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B50AD-B370-5210-870D-F33D59E839B1}" v="8" dt="2024-07-23T16:10:03.423"/>
    <p1510:client id="{3AD1C8D0-E9DA-9869-65E6-D5C09756B003}" v="974" dt="2024-07-25T03:52:39.376"/>
    <p1510:client id="{40B1511D-566C-67C5-C8A3-D0B45E9933DF}" v="314" dt="2024-07-24T21:32:52.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1549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6533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41756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6812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69094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98282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89768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14522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955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4026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6259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6857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126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9300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0188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1786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6483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6229568"/>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1DB2-B36B-E27D-4342-37A326D60076}"/>
              </a:ext>
            </a:extLst>
          </p:cNvPr>
          <p:cNvSpPr>
            <a:spLocks noGrp="1"/>
          </p:cNvSpPr>
          <p:nvPr>
            <p:ph type="ctrTitle"/>
          </p:nvPr>
        </p:nvSpPr>
        <p:spPr>
          <a:xfrm>
            <a:off x="1523255" y="1447800"/>
            <a:ext cx="8825658" cy="1519831"/>
          </a:xfrm>
        </p:spPr>
        <p:txBody>
          <a:bodyPr/>
          <a:lstStyle/>
          <a:p>
            <a:r>
              <a:rPr lang="en-US" dirty="0"/>
              <a:t>Project - 2</a:t>
            </a:r>
          </a:p>
        </p:txBody>
      </p:sp>
      <p:sp>
        <p:nvSpPr>
          <p:cNvPr id="3" name="Subtitle 2">
            <a:extLst>
              <a:ext uri="{FF2B5EF4-FFF2-40B4-BE49-F238E27FC236}">
                <a16:creationId xmlns:a16="http://schemas.microsoft.com/office/drawing/2014/main" id="{B27BCAED-BEEF-AC19-3485-7714D7487496}"/>
              </a:ext>
            </a:extLst>
          </p:cNvPr>
          <p:cNvSpPr>
            <a:spLocks noGrp="1"/>
          </p:cNvSpPr>
          <p:nvPr>
            <p:ph type="subTitle" idx="1"/>
          </p:nvPr>
        </p:nvSpPr>
        <p:spPr>
          <a:xfrm>
            <a:off x="5117355" y="3380380"/>
            <a:ext cx="4171108" cy="861420"/>
          </a:xfrm>
        </p:spPr>
        <p:txBody>
          <a:bodyPr>
            <a:normAutofit/>
          </a:bodyPr>
          <a:lstStyle/>
          <a:p>
            <a:r>
              <a:rPr lang="en-US" sz="3200" dirty="0"/>
              <a:t>Data wrangling</a:t>
            </a:r>
          </a:p>
        </p:txBody>
      </p:sp>
      <p:sp>
        <p:nvSpPr>
          <p:cNvPr id="4" name="Date Placeholder 3">
            <a:extLst>
              <a:ext uri="{FF2B5EF4-FFF2-40B4-BE49-F238E27FC236}">
                <a16:creationId xmlns:a16="http://schemas.microsoft.com/office/drawing/2014/main" id="{5BAC02C4-27B0-22F8-73C6-8205933764A9}"/>
              </a:ext>
            </a:extLst>
          </p:cNvPr>
          <p:cNvSpPr>
            <a:spLocks noGrp="1"/>
          </p:cNvSpPr>
          <p:nvPr>
            <p:ph type="dt" sz="half" idx="10"/>
          </p:nvPr>
        </p:nvSpPr>
        <p:spPr/>
        <p:txBody>
          <a:bodyPr/>
          <a:lstStyle/>
          <a:p>
            <a:fld id="{12C769B7-2D67-4B1D-AEA4-5B256F1E521B}" type="datetime1">
              <a:t>7/24/2024</a:t>
            </a:fld>
            <a:endParaRPr lang="en-US" dirty="0"/>
          </a:p>
        </p:txBody>
      </p:sp>
      <p:sp>
        <p:nvSpPr>
          <p:cNvPr id="5" name="Footer Placeholder 4">
            <a:extLst>
              <a:ext uri="{FF2B5EF4-FFF2-40B4-BE49-F238E27FC236}">
                <a16:creationId xmlns:a16="http://schemas.microsoft.com/office/drawing/2014/main" id="{AE2DE5C1-B796-9116-6EE4-F2F489744A6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3792B57-6581-F6AF-A13F-EB78C5B13999}"/>
              </a:ext>
            </a:extLst>
          </p:cNvPr>
          <p:cNvSpPr>
            <a:spLocks noGrp="1"/>
          </p:cNvSpPr>
          <p:nvPr>
            <p:ph type="sldNum" sz="quarter" idx="12"/>
          </p:nvPr>
        </p:nvSpPr>
        <p:spPr/>
        <p:txBody>
          <a:bodyPr/>
          <a:lstStyle/>
          <a:p>
            <a:fld id="{6E91CC32-6A6B-4E2E-BBA1-6864F305DA26}" type="slidenum">
              <a:rPr lang="en-US" dirty="0"/>
              <a:t>1</a:t>
            </a:fld>
            <a:endParaRPr lang="en-US" dirty="0"/>
          </a:p>
        </p:txBody>
      </p:sp>
    </p:spTree>
    <p:extLst>
      <p:ext uri="{BB962C8B-B14F-4D97-AF65-F5344CB8AC3E}">
        <p14:creationId xmlns:p14="http://schemas.microsoft.com/office/powerpoint/2010/main" val="2009699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AEA2-92D4-03BD-4BC0-0F04CC147E11}"/>
              </a:ext>
            </a:extLst>
          </p:cNvPr>
          <p:cNvSpPr>
            <a:spLocks noGrp="1"/>
          </p:cNvSpPr>
          <p:nvPr>
            <p:ph type="title"/>
          </p:nvPr>
        </p:nvSpPr>
        <p:spPr/>
        <p:txBody>
          <a:bodyPr/>
          <a:lstStyle/>
          <a:p>
            <a:r>
              <a:rPr lang="en-US" dirty="0"/>
              <a:t>Finding correlation</a:t>
            </a:r>
          </a:p>
        </p:txBody>
      </p:sp>
      <p:pic>
        <p:nvPicPr>
          <p:cNvPr id="4" name="Content Placeholder 3">
            <a:extLst>
              <a:ext uri="{FF2B5EF4-FFF2-40B4-BE49-F238E27FC236}">
                <a16:creationId xmlns:a16="http://schemas.microsoft.com/office/drawing/2014/main" id="{E914BDA8-0D49-D1B4-6F04-5CFBF0FA8377}"/>
              </a:ext>
            </a:extLst>
          </p:cNvPr>
          <p:cNvPicPr>
            <a:picLocks noGrp="1" noChangeAspect="1"/>
          </p:cNvPicPr>
          <p:nvPr>
            <p:ph idx="1"/>
          </p:nvPr>
        </p:nvPicPr>
        <p:blipFill>
          <a:blip r:embed="rId2"/>
          <a:stretch>
            <a:fillRect/>
          </a:stretch>
        </p:blipFill>
        <p:spPr>
          <a:xfrm>
            <a:off x="6292896" y="2472018"/>
            <a:ext cx="4269672" cy="4195481"/>
          </a:xfrm>
        </p:spPr>
      </p:pic>
      <p:pic>
        <p:nvPicPr>
          <p:cNvPr id="5" name="Picture 4">
            <a:extLst>
              <a:ext uri="{FF2B5EF4-FFF2-40B4-BE49-F238E27FC236}">
                <a16:creationId xmlns:a16="http://schemas.microsoft.com/office/drawing/2014/main" id="{97A04D2C-3044-AB4F-96C0-1BEBBFD12E0D}"/>
              </a:ext>
            </a:extLst>
          </p:cNvPr>
          <p:cNvPicPr>
            <a:picLocks noChangeAspect="1"/>
          </p:cNvPicPr>
          <p:nvPr/>
        </p:nvPicPr>
        <p:blipFill>
          <a:blip r:embed="rId3"/>
          <a:stretch>
            <a:fillRect/>
          </a:stretch>
        </p:blipFill>
        <p:spPr>
          <a:xfrm>
            <a:off x="6527800" y="1946275"/>
            <a:ext cx="3352800" cy="438150"/>
          </a:xfrm>
          <a:prstGeom prst="rect">
            <a:avLst/>
          </a:prstGeom>
        </p:spPr>
      </p:pic>
      <p:sp>
        <p:nvSpPr>
          <p:cNvPr id="3" name="TextBox 2">
            <a:extLst>
              <a:ext uri="{FF2B5EF4-FFF2-40B4-BE49-F238E27FC236}">
                <a16:creationId xmlns:a16="http://schemas.microsoft.com/office/drawing/2014/main" id="{B5327D35-7895-2606-C33B-25545EBE5CF1}"/>
              </a:ext>
            </a:extLst>
          </p:cNvPr>
          <p:cNvSpPr txBox="1"/>
          <p:nvPr/>
        </p:nvSpPr>
        <p:spPr>
          <a:xfrm>
            <a:off x="793097" y="2839799"/>
            <a:ext cx="47756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Drawing heatmap to know relation between the values</a:t>
            </a:r>
          </a:p>
        </p:txBody>
      </p:sp>
    </p:spTree>
    <p:extLst>
      <p:ext uri="{BB962C8B-B14F-4D97-AF65-F5344CB8AC3E}">
        <p14:creationId xmlns:p14="http://schemas.microsoft.com/office/powerpoint/2010/main" val="59479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B9AF-FE79-1072-4E4E-35AC8FEEA046}"/>
              </a:ext>
            </a:extLst>
          </p:cNvPr>
          <p:cNvSpPr>
            <a:spLocks noGrp="1"/>
          </p:cNvSpPr>
          <p:nvPr>
            <p:ph type="title"/>
          </p:nvPr>
        </p:nvSpPr>
        <p:spPr/>
        <p:txBody>
          <a:bodyPr/>
          <a:lstStyle/>
          <a:p>
            <a:r>
              <a:rPr lang="en-US" dirty="0"/>
              <a:t>Finding skewness of the data</a:t>
            </a:r>
          </a:p>
        </p:txBody>
      </p:sp>
      <p:pic>
        <p:nvPicPr>
          <p:cNvPr id="4" name="Content Placeholder 3">
            <a:extLst>
              <a:ext uri="{FF2B5EF4-FFF2-40B4-BE49-F238E27FC236}">
                <a16:creationId xmlns:a16="http://schemas.microsoft.com/office/drawing/2014/main" id="{9297BB06-D1C8-87A6-A15B-3AF6E1768C8B}"/>
              </a:ext>
            </a:extLst>
          </p:cNvPr>
          <p:cNvPicPr>
            <a:picLocks noGrp="1" noChangeAspect="1"/>
          </p:cNvPicPr>
          <p:nvPr>
            <p:ph idx="1"/>
          </p:nvPr>
        </p:nvPicPr>
        <p:blipFill>
          <a:blip r:embed="rId2"/>
          <a:stretch>
            <a:fillRect/>
          </a:stretch>
        </p:blipFill>
        <p:spPr>
          <a:xfrm>
            <a:off x="6748157" y="2675871"/>
            <a:ext cx="2228850" cy="3000375"/>
          </a:xfrm>
        </p:spPr>
      </p:pic>
    </p:spTree>
    <p:extLst>
      <p:ext uri="{BB962C8B-B14F-4D97-AF65-F5344CB8AC3E}">
        <p14:creationId xmlns:p14="http://schemas.microsoft.com/office/powerpoint/2010/main" val="361261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D15B-5985-22AD-369B-68CEE08F2B9F}"/>
              </a:ext>
            </a:extLst>
          </p:cNvPr>
          <p:cNvSpPr>
            <a:spLocks noGrp="1"/>
          </p:cNvSpPr>
          <p:nvPr>
            <p:ph type="title"/>
          </p:nvPr>
        </p:nvSpPr>
        <p:spPr/>
        <p:txBody>
          <a:bodyPr/>
          <a:lstStyle/>
          <a:p>
            <a:r>
              <a:rPr lang="en-US" dirty="0"/>
              <a:t>Visualizing in the form of histogram</a:t>
            </a:r>
          </a:p>
        </p:txBody>
      </p:sp>
      <p:pic>
        <p:nvPicPr>
          <p:cNvPr id="4" name="Content Placeholder 3">
            <a:extLst>
              <a:ext uri="{FF2B5EF4-FFF2-40B4-BE49-F238E27FC236}">
                <a16:creationId xmlns:a16="http://schemas.microsoft.com/office/drawing/2014/main" id="{CAF5D3BE-DDF7-1A68-09AC-70D7A3AE89A6}"/>
              </a:ext>
            </a:extLst>
          </p:cNvPr>
          <p:cNvPicPr>
            <a:picLocks noGrp="1" noChangeAspect="1"/>
          </p:cNvPicPr>
          <p:nvPr>
            <p:ph idx="1"/>
          </p:nvPr>
        </p:nvPicPr>
        <p:blipFill>
          <a:blip r:embed="rId2"/>
          <a:stretch>
            <a:fillRect/>
          </a:stretch>
        </p:blipFill>
        <p:spPr>
          <a:xfrm>
            <a:off x="2374038" y="2300568"/>
            <a:ext cx="5414489" cy="4195481"/>
          </a:xfrm>
        </p:spPr>
      </p:pic>
    </p:spTree>
    <p:extLst>
      <p:ext uri="{BB962C8B-B14F-4D97-AF65-F5344CB8AC3E}">
        <p14:creationId xmlns:p14="http://schemas.microsoft.com/office/powerpoint/2010/main" val="394887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EF28-082E-0C06-6A98-C7DA21D09454}"/>
              </a:ext>
            </a:extLst>
          </p:cNvPr>
          <p:cNvSpPr>
            <a:spLocks noGrp="1"/>
          </p:cNvSpPr>
          <p:nvPr>
            <p:ph type="title"/>
          </p:nvPr>
        </p:nvSpPr>
        <p:spPr/>
        <p:txBody>
          <a:bodyPr/>
          <a:lstStyle/>
          <a:p>
            <a:r>
              <a:rPr lang="en-US" dirty="0"/>
              <a:t>Data set 3</a:t>
            </a:r>
          </a:p>
        </p:txBody>
      </p:sp>
      <p:pic>
        <p:nvPicPr>
          <p:cNvPr id="4" name="Content Placeholder 3">
            <a:extLst>
              <a:ext uri="{FF2B5EF4-FFF2-40B4-BE49-F238E27FC236}">
                <a16:creationId xmlns:a16="http://schemas.microsoft.com/office/drawing/2014/main" id="{3B7786E4-36E9-9DC3-01DC-63AABE4ECD43}"/>
              </a:ext>
            </a:extLst>
          </p:cNvPr>
          <p:cNvPicPr>
            <a:picLocks noGrp="1" noChangeAspect="1"/>
          </p:cNvPicPr>
          <p:nvPr>
            <p:ph idx="1"/>
          </p:nvPr>
        </p:nvPicPr>
        <p:blipFill>
          <a:blip r:embed="rId2"/>
          <a:stretch>
            <a:fillRect/>
          </a:stretch>
        </p:blipFill>
        <p:spPr>
          <a:xfrm>
            <a:off x="1518341" y="2179918"/>
            <a:ext cx="7659283" cy="4195481"/>
          </a:xfrm>
        </p:spPr>
      </p:pic>
    </p:spTree>
    <p:extLst>
      <p:ext uri="{BB962C8B-B14F-4D97-AF65-F5344CB8AC3E}">
        <p14:creationId xmlns:p14="http://schemas.microsoft.com/office/powerpoint/2010/main" val="368973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F7D5-0AB6-4440-D583-9F7976388BC8}"/>
              </a:ext>
            </a:extLst>
          </p:cNvPr>
          <p:cNvSpPr>
            <a:spLocks noGrp="1"/>
          </p:cNvSpPr>
          <p:nvPr>
            <p:ph type="title"/>
          </p:nvPr>
        </p:nvSpPr>
        <p:spPr/>
        <p:txBody>
          <a:bodyPr/>
          <a:lstStyle/>
          <a:p>
            <a:r>
              <a:rPr lang="en-US" dirty="0"/>
              <a:t>Concatenating dataset 1&amp;2 combine with data set 3</a:t>
            </a:r>
          </a:p>
        </p:txBody>
      </p:sp>
      <p:pic>
        <p:nvPicPr>
          <p:cNvPr id="4" name="Content Placeholder 3">
            <a:extLst>
              <a:ext uri="{FF2B5EF4-FFF2-40B4-BE49-F238E27FC236}">
                <a16:creationId xmlns:a16="http://schemas.microsoft.com/office/drawing/2014/main" id="{6826A287-5681-9766-19B6-659D525CCD5A}"/>
              </a:ext>
            </a:extLst>
          </p:cNvPr>
          <p:cNvPicPr>
            <a:picLocks noGrp="1" noChangeAspect="1"/>
          </p:cNvPicPr>
          <p:nvPr>
            <p:ph idx="1"/>
          </p:nvPr>
        </p:nvPicPr>
        <p:blipFill>
          <a:blip r:embed="rId2"/>
          <a:stretch>
            <a:fillRect/>
          </a:stretch>
        </p:blipFill>
        <p:spPr>
          <a:xfrm>
            <a:off x="2195717" y="2052918"/>
            <a:ext cx="6761731" cy="4195481"/>
          </a:xfrm>
        </p:spPr>
      </p:pic>
    </p:spTree>
    <p:extLst>
      <p:ext uri="{BB962C8B-B14F-4D97-AF65-F5344CB8AC3E}">
        <p14:creationId xmlns:p14="http://schemas.microsoft.com/office/powerpoint/2010/main" val="198413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958-DCC1-5F87-6A14-41F686ECBF0A}"/>
              </a:ext>
            </a:extLst>
          </p:cNvPr>
          <p:cNvSpPr>
            <a:spLocks noGrp="1"/>
          </p:cNvSpPr>
          <p:nvPr>
            <p:ph type="title"/>
          </p:nvPr>
        </p:nvSpPr>
        <p:spPr/>
        <p:txBody>
          <a:bodyPr/>
          <a:lstStyle/>
          <a:p>
            <a:r>
              <a:rPr lang="en-US" dirty="0"/>
              <a:t>Understanding the data</a:t>
            </a:r>
          </a:p>
        </p:txBody>
      </p:sp>
      <p:pic>
        <p:nvPicPr>
          <p:cNvPr id="4" name="Content Placeholder 3">
            <a:extLst>
              <a:ext uri="{FF2B5EF4-FFF2-40B4-BE49-F238E27FC236}">
                <a16:creationId xmlns:a16="http://schemas.microsoft.com/office/drawing/2014/main" id="{132D4099-2862-6A6C-25AE-6BBEA152D769}"/>
              </a:ext>
            </a:extLst>
          </p:cNvPr>
          <p:cNvPicPr>
            <a:picLocks noGrp="1" noChangeAspect="1"/>
          </p:cNvPicPr>
          <p:nvPr>
            <p:ph idx="1"/>
          </p:nvPr>
        </p:nvPicPr>
        <p:blipFill>
          <a:blip r:embed="rId2"/>
          <a:stretch>
            <a:fillRect/>
          </a:stretch>
        </p:blipFill>
        <p:spPr>
          <a:xfrm>
            <a:off x="2423146" y="2052918"/>
            <a:ext cx="6306873" cy="4195481"/>
          </a:xfrm>
        </p:spPr>
      </p:pic>
    </p:spTree>
    <p:extLst>
      <p:ext uri="{BB962C8B-B14F-4D97-AF65-F5344CB8AC3E}">
        <p14:creationId xmlns:p14="http://schemas.microsoft.com/office/powerpoint/2010/main" val="69345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FF5A-18BF-7D44-07CA-2B61D8F0B0D7}"/>
              </a:ext>
            </a:extLst>
          </p:cNvPr>
          <p:cNvSpPr>
            <a:spLocks noGrp="1"/>
          </p:cNvSpPr>
          <p:nvPr>
            <p:ph type="title"/>
          </p:nvPr>
        </p:nvSpPr>
        <p:spPr/>
        <p:txBody>
          <a:bodyPr/>
          <a:lstStyle/>
          <a:p>
            <a:r>
              <a:rPr lang="en-US" dirty="0"/>
              <a:t>Plotting scatter plot</a:t>
            </a:r>
          </a:p>
        </p:txBody>
      </p:sp>
      <p:pic>
        <p:nvPicPr>
          <p:cNvPr id="4" name="Content Placeholder 3">
            <a:extLst>
              <a:ext uri="{FF2B5EF4-FFF2-40B4-BE49-F238E27FC236}">
                <a16:creationId xmlns:a16="http://schemas.microsoft.com/office/drawing/2014/main" id="{2A6A57A0-404D-DED3-3C59-D2E3DC61DE1C}"/>
              </a:ext>
            </a:extLst>
          </p:cNvPr>
          <p:cNvPicPr>
            <a:picLocks noGrp="1" noChangeAspect="1"/>
          </p:cNvPicPr>
          <p:nvPr>
            <p:ph idx="1"/>
          </p:nvPr>
        </p:nvPicPr>
        <p:blipFill>
          <a:blip r:embed="rId2"/>
          <a:stretch>
            <a:fillRect/>
          </a:stretch>
        </p:blipFill>
        <p:spPr>
          <a:xfrm>
            <a:off x="4263720" y="1856721"/>
            <a:ext cx="5000625" cy="790575"/>
          </a:xfrm>
        </p:spPr>
      </p:pic>
      <p:pic>
        <p:nvPicPr>
          <p:cNvPr id="6" name="Picture 5">
            <a:extLst>
              <a:ext uri="{FF2B5EF4-FFF2-40B4-BE49-F238E27FC236}">
                <a16:creationId xmlns:a16="http://schemas.microsoft.com/office/drawing/2014/main" id="{A9260EE0-23C5-3719-D7B8-BA88F8EFE3B2}"/>
              </a:ext>
            </a:extLst>
          </p:cNvPr>
          <p:cNvPicPr>
            <a:picLocks noChangeAspect="1"/>
          </p:cNvPicPr>
          <p:nvPr/>
        </p:nvPicPr>
        <p:blipFill>
          <a:blip r:embed="rId3"/>
          <a:stretch>
            <a:fillRect/>
          </a:stretch>
        </p:blipFill>
        <p:spPr>
          <a:xfrm>
            <a:off x="3709988" y="2782888"/>
            <a:ext cx="1952625" cy="3781425"/>
          </a:xfrm>
          <a:prstGeom prst="rect">
            <a:avLst/>
          </a:prstGeom>
        </p:spPr>
      </p:pic>
      <p:pic>
        <p:nvPicPr>
          <p:cNvPr id="7" name="Picture 6">
            <a:extLst>
              <a:ext uri="{FF2B5EF4-FFF2-40B4-BE49-F238E27FC236}">
                <a16:creationId xmlns:a16="http://schemas.microsoft.com/office/drawing/2014/main" id="{FDDF0D04-6AE0-F5B2-F944-10DD27088D43}"/>
              </a:ext>
            </a:extLst>
          </p:cNvPr>
          <p:cNvPicPr>
            <a:picLocks noChangeAspect="1"/>
          </p:cNvPicPr>
          <p:nvPr/>
        </p:nvPicPr>
        <p:blipFill>
          <a:blip r:embed="rId4"/>
          <a:stretch>
            <a:fillRect/>
          </a:stretch>
        </p:blipFill>
        <p:spPr>
          <a:xfrm>
            <a:off x="5664200" y="2786063"/>
            <a:ext cx="2095500" cy="380047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82251715-9BF0-B6C5-F882-D68EC9B22687}"/>
              </a:ext>
            </a:extLst>
          </p:cNvPr>
          <p:cNvPicPr>
            <a:picLocks noChangeAspect="1"/>
          </p:cNvPicPr>
          <p:nvPr/>
        </p:nvPicPr>
        <p:blipFill>
          <a:blip r:embed="rId5"/>
          <a:stretch>
            <a:fillRect/>
          </a:stretch>
        </p:blipFill>
        <p:spPr>
          <a:xfrm>
            <a:off x="7756525" y="2736850"/>
            <a:ext cx="2114550" cy="3848100"/>
          </a:xfrm>
          <a:prstGeom prst="rect">
            <a:avLst/>
          </a:prstGeom>
        </p:spPr>
      </p:pic>
    </p:spTree>
    <p:extLst>
      <p:ext uri="{BB962C8B-B14F-4D97-AF65-F5344CB8AC3E}">
        <p14:creationId xmlns:p14="http://schemas.microsoft.com/office/powerpoint/2010/main" val="389899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FC2C-4DDC-E412-BA31-B6E0C8523FFC}"/>
              </a:ext>
            </a:extLst>
          </p:cNvPr>
          <p:cNvSpPr>
            <a:spLocks noGrp="1"/>
          </p:cNvSpPr>
          <p:nvPr>
            <p:ph type="title"/>
          </p:nvPr>
        </p:nvSpPr>
        <p:spPr/>
        <p:txBody>
          <a:bodyPr/>
          <a:lstStyle/>
          <a:p>
            <a:r>
              <a:rPr lang="en-US" dirty="0"/>
              <a:t>Finding outliers in the data set</a:t>
            </a:r>
          </a:p>
        </p:txBody>
      </p:sp>
      <p:pic>
        <p:nvPicPr>
          <p:cNvPr id="8" name="Content Placeholder 7">
            <a:extLst>
              <a:ext uri="{FF2B5EF4-FFF2-40B4-BE49-F238E27FC236}">
                <a16:creationId xmlns:a16="http://schemas.microsoft.com/office/drawing/2014/main" id="{0C718384-EB00-9AA8-2931-DC403EF48392}"/>
              </a:ext>
            </a:extLst>
          </p:cNvPr>
          <p:cNvPicPr>
            <a:picLocks noGrp="1" noChangeAspect="1"/>
          </p:cNvPicPr>
          <p:nvPr>
            <p:ph idx="1"/>
          </p:nvPr>
        </p:nvPicPr>
        <p:blipFill>
          <a:blip r:embed="rId2"/>
          <a:stretch>
            <a:fillRect/>
          </a:stretch>
        </p:blipFill>
        <p:spPr>
          <a:xfrm>
            <a:off x="2500007" y="2933046"/>
            <a:ext cx="1847850" cy="2562225"/>
          </a:xfrm>
        </p:spPr>
      </p:pic>
      <p:pic>
        <p:nvPicPr>
          <p:cNvPr id="9" name="Picture 8" descr="A screenshot of a graph&#10;&#10;Description automatically generated">
            <a:extLst>
              <a:ext uri="{FF2B5EF4-FFF2-40B4-BE49-F238E27FC236}">
                <a16:creationId xmlns:a16="http://schemas.microsoft.com/office/drawing/2014/main" id="{CD189D79-BBFC-2E1B-2DD7-FA564F9AC2E2}"/>
              </a:ext>
            </a:extLst>
          </p:cNvPr>
          <p:cNvPicPr>
            <a:picLocks noChangeAspect="1"/>
          </p:cNvPicPr>
          <p:nvPr/>
        </p:nvPicPr>
        <p:blipFill>
          <a:blip r:embed="rId3"/>
          <a:stretch>
            <a:fillRect/>
          </a:stretch>
        </p:blipFill>
        <p:spPr>
          <a:xfrm>
            <a:off x="5811838" y="2300288"/>
            <a:ext cx="1876425" cy="3819525"/>
          </a:xfrm>
          <a:prstGeom prst="rect">
            <a:avLst/>
          </a:prstGeom>
        </p:spPr>
      </p:pic>
    </p:spTree>
    <p:extLst>
      <p:ext uri="{BB962C8B-B14F-4D97-AF65-F5344CB8AC3E}">
        <p14:creationId xmlns:p14="http://schemas.microsoft.com/office/powerpoint/2010/main" val="3544998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2BDC-FBC5-4CD4-947A-D83FCD424888}"/>
              </a:ext>
            </a:extLst>
          </p:cNvPr>
          <p:cNvSpPr>
            <a:spLocks noGrp="1"/>
          </p:cNvSpPr>
          <p:nvPr>
            <p:ph type="title"/>
          </p:nvPr>
        </p:nvSpPr>
        <p:spPr/>
        <p:txBody>
          <a:bodyPr/>
          <a:lstStyle/>
          <a:p>
            <a:r>
              <a:rPr lang="en-US" dirty="0"/>
              <a:t>Fixing outliers</a:t>
            </a:r>
          </a:p>
        </p:txBody>
      </p:sp>
      <p:pic>
        <p:nvPicPr>
          <p:cNvPr id="4" name="Content Placeholder 3">
            <a:extLst>
              <a:ext uri="{FF2B5EF4-FFF2-40B4-BE49-F238E27FC236}">
                <a16:creationId xmlns:a16="http://schemas.microsoft.com/office/drawing/2014/main" id="{91CC1841-E3CC-782A-8615-CCC1B85580A5}"/>
              </a:ext>
            </a:extLst>
          </p:cNvPr>
          <p:cNvPicPr>
            <a:picLocks noGrp="1" noChangeAspect="1"/>
          </p:cNvPicPr>
          <p:nvPr>
            <p:ph idx="1"/>
          </p:nvPr>
        </p:nvPicPr>
        <p:blipFill>
          <a:blip r:embed="rId2"/>
          <a:stretch>
            <a:fillRect/>
          </a:stretch>
        </p:blipFill>
        <p:spPr>
          <a:xfrm>
            <a:off x="6758026" y="2205318"/>
            <a:ext cx="1777312" cy="4195481"/>
          </a:xfrm>
        </p:spPr>
      </p:pic>
      <p:sp>
        <p:nvSpPr>
          <p:cNvPr id="5" name="TextBox 4">
            <a:extLst>
              <a:ext uri="{FF2B5EF4-FFF2-40B4-BE49-F238E27FC236}">
                <a16:creationId xmlns:a16="http://schemas.microsoft.com/office/drawing/2014/main" id="{2E08B210-7E7D-9436-E038-8FBE5243CC28}"/>
              </a:ext>
            </a:extLst>
          </p:cNvPr>
          <p:cNvSpPr txBox="1"/>
          <p:nvPr/>
        </p:nvSpPr>
        <p:spPr>
          <a:xfrm>
            <a:off x="965806" y="2798575"/>
            <a:ext cx="43833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An outlier in data is a data point that significantly differs from the other data points in a dataset. Outliers can be unusually high or low values that fall outside the overall pattern of the data. </a:t>
            </a:r>
          </a:p>
        </p:txBody>
      </p:sp>
    </p:spTree>
    <p:extLst>
      <p:ext uri="{BB962C8B-B14F-4D97-AF65-F5344CB8AC3E}">
        <p14:creationId xmlns:p14="http://schemas.microsoft.com/office/powerpoint/2010/main" val="1537172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4E63-131A-8E75-EA2B-F85B0E421C8E}"/>
              </a:ext>
            </a:extLst>
          </p:cNvPr>
          <p:cNvSpPr>
            <a:spLocks noGrp="1"/>
          </p:cNvSpPr>
          <p:nvPr>
            <p:ph type="title"/>
          </p:nvPr>
        </p:nvSpPr>
        <p:spPr/>
        <p:txBody>
          <a:bodyPr/>
          <a:lstStyle/>
          <a:p>
            <a:r>
              <a:rPr lang="en-US" dirty="0"/>
              <a:t>Finding correlation using heat map</a:t>
            </a:r>
          </a:p>
        </p:txBody>
      </p:sp>
      <p:pic>
        <p:nvPicPr>
          <p:cNvPr id="4" name="Content Placeholder 3" descr="A screenshot of a computer&#10;&#10;Description automatically generated">
            <a:extLst>
              <a:ext uri="{FF2B5EF4-FFF2-40B4-BE49-F238E27FC236}">
                <a16:creationId xmlns:a16="http://schemas.microsoft.com/office/drawing/2014/main" id="{F3FF87E8-7817-8327-4146-E1A1E90F6519}"/>
              </a:ext>
            </a:extLst>
          </p:cNvPr>
          <p:cNvPicPr>
            <a:picLocks noGrp="1" noChangeAspect="1"/>
          </p:cNvPicPr>
          <p:nvPr>
            <p:ph idx="1"/>
          </p:nvPr>
        </p:nvPicPr>
        <p:blipFill>
          <a:blip r:embed="rId2"/>
          <a:stretch>
            <a:fillRect/>
          </a:stretch>
        </p:blipFill>
        <p:spPr>
          <a:xfrm>
            <a:off x="5971870" y="2477433"/>
            <a:ext cx="3438525" cy="3562350"/>
          </a:xfrm>
        </p:spPr>
      </p:pic>
    </p:spTree>
    <p:extLst>
      <p:ext uri="{BB962C8B-B14F-4D97-AF65-F5344CB8AC3E}">
        <p14:creationId xmlns:p14="http://schemas.microsoft.com/office/powerpoint/2010/main" val="21248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5F0B-64B1-6DC8-7125-02C1A7DA48F6}"/>
              </a:ext>
            </a:extLst>
          </p:cNvPr>
          <p:cNvSpPr>
            <a:spLocks noGrp="1"/>
          </p:cNvSpPr>
          <p:nvPr>
            <p:ph type="title"/>
          </p:nvPr>
        </p:nvSpPr>
        <p:spPr>
          <a:xfrm>
            <a:off x="3846511" y="655918"/>
            <a:ext cx="4502523" cy="1400530"/>
          </a:xfrm>
        </p:spPr>
        <p:txBody>
          <a:bodyPr/>
          <a:lstStyle/>
          <a:p>
            <a:r>
              <a:rPr lang="en-US" dirty="0"/>
              <a:t>INTRODUCTION</a:t>
            </a:r>
            <a:br>
              <a:rPr lang="en-US" dirty="0"/>
            </a:br>
            <a:br>
              <a:rPr lang="en-US" dirty="0"/>
            </a:br>
            <a:endParaRPr lang="en-US"/>
          </a:p>
        </p:txBody>
      </p:sp>
      <p:sp>
        <p:nvSpPr>
          <p:cNvPr id="3" name="Content Placeholder 2">
            <a:extLst>
              <a:ext uri="{FF2B5EF4-FFF2-40B4-BE49-F238E27FC236}">
                <a16:creationId xmlns:a16="http://schemas.microsoft.com/office/drawing/2014/main" id="{CDD0BE23-A3AD-995A-D96C-EAC7834DC71D}"/>
              </a:ext>
            </a:extLst>
          </p:cNvPr>
          <p:cNvSpPr>
            <a:spLocks noGrp="1"/>
          </p:cNvSpPr>
          <p:nvPr>
            <p:ph idx="1"/>
          </p:nvPr>
        </p:nvSpPr>
        <p:spPr>
          <a:xfrm>
            <a:off x="1211262" y="2427568"/>
            <a:ext cx="8946541" cy="4195481"/>
          </a:xfrm>
        </p:spPr>
        <p:txBody>
          <a:bodyPr vert="horz" lIns="91440" tIns="45720" rIns="91440" bIns="45720" rtlCol="0" anchor="t">
            <a:normAutofit/>
          </a:bodyPr>
          <a:lstStyle/>
          <a:p>
            <a:r>
              <a:rPr lang="en-US" dirty="0">
                <a:ea typeface="+mj-lt"/>
                <a:cs typeface="+mj-lt"/>
              </a:rPr>
              <a:t>Data wrangling, also known as data munging, refers to the process of cleaning, transforming, and organizing raw data into a structured and usable format for analysis. It involves several steps and techniques to ensure that the data is accurate, consistent, and ready for use in various applications, such as data analysis, machine learning, and business intelligence. </a:t>
            </a:r>
            <a:endParaRPr lang="en-US" dirty="0"/>
          </a:p>
        </p:txBody>
      </p:sp>
    </p:spTree>
    <p:extLst>
      <p:ext uri="{BB962C8B-B14F-4D97-AF65-F5344CB8AC3E}">
        <p14:creationId xmlns:p14="http://schemas.microsoft.com/office/powerpoint/2010/main" val="374030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3223-0804-C0CF-5E31-CB5FA551AEA5}"/>
              </a:ext>
            </a:extLst>
          </p:cNvPr>
          <p:cNvSpPr>
            <a:spLocks noGrp="1"/>
          </p:cNvSpPr>
          <p:nvPr>
            <p:ph type="title"/>
          </p:nvPr>
        </p:nvSpPr>
        <p:spPr/>
        <p:txBody>
          <a:bodyPr/>
          <a:lstStyle/>
          <a:p>
            <a:r>
              <a:rPr lang="en-US" dirty="0"/>
              <a:t>Skewness and histogram</a:t>
            </a:r>
            <a:br>
              <a:rPr lang="en-US" dirty="0"/>
            </a:b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D7CF700D-DAFC-DA55-47BB-BFEA6FD8A8DA}"/>
              </a:ext>
            </a:extLst>
          </p:cNvPr>
          <p:cNvPicPr>
            <a:picLocks noGrp="1" noChangeAspect="1"/>
          </p:cNvPicPr>
          <p:nvPr>
            <p:ph idx="1"/>
          </p:nvPr>
        </p:nvPicPr>
        <p:blipFill>
          <a:blip r:embed="rId2"/>
          <a:stretch>
            <a:fillRect/>
          </a:stretch>
        </p:blipFill>
        <p:spPr>
          <a:xfrm>
            <a:off x="3181731" y="2325968"/>
            <a:ext cx="4065802" cy="4195481"/>
          </a:xfrm>
        </p:spPr>
      </p:pic>
    </p:spTree>
    <p:extLst>
      <p:ext uri="{BB962C8B-B14F-4D97-AF65-F5344CB8AC3E}">
        <p14:creationId xmlns:p14="http://schemas.microsoft.com/office/powerpoint/2010/main" val="1230978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9BF3-C339-71D4-0ACF-7852C6B95CF5}"/>
              </a:ext>
            </a:extLst>
          </p:cNvPr>
          <p:cNvSpPr>
            <a:spLocks noGrp="1"/>
          </p:cNvSpPr>
          <p:nvPr>
            <p:ph type="title"/>
          </p:nvPr>
        </p:nvSpPr>
        <p:spPr>
          <a:xfrm>
            <a:off x="1923306" y="1515533"/>
            <a:ext cx="8825657" cy="1915647"/>
          </a:xfrm>
        </p:spPr>
        <p:txBody>
          <a:bodyPr/>
          <a:lstStyle/>
          <a:p>
            <a:r>
              <a:rPr lang="en-US" sz="6000" dirty="0"/>
              <a:t>Thank you</a:t>
            </a:r>
          </a:p>
        </p:txBody>
      </p:sp>
      <p:sp>
        <p:nvSpPr>
          <p:cNvPr id="3" name="Text Placeholder 2">
            <a:extLst>
              <a:ext uri="{FF2B5EF4-FFF2-40B4-BE49-F238E27FC236}">
                <a16:creationId xmlns:a16="http://schemas.microsoft.com/office/drawing/2014/main" id="{259BF555-6996-D50B-AA31-5C3CECBCA3F1}"/>
              </a:ext>
            </a:extLst>
          </p:cNvPr>
          <p:cNvSpPr>
            <a:spLocks noGrp="1"/>
          </p:cNvSpPr>
          <p:nvPr>
            <p:ph type="body" idx="1"/>
          </p:nvPr>
        </p:nvSpPr>
        <p:spPr>
          <a:xfrm>
            <a:off x="2551955" y="4002681"/>
            <a:ext cx="8825658" cy="860400"/>
          </a:xfrm>
        </p:spPr>
        <p:txBody>
          <a:bodyPr/>
          <a:lstStyle/>
          <a:p>
            <a:r>
              <a:rPr lang="en-US" dirty="0"/>
              <a:t>                               </a:t>
            </a:r>
            <a:r>
              <a:rPr lang="en-US" dirty="0" err="1"/>
              <a:t>PrADEEP</a:t>
            </a:r>
            <a:r>
              <a:rPr lang="en-US" dirty="0"/>
              <a:t> KUMAR CHAUHAN  </a:t>
            </a:r>
          </a:p>
        </p:txBody>
      </p:sp>
    </p:spTree>
    <p:extLst>
      <p:ext uri="{BB962C8B-B14F-4D97-AF65-F5344CB8AC3E}">
        <p14:creationId xmlns:p14="http://schemas.microsoft.com/office/powerpoint/2010/main" val="85736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C57A-B171-8C66-C883-D2402A94E2D6}"/>
              </a:ext>
            </a:extLst>
          </p:cNvPr>
          <p:cNvSpPr>
            <a:spLocks noGrp="1"/>
          </p:cNvSpPr>
          <p:nvPr>
            <p:ph type="title"/>
          </p:nvPr>
        </p:nvSpPr>
        <p:spPr/>
        <p:txBody>
          <a:bodyPr/>
          <a:lstStyle/>
          <a:p>
            <a:r>
              <a:rPr lang="en-US" dirty="0"/>
              <a:t>          Steps for Data Wrangling</a:t>
            </a:r>
          </a:p>
        </p:txBody>
      </p:sp>
      <p:sp>
        <p:nvSpPr>
          <p:cNvPr id="3" name="Content Placeholder 2">
            <a:extLst>
              <a:ext uri="{FF2B5EF4-FFF2-40B4-BE49-F238E27FC236}">
                <a16:creationId xmlns:a16="http://schemas.microsoft.com/office/drawing/2014/main" id="{3E7B4CBA-90F6-C33F-6B3D-812FE2ED9FE3}"/>
              </a:ext>
            </a:extLst>
          </p:cNvPr>
          <p:cNvSpPr>
            <a:spLocks noGrp="1"/>
          </p:cNvSpPr>
          <p:nvPr>
            <p:ph idx="1"/>
          </p:nvPr>
        </p:nvSpPr>
        <p:spPr/>
        <p:txBody>
          <a:bodyPr vert="horz" lIns="91440" tIns="45720" rIns="91440" bIns="45720" rtlCol="0" anchor="t">
            <a:normAutofit/>
          </a:bodyPr>
          <a:lstStyle/>
          <a:p>
            <a:r>
              <a:rPr lang="en-US" dirty="0">
                <a:ea typeface="+mj-lt"/>
                <a:cs typeface="+mj-lt"/>
              </a:rPr>
              <a:t>Data Collection</a:t>
            </a:r>
          </a:p>
          <a:p>
            <a:pPr>
              <a:buClr>
                <a:srgbClr val="8AD0D6"/>
              </a:buClr>
            </a:pPr>
            <a:r>
              <a:rPr lang="en-US" dirty="0">
                <a:ea typeface="+mj-lt"/>
                <a:cs typeface="+mj-lt"/>
              </a:rPr>
              <a:t>Data Cleaning</a:t>
            </a:r>
          </a:p>
          <a:p>
            <a:pPr>
              <a:buClr>
                <a:srgbClr val="8AD0D6"/>
              </a:buClr>
            </a:pPr>
            <a:r>
              <a:rPr lang="en-US" dirty="0">
                <a:ea typeface="+mj-lt"/>
                <a:cs typeface="+mj-lt"/>
              </a:rPr>
              <a:t>Data Transformation</a:t>
            </a:r>
          </a:p>
          <a:p>
            <a:pPr>
              <a:buClr>
                <a:srgbClr val="8AD0D6"/>
              </a:buClr>
            </a:pPr>
            <a:r>
              <a:rPr lang="en-US" dirty="0">
                <a:ea typeface="+mj-lt"/>
                <a:cs typeface="+mj-lt"/>
              </a:rPr>
              <a:t>Data Integration</a:t>
            </a:r>
          </a:p>
          <a:p>
            <a:pPr>
              <a:buClr>
                <a:srgbClr val="8AD0D6"/>
              </a:buClr>
            </a:pPr>
            <a:r>
              <a:rPr lang="en-US" dirty="0">
                <a:ea typeface="+mj-lt"/>
                <a:cs typeface="+mj-lt"/>
              </a:rPr>
              <a:t>Data Formatting</a:t>
            </a:r>
            <a:endParaRPr lang="en-US" dirty="0"/>
          </a:p>
        </p:txBody>
      </p:sp>
    </p:spTree>
    <p:extLst>
      <p:ext uri="{BB962C8B-B14F-4D97-AF65-F5344CB8AC3E}">
        <p14:creationId xmlns:p14="http://schemas.microsoft.com/office/powerpoint/2010/main" val="1938358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EE53-E4F3-0549-8963-7A1D4E2C61FA}"/>
              </a:ext>
            </a:extLst>
          </p:cNvPr>
          <p:cNvSpPr>
            <a:spLocks noGrp="1"/>
          </p:cNvSpPr>
          <p:nvPr>
            <p:ph type="title"/>
          </p:nvPr>
        </p:nvSpPr>
        <p:spPr/>
        <p:txBody>
          <a:bodyPr/>
          <a:lstStyle/>
          <a:p>
            <a:r>
              <a:rPr lang="en-US" dirty="0"/>
              <a:t>Importing important library and reading data file</a:t>
            </a:r>
          </a:p>
        </p:txBody>
      </p:sp>
      <p:pic>
        <p:nvPicPr>
          <p:cNvPr id="4" name="Content Placeholder 3">
            <a:extLst>
              <a:ext uri="{FF2B5EF4-FFF2-40B4-BE49-F238E27FC236}">
                <a16:creationId xmlns:a16="http://schemas.microsoft.com/office/drawing/2014/main" id="{384E50A1-EF92-0C92-323B-28EF1A248116}"/>
              </a:ext>
            </a:extLst>
          </p:cNvPr>
          <p:cNvPicPr>
            <a:picLocks noGrp="1" noChangeAspect="1"/>
          </p:cNvPicPr>
          <p:nvPr>
            <p:ph idx="1"/>
          </p:nvPr>
        </p:nvPicPr>
        <p:blipFill>
          <a:blip r:embed="rId2"/>
          <a:stretch>
            <a:fillRect/>
          </a:stretch>
        </p:blipFill>
        <p:spPr>
          <a:xfrm>
            <a:off x="6095070" y="2249768"/>
            <a:ext cx="5173325" cy="4195481"/>
          </a:xfrm>
        </p:spPr>
      </p:pic>
      <p:sp>
        <p:nvSpPr>
          <p:cNvPr id="3" name="TextBox 2">
            <a:extLst>
              <a:ext uri="{FF2B5EF4-FFF2-40B4-BE49-F238E27FC236}">
                <a16:creationId xmlns:a16="http://schemas.microsoft.com/office/drawing/2014/main" id="{D831E06B-598B-57E8-B32B-57BE3ACFF195}"/>
              </a:ext>
            </a:extLst>
          </p:cNvPr>
          <p:cNvSpPr txBox="1"/>
          <p:nvPr/>
        </p:nvSpPr>
        <p:spPr>
          <a:xfrm>
            <a:off x="656834" y="2821246"/>
            <a:ext cx="477564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Libraries plays important role in data wrangling</a:t>
            </a:r>
          </a:p>
          <a:p>
            <a:r>
              <a:rPr lang="en-US" dirty="0"/>
              <a:t>Libraries such as </a:t>
            </a:r>
          </a:p>
          <a:p>
            <a:r>
              <a:rPr lang="en-US" dirty="0"/>
              <a:t> -pandas</a:t>
            </a:r>
          </a:p>
          <a:p>
            <a:r>
              <a:rPr lang="en-US" dirty="0"/>
              <a:t> -</a:t>
            </a:r>
            <a:r>
              <a:rPr lang="en-US" dirty="0" err="1"/>
              <a:t>numpy</a:t>
            </a:r>
            <a:endParaRPr lang="en-US" dirty="0"/>
          </a:p>
          <a:p>
            <a:r>
              <a:rPr lang="en-US" dirty="0"/>
              <a:t> -seaborn</a:t>
            </a:r>
          </a:p>
          <a:p>
            <a:r>
              <a:rPr lang="en-US" dirty="0"/>
              <a:t> -matplotlib</a:t>
            </a:r>
          </a:p>
          <a:p>
            <a:endParaRPr lang="en-US" dirty="0"/>
          </a:p>
        </p:txBody>
      </p:sp>
    </p:spTree>
    <p:extLst>
      <p:ext uri="{BB962C8B-B14F-4D97-AF65-F5344CB8AC3E}">
        <p14:creationId xmlns:p14="http://schemas.microsoft.com/office/powerpoint/2010/main" val="128822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BE1E-1EE2-2926-A95B-9A8D8126F1D2}"/>
              </a:ext>
            </a:extLst>
          </p:cNvPr>
          <p:cNvSpPr>
            <a:spLocks noGrp="1"/>
          </p:cNvSpPr>
          <p:nvPr>
            <p:ph type="title"/>
          </p:nvPr>
        </p:nvSpPr>
        <p:spPr/>
        <p:txBody>
          <a:bodyPr/>
          <a:lstStyle/>
          <a:p>
            <a:r>
              <a:rPr lang="en-US" dirty="0"/>
              <a:t>Checking basic attributes </a:t>
            </a:r>
          </a:p>
        </p:txBody>
      </p:sp>
      <p:pic>
        <p:nvPicPr>
          <p:cNvPr id="4" name="Content Placeholder 3">
            <a:extLst>
              <a:ext uri="{FF2B5EF4-FFF2-40B4-BE49-F238E27FC236}">
                <a16:creationId xmlns:a16="http://schemas.microsoft.com/office/drawing/2014/main" id="{CD0B978D-F80D-8AE1-CA62-5BAC1AD46BF5}"/>
              </a:ext>
            </a:extLst>
          </p:cNvPr>
          <p:cNvPicPr>
            <a:picLocks noGrp="1" noChangeAspect="1"/>
          </p:cNvPicPr>
          <p:nvPr>
            <p:ph idx="1"/>
          </p:nvPr>
        </p:nvPicPr>
        <p:blipFill>
          <a:blip r:embed="rId2"/>
          <a:stretch>
            <a:fillRect/>
          </a:stretch>
        </p:blipFill>
        <p:spPr>
          <a:xfrm>
            <a:off x="5978265" y="1716368"/>
            <a:ext cx="5686334" cy="4786031"/>
          </a:xfrm>
        </p:spPr>
      </p:pic>
      <p:sp>
        <p:nvSpPr>
          <p:cNvPr id="3" name="TextBox 2">
            <a:extLst>
              <a:ext uri="{FF2B5EF4-FFF2-40B4-BE49-F238E27FC236}">
                <a16:creationId xmlns:a16="http://schemas.microsoft.com/office/drawing/2014/main" id="{9855ED0B-9BEE-4A77-4704-F362C6011A78}"/>
              </a:ext>
            </a:extLst>
          </p:cNvPr>
          <p:cNvSpPr txBox="1"/>
          <p:nvPr/>
        </p:nvSpPr>
        <p:spPr>
          <a:xfrm>
            <a:off x="673706" y="2021119"/>
            <a:ext cx="496325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Here we use different function to know different attributes of a data set.</a:t>
            </a:r>
          </a:p>
          <a:p>
            <a:endParaRPr lang="en-US" dirty="0"/>
          </a:p>
          <a:p>
            <a:r>
              <a:rPr lang="en-US"/>
              <a:t>-shape</a:t>
            </a:r>
            <a:endParaRPr lang="en-US" dirty="0"/>
          </a:p>
          <a:p>
            <a:r>
              <a:rPr lang="en-US"/>
              <a:t>-axes</a:t>
            </a:r>
          </a:p>
          <a:p>
            <a:r>
              <a:rPr lang="en-US" dirty="0"/>
              <a:t>-Columns</a:t>
            </a:r>
          </a:p>
          <a:p>
            <a:r>
              <a:rPr lang="en-US"/>
              <a:t>-values</a:t>
            </a:r>
            <a:endParaRPr lang="en-US" dirty="0"/>
          </a:p>
          <a:p>
            <a:r>
              <a:rPr lang="en-US" dirty="0"/>
              <a:t>-index</a:t>
            </a:r>
          </a:p>
        </p:txBody>
      </p:sp>
    </p:spTree>
    <p:extLst>
      <p:ext uri="{BB962C8B-B14F-4D97-AF65-F5344CB8AC3E}">
        <p14:creationId xmlns:p14="http://schemas.microsoft.com/office/powerpoint/2010/main" val="357248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E0B7-620E-2388-DFBE-B97E12426EC1}"/>
              </a:ext>
            </a:extLst>
          </p:cNvPr>
          <p:cNvSpPr>
            <a:spLocks noGrp="1"/>
          </p:cNvSpPr>
          <p:nvPr>
            <p:ph type="title"/>
          </p:nvPr>
        </p:nvSpPr>
        <p:spPr/>
        <p:txBody>
          <a:bodyPr/>
          <a:lstStyle/>
          <a:p>
            <a:r>
              <a:rPr lang="en-US" dirty="0"/>
              <a:t>Other important attributes</a:t>
            </a:r>
            <a:br>
              <a:rPr lang="en-US" dirty="0"/>
            </a:br>
            <a:endParaRPr lang="en-US" dirty="0"/>
          </a:p>
        </p:txBody>
      </p:sp>
      <p:pic>
        <p:nvPicPr>
          <p:cNvPr id="4" name="Content Placeholder 3">
            <a:extLst>
              <a:ext uri="{FF2B5EF4-FFF2-40B4-BE49-F238E27FC236}">
                <a16:creationId xmlns:a16="http://schemas.microsoft.com/office/drawing/2014/main" id="{4370A09D-485B-D357-8AD4-ED65E3F96B25}"/>
              </a:ext>
            </a:extLst>
          </p:cNvPr>
          <p:cNvPicPr>
            <a:picLocks noGrp="1" noChangeAspect="1"/>
          </p:cNvPicPr>
          <p:nvPr>
            <p:ph idx="1"/>
          </p:nvPr>
        </p:nvPicPr>
        <p:blipFill>
          <a:blip r:embed="rId2"/>
          <a:stretch>
            <a:fillRect/>
          </a:stretch>
        </p:blipFill>
        <p:spPr>
          <a:xfrm>
            <a:off x="5140020" y="2166283"/>
            <a:ext cx="6181725" cy="4019550"/>
          </a:xfrm>
        </p:spPr>
      </p:pic>
      <p:sp>
        <p:nvSpPr>
          <p:cNvPr id="3" name="TextBox 2">
            <a:extLst>
              <a:ext uri="{FF2B5EF4-FFF2-40B4-BE49-F238E27FC236}">
                <a16:creationId xmlns:a16="http://schemas.microsoft.com/office/drawing/2014/main" id="{418E612B-E8BF-720C-4A61-4E7C6C8F8A30}"/>
              </a:ext>
            </a:extLst>
          </p:cNvPr>
          <p:cNvSpPr txBox="1"/>
          <p:nvPr/>
        </p:nvSpPr>
        <p:spPr>
          <a:xfrm>
            <a:off x="588427" y="2319596"/>
            <a:ext cx="401665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Info </a:t>
            </a:r>
          </a:p>
          <a:p>
            <a:endParaRPr lang="en-US" dirty="0"/>
          </a:p>
          <a:p>
            <a:r>
              <a:rPr lang="en-US" dirty="0"/>
              <a:t>Describe</a:t>
            </a:r>
          </a:p>
          <a:p>
            <a:endParaRPr lang="en-US" dirty="0"/>
          </a:p>
          <a:p>
            <a:r>
              <a:rPr lang="en-US" dirty="0"/>
              <a:t>Null</a:t>
            </a:r>
          </a:p>
          <a:p>
            <a:endParaRPr lang="en-US" dirty="0"/>
          </a:p>
          <a:p>
            <a:r>
              <a:rPr lang="en-US" dirty="0"/>
              <a:t>duplicates</a:t>
            </a:r>
          </a:p>
        </p:txBody>
      </p:sp>
    </p:spTree>
    <p:extLst>
      <p:ext uri="{BB962C8B-B14F-4D97-AF65-F5344CB8AC3E}">
        <p14:creationId xmlns:p14="http://schemas.microsoft.com/office/powerpoint/2010/main" val="89762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B111-843C-28F6-2594-910A4F00BC80}"/>
              </a:ext>
            </a:extLst>
          </p:cNvPr>
          <p:cNvSpPr>
            <a:spLocks noGrp="1"/>
          </p:cNvSpPr>
          <p:nvPr>
            <p:ph type="title"/>
          </p:nvPr>
        </p:nvSpPr>
        <p:spPr/>
        <p:txBody>
          <a:bodyPr/>
          <a:lstStyle/>
          <a:p>
            <a:r>
              <a:rPr lang="en-US" dirty="0"/>
              <a:t>Reading second database</a:t>
            </a:r>
          </a:p>
        </p:txBody>
      </p:sp>
      <p:pic>
        <p:nvPicPr>
          <p:cNvPr id="7" name="Content Placeholder 6">
            <a:extLst>
              <a:ext uri="{FF2B5EF4-FFF2-40B4-BE49-F238E27FC236}">
                <a16:creationId xmlns:a16="http://schemas.microsoft.com/office/drawing/2014/main" id="{125CF258-6921-FEBB-27BF-FC769B2D40CE}"/>
              </a:ext>
            </a:extLst>
          </p:cNvPr>
          <p:cNvPicPr>
            <a:picLocks noGrp="1" noChangeAspect="1"/>
          </p:cNvPicPr>
          <p:nvPr>
            <p:ph idx="1"/>
          </p:nvPr>
        </p:nvPicPr>
        <p:blipFill>
          <a:blip r:embed="rId2"/>
          <a:stretch>
            <a:fillRect/>
          </a:stretch>
        </p:blipFill>
        <p:spPr>
          <a:xfrm>
            <a:off x="2645328" y="2294218"/>
            <a:ext cx="5405308" cy="4195481"/>
          </a:xfrm>
        </p:spPr>
      </p:pic>
    </p:spTree>
    <p:extLst>
      <p:ext uri="{BB962C8B-B14F-4D97-AF65-F5344CB8AC3E}">
        <p14:creationId xmlns:p14="http://schemas.microsoft.com/office/powerpoint/2010/main" val="53759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75C-E9B2-0E3F-A259-83BF001F6316}"/>
              </a:ext>
            </a:extLst>
          </p:cNvPr>
          <p:cNvSpPr>
            <a:spLocks noGrp="1"/>
          </p:cNvSpPr>
          <p:nvPr>
            <p:ph type="title"/>
          </p:nvPr>
        </p:nvSpPr>
        <p:spPr/>
        <p:txBody>
          <a:bodyPr/>
          <a:lstStyle/>
          <a:p>
            <a:r>
              <a:rPr lang="en-US" dirty="0"/>
              <a:t>COMBINING 1 &amp; 2 DATASETS</a:t>
            </a:r>
          </a:p>
        </p:txBody>
      </p:sp>
      <p:pic>
        <p:nvPicPr>
          <p:cNvPr id="4" name="Content Placeholder 3">
            <a:extLst>
              <a:ext uri="{FF2B5EF4-FFF2-40B4-BE49-F238E27FC236}">
                <a16:creationId xmlns:a16="http://schemas.microsoft.com/office/drawing/2014/main" id="{9C567A84-716A-3107-F0A3-B710DEEF249A}"/>
              </a:ext>
            </a:extLst>
          </p:cNvPr>
          <p:cNvPicPr>
            <a:picLocks noGrp="1" noChangeAspect="1"/>
          </p:cNvPicPr>
          <p:nvPr>
            <p:ph idx="1"/>
          </p:nvPr>
        </p:nvPicPr>
        <p:blipFill>
          <a:blip r:embed="rId2"/>
          <a:stretch>
            <a:fillRect/>
          </a:stretch>
        </p:blipFill>
        <p:spPr>
          <a:xfrm>
            <a:off x="798512" y="2687134"/>
            <a:ext cx="8946541" cy="3930349"/>
          </a:xfrm>
        </p:spPr>
      </p:pic>
      <p:sp>
        <p:nvSpPr>
          <p:cNvPr id="5" name="TextBox 4">
            <a:extLst>
              <a:ext uri="{FF2B5EF4-FFF2-40B4-BE49-F238E27FC236}">
                <a16:creationId xmlns:a16="http://schemas.microsoft.com/office/drawing/2014/main" id="{44C6C63D-AEEF-8B32-1CE3-2651C451F51A}"/>
              </a:ext>
            </a:extLst>
          </p:cNvPr>
          <p:cNvSpPr txBox="1"/>
          <p:nvPr/>
        </p:nvSpPr>
        <p:spPr>
          <a:xfrm>
            <a:off x="731775" y="1714324"/>
            <a:ext cx="77007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Here we are using </a:t>
            </a:r>
            <a:r>
              <a:rPr lang="en-US" dirty="0" err="1"/>
              <a:t>concat</a:t>
            </a:r>
            <a:r>
              <a:rPr lang="en-US" dirty="0"/>
              <a:t> function to concatenate 2 different data sets</a:t>
            </a:r>
          </a:p>
        </p:txBody>
      </p:sp>
    </p:spTree>
    <p:extLst>
      <p:ext uri="{BB962C8B-B14F-4D97-AF65-F5344CB8AC3E}">
        <p14:creationId xmlns:p14="http://schemas.microsoft.com/office/powerpoint/2010/main" val="239981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8FB5-1C66-09D4-683B-EB59B7814808}"/>
              </a:ext>
            </a:extLst>
          </p:cNvPr>
          <p:cNvSpPr>
            <a:spLocks noGrp="1"/>
          </p:cNvSpPr>
          <p:nvPr>
            <p:ph type="title"/>
          </p:nvPr>
        </p:nvSpPr>
        <p:spPr/>
        <p:txBody>
          <a:bodyPr/>
          <a:lstStyle/>
          <a:p>
            <a:r>
              <a:rPr lang="en-US" dirty="0"/>
              <a:t>Removing unnecessary columns and filling null values/missing values</a:t>
            </a:r>
          </a:p>
        </p:txBody>
      </p:sp>
      <p:pic>
        <p:nvPicPr>
          <p:cNvPr id="4" name="Content Placeholder 3">
            <a:extLst>
              <a:ext uri="{FF2B5EF4-FFF2-40B4-BE49-F238E27FC236}">
                <a16:creationId xmlns:a16="http://schemas.microsoft.com/office/drawing/2014/main" id="{E0823E45-988A-82C4-3749-0D12186610F7}"/>
              </a:ext>
            </a:extLst>
          </p:cNvPr>
          <p:cNvPicPr>
            <a:picLocks noGrp="1" noChangeAspect="1"/>
          </p:cNvPicPr>
          <p:nvPr>
            <p:ph idx="1"/>
          </p:nvPr>
        </p:nvPicPr>
        <p:blipFill>
          <a:blip r:embed="rId2"/>
          <a:stretch>
            <a:fillRect/>
          </a:stretch>
        </p:blipFill>
        <p:spPr>
          <a:xfrm>
            <a:off x="1920570" y="2980671"/>
            <a:ext cx="5953125" cy="714375"/>
          </a:xfrm>
        </p:spPr>
      </p:pic>
      <p:pic>
        <p:nvPicPr>
          <p:cNvPr id="5" name="Picture 4">
            <a:extLst>
              <a:ext uri="{FF2B5EF4-FFF2-40B4-BE49-F238E27FC236}">
                <a16:creationId xmlns:a16="http://schemas.microsoft.com/office/drawing/2014/main" id="{1B635E79-50E4-6F4F-4593-B494ED0D84A6}"/>
              </a:ext>
            </a:extLst>
          </p:cNvPr>
          <p:cNvPicPr>
            <a:picLocks noChangeAspect="1"/>
          </p:cNvPicPr>
          <p:nvPr/>
        </p:nvPicPr>
        <p:blipFill>
          <a:blip r:embed="rId3"/>
          <a:stretch>
            <a:fillRect/>
          </a:stretch>
        </p:blipFill>
        <p:spPr>
          <a:xfrm>
            <a:off x="1462088" y="4773613"/>
            <a:ext cx="6867525" cy="600075"/>
          </a:xfrm>
          <a:prstGeom prst="rect">
            <a:avLst/>
          </a:prstGeom>
        </p:spPr>
      </p:pic>
    </p:spTree>
    <p:extLst>
      <p:ext uri="{BB962C8B-B14F-4D97-AF65-F5344CB8AC3E}">
        <p14:creationId xmlns:p14="http://schemas.microsoft.com/office/powerpoint/2010/main" val="954618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Project - 2</vt:lpstr>
      <vt:lpstr>INTRODUCTION  </vt:lpstr>
      <vt:lpstr>          Steps for Data Wrangling</vt:lpstr>
      <vt:lpstr>Importing important library and reading data file</vt:lpstr>
      <vt:lpstr>Checking basic attributes </vt:lpstr>
      <vt:lpstr>Other important attributes </vt:lpstr>
      <vt:lpstr>Reading second database</vt:lpstr>
      <vt:lpstr>COMBINING 1 &amp; 2 DATASETS</vt:lpstr>
      <vt:lpstr>Removing unnecessary columns and filling null values/missing values</vt:lpstr>
      <vt:lpstr>Finding correlation</vt:lpstr>
      <vt:lpstr>Finding skewness of the data</vt:lpstr>
      <vt:lpstr>Visualizing in the form of histogram</vt:lpstr>
      <vt:lpstr>Data set 3</vt:lpstr>
      <vt:lpstr>Concatenating dataset 1&amp;2 combine with data set 3</vt:lpstr>
      <vt:lpstr>Understanding the data</vt:lpstr>
      <vt:lpstr>Plotting scatter plot</vt:lpstr>
      <vt:lpstr>Finding outliers in the data set</vt:lpstr>
      <vt:lpstr>Fixing outliers</vt:lpstr>
      <vt:lpstr>Finding correlation using heat map</vt:lpstr>
      <vt:lpstr>Skewness and histogram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253</cp:revision>
  <dcterms:created xsi:type="dcterms:W3CDTF">2024-07-23T12:20:06Z</dcterms:created>
  <dcterms:modified xsi:type="dcterms:W3CDTF">2024-07-25T03:53:47Z</dcterms:modified>
</cp:coreProperties>
</file>