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slides/slide14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147.xml" ContentType="application/vnd.openxmlformats-officedocument.presentationml.slide+xml"/>
  <Override PartName="/ppt/slides/slide158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136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slides/slide143.xml" ContentType="application/vnd.openxmlformats-officedocument.presentationml.slide+xml"/>
  <Override PartName="/ppt/slides/slide154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s/slide132.xml" ContentType="application/vnd.openxmlformats-officedocument.presentationml.slide+xml"/>
  <Override PartName="/ppt/slides/slide150.xml" ContentType="application/vnd.openxmlformats-officedocument.presentationml.slide+xml"/>
  <Override PartName="/ppt/slides/slide161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s/slide159.xml" ContentType="application/vnd.openxmlformats-officedocument.presentationml.slide+xml"/>
  <Override PartName="/ppt/slides/slide119.xml" ContentType="application/vnd.openxmlformats-officedocument.presentationml.slide+xml"/>
  <Override PartName="/ppt/slides/slide148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155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slides/slide144.xml" ContentType="application/vnd.openxmlformats-officedocument.presentationml.slide+xml"/>
  <Override PartName="/ppt/slides/slide162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slides/slide151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s/slide140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s/slide149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38.xml" ContentType="application/vnd.openxmlformats-officedocument.presentationml.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145.xml" ContentType="application/vnd.openxmlformats-officedocument.presentationml.slide+xml"/>
  <Override PartName="/ppt/slides/slide156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s/slide16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slides/slide152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0.xml" ContentType="application/vnd.openxmlformats-officedocument.presentationml.slide+xml"/>
  <Override PartName="/ppt/slides/slide139.xml" ContentType="application/vnd.openxmlformats-officedocument.presentationml.slide+xml"/>
  <Override PartName="/ppt/slides/slide157.xml" ContentType="application/vnd.openxmlformats-officedocument.presentationml.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slides/slide146.xml" ContentType="application/vnd.openxmlformats-officedocument.presentationml.slide+xml"/>
  <Override PartName="/ppt/slides/slide164.xml" ContentType="application/vnd.openxmlformats-officedocument.presentationml.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slides/slide153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slides/slide16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6"/>
  </p:notesMasterIdLst>
  <p:sldIdLst>
    <p:sldId id="256" r:id="rId2"/>
    <p:sldId id="336" r:id="rId3"/>
    <p:sldId id="337" r:id="rId4"/>
    <p:sldId id="261" r:id="rId5"/>
    <p:sldId id="259" r:id="rId6"/>
    <p:sldId id="268" r:id="rId7"/>
    <p:sldId id="338" r:id="rId8"/>
    <p:sldId id="263" r:id="rId9"/>
    <p:sldId id="269" r:id="rId10"/>
    <p:sldId id="264" r:id="rId11"/>
    <p:sldId id="265" r:id="rId12"/>
    <p:sldId id="388" r:id="rId13"/>
    <p:sldId id="387" r:id="rId14"/>
    <p:sldId id="389" r:id="rId15"/>
    <p:sldId id="351" r:id="rId16"/>
    <p:sldId id="271" r:id="rId17"/>
    <p:sldId id="346" r:id="rId18"/>
    <p:sldId id="348" r:id="rId19"/>
    <p:sldId id="340" r:id="rId20"/>
    <p:sldId id="342" r:id="rId21"/>
    <p:sldId id="343" r:id="rId22"/>
    <p:sldId id="349" r:id="rId23"/>
    <p:sldId id="350" r:id="rId24"/>
    <p:sldId id="354" r:id="rId25"/>
    <p:sldId id="344" r:id="rId26"/>
    <p:sldId id="345" r:id="rId27"/>
    <p:sldId id="355" r:id="rId28"/>
    <p:sldId id="352" r:id="rId29"/>
    <p:sldId id="361" r:id="rId30"/>
    <p:sldId id="353" r:id="rId31"/>
    <p:sldId id="359" r:id="rId32"/>
    <p:sldId id="356" r:id="rId33"/>
    <p:sldId id="362" r:id="rId34"/>
    <p:sldId id="358" r:id="rId35"/>
    <p:sldId id="357" r:id="rId36"/>
    <p:sldId id="367" r:id="rId37"/>
    <p:sldId id="368" r:id="rId38"/>
    <p:sldId id="347" r:id="rId39"/>
    <p:sldId id="369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363" r:id="rId49"/>
    <p:sldId id="282" r:id="rId50"/>
    <p:sldId id="283" r:id="rId51"/>
    <p:sldId id="370" r:id="rId52"/>
    <p:sldId id="364" r:id="rId53"/>
    <p:sldId id="371" r:id="rId54"/>
    <p:sldId id="284" r:id="rId55"/>
    <p:sldId id="373" r:id="rId56"/>
    <p:sldId id="366" r:id="rId57"/>
    <p:sldId id="36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380" r:id="rId69"/>
    <p:sldId id="296" r:id="rId70"/>
    <p:sldId id="297" r:id="rId71"/>
    <p:sldId id="381" r:id="rId72"/>
    <p:sldId id="298" r:id="rId73"/>
    <p:sldId id="299" r:id="rId74"/>
    <p:sldId id="300" r:id="rId75"/>
    <p:sldId id="301" r:id="rId76"/>
    <p:sldId id="302" r:id="rId77"/>
    <p:sldId id="303" r:id="rId78"/>
    <p:sldId id="304" r:id="rId79"/>
    <p:sldId id="305" r:id="rId80"/>
    <p:sldId id="306" r:id="rId81"/>
    <p:sldId id="307" r:id="rId82"/>
    <p:sldId id="308" r:id="rId83"/>
    <p:sldId id="309" r:id="rId84"/>
    <p:sldId id="310" r:id="rId85"/>
    <p:sldId id="311" r:id="rId86"/>
    <p:sldId id="372" r:id="rId87"/>
    <p:sldId id="313" r:id="rId88"/>
    <p:sldId id="316" r:id="rId89"/>
    <p:sldId id="315" r:id="rId90"/>
    <p:sldId id="317" r:id="rId91"/>
    <p:sldId id="394" r:id="rId92"/>
    <p:sldId id="395" r:id="rId93"/>
    <p:sldId id="397" r:id="rId94"/>
    <p:sldId id="398" r:id="rId95"/>
    <p:sldId id="399" r:id="rId96"/>
    <p:sldId id="400" r:id="rId97"/>
    <p:sldId id="396" r:id="rId98"/>
    <p:sldId id="318" r:id="rId99"/>
    <p:sldId id="319" r:id="rId100"/>
    <p:sldId id="378" r:id="rId101"/>
    <p:sldId id="382" r:id="rId102"/>
    <p:sldId id="383" r:id="rId103"/>
    <p:sldId id="417" r:id="rId104"/>
    <p:sldId id="418" r:id="rId105"/>
    <p:sldId id="419" r:id="rId106"/>
    <p:sldId id="320" r:id="rId107"/>
    <p:sldId id="379" r:id="rId108"/>
    <p:sldId id="384" r:id="rId109"/>
    <p:sldId id="420" r:id="rId110"/>
    <p:sldId id="390" r:id="rId111"/>
    <p:sldId id="321" r:id="rId112"/>
    <p:sldId id="322" r:id="rId113"/>
    <p:sldId id="323" r:id="rId114"/>
    <p:sldId id="324" r:id="rId115"/>
    <p:sldId id="325" r:id="rId116"/>
    <p:sldId id="421" r:id="rId117"/>
    <p:sldId id="326" r:id="rId118"/>
    <p:sldId id="385" r:id="rId119"/>
    <p:sldId id="386" r:id="rId120"/>
    <p:sldId id="327" r:id="rId121"/>
    <p:sldId id="328" r:id="rId122"/>
    <p:sldId id="329" r:id="rId123"/>
    <p:sldId id="422" r:id="rId124"/>
    <p:sldId id="423" r:id="rId125"/>
    <p:sldId id="424" r:id="rId126"/>
    <p:sldId id="330" r:id="rId127"/>
    <p:sldId id="331" r:id="rId128"/>
    <p:sldId id="391" r:id="rId129"/>
    <p:sldId id="332" r:id="rId130"/>
    <p:sldId id="425" r:id="rId131"/>
    <p:sldId id="392" r:id="rId132"/>
    <p:sldId id="426" r:id="rId133"/>
    <p:sldId id="335" r:id="rId134"/>
    <p:sldId id="393" r:id="rId135"/>
    <p:sldId id="427" r:id="rId136"/>
    <p:sldId id="401" r:id="rId137"/>
    <p:sldId id="402" r:id="rId138"/>
    <p:sldId id="404" r:id="rId139"/>
    <p:sldId id="405" r:id="rId140"/>
    <p:sldId id="406" r:id="rId141"/>
    <p:sldId id="407" r:id="rId142"/>
    <p:sldId id="428" r:id="rId143"/>
    <p:sldId id="429" r:id="rId144"/>
    <p:sldId id="430" r:id="rId145"/>
    <p:sldId id="431" r:id="rId146"/>
    <p:sldId id="432" r:id="rId147"/>
    <p:sldId id="433" r:id="rId148"/>
    <p:sldId id="434" r:id="rId149"/>
    <p:sldId id="435" r:id="rId150"/>
    <p:sldId id="436" r:id="rId151"/>
    <p:sldId id="437" r:id="rId152"/>
    <p:sldId id="438" r:id="rId153"/>
    <p:sldId id="439" r:id="rId154"/>
    <p:sldId id="443" r:id="rId155"/>
    <p:sldId id="444" r:id="rId156"/>
    <p:sldId id="445" r:id="rId157"/>
    <p:sldId id="440" r:id="rId158"/>
    <p:sldId id="441" r:id="rId159"/>
    <p:sldId id="442" r:id="rId160"/>
    <p:sldId id="446" r:id="rId161"/>
    <p:sldId id="451" r:id="rId162"/>
    <p:sldId id="449" r:id="rId163"/>
    <p:sldId id="450" r:id="rId164"/>
    <p:sldId id="448" r:id="rId1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995" autoAdjust="0"/>
    <p:restoredTop sz="94660"/>
  </p:normalViewPr>
  <p:slideViewPr>
    <p:cSldViewPr>
      <p:cViewPr varScale="1">
        <p:scale>
          <a:sx n="68" d="100"/>
          <a:sy n="68" d="100"/>
        </p:scale>
        <p:origin x="-13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9C673-62E8-42E8-9353-FA2BBD3ECB32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28C07-D9DE-4691-97A9-52DD87566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8C07-D9DE-4691-97A9-52DD875663B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49" y="5349904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3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8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8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2"/>
            <a:ext cx="28956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49" y="3444904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7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1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6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8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6" y="1316039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1" y="1316039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49" y="6019802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49" y="5849119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1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2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1" y="609600"/>
            <a:ext cx="5340351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9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49" y="1050900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4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2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2E0C1F9-ACD1-42C4-A3AD-E07164B170A0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2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2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49" y="1050900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49" y="1057988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7543800" cy="167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Introduction to PL/SQL, </a:t>
            </a:r>
            <a:br>
              <a:rPr lang="en-US" sz="4400" b="1" dirty="0" smtClean="0">
                <a:solidFill>
                  <a:srgbClr val="FF0000"/>
                </a:solidFill>
              </a:rPr>
            </a:br>
            <a:r>
              <a:rPr lang="en-US" sz="4400" b="1" dirty="0" smtClean="0">
                <a:solidFill>
                  <a:srgbClr val="FF0000"/>
                </a:solidFill>
              </a:rPr>
              <a:t>Advanced PL/SQL 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76400"/>
            <a:ext cx="2971800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000" dirty="0" smtClean="0"/>
              <a:t>Unit -4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80010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ea typeface="Arial Unicode MS" pitchFamily="34" charset="-128"/>
                <a:cs typeface="Arial Unicode MS" pitchFamily="34" charset="-128"/>
              </a:rPr>
              <a:t>PL/SQL BLOCK STRUCTURE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447800"/>
            <a:ext cx="88392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882650" indent="-5334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2800" dirty="0" smtClean="0">
                <a:ea typeface="Arial Unicode MS" pitchFamily="34" charset="-128"/>
                <a:cs typeface="Arial Unicode MS" pitchFamily="34" charset="-128"/>
              </a:rPr>
              <a:t>PL/SQL block has the following structure: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>
              <a:ea typeface="Arial Unicode MS" pitchFamily="34" charset="-128"/>
              <a:cs typeface="Arial Unicode MS" pitchFamily="34" charset="-128"/>
            </a:endParaRP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DECLARE 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	Declaration statements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BEGIN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	Executable statements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EXCETION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	Exception-handling statements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END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12954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Ex. 1  </a:t>
            </a:r>
            <a:r>
              <a:rPr lang="en-US" dirty="0" smtClean="0"/>
              <a:t>Multiple variables with %TYPE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48609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endParaRPr lang="en-US" sz="5100" b="1" i="1" dirty="0" smtClean="0"/>
          </a:p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	 no emp.id %type;</a:t>
            </a:r>
          </a:p>
          <a:p>
            <a:r>
              <a:rPr lang="en-US" b="1" dirty="0" smtClean="0"/>
              <a:t>	 nm emp.name %type;</a:t>
            </a:r>
          </a:p>
          <a:p>
            <a:r>
              <a:rPr lang="en-US" b="1" dirty="0" smtClean="0"/>
              <a:t>	 </a:t>
            </a:r>
            <a:r>
              <a:rPr lang="en-US" b="1" dirty="0" err="1" smtClean="0"/>
              <a:t>sal</a:t>
            </a:r>
            <a:r>
              <a:rPr lang="en-US" b="1" dirty="0" smtClean="0"/>
              <a:t> </a:t>
            </a:r>
            <a:r>
              <a:rPr lang="en-US" b="1" dirty="0" err="1" smtClean="0"/>
              <a:t>emp.salary</a:t>
            </a:r>
            <a:r>
              <a:rPr lang="en-US" b="1" dirty="0" smtClean="0"/>
              <a:t> %type;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	 </a:t>
            </a:r>
            <a:r>
              <a:rPr lang="en-US" sz="2900" b="1" dirty="0" smtClean="0"/>
              <a:t>select </a:t>
            </a:r>
            <a:r>
              <a:rPr lang="en-US" sz="2900" b="1" dirty="0" err="1" smtClean="0"/>
              <a:t>id,name,salary</a:t>
            </a:r>
            <a:r>
              <a:rPr lang="en-US" sz="2900" b="1" dirty="0" smtClean="0"/>
              <a:t> into </a:t>
            </a:r>
            <a:r>
              <a:rPr lang="en-US" sz="2900" b="1" dirty="0" err="1" smtClean="0"/>
              <a:t>no,nm,sal</a:t>
            </a:r>
            <a:r>
              <a:rPr lang="en-US" sz="2900" b="1" dirty="0" smtClean="0"/>
              <a:t> from </a:t>
            </a:r>
            <a:r>
              <a:rPr lang="en-US" sz="2900" b="1" dirty="0" err="1" smtClean="0"/>
              <a:t>emp</a:t>
            </a:r>
            <a:r>
              <a:rPr lang="en-US" sz="2900" b="1" dirty="0" smtClean="0"/>
              <a:t> WHERE ROWNUM = 1;</a:t>
            </a:r>
            <a:endParaRPr lang="en-US" b="1" dirty="0" smtClean="0"/>
          </a:p>
          <a:p>
            <a:r>
              <a:rPr lang="en-US" b="1" dirty="0" smtClean="0"/>
              <a:t>	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(no);</a:t>
            </a:r>
          </a:p>
          <a:p>
            <a:r>
              <a:rPr lang="en-US" b="1" dirty="0" smtClean="0"/>
              <a:t>	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(nm);</a:t>
            </a:r>
          </a:p>
          <a:p>
            <a:r>
              <a:rPr lang="en-US" b="1" dirty="0" smtClean="0"/>
              <a:t>	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</a:t>
            </a:r>
            <a:r>
              <a:rPr lang="en-US" b="1" dirty="0" err="1" smtClean="0"/>
              <a:t>sal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Ex.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609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create table type (</a:t>
            </a:r>
            <a:r>
              <a:rPr lang="en-US" sz="2400" dirty="0" err="1" smtClean="0"/>
              <a:t>emp_name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(10),</a:t>
            </a:r>
            <a:r>
              <a:rPr lang="en-US" sz="2400" dirty="0" err="1" smtClean="0"/>
              <a:t>emp_id</a:t>
            </a:r>
            <a:r>
              <a:rPr lang="en-US" sz="2400" dirty="0" smtClean="0"/>
              <a:t> number(10),TA number(10),DA number(10),total number(10),</a:t>
            </a:r>
            <a:r>
              <a:rPr lang="en-US" sz="2400" dirty="0" err="1" smtClean="0"/>
              <a:t>branch_city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(10))</a:t>
            </a:r>
          </a:p>
          <a:p>
            <a:endParaRPr lang="en-US" sz="2400" dirty="0" smtClean="0"/>
          </a:p>
          <a:p>
            <a:r>
              <a:rPr lang="en-US" sz="2400" dirty="0" smtClean="0"/>
              <a:t>insert into type values('ABC',10,1200,1500,2700,'DILHI');</a:t>
            </a:r>
          </a:p>
          <a:p>
            <a:r>
              <a:rPr lang="en-US" sz="2400" dirty="0" smtClean="0"/>
              <a:t>insert into type values('XYZ',20,1000,2000,NULL,'BANGLORE');</a:t>
            </a:r>
          </a:p>
          <a:p>
            <a:r>
              <a:rPr lang="en-US" sz="2400" dirty="0" smtClean="0"/>
              <a:t>insert into type values('PQR',30,5000,5000,NULL,'RAJKOT');</a:t>
            </a:r>
          </a:p>
          <a:p>
            <a:r>
              <a:rPr lang="en-US" sz="2400" dirty="0" smtClean="0"/>
              <a:t>select *from type</a:t>
            </a:r>
          </a:p>
          <a:p>
            <a:endParaRPr lang="en-US" sz="2400" dirty="0"/>
          </a:p>
        </p:txBody>
      </p:sp>
      <p:pic>
        <p:nvPicPr>
          <p:cNvPr id="9" name="Picture 3" descr="C:\Users\RNW AMRELI\Desktop\SQL Commands and 1 more page - Profile 1 - Microsoft Ed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343400"/>
            <a:ext cx="8692331" cy="2057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Ex. 2 </a:t>
            </a:r>
            <a:r>
              <a:rPr lang="en-US" b="1" i="1" dirty="0" err="1" smtClean="0">
                <a:solidFill>
                  <a:srgbClr val="FF0000"/>
                </a:solidFill>
              </a:rPr>
              <a:t>conti</a:t>
            </a:r>
            <a:r>
              <a:rPr lang="en-US" b="1" i="1" dirty="0" smtClean="0">
                <a:solidFill>
                  <a:srgbClr val="FF0000"/>
                </a:solidFill>
              </a:rPr>
              <a:t>….. %type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63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/>
              <a:t>declare</a:t>
            </a:r>
          </a:p>
          <a:p>
            <a:r>
              <a:rPr lang="en-US" sz="2400" b="1" dirty="0" smtClean="0"/>
              <a:t>  a </a:t>
            </a:r>
            <a:r>
              <a:rPr lang="en-US" sz="2400" b="1" dirty="0" err="1" smtClean="0"/>
              <a:t>type.TA</a:t>
            </a:r>
            <a:r>
              <a:rPr lang="en-US" sz="2400" b="1" dirty="0" smtClean="0"/>
              <a:t> %type;</a:t>
            </a:r>
          </a:p>
          <a:p>
            <a:r>
              <a:rPr lang="en-US" sz="2400" b="1" dirty="0" smtClean="0"/>
              <a:t>  b </a:t>
            </a:r>
            <a:r>
              <a:rPr lang="en-US" sz="2400" b="1" dirty="0" err="1" smtClean="0"/>
              <a:t>type.DA</a:t>
            </a:r>
            <a:r>
              <a:rPr lang="en-US" sz="2400" b="1" dirty="0" smtClean="0"/>
              <a:t> %type;</a:t>
            </a:r>
          </a:p>
          <a:p>
            <a:r>
              <a:rPr lang="en-US" sz="2400" b="1" dirty="0" smtClean="0"/>
              <a:t>  t </a:t>
            </a:r>
            <a:r>
              <a:rPr lang="en-US" sz="2400" b="1" dirty="0" err="1" smtClean="0"/>
              <a:t>type.total</a:t>
            </a:r>
            <a:r>
              <a:rPr lang="en-US" sz="2400" b="1" dirty="0" smtClean="0"/>
              <a:t> %type;</a:t>
            </a:r>
          </a:p>
          <a:p>
            <a:r>
              <a:rPr lang="en-US" sz="2400" b="1" dirty="0" smtClean="0"/>
              <a:t>begin</a:t>
            </a:r>
          </a:p>
          <a:p>
            <a:r>
              <a:rPr lang="en-US" sz="2400" b="1" dirty="0" smtClean="0"/>
              <a:t>  select TA,DA into </a:t>
            </a:r>
            <a:r>
              <a:rPr lang="en-US" sz="2400" b="1" dirty="0" err="1" smtClean="0"/>
              <a:t>a,b</a:t>
            </a:r>
            <a:r>
              <a:rPr lang="en-US" sz="2400" b="1" dirty="0" smtClean="0"/>
              <a:t> from type where </a:t>
            </a:r>
            <a:r>
              <a:rPr lang="en-US" sz="2400" b="1" dirty="0" err="1" smtClean="0"/>
              <a:t>emp_id</a:t>
            </a:r>
            <a:r>
              <a:rPr lang="en-US" sz="2400" b="1" dirty="0" smtClean="0"/>
              <a:t>=20;</a:t>
            </a:r>
          </a:p>
          <a:p>
            <a:r>
              <a:rPr lang="en-US" sz="2400" b="1" dirty="0" smtClean="0"/>
              <a:t>  t:= </a:t>
            </a:r>
            <a:r>
              <a:rPr lang="en-US" sz="2400" b="1" dirty="0" err="1" smtClean="0"/>
              <a:t>a+b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  update type set total=t where </a:t>
            </a:r>
            <a:r>
              <a:rPr lang="en-US" sz="2400" b="1" dirty="0" err="1" smtClean="0"/>
              <a:t>emp_id</a:t>
            </a:r>
            <a:r>
              <a:rPr lang="en-US" sz="2400" b="1" dirty="0" smtClean="0"/>
              <a:t>=20;</a:t>
            </a:r>
          </a:p>
          <a:p>
            <a:r>
              <a:rPr lang="en-US" sz="2400" b="1" dirty="0" smtClean="0"/>
              <a:t>end;</a:t>
            </a:r>
          </a:p>
          <a:p>
            <a:endParaRPr lang="en-US" sz="2400" b="1" dirty="0"/>
          </a:p>
        </p:txBody>
      </p:sp>
      <p:pic>
        <p:nvPicPr>
          <p:cNvPr id="2051" name="Picture 3" descr="C:\Users\RNW AMRELI\Desktop\SQL Commands and 1 more page - Profile 1 - Microsoft Edg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800600"/>
            <a:ext cx="7145594" cy="175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Ex.3 </a:t>
            </a:r>
            <a:r>
              <a:rPr lang="en-US" dirty="0" smtClean="0"/>
              <a:t>Variable based on another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02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 </a:t>
            </a:r>
            <a:r>
              <a:rPr lang="en-US" sz="3000" dirty="0" err="1" smtClean="0"/>
              <a:t>v_base_salary</a:t>
            </a:r>
            <a:r>
              <a:rPr lang="en-US" sz="3000" dirty="0" smtClean="0"/>
              <a:t> NUMBER(8,2);</a:t>
            </a:r>
          </a:p>
          <a:p>
            <a:r>
              <a:rPr lang="en-US" sz="3000" dirty="0" smtClean="0"/>
              <a:t>    </a:t>
            </a:r>
            <a:r>
              <a:rPr lang="en-US" sz="3000" dirty="0" err="1" smtClean="0"/>
              <a:t>v_bonus</a:t>
            </a:r>
            <a:r>
              <a:rPr lang="en-US" sz="3000" dirty="0" smtClean="0"/>
              <a:t> </a:t>
            </a:r>
            <a:r>
              <a:rPr lang="en-US" sz="3000" dirty="0" err="1" smtClean="0"/>
              <a:t>v_base_salary%TYPE</a:t>
            </a:r>
            <a:r>
              <a:rPr lang="en-US" sz="3000" dirty="0" smtClean="0"/>
              <a:t>;  -- same type as </a:t>
            </a:r>
            <a:r>
              <a:rPr lang="en-US" sz="3000" dirty="0" err="1" smtClean="0"/>
              <a:t>v_base_salary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dirty="0" smtClean="0"/>
              <a:t>BEGIN</a:t>
            </a:r>
          </a:p>
          <a:p>
            <a:r>
              <a:rPr lang="en-US" sz="3000" dirty="0" smtClean="0"/>
              <a:t>    </a:t>
            </a:r>
            <a:r>
              <a:rPr lang="en-US" sz="3000" dirty="0" err="1" smtClean="0"/>
              <a:t>v_base_salary</a:t>
            </a:r>
            <a:r>
              <a:rPr lang="en-US" sz="3000" dirty="0" smtClean="0"/>
              <a:t> := 50000;</a:t>
            </a:r>
          </a:p>
          <a:p>
            <a:r>
              <a:rPr lang="en-US" sz="3000" dirty="0" smtClean="0"/>
              <a:t>    </a:t>
            </a:r>
            <a:r>
              <a:rPr lang="en-US" sz="3000" dirty="0" err="1" smtClean="0"/>
              <a:t>v_bonus</a:t>
            </a:r>
            <a:r>
              <a:rPr lang="en-US" sz="3000" dirty="0" smtClean="0"/>
              <a:t> := 5000;</a:t>
            </a:r>
          </a:p>
          <a:p>
            <a:endParaRPr lang="en-US" sz="3000" dirty="0" smtClean="0"/>
          </a:p>
          <a:p>
            <a:r>
              <a:rPr lang="en-US" sz="3000" dirty="0" smtClean="0"/>
              <a:t>    DBMS_OUTPUT.PUT_LINE('Salary: ' || </a:t>
            </a:r>
            <a:r>
              <a:rPr lang="en-US" sz="3000" dirty="0" err="1" smtClean="0"/>
              <a:t>v_base_salary</a:t>
            </a:r>
            <a:r>
              <a:rPr lang="en-US" sz="3000" dirty="0" smtClean="0"/>
              <a:t> || ' Bonus: ' || </a:t>
            </a:r>
            <a:r>
              <a:rPr lang="en-US" sz="3000" dirty="0" err="1" smtClean="0"/>
              <a:t>v_bonus</a:t>
            </a:r>
            <a:r>
              <a:rPr lang="en-US" sz="3000" dirty="0" smtClean="0"/>
              <a:t>);</a:t>
            </a:r>
          </a:p>
          <a:p>
            <a:endParaRPr lang="en-US" sz="3000" dirty="0" smtClean="0"/>
          </a:p>
          <a:p>
            <a:r>
              <a:rPr lang="en-US" dirty="0" smtClean="0"/>
              <a:t>END;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 4</a:t>
            </a:r>
            <a:r>
              <a:rPr lang="en-US" dirty="0" smtClean="0"/>
              <a:t>: Insert using %TYPE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v_nm</a:t>
            </a:r>
            <a:r>
              <a:rPr lang="en-US" dirty="0" smtClean="0"/>
              <a:t> </a:t>
            </a:r>
            <a:r>
              <a:rPr lang="en-US" dirty="0" err="1" smtClean="0"/>
              <a:t>type.emp_name%TYPE</a:t>
            </a:r>
            <a:r>
              <a:rPr lang="en-US" dirty="0" smtClean="0"/>
              <a:t> := 'red';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v_id</a:t>
            </a:r>
            <a:r>
              <a:rPr lang="en-US" dirty="0" smtClean="0"/>
              <a:t> </a:t>
            </a:r>
            <a:r>
              <a:rPr lang="en-US" dirty="0" err="1" smtClean="0"/>
              <a:t>type.emp_id%TYPE</a:t>
            </a:r>
            <a:r>
              <a:rPr lang="en-US" dirty="0" smtClean="0"/>
              <a:t> := '40';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v_salary</a:t>
            </a:r>
            <a:r>
              <a:rPr lang="en-US" dirty="0" smtClean="0"/>
              <a:t> </a:t>
            </a:r>
            <a:r>
              <a:rPr lang="en-US" dirty="0" err="1" smtClean="0"/>
              <a:t>type.total%TYPE</a:t>
            </a:r>
            <a:r>
              <a:rPr lang="en-US" dirty="0" smtClean="0"/>
              <a:t> := 60000;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INSERT INTO type(</a:t>
            </a:r>
            <a:r>
              <a:rPr lang="en-US" dirty="0" err="1" smtClean="0"/>
              <a:t>emp_name</a:t>
            </a:r>
            <a:r>
              <a:rPr lang="en-US" dirty="0" smtClean="0"/>
              <a:t>, </a:t>
            </a:r>
            <a:r>
              <a:rPr lang="en-US" dirty="0" err="1" smtClean="0"/>
              <a:t>emp_id</a:t>
            </a:r>
            <a:r>
              <a:rPr lang="en-US" dirty="0" smtClean="0"/>
              <a:t>, total)</a:t>
            </a:r>
          </a:p>
          <a:p>
            <a:r>
              <a:rPr lang="en-US" dirty="0" smtClean="0"/>
              <a:t>    VALUES (</a:t>
            </a:r>
            <a:r>
              <a:rPr lang="en-US" dirty="0" err="1" smtClean="0"/>
              <a:t>v_nm</a:t>
            </a:r>
            <a:r>
              <a:rPr lang="en-US" dirty="0" smtClean="0"/>
              <a:t>, </a:t>
            </a:r>
            <a:r>
              <a:rPr lang="en-US" dirty="0" err="1" smtClean="0"/>
              <a:t>v_id</a:t>
            </a:r>
            <a:r>
              <a:rPr lang="en-US" dirty="0" smtClean="0"/>
              <a:t>, </a:t>
            </a:r>
            <a:r>
              <a:rPr lang="en-US" dirty="0" err="1" smtClean="0"/>
              <a:t>v_salary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  DBMS_OUTPUT.PUT_LINE('Record Inserted!');</a:t>
            </a:r>
          </a:p>
          <a:p>
            <a:r>
              <a:rPr lang="en-US" dirty="0" smtClean="0"/>
              <a:t>END;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2600" y="3124200"/>
            <a:ext cx="51054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1200" cap="all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%ROWTYPE</a:t>
            </a:r>
            <a:endParaRPr kumimoji="0" lang="en-US" sz="3600" b="1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%ROWTYPE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Wingdings" pitchFamily="2" charset="2"/>
              </a:rPr>
              <a:t>%ROWTYPE </a:t>
            </a:r>
            <a:r>
              <a:rPr lang="en-US" b="1" dirty="0" smtClean="0">
                <a:sym typeface="Wingdings" pitchFamily="2" charset="2"/>
              </a:rPr>
              <a:t>has all properties of %TYPE </a:t>
            </a:r>
            <a:r>
              <a:rPr lang="en-US" dirty="0" smtClean="0">
                <a:sym typeface="Wingdings" pitchFamily="2" charset="2"/>
              </a:rPr>
              <a:t>and one additional what we required </a:t>
            </a:r>
            <a:r>
              <a:rPr lang="en-US" b="1" dirty="0" smtClean="0">
                <a:sym typeface="Wingdings" pitchFamily="2" charset="2"/>
              </a:rPr>
              <a:t>only one variable to access </a:t>
            </a:r>
            <a:r>
              <a:rPr lang="en-US" dirty="0" smtClean="0">
                <a:sym typeface="Wingdings" pitchFamily="2" charset="2"/>
              </a:rPr>
              <a:t>any number of columns.</a:t>
            </a:r>
            <a:endParaRPr lang="en-US" dirty="0" smtClean="0"/>
          </a:p>
          <a:p>
            <a:endParaRPr lang="en-US" b="1" i="1" dirty="0" smtClean="0">
              <a:sym typeface="Wingdings" pitchFamily="2" charset="2"/>
            </a:endParaRPr>
          </a:p>
          <a:p>
            <a:r>
              <a:rPr lang="en-US" b="1" i="1" dirty="0" smtClean="0">
                <a:sym typeface="Wingdings" pitchFamily="2" charset="2"/>
              </a:rPr>
              <a:t></a:t>
            </a:r>
            <a:r>
              <a:rPr lang="en-US" b="1" i="1" dirty="0" smtClean="0"/>
              <a:t> %ROWTYPE is used to </a:t>
            </a:r>
            <a:r>
              <a:rPr lang="en-US" b="1" i="1" u="sng" dirty="0" smtClean="0"/>
              <a:t>declare a record with </a:t>
            </a:r>
            <a:r>
              <a:rPr lang="en-US" b="1" i="1" dirty="0" smtClean="0"/>
              <a:t>the same types as found in the specified database table, view or cursor:</a:t>
            </a:r>
          </a:p>
          <a:p>
            <a:endParaRPr lang="en-US" b="1" i="1" dirty="0" smtClean="0"/>
          </a:p>
          <a:p>
            <a:r>
              <a:rPr lang="en-US" b="1" i="1" dirty="0" smtClean="0">
                <a:sym typeface="Wingdings" pitchFamily="2" charset="2"/>
              </a:rPr>
              <a:t>T</a:t>
            </a:r>
            <a:r>
              <a:rPr lang="en-US" b="1" dirty="0" smtClean="0"/>
              <a:t>his is useful when you want to work with multiple columns from a table without declaring each column individually.</a:t>
            </a:r>
            <a:r>
              <a:rPr lang="en-US" b="1" i="1" dirty="0" smtClean="0"/>
              <a:t> </a:t>
            </a:r>
          </a:p>
          <a:p>
            <a:endParaRPr lang="en-US" b="1" i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Syntax:</a:t>
            </a:r>
          </a:p>
          <a:p>
            <a:endParaRPr lang="en-US" b="1" i="1" dirty="0" smtClean="0"/>
          </a:p>
          <a:p>
            <a:r>
              <a:rPr lang="en-US" b="1" i="1" dirty="0" err="1" smtClean="0"/>
              <a:t>variable_name</a:t>
            </a:r>
            <a:r>
              <a:rPr lang="en-US" b="1" i="1" dirty="0" smtClean="0"/>
              <a:t>  </a:t>
            </a:r>
            <a:r>
              <a:rPr lang="en-US" b="1" i="1" dirty="0" err="1" smtClean="0"/>
              <a:t>table_name%ROWTYPE</a:t>
            </a:r>
            <a:r>
              <a:rPr lang="en-US" b="1" i="1" dirty="0" smtClean="0"/>
              <a:t>;</a:t>
            </a:r>
          </a:p>
          <a:p>
            <a:endParaRPr lang="en-US" b="1" i="1" dirty="0" smtClean="0"/>
          </a:p>
          <a:p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Ex.1 </a:t>
            </a:r>
            <a:r>
              <a:rPr lang="en-US" dirty="0" smtClean="0"/>
              <a:t>Simple %ROWTYPE with table</a:t>
            </a:r>
            <a:r>
              <a:rPr lang="en-US" i="1" dirty="0" smtClean="0">
                <a:solidFill>
                  <a:srgbClr val="FF0000"/>
                </a:solidFill>
              </a:rPr>
              <a:t/>
            </a:r>
            <a:br>
              <a:rPr lang="en-US" i="1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50133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b="1" i="1" dirty="0" smtClean="0"/>
              <a:t>declare</a:t>
            </a:r>
          </a:p>
          <a:p>
            <a:r>
              <a:rPr lang="en-US" b="1" i="1" dirty="0" smtClean="0"/>
              <a:t> 	 my </a:t>
            </a:r>
            <a:r>
              <a:rPr lang="en-US" b="1" i="1" dirty="0" err="1" smtClean="0"/>
              <a:t>emp</a:t>
            </a:r>
            <a:r>
              <a:rPr lang="en-US" b="1" i="1" dirty="0" smtClean="0"/>
              <a:t> %</a:t>
            </a:r>
            <a:r>
              <a:rPr lang="en-US" b="1" i="1" dirty="0" err="1" smtClean="0"/>
              <a:t>rowtype</a:t>
            </a:r>
            <a:r>
              <a:rPr lang="en-US" b="1" i="1" dirty="0" smtClean="0"/>
              <a:t>;</a:t>
            </a:r>
          </a:p>
          <a:p>
            <a:endParaRPr lang="en-US" b="1" i="1" dirty="0" smtClean="0"/>
          </a:p>
          <a:p>
            <a:r>
              <a:rPr lang="en-US" b="1" i="1" dirty="0" smtClean="0"/>
              <a:t>begin</a:t>
            </a:r>
          </a:p>
          <a:p>
            <a:r>
              <a:rPr lang="en-US" b="1" i="1" dirty="0" smtClean="0"/>
              <a:t>	 select * into my from </a:t>
            </a:r>
            <a:r>
              <a:rPr lang="en-US" b="1" i="1" dirty="0" err="1" smtClean="0"/>
              <a:t>emp</a:t>
            </a:r>
            <a:r>
              <a:rPr lang="en-US" b="1" i="1" dirty="0" smtClean="0"/>
              <a:t> WHERE ROWNUM = 1;</a:t>
            </a:r>
          </a:p>
          <a:p>
            <a:endParaRPr lang="en-US" b="1" i="1" dirty="0" smtClean="0"/>
          </a:p>
          <a:p>
            <a:r>
              <a:rPr lang="en-US" b="1" i="1" dirty="0" smtClean="0"/>
              <a:t>	 </a:t>
            </a:r>
            <a:r>
              <a:rPr lang="en-US" b="1" i="1" dirty="0" err="1" smtClean="0"/>
              <a:t>dbms_output.put_line</a:t>
            </a:r>
            <a:r>
              <a:rPr lang="en-US" b="1" i="1" dirty="0" smtClean="0"/>
              <a:t>('id is:'||my.id);</a:t>
            </a:r>
          </a:p>
          <a:p>
            <a:r>
              <a:rPr lang="en-US" b="1" i="1" dirty="0" smtClean="0"/>
              <a:t>	 </a:t>
            </a:r>
            <a:r>
              <a:rPr lang="en-US" b="1" i="1" dirty="0" err="1" smtClean="0"/>
              <a:t>dbms_output.put_line</a:t>
            </a:r>
            <a:r>
              <a:rPr lang="en-US" b="1" i="1" dirty="0" smtClean="0"/>
              <a:t>('name is:'||my.name);</a:t>
            </a:r>
          </a:p>
          <a:p>
            <a:r>
              <a:rPr lang="en-US" b="1" i="1" dirty="0" smtClean="0"/>
              <a:t>	 </a:t>
            </a:r>
            <a:r>
              <a:rPr lang="en-US" b="1" i="1" dirty="0" err="1" smtClean="0"/>
              <a:t>dbms_output.put_line</a:t>
            </a:r>
            <a:r>
              <a:rPr lang="en-US" b="1" i="1" dirty="0" smtClean="0"/>
              <a:t>('salary is:'||</a:t>
            </a:r>
            <a:r>
              <a:rPr lang="en-US" b="1" i="1" dirty="0" err="1" smtClean="0"/>
              <a:t>my.salary</a:t>
            </a:r>
            <a:r>
              <a:rPr lang="en-US" b="1" i="1" dirty="0" smtClean="0"/>
              <a:t>);</a:t>
            </a:r>
          </a:p>
          <a:p>
            <a:r>
              <a:rPr lang="en-US" b="1" i="1" dirty="0" smtClean="0"/>
              <a:t>end;</a:t>
            </a:r>
          </a:p>
          <a:p>
            <a:r>
              <a:rPr lang="en-US" b="1" i="1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Ex.2     %</a:t>
            </a:r>
            <a:r>
              <a:rPr lang="en-US" dirty="0" err="1" smtClean="0">
                <a:solidFill>
                  <a:srgbClr val="FF0000"/>
                </a:solidFill>
              </a:rPr>
              <a:t>rowtype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9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/>
              <a:t>declare</a:t>
            </a:r>
          </a:p>
          <a:p>
            <a:r>
              <a:rPr lang="en-US" sz="2400" b="1" dirty="0" smtClean="0"/>
              <a:t>     record </a:t>
            </a:r>
            <a:r>
              <a:rPr lang="en-US" sz="2400" b="1" dirty="0" err="1" smtClean="0"/>
              <a:t>type%ROWTYPE</a:t>
            </a:r>
            <a:r>
              <a:rPr lang="en-US" sz="2400" b="1" dirty="0" smtClean="0"/>
              <a:t>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begin</a:t>
            </a:r>
          </a:p>
          <a:p>
            <a:r>
              <a:rPr lang="en-US" sz="2400" b="1" dirty="0" smtClean="0"/>
              <a:t>    select * into record from type where </a:t>
            </a:r>
            <a:r>
              <a:rPr lang="en-US" sz="2400" b="1" dirty="0" err="1" smtClean="0"/>
              <a:t>emp_id</a:t>
            </a:r>
            <a:r>
              <a:rPr lang="en-US" sz="2400" b="1" dirty="0" smtClean="0"/>
              <a:t>=30;</a:t>
            </a:r>
          </a:p>
          <a:p>
            <a:r>
              <a:rPr lang="en-US" sz="2400" b="1" dirty="0" smtClean="0"/>
              <a:t>    </a:t>
            </a:r>
            <a:r>
              <a:rPr lang="en-US" sz="2400" b="1" dirty="0" err="1" smtClean="0"/>
              <a:t>record.total</a:t>
            </a:r>
            <a:r>
              <a:rPr lang="en-US" sz="2400" b="1" dirty="0" smtClean="0"/>
              <a:t>:=</a:t>
            </a:r>
            <a:r>
              <a:rPr lang="en-US" sz="2400" b="1" dirty="0" err="1" smtClean="0"/>
              <a:t>record.TA</a:t>
            </a:r>
            <a:r>
              <a:rPr lang="en-US" sz="2400" b="1" dirty="0" smtClean="0"/>
              <a:t> + </a:t>
            </a:r>
            <a:r>
              <a:rPr lang="en-US" sz="2400" b="1" dirty="0" err="1" smtClean="0"/>
              <a:t>record.DA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    update type set total=</a:t>
            </a:r>
            <a:r>
              <a:rPr lang="en-US" sz="2400" b="1" dirty="0" err="1" smtClean="0"/>
              <a:t>record.total</a:t>
            </a:r>
            <a:r>
              <a:rPr lang="en-US" sz="2400" b="1" dirty="0" smtClean="0"/>
              <a:t> where </a:t>
            </a:r>
            <a:r>
              <a:rPr lang="en-US" sz="2400" b="1" dirty="0" err="1" smtClean="0"/>
              <a:t>emp_id</a:t>
            </a:r>
            <a:r>
              <a:rPr lang="en-US" sz="2400" b="1" dirty="0" smtClean="0"/>
              <a:t>=30;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end;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  <p:pic>
        <p:nvPicPr>
          <p:cNvPr id="6" name="Picture 2" descr="C:\Users\RNW AMRELI\Desktop\SQL Commands and 1 more page - Profile 1 - Microsoft Edge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2" y="4876800"/>
            <a:ext cx="8067676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</a:t>
            </a:r>
            <a:r>
              <a:rPr lang="en-US" b="1" dirty="0" smtClean="0"/>
              <a:t> 3: Copying One Row to Another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48609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v_emp1 </a:t>
            </a:r>
            <a:r>
              <a:rPr lang="en-US" b="1" dirty="0" err="1" smtClean="0"/>
              <a:t>emp%ROWTYPE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v_emp2 </a:t>
            </a:r>
            <a:r>
              <a:rPr lang="en-US" b="1" dirty="0" err="1" smtClean="0"/>
              <a:t>emp%ROWTYPE</a:t>
            </a:r>
            <a:r>
              <a:rPr lang="en-US" b="1" dirty="0" smtClean="0"/>
              <a:t>;</a:t>
            </a:r>
          </a:p>
          <a:p>
            <a:endParaRPr lang="en-US" b="1" dirty="0" smtClean="0"/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SELECT * INTO v_emp1 FROM </a:t>
            </a:r>
            <a:r>
              <a:rPr lang="en-US" b="1" dirty="0" err="1" smtClean="0"/>
              <a:t>emp</a:t>
            </a:r>
            <a:r>
              <a:rPr lang="en-US" b="1" dirty="0" smtClean="0"/>
              <a:t> WHERE id = 4;</a:t>
            </a:r>
          </a:p>
          <a:p>
            <a:endParaRPr lang="en-US" b="1" dirty="0" smtClean="0"/>
          </a:p>
          <a:p>
            <a:r>
              <a:rPr lang="en-US" b="1" dirty="0" smtClean="0"/>
              <a:t>   v_emp2 := v_emp1;  -- copy entire row</a:t>
            </a:r>
          </a:p>
          <a:p>
            <a:endParaRPr lang="en-US" b="1" dirty="0" smtClean="0"/>
          </a:p>
          <a:p>
            <a:r>
              <a:rPr lang="en-US" b="1" dirty="0" smtClean="0"/>
              <a:t>   DBMS_OUTPUT.PUT_LINE('Copied Employee: ' || v_emp2.name);</a:t>
            </a:r>
          </a:p>
          <a:p>
            <a:endParaRPr lang="en-US" b="1" dirty="0" smtClean="0"/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</a:p>
          <a:p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Ex. 1 </a:t>
            </a:r>
            <a:r>
              <a:rPr lang="en-US" dirty="0" err="1" smtClean="0"/>
              <a:t>Simaple</a:t>
            </a:r>
            <a:r>
              <a:rPr lang="en-US" dirty="0" smtClean="0"/>
              <a:t> Program in pl/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276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eaLnBrk="1" hangingPunct="1">
              <a:buNone/>
            </a:pPr>
            <a:r>
              <a:rPr lang="en-US" dirty="0" smtClean="0"/>
              <a:t>Declare</a:t>
            </a:r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begin </a:t>
            </a:r>
          </a:p>
          <a:p>
            <a:pPr lvl="2">
              <a:buNone/>
            </a:pPr>
            <a:r>
              <a:rPr lang="en-US" dirty="0" smtClean="0"/>
              <a:t>dbms_output.put_line('</a:t>
            </a:r>
            <a:r>
              <a:rPr lang="en-US" dirty="0" err="1" smtClean="0"/>
              <a:t>kamani</a:t>
            </a:r>
            <a:r>
              <a:rPr lang="en-US" dirty="0" smtClean="0"/>
              <a:t> college');</a:t>
            </a:r>
          </a:p>
          <a:p>
            <a:pPr lvl="2">
              <a:buNone/>
            </a:pPr>
            <a:r>
              <a:rPr lang="en-US" dirty="0" smtClean="0"/>
              <a:t>dbms_output.put_line('BCA Department');</a:t>
            </a:r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67000"/>
            <a:ext cx="48006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</a:rPr>
              <a:t>Cursor</a:t>
            </a:r>
            <a:endParaRPr lang="en-US" sz="8000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458200" cy="21367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Using Cursor</a:t>
            </a:r>
            <a:br>
              <a:rPr lang="en-US" sz="4800" dirty="0" smtClean="0">
                <a:solidFill>
                  <a:srgbClr val="FF0000"/>
                </a:solidFill>
              </a:rPr>
            </a:br>
            <a:r>
              <a:rPr lang="en-US" sz="4800" dirty="0" smtClean="0">
                <a:solidFill>
                  <a:srgbClr val="FF0000"/>
                </a:solidFill>
              </a:rPr>
              <a:t>(Implicit, Explicit)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6000" dirty="0" smtClean="0"/>
          </a:p>
          <a:p>
            <a:endParaRPr lang="en-US" sz="6000" dirty="0" smtClean="0"/>
          </a:p>
          <a:p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What is cursor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02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The oracle engine uses a work area for its </a:t>
            </a:r>
            <a:r>
              <a:rPr lang="en-US" u="sng" dirty="0" smtClean="0"/>
              <a:t>internal processing in order to execute </a:t>
            </a:r>
            <a:r>
              <a:rPr lang="en-US" dirty="0" smtClean="0"/>
              <a:t>an SQL statement. This work area is call </a:t>
            </a:r>
            <a:r>
              <a:rPr lang="en-US" b="1" i="1" u="sng" dirty="0" smtClean="0"/>
              <a:t>CURSOR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 </a:t>
            </a:r>
            <a:r>
              <a:rPr lang="en-US" b="1" dirty="0" smtClean="0"/>
              <a:t>cursor</a:t>
            </a:r>
            <a:r>
              <a:rPr lang="en-US" dirty="0" smtClean="0"/>
              <a:t> is used </a:t>
            </a:r>
            <a:r>
              <a:rPr lang="en-US" b="1" dirty="0" smtClean="0"/>
              <a:t>to retrieve data one row at a time from the results set</a:t>
            </a:r>
            <a:r>
              <a:rPr lang="en-US" dirty="0" smtClean="0"/>
              <a:t> .</a:t>
            </a:r>
          </a:p>
          <a:p>
            <a:endParaRPr lang="en-US" dirty="0" smtClean="0"/>
          </a:p>
          <a:p>
            <a:r>
              <a:rPr lang="en-US" dirty="0" smtClean="0"/>
              <a:t>A cursor, either explicit or implicit, is used to handle the result set of a SELECT statement.</a:t>
            </a:r>
          </a:p>
          <a:p>
            <a:endParaRPr lang="en-US" dirty="0" smtClean="0"/>
          </a:p>
          <a:p>
            <a:r>
              <a:rPr lang="en-US" dirty="0" smtClean="0"/>
              <a:t>The data stored in the cursor memory is call the ‘ACTIVE DATA SET’.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32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(1)implicit cursor </a:t>
            </a:r>
            <a:r>
              <a:rPr lang="en-US" dirty="0" smtClean="0"/>
              <a:t>(SQL cursor :open and managed by oracle)</a:t>
            </a:r>
          </a:p>
          <a:p>
            <a:endParaRPr lang="en-US" dirty="0" smtClean="0"/>
          </a:p>
          <a:p>
            <a:r>
              <a:rPr lang="en-US" b="1" dirty="0" smtClean="0"/>
              <a:t>(2)Explicit cursor </a:t>
            </a:r>
            <a:r>
              <a:rPr lang="en-US" dirty="0" smtClean="0"/>
              <a:t>(user defined cursor : open and managed by user)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513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(1)implicit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334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It is a SQL </a:t>
            </a:r>
            <a:r>
              <a:rPr lang="en-US" dirty="0"/>
              <a:t>cursor :open and managed by </a:t>
            </a:r>
            <a:r>
              <a:rPr lang="en-US" dirty="0" smtClean="0"/>
              <a:t>oracle engine internally.</a:t>
            </a:r>
          </a:p>
          <a:p>
            <a:endParaRPr lang="en-US" dirty="0" smtClean="0"/>
          </a:p>
          <a:p>
            <a:r>
              <a:rPr lang="en-US" dirty="0" smtClean="0"/>
              <a:t>Implicit cursor using SELECT statement returning </a:t>
            </a:r>
            <a:r>
              <a:rPr lang="en-US" u="sng" dirty="0" smtClean="0"/>
              <a:t>one row of data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SQL cursor/implicit cursor four attributes:</a:t>
            </a:r>
          </a:p>
          <a:p>
            <a:pPr lvl="1"/>
            <a:r>
              <a:rPr lang="en-US" dirty="0" err="1" smtClean="0"/>
              <a:t>SQL%found</a:t>
            </a:r>
            <a:endParaRPr lang="en-US" dirty="0" smtClean="0"/>
          </a:p>
          <a:p>
            <a:pPr lvl="1"/>
            <a:r>
              <a:rPr lang="en-US" dirty="0" err="1" smtClean="0"/>
              <a:t>SQL%notfound</a:t>
            </a:r>
            <a:endParaRPr lang="en-US" dirty="0" smtClean="0"/>
          </a:p>
          <a:p>
            <a:pPr lvl="1"/>
            <a:r>
              <a:rPr lang="en-US" dirty="0" err="1" smtClean="0"/>
              <a:t>SQL%rowcount</a:t>
            </a:r>
            <a:endParaRPr lang="en-US" dirty="0" smtClean="0"/>
          </a:p>
          <a:p>
            <a:pPr lvl="1"/>
            <a:r>
              <a:rPr lang="en-US" dirty="0" smtClean="0"/>
              <a:t>SQL%ISOPEN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6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P.V.Thummar\Desktop\PLSQL Implicit Cursor - Mozilla Firefox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930" y="1447800"/>
            <a:ext cx="8670470" cy="4495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22119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4"/>
            <a:ext cx="8686800" cy="50752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dirty="0" smtClean="0"/>
              <a:t>Create table </a:t>
            </a:r>
            <a:r>
              <a:rPr lang="en-US" sz="2000" dirty="0" err="1" smtClean="0"/>
              <a:t>emp</a:t>
            </a:r>
            <a:r>
              <a:rPr lang="en-US" sz="2000" dirty="0" smtClean="0"/>
              <a:t> (id number(3),name char(20),salary number(10))</a:t>
            </a:r>
          </a:p>
          <a:p>
            <a:endParaRPr lang="en-US" sz="2000" dirty="0" smtClean="0"/>
          </a:p>
          <a:p>
            <a:r>
              <a:rPr lang="en-US" sz="2000" dirty="0" smtClean="0"/>
              <a:t>insert into </a:t>
            </a:r>
            <a:r>
              <a:rPr lang="en-US" sz="2000" dirty="0" err="1" smtClean="0"/>
              <a:t>emp</a:t>
            </a:r>
            <a:r>
              <a:rPr lang="en-US" sz="2000" dirty="0" smtClean="0"/>
              <a:t> values(1,'Mahesh',10000)</a:t>
            </a:r>
          </a:p>
          <a:p>
            <a:r>
              <a:rPr lang="en-US" sz="2000" dirty="0" smtClean="0"/>
              <a:t>insert into </a:t>
            </a:r>
            <a:r>
              <a:rPr lang="en-US" sz="2000" dirty="0" err="1" smtClean="0"/>
              <a:t>emp</a:t>
            </a:r>
            <a:r>
              <a:rPr lang="en-US" sz="2000" dirty="0" smtClean="0"/>
              <a:t> values(2,'Rajesh',20000)</a:t>
            </a:r>
          </a:p>
          <a:p>
            <a:r>
              <a:rPr lang="en-US" sz="2000" dirty="0" smtClean="0"/>
              <a:t>insert into </a:t>
            </a:r>
            <a:r>
              <a:rPr lang="en-US" sz="2000" dirty="0" err="1" smtClean="0"/>
              <a:t>emp</a:t>
            </a:r>
            <a:r>
              <a:rPr lang="en-US" sz="2000" dirty="0" smtClean="0"/>
              <a:t> values(3,'Dipesh',30000)</a:t>
            </a:r>
          </a:p>
          <a:p>
            <a:r>
              <a:rPr lang="en-US" sz="2000" dirty="0" smtClean="0"/>
              <a:t>insert into </a:t>
            </a:r>
            <a:r>
              <a:rPr lang="en-US" sz="2000" dirty="0" err="1" smtClean="0"/>
              <a:t>emp</a:t>
            </a:r>
            <a:r>
              <a:rPr lang="en-US" sz="2000" dirty="0" smtClean="0"/>
              <a:t> values(4,'Bhavesh',40000)</a:t>
            </a:r>
          </a:p>
          <a:p>
            <a:endParaRPr lang="en-US" sz="2000" dirty="0" smtClean="0"/>
          </a:p>
          <a:p>
            <a:r>
              <a:rPr lang="en-US" sz="2000" dirty="0" smtClean="0"/>
              <a:t>select *from </a:t>
            </a:r>
            <a:r>
              <a:rPr lang="en-US" sz="2000" dirty="0" err="1" smtClean="0"/>
              <a:t>emp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pic>
        <p:nvPicPr>
          <p:cNvPr id="6" name="Picture 2" descr="C:\Users\KSC76\Desktop\Captur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3810000"/>
            <a:ext cx="4267200" cy="272748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Ex.1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 smtClean="0"/>
              <a:t>SELECT INTO (Implicit Cursor) %FOUND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DECLARE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v_name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emp.name%TYPE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BEGIN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-- Implicit cursor created automatically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SELECT name INTO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v_name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FROM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emp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WHERE id = 1;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DBMS_OUTPUT.PUT_LINE('Employee Name: ' ||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v_name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endParaRPr lang="en-US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-- Cursor attributes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IF SQL%FOUND THEN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  DBMS_OUTPUT.PUT_LINE('Row found.');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END IF;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END;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/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1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914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Ex.2</a:t>
            </a:r>
            <a:r>
              <a:rPr lang="en-US" b="1" dirty="0" smtClean="0"/>
              <a:t> </a:t>
            </a:r>
            <a:r>
              <a:rPr lang="en-US" dirty="0" smtClean="0"/>
              <a:t>UPDATE with Implicit Cursor</a:t>
            </a:r>
            <a:r>
              <a:rPr lang="en-US" sz="2400" b="1" dirty="0" smtClean="0"/>
              <a:t>(%FOUND ,%NOTFOUND)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63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--Write a PL/SQL block to display message that whether a record is updated or  not.</a:t>
            </a:r>
          </a:p>
          <a:p>
            <a:endParaRPr lang="en-US" b="1" dirty="0" smtClean="0"/>
          </a:p>
          <a:p>
            <a:r>
              <a:rPr lang="en-US" b="1" dirty="0" smtClean="0"/>
              <a:t>Declare</a:t>
            </a:r>
          </a:p>
          <a:p>
            <a:endParaRPr lang="en-US" b="1" dirty="0" smtClean="0"/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update </a:t>
            </a:r>
            <a:r>
              <a:rPr lang="en-US" b="1" dirty="0" err="1" smtClean="0"/>
              <a:t>emp</a:t>
            </a:r>
            <a:r>
              <a:rPr lang="en-US" b="1" dirty="0" smtClean="0"/>
              <a:t> set name='</a:t>
            </a:r>
            <a:r>
              <a:rPr lang="en-US" b="1" dirty="0" err="1" smtClean="0"/>
              <a:t>Rakesh</a:t>
            </a:r>
            <a:r>
              <a:rPr lang="en-US" b="1" dirty="0" smtClean="0"/>
              <a:t>' where id=4;</a:t>
            </a:r>
          </a:p>
          <a:p>
            <a:r>
              <a:rPr lang="en-US" b="1" dirty="0" smtClean="0"/>
              <a:t>   </a:t>
            </a:r>
          </a:p>
          <a:p>
            <a:r>
              <a:rPr lang="en-US" b="1" dirty="0" smtClean="0"/>
              <a:t>   if SQL%FOUND then</a:t>
            </a:r>
          </a:p>
          <a:p>
            <a:r>
              <a:rPr lang="en-US" b="1" dirty="0" smtClean="0"/>
              <a:t>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('record updated');</a:t>
            </a:r>
          </a:p>
          <a:p>
            <a:r>
              <a:rPr lang="en-US" b="1" dirty="0" smtClean="0"/>
              <a:t>   end if;</a:t>
            </a:r>
          </a:p>
          <a:p>
            <a:endParaRPr lang="en-US" b="1" dirty="0" smtClean="0"/>
          </a:p>
          <a:p>
            <a:r>
              <a:rPr lang="en-US" b="1" dirty="0" smtClean="0"/>
              <a:t>   if SQL%NOTFOUND then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('record not updated');</a:t>
            </a:r>
          </a:p>
          <a:p>
            <a:r>
              <a:rPr lang="en-US" b="1" dirty="0" smtClean="0"/>
              <a:t>   end if;</a:t>
            </a:r>
          </a:p>
          <a:p>
            <a:r>
              <a:rPr lang="en-US" b="1" dirty="0" smtClean="0"/>
              <a:t>end;</a:t>
            </a:r>
            <a:endParaRPr lang="en-US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Ex.3   </a:t>
            </a:r>
            <a:r>
              <a:rPr lang="en-US" dirty="0" smtClean="0"/>
              <a:t>%ROWCOUNT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declare</a:t>
            </a:r>
          </a:p>
          <a:p>
            <a:r>
              <a:rPr lang="en-US" sz="2400" dirty="0" smtClean="0"/>
              <a:t>   num number(2);</a:t>
            </a:r>
          </a:p>
          <a:p>
            <a:r>
              <a:rPr lang="en-US" sz="2400" dirty="0" smtClean="0"/>
              <a:t>begin</a:t>
            </a:r>
          </a:p>
          <a:p>
            <a:r>
              <a:rPr lang="en-US" sz="2400" dirty="0" smtClean="0"/>
              <a:t>   update </a:t>
            </a:r>
            <a:r>
              <a:rPr lang="en-US" sz="2400" dirty="0" err="1" smtClean="0"/>
              <a:t>emp</a:t>
            </a:r>
            <a:r>
              <a:rPr lang="en-US" sz="2400" dirty="0" smtClean="0"/>
              <a:t> set salary=1500 where salary&gt;15000;</a:t>
            </a:r>
          </a:p>
          <a:p>
            <a:r>
              <a:rPr lang="en-US" sz="2400" dirty="0" smtClean="0"/>
              <a:t>   num:=SQL%ROWCOUNT;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dbms_output.put_line</a:t>
            </a:r>
            <a:r>
              <a:rPr lang="en-US" sz="2400" dirty="0" smtClean="0"/>
              <a:t>('total rows affected =' ||num);</a:t>
            </a:r>
          </a:p>
          <a:p>
            <a:r>
              <a:rPr lang="en-US" sz="2400" dirty="0" smtClean="0"/>
              <a:t>end;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EX.2 Format to print massage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DECLARE </a:t>
            </a:r>
          </a:p>
          <a:p>
            <a:endParaRPr lang="en-US" dirty="0" smtClean="0"/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DBMS_OUTPUT.PUT_LINE('Start');   -- Prints with newline</a:t>
            </a:r>
          </a:p>
          <a:p>
            <a:r>
              <a:rPr lang="en-US" dirty="0" smtClean="0"/>
              <a:t>   DBMS_OUTPUT.PUT('This is ');     -- Same line (no newline)</a:t>
            </a:r>
          </a:p>
          <a:p>
            <a:r>
              <a:rPr lang="en-US" dirty="0" smtClean="0"/>
              <a:t>   DBMS_OUTPUT.PUT('one line.');    -- Continues same line</a:t>
            </a:r>
          </a:p>
          <a:p>
            <a:r>
              <a:rPr lang="en-US" dirty="0" smtClean="0"/>
              <a:t>   DBMS_OUTPUT.NEW_LINE;            -- Moves to new line</a:t>
            </a:r>
          </a:p>
          <a:p>
            <a:r>
              <a:rPr lang="en-US" dirty="0" smtClean="0"/>
              <a:t>   DBMS_OUTPUT.PUT_LINE('End');     -- Prints with newline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ex.4 </a:t>
            </a:r>
            <a:r>
              <a:rPr lang="en-US" dirty="0" err="1" smtClean="0"/>
              <a:t>sql%rowcount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  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total_rows</a:t>
            </a:r>
            <a:r>
              <a:rPr lang="en-US" b="1" dirty="0" smtClean="0"/>
              <a:t> number(2); </a:t>
            </a:r>
          </a:p>
          <a:p>
            <a:endParaRPr lang="en-US" b="1" dirty="0" smtClean="0"/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   UPDATE </a:t>
            </a:r>
            <a:r>
              <a:rPr lang="en-US" b="1" dirty="0" err="1" smtClean="0"/>
              <a:t>emp</a:t>
            </a:r>
            <a:r>
              <a:rPr lang="en-US" b="1" dirty="0" smtClean="0"/>
              <a:t> SET salary = salary + 500; </a:t>
            </a:r>
          </a:p>
          <a:p>
            <a:endParaRPr lang="en-US" b="1" dirty="0" smtClean="0"/>
          </a:p>
          <a:p>
            <a:r>
              <a:rPr lang="en-US" b="1" dirty="0" smtClean="0"/>
              <a:t>   IF </a:t>
            </a:r>
            <a:r>
              <a:rPr lang="en-US" b="1" dirty="0" err="1" smtClean="0"/>
              <a:t>sql%notfound</a:t>
            </a:r>
            <a:r>
              <a:rPr lang="en-US" b="1" dirty="0" smtClean="0"/>
              <a:t> THEN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('no employee selected'); </a:t>
            </a:r>
          </a:p>
          <a:p>
            <a:endParaRPr lang="en-US" b="1" dirty="0" smtClean="0"/>
          </a:p>
          <a:p>
            <a:r>
              <a:rPr lang="en-US" b="1" dirty="0" smtClean="0"/>
              <a:t>   ELSIF </a:t>
            </a:r>
            <a:r>
              <a:rPr lang="en-US" b="1" dirty="0" err="1" smtClean="0"/>
              <a:t>sql%found</a:t>
            </a:r>
            <a:r>
              <a:rPr lang="en-US" b="1" dirty="0" smtClean="0"/>
              <a:t> THEN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total_rows</a:t>
            </a:r>
            <a:r>
              <a:rPr lang="en-US" b="1" dirty="0" smtClean="0"/>
              <a:t> := </a:t>
            </a:r>
            <a:r>
              <a:rPr lang="en-US" b="1" dirty="0" err="1" smtClean="0"/>
              <a:t>sql%rowcount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 </a:t>
            </a:r>
            <a:r>
              <a:rPr lang="en-US" b="1" dirty="0" err="1" smtClean="0"/>
              <a:t>total_rows</a:t>
            </a:r>
            <a:r>
              <a:rPr lang="en-US" b="1" dirty="0" smtClean="0"/>
              <a:t> || ' employee selected '); </a:t>
            </a:r>
          </a:p>
          <a:p>
            <a:endParaRPr lang="en-US" b="1" dirty="0" smtClean="0"/>
          </a:p>
          <a:p>
            <a:r>
              <a:rPr lang="en-US" b="1" dirty="0" smtClean="0"/>
              <a:t>   END IF;  </a:t>
            </a:r>
          </a:p>
          <a:p>
            <a:r>
              <a:rPr lang="en-US" b="1" dirty="0" smtClean="0"/>
              <a:t>END; </a:t>
            </a:r>
          </a:p>
          <a:p>
            <a:r>
              <a:rPr lang="en-US" b="1" dirty="0" smtClean="0"/>
              <a:t>/ 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r>
              <a:rPr lang="en-US" b="1" dirty="0"/>
              <a:t>(2)Explicit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1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b="1" dirty="0" smtClean="0"/>
              <a:t>🔹 What is an Explicit Cursor?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cursor</a:t>
            </a:r>
            <a:r>
              <a:rPr lang="en-US" dirty="0" smtClean="0"/>
              <a:t> is like a pointer that helps you fetch rows one by one from a query result.</a:t>
            </a:r>
          </a:p>
          <a:p>
            <a:endParaRPr lang="en-US" dirty="0" smtClean="0"/>
          </a:p>
          <a:p>
            <a:r>
              <a:rPr lang="en-US" dirty="0" smtClean="0"/>
              <a:t>In </a:t>
            </a:r>
            <a:r>
              <a:rPr lang="en-US" b="1" dirty="0" smtClean="0"/>
              <a:t>explicit cursor</a:t>
            </a:r>
            <a:r>
              <a:rPr lang="en-US" dirty="0" smtClean="0"/>
              <a:t>, you </a:t>
            </a:r>
            <a:r>
              <a:rPr lang="en-US" b="1" dirty="0" smtClean="0"/>
              <a:t>manually declare, open, fetch, and close</a:t>
            </a:r>
            <a:r>
              <a:rPr lang="en-US" dirty="0" smtClean="0"/>
              <a:t> the cursor.</a:t>
            </a:r>
          </a:p>
          <a:p>
            <a:endParaRPr lang="en-US" dirty="0" smtClean="0"/>
          </a:p>
          <a:p>
            <a:r>
              <a:rPr lang="en-US" dirty="0" smtClean="0"/>
              <a:t>Useful when query returns </a:t>
            </a:r>
            <a:r>
              <a:rPr lang="en-US" b="1" dirty="0" smtClean="0"/>
              <a:t>multiple rows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Four action can be perform on explicit cursor:</a:t>
            </a:r>
          </a:p>
          <a:p>
            <a:pPr lvl="1"/>
            <a:r>
              <a:rPr lang="en-US" dirty="0" smtClean="0"/>
              <a:t>Declare the cursor</a:t>
            </a:r>
          </a:p>
          <a:p>
            <a:pPr lvl="1"/>
            <a:r>
              <a:rPr lang="en-US" dirty="0" smtClean="0"/>
              <a:t>Open the cursor</a:t>
            </a:r>
          </a:p>
          <a:p>
            <a:pPr lvl="1"/>
            <a:r>
              <a:rPr lang="en-US" dirty="0" smtClean="0"/>
              <a:t>Fetch the data from cursor</a:t>
            </a:r>
          </a:p>
          <a:p>
            <a:pPr lvl="1"/>
            <a:r>
              <a:rPr lang="en-US" dirty="0" smtClean="0"/>
              <a:t>Close the cursor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73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Example (</a:t>
            </a:r>
            <a:r>
              <a:rPr lang="en-US" b="1" dirty="0">
                <a:solidFill>
                  <a:srgbClr val="002060"/>
                </a:solidFill>
              </a:rPr>
              <a:t>Explicit </a:t>
            </a:r>
            <a:r>
              <a:rPr lang="en-US" b="1" dirty="0" smtClean="0">
                <a:solidFill>
                  <a:srgbClr val="002060"/>
                </a:solidFill>
              </a:rPr>
              <a:t>cursor)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declare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	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e_nm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emp.name%type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	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e_sl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emp.salary%type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	cursor c1 is select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name,salary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from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emp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begin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	open c1;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	fetch c1 into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e_nm,e_sl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		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dbms_output.put_line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('salary of '||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e_nm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||' is '||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e_sl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fetch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c1 into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e_nm,e_sl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		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dbms_output.put_line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('salary of '||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e_nm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||' is '||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e_sl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	fetch c1 into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e_nm,e_sl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		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dbms_output.put_line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('salary of '||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e_nm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||' is '||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e_sl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end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/>
              <a:t>O/p</a:t>
            </a:r>
            <a:r>
              <a:rPr lang="en-US" b="1" dirty="0" smtClean="0"/>
              <a:t>:      </a:t>
            </a:r>
            <a:r>
              <a:rPr lang="en-US" b="1" dirty="0" smtClean="0">
                <a:solidFill>
                  <a:srgbClr val="FF0000"/>
                </a:solidFill>
              </a:rPr>
              <a:t>salary </a:t>
            </a:r>
            <a:r>
              <a:rPr lang="en-US" b="1" dirty="0">
                <a:solidFill>
                  <a:srgbClr val="FF0000"/>
                </a:solidFill>
              </a:rPr>
              <a:t>of </a:t>
            </a:r>
            <a:r>
              <a:rPr lang="en-US" b="1" dirty="0" err="1">
                <a:solidFill>
                  <a:srgbClr val="FF0000"/>
                </a:solidFill>
              </a:rPr>
              <a:t>aaa</a:t>
            </a:r>
            <a:r>
              <a:rPr lang="en-US" b="1" dirty="0">
                <a:solidFill>
                  <a:srgbClr val="FF0000"/>
                </a:solidFill>
              </a:rPr>
              <a:t> is </a:t>
            </a:r>
            <a:r>
              <a:rPr lang="en-US" b="1" dirty="0" smtClean="0">
                <a:solidFill>
                  <a:srgbClr val="FF0000"/>
                </a:solidFill>
              </a:rPr>
              <a:t>3000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  salary of </a:t>
            </a:r>
            <a:r>
              <a:rPr lang="en-US" b="1" dirty="0" err="1" smtClean="0">
                <a:solidFill>
                  <a:srgbClr val="FF0000"/>
                </a:solidFill>
              </a:rPr>
              <a:t>bbb</a:t>
            </a:r>
            <a:r>
              <a:rPr lang="en-US" b="1" dirty="0" smtClean="0">
                <a:solidFill>
                  <a:srgbClr val="FF0000"/>
                </a:solidFill>
              </a:rPr>
              <a:t> is 2000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  </a:t>
            </a:r>
            <a:r>
              <a:rPr lang="en-US" b="1" dirty="0">
                <a:solidFill>
                  <a:srgbClr val="FF0000"/>
                </a:solidFill>
              </a:rPr>
              <a:t>salary of </a:t>
            </a:r>
            <a:r>
              <a:rPr lang="en-US" b="1" dirty="0" err="1">
                <a:solidFill>
                  <a:srgbClr val="FF0000"/>
                </a:solidFill>
              </a:rPr>
              <a:t>bbb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is 5000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is </a:t>
            </a:r>
            <a:r>
              <a:rPr lang="en-US" b="1" dirty="0">
                <a:solidFill>
                  <a:srgbClr val="FF0000"/>
                </a:solidFill>
              </a:rPr>
              <a:t>Statement processed. </a:t>
            </a:r>
          </a:p>
        </p:txBody>
      </p:sp>
    </p:spTree>
    <p:extLst>
      <p:ext uri="{BB962C8B-B14F-4D97-AF65-F5344CB8AC3E}">
        <p14:creationId xmlns:p14="http://schemas.microsoft.com/office/powerpoint/2010/main" xmlns="" val="17614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 Program.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91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--</a:t>
            </a:r>
            <a:r>
              <a:rPr lang="en-US" sz="1800" dirty="0" smtClean="0">
                <a:solidFill>
                  <a:srgbClr val="FF0000"/>
                </a:solidFill>
              </a:rPr>
              <a:t> Suppose we have an </a:t>
            </a:r>
            <a:r>
              <a:rPr lang="en-US" sz="1800" b="1" dirty="0" smtClean="0">
                <a:solidFill>
                  <a:srgbClr val="FF0000"/>
                </a:solidFill>
              </a:rPr>
              <a:t>EMP</a:t>
            </a:r>
            <a:r>
              <a:rPr lang="en-US" sz="1800" dirty="0" smtClean="0">
                <a:solidFill>
                  <a:srgbClr val="FF0000"/>
                </a:solidFill>
              </a:rPr>
              <a:t> table with columns ID, NAME, SALARY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1400" b="1" dirty="0" smtClean="0"/>
              <a:t>DECLARE</a:t>
            </a:r>
          </a:p>
          <a:p>
            <a:r>
              <a:rPr lang="en-US" sz="1400" b="1" dirty="0" smtClean="0"/>
              <a:t>   CURSOR </a:t>
            </a:r>
            <a:r>
              <a:rPr lang="en-US" sz="1400" b="1" dirty="0" err="1" smtClean="0"/>
              <a:t>emp_cur</a:t>
            </a:r>
            <a:r>
              <a:rPr lang="en-US" sz="1400" b="1" dirty="0" smtClean="0"/>
              <a:t> IS</a:t>
            </a:r>
          </a:p>
          <a:p>
            <a:r>
              <a:rPr lang="en-US" sz="1400" b="1" dirty="0" smtClean="0"/>
              <a:t>      SELECT id, name, salary FROM </a:t>
            </a:r>
            <a:r>
              <a:rPr lang="en-US" sz="1400" b="1" dirty="0" err="1" smtClean="0"/>
              <a:t>emp</a:t>
            </a:r>
            <a:r>
              <a:rPr lang="en-US" sz="1400" b="1" dirty="0" smtClean="0"/>
              <a:t>;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</a:t>
            </a:r>
            <a:r>
              <a:rPr lang="en-US" sz="1400" b="1" dirty="0" err="1" smtClean="0"/>
              <a:t>v_id</a:t>
            </a:r>
            <a:r>
              <a:rPr lang="en-US" sz="1400" b="1" dirty="0" smtClean="0"/>
              <a:t>     </a:t>
            </a:r>
            <a:r>
              <a:rPr lang="en-US" sz="1400" b="1" dirty="0" err="1" smtClean="0"/>
              <a:t>emp.id%TYPE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   </a:t>
            </a:r>
            <a:r>
              <a:rPr lang="en-US" sz="1400" b="1" dirty="0" err="1" smtClean="0"/>
              <a:t>v_name</a:t>
            </a:r>
            <a:r>
              <a:rPr lang="en-US" sz="1400" b="1" dirty="0" smtClean="0"/>
              <a:t>   </a:t>
            </a:r>
            <a:r>
              <a:rPr lang="en-US" sz="1400" b="1" dirty="0" err="1" smtClean="0"/>
              <a:t>emp.name%TYPE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   </a:t>
            </a:r>
            <a:r>
              <a:rPr lang="en-US" sz="1400" b="1" dirty="0" err="1" smtClean="0"/>
              <a:t>v_salary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emp.salary%TYPE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BEGIN</a:t>
            </a:r>
          </a:p>
          <a:p>
            <a:r>
              <a:rPr lang="en-US" sz="1400" b="1" dirty="0" smtClean="0"/>
              <a:t>   OPEN </a:t>
            </a:r>
            <a:r>
              <a:rPr lang="en-US" sz="1400" b="1" dirty="0" err="1" smtClean="0"/>
              <a:t>emp_cur</a:t>
            </a:r>
            <a:r>
              <a:rPr lang="en-US" sz="1400" b="1" dirty="0" smtClean="0"/>
              <a:t>;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LOOP</a:t>
            </a:r>
          </a:p>
          <a:p>
            <a:r>
              <a:rPr lang="en-US" sz="1400" b="1" dirty="0" smtClean="0"/>
              <a:t>      FETCH </a:t>
            </a:r>
            <a:r>
              <a:rPr lang="en-US" sz="1400" b="1" dirty="0" err="1" smtClean="0"/>
              <a:t>emp_cur</a:t>
            </a:r>
            <a:r>
              <a:rPr lang="en-US" sz="1400" b="1" dirty="0" smtClean="0"/>
              <a:t> INTO </a:t>
            </a:r>
            <a:r>
              <a:rPr lang="en-US" sz="1400" b="1" dirty="0" err="1" smtClean="0"/>
              <a:t>v_id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v_name</a:t>
            </a:r>
            <a:r>
              <a:rPr lang="en-US" sz="1400" b="1" dirty="0" smtClean="0"/>
              <a:t>, </a:t>
            </a:r>
            <a:r>
              <a:rPr lang="en-US" sz="1400" b="1" dirty="0" err="1" smtClean="0"/>
              <a:t>v_salary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      EXIT WHEN </a:t>
            </a:r>
            <a:r>
              <a:rPr lang="en-US" sz="1400" b="1" dirty="0" err="1" smtClean="0"/>
              <a:t>emp_cur%NOTFOUND</a:t>
            </a:r>
            <a:r>
              <a:rPr lang="en-US" sz="1400" b="1" dirty="0" smtClean="0"/>
              <a:t>;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   DBMS_OUTPUT.PUT_LINE('ID: ' || </a:t>
            </a:r>
            <a:r>
              <a:rPr lang="en-US" sz="1400" b="1" dirty="0" err="1" smtClean="0"/>
              <a:t>v_id</a:t>
            </a:r>
            <a:r>
              <a:rPr lang="en-US" sz="1400" b="1" dirty="0" smtClean="0"/>
              <a:t> || </a:t>
            </a:r>
          </a:p>
          <a:p>
            <a:r>
              <a:rPr lang="en-US" sz="1400" b="1" dirty="0" smtClean="0"/>
              <a:t>                           ', Name: ' || </a:t>
            </a:r>
            <a:r>
              <a:rPr lang="en-US" sz="1400" b="1" dirty="0" err="1" smtClean="0"/>
              <a:t>v_name</a:t>
            </a:r>
            <a:r>
              <a:rPr lang="en-US" sz="1400" b="1" dirty="0" smtClean="0"/>
              <a:t> || </a:t>
            </a:r>
          </a:p>
          <a:p>
            <a:r>
              <a:rPr lang="en-US" sz="1400" b="1" dirty="0" smtClean="0"/>
              <a:t>                           ', Salary: ' || </a:t>
            </a:r>
            <a:r>
              <a:rPr lang="en-US" sz="1400" b="1" dirty="0" err="1" smtClean="0"/>
              <a:t>v_salary</a:t>
            </a:r>
            <a:r>
              <a:rPr lang="en-US" sz="1400" b="1" dirty="0" smtClean="0"/>
              <a:t>);</a:t>
            </a:r>
          </a:p>
          <a:p>
            <a:r>
              <a:rPr lang="en-US" sz="1400" b="1" dirty="0" smtClean="0"/>
              <a:t>   END LOOP;</a:t>
            </a:r>
          </a:p>
          <a:p>
            <a:endParaRPr lang="en-US" sz="1400" b="1" dirty="0" smtClean="0"/>
          </a:p>
          <a:p>
            <a:r>
              <a:rPr lang="en-US" sz="1400" b="1" dirty="0" smtClean="0"/>
              <a:t>   CLOSE </a:t>
            </a:r>
            <a:r>
              <a:rPr lang="en-US" sz="1400" b="1" dirty="0" err="1" smtClean="0"/>
              <a:t>emp_cur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END;</a:t>
            </a:r>
          </a:p>
          <a:p>
            <a:endParaRPr lang="en-US" sz="1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4572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🔹 Fill in the Blanks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991600" cy="6400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r>
              <a:rPr lang="en-US" sz="1700" dirty="0" smtClean="0"/>
              <a:t>A __________ is a pointer to the result set of a SQL query.</a:t>
            </a:r>
            <a:br>
              <a:rPr lang="en-US" sz="1700" dirty="0" smtClean="0"/>
            </a:br>
            <a:r>
              <a:rPr lang="en-US" sz="1700" b="1" dirty="0" smtClean="0"/>
              <a:t>Answer:</a:t>
            </a:r>
            <a:r>
              <a:rPr lang="en-US" sz="1700" dirty="0" smtClean="0"/>
              <a:t> Cursor</a:t>
            </a:r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endParaRPr lang="en-US" sz="1700" dirty="0" smtClean="0"/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r>
              <a:rPr lang="en-US" sz="1700" dirty="0" smtClean="0"/>
              <a:t>__________ cursors are automatically created by Oracle for DML statements.</a:t>
            </a:r>
            <a:br>
              <a:rPr lang="en-US" sz="1700" dirty="0" smtClean="0"/>
            </a:br>
            <a:r>
              <a:rPr lang="en-US" sz="1700" b="1" dirty="0" smtClean="0"/>
              <a:t>Answer:</a:t>
            </a:r>
            <a:r>
              <a:rPr lang="en-US" sz="1700" dirty="0" smtClean="0"/>
              <a:t> Implicit</a:t>
            </a:r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endParaRPr lang="en-US" sz="1700" dirty="0" smtClean="0"/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r>
              <a:rPr lang="en-US" sz="1700" dirty="0" smtClean="0"/>
              <a:t>__________ cursors are created explicitly by the programmer.</a:t>
            </a:r>
            <a:br>
              <a:rPr lang="en-US" sz="1700" dirty="0" smtClean="0"/>
            </a:br>
            <a:r>
              <a:rPr lang="en-US" sz="1700" b="1" dirty="0" smtClean="0"/>
              <a:t>Answer:</a:t>
            </a:r>
            <a:r>
              <a:rPr lang="en-US" sz="1700" dirty="0" smtClean="0"/>
              <a:t> Explicit</a:t>
            </a:r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endParaRPr lang="en-US" sz="1700" dirty="0" smtClean="0"/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r>
              <a:rPr lang="en-US" sz="1700" dirty="0" smtClean="0"/>
              <a:t>The attributes %FOUND, %NOTFOUND, %ROWCOUNT, and %ISOPEN are used with __________.</a:t>
            </a:r>
            <a:br>
              <a:rPr lang="en-US" sz="1700" dirty="0" smtClean="0"/>
            </a:br>
            <a:r>
              <a:rPr lang="en-US" sz="1700" b="1" dirty="0" smtClean="0"/>
              <a:t>Answer:</a:t>
            </a:r>
            <a:r>
              <a:rPr lang="en-US" sz="1700" dirty="0" smtClean="0"/>
              <a:t> Cursors</a:t>
            </a:r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endParaRPr lang="en-US" sz="1700" dirty="0" smtClean="0"/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r>
              <a:rPr lang="en-US" sz="1700" dirty="0" smtClean="0"/>
              <a:t>In explicit cursors, after fetching rows, we must use the __________ statement to release memory.</a:t>
            </a:r>
            <a:br>
              <a:rPr lang="en-US" sz="1700" dirty="0" smtClean="0"/>
            </a:br>
            <a:r>
              <a:rPr lang="en-US" sz="1700" b="1" dirty="0" smtClean="0"/>
              <a:t>Answer:</a:t>
            </a:r>
            <a:r>
              <a:rPr lang="en-US" sz="1700" dirty="0" smtClean="0"/>
              <a:t> CLOSE</a:t>
            </a:r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endParaRPr lang="en-US" sz="1700" dirty="0" smtClean="0"/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r>
              <a:rPr lang="en-US" sz="1700" dirty="0" smtClean="0"/>
              <a:t>In implicit cursors, Oracle automatically handles __________, __________, and __________ operations.</a:t>
            </a:r>
            <a:br>
              <a:rPr lang="en-US" sz="1700" dirty="0" smtClean="0"/>
            </a:br>
            <a:r>
              <a:rPr lang="en-US" sz="1700" b="1" dirty="0" smtClean="0"/>
              <a:t>Answer:</a:t>
            </a:r>
            <a:r>
              <a:rPr lang="en-US" sz="1700" dirty="0" smtClean="0"/>
              <a:t> Open, Fetch, Close</a:t>
            </a:r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r>
              <a:rPr lang="en-US" sz="1700" dirty="0" smtClean="0"/>
              <a:t>The cursor attribute that gives the total number of rows fetched is __________.</a:t>
            </a:r>
            <a:br>
              <a:rPr lang="en-US" sz="1700" dirty="0" smtClean="0"/>
            </a:br>
            <a:r>
              <a:rPr lang="en-US" sz="1700" b="1" dirty="0" smtClean="0"/>
              <a:t>Answer:</a:t>
            </a:r>
            <a:r>
              <a:rPr lang="en-US" sz="1700" dirty="0" smtClean="0"/>
              <a:t> %ROWCOUNT</a:t>
            </a:r>
          </a:p>
          <a:p>
            <a:pPr marL="514350" indent="-514350">
              <a:buClr>
                <a:srgbClr val="FF0000"/>
              </a:buClr>
              <a:buSzPct val="77000"/>
              <a:buFont typeface="+mj-lt"/>
              <a:buAutoNum type="arabicPeriod"/>
            </a:pP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b="1" dirty="0" smtClean="0"/>
              <a:t>🔹 True / False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91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pPr marL="514350" indent="-514350">
              <a:buClr>
                <a:srgbClr val="FF0000"/>
              </a:buClr>
              <a:buSzPct val="76000"/>
              <a:buFont typeface="+mj-lt"/>
              <a:buAutoNum type="arabicPeriod"/>
            </a:pPr>
            <a:r>
              <a:rPr lang="en-US" dirty="0" smtClean="0"/>
              <a:t>Implicit cursors are created automatically by Oracle for SELECT INTO statements.</a:t>
            </a:r>
            <a:br>
              <a:rPr lang="en-US" dirty="0" smtClean="0"/>
            </a:br>
            <a:r>
              <a:rPr lang="en-US" b="1" dirty="0" smtClean="0"/>
              <a:t>Answer:</a:t>
            </a:r>
            <a:r>
              <a:rPr lang="en-US" dirty="0" smtClean="0"/>
              <a:t> True</a:t>
            </a:r>
          </a:p>
          <a:p>
            <a:pPr marL="514350" indent="-514350">
              <a:buClr>
                <a:srgbClr val="FF0000"/>
              </a:buClr>
              <a:buSzPct val="76000"/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Clr>
                <a:srgbClr val="FF0000"/>
              </a:buClr>
              <a:buSzPct val="76000"/>
              <a:buFont typeface="+mj-lt"/>
              <a:buAutoNum type="arabicPeriod"/>
            </a:pPr>
            <a:r>
              <a:rPr lang="en-US" dirty="0" smtClean="0"/>
              <a:t>Explicit cursors require manual OPEN, FETCH, and CLOSE.</a:t>
            </a:r>
            <a:br>
              <a:rPr lang="en-US" dirty="0" smtClean="0"/>
            </a:br>
            <a:r>
              <a:rPr lang="en-US" b="1" dirty="0" smtClean="0"/>
              <a:t>Answer:</a:t>
            </a:r>
            <a:r>
              <a:rPr lang="en-US" dirty="0" smtClean="0"/>
              <a:t> True</a:t>
            </a:r>
          </a:p>
          <a:p>
            <a:pPr marL="514350" indent="-514350">
              <a:buClr>
                <a:srgbClr val="FF0000"/>
              </a:buClr>
              <a:buSzPct val="76000"/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Clr>
                <a:srgbClr val="FF0000"/>
              </a:buClr>
              <a:buSzPct val="76000"/>
              <a:buFont typeface="+mj-lt"/>
              <a:buAutoNum type="arabicPeriod"/>
            </a:pPr>
            <a:r>
              <a:rPr lang="en-US" dirty="0" smtClean="0"/>
              <a:t>%ISOPEN is always TRUE for implicit cursors.</a:t>
            </a:r>
            <a:br>
              <a:rPr lang="en-US" dirty="0" smtClean="0"/>
            </a:br>
            <a:r>
              <a:rPr lang="en-US" b="1" dirty="0" smtClean="0"/>
              <a:t>Answer:</a:t>
            </a:r>
            <a:r>
              <a:rPr lang="en-US" dirty="0" smtClean="0"/>
              <a:t> False (implicit cursors are closed automatically)</a:t>
            </a:r>
          </a:p>
          <a:p>
            <a:pPr marL="514350" indent="-514350">
              <a:buClr>
                <a:srgbClr val="FF0000"/>
              </a:buClr>
              <a:buSzPct val="76000"/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Clr>
                <a:srgbClr val="FF0000"/>
              </a:buClr>
              <a:buSzPct val="76000"/>
              <a:buFont typeface="+mj-lt"/>
              <a:buAutoNum type="arabicPeriod"/>
            </a:pPr>
            <a:r>
              <a:rPr lang="en-US" dirty="0" smtClean="0"/>
              <a:t>%NOTFOUND returns TRUE when no more rows are available.</a:t>
            </a:r>
            <a:br>
              <a:rPr lang="en-US" dirty="0" smtClean="0"/>
            </a:br>
            <a:r>
              <a:rPr lang="en-US" b="1" dirty="0" smtClean="0"/>
              <a:t>Answer:</a:t>
            </a:r>
            <a:r>
              <a:rPr lang="en-US" dirty="0" smtClean="0"/>
              <a:t> True</a:t>
            </a:r>
          </a:p>
          <a:p>
            <a:pPr marL="514350" indent="-514350">
              <a:buClr>
                <a:srgbClr val="FF0000"/>
              </a:buClr>
              <a:buSzPct val="76000"/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Clr>
                <a:srgbClr val="FF0000"/>
              </a:buClr>
              <a:buSzPct val="76000"/>
              <a:buFont typeface="+mj-lt"/>
              <a:buAutoNum type="arabicPeriod"/>
            </a:pPr>
            <a:r>
              <a:rPr lang="en-US" dirty="0" smtClean="0"/>
              <a:t>Cursors can only be used with SELECT statements.</a:t>
            </a:r>
            <a:br>
              <a:rPr lang="en-US" dirty="0" smtClean="0"/>
            </a:br>
            <a:r>
              <a:rPr lang="en-US" b="1" dirty="0" smtClean="0"/>
              <a:t>Answer:</a:t>
            </a:r>
            <a:r>
              <a:rPr lang="en-US" dirty="0" smtClean="0"/>
              <a:t> False (also used with INSERT, UPDATE, DELETE for row count checking)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1"/>
            <a:ext cx="8458200" cy="914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Exception Handling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6000" dirty="0" smtClean="0"/>
          </a:p>
          <a:p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Exception handling in pl/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34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An exception is an </a:t>
            </a:r>
            <a:r>
              <a:rPr lang="en-US" b="1" i="1" u="sng" dirty="0" smtClean="0"/>
              <a:t>error condition during a program execution.</a:t>
            </a:r>
          </a:p>
          <a:p>
            <a:endParaRPr lang="en-US" b="1" i="1" u="sng" dirty="0" smtClean="0"/>
          </a:p>
          <a:p>
            <a:r>
              <a:rPr lang="en-US" dirty="0" smtClean="0"/>
              <a:t> PL/SQL supports programmers to catch such conditions using </a:t>
            </a:r>
            <a:r>
              <a:rPr lang="en-US" b="1" dirty="0" smtClean="0"/>
              <a:t>EXCEPTION</a:t>
            </a:r>
            <a:r>
              <a:rPr lang="en-US" dirty="0" smtClean="0"/>
              <a:t> block in the program and an appropriate action is taken against the error condition. </a:t>
            </a:r>
          </a:p>
          <a:p>
            <a:endParaRPr lang="en-US" dirty="0" smtClean="0"/>
          </a:p>
          <a:p>
            <a:r>
              <a:rPr lang="en-US" dirty="0" smtClean="0"/>
              <a:t>There are two types of exceptions </a:t>
            </a:r>
          </a:p>
          <a:p>
            <a:pPr lvl="2"/>
            <a:r>
              <a:rPr lang="en-US" sz="2800" dirty="0" smtClean="0"/>
              <a:t>System-defined exceptions</a:t>
            </a:r>
          </a:p>
          <a:p>
            <a:pPr lvl="2"/>
            <a:r>
              <a:rPr lang="en-US" sz="2800" dirty="0" smtClean="0"/>
              <a:t>User-defined exceptions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60863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dirty="0" smtClean="0"/>
              <a:t>   -- Declarations (variables, constants, cursors, etc.)</a:t>
            </a:r>
          </a:p>
          <a:p>
            <a:r>
              <a:rPr lang="en-US" b="1" dirty="0" smtClean="0"/>
              <a:t>BEGIN</a:t>
            </a:r>
          </a:p>
          <a:p>
            <a:r>
              <a:rPr lang="en-US" dirty="0" smtClean="0"/>
              <a:t>   -- Executable statements</a:t>
            </a:r>
          </a:p>
          <a:p>
            <a:r>
              <a:rPr lang="en-US" b="1" dirty="0" smtClean="0"/>
              <a:t>EXCEPTION</a:t>
            </a:r>
          </a:p>
          <a:p>
            <a:r>
              <a:rPr lang="en-US" dirty="0" smtClean="0"/>
              <a:t>   -- Exception handling section</a:t>
            </a:r>
          </a:p>
          <a:p>
            <a:r>
              <a:rPr lang="en-US" dirty="0" smtClean="0"/>
              <a:t>   WHEN </a:t>
            </a:r>
            <a:r>
              <a:rPr lang="en-US" dirty="0" err="1" smtClean="0"/>
              <a:t>exception_name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  -- Statements to handle the error</a:t>
            </a:r>
          </a:p>
          <a:p>
            <a:r>
              <a:rPr lang="en-US" dirty="0" smtClean="0"/>
              <a:t>   WHEN OTHERS THEN</a:t>
            </a:r>
          </a:p>
          <a:p>
            <a:r>
              <a:rPr lang="en-US" dirty="0" smtClean="0"/>
              <a:t>      -- Handle all other exceptions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;</a:t>
            </a:r>
          </a:p>
          <a:p>
            <a:r>
              <a:rPr lang="en-US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dirty="0" smtClean="0"/>
              <a:t>🔹 Types of Exceptions in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sz="3400" dirty="0" smtClean="0"/>
              <a:t>PL/SQL provides </a:t>
            </a:r>
            <a:r>
              <a:rPr lang="en-US" sz="3400" b="1" dirty="0" smtClean="0"/>
              <a:t>two categories</a:t>
            </a:r>
            <a:r>
              <a:rPr lang="en-US" sz="3400" dirty="0" smtClean="0"/>
              <a:t> of exceptions: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1. Predefined Exceptions</a:t>
            </a:r>
          </a:p>
          <a:p>
            <a:r>
              <a:rPr lang="en-US" dirty="0" smtClean="0"/>
              <a:t>Oracle provides many built-in exceptions.</a:t>
            </a:r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NO_DATA_FOUND, </a:t>
            </a:r>
          </a:p>
          <a:p>
            <a:pPr lvl="1"/>
            <a:r>
              <a:rPr lang="en-US" dirty="0" smtClean="0"/>
              <a:t>ZERO_DIVIDE, </a:t>
            </a:r>
          </a:p>
          <a:p>
            <a:pPr lvl="1"/>
            <a:r>
              <a:rPr lang="en-US" dirty="0" smtClean="0"/>
              <a:t>TOO_MANY_ROWS, </a:t>
            </a:r>
          </a:p>
          <a:p>
            <a:pPr lvl="1"/>
            <a:r>
              <a:rPr lang="en-US" dirty="0" smtClean="0"/>
              <a:t>INVALID_NUMBER, etc.</a:t>
            </a:r>
          </a:p>
          <a:p>
            <a:r>
              <a:rPr lang="en-US" dirty="0" smtClean="0"/>
              <a:t>These are automatically raised by Oracle.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2. User-Defined Exceptions</a:t>
            </a:r>
          </a:p>
          <a:p>
            <a:r>
              <a:rPr lang="en-US" dirty="0" smtClean="0"/>
              <a:t>Developers can define their own exceptions and raise them using RAISE.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🔑 Summary:</a:t>
            </a:r>
          </a:p>
          <a:p>
            <a:endParaRPr lang="en-US" b="1" dirty="0" smtClean="0"/>
          </a:p>
          <a:p>
            <a:r>
              <a:rPr lang="en-US" b="1" dirty="0" smtClean="0"/>
              <a:t>PUT_LINE</a:t>
            </a:r>
            <a:r>
              <a:rPr lang="en-US" dirty="0" smtClean="0"/>
              <a:t> → prints text + newline.</a:t>
            </a:r>
          </a:p>
          <a:p>
            <a:r>
              <a:rPr lang="en-US" b="1" dirty="0" smtClean="0"/>
              <a:t>PUT</a:t>
            </a:r>
            <a:r>
              <a:rPr lang="en-US" dirty="0" smtClean="0"/>
              <a:t> → prints text only (no newline).</a:t>
            </a:r>
          </a:p>
          <a:p>
            <a:r>
              <a:rPr lang="en-US" b="1" dirty="0" smtClean="0"/>
              <a:t>NEW_LINE</a:t>
            </a:r>
            <a:r>
              <a:rPr lang="en-US" dirty="0" smtClean="0"/>
              <a:t> → prints only a newline (blank line).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85800"/>
          </a:xfrm>
        </p:spPr>
        <p:txBody>
          <a:bodyPr/>
          <a:lstStyle/>
          <a:p>
            <a:r>
              <a:rPr lang="en-US" dirty="0" smtClean="0"/>
              <a:t>🔹 </a:t>
            </a:r>
            <a:r>
              <a:rPr lang="en-US" dirty="0" smtClean="0">
                <a:solidFill>
                  <a:srgbClr val="FF0000"/>
                </a:solidFill>
              </a:rPr>
              <a:t>Ex.1</a:t>
            </a:r>
            <a:r>
              <a:rPr lang="en-US" dirty="0" smtClean="0"/>
              <a:t> NO_DATA_FOUND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1657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v_name</a:t>
            </a:r>
            <a:r>
              <a:rPr lang="en-US" dirty="0" smtClean="0"/>
              <a:t> emp.name %type;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select name into </a:t>
            </a:r>
            <a:r>
              <a:rPr lang="en-US" dirty="0" err="1" smtClean="0"/>
              <a:t>v_name</a:t>
            </a:r>
            <a:r>
              <a:rPr lang="en-US" dirty="0" smtClean="0"/>
              <a:t> from </a:t>
            </a:r>
            <a:r>
              <a:rPr lang="en-US" dirty="0" err="1" smtClean="0"/>
              <a:t>emp</a:t>
            </a:r>
            <a:r>
              <a:rPr lang="en-US" dirty="0" smtClean="0"/>
              <a:t> where id=10;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v_name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EXCEPTION</a:t>
            </a:r>
          </a:p>
          <a:p>
            <a:r>
              <a:rPr lang="en-US" dirty="0" smtClean="0"/>
              <a:t>  when NO_DATA_FOUND then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('Data not found');</a:t>
            </a:r>
          </a:p>
          <a:p>
            <a:r>
              <a:rPr lang="en-US" dirty="0" smtClean="0"/>
              <a:t>  when OTHERS then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('Error occur');</a:t>
            </a:r>
          </a:p>
          <a:p>
            <a:r>
              <a:rPr lang="en-US" dirty="0" smtClean="0"/>
              <a:t>END;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183868"/>
            <a:ext cx="876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✅ Output: Error: Data not found </a:t>
            </a:r>
            <a:br>
              <a:rPr lang="en-US" sz="2400" dirty="0" smtClean="0"/>
            </a:b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🔹 </a:t>
            </a:r>
            <a:r>
              <a:rPr lang="en-US" sz="2800" dirty="0" smtClean="0">
                <a:solidFill>
                  <a:srgbClr val="FF0000"/>
                </a:solidFill>
              </a:rPr>
              <a:t>Ex.2</a:t>
            </a:r>
            <a:r>
              <a:rPr lang="en-US" sz="2800" dirty="0" smtClean="0"/>
              <a:t> Predefined Exception (ZERO_DIVIDE)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1657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v_result</a:t>
            </a:r>
            <a:r>
              <a:rPr lang="en-US" dirty="0" smtClean="0"/>
              <a:t> NUMBER;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v_result</a:t>
            </a:r>
            <a:r>
              <a:rPr lang="en-US" dirty="0" smtClean="0"/>
              <a:t> := 10 / 0;   -- Will cause ZERO_DIVIDE exception</a:t>
            </a:r>
          </a:p>
          <a:p>
            <a:r>
              <a:rPr lang="en-US" dirty="0" smtClean="0"/>
              <a:t>   DBMS_OUTPUT.PUT_LINE('Result: ' || </a:t>
            </a:r>
            <a:r>
              <a:rPr lang="en-US" dirty="0" err="1" smtClean="0"/>
              <a:t>v_result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EXCEPTION</a:t>
            </a:r>
          </a:p>
          <a:p>
            <a:r>
              <a:rPr lang="en-US" dirty="0" smtClean="0"/>
              <a:t>   WHEN ZERO_DIVIDE THEN</a:t>
            </a:r>
          </a:p>
          <a:p>
            <a:r>
              <a:rPr lang="en-US" dirty="0" smtClean="0"/>
              <a:t>      DBMS_OUTPUT.PUT_LINE('Error: Division by zero is not allowed.');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183868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✅ Output: Error: Division by zero is not allowed.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533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🔹</a:t>
            </a:r>
            <a:r>
              <a:rPr lang="en-US" sz="2800" dirty="0" smtClean="0">
                <a:solidFill>
                  <a:srgbClr val="FF0000"/>
                </a:solidFill>
              </a:rPr>
              <a:t>Ex.3</a:t>
            </a:r>
            <a:r>
              <a:rPr lang="en-US" sz="2800" dirty="0" smtClean="0"/>
              <a:t> Predefined Exception (</a:t>
            </a:r>
            <a:r>
              <a:rPr lang="en-US" sz="2800" dirty="0" err="1" smtClean="0"/>
              <a:t>t</a:t>
            </a:r>
            <a:r>
              <a:rPr lang="en-US" sz="2800" b="1" dirty="0" err="1" smtClean="0"/>
              <a:t>OO_MANY_ROWS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53943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-- Example: TOO_MANY_ROWS Exception</a:t>
            </a:r>
          </a:p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DECLARE</a:t>
            </a:r>
          </a:p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v_name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emp.name%TYPE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;  -- Variable to hold employee name</a:t>
            </a:r>
          </a:p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-- This query will return more than one row if id = 10 has multiple employees</a:t>
            </a:r>
          </a:p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SELECT name INTO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v_name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FROM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emp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WHERE id = 10;</a:t>
            </a:r>
          </a:p>
          <a:p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DBMS_OUTPUT.PUT_LINE('Employee Name: ' ||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v_name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endParaRPr lang="en-US" sz="1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EXCEPTION</a:t>
            </a:r>
          </a:p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WHEN TOO_MANY_ROWS THEN</a:t>
            </a:r>
          </a:p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  DBMS_OUTPUT.PUT_LINE('Error: More than one employee found for id10.');</a:t>
            </a:r>
          </a:p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WHEN OTHERS THEN</a:t>
            </a:r>
          </a:p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     DBMS_OUTPUT.PUT_LINE('Some other error occurred: ' || SQLERRM);</a:t>
            </a:r>
          </a:p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END;`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6183868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✅ Output</a:t>
            </a:r>
            <a:r>
              <a:rPr lang="en-US" sz="2200" smtClean="0"/>
              <a:t>: </a:t>
            </a:r>
            <a:r>
              <a:rPr lang="en-US" sz="2400" smtClean="0"/>
              <a:t>Some other error occurred: ORA-01403: no data found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400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4000" i="1" u="sng" dirty="0" smtClean="0">
                <a:solidFill>
                  <a:srgbClr val="FF0000"/>
                </a:solidFill>
              </a:rPr>
              <a:t>EX.</a:t>
            </a:r>
            <a:r>
              <a:rPr lang="en-US" i="1" dirty="0" smtClean="0"/>
              <a:t>	EXCEPTION HANDLING</a:t>
            </a:r>
          </a:p>
          <a:p>
            <a:endParaRPr lang="en-US" i="1" dirty="0" smtClean="0"/>
          </a:p>
          <a:p>
            <a:r>
              <a:rPr lang="en-US" i="1" dirty="0" smtClean="0"/>
              <a:t>declare</a:t>
            </a:r>
          </a:p>
          <a:p>
            <a:r>
              <a:rPr lang="en-US" i="1" dirty="0" smtClean="0"/>
              <a:t>     </a:t>
            </a:r>
            <a:r>
              <a:rPr lang="en-US" i="1" dirty="0" err="1" smtClean="0"/>
              <a:t>e_name</a:t>
            </a:r>
            <a:r>
              <a:rPr lang="en-US" i="1" dirty="0" smtClean="0"/>
              <a:t> </a:t>
            </a:r>
            <a:r>
              <a:rPr lang="en-US" i="1" dirty="0" err="1" smtClean="0"/>
              <a:t>emp.name%type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     </a:t>
            </a:r>
            <a:r>
              <a:rPr lang="en-US" i="1" dirty="0" err="1" smtClean="0"/>
              <a:t>e_salary</a:t>
            </a:r>
            <a:r>
              <a:rPr lang="en-US" i="1" dirty="0" smtClean="0"/>
              <a:t> </a:t>
            </a:r>
            <a:r>
              <a:rPr lang="en-US" i="1" dirty="0" err="1" smtClean="0"/>
              <a:t>emp.salary%type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begin</a:t>
            </a:r>
          </a:p>
          <a:p>
            <a:r>
              <a:rPr lang="en-US" i="1" dirty="0" smtClean="0"/>
              <a:t>     select name into </a:t>
            </a:r>
            <a:r>
              <a:rPr lang="en-US" i="1" dirty="0" err="1" smtClean="0"/>
              <a:t>e_name</a:t>
            </a:r>
            <a:r>
              <a:rPr lang="en-US" i="1" dirty="0" smtClean="0"/>
              <a:t> from </a:t>
            </a:r>
            <a:r>
              <a:rPr lang="en-US" i="1" dirty="0" err="1" smtClean="0"/>
              <a:t>emp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exception</a:t>
            </a:r>
          </a:p>
          <a:p>
            <a:r>
              <a:rPr lang="en-US" i="1" dirty="0" smtClean="0"/>
              <a:t>  when </a:t>
            </a:r>
            <a:r>
              <a:rPr lang="en-US" i="1" dirty="0" err="1" smtClean="0"/>
              <a:t>no_data_found</a:t>
            </a:r>
            <a:r>
              <a:rPr lang="en-US" i="1" dirty="0" smtClean="0"/>
              <a:t> then</a:t>
            </a:r>
          </a:p>
          <a:p>
            <a:r>
              <a:rPr lang="en-US" i="1" dirty="0" smtClean="0"/>
              <a:t>         </a:t>
            </a:r>
            <a:r>
              <a:rPr lang="en-US" i="1" dirty="0" err="1" smtClean="0"/>
              <a:t>dbms_output.put_line</a:t>
            </a:r>
            <a:r>
              <a:rPr lang="en-US" i="1" dirty="0" smtClean="0"/>
              <a:t>('record does not exits');</a:t>
            </a:r>
          </a:p>
          <a:p>
            <a:r>
              <a:rPr lang="en-US" i="1" dirty="0" smtClean="0"/>
              <a:t>  when </a:t>
            </a:r>
            <a:r>
              <a:rPr lang="en-US" i="1" dirty="0" err="1" smtClean="0"/>
              <a:t>too_many_rows</a:t>
            </a:r>
            <a:r>
              <a:rPr lang="en-US" i="1" dirty="0" smtClean="0"/>
              <a:t> then</a:t>
            </a:r>
          </a:p>
          <a:p>
            <a:r>
              <a:rPr lang="en-US" i="1" dirty="0" smtClean="0"/>
              <a:t>         </a:t>
            </a:r>
            <a:r>
              <a:rPr lang="en-US" i="1" dirty="0" err="1" smtClean="0"/>
              <a:t>dbms_output.put_line</a:t>
            </a:r>
            <a:r>
              <a:rPr lang="en-US" i="1" dirty="0" smtClean="0"/>
              <a:t>('multiple rows retrieved');</a:t>
            </a:r>
          </a:p>
          <a:p>
            <a:r>
              <a:rPr lang="en-US" i="1" dirty="0" smtClean="0"/>
              <a:t>  when others then</a:t>
            </a:r>
          </a:p>
          <a:p>
            <a:r>
              <a:rPr lang="en-US" i="1" dirty="0" smtClean="0"/>
              <a:t>          </a:t>
            </a:r>
            <a:r>
              <a:rPr lang="en-US" i="1" dirty="0" err="1" smtClean="0"/>
              <a:t>dbms_output.put_line</a:t>
            </a:r>
            <a:r>
              <a:rPr lang="en-US" i="1" dirty="0" smtClean="0"/>
              <a:t>('errors in retrieval');</a:t>
            </a:r>
          </a:p>
          <a:p>
            <a:r>
              <a:rPr lang="en-US" i="1" dirty="0" smtClean="0"/>
              <a:t>end;</a:t>
            </a:r>
          </a:p>
          <a:p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🔹User-Defined Exception Example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1657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insufficient_balance</a:t>
            </a:r>
            <a:r>
              <a:rPr lang="en-US" b="1" dirty="0" smtClean="0"/>
              <a:t> EXCEPTION;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v_balance</a:t>
            </a:r>
            <a:r>
              <a:rPr lang="en-US" b="1" dirty="0" smtClean="0"/>
              <a:t> NUMBER := 500;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v_withdraw</a:t>
            </a:r>
            <a:r>
              <a:rPr lang="en-US" b="1" dirty="0" smtClean="0"/>
              <a:t> NUMBER := 1000;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IF </a:t>
            </a:r>
            <a:r>
              <a:rPr lang="en-US" b="1" dirty="0" err="1" smtClean="0"/>
              <a:t>v_withdraw</a:t>
            </a:r>
            <a:r>
              <a:rPr lang="en-US" b="1" dirty="0" smtClean="0"/>
              <a:t> &gt; </a:t>
            </a:r>
            <a:r>
              <a:rPr lang="en-US" b="1" dirty="0" err="1" smtClean="0"/>
              <a:t>v_balance</a:t>
            </a:r>
            <a:r>
              <a:rPr lang="en-US" b="1" dirty="0" smtClean="0"/>
              <a:t> THEN</a:t>
            </a:r>
          </a:p>
          <a:p>
            <a:r>
              <a:rPr lang="en-US" b="1" dirty="0" smtClean="0"/>
              <a:t>      RAISE </a:t>
            </a:r>
            <a:r>
              <a:rPr lang="en-US" b="1" dirty="0" err="1" smtClean="0"/>
              <a:t>insufficient_balance</a:t>
            </a:r>
            <a:r>
              <a:rPr lang="en-US" b="1" dirty="0" smtClean="0"/>
              <a:t>; -- Raise user-defined exception</a:t>
            </a:r>
          </a:p>
          <a:p>
            <a:r>
              <a:rPr lang="en-US" b="1" dirty="0" smtClean="0"/>
              <a:t>   ELSE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v_balance</a:t>
            </a:r>
            <a:r>
              <a:rPr lang="en-US" b="1" dirty="0" smtClean="0"/>
              <a:t> := </a:t>
            </a:r>
            <a:r>
              <a:rPr lang="en-US" b="1" dirty="0" err="1" smtClean="0"/>
              <a:t>v_balance</a:t>
            </a:r>
            <a:r>
              <a:rPr lang="en-US" b="1" dirty="0" smtClean="0"/>
              <a:t> - </a:t>
            </a:r>
            <a:r>
              <a:rPr lang="en-US" b="1" dirty="0" err="1" smtClean="0"/>
              <a:t>v_withdraw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END IF;</a:t>
            </a:r>
          </a:p>
          <a:p>
            <a:endParaRPr lang="en-US" b="1" dirty="0" smtClean="0"/>
          </a:p>
          <a:p>
            <a:r>
              <a:rPr lang="en-US" b="1" dirty="0" smtClean="0"/>
              <a:t>   DBMS_OUTPUT.PUT_LINE('Remaining Balance: ' || </a:t>
            </a:r>
            <a:r>
              <a:rPr lang="en-US" b="1" dirty="0" err="1" smtClean="0"/>
              <a:t>v_balance</a:t>
            </a:r>
            <a:r>
              <a:rPr lang="en-US" b="1" dirty="0" smtClean="0"/>
              <a:t>);</a:t>
            </a:r>
          </a:p>
          <a:p>
            <a:endParaRPr lang="en-US" b="1" dirty="0" smtClean="0"/>
          </a:p>
          <a:p>
            <a:r>
              <a:rPr lang="en-US" b="1" dirty="0" smtClean="0"/>
              <a:t>EXCEPTION</a:t>
            </a:r>
          </a:p>
          <a:p>
            <a:r>
              <a:rPr lang="en-US" b="1" dirty="0" smtClean="0"/>
              <a:t>   WHEN </a:t>
            </a:r>
            <a:r>
              <a:rPr lang="en-US" b="1" dirty="0" err="1" smtClean="0"/>
              <a:t>insufficient_balance</a:t>
            </a:r>
            <a:r>
              <a:rPr lang="en-US" b="1" dirty="0" smtClean="0"/>
              <a:t> THEN</a:t>
            </a:r>
          </a:p>
          <a:p>
            <a:r>
              <a:rPr lang="en-US" b="1" dirty="0" smtClean="0"/>
              <a:t>      DBMS_OUTPUT.PUT_LINE('Error: Withdrawal amount exceeds balance.');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248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✅ Output: Error: Withdrawal amount exceeds balance.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533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Ex.2 Example: Negative Number Not Allowed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negative_number</a:t>
            </a:r>
            <a:r>
              <a:rPr lang="en-US" b="1" dirty="0" smtClean="0"/>
              <a:t> EXCEPTION;  -- user-defined exception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v_num</a:t>
            </a:r>
            <a:r>
              <a:rPr lang="en-US" b="1" dirty="0" smtClean="0"/>
              <a:t> NUMBER := -5;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IF </a:t>
            </a:r>
            <a:r>
              <a:rPr lang="en-US" b="1" dirty="0" err="1" smtClean="0"/>
              <a:t>v_num</a:t>
            </a:r>
            <a:r>
              <a:rPr lang="en-US" b="1" dirty="0" smtClean="0"/>
              <a:t> &lt; 0 THEN</a:t>
            </a:r>
          </a:p>
          <a:p>
            <a:r>
              <a:rPr lang="en-US" b="1" dirty="0" smtClean="0"/>
              <a:t>    RAISE </a:t>
            </a:r>
            <a:r>
              <a:rPr lang="en-US" b="1" dirty="0" err="1" smtClean="0"/>
              <a:t>negative_number</a:t>
            </a:r>
            <a:r>
              <a:rPr lang="en-US" b="1" dirty="0" smtClean="0"/>
              <a:t>;   -- raise exception</a:t>
            </a:r>
          </a:p>
          <a:p>
            <a:r>
              <a:rPr lang="en-US" b="1" dirty="0" smtClean="0"/>
              <a:t>  END IF;</a:t>
            </a:r>
          </a:p>
          <a:p>
            <a:endParaRPr lang="en-US" b="1" dirty="0" smtClean="0"/>
          </a:p>
          <a:p>
            <a:r>
              <a:rPr lang="en-US" b="1" dirty="0" smtClean="0"/>
              <a:t>  DBMS_OUTPUT.PUT_LINE('Number is: ' || </a:t>
            </a:r>
            <a:r>
              <a:rPr lang="en-US" b="1" dirty="0" err="1" smtClean="0"/>
              <a:t>v_num</a:t>
            </a:r>
            <a:r>
              <a:rPr lang="en-US" b="1" dirty="0" smtClean="0"/>
              <a:t>);</a:t>
            </a:r>
          </a:p>
          <a:p>
            <a:endParaRPr lang="en-US" b="1" dirty="0" smtClean="0"/>
          </a:p>
          <a:p>
            <a:r>
              <a:rPr lang="en-US" b="1" dirty="0" smtClean="0"/>
              <a:t>EXCEPTION</a:t>
            </a:r>
          </a:p>
          <a:p>
            <a:r>
              <a:rPr lang="en-US" b="1" dirty="0" smtClean="0"/>
              <a:t>  WHEN </a:t>
            </a:r>
            <a:r>
              <a:rPr lang="en-US" b="1" dirty="0" err="1" smtClean="0"/>
              <a:t>negative_number</a:t>
            </a:r>
            <a:r>
              <a:rPr lang="en-US" b="1" dirty="0" smtClean="0"/>
              <a:t> THEN</a:t>
            </a:r>
          </a:p>
          <a:p>
            <a:r>
              <a:rPr lang="en-US" b="1" dirty="0" smtClean="0"/>
              <a:t>    DBMS_OUTPUT.PUT_LINE('Error: Negative numbers are not allowed.');</a:t>
            </a:r>
          </a:p>
          <a:p>
            <a:r>
              <a:rPr lang="en-US" b="1" dirty="0" smtClean="0"/>
              <a:t>END;</a:t>
            </a:r>
          </a:p>
          <a:p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24840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✅ Output: Error: Negative numbers are not allowed.</a:t>
            </a:r>
            <a:endParaRPr lang="en-US" sz="2400" dirty="0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1"/>
            <a:ext cx="8458200" cy="914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Creating and Using Procedure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6000" dirty="0" smtClean="0"/>
          </a:p>
          <a:p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066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'PL/SQL - Packages'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Advanced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334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b="1" dirty="0" smtClean="0"/>
              <a:t>'PL/SQL - Packages'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PL/SQL subprograms are named PL/SQL blocks that can be invoked with a set of parameters. PL/SQL provides two kinds of subprograms −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Procedures</a:t>
            </a:r>
            <a:r>
              <a:rPr lang="en-US" dirty="0" smtClean="0"/>
              <a:t> − These subprograms </a:t>
            </a:r>
            <a:r>
              <a:rPr lang="en-US" b="1" i="1" u="sng" dirty="0" smtClean="0"/>
              <a:t>do not return a value directly</a:t>
            </a:r>
            <a:r>
              <a:rPr lang="en-US" dirty="0" smtClean="0"/>
              <a:t>; mainly used to perform an action.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Functions</a:t>
            </a:r>
            <a:r>
              <a:rPr lang="en-US" dirty="0" smtClean="0"/>
              <a:t> − These subprograms </a:t>
            </a:r>
            <a:r>
              <a:rPr lang="en-US" b="1" i="1" u="sng" dirty="0" smtClean="0"/>
              <a:t>return a single value</a:t>
            </a:r>
            <a:r>
              <a:rPr lang="en-US" dirty="0" smtClean="0"/>
              <a:t>; mainly used to compute and return a value.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  <a:effectLst/>
              </a:rPr>
              <a:t>Creating a Procedure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257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sz="3000" dirty="0" smtClean="0"/>
              <a:t>A procedure is created with the </a:t>
            </a:r>
            <a:r>
              <a:rPr lang="en-US" sz="3000" b="1" dirty="0" smtClean="0"/>
              <a:t>CREATE OR REPLACE PROCEDURE </a:t>
            </a:r>
            <a:r>
              <a:rPr lang="en-US" sz="3000" dirty="0" smtClean="0"/>
              <a:t>statement. The simplified syntax for the CREATE OR REPLACE PROCEDURE statement is as follows −</a:t>
            </a:r>
          </a:p>
          <a:p>
            <a:endParaRPr lang="en-US" dirty="0" smtClean="0"/>
          </a:p>
          <a:p>
            <a:r>
              <a:rPr lang="en-US" dirty="0" smtClean="0"/>
              <a:t>CREATE [OR REPLACE] PROCEDURE </a:t>
            </a:r>
            <a:r>
              <a:rPr lang="en-US" dirty="0" err="1" smtClean="0"/>
              <a:t>procedure_name</a:t>
            </a:r>
            <a:r>
              <a:rPr lang="en-US" dirty="0" smtClean="0"/>
              <a:t> </a:t>
            </a:r>
          </a:p>
          <a:p>
            <a:r>
              <a:rPr lang="en-US" dirty="0" smtClean="0"/>
              <a:t>[(</a:t>
            </a:r>
            <a:r>
              <a:rPr lang="en-US" dirty="0" err="1" smtClean="0"/>
              <a:t>parameter_name</a:t>
            </a:r>
            <a:r>
              <a:rPr lang="en-US" dirty="0" smtClean="0"/>
              <a:t> [IN | OUT | IN OUT] type [, ...])] </a:t>
            </a:r>
          </a:p>
          <a:p>
            <a:r>
              <a:rPr lang="en-US" dirty="0" smtClean="0"/>
              <a:t>{IS | AS} 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&lt; </a:t>
            </a:r>
            <a:r>
              <a:rPr lang="en-US" dirty="0" err="1" smtClean="0"/>
              <a:t>procedure_body</a:t>
            </a:r>
            <a:r>
              <a:rPr lang="en-US" dirty="0" smtClean="0"/>
              <a:t> &gt; </a:t>
            </a:r>
          </a:p>
          <a:p>
            <a:r>
              <a:rPr lang="en-US" dirty="0" smtClean="0"/>
              <a:t>END </a:t>
            </a:r>
            <a:r>
              <a:rPr lang="en-US" dirty="0" err="1" smtClean="0"/>
              <a:t>procedure_name</a:t>
            </a:r>
            <a:r>
              <a:rPr lang="en-US" dirty="0" smtClean="0"/>
              <a:t>; ; </a:t>
            </a:r>
            <a:endParaRPr lang="en-US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6096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Where,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procedure-name</a:t>
            </a:r>
            <a:r>
              <a:rPr lang="en-US" sz="2800" dirty="0" smtClean="0"/>
              <a:t> specifies the name of the procedure.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[OR REPLACE] </a:t>
            </a:r>
            <a:r>
              <a:rPr lang="en-US" sz="2800" dirty="0" smtClean="0"/>
              <a:t>option allows the modification of an existing procedure.</a:t>
            </a:r>
          </a:p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optional parameter </a:t>
            </a:r>
            <a:r>
              <a:rPr lang="en-US" sz="2800" dirty="0" smtClean="0"/>
              <a:t>list contains name, mode and types of the parameters. </a:t>
            </a:r>
            <a:r>
              <a:rPr lang="en-US" sz="2800" b="1" dirty="0" smtClean="0"/>
              <a:t>IN</a:t>
            </a:r>
            <a:r>
              <a:rPr lang="en-US" sz="2800" dirty="0" smtClean="0"/>
              <a:t> represents the value that will be passed from outside and OUT represents the parameter that will be used to return a value outside of the procedure.</a:t>
            </a:r>
          </a:p>
          <a:p>
            <a:r>
              <a:rPr lang="en-US" sz="2800" i="1" dirty="0" smtClean="0">
                <a:solidFill>
                  <a:srgbClr val="FF0000"/>
                </a:solidFill>
              </a:rPr>
              <a:t>procedure-body</a:t>
            </a:r>
            <a:r>
              <a:rPr lang="en-US" sz="2800" dirty="0" smtClean="0"/>
              <a:t> contains the executable part.</a:t>
            </a:r>
          </a:p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AS</a:t>
            </a:r>
            <a:r>
              <a:rPr lang="en-US" sz="2800" dirty="0" smtClean="0"/>
              <a:t> keyword is used instead of the </a:t>
            </a:r>
            <a:r>
              <a:rPr lang="en-US" sz="2800" dirty="0" smtClean="0">
                <a:solidFill>
                  <a:srgbClr val="FF0000"/>
                </a:solidFill>
              </a:rPr>
              <a:t>IS</a:t>
            </a:r>
            <a:r>
              <a:rPr lang="en-US" sz="2800" dirty="0" smtClean="0"/>
              <a:t> keyword for creating a standalone procedure.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RNW AMRELI\Desktop\DBMS_OUTPUT difference - Google Chrom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7215" y="1600200"/>
            <a:ext cx="8704385" cy="411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CREATE OR REPLACE PROCEDURE greetings </a:t>
            </a:r>
          </a:p>
          <a:p>
            <a:r>
              <a:rPr lang="en-US" dirty="0" smtClean="0"/>
              <a:t>AS 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dbms_output.put_line</a:t>
            </a:r>
            <a:r>
              <a:rPr lang="en-US" dirty="0" smtClean="0"/>
              <a:t>('Hello World!'); </a:t>
            </a:r>
          </a:p>
          <a:p>
            <a:r>
              <a:rPr lang="en-US" dirty="0" smtClean="0"/>
              <a:t>END;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Executing a called from another PL/SQL block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BEGIN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    greetings;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 END;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O/p:</a:t>
            </a:r>
          </a:p>
          <a:p>
            <a:pPr lvl="2"/>
            <a:r>
              <a:rPr lang="en-US" dirty="0" smtClean="0"/>
              <a:t>Hello World </a:t>
            </a:r>
          </a:p>
          <a:p>
            <a:pPr lvl="2"/>
            <a:r>
              <a:rPr lang="en-US" dirty="0" smtClean="0"/>
              <a:t>PL/SQL procedure successfully completed. 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</a:rPr>
              <a:t>Deleting a Standalone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standalone procedure is deleted with the </a:t>
            </a:r>
            <a:r>
              <a:rPr lang="en-US" b="1" dirty="0" smtClean="0"/>
              <a:t>DROP PROCEDURE</a:t>
            </a:r>
            <a:r>
              <a:rPr lang="en-US" dirty="0" smtClean="0"/>
              <a:t> statement. Syntax for deleting a procedure is −</a:t>
            </a:r>
          </a:p>
          <a:p>
            <a:pPr lvl="2"/>
            <a:r>
              <a:rPr lang="en-US" dirty="0" smtClean="0"/>
              <a:t>DROP PROCEDURE </a:t>
            </a:r>
            <a:r>
              <a:rPr lang="en-US" dirty="0" err="1" smtClean="0"/>
              <a:t>procedure</a:t>
            </a:r>
            <a:r>
              <a:rPr lang="en-US" dirty="0" smtClean="0"/>
              <a:t>-name;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b="1" dirty="0" smtClean="0"/>
              <a:t>three modes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IN Mode (Default)</a:t>
            </a:r>
          </a:p>
          <a:p>
            <a:r>
              <a:rPr lang="en-US" dirty="0" smtClean="0"/>
              <a:t>2. OUT Mode</a:t>
            </a:r>
          </a:p>
          <a:p>
            <a:r>
              <a:rPr lang="en-US" dirty="0" smtClean="0"/>
              <a:t>3. IN OUT Mode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1. IN Mode (Default)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63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Passes a value </a:t>
            </a:r>
            <a:r>
              <a:rPr lang="en-US" sz="4000" b="1" dirty="0" smtClean="0">
                <a:solidFill>
                  <a:srgbClr val="0070C0"/>
                </a:solidFill>
              </a:rPr>
              <a:t>into</a:t>
            </a:r>
            <a:r>
              <a:rPr lang="en-US" sz="4000" dirty="0" smtClean="0">
                <a:solidFill>
                  <a:srgbClr val="0070C0"/>
                </a:solidFill>
              </a:rPr>
              <a:t> the procedure/function.</a:t>
            </a:r>
          </a:p>
          <a:p>
            <a:r>
              <a:rPr lang="en-US" sz="4000" dirty="0" smtClean="0">
                <a:solidFill>
                  <a:srgbClr val="0070C0"/>
                </a:solidFill>
              </a:rPr>
              <a:t>It is </a:t>
            </a:r>
            <a:r>
              <a:rPr lang="en-US" sz="4000" b="1" dirty="0" smtClean="0">
                <a:solidFill>
                  <a:srgbClr val="0070C0"/>
                </a:solidFill>
              </a:rPr>
              <a:t>read-only</a:t>
            </a:r>
            <a:r>
              <a:rPr lang="en-US" sz="4000" dirty="0" smtClean="0">
                <a:solidFill>
                  <a:srgbClr val="0070C0"/>
                </a:solidFill>
              </a:rPr>
              <a:t> inside the subprogram (cannot change the caller’s variable).</a:t>
            </a:r>
          </a:p>
          <a:p>
            <a:endParaRPr lang="en-US" dirty="0" smtClean="0"/>
          </a:p>
          <a:p>
            <a:r>
              <a:rPr lang="en-US" b="1" dirty="0" smtClean="0"/>
              <a:t>CREATE OR REPLACE PROCEDURE </a:t>
            </a:r>
            <a:r>
              <a:rPr lang="en-US" b="1" dirty="0" err="1" smtClean="0"/>
              <a:t>show_square</a:t>
            </a:r>
            <a:r>
              <a:rPr lang="en-US" b="1" dirty="0" smtClean="0"/>
              <a:t> (</a:t>
            </a:r>
            <a:r>
              <a:rPr lang="en-US" b="1" dirty="0" err="1" smtClean="0"/>
              <a:t>p_num</a:t>
            </a:r>
            <a:r>
              <a:rPr lang="en-US" b="1" dirty="0" smtClean="0"/>
              <a:t> IN NUMBER) IS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DBMS_OUTPUT.PUT_LINE('Square is: ' || (</a:t>
            </a:r>
            <a:r>
              <a:rPr lang="en-US" b="1" dirty="0" err="1" smtClean="0"/>
              <a:t>p_num</a:t>
            </a:r>
            <a:r>
              <a:rPr lang="en-US" b="1" dirty="0" smtClean="0"/>
              <a:t> * </a:t>
            </a:r>
            <a:r>
              <a:rPr lang="en-US" b="1" dirty="0" err="1" smtClean="0"/>
              <a:t>p_num</a:t>
            </a:r>
            <a:r>
              <a:rPr lang="en-US" b="1" dirty="0" smtClean="0"/>
              <a:t>));</a:t>
            </a:r>
          </a:p>
          <a:p>
            <a:r>
              <a:rPr lang="en-US" b="1" dirty="0" smtClean="0"/>
              <a:t>END;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BEGIN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</a:t>
            </a:r>
            <a:r>
              <a:rPr lang="en-US" b="1" dirty="0" err="1" smtClean="0">
                <a:solidFill>
                  <a:srgbClr val="7030A0"/>
                </a:solidFill>
              </a:rPr>
              <a:t>show_square</a:t>
            </a:r>
            <a:r>
              <a:rPr lang="en-US" b="1" dirty="0" smtClean="0">
                <a:solidFill>
                  <a:srgbClr val="7030A0"/>
                </a:solidFill>
              </a:rPr>
              <a:t>(5);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END;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👉 Output: Square is: 25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OUT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601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en-US" sz="4500" dirty="0" smtClean="0">
                <a:solidFill>
                  <a:srgbClr val="002060"/>
                </a:solidFill>
              </a:rPr>
              <a:t>Used to return a value </a:t>
            </a:r>
            <a:r>
              <a:rPr lang="en-US" sz="4500" b="1" dirty="0" smtClean="0">
                <a:solidFill>
                  <a:srgbClr val="002060"/>
                </a:solidFill>
              </a:rPr>
              <a:t>from</a:t>
            </a:r>
            <a:r>
              <a:rPr lang="en-US" sz="4500" dirty="0" smtClean="0">
                <a:solidFill>
                  <a:srgbClr val="002060"/>
                </a:solidFill>
              </a:rPr>
              <a:t> the subprogram back to the caller.</a:t>
            </a:r>
          </a:p>
          <a:p>
            <a:r>
              <a:rPr lang="en-US" sz="4500" dirty="0" smtClean="0">
                <a:solidFill>
                  <a:srgbClr val="002060"/>
                </a:solidFill>
              </a:rPr>
              <a:t>The variable </a:t>
            </a:r>
            <a:r>
              <a:rPr lang="en-US" sz="4500" b="1" dirty="0" smtClean="0">
                <a:solidFill>
                  <a:srgbClr val="002060"/>
                </a:solidFill>
              </a:rPr>
              <a:t>cannot be used before a value is assigned</a:t>
            </a:r>
            <a:r>
              <a:rPr lang="en-US" sz="4500" dirty="0" smtClean="0">
                <a:solidFill>
                  <a:srgbClr val="002060"/>
                </a:solidFill>
              </a:rPr>
              <a:t> inside the subprogram.</a:t>
            </a:r>
          </a:p>
          <a:p>
            <a:endParaRPr lang="en-US" dirty="0" smtClean="0"/>
          </a:p>
          <a:p>
            <a:r>
              <a:rPr lang="en-US" b="1" dirty="0" smtClean="0"/>
              <a:t>CREATE OR REPLACE PROCEDURE </a:t>
            </a:r>
            <a:r>
              <a:rPr lang="en-US" b="1" dirty="0" err="1" smtClean="0"/>
              <a:t>calc_square</a:t>
            </a:r>
            <a:r>
              <a:rPr lang="en-US" b="1" dirty="0" smtClean="0"/>
              <a:t> (</a:t>
            </a:r>
            <a:r>
              <a:rPr lang="en-US" b="1" dirty="0" err="1" smtClean="0"/>
              <a:t>p_num</a:t>
            </a:r>
            <a:r>
              <a:rPr lang="en-US" b="1" dirty="0" smtClean="0"/>
              <a:t> IN NUMBER, </a:t>
            </a:r>
            <a:r>
              <a:rPr lang="en-US" b="1" dirty="0" err="1" smtClean="0"/>
              <a:t>p_result</a:t>
            </a:r>
            <a:r>
              <a:rPr lang="en-US" b="1" dirty="0" smtClean="0"/>
              <a:t> OUT NUMBER) IS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p_result</a:t>
            </a:r>
            <a:r>
              <a:rPr lang="en-US" b="1" dirty="0" smtClean="0"/>
              <a:t> := </a:t>
            </a:r>
            <a:r>
              <a:rPr lang="en-US" b="1" dirty="0" err="1" smtClean="0"/>
              <a:t>p_num</a:t>
            </a:r>
            <a:r>
              <a:rPr lang="en-US" b="1" dirty="0" smtClean="0"/>
              <a:t> * </a:t>
            </a:r>
            <a:r>
              <a:rPr lang="en-US" b="1" dirty="0" err="1" smtClean="0"/>
              <a:t>p_num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END;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DECLARE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</a:t>
            </a:r>
            <a:r>
              <a:rPr lang="en-US" b="1" dirty="0" err="1" smtClean="0">
                <a:solidFill>
                  <a:srgbClr val="7030A0"/>
                </a:solidFill>
              </a:rPr>
              <a:t>v_result</a:t>
            </a:r>
            <a:r>
              <a:rPr lang="en-US" b="1" dirty="0" smtClean="0">
                <a:solidFill>
                  <a:srgbClr val="7030A0"/>
                </a:solidFill>
              </a:rPr>
              <a:t> NUMBER;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BEGIN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</a:t>
            </a:r>
            <a:r>
              <a:rPr lang="en-US" b="1" dirty="0" err="1" smtClean="0">
                <a:solidFill>
                  <a:srgbClr val="7030A0"/>
                </a:solidFill>
              </a:rPr>
              <a:t>calc_square</a:t>
            </a:r>
            <a:r>
              <a:rPr lang="en-US" b="1" dirty="0" smtClean="0">
                <a:solidFill>
                  <a:srgbClr val="7030A0"/>
                </a:solidFill>
              </a:rPr>
              <a:t>(6, </a:t>
            </a:r>
            <a:r>
              <a:rPr lang="en-US" b="1" dirty="0" err="1" smtClean="0">
                <a:solidFill>
                  <a:srgbClr val="7030A0"/>
                </a:solidFill>
              </a:rPr>
              <a:t>v_result</a:t>
            </a:r>
            <a:r>
              <a:rPr lang="en-US" b="1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DBMS_OUTPUT.PUT_LINE('Square is: ' || </a:t>
            </a:r>
            <a:r>
              <a:rPr lang="en-US" b="1" dirty="0" err="1" smtClean="0">
                <a:solidFill>
                  <a:srgbClr val="7030A0"/>
                </a:solidFill>
              </a:rPr>
              <a:t>v_result</a:t>
            </a:r>
            <a:r>
              <a:rPr lang="en-US" b="1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END;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👉 Output: Square is: 36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 IN OUT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867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sz="4500" dirty="0" smtClean="0">
                <a:solidFill>
                  <a:srgbClr val="002060"/>
                </a:solidFill>
              </a:rPr>
              <a:t>Works as both </a:t>
            </a:r>
            <a:r>
              <a:rPr lang="en-US" sz="4500" b="1" dirty="0" smtClean="0">
                <a:solidFill>
                  <a:srgbClr val="002060"/>
                </a:solidFill>
              </a:rPr>
              <a:t>input and output</a:t>
            </a:r>
            <a:r>
              <a:rPr lang="en-US" sz="45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sz="4500" dirty="0" smtClean="0">
                <a:solidFill>
                  <a:srgbClr val="002060"/>
                </a:solidFill>
              </a:rPr>
              <a:t>Passes a value into the subprogram, and the subprogram can </a:t>
            </a:r>
            <a:r>
              <a:rPr lang="en-US" sz="4500" b="1" dirty="0" smtClean="0">
                <a:solidFill>
                  <a:srgbClr val="002060"/>
                </a:solidFill>
              </a:rPr>
              <a:t>modify and return</a:t>
            </a:r>
            <a:r>
              <a:rPr lang="en-US" sz="4500" dirty="0" smtClean="0">
                <a:solidFill>
                  <a:srgbClr val="002060"/>
                </a:solidFill>
              </a:rPr>
              <a:t> it.</a:t>
            </a:r>
          </a:p>
          <a:p>
            <a:endParaRPr lang="en-US" dirty="0" smtClean="0"/>
          </a:p>
          <a:p>
            <a:r>
              <a:rPr lang="en-US" b="1" dirty="0" smtClean="0"/>
              <a:t>CREATE OR REPLACE PROCEDURE </a:t>
            </a:r>
            <a:r>
              <a:rPr lang="en-US" b="1" dirty="0" err="1" smtClean="0"/>
              <a:t>double_value</a:t>
            </a:r>
            <a:r>
              <a:rPr lang="en-US" b="1" dirty="0" smtClean="0"/>
              <a:t> (</a:t>
            </a:r>
            <a:r>
              <a:rPr lang="en-US" b="1" dirty="0" err="1" smtClean="0"/>
              <a:t>p_num</a:t>
            </a:r>
            <a:r>
              <a:rPr lang="en-US" b="1" dirty="0" smtClean="0"/>
              <a:t> IN OUT NUMBER) IS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</a:t>
            </a:r>
            <a:r>
              <a:rPr lang="en-US" b="1" dirty="0" err="1" smtClean="0"/>
              <a:t>p_num</a:t>
            </a:r>
            <a:r>
              <a:rPr lang="en-US" b="1" dirty="0" smtClean="0"/>
              <a:t> := </a:t>
            </a:r>
            <a:r>
              <a:rPr lang="en-US" b="1" dirty="0" err="1" smtClean="0"/>
              <a:t>p_num</a:t>
            </a:r>
            <a:r>
              <a:rPr lang="en-US" b="1" dirty="0" smtClean="0"/>
              <a:t> * 2;</a:t>
            </a:r>
          </a:p>
          <a:p>
            <a:r>
              <a:rPr lang="en-US" b="1" dirty="0" smtClean="0"/>
              <a:t>END;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DECLARE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</a:t>
            </a:r>
            <a:r>
              <a:rPr lang="en-US" b="1" dirty="0" err="1" smtClean="0">
                <a:solidFill>
                  <a:srgbClr val="7030A0"/>
                </a:solidFill>
              </a:rPr>
              <a:t>v_num</a:t>
            </a:r>
            <a:r>
              <a:rPr lang="en-US" b="1" dirty="0" smtClean="0">
                <a:solidFill>
                  <a:srgbClr val="7030A0"/>
                </a:solidFill>
              </a:rPr>
              <a:t> NUMBER := 10;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BEGIN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</a:t>
            </a:r>
            <a:r>
              <a:rPr lang="en-US" b="1" dirty="0" err="1" smtClean="0">
                <a:solidFill>
                  <a:srgbClr val="7030A0"/>
                </a:solidFill>
              </a:rPr>
              <a:t>double_value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err="1" smtClean="0">
                <a:solidFill>
                  <a:srgbClr val="7030A0"/>
                </a:solidFill>
              </a:rPr>
              <a:t>v_num</a:t>
            </a:r>
            <a:r>
              <a:rPr lang="en-US" b="1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DBMS_OUTPUT.PUT_LINE('Doubled value: ' || </a:t>
            </a:r>
            <a:r>
              <a:rPr lang="en-US" b="1" dirty="0" err="1" smtClean="0">
                <a:solidFill>
                  <a:srgbClr val="7030A0"/>
                </a:solidFill>
              </a:rPr>
              <a:t>v_num</a:t>
            </a:r>
            <a:r>
              <a:rPr lang="en-US" b="1" dirty="0" smtClean="0">
                <a:solidFill>
                  <a:srgbClr val="7030A0"/>
                </a:solidFill>
              </a:rPr>
              <a:t>);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END;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👉 Output: Doubled value: 20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895600"/>
            <a:ext cx="54102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What is a </a:t>
            </a:r>
            <a:r>
              <a:rPr lang="en-US" b="1" dirty="0" smtClean="0"/>
              <a:t>function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784727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In PL/SQL, a </a:t>
            </a:r>
            <a:r>
              <a:rPr lang="en-US" b="1" dirty="0" smtClean="0"/>
              <a:t>function</a:t>
            </a:r>
            <a:r>
              <a:rPr lang="en-US" dirty="0" smtClean="0"/>
              <a:t> is a named block of code that </a:t>
            </a:r>
            <a:r>
              <a:rPr lang="en-US" b="1" dirty="0" smtClean="0"/>
              <a:t>performs a specific task</a:t>
            </a:r>
            <a:r>
              <a:rPr lang="en-US" dirty="0" smtClean="0"/>
              <a:t> and </a:t>
            </a:r>
            <a:r>
              <a:rPr lang="en-US" b="1" dirty="0" smtClean="0"/>
              <a:t>returns a single value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Unlike a </a:t>
            </a:r>
            <a:r>
              <a:rPr lang="en-US" b="1" dirty="0" smtClean="0"/>
              <a:t>procedure</a:t>
            </a:r>
            <a:r>
              <a:rPr lang="en-US" dirty="0" smtClean="0"/>
              <a:t> (which does not return a value), a </a:t>
            </a:r>
            <a:r>
              <a:rPr lang="en-US" b="1" dirty="0" smtClean="0"/>
              <a:t>function must return a value</a:t>
            </a:r>
            <a:r>
              <a:rPr lang="en-US" dirty="0" smtClean="0"/>
              <a:t> using the RETURN keyword.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Syntax of a Function in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257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CREATE OR REPLACE FUNCTION </a:t>
            </a:r>
            <a:r>
              <a:rPr lang="en-US" dirty="0" err="1" smtClean="0"/>
              <a:t>function_name</a:t>
            </a:r>
            <a:r>
              <a:rPr lang="en-US" dirty="0" smtClean="0"/>
              <a:t> (</a:t>
            </a:r>
          </a:p>
          <a:p>
            <a:r>
              <a:rPr lang="en-US" dirty="0" smtClean="0"/>
              <a:t>    param1 IN </a:t>
            </a:r>
            <a:r>
              <a:rPr lang="en-US" dirty="0" err="1" smtClean="0"/>
              <a:t>datatype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   ...</a:t>
            </a:r>
          </a:p>
          <a:p>
            <a:r>
              <a:rPr lang="en-US" dirty="0" smtClean="0"/>
              <a:t>) RETURN </a:t>
            </a:r>
            <a:r>
              <a:rPr lang="en-US" dirty="0" err="1" smtClean="0"/>
              <a:t>return_datatype</a:t>
            </a:r>
            <a:endParaRPr lang="en-US" dirty="0" smtClean="0"/>
          </a:p>
          <a:p>
            <a:r>
              <a:rPr lang="en-US" dirty="0" smtClean="0"/>
              <a:t>IS</a:t>
            </a:r>
          </a:p>
          <a:p>
            <a:r>
              <a:rPr lang="en-US" dirty="0" smtClean="0"/>
              <a:t>    -- variable declarations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-- logic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result_value</a:t>
            </a:r>
            <a:r>
              <a:rPr lang="en-US" dirty="0" smtClean="0"/>
              <a:t>;</a:t>
            </a:r>
          </a:p>
          <a:p>
            <a:r>
              <a:rPr lang="en-US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Example 1</a:t>
            </a:r>
            <a:r>
              <a:rPr lang="en-US" b="1" dirty="0" smtClean="0"/>
              <a:t>: A Simple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1500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-- Task: Create a function that calculates the </a:t>
            </a:r>
            <a:r>
              <a:rPr lang="en-US" sz="2600" b="1" dirty="0" smtClean="0">
                <a:solidFill>
                  <a:srgbClr val="FF0000"/>
                </a:solidFill>
              </a:rPr>
              <a:t>SQUARE </a:t>
            </a:r>
            <a:r>
              <a:rPr lang="en-US" sz="2600" dirty="0" smtClean="0">
                <a:solidFill>
                  <a:srgbClr val="FF0000"/>
                </a:solidFill>
              </a:rPr>
              <a:t>given number.</a:t>
            </a:r>
            <a:endParaRPr lang="en-US" sz="2600" dirty="0">
              <a:solidFill>
                <a:srgbClr val="FF0000"/>
              </a:solidFill>
            </a:endParaRPr>
          </a:p>
          <a:p>
            <a:endParaRPr lang="en-US" sz="2600" dirty="0" smtClean="0">
              <a:solidFill>
                <a:schemeClr val="tx1"/>
              </a:solidFill>
            </a:endParaRPr>
          </a:p>
          <a:p>
            <a:r>
              <a:rPr lang="en-US" sz="2600" dirty="0" smtClean="0">
                <a:solidFill>
                  <a:schemeClr val="tx1"/>
                </a:solidFill>
              </a:rPr>
              <a:t>CREATE OR REPLACE FUNCTION </a:t>
            </a:r>
            <a:r>
              <a:rPr lang="en-US" sz="2600" dirty="0" err="1" smtClean="0">
                <a:solidFill>
                  <a:schemeClr val="tx1"/>
                </a:solidFill>
              </a:rPr>
              <a:t>get_square</a:t>
            </a:r>
            <a:r>
              <a:rPr lang="en-US" sz="2600" dirty="0" smtClean="0">
                <a:solidFill>
                  <a:schemeClr val="tx1"/>
                </a:solidFill>
              </a:rPr>
              <a:t> (</a:t>
            </a:r>
          </a:p>
          <a:p>
            <a:r>
              <a:rPr lang="en-US" sz="2600" dirty="0" err="1" smtClean="0">
                <a:solidFill>
                  <a:schemeClr val="tx1"/>
                </a:solidFill>
              </a:rPr>
              <a:t>p_num</a:t>
            </a:r>
            <a:r>
              <a:rPr lang="en-US" sz="2600" dirty="0" smtClean="0">
                <a:solidFill>
                  <a:schemeClr val="tx1"/>
                </a:solidFill>
              </a:rPr>
              <a:t> IN NUMBER)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 RETURN NUMBER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 IS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BEGIN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    RETURN </a:t>
            </a:r>
            <a:r>
              <a:rPr lang="en-US" sz="2600" dirty="0" err="1" smtClean="0">
                <a:solidFill>
                  <a:schemeClr val="tx1"/>
                </a:solidFill>
              </a:rPr>
              <a:t>p_num</a:t>
            </a:r>
            <a:r>
              <a:rPr lang="en-US" sz="2600" dirty="0" smtClean="0">
                <a:solidFill>
                  <a:schemeClr val="tx1"/>
                </a:solidFill>
              </a:rPr>
              <a:t> * </a:t>
            </a:r>
            <a:r>
              <a:rPr lang="en-US" sz="2600" dirty="0" err="1" smtClean="0">
                <a:solidFill>
                  <a:schemeClr val="tx1"/>
                </a:solidFill>
              </a:rPr>
              <a:t>p_num</a:t>
            </a:r>
            <a:r>
              <a:rPr lang="en-US" sz="2600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 smtClean="0">
                <a:solidFill>
                  <a:schemeClr val="tx1"/>
                </a:solidFill>
              </a:rPr>
              <a:t>END;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The PL/SQL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5943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The PL/SQL supports </a:t>
            </a:r>
            <a:r>
              <a:rPr lang="en-US" sz="2400" b="1" i="1" u="sng" dirty="0" smtClean="0"/>
              <a:t>single-line and multi-line comments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All characters available inside any comment are ignored by the PL/SQL compiler. 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2060"/>
                </a:solidFill>
              </a:rPr>
              <a:t>The PL/SQL single-line comments start with the delimiter -- (double hyphen) and multi-line comments are enclosed by /* and */.</a:t>
            </a:r>
          </a:p>
        </p:txBody>
      </p:sp>
      <p:pic>
        <p:nvPicPr>
          <p:cNvPr id="6" name="Picture 2" descr="C:\Users\p.v\Desktop\PLSQL Basic Syntax - Opera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657600"/>
            <a:ext cx="5523635" cy="3019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b="1" dirty="0" smtClean="0"/>
              <a:t>Using (Calling) the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You can call a function in: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 </a:t>
            </a:r>
            <a:r>
              <a:rPr lang="en-US" b="1" dirty="0" smtClean="0">
                <a:solidFill>
                  <a:srgbClr val="00B050"/>
                </a:solidFill>
              </a:rPr>
              <a:t>PL/SQL block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 </a:t>
            </a:r>
            <a:r>
              <a:rPr lang="en-US" b="1" dirty="0" smtClean="0">
                <a:solidFill>
                  <a:srgbClr val="00B050"/>
                </a:solidFill>
              </a:rPr>
              <a:t>SQL query</a:t>
            </a:r>
            <a:r>
              <a:rPr lang="en-US" dirty="0" smtClean="0">
                <a:solidFill>
                  <a:srgbClr val="00B050"/>
                </a:solidFill>
              </a:rPr>
              <a:t> (if the function is </a:t>
            </a:r>
            <a:r>
              <a:rPr lang="en-US" b="1" dirty="0" smtClean="0">
                <a:solidFill>
                  <a:srgbClr val="00B050"/>
                </a:solidFill>
              </a:rPr>
              <a:t>deterministic</a:t>
            </a:r>
            <a:r>
              <a:rPr lang="en-US" dirty="0" smtClean="0">
                <a:solidFill>
                  <a:srgbClr val="00B050"/>
                </a:solidFill>
              </a:rPr>
              <a:t> and doesn't access tables)</a:t>
            </a:r>
          </a:p>
          <a:p>
            <a:endParaRPr lang="en-US" dirty="0" smtClean="0"/>
          </a:p>
          <a:p>
            <a:r>
              <a:rPr lang="en-US" b="1" dirty="0" smtClean="0"/>
              <a:t>✅ Example in PL/SQL: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SELECT </a:t>
            </a:r>
            <a:r>
              <a:rPr lang="en-US" dirty="0" err="1" smtClean="0">
                <a:solidFill>
                  <a:srgbClr val="7030A0"/>
                </a:solidFill>
              </a:rPr>
              <a:t>get_square</a:t>
            </a:r>
            <a:r>
              <a:rPr lang="en-US" dirty="0" smtClean="0">
                <a:solidFill>
                  <a:srgbClr val="7030A0"/>
                </a:solidFill>
              </a:rPr>
              <a:t>(5) FROM dual;  -- returns 25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Output : </a:t>
            </a:r>
            <a:r>
              <a:rPr lang="en-US" dirty="0" smtClean="0"/>
              <a:t>GET_SQUARE(80)</a:t>
            </a:r>
          </a:p>
          <a:p>
            <a:r>
              <a:rPr lang="en-US" dirty="0" smtClean="0"/>
              <a:t>               6400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Example 2</a:t>
            </a:r>
            <a:r>
              <a:rPr lang="en-US" b="1" dirty="0" smtClean="0"/>
              <a:t>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15000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600" dirty="0" smtClean="0">
                <a:solidFill>
                  <a:srgbClr val="FF0000"/>
                </a:solidFill>
              </a:rPr>
              <a:t>-- Task: Create a function that calculates the </a:t>
            </a:r>
            <a:r>
              <a:rPr lang="en-US" sz="2600" b="1" dirty="0" smtClean="0">
                <a:solidFill>
                  <a:srgbClr val="FF0000"/>
                </a:solidFill>
              </a:rPr>
              <a:t>annual salary</a:t>
            </a:r>
            <a:r>
              <a:rPr lang="en-US" sz="2600" dirty="0" smtClean="0">
                <a:solidFill>
                  <a:srgbClr val="FF0000"/>
                </a:solidFill>
              </a:rPr>
              <a:t> given a monthly salary.</a:t>
            </a:r>
          </a:p>
          <a:p>
            <a:r>
              <a:rPr lang="en-US" dirty="0" smtClean="0"/>
              <a:t>CREATE OR REPLACE FUNCTION </a:t>
            </a:r>
            <a:r>
              <a:rPr lang="en-US" dirty="0" err="1" smtClean="0"/>
              <a:t>get_annual_salary</a:t>
            </a:r>
            <a:r>
              <a:rPr lang="en-US" dirty="0" smtClean="0"/>
              <a:t> (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p_monthly_salary</a:t>
            </a:r>
            <a:r>
              <a:rPr lang="en-US" dirty="0" smtClean="0"/>
              <a:t> IN NUMBER</a:t>
            </a:r>
          </a:p>
          <a:p>
            <a:r>
              <a:rPr lang="en-US" dirty="0" smtClean="0"/>
              <a:t>) RETURN NUMBER</a:t>
            </a:r>
          </a:p>
          <a:p>
            <a:r>
              <a:rPr lang="en-US" dirty="0" smtClean="0"/>
              <a:t>IS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v_annual_salary</a:t>
            </a:r>
            <a:r>
              <a:rPr lang="en-US" dirty="0" smtClean="0"/>
              <a:t> NUMBER;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v_annual_salary</a:t>
            </a:r>
            <a:r>
              <a:rPr lang="en-US" dirty="0" smtClean="0"/>
              <a:t> := </a:t>
            </a:r>
            <a:r>
              <a:rPr lang="en-US" dirty="0" err="1" smtClean="0"/>
              <a:t>p_monthly_salary</a:t>
            </a:r>
            <a:r>
              <a:rPr lang="en-US" dirty="0" smtClean="0"/>
              <a:t> * 12;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v_annual_salary</a:t>
            </a:r>
            <a:r>
              <a:rPr lang="en-US" dirty="0" smtClean="0"/>
              <a:t>;</a:t>
            </a:r>
          </a:p>
          <a:p>
            <a:r>
              <a:rPr lang="en-US" dirty="0" smtClean="0"/>
              <a:t>END;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b="1" dirty="0" smtClean="0"/>
              <a:t>Using (Calling) the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You can call a function in: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 </a:t>
            </a:r>
            <a:r>
              <a:rPr lang="en-US" b="1" dirty="0" smtClean="0">
                <a:solidFill>
                  <a:srgbClr val="00B050"/>
                </a:solidFill>
              </a:rPr>
              <a:t>PL/SQL block</a:t>
            </a:r>
            <a:endParaRPr lang="en-US" dirty="0" smtClean="0">
              <a:solidFill>
                <a:srgbClr val="00B050"/>
              </a:solidFill>
            </a:endParaRP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A </a:t>
            </a:r>
            <a:r>
              <a:rPr lang="en-US" b="1" dirty="0" smtClean="0">
                <a:solidFill>
                  <a:srgbClr val="00B050"/>
                </a:solidFill>
              </a:rPr>
              <a:t>SQL query</a:t>
            </a:r>
            <a:r>
              <a:rPr lang="en-US" dirty="0" smtClean="0">
                <a:solidFill>
                  <a:srgbClr val="00B050"/>
                </a:solidFill>
              </a:rPr>
              <a:t> (if the function is </a:t>
            </a:r>
            <a:r>
              <a:rPr lang="en-US" b="1" dirty="0" smtClean="0">
                <a:solidFill>
                  <a:srgbClr val="00B050"/>
                </a:solidFill>
              </a:rPr>
              <a:t>deterministic</a:t>
            </a:r>
            <a:r>
              <a:rPr lang="en-US" dirty="0" smtClean="0">
                <a:solidFill>
                  <a:srgbClr val="00B050"/>
                </a:solidFill>
              </a:rPr>
              <a:t> and doesn't access tables)</a:t>
            </a:r>
          </a:p>
          <a:p>
            <a:endParaRPr lang="en-US" dirty="0" smtClean="0"/>
          </a:p>
          <a:p>
            <a:r>
              <a:rPr lang="en-US" b="1" dirty="0" smtClean="0"/>
              <a:t>✅ Example in PL/SQL:</a:t>
            </a:r>
          </a:p>
          <a:p>
            <a:r>
              <a:rPr lang="en-US" dirty="0" smtClean="0"/>
              <a:t>DECLARE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v_salary</a:t>
            </a:r>
            <a:r>
              <a:rPr lang="en-US" dirty="0" smtClean="0"/>
              <a:t> NUMBER := 3000;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v_annual</a:t>
            </a:r>
            <a:r>
              <a:rPr lang="en-US" dirty="0" smtClean="0"/>
              <a:t> NUMBER;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v_annual</a:t>
            </a:r>
            <a:r>
              <a:rPr lang="en-US" dirty="0" smtClean="0"/>
              <a:t> := </a:t>
            </a:r>
            <a:r>
              <a:rPr lang="en-US" dirty="0" err="1" smtClean="0"/>
              <a:t>get_annual_salary</a:t>
            </a:r>
            <a:r>
              <a:rPr lang="en-US" dirty="0" smtClean="0"/>
              <a:t>(</a:t>
            </a:r>
            <a:r>
              <a:rPr lang="en-US" dirty="0" err="1" smtClean="0"/>
              <a:t>v_salary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DBMS_OUTPUT.PUT_LINE('Annual Salary: ' || </a:t>
            </a:r>
            <a:r>
              <a:rPr lang="en-US" dirty="0" err="1" smtClean="0"/>
              <a:t>v_annual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END;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Output : Annual Salary: 36000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604" y="2786058"/>
            <a:ext cx="6143668" cy="114300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5400" b="1" dirty="0" smtClean="0"/>
              <a:t>TRIGGER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3517"/>
            <a:ext cx="8686800" cy="665163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✅</a:t>
            </a:r>
            <a:r>
              <a:rPr lang="en-US" dirty="0" smtClean="0">
                <a:solidFill>
                  <a:srgbClr val="FF0000"/>
                </a:solidFill>
              </a:rPr>
              <a:t> What is a Trigger in PL/SQL?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trigger</a:t>
            </a:r>
            <a:r>
              <a:rPr lang="en-US" dirty="0" smtClean="0"/>
              <a:t> in PL/SQL is a </a:t>
            </a:r>
            <a:r>
              <a:rPr lang="en-US" b="1" dirty="0" smtClean="0"/>
              <a:t>stored program</a:t>
            </a:r>
            <a:r>
              <a:rPr lang="en-US" dirty="0" smtClean="0"/>
              <a:t> that is </a:t>
            </a:r>
            <a:r>
              <a:rPr lang="en-US" b="1" dirty="0" smtClean="0"/>
              <a:t>automatically executed (or "fired")</a:t>
            </a:r>
            <a:r>
              <a:rPr lang="en-US" dirty="0" smtClean="0"/>
              <a:t> in response to certain events on a table or view.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✅</a:t>
            </a:r>
            <a:r>
              <a:rPr lang="en-US" dirty="0" smtClean="0">
                <a:solidFill>
                  <a:srgbClr val="FF0000"/>
                </a:solidFill>
              </a:rPr>
              <a:t> In Simple Terms: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trigger</a:t>
            </a:r>
            <a:r>
              <a:rPr lang="en-US" dirty="0" smtClean="0"/>
              <a:t> is like a </a:t>
            </a:r>
            <a:r>
              <a:rPr lang="en-US" b="1" dirty="0" smtClean="0"/>
              <a:t>watchdog</a:t>
            </a:r>
            <a:r>
              <a:rPr lang="en-US" dirty="0" smtClean="0"/>
              <a:t> on your table.</a:t>
            </a:r>
          </a:p>
          <a:p>
            <a:r>
              <a:rPr lang="en-US" dirty="0" smtClean="0"/>
              <a:t>Whenever something happens (like an insert, update, or delete), the trigger </a:t>
            </a:r>
            <a:r>
              <a:rPr lang="en-US" b="1" dirty="0" smtClean="0"/>
              <a:t>automatically runs</a:t>
            </a:r>
            <a:r>
              <a:rPr lang="en-US" dirty="0" smtClean="0"/>
              <a:t> some code </a:t>
            </a:r>
            <a:r>
              <a:rPr lang="en-US" b="1" dirty="0" smtClean="0"/>
              <a:t>without you having to call it manually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4955"/>
            <a:ext cx="8686800" cy="658019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WRITE  A PL/SQL CODE WHICH WILL INSERT THE DATA AUTOMATICALLY INTO ‘BACKUP’ TABLE WHENEVER DATA IS DELETED FROM ‘MAIN’ TABLE.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🧱 STEP 1: Create </a:t>
            </a:r>
            <a:r>
              <a:rPr lang="en-US" dirty="0" smtClean="0">
                <a:solidFill>
                  <a:srgbClr val="7030A0"/>
                </a:solidFill>
              </a:rPr>
              <a:t>MAIN Table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CREATE </a:t>
            </a:r>
            <a:r>
              <a:rPr lang="en-US" b="1" dirty="0" smtClean="0">
                <a:solidFill>
                  <a:srgbClr val="00B050"/>
                </a:solidFill>
              </a:rPr>
              <a:t>TABLE MAIN (ID INT,SALARY INT);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INSERT INTO MAIN VALUES (1,10000);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INSERT INTO MAIN VALUES (2,20000);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SELECT *FROM MAIN;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🧱 STEP 2: Create </a:t>
            </a:r>
            <a:r>
              <a:rPr lang="en-US" dirty="0" smtClean="0">
                <a:solidFill>
                  <a:srgbClr val="7030A0"/>
                </a:solidFill>
              </a:rPr>
              <a:t>BACKUP Table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CREATE TABLE BACKUP (ID INT,SALARY INT);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6"/>
            <a:ext cx="8686800" cy="66437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🛠STEP </a:t>
            </a:r>
            <a:r>
              <a:rPr lang="en-US" b="1" dirty="0" smtClean="0">
                <a:solidFill>
                  <a:srgbClr val="7030A0"/>
                </a:solidFill>
              </a:rPr>
              <a:t>3: Create the Trigger</a:t>
            </a:r>
          </a:p>
          <a:p>
            <a:endParaRPr lang="en-US" dirty="0" smtClean="0"/>
          </a:p>
          <a:p>
            <a:r>
              <a:rPr lang="en-US" dirty="0" smtClean="0"/>
              <a:t>CREATE </a:t>
            </a:r>
            <a:r>
              <a:rPr lang="en-US" dirty="0" smtClean="0"/>
              <a:t>OR REPLACE TRIGGER T1</a:t>
            </a:r>
          </a:p>
          <a:p>
            <a:r>
              <a:rPr lang="en-US" dirty="0" smtClean="0"/>
              <a:t>BEFORE DELETE ON MAIN</a:t>
            </a:r>
          </a:p>
          <a:p>
            <a:r>
              <a:rPr lang="en-US" dirty="0" smtClean="0"/>
              <a:t>FOR EACH ROW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INSERT INTO BACKUP VALUES(:OLD.ID,:OLD.SALARY);</a:t>
            </a:r>
          </a:p>
          <a:p>
            <a:r>
              <a:rPr lang="en-US" dirty="0" smtClean="0"/>
              <a:t>END;</a:t>
            </a:r>
          </a:p>
          <a:p>
            <a:endParaRPr lang="en-US" dirty="0" smtClean="0"/>
          </a:p>
          <a:p>
            <a:r>
              <a:rPr lang="en-US" dirty="0" smtClean="0"/>
              <a:t>SELECT *FROM BACKUP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🚀 STEP 4: Test the </a:t>
            </a:r>
            <a:r>
              <a:rPr lang="en-US" b="1" dirty="0" smtClean="0">
                <a:solidFill>
                  <a:srgbClr val="7030A0"/>
                </a:solidFill>
              </a:rPr>
              <a:t>Trigger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DELETE FROM MAIN WHERE ID=1;</a:t>
            </a:r>
          </a:p>
          <a:p>
            <a:endParaRPr lang="en-US" dirty="0" smtClean="0"/>
          </a:p>
          <a:p>
            <a:r>
              <a:rPr lang="en-US" dirty="0" smtClean="0"/>
              <a:t>SELECT *FROM MAIN</a:t>
            </a:r>
            <a:r>
              <a:rPr lang="en-US" dirty="0" smtClean="0"/>
              <a:t>;</a:t>
            </a:r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🔍 STEP 5: Check the </a:t>
            </a:r>
            <a:r>
              <a:rPr lang="en-US" b="1" dirty="0" smtClean="0">
                <a:solidFill>
                  <a:srgbClr val="7030A0"/>
                </a:solidFill>
              </a:rPr>
              <a:t>BACKUP Table</a:t>
            </a:r>
            <a:endParaRPr lang="en-US" b="1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SELECT *FROM BACKUP;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14290"/>
            <a:ext cx="8686800" cy="64294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4" y="928670"/>
            <a:ext cx="8991600" cy="58579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--Create a trigger to display salary changes in the customer table. </a:t>
            </a:r>
          </a:p>
          <a:p>
            <a:endParaRPr lang="en-US" sz="2400" b="1" dirty="0" smtClean="0"/>
          </a:p>
          <a:p>
            <a:r>
              <a:rPr lang="en-US" sz="2400" b="1" dirty="0" smtClean="0">
                <a:solidFill>
                  <a:srgbClr val="00B050"/>
                </a:solidFill>
              </a:rPr>
              <a:t>--First create customer table and insert records.</a:t>
            </a:r>
          </a:p>
          <a:p>
            <a:pPr>
              <a:buNone/>
            </a:pPr>
            <a:r>
              <a:rPr lang="en-US" sz="2400" b="1" dirty="0" smtClean="0"/>
              <a:t>  </a:t>
            </a:r>
          </a:p>
          <a:p>
            <a:r>
              <a:rPr lang="en-US" sz="2400" b="1" dirty="0" smtClean="0"/>
              <a:t>create table customers (id number(3), name varchar2(20), age number(2), address varchar2(20), salary number(10));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insert into customers values(1,‘aarva',25,‘ahmedabad',55000); </a:t>
            </a:r>
          </a:p>
          <a:p>
            <a:r>
              <a:rPr lang="en-US" sz="2400" b="1" dirty="0" smtClean="0"/>
              <a:t>insert into customers values(2,'hetansh',4,'pune',80000); </a:t>
            </a:r>
          </a:p>
          <a:p>
            <a:r>
              <a:rPr lang="en-US" sz="2400" b="1" dirty="0" smtClean="0"/>
              <a:t>insert into customers values(3,'riyan',20,'surat',90000); 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select *From customers</a:t>
            </a:r>
            <a:endParaRPr lang="en-US" sz="2400" b="1" dirty="0"/>
          </a:p>
        </p:txBody>
      </p:sp>
      <p:pic>
        <p:nvPicPr>
          <p:cNvPr id="111618" name="Picture 2" descr="C:\Users\RNW AMRELI\Desktop\SQL Commands and 1 more page - Profile 1 - Microsoft Ed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5365899"/>
            <a:ext cx="5143504" cy="14921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686800" cy="838200"/>
          </a:xfrm>
        </p:spPr>
        <p:txBody>
          <a:bodyPr/>
          <a:lstStyle/>
          <a:p>
            <a:r>
              <a:rPr lang="en-US" dirty="0" smtClean="0"/>
              <a:t>Create a trigger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4422"/>
            <a:ext cx="8686800" cy="486570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CREATE OR REPLACE TRIGGER </a:t>
            </a:r>
            <a:r>
              <a:rPr lang="en-US" dirty="0" err="1" smtClean="0"/>
              <a:t>display_salary_changes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BEFORE DELETE OR INSERT OR UPDATE ON customers </a:t>
            </a:r>
          </a:p>
          <a:p>
            <a:r>
              <a:rPr lang="en-US" dirty="0" smtClean="0"/>
              <a:t>     FOR EACH ROW </a:t>
            </a:r>
          </a:p>
          <a:p>
            <a:r>
              <a:rPr lang="en-US" dirty="0" smtClean="0"/>
              <a:t>     WHEN (NEW.ID &gt; 0) </a:t>
            </a:r>
          </a:p>
          <a:p>
            <a:r>
              <a:rPr lang="en-US" dirty="0" smtClean="0"/>
              <a:t>DECLARE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sal_diff</a:t>
            </a:r>
            <a:r>
              <a:rPr lang="en-US" dirty="0" smtClean="0"/>
              <a:t> number; 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sal_diff</a:t>
            </a:r>
            <a:r>
              <a:rPr lang="en-US" dirty="0" smtClean="0"/>
              <a:t> := :</a:t>
            </a:r>
            <a:r>
              <a:rPr lang="en-US" dirty="0" err="1" smtClean="0"/>
              <a:t>NEW.salary</a:t>
            </a:r>
            <a:r>
              <a:rPr lang="en-US" dirty="0" smtClean="0"/>
              <a:t> - :</a:t>
            </a:r>
            <a:r>
              <a:rPr lang="en-US" dirty="0" err="1" smtClean="0"/>
              <a:t>OLD.salary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dbms_output.put_line</a:t>
            </a:r>
            <a:r>
              <a:rPr lang="en-US" dirty="0" smtClean="0"/>
              <a:t>('Old salary: ' || :</a:t>
            </a:r>
            <a:r>
              <a:rPr lang="en-US" dirty="0" err="1" smtClean="0"/>
              <a:t>OLD.salary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dbms_output.put_line</a:t>
            </a:r>
            <a:r>
              <a:rPr lang="en-US" dirty="0" smtClean="0"/>
              <a:t>('New salary: ' || :</a:t>
            </a:r>
            <a:r>
              <a:rPr lang="en-US" dirty="0" err="1" smtClean="0"/>
              <a:t>NEW.salary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dbms_output.put_line</a:t>
            </a:r>
            <a:r>
              <a:rPr lang="en-US" dirty="0" smtClean="0"/>
              <a:t>('Salary difference: ' || </a:t>
            </a:r>
            <a:r>
              <a:rPr lang="en-US" dirty="0" err="1" smtClean="0"/>
              <a:t>sal_diff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END;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6286520"/>
            <a:ext cx="8072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Output</a:t>
            </a:r>
            <a:r>
              <a:rPr lang="en-US" sz="2400" dirty="0" smtClean="0"/>
              <a:t> :-     Trigger created.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1414"/>
            <a:ext cx="8686800" cy="500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PL/SQL block to update customer table.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642918"/>
            <a:ext cx="8848756" cy="48577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smtClean="0"/>
              <a:t>DECLARE 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total_rows</a:t>
            </a:r>
            <a:r>
              <a:rPr lang="en-US" sz="2400" dirty="0" smtClean="0"/>
              <a:t> number(2); </a:t>
            </a:r>
          </a:p>
          <a:p>
            <a:r>
              <a:rPr lang="en-US" sz="2400" dirty="0" smtClean="0"/>
              <a:t>BEGIN </a:t>
            </a:r>
          </a:p>
          <a:p>
            <a:r>
              <a:rPr lang="en-US" sz="2400" dirty="0" smtClean="0"/>
              <a:t>     UPDATE customers SET salary = salary + 5000; </a:t>
            </a:r>
          </a:p>
          <a:p>
            <a:r>
              <a:rPr lang="en-US" sz="2400" dirty="0" smtClean="0"/>
              <a:t>     IF </a:t>
            </a:r>
            <a:r>
              <a:rPr lang="en-US" sz="2400" dirty="0" err="1" smtClean="0"/>
              <a:t>sql%notfound</a:t>
            </a:r>
            <a:r>
              <a:rPr lang="en-US" sz="2400" dirty="0" smtClean="0"/>
              <a:t> THEN 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dbms_output.put_line</a:t>
            </a:r>
            <a:r>
              <a:rPr lang="en-US" sz="2400" dirty="0" smtClean="0"/>
              <a:t>('no customers updated'); </a:t>
            </a:r>
          </a:p>
          <a:p>
            <a:r>
              <a:rPr lang="en-US" sz="2400" dirty="0" smtClean="0"/>
              <a:t>     ELSIF </a:t>
            </a:r>
            <a:r>
              <a:rPr lang="en-US" sz="2400" dirty="0" err="1" smtClean="0"/>
              <a:t>sql%found</a:t>
            </a:r>
            <a:r>
              <a:rPr lang="en-US" sz="2400" dirty="0" smtClean="0"/>
              <a:t> THEN 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total_rows</a:t>
            </a:r>
            <a:r>
              <a:rPr lang="en-US" sz="2400" dirty="0" smtClean="0"/>
              <a:t> := </a:t>
            </a:r>
            <a:r>
              <a:rPr lang="en-US" sz="2400" dirty="0" err="1" smtClean="0"/>
              <a:t>sql%rowcount</a:t>
            </a:r>
            <a:r>
              <a:rPr lang="en-US" sz="2400" dirty="0" smtClean="0"/>
              <a:t>; </a:t>
            </a:r>
          </a:p>
          <a:p>
            <a:r>
              <a:rPr lang="en-US" sz="2400" dirty="0" smtClean="0"/>
              <a:t>        </a:t>
            </a:r>
            <a:r>
              <a:rPr lang="en-US" sz="2400" dirty="0" err="1" smtClean="0"/>
              <a:t>dbms_output.put_line</a:t>
            </a:r>
            <a:r>
              <a:rPr lang="en-US" sz="2400" dirty="0" smtClean="0"/>
              <a:t>( </a:t>
            </a:r>
            <a:r>
              <a:rPr lang="en-US" sz="2400" dirty="0" err="1" smtClean="0"/>
              <a:t>total_rows</a:t>
            </a:r>
            <a:r>
              <a:rPr lang="en-US" sz="2400" dirty="0" smtClean="0"/>
              <a:t> || ' customers updated '); </a:t>
            </a:r>
          </a:p>
          <a:p>
            <a:r>
              <a:rPr lang="en-US" sz="2400" dirty="0" smtClean="0"/>
              <a:t>     END IF; </a:t>
            </a:r>
          </a:p>
          <a:p>
            <a:r>
              <a:rPr lang="en-US" sz="2400" dirty="0" smtClean="0"/>
              <a:t>END; 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57158" y="5429264"/>
            <a:ext cx="85725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Output : - </a:t>
            </a:r>
          </a:p>
          <a:p>
            <a:r>
              <a:rPr lang="en-US" dirty="0" smtClean="0"/>
              <a:t>Old salary: 50000 New salary: 55000 Salary difference: 5000 </a:t>
            </a:r>
          </a:p>
          <a:p>
            <a:r>
              <a:rPr lang="en-US" dirty="0" smtClean="0"/>
              <a:t>Old salary: 75000 New salary: 80000 Salary difference: 5000 </a:t>
            </a:r>
          </a:p>
          <a:p>
            <a:r>
              <a:rPr lang="en-US" dirty="0" smtClean="0"/>
              <a:t>Old salary: 85000 New salary: 90000 Salary difference: 5000 </a:t>
            </a:r>
          </a:p>
          <a:p>
            <a:r>
              <a:rPr lang="en-US" dirty="0" smtClean="0"/>
              <a:t>3 customers updated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524000"/>
            <a:ext cx="6858000" cy="3276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b="1" dirty="0" smtClean="0"/>
              <a:t>Variable ,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basic data type,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conditions loop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2819400"/>
            <a:ext cx="71628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PL/SQL– Arrays</a:t>
            </a:r>
            <a:endParaRPr kumimoji="0" lang="en-US" sz="4400" b="1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PL/SQL– </a:t>
            </a:r>
            <a:r>
              <a:rPr lang="en-US" dirty="0" err="1" smtClean="0"/>
              <a:t>VArrays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77873"/>
            <a:ext cx="8686800" cy="59277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The PL/SQL programming language provides a data structure called the VARRAY.</a:t>
            </a:r>
          </a:p>
          <a:p>
            <a:endParaRPr lang="en-US" dirty="0" smtClean="0"/>
          </a:p>
          <a:p>
            <a:r>
              <a:rPr lang="en-US" dirty="0" smtClean="0"/>
              <a:t>which can store a fixed-size sequential collection of elements of the same type.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varray</a:t>
            </a:r>
            <a:r>
              <a:rPr lang="en-US" dirty="0" smtClean="0"/>
              <a:t> is used to store an ordered collection of data, however it is often better to think of an array as a collection of variables of the same type.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err="1" smtClean="0"/>
              <a:t>varrays</a:t>
            </a:r>
            <a:r>
              <a:rPr lang="en-US" dirty="0" smtClean="0"/>
              <a:t> consist of contiguous memory locations.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✅ PL/SQL </a:t>
            </a:r>
            <a:r>
              <a:rPr lang="en-US" b="1" dirty="0" smtClean="0">
                <a:solidFill>
                  <a:srgbClr val="7030A0"/>
                </a:solidFill>
              </a:rPr>
              <a:t>VARRAY Syntax</a:t>
            </a:r>
          </a:p>
          <a:p>
            <a:endParaRPr lang="en-US" dirty="0" smtClean="0"/>
          </a:p>
          <a:p>
            <a:r>
              <a:rPr lang="en-US" dirty="0" smtClean="0"/>
              <a:t>TYPE </a:t>
            </a:r>
            <a:r>
              <a:rPr lang="en-US" dirty="0" err="1" smtClean="0"/>
              <a:t>type_name</a:t>
            </a:r>
            <a:r>
              <a:rPr lang="en-US" dirty="0" smtClean="0"/>
              <a:t> IS VARRAY(</a:t>
            </a:r>
            <a:r>
              <a:rPr lang="en-US" dirty="0" err="1" smtClean="0"/>
              <a:t>size_limit</a:t>
            </a:r>
            <a:r>
              <a:rPr lang="en-US" dirty="0" smtClean="0"/>
              <a:t>) OF </a:t>
            </a:r>
            <a:r>
              <a:rPr lang="en-US" dirty="0" err="1" smtClean="0"/>
              <a:t>element_type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variable_name</a:t>
            </a:r>
            <a:r>
              <a:rPr lang="en-US" dirty="0" smtClean="0"/>
              <a:t> </a:t>
            </a:r>
            <a:r>
              <a:rPr lang="en-US" dirty="0" err="1" smtClean="0"/>
              <a:t>type_name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4"/>
            <a:ext cx="86868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📘 </a:t>
            </a:r>
            <a:r>
              <a:rPr lang="en-US" b="1" dirty="0" smtClean="0">
                <a:solidFill>
                  <a:srgbClr val="7030A0"/>
                </a:solidFill>
              </a:rPr>
              <a:t>Example 1: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85794"/>
            <a:ext cx="8686800" cy="592935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 -- Step 1: Define a VARRAY type</a:t>
            </a:r>
          </a:p>
          <a:p>
            <a:r>
              <a:rPr lang="en-US" dirty="0" smtClean="0"/>
              <a:t>    TYPE </a:t>
            </a:r>
            <a:r>
              <a:rPr lang="en-US" dirty="0" err="1" smtClean="0"/>
              <a:t>NumberArray</a:t>
            </a:r>
            <a:r>
              <a:rPr lang="en-US" dirty="0" smtClean="0"/>
              <a:t> IS VARRAY(5) OF NUMBER;</a:t>
            </a:r>
          </a:p>
          <a:p>
            <a:endParaRPr lang="en-US" dirty="0" smtClean="0"/>
          </a:p>
          <a:p>
            <a:r>
              <a:rPr lang="en-US" dirty="0" smtClean="0"/>
              <a:t>    -- Step 2: Declare a variable of that type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my_numbers</a:t>
            </a:r>
            <a:r>
              <a:rPr lang="en-US" dirty="0" smtClean="0"/>
              <a:t> </a:t>
            </a:r>
            <a:r>
              <a:rPr lang="en-US" dirty="0" err="1" smtClean="0"/>
              <a:t>NumberArray</a:t>
            </a:r>
            <a:r>
              <a:rPr lang="en-US" dirty="0" smtClean="0"/>
              <a:t> := </a:t>
            </a:r>
            <a:r>
              <a:rPr lang="en-US" dirty="0" err="1" smtClean="0"/>
              <a:t>NumberArray</a:t>
            </a:r>
            <a:r>
              <a:rPr lang="en-US" dirty="0" smtClean="0"/>
              <a:t>(10, 20, 30);</a:t>
            </a:r>
          </a:p>
          <a:p>
            <a:endParaRPr lang="en-US" dirty="0" smtClean="0"/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-- Step 3: Use the VARRAY</a:t>
            </a:r>
          </a:p>
          <a:p>
            <a:r>
              <a:rPr lang="en-US" dirty="0" smtClean="0"/>
              <a:t>    FOR </a:t>
            </a:r>
            <a:r>
              <a:rPr lang="en-US" dirty="0" err="1" smtClean="0"/>
              <a:t>i</a:t>
            </a:r>
            <a:r>
              <a:rPr lang="en-US" dirty="0" smtClean="0"/>
              <a:t> IN 1 .. </a:t>
            </a:r>
            <a:r>
              <a:rPr lang="en-US" dirty="0" err="1" smtClean="0"/>
              <a:t>my_numbers.COUNT</a:t>
            </a:r>
            <a:r>
              <a:rPr lang="en-US" dirty="0" smtClean="0"/>
              <a:t> LOOP</a:t>
            </a:r>
          </a:p>
          <a:p>
            <a:r>
              <a:rPr lang="en-US" dirty="0" smtClean="0"/>
              <a:t>        DBMS_OUTPUT.PUT_LINE('Element ' || </a:t>
            </a:r>
            <a:r>
              <a:rPr lang="en-US" dirty="0" err="1" smtClean="0"/>
              <a:t>i</a:t>
            </a:r>
            <a:r>
              <a:rPr lang="en-US" dirty="0" smtClean="0"/>
              <a:t> || ': ' || </a:t>
            </a:r>
            <a:r>
              <a:rPr lang="en-US" dirty="0" err="1" smtClean="0"/>
              <a:t>my_numbers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));</a:t>
            </a:r>
          </a:p>
          <a:p>
            <a:r>
              <a:rPr lang="en-US" dirty="0" smtClean="0"/>
              <a:t>    END LOOP;</a:t>
            </a:r>
          </a:p>
          <a:p>
            <a:r>
              <a:rPr lang="en-US" dirty="0" smtClean="0"/>
              <a:t>END</a:t>
            </a:r>
            <a:r>
              <a:rPr lang="en-US" dirty="0" smtClean="0"/>
              <a:t>;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7030A0"/>
                </a:solidFill>
              </a:rPr>
              <a:t>🧾 Output</a:t>
            </a:r>
            <a:r>
              <a:rPr lang="en-US" b="1" dirty="0" smtClean="0">
                <a:solidFill>
                  <a:srgbClr val="7030A0"/>
                </a:solidFill>
              </a:rPr>
              <a:t>:</a:t>
            </a:r>
          </a:p>
          <a:p>
            <a:r>
              <a:rPr lang="fr-FR" dirty="0" err="1" smtClean="0"/>
              <a:t>Element</a:t>
            </a:r>
            <a:r>
              <a:rPr lang="fr-FR" dirty="0" smtClean="0"/>
              <a:t> 1: 10</a:t>
            </a:r>
          </a:p>
          <a:p>
            <a:r>
              <a:rPr lang="fr-FR" dirty="0" err="1" smtClean="0"/>
              <a:t>Element</a:t>
            </a:r>
            <a:r>
              <a:rPr lang="fr-FR" dirty="0" smtClean="0"/>
              <a:t> 2: 20</a:t>
            </a:r>
          </a:p>
          <a:p>
            <a:r>
              <a:rPr lang="fr-FR" dirty="0" err="1" smtClean="0"/>
              <a:t>Element</a:t>
            </a:r>
            <a:r>
              <a:rPr lang="fr-FR" dirty="0" smtClean="0"/>
              <a:t> 3: </a:t>
            </a:r>
            <a:r>
              <a:rPr lang="fr-FR" dirty="0" smtClean="0"/>
              <a:t>30</a:t>
            </a:r>
            <a:endParaRPr lang="en-US" dirty="0"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📘 Example </a:t>
            </a:r>
            <a:r>
              <a:rPr lang="en-US" b="1" dirty="0" smtClean="0">
                <a:solidFill>
                  <a:srgbClr val="7030A0"/>
                </a:solidFill>
              </a:rPr>
              <a:t>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609600"/>
            <a:ext cx="8686800" cy="6172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i="1" u="sng" dirty="0" smtClean="0"/>
              <a:t>DECLARE</a:t>
            </a:r>
          </a:p>
          <a:p>
            <a:r>
              <a:rPr lang="en-US" b="1" dirty="0" smtClean="0"/>
              <a:t>   type </a:t>
            </a:r>
            <a:r>
              <a:rPr lang="en-US" b="1" dirty="0" err="1" smtClean="0"/>
              <a:t>namesarray</a:t>
            </a:r>
            <a:r>
              <a:rPr lang="en-US" b="1" dirty="0" smtClean="0"/>
              <a:t> IS VARRAY(5) OF VARCHAR2(10);</a:t>
            </a:r>
          </a:p>
          <a:p>
            <a:r>
              <a:rPr lang="en-US" b="1" dirty="0" smtClean="0"/>
              <a:t>   type grades IS VARRAY(5) OF INTEGER;</a:t>
            </a:r>
          </a:p>
          <a:p>
            <a:r>
              <a:rPr lang="en-US" b="1" dirty="0" smtClean="0"/>
              <a:t>   names </a:t>
            </a:r>
            <a:r>
              <a:rPr lang="en-US" b="1" dirty="0" err="1" smtClean="0"/>
              <a:t>namesarray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marks grades;</a:t>
            </a:r>
          </a:p>
          <a:p>
            <a:r>
              <a:rPr lang="en-US" b="1" dirty="0" smtClean="0"/>
              <a:t>   total integer;</a:t>
            </a:r>
          </a:p>
          <a:p>
            <a:r>
              <a:rPr lang="en-US" b="1" i="1" u="sng" dirty="0" smtClean="0"/>
              <a:t>BEGIN</a:t>
            </a:r>
          </a:p>
          <a:p>
            <a:r>
              <a:rPr lang="en-US" b="1" dirty="0" smtClean="0"/>
              <a:t>   names := </a:t>
            </a:r>
            <a:r>
              <a:rPr lang="en-US" b="1" dirty="0" err="1" smtClean="0"/>
              <a:t>namesarray</a:t>
            </a:r>
            <a:r>
              <a:rPr lang="en-US" b="1" dirty="0" smtClean="0"/>
              <a:t>('</a:t>
            </a:r>
            <a:r>
              <a:rPr lang="en-US" b="1" dirty="0" err="1" smtClean="0"/>
              <a:t>Kavita</a:t>
            </a:r>
            <a:r>
              <a:rPr lang="en-US" b="1" dirty="0" smtClean="0"/>
              <a:t>', '</a:t>
            </a:r>
            <a:r>
              <a:rPr lang="en-US" b="1" dirty="0" err="1" smtClean="0"/>
              <a:t>Pritam</a:t>
            </a:r>
            <a:r>
              <a:rPr lang="en-US" b="1" dirty="0" smtClean="0"/>
              <a:t>', '</a:t>
            </a:r>
            <a:r>
              <a:rPr lang="en-US" b="1" dirty="0" err="1" smtClean="0"/>
              <a:t>Ayan</a:t>
            </a:r>
            <a:r>
              <a:rPr lang="en-US" b="1" dirty="0" smtClean="0"/>
              <a:t>', '</a:t>
            </a:r>
            <a:r>
              <a:rPr lang="en-US" b="1" dirty="0" err="1" smtClean="0"/>
              <a:t>Rishav</a:t>
            </a:r>
            <a:r>
              <a:rPr lang="en-US" b="1" dirty="0" smtClean="0"/>
              <a:t>', 'Aziz');</a:t>
            </a:r>
          </a:p>
          <a:p>
            <a:r>
              <a:rPr lang="en-US" b="1" dirty="0" smtClean="0"/>
              <a:t>   marks:= grades(98, 97, 78, 87, 92);</a:t>
            </a:r>
          </a:p>
          <a:p>
            <a:r>
              <a:rPr lang="en-US" b="1" dirty="0" smtClean="0"/>
              <a:t>   total := </a:t>
            </a:r>
            <a:r>
              <a:rPr lang="en-US" b="1" dirty="0" err="1" smtClean="0"/>
              <a:t>names.count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('Total '|| total || ' Students');</a:t>
            </a:r>
          </a:p>
          <a:p>
            <a:endParaRPr lang="en-US" b="1" dirty="0" smtClean="0"/>
          </a:p>
          <a:p>
            <a:r>
              <a:rPr lang="en-US" b="1" dirty="0" smtClean="0"/>
              <a:t>   FOR </a:t>
            </a:r>
            <a:r>
              <a:rPr lang="en-US" b="1" dirty="0" err="1" smtClean="0"/>
              <a:t>i</a:t>
            </a:r>
            <a:r>
              <a:rPr lang="en-US" b="1" dirty="0" smtClean="0"/>
              <a:t> in 1 .. total LOOP</a:t>
            </a:r>
          </a:p>
          <a:p>
            <a:r>
              <a:rPr lang="en-US" b="1" dirty="0" smtClean="0"/>
              <a:t>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('Student: ' || names(</a:t>
            </a:r>
            <a:r>
              <a:rPr lang="en-US" b="1" dirty="0" err="1" smtClean="0"/>
              <a:t>i</a:t>
            </a:r>
            <a:r>
              <a:rPr lang="en-US" b="1" dirty="0" smtClean="0"/>
              <a:t>) || '</a:t>
            </a:r>
          </a:p>
          <a:p>
            <a:r>
              <a:rPr lang="en-US" b="1" dirty="0" smtClean="0"/>
              <a:t>     Marks: ' || marks(</a:t>
            </a:r>
            <a:r>
              <a:rPr lang="en-US" b="1" dirty="0" err="1" smtClean="0"/>
              <a:t>i</a:t>
            </a:r>
            <a:r>
              <a:rPr lang="en-US" b="1" dirty="0" smtClean="0"/>
              <a:t>));</a:t>
            </a:r>
          </a:p>
          <a:p>
            <a:endParaRPr lang="en-US" b="1" dirty="0" smtClean="0"/>
          </a:p>
          <a:p>
            <a:r>
              <a:rPr lang="en-US" b="1" dirty="0" smtClean="0"/>
              <a:t>   END LOOP;</a:t>
            </a:r>
          </a:p>
          <a:p>
            <a:r>
              <a:rPr lang="en-US" b="1" i="1" u="sng" dirty="0" smtClean="0"/>
              <a:t>END;</a:t>
            </a:r>
            <a:endParaRPr lang="en-US" b="1" i="1" u="sng" dirty="0"/>
          </a:p>
        </p:txBody>
      </p:sp>
      <p:pic>
        <p:nvPicPr>
          <p:cNvPr id="6" name="Picture 2" descr="C:\Users\RNW AMRELI\Desktop\SQL Commands - Profile 1 - Microsoft Ed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6" y="3581400"/>
            <a:ext cx="2209784" cy="3200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The PL/SQL Delimiters</a:t>
            </a:r>
            <a:endParaRPr lang="en-US" dirty="0"/>
          </a:p>
        </p:txBody>
      </p:sp>
      <p:pic>
        <p:nvPicPr>
          <p:cNvPr id="2050" name="Picture 2" descr="C:\Users\p.v\Desktop\PrtScr captur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0"/>
            <a:ext cx="4419600" cy="601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1" name="Picture 3" descr="C:\Users\p.v\Desktop\PLSQL Basic Syntax - Oper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143000"/>
            <a:ext cx="4495800" cy="449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The PL/SQL  Identifiers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PL/SQL identifiers are constants, variables, exceptions, procedures, cursors, and reserved words. </a:t>
            </a:r>
          </a:p>
          <a:p>
            <a:endParaRPr lang="en-US" dirty="0" smtClean="0"/>
          </a:p>
          <a:p>
            <a:r>
              <a:rPr lang="en-US" dirty="0" smtClean="0"/>
              <a:t>The identifiers consist of a letter optionally followed by more letters, numerals, dollar signs, underscores, and number signs and should not exceed </a:t>
            </a:r>
            <a:r>
              <a:rPr lang="en-US" b="1" i="1" u="sng" dirty="0" smtClean="0"/>
              <a:t>30 characters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 smtClean="0"/>
              <a:t>Initializing Variables in PL/SQL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1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Whenever you declare a variable, PL/SQL assigns it a default value of NULL.</a:t>
            </a:r>
          </a:p>
          <a:p>
            <a:endParaRPr lang="en-US" dirty="0" smtClean="0"/>
          </a:p>
          <a:p>
            <a:r>
              <a:rPr lang="en-US" dirty="0" smtClean="0"/>
              <a:t> If you want to initialize a variable with a value other than the NULL value, you can do so during the declaration, using either of the following −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DEFAULT keyword </a:t>
            </a:r>
          </a:p>
          <a:p>
            <a:pPr lvl="1"/>
            <a:r>
              <a:rPr lang="en-US" dirty="0" smtClean="0"/>
              <a:t>The assignment operator (:=)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8686800" cy="6705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4700" b="1" u="sng" dirty="0" smtClean="0">
                <a:solidFill>
                  <a:srgbClr val="FF0000"/>
                </a:solidFill>
              </a:rPr>
              <a:t>TOPIC</a:t>
            </a:r>
          </a:p>
          <a:p>
            <a:r>
              <a:rPr lang="en-US" dirty="0" smtClean="0"/>
              <a:t>• SQL v/s PL/SQL </a:t>
            </a:r>
          </a:p>
          <a:p>
            <a:r>
              <a:rPr lang="en-US" dirty="0" smtClean="0"/>
              <a:t>• PL/SQL Block structure </a:t>
            </a:r>
          </a:p>
          <a:p>
            <a:r>
              <a:rPr lang="en-US" dirty="0" smtClean="0"/>
              <a:t>• Language construct of PL/SQL (Variable, Basic and Composite Data Type, Conditions, Looping etc.) </a:t>
            </a:r>
          </a:p>
          <a:p>
            <a:r>
              <a:rPr lang="en-US" dirty="0" smtClean="0"/>
              <a:t>• %Type and %</a:t>
            </a:r>
            <a:r>
              <a:rPr lang="en-US" dirty="0" err="1" smtClean="0"/>
              <a:t>Rowtype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• Using Cursor (Implicit, Explicit) </a:t>
            </a:r>
          </a:p>
          <a:p>
            <a:r>
              <a:rPr lang="en-US" dirty="0" smtClean="0"/>
              <a:t>• Exception Handling </a:t>
            </a:r>
          </a:p>
          <a:p>
            <a:r>
              <a:rPr lang="en-US" dirty="0" smtClean="0"/>
              <a:t>• Creating and Using Procedure </a:t>
            </a:r>
          </a:p>
          <a:p>
            <a:r>
              <a:rPr lang="en-US" dirty="0" smtClean="0"/>
              <a:t>• Package </a:t>
            </a:r>
          </a:p>
          <a:p>
            <a:r>
              <a:rPr lang="en-US" dirty="0" smtClean="0"/>
              <a:t>• Trigger </a:t>
            </a:r>
          </a:p>
          <a:p>
            <a:r>
              <a:rPr lang="en-US" dirty="0" smtClean="0"/>
              <a:t>• Creating Objects </a:t>
            </a:r>
          </a:p>
          <a:p>
            <a:r>
              <a:rPr lang="en-US" dirty="0" smtClean="0"/>
              <a:t>• Object in Database – Table </a:t>
            </a:r>
          </a:p>
          <a:p>
            <a:r>
              <a:rPr lang="en-US" dirty="0" smtClean="0"/>
              <a:t>• PL/SQL Tables, Nested Tables, </a:t>
            </a:r>
            <a:r>
              <a:rPr lang="en-US" dirty="0" err="1" smtClean="0"/>
              <a:t>Varrays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858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b="1" dirty="0" smtClean="0">
                <a:solidFill>
                  <a:srgbClr val="FF0000"/>
                </a:solidFill>
              </a:rPr>
              <a:t>Ex. 1 </a:t>
            </a:r>
            <a:r>
              <a:rPr lang="en-US" sz="2800" dirty="0" smtClean="0"/>
              <a:t>The DEFAULT keyword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/>
              <a:t>DECLARE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  greetings varchar2(20) DEFAULT 'Have a Good Day ' ;</a:t>
            </a:r>
          </a:p>
          <a:p>
            <a:r>
              <a:rPr lang="en-US" sz="2400" b="1" dirty="0" smtClean="0"/>
              <a:t>  </a:t>
            </a:r>
          </a:p>
          <a:p>
            <a:r>
              <a:rPr lang="en-US" sz="2400" b="1" dirty="0" smtClean="0"/>
              <a:t>BEGIN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  </a:t>
            </a:r>
            <a:r>
              <a:rPr lang="en-US" sz="2400" b="1" dirty="0" err="1" smtClean="0"/>
              <a:t>dbms_output.put_line</a:t>
            </a:r>
            <a:r>
              <a:rPr lang="en-US" sz="2400" b="1" dirty="0" smtClean="0"/>
              <a:t>(greetings);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END;</a:t>
            </a:r>
            <a:endParaRPr lang="en-US" sz="2400" b="1" dirty="0"/>
          </a:p>
        </p:txBody>
      </p:sp>
      <p:pic>
        <p:nvPicPr>
          <p:cNvPr id="2050" name="Picture 2" descr="C:\Users\RNW AMRELI\Desktop\SQL Commands and 2 more pages - Profile 1 - Microsoft Edg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648200"/>
            <a:ext cx="3016940" cy="1181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b="1" dirty="0" smtClean="0">
                <a:solidFill>
                  <a:srgbClr val="FF0000"/>
                </a:solidFill>
              </a:rPr>
              <a:t>Ex. 2 </a:t>
            </a:r>
            <a:r>
              <a:rPr lang="en-US" sz="3100" dirty="0" smtClean="0"/>
              <a:t>The assignment operator (:=)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609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/>
              <a:t>DECLARE</a:t>
            </a:r>
          </a:p>
          <a:p>
            <a:r>
              <a:rPr lang="en-US" sz="2400" b="1" dirty="0" smtClean="0"/>
              <a:t>     a integer := 10;</a:t>
            </a:r>
          </a:p>
          <a:p>
            <a:r>
              <a:rPr lang="en-US" sz="2400" b="1" dirty="0" smtClean="0"/>
              <a:t>     b integer := 20;</a:t>
            </a:r>
          </a:p>
          <a:p>
            <a:r>
              <a:rPr lang="en-US" sz="2400" b="1" dirty="0" smtClean="0"/>
              <a:t>     c integer;</a:t>
            </a:r>
          </a:p>
          <a:p>
            <a:r>
              <a:rPr lang="en-US" sz="2400" b="1" dirty="0" smtClean="0"/>
              <a:t>     f real;</a:t>
            </a:r>
          </a:p>
          <a:p>
            <a:r>
              <a:rPr lang="en-US" sz="2400" b="1" dirty="0" smtClean="0"/>
              <a:t>BEGIN</a:t>
            </a:r>
          </a:p>
          <a:p>
            <a:r>
              <a:rPr lang="en-US" sz="2400" b="1" dirty="0" smtClean="0"/>
              <a:t>     c := a + b;</a:t>
            </a:r>
          </a:p>
          <a:p>
            <a:r>
              <a:rPr lang="en-US" sz="2400" b="1" dirty="0" smtClean="0"/>
              <a:t>     </a:t>
            </a:r>
            <a:r>
              <a:rPr lang="en-US" sz="2400" b="1" dirty="0" err="1" smtClean="0"/>
              <a:t>dbms_output.put_line</a:t>
            </a:r>
            <a:r>
              <a:rPr lang="en-US" sz="2400" b="1" dirty="0" smtClean="0"/>
              <a:t>('Value of c: ' || c);</a:t>
            </a:r>
          </a:p>
          <a:p>
            <a:r>
              <a:rPr lang="en-US" sz="2400" b="1" dirty="0" smtClean="0"/>
              <a:t>     f := 70.0/3.0;</a:t>
            </a:r>
          </a:p>
          <a:p>
            <a:r>
              <a:rPr lang="en-US" sz="2400" b="1" dirty="0" smtClean="0"/>
              <a:t>     </a:t>
            </a:r>
            <a:r>
              <a:rPr lang="en-US" sz="2400" b="1" dirty="0" err="1" smtClean="0"/>
              <a:t>dbms_output.put_line</a:t>
            </a:r>
            <a:r>
              <a:rPr lang="en-US" sz="2400" b="1" dirty="0" smtClean="0"/>
              <a:t>('Value of f: ' || f);</a:t>
            </a:r>
          </a:p>
          <a:p>
            <a:r>
              <a:rPr lang="en-US" sz="2400" b="1" dirty="0" smtClean="0"/>
              <a:t>END;</a:t>
            </a:r>
            <a:endParaRPr lang="en-US" sz="2400" b="1" dirty="0"/>
          </a:p>
        </p:txBody>
      </p:sp>
      <p:pic>
        <p:nvPicPr>
          <p:cNvPr id="6" name="Picture 2" descr="C:\Users\RNW AMRELI\Desktop\SQL Commands and 2 more pages - Profile 1 - Microsoft Ed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5257800"/>
            <a:ext cx="6019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Ex.3 </a:t>
            </a:r>
            <a:r>
              <a:rPr lang="en-US" dirty="0" smtClean="0"/>
              <a:t>fix values in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-- fix values in variable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declare</a:t>
            </a:r>
          </a:p>
          <a:p>
            <a:pPr>
              <a:buNone/>
              <a:defRPr/>
            </a:pPr>
            <a:r>
              <a:rPr lang="en-US" dirty="0" smtClean="0"/>
              <a:t> 	x number(3);</a:t>
            </a:r>
          </a:p>
          <a:p>
            <a:pPr>
              <a:buNone/>
              <a:defRPr/>
            </a:pPr>
            <a:r>
              <a:rPr lang="en-US" dirty="0" smtClean="0"/>
              <a:t>   	y number(3);</a:t>
            </a:r>
          </a:p>
          <a:p>
            <a:pPr>
              <a:buNone/>
              <a:defRPr/>
            </a:pPr>
            <a:r>
              <a:rPr lang="en-US" dirty="0" smtClean="0"/>
              <a:t>begin </a:t>
            </a:r>
          </a:p>
          <a:p>
            <a:pPr>
              <a:buNone/>
              <a:defRPr/>
            </a:pPr>
            <a:r>
              <a:rPr lang="en-US" dirty="0" smtClean="0"/>
              <a:t>       	x:=10;</a:t>
            </a:r>
          </a:p>
          <a:p>
            <a:pPr>
              <a:buNone/>
              <a:defRPr/>
            </a:pPr>
            <a:r>
              <a:rPr lang="en-US" dirty="0" smtClean="0"/>
              <a:t>       	y:=20;</a:t>
            </a:r>
          </a:p>
          <a:p>
            <a:pPr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x+y</a:t>
            </a:r>
            <a:r>
              <a:rPr lang="en-US" dirty="0" smtClean="0"/>
              <a:t>);</a:t>
            </a:r>
          </a:p>
          <a:p>
            <a:pPr>
              <a:buNone/>
              <a:defRPr/>
            </a:pPr>
            <a:r>
              <a:rPr lang="en-US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Ex.4 </a:t>
            </a:r>
            <a:r>
              <a:rPr lang="en-US" dirty="0" smtClean="0"/>
              <a:t>user define values get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>
              <a:buNone/>
              <a:defRPr/>
            </a:pPr>
            <a:r>
              <a:rPr lang="en-US" dirty="0" smtClean="0"/>
              <a:t>-- user define values get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declare</a:t>
            </a:r>
          </a:p>
          <a:p>
            <a:pPr>
              <a:buNone/>
              <a:defRPr/>
            </a:pPr>
            <a:r>
              <a:rPr lang="en-US" dirty="0" smtClean="0"/>
              <a:t> 	     x number(3);</a:t>
            </a:r>
          </a:p>
          <a:p>
            <a:pPr>
              <a:buNone/>
              <a:defRPr/>
            </a:pPr>
            <a:r>
              <a:rPr lang="en-US" dirty="0" smtClean="0"/>
              <a:t>         y number(3);</a:t>
            </a:r>
          </a:p>
          <a:p>
            <a:pPr>
              <a:buNone/>
              <a:defRPr/>
            </a:pPr>
            <a:r>
              <a:rPr lang="en-US" dirty="0" smtClean="0"/>
              <a:t>begin 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('Addition of ='||(:x + :y));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('Subtraction of ='||(:x - :y));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('Multiplication of ='||(:x * :y));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('Division of ='||(:x / :y));</a:t>
            </a:r>
          </a:p>
          <a:p>
            <a:pPr>
              <a:buNone/>
              <a:defRPr/>
            </a:pPr>
            <a:r>
              <a:rPr lang="en-US" dirty="0" smtClean="0"/>
              <a:t>end;</a:t>
            </a:r>
          </a:p>
          <a:p>
            <a:pPr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76400" y="2895600"/>
            <a:ext cx="5791200" cy="838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Variable Scope in PL/SQL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762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Variable Scope in PL/SQL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867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 smtClean="0"/>
              <a:t>PL/SQL allows the </a:t>
            </a:r>
            <a:r>
              <a:rPr lang="en-US" b="1" i="1" dirty="0" smtClean="0"/>
              <a:t>nesting of blocks</a:t>
            </a:r>
            <a:r>
              <a:rPr lang="en-US" dirty="0" smtClean="0"/>
              <a:t>, i.e., each program block may contain </a:t>
            </a:r>
            <a:r>
              <a:rPr lang="en-US" b="1" i="1" u="sng" dirty="0" smtClean="0"/>
              <a:t>another inner block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If a variable is declared within an inner block, it is not accessible to the outer block. </a:t>
            </a:r>
          </a:p>
          <a:p>
            <a:r>
              <a:rPr lang="en-US" dirty="0" smtClean="0"/>
              <a:t>However, if a variable is declared and accessible to an outer block, it is also accessible to </a:t>
            </a:r>
            <a:r>
              <a:rPr lang="en-US" b="1" i="1" u="sng" dirty="0" smtClean="0"/>
              <a:t>all nested inner blocks. </a:t>
            </a:r>
          </a:p>
          <a:p>
            <a:r>
              <a:rPr lang="en-US" dirty="0" smtClean="0"/>
              <a:t>There are two types of variable scope</a:t>
            </a:r>
          </a:p>
          <a:p>
            <a:pPr lvl="1"/>
            <a:r>
              <a:rPr lang="en-US" dirty="0" smtClean="0"/>
              <a:t> </a:t>
            </a:r>
            <a:r>
              <a:rPr lang="en-US" b="1" i="1" u="sng" dirty="0" smtClean="0"/>
              <a:t>Local variables </a:t>
            </a:r>
            <a:r>
              <a:rPr lang="en-US" dirty="0" smtClean="0"/>
              <a:t>− Variables declared in an inner block and not accessible to outer blocks.</a:t>
            </a:r>
          </a:p>
          <a:p>
            <a:pPr lvl="1"/>
            <a:r>
              <a:rPr lang="en-US" dirty="0" smtClean="0"/>
              <a:t> </a:t>
            </a:r>
            <a:r>
              <a:rPr lang="en-US" b="1" i="1" u="sng" dirty="0" smtClean="0"/>
              <a:t>Global variables </a:t>
            </a:r>
            <a:r>
              <a:rPr lang="en-US" dirty="0" smtClean="0"/>
              <a:t>− Variables declared in the outer most block or a package.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86800" cy="609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-- Global variables</a:t>
            </a:r>
          </a:p>
          <a:p>
            <a:r>
              <a:rPr lang="en-US" b="1" dirty="0" smtClean="0"/>
              <a:t>      num1 number := 95;</a:t>
            </a:r>
          </a:p>
          <a:p>
            <a:r>
              <a:rPr lang="en-US" b="1" dirty="0" smtClean="0"/>
              <a:t>      num2 number := 85;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('Outer Variable num1: ' || num1);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('Outer Variable num2: ' || num2);</a:t>
            </a:r>
          </a:p>
          <a:p>
            <a:r>
              <a:rPr lang="en-US" b="1" dirty="0" smtClean="0"/>
              <a:t>      DECLARE</a:t>
            </a:r>
          </a:p>
          <a:p>
            <a:endParaRPr lang="en-US" b="1" dirty="0" smtClean="0"/>
          </a:p>
          <a:p>
            <a:r>
              <a:rPr lang="en-US" b="1" dirty="0" smtClean="0"/>
              <a:t>      -- Local variables</a:t>
            </a:r>
          </a:p>
          <a:p>
            <a:r>
              <a:rPr lang="en-US" b="1" dirty="0" smtClean="0"/>
              <a:t>           num1 number := 195;</a:t>
            </a:r>
          </a:p>
          <a:p>
            <a:r>
              <a:rPr lang="en-US" b="1" dirty="0" smtClean="0"/>
              <a:t>           num2 number := 185;</a:t>
            </a:r>
          </a:p>
          <a:p>
            <a:r>
              <a:rPr lang="en-US" b="1" dirty="0" smtClean="0"/>
              <a:t>      BEGIN</a:t>
            </a:r>
          </a:p>
          <a:p>
            <a:endParaRPr lang="en-US" b="1" dirty="0" smtClean="0"/>
          </a:p>
          <a:p>
            <a:r>
              <a:rPr lang="en-US" b="1" dirty="0" smtClean="0"/>
              <a:t>  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('Inner Variable num1: ' || num1);</a:t>
            </a:r>
          </a:p>
          <a:p>
            <a:r>
              <a:rPr lang="en-US" b="1" dirty="0" smtClean="0"/>
              <a:t>  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('Inner Variable num2: ' || num2);</a:t>
            </a:r>
          </a:p>
          <a:p>
            <a:r>
              <a:rPr lang="en-US" b="1" dirty="0" smtClean="0"/>
              <a:t>      END;</a:t>
            </a:r>
          </a:p>
          <a:p>
            <a:r>
              <a:rPr lang="en-US" b="1" dirty="0" smtClean="0"/>
              <a:t>END;</a:t>
            </a:r>
          </a:p>
          <a:p>
            <a:endParaRPr lang="en-US" b="1" dirty="0"/>
          </a:p>
        </p:txBody>
      </p:sp>
      <p:pic>
        <p:nvPicPr>
          <p:cNvPr id="6" name="Picture 2" descr="C:\Users\RNW AMRELI\Desktop\SQL Commands and 2 more pages - Profile 1 - Microsoft Edge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451" y="3047999"/>
            <a:ext cx="4299047" cy="2133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048000"/>
            <a:ext cx="79248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PL/SQL-Constants and Literals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PL/SQL-Constants and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715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 smtClean="0"/>
              <a:t>A constant holds a value that once declared, does not change in the program.</a:t>
            </a:r>
          </a:p>
          <a:p>
            <a:endParaRPr lang="en-US" dirty="0" smtClean="0"/>
          </a:p>
          <a:p>
            <a:r>
              <a:rPr lang="en-US" dirty="0" smtClean="0"/>
              <a:t> A constant declaration specifies its name, data type, and value, and allocates storage for it.</a:t>
            </a:r>
          </a:p>
          <a:p>
            <a:endParaRPr lang="en-US" dirty="0" smtClean="0"/>
          </a:p>
          <a:p>
            <a:r>
              <a:rPr lang="en-US" dirty="0" smtClean="0"/>
              <a:t> The declaration can also impose the </a:t>
            </a:r>
            <a:r>
              <a:rPr lang="en-US" b="1" dirty="0" smtClean="0"/>
              <a:t>NOT NULL constraint.</a:t>
            </a:r>
          </a:p>
          <a:p>
            <a:endParaRPr lang="en-US" b="1" dirty="0" smtClean="0"/>
          </a:p>
          <a:p>
            <a:r>
              <a:rPr lang="en-US" b="1" dirty="0" smtClean="0"/>
              <a:t>Declaring a Constant</a:t>
            </a:r>
          </a:p>
          <a:p>
            <a:pPr lvl="1"/>
            <a:r>
              <a:rPr lang="en-US" dirty="0" smtClean="0"/>
              <a:t>A constant is declared using the CONSTANT keyword.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Ex.-1 </a:t>
            </a:r>
            <a:r>
              <a:rPr lang="en-US" b="1" dirty="0" smtClean="0"/>
              <a:t>PL/SQL-Constants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54164"/>
            <a:ext cx="89916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DECLARE</a:t>
            </a:r>
          </a:p>
          <a:p>
            <a:r>
              <a:rPr lang="en-US" sz="2800" dirty="0" smtClean="0"/>
              <a:t>	   </a:t>
            </a:r>
            <a:r>
              <a:rPr lang="en-US" sz="2800" dirty="0" err="1" smtClean="0"/>
              <a:t>college_name</a:t>
            </a:r>
            <a:r>
              <a:rPr lang="en-US" sz="2800" dirty="0" smtClean="0"/>
              <a:t> constant varchar2(20) := 'SY BCA';</a:t>
            </a:r>
          </a:p>
          <a:p>
            <a:endParaRPr lang="en-US" sz="2800" dirty="0" smtClean="0"/>
          </a:p>
          <a:p>
            <a:r>
              <a:rPr lang="en-US" sz="2800" dirty="0" smtClean="0"/>
              <a:t>BEGIN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dbms_output.put_line</a:t>
            </a:r>
            <a:r>
              <a:rPr lang="en-US" sz="2800" dirty="0" smtClean="0"/>
              <a:t>('I study in '|| </a:t>
            </a:r>
            <a:r>
              <a:rPr lang="en-US" sz="2800" dirty="0" err="1" smtClean="0"/>
              <a:t>college_name</a:t>
            </a:r>
            <a:r>
              <a:rPr lang="en-US" sz="2800" dirty="0" smtClean="0"/>
              <a:t>);</a:t>
            </a:r>
          </a:p>
          <a:p>
            <a:endParaRPr lang="en-US" sz="2800" dirty="0" smtClean="0"/>
          </a:p>
          <a:p>
            <a:r>
              <a:rPr lang="en-US" sz="2800" dirty="0" smtClean="0"/>
              <a:t>END;</a:t>
            </a:r>
          </a:p>
          <a:p>
            <a:endParaRPr lang="en-US" sz="2800" dirty="0"/>
          </a:p>
        </p:txBody>
      </p:sp>
      <p:pic>
        <p:nvPicPr>
          <p:cNvPr id="2050" name="Picture 2" descr="C:\Users\RNW AMRELI\Desktop\SQL Commands - Profile 1 - Microsoft Edg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724400"/>
            <a:ext cx="3429000" cy="1284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33600" y="2667000"/>
            <a:ext cx="54102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en-US" sz="54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v/s </a:t>
            </a:r>
            <a:r>
              <a:rPr kumimoji="0" lang="en-US" sz="54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PL/SQL</a:t>
            </a:r>
            <a:endParaRPr kumimoji="0" lang="en-US" sz="54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EX.-2 </a:t>
            </a:r>
            <a:r>
              <a:rPr lang="en-US" b="1" dirty="0" smtClean="0"/>
              <a:t>PL/SQL-Constants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6248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 -- constant declaration</a:t>
            </a:r>
          </a:p>
          <a:p>
            <a:r>
              <a:rPr lang="en-US" dirty="0" smtClean="0"/>
              <a:t>       pi constant number := 3.141592654;</a:t>
            </a:r>
          </a:p>
          <a:p>
            <a:r>
              <a:rPr lang="en-US" dirty="0" smtClean="0"/>
              <a:t>    -- other declarations</a:t>
            </a:r>
          </a:p>
          <a:p>
            <a:r>
              <a:rPr lang="en-US" dirty="0" smtClean="0"/>
              <a:t>      radius number(5,2);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dia</a:t>
            </a:r>
            <a:r>
              <a:rPr lang="en-US" dirty="0" smtClean="0"/>
              <a:t> number(5,2);</a:t>
            </a:r>
          </a:p>
          <a:p>
            <a:r>
              <a:rPr lang="en-US" dirty="0" smtClean="0"/>
              <a:t>      circumference number(7, 2);</a:t>
            </a:r>
          </a:p>
          <a:p>
            <a:r>
              <a:rPr lang="en-US" dirty="0" smtClean="0"/>
              <a:t>      area number (10, 2);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  -- processing</a:t>
            </a:r>
          </a:p>
          <a:p>
            <a:r>
              <a:rPr lang="en-US" dirty="0" smtClean="0"/>
              <a:t>        radius := 9.5;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dia</a:t>
            </a:r>
            <a:r>
              <a:rPr lang="en-US" dirty="0" smtClean="0"/>
              <a:t> := radius * 2;</a:t>
            </a:r>
          </a:p>
          <a:p>
            <a:r>
              <a:rPr lang="en-US" dirty="0" smtClean="0"/>
              <a:t>        circumference := 2.0 * pi * radius;</a:t>
            </a:r>
          </a:p>
          <a:p>
            <a:r>
              <a:rPr lang="en-US" dirty="0" smtClean="0"/>
              <a:t>        area := pi * radius * radius;</a:t>
            </a:r>
          </a:p>
          <a:p>
            <a:r>
              <a:rPr lang="en-US" dirty="0" smtClean="0"/>
              <a:t>        -- output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('Radius: ' || radius);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('Diameter: ' || </a:t>
            </a:r>
            <a:r>
              <a:rPr lang="en-US" dirty="0" err="1" smtClean="0"/>
              <a:t>dia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('Circumference: ' || circumference);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('Area: ' || area);</a:t>
            </a:r>
          </a:p>
          <a:p>
            <a:r>
              <a:rPr lang="en-US" dirty="0" smtClean="0"/>
              <a:t>END;</a:t>
            </a:r>
            <a:endParaRPr lang="en-US" dirty="0"/>
          </a:p>
        </p:txBody>
      </p:sp>
      <p:pic>
        <p:nvPicPr>
          <p:cNvPr id="1026" name="Picture 2" descr="C:\Users\RNW AMRELI\Desktop\SQL Commands - Profile 1 - Microsoft Ed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895600"/>
            <a:ext cx="3605179" cy="1905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6400" y="2514600"/>
            <a:ext cx="5410200" cy="1295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The PL/SQL Literals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The PL/SQL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6388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A literal is an explicit numeric, character, string, or Boolean value not represented by an identifier. </a:t>
            </a:r>
          </a:p>
          <a:p>
            <a:endParaRPr lang="en-US" dirty="0" smtClean="0"/>
          </a:p>
          <a:p>
            <a:r>
              <a:rPr lang="en-US" dirty="0" smtClean="0"/>
              <a:t>For example, TRUE, 786, NULL, '</a:t>
            </a:r>
            <a:r>
              <a:rPr lang="en-US" dirty="0" err="1" smtClean="0"/>
              <a:t>tutorialspoint</a:t>
            </a:r>
            <a:r>
              <a:rPr lang="en-US" dirty="0" smtClean="0"/>
              <a:t>' are all literals of type Boolean, number, or string.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PL/</a:t>
            </a:r>
            <a:r>
              <a:rPr lang="en-US" dirty="0" err="1" smtClean="0"/>
              <a:t>SQL,literals</a:t>
            </a:r>
            <a:r>
              <a:rPr lang="en-US" dirty="0" smtClean="0"/>
              <a:t> are case-sensitive. </a:t>
            </a:r>
          </a:p>
          <a:p>
            <a:endParaRPr lang="en-US" dirty="0" smtClean="0"/>
          </a:p>
          <a:p>
            <a:r>
              <a:rPr lang="en-US" dirty="0" smtClean="0"/>
              <a:t>PL/SQL supports the following kinds of literals −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Numeric Literals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Character Literals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String Literals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BOOLEAN Literals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Date and Time Literals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54164"/>
            <a:ext cx="89916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DECLARE </a:t>
            </a:r>
          </a:p>
          <a:p>
            <a:endParaRPr lang="en-US" sz="2800" dirty="0" smtClean="0"/>
          </a:p>
          <a:p>
            <a:r>
              <a:rPr lang="en-US" sz="2800" dirty="0" smtClean="0"/>
              <a:t>     message varchar2(30):= '</a:t>
            </a:r>
            <a:r>
              <a:rPr lang="en-US" sz="2800" dirty="0" err="1" smtClean="0"/>
              <a:t>That''s</a:t>
            </a:r>
            <a:r>
              <a:rPr lang="en-US" sz="2800" dirty="0" smtClean="0"/>
              <a:t> tutorialspoint.com!';</a:t>
            </a:r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str</a:t>
            </a:r>
            <a:r>
              <a:rPr lang="en-US" sz="2800" dirty="0" smtClean="0"/>
              <a:t> varchar2(30):= 'Welcome to Studytonight.com'; </a:t>
            </a:r>
          </a:p>
          <a:p>
            <a:r>
              <a:rPr lang="en-US" sz="2800" b="1" dirty="0" smtClean="0"/>
              <a:t>BEGIN </a:t>
            </a:r>
          </a:p>
          <a:p>
            <a:endParaRPr lang="en-US" sz="2800" dirty="0" smtClean="0"/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dbms_output.put_line</a:t>
            </a:r>
            <a:r>
              <a:rPr lang="en-US" sz="2800" dirty="0" smtClean="0"/>
              <a:t>(message); </a:t>
            </a:r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dbms_output.put_line</a:t>
            </a:r>
            <a:r>
              <a:rPr lang="en-US" sz="2800" dirty="0" smtClean="0"/>
              <a:t>(</a:t>
            </a:r>
            <a:r>
              <a:rPr lang="en-US" sz="2800" dirty="0" err="1" smtClean="0"/>
              <a:t>str</a:t>
            </a:r>
            <a:r>
              <a:rPr lang="en-US" sz="2800" dirty="0" smtClean="0"/>
              <a:t>);</a:t>
            </a:r>
          </a:p>
          <a:p>
            <a:endParaRPr lang="en-US" sz="2800" dirty="0" smtClean="0"/>
          </a:p>
          <a:p>
            <a:r>
              <a:rPr lang="en-US" sz="2800" b="1" dirty="0" smtClean="0"/>
              <a:t>END</a:t>
            </a:r>
            <a:r>
              <a:rPr lang="en-US" sz="2800" dirty="0" smtClean="0"/>
              <a:t>;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5410200" cy="1219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PL/SQL-Operators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PL/SQL-Operators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6388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An operator is a symbol that tells the compiler to perform specific mathematical or logical manipulation. </a:t>
            </a:r>
          </a:p>
          <a:p>
            <a:endParaRPr lang="en-US" dirty="0" smtClean="0"/>
          </a:p>
          <a:p>
            <a:r>
              <a:rPr lang="en-US" dirty="0" smtClean="0"/>
              <a:t>PL/SQL language is rich in built-in operators and provides the following types of operators −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Arithmetic operators- Addition, Subtraction, Multiplication, Division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Relational operators - Less then, Greater Than, etc.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Comparison operators- Like ,Between, In, </a:t>
            </a:r>
            <a:r>
              <a:rPr lang="en-US" dirty="0" err="1" smtClean="0">
                <a:solidFill>
                  <a:srgbClr val="7030A0"/>
                </a:solidFill>
              </a:rPr>
              <a:t>IsNull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Logical operators- AND, OR, NOT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String operators-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Ex. </a:t>
            </a:r>
            <a:r>
              <a:rPr lang="en-US" dirty="0" smtClean="0"/>
              <a:t>Arithmetic 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>
              <a:buNone/>
              <a:defRPr/>
            </a:pPr>
            <a:r>
              <a:rPr lang="en-US" dirty="0" smtClean="0"/>
              <a:t>-- Arithmetic operation user define values get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declare</a:t>
            </a:r>
          </a:p>
          <a:p>
            <a:pPr>
              <a:buNone/>
              <a:defRPr/>
            </a:pPr>
            <a:r>
              <a:rPr lang="en-US" dirty="0" smtClean="0"/>
              <a:t> 	     x number(3);</a:t>
            </a:r>
          </a:p>
          <a:p>
            <a:pPr>
              <a:buNone/>
              <a:defRPr/>
            </a:pPr>
            <a:r>
              <a:rPr lang="en-US" dirty="0" smtClean="0"/>
              <a:t>         y number(3);</a:t>
            </a:r>
          </a:p>
          <a:p>
            <a:pPr>
              <a:buNone/>
              <a:defRPr/>
            </a:pPr>
            <a:r>
              <a:rPr lang="en-US" dirty="0" smtClean="0"/>
              <a:t>begin 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('Addition of ='||(:x + :y));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('Subtraction of ='||(:x - :y));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('Multiplication of ='||(:x * :y));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('Division of ='||(:x / :y));</a:t>
            </a:r>
          </a:p>
          <a:p>
            <a:pPr>
              <a:buNone/>
              <a:defRPr/>
            </a:pPr>
            <a:r>
              <a:rPr lang="en-US" dirty="0" smtClean="0"/>
              <a:t>end;</a:t>
            </a:r>
          </a:p>
          <a:p>
            <a:pPr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124200"/>
            <a:ext cx="5105400" cy="838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800" b="1" dirty="0" smtClean="0"/>
              <a:t>PL/SQL Tables</a:t>
            </a:r>
            <a:endParaRPr lang="en-US" sz="48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685800"/>
          </a:xfrm>
        </p:spPr>
        <p:txBody>
          <a:bodyPr/>
          <a:lstStyle/>
          <a:p>
            <a:pPr algn="ctr"/>
            <a:r>
              <a:rPr lang="en-US" dirty="0" smtClean="0"/>
              <a:t>PL/SQL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create table </a:t>
            </a:r>
            <a:r>
              <a:rPr lang="en-US" dirty="0" err="1" smtClean="0">
                <a:solidFill>
                  <a:srgbClr val="002060"/>
                </a:solidFill>
              </a:rPr>
              <a:t>emp</a:t>
            </a:r>
            <a:r>
              <a:rPr lang="en-US" dirty="0" smtClean="0">
                <a:solidFill>
                  <a:srgbClr val="002060"/>
                </a:solidFill>
              </a:rPr>
              <a:t>(id number (3),name varchar2(10), salary number(10));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err="1" smtClean="0">
                <a:solidFill>
                  <a:srgbClr val="00B0F0"/>
                </a:solidFill>
              </a:rPr>
              <a:t>emp</a:t>
            </a:r>
            <a:r>
              <a:rPr lang="en-US" dirty="0" smtClean="0">
                <a:solidFill>
                  <a:srgbClr val="00B0F0"/>
                </a:solidFill>
              </a:rPr>
              <a:t> values(1,'Hetansh',4000)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select *from </a:t>
            </a:r>
            <a:r>
              <a:rPr lang="en-US" dirty="0" err="1" smtClean="0">
                <a:solidFill>
                  <a:srgbClr val="7030A0"/>
                </a:solidFill>
              </a:rPr>
              <a:t>emp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alter table </a:t>
            </a:r>
            <a:r>
              <a:rPr lang="en-US" dirty="0" err="1" smtClean="0">
                <a:solidFill>
                  <a:srgbClr val="00B050"/>
                </a:solidFill>
              </a:rPr>
              <a:t>emp</a:t>
            </a:r>
            <a:r>
              <a:rPr lang="en-US" dirty="0" smtClean="0">
                <a:solidFill>
                  <a:srgbClr val="00B050"/>
                </a:solidFill>
              </a:rPr>
              <a:t> ADD (</a:t>
            </a:r>
            <a:r>
              <a:rPr lang="en-US" dirty="0" err="1" smtClean="0">
                <a:solidFill>
                  <a:srgbClr val="00B050"/>
                </a:solidFill>
              </a:rPr>
              <a:t>sal_update</a:t>
            </a:r>
            <a:r>
              <a:rPr lang="en-US" dirty="0" smtClean="0">
                <a:solidFill>
                  <a:srgbClr val="00B050"/>
                </a:solidFill>
              </a:rPr>
              <a:t> number(10))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EX.</a:t>
            </a:r>
          </a:p>
          <a:p>
            <a:r>
              <a:rPr lang="en-US" dirty="0" smtClean="0"/>
              <a:t>declare</a:t>
            </a:r>
          </a:p>
          <a:p>
            <a:r>
              <a:rPr lang="en-US" dirty="0" smtClean="0"/>
              <a:t>     X number(3):=2;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   INSERT into </a:t>
            </a:r>
            <a:r>
              <a:rPr lang="en-US" dirty="0" err="1" smtClean="0"/>
              <a:t>emp</a:t>
            </a:r>
            <a:r>
              <a:rPr lang="en-US" dirty="0" smtClean="0"/>
              <a:t> values(2,'Sagar',3000,''); </a:t>
            </a:r>
          </a:p>
          <a:p>
            <a:r>
              <a:rPr lang="en-US" dirty="0" smtClean="0"/>
              <a:t>       UPDATE </a:t>
            </a:r>
            <a:r>
              <a:rPr lang="en-US" dirty="0" err="1" smtClean="0"/>
              <a:t>emp</a:t>
            </a:r>
            <a:r>
              <a:rPr lang="en-US" dirty="0" smtClean="0"/>
              <a:t> set </a:t>
            </a:r>
            <a:r>
              <a:rPr lang="en-US" dirty="0" err="1" smtClean="0"/>
              <a:t>sal_update</a:t>
            </a:r>
            <a:r>
              <a:rPr lang="en-US" dirty="0" smtClean="0"/>
              <a:t> = salary * X  where id=1;</a:t>
            </a:r>
          </a:p>
          <a:p>
            <a:r>
              <a:rPr lang="en-US" dirty="0" smtClean="0"/>
              <a:t>     --DELETE from </a:t>
            </a:r>
            <a:r>
              <a:rPr lang="en-US" dirty="0" err="1" smtClean="0"/>
              <a:t>emp</a:t>
            </a:r>
            <a:r>
              <a:rPr lang="en-US" dirty="0" smtClean="0"/>
              <a:t> where id=1;</a:t>
            </a:r>
          </a:p>
          <a:p>
            <a:r>
              <a:rPr lang="en-US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5400" y="2514600"/>
            <a:ext cx="67056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PL/SQL basic Data Types </a:t>
            </a:r>
            <a:endParaRPr kumimoji="0" lang="en-US" sz="4400" b="1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SQL</a:t>
            </a:r>
            <a:r>
              <a:rPr lang="en-US" b="1" dirty="0" smtClean="0">
                <a:solidFill>
                  <a:srgbClr val="FF0000"/>
                </a:solidFill>
              </a:rPr>
              <a:t> v/s </a:t>
            </a:r>
            <a:r>
              <a:rPr lang="en-US" b="1" dirty="0" smtClean="0">
                <a:solidFill>
                  <a:srgbClr val="002060"/>
                </a:solidFill>
              </a:rPr>
              <a:t>PL/SQL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b="1" dirty="0" smtClean="0">
                <a:solidFill>
                  <a:srgbClr val="C00000"/>
                </a:solidFill>
              </a:rPr>
              <a:t>SQL</a:t>
            </a:r>
            <a:r>
              <a:rPr lang="en-US" dirty="0" smtClean="0">
                <a:solidFill>
                  <a:srgbClr val="C00000"/>
                </a:solidFill>
              </a:rPr>
              <a:t> is a Structured Query Language used to issue a single query or execute a single insert/update/delete.  </a:t>
            </a:r>
          </a:p>
          <a:p>
            <a:pPr marL="882650" indent="-533400">
              <a:lnSpc>
                <a:spcPct val="90000"/>
              </a:lnSpc>
              <a:buNone/>
              <a:defRPr/>
            </a:pPr>
            <a:endParaRPr lang="en-US" dirty="0" smtClean="0"/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b="1" dirty="0" smtClean="0">
                <a:solidFill>
                  <a:srgbClr val="C00000"/>
                </a:solidFill>
              </a:rPr>
              <a:t>PL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b="1" dirty="0" smtClean="0">
                <a:solidFill>
                  <a:srgbClr val="C00000"/>
                </a:solidFill>
              </a:rPr>
              <a:t>SQL</a:t>
            </a:r>
            <a:r>
              <a:rPr lang="en-US" dirty="0" smtClean="0">
                <a:solidFill>
                  <a:srgbClr val="C00000"/>
                </a:solidFill>
              </a:rPr>
              <a:t> is a procedural language used to create applications.</a:t>
            </a:r>
          </a:p>
          <a:p>
            <a:pPr marL="882650" indent="-533400">
              <a:lnSpc>
                <a:spcPct val="90000"/>
              </a:lnSpc>
              <a:buNone/>
              <a:defRPr/>
            </a:pPr>
            <a:r>
              <a:rPr lang="en-US" dirty="0" smtClean="0"/>
              <a:t> </a:t>
            </a: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b="1" dirty="0" smtClean="0">
                <a:solidFill>
                  <a:srgbClr val="00B0F0"/>
                </a:solidFill>
              </a:rPr>
              <a:t>SQL</a:t>
            </a:r>
            <a:r>
              <a:rPr lang="en-US" dirty="0" smtClean="0">
                <a:solidFill>
                  <a:srgbClr val="00B0F0"/>
                </a:solidFill>
              </a:rPr>
              <a:t> is used to write queries, DDL </a:t>
            </a:r>
            <a:r>
              <a:rPr lang="en-US" b="1" dirty="0" smtClean="0">
                <a:solidFill>
                  <a:srgbClr val="00B0F0"/>
                </a:solidFill>
              </a:rPr>
              <a:t>and </a:t>
            </a:r>
            <a:r>
              <a:rPr lang="en-US" dirty="0" smtClean="0">
                <a:solidFill>
                  <a:srgbClr val="00B0F0"/>
                </a:solidFill>
              </a:rPr>
              <a:t>DML statements.</a:t>
            </a: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endParaRPr lang="en-US" dirty="0" smtClean="0">
              <a:ea typeface="Arial Unicode MS" pitchFamily="34" charset="-128"/>
              <a:cs typeface="Arial Unicode MS" pitchFamily="34" charset="-128"/>
            </a:endParaRP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b="1" dirty="0" smtClean="0">
                <a:solidFill>
                  <a:srgbClr val="00B0F0"/>
                </a:solidFill>
              </a:rPr>
              <a:t>PL</a:t>
            </a:r>
            <a:r>
              <a:rPr lang="en-US" dirty="0" smtClean="0">
                <a:solidFill>
                  <a:srgbClr val="00B0F0"/>
                </a:solidFill>
              </a:rPr>
              <a:t>/</a:t>
            </a:r>
            <a:r>
              <a:rPr lang="en-US" b="1" dirty="0" smtClean="0">
                <a:solidFill>
                  <a:srgbClr val="00B0F0"/>
                </a:solidFill>
              </a:rPr>
              <a:t>SQL</a:t>
            </a:r>
            <a:r>
              <a:rPr lang="en-US" dirty="0" smtClean="0">
                <a:solidFill>
                  <a:srgbClr val="00B0F0"/>
                </a:solidFill>
              </a:rPr>
              <a:t> is used to write program blocks, functions, procedures, triggers </a:t>
            </a:r>
            <a:r>
              <a:rPr lang="en-US" b="1" dirty="0" smtClean="0">
                <a:solidFill>
                  <a:srgbClr val="00B0F0"/>
                </a:solidFill>
              </a:rPr>
              <a:t>and </a:t>
            </a:r>
            <a:r>
              <a:rPr lang="en-US" dirty="0" smtClean="0">
                <a:solidFill>
                  <a:srgbClr val="00B0F0"/>
                </a:solidFill>
              </a:rPr>
              <a:t>packages.</a:t>
            </a:r>
            <a:endParaRPr lang="en-US" dirty="0" smtClean="0">
              <a:solidFill>
                <a:srgbClr val="00B0F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</a:rPr>
              <a:t>PL/SQL basic Data Types </a:t>
            </a:r>
            <a:endParaRPr lang="en-US" dirty="0"/>
          </a:p>
        </p:txBody>
      </p:sp>
      <p:pic>
        <p:nvPicPr>
          <p:cNvPr id="1026" name="Picture 2" descr="C:\Users\p.v\Desktop\PLSQL Data Types - Oper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38200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68625"/>
            <a:ext cx="8458200" cy="122237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Control</a:t>
            </a:r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structure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6000" dirty="0" smtClean="0"/>
          </a:p>
          <a:p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Three type of control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[1]Conditional Control</a:t>
            </a:r>
          </a:p>
          <a:p>
            <a:pPr lvl="1"/>
            <a:r>
              <a:rPr lang="en-US" b="1" i="1" dirty="0" smtClean="0"/>
              <a:t>1)  IF…THEN…END IF</a:t>
            </a:r>
          </a:p>
          <a:p>
            <a:pPr lvl="1"/>
            <a:r>
              <a:rPr lang="en-US" b="1" i="1" dirty="0" smtClean="0"/>
              <a:t>2)  IF…THEN..ELSE…END IF</a:t>
            </a:r>
          </a:p>
          <a:p>
            <a:pPr lvl="1"/>
            <a:r>
              <a:rPr lang="en-US" b="1" i="1" dirty="0" smtClean="0"/>
              <a:t>3)  IF…THEN…ELSIF…END IF</a:t>
            </a:r>
          </a:p>
          <a:p>
            <a:pPr lvl="1"/>
            <a:r>
              <a:rPr lang="en-US" b="1" i="1" dirty="0" smtClean="0"/>
              <a:t>4)  CASE…ENDCASE</a:t>
            </a:r>
          </a:p>
          <a:p>
            <a:pPr lvl="1"/>
            <a:r>
              <a:rPr lang="en-US" b="1" i="1" dirty="0" smtClean="0"/>
              <a:t>5) </a:t>
            </a:r>
            <a:r>
              <a:rPr lang="en-US" b="1" dirty="0" smtClean="0"/>
              <a:t>Nested IF-THEN-ELSE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[2] Iterative Control /Looping structure</a:t>
            </a:r>
          </a:p>
          <a:p>
            <a:pPr lvl="1"/>
            <a:r>
              <a:rPr lang="en-US" sz="3300" dirty="0" smtClean="0"/>
              <a:t>[1]Basic LOOP</a:t>
            </a:r>
          </a:p>
          <a:p>
            <a:pPr lvl="1"/>
            <a:r>
              <a:rPr lang="en-US" sz="3300" dirty="0" smtClean="0"/>
              <a:t>[2]FOR..LOOP</a:t>
            </a:r>
          </a:p>
          <a:p>
            <a:pPr lvl="1"/>
            <a:r>
              <a:rPr lang="en-US" sz="3300" dirty="0" smtClean="0"/>
              <a:t>[3]WHILE FOR…LOOP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[3]Sequential Control</a:t>
            </a:r>
          </a:p>
          <a:p>
            <a:pPr lvl="1"/>
            <a:r>
              <a:rPr lang="en-US" sz="3300" dirty="0" smtClean="0"/>
              <a:t>[1]GOTO Statement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Conditional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PL/SQL allows the use of an IF statement to control the execution of a block of code.</a:t>
            </a:r>
          </a:p>
          <a:p>
            <a:endParaRPr lang="en-US" dirty="0" smtClean="0"/>
          </a:p>
          <a:p>
            <a:r>
              <a:rPr lang="en-US" dirty="0" smtClean="0"/>
              <a:t>PL/SQL has four conditional or selection statement available for decision making:</a:t>
            </a:r>
          </a:p>
          <a:p>
            <a:pPr lvl="1"/>
            <a:endParaRPr lang="en-US" b="1" i="1" dirty="0" smtClean="0"/>
          </a:p>
          <a:p>
            <a:pPr lvl="1"/>
            <a:r>
              <a:rPr lang="en-US" b="1" i="1" dirty="0" smtClean="0"/>
              <a:t>1)  IF…THEN…END IF</a:t>
            </a:r>
          </a:p>
          <a:p>
            <a:pPr lvl="1"/>
            <a:r>
              <a:rPr lang="en-US" b="1" i="1" dirty="0" smtClean="0"/>
              <a:t>2)  IF…THEN..ELSE…END IF</a:t>
            </a:r>
          </a:p>
          <a:p>
            <a:pPr lvl="1"/>
            <a:r>
              <a:rPr lang="en-US" b="1" i="1" dirty="0" smtClean="0"/>
              <a:t>3)  IF…THEN…ELSIF…END IF</a:t>
            </a:r>
          </a:p>
          <a:p>
            <a:pPr lvl="1"/>
            <a:r>
              <a:rPr lang="en-US" b="1" i="1" dirty="0" smtClean="0"/>
              <a:t>4)  CASE…ENDCASE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>
            <a:normAutofit/>
          </a:bodyPr>
          <a:lstStyle/>
          <a:p>
            <a:pPr lvl="1"/>
            <a:r>
              <a:rPr lang="en-US" sz="2800" b="1" i="1" dirty="0" smtClean="0"/>
              <a:t>1)  IF…THEN…END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A simple IF statement performs action statement if the result of the condition is TRUE.</a:t>
            </a:r>
          </a:p>
          <a:p>
            <a:r>
              <a:rPr lang="en-US" sz="2800" dirty="0" smtClean="0"/>
              <a:t>If the condition is FALSE no action is performed , and the program continues with the next statement in the block.</a:t>
            </a:r>
          </a:p>
          <a:p>
            <a:endParaRPr lang="en-US" dirty="0" smtClean="0"/>
          </a:p>
          <a:p>
            <a:r>
              <a:rPr lang="en-US" u="sng" dirty="0" smtClean="0"/>
              <a:t>Syntax:</a:t>
            </a:r>
          </a:p>
          <a:p>
            <a:pPr lvl="1"/>
            <a:r>
              <a:rPr lang="en-US" dirty="0" smtClean="0"/>
              <a:t>If &lt;condition&gt;THEN</a:t>
            </a:r>
          </a:p>
          <a:p>
            <a:pPr lvl="2">
              <a:buNone/>
            </a:pPr>
            <a:r>
              <a:rPr lang="en-US" dirty="0" smtClean="0"/>
              <a:t>       &lt;action&gt;</a:t>
            </a:r>
          </a:p>
          <a:p>
            <a:pPr lvl="2">
              <a:buNone/>
            </a:pPr>
            <a:r>
              <a:rPr lang="en-US" dirty="0" smtClean="0"/>
              <a:t>END IF</a:t>
            </a:r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026" name="Picture 2" descr="C:\Users\RNW AMRELI\Desktop\oracle online editing 5-8.pdf and 2 more pages - Profile 1 - Microsoft Ed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124200"/>
            <a:ext cx="4343400" cy="357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6019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 </a:t>
            </a:r>
          </a:p>
          <a:p>
            <a:r>
              <a:rPr lang="en-US" b="1" dirty="0" smtClean="0"/>
              <a:t>      a number(2) := 10; </a:t>
            </a:r>
          </a:p>
          <a:p>
            <a:endParaRPr lang="en-US" b="1" dirty="0" smtClean="0"/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      a:= 10; </a:t>
            </a:r>
          </a:p>
          <a:p>
            <a:endParaRPr lang="en-US" b="1" dirty="0" smtClean="0"/>
          </a:p>
          <a:p>
            <a:r>
              <a:rPr lang="en-US" b="1" dirty="0" smtClean="0"/>
              <a:t>     -- check the </a:t>
            </a:r>
            <a:r>
              <a:rPr lang="en-US" b="1" dirty="0" err="1" smtClean="0"/>
              <a:t>boolean</a:t>
            </a:r>
            <a:r>
              <a:rPr lang="en-US" b="1" dirty="0" smtClean="0"/>
              <a:t> condition using if statement  </a:t>
            </a:r>
          </a:p>
          <a:p>
            <a:r>
              <a:rPr lang="en-US" b="1" dirty="0" smtClean="0"/>
              <a:t>      IF( a &lt; 20 ) THEN </a:t>
            </a:r>
          </a:p>
          <a:p>
            <a:endParaRPr lang="en-US" b="1" dirty="0" smtClean="0"/>
          </a:p>
          <a:p>
            <a:r>
              <a:rPr lang="en-US" b="1" dirty="0" smtClean="0"/>
              <a:t>      -- if condition is true then print the following   </a:t>
            </a:r>
          </a:p>
          <a:p>
            <a:r>
              <a:rPr lang="en-US" b="1" dirty="0" smtClean="0"/>
              <a:t>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('a is less than 20 ' ); </a:t>
            </a:r>
          </a:p>
          <a:p>
            <a:endParaRPr lang="en-US" b="1" dirty="0" smtClean="0"/>
          </a:p>
          <a:p>
            <a:r>
              <a:rPr lang="en-US" b="1" dirty="0" smtClean="0"/>
              <a:t>       END IF; </a:t>
            </a:r>
          </a:p>
          <a:p>
            <a:r>
              <a:rPr lang="en-US" b="1" dirty="0" smtClean="0"/>
              <a:t>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('value of a is : ' || a); </a:t>
            </a:r>
          </a:p>
          <a:p>
            <a:endParaRPr lang="en-US" b="1" dirty="0" smtClean="0"/>
          </a:p>
          <a:p>
            <a:r>
              <a:rPr lang="en-US" b="1" dirty="0" smtClean="0"/>
              <a:t>END; 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  <p:pic>
        <p:nvPicPr>
          <p:cNvPr id="6" name="Picture 2" descr="C:\Users\RNW AMRELI\Desktop\SQL Commands - Profile 1 - Microsoft Edge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5486400"/>
            <a:ext cx="3048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b="1" i="1" dirty="0" smtClean="0"/>
              <a:t>2)  IF…THEN..ELSE…END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7847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It is an extension of the simple IF statement .</a:t>
            </a:r>
          </a:p>
          <a:p>
            <a:r>
              <a:rPr lang="en-US" dirty="0" smtClean="0"/>
              <a:t>It provides action statement for the TRUE outcome as well as for the FALSE outcome.</a:t>
            </a:r>
          </a:p>
          <a:p>
            <a:endParaRPr lang="en-US" dirty="0" smtClean="0"/>
          </a:p>
          <a:p>
            <a:r>
              <a:rPr lang="en-US" u="sng" dirty="0" smtClean="0"/>
              <a:t>Syntax:</a:t>
            </a:r>
          </a:p>
          <a:p>
            <a:pPr lvl="1"/>
            <a:r>
              <a:rPr lang="en-US" dirty="0" smtClean="0"/>
              <a:t>If &lt;condition&gt;THEN</a:t>
            </a:r>
          </a:p>
          <a:p>
            <a:pPr lvl="2">
              <a:buNone/>
            </a:pPr>
            <a:r>
              <a:rPr lang="en-US" dirty="0" smtClean="0"/>
              <a:t>       &lt;action&gt;</a:t>
            </a:r>
          </a:p>
          <a:p>
            <a:pPr lvl="2">
              <a:buNone/>
            </a:pPr>
            <a:r>
              <a:rPr lang="en-US" dirty="0" smtClean="0"/>
              <a:t>ELSE</a:t>
            </a:r>
          </a:p>
          <a:p>
            <a:pPr lvl="2">
              <a:buNone/>
            </a:pPr>
            <a:r>
              <a:rPr lang="en-US" dirty="0" smtClean="0"/>
              <a:t>	   &lt;some other action&gt;;</a:t>
            </a:r>
          </a:p>
          <a:p>
            <a:pPr lvl="2">
              <a:buNone/>
            </a:pPr>
            <a:r>
              <a:rPr lang="en-US" dirty="0" smtClean="0"/>
              <a:t>END IF;</a:t>
            </a:r>
          </a:p>
          <a:p>
            <a:pPr lvl="2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EXAMPLE: 1</a:t>
            </a:r>
            <a:br>
              <a:rPr lang="en-US" u="sng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declare</a:t>
            </a:r>
          </a:p>
          <a:p>
            <a:r>
              <a:rPr lang="en-US" dirty="0" smtClean="0"/>
              <a:t>	no number(3);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	no:=20;</a:t>
            </a:r>
          </a:p>
          <a:p>
            <a:r>
              <a:rPr lang="en-US" dirty="0" smtClean="0"/>
              <a:t>	if (no &lt; 70)then</a:t>
            </a:r>
          </a:p>
          <a:p>
            <a:r>
              <a:rPr lang="en-US" dirty="0" smtClean="0"/>
              <a:t>		dbms_output.put_line('smaller');</a:t>
            </a:r>
          </a:p>
          <a:p>
            <a:r>
              <a:rPr lang="en-US" dirty="0" smtClean="0"/>
              <a:t>	else</a:t>
            </a:r>
          </a:p>
          <a:p>
            <a:r>
              <a:rPr lang="en-US" dirty="0" smtClean="0"/>
              <a:t>		dbms_output.put_line('</a:t>
            </a:r>
            <a:r>
              <a:rPr lang="en-US" dirty="0" err="1" smtClean="0"/>
              <a:t>bigest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	end if;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EXAMPLE: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86800" cy="601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 </a:t>
            </a:r>
          </a:p>
          <a:p>
            <a:r>
              <a:rPr lang="en-US" b="1" dirty="0" smtClean="0"/>
              <a:t>   a number(3) := 100; </a:t>
            </a:r>
          </a:p>
          <a:p>
            <a:endParaRPr lang="en-US" b="1" dirty="0" smtClean="0"/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   -- check the </a:t>
            </a:r>
            <a:r>
              <a:rPr lang="en-US" b="1" dirty="0" err="1" smtClean="0"/>
              <a:t>boolean</a:t>
            </a:r>
            <a:r>
              <a:rPr lang="en-US" b="1" dirty="0" smtClean="0"/>
              <a:t> condition using if statement  </a:t>
            </a:r>
          </a:p>
          <a:p>
            <a:r>
              <a:rPr lang="en-US" b="1" dirty="0" smtClean="0"/>
              <a:t>   IF( a &lt; 20 ) THEN </a:t>
            </a:r>
          </a:p>
          <a:p>
            <a:r>
              <a:rPr lang="en-US" b="1" dirty="0" smtClean="0"/>
              <a:t>      -- if condition is true then print the following  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('a is less than 20 '); </a:t>
            </a:r>
          </a:p>
          <a:p>
            <a:endParaRPr lang="en-US" b="1" dirty="0" smtClean="0"/>
          </a:p>
          <a:p>
            <a:r>
              <a:rPr lang="en-US" b="1" dirty="0" smtClean="0"/>
              <a:t>   ELSE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('a is not less than 20 '); </a:t>
            </a:r>
          </a:p>
          <a:p>
            <a:endParaRPr lang="en-US" b="1" dirty="0" smtClean="0"/>
          </a:p>
          <a:p>
            <a:r>
              <a:rPr lang="en-US" b="1" dirty="0" smtClean="0"/>
              <a:t>   END IF; 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('value of a is : ' || a); </a:t>
            </a:r>
          </a:p>
          <a:p>
            <a:endParaRPr lang="en-US" b="1" dirty="0" smtClean="0"/>
          </a:p>
          <a:p>
            <a:r>
              <a:rPr lang="en-US" b="1" dirty="0" smtClean="0"/>
              <a:t>END;</a:t>
            </a:r>
            <a:endParaRPr lang="en-US" b="1" dirty="0"/>
          </a:p>
        </p:txBody>
      </p:sp>
      <p:pic>
        <p:nvPicPr>
          <p:cNvPr id="6" name="Picture 2" descr="C:\Users\RNW AMRELI\Desktop\SQL Commands - Profile 1 - Microsoft Edge_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5349240"/>
            <a:ext cx="3657600" cy="1432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400" b="1" i="1" dirty="0" smtClean="0"/>
              <a:t>3)  IF…THEN…ELSIF…END IF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10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It is an extension to the previous statement .</a:t>
            </a:r>
          </a:p>
          <a:p>
            <a:endParaRPr lang="en-US" dirty="0" smtClean="0"/>
          </a:p>
          <a:p>
            <a:r>
              <a:rPr lang="en-US" dirty="0" smtClean="0"/>
              <a:t>When you have many alternatives/option, you can use previously explained statement but the ELSIF alternative is more efficient than the other two.</a:t>
            </a:r>
          </a:p>
          <a:p>
            <a:endParaRPr lang="en-US" dirty="0" smtClean="0"/>
          </a:p>
          <a:p>
            <a:r>
              <a:rPr lang="en-US" u="sng" dirty="0" smtClean="0"/>
              <a:t>Syntax:</a:t>
            </a:r>
          </a:p>
          <a:p>
            <a:pPr lvl="1"/>
            <a:r>
              <a:rPr lang="en-US" dirty="0" smtClean="0"/>
              <a:t>If &lt;condition&gt;THEN</a:t>
            </a:r>
          </a:p>
          <a:p>
            <a:pPr lvl="2">
              <a:buNone/>
            </a:pPr>
            <a:r>
              <a:rPr lang="en-US" b="1" dirty="0" smtClean="0"/>
              <a:t>       &lt;action&gt;</a:t>
            </a:r>
          </a:p>
          <a:p>
            <a:pPr lvl="2">
              <a:buNone/>
            </a:pPr>
            <a:r>
              <a:rPr lang="en-US" b="1" dirty="0" smtClean="0"/>
              <a:t>ELSIF&lt;condition Action&gt;THEN</a:t>
            </a:r>
          </a:p>
          <a:p>
            <a:pPr lvl="2">
              <a:buNone/>
            </a:pPr>
            <a:r>
              <a:rPr lang="en-US" b="1" dirty="0" smtClean="0"/>
              <a:t>        &lt;some other action&gt;</a:t>
            </a:r>
          </a:p>
          <a:p>
            <a:pPr lvl="2">
              <a:buNone/>
            </a:pPr>
            <a:r>
              <a:rPr lang="en-US" b="1" dirty="0" smtClean="0"/>
              <a:t>ELSE</a:t>
            </a:r>
          </a:p>
          <a:p>
            <a:pPr lvl="2">
              <a:buNone/>
            </a:pPr>
            <a:r>
              <a:rPr lang="en-US" b="1" dirty="0" smtClean="0"/>
              <a:t>	   &lt;some other action&gt;;</a:t>
            </a:r>
          </a:p>
          <a:p>
            <a:pPr lvl="2">
              <a:buNone/>
            </a:pPr>
            <a:r>
              <a:rPr lang="en-US" b="1" dirty="0" smtClean="0"/>
              <a:t>END IF;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52400"/>
            <a:ext cx="5105400" cy="685800"/>
          </a:xfrm>
        </p:spPr>
        <p:txBody>
          <a:bodyPr/>
          <a:lstStyle/>
          <a:p>
            <a:r>
              <a:rPr lang="en-US" sz="3200" dirty="0" smtClean="0"/>
              <a:t>SQL v/s PL/SQL</a:t>
            </a:r>
            <a:endParaRPr lang="en-US" sz="3200" b="1" u="sng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914400"/>
            <a:ext cx="87630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sz="2800" i="1" dirty="0" smtClean="0">
                <a:solidFill>
                  <a:srgbClr val="00B050"/>
                </a:solidFill>
              </a:rPr>
              <a:t>SQL may be considered as the source of data for our reports, web pages and screens.</a:t>
            </a: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endParaRPr lang="en-US" sz="2800" dirty="0" smtClean="0">
              <a:ea typeface="Arial Unicode MS" pitchFamily="34" charset="-128"/>
              <a:cs typeface="Arial Unicode MS" pitchFamily="34" charset="-128"/>
            </a:endParaRP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sz="2800" i="1" dirty="0" smtClean="0">
                <a:solidFill>
                  <a:srgbClr val="00B050"/>
                </a:solidFill>
              </a:rPr>
              <a:t>PL/SQL can be considered as the application language similar to Java or PHP. </a:t>
            </a: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endParaRPr lang="en-US" sz="2800" i="1" dirty="0" smtClean="0">
              <a:solidFill>
                <a:srgbClr val="00B050"/>
              </a:solidFill>
            </a:endParaRP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sz="2800" i="1" dirty="0" smtClean="0">
                <a:solidFill>
                  <a:srgbClr val="7030A0"/>
                </a:solidFill>
              </a:rPr>
              <a:t>SQL is a data oriented language used to select and manipulate sets of data.</a:t>
            </a: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endParaRPr lang="en-US" sz="2800" i="1" dirty="0" smtClean="0">
              <a:solidFill>
                <a:srgbClr val="7030A0"/>
              </a:solidFill>
            </a:endParaRP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sz="2800" i="1" dirty="0" smtClean="0">
                <a:solidFill>
                  <a:srgbClr val="7030A0"/>
                </a:solidFill>
              </a:rPr>
              <a:t>PL/SQL is a procedural language used to create applications.</a:t>
            </a: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endParaRPr lang="en-US" sz="2800" i="1" dirty="0" smtClean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638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      x number(3);</a:t>
            </a:r>
          </a:p>
          <a:p>
            <a:r>
              <a:rPr lang="en-US" b="1" dirty="0" smtClean="0"/>
              <a:t>         y number(3);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      x:=200;</a:t>
            </a:r>
          </a:p>
          <a:p>
            <a:r>
              <a:rPr lang="en-US" b="1" dirty="0" smtClean="0"/>
              <a:t>         y:=100;</a:t>
            </a:r>
          </a:p>
          <a:p>
            <a:r>
              <a:rPr lang="en-US" b="1" dirty="0" smtClean="0"/>
              <a:t>	if (x=y) then</a:t>
            </a:r>
          </a:p>
          <a:p>
            <a:r>
              <a:rPr lang="en-US" b="1" dirty="0" smtClean="0"/>
              <a:t>		dbms_output.put_line('equal');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elsif</a:t>
            </a:r>
            <a:r>
              <a:rPr lang="en-US" b="1" dirty="0" smtClean="0"/>
              <a:t> (x &gt; y)then</a:t>
            </a:r>
          </a:p>
          <a:p>
            <a:r>
              <a:rPr lang="en-US" b="1" dirty="0" smtClean="0"/>
              <a:t>		dbms_output.put_line('</a:t>
            </a:r>
            <a:r>
              <a:rPr lang="en-US" b="1" dirty="0" err="1" smtClean="0"/>
              <a:t>bigest</a:t>
            </a:r>
            <a:r>
              <a:rPr lang="en-US" b="1" dirty="0" smtClean="0"/>
              <a:t>');</a:t>
            </a:r>
          </a:p>
          <a:p>
            <a:r>
              <a:rPr lang="en-US" b="1" dirty="0" smtClean="0"/>
              <a:t>         else</a:t>
            </a:r>
          </a:p>
          <a:p>
            <a:r>
              <a:rPr lang="en-US" b="1" dirty="0" smtClean="0"/>
              <a:t>		dbms_output.put_line('smaller');</a:t>
            </a:r>
          </a:p>
          <a:p>
            <a:r>
              <a:rPr lang="en-US" b="1" dirty="0" smtClean="0"/>
              <a:t>	end if;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867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v_number</a:t>
            </a:r>
            <a:r>
              <a:rPr lang="en-US" b="1" dirty="0" smtClean="0"/>
              <a:t> NUMBER := 10;  -- Declare a variable</a:t>
            </a:r>
          </a:p>
          <a:p>
            <a:endParaRPr lang="en-US" b="1" dirty="0" smtClean="0"/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 -- Conditional statement</a:t>
            </a:r>
          </a:p>
          <a:p>
            <a:r>
              <a:rPr lang="en-US" b="1" dirty="0" smtClean="0"/>
              <a:t>    IF </a:t>
            </a:r>
            <a:r>
              <a:rPr lang="en-US" b="1" dirty="0" err="1" smtClean="0"/>
              <a:t>v_number</a:t>
            </a:r>
            <a:r>
              <a:rPr lang="en-US" b="1" dirty="0" smtClean="0"/>
              <a:t> &gt; 0 THEN</a:t>
            </a:r>
          </a:p>
          <a:p>
            <a:r>
              <a:rPr lang="en-US" b="1" dirty="0" smtClean="0"/>
              <a:t>        DBMS_OUTPUT.PUT_LINE('The number is positive.');</a:t>
            </a:r>
          </a:p>
          <a:p>
            <a:r>
              <a:rPr lang="en-US" b="1" dirty="0" smtClean="0"/>
              <a:t>    ELSIF </a:t>
            </a:r>
            <a:r>
              <a:rPr lang="en-US" b="1" dirty="0" err="1" smtClean="0"/>
              <a:t>v_number</a:t>
            </a:r>
            <a:r>
              <a:rPr lang="en-US" b="1" dirty="0" smtClean="0"/>
              <a:t> &lt; 0 THEN</a:t>
            </a:r>
          </a:p>
          <a:p>
            <a:r>
              <a:rPr lang="en-US" b="1" dirty="0" smtClean="0"/>
              <a:t>        DBMS_OUTPUT.PUT_LINE('The number is negative.');</a:t>
            </a:r>
          </a:p>
          <a:p>
            <a:r>
              <a:rPr lang="en-US" b="1" dirty="0" smtClean="0"/>
              <a:t>    ELSE</a:t>
            </a:r>
          </a:p>
          <a:p>
            <a:r>
              <a:rPr lang="en-US" b="1" dirty="0" smtClean="0"/>
              <a:t>        DBMS_OUTPUT.PUT_LINE('The number is zero.');</a:t>
            </a:r>
          </a:p>
          <a:p>
            <a:r>
              <a:rPr lang="en-US" b="1" dirty="0" smtClean="0"/>
              <a:t>    END IF;</a:t>
            </a:r>
          </a:p>
          <a:p>
            <a:endParaRPr lang="en-US" b="1" dirty="0" smtClean="0"/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  <p:pic>
        <p:nvPicPr>
          <p:cNvPr id="6" name="Picture 2" descr="C:\Users\RNW AMRELI\Desktop\SQL Commands and 2 more pages - Profile 1 - Microsoft Ed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1" y="5170548"/>
            <a:ext cx="4476750" cy="12302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85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: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601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 </a:t>
            </a:r>
          </a:p>
          <a:p>
            <a:r>
              <a:rPr lang="en-US" b="1" dirty="0" smtClean="0"/>
              <a:t>   a number(3) := 100; </a:t>
            </a:r>
          </a:p>
          <a:p>
            <a:endParaRPr lang="en-US" b="1" dirty="0" smtClean="0"/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   IF ( a = 10 ) THEN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('Value of a is 10' ); </a:t>
            </a:r>
          </a:p>
          <a:p>
            <a:r>
              <a:rPr lang="en-US" b="1" dirty="0" smtClean="0"/>
              <a:t>   ELSIF ( a = 20 ) THEN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('Value of a is 20' ); </a:t>
            </a:r>
          </a:p>
          <a:p>
            <a:r>
              <a:rPr lang="en-US" b="1" dirty="0" smtClean="0"/>
              <a:t>   ELSIF ( a = 30 ) THEN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('Value of a is 30' ); </a:t>
            </a:r>
          </a:p>
          <a:p>
            <a:r>
              <a:rPr lang="en-US" b="1" dirty="0" smtClean="0"/>
              <a:t>   ELSE </a:t>
            </a:r>
          </a:p>
          <a:p>
            <a:r>
              <a:rPr lang="en-US" b="1" dirty="0" smtClean="0"/>
              <a:t>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('None of the values is matching'); </a:t>
            </a:r>
          </a:p>
          <a:p>
            <a:r>
              <a:rPr lang="en-US" b="1" dirty="0" smtClean="0"/>
              <a:t>   END IF; 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('Exact value of a is: '|| a );  </a:t>
            </a:r>
          </a:p>
          <a:p>
            <a:endParaRPr lang="en-US" b="1" dirty="0" smtClean="0"/>
          </a:p>
          <a:p>
            <a:r>
              <a:rPr lang="en-US" b="1" dirty="0" smtClean="0"/>
              <a:t>END; </a:t>
            </a:r>
          </a:p>
          <a:p>
            <a:r>
              <a:rPr lang="en-US" b="1" dirty="0" smtClean="0"/>
              <a:t>/ </a:t>
            </a:r>
            <a:endParaRPr lang="en-US" b="1" dirty="0"/>
          </a:p>
        </p:txBody>
      </p:sp>
      <p:pic>
        <p:nvPicPr>
          <p:cNvPr id="6" name="Picture 2" descr="C:\Users\RNW AMRELI\Desktop\SQL Commands - Profile 1 - Microsoft Edge_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5518282"/>
            <a:ext cx="4495800" cy="1187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: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609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v_score</a:t>
            </a:r>
            <a:r>
              <a:rPr lang="en-US" b="1" dirty="0" smtClean="0"/>
              <a:t> NUMBER := 85; -- Example score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v_grade</a:t>
            </a:r>
            <a:r>
              <a:rPr lang="en-US" b="1" dirty="0" smtClean="0"/>
              <a:t> CHAR(1);      -- Variable to hold the grade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 IF </a:t>
            </a:r>
            <a:r>
              <a:rPr lang="en-US" b="1" dirty="0" err="1" smtClean="0"/>
              <a:t>v_score</a:t>
            </a:r>
            <a:r>
              <a:rPr lang="en-US" b="1" dirty="0" smtClean="0"/>
              <a:t> &gt;= 90 THEN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v_grade</a:t>
            </a:r>
            <a:r>
              <a:rPr lang="en-US" b="1" dirty="0" smtClean="0"/>
              <a:t> := 'A';</a:t>
            </a:r>
          </a:p>
          <a:p>
            <a:r>
              <a:rPr lang="en-US" b="1" dirty="0" smtClean="0"/>
              <a:t>    ELSIF </a:t>
            </a:r>
            <a:r>
              <a:rPr lang="en-US" b="1" dirty="0" err="1" smtClean="0"/>
              <a:t>v_score</a:t>
            </a:r>
            <a:r>
              <a:rPr lang="en-US" b="1" dirty="0" smtClean="0"/>
              <a:t> &gt;= 80 THEN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v_grade</a:t>
            </a:r>
            <a:r>
              <a:rPr lang="en-US" b="1" dirty="0" smtClean="0"/>
              <a:t> := 'B';</a:t>
            </a:r>
          </a:p>
          <a:p>
            <a:r>
              <a:rPr lang="en-US" b="1" dirty="0" smtClean="0"/>
              <a:t>    ELSIF </a:t>
            </a:r>
            <a:r>
              <a:rPr lang="en-US" b="1" dirty="0" err="1" smtClean="0"/>
              <a:t>v_score</a:t>
            </a:r>
            <a:r>
              <a:rPr lang="en-US" b="1" dirty="0" smtClean="0"/>
              <a:t> &gt;= 70 THEN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v_grade</a:t>
            </a:r>
            <a:r>
              <a:rPr lang="en-US" b="1" dirty="0" smtClean="0"/>
              <a:t> := 'C';</a:t>
            </a:r>
          </a:p>
          <a:p>
            <a:r>
              <a:rPr lang="en-US" b="1" dirty="0" smtClean="0"/>
              <a:t>    ELSIF </a:t>
            </a:r>
            <a:r>
              <a:rPr lang="en-US" b="1" dirty="0" err="1" smtClean="0"/>
              <a:t>v_score</a:t>
            </a:r>
            <a:r>
              <a:rPr lang="en-US" b="1" dirty="0" smtClean="0"/>
              <a:t> &gt;= 60 THEN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v_grade</a:t>
            </a:r>
            <a:r>
              <a:rPr lang="en-US" b="1" dirty="0" smtClean="0"/>
              <a:t> := 'D';</a:t>
            </a:r>
          </a:p>
          <a:p>
            <a:r>
              <a:rPr lang="en-US" b="1" dirty="0" smtClean="0"/>
              <a:t>    ELSE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v_grade</a:t>
            </a:r>
            <a:r>
              <a:rPr lang="en-US" b="1" dirty="0" smtClean="0"/>
              <a:t> := 'F';</a:t>
            </a:r>
          </a:p>
          <a:p>
            <a:r>
              <a:rPr lang="en-US" b="1" dirty="0" smtClean="0"/>
              <a:t>    END IF;</a:t>
            </a:r>
          </a:p>
          <a:p>
            <a:endParaRPr lang="en-US" b="1" dirty="0" smtClean="0"/>
          </a:p>
          <a:p>
            <a:r>
              <a:rPr lang="en-US" b="1" dirty="0" smtClean="0"/>
              <a:t>    DBMS_OUTPUT.PUT_LINE('The grade is: ' || </a:t>
            </a:r>
            <a:r>
              <a:rPr lang="en-US" b="1" dirty="0" err="1" smtClean="0"/>
              <a:t>v_grade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END;</a:t>
            </a:r>
            <a:endParaRPr lang="en-US" b="1" dirty="0"/>
          </a:p>
        </p:txBody>
      </p:sp>
      <p:pic>
        <p:nvPicPr>
          <p:cNvPr id="6" name="Picture 2" descr="C:\Users\RNW AMRELI\Desktop\SQL Commands and 2 more pages - Profile 1 - Microsoft Edg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4495800"/>
            <a:ext cx="4082007" cy="1247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b="1" i="1" dirty="0" smtClean="0"/>
              <a:t>[4] CASE…ENDCASE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867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Like the </a:t>
            </a:r>
            <a:r>
              <a:rPr lang="en-US" b="1" dirty="0" smtClean="0">
                <a:solidFill>
                  <a:srgbClr val="002060"/>
                </a:solidFill>
              </a:rPr>
              <a:t>IF</a:t>
            </a:r>
            <a:r>
              <a:rPr lang="en-US" dirty="0" smtClean="0">
                <a:solidFill>
                  <a:srgbClr val="002060"/>
                </a:solidFill>
              </a:rPr>
              <a:t> statement, the </a:t>
            </a:r>
            <a:r>
              <a:rPr lang="en-US" b="1" dirty="0" smtClean="0">
                <a:solidFill>
                  <a:srgbClr val="002060"/>
                </a:solidFill>
              </a:rPr>
              <a:t>CASE statement</a:t>
            </a:r>
            <a:r>
              <a:rPr lang="en-US" dirty="0" smtClean="0">
                <a:solidFill>
                  <a:srgbClr val="002060"/>
                </a:solidFill>
              </a:rPr>
              <a:t> selects one sequence of statements to execute.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However, to select the sequence, the </a:t>
            </a:r>
            <a:r>
              <a:rPr lang="en-US" b="1" dirty="0" smtClean="0">
                <a:solidFill>
                  <a:srgbClr val="002060"/>
                </a:solidFill>
              </a:rPr>
              <a:t>CASE</a:t>
            </a:r>
            <a:r>
              <a:rPr lang="en-US" dirty="0" smtClean="0">
                <a:solidFill>
                  <a:srgbClr val="002060"/>
                </a:solidFill>
              </a:rPr>
              <a:t> statement uses a selector rather than multiple Boolean expressions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Syntax</a:t>
            </a:r>
          </a:p>
          <a:p>
            <a:r>
              <a:rPr lang="en-US" dirty="0" smtClean="0"/>
              <a:t>CASE selector </a:t>
            </a:r>
          </a:p>
          <a:p>
            <a:pPr lvl="1"/>
            <a:r>
              <a:rPr lang="en-US" dirty="0" smtClean="0"/>
              <a:t>WHEN 'value1' THEN S1; </a:t>
            </a:r>
          </a:p>
          <a:p>
            <a:pPr lvl="1"/>
            <a:r>
              <a:rPr lang="en-US" dirty="0" smtClean="0"/>
              <a:t>WHEN 'value2' THEN S2; </a:t>
            </a:r>
          </a:p>
          <a:p>
            <a:pPr lvl="1"/>
            <a:r>
              <a:rPr lang="en-US" dirty="0" smtClean="0"/>
              <a:t>WHEN 'value3' THEN S3; </a:t>
            </a:r>
          </a:p>
          <a:p>
            <a:pPr lvl="1"/>
            <a:r>
              <a:rPr lang="en-US" dirty="0" smtClean="0"/>
              <a:t>... </a:t>
            </a:r>
          </a:p>
          <a:p>
            <a:pPr lvl="1"/>
            <a:r>
              <a:rPr lang="en-US" dirty="0" smtClean="0"/>
              <a:t>ELSE </a:t>
            </a:r>
            <a:r>
              <a:rPr lang="en-US" dirty="0" err="1" smtClean="0"/>
              <a:t>Sn</a:t>
            </a:r>
            <a:r>
              <a:rPr lang="en-US" dirty="0" smtClean="0"/>
              <a:t>; -- default case </a:t>
            </a:r>
          </a:p>
          <a:p>
            <a:pPr lvl="1">
              <a:buNone/>
            </a:pPr>
            <a:r>
              <a:rPr lang="en-US" sz="3100" dirty="0" smtClean="0"/>
              <a:t>END CASE;</a:t>
            </a:r>
            <a:endParaRPr lang="en-US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/>
          <a:lstStyle/>
          <a:p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b="1" dirty="0" smtClean="0"/>
              <a:t>DECLARE </a:t>
            </a:r>
          </a:p>
          <a:p>
            <a:r>
              <a:rPr lang="en-US" b="1" dirty="0" smtClean="0"/>
              <a:t>   grade char(1) := 'B'; </a:t>
            </a:r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   CASE grade </a:t>
            </a:r>
          </a:p>
          <a:p>
            <a:r>
              <a:rPr lang="en-US" b="1" dirty="0" smtClean="0"/>
              <a:t>      when 'A' then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('Excellent'); </a:t>
            </a:r>
          </a:p>
          <a:p>
            <a:r>
              <a:rPr lang="en-US" b="1" dirty="0" smtClean="0"/>
              <a:t>      when 'B' then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('Very good'); </a:t>
            </a:r>
          </a:p>
          <a:p>
            <a:r>
              <a:rPr lang="en-US" b="1" dirty="0" smtClean="0"/>
              <a:t>      when 'C' then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('Well done'); </a:t>
            </a:r>
          </a:p>
          <a:p>
            <a:r>
              <a:rPr lang="en-US" b="1" dirty="0" smtClean="0"/>
              <a:t>      when 'D' then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('You passed'); </a:t>
            </a:r>
          </a:p>
          <a:p>
            <a:r>
              <a:rPr lang="en-US" b="1" dirty="0" smtClean="0"/>
              <a:t>      when 'F' then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('Better try again'); </a:t>
            </a:r>
          </a:p>
          <a:p>
            <a:r>
              <a:rPr lang="en-US" b="1" dirty="0" smtClean="0"/>
              <a:t>      else</a:t>
            </a:r>
          </a:p>
          <a:p>
            <a:r>
              <a:rPr lang="en-US" b="1" dirty="0" smtClean="0"/>
              <a:t>     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('No such grade'); </a:t>
            </a:r>
          </a:p>
          <a:p>
            <a:r>
              <a:rPr lang="en-US" b="1" dirty="0" smtClean="0"/>
              <a:t>   END CASE; </a:t>
            </a:r>
          </a:p>
          <a:p>
            <a:r>
              <a:rPr lang="en-US" b="1" dirty="0" smtClean="0"/>
              <a:t>END; 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b="1" i="1" dirty="0" smtClean="0"/>
              <a:t>[5] </a:t>
            </a:r>
            <a:r>
              <a:rPr lang="en-US" sz="2800" b="1" dirty="0"/>
              <a:t>Nested </a:t>
            </a:r>
            <a:r>
              <a:rPr lang="en-US" sz="2800" b="1" dirty="0" smtClean="0"/>
              <a:t>IF-THEN-ELSE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867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It is always legal in PL/SQL programming to nest the </a:t>
            </a:r>
            <a:r>
              <a:rPr lang="en-US" b="1" dirty="0" smtClean="0"/>
              <a:t>IF-ELSE</a:t>
            </a:r>
            <a:r>
              <a:rPr lang="en-US" dirty="0" smtClean="0"/>
              <a:t> statements, which means you can use one </a:t>
            </a:r>
            <a:r>
              <a:rPr lang="en-US" b="1" dirty="0" smtClean="0"/>
              <a:t>IF</a:t>
            </a:r>
            <a:r>
              <a:rPr lang="en-US" dirty="0" smtClean="0"/>
              <a:t> or </a:t>
            </a:r>
            <a:r>
              <a:rPr lang="en-US" b="1" dirty="0" smtClean="0"/>
              <a:t>ELSE IF</a:t>
            </a:r>
            <a:r>
              <a:rPr lang="en-US" dirty="0" smtClean="0"/>
              <a:t> statement inside another </a:t>
            </a:r>
            <a:r>
              <a:rPr lang="en-US" b="1" dirty="0" smtClean="0"/>
              <a:t>IF</a:t>
            </a:r>
            <a:r>
              <a:rPr lang="en-US" dirty="0" smtClean="0"/>
              <a:t> or </a:t>
            </a:r>
            <a:r>
              <a:rPr lang="en-US" b="1" dirty="0" smtClean="0"/>
              <a:t>ELSE IF</a:t>
            </a:r>
            <a:r>
              <a:rPr lang="en-US" dirty="0" smtClean="0"/>
              <a:t> statement(s).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Syntax</a:t>
            </a:r>
          </a:p>
          <a:p>
            <a:r>
              <a:rPr lang="en-US" dirty="0" smtClean="0"/>
              <a:t>IF( </a:t>
            </a:r>
            <a:r>
              <a:rPr lang="en-US" dirty="0" err="1" smtClean="0"/>
              <a:t>boolean_expression</a:t>
            </a:r>
            <a:r>
              <a:rPr lang="en-US" dirty="0" smtClean="0"/>
              <a:t> 1)THEN </a:t>
            </a:r>
          </a:p>
          <a:p>
            <a:r>
              <a:rPr lang="en-US" dirty="0" smtClean="0"/>
              <a:t>   -- executes when the </a:t>
            </a:r>
            <a:r>
              <a:rPr lang="en-US" dirty="0" err="1" smtClean="0"/>
              <a:t>boolean</a:t>
            </a:r>
            <a:r>
              <a:rPr lang="en-US" dirty="0" smtClean="0"/>
              <a:t> expression 1 is true  </a:t>
            </a:r>
          </a:p>
          <a:p>
            <a:r>
              <a:rPr lang="en-US" dirty="0" smtClean="0"/>
              <a:t>   IF(</a:t>
            </a:r>
            <a:r>
              <a:rPr lang="en-US" dirty="0" err="1" smtClean="0"/>
              <a:t>boolean_expression</a:t>
            </a:r>
            <a:r>
              <a:rPr lang="en-US" dirty="0" smtClean="0"/>
              <a:t> 2) THEN </a:t>
            </a:r>
          </a:p>
          <a:p>
            <a:r>
              <a:rPr lang="en-US" dirty="0" smtClean="0"/>
              <a:t>      -- executes when the </a:t>
            </a:r>
            <a:r>
              <a:rPr lang="en-US" dirty="0" err="1" smtClean="0"/>
              <a:t>boolean</a:t>
            </a:r>
            <a:r>
              <a:rPr lang="en-US" dirty="0" smtClean="0"/>
              <a:t> expression 2 is true  </a:t>
            </a:r>
          </a:p>
          <a:p>
            <a:r>
              <a:rPr lang="en-US" dirty="0" smtClean="0"/>
              <a:t>      sequence-of-statements; </a:t>
            </a:r>
          </a:p>
          <a:p>
            <a:r>
              <a:rPr lang="en-US" dirty="0" smtClean="0"/>
              <a:t>   END IF; 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 smtClean="0"/>
              <a:t>   -- executes when the </a:t>
            </a:r>
            <a:r>
              <a:rPr lang="en-US" dirty="0" err="1" smtClean="0"/>
              <a:t>boolean</a:t>
            </a:r>
            <a:r>
              <a:rPr lang="en-US" dirty="0" smtClean="0"/>
              <a:t> expression 1 is not true </a:t>
            </a:r>
          </a:p>
          <a:p>
            <a:r>
              <a:rPr lang="en-US" dirty="0" smtClean="0"/>
              <a:t>   else-statements; </a:t>
            </a:r>
          </a:p>
          <a:p>
            <a:r>
              <a:rPr lang="en-US" dirty="0" smtClean="0"/>
              <a:t>END IF; </a:t>
            </a:r>
            <a:endParaRPr lang="en-US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609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 </a:t>
            </a:r>
          </a:p>
          <a:p>
            <a:r>
              <a:rPr lang="en-US" b="1" dirty="0" smtClean="0"/>
              <a:t>   a number(3) := 100; </a:t>
            </a:r>
          </a:p>
          <a:p>
            <a:r>
              <a:rPr lang="en-US" b="1" dirty="0" smtClean="0"/>
              <a:t>   b number(3) := 200; </a:t>
            </a:r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   -- check the </a:t>
            </a:r>
            <a:r>
              <a:rPr lang="en-US" b="1" dirty="0" err="1" smtClean="0"/>
              <a:t>boolean</a:t>
            </a:r>
            <a:r>
              <a:rPr lang="en-US" b="1" dirty="0" smtClean="0"/>
              <a:t> condition  </a:t>
            </a:r>
          </a:p>
          <a:p>
            <a:r>
              <a:rPr lang="en-US" b="1" dirty="0" smtClean="0"/>
              <a:t>   IF( a = 100 ) THEN </a:t>
            </a:r>
          </a:p>
          <a:p>
            <a:r>
              <a:rPr lang="en-US" b="1" dirty="0" smtClean="0"/>
              <a:t>   -- if condition is true then check the following  </a:t>
            </a:r>
          </a:p>
          <a:p>
            <a:r>
              <a:rPr lang="en-US" b="1" dirty="0" smtClean="0"/>
              <a:t>      IF( b = 200 ) THEN </a:t>
            </a:r>
          </a:p>
          <a:p>
            <a:r>
              <a:rPr lang="en-US" b="1" dirty="0" smtClean="0"/>
              <a:t>      -- if condition is true then print the following 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('Value of a is 100 and b is 200' ); </a:t>
            </a:r>
          </a:p>
          <a:p>
            <a:r>
              <a:rPr lang="en-US" b="1" dirty="0" smtClean="0"/>
              <a:t>      END IF; </a:t>
            </a:r>
          </a:p>
          <a:p>
            <a:r>
              <a:rPr lang="en-US" b="1" dirty="0" smtClean="0"/>
              <a:t>   END IF; 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('Exact value of a is : ' || a ); 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('Exact value of b is : ' || b ); </a:t>
            </a:r>
          </a:p>
          <a:p>
            <a:r>
              <a:rPr lang="en-US" b="1" dirty="0" smtClean="0"/>
              <a:t>END; </a:t>
            </a:r>
          </a:p>
          <a:p>
            <a:r>
              <a:rPr lang="en-US" b="1" dirty="0" smtClean="0"/>
              <a:t>/ </a:t>
            </a:r>
            <a:endParaRPr lang="en-US" b="1" dirty="0"/>
          </a:p>
        </p:txBody>
      </p:sp>
      <p:pic>
        <p:nvPicPr>
          <p:cNvPr id="6" name="Picture 2" descr="C:\Users\RNW AMRELI\Desktop\SQL Commands - Profile 1 - Microsoft Edge_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5413829"/>
            <a:ext cx="3962400" cy="13679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29001"/>
            <a:ext cx="8839200" cy="264678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Iterative Control 	&amp;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				</a:t>
            </a:r>
            <a:r>
              <a:rPr lang="en-US" i="1" u="sng" dirty="0" smtClean="0">
                <a:solidFill>
                  <a:srgbClr val="00B0F0"/>
                </a:solidFill>
              </a:rPr>
              <a:t>looping structure</a:t>
            </a:r>
            <a:endParaRPr lang="en-US" i="1" u="sng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Iterative control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Iterative control statement  perform one or more statements repeatedly , either a certain number of times or until a condition is meet. There three forms of iterative structures: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1)Basic Loop.</a:t>
            </a:r>
          </a:p>
          <a:p>
            <a:pPr lvl="1"/>
            <a:r>
              <a:rPr lang="en-US" dirty="0" smtClean="0"/>
              <a:t>2)While..Loop.</a:t>
            </a:r>
          </a:p>
          <a:p>
            <a:pPr lvl="1"/>
            <a:r>
              <a:rPr lang="en-US" dirty="0" smtClean="0"/>
              <a:t>3)For..Loop.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v/s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i="1" dirty="0" smtClean="0">
                <a:solidFill>
                  <a:srgbClr val="7030A0"/>
                </a:solidFill>
              </a:rPr>
              <a:t>SQL is executed one statement at a time.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PL/SQL is executed as a block of code.</a:t>
            </a:r>
          </a:p>
          <a:p>
            <a:endParaRPr lang="en-US" i="1" dirty="0" smtClean="0">
              <a:solidFill>
                <a:srgbClr val="7030A0"/>
              </a:solidFill>
            </a:endParaRPr>
          </a:p>
          <a:p>
            <a:r>
              <a:rPr lang="en-US" i="1" dirty="0" smtClean="0">
                <a:solidFill>
                  <a:srgbClr val="0070C0"/>
                </a:solidFill>
              </a:rPr>
              <a:t>SQL can be embedded within a PL/SQL program.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But PL/SQL can’t be embedded within a SQL statement.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1)Basic Loop.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9371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A basic loop is a loop that is performed repeatedly. once a loop is entered all statement in the loop are performed.</a:t>
            </a:r>
          </a:p>
          <a:p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    Loop</a:t>
            </a:r>
          </a:p>
          <a:p>
            <a:pPr lvl="2"/>
            <a:r>
              <a:rPr lang="en-US" dirty="0" smtClean="0"/>
              <a:t>       &lt;statement&gt; </a:t>
            </a:r>
          </a:p>
          <a:p>
            <a:pPr lvl="2"/>
            <a:r>
              <a:rPr lang="en-US" dirty="0" smtClean="0"/>
              <a:t>        Exit [when &lt;condition&gt;];</a:t>
            </a:r>
          </a:p>
          <a:p>
            <a:pPr lvl="2"/>
            <a:r>
              <a:rPr lang="en-US" dirty="0" smtClean="0"/>
              <a:t>         Increment statement;</a:t>
            </a:r>
          </a:p>
          <a:p>
            <a:pPr lvl="2"/>
            <a:r>
              <a:rPr lang="en-US" dirty="0" smtClean="0"/>
              <a:t>END LOOP</a:t>
            </a:r>
          </a:p>
        </p:txBody>
      </p:sp>
      <p:pic>
        <p:nvPicPr>
          <p:cNvPr id="4098" name="Picture 2" descr="C:\Users\RNW AMRELI\Desktop\Oracle PL SQL by Example.pdf - Google Chro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1021" y="2743200"/>
            <a:ext cx="3756779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334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</a:t>
            </a:r>
            <a:r>
              <a:rPr lang="en-US" dirty="0" smtClean="0"/>
              <a:t> number(3):=1;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   loop</a:t>
            </a:r>
          </a:p>
          <a:p>
            <a:r>
              <a:rPr lang="en-US" dirty="0" smtClean="0"/>
              <a:t>        exit when(</a:t>
            </a:r>
            <a:r>
              <a:rPr lang="en-US" dirty="0" err="1" smtClean="0"/>
              <a:t>i</a:t>
            </a:r>
            <a:r>
              <a:rPr lang="en-US" dirty="0" smtClean="0"/>
              <a:t>&gt;=10);</a:t>
            </a:r>
          </a:p>
          <a:p>
            <a:r>
              <a:rPr lang="en-US" dirty="0" smtClean="0"/>
              <a:t>       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:=i+1;</a:t>
            </a:r>
          </a:p>
          <a:p>
            <a:r>
              <a:rPr lang="en-US" dirty="0" smtClean="0"/>
              <a:t>     end loop;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  <a:p>
            <a:endParaRPr lang="en-US" dirty="0" smtClean="0"/>
          </a:p>
        </p:txBody>
      </p:sp>
      <p:pic>
        <p:nvPicPr>
          <p:cNvPr id="4098" name="Picture 2" descr="C:\Users\RNW AMRELI\Desktop\SQL Commands and 2 more pages - Profile 1 - Microsoft Edge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712317"/>
            <a:ext cx="2743200" cy="3069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100" dirty="0" smtClean="0">
                <a:solidFill>
                  <a:srgbClr val="00B0F0"/>
                </a:solidFill>
              </a:rPr>
              <a:t>2)While…Loop</a:t>
            </a:r>
            <a:r>
              <a:rPr lang="en-US" sz="3100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257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While loop has a condition associated with the loop.</a:t>
            </a:r>
          </a:p>
          <a:p>
            <a:r>
              <a:rPr lang="en-US" dirty="0" smtClean="0"/>
              <a:t>The condition is evaluated and if the condition is true the statement inside the loop are executed.</a:t>
            </a:r>
          </a:p>
          <a:p>
            <a:r>
              <a:rPr lang="en-US" dirty="0" smtClean="0"/>
              <a:t>Ex.</a:t>
            </a:r>
          </a:p>
          <a:p>
            <a:r>
              <a:rPr lang="en-US" dirty="0" smtClean="0"/>
              <a:t>While&lt;condition&gt;</a:t>
            </a:r>
          </a:p>
          <a:p>
            <a:pPr lvl="1"/>
            <a:r>
              <a:rPr lang="en-US" dirty="0" smtClean="0"/>
              <a:t>Loop</a:t>
            </a:r>
          </a:p>
          <a:p>
            <a:pPr lvl="2"/>
            <a:r>
              <a:rPr lang="en-US" dirty="0" smtClean="0"/>
              <a:t>&lt;loop body statement&gt;	</a:t>
            </a:r>
          </a:p>
          <a:p>
            <a:pPr lvl="2"/>
            <a:r>
              <a:rPr lang="en-US" dirty="0" smtClean="0"/>
              <a:t>Increment statement;</a:t>
            </a:r>
          </a:p>
          <a:p>
            <a:pPr lvl="1"/>
            <a:r>
              <a:rPr lang="en-US" dirty="0" smtClean="0"/>
              <a:t>End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181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	</a:t>
            </a:r>
            <a:r>
              <a:rPr lang="en-US" b="1" dirty="0" err="1" smtClean="0"/>
              <a:t>i</a:t>
            </a:r>
            <a:r>
              <a:rPr lang="en-US" b="1" dirty="0" smtClean="0"/>
              <a:t> number(3):=1;</a:t>
            </a:r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	 while(</a:t>
            </a:r>
            <a:r>
              <a:rPr lang="en-US" b="1" dirty="0" err="1" smtClean="0"/>
              <a:t>i</a:t>
            </a:r>
            <a:r>
              <a:rPr lang="en-US" b="1" dirty="0" smtClean="0"/>
              <a:t>&lt;10)</a:t>
            </a:r>
          </a:p>
          <a:p>
            <a:r>
              <a:rPr lang="en-US" b="1" dirty="0" smtClean="0"/>
              <a:t>          loop</a:t>
            </a:r>
          </a:p>
          <a:p>
            <a:r>
              <a:rPr lang="en-US" b="1" dirty="0" smtClean="0"/>
              <a:t>       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); </a:t>
            </a:r>
          </a:p>
          <a:p>
            <a:r>
              <a:rPr lang="en-US" b="1" dirty="0" smtClean="0"/>
              <a:t>          </a:t>
            </a:r>
            <a:r>
              <a:rPr lang="en-US" b="1" dirty="0" err="1" smtClean="0"/>
              <a:t>i</a:t>
            </a:r>
            <a:r>
              <a:rPr lang="en-US" b="1" dirty="0" smtClean="0"/>
              <a:t>:=i+1;</a:t>
            </a:r>
          </a:p>
          <a:p>
            <a:r>
              <a:rPr lang="en-US" b="1" dirty="0" smtClean="0"/>
              <a:t>	 end loop;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  <p:pic>
        <p:nvPicPr>
          <p:cNvPr id="6" name="Picture 2" descr="C:\Users\RNW AMRELI\Desktop\SQL Commands and 2 more pages - Profile 1 - Microsoft Edge_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1729" y="3690542"/>
            <a:ext cx="2776071" cy="3091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b="1" dirty="0" smtClean="0">
                <a:solidFill>
                  <a:srgbClr val="00B0F0"/>
                </a:solidFill>
              </a:rPr>
              <a:t>3)For..Loop.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867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We use FOR..LOOP if we want the iterations to occur a fixed number of times. </a:t>
            </a:r>
            <a:r>
              <a:rPr lang="en-US" smtClean="0"/>
              <a:t>The FOR..LOOP </a:t>
            </a:r>
            <a:r>
              <a:rPr lang="en-US" dirty="0" smtClean="0"/>
              <a:t>is executed for a range values.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For&lt;variable&gt;IN &lt;start range&gt;..&lt;end range&gt;</a:t>
            </a:r>
          </a:p>
          <a:p>
            <a:pPr lvl="1"/>
            <a:r>
              <a:rPr lang="en-US" dirty="0" smtClean="0"/>
              <a:t>Loop</a:t>
            </a:r>
          </a:p>
          <a:p>
            <a:pPr lvl="2"/>
            <a:r>
              <a:rPr lang="en-US" dirty="0" smtClean="0"/>
              <a:t>&lt;loop body statement&gt;</a:t>
            </a:r>
          </a:p>
          <a:p>
            <a:pPr lvl="1"/>
            <a:r>
              <a:rPr lang="en-US" dirty="0" smtClean="0"/>
              <a:t>End loop;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611844"/>
            <a:ext cx="3657600" cy="3170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Ex…(1)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02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DECLARE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number(1); 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 -- </a:t>
            </a:r>
            <a:r>
              <a:rPr lang="en-US" dirty="0" err="1" smtClean="0"/>
              <a:t>outer_loop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FOR </a:t>
            </a:r>
            <a:r>
              <a:rPr lang="en-US" dirty="0" err="1" smtClean="0"/>
              <a:t>i</a:t>
            </a:r>
            <a:r>
              <a:rPr lang="en-US" dirty="0" smtClean="0"/>
              <a:t> IN 1..3 LOOP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</a:t>
            </a:r>
            <a:r>
              <a:rPr lang="en-US" dirty="0" err="1" smtClean="0"/>
              <a:t>i</a:t>
            </a:r>
            <a:r>
              <a:rPr lang="en-US" dirty="0" smtClean="0"/>
              <a:t> is: '|| </a:t>
            </a:r>
            <a:r>
              <a:rPr lang="en-US" dirty="0" err="1" smtClean="0"/>
              <a:t>i</a:t>
            </a:r>
            <a:r>
              <a:rPr lang="en-US" dirty="0" smtClean="0"/>
              <a:t> ); </a:t>
            </a:r>
          </a:p>
          <a:p>
            <a:r>
              <a:rPr lang="en-US" dirty="0" smtClean="0"/>
              <a:t>      END loop ;</a:t>
            </a:r>
          </a:p>
          <a:p>
            <a:r>
              <a:rPr lang="en-US" dirty="0" smtClean="0"/>
              <a:t>END; </a:t>
            </a:r>
          </a:p>
          <a:p>
            <a:r>
              <a:rPr lang="en-US" dirty="0" smtClean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Ex…(2)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410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DECLARE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number(1); </a:t>
            </a:r>
          </a:p>
          <a:p>
            <a:r>
              <a:rPr lang="en-US" dirty="0" smtClean="0"/>
              <a:t>   j number(1); 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 -- </a:t>
            </a:r>
            <a:r>
              <a:rPr lang="en-US" dirty="0" err="1" smtClean="0"/>
              <a:t>outer_loop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FOR </a:t>
            </a:r>
            <a:r>
              <a:rPr lang="en-US" dirty="0" err="1" smtClean="0"/>
              <a:t>i</a:t>
            </a:r>
            <a:r>
              <a:rPr lang="en-US" dirty="0" smtClean="0"/>
              <a:t> IN 1..3 LOOP </a:t>
            </a:r>
          </a:p>
          <a:p>
            <a:r>
              <a:rPr lang="en-US" dirty="0" smtClean="0"/>
              <a:t>      -- </a:t>
            </a:r>
            <a:r>
              <a:rPr lang="en-US" dirty="0" err="1" smtClean="0"/>
              <a:t>inner_loop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FOR j IN 1..3 LOOP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</a:t>
            </a:r>
            <a:r>
              <a:rPr lang="en-US" dirty="0" err="1" smtClean="0"/>
              <a:t>i</a:t>
            </a:r>
            <a:r>
              <a:rPr lang="en-US" dirty="0" smtClean="0"/>
              <a:t> is: '|| </a:t>
            </a:r>
            <a:r>
              <a:rPr lang="en-US" dirty="0" err="1" smtClean="0"/>
              <a:t>i</a:t>
            </a:r>
            <a:r>
              <a:rPr lang="en-US" dirty="0" smtClean="0"/>
              <a:t> || ' and j is: ' || j); </a:t>
            </a:r>
          </a:p>
          <a:p>
            <a:r>
              <a:rPr lang="en-US" dirty="0" smtClean="0"/>
              <a:t>      END loop ;</a:t>
            </a:r>
          </a:p>
          <a:p>
            <a:r>
              <a:rPr lang="en-US" dirty="0" smtClean="0"/>
              <a:t>   END loop ;</a:t>
            </a:r>
          </a:p>
          <a:p>
            <a:r>
              <a:rPr lang="en-US" dirty="0" smtClean="0"/>
              <a:t>END; </a:t>
            </a:r>
          </a:p>
          <a:p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EX. 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i</a:t>
            </a:r>
            <a:r>
              <a:rPr lang="en-US" dirty="0" smtClean="0"/>
              <a:t> number(3):=1;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i</a:t>
            </a:r>
            <a:r>
              <a:rPr lang="en-US" dirty="0" smtClean="0"/>
              <a:t>:=100;</a:t>
            </a:r>
          </a:p>
          <a:p>
            <a:r>
              <a:rPr lang="en-US" dirty="0" smtClean="0"/>
              <a:t>              for </a:t>
            </a:r>
            <a:r>
              <a:rPr lang="en-US" dirty="0" err="1" smtClean="0"/>
              <a:t>i</a:t>
            </a:r>
            <a:r>
              <a:rPr lang="en-US" dirty="0" smtClean="0"/>
              <a:t> in reverse 5..10</a:t>
            </a:r>
          </a:p>
          <a:p>
            <a:r>
              <a:rPr lang="en-US" dirty="0" smtClean="0"/>
              <a:t>          loop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end loop;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3200"/>
            <a:ext cx="7010400" cy="838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Sequential Control</a:t>
            </a:r>
            <a:endParaRPr lang="en-US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914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Sequential Control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GOTO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b="1" u="sng" dirty="0" smtClean="0">
                <a:solidFill>
                  <a:srgbClr val="FF0000"/>
                </a:solidFill>
              </a:rPr>
              <a:t>GOTO statement </a:t>
            </a:r>
            <a:r>
              <a:rPr lang="en-US" dirty="0" smtClean="0"/>
              <a:t>with a label may be used to pass control to another part of the program.</a:t>
            </a:r>
          </a:p>
          <a:p>
            <a:endParaRPr lang="en-US" dirty="0" smtClean="0"/>
          </a:p>
          <a:p>
            <a:r>
              <a:rPr lang="en-US" dirty="0" smtClean="0"/>
              <a:t>👉 Note: Using GOTO is not recommended in PL/SQL unless absolutely necessary (it makes the program harder to read and maintain).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Syntax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GOTO label;</a:t>
            </a:r>
            <a:br>
              <a:rPr lang="en-US" dirty="0" smtClean="0"/>
            </a:br>
            <a:r>
              <a:rPr lang="en-US" dirty="0" smtClean="0"/>
              <a:t>...</a:t>
            </a:r>
            <a:br>
              <a:rPr lang="en-US" dirty="0" smtClean="0"/>
            </a:br>
            <a:r>
              <a:rPr lang="en-US" dirty="0" smtClean="0"/>
              <a:t>...</a:t>
            </a:r>
            <a:br>
              <a:rPr lang="en-US" dirty="0" smtClean="0"/>
            </a:br>
            <a:r>
              <a:rPr lang="en-US" dirty="0" smtClean="0"/>
              <a:t>&lt;&lt; label &gt;&gt;</a:t>
            </a:r>
            <a:br>
              <a:rPr lang="en-US" dirty="0" smtClean="0"/>
            </a:br>
            <a:r>
              <a:rPr lang="en-US" dirty="0" smtClean="0"/>
              <a:t>statement;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label:</a:t>
            </a:r>
            <a:r>
              <a:rPr lang="en-US" dirty="0" smtClean="0"/>
              <a:t> This is the name of the label to which control will be transferred. Labels are defined within </a:t>
            </a:r>
            <a:r>
              <a:rPr lang="en-US" b="1" i="1" u="sng" dirty="0" smtClean="0"/>
              <a:t>double angle brackets </a:t>
            </a:r>
            <a:r>
              <a:rPr lang="en-US" dirty="0" smtClean="0"/>
              <a:t>(&lt;&lt; &gt;&gt;).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43000" y="2514600"/>
            <a:ext cx="6781800" cy="167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PL/SQL BLOCK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/>
          <a:lstStyle/>
          <a:p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	x number(3):=10;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	 loop</a:t>
            </a:r>
          </a:p>
          <a:p>
            <a:r>
              <a:rPr lang="en-US" dirty="0" smtClean="0"/>
              <a:t>                 x:=x+3;</a:t>
            </a:r>
          </a:p>
          <a:p>
            <a:r>
              <a:rPr lang="en-US" dirty="0" smtClean="0"/>
              <a:t>                 if x &gt; 20 then</a:t>
            </a:r>
          </a:p>
          <a:p>
            <a:r>
              <a:rPr lang="en-US" dirty="0" smtClean="0"/>
              <a:t>                     </a:t>
            </a:r>
            <a:r>
              <a:rPr lang="en-US" dirty="0" err="1" smtClean="0"/>
              <a:t>goto</a:t>
            </a:r>
            <a:r>
              <a:rPr lang="en-US" dirty="0" smtClean="0"/>
              <a:t> stop;</a:t>
            </a:r>
          </a:p>
          <a:p>
            <a:r>
              <a:rPr lang="en-US" dirty="0" smtClean="0"/>
              <a:t>                end if;</a:t>
            </a:r>
          </a:p>
          <a:p>
            <a:r>
              <a:rPr lang="en-US" dirty="0" smtClean="0"/>
              <a:t>         end loop;</a:t>
            </a:r>
          </a:p>
          <a:p>
            <a:endParaRPr lang="en-US" dirty="0" smtClean="0"/>
          </a:p>
          <a:p>
            <a:r>
              <a:rPr lang="en-US" dirty="0" smtClean="0"/>
              <a:t>         &lt;&lt;stop&gt;&gt;</a:t>
            </a:r>
          </a:p>
          <a:p>
            <a:r>
              <a:rPr lang="en-US" dirty="0" smtClean="0"/>
              <a:t> 	  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('OUTSIDE LOOP...'); 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0" y="1524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Execution Flow:</a:t>
            </a:r>
          </a:p>
          <a:p>
            <a:r>
              <a:rPr lang="en-US" dirty="0" smtClean="0"/>
              <a:t>x := 10</a:t>
            </a:r>
          </a:p>
          <a:p>
            <a:r>
              <a:rPr lang="en-US" dirty="0" smtClean="0"/>
              <a:t>Enter the infinite LOOP</a:t>
            </a:r>
          </a:p>
          <a:p>
            <a:pPr lvl="1"/>
            <a:r>
              <a:rPr lang="en-US" dirty="0" smtClean="0"/>
              <a:t>Iteration 1 → x = 13 (not &gt; 20, continue loop)</a:t>
            </a:r>
          </a:p>
          <a:p>
            <a:pPr lvl="1"/>
            <a:r>
              <a:rPr lang="en-US" dirty="0" smtClean="0"/>
              <a:t>Iteration 2 → x = 16 (not &gt; 20, continue loop)</a:t>
            </a:r>
          </a:p>
          <a:p>
            <a:pPr lvl="1"/>
            <a:r>
              <a:rPr lang="en-US" dirty="0" smtClean="0"/>
              <a:t>Iteration 3 → x = 19 (not &gt; 20, continue loop)</a:t>
            </a:r>
          </a:p>
          <a:p>
            <a:pPr lvl="1"/>
            <a:r>
              <a:rPr lang="en-US" dirty="0" smtClean="0"/>
              <a:t>Iteration 4 → x = 22 (</a:t>
            </a:r>
            <a:r>
              <a:rPr lang="en-US" b="1" dirty="0" smtClean="0"/>
              <a:t>&gt; 20 → GOTO stop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Control jumps to the label &lt;&lt;stop&gt;&gt;.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Prints:</a:t>
            </a:r>
          </a:p>
          <a:p>
            <a:r>
              <a:rPr lang="en-US" dirty="0" smtClean="0"/>
              <a:t>OUTSIDE LOOP... </a:t>
            </a:r>
          </a:p>
          <a:p>
            <a:r>
              <a:rPr lang="en-US" dirty="0" smtClean="0"/>
              <a:t>Program ends successfully.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Program in pl/</a:t>
            </a:r>
            <a:r>
              <a:rPr lang="en-US" dirty="0" err="1" smtClean="0">
                <a:solidFill>
                  <a:srgbClr val="FF0000"/>
                </a:solidFill>
              </a:rPr>
              <a:t>sql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6000" dirty="0" smtClean="0"/>
          </a:p>
          <a:p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Pro-1   next values generate.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91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x number := 10;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LOOP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(x);</a:t>
            </a:r>
          </a:p>
          <a:p>
            <a:r>
              <a:rPr lang="en-US" b="1" dirty="0" smtClean="0"/>
              <a:t>      x := x + 10;</a:t>
            </a:r>
          </a:p>
          <a:p>
            <a:r>
              <a:rPr lang="en-US" b="1" dirty="0" smtClean="0"/>
              <a:t>      IF x &gt; 50 THEN</a:t>
            </a:r>
          </a:p>
          <a:p>
            <a:r>
              <a:rPr lang="en-US" b="1" dirty="0" smtClean="0"/>
              <a:t>         exit;</a:t>
            </a:r>
          </a:p>
          <a:p>
            <a:r>
              <a:rPr lang="en-US" b="1" dirty="0" smtClean="0"/>
              <a:t>      END IF;</a:t>
            </a:r>
          </a:p>
          <a:p>
            <a:r>
              <a:rPr lang="en-US" b="1" dirty="0" smtClean="0"/>
              <a:t>   END LOOP;</a:t>
            </a:r>
          </a:p>
          <a:p>
            <a:r>
              <a:rPr lang="en-US" b="1" dirty="0" smtClean="0"/>
              <a:t>   -- after exit, control resumes here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('After Exit x is: ' || x);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O /p :</a:t>
            </a:r>
          </a:p>
          <a:p>
            <a:r>
              <a:rPr lang="en-US" dirty="0" smtClean="0"/>
              <a:t>10 </a:t>
            </a:r>
          </a:p>
          <a:p>
            <a:r>
              <a:rPr lang="en-US" dirty="0" smtClean="0"/>
              <a:t>20 </a:t>
            </a:r>
          </a:p>
          <a:p>
            <a:r>
              <a:rPr lang="en-US" dirty="0" smtClean="0"/>
              <a:t>30 </a:t>
            </a:r>
          </a:p>
          <a:p>
            <a:r>
              <a:rPr lang="en-US" dirty="0" smtClean="0"/>
              <a:t>40</a:t>
            </a:r>
          </a:p>
          <a:p>
            <a:r>
              <a:rPr lang="en-US" dirty="0" smtClean="0"/>
              <a:t> 50 </a:t>
            </a:r>
          </a:p>
          <a:p>
            <a:r>
              <a:rPr lang="en-US" dirty="0" smtClean="0"/>
              <a:t>After Exit x is: 60 Statement processed.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Pro-2 factorial program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867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/>
              <a:t>declare</a:t>
            </a:r>
          </a:p>
          <a:p>
            <a:r>
              <a:rPr lang="en-US" sz="2400" b="1" dirty="0" smtClean="0"/>
              <a:t>      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number(4):=1;</a:t>
            </a:r>
          </a:p>
          <a:p>
            <a:r>
              <a:rPr lang="en-US" sz="2400" b="1" dirty="0" smtClean="0"/>
              <a:t>       n number(4):=5;</a:t>
            </a:r>
          </a:p>
          <a:p>
            <a:r>
              <a:rPr lang="en-US" sz="2400" b="1" dirty="0" smtClean="0"/>
              <a:t>       f number(4):=1;</a:t>
            </a:r>
          </a:p>
          <a:p>
            <a:r>
              <a:rPr lang="en-US" sz="2400" b="1" dirty="0" smtClean="0"/>
              <a:t> begin</a:t>
            </a:r>
          </a:p>
          <a:p>
            <a:r>
              <a:rPr lang="en-US" sz="2400" b="1" dirty="0" smtClean="0"/>
              <a:t>    for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in 1..n</a:t>
            </a:r>
          </a:p>
          <a:p>
            <a:r>
              <a:rPr lang="en-US" sz="2400" b="1" dirty="0" smtClean="0"/>
              <a:t>    loop</a:t>
            </a:r>
          </a:p>
          <a:p>
            <a:r>
              <a:rPr lang="en-US" sz="2400" b="1" dirty="0" smtClean="0"/>
              <a:t>       f:=f*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          </a:t>
            </a:r>
            <a:r>
              <a:rPr lang="en-US" sz="2400" b="1" dirty="0" err="1" smtClean="0"/>
              <a:t>Dbms_output.put_line</a:t>
            </a:r>
            <a:r>
              <a:rPr lang="en-US" sz="2400" b="1" dirty="0" smtClean="0"/>
              <a:t>('The factorial of '||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||' is:'||f);</a:t>
            </a:r>
          </a:p>
          <a:p>
            <a:r>
              <a:rPr lang="en-US" sz="2400" b="1" dirty="0" smtClean="0"/>
              <a:t>     end loop;</a:t>
            </a:r>
          </a:p>
          <a:p>
            <a:r>
              <a:rPr lang="en-US" sz="2400" b="1" dirty="0" smtClean="0"/>
              <a:t>end;</a:t>
            </a:r>
          </a:p>
          <a:p>
            <a:r>
              <a:rPr lang="en-US" sz="2400" b="1" dirty="0" smtClean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Output :</a:t>
            </a:r>
          </a:p>
          <a:p>
            <a:endParaRPr lang="en-US" dirty="0" smtClean="0"/>
          </a:p>
          <a:p>
            <a:r>
              <a:rPr lang="en-US" dirty="0" smtClean="0"/>
              <a:t>The factorial of 1 is:1 </a:t>
            </a:r>
          </a:p>
          <a:p>
            <a:r>
              <a:rPr lang="en-US" dirty="0" smtClean="0"/>
              <a:t>The factorial of 2 is:2 </a:t>
            </a:r>
          </a:p>
          <a:p>
            <a:r>
              <a:rPr lang="en-US" dirty="0" smtClean="0"/>
              <a:t>The factorial of 3 is:6 </a:t>
            </a:r>
          </a:p>
          <a:p>
            <a:r>
              <a:rPr lang="en-US" dirty="0" smtClean="0"/>
              <a:t>The factorial of 4 is:24 </a:t>
            </a:r>
          </a:p>
          <a:p>
            <a:r>
              <a:rPr lang="en-US" dirty="0" smtClean="0"/>
              <a:t>The factorial of 5 is:120 </a:t>
            </a:r>
          </a:p>
          <a:p>
            <a:endParaRPr lang="en-US" dirty="0" smtClean="0"/>
          </a:p>
          <a:p>
            <a:r>
              <a:rPr lang="en-US" dirty="0" smtClean="0"/>
              <a:t>Statement processed.</a:t>
            </a:r>
            <a:endParaRPr lang="en-US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Pro.-3  Odd even number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63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b="1" dirty="0" smtClean="0"/>
              <a:t>Declare</a:t>
            </a:r>
          </a:p>
          <a:p>
            <a:endParaRPr lang="en-US" b="1" dirty="0" smtClean="0"/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 for </a:t>
            </a:r>
            <a:r>
              <a:rPr lang="en-US" b="1" dirty="0" err="1" smtClean="0"/>
              <a:t>i</a:t>
            </a:r>
            <a:r>
              <a:rPr lang="en-US" b="1" dirty="0" smtClean="0"/>
              <a:t> in 1..10 </a:t>
            </a:r>
          </a:p>
          <a:p>
            <a:r>
              <a:rPr lang="en-US" b="1" dirty="0" smtClean="0"/>
              <a:t>    loop</a:t>
            </a:r>
          </a:p>
          <a:p>
            <a:r>
              <a:rPr lang="en-US" b="1" dirty="0" smtClean="0"/>
              <a:t>      if mod(i,2) = 0 then</a:t>
            </a:r>
          </a:p>
          <a:p>
            <a:r>
              <a:rPr lang="en-US" b="1" dirty="0" smtClean="0"/>
              <a:t>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||' is an even number');</a:t>
            </a:r>
          </a:p>
          <a:p>
            <a:r>
              <a:rPr lang="en-US" b="1" dirty="0" smtClean="0"/>
              <a:t>      else</a:t>
            </a:r>
          </a:p>
          <a:p>
            <a:r>
              <a:rPr lang="en-US" b="1" dirty="0" smtClean="0"/>
              <a:t>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||' is an odd number');</a:t>
            </a:r>
          </a:p>
          <a:p>
            <a:r>
              <a:rPr lang="en-US" b="1" dirty="0" smtClean="0"/>
              <a:t>     end if;</a:t>
            </a:r>
          </a:p>
          <a:p>
            <a:r>
              <a:rPr lang="en-US" b="1" dirty="0" smtClean="0"/>
              <a:t>    end loop;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 is an odd number</a:t>
            </a:r>
          </a:p>
          <a:p>
            <a:r>
              <a:rPr lang="en-US" dirty="0" smtClean="0"/>
              <a:t> 2 is an even number </a:t>
            </a:r>
          </a:p>
          <a:p>
            <a:r>
              <a:rPr lang="en-US" dirty="0" smtClean="0"/>
              <a:t>3 is an odd number </a:t>
            </a:r>
          </a:p>
          <a:p>
            <a:r>
              <a:rPr lang="en-US" dirty="0" smtClean="0"/>
              <a:t>4 is an even number </a:t>
            </a:r>
          </a:p>
          <a:p>
            <a:r>
              <a:rPr lang="en-US" dirty="0" smtClean="0"/>
              <a:t>5 is an odd number </a:t>
            </a:r>
          </a:p>
          <a:p>
            <a:r>
              <a:rPr lang="en-US" dirty="0" smtClean="0"/>
              <a:t>6 is an even number</a:t>
            </a:r>
          </a:p>
          <a:p>
            <a:r>
              <a:rPr lang="en-US" dirty="0" smtClean="0"/>
              <a:t>………..</a:t>
            </a:r>
          </a:p>
          <a:p>
            <a:r>
              <a:rPr lang="en-US" dirty="0" smtClean="0"/>
              <a:t>…….....</a:t>
            </a:r>
          </a:p>
          <a:p>
            <a:r>
              <a:rPr lang="en-US" dirty="0" smtClean="0"/>
              <a:t>………..</a:t>
            </a:r>
          </a:p>
          <a:p>
            <a:r>
              <a:rPr lang="en-US" dirty="0" smtClean="0"/>
              <a:t>10 is an even number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Statement processed.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Pro-4 </a:t>
            </a:r>
            <a:r>
              <a:rPr lang="en-US" b="1" dirty="0" smtClean="0">
                <a:solidFill>
                  <a:srgbClr val="00B0F0"/>
                </a:solidFill>
              </a:rPr>
              <a:t>block to generate Fibonacci series.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601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200" b="1" dirty="0" smtClean="0"/>
              <a:t>declare</a:t>
            </a:r>
          </a:p>
          <a:p>
            <a:r>
              <a:rPr lang="en-US" sz="2200" b="1" dirty="0" smtClean="0"/>
              <a:t>      a number:= 0;</a:t>
            </a:r>
          </a:p>
          <a:p>
            <a:r>
              <a:rPr lang="en-US" sz="2200" b="1" dirty="0" smtClean="0"/>
              <a:t>      b number:= 1;</a:t>
            </a:r>
          </a:p>
          <a:p>
            <a:r>
              <a:rPr lang="en-US" sz="2200" b="1" dirty="0" smtClean="0"/>
              <a:t>      c number;</a:t>
            </a:r>
          </a:p>
          <a:p>
            <a:r>
              <a:rPr lang="en-US" sz="2200" b="1" dirty="0" smtClean="0"/>
              <a:t>begin</a:t>
            </a:r>
          </a:p>
          <a:p>
            <a:r>
              <a:rPr lang="en-US" sz="2200" b="1" dirty="0" smtClean="0"/>
              <a:t>      </a:t>
            </a:r>
            <a:r>
              <a:rPr lang="en-US" sz="2200" b="1" dirty="0" err="1" smtClean="0"/>
              <a:t>dbms_output.put_line</a:t>
            </a:r>
            <a:r>
              <a:rPr lang="en-US" sz="2200" b="1" dirty="0" smtClean="0"/>
              <a:t>(a||' ');</a:t>
            </a:r>
          </a:p>
          <a:p>
            <a:r>
              <a:rPr lang="en-US" sz="2200" b="1" dirty="0" smtClean="0"/>
              <a:t>      </a:t>
            </a:r>
            <a:r>
              <a:rPr lang="en-US" sz="2200" b="1" dirty="0" err="1" smtClean="0"/>
              <a:t>dbms_output.put_line</a:t>
            </a:r>
            <a:r>
              <a:rPr lang="en-US" sz="2200" b="1" dirty="0" smtClean="0"/>
              <a:t>(b||' ');</a:t>
            </a:r>
          </a:p>
          <a:p>
            <a:r>
              <a:rPr lang="en-US" sz="2200" b="1" dirty="0" smtClean="0"/>
              <a:t>      for </a:t>
            </a:r>
            <a:r>
              <a:rPr lang="en-US" sz="2200" b="1" dirty="0" err="1" smtClean="0"/>
              <a:t>i</a:t>
            </a:r>
            <a:r>
              <a:rPr lang="en-US" sz="2200" b="1" dirty="0" smtClean="0"/>
              <a:t> in 3..10 </a:t>
            </a:r>
          </a:p>
          <a:p>
            <a:r>
              <a:rPr lang="en-US" sz="2200" b="1" dirty="0" smtClean="0"/>
              <a:t>      loop</a:t>
            </a:r>
          </a:p>
          <a:p>
            <a:r>
              <a:rPr lang="en-US" sz="2200" b="1" dirty="0" smtClean="0"/>
              <a:t>         c := a + b;</a:t>
            </a:r>
          </a:p>
          <a:p>
            <a:r>
              <a:rPr lang="en-US" sz="2200" b="1" dirty="0" smtClean="0"/>
              <a:t>         </a:t>
            </a:r>
            <a:r>
              <a:rPr lang="en-US" sz="2200" b="1" dirty="0" err="1" smtClean="0"/>
              <a:t>dbms_output.put_line</a:t>
            </a:r>
            <a:r>
              <a:rPr lang="en-US" sz="2200" b="1" dirty="0" smtClean="0"/>
              <a:t>(c||' ');</a:t>
            </a:r>
          </a:p>
          <a:p>
            <a:r>
              <a:rPr lang="en-US" sz="2200" b="1" dirty="0" smtClean="0"/>
              <a:t>         a := b;</a:t>
            </a:r>
          </a:p>
          <a:p>
            <a:r>
              <a:rPr lang="en-US" sz="2200" b="1" dirty="0" smtClean="0"/>
              <a:t>         b := c;</a:t>
            </a:r>
          </a:p>
          <a:p>
            <a:r>
              <a:rPr lang="en-US" sz="2200" b="1" dirty="0" smtClean="0"/>
              <a:t>      end loop;</a:t>
            </a:r>
          </a:p>
          <a:p>
            <a:r>
              <a:rPr lang="en-US" sz="2200" b="1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"/>
            <a:ext cx="8001000" cy="685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u="sng" dirty="0" smtClean="0">
                <a:ea typeface="Arial Unicode MS" pitchFamily="34" charset="-128"/>
                <a:cs typeface="Arial Unicode MS" pitchFamily="34" charset="-128"/>
              </a:rPr>
              <a:t>PL/SQL BLOCK STRUCTURE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066800"/>
            <a:ext cx="84582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882650" indent="-533400" algn="just">
              <a:lnSpc>
                <a:spcPct val="120000"/>
              </a:lnSpc>
              <a:buFontTx/>
              <a:buChar char="•"/>
              <a:defRPr/>
            </a:pPr>
            <a:endParaRPr lang="en-US" sz="3200" dirty="0" smtClean="0">
              <a:solidFill>
                <a:srgbClr val="C00000"/>
              </a:solidFill>
            </a:endParaRPr>
          </a:p>
          <a:p>
            <a:pPr marL="882650" indent="-533400" algn="just">
              <a:lnSpc>
                <a:spcPct val="120000"/>
              </a:lnSpc>
              <a:buFontTx/>
              <a:buChar char="•"/>
              <a:defRPr/>
            </a:pPr>
            <a:r>
              <a:rPr lang="en-US" sz="3200" dirty="0" smtClean="0">
                <a:solidFill>
                  <a:srgbClr val="C00000"/>
                </a:solidFill>
              </a:rPr>
              <a:t>A </a:t>
            </a:r>
            <a:r>
              <a:rPr lang="en-US" sz="3200" b="1" dirty="0" smtClean="0">
                <a:solidFill>
                  <a:srgbClr val="C00000"/>
                </a:solidFill>
              </a:rPr>
              <a:t>PL</a:t>
            </a:r>
            <a:r>
              <a:rPr lang="en-US" sz="3200" dirty="0" smtClean="0">
                <a:solidFill>
                  <a:srgbClr val="C00000"/>
                </a:solidFill>
              </a:rPr>
              <a:t>/</a:t>
            </a:r>
            <a:r>
              <a:rPr lang="en-US" sz="3200" b="1" dirty="0" smtClean="0">
                <a:solidFill>
                  <a:srgbClr val="C00000"/>
                </a:solidFill>
              </a:rPr>
              <a:t>SQL block</a:t>
            </a:r>
            <a:r>
              <a:rPr lang="en-US" sz="3200" dirty="0" smtClean="0">
                <a:solidFill>
                  <a:srgbClr val="C00000"/>
                </a:solidFill>
              </a:rPr>
              <a:t> is defined by the keywords DECLARE, BEGIN, EXCEPTION, and END. </a:t>
            </a:r>
          </a:p>
          <a:p>
            <a:pPr marL="882650" indent="-533400" algn="just">
              <a:lnSpc>
                <a:spcPct val="120000"/>
              </a:lnSpc>
              <a:buFontTx/>
              <a:buChar char="•"/>
              <a:defRPr/>
            </a:pPr>
            <a:endParaRPr lang="en-US" sz="3200" dirty="0" smtClean="0">
              <a:solidFill>
                <a:srgbClr val="C00000"/>
              </a:solidFill>
            </a:endParaRPr>
          </a:p>
          <a:p>
            <a:pPr marL="882650" indent="-533400" algn="just">
              <a:lnSpc>
                <a:spcPct val="90000"/>
              </a:lnSpc>
              <a:buFontTx/>
              <a:buChar char="•"/>
              <a:defRPr/>
            </a:pPr>
            <a:r>
              <a:rPr lang="en-US" sz="3200" dirty="0" smtClean="0"/>
              <a:t>These keywords divide the </a:t>
            </a:r>
            <a:r>
              <a:rPr lang="en-US" sz="3200" b="1" dirty="0" smtClean="0"/>
              <a:t>block</a:t>
            </a:r>
            <a:r>
              <a:rPr lang="en-US" sz="3200" dirty="0" smtClean="0"/>
              <a:t> into a declarative part, an executable part, and an exception-handling part. </a:t>
            </a:r>
          </a:p>
          <a:p>
            <a:pPr marL="882650" indent="-533400" algn="just">
              <a:lnSpc>
                <a:spcPct val="90000"/>
              </a:lnSpc>
              <a:buFontTx/>
              <a:buChar char="•"/>
              <a:defRPr/>
            </a:pPr>
            <a:endParaRPr lang="en-US" sz="3200" dirty="0" smtClean="0"/>
          </a:p>
          <a:p>
            <a:pPr marL="882650" indent="-533400" algn="just">
              <a:lnSpc>
                <a:spcPct val="90000"/>
              </a:lnSpc>
              <a:buFontTx/>
              <a:buChar char="•"/>
              <a:defRPr/>
            </a:pPr>
            <a:r>
              <a:rPr lang="en-US" sz="3200" dirty="0" smtClean="0">
                <a:solidFill>
                  <a:srgbClr val="0070C0"/>
                </a:solidFill>
              </a:rPr>
              <a:t>The declaration section is optional and may be used to define and initialize constants and variables.</a:t>
            </a:r>
          </a:p>
          <a:p>
            <a:pPr marL="882650" indent="-533400" algn="just">
              <a:lnSpc>
                <a:spcPct val="90000"/>
              </a:lnSpc>
              <a:buFontTx/>
              <a:buChar char="•"/>
              <a:defRPr/>
            </a:pPr>
            <a:endParaRPr lang="en-US" sz="3200" dirty="0" smtClean="0">
              <a:solidFill>
                <a:srgbClr val="00206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882650" indent="-5334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3200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PL/SQL blocks contain three sections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3100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Declare section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3100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Executable section and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3100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Exception-handling section</a:t>
            </a:r>
            <a:r>
              <a:rPr lang="en-US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marL="882650" indent="-5334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•"/>
              <a:defRPr/>
            </a:pPr>
            <a:endParaRPr lang="en-US" sz="2800" dirty="0" smtClean="0">
              <a:ea typeface="Arial Unicode MS" pitchFamily="34" charset="-128"/>
              <a:cs typeface="Arial Unicode MS" pitchFamily="34" charset="-128"/>
            </a:endParaRPr>
          </a:p>
          <a:p>
            <a:pPr marL="882650" indent="-5334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•"/>
              <a:defRPr/>
            </a:pPr>
            <a:endParaRPr lang="en-US" sz="2800" dirty="0" smtClean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3870325"/>
          </a:xfrm>
        </p:spPr>
        <p:txBody>
          <a:bodyPr/>
          <a:lstStyle/>
          <a:p>
            <a:r>
              <a:rPr lang="en-US" b="1" dirty="0" smtClean="0"/>
              <a:t>Output:</a:t>
            </a:r>
            <a:endParaRPr lang="en-US" dirty="0" smtClean="0"/>
          </a:p>
          <a:p>
            <a:r>
              <a:rPr lang="en-US" dirty="0" smtClean="0"/>
              <a:t>0 1 1 2 3 5 8 13 21 34</a:t>
            </a:r>
          </a:p>
          <a:p>
            <a:r>
              <a:rPr lang="en-US" dirty="0" smtClean="0"/>
              <a:t>PL/SQL procedure successfully completed</a:t>
            </a:r>
          </a:p>
          <a:p>
            <a:endParaRPr lang="en-US" dirty="0"/>
          </a:p>
        </p:txBody>
      </p:sp>
      <p:pic>
        <p:nvPicPr>
          <p:cNvPr id="4" name="Picture 2" descr="C:\Users\p.v\Desktop\WriteaCprogramtogeneratethefirstntermsofthesequence.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997137"/>
            <a:ext cx="4800600" cy="3708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Pro-5 </a:t>
            </a:r>
            <a:r>
              <a:rPr lang="en-US" b="1" dirty="0" smtClean="0">
                <a:solidFill>
                  <a:srgbClr val="00B0F0"/>
                </a:solidFill>
              </a:rPr>
              <a:t>find sum and average of three numbers.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63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     a number:=1;</a:t>
            </a:r>
          </a:p>
          <a:p>
            <a:r>
              <a:rPr lang="en-US" b="1" dirty="0" smtClean="0"/>
              <a:t>        b number:=2;</a:t>
            </a:r>
          </a:p>
          <a:p>
            <a:r>
              <a:rPr lang="en-US" b="1" dirty="0" smtClean="0"/>
              <a:t>        c number:=3;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sm</a:t>
            </a:r>
            <a:r>
              <a:rPr lang="en-US" b="1" dirty="0" smtClean="0"/>
              <a:t> number;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av</a:t>
            </a:r>
            <a:r>
              <a:rPr lang="en-US" b="1" dirty="0" smtClean="0"/>
              <a:t> number;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sm</a:t>
            </a:r>
            <a:r>
              <a:rPr lang="en-US" b="1" dirty="0" smtClean="0"/>
              <a:t>:=</a:t>
            </a:r>
            <a:r>
              <a:rPr lang="en-US" b="1" dirty="0" err="1" smtClean="0"/>
              <a:t>a+b+c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av</a:t>
            </a:r>
            <a:r>
              <a:rPr lang="en-US" b="1" dirty="0" smtClean="0"/>
              <a:t>:=</a:t>
            </a:r>
            <a:r>
              <a:rPr lang="en-US" b="1" dirty="0" err="1" smtClean="0"/>
              <a:t>sm</a:t>
            </a:r>
            <a:r>
              <a:rPr lang="en-US" b="1" dirty="0" smtClean="0"/>
              <a:t>/3;</a:t>
            </a:r>
          </a:p>
          <a:p>
            <a:r>
              <a:rPr lang="en-US" b="1" dirty="0" smtClean="0"/>
              <a:t>     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('Sum = '||</a:t>
            </a:r>
            <a:r>
              <a:rPr lang="en-US" b="1" dirty="0" err="1" smtClean="0"/>
              <a:t>sm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    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('Average = '||</a:t>
            </a:r>
            <a:r>
              <a:rPr lang="en-US" b="1" dirty="0" err="1" smtClean="0"/>
              <a:t>av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Output :</a:t>
            </a:r>
          </a:p>
          <a:p>
            <a:r>
              <a:rPr lang="en-US" dirty="0" smtClean="0"/>
              <a:t>Sum = 6</a:t>
            </a:r>
          </a:p>
          <a:p>
            <a:r>
              <a:rPr lang="en-US" dirty="0" smtClean="0"/>
              <a:t>Average = 2</a:t>
            </a:r>
          </a:p>
          <a:p>
            <a:r>
              <a:rPr lang="en-US" dirty="0" smtClean="0"/>
              <a:t>PL/SQL procedure successfully completed.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Pro.6 </a:t>
            </a:r>
            <a:r>
              <a:rPr lang="en-US" b="1" dirty="0" smtClean="0">
                <a:solidFill>
                  <a:srgbClr val="00B0F0"/>
                </a:solidFill>
              </a:rPr>
              <a:t>find reverse of a number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609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900" b="1" dirty="0" smtClean="0"/>
              <a:t>declare</a:t>
            </a:r>
          </a:p>
          <a:p>
            <a:r>
              <a:rPr lang="en-US" sz="1900" b="1" dirty="0" smtClean="0"/>
              <a:t>    N number;</a:t>
            </a:r>
          </a:p>
          <a:p>
            <a:r>
              <a:rPr lang="en-US" sz="1900" b="1" dirty="0" smtClean="0"/>
              <a:t>    S NUMBER := 0;</a:t>
            </a:r>
          </a:p>
          <a:p>
            <a:r>
              <a:rPr lang="en-US" sz="1900" b="1" dirty="0" smtClean="0"/>
              <a:t>    R NUMBER;</a:t>
            </a:r>
          </a:p>
          <a:p>
            <a:r>
              <a:rPr lang="en-US" sz="1900" b="1" dirty="0" smtClean="0"/>
              <a:t>    K number;</a:t>
            </a:r>
          </a:p>
          <a:p>
            <a:r>
              <a:rPr lang="en-US" sz="1900" b="1" dirty="0" smtClean="0"/>
              <a:t>begin</a:t>
            </a:r>
          </a:p>
          <a:p>
            <a:r>
              <a:rPr lang="en-US" sz="1900" b="1" dirty="0" smtClean="0"/>
              <a:t>    N := 1234;</a:t>
            </a:r>
          </a:p>
          <a:p>
            <a:r>
              <a:rPr lang="en-US" sz="1900" b="1" dirty="0" smtClean="0"/>
              <a:t>    K := N;</a:t>
            </a:r>
          </a:p>
          <a:p>
            <a:r>
              <a:rPr lang="en-US" sz="1900" b="1" dirty="0" smtClean="0"/>
              <a:t>    loop</a:t>
            </a:r>
          </a:p>
          <a:p>
            <a:r>
              <a:rPr lang="en-US" sz="1900" b="1" dirty="0" smtClean="0"/>
              <a:t>       exit WHEN N = 0;</a:t>
            </a:r>
          </a:p>
          <a:p>
            <a:r>
              <a:rPr lang="en-US" sz="1900" b="1" dirty="0" smtClean="0"/>
              <a:t>       S := S * 10;</a:t>
            </a:r>
          </a:p>
          <a:p>
            <a:r>
              <a:rPr lang="en-US" sz="1900" b="1" dirty="0" smtClean="0"/>
              <a:t>       R := MOD(N,10);</a:t>
            </a:r>
          </a:p>
          <a:p>
            <a:r>
              <a:rPr lang="en-US" sz="1900" b="1" dirty="0" smtClean="0"/>
              <a:t>       S := S + R;</a:t>
            </a:r>
          </a:p>
          <a:p>
            <a:r>
              <a:rPr lang="en-US" sz="1900" b="1" dirty="0" smtClean="0"/>
              <a:t>       N := TRUNC(N/10);</a:t>
            </a:r>
          </a:p>
          <a:p>
            <a:r>
              <a:rPr lang="en-US" sz="1900" b="1" dirty="0" smtClean="0"/>
              <a:t>    end loop;</a:t>
            </a:r>
          </a:p>
          <a:p>
            <a:r>
              <a:rPr lang="en-US" sz="1900" b="1" dirty="0" smtClean="0"/>
              <a:t>    </a:t>
            </a:r>
            <a:r>
              <a:rPr lang="en-US" sz="1900" b="1" dirty="0" err="1" smtClean="0"/>
              <a:t>dbms_output.put_line</a:t>
            </a:r>
            <a:r>
              <a:rPr lang="en-US" sz="1900" b="1" dirty="0" smtClean="0"/>
              <a:t>('THE REVERSED DIGITS OF '||K||' = '||S);</a:t>
            </a:r>
          </a:p>
          <a:p>
            <a:r>
              <a:rPr lang="en-US" sz="1900" b="1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Output :</a:t>
            </a:r>
          </a:p>
          <a:p>
            <a:endParaRPr lang="en-US" b="1" u="sng" dirty="0" smtClean="0"/>
          </a:p>
          <a:p>
            <a:r>
              <a:rPr lang="en-US" dirty="0" smtClean="0"/>
              <a:t>THE REVERSED DIGITS OF 1234 = 4321 </a:t>
            </a:r>
          </a:p>
          <a:p>
            <a:r>
              <a:rPr lang="en-US" dirty="0" smtClean="0"/>
              <a:t>Statement processed.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Ex.2 REVERSED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 smtClean="0"/>
              <a:t>declare</a:t>
            </a:r>
          </a:p>
          <a:p>
            <a:r>
              <a:rPr lang="en-US" sz="2000" b="1" dirty="0" smtClean="0"/>
              <a:t> 	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number(3);</a:t>
            </a:r>
          </a:p>
          <a:p>
            <a:r>
              <a:rPr lang="en-US" sz="2000" b="1" dirty="0" smtClean="0"/>
              <a:t>begin </a:t>
            </a:r>
          </a:p>
          <a:p>
            <a:r>
              <a:rPr lang="en-US" sz="2000" b="1" dirty="0" smtClean="0"/>
              <a:t>           </a:t>
            </a:r>
            <a:r>
              <a:rPr lang="en-US" sz="2000" b="1" dirty="0" err="1" smtClean="0"/>
              <a:t>dbms_output.put_line</a:t>
            </a:r>
            <a:r>
              <a:rPr lang="en-US" sz="2000" b="1" dirty="0" smtClean="0"/>
              <a:t>('THE REVERSED DIGITS OF 5 6 7 8 9 10 </a:t>
            </a:r>
            <a:r>
              <a:rPr lang="en-US" sz="2000" b="1" smtClean="0"/>
              <a:t>is  ');</a:t>
            </a:r>
            <a:endParaRPr lang="en-US" sz="2000" b="1" dirty="0" smtClean="0"/>
          </a:p>
          <a:p>
            <a:r>
              <a:rPr lang="en-US" sz="2000" b="1" dirty="0" smtClean="0"/>
              <a:t>              for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in reverse 5..10</a:t>
            </a:r>
          </a:p>
          <a:p>
            <a:r>
              <a:rPr lang="en-US" sz="2000" b="1" dirty="0" smtClean="0"/>
              <a:t>          loop</a:t>
            </a:r>
          </a:p>
          <a:p>
            <a:r>
              <a:rPr lang="en-US" sz="2000" b="1" dirty="0" smtClean="0"/>
              <a:t>             </a:t>
            </a:r>
            <a:r>
              <a:rPr lang="en-US" sz="2000" b="1" dirty="0" err="1" smtClean="0"/>
              <a:t>dbms_output.put_line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);</a:t>
            </a:r>
          </a:p>
          <a:p>
            <a:r>
              <a:rPr lang="en-US" sz="2000" b="1" dirty="0" smtClean="0"/>
              <a:t>          end loop;</a:t>
            </a:r>
          </a:p>
          <a:p>
            <a:r>
              <a:rPr lang="en-US" sz="2000" b="1" dirty="0" smtClean="0"/>
              <a:t>end;</a:t>
            </a:r>
          </a:p>
          <a:p>
            <a:r>
              <a:rPr lang="en-US" sz="2000" b="1" dirty="0" smtClean="0"/>
              <a:t>/</a:t>
            </a:r>
          </a:p>
          <a:p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RNW AMRELI\Desktop\SQL Commands and 2 more pages - Profile 1 - Microsoft Edge_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10438"/>
            <a:ext cx="6170372" cy="3071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Prime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400" b="1" dirty="0" smtClean="0"/>
              <a:t>DECLARE</a:t>
            </a:r>
          </a:p>
          <a:p>
            <a:r>
              <a:rPr lang="en-US" sz="1400" b="1" dirty="0" smtClean="0"/>
              <a:t>   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NUMBER(3);</a:t>
            </a:r>
          </a:p>
          <a:p>
            <a:r>
              <a:rPr lang="en-US" sz="1400" b="1" dirty="0" smtClean="0"/>
              <a:t>    j NUMBER(3);</a:t>
            </a:r>
          </a:p>
          <a:p>
            <a:r>
              <a:rPr lang="en-US" sz="1400" b="1" dirty="0" smtClean="0"/>
              <a:t>BEGIN</a:t>
            </a:r>
          </a:p>
          <a:p>
            <a:r>
              <a:rPr lang="en-US" sz="1400" b="1" dirty="0" err="1" smtClean="0"/>
              <a:t>dbms_output.Put_line</a:t>
            </a:r>
            <a:r>
              <a:rPr lang="en-US" sz="1400" b="1" dirty="0" smtClean="0"/>
              <a:t>('The prime numbers are:');</a:t>
            </a:r>
          </a:p>
          <a:p>
            <a:r>
              <a:rPr lang="en-US" sz="1400" b="1" dirty="0" smtClean="0"/>
              <a:t>	</a:t>
            </a:r>
            <a:r>
              <a:rPr lang="en-US" sz="1400" b="1" dirty="0" err="1" smtClean="0"/>
              <a:t>dbms_output.new_line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   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:= 2;</a:t>
            </a:r>
          </a:p>
          <a:p>
            <a:r>
              <a:rPr lang="en-US" sz="1400" b="1" dirty="0" smtClean="0"/>
              <a:t>    LOOP</a:t>
            </a:r>
          </a:p>
          <a:p>
            <a:r>
              <a:rPr lang="en-US" sz="1400" b="1" dirty="0" smtClean="0"/>
              <a:t>        j := 2;</a:t>
            </a:r>
          </a:p>
          <a:p>
            <a:r>
              <a:rPr lang="en-US" sz="1400" b="1" dirty="0" smtClean="0"/>
              <a:t>        LOOP</a:t>
            </a:r>
          </a:p>
          <a:p>
            <a:r>
              <a:rPr lang="en-US" sz="1400" b="1" dirty="0" smtClean="0"/>
              <a:t>            EXIT WHEN( ( MOD(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, j) = 0 )</a:t>
            </a:r>
          </a:p>
          <a:p>
            <a:r>
              <a:rPr lang="en-US" sz="1400" b="1" dirty="0" smtClean="0"/>
              <a:t>                        OR ( j =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) );</a:t>
            </a:r>
          </a:p>
          <a:p>
            <a:r>
              <a:rPr lang="en-US" sz="1400" b="1" dirty="0" smtClean="0"/>
              <a:t>            j := j + 1;</a:t>
            </a:r>
          </a:p>
          <a:p>
            <a:r>
              <a:rPr lang="en-US" sz="1400" b="1" dirty="0" smtClean="0"/>
              <a:t>        END LOOP;</a:t>
            </a:r>
          </a:p>
          <a:p>
            <a:r>
              <a:rPr lang="en-US" sz="1400" b="1" dirty="0" smtClean="0"/>
              <a:t>        IF( j =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)THEN</a:t>
            </a:r>
          </a:p>
          <a:p>
            <a:r>
              <a:rPr lang="en-US" sz="1400" b="1" dirty="0" smtClean="0"/>
              <a:t>          </a:t>
            </a:r>
            <a:r>
              <a:rPr lang="en-US" sz="1400" b="1" dirty="0" err="1" smtClean="0"/>
              <a:t>dbms_output.Put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||'   ');							   </a:t>
            </a:r>
          </a:p>
          <a:p>
            <a:r>
              <a:rPr lang="en-US" sz="1400" b="1" dirty="0" smtClean="0"/>
              <a:t>        END IF;</a:t>
            </a:r>
          </a:p>
          <a:p>
            <a:r>
              <a:rPr lang="en-US" sz="1400" b="1" dirty="0" smtClean="0"/>
              <a:t>       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:=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+ 1;</a:t>
            </a:r>
          </a:p>
          <a:p>
            <a:r>
              <a:rPr lang="en-US" sz="1400" b="1" dirty="0" smtClean="0"/>
              <a:t>        exit WHEN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= 50;</a:t>
            </a:r>
          </a:p>
          <a:p>
            <a:r>
              <a:rPr lang="en-US" sz="1400" b="1" dirty="0" smtClean="0"/>
              <a:t>    END LOOP;</a:t>
            </a:r>
          </a:p>
          <a:p>
            <a:r>
              <a:rPr lang="en-US" sz="1400" b="1" dirty="0" smtClean="0"/>
              <a:t>	</a:t>
            </a:r>
            <a:r>
              <a:rPr lang="en-US" sz="1400" b="1" dirty="0" err="1" smtClean="0"/>
              <a:t>dbms_output.new_line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END;</a:t>
            </a:r>
          </a:p>
          <a:p>
            <a:r>
              <a:rPr lang="en-US" sz="1400" b="1" dirty="0" smtClean="0"/>
              <a:t>/</a:t>
            </a:r>
            <a:endParaRPr lang="en-US" sz="1400" b="1" dirty="0"/>
          </a:p>
        </p:txBody>
      </p:sp>
      <p:pic>
        <p:nvPicPr>
          <p:cNvPr id="6" name="Picture 2" descr="C:\Users\RNW AMRELI\Desktop\SQL Commands and 2 more pages - Profile 1 - Microsoft Edge_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5810250"/>
            <a:ext cx="5410201" cy="971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Prime number</a:t>
            </a:r>
            <a:endParaRPr lang="en-US" dirty="0"/>
          </a:p>
        </p:txBody>
      </p:sp>
      <p:pic>
        <p:nvPicPr>
          <p:cNvPr id="1026" name="Picture 2" descr="C:\Users\p.v\Desktop\What is prime number - Definition from WhatIs.com - Oper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33859"/>
            <a:ext cx="4495800" cy="4743141"/>
          </a:xfrm>
          <a:prstGeom prst="rect">
            <a:avLst/>
          </a:prstGeom>
          <a:noFill/>
        </p:spPr>
      </p:pic>
      <p:pic>
        <p:nvPicPr>
          <p:cNvPr id="1029" name="Picture 5" descr="C:\Users\RNW AMRELI\Desktop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8240" y="1447800"/>
            <a:ext cx="4053840" cy="2895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838200"/>
          </a:xfrm>
        </p:spPr>
        <p:txBody>
          <a:bodyPr/>
          <a:lstStyle/>
          <a:p>
            <a:r>
              <a:rPr lang="en-US" dirty="0" smtClean="0"/>
              <a:t>Armstrong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601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200" b="1" dirty="0" smtClean="0"/>
              <a:t>declare</a:t>
            </a:r>
          </a:p>
          <a:p>
            <a:r>
              <a:rPr lang="en-US" sz="1200" b="1" dirty="0" smtClean="0"/>
              <a:t>    n number:=407;</a:t>
            </a:r>
          </a:p>
          <a:p>
            <a:r>
              <a:rPr lang="en-US" sz="1200" b="1" dirty="0" smtClean="0"/>
              <a:t>    s number:=0;</a:t>
            </a:r>
          </a:p>
          <a:p>
            <a:r>
              <a:rPr lang="en-US" sz="1200" b="1" dirty="0" smtClean="0"/>
              <a:t>    r number;</a:t>
            </a:r>
          </a:p>
          <a:p>
            <a:r>
              <a:rPr lang="en-US" sz="1200" b="1" dirty="0" smtClean="0"/>
              <a:t>    </a:t>
            </a:r>
            <a:r>
              <a:rPr lang="en-US" sz="1200" b="1" dirty="0" err="1" smtClean="0"/>
              <a:t>len</a:t>
            </a:r>
            <a:r>
              <a:rPr lang="en-US" sz="1200" b="1" dirty="0" smtClean="0"/>
              <a:t> number;</a:t>
            </a:r>
          </a:p>
          <a:p>
            <a:r>
              <a:rPr lang="en-US" sz="1200" b="1" dirty="0" smtClean="0"/>
              <a:t>    m number;</a:t>
            </a:r>
          </a:p>
          <a:p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begin</a:t>
            </a:r>
          </a:p>
          <a:p>
            <a:r>
              <a:rPr lang="en-US" sz="1200" b="1" dirty="0" smtClean="0"/>
              <a:t>    m:=n;</a:t>
            </a:r>
          </a:p>
          <a:p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    </a:t>
            </a:r>
            <a:r>
              <a:rPr lang="en-US" sz="1200" b="1" dirty="0" err="1" smtClean="0"/>
              <a:t>len</a:t>
            </a:r>
            <a:r>
              <a:rPr lang="en-US" sz="1200" b="1" dirty="0" smtClean="0"/>
              <a:t>:=length(</a:t>
            </a:r>
            <a:r>
              <a:rPr lang="en-US" sz="1200" b="1" dirty="0" err="1" smtClean="0"/>
              <a:t>to_char</a:t>
            </a:r>
            <a:r>
              <a:rPr lang="en-US" sz="1200" b="1" dirty="0" smtClean="0"/>
              <a:t>(n));</a:t>
            </a:r>
          </a:p>
          <a:p>
            <a:r>
              <a:rPr lang="en-US" sz="1200" b="1" dirty="0" smtClean="0"/>
              <a:t>    </a:t>
            </a:r>
          </a:p>
          <a:p>
            <a:r>
              <a:rPr lang="en-US" sz="1200" b="1" dirty="0" smtClean="0"/>
              <a:t>    while n&gt;0</a:t>
            </a:r>
          </a:p>
          <a:p>
            <a:r>
              <a:rPr lang="en-US" sz="1200" b="1" dirty="0" smtClean="0"/>
              <a:t>    loop</a:t>
            </a:r>
          </a:p>
          <a:p>
            <a:r>
              <a:rPr lang="en-US" sz="1200" b="1" dirty="0" smtClean="0"/>
              <a:t>        r:=mod(n,10);</a:t>
            </a:r>
          </a:p>
          <a:p>
            <a:r>
              <a:rPr lang="en-US" sz="1200" b="1" dirty="0" smtClean="0"/>
              <a:t>        s:=</a:t>
            </a:r>
            <a:r>
              <a:rPr lang="en-US" sz="1200" b="1" dirty="0" err="1" smtClean="0"/>
              <a:t>s+power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r,len</a:t>
            </a:r>
            <a:r>
              <a:rPr lang="en-US" sz="1200" b="1" dirty="0" smtClean="0"/>
              <a:t>);</a:t>
            </a:r>
          </a:p>
          <a:p>
            <a:r>
              <a:rPr lang="en-US" sz="1200" b="1" dirty="0" smtClean="0"/>
              <a:t>        n:=</a:t>
            </a:r>
            <a:r>
              <a:rPr lang="en-US" sz="1200" b="1" dirty="0" err="1" smtClean="0"/>
              <a:t>trunc</a:t>
            </a:r>
            <a:r>
              <a:rPr lang="en-US" sz="1200" b="1" dirty="0" smtClean="0"/>
              <a:t>(n/10);</a:t>
            </a:r>
          </a:p>
          <a:p>
            <a:r>
              <a:rPr lang="en-US" sz="1200" b="1" dirty="0" smtClean="0"/>
              <a:t>    end loop;</a:t>
            </a:r>
          </a:p>
          <a:p>
            <a:r>
              <a:rPr lang="en-US" sz="1200" b="1" dirty="0" smtClean="0"/>
              <a:t>    </a:t>
            </a:r>
          </a:p>
          <a:p>
            <a:r>
              <a:rPr lang="en-US" sz="1200" b="1" dirty="0" smtClean="0"/>
              <a:t>    if m=s</a:t>
            </a:r>
          </a:p>
          <a:p>
            <a:r>
              <a:rPr lang="en-US" sz="1200" b="1" dirty="0" smtClean="0"/>
              <a:t>    then</a:t>
            </a:r>
          </a:p>
          <a:p>
            <a:r>
              <a:rPr lang="en-US" sz="1200" b="1" dirty="0" smtClean="0"/>
              <a:t>        </a:t>
            </a:r>
            <a:r>
              <a:rPr lang="en-US" sz="1200" b="1" dirty="0" err="1" smtClean="0"/>
              <a:t>dbms_output.put_line</a:t>
            </a:r>
            <a:r>
              <a:rPr lang="en-US" sz="1200" b="1" dirty="0" smtClean="0"/>
              <a:t>('</a:t>
            </a:r>
            <a:r>
              <a:rPr lang="en-US" sz="1200" b="1" dirty="0" err="1" smtClean="0"/>
              <a:t>armstrong</a:t>
            </a:r>
            <a:r>
              <a:rPr lang="en-US" sz="1200" b="1" dirty="0" smtClean="0"/>
              <a:t> number');</a:t>
            </a:r>
          </a:p>
          <a:p>
            <a:r>
              <a:rPr lang="en-US" sz="1200" b="1" dirty="0" smtClean="0"/>
              <a:t>    else</a:t>
            </a:r>
          </a:p>
          <a:p>
            <a:r>
              <a:rPr lang="en-US" sz="1200" b="1" dirty="0" smtClean="0"/>
              <a:t>        </a:t>
            </a:r>
            <a:r>
              <a:rPr lang="en-US" sz="1200" b="1" dirty="0" err="1" smtClean="0"/>
              <a:t>dbms_output.put_line</a:t>
            </a:r>
            <a:r>
              <a:rPr lang="en-US" sz="1200" b="1" dirty="0" smtClean="0"/>
              <a:t>('not </a:t>
            </a:r>
            <a:r>
              <a:rPr lang="en-US" sz="1200" b="1" dirty="0" err="1" smtClean="0"/>
              <a:t>armstrong</a:t>
            </a:r>
            <a:r>
              <a:rPr lang="en-US" sz="1200" b="1" dirty="0" smtClean="0"/>
              <a:t> number');</a:t>
            </a:r>
          </a:p>
          <a:p>
            <a:r>
              <a:rPr lang="en-US" sz="1200" b="1" dirty="0" smtClean="0"/>
              <a:t>    end if;</a:t>
            </a:r>
          </a:p>
          <a:p>
            <a:r>
              <a:rPr lang="en-US" sz="1200" b="1" dirty="0" smtClean="0"/>
              <a:t>    end;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hanak\Desktop\xplsql_block.png.pagespeed.ic.n1xnfU3ZH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143000"/>
            <a:ext cx="5029200" cy="5273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Armstrong number</a:t>
            </a:r>
            <a:endParaRPr lang="en-US" dirty="0"/>
          </a:p>
        </p:txBody>
      </p:sp>
      <p:pic>
        <p:nvPicPr>
          <p:cNvPr id="2051" name="Picture 3" descr="C:\Users\p.v\Desktop\armstrong-number-ran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276600"/>
            <a:ext cx="6044712" cy="3352800"/>
          </a:xfrm>
          <a:prstGeom prst="rect">
            <a:avLst/>
          </a:prstGeom>
          <a:noFill/>
        </p:spPr>
      </p:pic>
      <p:pic>
        <p:nvPicPr>
          <p:cNvPr id="6" name="Picture 2" descr="C:\Users\p.v\Desktop\c-for-loop-image-exercises-2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143000"/>
            <a:ext cx="3810000" cy="343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2" name="Picture 4" descr="C:\Users\p.v\Desktop\armstrong number - Google Search - Opera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447800"/>
            <a:ext cx="4554747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0" name="Picture 2" descr="C:\Users\RNW AMRELI\Desktop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5257800"/>
            <a:ext cx="4229100" cy="1076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dirty="0" smtClean="0"/>
              <a:t>Palindrome Number in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 num number := 12321;   -- Change this to test</a:t>
            </a:r>
          </a:p>
          <a:p>
            <a:r>
              <a:rPr lang="en-US" dirty="0" smtClean="0"/>
              <a:t>    temp number;</a:t>
            </a:r>
          </a:p>
          <a:p>
            <a:r>
              <a:rPr lang="en-US" dirty="0" smtClean="0"/>
              <a:t>    rev number := 0;</a:t>
            </a:r>
          </a:p>
          <a:p>
            <a:r>
              <a:rPr lang="en-US" dirty="0" smtClean="0"/>
              <a:t>    digit number;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temp := num;</a:t>
            </a:r>
          </a:p>
          <a:p>
            <a:r>
              <a:rPr lang="en-US" dirty="0" smtClean="0"/>
              <a:t>    while temp &gt; 0 loop</a:t>
            </a:r>
          </a:p>
          <a:p>
            <a:r>
              <a:rPr lang="en-US" dirty="0" smtClean="0"/>
              <a:t>        digit := mod(temp, 10);       -- get last digit</a:t>
            </a:r>
          </a:p>
          <a:p>
            <a:r>
              <a:rPr lang="en-US" dirty="0" smtClean="0"/>
              <a:t>        rev := (rev * 10) + digit;    -- build reverse number</a:t>
            </a:r>
          </a:p>
          <a:p>
            <a:r>
              <a:rPr lang="en-US" dirty="0" smtClean="0"/>
              <a:t>        temp := </a:t>
            </a:r>
            <a:r>
              <a:rPr lang="en-US" dirty="0" err="1" smtClean="0"/>
              <a:t>trunc</a:t>
            </a:r>
            <a:r>
              <a:rPr lang="en-US" dirty="0" smtClean="0"/>
              <a:t>(temp / 10);     -- remove last digit</a:t>
            </a:r>
          </a:p>
          <a:p>
            <a:r>
              <a:rPr lang="en-US" dirty="0" smtClean="0"/>
              <a:t>    end loop;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if rev = num then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(num || ' is a Palindrome Number');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(num || ' is Not a Palindrome Number');</a:t>
            </a:r>
          </a:p>
          <a:p>
            <a:r>
              <a:rPr lang="en-US" dirty="0" smtClean="0"/>
              <a:t>    end if;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6172200"/>
          </a:xfrm>
        </p:spPr>
        <p:txBody>
          <a:bodyPr/>
          <a:lstStyle/>
          <a:p>
            <a:r>
              <a:rPr lang="en-US" dirty="0" smtClean="0"/>
              <a:t>1234321 is a Palindrome Number </a:t>
            </a:r>
          </a:p>
          <a:p>
            <a:r>
              <a:rPr lang="en-US" dirty="0" smtClean="0"/>
              <a:t>Statement processed.</a:t>
            </a:r>
          </a:p>
          <a:p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919538" y="3208338"/>
          <a:ext cx="1303337" cy="439737"/>
        </p:xfrm>
        <a:graphic>
          <a:graphicData uri="http://schemas.openxmlformats.org/presentationml/2006/ole">
            <p:oleObj spid="_x0000_s3077" name="Packager Shell Object" showAsIcon="1" r:id="rId3" imgW="1309816" imgH="436605" progId="Package">
              <p:embed/>
            </p:oleObj>
          </a:graphicData>
        </a:graphic>
      </p:graphicFrame>
      <p:pic>
        <p:nvPicPr>
          <p:cNvPr id="3075" name="Picture 3" descr="C:\Users\RNW AMRELI\Desktop\Palindrome Number list - Google Search - Google Chro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2819400"/>
            <a:ext cx="6924675" cy="3714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6" name="Picture 4" descr="C:\Users\RNW AMRELI\Desktop\images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505200"/>
            <a:ext cx="1847850" cy="24669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 String in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original_str</a:t>
            </a:r>
            <a:r>
              <a:rPr lang="en-US" dirty="0" smtClean="0"/>
              <a:t> VARCHAR2(100) := 'Hello, World!';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reversed_str</a:t>
            </a:r>
            <a:r>
              <a:rPr lang="en-US" dirty="0" smtClean="0"/>
              <a:t> VARCHAR2(100) := '';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FOR </a:t>
            </a:r>
            <a:r>
              <a:rPr lang="en-US" dirty="0" err="1" smtClean="0"/>
              <a:t>i</a:t>
            </a:r>
            <a:r>
              <a:rPr lang="en-US" dirty="0" smtClean="0"/>
              <a:t> IN REVERSE 1 .. LENGTH(</a:t>
            </a:r>
            <a:r>
              <a:rPr lang="en-US" dirty="0" err="1" smtClean="0"/>
              <a:t>original_str</a:t>
            </a:r>
            <a:r>
              <a:rPr lang="en-US" dirty="0" smtClean="0"/>
              <a:t>) LOOP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reversed_str</a:t>
            </a:r>
            <a:r>
              <a:rPr lang="en-US" dirty="0" smtClean="0"/>
              <a:t> := (</a:t>
            </a:r>
            <a:r>
              <a:rPr lang="en-US" dirty="0" err="1" smtClean="0"/>
              <a:t>reversed_str</a:t>
            </a:r>
            <a:r>
              <a:rPr lang="en-US" dirty="0" smtClean="0"/>
              <a:t> || SUBSTR(</a:t>
            </a:r>
            <a:r>
              <a:rPr lang="en-US" dirty="0" err="1" smtClean="0"/>
              <a:t>original_str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smtClean="0"/>
              <a:t>, 1));</a:t>
            </a:r>
            <a:endParaRPr lang="en-US" dirty="0" smtClean="0"/>
          </a:p>
          <a:p>
            <a:r>
              <a:rPr lang="en-US" dirty="0" smtClean="0"/>
              <a:t>     DBMS_OUTPUT.PUT_LINE('Reversed String: ' || </a:t>
            </a:r>
            <a:r>
              <a:rPr lang="en-US" dirty="0" err="1" smtClean="0"/>
              <a:t>reversed_str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END LOOP;</a:t>
            </a:r>
          </a:p>
          <a:p>
            <a:endParaRPr lang="en-US" dirty="0" smtClean="0"/>
          </a:p>
          <a:p>
            <a:r>
              <a:rPr lang="en-US" dirty="0" smtClean="0"/>
              <a:t>   DBMS_OUTPUT.PUT_LINE('Original String: ' || </a:t>
            </a:r>
            <a:r>
              <a:rPr lang="en-US" dirty="0" err="1" smtClean="0"/>
              <a:t>original_str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DBMS_OUTPUT.PUT_LINE('Reversed String: ' || </a:t>
            </a:r>
            <a:r>
              <a:rPr lang="en-US" dirty="0" err="1" smtClean="0"/>
              <a:t>reversed_str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4"/>
            <a:ext cx="8686800" cy="51514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📝 Explanation:</a:t>
            </a:r>
          </a:p>
          <a:p>
            <a:pPr lvl="1"/>
            <a:r>
              <a:rPr lang="en-US" dirty="0" err="1" smtClean="0"/>
              <a:t>original_str</a:t>
            </a:r>
            <a:r>
              <a:rPr lang="en-US" dirty="0" smtClean="0"/>
              <a:t> is the string you want to reverse.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REVERSE loops backward from the end of the string.</a:t>
            </a:r>
          </a:p>
          <a:p>
            <a:pPr lvl="1"/>
            <a:r>
              <a:rPr lang="en-US" dirty="0" smtClean="0"/>
              <a:t>SUBSTR(</a:t>
            </a:r>
            <a:r>
              <a:rPr lang="en-US" dirty="0" err="1" smtClean="0"/>
              <a:t>original_str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, 1) gets each character from the end.</a:t>
            </a:r>
          </a:p>
          <a:p>
            <a:pPr lvl="1"/>
            <a:r>
              <a:rPr lang="en-US" dirty="0" smtClean="0"/>
              <a:t>DBMS_OUTPUT.PUT_LINE prints the result.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Output :</a:t>
            </a:r>
          </a:p>
          <a:p>
            <a:endParaRPr lang="en-US" dirty="0" smtClean="0"/>
          </a:p>
          <a:p>
            <a:r>
              <a:rPr lang="en-US" dirty="0" smtClean="0"/>
              <a:t>Original String: Hello, World! </a:t>
            </a:r>
          </a:p>
          <a:p>
            <a:r>
              <a:rPr lang="en-US" dirty="0" smtClean="0"/>
              <a:t>Reversed String: !</a:t>
            </a:r>
            <a:r>
              <a:rPr lang="en-US" dirty="0" err="1" smtClean="0"/>
              <a:t>dlroW</a:t>
            </a:r>
            <a:r>
              <a:rPr lang="en-US" dirty="0" smtClean="0"/>
              <a:t> ,</a:t>
            </a:r>
            <a:r>
              <a:rPr lang="en-US" dirty="0" err="1" smtClean="0"/>
              <a:t>olleH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Statement processed.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PL/SQL program to find the sum of digits of a given number.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v_num</a:t>
            </a:r>
            <a:r>
              <a:rPr lang="en-US" dirty="0" smtClean="0"/>
              <a:t>  NUMBER := 9875;   -- Input number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v_sum</a:t>
            </a:r>
            <a:r>
              <a:rPr lang="en-US" dirty="0" smtClean="0"/>
              <a:t>  NUMBER := 0;      -- To store sum of digits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v_rem</a:t>
            </a:r>
            <a:r>
              <a:rPr lang="en-US" dirty="0" smtClean="0"/>
              <a:t>  NUMBER;           -- To hold remainder (digit)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WHILE </a:t>
            </a:r>
            <a:r>
              <a:rPr lang="en-US" dirty="0" err="1" smtClean="0"/>
              <a:t>v_num</a:t>
            </a:r>
            <a:r>
              <a:rPr lang="en-US" dirty="0" smtClean="0"/>
              <a:t> &gt; 0 LOOP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v_rem</a:t>
            </a:r>
            <a:r>
              <a:rPr lang="en-US" dirty="0" smtClean="0"/>
              <a:t> := MOD(</a:t>
            </a:r>
            <a:r>
              <a:rPr lang="en-US" dirty="0" err="1" smtClean="0"/>
              <a:t>v_num</a:t>
            </a:r>
            <a:r>
              <a:rPr lang="en-US" dirty="0" smtClean="0"/>
              <a:t>, 10);        -- Get last digit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v_sum</a:t>
            </a:r>
            <a:r>
              <a:rPr lang="en-US" dirty="0" smtClean="0"/>
              <a:t> := </a:t>
            </a:r>
            <a:r>
              <a:rPr lang="en-US" dirty="0" err="1" smtClean="0"/>
              <a:t>v_sum</a:t>
            </a:r>
            <a:r>
              <a:rPr lang="en-US" dirty="0" smtClean="0"/>
              <a:t> + </a:t>
            </a:r>
            <a:r>
              <a:rPr lang="en-US" dirty="0" err="1" smtClean="0"/>
              <a:t>v_rem</a:t>
            </a:r>
            <a:r>
              <a:rPr lang="en-US" dirty="0" smtClean="0"/>
              <a:t>;         -- Add to sum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v_num</a:t>
            </a:r>
            <a:r>
              <a:rPr lang="en-US" dirty="0" smtClean="0"/>
              <a:t> := TRUNC(</a:t>
            </a:r>
            <a:r>
              <a:rPr lang="en-US" dirty="0" err="1" smtClean="0"/>
              <a:t>v_num</a:t>
            </a:r>
            <a:r>
              <a:rPr lang="en-US" dirty="0" smtClean="0"/>
              <a:t> / 10);     -- Remove last digit</a:t>
            </a:r>
          </a:p>
          <a:p>
            <a:r>
              <a:rPr lang="en-US" dirty="0" smtClean="0"/>
              <a:t>   END LOOP;</a:t>
            </a:r>
          </a:p>
          <a:p>
            <a:endParaRPr lang="en-US" dirty="0" smtClean="0"/>
          </a:p>
          <a:p>
            <a:r>
              <a:rPr lang="en-US" dirty="0" smtClean="0"/>
              <a:t>   DBMS_OUTPUT.PUT_LINE('Sum of digits = ' || </a:t>
            </a:r>
            <a:r>
              <a:rPr lang="en-US" dirty="0" err="1" smtClean="0"/>
              <a:t>v_sum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9875 → 9 + 8 + 7 + 5 = 29</a:t>
            </a:r>
          </a:p>
          <a:p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Sum of digits = 29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286000"/>
            <a:ext cx="4419600" cy="1447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400" b="1" dirty="0" smtClean="0"/>
              <a:t>Advanced PL/SQL 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4601"/>
            <a:ext cx="62484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% TYPE and % ROWTYPE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6000" dirty="0" smtClean="0"/>
          </a:p>
          <a:p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% 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943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Used to declare a variable </a:t>
            </a:r>
            <a:r>
              <a:rPr lang="en-US" sz="2400" b="1" dirty="0" smtClean="0"/>
              <a:t>with the same data type as a table column or another variable</a:t>
            </a:r>
            <a:r>
              <a:rPr lang="en-US" sz="2400" dirty="0" smtClean="0"/>
              <a:t>.</a:t>
            </a:r>
          </a:p>
          <a:p>
            <a:endParaRPr lang="en-US" sz="2400" b="1" i="1" dirty="0" smtClean="0">
              <a:sym typeface="Wingdings" pitchFamily="2" charset="2"/>
            </a:endParaRPr>
          </a:p>
          <a:p>
            <a:r>
              <a:rPr lang="en-US" sz="2400" b="1" i="1" dirty="0" smtClean="0">
                <a:sym typeface="Wingdings" pitchFamily="2" charset="2"/>
              </a:rPr>
              <a:t> </a:t>
            </a:r>
            <a:r>
              <a:rPr lang="en-US" sz="2400" b="1" i="1" dirty="0" smtClean="0"/>
              <a:t>%TYPE is used to </a:t>
            </a:r>
            <a:r>
              <a:rPr lang="en-US" sz="2400" b="1" i="1" u="sng" dirty="0" smtClean="0"/>
              <a:t>declare a field with </a:t>
            </a:r>
            <a:r>
              <a:rPr lang="en-US" sz="2400" b="1" i="1" dirty="0" smtClean="0"/>
              <a:t>the same type as that of a specified table's column:</a:t>
            </a:r>
          </a:p>
          <a:p>
            <a:endParaRPr lang="en-US" sz="2400" b="1" i="1" dirty="0" smtClean="0"/>
          </a:p>
          <a:p>
            <a:r>
              <a:rPr lang="en-US" i="1" dirty="0" smtClean="0">
                <a:sym typeface="Wingdings" pitchFamily="2" charset="2"/>
              </a:rPr>
              <a:t></a:t>
            </a:r>
            <a:r>
              <a:rPr lang="en-US" sz="2400" b="1" dirty="0" smtClean="0"/>
              <a:t>This is particularly useful when you want to ensure that your variable matches the column's data type.</a:t>
            </a:r>
          </a:p>
          <a:p>
            <a:endParaRPr lang="en-US" sz="2400" b="1" i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Syntax:</a:t>
            </a:r>
          </a:p>
          <a:p>
            <a:r>
              <a:rPr lang="en-US" sz="2800" b="1" i="1" dirty="0" err="1" smtClean="0">
                <a:solidFill>
                  <a:srgbClr val="0070C0"/>
                </a:solidFill>
              </a:rPr>
              <a:t>variable_name</a:t>
            </a:r>
            <a:r>
              <a:rPr lang="en-US" sz="2800" b="1" i="1" dirty="0" smtClean="0">
                <a:solidFill>
                  <a:srgbClr val="0070C0"/>
                </a:solidFill>
              </a:rPr>
              <a:t>  </a:t>
            </a:r>
            <a:r>
              <a:rPr lang="en-US" sz="2800" b="1" i="1" dirty="0" err="1" smtClean="0">
                <a:solidFill>
                  <a:srgbClr val="0070C0"/>
                </a:solidFill>
              </a:rPr>
              <a:t>table_name.column_name%TYPE</a:t>
            </a:r>
            <a:r>
              <a:rPr lang="en-US" sz="2800" b="1" i="1" dirty="0" smtClean="0">
                <a:solidFill>
                  <a:srgbClr val="0070C0"/>
                </a:solidFill>
              </a:rPr>
              <a:t>;</a:t>
            </a:r>
          </a:p>
          <a:p>
            <a:endParaRPr lang="en-US" b="1" i="1" dirty="0" smtClean="0"/>
          </a:p>
          <a:p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3330</TotalTime>
  <Words>6685</Words>
  <Application>Microsoft Office PowerPoint</Application>
  <PresentationFormat>On-screen Show (4:3)</PresentationFormat>
  <Paragraphs>1599</Paragraphs>
  <Slides>164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164</vt:i4>
      </vt:variant>
    </vt:vector>
  </HeadingPairs>
  <TitlesOfParts>
    <vt:vector size="166" baseType="lpstr">
      <vt:lpstr>Trek</vt:lpstr>
      <vt:lpstr>Packager Shell Object</vt:lpstr>
      <vt:lpstr>Introduction to PL/SQL,  Advanced PL/SQL </vt:lpstr>
      <vt:lpstr>Slide 2</vt:lpstr>
      <vt:lpstr>Slide 3</vt:lpstr>
      <vt:lpstr>SQL v/s PL/SQL</vt:lpstr>
      <vt:lpstr>SQL v/s PL/SQL</vt:lpstr>
      <vt:lpstr>SQL v/s PL/SQL</vt:lpstr>
      <vt:lpstr>Slide 7</vt:lpstr>
      <vt:lpstr>PL/SQL BLOCK STRUCTURE</vt:lpstr>
      <vt:lpstr>Slide 9</vt:lpstr>
      <vt:lpstr>PL/SQL BLOCK STRUCTURE</vt:lpstr>
      <vt:lpstr>Ex. 1 Simaple Program in pl/sql</vt:lpstr>
      <vt:lpstr>EX.2 Format to print massage</vt:lpstr>
      <vt:lpstr>Slide 13</vt:lpstr>
      <vt:lpstr>Slide 14</vt:lpstr>
      <vt:lpstr>The PL/SQL Comments</vt:lpstr>
      <vt:lpstr>Variable ,  basic data type,  conditions loop</vt:lpstr>
      <vt:lpstr>The PL/SQL Delimiters</vt:lpstr>
      <vt:lpstr>The PL/SQL  Identifiers</vt:lpstr>
      <vt:lpstr>Initializing Variables in PL/SQL</vt:lpstr>
      <vt:lpstr>Ex. 1 The DEFAULT keyword   </vt:lpstr>
      <vt:lpstr>Ex. 2 The assignment operator (:=)</vt:lpstr>
      <vt:lpstr>Ex.3 fix values in variable </vt:lpstr>
      <vt:lpstr>Ex.4 user define values get </vt:lpstr>
      <vt:lpstr>Variable Scope in PL/SQL</vt:lpstr>
      <vt:lpstr>Variable Scope in PL/SQL</vt:lpstr>
      <vt:lpstr>Ex.</vt:lpstr>
      <vt:lpstr>PL/SQL-Constants and Literals</vt:lpstr>
      <vt:lpstr>PL/SQL-Constants and Literals</vt:lpstr>
      <vt:lpstr>Ex.-1 PL/SQL-Constants</vt:lpstr>
      <vt:lpstr>EX.-2 PL/SQL-Constants</vt:lpstr>
      <vt:lpstr>The PL/SQL Literals</vt:lpstr>
      <vt:lpstr>The PL/SQL Literals</vt:lpstr>
      <vt:lpstr>Ex.</vt:lpstr>
      <vt:lpstr>PL/SQL-Operators</vt:lpstr>
      <vt:lpstr>PL/SQL-Operators</vt:lpstr>
      <vt:lpstr>Ex. Arithmetic operation </vt:lpstr>
      <vt:lpstr>PL/SQL Tables</vt:lpstr>
      <vt:lpstr>PL/SQL WITH TABLE</vt:lpstr>
      <vt:lpstr>Slide 39</vt:lpstr>
      <vt:lpstr>PL/SQL basic Data Types </vt:lpstr>
      <vt:lpstr>Control structure</vt:lpstr>
      <vt:lpstr>Three type of control structure</vt:lpstr>
      <vt:lpstr>Conditional control</vt:lpstr>
      <vt:lpstr>1)  IF…THEN…END IF</vt:lpstr>
      <vt:lpstr>EXAMPLE :</vt:lpstr>
      <vt:lpstr>2)  IF…THEN..ELSE…END IF</vt:lpstr>
      <vt:lpstr>EXAMPLE: 1 </vt:lpstr>
      <vt:lpstr>EXAMPLE: 2</vt:lpstr>
      <vt:lpstr>3)  IF…THEN…ELSIF…END IF </vt:lpstr>
      <vt:lpstr>Example : 1</vt:lpstr>
      <vt:lpstr>Example : 2</vt:lpstr>
      <vt:lpstr>Example : 3</vt:lpstr>
      <vt:lpstr>Example : 4</vt:lpstr>
      <vt:lpstr>[4] CASE…ENDCASE</vt:lpstr>
      <vt:lpstr>EX.</vt:lpstr>
      <vt:lpstr>[5] Nested IF-THEN-ELSE</vt:lpstr>
      <vt:lpstr>Ex.</vt:lpstr>
      <vt:lpstr>Iterative Control  &amp;          looping structure</vt:lpstr>
      <vt:lpstr>Iterative control</vt:lpstr>
      <vt:lpstr>1)Basic Loop.</vt:lpstr>
      <vt:lpstr>Ex.</vt:lpstr>
      <vt:lpstr>2)While…Loop.</vt:lpstr>
      <vt:lpstr>Ex.</vt:lpstr>
      <vt:lpstr>3)For..Loop.</vt:lpstr>
      <vt:lpstr>Ex…(1)</vt:lpstr>
      <vt:lpstr>Ex…(2)</vt:lpstr>
      <vt:lpstr>EX. (3)</vt:lpstr>
      <vt:lpstr>Sequential Control</vt:lpstr>
      <vt:lpstr>Sequential Control GOTO statement</vt:lpstr>
      <vt:lpstr>Ex.</vt:lpstr>
      <vt:lpstr>Slide 71</vt:lpstr>
      <vt:lpstr>Program in pl/sql</vt:lpstr>
      <vt:lpstr>Pro-1   next values generate.</vt:lpstr>
      <vt:lpstr>Slide 74</vt:lpstr>
      <vt:lpstr>Pro-2 factorial program</vt:lpstr>
      <vt:lpstr>Slide 76</vt:lpstr>
      <vt:lpstr>Pro.-3  Odd even number</vt:lpstr>
      <vt:lpstr>Slide 78</vt:lpstr>
      <vt:lpstr>Pro-4 block to generate Fibonacci series.</vt:lpstr>
      <vt:lpstr>Slide 80</vt:lpstr>
      <vt:lpstr>Pro-5 find sum and average of three numbers.</vt:lpstr>
      <vt:lpstr>Slide 82</vt:lpstr>
      <vt:lpstr>Pro.6 find reverse of a number</vt:lpstr>
      <vt:lpstr>Slide 84</vt:lpstr>
      <vt:lpstr>Ex.2 REVERSED number</vt:lpstr>
      <vt:lpstr>Slide 86</vt:lpstr>
      <vt:lpstr>Prime number</vt:lpstr>
      <vt:lpstr>Prime number</vt:lpstr>
      <vt:lpstr>Armstrong number</vt:lpstr>
      <vt:lpstr>Armstrong number</vt:lpstr>
      <vt:lpstr>Palindrome Number in PL/SQL</vt:lpstr>
      <vt:lpstr>Slide 92</vt:lpstr>
      <vt:lpstr>Reverse a String in PL/SQL</vt:lpstr>
      <vt:lpstr>Slide 94</vt:lpstr>
      <vt:lpstr>Write a PL/SQL program to find the sum of digits of a given number.</vt:lpstr>
      <vt:lpstr>Slide 96</vt:lpstr>
      <vt:lpstr>Advanced PL/SQL </vt:lpstr>
      <vt:lpstr>% TYPE and % ROWTYPE </vt:lpstr>
      <vt:lpstr>% TYPE</vt:lpstr>
      <vt:lpstr>Ex. 1  Multiple variables with %TYPE</vt:lpstr>
      <vt:lpstr>Ex. 2</vt:lpstr>
      <vt:lpstr>Ex. 2 conti….. %type</vt:lpstr>
      <vt:lpstr>Ex.3 Variable based on another variable</vt:lpstr>
      <vt:lpstr>Ex 4: Insert using %TYPE</vt:lpstr>
      <vt:lpstr>Slide 105</vt:lpstr>
      <vt:lpstr>%ROWTYPE</vt:lpstr>
      <vt:lpstr>Ex.1 Simple %ROWTYPE with table </vt:lpstr>
      <vt:lpstr>Ex.2     %rowtype</vt:lpstr>
      <vt:lpstr>Ex 3: Copying One Row to Another</vt:lpstr>
      <vt:lpstr>Cursor</vt:lpstr>
      <vt:lpstr>Using Cursor (Implicit, Explicit)</vt:lpstr>
      <vt:lpstr>What is cursor ?</vt:lpstr>
      <vt:lpstr>Types of cursor</vt:lpstr>
      <vt:lpstr>(1)implicit cursor</vt:lpstr>
      <vt:lpstr>Slide 115</vt:lpstr>
      <vt:lpstr>Slide 116</vt:lpstr>
      <vt:lpstr>Ex.1 SELECT INTO (Implicit Cursor) %FOUND</vt:lpstr>
      <vt:lpstr>Ex.2 UPDATE with Implicit Cursor(%FOUND ,%NOTFOUND)</vt:lpstr>
      <vt:lpstr>Ex.3   %ROWCOUNT</vt:lpstr>
      <vt:lpstr>ex.4 sql%rowcount</vt:lpstr>
      <vt:lpstr>(2)Explicit cursor</vt:lpstr>
      <vt:lpstr>Example (Explicit cursor)</vt:lpstr>
      <vt:lpstr>Example Program.</vt:lpstr>
      <vt:lpstr>🔹 Fill in the Blanks</vt:lpstr>
      <vt:lpstr>🔹 True / False</vt:lpstr>
      <vt:lpstr>Exception Handling</vt:lpstr>
      <vt:lpstr>Exception handling in pl/sql</vt:lpstr>
      <vt:lpstr>syntax</vt:lpstr>
      <vt:lpstr>🔹 Types of Exceptions in PL/SQL</vt:lpstr>
      <vt:lpstr>🔹 Ex.1 NO_DATA_FOUND</vt:lpstr>
      <vt:lpstr>🔹 Ex.2 Predefined Exception (ZERO_DIVIDE)</vt:lpstr>
      <vt:lpstr>🔹Ex.3 Predefined Exception (tOO_MANY_ROWS)</vt:lpstr>
      <vt:lpstr>Slide 133</vt:lpstr>
      <vt:lpstr>🔹User-Defined Exception Example</vt:lpstr>
      <vt:lpstr>Ex.2 Example: Negative Number Not Allowed</vt:lpstr>
      <vt:lpstr>Creating and Using Procedure</vt:lpstr>
      <vt:lpstr>'PL/SQL - Packages'. Advanced PL/SQL</vt:lpstr>
      <vt:lpstr>Creating a Procedure</vt:lpstr>
      <vt:lpstr>Slide 139</vt:lpstr>
      <vt:lpstr>Example</vt:lpstr>
      <vt:lpstr>Deleting a Standalone Procedure</vt:lpstr>
      <vt:lpstr>There are three modes:</vt:lpstr>
      <vt:lpstr>1. IN Mode (Default) </vt:lpstr>
      <vt:lpstr>2. OUT Mode</vt:lpstr>
      <vt:lpstr>3. IN OUT Mode</vt:lpstr>
      <vt:lpstr>Functions</vt:lpstr>
      <vt:lpstr>What is a function ?</vt:lpstr>
      <vt:lpstr> Syntax of a Function in PL/SQL</vt:lpstr>
      <vt:lpstr> Example 1: A Simple Function</vt:lpstr>
      <vt:lpstr>Using (Calling) the Function</vt:lpstr>
      <vt:lpstr> Example 2: </vt:lpstr>
      <vt:lpstr>Using (Calling) the Function</vt:lpstr>
      <vt:lpstr>TRIGGER</vt:lpstr>
      <vt:lpstr>Slide 154</vt:lpstr>
      <vt:lpstr>Slide 155</vt:lpstr>
      <vt:lpstr>Slide 156</vt:lpstr>
      <vt:lpstr>Ex.2</vt:lpstr>
      <vt:lpstr>Create a trigger </vt:lpstr>
      <vt:lpstr>PL/SQL block to update customer table.</vt:lpstr>
      <vt:lpstr>Slide 160</vt:lpstr>
      <vt:lpstr>PL/SQL– VArrays</vt:lpstr>
      <vt:lpstr>Slide 162</vt:lpstr>
      <vt:lpstr>📘 Example 1:</vt:lpstr>
      <vt:lpstr>📘 Example 2: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sql *plus</dc:title>
  <dc:creator>dhanak</dc:creator>
  <cp:lastModifiedBy>RNW AMRELI</cp:lastModifiedBy>
  <cp:revision>590</cp:revision>
  <dcterms:created xsi:type="dcterms:W3CDTF">2016-06-24T10:38:51Z</dcterms:created>
  <dcterms:modified xsi:type="dcterms:W3CDTF">2025-09-24T11:50:47Z</dcterms:modified>
</cp:coreProperties>
</file>