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643" y="2728612"/>
            <a:ext cx="8361229" cy="2098226"/>
          </a:xfrm>
        </p:spPr>
        <p:txBody>
          <a:bodyPr/>
          <a:lstStyle/>
          <a:p>
            <a:r>
              <a:rPr lang="en-US" dirty="0" smtClean="0"/>
              <a:t>PURE PURSUIT Control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Pursuit Control is a type of Geometric Vehicle model; one of the common path tracking methods used in vehicle tracking.</a:t>
            </a:r>
          </a:p>
          <a:p>
            <a:r>
              <a:rPr lang="en-US" dirty="0"/>
              <a:t>E</a:t>
            </a:r>
            <a:r>
              <a:rPr lang="en-US" dirty="0" smtClean="0"/>
              <a:t>xploits the geometric relationship between the course path and the path in which vehicle is heading.</a:t>
            </a:r>
            <a:endParaRPr lang="en-US" dirty="0"/>
          </a:p>
          <a:p>
            <a:r>
              <a:rPr lang="en-US" dirty="0" smtClean="0"/>
              <a:t>It makes use of look ahead distance to measure the error ahead of the vehicle.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Pursuit algorithm consists of calculating  the curvature of circular arc that connects it to the wheel-base to a goal point which is ahead of the vehicle. </a:t>
            </a:r>
          </a:p>
          <a:p>
            <a:r>
              <a:rPr lang="en-US" dirty="0" smtClean="0"/>
              <a:t>The goal point is determined from a look ahead distance </a:t>
            </a:r>
            <a:r>
              <a:rPr lang="en-US" dirty="0" err="1" smtClean="0"/>
              <a:t>ld</a:t>
            </a:r>
            <a:r>
              <a:rPr lang="en-US" dirty="0" smtClean="0"/>
              <a:t> from the current rear-axle position to the desired path.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4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181082" y="5203065"/>
            <a:ext cx="60273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181082" y="953037"/>
            <a:ext cx="2" cy="42500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/>
          <p:cNvSpPr/>
          <p:nvPr/>
        </p:nvSpPr>
        <p:spPr>
          <a:xfrm>
            <a:off x="2704564" y="4533363"/>
            <a:ext cx="953036" cy="133940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6355725" y="1899409"/>
            <a:ext cx="482958" cy="5089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4" idx="3"/>
          </p:cNvCxnSpPr>
          <p:nvPr/>
        </p:nvCxnSpPr>
        <p:spPr>
          <a:xfrm flipV="1">
            <a:off x="3181080" y="2333817"/>
            <a:ext cx="3245373" cy="2866648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flipH="1">
            <a:off x="3181080" y="2073498"/>
            <a:ext cx="7057624" cy="5470583"/>
          </a:xfrm>
          <a:prstGeom prst="arc">
            <a:avLst>
              <a:gd name="adj1" fmla="val 16200000"/>
              <a:gd name="adj2" fmla="val 376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67955" y="1778519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Point (x,y)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32798" y="3620358"/>
            <a:ext cx="32808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Ld</a:t>
            </a:r>
            <a:r>
              <a:rPr lang="en-US" sz="1600" dirty="0" smtClean="0"/>
              <a:t>-</a:t>
            </a:r>
            <a:r>
              <a:rPr lang="en-US" dirty="0" smtClean="0"/>
              <a:t>  </a:t>
            </a:r>
            <a:r>
              <a:rPr lang="en-US" sz="1600" dirty="0" smtClean="0"/>
              <a:t>Look Ahead Distance, A parameter of pure pursuit algorithm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910579" y="1877441"/>
            <a:ext cx="38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the arc to reach the goal point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94073" y="2331217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you see problem here?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925059" y="5472343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Y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34510" y="78775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264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/>
      <p:bldP spid="26" grpId="0"/>
      <p:bldP spid="27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181082" y="5203065"/>
            <a:ext cx="60273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3181082" y="953037"/>
            <a:ext cx="2" cy="425002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/>
          <p:cNvSpPr/>
          <p:nvPr/>
        </p:nvSpPr>
        <p:spPr>
          <a:xfrm>
            <a:off x="2704564" y="4533363"/>
            <a:ext cx="953036" cy="133940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6355725" y="1687133"/>
            <a:ext cx="482958" cy="7212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 flipV="1">
            <a:off x="3181080" y="2302731"/>
            <a:ext cx="3245373" cy="2897734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955" y="1778519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Point (x,y)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117065">
            <a:off x="3760631" y="3589282"/>
            <a:ext cx="253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Ld</a:t>
            </a:r>
            <a:r>
              <a:rPr lang="en-US" sz="1600" dirty="0" smtClean="0"/>
              <a:t>-</a:t>
            </a:r>
            <a:r>
              <a:rPr lang="en-US" dirty="0" smtClean="0"/>
              <a:t>  </a:t>
            </a:r>
            <a:r>
              <a:rPr lang="en-US" sz="1600" dirty="0" smtClean="0"/>
              <a:t>Look Ahead Distance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6220" y="1899409"/>
            <a:ext cx="298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</a:t>
            </a:r>
            <a:r>
              <a:rPr lang="en-US" dirty="0"/>
              <a:t>t</a:t>
            </a:r>
            <a:r>
              <a:rPr lang="en-US" dirty="0" smtClean="0"/>
              <a:t>he arc is not unique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6220" y="2575775"/>
            <a:ext cx="29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make it unique?</a:t>
            </a:r>
            <a:endParaRPr lang="en-US" dirty="0"/>
          </a:p>
        </p:txBody>
      </p:sp>
      <p:sp>
        <p:nvSpPr>
          <p:cNvPr id="20" name="Arc 19"/>
          <p:cNvSpPr/>
          <p:nvPr/>
        </p:nvSpPr>
        <p:spPr>
          <a:xfrm flipH="1">
            <a:off x="3181080" y="2073498"/>
            <a:ext cx="7057624" cy="5470583"/>
          </a:xfrm>
          <a:prstGeom prst="arc">
            <a:avLst>
              <a:gd name="adj1" fmla="val 16200000"/>
              <a:gd name="adj2" fmla="val 376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68684" y="735949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31606" y="5404765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Y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3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3181080" y="5203065"/>
            <a:ext cx="6027314" cy="531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81080" y="953037"/>
            <a:ext cx="2" cy="430322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6355725" y="1687133"/>
            <a:ext cx="482958" cy="72121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 flipV="1">
            <a:off x="3181080" y="2302731"/>
            <a:ext cx="3245373" cy="2897734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67955" y="1778519"/>
            <a:ext cx="229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 Point (x,y)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117065">
            <a:off x="3760631" y="3589282"/>
            <a:ext cx="253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Ld</a:t>
            </a:r>
            <a:r>
              <a:rPr lang="en-US" sz="1600" dirty="0" smtClean="0"/>
              <a:t>-</a:t>
            </a:r>
            <a:r>
              <a:rPr lang="en-US" dirty="0" smtClean="0"/>
              <a:t>  </a:t>
            </a:r>
            <a:r>
              <a:rPr lang="en-US" sz="1600" dirty="0" smtClean="0"/>
              <a:t>Look Ahead Distance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7" idx="5"/>
          </p:cNvCxnSpPr>
          <p:nvPr/>
        </p:nvCxnSpPr>
        <p:spPr>
          <a:xfrm>
            <a:off x="6767955" y="2302731"/>
            <a:ext cx="1448766" cy="2897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4"/>
          </p:cNvCxnSpPr>
          <p:nvPr/>
        </p:nvCxnSpPr>
        <p:spPr>
          <a:xfrm>
            <a:off x="6597204" y="2408351"/>
            <a:ext cx="32251" cy="279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9256" y="3490792"/>
            <a:ext cx="56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680996" y="5348796"/>
            <a:ext cx="1458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81083" y="5348796"/>
            <a:ext cx="3416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flipH="1">
            <a:off x="3181080" y="2073498"/>
            <a:ext cx="7057624" cy="5470583"/>
          </a:xfrm>
          <a:prstGeom prst="arc">
            <a:avLst>
              <a:gd name="adj1" fmla="val 16200000"/>
              <a:gd name="adj2" fmla="val 376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8848" y="1279677"/>
            <a:ext cx="372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Constrain the center of arc to be on Y axis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89143" y="5429698"/>
            <a:ext cx="80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49436" y="5429698"/>
            <a:ext cx="37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4" name="Frame 23"/>
          <p:cNvSpPr/>
          <p:nvPr/>
        </p:nvSpPr>
        <p:spPr>
          <a:xfrm>
            <a:off x="2704564" y="4533363"/>
            <a:ext cx="953036" cy="133940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Minus 25"/>
          <p:cNvSpPr/>
          <p:nvPr/>
        </p:nvSpPr>
        <p:spPr>
          <a:xfrm rot="5400000">
            <a:off x="8063822" y="5280297"/>
            <a:ext cx="233996" cy="15009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8170825" y="4986493"/>
            <a:ext cx="184396" cy="21397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 rot="5400000">
            <a:off x="6496331" y="5298211"/>
            <a:ext cx="233996" cy="15009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630767" y="1239965"/>
            <a:ext cx="3561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after simple math we get this equation:-</a:t>
            </a:r>
          </a:p>
          <a:p>
            <a:r>
              <a:rPr lang="en-US" dirty="0" smtClean="0"/>
              <a:t> r = Ld^2/2 Y</a:t>
            </a:r>
          </a:p>
          <a:p>
            <a:endParaRPr lang="en-US" dirty="0" smtClean="0"/>
          </a:p>
          <a:p>
            <a:r>
              <a:rPr lang="en-US" dirty="0" smtClean="0"/>
              <a:t>Curvature is the inverse of radius.</a:t>
            </a:r>
          </a:p>
          <a:p>
            <a:r>
              <a:rPr lang="en-US" dirty="0"/>
              <a:t>K = 2Y/Ld^2, K = curvature.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teering angle should be proportional to the curvature of the arc.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30323" y="747025"/>
            <a:ext cx="25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x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25059" y="5472343"/>
            <a:ext cx="28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Y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9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 animBg="1"/>
      <p:bldP spid="2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246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/>
              <a:t>Now that we know how to find arc to a given </a:t>
            </a:r>
            <a:r>
              <a:rPr lang="en-US" dirty="0" smtClean="0"/>
              <a:t>wave-point</a:t>
            </a:r>
            <a:r>
              <a:rPr lang="en-US" dirty="0"/>
              <a:t>, how do </a:t>
            </a:r>
            <a:r>
              <a:rPr lang="en-US" dirty="0" smtClean="0"/>
              <a:t>we </a:t>
            </a:r>
            <a:r>
              <a:rPr lang="en-US" dirty="0"/>
              <a:t>pick up current </a:t>
            </a:r>
            <a:r>
              <a:rPr lang="en-US" dirty="0" smtClean="0"/>
              <a:t>wave-point </a:t>
            </a:r>
            <a:r>
              <a:rPr lang="en-US" dirty="0"/>
              <a:t>from the list of wave points?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3058733"/>
            <a:ext cx="9601200" cy="3581400"/>
          </a:xfrm>
        </p:spPr>
        <p:txBody>
          <a:bodyPr/>
          <a:lstStyle/>
          <a:p>
            <a:r>
              <a:rPr lang="en-US" dirty="0" smtClean="0"/>
              <a:t>Pick the wave-point that is closest to the vehicle.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 up to the wave-point that is one look-ahead distance away from the vehicle.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that as the current wave-point.</a:t>
            </a:r>
          </a:p>
          <a:p>
            <a:endParaRPr lang="en-US" dirty="0"/>
          </a:p>
          <a:p>
            <a:r>
              <a:rPr lang="en-US" dirty="0" smtClean="0"/>
              <a:t>If there are no wave-points exactly one look-ahead distance away from the car, then choose the next best one.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Update the goal point?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we find the current position of the car: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Find the current wave-point</a:t>
            </a:r>
          </a:p>
          <a:p>
            <a:pPr marL="53035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Actuate the steering angle towards that wave-point</a:t>
            </a:r>
          </a:p>
          <a:p>
            <a:pPr marL="53035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Localize to find the new position</a:t>
            </a:r>
          </a:p>
          <a:p>
            <a:pPr marL="530352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Repeat.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7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summary which encapsulates an introduction and how the algorithm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290</TotalTime>
  <Words>364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Algerian</vt:lpstr>
      <vt:lpstr>Franklin Gothic Book</vt:lpstr>
      <vt:lpstr>Crop</vt:lpstr>
      <vt:lpstr>PURE PURSUIT Control ALGORITHM</vt:lpstr>
      <vt:lpstr>Introduction</vt:lpstr>
      <vt:lpstr>Geometrical Interpretation</vt:lpstr>
      <vt:lpstr>PowerPoint Presentation</vt:lpstr>
      <vt:lpstr>PowerPoint Presentation</vt:lpstr>
      <vt:lpstr>PowerPoint Presentation</vt:lpstr>
      <vt:lpstr>Now that we know how to find arc to a given wave-point, how do we pick up current wave-point from the list of wave points? </vt:lpstr>
      <vt:lpstr>How to Update the goal point? 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PURSUIT ALGORITHM</dc:title>
  <dc:creator>Mahe</dc:creator>
  <cp:lastModifiedBy>Mahe</cp:lastModifiedBy>
  <cp:revision>21</cp:revision>
  <dcterms:created xsi:type="dcterms:W3CDTF">2021-03-09T13:12:12Z</dcterms:created>
  <dcterms:modified xsi:type="dcterms:W3CDTF">2021-03-09T19:19:34Z</dcterms:modified>
</cp:coreProperties>
</file>