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p:cViewPr varScale="1">
        <p:scale>
          <a:sx n="68" d="100"/>
          <a:sy n="68" d="100"/>
        </p:scale>
        <p:origin x="8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6"/>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sz="1510" baseline="0" dirty="0">
                <a:solidFill>
                  <a:schemeClr val="dk1"/>
                </a:solidFill>
                <a:latin typeface="+mn-lt"/>
                <a:ea typeface="+mn-ea"/>
                <a:cs typeface="+mn-cs"/>
              </a:rPr>
              <a:t>Employee performance analysis</a:t>
            </a:r>
            <a:endParaRPr lang="en-IN" sz="1510" baseline="0" dirty="0"/>
          </a:p>
        </c:rich>
      </c:tx>
      <c:layout>
        <c:manualLayout>
          <c:xMode val="edge"/>
          <c:yMode val="edge"/>
          <c:x val="0.42560066034148558"/>
          <c:y val="3.9996432831195673E-2"/>
        </c:manualLayout>
      </c:layout>
      <c:overlay val="0"/>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s>
    <c:plotArea>
      <c:layout>
        <c:manualLayout>
          <c:layoutTarget val="inner"/>
          <c:xMode val="edge"/>
          <c:yMode val="edge"/>
          <c:x val="4.0992185539206305E-2"/>
          <c:y val="0.2389208006962576"/>
          <c:w val="0.64918751822688836"/>
          <c:h val="0.6818970545348498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6A70-4A3F-8064-E1E8F979D02F}"/>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2-6A70-4A3F-8064-E1E8F979D02F}"/>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6A70-4A3F-8064-E1E8F979D02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6A70-4A3F-8064-E1E8F979D02F}"/>
            </c:ext>
          </c:extLst>
        </c:ser>
        <c:dLbls>
          <c:showLegendKey val="0"/>
          <c:showVal val="0"/>
          <c:showCatName val="0"/>
          <c:showSerName val="0"/>
          <c:showPercent val="0"/>
          <c:showBubbleSize val="0"/>
        </c:dLbls>
        <c:gapWidth val="219"/>
        <c:overlap val="-27"/>
        <c:axId val="288253224"/>
        <c:axId val="288250872"/>
      </c:barChart>
      <c:catAx>
        <c:axId val="288253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250872"/>
        <c:crosses val="autoZero"/>
        <c:auto val="1"/>
        <c:lblAlgn val="ctr"/>
        <c:lblOffset val="100"/>
        <c:noMultiLvlLbl val="0"/>
      </c:catAx>
      <c:valAx>
        <c:axId val="288250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253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31-Aug-2024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794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a:solidFill>
                  <a:srgbClr val="00B0F0"/>
                </a:solidFill>
              </a:rPr>
              <a:t>PRARATHANA S</a:t>
            </a:r>
          </a:p>
          <a:p>
            <a:r>
              <a:rPr lang="en-US" sz="2400" dirty="0"/>
              <a:t>REGISTER NO: </a:t>
            </a:r>
            <a:r>
              <a:rPr lang="en-US" sz="2400" dirty="0">
                <a:solidFill>
                  <a:srgbClr val="00B0F0"/>
                </a:solidFill>
              </a:rPr>
              <a:t>312215854</a:t>
            </a:r>
          </a:p>
          <a:p>
            <a:r>
              <a:rPr lang="en-US" sz="2400" dirty="0"/>
              <a:t>DEPARTMENT: </a:t>
            </a:r>
            <a:r>
              <a:rPr lang="en-US" sz="2400" dirty="0">
                <a:solidFill>
                  <a:srgbClr val="00B0F0"/>
                </a:solidFill>
              </a:rPr>
              <a:t>B.COM ACCOUNTING AND FINANCE</a:t>
            </a:r>
          </a:p>
          <a:p>
            <a:r>
              <a:rPr lang="en-US" sz="2400" dirty="0"/>
              <a:t>COLLEGE :</a:t>
            </a:r>
            <a:r>
              <a:rPr lang="en-US" sz="2400" dirty="0">
                <a:solidFill>
                  <a:srgbClr val="00B0F0"/>
                </a:solidFill>
              </a:rPr>
              <a:t>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1143000" y="982341"/>
            <a:ext cx="8001000" cy="5909310"/>
          </a:xfrm>
          <a:prstGeom prst="rect">
            <a:avLst/>
          </a:prstGeom>
        </p:spPr>
        <p:txBody>
          <a:bodyPr wrap="square">
            <a:spAutoFit/>
          </a:bodyPr>
          <a:lstStyle/>
          <a:p>
            <a:pPr marL="285750" indent="-285750">
              <a:buFont typeface="Wingdings" panose="05000000000000000000" pitchFamily="2" charset="2"/>
              <a:buChar char="Ø"/>
            </a:pPr>
            <a:r>
              <a:rPr lang="en-US" b="1" dirty="0">
                <a:solidFill>
                  <a:schemeClr val="accent6">
                    <a:lumMod val="75000"/>
                  </a:schemeClr>
                </a:solidFill>
              </a:rPr>
              <a:t>DATA COLLECTION</a:t>
            </a:r>
          </a:p>
          <a:p>
            <a:r>
              <a:rPr lang="en-US" dirty="0">
                <a:solidFill>
                  <a:srgbClr val="00B0F0"/>
                </a:solidFill>
              </a:rPr>
              <a:t>            THE DATA HAS BEENCOLLECTED THROUGH EDUNET DASH BOARD.</a:t>
            </a:r>
          </a:p>
          <a:p>
            <a:pPr marL="285750" indent="-285750">
              <a:buFont typeface="Arial" panose="020B0604020202020204" pitchFamily="34" charset="0"/>
              <a:buChar char="•"/>
            </a:pPr>
            <a:endParaRPr lang="en-US" dirty="0">
              <a:solidFill>
                <a:srgbClr val="00B0F0"/>
              </a:solidFill>
            </a:endParaRPr>
          </a:p>
          <a:p>
            <a:pPr marL="285750" indent="-285750">
              <a:buFont typeface="Wingdings" panose="05000000000000000000" pitchFamily="2" charset="2"/>
              <a:buChar char="Ø"/>
            </a:pPr>
            <a:r>
              <a:rPr lang="en-US" b="1" dirty="0">
                <a:solidFill>
                  <a:schemeClr val="accent6">
                    <a:lumMod val="75000"/>
                  </a:schemeClr>
                </a:solidFill>
              </a:rPr>
              <a:t>FEARURE COLLECTION</a:t>
            </a:r>
          </a:p>
          <a:p>
            <a:r>
              <a:rPr lang="en-US" dirty="0">
                <a:solidFill>
                  <a:srgbClr val="00B0F0"/>
                </a:solidFill>
              </a:rPr>
              <a:t>           THE LISTED 10 FEATURES WERE TAKEN FOR THE ANAYSES OF DATA.</a:t>
            </a:r>
          </a:p>
          <a:p>
            <a:pPr marL="285750" indent="-285750">
              <a:buFont typeface="Arial" panose="020B0604020202020204" pitchFamily="34" charset="0"/>
              <a:buChar char="•"/>
            </a:pPr>
            <a:endParaRPr lang="en-US" dirty="0">
              <a:solidFill>
                <a:srgbClr val="00B0F0"/>
              </a:solidFill>
            </a:endParaRPr>
          </a:p>
          <a:p>
            <a:pPr marL="285750" indent="-285750">
              <a:buFont typeface="Wingdings" panose="05000000000000000000" pitchFamily="2" charset="2"/>
              <a:buChar char="Ø"/>
            </a:pPr>
            <a:r>
              <a:rPr lang="en-US" b="1" dirty="0">
                <a:solidFill>
                  <a:schemeClr val="accent6">
                    <a:lumMod val="75000"/>
                  </a:schemeClr>
                </a:solidFill>
              </a:rPr>
              <a:t>DATA CLEANING</a:t>
            </a:r>
          </a:p>
          <a:p>
            <a:r>
              <a:rPr lang="en-US" dirty="0">
                <a:solidFill>
                  <a:srgbClr val="00B0F0"/>
                </a:solidFill>
              </a:rPr>
              <a:t>        IDENTIFYING THE MISSING VALUE.</a:t>
            </a:r>
          </a:p>
          <a:p>
            <a:r>
              <a:rPr lang="en-US" dirty="0">
                <a:solidFill>
                  <a:srgbClr val="00B0F0"/>
                </a:solidFill>
              </a:rPr>
              <a:t>       FILTERING OF THOSE MISSING VALUES.</a:t>
            </a:r>
          </a:p>
          <a:p>
            <a:pPr marL="285750" indent="-285750">
              <a:buFont typeface="Arial" panose="020B0604020202020204" pitchFamily="34" charset="0"/>
              <a:buChar char="•"/>
            </a:pPr>
            <a:endParaRPr lang="en-US" dirty="0">
              <a:solidFill>
                <a:srgbClr val="00B0F0"/>
              </a:solidFill>
            </a:endParaRPr>
          </a:p>
          <a:p>
            <a:pPr marL="285750" indent="-285750">
              <a:buFont typeface="Wingdings" panose="05000000000000000000" pitchFamily="2" charset="2"/>
              <a:buChar char="Ø"/>
            </a:pPr>
            <a:r>
              <a:rPr lang="en-US" b="1" dirty="0">
                <a:solidFill>
                  <a:schemeClr val="accent6">
                    <a:lumMod val="75000"/>
                  </a:schemeClr>
                </a:solidFill>
              </a:rPr>
              <a:t>CALCULATION OF PERFORMANCE LEVEL</a:t>
            </a:r>
          </a:p>
          <a:p>
            <a:r>
              <a:rPr lang="en-US" dirty="0">
                <a:solidFill>
                  <a:srgbClr val="00B0F0"/>
                </a:solidFill>
              </a:rPr>
              <a:t>     BY CONSIDERING THE CURRENT EMPLOYEE RATING, I FOUND THE PERFORMANCE          LEVEL USING THE FORMULA.</a:t>
            </a:r>
          </a:p>
          <a:p>
            <a:pPr marL="285750" indent="-285750">
              <a:buFont typeface="Arial" panose="020B0604020202020204" pitchFamily="34" charset="0"/>
              <a:buChar char="•"/>
            </a:pPr>
            <a:endParaRPr lang="en-US" dirty="0">
              <a:solidFill>
                <a:srgbClr val="00B0F0"/>
              </a:solidFill>
            </a:endParaRPr>
          </a:p>
          <a:p>
            <a:pPr marL="285750" indent="-285750">
              <a:buFont typeface="Wingdings" panose="05000000000000000000" pitchFamily="2" charset="2"/>
              <a:buChar char="Ø"/>
            </a:pPr>
            <a:r>
              <a:rPr lang="en-US" b="1" dirty="0">
                <a:solidFill>
                  <a:schemeClr val="accent6">
                    <a:lumMod val="75000"/>
                  </a:schemeClr>
                </a:solidFill>
              </a:rPr>
              <a:t>SUMMARY OF PIVOT LEVEL</a:t>
            </a:r>
          </a:p>
          <a:p>
            <a:r>
              <a:rPr lang="en-US" dirty="0">
                <a:solidFill>
                  <a:srgbClr val="00B0F0"/>
                </a:solidFill>
              </a:rPr>
              <a:t>         SEGREGATING OF CERTAIN FEATURES TO ROWS, COLUMNS, HEADING AND SO ON.</a:t>
            </a:r>
          </a:p>
          <a:p>
            <a:pPr marL="285750" indent="-285750">
              <a:buFont typeface="Arial" panose="020B0604020202020204" pitchFamily="34" charset="0"/>
              <a:buChar char="•"/>
            </a:pPr>
            <a:endParaRPr lang="en-US" dirty="0">
              <a:solidFill>
                <a:srgbClr val="00B0F0"/>
              </a:solidFill>
            </a:endParaRPr>
          </a:p>
          <a:p>
            <a:pPr marL="285750" indent="-285750">
              <a:buFont typeface="Wingdings" panose="05000000000000000000" pitchFamily="2" charset="2"/>
              <a:buChar char="Ø"/>
            </a:pPr>
            <a:r>
              <a:rPr lang="en-US" b="1" dirty="0">
                <a:solidFill>
                  <a:schemeClr val="accent6">
                    <a:lumMod val="75000"/>
                  </a:schemeClr>
                </a:solidFill>
              </a:rPr>
              <a:t>VISUALIZATION</a:t>
            </a:r>
          </a:p>
          <a:p>
            <a:r>
              <a:rPr lang="en-US" dirty="0">
                <a:solidFill>
                  <a:srgbClr val="00B0F0"/>
                </a:solidFill>
              </a:rPr>
              <a:t>      ONCE COMPLETED WITH PIVOT TABLE, CREATED THE GRAPH FOR PRECISE VISUALIZATION.</a:t>
            </a:r>
            <a:endParaRPr lang="en-IN"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93672188"/>
              </p:ext>
            </p:extLst>
          </p:nvPr>
        </p:nvGraphicFramePr>
        <p:xfrm>
          <a:off x="1295400" y="2324100"/>
          <a:ext cx="4800600" cy="30384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81000" y="852101"/>
            <a:ext cx="10287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a:ln>
                  <a:noFill/>
                </a:ln>
                <a:effectLst/>
                <a:latin typeface="Arial" panose="020B0604020202020204" pitchFamily="34" charset="0"/>
              </a:rPr>
              <a:t>Performance Trends</a:t>
            </a:r>
            <a:r>
              <a:rPr kumimoji="0" lang="en-US" sz="1800" b="0" i="0" u="none" strike="noStrike" cap="none" normalizeH="0" baseline="0" dirty="0">
                <a:ln>
                  <a:noFill/>
                </a:ln>
                <a:effectLst/>
                <a:latin typeface="Arial" panose="020B0604020202020204" pitchFamily="34" charset="0"/>
              </a:rPr>
              <a:t>:</a:t>
            </a:r>
            <a:r>
              <a:rPr kumimoji="0" lang="en-US" sz="1800" b="0" i="0" u="none" strike="noStrike" cap="none" normalizeH="0" baseline="0" dirty="0">
                <a:ln>
                  <a:noFill/>
                </a:ln>
                <a:solidFill>
                  <a:srgbClr val="00B0F0"/>
                </a:solidFill>
                <a:effectLst/>
                <a:latin typeface="Arial" panose="020B0604020202020204" pitchFamily="34" charset="0"/>
              </a:rPr>
              <a:t> The analysis revealed significant trends in employee performance over the review periods.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a:ln>
                  <a:noFill/>
                </a:ln>
                <a:effectLst/>
                <a:latin typeface="Arial" panose="020B0604020202020204" pitchFamily="34" charset="0"/>
              </a:rPr>
              <a:t>Top Performers</a:t>
            </a:r>
            <a:r>
              <a:rPr kumimoji="0" lang="en-US" sz="1800" b="0" i="0" u="none" strike="noStrike" cap="none" normalizeH="0" baseline="0" dirty="0">
                <a:ln>
                  <a:noFill/>
                </a:ln>
                <a:solidFill>
                  <a:srgbClr val="00B0F0"/>
                </a:solidFill>
                <a:effectLst/>
                <a:latin typeface="Arial" panose="020B0604020202020204" pitchFamily="34" charset="0"/>
              </a:rPr>
              <a:t>: Employees such as [Employee Name(s)] have demonstrated exceptional performance, evidenced.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a:ln>
                  <a:noFill/>
                </a:ln>
                <a:effectLst/>
                <a:latin typeface="Arial" panose="020B0604020202020204" pitchFamily="34" charset="0"/>
              </a:rPr>
              <a:t>Areas for Improvement</a:t>
            </a:r>
            <a:r>
              <a:rPr kumimoji="0" lang="en-US" sz="1800" b="0" i="0" u="none" strike="noStrike" cap="none" normalizeH="0" baseline="0" dirty="0">
                <a:ln>
                  <a:noFill/>
                </a:ln>
                <a:effectLst/>
                <a:latin typeface="Arial" panose="020B0604020202020204" pitchFamily="34" charset="0"/>
              </a:rPr>
              <a:t>:</a:t>
            </a:r>
            <a:r>
              <a:rPr kumimoji="0" lang="en-US" sz="1800" b="0" i="0" u="none" strike="noStrike" cap="none" normalizeH="0" baseline="0" dirty="0">
                <a:ln>
                  <a:noFill/>
                </a:ln>
                <a:solidFill>
                  <a:srgbClr val="00B0F0"/>
                </a:solidFill>
                <a:effectLst/>
                <a:latin typeface="Arial" panose="020B0604020202020204" pitchFamily="34" charset="0"/>
              </a:rPr>
              <a:t> Several employees, including [Employee Name(s)], have shown performance gaps in areas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a:ln>
                  <a:noFill/>
                </a:ln>
                <a:effectLst/>
                <a:latin typeface="Arial" panose="020B0604020202020204" pitchFamily="34" charset="0"/>
              </a:rPr>
              <a:t>Training and Development</a:t>
            </a:r>
            <a:r>
              <a:rPr kumimoji="0" lang="en-US" sz="1800" b="0" i="0" u="none" strike="noStrike" cap="none" normalizeH="0" baseline="0" dirty="0">
                <a:ln>
                  <a:noFill/>
                </a:ln>
                <a:effectLst/>
                <a:latin typeface="Arial" panose="020B0604020202020204" pitchFamily="34" charset="0"/>
              </a:rPr>
              <a:t>:</a:t>
            </a:r>
            <a:r>
              <a:rPr kumimoji="0" lang="en-US" sz="1800" b="0" i="0" u="none" strike="noStrike" cap="none" normalizeH="0" baseline="0" dirty="0">
                <a:ln>
                  <a:noFill/>
                </a:ln>
                <a:solidFill>
                  <a:srgbClr val="00B0F0"/>
                </a:solidFill>
                <a:effectLst/>
                <a:latin typeface="Arial" panose="020B0604020202020204" pitchFamily="34" charset="0"/>
              </a:rPr>
              <a:t> Based on the performance data, it is recommended that targeted training programs be implemented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a:ln>
                  <a:noFill/>
                </a:ln>
                <a:effectLst/>
                <a:latin typeface="Arial" panose="020B0604020202020204" pitchFamily="34" charset="0"/>
              </a:rPr>
              <a:t>Recognition and Rewards</a:t>
            </a:r>
            <a:r>
              <a:rPr kumimoji="0" lang="en-US" sz="1800" b="0" i="0" u="none" strike="noStrike" cap="none" normalizeH="0" baseline="0" dirty="0">
                <a:ln>
                  <a:noFill/>
                </a:ln>
                <a:solidFill>
                  <a:srgbClr val="00B0F0"/>
                </a:solidFill>
                <a:effectLst/>
                <a:latin typeface="Arial" panose="020B0604020202020204" pitchFamily="34" charset="0"/>
              </a:rPr>
              <a:t>: To reinforce positive performance and motivate employees, it is suggested to recognize high performers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a:ln>
                  <a:noFill/>
                </a:ln>
                <a:effectLst/>
                <a:latin typeface="Arial" panose="020B0604020202020204" pitchFamily="34" charset="0"/>
              </a:rPr>
              <a:t>Future Monitoring</a:t>
            </a:r>
            <a:r>
              <a:rPr kumimoji="0" lang="en-US" sz="1800" b="0" i="0" u="none" strike="noStrike" cap="none" normalizeH="0" baseline="0" dirty="0">
                <a:ln>
                  <a:noFill/>
                </a:ln>
                <a:solidFill>
                  <a:srgbClr val="00B0F0"/>
                </a:solidFill>
                <a:effectLst/>
                <a:latin typeface="Arial" panose="020B0604020202020204" pitchFamily="34" charset="0"/>
              </a:rPr>
              <a:t>: Ongoing performance monitoring should be conducted using the same Excel metrics to ensure consistency and track improvements. Regular reviews will help in identifying any emerging trends or issues promptly.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B0F0"/>
                </a:solidFill>
                <a:latin typeface="Arial" panose="020B0604020202020204" pitchFamily="34" charset="0"/>
              </a:rPr>
              <a:t>       </a:t>
            </a:r>
            <a:r>
              <a:rPr kumimoji="0" lang="en-US" sz="1800" b="0" i="0" u="none" strike="noStrike" cap="none" normalizeH="0" baseline="0" dirty="0">
                <a:ln>
                  <a:noFill/>
                </a:ln>
                <a:solidFill>
                  <a:srgbClr val="00B0F0"/>
                </a:solidFill>
                <a:effectLst/>
                <a:latin typeface="Arial" panose="020B0604020202020204" pitchFamily="34" charset="0"/>
              </a:rPr>
              <a:t>Overall, the analysis has provided valuable insights into employee performance and highlighted both strengths and areas requiring attention. By implementing the recommended actions, the organization can enhance overall productivity, employee satisfaction, and achieve strategic goals more effectively.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gn="ctr">
              <a:lnSpc>
                <a:spcPct val="100000"/>
              </a:lnSpc>
              <a:spcBef>
                <a:spcPts val="130"/>
              </a:spcBef>
            </a:pPr>
            <a:r>
              <a:rPr lang="en-US" sz="4250" spc="5" dirty="0"/>
              <a:t>PROJECT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p:cNvSpPr>
            <a:spLocks noChangeArrowheads="1"/>
          </p:cNvSpPr>
          <p:nvPr/>
        </p:nvSpPr>
        <p:spPr bwMode="auto">
          <a:xfrm>
            <a:off x="228600" y="1515369"/>
            <a:ext cx="83058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a:ln>
                  <a:noFill/>
                </a:ln>
                <a:solidFill>
                  <a:schemeClr val="accent6">
                    <a:lumMod val="50000"/>
                  </a:schemeClr>
                </a:solidFill>
                <a:effectLst/>
                <a:latin typeface="Arial" panose="020B0604020202020204" pitchFamily="34" charset="0"/>
              </a:rPr>
              <a:t>Inconsistent Performance Tracking</a:t>
            </a:r>
            <a:r>
              <a:rPr kumimoji="0" lang="en-US" sz="2000" b="0" i="0" u="none" strike="noStrike" cap="none" normalizeH="0" baseline="0" dirty="0">
                <a:ln>
                  <a:noFill/>
                </a:ln>
                <a:solidFill>
                  <a:schemeClr val="accent6">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dirty="0">
                <a:solidFill>
                  <a:srgbClr val="00B0F0"/>
                </a:solidFill>
                <a:latin typeface="Arial" panose="020B0604020202020204" pitchFamily="34" charset="0"/>
              </a:rPr>
              <a:t>     </a:t>
            </a:r>
            <a:r>
              <a:rPr kumimoji="0" lang="en-US" sz="1800" b="0" i="0" u="none" strike="noStrike" cap="none" normalizeH="0" baseline="0" dirty="0">
                <a:ln>
                  <a:noFill/>
                </a:ln>
                <a:solidFill>
                  <a:srgbClr val="00B0F0"/>
                </a:solidFill>
                <a:effectLst/>
                <a:latin typeface="Arial" panose="020B0604020202020204" pitchFamily="34" charset="0"/>
              </a:rPr>
              <a:t> There is a lack of a unified approach to track and evaluate employee performance.</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accent6">
                    <a:lumMod val="50000"/>
                  </a:schemeClr>
                </a:solidFill>
                <a:effectLst/>
                <a:latin typeface="Arial" panose="020B0604020202020204" pitchFamily="34" charset="0"/>
              </a:rPr>
              <a:t>Identification</a:t>
            </a:r>
            <a:r>
              <a:rPr kumimoji="0" lang="en-US" sz="1800" b="1" i="0" u="none" strike="noStrike" cap="none" normalizeH="0" baseline="0" dirty="0">
                <a:ln>
                  <a:noFill/>
                </a:ln>
                <a:solidFill>
                  <a:srgbClr val="00B0F0"/>
                </a:solidFill>
                <a:effectLst/>
                <a:latin typeface="Arial" panose="020B0604020202020204" pitchFamily="34" charset="0"/>
              </a:rPr>
              <a:t> </a:t>
            </a:r>
            <a:r>
              <a:rPr kumimoji="0" lang="en-US" sz="1800" b="1" i="0" u="none" strike="noStrike" cap="none" normalizeH="0" baseline="0" dirty="0">
                <a:ln>
                  <a:noFill/>
                </a:ln>
                <a:solidFill>
                  <a:schemeClr val="accent6">
                    <a:lumMod val="50000"/>
                  </a:schemeClr>
                </a:solidFill>
                <a:effectLst/>
                <a:latin typeface="Arial" panose="020B0604020202020204" pitchFamily="34" charset="0"/>
              </a:rPr>
              <a:t>of High and Low Performers</a:t>
            </a:r>
            <a:r>
              <a:rPr kumimoji="0" lang="en-US" sz="1800" b="0" i="0" u="none" strike="noStrike" cap="none" normalizeH="0" baseline="0" dirty="0">
                <a:ln>
                  <a:noFill/>
                </a:ln>
                <a:solidFill>
                  <a:schemeClr val="accent6">
                    <a:lumMod val="5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dirty="0">
                <a:solidFill>
                  <a:srgbClr val="00B0F0"/>
                </a:solidFill>
                <a:latin typeface="Arial" panose="020B0604020202020204" pitchFamily="34" charset="0"/>
              </a:rPr>
              <a:t>   </a:t>
            </a:r>
            <a:r>
              <a:rPr kumimoji="0" lang="en-US" sz="1800" b="0" i="0" u="none" strike="noStrike" cap="none" normalizeH="0" baseline="0" dirty="0">
                <a:ln>
                  <a:noFill/>
                </a:ln>
                <a:solidFill>
                  <a:srgbClr val="00B0F0"/>
                </a:solidFill>
                <a:effectLst/>
                <a:latin typeface="Arial" panose="020B0604020202020204" pitchFamily="34" charset="0"/>
              </a:rPr>
              <a:t>There is no clear, data-driven method to distinguish between top performers and those who may need additional support. </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accent6">
                    <a:lumMod val="50000"/>
                  </a:schemeClr>
                </a:solidFill>
                <a:effectLst/>
                <a:latin typeface="Arial" panose="020B0604020202020204" pitchFamily="34" charset="0"/>
              </a:rPr>
              <a:t>Understanding Performance Drivers</a:t>
            </a:r>
            <a:r>
              <a:rPr kumimoji="0" lang="en-US" sz="1800" b="0" i="0" u="none" strike="noStrike" cap="none" normalizeH="0" baseline="0" dirty="0">
                <a:ln>
                  <a:noFill/>
                </a:ln>
                <a:solidFill>
                  <a:schemeClr val="accent6">
                    <a:lumMod val="50000"/>
                  </a:schemeClr>
                </a:solidFill>
                <a:effectLst/>
                <a:latin typeface="Arial" panose="020B0604020202020204" pitchFamily="34" charset="0"/>
              </a:rPr>
              <a:t>:</a:t>
            </a:r>
            <a:r>
              <a:rPr kumimoji="0" lang="en-US" sz="1800" b="0" i="0" u="none" strike="noStrike" cap="none" normalizeH="0" baseline="0" dirty="0">
                <a:ln>
                  <a:noFill/>
                </a:ln>
                <a:solidFill>
                  <a:srgbClr val="00B0F0"/>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dirty="0">
                <a:solidFill>
                  <a:srgbClr val="00B0F0"/>
                </a:solidFill>
                <a:latin typeface="Arial" panose="020B0604020202020204" pitchFamily="34" charset="0"/>
              </a:rPr>
              <a:t>   </a:t>
            </a:r>
            <a:r>
              <a:rPr kumimoji="0" lang="en-US" sz="1800" b="0" i="0" u="none" strike="noStrike" cap="none" normalizeH="0" baseline="0" dirty="0">
                <a:ln>
                  <a:noFill/>
                </a:ln>
                <a:solidFill>
                  <a:srgbClr val="00B0F0"/>
                </a:solidFill>
                <a:effectLst/>
                <a:latin typeface="Arial" panose="020B0604020202020204" pitchFamily="34" charset="0"/>
              </a:rPr>
              <a:t>The organization struggles to identify the key factors contributing to high or low performance. Without a clear understanding of these drivers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accent6">
                    <a:lumMod val="50000"/>
                  </a:schemeClr>
                </a:solidFill>
                <a:effectLst/>
                <a:latin typeface="Arial" panose="020B0604020202020204" pitchFamily="34" charset="0"/>
              </a:rPr>
              <a:t>Data Utilization and Reporting</a:t>
            </a:r>
            <a:r>
              <a:rPr kumimoji="0" lang="en-US" sz="1800" b="0" i="0" u="none" strike="noStrike" cap="none" normalizeH="0" baseline="0" dirty="0">
                <a:ln>
                  <a:noFill/>
                </a:ln>
                <a:solidFill>
                  <a:schemeClr val="accent6">
                    <a:lumMod val="5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dirty="0">
                <a:solidFill>
                  <a:srgbClr val="00B0F0"/>
                </a:solidFill>
                <a:latin typeface="Arial" panose="020B0604020202020204" pitchFamily="34" charset="0"/>
              </a:rPr>
              <a:t>  </a:t>
            </a:r>
            <a:r>
              <a:rPr kumimoji="0" lang="en-US" sz="1800" b="0" i="0" u="none" strike="noStrike" cap="none" normalizeH="0" baseline="0" dirty="0">
                <a:ln>
                  <a:noFill/>
                </a:ln>
                <a:solidFill>
                  <a:srgbClr val="00B0F0"/>
                </a:solidFill>
                <a:effectLst/>
                <a:latin typeface="Arial" panose="020B0604020202020204" pitchFamily="34" charset="0"/>
              </a:rPr>
              <a:t> The current performance data is underutilized due to a lack of effective analytical tools and techniques.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297728"/>
            <a:ext cx="8001000" cy="4247317"/>
          </a:xfrm>
          <a:prstGeom prst="rect">
            <a:avLst/>
          </a:prstGeom>
        </p:spPr>
        <p:txBody>
          <a:bodyPr wrap="square">
            <a:spAutoFit/>
          </a:bodyPr>
          <a:lstStyle/>
          <a:p>
            <a:r>
              <a:rPr lang="en-US" sz="2400" b="1" dirty="0">
                <a:solidFill>
                  <a:srgbClr val="00B050"/>
                </a:solidFill>
              </a:rPr>
              <a:t>Project Title</a:t>
            </a:r>
            <a:r>
              <a:rPr lang="en-US" sz="2400" dirty="0">
                <a:solidFill>
                  <a:srgbClr val="00B050"/>
                </a:solidFill>
              </a:rPr>
              <a:t>:</a:t>
            </a:r>
          </a:p>
          <a:p>
            <a:r>
              <a:rPr lang="en-US" dirty="0">
                <a:solidFill>
                  <a:srgbClr val="00B0F0"/>
                </a:solidFill>
              </a:rPr>
              <a:t>            Comprehensive Employee Performance Analysis</a:t>
            </a:r>
          </a:p>
          <a:p>
            <a:endParaRPr lang="en-US" dirty="0">
              <a:solidFill>
                <a:srgbClr val="00B0F0"/>
              </a:solidFill>
            </a:endParaRPr>
          </a:p>
          <a:p>
            <a:r>
              <a:rPr lang="en-US" sz="2400" b="1" dirty="0">
                <a:solidFill>
                  <a:srgbClr val="00B050"/>
                </a:solidFill>
              </a:rPr>
              <a:t>Project Objective</a:t>
            </a:r>
            <a:r>
              <a:rPr lang="en-US" sz="2400" dirty="0">
                <a:solidFill>
                  <a:srgbClr val="00B050"/>
                </a:solidFill>
              </a:rPr>
              <a:t>:</a:t>
            </a:r>
          </a:p>
          <a:p>
            <a:r>
              <a:rPr lang="en-US" dirty="0">
                <a:solidFill>
                  <a:srgbClr val="00B0F0"/>
                </a:solidFill>
              </a:rPr>
              <a:t>             To utilize Excel for analyzing employee performance data, uncovering insights, and providing actionable recommendations to enhance overall productivity and employee engagement.</a:t>
            </a:r>
          </a:p>
          <a:p>
            <a:endParaRPr lang="en-US" dirty="0">
              <a:solidFill>
                <a:srgbClr val="00B0F0"/>
              </a:solidFill>
            </a:endParaRPr>
          </a:p>
          <a:p>
            <a:r>
              <a:rPr lang="en-US" sz="2400" b="1" dirty="0">
                <a:solidFill>
                  <a:srgbClr val="00B050"/>
                </a:solidFill>
              </a:rPr>
              <a:t>Background</a:t>
            </a:r>
            <a:r>
              <a:rPr lang="en-US" sz="2400" dirty="0">
                <a:solidFill>
                  <a:srgbClr val="00B050"/>
                </a:solidFill>
              </a:rPr>
              <a:t>:</a:t>
            </a:r>
          </a:p>
          <a:p>
            <a:r>
              <a:rPr lang="en-US" dirty="0">
                <a:solidFill>
                  <a:srgbClr val="00B0F0"/>
                </a:solidFill>
              </a:rPr>
              <a:t>               The organization has accumulated performance data from various sources, including sales figures, project completion rates, customer feedback, and attendance records. There is a need to systematically analyze this data to understand performance trends, identify high and low performers, and derive actionable insights for performance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1258126" y="1314263"/>
            <a:ext cx="1150454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rgbClr val="00B0F0"/>
                </a:solidFill>
                <a:effectLst/>
                <a:latin typeface="Arial" panose="020B0604020202020204" pitchFamily="34" charset="0"/>
              </a:rPr>
              <a:t>Human Resources (HR) Department</a:t>
            </a:r>
            <a:r>
              <a:rPr kumimoji="0" lang="en-US" sz="1800"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rgbClr val="00B0F0"/>
                </a:solidFill>
                <a:effectLst/>
                <a:latin typeface="Arial" panose="020B0604020202020204" pitchFamily="34" charset="0"/>
              </a:rPr>
              <a:t>Department Managers</a:t>
            </a:r>
            <a:r>
              <a:rPr kumimoji="0" lang="en-US" sz="1800"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a:ln>
                  <a:noFill/>
                </a:ln>
                <a:solidFill>
                  <a:srgbClr val="00B0F0"/>
                </a:solidFill>
                <a:effectLst/>
                <a:latin typeface="Arial" panose="020B0604020202020204" pitchFamily="34" charset="0"/>
              </a:rPr>
              <a:t>Executive Leadership</a:t>
            </a:r>
            <a:r>
              <a:rPr kumimoji="0" lang="en-US"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rgbClr val="00B0F0"/>
                </a:solidFill>
                <a:effectLst/>
                <a:latin typeface="Arial" panose="020B0604020202020204" pitchFamily="34" charset="0"/>
              </a:rPr>
              <a:t>Performance Review Committees</a:t>
            </a:r>
            <a:r>
              <a:rPr kumimoji="0" lang="en-US" sz="1800"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rgbClr val="00B0F0"/>
                </a:solidFill>
                <a:effectLst/>
                <a:latin typeface="Arial" panose="020B0604020202020204" pitchFamily="34" charset="0"/>
              </a:rPr>
              <a:t>Training and Development Teams</a:t>
            </a:r>
            <a:r>
              <a:rPr kumimoji="0" lang="en-US" sz="1800"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rgbClr val="00B0F0"/>
                </a:solidFill>
                <a:effectLst/>
                <a:latin typeface="Arial" panose="020B0604020202020204" pitchFamily="34" charset="0"/>
              </a:rPr>
              <a:t>Finance Department</a:t>
            </a:r>
            <a:r>
              <a:rPr kumimoji="0" lang="en-US" sz="1800"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rgbClr val="00B0F0"/>
                </a:solidFill>
                <a:effectLst/>
                <a:latin typeface="Arial" panose="020B0604020202020204" pitchFamily="34" charset="0"/>
              </a:rPr>
              <a:t>Employees Themselves</a:t>
            </a:r>
            <a:r>
              <a:rPr kumimoji="0" lang="en-US" sz="1800"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rgbClr val="00B0F0"/>
                </a:solidFill>
                <a:effectLst/>
                <a:latin typeface="Arial" panose="020B0604020202020204" pitchFamily="34" charset="0"/>
              </a:rPr>
              <a:t>IT and Data Management Teams</a:t>
            </a:r>
            <a:r>
              <a:rPr kumimoji="0" lang="en-US" sz="1800" b="0"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B0F0"/>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352800" y="2034085"/>
            <a:ext cx="5343514" cy="1477328"/>
          </a:xfrm>
          <a:prstGeom prst="rect">
            <a:avLst/>
          </a:prstGeom>
        </p:spPr>
        <p:txBody>
          <a:bodyPr wrap="none">
            <a:spAutoFit/>
          </a:bodyPr>
          <a:lstStyle/>
          <a:p>
            <a:pPr marL="285750" indent="-285750">
              <a:buFont typeface="Wingdings" panose="05000000000000000000" pitchFamily="2" charset="2"/>
              <a:buChar char="Ø"/>
            </a:pPr>
            <a:r>
              <a:rPr lang="en-US" b="1" dirty="0">
                <a:solidFill>
                  <a:srgbClr val="00B0F0"/>
                </a:solidFill>
              </a:rPr>
              <a:t>CONDITIONAL FORMATING  </a:t>
            </a:r>
            <a:r>
              <a:rPr lang="en-US" dirty="0">
                <a:solidFill>
                  <a:srgbClr val="00B0F0"/>
                </a:solidFill>
              </a:rPr>
              <a:t>– MISSING VALUE</a:t>
            </a:r>
          </a:p>
          <a:p>
            <a:pPr marL="285750" indent="-285750">
              <a:buFont typeface="Wingdings" panose="05000000000000000000" pitchFamily="2" charset="2"/>
              <a:buChar char="Ø"/>
            </a:pPr>
            <a:r>
              <a:rPr lang="en-US" b="1" dirty="0">
                <a:solidFill>
                  <a:srgbClr val="00B0F0"/>
                </a:solidFill>
              </a:rPr>
              <a:t>FILTERING                               </a:t>
            </a:r>
            <a:r>
              <a:rPr lang="en-US" dirty="0">
                <a:solidFill>
                  <a:srgbClr val="00B0F0"/>
                </a:solidFill>
              </a:rPr>
              <a:t>  – REMOVE</a:t>
            </a:r>
          </a:p>
          <a:p>
            <a:pPr marL="285750" indent="-285750">
              <a:buFont typeface="Wingdings" panose="05000000000000000000" pitchFamily="2" charset="2"/>
              <a:buChar char="Ø"/>
            </a:pPr>
            <a:r>
              <a:rPr lang="en-US" b="1" dirty="0">
                <a:solidFill>
                  <a:srgbClr val="00B0F0"/>
                </a:solidFill>
              </a:rPr>
              <a:t>FORMULA                               </a:t>
            </a:r>
            <a:r>
              <a:rPr lang="en-US" dirty="0">
                <a:solidFill>
                  <a:srgbClr val="00B0F0"/>
                </a:solidFill>
              </a:rPr>
              <a:t>  – </a:t>
            </a:r>
            <a:r>
              <a:rPr lang="en-IN" dirty="0">
                <a:solidFill>
                  <a:srgbClr val="00B0F0"/>
                </a:solidFill>
              </a:rPr>
              <a:t> PERFORMANCE</a:t>
            </a:r>
          </a:p>
          <a:p>
            <a:pPr marL="285750" indent="-285750">
              <a:buFont typeface="Wingdings" panose="05000000000000000000" pitchFamily="2" charset="2"/>
              <a:buChar char="Ø"/>
            </a:pPr>
            <a:r>
              <a:rPr lang="en-US" b="1" dirty="0">
                <a:solidFill>
                  <a:srgbClr val="00B0F0"/>
                </a:solidFill>
              </a:rPr>
              <a:t>PIVOT                                         </a:t>
            </a:r>
            <a:r>
              <a:rPr lang="en-US" dirty="0">
                <a:solidFill>
                  <a:srgbClr val="00B0F0"/>
                </a:solidFill>
              </a:rPr>
              <a:t>-</a:t>
            </a:r>
            <a:r>
              <a:rPr lang="en-US" b="1" dirty="0">
                <a:solidFill>
                  <a:srgbClr val="00B0F0"/>
                </a:solidFill>
              </a:rPr>
              <a:t> </a:t>
            </a:r>
            <a:r>
              <a:rPr lang="en-US" dirty="0">
                <a:solidFill>
                  <a:srgbClr val="00B0F0"/>
                </a:solidFill>
              </a:rPr>
              <a:t> SUMMARY</a:t>
            </a:r>
          </a:p>
          <a:p>
            <a:pPr marL="285750" indent="-285750" algn="ctr">
              <a:buFont typeface="Wingdings" panose="05000000000000000000" pitchFamily="2" charset="2"/>
              <a:buChar char="Ø"/>
            </a:pPr>
            <a:r>
              <a:rPr lang="en-US" b="1" dirty="0">
                <a:solidFill>
                  <a:srgbClr val="00B0F0"/>
                </a:solidFill>
              </a:rPr>
              <a:t>GRAPH                                     </a:t>
            </a:r>
            <a:r>
              <a:rPr lang="en-US" dirty="0">
                <a:solidFill>
                  <a:srgbClr val="00B0F0"/>
                </a:solidFill>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667000" y="1717714"/>
            <a:ext cx="6096000" cy="3970318"/>
          </a:xfrm>
          <a:prstGeom prst="rect">
            <a:avLst/>
          </a:prstGeom>
        </p:spPr>
        <p:txBody>
          <a:bodyPr>
            <a:spAutoFit/>
          </a:bodyPr>
          <a:lstStyle/>
          <a:p>
            <a:pPr marL="285750" indent="-285750">
              <a:buFont typeface="Wingdings" panose="05000000000000000000" pitchFamily="2" charset="2"/>
              <a:buChar char="Ø"/>
            </a:pPr>
            <a:r>
              <a:rPr lang="en-US" sz="2800" b="1" dirty="0">
                <a:solidFill>
                  <a:srgbClr val="00B0F0"/>
                </a:solidFill>
              </a:rPr>
              <a:t>Employee Id</a:t>
            </a:r>
          </a:p>
          <a:p>
            <a:pPr marL="285750" indent="-285750">
              <a:buFont typeface="Wingdings" panose="05000000000000000000" pitchFamily="2" charset="2"/>
              <a:buChar char="Ø"/>
            </a:pPr>
            <a:r>
              <a:rPr lang="en-US" sz="2800" b="1" dirty="0">
                <a:solidFill>
                  <a:srgbClr val="00B0F0"/>
                </a:solidFill>
              </a:rPr>
              <a:t>1st name and last name</a:t>
            </a:r>
          </a:p>
          <a:p>
            <a:pPr marL="285750" indent="-285750">
              <a:buFont typeface="Wingdings" panose="05000000000000000000" pitchFamily="2" charset="2"/>
              <a:buChar char="Ø"/>
            </a:pPr>
            <a:r>
              <a:rPr lang="en-US" sz="2800" b="1" dirty="0">
                <a:solidFill>
                  <a:srgbClr val="00B0F0"/>
                </a:solidFill>
              </a:rPr>
              <a:t> Business type </a:t>
            </a:r>
          </a:p>
          <a:p>
            <a:pPr marL="285750" indent="-285750">
              <a:buFont typeface="Wingdings" panose="05000000000000000000" pitchFamily="2" charset="2"/>
              <a:buChar char="Ø"/>
            </a:pPr>
            <a:r>
              <a:rPr lang="en-US" sz="2800" b="1" dirty="0">
                <a:solidFill>
                  <a:srgbClr val="00B0F0"/>
                </a:solidFill>
              </a:rPr>
              <a:t>Business unit</a:t>
            </a:r>
          </a:p>
          <a:p>
            <a:pPr marL="285750" indent="-285750">
              <a:buFont typeface="Wingdings" panose="05000000000000000000" pitchFamily="2" charset="2"/>
              <a:buChar char="Ø"/>
            </a:pPr>
            <a:r>
              <a:rPr lang="en-US" sz="2800" b="1" dirty="0">
                <a:solidFill>
                  <a:srgbClr val="00B0F0"/>
                </a:solidFill>
              </a:rPr>
              <a:t>Employee status</a:t>
            </a:r>
          </a:p>
          <a:p>
            <a:pPr marL="285750" indent="-285750">
              <a:buFont typeface="Wingdings" panose="05000000000000000000" pitchFamily="2" charset="2"/>
              <a:buChar char="Ø"/>
            </a:pPr>
            <a:r>
              <a:rPr lang="en-US" sz="2800" b="1" dirty="0">
                <a:solidFill>
                  <a:srgbClr val="00B0F0"/>
                </a:solidFill>
              </a:rPr>
              <a:t> Employee classification type</a:t>
            </a:r>
          </a:p>
          <a:p>
            <a:pPr marL="285750" indent="-285750">
              <a:buFont typeface="Wingdings" panose="05000000000000000000" pitchFamily="2" charset="2"/>
              <a:buChar char="Ø"/>
            </a:pPr>
            <a:r>
              <a:rPr lang="en-US" sz="2800" b="1" dirty="0">
                <a:solidFill>
                  <a:srgbClr val="00B0F0"/>
                </a:solidFill>
              </a:rPr>
              <a:t> Performance</a:t>
            </a:r>
          </a:p>
          <a:p>
            <a:pPr marL="285750" indent="-285750">
              <a:buFont typeface="Wingdings" panose="05000000000000000000" pitchFamily="2" charset="2"/>
              <a:buChar char="Ø"/>
            </a:pPr>
            <a:r>
              <a:rPr lang="en-US" sz="2800" b="1" dirty="0">
                <a:solidFill>
                  <a:srgbClr val="00B0F0"/>
                </a:solidFill>
              </a:rPr>
              <a:t> Current employee rating </a:t>
            </a:r>
          </a:p>
          <a:p>
            <a:pPr marL="285750" indent="-285750">
              <a:buFont typeface="Wingdings" panose="05000000000000000000" pitchFamily="2" charset="2"/>
              <a:buChar char="Ø"/>
            </a:pPr>
            <a:r>
              <a:rPr lang="en-US" sz="2800" b="1" dirty="0">
                <a:solidFill>
                  <a:srgbClr val="00B0F0"/>
                </a:solidFill>
              </a:rPr>
              <a:t>Performance level</a:t>
            </a:r>
            <a:endParaRPr lang="en-IN" sz="2800" b="1" dirty="0">
              <a:solidFill>
                <a:srgbClr val="00B0F0"/>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17222" y="1920178"/>
            <a:ext cx="8534018" cy="1384995"/>
          </a:xfrm>
          <a:prstGeom prst="rect">
            <a:avLst/>
          </a:prstGeom>
          <a:noFill/>
        </p:spPr>
        <p:txBody>
          <a:bodyPr wrap="square" rtlCol="0">
            <a:spAutoFit/>
          </a:bodyPr>
          <a:lstStyle/>
          <a:p>
            <a:r>
              <a:rPr lang="en-US" sz="2800" dirty="0">
                <a:solidFill>
                  <a:srgbClr val="00B0F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PERFORMANCE LEVEL</a:t>
            </a:r>
            <a:r>
              <a:rPr lang="en-US" sz="2800" dirty="0">
                <a:solidFill>
                  <a:schemeClr val="accent2">
                    <a:lumMod val="75000"/>
                  </a:schemeClr>
                </a:solidFill>
                <a:latin typeface="Times New Roman" panose="02020603050405020304" pitchFamily="18" charset="0"/>
                <a:cs typeface="Times New Roman" panose="02020603050405020304" pitchFamily="18" charset="0"/>
              </a:rPr>
              <a:t>=IF(AND(Z8&gt;=5),"VERY HIGH",IF(AND(Z8&gt;=4),"HIGH",IF(AND(Z8&gt;=3),"MED","LOW")))</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686</Words>
  <Application>Microsoft Office PowerPoint</Application>
  <PresentationFormat>Widescreen</PresentationFormat>
  <Paragraphs>111</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HS</cp:lastModifiedBy>
  <cp:revision>20</cp:revision>
  <dcterms:created xsi:type="dcterms:W3CDTF">2024-03-29T15:07:22Z</dcterms:created>
  <dcterms:modified xsi:type="dcterms:W3CDTF">2024-08-31T06:55:32Z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