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456" r:id="rId2"/>
    <p:sldId id="458" r:id="rId3"/>
    <p:sldId id="451" r:id="rId4"/>
    <p:sldId id="452" r:id="rId5"/>
    <p:sldId id="453" r:id="rId6"/>
    <p:sldId id="465" r:id="rId7"/>
    <p:sldId id="454" r:id="rId8"/>
    <p:sldId id="464" r:id="rId9"/>
    <p:sldId id="455" r:id="rId10"/>
    <p:sldId id="466" r:id="rId11"/>
    <p:sldId id="467" r:id="rId12"/>
    <p:sldId id="468" r:id="rId13"/>
    <p:sldId id="469" r:id="rId14"/>
    <p:sldId id="463" r:id="rId15"/>
    <p:sldId id="459" r:id="rId16"/>
    <p:sldId id="470" r:id="rId17"/>
    <p:sldId id="471" r:id="rId18"/>
    <p:sldId id="461" r:id="rId19"/>
    <p:sldId id="462" r:id="rId20"/>
    <p:sldId id="472" r:id="rId21"/>
    <p:sldId id="4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92" autoAdjust="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2D38F-2FE8-4A3B-87F8-55AFCD91DF6C}"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E5B9F-A9DB-48F6-8BA6-C044593FB3C7}" type="slidenum">
              <a:rPr lang="en-IN" smtClean="0"/>
              <a:t>‹#›</a:t>
            </a:fld>
            <a:endParaRPr lang="en-IN"/>
          </a:p>
        </p:txBody>
      </p:sp>
    </p:spTree>
    <p:extLst>
      <p:ext uri="{BB962C8B-B14F-4D97-AF65-F5344CB8AC3E}">
        <p14:creationId xmlns:p14="http://schemas.microsoft.com/office/powerpoint/2010/main" val="252483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BE5B9F-A9DB-48F6-8BA6-C044593FB3C7}" type="slidenum">
              <a:rPr lang="en-IN" smtClean="0"/>
              <a:t>4</a:t>
            </a:fld>
            <a:endParaRPr lang="en-IN"/>
          </a:p>
        </p:txBody>
      </p:sp>
    </p:spTree>
    <p:extLst>
      <p:ext uri="{BB962C8B-B14F-4D97-AF65-F5344CB8AC3E}">
        <p14:creationId xmlns:p14="http://schemas.microsoft.com/office/powerpoint/2010/main" val="797399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
        <p:nvSpPr>
          <p:cNvPr id="7" name="Title 1"/>
          <p:cNvSpPr>
            <a:spLocks noGrp="1"/>
          </p:cNvSpPr>
          <p:nvPr>
            <p:ph type="ctrTitle" hasCustomPrompt="1"/>
          </p:nvPr>
        </p:nvSpPr>
        <p:spPr>
          <a:xfrm>
            <a:off x="6112559" y="1545997"/>
            <a:ext cx="4775400" cy="1905826"/>
          </a:xfrm>
          <a:noFill/>
        </p:spPr>
        <p:txBody>
          <a:bodyPr wrap="square" rtlCol="0" anchor="ctr">
            <a:normAutofit/>
          </a:bodyPr>
          <a:lstStyle>
            <a:lvl1pPr marL="0" algn="l">
              <a:defRPr lang="en-US" sz="3400" b="1" dirty="0">
                <a:solidFill>
                  <a:schemeClr val="tx1"/>
                </a:solidFill>
                <a:latin typeface="Arial"/>
                <a:ea typeface="+mn-ea"/>
                <a:cs typeface="Arial"/>
              </a:defRPr>
            </a:lvl1pPr>
          </a:lstStyle>
          <a:p>
            <a:pPr marL="0" lvl="0" algn="l"/>
            <a:r>
              <a:rPr lang="en-US" dirty="0"/>
              <a:t>Insert Title</a:t>
            </a:r>
            <a:br>
              <a:rPr lang="en-US" dirty="0"/>
            </a:br>
            <a:r>
              <a:rPr lang="en-US" dirty="0"/>
              <a:t>Here</a:t>
            </a:r>
          </a:p>
        </p:txBody>
      </p:sp>
      <p:sp>
        <p:nvSpPr>
          <p:cNvPr id="8" name="Subtitle 2"/>
          <p:cNvSpPr>
            <a:spLocks noGrp="1"/>
          </p:cNvSpPr>
          <p:nvPr>
            <p:ph type="subTitle" idx="1" hasCustomPrompt="1"/>
          </p:nvPr>
        </p:nvSpPr>
        <p:spPr>
          <a:xfrm>
            <a:off x="6112559" y="3742863"/>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b="1" dirty="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9" name="Text Placeholder 16"/>
          <p:cNvSpPr>
            <a:spLocks noGrp="1"/>
          </p:cNvSpPr>
          <p:nvPr>
            <p:ph type="body" sz="quarter" idx="13" hasCustomPrompt="1"/>
          </p:nvPr>
        </p:nvSpPr>
        <p:spPr>
          <a:xfrm>
            <a:off x="6114624" y="4191115"/>
            <a:ext cx="4148138" cy="347889"/>
          </a:xfrm>
        </p:spPr>
        <p:txBody>
          <a:bodyPr>
            <a:normAutofit/>
          </a:bodyPr>
          <a:lstStyle>
            <a:lvl1pPr>
              <a:buNone/>
              <a:defRPr kumimoji="0" lang="en-US" sz="1600" b="1" i="0" u="none" strike="noStrike" kern="1200" cap="none" spc="0" normalizeH="0" baseline="0" noProof="0" dirty="0" smtClean="0">
                <a:ln>
                  <a:noFill/>
                </a:ln>
                <a:solidFill>
                  <a:schemeClr val="tx1"/>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cxnSp>
        <p:nvCxnSpPr>
          <p:cNvPr id="10" name="Straight Connector 9"/>
          <p:cNvCxnSpPr/>
          <p:nvPr/>
        </p:nvCxnSpPr>
        <p:spPr>
          <a:xfrm flipH="1">
            <a:off x="5755055" y="1828798"/>
            <a:ext cx="18854" cy="2710206"/>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3292928" y="2341679"/>
            <a:ext cx="2121412" cy="1978156"/>
          </a:xfrm>
          <a:prstGeom prst="rect">
            <a:avLst/>
          </a:prstGeom>
        </p:spPr>
      </p:pic>
      <p:sp>
        <p:nvSpPr>
          <p:cNvPr id="12" name="Footer Placeholder 4"/>
          <p:cNvSpPr txBox="1">
            <a:spLocks/>
          </p:cNvSpPr>
          <p:nvPr/>
        </p:nvSpPr>
        <p:spPr>
          <a:xfrm>
            <a:off x="4384410" y="6608190"/>
            <a:ext cx="3402130" cy="235196"/>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a:solidFill>
                  <a:schemeClr val="tx1"/>
                </a:solidFill>
              </a:rPr>
              <a:t>© 2016 Open Source Technology Learning Center  |  www.ostlc.com</a:t>
            </a:r>
          </a:p>
        </p:txBody>
      </p:sp>
    </p:spTree>
    <p:extLst>
      <p:ext uri="{BB962C8B-B14F-4D97-AF65-F5344CB8AC3E}">
        <p14:creationId xmlns:p14="http://schemas.microsoft.com/office/powerpoint/2010/main" val="192073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D2CF81-A783-4EEB-A02C-C0232B3B079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124776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D2CF81-A783-4EEB-A02C-C0232B3B079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60413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76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609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411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16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0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2CF81-A783-4EEB-A02C-C0232B3B0790}"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04147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D2CF81-A783-4EEB-A02C-C0232B3B0790}"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49616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D2CF81-A783-4EEB-A02C-C0232B3B0790}" type="datetimeFigureOut">
              <a:rPr lang="en-IN" smtClean="0"/>
              <a:t>20-10-2022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28326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D2CF81-A783-4EEB-A02C-C0232B3B0790}" type="datetimeFigureOut">
              <a:rPr lang="en-IN" smtClean="0"/>
              <a:t>20-10-2022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88888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2CF81-A783-4EEB-A02C-C0232B3B0790}" type="datetimeFigureOut">
              <a:rPr lang="en-IN" smtClean="0"/>
              <a:t>20-10-2022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67361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2CF81-A783-4EEB-A02C-C0232B3B0790}"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75873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2CF81-A783-4EEB-A02C-C0232B3B0790}"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56837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2CF81-A783-4EEB-A02C-C0232B3B0790}" type="datetimeFigureOut">
              <a:rPr lang="en-IN" smtClean="0"/>
              <a:t>20-10-2022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DECF4-18D5-4E7B-B1D0-12D9F9DB3350}" type="slidenum">
              <a:rPr lang="en-IN" smtClean="0"/>
              <a:t>‹#›</a:t>
            </a:fld>
            <a:endParaRPr lang="en-IN"/>
          </a:p>
        </p:txBody>
      </p:sp>
    </p:spTree>
    <p:extLst>
      <p:ext uri="{BB962C8B-B14F-4D97-AF65-F5344CB8AC3E}">
        <p14:creationId xmlns:p14="http://schemas.microsoft.com/office/powerpoint/2010/main" val="4157376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A2406-E6A5-1070-322F-F507D6A2928B}"/>
              </a:ext>
            </a:extLst>
          </p:cNvPr>
          <p:cNvSpPr>
            <a:spLocks noGrp="1"/>
          </p:cNvSpPr>
          <p:nvPr>
            <p:ph type="title"/>
          </p:nvPr>
        </p:nvSpPr>
        <p:spPr>
          <a:xfrm>
            <a:off x="649403" y="3050668"/>
            <a:ext cx="7590357" cy="756664"/>
          </a:xfrm>
        </p:spPr>
        <p:txBody>
          <a:bodyPr>
            <a:normAutofit fontScale="90000"/>
          </a:bodyPr>
          <a:lstStyle/>
          <a:p>
            <a:r>
              <a:rPr lang="en-IN" b="1" i="0" dirty="0" err="1">
                <a:solidFill>
                  <a:schemeClr val="accent2">
                    <a:lumMod val="75000"/>
                  </a:schemeClr>
                </a:solidFill>
                <a:effectLst/>
                <a:latin typeface="zeitung"/>
              </a:rPr>
              <a:t>FastHEAL</a:t>
            </a:r>
            <a:r>
              <a:rPr lang="en-IN" b="1" i="0" dirty="0">
                <a:solidFill>
                  <a:schemeClr val="accent2">
                    <a:lumMod val="75000"/>
                  </a:schemeClr>
                </a:solidFill>
                <a:effectLst/>
                <a:latin typeface="zeitung"/>
              </a:rPr>
              <a:t>- Malware Detection</a:t>
            </a:r>
            <a:br>
              <a:rPr lang="en-IN" b="1" i="0" dirty="0">
                <a:solidFill>
                  <a:schemeClr val="accent2">
                    <a:lumMod val="75000"/>
                  </a:schemeClr>
                </a:solidFill>
                <a:effectLst/>
                <a:latin typeface="zeitung"/>
              </a:rPr>
            </a:br>
            <a:endParaRPr lang="en-IN" dirty="0">
              <a:solidFill>
                <a:srgbClr val="002060"/>
              </a:solidFill>
            </a:endParaRPr>
          </a:p>
        </p:txBody>
      </p:sp>
      <p:sp>
        <p:nvSpPr>
          <p:cNvPr id="5" name="TextBox 4">
            <a:extLst>
              <a:ext uri="{FF2B5EF4-FFF2-40B4-BE49-F238E27FC236}">
                <a16:creationId xmlns:a16="http://schemas.microsoft.com/office/drawing/2014/main" id="{EBEC79AB-7293-0620-E450-D0098BD6E38A}"/>
              </a:ext>
            </a:extLst>
          </p:cNvPr>
          <p:cNvSpPr txBox="1"/>
          <p:nvPr/>
        </p:nvSpPr>
        <p:spPr>
          <a:xfrm>
            <a:off x="6664960" y="4165600"/>
            <a:ext cx="5049520" cy="1569660"/>
          </a:xfrm>
          <a:prstGeom prst="rect">
            <a:avLst/>
          </a:prstGeom>
          <a:noFill/>
        </p:spPr>
        <p:txBody>
          <a:bodyPr wrap="square" rtlCol="0">
            <a:spAutoFit/>
          </a:bodyPr>
          <a:lstStyle/>
          <a:p>
            <a:r>
              <a:rPr lang="en-IN" sz="2400" b="1" i="0" dirty="0">
                <a:solidFill>
                  <a:srgbClr val="002060"/>
                </a:solidFill>
                <a:effectLst/>
                <a:latin typeface="zeitung"/>
              </a:rPr>
              <a:t>Team : Code Diva</a:t>
            </a:r>
          </a:p>
          <a:p>
            <a:r>
              <a:rPr lang="en-IN" sz="2400" dirty="0">
                <a:solidFill>
                  <a:schemeClr val="accent1">
                    <a:lumMod val="75000"/>
                  </a:schemeClr>
                </a:solidFill>
              </a:rPr>
              <a:t>Prarthana U Shanbhag – MT2022077</a:t>
            </a:r>
            <a:endParaRPr lang="en-IN" sz="2400" dirty="0">
              <a:solidFill>
                <a:schemeClr val="accent1">
                  <a:lumMod val="60000"/>
                  <a:lumOff val="40000"/>
                </a:schemeClr>
              </a:solidFill>
            </a:endParaRPr>
          </a:p>
          <a:p>
            <a:r>
              <a:rPr lang="en-IN" sz="2400" dirty="0">
                <a:solidFill>
                  <a:schemeClr val="accent1">
                    <a:lumMod val="75000"/>
                  </a:schemeClr>
                </a:solidFill>
              </a:rPr>
              <a:t>Karishma Chauhan – MT2022056</a:t>
            </a:r>
          </a:p>
          <a:p>
            <a:endParaRPr lang="en-IN" sz="2400" dirty="0">
              <a:solidFill>
                <a:schemeClr val="accent1">
                  <a:lumMod val="75000"/>
                </a:schemeClr>
              </a:solidFill>
            </a:endParaRPr>
          </a:p>
        </p:txBody>
      </p:sp>
    </p:spTree>
    <p:extLst>
      <p:ext uri="{BB962C8B-B14F-4D97-AF65-F5344CB8AC3E}">
        <p14:creationId xmlns:p14="http://schemas.microsoft.com/office/powerpoint/2010/main" val="385268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BE24-4FC0-B7E5-156F-2BA83FFE57D4}"/>
              </a:ext>
            </a:extLst>
          </p:cNvPr>
          <p:cNvSpPr>
            <a:spLocks noGrp="1"/>
          </p:cNvSpPr>
          <p:nvPr>
            <p:ph type="title"/>
          </p:nvPr>
        </p:nvSpPr>
        <p:spPr>
          <a:xfrm>
            <a:off x="675640" y="379895"/>
            <a:ext cx="6741160" cy="756664"/>
          </a:xfrm>
        </p:spPr>
        <p:txBody>
          <a:bodyPr>
            <a:normAutofit/>
          </a:bodyPr>
          <a:lstStyle/>
          <a:p>
            <a:r>
              <a:rPr lang="en-IN" sz="2000" dirty="0">
                <a:solidFill>
                  <a:schemeClr val="accent1">
                    <a:lumMod val="50000"/>
                  </a:schemeClr>
                </a:solidFill>
                <a:latin typeface="Arial" panose="020B0604020202020204" pitchFamily="34" charset="0"/>
                <a:cs typeface="Arial" panose="020B0604020202020204" pitchFamily="34" charset="0"/>
              </a:rPr>
              <a:t>5. </a:t>
            </a:r>
            <a:r>
              <a:rPr lang="en-IN" sz="2000" dirty="0" err="1">
                <a:solidFill>
                  <a:schemeClr val="accent1">
                    <a:lumMod val="50000"/>
                  </a:schemeClr>
                </a:solidFill>
                <a:latin typeface="Arial" panose="020B0604020202020204" pitchFamily="34" charset="0"/>
                <a:cs typeface="Arial" panose="020B0604020202020204" pitchFamily="34" charset="0"/>
              </a:rPr>
              <a:t>HeatMap</a:t>
            </a:r>
            <a:r>
              <a:rPr lang="en-IN" sz="2000" dirty="0">
                <a:solidFill>
                  <a:schemeClr val="accent1">
                    <a:lumMod val="50000"/>
                  </a:schemeClr>
                </a:solidFill>
                <a:latin typeface="Arial" panose="020B0604020202020204" pitchFamily="34" charset="0"/>
                <a:cs typeface="Arial" panose="020B0604020202020204" pitchFamily="34" charset="0"/>
              </a:rPr>
              <a:t> </a:t>
            </a:r>
          </a:p>
        </p:txBody>
      </p:sp>
      <p:pic>
        <p:nvPicPr>
          <p:cNvPr id="2050" name="Picture 2">
            <a:extLst>
              <a:ext uri="{FF2B5EF4-FFF2-40B4-BE49-F238E27FC236}">
                <a16:creationId xmlns:a16="http://schemas.microsoft.com/office/drawing/2014/main" id="{948656E6-3440-F95F-397C-36D9CD799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210" y="379895"/>
            <a:ext cx="86626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05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88CA19-A6B9-4ACB-2E99-48A7B27DB542}"/>
              </a:ext>
            </a:extLst>
          </p:cNvPr>
          <p:cNvPicPr>
            <a:picLocks noChangeAspect="1"/>
          </p:cNvPicPr>
          <p:nvPr/>
        </p:nvPicPr>
        <p:blipFill rotWithShape="1">
          <a:blip r:embed="rId2"/>
          <a:srcRect r="12417"/>
          <a:stretch/>
        </p:blipFill>
        <p:spPr>
          <a:xfrm>
            <a:off x="5897320" y="1009594"/>
            <a:ext cx="6006445" cy="4188516"/>
          </a:xfrm>
          <a:prstGeom prst="rect">
            <a:avLst/>
          </a:prstGeom>
        </p:spPr>
      </p:pic>
      <p:pic>
        <p:nvPicPr>
          <p:cNvPr id="9" name="Picture 8">
            <a:extLst>
              <a:ext uri="{FF2B5EF4-FFF2-40B4-BE49-F238E27FC236}">
                <a16:creationId xmlns:a16="http://schemas.microsoft.com/office/drawing/2014/main" id="{4C7C4B0E-9E4A-52B7-5550-52BC8C6EE7EF}"/>
              </a:ext>
            </a:extLst>
          </p:cNvPr>
          <p:cNvPicPr>
            <a:picLocks noChangeAspect="1"/>
          </p:cNvPicPr>
          <p:nvPr/>
        </p:nvPicPr>
        <p:blipFill rotWithShape="1">
          <a:blip r:embed="rId3"/>
          <a:srcRect r="30009"/>
          <a:stretch/>
        </p:blipFill>
        <p:spPr>
          <a:xfrm>
            <a:off x="267093" y="1109028"/>
            <a:ext cx="5630227" cy="4089082"/>
          </a:xfrm>
          <a:prstGeom prst="rect">
            <a:avLst/>
          </a:prstGeom>
        </p:spPr>
      </p:pic>
      <p:pic>
        <p:nvPicPr>
          <p:cNvPr id="10" name="Picture 9">
            <a:extLst>
              <a:ext uri="{FF2B5EF4-FFF2-40B4-BE49-F238E27FC236}">
                <a16:creationId xmlns:a16="http://schemas.microsoft.com/office/drawing/2014/main" id="{FDB707E4-4E38-F172-F3A6-1C87D78523F3}"/>
              </a:ext>
            </a:extLst>
          </p:cNvPr>
          <p:cNvPicPr>
            <a:picLocks noChangeAspect="1"/>
          </p:cNvPicPr>
          <p:nvPr/>
        </p:nvPicPr>
        <p:blipFill>
          <a:blip r:embed="rId4"/>
          <a:stretch>
            <a:fillRect/>
          </a:stretch>
        </p:blipFill>
        <p:spPr>
          <a:xfrm>
            <a:off x="495300" y="5098677"/>
            <a:ext cx="11032247" cy="1714708"/>
          </a:xfrm>
          <a:prstGeom prst="rect">
            <a:avLst/>
          </a:prstGeom>
        </p:spPr>
      </p:pic>
    </p:spTree>
    <p:extLst>
      <p:ext uri="{BB962C8B-B14F-4D97-AF65-F5344CB8AC3E}">
        <p14:creationId xmlns:p14="http://schemas.microsoft.com/office/powerpoint/2010/main" val="55780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87F9-08CE-9E81-F5FE-725ECA8783F2}"/>
              </a:ext>
            </a:extLst>
          </p:cNvPr>
          <p:cNvSpPr>
            <a:spLocks noGrp="1"/>
          </p:cNvSpPr>
          <p:nvPr>
            <p:ph type="title"/>
          </p:nvPr>
        </p:nvSpPr>
        <p:spPr>
          <a:xfrm>
            <a:off x="810304" y="406122"/>
            <a:ext cx="11783504" cy="756664"/>
          </a:xfrm>
        </p:spPr>
        <p:txBody>
          <a:bodyPr>
            <a:normAutofit/>
          </a:bodyPr>
          <a:lstStyle/>
          <a:p>
            <a:r>
              <a:rPr lang="en-IN" sz="1800" dirty="0">
                <a:solidFill>
                  <a:schemeClr val="accent1">
                    <a:lumMod val="50000"/>
                  </a:schemeClr>
                </a:solidFill>
                <a:latin typeface="Arial" panose="020B0604020202020204" pitchFamily="34" charset="0"/>
                <a:cs typeface="Arial" panose="020B0604020202020204" pitchFamily="34" charset="0"/>
              </a:rPr>
              <a:t>6.</a:t>
            </a:r>
            <a:r>
              <a:rPr lang="en-IN" sz="1800" b="1" dirty="0">
                <a:solidFill>
                  <a:schemeClr val="accent1">
                    <a:lumMod val="50000"/>
                  </a:schemeClr>
                </a:solidFill>
                <a:effectLst/>
                <a:latin typeface="Arial" panose="020B0604020202020204" pitchFamily="34" charset="0"/>
                <a:cs typeface="Arial" panose="020B0604020202020204" pitchFamily="34" charset="0"/>
              </a:rPr>
              <a:t> Highly correlated columns</a:t>
            </a:r>
            <a:br>
              <a:rPr lang="en-IN" sz="1800" b="0" dirty="0">
                <a:solidFill>
                  <a:schemeClr val="accent1">
                    <a:lumMod val="50000"/>
                  </a:schemeClr>
                </a:solidFill>
                <a:effectLst/>
                <a:latin typeface="Arial" panose="020B0604020202020204" pitchFamily="34" charset="0"/>
                <a:cs typeface="Arial" panose="020B0604020202020204" pitchFamily="34" charset="0"/>
              </a:rPr>
            </a:br>
            <a:endParaRPr lang="en-IN" sz="1800" dirty="0">
              <a:solidFill>
                <a:schemeClr val="accent1">
                  <a:lumMod val="50000"/>
                </a:schemeClr>
              </a:solidFill>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B5540A84-AF76-073C-D5A1-2EBB1FE88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967" y="1162786"/>
            <a:ext cx="6838950"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27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78CF-865E-5A62-C75F-8FE7F4BE8C58}"/>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A958931B-55A6-0073-8765-A33B004EF831}"/>
              </a:ext>
            </a:extLst>
          </p:cNvPr>
          <p:cNvPicPr>
            <a:picLocks noChangeAspect="1"/>
          </p:cNvPicPr>
          <p:nvPr/>
        </p:nvPicPr>
        <p:blipFill>
          <a:blip r:embed="rId2"/>
          <a:stretch>
            <a:fillRect/>
          </a:stretch>
        </p:blipFill>
        <p:spPr>
          <a:xfrm>
            <a:off x="204247" y="1392254"/>
            <a:ext cx="11783505" cy="2837752"/>
          </a:xfrm>
          <a:prstGeom prst="rect">
            <a:avLst/>
          </a:prstGeom>
        </p:spPr>
      </p:pic>
      <p:pic>
        <p:nvPicPr>
          <p:cNvPr id="7" name="Picture 6">
            <a:extLst>
              <a:ext uri="{FF2B5EF4-FFF2-40B4-BE49-F238E27FC236}">
                <a16:creationId xmlns:a16="http://schemas.microsoft.com/office/drawing/2014/main" id="{70BE711F-0516-A490-E02A-DE489DFA0C8A}"/>
              </a:ext>
            </a:extLst>
          </p:cNvPr>
          <p:cNvPicPr>
            <a:picLocks noChangeAspect="1"/>
          </p:cNvPicPr>
          <p:nvPr/>
        </p:nvPicPr>
        <p:blipFill>
          <a:blip r:embed="rId3"/>
          <a:stretch>
            <a:fillRect/>
          </a:stretch>
        </p:blipFill>
        <p:spPr>
          <a:xfrm>
            <a:off x="329610" y="4144945"/>
            <a:ext cx="11783505" cy="772624"/>
          </a:xfrm>
          <a:prstGeom prst="rect">
            <a:avLst/>
          </a:prstGeom>
        </p:spPr>
      </p:pic>
      <p:pic>
        <p:nvPicPr>
          <p:cNvPr id="9" name="Picture 8">
            <a:extLst>
              <a:ext uri="{FF2B5EF4-FFF2-40B4-BE49-F238E27FC236}">
                <a16:creationId xmlns:a16="http://schemas.microsoft.com/office/drawing/2014/main" id="{FB4957AC-F1D5-9274-771C-A19F01873556}"/>
              </a:ext>
            </a:extLst>
          </p:cNvPr>
          <p:cNvPicPr>
            <a:picLocks noChangeAspect="1"/>
          </p:cNvPicPr>
          <p:nvPr/>
        </p:nvPicPr>
        <p:blipFill>
          <a:blip r:embed="rId4"/>
          <a:stretch>
            <a:fillRect/>
          </a:stretch>
        </p:blipFill>
        <p:spPr>
          <a:xfrm>
            <a:off x="329610" y="5227930"/>
            <a:ext cx="11344939" cy="773344"/>
          </a:xfrm>
          <a:prstGeom prst="rect">
            <a:avLst/>
          </a:prstGeom>
        </p:spPr>
      </p:pic>
    </p:spTree>
    <p:extLst>
      <p:ext uri="{BB962C8B-B14F-4D97-AF65-F5344CB8AC3E}">
        <p14:creationId xmlns:p14="http://schemas.microsoft.com/office/powerpoint/2010/main" val="3547833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13DE0-66CD-6EC6-F395-F0DA94F36DBB}"/>
              </a:ext>
            </a:extLst>
          </p:cNvPr>
          <p:cNvSpPr>
            <a:spLocks noGrp="1"/>
          </p:cNvSpPr>
          <p:nvPr>
            <p:ph type="title"/>
          </p:nvPr>
        </p:nvSpPr>
        <p:spPr>
          <a:xfrm>
            <a:off x="408496" y="154012"/>
            <a:ext cx="11783504" cy="756664"/>
          </a:xfrm>
        </p:spPr>
        <p:txBody>
          <a:bodyPr>
            <a:normAutofit/>
          </a:bodyPr>
          <a:lstStyle/>
          <a:p>
            <a:pPr algn="ctr"/>
            <a:r>
              <a:rPr lang="en-IN" dirty="0">
                <a:solidFill>
                  <a:srgbClr val="002060"/>
                </a:solidFill>
                <a:latin typeface="Arial" panose="020B0604020202020204" pitchFamily="34" charset="0"/>
                <a:cs typeface="Arial" panose="020B0604020202020204" pitchFamily="34" charset="0"/>
              </a:rPr>
              <a:t>Data Pre-processing</a:t>
            </a:r>
          </a:p>
        </p:txBody>
      </p:sp>
      <p:sp>
        <p:nvSpPr>
          <p:cNvPr id="3" name="Content Placeholder 2">
            <a:extLst>
              <a:ext uri="{FF2B5EF4-FFF2-40B4-BE49-F238E27FC236}">
                <a16:creationId xmlns:a16="http://schemas.microsoft.com/office/drawing/2014/main" id="{38424C16-FC0C-8C5E-28A4-5FBE397F9C43}"/>
              </a:ext>
            </a:extLst>
          </p:cNvPr>
          <p:cNvSpPr>
            <a:spLocks noGrp="1"/>
          </p:cNvSpPr>
          <p:nvPr>
            <p:ph idx="1"/>
          </p:nvPr>
        </p:nvSpPr>
        <p:spPr>
          <a:xfrm>
            <a:off x="699977" y="1402187"/>
            <a:ext cx="10515600" cy="4351338"/>
          </a:xfrm>
        </p:spPr>
        <p:txBody>
          <a:bodyPr>
            <a:normAutofit/>
          </a:bodyPr>
          <a:lstStyle/>
          <a:p>
            <a:pPr marL="0" indent="0">
              <a:buNone/>
            </a:pPr>
            <a:r>
              <a:rPr lang="en-IN" sz="2000" b="1" i="0" dirty="0">
                <a:solidFill>
                  <a:schemeClr val="accent1">
                    <a:lumMod val="50000"/>
                  </a:schemeClr>
                </a:solidFill>
                <a:effectLst/>
                <a:latin typeface="Arial" panose="020B0604020202020204" pitchFamily="34" charset="0"/>
                <a:cs typeface="Arial" panose="020B0604020202020204" pitchFamily="34" charset="0"/>
              </a:rPr>
              <a:t>1. Null value imputation in data set</a:t>
            </a:r>
          </a:p>
          <a:p>
            <a:pPr marL="0" indent="0">
              <a:buNone/>
            </a:pPr>
            <a:endParaRPr lang="en-IN" sz="2000"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IN" sz="2000" b="1"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3D41976-F676-BA41-0BB1-D73371626C9D}"/>
              </a:ext>
            </a:extLst>
          </p:cNvPr>
          <p:cNvPicPr>
            <a:picLocks noChangeAspect="1"/>
          </p:cNvPicPr>
          <p:nvPr/>
        </p:nvPicPr>
        <p:blipFill>
          <a:blip r:embed="rId2"/>
          <a:stretch>
            <a:fillRect/>
          </a:stretch>
        </p:blipFill>
        <p:spPr>
          <a:xfrm>
            <a:off x="699977" y="1915137"/>
            <a:ext cx="10828832" cy="2219652"/>
          </a:xfrm>
          <a:prstGeom prst="rect">
            <a:avLst/>
          </a:prstGeom>
        </p:spPr>
      </p:pic>
      <p:pic>
        <p:nvPicPr>
          <p:cNvPr id="9" name="Picture 8">
            <a:extLst>
              <a:ext uri="{FF2B5EF4-FFF2-40B4-BE49-F238E27FC236}">
                <a16:creationId xmlns:a16="http://schemas.microsoft.com/office/drawing/2014/main" id="{FC5E4E4E-3704-91E3-3D57-3AF79EC0C574}"/>
              </a:ext>
            </a:extLst>
          </p:cNvPr>
          <p:cNvPicPr>
            <a:picLocks noChangeAspect="1"/>
          </p:cNvPicPr>
          <p:nvPr/>
        </p:nvPicPr>
        <p:blipFill>
          <a:blip r:embed="rId3"/>
          <a:stretch>
            <a:fillRect/>
          </a:stretch>
        </p:blipFill>
        <p:spPr>
          <a:xfrm>
            <a:off x="663191" y="4274262"/>
            <a:ext cx="10979460" cy="2364655"/>
          </a:xfrm>
          <a:prstGeom prst="rect">
            <a:avLst/>
          </a:prstGeom>
        </p:spPr>
      </p:pic>
    </p:spTree>
    <p:extLst>
      <p:ext uri="{BB962C8B-B14F-4D97-AF65-F5344CB8AC3E}">
        <p14:creationId xmlns:p14="http://schemas.microsoft.com/office/powerpoint/2010/main" val="257207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3056E-907F-440B-E534-3D51CA27D21E}"/>
              </a:ext>
            </a:extLst>
          </p:cNvPr>
          <p:cNvSpPr>
            <a:spLocks noGrp="1"/>
          </p:cNvSpPr>
          <p:nvPr>
            <p:ph type="title"/>
          </p:nvPr>
        </p:nvSpPr>
        <p:spPr>
          <a:xfrm>
            <a:off x="204248" y="475402"/>
            <a:ext cx="11783504" cy="756664"/>
          </a:xfrm>
        </p:spPr>
        <p:txBody>
          <a:bodyPr>
            <a:normAutofit/>
          </a:bodyPr>
          <a:lstStyle/>
          <a:p>
            <a:r>
              <a:rPr lang="en-IN" sz="2000" b="1" i="0" dirty="0">
                <a:solidFill>
                  <a:schemeClr val="accent1">
                    <a:lumMod val="50000"/>
                  </a:schemeClr>
                </a:solidFill>
                <a:effectLst/>
                <a:latin typeface="Arial" panose="020B0604020202020204" pitchFamily="34" charset="0"/>
                <a:cs typeface="Arial" panose="020B0604020202020204" pitchFamily="34" charset="0"/>
              </a:rPr>
              <a:t>2. Further Data Modification in categorical data</a:t>
            </a:r>
            <a:br>
              <a:rPr lang="en-IN" sz="2000" dirty="0">
                <a:solidFill>
                  <a:schemeClr val="accent1">
                    <a:lumMod val="50000"/>
                  </a:schemeClr>
                </a:solidFill>
                <a:latin typeface="Arial" panose="020B0604020202020204" pitchFamily="34" charset="0"/>
                <a:cs typeface="Arial" panose="020B0604020202020204" pitchFamily="34" charset="0"/>
              </a:rPr>
            </a:br>
            <a:endParaRPr lang="en-IN" sz="2000" dirty="0"/>
          </a:p>
        </p:txBody>
      </p:sp>
      <p:pic>
        <p:nvPicPr>
          <p:cNvPr id="7" name="Picture 6">
            <a:extLst>
              <a:ext uri="{FF2B5EF4-FFF2-40B4-BE49-F238E27FC236}">
                <a16:creationId xmlns:a16="http://schemas.microsoft.com/office/drawing/2014/main" id="{37C12688-8356-EF17-FE39-4CE627E75919}"/>
              </a:ext>
            </a:extLst>
          </p:cNvPr>
          <p:cNvPicPr>
            <a:picLocks noChangeAspect="1"/>
          </p:cNvPicPr>
          <p:nvPr/>
        </p:nvPicPr>
        <p:blipFill>
          <a:blip r:embed="rId2"/>
          <a:stretch>
            <a:fillRect/>
          </a:stretch>
        </p:blipFill>
        <p:spPr>
          <a:xfrm>
            <a:off x="0" y="1431384"/>
            <a:ext cx="12192000" cy="5186079"/>
          </a:xfrm>
          <a:prstGeom prst="rect">
            <a:avLst/>
          </a:prstGeom>
        </p:spPr>
      </p:pic>
    </p:spTree>
    <p:extLst>
      <p:ext uri="{BB962C8B-B14F-4D97-AF65-F5344CB8AC3E}">
        <p14:creationId xmlns:p14="http://schemas.microsoft.com/office/powerpoint/2010/main" val="35413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13FF-D0C8-4550-89DD-01D946DD0EF6}"/>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57A80430-8400-FCC6-AD46-E536F09896EF}"/>
              </a:ext>
            </a:extLst>
          </p:cNvPr>
          <p:cNvPicPr>
            <a:picLocks noChangeAspect="1"/>
          </p:cNvPicPr>
          <p:nvPr/>
        </p:nvPicPr>
        <p:blipFill>
          <a:blip r:embed="rId2"/>
          <a:stretch>
            <a:fillRect/>
          </a:stretch>
        </p:blipFill>
        <p:spPr>
          <a:xfrm>
            <a:off x="446566" y="1592665"/>
            <a:ext cx="10919637" cy="2947438"/>
          </a:xfrm>
          <a:prstGeom prst="rect">
            <a:avLst/>
          </a:prstGeom>
        </p:spPr>
      </p:pic>
    </p:spTree>
    <p:extLst>
      <p:ext uri="{BB962C8B-B14F-4D97-AF65-F5344CB8AC3E}">
        <p14:creationId xmlns:p14="http://schemas.microsoft.com/office/powerpoint/2010/main" val="10475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E616-EEFF-4290-49C9-7D187AAC2B4A}"/>
              </a:ext>
            </a:extLst>
          </p:cNvPr>
          <p:cNvSpPr>
            <a:spLocks noGrp="1"/>
          </p:cNvSpPr>
          <p:nvPr>
            <p:ph type="title"/>
          </p:nvPr>
        </p:nvSpPr>
        <p:spPr>
          <a:xfrm>
            <a:off x="502910" y="302705"/>
            <a:ext cx="11783504" cy="756664"/>
          </a:xfrm>
        </p:spPr>
        <p:txBody>
          <a:bodyPr>
            <a:normAutofit/>
          </a:bodyPr>
          <a:lstStyle/>
          <a:p>
            <a:r>
              <a:rPr lang="en-IN" sz="2000" dirty="0">
                <a:solidFill>
                  <a:schemeClr val="accent1">
                    <a:lumMod val="50000"/>
                  </a:schemeClr>
                </a:solidFill>
                <a:latin typeface="Arial" panose="020B0604020202020204" pitchFamily="34" charset="0"/>
                <a:cs typeface="Arial" panose="020B0604020202020204" pitchFamily="34" charset="0"/>
              </a:rPr>
              <a:t>3. Label Encoding</a:t>
            </a:r>
          </a:p>
        </p:txBody>
      </p:sp>
      <p:pic>
        <p:nvPicPr>
          <p:cNvPr id="5" name="Picture 4">
            <a:extLst>
              <a:ext uri="{FF2B5EF4-FFF2-40B4-BE49-F238E27FC236}">
                <a16:creationId xmlns:a16="http://schemas.microsoft.com/office/drawing/2014/main" id="{C5ED930E-133F-4036-7A02-617753738E4B}"/>
              </a:ext>
            </a:extLst>
          </p:cNvPr>
          <p:cNvPicPr>
            <a:picLocks noChangeAspect="1"/>
          </p:cNvPicPr>
          <p:nvPr/>
        </p:nvPicPr>
        <p:blipFill>
          <a:blip r:embed="rId2"/>
          <a:stretch>
            <a:fillRect/>
          </a:stretch>
        </p:blipFill>
        <p:spPr>
          <a:xfrm>
            <a:off x="4942640" y="2388107"/>
            <a:ext cx="6880766" cy="3943350"/>
          </a:xfrm>
          <a:prstGeom prst="rect">
            <a:avLst/>
          </a:prstGeom>
        </p:spPr>
      </p:pic>
      <p:pic>
        <p:nvPicPr>
          <p:cNvPr id="7" name="Picture 6">
            <a:extLst>
              <a:ext uri="{FF2B5EF4-FFF2-40B4-BE49-F238E27FC236}">
                <a16:creationId xmlns:a16="http://schemas.microsoft.com/office/drawing/2014/main" id="{D713B011-51CA-AC73-AC21-19B983BB7D5B}"/>
              </a:ext>
            </a:extLst>
          </p:cNvPr>
          <p:cNvPicPr>
            <a:picLocks noChangeAspect="1"/>
          </p:cNvPicPr>
          <p:nvPr/>
        </p:nvPicPr>
        <p:blipFill rotWithShape="1">
          <a:blip r:embed="rId3"/>
          <a:srcRect l="622"/>
          <a:stretch/>
        </p:blipFill>
        <p:spPr>
          <a:xfrm>
            <a:off x="582187" y="1059369"/>
            <a:ext cx="11027625" cy="1104900"/>
          </a:xfrm>
          <a:prstGeom prst="rect">
            <a:avLst/>
          </a:prstGeom>
        </p:spPr>
      </p:pic>
      <p:pic>
        <p:nvPicPr>
          <p:cNvPr id="9" name="Picture 8">
            <a:extLst>
              <a:ext uri="{FF2B5EF4-FFF2-40B4-BE49-F238E27FC236}">
                <a16:creationId xmlns:a16="http://schemas.microsoft.com/office/drawing/2014/main" id="{C56617AB-964B-AAE6-4986-239B5CBAA67C}"/>
              </a:ext>
            </a:extLst>
          </p:cNvPr>
          <p:cNvPicPr>
            <a:picLocks noChangeAspect="1"/>
          </p:cNvPicPr>
          <p:nvPr/>
        </p:nvPicPr>
        <p:blipFill>
          <a:blip r:embed="rId4"/>
          <a:stretch>
            <a:fillRect/>
          </a:stretch>
        </p:blipFill>
        <p:spPr>
          <a:xfrm>
            <a:off x="726003" y="2164269"/>
            <a:ext cx="4105275" cy="4391026"/>
          </a:xfrm>
          <a:prstGeom prst="rect">
            <a:avLst/>
          </a:prstGeom>
        </p:spPr>
      </p:pic>
    </p:spTree>
    <p:extLst>
      <p:ext uri="{BB962C8B-B14F-4D97-AF65-F5344CB8AC3E}">
        <p14:creationId xmlns:p14="http://schemas.microsoft.com/office/powerpoint/2010/main" val="58705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0F47-043F-9201-34E1-05B3962494C3}"/>
              </a:ext>
            </a:extLst>
          </p:cNvPr>
          <p:cNvSpPr>
            <a:spLocks noGrp="1"/>
          </p:cNvSpPr>
          <p:nvPr>
            <p:ph type="title"/>
          </p:nvPr>
        </p:nvSpPr>
        <p:spPr/>
        <p:txBody>
          <a:bodyPr/>
          <a:lstStyle/>
          <a:p>
            <a:pPr algn="ctr"/>
            <a:r>
              <a:rPr lang="en-IN" dirty="0">
                <a:solidFill>
                  <a:srgbClr val="002060"/>
                </a:solidFill>
                <a:latin typeface="Arial" panose="020B0604020202020204" pitchFamily="34" charset="0"/>
                <a:cs typeface="Arial" panose="020B0604020202020204" pitchFamily="34" charset="0"/>
              </a:rPr>
              <a:t>Approaches</a:t>
            </a:r>
          </a:p>
        </p:txBody>
      </p:sp>
      <p:sp>
        <p:nvSpPr>
          <p:cNvPr id="3" name="Content Placeholder 2">
            <a:extLst>
              <a:ext uri="{FF2B5EF4-FFF2-40B4-BE49-F238E27FC236}">
                <a16:creationId xmlns:a16="http://schemas.microsoft.com/office/drawing/2014/main" id="{A43F4079-B1DC-F52C-385A-264A8AFA3579}"/>
              </a:ext>
            </a:extLst>
          </p:cNvPr>
          <p:cNvSpPr>
            <a:spLocks noGrp="1"/>
          </p:cNvSpPr>
          <p:nvPr>
            <p:ph idx="1"/>
          </p:nvPr>
        </p:nvSpPr>
        <p:spPr>
          <a:xfrm>
            <a:off x="689344" y="1105950"/>
            <a:ext cx="10515600" cy="4351338"/>
          </a:xfrm>
        </p:spPr>
        <p:txBody>
          <a:bodyPr>
            <a:normAutofit/>
          </a:bodyPr>
          <a:lstStyle/>
          <a:p>
            <a:pPr marL="0" indent="0" algn="l">
              <a:buNone/>
            </a:pPr>
            <a:r>
              <a:rPr lang="en-IN" sz="2000" b="1" i="0" u="none" strike="noStrike" baseline="0" dirty="0">
                <a:solidFill>
                  <a:srgbClr val="002060"/>
                </a:solidFill>
                <a:latin typeface="Arial" panose="020B0604020202020204" pitchFamily="34" charset="0"/>
                <a:cs typeface="Arial" panose="020B0604020202020204" pitchFamily="34" charset="0"/>
              </a:rPr>
              <a:t>1. Logistic Regression</a:t>
            </a:r>
          </a:p>
          <a:p>
            <a:pPr algn="l">
              <a:lnSpc>
                <a:spcPct val="150000"/>
              </a:lnSpc>
            </a:pPr>
            <a:r>
              <a:rPr lang="en-US" sz="1800" dirty="0">
                <a:solidFill>
                  <a:schemeClr val="accent1">
                    <a:lumMod val="50000"/>
                  </a:schemeClr>
                </a:solidFill>
                <a:latin typeface="Arial" panose="020B0604020202020204" pitchFamily="34" charset="0"/>
                <a:cs typeface="Arial" panose="020B0604020202020204" pitchFamily="34" charset="0"/>
              </a:rPr>
              <a:t>Logistic </a:t>
            </a: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Regression is a Machine Learning classification algorithm that is used to predict the probability of a categorical dependent variable. In logistic regression, the dependent variable is a binary variable that contains data coded as 1 (malware infected) or 0 (not infected).</a:t>
            </a:r>
          </a:p>
          <a:p>
            <a:pPr>
              <a:lnSpc>
                <a:spcPct val="150000"/>
              </a:lnSpc>
            </a:pP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In other words, the logistic regression model predicts P(Y=1) as a </a:t>
            </a:r>
            <a:r>
              <a:rPr lang="en-IN" sz="1800" b="0" i="0" u="none" strike="noStrike" baseline="0" dirty="0">
                <a:solidFill>
                  <a:schemeClr val="accent1">
                    <a:lumMod val="50000"/>
                  </a:schemeClr>
                </a:solidFill>
                <a:latin typeface="Arial" panose="020B0604020202020204" pitchFamily="34" charset="0"/>
                <a:cs typeface="Arial" panose="020B0604020202020204" pitchFamily="34" charset="0"/>
              </a:rPr>
              <a:t>function of X.</a:t>
            </a:r>
          </a:p>
          <a:p>
            <a:pPr>
              <a:lnSpc>
                <a:spcPct val="150000"/>
              </a:lnSpc>
            </a:pP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Implementation and Evaluation: </a:t>
            </a:r>
          </a:p>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    - Inbuilt Logistic Regression model is used in the implementation </a:t>
            </a:r>
            <a:endParaRPr lang="en-US" sz="1800" b="0" i="0" u="none" strike="noStrike" baseline="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    - </a:t>
            </a: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The score that we obtained is 0.50608 which is not the best possible solution model. </a:t>
            </a:r>
          </a:p>
          <a:p>
            <a:endParaRPr lang="en-IN"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78F6817-4AF0-E898-5FC6-A1C18743F62F}"/>
              </a:ext>
            </a:extLst>
          </p:cNvPr>
          <p:cNvPicPr>
            <a:picLocks noChangeAspect="1"/>
          </p:cNvPicPr>
          <p:nvPr/>
        </p:nvPicPr>
        <p:blipFill rotWithShape="1">
          <a:blip r:embed="rId2"/>
          <a:srcRect r="14482"/>
          <a:stretch/>
        </p:blipFill>
        <p:spPr>
          <a:xfrm>
            <a:off x="1212112" y="4984304"/>
            <a:ext cx="9292855" cy="1744021"/>
          </a:xfrm>
          <a:prstGeom prst="rect">
            <a:avLst/>
          </a:prstGeom>
        </p:spPr>
      </p:pic>
    </p:spTree>
    <p:extLst>
      <p:ext uri="{BB962C8B-B14F-4D97-AF65-F5344CB8AC3E}">
        <p14:creationId xmlns:p14="http://schemas.microsoft.com/office/powerpoint/2010/main" val="16433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7823-C61A-76C9-A8A4-C9EAA0D2A1CB}"/>
              </a:ext>
            </a:extLst>
          </p:cNvPr>
          <p:cNvSpPr>
            <a:spLocks noGrp="1"/>
          </p:cNvSpPr>
          <p:nvPr>
            <p:ph type="title"/>
          </p:nvPr>
        </p:nvSpPr>
        <p:spPr>
          <a:xfrm>
            <a:off x="71064" y="185292"/>
            <a:ext cx="11102703" cy="756664"/>
          </a:xfrm>
        </p:spPr>
        <p:txBody>
          <a:bodyPr>
            <a:normAutofit fontScale="90000"/>
          </a:bodyPr>
          <a:lstStyle/>
          <a:p>
            <a:r>
              <a:rPr lang="en-IN" sz="4000" dirty="0"/>
              <a:t>Possible reasons for low accuracy with Logistic Regression</a:t>
            </a:r>
            <a:endParaRPr lang="en-IN" dirty="0"/>
          </a:p>
        </p:txBody>
      </p:sp>
      <p:sp>
        <p:nvSpPr>
          <p:cNvPr id="3" name="Content Placeholder 2">
            <a:extLst>
              <a:ext uri="{FF2B5EF4-FFF2-40B4-BE49-F238E27FC236}">
                <a16:creationId xmlns:a16="http://schemas.microsoft.com/office/drawing/2014/main" id="{53E1BAB7-7F4B-B84D-A2E7-071FE71427A9}"/>
              </a:ext>
            </a:extLst>
          </p:cNvPr>
          <p:cNvSpPr>
            <a:spLocks noGrp="1"/>
          </p:cNvSpPr>
          <p:nvPr>
            <p:ph idx="1"/>
          </p:nvPr>
        </p:nvSpPr>
        <p:spPr>
          <a:xfrm>
            <a:off x="658167" y="1353351"/>
            <a:ext cx="10515600" cy="4847083"/>
          </a:xfrm>
        </p:spPr>
        <p:txBody>
          <a:bodyPr>
            <a:normAutofit lnSpcReduction="10000"/>
          </a:bodyPr>
          <a:lstStyle/>
          <a:p>
            <a:pPr marL="0" indent="0">
              <a:buNone/>
            </a:pPr>
            <a:r>
              <a:rPr lang="en-US" sz="2000" dirty="0">
                <a:solidFill>
                  <a:srgbClr val="002060"/>
                </a:solidFill>
                <a:latin typeface="Arial" panose="020B0604020202020204" pitchFamily="34" charset="0"/>
                <a:cs typeface="Arial" panose="020B0604020202020204" pitchFamily="34" charset="0"/>
              </a:rPr>
              <a:t>Despite having advantages like  </a:t>
            </a:r>
          </a:p>
          <a:p>
            <a:r>
              <a:rPr lang="en-US" sz="2000" dirty="0">
                <a:solidFill>
                  <a:srgbClr val="002060"/>
                </a:solidFill>
                <a:latin typeface="Arial" panose="020B0604020202020204" pitchFamily="34" charset="0"/>
                <a:cs typeface="Arial" panose="020B0604020202020204" pitchFamily="34" charset="0"/>
              </a:rPr>
              <a:t>easier to implement,</a:t>
            </a:r>
          </a:p>
          <a:p>
            <a:r>
              <a:rPr lang="en-US" sz="2000" dirty="0">
                <a:solidFill>
                  <a:srgbClr val="002060"/>
                </a:solidFill>
                <a:latin typeface="Arial" panose="020B0604020202020204" pitchFamily="34" charset="0"/>
                <a:cs typeface="Arial" panose="020B0604020202020204" pitchFamily="34" charset="0"/>
              </a:rPr>
              <a:t>easy to extend to multiple classes(multinomial regression), </a:t>
            </a:r>
          </a:p>
          <a:p>
            <a:r>
              <a:rPr lang="en-US" sz="2000" dirty="0">
                <a:solidFill>
                  <a:srgbClr val="002060"/>
                </a:solidFill>
                <a:latin typeface="Arial" panose="020B0604020202020204" pitchFamily="34" charset="0"/>
                <a:cs typeface="Arial" panose="020B0604020202020204" pitchFamily="34" charset="0"/>
              </a:rPr>
              <a:t>robust to a small noise in the data , </a:t>
            </a:r>
          </a:p>
          <a:p>
            <a:r>
              <a:rPr lang="en-US" sz="2000" dirty="0">
                <a:solidFill>
                  <a:srgbClr val="002060"/>
                </a:solidFill>
                <a:latin typeface="Arial" panose="020B0604020202020204" pitchFamily="34" charset="0"/>
                <a:cs typeface="Arial" panose="020B0604020202020204" pitchFamily="34" charset="0"/>
              </a:rPr>
              <a:t>a natural probabilistic view of class predictions and</a:t>
            </a:r>
          </a:p>
          <a:p>
            <a:r>
              <a:rPr lang="en-US" sz="2000" dirty="0">
                <a:solidFill>
                  <a:srgbClr val="002060"/>
                </a:solidFill>
                <a:latin typeface="Arial" panose="020B0604020202020204" pitchFamily="34" charset="0"/>
                <a:cs typeface="Arial" panose="020B0604020202020204" pitchFamily="34" charset="0"/>
              </a:rPr>
              <a:t>good accuracy for many simple data sets and it performs well when the dataset is linearly separable. </a:t>
            </a:r>
          </a:p>
          <a:p>
            <a:pPr marL="0" indent="0">
              <a:buNone/>
            </a:pPr>
            <a:r>
              <a:rPr lang="en-US" sz="2000" dirty="0">
                <a:solidFill>
                  <a:srgbClr val="002060"/>
                </a:solidFill>
                <a:latin typeface="Arial" panose="020B0604020202020204" pitchFamily="34" charset="0"/>
                <a:cs typeface="Arial" panose="020B0604020202020204" pitchFamily="34" charset="0"/>
              </a:rPr>
              <a:t>There are quite a few limitations of </a:t>
            </a:r>
            <a:r>
              <a:rPr lang="en-IN" sz="2000" dirty="0">
                <a:solidFill>
                  <a:srgbClr val="002060"/>
                </a:solidFill>
                <a:latin typeface="Arial" panose="020B0604020202020204" pitchFamily="34" charset="0"/>
                <a:cs typeface="Arial" panose="020B0604020202020204" pitchFamily="34" charset="0"/>
              </a:rPr>
              <a:t>Logistic Regression which might caused low accuracy :-</a:t>
            </a:r>
            <a:endParaRPr lang="en-US" sz="2000" dirty="0">
              <a:solidFill>
                <a:srgbClr val="002060"/>
              </a:solidFill>
              <a:latin typeface="Arial" panose="020B0604020202020204" pitchFamily="34" charset="0"/>
              <a:cs typeface="Arial" panose="020B0604020202020204" pitchFamily="34" charset="0"/>
            </a:endParaRPr>
          </a:p>
          <a:p>
            <a:r>
              <a:rPr lang="en-US" sz="1800" dirty="0">
                <a:solidFill>
                  <a:schemeClr val="accent1">
                    <a:lumMod val="50000"/>
                  </a:schemeClr>
                </a:solidFill>
                <a:latin typeface="Arial" panose="020B0604020202020204" pitchFamily="34" charset="0"/>
                <a:cs typeface="Arial" panose="020B0604020202020204" pitchFamily="34" charset="0"/>
              </a:rPr>
              <a:t>Non-linear problems can’t be solved with logistic regression because it has a linear decision surface.</a:t>
            </a:r>
          </a:p>
          <a:p>
            <a:r>
              <a:rPr lang="en-US" sz="1800" dirty="0">
                <a:solidFill>
                  <a:schemeClr val="accent1">
                    <a:lumMod val="50000"/>
                  </a:schemeClr>
                </a:solidFill>
                <a:latin typeface="Arial" panose="020B0604020202020204" pitchFamily="34" charset="0"/>
                <a:cs typeface="Arial" panose="020B0604020202020204" pitchFamily="34" charset="0"/>
              </a:rPr>
              <a:t>Logistic Regression needs that independent variables are linearly related to the log odds (log(p/(1-p)).</a:t>
            </a:r>
          </a:p>
          <a:p>
            <a:r>
              <a:rPr lang="en-US" sz="1800" dirty="0">
                <a:solidFill>
                  <a:schemeClr val="accent1">
                    <a:lumMod val="50000"/>
                  </a:schemeClr>
                </a:solidFill>
                <a:latin typeface="Arial" panose="020B0604020202020204" pitchFamily="34" charset="0"/>
                <a:cs typeface="Arial" panose="020B0604020202020204" pitchFamily="34" charset="0"/>
              </a:rPr>
              <a:t>Since logistic regression works by putting weights on the numeric values of data it does not perform well with categorical data and there are better alternative if data set is highly categorical</a:t>
            </a:r>
          </a:p>
          <a:p>
            <a:endParaRPr lang="en-US" sz="1800" dirty="0">
              <a:solidFill>
                <a:schemeClr val="accent1">
                  <a:lumMod val="50000"/>
                </a:schemeClr>
              </a:solidFill>
              <a:latin typeface="Arial" panose="020B0604020202020204" pitchFamily="34" charset="0"/>
              <a:cs typeface="Arial" panose="020B0604020202020204" pitchFamily="34" charset="0"/>
            </a:endParaRPr>
          </a:p>
          <a:p>
            <a:endParaRPr lang="en-US" sz="1800" dirty="0">
              <a:solidFill>
                <a:schemeClr val="accent1">
                  <a:lumMod val="50000"/>
                </a:schemeClr>
              </a:solidFill>
              <a:latin typeface="Arial" panose="020B0604020202020204" pitchFamily="34" charset="0"/>
              <a:cs typeface="Arial" panose="020B0604020202020204" pitchFamily="34" charset="0"/>
            </a:endParaRPr>
          </a:p>
          <a:p>
            <a:endParaRPr lang="en-US" sz="1800" dirty="0">
              <a:solidFill>
                <a:schemeClr val="accent1">
                  <a:lumMod val="50000"/>
                </a:schemeClr>
              </a:solidFill>
              <a:latin typeface="Arial" panose="020B0604020202020204" pitchFamily="34" charset="0"/>
              <a:cs typeface="Arial" panose="020B0604020202020204" pitchFamily="34" charset="0"/>
            </a:endParaRPr>
          </a:p>
          <a:p>
            <a:endParaRPr lang="en-US" sz="1800" dirty="0">
              <a:solidFill>
                <a:schemeClr val="accent1">
                  <a:lumMod val="50000"/>
                </a:schemeClr>
              </a:solidFill>
              <a:latin typeface="Arial" panose="020B0604020202020204" pitchFamily="34" charset="0"/>
              <a:cs typeface="Arial" panose="020B0604020202020204" pitchFamily="34" charset="0"/>
            </a:endParaRPr>
          </a:p>
          <a:p>
            <a:pPr marL="342900" indent="-342900">
              <a:buAutoNum type="arabicPeriod"/>
            </a:pPr>
            <a:endParaRPr lang="en-IN" sz="1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20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E5337C-0C71-368E-024F-77A90099D36D}"/>
              </a:ext>
            </a:extLst>
          </p:cNvPr>
          <p:cNvSpPr>
            <a:spLocks noGrp="1"/>
          </p:cNvSpPr>
          <p:nvPr>
            <p:ph idx="1"/>
          </p:nvPr>
        </p:nvSpPr>
        <p:spPr>
          <a:xfrm>
            <a:off x="838200" y="1876425"/>
            <a:ext cx="10515600" cy="4351338"/>
          </a:xfrm>
        </p:spPr>
        <p:txBody>
          <a:bodyPr/>
          <a:lstStyle/>
          <a:p>
            <a:pPr marL="514350" indent="-514350">
              <a:buFont typeface="+mj-lt"/>
              <a:buAutoNum type="arabicPeriod"/>
            </a:pPr>
            <a:r>
              <a:rPr lang="en-IN" dirty="0">
                <a:solidFill>
                  <a:schemeClr val="accent2">
                    <a:lumMod val="75000"/>
                  </a:schemeClr>
                </a:solidFill>
              </a:rPr>
              <a:t>Problem Statement</a:t>
            </a:r>
          </a:p>
          <a:p>
            <a:pPr marL="514350" indent="-514350">
              <a:buFont typeface="+mj-lt"/>
              <a:buAutoNum type="arabicPeriod"/>
            </a:pPr>
            <a:r>
              <a:rPr lang="en-IN" dirty="0">
                <a:solidFill>
                  <a:schemeClr val="accent2">
                    <a:lumMod val="75000"/>
                  </a:schemeClr>
                </a:solidFill>
              </a:rPr>
              <a:t>EDA</a:t>
            </a:r>
          </a:p>
          <a:p>
            <a:pPr marL="514350" indent="-514350">
              <a:buFont typeface="+mj-lt"/>
              <a:buAutoNum type="arabicPeriod"/>
            </a:pPr>
            <a:r>
              <a:rPr lang="en-IN" dirty="0">
                <a:solidFill>
                  <a:schemeClr val="accent2">
                    <a:lumMod val="75000"/>
                  </a:schemeClr>
                </a:solidFill>
              </a:rPr>
              <a:t>Data Pre-processing</a:t>
            </a:r>
          </a:p>
          <a:p>
            <a:pPr marL="514350" indent="-514350">
              <a:buFont typeface="+mj-lt"/>
              <a:buAutoNum type="arabicPeriod"/>
            </a:pPr>
            <a:r>
              <a:rPr lang="en-IN" dirty="0">
                <a:solidFill>
                  <a:schemeClr val="accent2">
                    <a:lumMod val="75000"/>
                  </a:schemeClr>
                </a:solidFill>
              </a:rPr>
              <a:t>Approaches</a:t>
            </a:r>
          </a:p>
          <a:p>
            <a:pPr marL="0" indent="0">
              <a:buNone/>
            </a:pPr>
            <a:endParaRPr lang="en-IN" dirty="0"/>
          </a:p>
          <a:p>
            <a:pPr marL="514350" indent="-514350">
              <a:buFont typeface="+mj-lt"/>
              <a:buAutoNum type="arabicPeriod"/>
            </a:pPr>
            <a:endParaRPr lang="en-IN" dirty="0"/>
          </a:p>
        </p:txBody>
      </p:sp>
      <p:sp>
        <p:nvSpPr>
          <p:cNvPr id="5" name="Title 2">
            <a:extLst>
              <a:ext uri="{FF2B5EF4-FFF2-40B4-BE49-F238E27FC236}">
                <a16:creationId xmlns:a16="http://schemas.microsoft.com/office/drawing/2014/main" id="{43E0A7E5-CAF0-8478-D771-D222A0650C68}"/>
              </a:ext>
            </a:extLst>
          </p:cNvPr>
          <p:cNvSpPr txBox="1">
            <a:spLocks/>
          </p:cNvSpPr>
          <p:nvPr/>
        </p:nvSpPr>
        <p:spPr>
          <a:xfrm>
            <a:off x="838200" y="160465"/>
            <a:ext cx="11086707" cy="756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latin typeface="Arial" panose="020B0604020202020204" pitchFamily="34" charset="0"/>
                <a:cs typeface="Arial" panose="020B0604020202020204" pitchFamily="34" charset="0"/>
              </a:rPr>
              <a:t>Contents</a:t>
            </a:r>
          </a:p>
        </p:txBody>
      </p:sp>
    </p:spTree>
    <p:extLst>
      <p:ext uri="{BB962C8B-B14F-4D97-AF65-F5344CB8AC3E}">
        <p14:creationId xmlns:p14="http://schemas.microsoft.com/office/powerpoint/2010/main" val="435946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0D70-1F43-49CF-B3A9-FBC60FF3C701}"/>
              </a:ext>
            </a:extLst>
          </p:cNvPr>
          <p:cNvSpPr>
            <a:spLocks noGrp="1"/>
          </p:cNvSpPr>
          <p:nvPr>
            <p:ph type="title"/>
          </p:nvPr>
        </p:nvSpPr>
        <p:spPr>
          <a:xfrm>
            <a:off x="408496" y="145099"/>
            <a:ext cx="11783504" cy="756664"/>
          </a:xfrm>
        </p:spPr>
        <p:txBody>
          <a:bodyPr>
            <a:normAutofit/>
          </a:bodyPr>
          <a:lstStyle/>
          <a:p>
            <a:r>
              <a:rPr lang="en-US" sz="3600" dirty="0"/>
              <a:t>Possible alternatives to </a:t>
            </a:r>
            <a:r>
              <a:rPr lang="en-IN" sz="3600" dirty="0"/>
              <a:t>Logistic Regression</a:t>
            </a:r>
            <a:endParaRPr lang="en-US" sz="3600" dirty="0"/>
          </a:p>
        </p:txBody>
      </p:sp>
      <p:sp>
        <p:nvSpPr>
          <p:cNvPr id="3" name="Content Placeholder 2">
            <a:extLst>
              <a:ext uri="{FF2B5EF4-FFF2-40B4-BE49-F238E27FC236}">
                <a16:creationId xmlns:a16="http://schemas.microsoft.com/office/drawing/2014/main" id="{C8EB3F32-C6CA-9AC7-B26A-FBD36890C6E4}"/>
              </a:ext>
            </a:extLst>
          </p:cNvPr>
          <p:cNvSpPr>
            <a:spLocks noGrp="1"/>
          </p:cNvSpPr>
          <p:nvPr>
            <p:ph idx="1"/>
          </p:nvPr>
        </p:nvSpPr>
        <p:spPr>
          <a:xfrm>
            <a:off x="408496" y="1041851"/>
            <a:ext cx="10637017" cy="5671049"/>
          </a:xfrm>
        </p:spPr>
        <p:txBody>
          <a:bodyPr>
            <a:noAutofit/>
          </a:bodyPr>
          <a:lstStyle/>
          <a:p>
            <a:pPr marL="0" indent="0">
              <a:lnSpc>
                <a:spcPct val="120000"/>
              </a:lnSpc>
              <a:buNone/>
            </a:pPr>
            <a:r>
              <a:rPr lang="en-US" sz="1300" dirty="0">
                <a:solidFill>
                  <a:srgbClr val="002060"/>
                </a:solidFill>
                <a:latin typeface="Arial" panose="020B0604020202020204" pitchFamily="34" charset="0"/>
                <a:cs typeface="Arial" panose="020B0604020202020204" pitchFamily="34" charset="0"/>
              </a:rPr>
              <a:t>There many viable alternatives to logistic regression, some of the more popular choices are - </a:t>
            </a:r>
          </a:p>
          <a:p>
            <a:pPr algn="l">
              <a:lnSpc>
                <a:spcPct val="120000"/>
              </a:lnSpc>
              <a:buFont typeface="+mj-lt"/>
              <a:buAutoNum type="arabicPeriod"/>
            </a:pPr>
            <a:r>
              <a:rPr lang="en-US" sz="1300" dirty="0">
                <a:solidFill>
                  <a:srgbClr val="002060"/>
                </a:solidFill>
                <a:latin typeface="Arial" panose="020B0604020202020204" pitchFamily="34" charset="0"/>
                <a:cs typeface="Arial" panose="020B0604020202020204" pitchFamily="34" charset="0"/>
              </a:rPr>
              <a:t>Tree-Based Models</a:t>
            </a:r>
          </a:p>
          <a:p>
            <a:pPr algn="l">
              <a:lnSpc>
                <a:spcPct val="120000"/>
              </a:lnSpc>
              <a:buFont typeface="+mj-lt"/>
              <a:buAutoNum type="arabicPeriod"/>
            </a:pPr>
            <a:r>
              <a:rPr lang="en-US" sz="1300" dirty="0">
                <a:solidFill>
                  <a:srgbClr val="002060"/>
                </a:solidFill>
                <a:latin typeface="Arial" panose="020B0604020202020204" pitchFamily="34" charset="0"/>
                <a:cs typeface="Arial" panose="020B0604020202020204" pitchFamily="34" charset="0"/>
              </a:rPr>
              <a:t>Neural Networks and Support Vector Machines</a:t>
            </a:r>
          </a:p>
          <a:p>
            <a:pPr>
              <a:lnSpc>
                <a:spcPct val="120000"/>
              </a:lnSpc>
            </a:pPr>
            <a:r>
              <a:rPr lang="en-US" sz="1300" dirty="0">
                <a:solidFill>
                  <a:schemeClr val="accent1">
                    <a:lumMod val="50000"/>
                  </a:schemeClr>
                </a:solidFill>
                <a:latin typeface="Arial" panose="020B0604020202020204" pitchFamily="34" charset="0"/>
                <a:cs typeface="Arial" panose="020B0604020202020204" pitchFamily="34" charset="0"/>
              </a:rPr>
              <a:t>The Tree-Based Methods have a higher true/false positive rate as the number of explanatory variables increases in a dataset.</a:t>
            </a:r>
          </a:p>
          <a:p>
            <a:pPr>
              <a:lnSpc>
                <a:spcPct val="120000"/>
              </a:lnSpc>
            </a:pPr>
            <a:r>
              <a:rPr lang="en-US" sz="1300" dirty="0">
                <a:solidFill>
                  <a:schemeClr val="accent1">
                    <a:lumMod val="50000"/>
                  </a:schemeClr>
                </a:solidFill>
                <a:latin typeface="Arial" panose="020B0604020202020204" pitchFamily="34" charset="0"/>
                <a:cs typeface="Arial" panose="020B0604020202020204" pitchFamily="34" charset="0"/>
              </a:rPr>
              <a:t>As Decision Trees  prone to over fitting, Random Forests are used in practice to better generalize the fitment. RF provide a good balance between precision and overfitting.</a:t>
            </a:r>
          </a:p>
          <a:p>
            <a:pPr algn="l" fontAlgn="auto">
              <a:lnSpc>
                <a:spcPct val="120000"/>
              </a:lnSpc>
            </a:pPr>
            <a:r>
              <a:rPr lang="en-US" sz="1300" dirty="0">
                <a:solidFill>
                  <a:schemeClr val="accent1">
                    <a:lumMod val="50000"/>
                  </a:schemeClr>
                </a:solidFill>
                <a:latin typeface="Arial" panose="020B0604020202020204" pitchFamily="34" charset="0"/>
                <a:cs typeface="Arial" panose="020B0604020202020204" pitchFamily="34" charset="0"/>
              </a:rPr>
              <a:t>Random selection in individual decision trees of RFC can capture more complex feature patterns to provide the best accuracy. RFC can also tell us how much each feature contributes to class prediction using Feature Importance and tree graphs for better interpretation.</a:t>
            </a:r>
          </a:p>
          <a:p>
            <a:pPr algn="l" fontAlgn="auto">
              <a:lnSpc>
                <a:spcPct val="120000"/>
              </a:lnSpc>
            </a:pPr>
            <a:r>
              <a:rPr lang="en-US" sz="1300" dirty="0">
                <a:solidFill>
                  <a:schemeClr val="accent1">
                    <a:lumMod val="50000"/>
                  </a:schemeClr>
                </a:solidFill>
                <a:latin typeface="Arial" panose="020B0604020202020204" pitchFamily="34" charset="0"/>
                <a:cs typeface="Arial" panose="020B0604020202020204" pitchFamily="34" charset="0"/>
              </a:rPr>
              <a:t>Overall saying Random Forest Classifier performs better with more categorical data than numeric and logistic regression is a little confusing when comes to categorical data So. If the dataset has more Categorical data and consists of outliers it is better to use Random Forest Classifier.</a:t>
            </a:r>
          </a:p>
          <a:p>
            <a:pPr algn="l" fontAlgn="auto">
              <a:lnSpc>
                <a:spcPct val="120000"/>
              </a:lnSpc>
            </a:pPr>
            <a:r>
              <a:rPr lang="en-US" sz="1300" dirty="0">
                <a:solidFill>
                  <a:schemeClr val="accent1">
                    <a:lumMod val="50000"/>
                  </a:schemeClr>
                </a:solidFill>
                <a:latin typeface="Arial" panose="020B0604020202020204" pitchFamily="34" charset="0"/>
                <a:cs typeface="Arial" panose="020B0604020202020204" pitchFamily="34" charset="0"/>
              </a:rPr>
              <a:t>These circumstances include models that have many covariates and response surfaces that aren’t hyperplanes. Neural Networks (NN) and Support Vector Machines (SVM) are good alternatives, providing more stable estimates in most cases, although NNs tend to outperform SVMs.</a:t>
            </a:r>
          </a:p>
          <a:p>
            <a:pPr>
              <a:lnSpc>
                <a:spcPct val="120000"/>
              </a:lnSpc>
            </a:pPr>
            <a:r>
              <a:rPr lang="en-US" sz="1300" dirty="0">
                <a:solidFill>
                  <a:schemeClr val="accent1">
                    <a:lumMod val="50000"/>
                  </a:schemeClr>
                </a:solidFill>
                <a:latin typeface="Arial" panose="020B0604020202020204" pitchFamily="34" charset="0"/>
                <a:cs typeface="Arial" panose="020B0604020202020204" pitchFamily="34" charset="0"/>
              </a:rPr>
              <a:t>SVMs is not suitable  here because SVMs perform poorly in imbalanced datasets and when there is just too much noise in the data in the sense that the features can have very similar or overlapping properties.</a:t>
            </a:r>
          </a:p>
          <a:p>
            <a:pPr>
              <a:lnSpc>
                <a:spcPct val="120000"/>
              </a:lnSpc>
            </a:pPr>
            <a:r>
              <a:rPr lang="en-US" sz="1300" dirty="0">
                <a:solidFill>
                  <a:schemeClr val="accent1">
                    <a:lumMod val="50000"/>
                  </a:schemeClr>
                </a:solidFill>
                <a:latin typeface="Arial" panose="020B0604020202020204" pitchFamily="34" charset="0"/>
                <a:cs typeface="Arial" panose="020B0604020202020204" pitchFamily="34" charset="0"/>
              </a:rPr>
              <a:t>If your data is unbalanced, then random forest may be a better choice</a:t>
            </a:r>
          </a:p>
          <a:p>
            <a:pPr marL="0" indent="0">
              <a:lnSpc>
                <a:spcPct val="120000"/>
              </a:lnSpc>
              <a:buNone/>
            </a:pPr>
            <a:endParaRPr lang="en-US" sz="1300" dirty="0">
              <a:solidFill>
                <a:schemeClr val="accent1">
                  <a:lumMod val="50000"/>
                </a:schemeClr>
              </a:solidFill>
              <a:latin typeface="Arial" panose="020B0604020202020204" pitchFamily="34" charset="0"/>
              <a:cs typeface="Arial" panose="020B0604020202020204" pitchFamily="34" charset="0"/>
            </a:endParaRPr>
          </a:p>
          <a:p>
            <a:pPr>
              <a:lnSpc>
                <a:spcPct val="120000"/>
              </a:lnSpc>
            </a:pPr>
            <a:endParaRPr lang="en-US" sz="1300" b="1" i="0" dirty="0">
              <a:solidFill>
                <a:srgbClr val="292929"/>
              </a:solidFill>
              <a:effectLst/>
              <a:latin typeface="sohne"/>
            </a:endParaRPr>
          </a:p>
          <a:p>
            <a:pPr>
              <a:lnSpc>
                <a:spcPct val="120000"/>
              </a:lnSpc>
            </a:pPr>
            <a:endParaRPr lang="en-US" sz="1300" dirty="0">
              <a:solidFill>
                <a:schemeClr val="accent1">
                  <a:lumMod val="50000"/>
                </a:schemeClr>
              </a:solidFill>
              <a:latin typeface="Arial" panose="020B0604020202020204" pitchFamily="34" charset="0"/>
              <a:cs typeface="Arial" panose="020B0604020202020204" pitchFamily="34" charset="0"/>
            </a:endParaRPr>
          </a:p>
          <a:p>
            <a:pPr algn="l">
              <a:lnSpc>
                <a:spcPct val="120000"/>
              </a:lnSpc>
              <a:buFont typeface="+mj-lt"/>
              <a:buAutoNum type="arabicPeriod"/>
            </a:pPr>
            <a:endParaRPr lang="en-US" sz="1300" b="0" i="0" dirty="0">
              <a:solidFill>
                <a:srgbClr val="393939"/>
              </a:solidFill>
              <a:effectLst/>
              <a:latin typeface="arial" panose="020B0604020202020204" pitchFamily="34" charset="0"/>
            </a:endParaRPr>
          </a:p>
          <a:p>
            <a:pPr marL="0" indent="0">
              <a:lnSpc>
                <a:spcPct val="120000"/>
              </a:lnSpc>
              <a:buNone/>
            </a:pPr>
            <a:endParaRPr lang="en-US" sz="1300" dirty="0"/>
          </a:p>
        </p:txBody>
      </p:sp>
    </p:spTree>
    <p:extLst>
      <p:ext uri="{BB962C8B-B14F-4D97-AF65-F5344CB8AC3E}">
        <p14:creationId xmlns:p14="http://schemas.microsoft.com/office/powerpoint/2010/main" val="354331787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7B37EC-9F8C-84DA-5AB7-0BD8F03A95AA}"/>
              </a:ext>
            </a:extLst>
          </p:cNvPr>
          <p:cNvSpPr>
            <a:spLocks noGrp="1"/>
          </p:cNvSpPr>
          <p:nvPr>
            <p:ph type="title"/>
          </p:nvPr>
        </p:nvSpPr>
        <p:spPr/>
        <p:txBody>
          <a:bodyPr/>
          <a:lstStyle/>
          <a:p>
            <a:pPr algn="ctr"/>
            <a:r>
              <a:rPr lang="en-IN" dirty="0">
                <a:solidFill>
                  <a:srgbClr val="002060"/>
                </a:solidFill>
              </a:rPr>
              <a:t>Queries</a:t>
            </a:r>
          </a:p>
        </p:txBody>
      </p:sp>
      <p:sp>
        <p:nvSpPr>
          <p:cNvPr id="7" name="Content Placeholder 6">
            <a:extLst>
              <a:ext uri="{FF2B5EF4-FFF2-40B4-BE49-F238E27FC236}">
                <a16:creationId xmlns:a16="http://schemas.microsoft.com/office/drawing/2014/main" id="{597144C2-F4CD-EE93-F45D-0164AA485476}"/>
              </a:ext>
            </a:extLst>
          </p:cNvPr>
          <p:cNvSpPr>
            <a:spLocks noGrp="1"/>
          </p:cNvSpPr>
          <p:nvPr>
            <p:ph idx="1"/>
          </p:nvPr>
        </p:nvSpPr>
        <p:spPr>
          <a:xfrm>
            <a:off x="838200" y="1493520"/>
            <a:ext cx="10515600" cy="4683443"/>
          </a:xfrm>
        </p:spPr>
        <p:txBody>
          <a:bodyPr>
            <a:normAutofit/>
          </a:bodyPr>
          <a:lstStyle/>
          <a:p>
            <a:pPr marL="514350" indent="-514350">
              <a:buFont typeface="+mj-lt"/>
              <a:buAutoNum type="arabicPeriod"/>
            </a:pPr>
            <a:r>
              <a:rPr lang="en-IN" sz="2000" dirty="0"/>
              <a:t>merge train and test?- for </a:t>
            </a:r>
            <a:r>
              <a:rPr lang="en-IN" sz="2000" dirty="0" err="1"/>
              <a:t>preprocessing</a:t>
            </a:r>
            <a:r>
              <a:rPr lang="en-IN" sz="2000" dirty="0"/>
              <a:t> </a:t>
            </a:r>
          </a:p>
          <a:p>
            <a:pPr marL="514350" indent="-514350">
              <a:buFont typeface="+mj-lt"/>
              <a:buAutoNum type="arabicPeriod"/>
            </a:pPr>
            <a:r>
              <a:rPr lang="en-IN" sz="2000" dirty="0"/>
              <a:t>Merge data into similar data </a:t>
            </a:r>
          </a:p>
        </p:txBody>
      </p:sp>
    </p:spTree>
    <p:extLst>
      <p:ext uri="{BB962C8B-B14F-4D97-AF65-F5344CB8AC3E}">
        <p14:creationId xmlns:p14="http://schemas.microsoft.com/office/powerpoint/2010/main" val="386116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1E5B-BCD8-2521-E3FA-42BF225140F1}"/>
              </a:ext>
            </a:extLst>
          </p:cNvPr>
          <p:cNvSpPr>
            <a:spLocks noGrp="1"/>
          </p:cNvSpPr>
          <p:nvPr>
            <p:ph type="title"/>
          </p:nvPr>
        </p:nvSpPr>
        <p:spPr>
          <a:xfrm>
            <a:off x="121083" y="186855"/>
            <a:ext cx="11783504" cy="756664"/>
          </a:xfrm>
        </p:spPr>
        <p:txBody>
          <a:bodyPr>
            <a:noAutofit/>
          </a:bodyPr>
          <a:lstStyle/>
          <a:p>
            <a:pPr algn="ctr"/>
            <a:r>
              <a:rPr lang="en-IN" sz="4000" dirty="0">
                <a:solidFill>
                  <a:srgbClr val="002060"/>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47F23908-00EB-FA04-D97A-E7CB55DDC987}"/>
              </a:ext>
            </a:extLst>
          </p:cNvPr>
          <p:cNvSpPr>
            <a:spLocks noGrp="1"/>
          </p:cNvSpPr>
          <p:nvPr>
            <p:ph idx="1"/>
          </p:nvPr>
        </p:nvSpPr>
        <p:spPr>
          <a:xfrm>
            <a:off x="1178560" y="1439102"/>
            <a:ext cx="10012680" cy="4351338"/>
          </a:xfrm>
        </p:spPr>
        <p:txBody>
          <a:bodyPr>
            <a:normAutofit/>
          </a:bodyPr>
          <a:lstStyle/>
          <a:p>
            <a:pPr algn="just">
              <a:lnSpc>
                <a:spcPct val="100000"/>
              </a:lnSpc>
            </a:pPr>
            <a:endParaRPr lang="en-US" sz="2000" b="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lnSpc>
                <a:spcPct val="100000"/>
              </a:lnSpc>
            </a:pPr>
            <a:r>
              <a:rPr lang="en-US" sz="2000" dirty="0">
                <a:solidFill>
                  <a:schemeClr val="accent1">
                    <a:lumMod val="50000"/>
                  </a:schemeClr>
                </a:solidFill>
                <a:cs typeface="Times New Roman" panose="02020603050405020304" pitchFamily="18" charset="0"/>
              </a:rPr>
              <a:t>In this contemporary, technological age, the internet has been embraced by almost everyone. And with it, the danger of malicious attacks have increased. These attacks are done via malware, and have resulted in billions of dollars of financial </a:t>
            </a:r>
            <a:r>
              <a:rPr lang="en-IN" sz="2000" dirty="0">
                <a:solidFill>
                  <a:schemeClr val="accent1">
                    <a:lumMod val="50000"/>
                  </a:schemeClr>
                </a:solidFill>
                <a:cs typeface="Times New Roman" panose="02020603050405020304" pitchFamily="18" charset="0"/>
              </a:rPr>
              <a:t>damage.</a:t>
            </a:r>
            <a:endParaRPr lang="en-US" sz="2000" dirty="0">
              <a:solidFill>
                <a:schemeClr val="accent1">
                  <a:lumMod val="50000"/>
                </a:schemeClr>
              </a:solidFill>
              <a:cs typeface="Times New Roman" panose="02020603050405020304" pitchFamily="18" charset="0"/>
            </a:endParaRPr>
          </a:p>
          <a:p>
            <a:pPr algn="just">
              <a:lnSpc>
                <a:spcPct val="100000"/>
              </a:lnSpc>
            </a:pPr>
            <a:r>
              <a:rPr lang="en-US" sz="2000" b="0" i="0" dirty="0">
                <a:solidFill>
                  <a:schemeClr val="accent1">
                    <a:lumMod val="50000"/>
                  </a:schemeClr>
                </a:solidFill>
                <a:effectLst/>
                <a:cs typeface="Times New Roman" panose="02020603050405020304" pitchFamily="18" charset="0"/>
              </a:rPr>
              <a:t>FastHEAL is a firm which builds solutions to detect malware as well as provides solution to remove such elements from a computer</a:t>
            </a:r>
          </a:p>
          <a:p>
            <a:pPr algn="just">
              <a:lnSpc>
                <a:spcPct val="100000"/>
              </a:lnSpc>
            </a:pPr>
            <a:r>
              <a:rPr lang="en-US" sz="2000" dirty="0">
                <a:solidFill>
                  <a:schemeClr val="accent1">
                    <a:lumMod val="50000"/>
                  </a:schemeClr>
                </a:solidFill>
                <a:cs typeface="Times New Roman" panose="02020603050405020304" pitchFamily="18" charset="0"/>
              </a:rPr>
              <a:t>Determine whether or not the system could be affected by malware.</a:t>
            </a:r>
          </a:p>
          <a:p>
            <a:pPr algn="just">
              <a:lnSpc>
                <a:spcPct val="100000"/>
              </a:lnSpc>
            </a:pPr>
            <a:r>
              <a:rPr lang="en-US" sz="2000" dirty="0">
                <a:solidFill>
                  <a:schemeClr val="accent1">
                    <a:lumMod val="50000"/>
                  </a:schemeClr>
                </a:solidFill>
                <a:cs typeface="Times New Roman" panose="02020603050405020304" pitchFamily="18" charset="0"/>
              </a:rPr>
              <a:t>Based on different properties and features provided to us, we have to build a </a:t>
            </a:r>
            <a:r>
              <a:rPr lang="en-IN" sz="2000" dirty="0">
                <a:solidFill>
                  <a:schemeClr val="accent1">
                    <a:lumMod val="50000"/>
                  </a:schemeClr>
                </a:solidFill>
                <a:cs typeface="Times New Roman" panose="02020603050405020304" pitchFamily="18" charset="0"/>
              </a:rPr>
              <a:t>reliable</a:t>
            </a:r>
            <a:r>
              <a:rPr lang="en-IN" sz="1400" b="0" i="0" dirty="0">
                <a:effectLst/>
              </a:rPr>
              <a:t> </a:t>
            </a:r>
            <a:r>
              <a:rPr lang="en-US" sz="2000" dirty="0">
                <a:solidFill>
                  <a:schemeClr val="accent1">
                    <a:lumMod val="50000"/>
                  </a:schemeClr>
                </a:solidFill>
                <a:cs typeface="Times New Roman" panose="02020603050405020304" pitchFamily="18" charset="0"/>
              </a:rPr>
              <a:t>model which predicts  such an infection.</a:t>
            </a:r>
          </a:p>
        </p:txBody>
      </p:sp>
      <p:sp>
        <p:nvSpPr>
          <p:cNvPr id="4" name="Slide Number Placeholder 3"/>
          <p:cNvSpPr>
            <a:spLocks noGrp="1"/>
          </p:cNvSpPr>
          <p:nvPr>
            <p:ph type="sldNum" sz="quarter" idx="12"/>
          </p:nvPr>
        </p:nvSpPr>
        <p:spPr/>
        <p:txBody>
          <a:bodyPr/>
          <a:lstStyle/>
          <a:p>
            <a:fld id="{1DEFBDA0-AD74-41D1-B067-250B5C005FA0}" type="slidenum">
              <a:rPr lang="en-IN" smtClean="0"/>
              <a:t>3</a:t>
            </a:fld>
            <a:endParaRPr lang="en-IN"/>
          </a:p>
        </p:txBody>
      </p:sp>
    </p:spTree>
    <p:extLst>
      <p:ext uri="{BB962C8B-B14F-4D97-AF65-F5344CB8AC3E}">
        <p14:creationId xmlns:p14="http://schemas.microsoft.com/office/powerpoint/2010/main" val="218780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085AD1-3566-DE74-1FA6-31DE92401B55}"/>
              </a:ext>
            </a:extLst>
          </p:cNvPr>
          <p:cNvSpPr>
            <a:spLocks noGrp="1"/>
          </p:cNvSpPr>
          <p:nvPr>
            <p:ph type="title"/>
          </p:nvPr>
        </p:nvSpPr>
        <p:spPr>
          <a:xfrm>
            <a:off x="121083" y="64612"/>
            <a:ext cx="11783504" cy="756664"/>
          </a:xfrm>
        </p:spPr>
        <p:txBody>
          <a:bodyPr/>
          <a:lstStyle/>
          <a:p>
            <a:pPr algn="ctr"/>
            <a:r>
              <a:rPr lang="en-IN" sz="4000" dirty="0">
                <a:solidFill>
                  <a:srgbClr val="002060"/>
                </a:solidFill>
                <a:latin typeface="Arial" panose="020B0604020202020204" pitchFamily="34" charset="0"/>
                <a:cs typeface="Arial" panose="020B0604020202020204" pitchFamily="34" charset="0"/>
              </a:rPr>
              <a:t>Exploratory</a:t>
            </a:r>
            <a:r>
              <a:rPr lang="en-IN" b="0" i="0" dirty="0">
                <a:solidFill>
                  <a:srgbClr val="202124"/>
                </a:solidFill>
                <a:effectLst/>
                <a:latin typeface="Google Sans"/>
              </a:rPr>
              <a:t> </a:t>
            </a:r>
            <a:r>
              <a:rPr lang="en-IN" sz="4000" dirty="0">
                <a:solidFill>
                  <a:srgbClr val="002060"/>
                </a:solidFill>
                <a:latin typeface="Arial" panose="020B0604020202020204" pitchFamily="34" charset="0"/>
                <a:cs typeface="Arial" panose="020B0604020202020204" pitchFamily="34" charset="0"/>
              </a:rPr>
              <a:t>Data Analysis</a:t>
            </a:r>
          </a:p>
        </p:txBody>
      </p:sp>
      <p:sp>
        <p:nvSpPr>
          <p:cNvPr id="5" name="Content Placeholder 4">
            <a:extLst>
              <a:ext uri="{FF2B5EF4-FFF2-40B4-BE49-F238E27FC236}">
                <a16:creationId xmlns:a16="http://schemas.microsoft.com/office/drawing/2014/main" id="{EAAD5507-DB80-C91B-5AD1-C2D6C1D2B91E}"/>
              </a:ext>
            </a:extLst>
          </p:cNvPr>
          <p:cNvSpPr>
            <a:spLocks noGrp="1"/>
          </p:cNvSpPr>
          <p:nvPr>
            <p:ph idx="1"/>
          </p:nvPr>
        </p:nvSpPr>
        <p:spPr>
          <a:xfrm>
            <a:off x="838200" y="1866265"/>
            <a:ext cx="10515600" cy="4351338"/>
          </a:xfrm>
        </p:spPr>
        <p:txBody>
          <a:bodyPr>
            <a:normAutofit/>
          </a:bodyPr>
          <a:lstStyle/>
          <a:p>
            <a:pPr>
              <a:lnSpc>
                <a:spcPct val="100000"/>
              </a:lnSpc>
            </a:pPr>
            <a:r>
              <a:rPr lang="en-US" sz="2000" dirty="0">
                <a:solidFill>
                  <a:schemeClr val="accent1">
                    <a:lumMod val="50000"/>
                  </a:schemeClr>
                </a:solidFill>
              </a:rPr>
              <a:t>We have a huge dataset with 84 attributes. The goal of this dataset is to predict whether a machine is prone to be infected by various families of malware or not, based on different properties of that machine.</a:t>
            </a:r>
          </a:p>
          <a:p>
            <a:pPr marL="457200" indent="-457200">
              <a:lnSpc>
                <a:spcPct val="100000"/>
              </a:lnSpc>
              <a:buFont typeface="+mj-lt"/>
              <a:buAutoNum type="arabicPeriod"/>
            </a:pPr>
            <a:r>
              <a:rPr lang="en-US" sz="2000" dirty="0">
                <a:solidFill>
                  <a:schemeClr val="accent1">
                    <a:lumMod val="50000"/>
                  </a:schemeClr>
                </a:solidFill>
              </a:rPr>
              <a:t> </a:t>
            </a:r>
          </a:p>
          <a:p>
            <a:pPr marL="457200" indent="-457200">
              <a:lnSpc>
                <a:spcPct val="100000"/>
              </a:lnSpc>
              <a:buFont typeface="+mj-lt"/>
              <a:buAutoNum type="arabicPeriod"/>
            </a:pPr>
            <a:endParaRPr lang="en-US" sz="2000" dirty="0">
              <a:solidFill>
                <a:schemeClr val="accent1">
                  <a:lumMod val="50000"/>
                </a:schemeClr>
              </a:solidFill>
            </a:endParaRPr>
          </a:p>
          <a:p>
            <a:pPr marL="457200" indent="-457200">
              <a:lnSpc>
                <a:spcPct val="100000"/>
              </a:lnSpc>
              <a:buFont typeface="+mj-lt"/>
              <a:buAutoNum type="arabicPeriod"/>
            </a:pPr>
            <a:endParaRPr lang="en-US" sz="2000" dirty="0">
              <a:solidFill>
                <a:schemeClr val="accent1">
                  <a:lumMod val="50000"/>
                </a:schemeClr>
              </a:solidFill>
            </a:endParaRPr>
          </a:p>
          <a:p>
            <a:pPr marL="457200" indent="-457200">
              <a:lnSpc>
                <a:spcPct val="100000"/>
              </a:lnSpc>
              <a:buFont typeface="+mj-lt"/>
              <a:buAutoNum type="arabicPeriod"/>
            </a:pPr>
            <a:endParaRPr lang="en-US" sz="2000" dirty="0">
              <a:solidFill>
                <a:schemeClr val="accent1">
                  <a:lumMod val="50000"/>
                </a:schemeClr>
              </a:solidFill>
            </a:endParaRPr>
          </a:p>
          <a:p>
            <a:pPr marL="457200" indent="-457200">
              <a:lnSpc>
                <a:spcPct val="100000"/>
              </a:lnSpc>
              <a:buFont typeface="+mj-lt"/>
              <a:buAutoNum type="arabicPeriod"/>
            </a:pPr>
            <a:endParaRPr lang="en-US" sz="2000" dirty="0">
              <a:solidFill>
                <a:schemeClr val="accent1">
                  <a:lumMod val="50000"/>
                </a:schemeClr>
              </a:solidFill>
            </a:endParaRPr>
          </a:p>
          <a:p>
            <a:pPr marL="0" indent="0">
              <a:lnSpc>
                <a:spcPct val="100000"/>
              </a:lnSpc>
              <a:buNone/>
            </a:pPr>
            <a:endParaRPr lang="en-US" sz="1600" dirty="0">
              <a:solidFill>
                <a:schemeClr val="accent1">
                  <a:lumMod val="50000"/>
                </a:schemeClr>
              </a:solidFill>
            </a:endParaRPr>
          </a:p>
          <a:p>
            <a:pPr marL="457200" lvl="1" indent="0">
              <a:lnSpc>
                <a:spcPct val="100000"/>
              </a:lnSpc>
              <a:buNone/>
            </a:pPr>
            <a:r>
              <a:rPr lang="en-US" sz="1800" dirty="0">
                <a:solidFill>
                  <a:schemeClr val="accent1">
                    <a:lumMod val="50000"/>
                  </a:schemeClr>
                </a:solidFill>
              </a:rPr>
              <a:t>There are 14lakh+ rows and train data set and 3lakh+ in test, with </a:t>
            </a:r>
            <a:r>
              <a:rPr lang="en-US" sz="1800" b="1" u="sng" dirty="0">
                <a:solidFill>
                  <a:schemeClr val="accent1">
                    <a:lumMod val="50000"/>
                  </a:schemeClr>
                </a:solidFill>
              </a:rPr>
              <a:t>no duplicate rows </a:t>
            </a:r>
            <a:r>
              <a:rPr lang="en-US" sz="1800" dirty="0">
                <a:solidFill>
                  <a:schemeClr val="accent1">
                    <a:lumMod val="50000"/>
                  </a:schemeClr>
                </a:solidFill>
              </a:rPr>
              <a:t>in train and test data</a:t>
            </a:r>
          </a:p>
        </p:txBody>
      </p:sp>
      <p:sp>
        <p:nvSpPr>
          <p:cNvPr id="4" name="Slide Number Placeholder 3"/>
          <p:cNvSpPr>
            <a:spLocks noGrp="1"/>
          </p:cNvSpPr>
          <p:nvPr>
            <p:ph type="sldNum" sz="quarter" idx="12"/>
          </p:nvPr>
        </p:nvSpPr>
        <p:spPr/>
        <p:txBody>
          <a:bodyPr/>
          <a:lstStyle/>
          <a:p>
            <a:fld id="{1DEFBDA0-AD74-41D1-B067-250B5C005FA0}" type="slidenum">
              <a:rPr lang="en-IN" smtClean="0"/>
              <a:t>4</a:t>
            </a:fld>
            <a:endParaRPr lang="en-IN"/>
          </a:p>
        </p:txBody>
      </p:sp>
      <p:pic>
        <p:nvPicPr>
          <p:cNvPr id="6" name="Picture 5">
            <a:extLst>
              <a:ext uri="{FF2B5EF4-FFF2-40B4-BE49-F238E27FC236}">
                <a16:creationId xmlns:a16="http://schemas.microsoft.com/office/drawing/2014/main" id="{2A8A1780-4C49-6308-75A9-59165B342959}"/>
              </a:ext>
            </a:extLst>
          </p:cNvPr>
          <p:cNvPicPr>
            <a:picLocks noChangeAspect="1"/>
          </p:cNvPicPr>
          <p:nvPr/>
        </p:nvPicPr>
        <p:blipFill>
          <a:blip r:embed="rId3"/>
          <a:stretch>
            <a:fillRect/>
          </a:stretch>
        </p:blipFill>
        <p:spPr>
          <a:xfrm>
            <a:off x="1358265" y="2860516"/>
            <a:ext cx="5695950" cy="2505075"/>
          </a:xfrm>
          <a:prstGeom prst="rect">
            <a:avLst/>
          </a:prstGeom>
        </p:spPr>
      </p:pic>
    </p:spTree>
    <p:extLst>
      <p:ext uri="{BB962C8B-B14F-4D97-AF65-F5344CB8AC3E}">
        <p14:creationId xmlns:p14="http://schemas.microsoft.com/office/powerpoint/2010/main" val="294989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20BB8A-66E9-CD02-1C2A-02D4CA9676A2}"/>
              </a:ext>
            </a:extLst>
          </p:cNvPr>
          <p:cNvSpPr>
            <a:spLocks noGrp="1"/>
          </p:cNvSpPr>
          <p:nvPr>
            <p:ph type="title"/>
          </p:nvPr>
        </p:nvSpPr>
        <p:spPr>
          <a:xfrm>
            <a:off x="533677" y="353407"/>
            <a:ext cx="11783504" cy="756664"/>
          </a:xfrm>
        </p:spPr>
        <p:txBody>
          <a:bodyPr>
            <a:normAutofit/>
          </a:bodyPr>
          <a:lstStyle/>
          <a:p>
            <a:r>
              <a:rPr lang="en-IN" sz="2000" dirty="0">
                <a:solidFill>
                  <a:schemeClr val="accent1">
                    <a:lumMod val="50000"/>
                  </a:schemeClr>
                </a:solidFill>
                <a:latin typeface="Arial" panose="020B0604020202020204" pitchFamily="34" charset="0"/>
                <a:cs typeface="Arial" panose="020B0604020202020204" pitchFamily="34" charset="0"/>
              </a:rPr>
              <a:t>2. Balance in  </a:t>
            </a:r>
            <a:r>
              <a:rPr lang="en-IN" sz="2000" dirty="0" err="1">
                <a:solidFill>
                  <a:schemeClr val="accent1">
                    <a:lumMod val="50000"/>
                  </a:schemeClr>
                </a:solidFill>
                <a:latin typeface="Arial" panose="020B0604020202020204" pitchFamily="34" charset="0"/>
                <a:cs typeface="Arial" panose="020B0604020202020204" pitchFamily="34" charset="0"/>
              </a:rPr>
              <a:t>HasDetections</a:t>
            </a:r>
            <a:r>
              <a:rPr lang="en-IN" sz="2000" dirty="0">
                <a:solidFill>
                  <a:schemeClr val="accent1">
                    <a:lumMod val="50000"/>
                  </a:schemeClr>
                </a:solidFill>
                <a:latin typeface="Arial" panose="020B0604020202020204" pitchFamily="34" charset="0"/>
                <a:cs typeface="Arial" panose="020B0604020202020204" pitchFamily="34" charset="0"/>
              </a:rPr>
              <a:t> Column</a:t>
            </a:r>
          </a:p>
        </p:txBody>
      </p:sp>
      <p:sp>
        <p:nvSpPr>
          <p:cNvPr id="4" name="Slide Number Placeholder 3"/>
          <p:cNvSpPr>
            <a:spLocks noGrp="1"/>
          </p:cNvSpPr>
          <p:nvPr>
            <p:ph type="sldNum" sz="quarter" idx="12"/>
          </p:nvPr>
        </p:nvSpPr>
        <p:spPr/>
        <p:txBody>
          <a:bodyPr/>
          <a:lstStyle/>
          <a:p>
            <a:fld id="{1DEFBDA0-AD74-41D1-B067-250B5C005FA0}" type="slidenum">
              <a:rPr lang="en-IN" smtClean="0"/>
              <a:t>5</a:t>
            </a:fld>
            <a:endParaRPr lang="en-IN"/>
          </a:p>
        </p:txBody>
      </p:sp>
      <p:pic>
        <p:nvPicPr>
          <p:cNvPr id="7" name="Content Placeholder 6">
            <a:extLst>
              <a:ext uri="{FF2B5EF4-FFF2-40B4-BE49-F238E27FC236}">
                <a16:creationId xmlns:a16="http://schemas.microsoft.com/office/drawing/2014/main" id="{E618A694-7DA2-ABE6-84B6-46B8A23A32D2}"/>
              </a:ext>
            </a:extLst>
          </p:cNvPr>
          <p:cNvPicPr>
            <a:picLocks noGrp="1" noChangeAspect="1"/>
          </p:cNvPicPr>
          <p:nvPr>
            <p:ph idx="1"/>
          </p:nvPr>
        </p:nvPicPr>
        <p:blipFill>
          <a:blip r:embed="rId2"/>
          <a:stretch>
            <a:fillRect/>
          </a:stretch>
        </p:blipFill>
        <p:spPr>
          <a:xfrm>
            <a:off x="1361440" y="1317103"/>
            <a:ext cx="8233083" cy="4697095"/>
          </a:xfrm>
          <a:prstGeom prst="rect">
            <a:avLst/>
          </a:prstGeom>
        </p:spPr>
      </p:pic>
    </p:spTree>
    <p:extLst>
      <p:ext uri="{BB962C8B-B14F-4D97-AF65-F5344CB8AC3E}">
        <p14:creationId xmlns:p14="http://schemas.microsoft.com/office/powerpoint/2010/main" val="73869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2CEAC5-ED66-410C-4ED0-31A1CB8A2500}"/>
              </a:ext>
            </a:extLst>
          </p:cNvPr>
          <p:cNvPicPr>
            <a:picLocks noChangeAspect="1"/>
          </p:cNvPicPr>
          <p:nvPr/>
        </p:nvPicPr>
        <p:blipFill>
          <a:blip r:embed="rId2"/>
          <a:stretch>
            <a:fillRect/>
          </a:stretch>
        </p:blipFill>
        <p:spPr>
          <a:xfrm>
            <a:off x="254000" y="1499936"/>
            <a:ext cx="11379200" cy="4565583"/>
          </a:xfrm>
          <a:prstGeom prst="rect">
            <a:avLst/>
          </a:prstGeom>
        </p:spPr>
      </p:pic>
      <p:sp>
        <p:nvSpPr>
          <p:cNvPr id="6" name="Title 1">
            <a:extLst>
              <a:ext uri="{FF2B5EF4-FFF2-40B4-BE49-F238E27FC236}">
                <a16:creationId xmlns:a16="http://schemas.microsoft.com/office/drawing/2014/main" id="{106DF336-E1F5-0785-3ECD-1A7CB1510C41}"/>
              </a:ext>
            </a:extLst>
          </p:cNvPr>
          <p:cNvSpPr txBox="1">
            <a:spLocks/>
          </p:cNvSpPr>
          <p:nvPr/>
        </p:nvSpPr>
        <p:spPr>
          <a:xfrm>
            <a:off x="204248" y="269317"/>
            <a:ext cx="11783504" cy="756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sz="1800" dirty="0">
                <a:solidFill>
                  <a:schemeClr val="accent1">
                    <a:lumMod val="50000"/>
                  </a:schemeClr>
                </a:solidFill>
                <a:latin typeface="Arial" panose="020B0604020202020204" pitchFamily="34" charset="0"/>
                <a:cs typeface="Arial" panose="020B0604020202020204" pitchFamily="34" charset="0"/>
              </a:rPr>
              <a:t>3. MISSING AND IMBALANCE FACTOR</a:t>
            </a:r>
          </a:p>
        </p:txBody>
      </p:sp>
    </p:spTree>
    <p:extLst>
      <p:ext uri="{BB962C8B-B14F-4D97-AF65-F5344CB8AC3E}">
        <p14:creationId xmlns:p14="http://schemas.microsoft.com/office/powerpoint/2010/main" val="223746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DEFBDA0-AD74-41D1-B067-250B5C005FA0}" type="slidenum">
              <a:rPr lang="en-IN" smtClean="0"/>
              <a:t>7</a:t>
            </a:fld>
            <a:endParaRPr lang="en-IN"/>
          </a:p>
        </p:txBody>
      </p:sp>
      <p:pic>
        <p:nvPicPr>
          <p:cNvPr id="6" name="Picture 5">
            <a:extLst>
              <a:ext uri="{FF2B5EF4-FFF2-40B4-BE49-F238E27FC236}">
                <a16:creationId xmlns:a16="http://schemas.microsoft.com/office/drawing/2014/main" id="{CA0921FF-EF52-78E7-4E49-211C296C50B5}"/>
              </a:ext>
            </a:extLst>
          </p:cNvPr>
          <p:cNvPicPr>
            <a:picLocks noChangeAspect="1"/>
          </p:cNvPicPr>
          <p:nvPr/>
        </p:nvPicPr>
        <p:blipFill>
          <a:blip r:embed="rId2"/>
          <a:stretch>
            <a:fillRect/>
          </a:stretch>
        </p:blipFill>
        <p:spPr>
          <a:xfrm>
            <a:off x="0" y="2124550"/>
            <a:ext cx="5767070" cy="4486275"/>
          </a:xfrm>
          <a:prstGeom prst="rect">
            <a:avLst/>
          </a:prstGeom>
        </p:spPr>
      </p:pic>
      <p:pic>
        <p:nvPicPr>
          <p:cNvPr id="8" name="Picture 7">
            <a:extLst>
              <a:ext uri="{FF2B5EF4-FFF2-40B4-BE49-F238E27FC236}">
                <a16:creationId xmlns:a16="http://schemas.microsoft.com/office/drawing/2014/main" id="{E11759DB-026E-B39E-945F-8BBD2E3853B3}"/>
              </a:ext>
            </a:extLst>
          </p:cNvPr>
          <p:cNvPicPr>
            <a:picLocks noChangeAspect="1"/>
          </p:cNvPicPr>
          <p:nvPr/>
        </p:nvPicPr>
        <p:blipFill>
          <a:blip r:embed="rId3"/>
          <a:stretch>
            <a:fillRect/>
          </a:stretch>
        </p:blipFill>
        <p:spPr>
          <a:xfrm>
            <a:off x="6096000" y="1986437"/>
            <a:ext cx="5767070" cy="4762500"/>
          </a:xfrm>
          <a:prstGeom prst="rect">
            <a:avLst/>
          </a:prstGeom>
        </p:spPr>
      </p:pic>
      <p:sp>
        <p:nvSpPr>
          <p:cNvPr id="10" name="Title 9">
            <a:extLst>
              <a:ext uri="{FF2B5EF4-FFF2-40B4-BE49-F238E27FC236}">
                <a16:creationId xmlns:a16="http://schemas.microsoft.com/office/drawing/2014/main" id="{277740DD-2D29-DF6E-0C48-7471FA9640A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19548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5F9A-05C3-69D1-3191-B5B270AF96DA}"/>
              </a:ext>
            </a:extLst>
          </p:cNvPr>
          <p:cNvSpPr>
            <a:spLocks noGrp="1"/>
          </p:cNvSpPr>
          <p:nvPr>
            <p:ph type="title"/>
          </p:nvPr>
        </p:nvSpPr>
        <p:spPr>
          <a:xfrm>
            <a:off x="408496" y="527864"/>
            <a:ext cx="11783504" cy="756664"/>
          </a:xfrm>
        </p:spPr>
        <p:txBody>
          <a:bodyPr>
            <a:normAutofit/>
          </a:bodyPr>
          <a:lstStyle/>
          <a:p>
            <a:r>
              <a:rPr lang="en-IN" sz="1800" dirty="0">
                <a:solidFill>
                  <a:schemeClr val="accent1">
                    <a:lumMod val="50000"/>
                  </a:schemeClr>
                </a:solidFill>
                <a:latin typeface="Arial" panose="020B0604020202020204" pitchFamily="34" charset="0"/>
                <a:cs typeface="Arial" panose="020B0604020202020204" pitchFamily="34" charset="0"/>
              </a:rPr>
              <a:t>4. </a:t>
            </a:r>
            <a:r>
              <a:rPr lang="en-IN" sz="1800" b="1" i="0" dirty="0">
                <a:solidFill>
                  <a:schemeClr val="accent1">
                    <a:lumMod val="50000"/>
                  </a:schemeClr>
                </a:solidFill>
                <a:effectLst/>
                <a:latin typeface="Arial" panose="020B0604020202020204" pitchFamily="34" charset="0"/>
                <a:cs typeface="Arial" panose="020B0604020202020204" pitchFamily="34" charset="0"/>
              </a:rPr>
              <a:t>CHECK FOR DUPLICATE COLUMNS</a:t>
            </a:r>
            <a:br>
              <a:rPr lang="en-IN" sz="1800" b="0" i="0" dirty="0">
                <a:solidFill>
                  <a:schemeClr val="accent1">
                    <a:lumMod val="50000"/>
                  </a:schemeClr>
                </a:solidFill>
                <a:effectLst/>
                <a:latin typeface="Arial" panose="020B0604020202020204" pitchFamily="34" charset="0"/>
                <a:cs typeface="Arial" panose="020B0604020202020204" pitchFamily="34" charset="0"/>
              </a:rPr>
            </a:br>
            <a:endParaRPr lang="en-IN" sz="1800"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CE5CA32-5B49-EB2A-FA42-6856615C5055}"/>
              </a:ext>
            </a:extLst>
          </p:cNvPr>
          <p:cNvSpPr>
            <a:spLocks noGrp="1"/>
          </p:cNvSpPr>
          <p:nvPr>
            <p:ph idx="1"/>
          </p:nvPr>
        </p:nvSpPr>
        <p:spPr>
          <a:xfrm>
            <a:off x="710609" y="1284528"/>
            <a:ext cx="10515600" cy="4351338"/>
          </a:xfrm>
        </p:spPr>
        <p:txBody>
          <a:bodyPr>
            <a:normAutofit/>
          </a:bodyPr>
          <a:lstStyle/>
          <a:p>
            <a:r>
              <a:rPr lang="en-US" sz="1800" i="0" dirty="0">
                <a:solidFill>
                  <a:schemeClr val="accent1">
                    <a:lumMod val="50000"/>
                  </a:schemeClr>
                </a:solidFill>
                <a:effectLst/>
                <a:latin typeface="Arial" panose="020B0604020202020204" pitchFamily="34" charset="0"/>
                <a:cs typeface="Arial" panose="020B0604020202020204" pitchFamily="34" charset="0"/>
              </a:rPr>
              <a:t>Correlation matrix to find Duplicate</a:t>
            </a:r>
          </a:p>
          <a:p>
            <a:pPr marL="0" indent="0">
              <a:buNone/>
            </a:pPr>
            <a:endParaRPr lang="en-IN" sz="1800" dirty="0">
              <a:solidFill>
                <a:schemeClr val="accent1">
                  <a:lumMod val="50000"/>
                </a:schemeClr>
              </a:solidFill>
              <a:latin typeface="Arial" panose="020B0604020202020204" pitchFamily="34" charset="0"/>
              <a:cs typeface="Arial" panose="020B0604020202020204" pitchFamily="34" charset="0"/>
            </a:endParaRPr>
          </a:p>
        </p:txBody>
      </p:sp>
      <p:pic>
        <p:nvPicPr>
          <p:cNvPr id="1030" name="Picture 6">
            <a:extLst>
              <a:ext uri="{FF2B5EF4-FFF2-40B4-BE49-F238E27FC236}">
                <a16:creationId xmlns:a16="http://schemas.microsoft.com/office/drawing/2014/main" id="{6D737732-18D0-3301-AA6D-82BAECF6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730" y="2151155"/>
            <a:ext cx="5295900" cy="443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64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DEFBDA0-AD74-41D1-B067-250B5C005FA0}" type="slidenum">
              <a:rPr lang="en-IN" smtClean="0"/>
              <a:t>9</a:t>
            </a:fld>
            <a:endParaRPr lang="en-IN"/>
          </a:p>
        </p:txBody>
      </p:sp>
      <p:pic>
        <p:nvPicPr>
          <p:cNvPr id="3" name="Picture 2">
            <a:extLst>
              <a:ext uri="{FF2B5EF4-FFF2-40B4-BE49-F238E27FC236}">
                <a16:creationId xmlns:a16="http://schemas.microsoft.com/office/drawing/2014/main" id="{429D0CEB-674B-F185-492C-FCCB14D5AF4E}"/>
              </a:ext>
            </a:extLst>
          </p:cNvPr>
          <p:cNvPicPr>
            <a:picLocks noChangeAspect="1"/>
          </p:cNvPicPr>
          <p:nvPr/>
        </p:nvPicPr>
        <p:blipFill>
          <a:blip r:embed="rId2"/>
          <a:stretch>
            <a:fillRect/>
          </a:stretch>
        </p:blipFill>
        <p:spPr>
          <a:xfrm>
            <a:off x="579120" y="1520404"/>
            <a:ext cx="11612880" cy="4406472"/>
          </a:xfrm>
          <a:prstGeom prst="rect">
            <a:avLst/>
          </a:prstGeom>
        </p:spPr>
      </p:pic>
    </p:spTree>
    <p:extLst>
      <p:ext uri="{BB962C8B-B14F-4D97-AF65-F5344CB8AC3E}">
        <p14:creationId xmlns:p14="http://schemas.microsoft.com/office/powerpoint/2010/main" val="630725004"/>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613</TotalTime>
  <Words>792</Words>
  <Application>Microsoft Office PowerPoint</Application>
  <PresentationFormat>Widescreen</PresentationFormat>
  <Paragraphs>78</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Calibri</vt:lpstr>
      <vt:lpstr>Calibri Light</vt:lpstr>
      <vt:lpstr>Google Sans</vt:lpstr>
      <vt:lpstr>sohne</vt:lpstr>
      <vt:lpstr>Times New Roman</vt:lpstr>
      <vt:lpstr>zeitung</vt:lpstr>
      <vt:lpstr>Office Theme</vt:lpstr>
      <vt:lpstr>FastHEAL- Malware Detection </vt:lpstr>
      <vt:lpstr>PowerPoint Presentation</vt:lpstr>
      <vt:lpstr>Problem Statement</vt:lpstr>
      <vt:lpstr>Exploratory Data Analysis</vt:lpstr>
      <vt:lpstr>2. Balance in  HasDetections Column</vt:lpstr>
      <vt:lpstr>PowerPoint Presentation</vt:lpstr>
      <vt:lpstr>PowerPoint Presentation</vt:lpstr>
      <vt:lpstr>4. CHECK FOR DUPLICATE COLUMNS </vt:lpstr>
      <vt:lpstr>PowerPoint Presentation</vt:lpstr>
      <vt:lpstr>5. HeatMap </vt:lpstr>
      <vt:lpstr>PowerPoint Presentation</vt:lpstr>
      <vt:lpstr>6. Highly correlated columns </vt:lpstr>
      <vt:lpstr>PowerPoint Presentation</vt:lpstr>
      <vt:lpstr>Data Pre-processing</vt:lpstr>
      <vt:lpstr>2. Further Data Modification in categorical data </vt:lpstr>
      <vt:lpstr>PowerPoint Presentation</vt:lpstr>
      <vt:lpstr>3. Label Encoding</vt:lpstr>
      <vt:lpstr>Approaches</vt:lpstr>
      <vt:lpstr>Possible reasons for low accuracy with Logistic Regression</vt:lpstr>
      <vt:lpstr>Possible alternatives to Logistic Regression</vt:lpstr>
      <vt:lpstr>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Prarthana U Shanbhag</dc:creator>
  <cp:lastModifiedBy>karishma chauhan</cp:lastModifiedBy>
  <cp:revision>55</cp:revision>
  <dcterms:created xsi:type="dcterms:W3CDTF">2022-10-18T13:03:06Z</dcterms:created>
  <dcterms:modified xsi:type="dcterms:W3CDTF">2022-10-20T15:28:09Z</dcterms:modified>
</cp:coreProperties>
</file>