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456" r:id="rId2"/>
    <p:sldId id="458" r:id="rId3"/>
    <p:sldId id="473" r:id="rId4"/>
    <p:sldId id="476" r:id="rId5"/>
    <p:sldId id="477" r:id="rId6"/>
    <p:sldId id="478" r:id="rId7"/>
    <p:sldId id="479" r:id="rId8"/>
    <p:sldId id="480" r:id="rId9"/>
    <p:sldId id="481" r:id="rId10"/>
    <p:sldId id="482" r:id="rId11"/>
    <p:sldId id="483" r:id="rId12"/>
    <p:sldId id="486" r:id="rId13"/>
    <p:sldId id="485" r:id="rId14"/>
    <p:sldId id="452" r:id="rId15"/>
    <p:sldId id="474" r:id="rId16"/>
    <p:sldId id="472" r:id="rId17"/>
    <p:sldId id="475" r:id="rId18"/>
    <p:sldId id="451" r:id="rId19"/>
    <p:sldId id="4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92" autoAdjust="0"/>
  </p:normalViewPr>
  <p:slideViewPr>
    <p:cSldViewPr snapToGrid="0">
      <p:cViewPr varScale="1">
        <p:scale>
          <a:sx n="77" d="100"/>
          <a:sy n="77" d="100"/>
        </p:scale>
        <p:origin x="88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2D38F-2FE8-4A3B-87F8-55AFCD91DF6C}" type="datetimeFigureOut">
              <a:rPr lang="en-IN" smtClean="0"/>
              <a:t>27-11-2022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5B9F-A9DB-48F6-8BA6-C044593FB3C7}" type="slidenum">
              <a:rPr lang="en-IN" smtClean="0"/>
              <a:t>‹#›</a:t>
            </a:fld>
            <a:endParaRPr lang="en-IN"/>
          </a:p>
        </p:txBody>
      </p:sp>
    </p:spTree>
    <p:extLst>
      <p:ext uri="{BB962C8B-B14F-4D97-AF65-F5344CB8AC3E}">
        <p14:creationId xmlns:p14="http://schemas.microsoft.com/office/powerpoint/2010/main" val="25248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7</a:t>
            </a:fld>
            <a:endParaRPr lang="en-IN"/>
          </a:p>
        </p:txBody>
      </p:sp>
    </p:spTree>
    <p:extLst>
      <p:ext uri="{BB962C8B-B14F-4D97-AF65-F5344CB8AC3E}">
        <p14:creationId xmlns:p14="http://schemas.microsoft.com/office/powerpoint/2010/main" val="49420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9</a:t>
            </a:fld>
            <a:endParaRPr lang="en-IN"/>
          </a:p>
        </p:txBody>
      </p:sp>
    </p:spTree>
    <p:extLst>
      <p:ext uri="{BB962C8B-B14F-4D97-AF65-F5344CB8AC3E}">
        <p14:creationId xmlns:p14="http://schemas.microsoft.com/office/powerpoint/2010/main" val="284445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10</a:t>
            </a:fld>
            <a:endParaRPr lang="en-IN"/>
          </a:p>
        </p:txBody>
      </p:sp>
    </p:spTree>
    <p:extLst>
      <p:ext uri="{BB962C8B-B14F-4D97-AF65-F5344CB8AC3E}">
        <p14:creationId xmlns:p14="http://schemas.microsoft.com/office/powerpoint/2010/main" val="772511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11</a:t>
            </a:fld>
            <a:endParaRPr lang="en-IN"/>
          </a:p>
        </p:txBody>
      </p:sp>
    </p:spTree>
    <p:extLst>
      <p:ext uri="{BB962C8B-B14F-4D97-AF65-F5344CB8AC3E}">
        <p14:creationId xmlns:p14="http://schemas.microsoft.com/office/powerpoint/2010/main" val="47923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12</a:t>
            </a:fld>
            <a:endParaRPr lang="en-IN"/>
          </a:p>
        </p:txBody>
      </p:sp>
    </p:spTree>
    <p:extLst>
      <p:ext uri="{BB962C8B-B14F-4D97-AF65-F5344CB8AC3E}">
        <p14:creationId xmlns:p14="http://schemas.microsoft.com/office/powerpoint/2010/main" val="231409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13</a:t>
            </a:fld>
            <a:endParaRPr lang="en-IN"/>
          </a:p>
        </p:txBody>
      </p:sp>
    </p:spTree>
    <p:extLst>
      <p:ext uri="{BB962C8B-B14F-4D97-AF65-F5344CB8AC3E}">
        <p14:creationId xmlns:p14="http://schemas.microsoft.com/office/powerpoint/2010/main" val="882928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BE5B9F-A9DB-48F6-8BA6-C044593FB3C7}" type="slidenum">
              <a:rPr lang="en-IN" smtClean="0"/>
              <a:t>14</a:t>
            </a:fld>
            <a:endParaRPr lang="en-IN"/>
          </a:p>
        </p:txBody>
      </p:sp>
    </p:spTree>
    <p:extLst>
      <p:ext uri="{BB962C8B-B14F-4D97-AF65-F5344CB8AC3E}">
        <p14:creationId xmlns:p14="http://schemas.microsoft.com/office/powerpoint/2010/main" val="797399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
        <p:nvSpPr>
          <p:cNvPr id="7" name="Title 1"/>
          <p:cNvSpPr>
            <a:spLocks noGrp="1"/>
          </p:cNvSpPr>
          <p:nvPr>
            <p:ph type="ctrTitle" hasCustomPrompt="1"/>
          </p:nvPr>
        </p:nvSpPr>
        <p:spPr>
          <a:xfrm>
            <a:off x="6112559" y="1545997"/>
            <a:ext cx="4775400" cy="1905826"/>
          </a:xfrm>
          <a:noFill/>
        </p:spPr>
        <p:txBody>
          <a:bodyPr wrap="square" rtlCol="0" anchor="ctr">
            <a:normAutofit/>
          </a:bodyPr>
          <a:lstStyle>
            <a:lvl1pPr marL="0" algn="l">
              <a:defRPr lang="en-US" sz="3400" b="1" dirty="0">
                <a:solidFill>
                  <a:schemeClr val="tx1"/>
                </a:solidFill>
                <a:latin typeface="Arial"/>
                <a:ea typeface="+mn-ea"/>
                <a:cs typeface="Arial"/>
              </a:defRPr>
            </a:lvl1pPr>
          </a:lstStyle>
          <a:p>
            <a:pPr marL="0" lvl="0" algn="l"/>
            <a:r>
              <a:rPr lang="en-US" dirty="0"/>
              <a:t>Insert Title</a:t>
            </a:r>
            <a:br>
              <a:rPr lang="en-US" dirty="0"/>
            </a:br>
            <a:r>
              <a:rPr lang="en-US" dirty="0"/>
              <a:t>Here</a:t>
            </a:r>
          </a:p>
        </p:txBody>
      </p:sp>
      <p:sp>
        <p:nvSpPr>
          <p:cNvPr id="8" name="Subtitle 2"/>
          <p:cNvSpPr>
            <a:spLocks noGrp="1"/>
          </p:cNvSpPr>
          <p:nvPr>
            <p:ph type="subTitle" idx="1" hasCustomPrompt="1"/>
          </p:nvPr>
        </p:nvSpPr>
        <p:spPr>
          <a:xfrm>
            <a:off x="6112559" y="3742863"/>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b="1" dirty="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9" name="Text Placeholder 16"/>
          <p:cNvSpPr>
            <a:spLocks noGrp="1"/>
          </p:cNvSpPr>
          <p:nvPr>
            <p:ph type="body" sz="quarter" idx="13" hasCustomPrompt="1"/>
          </p:nvPr>
        </p:nvSpPr>
        <p:spPr>
          <a:xfrm>
            <a:off x="6114624" y="4191115"/>
            <a:ext cx="4148138" cy="347889"/>
          </a:xfrm>
        </p:spPr>
        <p:txBody>
          <a:bodyPr>
            <a:normAutofit/>
          </a:bodyPr>
          <a:lstStyle>
            <a:lvl1pPr>
              <a:buNone/>
              <a:defRPr kumimoji="0" lang="en-US" sz="1600" b="1" i="0" u="none" strike="noStrike" kern="1200" cap="none" spc="0" normalizeH="0" baseline="0" noProof="0" dirty="0" smtClean="0">
                <a:ln>
                  <a:noFill/>
                </a:ln>
                <a:solidFill>
                  <a:schemeClr val="tx1"/>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cxnSp>
        <p:nvCxnSpPr>
          <p:cNvPr id="10" name="Straight Connector 9"/>
          <p:cNvCxnSpPr/>
          <p:nvPr/>
        </p:nvCxnSpPr>
        <p:spPr>
          <a:xfrm flipH="1">
            <a:off x="5755055" y="1828798"/>
            <a:ext cx="18854" cy="2710206"/>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3292928" y="2341679"/>
            <a:ext cx="2121412" cy="1978156"/>
          </a:xfrm>
          <a:prstGeom prst="rect">
            <a:avLst/>
          </a:prstGeom>
        </p:spPr>
      </p:pic>
      <p:sp>
        <p:nvSpPr>
          <p:cNvPr id="12" name="Footer Placeholder 4"/>
          <p:cNvSpPr txBox="1">
            <a:spLocks/>
          </p:cNvSpPr>
          <p:nvPr/>
        </p:nvSpPr>
        <p:spPr>
          <a:xfrm>
            <a:off x="4384410" y="6608190"/>
            <a:ext cx="3402130" cy="235196"/>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tx1"/>
                </a:solidFill>
              </a:rPr>
              <a:t>© 2016 Open Source Technology Learning Center  |  www.ostlc.com</a:t>
            </a:r>
          </a:p>
        </p:txBody>
      </p:sp>
    </p:spTree>
    <p:extLst>
      <p:ext uri="{BB962C8B-B14F-4D97-AF65-F5344CB8AC3E}">
        <p14:creationId xmlns:p14="http://schemas.microsoft.com/office/powerpoint/2010/main" val="192073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D2CF81-A783-4EEB-A02C-C0232B3B0790}"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124776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D2CF81-A783-4EEB-A02C-C0232B3B0790}"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60413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76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09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11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16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0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2CF81-A783-4EEB-A02C-C0232B3B0790}" type="datetimeFigureOut">
              <a:rPr lang="en-IN" smtClean="0"/>
              <a:t>27-11-2022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04147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D2CF81-A783-4EEB-A02C-C0232B3B0790}"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49616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D2CF81-A783-4EEB-A02C-C0232B3B0790}" type="datetimeFigureOut">
              <a:rPr lang="en-IN" smtClean="0"/>
              <a:t>27-11-2022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28326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D2CF81-A783-4EEB-A02C-C0232B3B0790}" type="datetimeFigureOut">
              <a:rPr lang="en-IN" smtClean="0"/>
              <a:t>27-11-2022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88888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2CF81-A783-4EEB-A02C-C0232B3B0790}" type="datetimeFigureOut">
              <a:rPr lang="en-IN" smtClean="0"/>
              <a:t>27-11-2022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67361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2CF81-A783-4EEB-A02C-C0232B3B0790}"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7587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2CF81-A783-4EEB-A02C-C0232B3B0790}" type="datetimeFigureOut">
              <a:rPr lang="en-IN" smtClean="0"/>
              <a:t>27-11-2022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56837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CF81-A783-4EEB-A02C-C0232B3B0790}" type="datetimeFigureOut">
              <a:rPr lang="en-IN" smtClean="0"/>
              <a:t>27-11-2022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DECF4-18D5-4E7B-B1D0-12D9F9DB3350}" type="slidenum">
              <a:rPr lang="en-IN" smtClean="0"/>
              <a:t>‹#›</a:t>
            </a:fld>
            <a:endParaRPr lang="en-IN"/>
          </a:p>
        </p:txBody>
      </p:sp>
    </p:spTree>
    <p:extLst>
      <p:ext uri="{BB962C8B-B14F-4D97-AF65-F5344CB8AC3E}">
        <p14:creationId xmlns:p14="http://schemas.microsoft.com/office/powerpoint/2010/main" val="4157376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A2406-E6A5-1070-322F-F507D6A2928B}"/>
              </a:ext>
            </a:extLst>
          </p:cNvPr>
          <p:cNvSpPr>
            <a:spLocks noGrp="1"/>
          </p:cNvSpPr>
          <p:nvPr>
            <p:ph type="title"/>
          </p:nvPr>
        </p:nvSpPr>
        <p:spPr>
          <a:xfrm>
            <a:off x="649403" y="3050668"/>
            <a:ext cx="7590357" cy="756664"/>
          </a:xfrm>
        </p:spPr>
        <p:txBody>
          <a:bodyPr>
            <a:normAutofit fontScale="90000"/>
          </a:bodyPr>
          <a:lstStyle/>
          <a:p>
            <a:r>
              <a:rPr lang="en-IN" b="1" i="0" dirty="0" err="1">
                <a:solidFill>
                  <a:schemeClr val="accent2">
                    <a:lumMod val="75000"/>
                  </a:schemeClr>
                </a:solidFill>
                <a:effectLst/>
                <a:latin typeface="zeitung"/>
              </a:rPr>
              <a:t>FastHEAL</a:t>
            </a:r>
            <a:r>
              <a:rPr lang="en-IN" b="1" i="0" dirty="0">
                <a:solidFill>
                  <a:schemeClr val="accent2">
                    <a:lumMod val="75000"/>
                  </a:schemeClr>
                </a:solidFill>
                <a:effectLst/>
                <a:latin typeface="zeitung"/>
              </a:rPr>
              <a:t>- Malware Detection</a:t>
            </a:r>
            <a:br>
              <a:rPr lang="en-IN" b="1" i="0" dirty="0">
                <a:solidFill>
                  <a:schemeClr val="accent2">
                    <a:lumMod val="75000"/>
                  </a:schemeClr>
                </a:solidFill>
                <a:effectLst/>
                <a:latin typeface="zeitung"/>
              </a:rPr>
            </a:br>
            <a:r>
              <a:rPr lang="en-IN" b="1" i="0" dirty="0">
                <a:solidFill>
                  <a:schemeClr val="accent6">
                    <a:lumMod val="75000"/>
                  </a:schemeClr>
                </a:solidFill>
                <a:effectLst/>
                <a:latin typeface="zeitung"/>
              </a:rPr>
              <a:t>Milestone-2</a:t>
            </a:r>
            <a:endParaRPr lang="en-IN" dirty="0">
              <a:solidFill>
                <a:schemeClr val="accent6">
                  <a:lumMod val="75000"/>
                </a:schemeClr>
              </a:solidFill>
            </a:endParaRPr>
          </a:p>
        </p:txBody>
      </p:sp>
      <p:sp>
        <p:nvSpPr>
          <p:cNvPr id="5" name="TextBox 4">
            <a:extLst>
              <a:ext uri="{FF2B5EF4-FFF2-40B4-BE49-F238E27FC236}">
                <a16:creationId xmlns:a16="http://schemas.microsoft.com/office/drawing/2014/main" id="{EBEC79AB-7293-0620-E450-D0098BD6E38A}"/>
              </a:ext>
            </a:extLst>
          </p:cNvPr>
          <p:cNvSpPr txBox="1"/>
          <p:nvPr/>
        </p:nvSpPr>
        <p:spPr>
          <a:xfrm>
            <a:off x="6664960" y="4165600"/>
            <a:ext cx="5049520" cy="2123658"/>
          </a:xfrm>
          <a:prstGeom prst="rect">
            <a:avLst/>
          </a:prstGeom>
          <a:noFill/>
        </p:spPr>
        <p:txBody>
          <a:bodyPr wrap="square" rtlCol="0">
            <a:spAutoFit/>
          </a:bodyPr>
          <a:lstStyle/>
          <a:p>
            <a:r>
              <a:rPr lang="en-IN" sz="2400" b="1" i="0" dirty="0">
                <a:solidFill>
                  <a:srgbClr val="002060"/>
                </a:solidFill>
                <a:effectLst/>
                <a:latin typeface="zeitung"/>
              </a:rPr>
              <a:t>Team : Code Diva</a:t>
            </a:r>
          </a:p>
          <a:p>
            <a:endParaRPr lang="en-IN" sz="2400" b="1" i="0" dirty="0">
              <a:solidFill>
                <a:srgbClr val="002060"/>
              </a:solidFill>
              <a:effectLst/>
              <a:latin typeface="zeitung"/>
            </a:endParaRPr>
          </a:p>
          <a:p>
            <a:r>
              <a:rPr lang="en-IN" sz="2400" dirty="0" err="1">
                <a:solidFill>
                  <a:schemeClr val="accent1">
                    <a:lumMod val="75000"/>
                  </a:schemeClr>
                </a:solidFill>
              </a:rPr>
              <a:t>Prarthana</a:t>
            </a:r>
            <a:r>
              <a:rPr lang="en-IN" sz="2400" dirty="0">
                <a:solidFill>
                  <a:schemeClr val="accent1">
                    <a:lumMod val="75000"/>
                  </a:schemeClr>
                </a:solidFill>
              </a:rPr>
              <a:t> U </a:t>
            </a:r>
            <a:r>
              <a:rPr lang="en-IN" sz="2400" dirty="0" err="1">
                <a:solidFill>
                  <a:schemeClr val="accent1">
                    <a:lumMod val="75000"/>
                  </a:schemeClr>
                </a:solidFill>
              </a:rPr>
              <a:t>Shanbhag</a:t>
            </a:r>
            <a:r>
              <a:rPr lang="en-IN" sz="2400" dirty="0">
                <a:solidFill>
                  <a:schemeClr val="accent1">
                    <a:lumMod val="75000"/>
                  </a:schemeClr>
                </a:solidFill>
              </a:rPr>
              <a:t> – MT2022077</a:t>
            </a:r>
            <a:endParaRPr lang="en-IN" sz="2400" b="1" i="0" dirty="0">
              <a:solidFill>
                <a:srgbClr val="002060"/>
              </a:solidFill>
              <a:effectLst/>
              <a:latin typeface="zeitung"/>
            </a:endParaRPr>
          </a:p>
          <a:p>
            <a:pPr>
              <a:lnSpc>
                <a:spcPct val="150000"/>
              </a:lnSpc>
            </a:pPr>
            <a:r>
              <a:rPr lang="en-IN" sz="2400" dirty="0">
                <a:solidFill>
                  <a:schemeClr val="accent1">
                    <a:lumMod val="75000"/>
                  </a:schemeClr>
                </a:solidFill>
              </a:rPr>
              <a:t>Karishma Chauhan – MT2022056</a:t>
            </a:r>
          </a:p>
          <a:p>
            <a:endParaRPr lang="en-IN" sz="2400" dirty="0">
              <a:solidFill>
                <a:schemeClr val="accent1">
                  <a:lumMod val="75000"/>
                </a:schemeClr>
              </a:solidFill>
            </a:endParaRPr>
          </a:p>
        </p:txBody>
      </p:sp>
    </p:spTree>
    <p:extLst>
      <p:ext uri="{BB962C8B-B14F-4D97-AF65-F5344CB8AC3E}">
        <p14:creationId xmlns:p14="http://schemas.microsoft.com/office/powerpoint/2010/main" val="38526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a:solidFill>
                  <a:srgbClr val="002060"/>
                </a:solidFill>
                <a:latin typeface="Arial" panose="020B0604020202020204" pitchFamily="34" charset="0"/>
                <a:cs typeface="Arial" panose="020B0604020202020204" pitchFamily="34" charset="0"/>
              </a:rPr>
              <a:t>Random Forest with Hyperparameter tuning</a:t>
            </a: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253331"/>
            <a:ext cx="10515600" cy="4351338"/>
          </a:xfrm>
        </p:spPr>
        <p:txBody>
          <a:bodyPr/>
          <a:lstStyle/>
          <a:p>
            <a:r>
              <a:rPr lang="en-GB" sz="1800" dirty="0">
                <a:solidFill>
                  <a:schemeClr val="accent1">
                    <a:lumMod val="50000"/>
                  </a:schemeClr>
                </a:solidFill>
                <a:latin typeface="Arial" panose="020B0604020202020204" pitchFamily="34" charset="0"/>
                <a:cs typeface="Arial" panose="020B0604020202020204" pitchFamily="34" charset="0"/>
              </a:rPr>
              <a:t>With Basic Random Forest without tuning we noticed slight improvement in the accuracy hence we went ahead and tried manually tuning the below parameters of the Random Forest </a:t>
            </a:r>
          </a:p>
          <a:p>
            <a:pPr marL="0" indent="0">
              <a:buNone/>
            </a:pPr>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FD5B70-7C44-41E5-AAAB-D20AB3806CA7}"/>
              </a:ext>
            </a:extLst>
          </p:cNvPr>
          <p:cNvPicPr>
            <a:picLocks noChangeAspect="1"/>
          </p:cNvPicPr>
          <p:nvPr/>
        </p:nvPicPr>
        <p:blipFill>
          <a:blip r:embed="rId3"/>
          <a:stretch>
            <a:fillRect/>
          </a:stretch>
        </p:blipFill>
        <p:spPr>
          <a:xfrm>
            <a:off x="762414" y="1915146"/>
            <a:ext cx="6836762" cy="2199654"/>
          </a:xfrm>
          <a:prstGeom prst="rect">
            <a:avLst/>
          </a:prstGeom>
        </p:spPr>
      </p:pic>
      <p:pic>
        <p:nvPicPr>
          <p:cNvPr id="6" name="Picture 5">
            <a:extLst>
              <a:ext uri="{FF2B5EF4-FFF2-40B4-BE49-F238E27FC236}">
                <a16:creationId xmlns:a16="http://schemas.microsoft.com/office/drawing/2014/main" id="{29D3C84E-8B7A-4896-A6FD-E2452DEBE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48" y="4999521"/>
            <a:ext cx="11019182" cy="1019175"/>
          </a:xfrm>
          <a:prstGeom prst="rect">
            <a:avLst/>
          </a:prstGeom>
        </p:spPr>
      </p:pic>
      <p:sp>
        <p:nvSpPr>
          <p:cNvPr id="8" name="TextBox 7">
            <a:extLst>
              <a:ext uri="{FF2B5EF4-FFF2-40B4-BE49-F238E27FC236}">
                <a16:creationId xmlns:a16="http://schemas.microsoft.com/office/drawing/2014/main" id="{2C4B206F-4C2B-4536-A2D8-49FF67324B24}"/>
              </a:ext>
            </a:extLst>
          </p:cNvPr>
          <p:cNvSpPr txBox="1"/>
          <p:nvPr/>
        </p:nvSpPr>
        <p:spPr>
          <a:xfrm>
            <a:off x="642730" y="4011566"/>
            <a:ext cx="9189761" cy="872034"/>
          </a:xfrm>
          <a:prstGeom prst="rect">
            <a:avLst/>
          </a:prstGeom>
          <a:noFill/>
        </p:spPr>
        <p:txBody>
          <a:bodyPr wrap="square">
            <a:spAutoFit/>
          </a:bodyPr>
          <a:lstStyle/>
          <a:p>
            <a:pPr marL="0" indent="0">
              <a:lnSpc>
                <a:spcPct val="150000"/>
              </a:lnSpc>
              <a:buNone/>
            </a:pPr>
            <a:r>
              <a:rPr lang="en-GB" dirty="0">
                <a:solidFill>
                  <a:schemeClr val="accent1">
                    <a:lumMod val="50000"/>
                  </a:schemeClr>
                </a:solidFill>
                <a:latin typeface="Arial" panose="020B0604020202020204" pitchFamily="34" charset="0"/>
                <a:cs typeface="Arial" panose="020B0604020202020204" pitchFamily="34" charset="0"/>
              </a:rPr>
              <a:t>We successfully manages to achieve accuracy </a:t>
            </a:r>
            <a:r>
              <a:rPr lang="en-GB" dirty="0" err="1">
                <a:solidFill>
                  <a:schemeClr val="accent1">
                    <a:lumMod val="50000"/>
                  </a:schemeClr>
                </a:solidFill>
                <a:latin typeface="Arial" panose="020B0604020202020204" pitchFamily="34" charset="0"/>
                <a:cs typeface="Arial" panose="020B0604020202020204" pitchFamily="34" charset="0"/>
              </a:rPr>
              <a:t>accuracy</a:t>
            </a:r>
            <a:r>
              <a:rPr lang="en-GB" dirty="0">
                <a:solidFill>
                  <a:schemeClr val="accent1">
                    <a:lumMod val="50000"/>
                  </a:schemeClr>
                </a:solidFill>
                <a:latin typeface="Arial" panose="020B0604020202020204" pitchFamily="34" charset="0"/>
                <a:cs typeface="Arial" panose="020B0604020202020204" pitchFamily="34" charset="0"/>
              </a:rPr>
              <a:t> improvement from 0.629 to 0.645 with Manual tuning </a:t>
            </a:r>
          </a:p>
        </p:txBody>
      </p:sp>
    </p:spTree>
    <p:extLst>
      <p:ext uri="{BB962C8B-B14F-4D97-AF65-F5344CB8AC3E}">
        <p14:creationId xmlns:p14="http://schemas.microsoft.com/office/powerpoint/2010/main" val="259243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err="1">
                <a:solidFill>
                  <a:srgbClr val="002060"/>
                </a:solidFill>
                <a:latin typeface="Arial" panose="020B0604020202020204" pitchFamily="34" charset="0"/>
                <a:cs typeface="Arial" panose="020B0604020202020204" pitchFamily="34" charset="0"/>
              </a:rPr>
              <a:t>CatBoost</a:t>
            </a:r>
            <a:endParaRPr lang="en-GB" sz="40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586912"/>
            <a:ext cx="10515600" cy="4351338"/>
          </a:xfrm>
        </p:spPr>
        <p:txBody>
          <a:bodyPr/>
          <a:lstStyle/>
          <a:p>
            <a:pPr algn="l"/>
            <a:r>
              <a:rPr lang="en-GB" sz="1800" dirty="0">
                <a:solidFill>
                  <a:schemeClr val="accent1">
                    <a:lumMod val="50000"/>
                  </a:schemeClr>
                </a:solidFill>
                <a:latin typeface="Arial" panose="020B0604020202020204" pitchFamily="34" charset="0"/>
                <a:cs typeface="Arial" panose="020B0604020202020204" pitchFamily="34" charset="0"/>
              </a:rPr>
              <a:t>Random Forest uses the bagging technique. It is an ensemble method that consists in generating many little decision trees taking different random samples of the original dataset. Each decision tree makes its own prediction, which are combined to generate a much more accurate prediction.</a:t>
            </a:r>
          </a:p>
          <a:p>
            <a:br>
              <a:rPr lang="en-GB" sz="1800" dirty="0">
                <a:solidFill>
                  <a:schemeClr val="accent1">
                    <a:lumMod val="50000"/>
                  </a:schemeClr>
                </a:solidFill>
                <a:latin typeface="Arial" panose="020B0604020202020204" pitchFamily="34" charset="0"/>
                <a:cs typeface="Arial" panose="020B0604020202020204" pitchFamily="34" charset="0"/>
              </a:rPr>
            </a:br>
            <a:r>
              <a:rPr lang="en-GB" sz="1800" dirty="0" err="1">
                <a:solidFill>
                  <a:schemeClr val="accent1">
                    <a:lumMod val="50000"/>
                  </a:schemeClr>
                </a:solidFill>
                <a:latin typeface="Arial" panose="020B0604020202020204" pitchFamily="34" charset="0"/>
                <a:cs typeface="Arial" panose="020B0604020202020204" pitchFamily="34" charset="0"/>
              </a:rPr>
              <a:t>CatBoost</a:t>
            </a:r>
            <a:r>
              <a:rPr lang="en-GB" sz="1800" dirty="0">
                <a:solidFill>
                  <a:schemeClr val="accent1">
                    <a:lumMod val="50000"/>
                  </a:schemeClr>
                </a:solidFill>
                <a:latin typeface="Arial" panose="020B0604020202020204" pitchFamily="34" charset="0"/>
                <a:cs typeface="Arial" panose="020B0604020202020204" pitchFamily="34" charset="0"/>
              </a:rPr>
              <a:t> uses the boosting technique. It is also an ensemble method, but it consists in generating decision trees one after another, where the results of one tree are used to improve the next one, and so on.</a:t>
            </a:r>
          </a:p>
          <a:p>
            <a:r>
              <a:rPr lang="en-GB" sz="1800" dirty="0" err="1">
                <a:solidFill>
                  <a:schemeClr val="accent1">
                    <a:lumMod val="50000"/>
                  </a:schemeClr>
                </a:solidFill>
                <a:latin typeface="Arial" panose="020B0604020202020204" pitchFamily="34" charset="0"/>
                <a:cs typeface="Arial" panose="020B0604020202020204" pitchFamily="34" charset="0"/>
              </a:rPr>
              <a:t>CatBoost</a:t>
            </a:r>
            <a:r>
              <a:rPr lang="en-GB" sz="1800" dirty="0">
                <a:solidFill>
                  <a:schemeClr val="accent1">
                    <a:lumMod val="50000"/>
                  </a:schemeClr>
                </a:solidFill>
                <a:latin typeface="Arial" panose="020B0604020202020204" pitchFamily="34" charset="0"/>
                <a:cs typeface="Arial" panose="020B0604020202020204" pitchFamily="34" charset="0"/>
              </a:rPr>
              <a:t> is great for processing categorical features but tuning is more complex for boosting based techniques hence we are working on hyper tuning the boosting technique based models </a:t>
            </a:r>
          </a:p>
          <a:p>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519EBE7-182A-472C-B20B-0650A1423C9E}"/>
              </a:ext>
            </a:extLst>
          </p:cNvPr>
          <p:cNvPicPr>
            <a:picLocks noChangeAspect="1"/>
          </p:cNvPicPr>
          <p:nvPr/>
        </p:nvPicPr>
        <p:blipFill>
          <a:blip r:embed="rId3"/>
          <a:stretch>
            <a:fillRect/>
          </a:stretch>
        </p:blipFill>
        <p:spPr>
          <a:xfrm>
            <a:off x="520148" y="4403035"/>
            <a:ext cx="11416378" cy="1026473"/>
          </a:xfrm>
          <a:prstGeom prst="rect">
            <a:avLst/>
          </a:prstGeom>
        </p:spPr>
      </p:pic>
    </p:spTree>
    <p:extLst>
      <p:ext uri="{BB962C8B-B14F-4D97-AF65-F5344CB8AC3E}">
        <p14:creationId xmlns:p14="http://schemas.microsoft.com/office/powerpoint/2010/main" val="307959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err="1">
                <a:solidFill>
                  <a:srgbClr val="002060"/>
                </a:solidFill>
                <a:latin typeface="Arial" panose="020B0604020202020204" pitchFamily="34" charset="0"/>
                <a:cs typeface="Arial" panose="020B0604020202020204" pitchFamily="34" charset="0"/>
              </a:rPr>
              <a:t>ADABoost</a:t>
            </a:r>
            <a:endParaRPr lang="en-GB" sz="40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586912"/>
            <a:ext cx="10515600" cy="4351338"/>
          </a:xfrm>
        </p:spPr>
        <p:txBody>
          <a:bodyPr/>
          <a:lstStyle/>
          <a:p>
            <a:pPr algn="l"/>
            <a:r>
              <a:rPr lang="en-GB" sz="1800" dirty="0">
                <a:solidFill>
                  <a:schemeClr val="accent1">
                    <a:lumMod val="50000"/>
                  </a:schemeClr>
                </a:solidFill>
                <a:latin typeface="Arial" panose="020B0604020202020204" pitchFamily="34" charset="0"/>
                <a:cs typeface="Arial" panose="020B0604020202020204" pitchFamily="34" charset="0"/>
              </a:rPr>
              <a:t>This is a type of ensemble technique, where a number of weak learners are combined together to form a strong learner. In contrary to the random forest, here each classifier has different weights assigned to it based on the classifier’s performance.</a:t>
            </a:r>
          </a:p>
          <a:p>
            <a:br>
              <a:rPr lang="en-GB" sz="1800" dirty="0">
                <a:solidFill>
                  <a:schemeClr val="accent1">
                    <a:lumMod val="50000"/>
                  </a:schemeClr>
                </a:solidFill>
                <a:latin typeface="Arial" panose="020B0604020202020204" pitchFamily="34" charset="0"/>
                <a:cs typeface="Arial" panose="020B0604020202020204" pitchFamily="34" charset="0"/>
              </a:rPr>
            </a:br>
            <a:r>
              <a:rPr lang="en-GB" sz="1800" dirty="0">
                <a:solidFill>
                  <a:schemeClr val="accent1">
                    <a:lumMod val="50000"/>
                  </a:schemeClr>
                </a:solidFill>
                <a:latin typeface="Arial" panose="020B0604020202020204" pitchFamily="34" charset="0"/>
                <a:cs typeface="Arial" panose="020B0604020202020204" pitchFamily="34" charset="0"/>
              </a:rPr>
              <a:t> </a:t>
            </a:r>
            <a:r>
              <a:rPr lang="en-GB" sz="1800" dirty="0" err="1">
                <a:solidFill>
                  <a:schemeClr val="accent1">
                    <a:lumMod val="50000"/>
                  </a:schemeClr>
                </a:solidFill>
                <a:latin typeface="Arial" panose="020B0604020202020204" pitchFamily="34" charset="0"/>
                <a:cs typeface="Arial" panose="020B0604020202020204" pitchFamily="34" charset="0"/>
              </a:rPr>
              <a:t>Adaboost</a:t>
            </a:r>
            <a:r>
              <a:rPr lang="en-GB" sz="1800" dirty="0">
                <a:solidFill>
                  <a:schemeClr val="accent1">
                    <a:lumMod val="50000"/>
                  </a:schemeClr>
                </a:solidFill>
                <a:latin typeface="Arial" panose="020B0604020202020204" pitchFamily="34" charset="0"/>
                <a:cs typeface="Arial" panose="020B0604020202020204" pitchFamily="34" charset="0"/>
              </a:rPr>
              <a:t> increases the predictive accuracy by assigning weights to both observations at end of every tree and weights(scores) to every classifier. Hence, in </a:t>
            </a:r>
            <a:r>
              <a:rPr lang="en-GB" sz="1800" dirty="0" err="1">
                <a:solidFill>
                  <a:schemeClr val="accent1">
                    <a:lumMod val="50000"/>
                  </a:schemeClr>
                </a:solidFill>
                <a:latin typeface="Arial" panose="020B0604020202020204" pitchFamily="34" charset="0"/>
                <a:cs typeface="Arial" panose="020B0604020202020204" pitchFamily="34" charset="0"/>
              </a:rPr>
              <a:t>Adaboost</a:t>
            </a:r>
            <a:r>
              <a:rPr lang="en-GB" sz="1800" dirty="0">
                <a:solidFill>
                  <a:schemeClr val="accent1">
                    <a:lumMod val="50000"/>
                  </a:schemeClr>
                </a:solidFill>
                <a:latin typeface="Arial" panose="020B0604020202020204" pitchFamily="34" charset="0"/>
                <a:cs typeface="Arial" panose="020B0604020202020204" pitchFamily="34" charset="0"/>
              </a:rPr>
              <a:t>, every classifier has a different weightage on final prediction.</a:t>
            </a:r>
          </a:p>
          <a:p>
            <a:pPr marL="0" indent="0">
              <a:buNone/>
            </a:pPr>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B38320E-3C35-46E1-9FFA-84D7715FE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77" y="4072972"/>
            <a:ext cx="10267784" cy="819150"/>
          </a:xfrm>
          <a:prstGeom prst="rect">
            <a:avLst/>
          </a:prstGeom>
        </p:spPr>
      </p:pic>
    </p:spTree>
    <p:extLst>
      <p:ext uri="{BB962C8B-B14F-4D97-AF65-F5344CB8AC3E}">
        <p14:creationId xmlns:p14="http://schemas.microsoft.com/office/powerpoint/2010/main" val="306753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a:solidFill>
                  <a:srgbClr val="002060"/>
                </a:solidFill>
                <a:latin typeface="Arial" panose="020B0604020202020204" pitchFamily="34" charset="0"/>
                <a:cs typeface="Arial" panose="020B0604020202020204" pitchFamily="34" charset="0"/>
              </a:rPr>
              <a:t>GBM</a:t>
            </a: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420757" y="1253330"/>
            <a:ext cx="10515600" cy="5217043"/>
          </a:xfrm>
        </p:spPr>
        <p:txBody>
          <a:bodyPr/>
          <a:lstStyle/>
          <a:p>
            <a:r>
              <a:rPr lang="en-GB" sz="1600" dirty="0">
                <a:solidFill>
                  <a:schemeClr val="accent1">
                    <a:lumMod val="50000"/>
                  </a:schemeClr>
                </a:solidFill>
                <a:latin typeface="Arial" panose="020B0604020202020204" pitchFamily="34" charset="0"/>
                <a:cs typeface="Arial" panose="020B0604020202020204" pitchFamily="34" charset="0"/>
              </a:rPr>
              <a:t>Gradient Boosting technique also combines a no. of weak learners to form a strong learner. The residuals are captured in a step-by-step manner by the classifiers, in order to capture the maximum variance within the data, this is done by introducing the learning rate to the classifiers.</a:t>
            </a:r>
          </a:p>
          <a:p>
            <a:r>
              <a:rPr lang="en-GB" sz="1600" dirty="0">
                <a:solidFill>
                  <a:schemeClr val="accent1">
                    <a:lumMod val="50000"/>
                  </a:schemeClr>
                </a:solidFill>
                <a:latin typeface="Arial" panose="020B0604020202020204" pitchFamily="34" charset="0"/>
                <a:cs typeface="Arial" panose="020B0604020202020204" pitchFamily="34" charset="0"/>
              </a:rPr>
              <a:t>Hence in this method, we are slowly inching towards better prediction (This is done by identifying negative gradient and moving in the opposite direction to reduce the loss, hence it is called Gradient Boosting in line with Gradient Descent where similar logic is employed). </a:t>
            </a:r>
          </a:p>
          <a:p>
            <a:r>
              <a:rPr lang="en-GB" sz="1600" dirty="0">
                <a:solidFill>
                  <a:schemeClr val="accent1">
                    <a:lumMod val="50000"/>
                  </a:schemeClr>
                </a:solidFill>
                <a:latin typeface="Arial" panose="020B0604020202020204" pitchFamily="34" charset="0"/>
                <a:cs typeface="Arial" panose="020B0604020202020204" pitchFamily="34" charset="0"/>
              </a:rPr>
              <a:t>Thus, by no. of classifiers, we arrive at a predictive value very close to the observed value.</a:t>
            </a:r>
          </a:p>
          <a:p>
            <a:r>
              <a:rPr lang="en-GB" sz="1600" dirty="0">
                <a:solidFill>
                  <a:schemeClr val="accent1">
                    <a:lumMod val="50000"/>
                  </a:schemeClr>
                </a:solidFill>
                <a:latin typeface="Arial" panose="020B0604020202020204" pitchFamily="34" charset="0"/>
                <a:cs typeface="Arial" panose="020B0604020202020204" pitchFamily="34" charset="0"/>
              </a:rPr>
              <a:t>Light GBM and </a:t>
            </a:r>
            <a:r>
              <a:rPr lang="en-GB" sz="1600" dirty="0" err="1">
                <a:solidFill>
                  <a:schemeClr val="accent1">
                    <a:lumMod val="50000"/>
                  </a:schemeClr>
                </a:solidFill>
                <a:latin typeface="Arial" panose="020B0604020202020204" pitchFamily="34" charset="0"/>
                <a:cs typeface="Arial" panose="020B0604020202020204" pitchFamily="34" charset="0"/>
              </a:rPr>
              <a:t>XGBoost</a:t>
            </a:r>
            <a:r>
              <a:rPr lang="en-GB" sz="1600" dirty="0">
                <a:solidFill>
                  <a:schemeClr val="accent1">
                    <a:lumMod val="50000"/>
                  </a:schemeClr>
                </a:solidFill>
                <a:latin typeface="Arial" panose="020B0604020202020204" pitchFamily="34" charset="0"/>
                <a:cs typeface="Arial" panose="020B0604020202020204" pitchFamily="34" charset="0"/>
              </a:rPr>
              <a:t> are two possible model using this technique </a:t>
            </a:r>
          </a:p>
          <a:p>
            <a:pPr marL="0" indent="0">
              <a:buNone/>
            </a:pPr>
            <a:r>
              <a:rPr lang="en-GB" sz="1600" b="1" dirty="0">
                <a:solidFill>
                  <a:schemeClr val="accent1">
                    <a:lumMod val="50000"/>
                  </a:schemeClr>
                </a:solidFill>
                <a:latin typeface="Arial" panose="020B0604020202020204" pitchFamily="34" charset="0"/>
                <a:cs typeface="Arial" panose="020B0604020202020204" pitchFamily="34" charset="0"/>
              </a:rPr>
              <a:t>Accuracy with Light GBM</a:t>
            </a:r>
          </a:p>
          <a:p>
            <a:pPr marL="0" indent="0">
              <a:buNone/>
            </a:pPr>
            <a:endParaRPr lang="en-GB" sz="1600"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GB" sz="1600"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GB" sz="1600" b="1"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GB" sz="1600" b="1" dirty="0">
              <a:solidFill>
                <a:schemeClr val="accent1">
                  <a:lumMod val="50000"/>
                </a:schemeClr>
              </a:solidFill>
              <a:latin typeface="Arial" panose="020B0604020202020204" pitchFamily="34" charset="0"/>
              <a:cs typeface="Arial" panose="020B0604020202020204" pitchFamily="34" charset="0"/>
            </a:endParaRPr>
          </a:p>
          <a:p>
            <a:pPr marL="0" indent="0">
              <a:buNone/>
            </a:pPr>
            <a:r>
              <a:rPr lang="en-GB" sz="1600" b="1" dirty="0">
                <a:solidFill>
                  <a:schemeClr val="accent1">
                    <a:lumMod val="50000"/>
                  </a:schemeClr>
                </a:solidFill>
                <a:latin typeface="Arial" panose="020B0604020202020204" pitchFamily="34" charset="0"/>
                <a:cs typeface="Arial" panose="020B0604020202020204" pitchFamily="34" charset="0"/>
              </a:rPr>
              <a:t>Accuracy with XG Boost</a:t>
            </a:r>
          </a:p>
        </p:txBody>
      </p:sp>
      <p:pic>
        <p:nvPicPr>
          <p:cNvPr id="6" name="Picture 5">
            <a:extLst>
              <a:ext uri="{FF2B5EF4-FFF2-40B4-BE49-F238E27FC236}">
                <a16:creationId xmlns:a16="http://schemas.microsoft.com/office/drawing/2014/main" id="{13E6C31E-8D30-438F-9E6B-212BBBCCF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757" y="3861851"/>
            <a:ext cx="10809944" cy="1145560"/>
          </a:xfrm>
          <a:prstGeom prst="rect">
            <a:avLst/>
          </a:prstGeom>
        </p:spPr>
      </p:pic>
      <p:pic>
        <p:nvPicPr>
          <p:cNvPr id="8" name="Picture 7">
            <a:extLst>
              <a:ext uri="{FF2B5EF4-FFF2-40B4-BE49-F238E27FC236}">
                <a16:creationId xmlns:a16="http://schemas.microsoft.com/office/drawing/2014/main" id="{DAB74C4E-B0F3-454A-8889-697A824035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57" y="5707195"/>
            <a:ext cx="11257721" cy="838200"/>
          </a:xfrm>
          <a:prstGeom prst="rect">
            <a:avLst/>
          </a:prstGeom>
        </p:spPr>
      </p:pic>
    </p:spTree>
    <p:extLst>
      <p:ext uri="{BB962C8B-B14F-4D97-AF65-F5344CB8AC3E}">
        <p14:creationId xmlns:p14="http://schemas.microsoft.com/office/powerpoint/2010/main" val="352023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085AD1-3566-DE74-1FA6-31DE92401B55}"/>
              </a:ext>
            </a:extLst>
          </p:cNvPr>
          <p:cNvSpPr>
            <a:spLocks noGrp="1"/>
          </p:cNvSpPr>
          <p:nvPr>
            <p:ph type="title"/>
          </p:nvPr>
        </p:nvSpPr>
        <p:spPr>
          <a:xfrm>
            <a:off x="121083" y="11449"/>
            <a:ext cx="11783504" cy="756664"/>
          </a:xfrm>
        </p:spPr>
        <p:txBody>
          <a:bodyPr/>
          <a:lstStyle/>
          <a:p>
            <a:pPr algn="ctr"/>
            <a:r>
              <a:rPr lang="en-IN" sz="4000" dirty="0">
                <a:solidFill>
                  <a:srgbClr val="002060"/>
                </a:solidFill>
                <a:latin typeface="Arial" panose="020B0604020202020204" pitchFamily="34" charset="0"/>
                <a:cs typeface="Arial" panose="020B0604020202020204" pitchFamily="34" charset="0"/>
              </a:rPr>
              <a:t>Models Implemented</a:t>
            </a:r>
          </a:p>
        </p:txBody>
      </p:sp>
      <p:sp>
        <p:nvSpPr>
          <p:cNvPr id="4" name="Slide Number Placeholder 3"/>
          <p:cNvSpPr>
            <a:spLocks noGrp="1"/>
          </p:cNvSpPr>
          <p:nvPr>
            <p:ph type="sldNum" sz="quarter" idx="12"/>
          </p:nvPr>
        </p:nvSpPr>
        <p:spPr/>
        <p:txBody>
          <a:bodyPr/>
          <a:lstStyle/>
          <a:p>
            <a:fld id="{1DEFBDA0-AD74-41D1-B067-250B5C005FA0}" type="slidenum">
              <a:rPr lang="en-IN" smtClean="0"/>
              <a:t>14</a:t>
            </a:fld>
            <a:endParaRPr lang="en-IN"/>
          </a:p>
        </p:txBody>
      </p:sp>
      <p:sp>
        <p:nvSpPr>
          <p:cNvPr id="7" name="Content Placeholder 6">
            <a:extLst>
              <a:ext uri="{FF2B5EF4-FFF2-40B4-BE49-F238E27FC236}">
                <a16:creationId xmlns:a16="http://schemas.microsoft.com/office/drawing/2014/main" id="{FE06BAB6-C8A2-A637-0177-BA40CDFC6B8A}"/>
              </a:ext>
            </a:extLst>
          </p:cNvPr>
          <p:cNvSpPr>
            <a:spLocks noGrp="1"/>
          </p:cNvSpPr>
          <p:nvPr>
            <p:ph idx="1"/>
          </p:nvPr>
        </p:nvSpPr>
        <p:spPr>
          <a:xfrm>
            <a:off x="838200" y="1761830"/>
            <a:ext cx="10515600" cy="4351338"/>
          </a:xfrm>
        </p:spPr>
        <p:txBody>
          <a:bodyPr>
            <a:normAutofit lnSpcReduction="10000"/>
          </a:bodyPr>
          <a:lstStyle/>
          <a:p>
            <a:pPr marL="0" indent="0">
              <a:buNone/>
            </a:pPr>
            <a:r>
              <a:rPr lang="en-US" dirty="0"/>
              <a:t>1. Logistic Regression </a:t>
            </a:r>
          </a:p>
          <a:p>
            <a:pPr marL="0" indent="0">
              <a:buNone/>
            </a:pPr>
            <a:r>
              <a:rPr lang="en-US" dirty="0"/>
              <a:t>      -without hyperparameter </a:t>
            </a:r>
            <a:r>
              <a:rPr lang="en-IN" dirty="0"/>
              <a:t>tuning </a:t>
            </a:r>
          </a:p>
          <a:p>
            <a:pPr marL="0" indent="0">
              <a:buNone/>
            </a:pPr>
            <a:r>
              <a:rPr lang="en-IN" dirty="0"/>
              <a:t>      -with hyperparameter tuning </a:t>
            </a:r>
          </a:p>
          <a:p>
            <a:pPr marL="0" indent="0">
              <a:buNone/>
            </a:pPr>
            <a:r>
              <a:rPr lang="en-IN" dirty="0"/>
              <a:t>2. Gaussian </a:t>
            </a:r>
          </a:p>
          <a:p>
            <a:pPr marL="0" indent="0">
              <a:buNone/>
            </a:pPr>
            <a:r>
              <a:rPr lang="en-IN" dirty="0"/>
              <a:t>3. SVM</a:t>
            </a:r>
          </a:p>
          <a:p>
            <a:pPr marL="0" indent="0">
              <a:buNone/>
            </a:pPr>
            <a:r>
              <a:rPr lang="en-IN" dirty="0"/>
              <a:t>4. Decision trees</a:t>
            </a:r>
          </a:p>
          <a:p>
            <a:pPr marL="0" indent="0">
              <a:buNone/>
            </a:pPr>
            <a:r>
              <a:rPr lang="en-IN" dirty="0"/>
              <a:t> 	-without hyperparameter</a:t>
            </a:r>
          </a:p>
          <a:p>
            <a:pPr marL="0" indent="0">
              <a:buNone/>
            </a:pPr>
            <a:r>
              <a:rPr lang="en-IN" dirty="0"/>
              <a:t>	-with manual hyperparameter tuning</a:t>
            </a:r>
          </a:p>
          <a:p>
            <a:pPr marL="0" indent="0">
              <a:buNone/>
            </a:pPr>
            <a:r>
              <a:rPr lang="en-IN" dirty="0"/>
              <a:t>	-with hyperparameter tuning with grid search </a:t>
            </a:r>
          </a:p>
          <a:p>
            <a:pPr marL="0" indent="0">
              <a:buNone/>
            </a:pPr>
            <a:endParaRPr lang="en-US" dirty="0"/>
          </a:p>
        </p:txBody>
      </p:sp>
    </p:spTree>
    <p:extLst>
      <p:ext uri="{BB962C8B-B14F-4D97-AF65-F5344CB8AC3E}">
        <p14:creationId xmlns:p14="http://schemas.microsoft.com/office/powerpoint/2010/main" val="294989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7E16D-19B4-A562-72CD-6ACDFE15C3FB}"/>
              </a:ext>
            </a:extLst>
          </p:cNvPr>
          <p:cNvSpPr>
            <a:spLocks noGrp="1"/>
          </p:cNvSpPr>
          <p:nvPr>
            <p:ph idx="1"/>
          </p:nvPr>
        </p:nvSpPr>
        <p:spPr>
          <a:xfrm>
            <a:off x="755035" y="1646720"/>
            <a:ext cx="10515600" cy="4351338"/>
          </a:xfrm>
        </p:spPr>
        <p:txBody>
          <a:bodyPr>
            <a:normAutofit fontScale="85000" lnSpcReduction="20000"/>
          </a:bodyPr>
          <a:lstStyle/>
          <a:p>
            <a:pPr marL="0" indent="0">
              <a:buNone/>
            </a:pPr>
            <a:r>
              <a:rPr lang="en-US" dirty="0"/>
              <a:t>5.Random forest</a:t>
            </a:r>
          </a:p>
          <a:p>
            <a:pPr marL="0" indent="0">
              <a:buNone/>
            </a:pPr>
            <a:r>
              <a:rPr lang="en-US" dirty="0"/>
              <a:t>	-</a:t>
            </a:r>
            <a:r>
              <a:rPr lang="en-IN" dirty="0"/>
              <a:t>without hyperparameter</a:t>
            </a:r>
          </a:p>
          <a:p>
            <a:pPr marL="0" indent="0">
              <a:buNone/>
            </a:pPr>
            <a:r>
              <a:rPr lang="en-IN" dirty="0"/>
              <a:t>	-with manual hyperparameter tuning</a:t>
            </a:r>
          </a:p>
          <a:p>
            <a:pPr marL="0" indent="0">
              <a:buNone/>
            </a:pPr>
            <a:r>
              <a:rPr lang="en-IN" dirty="0"/>
              <a:t>	-with hyperparameter tuning with </a:t>
            </a:r>
            <a:r>
              <a:rPr lang="en-IN" dirty="0" err="1"/>
              <a:t>RandomizedSearchCV</a:t>
            </a:r>
            <a:endParaRPr lang="en-IN" b="0" dirty="0">
              <a:solidFill>
                <a:srgbClr val="000000"/>
              </a:solidFill>
              <a:effectLst/>
              <a:latin typeface="Courier New" panose="02070309020205020404" pitchFamily="49" charset="0"/>
            </a:endParaRPr>
          </a:p>
          <a:p>
            <a:pPr marL="0" indent="0">
              <a:buNone/>
            </a:pPr>
            <a:r>
              <a:rPr lang="en-IN" dirty="0"/>
              <a:t>(crashing hence commented )</a:t>
            </a:r>
          </a:p>
          <a:p>
            <a:pPr marL="0" indent="0">
              <a:buNone/>
            </a:pPr>
            <a:r>
              <a:rPr lang="en-IN" dirty="0"/>
              <a:t>6. </a:t>
            </a:r>
            <a:r>
              <a:rPr lang="en-IN" dirty="0" err="1"/>
              <a:t>Catboost</a:t>
            </a:r>
            <a:r>
              <a:rPr lang="en-IN" dirty="0"/>
              <a:t> </a:t>
            </a:r>
          </a:p>
          <a:p>
            <a:pPr marL="0" indent="0">
              <a:buNone/>
            </a:pPr>
            <a:r>
              <a:rPr lang="en-IN" dirty="0"/>
              <a:t>	-without hyperparameter</a:t>
            </a:r>
          </a:p>
          <a:p>
            <a:pPr marL="0" indent="0">
              <a:buNone/>
            </a:pPr>
            <a:r>
              <a:rPr lang="en-IN" dirty="0"/>
              <a:t>	-with manual hyperparameter tuning</a:t>
            </a:r>
          </a:p>
          <a:p>
            <a:pPr marL="0" indent="0">
              <a:buNone/>
            </a:pPr>
            <a:r>
              <a:rPr lang="en-IN" dirty="0"/>
              <a:t>7.Adaboost-Basic</a:t>
            </a:r>
          </a:p>
          <a:p>
            <a:pPr marL="0" indent="0">
              <a:buNone/>
            </a:pPr>
            <a:r>
              <a:rPr lang="en-IN" dirty="0"/>
              <a:t>8.XGBoost-basic</a:t>
            </a:r>
          </a:p>
          <a:p>
            <a:pPr marL="0" indent="0">
              <a:buNone/>
            </a:pPr>
            <a:r>
              <a:rPr lang="en-IN" dirty="0"/>
              <a:t>9.LGBM-manual tuning</a:t>
            </a:r>
          </a:p>
          <a:p>
            <a:pPr marL="0" indent="0">
              <a:buNone/>
            </a:pPr>
            <a:endParaRPr lang="en-IN" dirty="0"/>
          </a:p>
          <a:p>
            <a:pPr marL="0" indent="0">
              <a:buNone/>
            </a:pPr>
            <a:endParaRPr lang="en-IN" dirty="0"/>
          </a:p>
        </p:txBody>
      </p:sp>
      <p:sp>
        <p:nvSpPr>
          <p:cNvPr id="4" name="Title 2">
            <a:extLst>
              <a:ext uri="{FF2B5EF4-FFF2-40B4-BE49-F238E27FC236}">
                <a16:creationId xmlns:a16="http://schemas.microsoft.com/office/drawing/2014/main" id="{72ABAD06-65FB-420D-A573-0C767D86E190}"/>
              </a:ext>
            </a:extLst>
          </p:cNvPr>
          <p:cNvSpPr>
            <a:spLocks noGrp="1"/>
          </p:cNvSpPr>
          <p:nvPr>
            <p:ph type="title"/>
          </p:nvPr>
        </p:nvSpPr>
        <p:spPr>
          <a:xfrm>
            <a:off x="121083" y="11449"/>
            <a:ext cx="11783504" cy="756664"/>
          </a:xfrm>
        </p:spPr>
        <p:txBody>
          <a:bodyPr/>
          <a:lstStyle/>
          <a:p>
            <a:pPr algn="ctr"/>
            <a:r>
              <a:rPr lang="en-IN" sz="4000" dirty="0">
                <a:solidFill>
                  <a:srgbClr val="002060"/>
                </a:solidFill>
                <a:latin typeface="Arial" panose="020B0604020202020204" pitchFamily="34" charset="0"/>
                <a:cs typeface="Arial" panose="020B0604020202020204" pitchFamily="34" charset="0"/>
              </a:rPr>
              <a:t>Models Implemented</a:t>
            </a:r>
          </a:p>
        </p:txBody>
      </p:sp>
    </p:spTree>
    <p:extLst>
      <p:ext uri="{BB962C8B-B14F-4D97-AF65-F5344CB8AC3E}">
        <p14:creationId xmlns:p14="http://schemas.microsoft.com/office/powerpoint/2010/main" val="217945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0D70-1F43-49CF-B3A9-FBC60FF3C701}"/>
              </a:ext>
            </a:extLst>
          </p:cNvPr>
          <p:cNvSpPr>
            <a:spLocks noGrp="1"/>
          </p:cNvSpPr>
          <p:nvPr>
            <p:ph type="title"/>
          </p:nvPr>
        </p:nvSpPr>
        <p:spPr>
          <a:xfrm>
            <a:off x="204248" y="453444"/>
            <a:ext cx="11783504" cy="756664"/>
          </a:xfrm>
        </p:spPr>
        <p:txBody>
          <a:bodyPr>
            <a:normAutofit fontScale="90000"/>
          </a:bodyPr>
          <a:lstStyle/>
          <a:p>
            <a:pPr algn="ctr"/>
            <a:r>
              <a:rPr lang="en-IN" dirty="0">
                <a:solidFill>
                  <a:srgbClr val="002060"/>
                </a:solidFill>
                <a:latin typeface="Arial" panose="020B0604020202020204" pitchFamily="34" charset="0"/>
                <a:cs typeface="Arial" panose="020B0604020202020204" pitchFamily="34" charset="0"/>
              </a:rPr>
              <a:t>Progress Summary  </a:t>
            </a:r>
            <a:br>
              <a:rPr lang="en-IN" sz="2000" dirty="0">
                <a:solidFill>
                  <a:schemeClr val="accent2">
                    <a:lumMod val="75000"/>
                  </a:schemeClr>
                </a:solidFill>
              </a:rPr>
            </a:br>
            <a:endParaRPr lang="en-US" sz="3600" dirty="0"/>
          </a:p>
        </p:txBody>
      </p:sp>
      <p:sp>
        <p:nvSpPr>
          <p:cNvPr id="3" name="Content Placeholder 2">
            <a:extLst>
              <a:ext uri="{FF2B5EF4-FFF2-40B4-BE49-F238E27FC236}">
                <a16:creationId xmlns:a16="http://schemas.microsoft.com/office/drawing/2014/main" id="{C8EB3F32-C6CA-9AC7-B26A-FBD36890C6E4}"/>
              </a:ext>
            </a:extLst>
          </p:cNvPr>
          <p:cNvSpPr>
            <a:spLocks noGrp="1"/>
          </p:cNvSpPr>
          <p:nvPr>
            <p:ph idx="1"/>
          </p:nvPr>
        </p:nvSpPr>
        <p:spPr>
          <a:xfrm>
            <a:off x="408496" y="1041851"/>
            <a:ext cx="10637017" cy="5671049"/>
          </a:xfrm>
        </p:spPr>
        <p:txBody>
          <a:bodyPr>
            <a:noAutofit/>
          </a:bodyPr>
          <a:lstStyle/>
          <a:p>
            <a:pPr marL="0" indent="0">
              <a:lnSpc>
                <a:spcPct val="120000"/>
              </a:lnSpc>
              <a:buNone/>
            </a:pPr>
            <a:endParaRPr lang="en-US" sz="1300" dirty="0">
              <a:solidFill>
                <a:schemeClr val="accent1">
                  <a:lumMod val="50000"/>
                </a:schemeClr>
              </a:solidFill>
              <a:latin typeface="Arial" panose="020B0604020202020204" pitchFamily="34" charset="0"/>
              <a:cs typeface="Arial" panose="020B0604020202020204" pitchFamily="34" charset="0"/>
            </a:endParaRPr>
          </a:p>
          <a:p>
            <a:pPr>
              <a:lnSpc>
                <a:spcPct val="120000"/>
              </a:lnSpc>
            </a:pPr>
            <a:endParaRPr lang="en-US" sz="1300" b="1" i="0" dirty="0">
              <a:solidFill>
                <a:srgbClr val="292929"/>
              </a:solidFill>
              <a:effectLst/>
              <a:latin typeface="sohne"/>
            </a:endParaRPr>
          </a:p>
          <a:p>
            <a:pPr>
              <a:lnSpc>
                <a:spcPct val="120000"/>
              </a:lnSpc>
            </a:pPr>
            <a:endParaRPr lang="en-US" sz="1300" dirty="0">
              <a:solidFill>
                <a:schemeClr val="accent1">
                  <a:lumMod val="50000"/>
                </a:schemeClr>
              </a:solidFill>
              <a:latin typeface="Arial" panose="020B0604020202020204" pitchFamily="34" charset="0"/>
              <a:cs typeface="Arial" panose="020B0604020202020204" pitchFamily="34" charset="0"/>
            </a:endParaRPr>
          </a:p>
          <a:p>
            <a:pPr algn="l">
              <a:lnSpc>
                <a:spcPct val="120000"/>
              </a:lnSpc>
              <a:buFont typeface="+mj-lt"/>
              <a:buAutoNum type="arabicPeriod"/>
            </a:pPr>
            <a:endParaRPr lang="en-US" sz="1300" b="0" i="0" dirty="0">
              <a:solidFill>
                <a:srgbClr val="393939"/>
              </a:solidFill>
              <a:effectLst/>
              <a:latin typeface="arial" panose="020B0604020202020204" pitchFamily="34" charset="0"/>
            </a:endParaRPr>
          </a:p>
          <a:p>
            <a:pPr marL="0" indent="0">
              <a:lnSpc>
                <a:spcPct val="120000"/>
              </a:lnSpc>
              <a:buNone/>
            </a:pPr>
            <a:endParaRPr lang="en-US" sz="1300" dirty="0"/>
          </a:p>
        </p:txBody>
      </p:sp>
      <p:graphicFrame>
        <p:nvGraphicFramePr>
          <p:cNvPr id="5" name="Table 5">
            <a:extLst>
              <a:ext uri="{FF2B5EF4-FFF2-40B4-BE49-F238E27FC236}">
                <a16:creationId xmlns:a16="http://schemas.microsoft.com/office/drawing/2014/main" id="{C7890DD5-F018-CB12-D4FF-21C81C45E04D}"/>
              </a:ext>
            </a:extLst>
          </p:cNvPr>
          <p:cNvGraphicFramePr>
            <a:graphicFrameLocks noGrp="1"/>
          </p:cNvGraphicFramePr>
          <p:nvPr>
            <p:extLst>
              <p:ext uri="{D42A27DB-BD31-4B8C-83A1-F6EECF244321}">
                <p14:modId xmlns:p14="http://schemas.microsoft.com/office/powerpoint/2010/main" val="3943343844"/>
              </p:ext>
            </p:extLst>
          </p:nvPr>
        </p:nvGraphicFramePr>
        <p:xfrm>
          <a:off x="1298354" y="1355036"/>
          <a:ext cx="10089282" cy="3698240"/>
        </p:xfrm>
        <a:graphic>
          <a:graphicData uri="http://schemas.openxmlformats.org/drawingml/2006/table">
            <a:tbl>
              <a:tblPr firstRow="1" bandRow="1">
                <a:tableStyleId>{5C22544A-7EE6-4342-B048-85BDC9FD1C3A}</a:tableStyleId>
              </a:tblPr>
              <a:tblGrid>
                <a:gridCol w="4670616">
                  <a:extLst>
                    <a:ext uri="{9D8B030D-6E8A-4147-A177-3AD203B41FA5}">
                      <a16:colId xmlns:a16="http://schemas.microsoft.com/office/drawing/2014/main" val="1326087463"/>
                    </a:ext>
                  </a:extLst>
                </a:gridCol>
                <a:gridCol w="2709333">
                  <a:extLst>
                    <a:ext uri="{9D8B030D-6E8A-4147-A177-3AD203B41FA5}">
                      <a16:colId xmlns:a16="http://schemas.microsoft.com/office/drawing/2014/main" val="913109734"/>
                    </a:ext>
                  </a:extLst>
                </a:gridCol>
                <a:gridCol w="2709333">
                  <a:extLst>
                    <a:ext uri="{9D8B030D-6E8A-4147-A177-3AD203B41FA5}">
                      <a16:colId xmlns:a16="http://schemas.microsoft.com/office/drawing/2014/main" val="4061034121"/>
                    </a:ext>
                  </a:extLst>
                </a:gridCol>
              </a:tblGrid>
              <a:tr h="370840">
                <a:tc>
                  <a:txBody>
                    <a:bodyPr/>
                    <a:lstStyle/>
                    <a:p>
                      <a:r>
                        <a:rPr lang="en-US" dirty="0"/>
                        <a:t>Model Implement </a:t>
                      </a:r>
                      <a:endParaRPr lang="en-IN" dirty="0"/>
                    </a:p>
                  </a:txBody>
                  <a:tcPr/>
                </a:tc>
                <a:tc>
                  <a:txBody>
                    <a:bodyPr/>
                    <a:lstStyle/>
                    <a:p>
                      <a:r>
                        <a:rPr lang="en-US" dirty="0"/>
                        <a:t>Accuracy in training </a:t>
                      </a:r>
                      <a:endParaRPr lang="en-IN" dirty="0"/>
                    </a:p>
                  </a:txBody>
                  <a:tcPr/>
                </a:tc>
                <a:tc>
                  <a:txBody>
                    <a:bodyPr/>
                    <a:lstStyle/>
                    <a:p>
                      <a:r>
                        <a:rPr lang="en-US" dirty="0"/>
                        <a:t>Accuracy in testing </a:t>
                      </a:r>
                      <a:endParaRPr lang="en-IN" dirty="0"/>
                    </a:p>
                  </a:txBody>
                  <a:tcPr/>
                </a:tc>
                <a:extLst>
                  <a:ext uri="{0D108BD9-81ED-4DB2-BD59-A6C34878D82A}">
                    <a16:rowId xmlns:a16="http://schemas.microsoft.com/office/drawing/2014/main" val="2584547639"/>
                  </a:ext>
                </a:extLst>
              </a:tr>
              <a:tr h="200010">
                <a:tc>
                  <a:txBody>
                    <a:bodyPr/>
                    <a:lstStyle/>
                    <a:p>
                      <a:r>
                        <a:rPr lang="en-US" dirty="0">
                          <a:solidFill>
                            <a:srgbClr val="C00000"/>
                          </a:solidFill>
                        </a:rPr>
                        <a:t>1.Logistic Regression</a:t>
                      </a:r>
                      <a:endParaRPr lang="en-IN" dirty="0">
                        <a:solidFill>
                          <a:srgbClr val="C00000"/>
                        </a:solidFill>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16345509"/>
                  </a:ext>
                </a:extLst>
              </a:tr>
              <a:tr h="200010">
                <a:tc>
                  <a:txBody>
                    <a:bodyPr/>
                    <a:lstStyle/>
                    <a:p>
                      <a:r>
                        <a:rPr lang="en-US" dirty="0"/>
                        <a:t>a) Logistic without hyperparameter tuning </a:t>
                      </a:r>
                      <a:endParaRPr lang="en-IN" dirty="0"/>
                    </a:p>
                  </a:txBody>
                  <a:tcPr/>
                </a:tc>
                <a:tc>
                  <a:txBody>
                    <a:bodyPr/>
                    <a:lstStyle/>
                    <a:p>
                      <a:r>
                        <a:rPr lang="en-US" dirty="0"/>
                        <a:t>0.507</a:t>
                      </a:r>
                      <a:endParaRPr lang="en-IN" dirty="0"/>
                    </a:p>
                  </a:txBody>
                  <a:tcPr/>
                </a:tc>
                <a:tc>
                  <a:txBody>
                    <a:bodyPr/>
                    <a:lstStyle/>
                    <a:p>
                      <a:r>
                        <a:rPr lang="en-US" dirty="0"/>
                        <a:t>0.506</a:t>
                      </a:r>
                      <a:endParaRPr lang="en-IN" dirty="0"/>
                    </a:p>
                  </a:txBody>
                  <a:tcPr/>
                </a:tc>
                <a:extLst>
                  <a:ext uri="{0D108BD9-81ED-4DB2-BD59-A6C34878D82A}">
                    <a16:rowId xmlns:a16="http://schemas.microsoft.com/office/drawing/2014/main" val="1253617078"/>
                  </a:ext>
                </a:extLst>
              </a:tr>
              <a:tr h="370840">
                <a:tc>
                  <a:txBody>
                    <a:bodyPr/>
                    <a:lstStyle/>
                    <a:p>
                      <a:r>
                        <a:rPr lang="en-US" dirty="0"/>
                        <a:t>b) Logistic with hyper parameter tuning</a:t>
                      </a:r>
                      <a:endParaRPr lang="en-IN" dirty="0"/>
                    </a:p>
                  </a:txBody>
                  <a:tcPr/>
                </a:tc>
                <a:tc>
                  <a:txBody>
                    <a:bodyPr/>
                    <a:lstStyle/>
                    <a:p>
                      <a:r>
                        <a:rPr lang="en-US" dirty="0"/>
                        <a:t>0.612</a:t>
                      </a:r>
                      <a:endParaRPr lang="en-IN" dirty="0"/>
                    </a:p>
                  </a:txBody>
                  <a:tcPr/>
                </a:tc>
                <a:tc>
                  <a:txBody>
                    <a:bodyPr/>
                    <a:lstStyle/>
                    <a:p>
                      <a:r>
                        <a:rPr lang="en-US" dirty="0"/>
                        <a:t>0.611</a:t>
                      </a:r>
                      <a:endParaRPr lang="en-IN" dirty="0"/>
                    </a:p>
                  </a:txBody>
                  <a:tcPr/>
                </a:tc>
                <a:extLst>
                  <a:ext uri="{0D108BD9-81ED-4DB2-BD59-A6C34878D82A}">
                    <a16:rowId xmlns:a16="http://schemas.microsoft.com/office/drawing/2014/main" val="1482966703"/>
                  </a:ext>
                </a:extLst>
              </a:tr>
              <a:tr h="370840">
                <a:tc>
                  <a:txBody>
                    <a:bodyPr/>
                    <a:lstStyle/>
                    <a:p>
                      <a:r>
                        <a:rPr lang="en-US" dirty="0">
                          <a:solidFill>
                            <a:srgbClr val="C00000"/>
                          </a:solidFill>
                        </a:rPr>
                        <a:t>2. Gaussian model</a:t>
                      </a:r>
                      <a:endParaRPr lang="en-IN" dirty="0">
                        <a:solidFill>
                          <a:srgbClr val="C00000"/>
                        </a:solidFill>
                      </a:endParaRPr>
                    </a:p>
                  </a:txBody>
                  <a:tcPr/>
                </a:tc>
                <a:tc>
                  <a:txBody>
                    <a:bodyPr/>
                    <a:lstStyle/>
                    <a:p>
                      <a:r>
                        <a:rPr lang="en-IN" sz="1800" b="0" i="0" kern="1200" dirty="0">
                          <a:solidFill>
                            <a:schemeClr val="dk1"/>
                          </a:solidFill>
                          <a:effectLst/>
                          <a:latin typeface="+mn-lt"/>
                          <a:ea typeface="+mn-ea"/>
                          <a:cs typeface="+mn-cs"/>
                        </a:rPr>
                        <a:t>0.574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0.5974</a:t>
                      </a:r>
                      <a:endParaRPr lang="en-IN" dirty="0"/>
                    </a:p>
                  </a:txBody>
                  <a:tcPr/>
                </a:tc>
                <a:extLst>
                  <a:ext uri="{0D108BD9-81ED-4DB2-BD59-A6C34878D82A}">
                    <a16:rowId xmlns:a16="http://schemas.microsoft.com/office/drawing/2014/main" val="1451344312"/>
                  </a:ext>
                </a:extLst>
              </a:tr>
              <a:tr h="370840">
                <a:tc>
                  <a:txBody>
                    <a:bodyPr/>
                    <a:lstStyle/>
                    <a:p>
                      <a:r>
                        <a:rPr lang="en-US" dirty="0">
                          <a:solidFill>
                            <a:srgbClr val="C00000"/>
                          </a:solidFill>
                        </a:rPr>
                        <a:t>3. SVM</a:t>
                      </a:r>
                      <a:endParaRPr lang="en-IN" dirty="0">
                        <a:solidFill>
                          <a:srgbClr val="C00000"/>
                        </a:solidFill>
                      </a:endParaRPr>
                    </a:p>
                  </a:txBody>
                  <a:tcPr/>
                </a:tc>
                <a:tc>
                  <a:txBody>
                    <a:bodyPr/>
                    <a:lstStyle/>
                    <a:p>
                      <a:r>
                        <a:rPr lang="en-US" dirty="0"/>
                        <a:t>Did not converge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not converge</a:t>
                      </a:r>
                      <a:endParaRPr lang="en-IN" dirty="0"/>
                    </a:p>
                  </a:txBody>
                  <a:tcPr/>
                </a:tc>
                <a:extLst>
                  <a:ext uri="{0D108BD9-81ED-4DB2-BD59-A6C34878D82A}">
                    <a16:rowId xmlns:a16="http://schemas.microsoft.com/office/drawing/2014/main" val="4186730749"/>
                  </a:ext>
                </a:extLst>
              </a:tr>
              <a:tr h="370840">
                <a:tc>
                  <a:txBody>
                    <a:bodyPr/>
                    <a:lstStyle/>
                    <a:p>
                      <a:r>
                        <a:rPr lang="en-US" dirty="0">
                          <a:solidFill>
                            <a:srgbClr val="C00000"/>
                          </a:solidFill>
                        </a:rPr>
                        <a:t>4. </a:t>
                      </a:r>
                      <a:r>
                        <a:rPr lang="en-IN" dirty="0">
                          <a:solidFill>
                            <a:srgbClr val="C00000"/>
                          </a:solidFill>
                        </a:rPr>
                        <a:t>Decision trees</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74538246"/>
                  </a:ext>
                </a:extLst>
              </a:tr>
              <a:tr h="370840">
                <a:tc>
                  <a:txBody>
                    <a:bodyPr/>
                    <a:lstStyle/>
                    <a:p>
                      <a:r>
                        <a:rPr lang="en-US" dirty="0"/>
                        <a:t>a)</a:t>
                      </a:r>
                      <a:r>
                        <a:rPr lang="en-IN" dirty="0"/>
                        <a:t> without hyperparameter</a:t>
                      </a:r>
                    </a:p>
                  </a:txBody>
                  <a:tcPr/>
                </a:tc>
                <a:tc>
                  <a:txBody>
                    <a:bodyPr/>
                    <a:lstStyle/>
                    <a:p>
                      <a:r>
                        <a:rPr lang="en-IN" sz="1800" b="0" i="0" kern="1200" dirty="0">
                          <a:solidFill>
                            <a:schemeClr val="dk1"/>
                          </a:solidFill>
                          <a:effectLst/>
                          <a:latin typeface="+mn-lt"/>
                          <a:ea typeface="+mn-ea"/>
                          <a:cs typeface="+mn-cs"/>
                        </a:rPr>
                        <a:t>0.5716</a:t>
                      </a:r>
                      <a:endParaRPr lang="en-IN" dirty="0"/>
                    </a:p>
                  </a:txBody>
                  <a:tcPr/>
                </a:tc>
                <a:tc>
                  <a:txBody>
                    <a:bodyPr/>
                    <a:lstStyle/>
                    <a:p>
                      <a:r>
                        <a:rPr lang="en-US" dirty="0"/>
                        <a:t>0.5604</a:t>
                      </a:r>
                      <a:endParaRPr lang="en-IN" dirty="0"/>
                    </a:p>
                  </a:txBody>
                  <a:tcPr/>
                </a:tc>
                <a:extLst>
                  <a:ext uri="{0D108BD9-81ED-4DB2-BD59-A6C34878D82A}">
                    <a16:rowId xmlns:a16="http://schemas.microsoft.com/office/drawing/2014/main" val="2872399446"/>
                  </a:ext>
                </a:extLst>
              </a:tr>
              <a:tr h="370840">
                <a:tc>
                  <a:txBody>
                    <a:bodyPr/>
                    <a:lstStyle/>
                    <a:p>
                      <a:r>
                        <a:rPr lang="en-US" dirty="0"/>
                        <a:t>b)</a:t>
                      </a:r>
                      <a:r>
                        <a:rPr lang="en-IN" dirty="0"/>
                        <a:t> with manual hyperparameter tuning</a:t>
                      </a:r>
                    </a:p>
                  </a:txBody>
                  <a:tcPr/>
                </a:tc>
                <a:tc>
                  <a:txBody>
                    <a:bodyPr/>
                    <a:lstStyle/>
                    <a:p>
                      <a:r>
                        <a:rPr lang="en-IN" sz="1800" b="0" i="0" kern="1200" dirty="0">
                          <a:solidFill>
                            <a:schemeClr val="dk1"/>
                          </a:solidFill>
                          <a:effectLst/>
                          <a:latin typeface="+mn-lt"/>
                          <a:ea typeface="+mn-ea"/>
                          <a:cs typeface="+mn-cs"/>
                        </a:rPr>
                        <a:t>0.62034</a:t>
                      </a:r>
                      <a:endParaRPr lang="en-IN" dirty="0"/>
                    </a:p>
                  </a:txBody>
                  <a:tcPr/>
                </a:tc>
                <a:tc>
                  <a:txBody>
                    <a:bodyPr/>
                    <a:lstStyle/>
                    <a:p>
                      <a:r>
                        <a:rPr lang="en-US" dirty="0"/>
                        <a:t>0.6184</a:t>
                      </a:r>
                      <a:endParaRPr lang="en-IN" dirty="0"/>
                    </a:p>
                  </a:txBody>
                  <a:tcPr/>
                </a:tc>
                <a:extLst>
                  <a:ext uri="{0D108BD9-81ED-4DB2-BD59-A6C34878D82A}">
                    <a16:rowId xmlns:a16="http://schemas.microsoft.com/office/drawing/2014/main" val="3011767828"/>
                  </a:ext>
                </a:extLst>
              </a:tr>
              <a:tr h="370840">
                <a:tc>
                  <a:txBody>
                    <a:bodyPr/>
                    <a:lstStyle/>
                    <a:p>
                      <a:r>
                        <a:rPr lang="en-US" dirty="0"/>
                        <a:t>c)</a:t>
                      </a:r>
                      <a:r>
                        <a:rPr lang="en-IN" dirty="0"/>
                        <a:t> with hyperparameter tuning with grid search </a:t>
                      </a:r>
                    </a:p>
                  </a:txBody>
                  <a:tcPr/>
                </a:tc>
                <a:tc>
                  <a:txBody>
                    <a:bodyPr/>
                    <a:lstStyle/>
                    <a:p>
                      <a:r>
                        <a:rPr lang="en-IN" sz="1800" b="0" i="0" kern="1200" dirty="0">
                          <a:solidFill>
                            <a:schemeClr val="dk1"/>
                          </a:solidFill>
                          <a:effectLst/>
                          <a:latin typeface="+mn-lt"/>
                          <a:ea typeface="+mn-ea"/>
                          <a:cs typeface="+mn-cs"/>
                        </a:rPr>
                        <a:t>0.6514</a:t>
                      </a:r>
                      <a:endParaRPr lang="en-IN" dirty="0"/>
                    </a:p>
                  </a:txBody>
                  <a:tcPr/>
                </a:tc>
                <a:tc>
                  <a:txBody>
                    <a:bodyPr/>
                    <a:lstStyle/>
                    <a:p>
                      <a:r>
                        <a:rPr lang="en-US" dirty="0"/>
                        <a:t>0.6216</a:t>
                      </a:r>
                      <a:endParaRPr lang="en-IN" dirty="0"/>
                    </a:p>
                  </a:txBody>
                  <a:tcPr/>
                </a:tc>
                <a:extLst>
                  <a:ext uri="{0D108BD9-81ED-4DB2-BD59-A6C34878D82A}">
                    <a16:rowId xmlns:a16="http://schemas.microsoft.com/office/drawing/2014/main" val="2305549727"/>
                  </a:ext>
                </a:extLst>
              </a:tr>
            </a:tbl>
          </a:graphicData>
        </a:graphic>
      </p:graphicFrame>
    </p:spTree>
    <p:extLst>
      <p:ext uri="{BB962C8B-B14F-4D97-AF65-F5344CB8AC3E}">
        <p14:creationId xmlns:p14="http://schemas.microsoft.com/office/powerpoint/2010/main" val="354331787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465BA86F-69E6-F8D0-D2AB-DF63346D311C}"/>
              </a:ext>
            </a:extLst>
          </p:cNvPr>
          <p:cNvGraphicFramePr>
            <a:graphicFrameLocks noGrp="1"/>
          </p:cNvGraphicFramePr>
          <p:nvPr>
            <p:extLst>
              <p:ext uri="{D42A27DB-BD31-4B8C-83A1-F6EECF244321}">
                <p14:modId xmlns:p14="http://schemas.microsoft.com/office/powerpoint/2010/main" val="1627383412"/>
              </p:ext>
            </p:extLst>
          </p:nvPr>
        </p:nvGraphicFramePr>
        <p:xfrm>
          <a:off x="1298354" y="1355036"/>
          <a:ext cx="10089282" cy="4438409"/>
        </p:xfrm>
        <a:graphic>
          <a:graphicData uri="http://schemas.openxmlformats.org/drawingml/2006/table">
            <a:tbl>
              <a:tblPr firstRow="1" bandRow="1">
                <a:tableStyleId>{5C22544A-7EE6-4342-B048-85BDC9FD1C3A}</a:tableStyleId>
              </a:tblPr>
              <a:tblGrid>
                <a:gridCol w="4670616">
                  <a:extLst>
                    <a:ext uri="{9D8B030D-6E8A-4147-A177-3AD203B41FA5}">
                      <a16:colId xmlns:a16="http://schemas.microsoft.com/office/drawing/2014/main" val="1326087463"/>
                    </a:ext>
                  </a:extLst>
                </a:gridCol>
                <a:gridCol w="2709333">
                  <a:extLst>
                    <a:ext uri="{9D8B030D-6E8A-4147-A177-3AD203B41FA5}">
                      <a16:colId xmlns:a16="http://schemas.microsoft.com/office/drawing/2014/main" val="913109734"/>
                    </a:ext>
                  </a:extLst>
                </a:gridCol>
                <a:gridCol w="2709333">
                  <a:extLst>
                    <a:ext uri="{9D8B030D-6E8A-4147-A177-3AD203B41FA5}">
                      <a16:colId xmlns:a16="http://schemas.microsoft.com/office/drawing/2014/main" val="4061034121"/>
                    </a:ext>
                  </a:extLst>
                </a:gridCol>
              </a:tblGrid>
              <a:tr h="370840">
                <a:tc>
                  <a:txBody>
                    <a:bodyPr/>
                    <a:lstStyle/>
                    <a:p>
                      <a:r>
                        <a:rPr lang="en-US" dirty="0"/>
                        <a:t>Model Implement </a:t>
                      </a:r>
                      <a:endParaRPr lang="en-IN" dirty="0"/>
                    </a:p>
                  </a:txBody>
                  <a:tcPr/>
                </a:tc>
                <a:tc>
                  <a:txBody>
                    <a:bodyPr/>
                    <a:lstStyle/>
                    <a:p>
                      <a:r>
                        <a:rPr lang="en-US" dirty="0"/>
                        <a:t>Accuracy in training </a:t>
                      </a:r>
                      <a:endParaRPr lang="en-IN" dirty="0"/>
                    </a:p>
                  </a:txBody>
                  <a:tcPr/>
                </a:tc>
                <a:tc>
                  <a:txBody>
                    <a:bodyPr/>
                    <a:lstStyle/>
                    <a:p>
                      <a:r>
                        <a:rPr lang="en-US" dirty="0"/>
                        <a:t>Accuracy in testing </a:t>
                      </a:r>
                      <a:endParaRPr lang="en-IN" dirty="0"/>
                    </a:p>
                  </a:txBody>
                  <a:tcPr/>
                </a:tc>
                <a:extLst>
                  <a:ext uri="{0D108BD9-81ED-4DB2-BD59-A6C34878D82A}">
                    <a16:rowId xmlns:a16="http://schemas.microsoft.com/office/drawing/2014/main" val="2584547639"/>
                  </a:ext>
                </a:extLst>
              </a:tr>
              <a:tr h="200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5. Random forest</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16345509"/>
                  </a:ext>
                </a:extLst>
              </a:tr>
              <a:tr h="200010">
                <a:tc>
                  <a:txBody>
                    <a:bodyPr/>
                    <a:lstStyle/>
                    <a:p>
                      <a:r>
                        <a:rPr lang="en-US" dirty="0"/>
                        <a:t>a) without hyperparameter tuning </a:t>
                      </a:r>
                      <a:endParaRPr lang="en-IN" dirty="0"/>
                    </a:p>
                  </a:txBody>
                  <a:tcPr/>
                </a:tc>
                <a:tc>
                  <a:txBody>
                    <a:bodyPr/>
                    <a:lstStyle/>
                    <a:p>
                      <a:r>
                        <a:rPr lang="en-US" dirty="0"/>
                        <a:t>0.6310</a:t>
                      </a:r>
                      <a:endParaRPr lang="en-IN" dirty="0"/>
                    </a:p>
                  </a:txBody>
                  <a:tcPr/>
                </a:tc>
                <a:tc>
                  <a:txBody>
                    <a:bodyPr/>
                    <a:lstStyle/>
                    <a:p>
                      <a:r>
                        <a:rPr lang="en-IN" sz="1800" b="0" i="0" kern="1200" dirty="0">
                          <a:solidFill>
                            <a:schemeClr val="dk1"/>
                          </a:solidFill>
                          <a:effectLst/>
                          <a:latin typeface="+mn-lt"/>
                          <a:ea typeface="+mn-ea"/>
                          <a:cs typeface="+mn-cs"/>
                        </a:rPr>
                        <a:t>0.62917</a:t>
                      </a:r>
                      <a:endParaRPr lang="en-IN" b="0" dirty="0"/>
                    </a:p>
                  </a:txBody>
                  <a:tcPr/>
                </a:tc>
                <a:extLst>
                  <a:ext uri="{0D108BD9-81ED-4DB2-BD59-A6C34878D82A}">
                    <a16:rowId xmlns:a16="http://schemas.microsoft.com/office/drawing/2014/main" val="12536170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a:t>
                      </a:r>
                      <a:r>
                        <a:rPr lang="en-IN" dirty="0"/>
                        <a:t>with manual hyperparameter tuning</a:t>
                      </a:r>
                    </a:p>
                  </a:txBody>
                  <a:tcPr/>
                </a:tc>
                <a:tc>
                  <a:txBody>
                    <a:bodyPr/>
                    <a:lstStyle/>
                    <a:p>
                      <a:r>
                        <a:rPr lang="en-IN" sz="1800" b="0" i="0" kern="1200" dirty="0">
                          <a:solidFill>
                            <a:schemeClr val="dk1"/>
                          </a:solidFill>
                          <a:effectLst/>
                          <a:latin typeface="+mn-lt"/>
                          <a:ea typeface="+mn-ea"/>
                          <a:cs typeface="+mn-cs"/>
                        </a:rPr>
                        <a:t>0.6514</a:t>
                      </a:r>
                      <a:endParaRPr lang="en-IN" dirty="0"/>
                    </a:p>
                  </a:txBody>
                  <a:tcPr/>
                </a:tc>
                <a:tc>
                  <a:txBody>
                    <a:bodyPr/>
                    <a:lstStyle/>
                    <a:p>
                      <a:r>
                        <a:rPr lang="en-US" dirty="0"/>
                        <a:t>0.64558</a:t>
                      </a:r>
                      <a:endParaRPr lang="en-IN" dirty="0"/>
                    </a:p>
                  </a:txBody>
                  <a:tcPr/>
                </a:tc>
                <a:extLst>
                  <a:ext uri="{0D108BD9-81ED-4DB2-BD59-A6C34878D82A}">
                    <a16:rowId xmlns:a16="http://schemas.microsoft.com/office/drawing/2014/main" val="1482966703"/>
                  </a:ext>
                </a:extLst>
              </a:tr>
              <a:tr h="370840">
                <a:tc>
                  <a:txBody>
                    <a:bodyPr/>
                    <a:lstStyle/>
                    <a:p>
                      <a:r>
                        <a:rPr lang="en-US" dirty="0">
                          <a:solidFill>
                            <a:schemeClr val="tx1"/>
                          </a:solidFill>
                        </a:rPr>
                        <a:t>c) </a:t>
                      </a:r>
                      <a:r>
                        <a:rPr lang="en-IN" dirty="0"/>
                        <a:t>with hyperparameter tuning with </a:t>
                      </a:r>
                      <a:r>
                        <a:rPr lang="en-IN" dirty="0" err="1"/>
                        <a:t>RandomizedSearchCV</a:t>
                      </a:r>
                      <a:endParaRPr lang="en-IN" dirty="0">
                        <a:solidFill>
                          <a:schemeClr val="tx1"/>
                        </a:solidFill>
                      </a:endParaRPr>
                    </a:p>
                  </a:txBody>
                  <a:tcPr/>
                </a:tc>
                <a:tc>
                  <a:txBody>
                    <a:bodyPr/>
                    <a:lstStyle/>
                    <a:p>
                      <a:r>
                        <a:rPr lang="en-US" sz="1800" b="0" i="0" kern="1200" dirty="0">
                          <a:solidFill>
                            <a:schemeClr val="dk1"/>
                          </a:solidFill>
                          <a:effectLst/>
                          <a:latin typeface="+mn-lt"/>
                          <a:ea typeface="+mn-ea"/>
                          <a:cs typeface="+mn-cs"/>
                        </a:rPr>
                        <a:t>-(crashed multiple times)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IN" dirty="0"/>
                    </a:p>
                  </a:txBody>
                  <a:tcPr/>
                </a:tc>
                <a:extLst>
                  <a:ext uri="{0D108BD9-81ED-4DB2-BD59-A6C34878D82A}">
                    <a16:rowId xmlns:a16="http://schemas.microsoft.com/office/drawing/2014/main" val="1451344312"/>
                  </a:ext>
                </a:extLst>
              </a:tr>
              <a:tr h="370840">
                <a:tc>
                  <a:txBody>
                    <a:bodyPr/>
                    <a:lstStyle/>
                    <a:p>
                      <a:r>
                        <a:rPr lang="en-US" dirty="0">
                          <a:solidFill>
                            <a:srgbClr val="C00000"/>
                          </a:solidFill>
                        </a:rPr>
                        <a:t>6. </a:t>
                      </a:r>
                      <a:r>
                        <a:rPr lang="en-IN" dirty="0" err="1">
                          <a:solidFill>
                            <a:srgbClr val="C00000"/>
                          </a:solidFill>
                        </a:rPr>
                        <a:t>Catboost</a:t>
                      </a:r>
                      <a:r>
                        <a:rPr lang="en-IN" dirty="0"/>
                        <a:t> </a:t>
                      </a:r>
                      <a:endParaRPr lang="en-IN" dirty="0">
                        <a:solidFill>
                          <a:srgbClr val="C00000"/>
                        </a:solidFill>
                      </a:endParaRPr>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116740504"/>
                  </a:ext>
                </a:extLst>
              </a:tr>
              <a:tr h="370840">
                <a:tc>
                  <a:txBody>
                    <a:bodyPr/>
                    <a:lstStyle/>
                    <a:p>
                      <a:r>
                        <a:rPr lang="en-US" dirty="0"/>
                        <a:t>a)</a:t>
                      </a:r>
                      <a:r>
                        <a:rPr lang="en-IN" dirty="0"/>
                        <a:t> without hyperparameter</a:t>
                      </a:r>
                    </a:p>
                  </a:txBody>
                  <a:tcPr/>
                </a:tc>
                <a:tc>
                  <a:txBody>
                    <a:bodyPr/>
                    <a:lstStyle/>
                    <a:p>
                      <a:r>
                        <a:rPr lang="en-IN" sz="1800" b="0" i="0" kern="1200" dirty="0">
                          <a:solidFill>
                            <a:schemeClr val="dk1"/>
                          </a:solidFill>
                          <a:effectLst/>
                          <a:latin typeface="+mn-lt"/>
                          <a:ea typeface="+mn-ea"/>
                          <a:cs typeface="+mn-cs"/>
                        </a:rPr>
                        <a:t>0.62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0.568</a:t>
                      </a:r>
                      <a:endParaRPr lang="en-IN" dirty="0"/>
                    </a:p>
                  </a:txBody>
                  <a:tcPr/>
                </a:tc>
                <a:extLst>
                  <a:ext uri="{0D108BD9-81ED-4DB2-BD59-A6C34878D82A}">
                    <a16:rowId xmlns:a16="http://schemas.microsoft.com/office/drawing/2014/main" val="4186730749"/>
                  </a:ext>
                </a:extLst>
              </a:tr>
              <a:tr h="370840">
                <a:tc>
                  <a:txBody>
                    <a:bodyPr/>
                    <a:lstStyle/>
                    <a:p>
                      <a:r>
                        <a:rPr lang="en-US" dirty="0"/>
                        <a:t>b)</a:t>
                      </a:r>
                      <a:r>
                        <a:rPr lang="en-IN" dirty="0"/>
                        <a:t> with manual hyperparameter tuning</a:t>
                      </a:r>
                    </a:p>
                  </a:txBody>
                  <a:tcPr/>
                </a:tc>
                <a:tc>
                  <a:txBody>
                    <a:bodyPr/>
                    <a:lstStyle/>
                    <a:p>
                      <a:r>
                        <a:rPr lang="en-US" dirty="0"/>
                        <a:t>0.6342</a:t>
                      </a:r>
                      <a:endParaRPr lang="en-IN" dirty="0"/>
                    </a:p>
                  </a:txBody>
                  <a:tcPr/>
                </a:tc>
                <a:tc>
                  <a:txBody>
                    <a:bodyPr/>
                    <a:lstStyle/>
                    <a:p>
                      <a:r>
                        <a:rPr lang="en-US" dirty="0"/>
                        <a:t>0.5732</a:t>
                      </a:r>
                      <a:endParaRPr lang="en-IN" dirty="0"/>
                    </a:p>
                  </a:txBody>
                  <a:tcPr/>
                </a:tc>
                <a:extLst>
                  <a:ext uri="{0D108BD9-81ED-4DB2-BD59-A6C34878D82A}">
                    <a16:rowId xmlns:a16="http://schemas.microsoft.com/office/drawing/2014/main" val="474538246"/>
                  </a:ext>
                </a:extLst>
              </a:tr>
              <a:tr h="370840">
                <a:tc>
                  <a:txBody>
                    <a:bodyPr/>
                    <a:lstStyle/>
                    <a:p>
                      <a:r>
                        <a:rPr lang="en-US" dirty="0"/>
                        <a:t>7. </a:t>
                      </a:r>
                      <a:r>
                        <a:rPr lang="en-US" dirty="0" err="1"/>
                        <a:t>Adaboost</a:t>
                      </a:r>
                      <a:r>
                        <a:rPr lang="en-US" dirty="0"/>
                        <a:t> </a:t>
                      </a:r>
                      <a:endParaRPr lang="en-IN" dirty="0"/>
                    </a:p>
                  </a:txBody>
                  <a:tcPr/>
                </a:tc>
                <a:tc>
                  <a:txBody>
                    <a:bodyPr/>
                    <a:lstStyle/>
                    <a:p>
                      <a:r>
                        <a:rPr lang="en-US" dirty="0"/>
                        <a:t>0.6299</a:t>
                      </a:r>
                      <a:endParaRPr lang="en-IN" dirty="0"/>
                    </a:p>
                  </a:txBody>
                  <a:tcPr/>
                </a:tc>
                <a:tc>
                  <a:txBody>
                    <a:bodyPr/>
                    <a:lstStyle/>
                    <a:p>
                      <a:r>
                        <a:rPr lang="en-US" dirty="0"/>
                        <a:t>0.6287</a:t>
                      </a:r>
                      <a:endParaRPr lang="en-IN" dirty="0"/>
                    </a:p>
                  </a:txBody>
                  <a:tcPr/>
                </a:tc>
                <a:extLst>
                  <a:ext uri="{0D108BD9-81ED-4DB2-BD59-A6C34878D82A}">
                    <a16:rowId xmlns:a16="http://schemas.microsoft.com/office/drawing/2014/main" val="2872399446"/>
                  </a:ext>
                </a:extLst>
              </a:tr>
              <a:tr h="470929">
                <a:tc>
                  <a:txBody>
                    <a:bodyPr/>
                    <a:lstStyle/>
                    <a:p>
                      <a:r>
                        <a:rPr lang="en-US" dirty="0"/>
                        <a:t>8. </a:t>
                      </a:r>
                      <a:r>
                        <a:rPr lang="en-US" dirty="0" err="1"/>
                        <a:t>XGBoost</a:t>
                      </a:r>
                      <a:endParaRPr lang="en-IN" dirty="0"/>
                    </a:p>
                  </a:txBody>
                  <a:tcPr/>
                </a:tc>
                <a:tc>
                  <a:txBody>
                    <a:bodyPr/>
                    <a:lstStyle/>
                    <a:p>
                      <a:r>
                        <a:rPr lang="en-IN" sz="1800" b="0" i="0" kern="1200" dirty="0">
                          <a:solidFill>
                            <a:schemeClr val="dk1"/>
                          </a:solidFill>
                          <a:effectLst/>
                          <a:latin typeface="+mn-lt"/>
                          <a:ea typeface="+mn-ea"/>
                          <a:cs typeface="+mn-cs"/>
                        </a:rPr>
                        <a:t>0.6328</a:t>
                      </a:r>
                      <a:endParaRPr lang="en-IN" dirty="0"/>
                    </a:p>
                  </a:txBody>
                  <a:tcPr/>
                </a:tc>
                <a:tc>
                  <a:txBody>
                    <a:bodyPr/>
                    <a:lstStyle/>
                    <a:p>
                      <a:r>
                        <a:rPr lang="en-US" dirty="0"/>
                        <a:t>0.5935</a:t>
                      </a:r>
                      <a:endParaRPr lang="en-IN" dirty="0"/>
                    </a:p>
                  </a:txBody>
                  <a:tcPr/>
                </a:tc>
                <a:extLst>
                  <a:ext uri="{0D108BD9-81ED-4DB2-BD59-A6C34878D82A}">
                    <a16:rowId xmlns:a16="http://schemas.microsoft.com/office/drawing/2014/main" val="3011767828"/>
                  </a:ext>
                </a:extLst>
              </a:tr>
              <a:tr h="370840">
                <a:tc>
                  <a:txBody>
                    <a:bodyPr/>
                    <a:lstStyle/>
                    <a:p>
                      <a:r>
                        <a:rPr lang="en-US" dirty="0"/>
                        <a:t>9. LGBM with manual hyperparameter tuning</a:t>
                      </a:r>
                      <a:endParaRPr lang="en-IN" dirty="0"/>
                    </a:p>
                  </a:txBody>
                  <a:tcPr/>
                </a:tc>
                <a:tc>
                  <a:txBody>
                    <a:bodyPr/>
                    <a:lstStyle/>
                    <a:p>
                      <a:r>
                        <a:rPr lang="en-IN" sz="1800" b="0" i="0" kern="1200" dirty="0">
                          <a:solidFill>
                            <a:schemeClr val="dk1"/>
                          </a:solidFill>
                          <a:effectLst/>
                          <a:latin typeface="+mn-lt"/>
                          <a:ea typeface="+mn-ea"/>
                          <a:cs typeface="+mn-cs"/>
                        </a:rPr>
                        <a:t>0.6603</a:t>
                      </a:r>
                      <a:endParaRPr lang="en-IN" dirty="0"/>
                    </a:p>
                  </a:txBody>
                  <a:tcPr/>
                </a:tc>
                <a:tc>
                  <a:txBody>
                    <a:bodyPr/>
                    <a:lstStyle/>
                    <a:p>
                      <a:r>
                        <a:rPr lang="en-IN" sz="1800" b="0" i="0" kern="1200" dirty="0">
                          <a:solidFill>
                            <a:schemeClr val="dk1"/>
                          </a:solidFill>
                          <a:effectLst/>
                          <a:latin typeface="+mn-lt"/>
                          <a:ea typeface="+mn-ea"/>
                          <a:cs typeface="+mn-cs"/>
                        </a:rPr>
                        <a:t>0.65857</a:t>
                      </a:r>
                      <a:endParaRPr lang="en-IN" dirty="0"/>
                    </a:p>
                  </a:txBody>
                  <a:tcPr/>
                </a:tc>
                <a:extLst>
                  <a:ext uri="{0D108BD9-81ED-4DB2-BD59-A6C34878D82A}">
                    <a16:rowId xmlns:a16="http://schemas.microsoft.com/office/drawing/2014/main" val="2305549727"/>
                  </a:ext>
                </a:extLst>
              </a:tr>
            </a:tbl>
          </a:graphicData>
        </a:graphic>
      </p:graphicFrame>
    </p:spTree>
    <p:extLst>
      <p:ext uri="{BB962C8B-B14F-4D97-AF65-F5344CB8AC3E}">
        <p14:creationId xmlns:p14="http://schemas.microsoft.com/office/powerpoint/2010/main" val="156658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1E5B-BCD8-2521-E3FA-42BF225140F1}"/>
              </a:ext>
            </a:extLst>
          </p:cNvPr>
          <p:cNvSpPr>
            <a:spLocks noGrp="1"/>
          </p:cNvSpPr>
          <p:nvPr>
            <p:ph type="title"/>
          </p:nvPr>
        </p:nvSpPr>
        <p:spPr/>
        <p:txBody>
          <a:bodyPr>
            <a:noAutofit/>
          </a:bodyPr>
          <a:lstStyle/>
          <a:p>
            <a:pPr algn="ctr"/>
            <a:r>
              <a:rPr lang="en-IN" sz="4000" dirty="0">
                <a:solidFill>
                  <a:srgbClr val="002060"/>
                </a:solidFill>
                <a:latin typeface="Arial" panose="020B0604020202020204" pitchFamily="34" charset="0"/>
                <a:cs typeface="Arial" panose="020B0604020202020204" pitchFamily="34" charset="0"/>
              </a:rPr>
              <a:t>Revisiting  EDA Process</a:t>
            </a:r>
          </a:p>
        </p:txBody>
      </p:sp>
      <p:sp>
        <p:nvSpPr>
          <p:cNvPr id="3" name="Content Placeholder 2">
            <a:extLst>
              <a:ext uri="{FF2B5EF4-FFF2-40B4-BE49-F238E27FC236}">
                <a16:creationId xmlns:a16="http://schemas.microsoft.com/office/drawing/2014/main" id="{47F23908-00EB-FA04-D97A-E7CB55DDC987}"/>
              </a:ext>
            </a:extLst>
          </p:cNvPr>
          <p:cNvSpPr>
            <a:spLocks noGrp="1"/>
          </p:cNvSpPr>
          <p:nvPr>
            <p:ph idx="1"/>
          </p:nvPr>
        </p:nvSpPr>
        <p:spPr>
          <a:xfrm>
            <a:off x="775355" y="1527451"/>
            <a:ext cx="10515600" cy="4351338"/>
          </a:xfrm>
        </p:spPr>
        <p:txBody>
          <a:bodyPr>
            <a:normAutofit/>
          </a:bodyPr>
          <a:lstStyle/>
          <a:p>
            <a:pPr lvl="6" algn="just">
              <a:lnSpc>
                <a:spcPct val="100000"/>
              </a:lnSpc>
            </a:pPr>
            <a:endParaRPr lang="en-US" sz="1000" dirty="0">
              <a:solidFill>
                <a:schemeClr val="accent1">
                  <a:lumMod val="50000"/>
                </a:schemeClr>
              </a:solidFill>
              <a:cs typeface="Times New Roman" panose="02020603050405020304" pitchFamily="18" charset="0"/>
            </a:endParaRPr>
          </a:p>
          <a:p>
            <a:pPr algn="just">
              <a:lnSpc>
                <a:spcPct val="100000"/>
              </a:lnSpc>
            </a:pPr>
            <a:endParaRPr lang="en-US" sz="2000" dirty="0">
              <a:solidFill>
                <a:schemeClr val="accent1">
                  <a:lumMod val="50000"/>
                </a:schemeClr>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18</a:t>
            </a:fld>
            <a:endParaRPr lang="en-IN"/>
          </a:p>
        </p:txBody>
      </p:sp>
      <p:sp>
        <p:nvSpPr>
          <p:cNvPr id="5" name="Content Placeholder 6">
            <a:extLst>
              <a:ext uri="{FF2B5EF4-FFF2-40B4-BE49-F238E27FC236}">
                <a16:creationId xmlns:a16="http://schemas.microsoft.com/office/drawing/2014/main" id="{5AA5D01E-0430-3B72-0C2E-CF52D853F2B9}"/>
              </a:ext>
            </a:extLst>
          </p:cNvPr>
          <p:cNvSpPr txBox="1">
            <a:spLocks/>
          </p:cNvSpPr>
          <p:nvPr/>
        </p:nvSpPr>
        <p:spPr>
          <a:xfrm>
            <a:off x="838200" y="17618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US" dirty="0"/>
              <a:t>Standard scaler: Since data was not normalized hence Standard scaler gave good improved accuracy. </a:t>
            </a:r>
          </a:p>
          <a:p>
            <a:pPr marL="514350" indent="-514350">
              <a:buFont typeface="Arial" panose="020B0604020202020204" pitchFamily="34" charset="0"/>
              <a:buAutoNum type="arabicPeriod"/>
            </a:pPr>
            <a:r>
              <a:rPr lang="en-US" dirty="0"/>
              <a:t>Added Features: Few features we have eliminated on basis of the missing and imbalanced factor but did feature engineering and found few relevant features which have impact on </a:t>
            </a:r>
            <a:r>
              <a:rPr lang="en-US" dirty="0" err="1"/>
              <a:t>malaware</a:t>
            </a:r>
            <a:r>
              <a:rPr lang="en-US" dirty="0"/>
              <a:t> detections need to be added for </a:t>
            </a:r>
            <a:r>
              <a:rPr lang="en-US" dirty="0" err="1"/>
              <a:t>eg.</a:t>
            </a:r>
            <a:r>
              <a:rPr lang="en-US" dirty="0"/>
              <a:t> </a:t>
            </a:r>
            <a:r>
              <a:rPr lang="en-US" dirty="0" err="1"/>
              <a:t>AVInstalled</a:t>
            </a:r>
            <a:r>
              <a:rPr lang="en-US" dirty="0"/>
              <a:t>, Firewall etc.</a:t>
            </a:r>
          </a:p>
        </p:txBody>
      </p:sp>
    </p:spTree>
    <p:extLst>
      <p:ext uri="{BB962C8B-B14F-4D97-AF65-F5344CB8AC3E}">
        <p14:creationId xmlns:p14="http://schemas.microsoft.com/office/powerpoint/2010/main" val="218780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7B37EC-9F8C-84DA-5AB7-0BD8F03A95AA}"/>
              </a:ext>
            </a:extLst>
          </p:cNvPr>
          <p:cNvSpPr>
            <a:spLocks noGrp="1"/>
          </p:cNvSpPr>
          <p:nvPr>
            <p:ph type="title"/>
          </p:nvPr>
        </p:nvSpPr>
        <p:spPr/>
        <p:txBody>
          <a:bodyPr/>
          <a:lstStyle/>
          <a:p>
            <a:pPr algn="ctr"/>
            <a:r>
              <a:rPr lang="en-IN" dirty="0">
                <a:solidFill>
                  <a:srgbClr val="002060"/>
                </a:solidFill>
              </a:rPr>
              <a:t>Queries</a:t>
            </a:r>
          </a:p>
        </p:txBody>
      </p:sp>
      <p:sp>
        <p:nvSpPr>
          <p:cNvPr id="7" name="Content Placeholder 6">
            <a:extLst>
              <a:ext uri="{FF2B5EF4-FFF2-40B4-BE49-F238E27FC236}">
                <a16:creationId xmlns:a16="http://schemas.microsoft.com/office/drawing/2014/main" id="{597144C2-F4CD-EE93-F45D-0164AA485476}"/>
              </a:ext>
            </a:extLst>
          </p:cNvPr>
          <p:cNvSpPr>
            <a:spLocks noGrp="1"/>
          </p:cNvSpPr>
          <p:nvPr>
            <p:ph idx="1"/>
          </p:nvPr>
        </p:nvSpPr>
        <p:spPr>
          <a:xfrm>
            <a:off x="838200" y="1493520"/>
            <a:ext cx="10515600" cy="4683443"/>
          </a:xfrm>
        </p:spPr>
        <p:txBody>
          <a:bodyPr>
            <a:normAutofit/>
          </a:bodyPr>
          <a:lstStyle/>
          <a:p>
            <a:pPr marL="514350" indent="-514350">
              <a:buFont typeface="+mj-lt"/>
              <a:buAutoNum type="arabicPeriod"/>
            </a:pPr>
            <a:r>
              <a:rPr lang="en-US" sz="2000" dirty="0"/>
              <a:t>Random forest – Session crashed during hyper tuning? </a:t>
            </a:r>
          </a:p>
          <a:p>
            <a:pPr marL="514350" indent="-514350">
              <a:buFont typeface="+mj-lt"/>
              <a:buAutoNum type="arabicPeriod"/>
            </a:pPr>
            <a:r>
              <a:rPr lang="en-IN" sz="2000" dirty="0"/>
              <a:t>Does very high number of submissions have any negative impact ?</a:t>
            </a:r>
          </a:p>
          <a:p>
            <a:pPr marL="514350" indent="-514350">
              <a:buFont typeface="+mj-lt"/>
              <a:buAutoNum type="arabicPeriod"/>
            </a:pPr>
            <a:r>
              <a:rPr lang="en-IN" sz="2000" dirty="0"/>
              <a:t>How to avoid overfitting ? </a:t>
            </a:r>
          </a:p>
          <a:p>
            <a:pPr marL="514350" indent="-514350">
              <a:buFont typeface="+mj-lt"/>
              <a:buAutoNum type="arabicPeriod"/>
            </a:pPr>
            <a:r>
              <a:rPr lang="en-IN" sz="2000" dirty="0"/>
              <a:t>Will adding of attributes which has logical importance as per the domain knowledge but very high ratio of null values can impact the accuracy? </a:t>
            </a:r>
          </a:p>
          <a:p>
            <a:pPr marL="514350" indent="-514350">
              <a:buFont typeface="+mj-lt"/>
              <a:buAutoNum type="arabicPeriod"/>
            </a:pPr>
            <a:r>
              <a:rPr lang="en-IN" sz="2000" dirty="0"/>
              <a:t>Is it sure that if there is no nan /null values for a column in training data then there is no </a:t>
            </a:r>
          </a:p>
          <a:p>
            <a:pPr marL="514350" indent="-514350">
              <a:buFont typeface="+mj-lt"/>
              <a:buAutoNum type="arabicPeriod"/>
            </a:pPr>
            <a:r>
              <a:rPr lang="en-IN" sz="2000" dirty="0"/>
              <a:t>The features that have no null/nan values in training data set  can/can not have the nulls for that feature. So do we need to do null value imputation for all the features if this is the case ?</a:t>
            </a:r>
          </a:p>
          <a:p>
            <a:pPr marL="0" indent="0">
              <a:buNone/>
            </a:pPr>
            <a:endParaRPr lang="en-IN" sz="2000" dirty="0"/>
          </a:p>
        </p:txBody>
      </p:sp>
    </p:spTree>
    <p:extLst>
      <p:ext uri="{BB962C8B-B14F-4D97-AF65-F5344CB8AC3E}">
        <p14:creationId xmlns:p14="http://schemas.microsoft.com/office/powerpoint/2010/main" val="386116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E5337C-0C71-368E-024F-77A90099D36D}"/>
              </a:ext>
            </a:extLst>
          </p:cNvPr>
          <p:cNvSpPr>
            <a:spLocks noGrp="1"/>
          </p:cNvSpPr>
          <p:nvPr>
            <p:ph idx="1"/>
          </p:nvPr>
        </p:nvSpPr>
        <p:spPr>
          <a:xfrm>
            <a:off x="731874" y="1253331"/>
            <a:ext cx="10515600" cy="4351338"/>
          </a:xfrm>
        </p:spPr>
        <p:txBody>
          <a:bodyPr/>
          <a:lstStyle/>
          <a:p>
            <a:pPr marL="0" indent="0">
              <a:buNone/>
            </a:pPr>
            <a:endParaRPr lang="en-IN" dirty="0">
              <a:solidFill>
                <a:schemeClr val="accent2">
                  <a:lumMod val="75000"/>
                </a:schemeClr>
              </a:solidFill>
            </a:endParaRPr>
          </a:p>
          <a:p>
            <a:pPr marL="514350" indent="-514350">
              <a:buFont typeface="+mj-lt"/>
              <a:buAutoNum type="arabicPeriod"/>
            </a:pPr>
            <a:r>
              <a:rPr lang="en-IN" dirty="0">
                <a:solidFill>
                  <a:schemeClr val="accent2">
                    <a:lumMod val="75000"/>
                  </a:schemeClr>
                </a:solidFill>
              </a:rPr>
              <a:t>Recap</a:t>
            </a:r>
          </a:p>
          <a:p>
            <a:pPr marL="514350" indent="-514350">
              <a:buFont typeface="+mj-lt"/>
              <a:buAutoNum type="arabicPeriod"/>
            </a:pPr>
            <a:r>
              <a:rPr lang="en-IN" dirty="0">
                <a:solidFill>
                  <a:schemeClr val="accent2">
                    <a:lumMod val="75000"/>
                  </a:schemeClr>
                </a:solidFill>
              </a:rPr>
              <a:t>Models Implemented</a:t>
            </a:r>
          </a:p>
          <a:p>
            <a:pPr marL="514350" indent="-514350">
              <a:buFont typeface="+mj-lt"/>
              <a:buAutoNum type="arabicPeriod"/>
            </a:pPr>
            <a:r>
              <a:rPr lang="en-IN" dirty="0">
                <a:solidFill>
                  <a:schemeClr val="accent2">
                    <a:lumMod val="75000"/>
                  </a:schemeClr>
                </a:solidFill>
              </a:rPr>
              <a:t>Progress Summary  </a:t>
            </a:r>
          </a:p>
          <a:p>
            <a:pPr marL="514350" indent="-514350">
              <a:buFont typeface="+mj-lt"/>
              <a:buAutoNum type="arabicPeriod"/>
            </a:pPr>
            <a:r>
              <a:rPr lang="en-IN" dirty="0">
                <a:solidFill>
                  <a:schemeClr val="accent2">
                    <a:lumMod val="75000"/>
                  </a:schemeClr>
                </a:solidFill>
              </a:rPr>
              <a:t>Changes in EDA </a:t>
            </a:r>
          </a:p>
          <a:p>
            <a:pPr marL="0" indent="0">
              <a:buNone/>
            </a:pPr>
            <a:endParaRPr lang="en-IN" dirty="0">
              <a:solidFill>
                <a:schemeClr val="accent2">
                  <a:lumMod val="75000"/>
                </a:schemeClr>
              </a:solidFill>
            </a:endParaRPr>
          </a:p>
          <a:p>
            <a:pPr marL="0" indent="0">
              <a:buNone/>
            </a:pPr>
            <a:endParaRPr lang="en-IN" dirty="0">
              <a:solidFill>
                <a:schemeClr val="accent2">
                  <a:lumMod val="75000"/>
                </a:schemeClr>
              </a:solidFill>
            </a:endParaRPr>
          </a:p>
          <a:p>
            <a:pPr marL="0" indent="0">
              <a:buNone/>
            </a:pPr>
            <a:endParaRPr lang="en-IN" dirty="0"/>
          </a:p>
          <a:p>
            <a:pPr marL="514350" indent="-514350">
              <a:buFont typeface="+mj-lt"/>
              <a:buAutoNum type="arabicPeriod"/>
            </a:pPr>
            <a:endParaRPr lang="en-IN" dirty="0"/>
          </a:p>
        </p:txBody>
      </p:sp>
      <p:sp>
        <p:nvSpPr>
          <p:cNvPr id="5" name="Title 2">
            <a:extLst>
              <a:ext uri="{FF2B5EF4-FFF2-40B4-BE49-F238E27FC236}">
                <a16:creationId xmlns:a16="http://schemas.microsoft.com/office/drawing/2014/main" id="{43E0A7E5-CAF0-8478-D771-D222A0650C68}"/>
              </a:ext>
            </a:extLst>
          </p:cNvPr>
          <p:cNvSpPr txBox="1">
            <a:spLocks/>
          </p:cNvSpPr>
          <p:nvPr/>
        </p:nvSpPr>
        <p:spPr>
          <a:xfrm>
            <a:off x="838200" y="107302"/>
            <a:ext cx="11086707" cy="756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latin typeface="Arial" panose="020B0604020202020204" pitchFamily="34" charset="0"/>
                <a:cs typeface="Arial" panose="020B0604020202020204" pitchFamily="34" charset="0"/>
              </a:rPr>
              <a:t>Contents</a:t>
            </a:r>
          </a:p>
        </p:txBody>
      </p:sp>
    </p:spTree>
    <p:extLst>
      <p:ext uri="{BB962C8B-B14F-4D97-AF65-F5344CB8AC3E}">
        <p14:creationId xmlns:p14="http://schemas.microsoft.com/office/powerpoint/2010/main" val="43594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5EE5D-3651-1EF9-73AE-DF68FCEB461B}"/>
              </a:ext>
            </a:extLst>
          </p:cNvPr>
          <p:cNvSpPr>
            <a:spLocks noGrp="1"/>
          </p:cNvSpPr>
          <p:nvPr>
            <p:ph type="title"/>
          </p:nvPr>
        </p:nvSpPr>
        <p:spPr>
          <a:xfrm>
            <a:off x="141288" y="44450"/>
            <a:ext cx="11784012" cy="757238"/>
          </a:xfrm>
        </p:spPr>
        <p:txBody>
          <a:bodyPr>
            <a:noAutofit/>
          </a:bodyPr>
          <a:lstStyle/>
          <a:p>
            <a:pPr algn="ctr"/>
            <a:r>
              <a:rPr lang="en-IN" sz="4000" dirty="0">
                <a:solidFill>
                  <a:srgbClr val="002060"/>
                </a:solidFill>
                <a:latin typeface="Arial" panose="020B0604020202020204" pitchFamily="34" charset="0"/>
                <a:cs typeface="Arial" panose="020B0604020202020204" pitchFamily="34" charset="0"/>
              </a:rPr>
              <a:t>Where we were?</a:t>
            </a:r>
          </a:p>
        </p:txBody>
      </p:sp>
      <p:sp>
        <p:nvSpPr>
          <p:cNvPr id="5" name="TextBox 4">
            <a:extLst>
              <a:ext uri="{FF2B5EF4-FFF2-40B4-BE49-F238E27FC236}">
                <a16:creationId xmlns:a16="http://schemas.microsoft.com/office/drawing/2014/main" id="{2439E0D9-4A71-493F-9579-8671C01D7949}"/>
              </a:ext>
            </a:extLst>
          </p:cNvPr>
          <p:cNvSpPr txBox="1"/>
          <p:nvPr/>
        </p:nvSpPr>
        <p:spPr>
          <a:xfrm>
            <a:off x="657052" y="1568476"/>
            <a:ext cx="10600083" cy="2949525"/>
          </a:xfrm>
          <a:prstGeom prst="rect">
            <a:avLst/>
          </a:prstGeom>
          <a:noFill/>
        </p:spPr>
        <p:txBody>
          <a:bodyPr wrap="square">
            <a:spAutoFit/>
          </a:bodyPr>
          <a:lstStyle/>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We have used Inbuilt Logistic Regression model  in the implementation </a:t>
            </a: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    - </a:t>
            </a: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The score that we obtained is 0.50608 which is not the best possible solution model. </a:t>
            </a:r>
          </a:p>
          <a:p>
            <a:pPr marL="0" indent="0">
              <a:lnSpc>
                <a:spcPct val="150000"/>
              </a:lnSpc>
              <a:buNone/>
            </a:pP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We realized that one of the reasons for such low accuracy could be highly </a:t>
            </a:r>
            <a:r>
              <a:rPr lang="en-US" dirty="0">
                <a:solidFill>
                  <a:schemeClr val="accent1">
                    <a:lumMod val="50000"/>
                  </a:schemeClr>
                </a:solidFill>
                <a:latin typeface="Arial" panose="020B0604020202020204" pitchFamily="34" charset="0"/>
                <a:cs typeface="Arial" panose="020B0604020202020204" pitchFamily="34" charset="0"/>
              </a:rPr>
              <a:t>unnormalized data </a:t>
            </a:r>
          </a:p>
          <a:p>
            <a:pPr>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And </a:t>
            </a:r>
            <a:r>
              <a:rPr lang="en-US" sz="1800" dirty="0">
                <a:solidFill>
                  <a:schemeClr val="accent1">
                    <a:lumMod val="50000"/>
                  </a:schemeClr>
                </a:solidFill>
                <a:latin typeface="Arial" panose="020B0604020202020204" pitchFamily="34" charset="0"/>
                <a:cs typeface="Arial" panose="020B0604020202020204" pitchFamily="34" charset="0"/>
              </a:rPr>
              <a:t>Since logistic regression works by putting weights on the numeric values of data it does not perform well with categorical data and there are better alternative if data set is highly categorical</a:t>
            </a:r>
          </a:p>
          <a:p>
            <a:pPr marL="0" indent="0">
              <a:lnSpc>
                <a:spcPct val="150000"/>
              </a:lnSpc>
              <a:buNone/>
            </a:pP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17B56F-86F7-4117-8F81-34B0F7B4140D}"/>
              </a:ext>
            </a:extLst>
          </p:cNvPr>
          <p:cNvPicPr>
            <a:picLocks noChangeAspect="1"/>
          </p:cNvPicPr>
          <p:nvPr/>
        </p:nvPicPr>
        <p:blipFill rotWithShape="1">
          <a:blip r:embed="rId2"/>
          <a:srcRect r="14482"/>
          <a:stretch/>
        </p:blipFill>
        <p:spPr>
          <a:xfrm>
            <a:off x="1013330" y="4199065"/>
            <a:ext cx="9292855" cy="1578989"/>
          </a:xfrm>
          <a:prstGeom prst="rect">
            <a:avLst/>
          </a:prstGeom>
        </p:spPr>
      </p:pic>
    </p:spTree>
    <p:extLst>
      <p:ext uri="{BB962C8B-B14F-4D97-AF65-F5344CB8AC3E}">
        <p14:creationId xmlns:p14="http://schemas.microsoft.com/office/powerpoint/2010/main" val="297192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2D00-D85A-4058-B56B-D8218674D7CC}"/>
              </a:ext>
            </a:extLst>
          </p:cNvPr>
          <p:cNvSpPr>
            <a:spLocks noGrp="1"/>
          </p:cNvSpPr>
          <p:nvPr>
            <p:ph type="title"/>
          </p:nvPr>
        </p:nvSpPr>
        <p:spPr/>
        <p:txBody>
          <a:bodyPr/>
          <a:lstStyle/>
          <a:p>
            <a:pPr algn="ctr"/>
            <a:r>
              <a:rPr lang="en-GB" sz="4000" dirty="0">
                <a:solidFill>
                  <a:srgbClr val="002060"/>
                </a:solidFill>
                <a:latin typeface="Arial" panose="020B0604020202020204" pitchFamily="34" charset="0"/>
                <a:cs typeface="Arial" panose="020B0604020202020204" pitchFamily="34" charset="0"/>
              </a:rPr>
              <a:t>So what next ??</a:t>
            </a:r>
          </a:p>
        </p:txBody>
      </p:sp>
      <p:pic>
        <p:nvPicPr>
          <p:cNvPr id="5" name="Picture 4">
            <a:extLst>
              <a:ext uri="{FF2B5EF4-FFF2-40B4-BE49-F238E27FC236}">
                <a16:creationId xmlns:a16="http://schemas.microsoft.com/office/drawing/2014/main" id="{DDAB30D0-839E-4E79-99CF-4BC8629712F3}"/>
              </a:ext>
            </a:extLst>
          </p:cNvPr>
          <p:cNvPicPr>
            <a:picLocks noChangeAspect="1"/>
          </p:cNvPicPr>
          <p:nvPr/>
        </p:nvPicPr>
        <p:blipFill>
          <a:blip r:embed="rId2"/>
          <a:stretch>
            <a:fillRect/>
          </a:stretch>
        </p:blipFill>
        <p:spPr>
          <a:xfrm>
            <a:off x="984905" y="3533014"/>
            <a:ext cx="5048250" cy="1085850"/>
          </a:xfrm>
          <a:prstGeom prst="rect">
            <a:avLst/>
          </a:prstGeom>
        </p:spPr>
      </p:pic>
      <p:sp>
        <p:nvSpPr>
          <p:cNvPr id="6" name="TextBox 5">
            <a:extLst>
              <a:ext uri="{FF2B5EF4-FFF2-40B4-BE49-F238E27FC236}">
                <a16:creationId xmlns:a16="http://schemas.microsoft.com/office/drawing/2014/main" id="{12179CC5-DC38-4C9F-AC2B-0C9669FD61CF}"/>
              </a:ext>
            </a:extLst>
          </p:cNvPr>
          <p:cNvSpPr txBox="1"/>
          <p:nvPr/>
        </p:nvSpPr>
        <p:spPr>
          <a:xfrm>
            <a:off x="710802" y="1237619"/>
            <a:ext cx="10600083" cy="3780522"/>
          </a:xfrm>
          <a:prstGeom prst="rect">
            <a:avLst/>
          </a:prstGeom>
          <a:noFill/>
        </p:spPr>
        <p:txBody>
          <a:bodyPr wrap="square">
            <a:spAutoFit/>
          </a:bodyPr>
          <a:lstStyle/>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So, we applied </a:t>
            </a:r>
            <a:r>
              <a:rPr lang="en-US" sz="1800" dirty="0" err="1">
                <a:solidFill>
                  <a:schemeClr val="accent1">
                    <a:lumMod val="50000"/>
                  </a:schemeClr>
                </a:solidFill>
                <a:latin typeface="Arial" panose="020B0604020202020204" pitchFamily="34" charset="0"/>
                <a:cs typeface="Arial" panose="020B0604020202020204" pitchFamily="34" charset="0"/>
              </a:rPr>
              <a:t>sklearn.preprocessing.StandardScaler</a:t>
            </a:r>
            <a:r>
              <a:rPr lang="en-US" sz="1800" dirty="0">
                <a:solidFill>
                  <a:schemeClr val="accent1">
                    <a:lumMod val="50000"/>
                  </a:schemeClr>
                </a:solidFill>
                <a:latin typeface="Arial" panose="020B0604020202020204" pitchFamily="34" charset="0"/>
                <a:cs typeface="Arial" panose="020B0604020202020204" pitchFamily="34" charset="0"/>
              </a:rPr>
              <a:t> on the data since data was not normalized </a:t>
            </a: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    - </a:t>
            </a:r>
            <a:r>
              <a:rPr lang="en-US" dirty="0">
                <a:solidFill>
                  <a:schemeClr val="accent1">
                    <a:lumMod val="50000"/>
                  </a:schemeClr>
                </a:solidFill>
                <a:latin typeface="Arial" panose="020B0604020202020204" pitchFamily="34" charset="0"/>
                <a:cs typeface="Arial" panose="020B0604020202020204" pitchFamily="34" charset="0"/>
              </a:rPr>
              <a:t>We saw significant improvement in </a:t>
            </a: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score for train(0.613) as well as on test submission on Kaggle (0.607 )</a:t>
            </a:r>
          </a:p>
          <a:p>
            <a:pPr marL="0" indent="0">
              <a:lnSpc>
                <a:spcPct val="150000"/>
              </a:lnSpc>
              <a:buNone/>
            </a:pP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Train accuracy : </a:t>
            </a: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Test accuracy : </a:t>
            </a:r>
          </a:p>
        </p:txBody>
      </p:sp>
      <p:pic>
        <p:nvPicPr>
          <p:cNvPr id="8" name="Picture 7">
            <a:extLst>
              <a:ext uri="{FF2B5EF4-FFF2-40B4-BE49-F238E27FC236}">
                <a16:creationId xmlns:a16="http://schemas.microsoft.com/office/drawing/2014/main" id="{5FDBFEFD-8F75-4E19-BF17-BC871440F13F}"/>
              </a:ext>
            </a:extLst>
          </p:cNvPr>
          <p:cNvPicPr>
            <a:picLocks noChangeAspect="1"/>
          </p:cNvPicPr>
          <p:nvPr/>
        </p:nvPicPr>
        <p:blipFill>
          <a:blip r:embed="rId3"/>
          <a:stretch>
            <a:fillRect/>
          </a:stretch>
        </p:blipFill>
        <p:spPr>
          <a:xfrm>
            <a:off x="710802" y="5169174"/>
            <a:ext cx="10656853" cy="945301"/>
          </a:xfrm>
          <a:prstGeom prst="rect">
            <a:avLst/>
          </a:prstGeom>
        </p:spPr>
      </p:pic>
    </p:spTree>
    <p:extLst>
      <p:ext uri="{BB962C8B-B14F-4D97-AF65-F5344CB8AC3E}">
        <p14:creationId xmlns:p14="http://schemas.microsoft.com/office/powerpoint/2010/main" val="232950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2FC552-2E17-48A2-A977-8EF04FFAEB4F}"/>
              </a:ext>
            </a:extLst>
          </p:cNvPr>
          <p:cNvSpPr>
            <a:spLocks noGrp="1"/>
          </p:cNvSpPr>
          <p:nvPr>
            <p:ph type="title"/>
          </p:nvPr>
        </p:nvSpPr>
        <p:spPr>
          <a:xfrm>
            <a:off x="141403" y="44615"/>
            <a:ext cx="11783504" cy="756664"/>
          </a:xfrm>
        </p:spPr>
        <p:txBody>
          <a:bodyPr/>
          <a:lstStyle/>
          <a:p>
            <a:pPr algn="ctr"/>
            <a:r>
              <a:rPr lang="en-US" sz="4000" dirty="0">
                <a:solidFill>
                  <a:srgbClr val="002060"/>
                </a:solidFill>
                <a:latin typeface="Arial" panose="020B0604020202020204" pitchFamily="34" charset="0"/>
                <a:cs typeface="Arial" panose="020B0604020202020204" pitchFamily="34" charset="0"/>
              </a:rPr>
              <a:t>Logistic Regression  with Hyper tuning</a:t>
            </a:r>
            <a:endParaRPr lang="en-GB" sz="4000" dirty="0">
              <a:solidFill>
                <a:srgbClr val="002060"/>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1E53312E-258D-4E4C-8770-F186E0EDFAC2}"/>
              </a:ext>
            </a:extLst>
          </p:cNvPr>
          <p:cNvPicPr>
            <a:picLocks noChangeAspect="1"/>
          </p:cNvPicPr>
          <p:nvPr/>
        </p:nvPicPr>
        <p:blipFill>
          <a:blip r:embed="rId2"/>
          <a:stretch>
            <a:fillRect/>
          </a:stretch>
        </p:blipFill>
        <p:spPr>
          <a:xfrm>
            <a:off x="557834" y="3705509"/>
            <a:ext cx="9505950" cy="2038350"/>
          </a:xfrm>
          <a:prstGeom prst="rect">
            <a:avLst/>
          </a:prstGeom>
        </p:spPr>
      </p:pic>
      <p:pic>
        <p:nvPicPr>
          <p:cNvPr id="14" name="Picture 13">
            <a:extLst>
              <a:ext uri="{FF2B5EF4-FFF2-40B4-BE49-F238E27FC236}">
                <a16:creationId xmlns:a16="http://schemas.microsoft.com/office/drawing/2014/main" id="{6FDF2B20-F1DB-4462-AD23-0ABF1D952C13}"/>
              </a:ext>
            </a:extLst>
          </p:cNvPr>
          <p:cNvPicPr>
            <a:picLocks noChangeAspect="1"/>
          </p:cNvPicPr>
          <p:nvPr/>
        </p:nvPicPr>
        <p:blipFill>
          <a:blip r:embed="rId3"/>
          <a:stretch>
            <a:fillRect/>
          </a:stretch>
        </p:blipFill>
        <p:spPr>
          <a:xfrm>
            <a:off x="438564" y="1334917"/>
            <a:ext cx="6588401" cy="2094083"/>
          </a:xfrm>
          <a:prstGeom prst="rect">
            <a:avLst/>
          </a:prstGeom>
        </p:spPr>
      </p:pic>
    </p:spTree>
    <p:extLst>
      <p:ext uri="{BB962C8B-B14F-4D97-AF65-F5344CB8AC3E}">
        <p14:creationId xmlns:p14="http://schemas.microsoft.com/office/powerpoint/2010/main" val="3059484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4E19-9F97-43D1-A80C-30C37B511121}"/>
              </a:ext>
            </a:extLst>
          </p:cNvPr>
          <p:cNvSpPr>
            <a:spLocks noGrp="1"/>
          </p:cNvSpPr>
          <p:nvPr>
            <p:ph type="title"/>
          </p:nvPr>
        </p:nvSpPr>
        <p:spPr/>
        <p:txBody>
          <a:bodyPr/>
          <a:lstStyle/>
          <a:p>
            <a:r>
              <a:rPr lang="en-GB" sz="4000" dirty="0">
                <a:solidFill>
                  <a:srgbClr val="002060"/>
                </a:solidFill>
                <a:latin typeface="Arial" panose="020B0604020202020204" pitchFamily="34" charset="0"/>
                <a:cs typeface="Arial" panose="020B0604020202020204" pitchFamily="34" charset="0"/>
              </a:rPr>
              <a:t>Moving on from Logistic Regression….</a:t>
            </a:r>
          </a:p>
        </p:txBody>
      </p:sp>
      <p:sp>
        <p:nvSpPr>
          <p:cNvPr id="5" name="TextBox 4">
            <a:extLst>
              <a:ext uri="{FF2B5EF4-FFF2-40B4-BE49-F238E27FC236}">
                <a16:creationId xmlns:a16="http://schemas.microsoft.com/office/drawing/2014/main" id="{7C48C803-6478-4F5B-901B-8E407A16CB0D}"/>
              </a:ext>
            </a:extLst>
          </p:cNvPr>
          <p:cNvSpPr txBox="1"/>
          <p:nvPr/>
        </p:nvSpPr>
        <p:spPr>
          <a:xfrm>
            <a:off x="211207" y="1177767"/>
            <a:ext cx="11526906" cy="2125069"/>
          </a:xfrm>
          <a:prstGeom prst="rect">
            <a:avLst/>
          </a:prstGeom>
          <a:noFill/>
        </p:spPr>
        <p:txBody>
          <a:bodyPr wrap="square">
            <a:spAutoFit/>
          </a:bodyPr>
          <a:lstStyle/>
          <a:p>
            <a:pPr marL="0" indent="0">
              <a:lnSpc>
                <a:spcPct val="150000"/>
              </a:lnSpc>
              <a:buNone/>
            </a:pPr>
            <a:r>
              <a:rPr lang="en-US" dirty="0">
                <a:solidFill>
                  <a:schemeClr val="accent1">
                    <a:lumMod val="50000"/>
                  </a:schemeClr>
                </a:solidFill>
                <a:latin typeface="Arial" panose="020B0604020202020204" pitchFamily="34" charset="0"/>
                <a:cs typeface="Arial" panose="020B0604020202020204" pitchFamily="34" charset="0"/>
              </a:rPr>
              <a:t>We further explored below models : </a:t>
            </a: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342900" indent="-342900">
              <a:lnSpc>
                <a:spcPct val="150000"/>
              </a:lnSpc>
              <a:buAutoNum type="arabicPeriod"/>
            </a:pPr>
            <a:r>
              <a:rPr lang="en-US" dirty="0">
                <a:solidFill>
                  <a:schemeClr val="accent1">
                    <a:lumMod val="50000"/>
                  </a:schemeClr>
                </a:solidFill>
                <a:latin typeface="Arial" panose="020B0604020202020204" pitchFamily="34" charset="0"/>
                <a:cs typeface="Arial" panose="020B0604020202020204" pitchFamily="34" charset="0"/>
              </a:rPr>
              <a:t>Gaussian Model: </a:t>
            </a:r>
          </a:p>
          <a:p>
            <a:pPr lvl="1">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The data set is not normally distributes and does follow the gaussian curve and hence as a result we results very low accuracy and hence didn’t considered gaussian models further. </a:t>
            </a:r>
            <a:endParaRPr lang="en-GB" dirty="0"/>
          </a:p>
        </p:txBody>
      </p:sp>
      <p:pic>
        <p:nvPicPr>
          <p:cNvPr id="7" name="Picture 6">
            <a:extLst>
              <a:ext uri="{FF2B5EF4-FFF2-40B4-BE49-F238E27FC236}">
                <a16:creationId xmlns:a16="http://schemas.microsoft.com/office/drawing/2014/main" id="{3A55DCF4-B278-4EF1-AA7C-2D6B26F853DC}"/>
              </a:ext>
            </a:extLst>
          </p:cNvPr>
          <p:cNvPicPr>
            <a:picLocks noChangeAspect="1"/>
          </p:cNvPicPr>
          <p:nvPr/>
        </p:nvPicPr>
        <p:blipFill rotWithShape="1">
          <a:blip r:embed="rId3">
            <a:extLst>
              <a:ext uri="{28A0092B-C50C-407E-A947-70E740481C1C}">
                <a14:useLocalDpi xmlns:a14="http://schemas.microsoft.com/office/drawing/2010/main" val="0"/>
              </a:ext>
            </a:extLst>
          </a:blip>
          <a:srcRect r="11141"/>
          <a:stretch/>
        </p:blipFill>
        <p:spPr>
          <a:xfrm>
            <a:off x="211207" y="2933700"/>
            <a:ext cx="10833652" cy="990600"/>
          </a:xfrm>
          <a:prstGeom prst="rect">
            <a:avLst/>
          </a:prstGeom>
        </p:spPr>
      </p:pic>
      <p:sp>
        <p:nvSpPr>
          <p:cNvPr id="8" name="TextBox 7">
            <a:extLst>
              <a:ext uri="{FF2B5EF4-FFF2-40B4-BE49-F238E27FC236}">
                <a16:creationId xmlns:a16="http://schemas.microsoft.com/office/drawing/2014/main" id="{1AB29D3A-C14F-4E8A-AF0D-BF524075467F}"/>
              </a:ext>
            </a:extLst>
          </p:cNvPr>
          <p:cNvSpPr txBox="1"/>
          <p:nvPr/>
        </p:nvSpPr>
        <p:spPr>
          <a:xfrm>
            <a:off x="141403" y="3679324"/>
            <a:ext cx="11526906" cy="2542363"/>
          </a:xfrm>
          <a:prstGeom prst="rect">
            <a:avLst/>
          </a:prstGeom>
          <a:noFill/>
        </p:spPr>
        <p:txBody>
          <a:bodyPr wrap="square">
            <a:spAutoFit/>
          </a:bodyPr>
          <a:lstStyle/>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2. SVM : </a:t>
            </a:r>
          </a:p>
          <a:p>
            <a:pPr lvl="1">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SVM model did not converge : It is not suitable  here because SVMs perform poorly in imbalanced datasets and data set is so high that SVM didn’t converge even after 10 hours of model training since </a:t>
            </a:r>
          </a:p>
          <a:p>
            <a:pPr lvl="1">
              <a:lnSpc>
                <a:spcPct val="150000"/>
              </a:lnSpc>
            </a:pPr>
            <a:r>
              <a:rPr lang="en-GB" dirty="0">
                <a:solidFill>
                  <a:schemeClr val="accent1">
                    <a:lumMod val="50000"/>
                  </a:schemeClr>
                </a:solidFill>
                <a:latin typeface="Arial" panose="020B0604020202020204" pitchFamily="34" charset="0"/>
                <a:cs typeface="Arial" panose="020B0604020202020204" pitchFamily="34" charset="0"/>
              </a:rPr>
              <a:t>SVMs are based around a kernel function. Most implementations explicitly store this as an </a:t>
            </a:r>
            <a:r>
              <a:rPr lang="en-GB" dirty="0" err="1">
                <a:solidFill>
                  <a:schemeClr val="accent1">
                    <a:lumMod val="50000"/>
                  </a:schemeClr>
                </a:solidFill>
                <a:latin typeface="Arial" panose="020B0604020202020204" pitchFamily="34" charset="0"/>
                <a:cs typeface="Arial" panose="020B0604020202020204" pitchFamily="34" charset="0"/>
              </a:rPr>
              <a:t>NxN</a:t>
            </a:r>
            <a:r>
              <a:rPr lang="en-GB" dirty="0">
                <a:solidFill>
                  <a:schemeClr val="accent1">
                    <a:lumMod val="50000"/>
                  </a:schemeClr>
                </a:solidFill>
                <a:latin typeface="Arial" panose="020B0604020202020204" pitchFamily="34" charset="0"/>
                <a:cs typeface="Arial" panose="020B0604020202020204" pitchFamily="34" charset="0"/>
              </a:rPr>
              <a:t> matrix of distances between the training points to avoid computing entries over and over again</a:t>
            </a:r>
          </a:p>
        </p:txBody>
      </p:sp>
    </p:spTree>
    <p:extLst>
      <p:ext uri="{BB962C8B-B14F-4D97-AF65-F5344CB8AC3E}">
        <p14:creationId xmlns:p14="http://schemas.microsoft.com/office/powerpoint/2010/main" val="278639346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85EA-C913-49CE-B690-BE91D5C01E01}"/>
              </a:ext>
            </a:extLst>
          </p:cNvPr>
          <p:cNvSpPr>
            <a:spLocks noGrp="1"/>
          </p:cNvSpPr>
          <p:nvPr>
            <p:ph type="title"/>
          </p:nvPr>
        </p:nvSpPr>
        <p:spPr>
          <a:xfrm>
            <a:off x="330247" y="74433"/>
            <a:ext cx="11783504" cy="756664"/>
          </a:xfrm>
        </p:spPr>
        <p:txBody>
          <a:bodyPr/>
          <a:lstStyle/>
          <a:p>
            <a:r>
              <a:rPr lang="en-US" sz="4000" dirty="0">
                <a:solidFill>
                  <a:srgbClr val="002060"/>
                </a:solidFill>
                <a:latin typeface="Arial" panose="020B0604020202020204" pitchFamily="34" charset="0"/>
                <a:cs typeface="Arial" panose="020B0604020202020204" pitchFamily="34" charset="0"/>
              </a:rPr>
              <a:t>Tree-Based Methods</a:t>
            </a:r>
            <a:endParaRPr lang="en-GB" sz="4000"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61D647-9F26-462C-8C14-54F8909DD2FC}"/>
              </a:ext>
            </a:extLst>
          </p:cNvPr>
          <p:cNvSpPr txBox="1"/>
          <p:nvPr/>
        </p:nvSpPr>
        <p:spPr>
          <a:xfrm>
            <a:off x="586845" y="1237401"/>
            <a:ext cx="11526906" cy="4196020"/>
          </a:xfrm>
          <a:prstGeom prst="rect">
            <a:avLst/>
          </a:prstGeom>
          <a:noFill/>
        </p:spPr>
        <p:txBody>
          <a:bodyPr wrap="square">
            <a:spAutoFit/>
          </a:bodyPr>
          <a:lstStyle/>
          <a:p>
            <a:pPr marL="0" indent="0">
              <a:lnSpc>
                <a:spcPct val="150000"/>
              </a:lnSpc>
              <a:buNone/>
            </a:pPr>
            <a:r>
              <a:rPr lang="en-GB" dirty="0">
                <a:solidFill>
                  <a:schemeClr val="accent1">
                    <a:lumMod val="50000"/>
                  </a:schemeClr>
                </a:solidFill>
                <a:latin typeface="Arial" panose="020B0604020202020204" pitchFamily="34" charset="0"/>
                <a:cs typeface="Arial" panose="020B0604020202020204" pitchFamily="34" charset="0"/>
              </a:rPr>
              <a:t>1. Decision trees : </a:t>
            </a:r>
          </a:p>
          <a:p>
            <a:pPr lvl="1">
              <a:buFont typeface="Arial" panose="020B0604020202020204" pitchFamily="34" charset="0"/>
              <a:buChar char="•"/>
            </a:pPr>
            <a:r>
              <a:rPr lang="en-GB" dirty="0">
                <a:solidFill>
                  <a:schemeClr val="accent1">
                    <a:lumMod val="50000"/>
                  </a:schemeClr>
                </a:solidFill>
                <a:latin typeface="Arial" panose="020B0604020202020204" pitchFamily="34" charset="0"/>
                <a:cs typeface="Arial" panose="020B0604020202020204" pitchFamily="34" charset="0"/>
              </a:rPr>
              <a:t>Decision trees supports non linearity, where LR supports only linear solutions.</a:t>
            </a:r>
          </a:p>
          <a:p>
            <a:pPr lvl="1">
              <a:buFont typeface="Arial" panose="020B0604020202020204" pitchFamily="34" charset="0"/>
              <a:buChar char="•"/>
            </a:pPr>
            <a:r>
              <a:rPr lang="en-GB" dirty="0">
                <a:solidFill>
                  <a:schemeClr val="accent1">
                    <a:lumMod val="50000"/>
                  </a:schemeClr>
                </a:solidFill>
                <a:latin typeface="Arial" panose="020B0604020202020204" pitchFamily="34" charset="0"/>
                <a:cs typeface="Arial" panose="020B0604020202020204" pitchFamily="34" charset="0"/>
              </a:rPr>
              <a:t>When there are large number of features with less data-sets(with low noise), linear regressions may outperform</a:t>
            </a:r>
          </a:p>
          <a:p>
            <a:pPr lvl="1">
              <a:buFont typeface="Arial" panose="020B0604020202020204" pitchFamily="34" charset="0"/>
              <a:buChar char="•"/>
            </a:pPr>
            <a:r>
              <a:rPr lang="en-GB" dirty="0">
                <a:solidFill>
                  <a:schemeClr val="accent1">
                    <a:lumMod val="50000"/>
                  </a:schemeClr>
                </a:solidFill>
                <a:latin typeface="Arial" panose="020B0604020202020204" pitchFamily="34" charset="0"/>
                <a:cs typeface="Arial" panose="020B0604020202020204" pitchFamily="34" charset="0"/>
              </a:rPr>
              <a:t>Decision trees/random forests. In general cases, Decision trees will be having better average accuracy.</a:t>
            </a:r>
          </a:p>
          <a:p>
            <a:pPr lvl="1">
              <a:buFont typeface="Arial" panose="020B0604020202020204" pitchFamily="34" charset="0"/>
              <a:buChar char="•"/>
            </a:pPr>
            <a:r>
              <a:rPr lang="en-GB" dirty="0">
                <a:solidFill>
                  <a:schemeClr val="accent1">
                    <a:lumMod val="50000"/>
                  </a:schemeClr>
                </a:solidFill>
                <a:latin typeface="Arial" panose="020B0604020202020204" pitchFamily="34" charset="0"/>
                <a:cs typeface="Arial" panose="020B0604020202020204" pitchFamily="34" charset="0"/>
              </a:rPr>
              <a:t>For categorical independent variables, decision trees are better than linear regression.</a:t>
            </a:r>
          </a:p>
          <a:p>
            <a:pPr lvl="1">
              <a:buFont typeface="Arial" panose="020B0604020202020204" pitchFamily="34" charset="0"/>
              <a:buChar char="•"/>
            </a:pPr>
            <a:r>
              <a:rPr lang="en-GB" dirty="0">
                <a:solidFill>
                  <a:schemeClr val="accent1">
                    <a:lumMod val="50000"/>
                  </a:schemeClr>
                </a:solidFill>
                <a:latin typeface="Arial" panose="020B0604020202020204" pitchFamily="34" charset="0"/>
                <a:cs typeface="Arial" panose="020B0604020202020204" pitchFamily="34" charset="0"/>
              </a:rPr>
              <a:t>Decision trees handles collinearity better than LR.</a:t>
            </a:r>
          </a:p>
          <a:p>
            <a:pPr marL="0" indent="0">
              <a:lnSpc>
                <a:spcPct val="150000"/>
              </a:lnSpc>
              <a:buNone/>
            </a:pPr>
            <a:endParaRPr lang="en-GB"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GB" dirty="0">
                <a:solidFill>
                  <a:schemeClr val="accent1">
                    <a:lumMod val="50000"/>
                  </a:schemeClr>
                </a:solidFill>
                <a:latin typeface="Arial" panose="020B0604020202020204" pitchFamily="34" charset="0"/>
                <a:cs typeface="Arial" panose="020B0604020202020204" pitchFamily="34" charset="0"/>
              </a:rPr>
              <a:t> 	-without hyperparameter tuning </a:t>
            </a:r>
          </a:p>
          <a:p>
            <a:pPr marL="0" indent="0">
              <a:lnSpc>
                <a:spcPct val="150000"/>
              </a:lnSpc>
              <a:buNone/>
            </a:pPr>
            <a:r>
              <a:rPr lang="en-GB" dirty="0">
                <a:solidFill>
                  <a:schemeClr val="accent1">
                    <a:lumMod val="50000"/>
                  </a:schemeClr>
                </a:solidFill>
                <a:latin typeface="Arial" panose="020B0604020202020204" pitchFamily="34" charset="0"/>
                <a:cs typeface="Arial" panose="020B0604020202020204" pitchFamily="34" charset="0"/>
              </a:rPr>
              <a:t>	</a:t>
            </a: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E27A7CC-455B-4B88-BACD-4083B040C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36" y="4250427"/>
            <a:ext cx="11043202" cy="981075"/>
          </a:xfrm>
          <a:prstGeom prst="rect">
            <a:avLst/>
          </a:prstGeom>
        </p:spPr>
      </p:pic>
    </p:spTree>
    <p:extLst>
      <p:ext uri="{BB962C8B-B14F-4D97-AF65-F5344CB8AC3E}">
        <p14:creationId xmlns:p14="http://schemas.microsoft.com/office/powerpoint/2010/main" val="25132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E795-7891-4BCD-82F8-90D481627CC2}"/>
              </a:ext>
            </a:extLst>
          </p:cNvPr>
          <p:cNvSpPr>
            <a:spLocks noGrp="1"/>
          </p:cNvSpPr>
          <p:nvPr>
            <p:ph type="title"/>
          </p:nvPr>
        </p:nvSpPr>
        <p:spPr>
          <a:xfrm>
            <a:off x="204248" y="94311"/>
            <a:ext cx="11783504" cy="756664"/>
          </a:xfrm>
        </p:spPr>
        <p:txBody>
          <a:bodyPr/>
          <a:lstStyle/>
          <a:p>
            <a:r>
              <a:rPr lang="en-IN" sz="4000" dirty="0">
                <a:solidFill>
                  <a:srgbClr val="002060"/>
                </a:solidFill>
                <a:latin typeface="Arial" panose="020B0604020202020204" pitchFamily="34" charset="0"/>
                <a:cs typeface="Arial" panose="020B0604020202020204" pitchFamily="34" charset="0"/>
              </a:rPr>
              <a:t>Decision trees with hyperparameter tuning </a:t>
            </a:r>
            <a:endParaRPr lang="en-GB" sz="4000"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503E30A-CDD5-4FF3-9F94-2D097DFCF8B2}"/>
              </a:ext>
            </a:extLst>
          </p:cNvPr>
          <p:cNvPicPr>
            <a:picLocks noChangeAspect="1"/>
          </p:cNvPicPr>
          <p:nvPr/>
        </p:nvPicPr>
        <p:blipFill>
          <a:blip r:embed="rId2"/>
          <a:stretch>
            <a:fillRect/>
          </a:stretch>
        </p:blipFill>
        <p:spPr>
          <a:xfrm>
            <a:off x="431317" y="1137760"/>
            <a:ext cx="8623231" cy="2250428"/>
          </a:xfrm>
          <a:prstGeom prst="rect">
            <a:avLst/>
          </a:prstGeom>
        </p:spPr>
      </p:pic>
      <p:sp>
        <p:nvSpPr>
          <p:cNvPr id="9" name="TextBox 8">
            <a:extLst>
              <a:ext uri="{FF2B5EF4-FFF2-40B4-BE49-F238E27FC236}">
                <a16:creationId xmlns:a16="http://schemas.microsoft.com/office/drawing/2014/main" id="{ABB07F02-9B99-4E0A-A7EF-3DF396E3FFD4}"/>
              </a:ext>
            </a:extLst>
          </p:cNvPr>
          <p:cNvSpPr txBox="1"/>
          <p:nvPr/>
        </p:nvSpPr>
        <p:spPr>
          <a:xfrm>
            <a:off x="580404" y="3429000"/>
            <a:ext cx="6112564" cy="456535"/>
          </a:xfrm>
          <a:prstGeom prst="rect">
            <a:avLst/>
          </a:prstGeom>
          <a:noFill/>
        </p:spPr>
        <p:txBody>
          <a:bodyPr wrap="square">
            <a:spAutoFit/>
          </a:bodyPr>
          <a:lstStyle/>
          <a:p>
            <a:pPr marL="0" indent="0">
              <a:lnSpc>
                <a:spcPct val="150000"/>
              </a:lnSpc>
              <a:buNone/>
            </a:pPr>
            <a:r>
              <a:rPr lang="en-GB" dirty="0">
                <a:solidFill>
                  <a:schemeClr val="accent1">
                    <a:lumMod val="50000"/>
                  </a:schemeClr>
                </a:solidFill>
                <a:latin typeface="Arial" panose="020B0604020202020204" pitchFamily="34" charset="0"/>
                <a:cs typeface="Arial" panose="020B0604020202020204" pitchFamily="34" charset="0"/>
              </a:rPr>
              <a:t>with manual tuning </a:t>
            </a:r>
          </a:p>
        </p:txBody>
      </p:sp>
      <p:sp>
        <p:nvSpPr>
          <p:cNvPr id="10" name="TextBox 9">
            <a:extLst>
              <a:ext uri="{FF2B5EF4-FFF2-40B4-BE49-F238E27FC236}">
                <a16:creationId xmlns:a16="http://schemas.microsoft.com/office/drawing/2014/main" id="{D415869A-5A70-4C36-B5E8-F9DD0FC0B9D1}"/>
              </a:ext>
            </a:extLst>
          </p:cNvPr>
          <p:cNvSpPr txBox="1"/>
          <p:nvPr/>
        </p:nvSpPr>
        <p:spPr>
          <a:xfrm>
            <a:off x="580404" y="4907639"/>
            <a:ext cx="6112564" cy="456535"/>
          </a:xfrm>
          <a:prstGeom prst="rect">
            <a:avLst/>
          </a:prstGeom>
          <a:noFill/>
        </p:spPr>
        <p:txBody>
          <a:bodyPr wrap="square">
            <a:spAutoFit/>
          </a:bodyPr>
          <a:lstStyle/>
          <a:p>
            <a:pPr marL="0" indent="0">
              <a:lnSpc>
                <a:spcPct val="150000"/>
              </a:lnSpc>
              <a:buNone/>
            </a:pPr>
            <a:r>
              <a:rPr lang="en-GB" dirty="0">
                <a:solidFill>
                  <a:schemeClr val="accent1">
                    <a:lumMod val="50000"/>
                  </a:schemeClr>
                </a:solidFill>
                <a:latin typeface="Arial" panose="020B0604020202020204" pitchFamily="34" charset="0"/>
                <a:cs typeface="Arial" panose="020B0604020202020204" pitchFamily="34" charset="0"/>
              </a:rPr>
              <a:t>with Grid Search  </a:t>
            </a:r>
          </a:p>
        </p:txBody>
      </p:sp>
      <p:pic>
        <p:nvPicPr>
          <p:cNvPr id="12" name="Picture 11">
            <a:extLst>
              <a:ext uri="{FF2B5EF4-FFF2-40B4-BE49-F238E27FC236}">
                <a16:creationId xmlns:a16="http://schemas.microsoft.com/office/drawing/2014/main" id="{30F931D7-2BDA-4377-BD1A-75FB2F494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81" y="5264633"/>
            <a:ext cx="11763375" cy="1000125"/>
          </a:xfrm>
          <a:prstGeom prst="rect">
            <a:avLst/>
          </a:prstGeom>
        </p:spPr>
      </p:pic>
      <p:pic>
        <p:nvPicPr>
          <p:cNvPr id="14" name="Picture 13">
            <a:extLst>
              <a:ext uri="{FF2B5EF4-FFF2-40B4-BE49-F238E27FC236}">
                <a16:creationId xmlns:a16="http://schemas.microsoft.com/office/drawing/2014/main" id="{48D977E0-24A7-4065-AED1-EFDCC2C59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81" y="3885535"/>
            <a:ext cx="11763375" cy="1092313"/>
          </a:xfrm>
          <a:prstGeom prst="rect">
            <a:avLst/>
          </a:prstGeom>
        </p:spPr>
      </p:pic>
    </p:spTree>
    <p:extLst>
      <p:ext uri="{BB962C8B-B14F-4D97-AF65-F5344CB8AC3E}">
        <p14:creationId xmlns:p14="http://schemas.microsoft.com/office/powerpoint/2010/main" val="382744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a:solidFill>
                  <a:srgbClr val="002060"/>
                </a:solidFill>
                <a:latin typeface="Arial" panose="020B0604020202020204" pitchFamily="34" charset="0"/>
                <a:cs typeface="Arial" panose="020B0604020202020204" pitchFamily="34" charset="0"/>
              </a:rPr>
              <a:t>Random Forest </a:t>
            </a: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586912"/>
            <a:ext cx="10515600" cy="4351338"/>
          </a:xfrm>
        </p:spPr>
        <p:txBody>
          <a:bodyPr/>
          <a:lstStyle/>
          <a:p>
            <a:r>
              <a:rPr lang="en-GB" sz="1800" dirty="0">
                <a:solidFill>
                  <a:schemeClr val="accent1">
                    <a:lumMod val="50000"/>
                  </a:schemeClr>
                </a:solidFill>
                <a:latin typeface="Arial" panose="020B0604020202020204" pitchFamily="34" charset="0"/>
                <a:cs typeface="Arial" panose="020B0604020202020204" pitchFamily="34" charset="0"/>
              </a:rPr>
              <a:t>A decision tree combines some decisions, whereas a random forest combines several decision trees and hence assembles randomized decisions based on many decisions and then creates a final decision depending on the majority.</a:t>
            </a:r>
          </a:p>
          <a:p>
            <a:r>
              <a:rPr lang="en-GB" sz="1800" dirty="0">
                <a:solidFill>
                  <a:schemeClr val="accent1">
                    <a:lumMod val="50000"/>
                  </a:schemeClr>
                </a:solidFill>
                <a:latin typeface="Arial" panose="020B0604020202020204" pitchFamily="34" charset="0"/>
                <a:cs typeface="Arial" panose="020B0604020202020204" pitchFamily="34" charset="0"/>
              </a:rPr>
              <a:t>So we decided to one step up from decision trees to random forest</a:t>
            </a:r>
          </a:p>
          <a:p>
            <a:r>
              <a:rPr lang="en-GB" sz="1800" dirty="0">
                <a:solidFill>
                  <a:schemeClr val="accent1">
                    <a:lumMod val="50000"/>
                  </a:schemeClr>
                </a:solidFill>
                <a:latin typeface="Arial" panose="020B0604020202020204" pitchFamily="34" charset="0"/>
                <a:cs typeface="Arial" panose="020B0604020202020204" pitchFamily="34" charset="0"/>
              </a:rPr>
              <a:t>With Basic Random Forest without tuning we noticed slight improvement in the accuracy : .629</a:t>
            </a:r>
          </a:p>
          <a:p>
            <a:pPr marL="0" indent="0">
              <a:buNone/>
            </a:pPr>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86A1824-3D8C-437D-9939-86B5CD739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616" y="3762581"/>
            <a:ext cx="10974664" cy="942975"/>
          </a:xfrm>
          <a:prstGeom prst="rect">
            <a:avLst/>
          </a:prstGeom>
        </p:spPr>
      </p:pic>
    </p:spTree>
    <p:extLst>
      <p:ext uri="{BB962C8B-B14F-4D97-AF65-F5344CB8AC3E}">
        <p14:creationId xmlns:p14="http://schemas.microsoft.com/office/powerpoint/2010/main" val="329418851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1458</TotalTime>
  <Words>1275</Words>
  <Application>Microsoft Office PowerPoint</Application>
  <PresentationFormat>Widescreen</PresentationFormat>
  <Paragraphs>176</Paragraphs>
  <Slides>19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Calibri</vt:lpstr>
      <vt:lpstr>Calibri Light</vt:lpstr>
      <vt:lpstr>Courier New</vt:lpstr>
      <vt:lpstr>sohne</vt:lpstr>
      <vt:lpstr>zeitung</vt:lpstr>
      <vt:lpstr>Office Theme</vt:lpstr>
      <vt:lpstr>FastHEAL- Malware Detection Milestone-2</vt:lpstr>
      <vt:lpstr>PowerPoint Presentation</vt:lpstr>
      <vt:lpstr>Where we were?</vt:lpstr>
      <vt:lpstr>So what next ??</vt:lpstr>
      <vt:lpstr>Logistic Regression  with Hyper tuning</vt:lpstr>
      <vt:lpstr>Moving on from Logistic Regression….</vt:lpstr>
      <vt:lpstr>Tree-Based Methods</vt:lpstr>
      <vt:lpstr>Decision trees with hyperparameter tuning </vt:lpstr>
      <vt:lpstr>Random Forest </vt:lpstr>
      <vt:lpstr>Random Forest with Hyperparameter tuning</vt:lpstr>
      <vt:lpstr>CatBoost</vt:lpstr>
      <vt:lpstr>ADABoost</vt:lpstr>
      <vt:lpstr>GBM</vt:lpstr>
      <vt:lpstr>Models Implemented</vt:lpstr>
      <vt:lpstr>Models Implemented</vt:lpstr>
      <vt:lpstr>Progress Summary   </vt:lpstr>
      <vt:lpstr>PowerPoint Presentation</vt:lpstr>
      <vt:lpstr>Revisiting  EDA Process</vt:lpstr>
      <vt:lpstr>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Prarthana U Shanbhag</dc:creator>
  <cp:lastModifiedBy>karishma chauhan</cp:lastModifiedBy>
  <cp:revision>109</cp:revision>
  <dcterms:created xsi:type="dcterms:W3CDTF">2022-10-18T13:03:06Z</dcterms:created>
  <dcterms:modified xsi:type="dcterms:W3CDTF">2022-11-27T18:18:26Z</dcterms:modified>
</cp:coreProperties>
</file>