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456" r:id="rId2"/>
    <p:sldId id="458" r:id="rId3"/>
    <p:sldId id="473" r:id="rId4"/>
    <p:sldId id="451" r:id="rId5"/>
    <p:sldId id="452" r:id="rId6"/>
    <p:sldId id="476" r:id="rId7"/>
    <p:sldId id="477" r:id="rId8"/>
    <p:sldId id="487" r:id="rId9"/>
    <p:sldId id="478" r:id="rId10"/>
    <p:sldId id="479" r:id="rId11"/>
    <p:sldId id="480" r:id="rId12"/>
    <p:sldId id="481" r:id="rId13"/>
    <p:sldId id="482" r:id="rId14"/>
    <p:sldId id="486" r:id="rId15"/>
    <p:sldId id="489" r:id="rId16"/>
    <p:sldId id="483" r:id="rId17"/>
    <p:sldId id="488" r:id="rId18"/>
    <p:sldId id="485" r:id="rId19"/>
    <p:sldId id="491" r:id="rId20"/>
    <p:sldId id="490" r:id="rId21"/>
    <p:sldId id="472" r:id="rId22"/>
    <p:sldId id="4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365" autoAdjust="0"/>
    <p:restoredTop sz="89692" autoAdjust="0"/>
  </p:normalViewPr>
  <p:slideViewPr>
    <p:cSldViewPr snapToGrid="0">
      <p:cViewPr varScale="1">
        <p:scale>
          <a:sx n="52" d="100"/>
          <a:sy n="52" d="100"/>
        </p:scale>
        <p:origin x="72"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2D38F-2FE8-4A3B-87F8-55AFCD91DF6C}" type="datetimeFigureOut">
              <a:rPr lang="en-IN" smtClean="0"/>
              <a:t>13-12-2022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BE5B9F-A9DB-48F6-8BA6-C044593FB3C7}" type="slidenum">
              <a:rPr lang="en-IN" smtClean="0"/>
              <a:t>‹#›</a:t>
            </a:fld>
            <a:endParaRPr lang="en-IN"/>
          </a:p>
        </p:txBody>
      </p:sp>
    </p:spTree>
    <p:extLst>
      <p:ext uri="{BB962C8B-B14F-4D97-AF65-F5344CB8AC3E}">
        <p14:creationId xmlns:p14="http://schemas.microsoft.com/office/powerpoint/2010/main" val="252483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4BE5B9F-A9DB-48F6-8BA6-C044593FB3C7}" type="slidenum">
              <a:rPr lang="en-IN" smtClean="0"/>
              <a:t>5</a:t>
            </a:fld>
            <a:endParaRPr lang="en-IN"/>
          </a:p>
        </p:txBody>
      </p:sp>
    </p:spTree>
    <p:extLst>
      <p:ext uri="{BB962C8B-B14F-4D97-AF65-F5344CB8AC3E}">
        <p14:creationId xmlns:p14="http://schemas.microsoft.com/office/powerpoint/2010/main" val="797399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4BE5B9F-A9DB-48F6-8BA6-C044593FB3C7}" type="slidenum">
              <a:rPr lang="en-IN" smtClean="0"/>
              <a:t>6</a:t>
            </a:fld>
            <a:endParaRPr lang="en-IN"/>
          </a:p>
        </p:txBody>
      </p:sp>
    </p:spTree>
    <p:extLst>
      <p:ext uri="{BB962C8B-B14F-4D97-AF65-F5344CB8AC3E}">
        <p14:creationId xmlns:p14="http://schemas.microsoft.com/office/powerpoint/2010/main" val="1676233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4BE5B9F-A9DB-48F6-8BA6-C044593FB3C7}" type="slidenum">
              <a:rPr lang="en-IN" smtClean="0"/>
              <a:t>10</a:t>
            </a:fld>
            <a:endParaRPr lang="en-IN"/>
          </a:p>
        </p:txBody>
      </p:sp>
    </p:spTree>
    <p:extLst>
      <p:ext uri="{BB962C8B-B14F-4D97-AF65-F5344CB8AC3E}">
        <p14:creationId xmlns:p14="http://schemas.microsoft.com/office/powerpoint/2010/main" val="494206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4BE5B9F-A9DB-48F6-8BA6-C044593FB3C7}" type="slidenum">
              <a:rPr lang="en-IN" smtClean="0"/>
              <a:t>12</a:t>
            </a:fld>
            <a:endParaRPr lang="en-IN"/>
          </a:p>
        </p:txBody>
      </p:sp>
    </p:spTree>
    <p:extLst>
      <p:ext uri="{BB962C8B-B14F-4D97-AF65-F5344CB8AC3E}">
        <p14:creationId xmlns:p14="http://schemas.microsoft.com/office/powerpoint/2010/main" val="284445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4BE5B9F-A9DB-48F6-8BA6-C044593FB3C7}" type="slidenum">
              <a:rPr lang="en-IN" smtClean="0"/>
              <a:t>13</a:t>
            </a:fld>
            <a:endParaRPr lang="en-IN"/>
          </a:p>
        </p:txBody>
      </p:sp>
    </p:spTree>
    <p:extLst>
      <p:ext uri="{BB962C8B-B14F-4D97-AF65-F5344CB8AC3E}">
        <p14:creationId xmlns:p14="http://schemas.microsoft.com/office/powerpoint/2010/main" val="772511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4BE5B9F-A9DB-48F6-8BA6-C044593FB3C7}" type="slidenum">
              <a:rPr lang="en-IN" smtClean="0"/>
              <a:t>14</a:t>
            </a:fld>
            <a:endParaRPr lang="en-IN"/>
          </a:p>
        </p:txBody>
      </p:sp>
    </p:spTree>
    <p:extLst>
      <p:ext uri="{BB962C8B-B14F-4D97-AF65-F5344CB8AC3E}">
        <p14:creationId xmlns:p14="http://schemas.microsoft.com/office/powerpoint/2010/main" val="2314096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4BE5B9F-A9DB-48F6-8BA6-C044593FB3C7}" type="slidenum">
              <a:rPr lang="en-IN" smtClean="0"/>
              <a:t>16</a:t>
            </a:fld>
            <a:endParaRPr lang="en-IN"/>
          </a:p>
        </p:txBody>
      </p:sp>
    </p:spTree>
    <p:extLst>
      <p:ext uri="{BB962C8B-B14F-4D97-AF65-F5344CB8AC3E}">
        <p14:creationId xmlns:p14="http://schemas.microsoft.com/office/powerpoint/2010/main" val="479232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4BE5B9F-A9DB-48F6-8BA6-C044593FB3C7}" type="slidenum">
              <a:rPr lang="en-IN" smtClean="0"/>
              <a:t>18</a:t>
            </a:fld>
            <a:endParaRPr lang="en-IN"/>
          </a:p>
        </p:txBody>
      </p:sp>
    </p:spTree>
    <p:extLst>
      <p:ext uri="{BB962C8B-B14F-4D97-AF65-F5344CB8AC3E}">
        <p14:creationId xmlns:p14="http://schemas.microsoft.com/office/powerpoint/2010/main" val="8829288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88DECF4-18D5-4E7B-B1D0-12D9F9DB3350}" type="slidenum">
              <a:rPr lang="en-IN" smtClean="0"/>
              <a:t>‹#›</a:t>
            </a:fld>
            <a:endParaRPr lang="en-IN"/>
          </a:p>
        </p:txBody>
      </p:sp>
      <p:sp>
        <p:nvSpPr>
          <p:cNvPr id="7" name="Title 1"/>
          <p:cNvSpPr>
            <a:spLocks noGrp="1"/>
          </p:cNvSpPr>
          <p:nvPr>
            <p:ph type="ctrTitle" hasCustomPrompt="1"/>
          </p:nvPr>
        </p:nvSpPr>
        <p:spPr>
          <a:xfrm>
            <a:off x="6112559" y="1545997"/>
            <a:ext cx="4775400" cy="1905826"/>
          </a:xfrm>
          <a:noFill/>
        </p:spPr>
        <p:txBody>
          <a:bodyPr wrap="square" rtlCol="0" anchor="ctr">
            <a:normAutofit/>
          </a:bodyPr>
          <a:lstStyle>
            <a:lvl1pPr marL="0" algn="l">
              <a:defRPr lang="en-US" sz="3400" b="1" dirty="0">
                <a:solidFill>
                  <a:schemeClr val="tx1"/>
                </a:solidFill>
                <a:latin typeface="Arial"/>
                <a:ea typeface="+mn-ea"/>
                <a:cs typeface="Arial"/>
              </a:defRPr>
            </a:lvl1pPr>
          </a:lstStyle>
          <a:p>
            <a:pPr marL="0" lvl="0" algn="l"/>
            <a:r>
              <a:rPr lang="en-US" dirty="0"/>
              <a:t>Insert Title</a:t>
            </a:r>
            <a:br>
              <a:rPr lang="en-US" dirty="0"/>
            </a:br>
            <a:r>
              <a:rPr lang="en-US" dirty="0"/>
              <a:t>Here</a:t>
            </a:r>
          </a:p>
        </p:txBody>
      </p:sp>
      <p:sp>
        <p:nvSpPr>
          <p:cNvPr id="8" name="Subtitle 2"/>
          <p:cNvSpPr>
            <a:spLocks noGrp="1"/>
          </p:cNvSpPr>
          <p:nvPr>
            <p:ph type="subTitle" idx="1" hasCustomPrompt="1"/>
          </p:nvPr>
        </p:nvSpPr>
        <p:spPr>
          <a:xfrm>
            <a:off x="6112559" y="3742863"/>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b="1" dirty="0">
                <a:solidFill>
                  <a:schemeClr val="tx1"/>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Your Name</a:t>
            </a:r>
          </a:p>
        </p:txBody>
      </p:sp>
      <p:sp>
        <p:nvSpPr>
          <p:cNvPr id="9" name="Text Placeholder 16"/>
          <p:cNvSpPr>
            <a:spLocks noGrp="1"/>
          </p:cNvSpPr>
          <p:nvPr>
            <p:ph type="body" sz="quarter" idx="13" hasCustomPrompt="1"/>
          </p:nvPr>
        </p:nvSpPr>
        <p:spPr>
          <a:xfrm>
            <a:off x="6114624" y="4191115"/>
            <a:ext cx="4148138" cy="347889"/>
          </a:xfrm>
        </p:spPr>
        <p:txBody>
          <a:bodyPr>
            <a:normAutofit/>
          </a:bodyPr>
          <a:lstStyle>
            <a:lvl1pPr>
              <a:buNone/>
              <a:defRPr kumimoji="0" lang="en-US" sz="1600" b="1" i="0" u="none" strike="noStrike" kern="1200" cap="none" spc="0" normalizeH="0" baseline="0" noProof="0" dirty="0" smtClean="0">
                <a:ln>
                  <a:noFill/>
                </a:ln>
                <a:solidFill>
                  <a:schemeClr val="tx1"/>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a:t>Designation</a:t>
            </a:r>
          </a:p>
        </p:txBody>
      </p:sp>
      <p:cxnSp>
        <p:nvCxnSpPr>
          <p:cNvPr id="10" name="Straight Connector 9"/>
          <p:cNvCxnSpPr/>
          <p:nvPr/>
        </p:nvCxnSpPr>
        <p:spPr>
          <a:xfrm flipH="1">
            <a:off x="5755055" y="1828798"/>
            <a:ext cx="18854" cy="2710206"/>
          </a:xfrm>
          <a:prstGeom prst="line">
            <a:avLst/>
          </a:prstGeom>
          <a:ln w="38100">
            <a:solidFill>
              <a:srgbClr val="FFC000"/>
            </a:solidFill>
          </a:ln>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p:nvPicPr>
        <p:blipFill>
          <a:blip r:embed="rId2"/>
          <a:stretch>
            <a:fillRect/>
          </a:stretch>
        </p:blipFill>
        <p:spPr>
          <a:xfrm>
            <a:off x="3292928" y="2341679"/>
            <a:ext cx="2121412" cy="1978156"/>
          </a:xfrm>
          <a:prstGeom prst="rect">
            <a:avLst/>
          </a:prstGeom>
        </p:spPr>
      </p:pic>
      <p:sp>
        <p:nvSpPr>
          <p:cNvPr id="12" name="Footer Placeholder 4"/>
          <p:cNvSpPr txBox="1">
            <a:spLocks/>
          </p:cNvSpPr>
          <p:nvPr/>
        </p:nvSpPr>
        <p:spPr>
          <a:xfrm>
            <a:off x="4384410" y="6608190"/>
            <a:ext cx="3402130" cy="235196"/>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a:solidFill>
                  <a:schemeClr val="tx1"/>
                </a:solidFill>
              </a:rPr>
              <a:t>© 2016 Open Source Technology Learning Center  |  www.ostlc.com</a:t>
            </a:r>
          </a:p>
        </p:txBody>
      </p:sp>
    </p:spTree>
    <p:extLst>
      <p:ext uri="{BB962C8B-B14F-4D97-AF65-F5344CB8AC3E}">
        <p14:creationId xmlns:p14="http://schemas.microsoft.com/office/powerpoint/2010/main" val="1920736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FD2CF81-A783-4EEB-A02C-C0232B3B0790}"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8DECF4-18D5-4E7B-B1D0-12D9F9DB3350}" type="slidenum">
              <a:rPr lang="en-IN" smtClean="0"/>
              <a:t>‹#›</a:t>
            </a:fld>
            <a:endParaRPr lang="en-IN"/>
          </a:p>
        </p:txBody>
      </p:sp>
    </p:spTree>
    <p:extLst>
      <p:ext uri="{BB962C8B-B14F-4D97-AF65-F5344CB8AC3E}">
        <p14:creationId xmlns:p14="http://schemas.microsoft.com/office/powerpoint/2010/main" val="1247760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FD2CF81-A783-4EEB-A02C-C0232B3B0790}"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8DECF4-18D5-4E7B-B1D0-12D9F9DB3350}" type="slidenum">
              <a:rPr lang="en-IN" smtClean="0"/>
              <a:t>‹#›</a:t>
            </a:fld>
            <a:endParaRPr lang="en-IN"/>
          </a:p>
        </p:txBody>
      </p:sp>
    </p:spTree>
    <p:extLst>
      <p:ext uri="{BB962C8B-B14F-4D97-AF65-F5344CB8AC3E}">
        <p14:creationId xmlns:p14="http://schemas.microsoft.com/office/powerpoint/2010/main" val="2604131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1403" y="44615"/>
            <a:ext cx="11783504" cy="756664"/>
          </a:xfrm>
        </p:spPr>
        <p:txBody>
          <a:bodyPr/>
          <a:lstStyle>
            <a:lvl1pPr>
              <a:defRPr b="1">
                <a:latin typeface="+mn-lt"/>
              </a:defRPr>
            </a:lvl1pPr>
          </a:lstStyle>
          <a:p>
            <a:r>
              <a:rPr lang="en-US"/>
              <a:t>Click to edit Master title style</a:t>
            </a:r>
            <a:endParaRPr lang="en-IN"/>
          </a:p>
        </p:txBody>
      </p:sp>
      <p:sp>
        <p:nvSpPr>
          <p:cNvPr id="6" name="Slide Number Placeholder 5"/>
          <p:cNvSpPr>
            <a:spLocks noGrp="1"/>
          </p:cNvSpPr>
          <p:nvPr>
            <p:ph type="sldNum" sz="quarter" idx="12"/>
          </p:nvPr>
        </p:nvSpPr>
        <p:spPr>
          <a:xfrm>
            <a:off x="9340065" y="6428263"/>
            <a:ext cx="2743200" cy="365125"/>
          </a:xfrm>
        </p:spPr>
        <p:txBody>
          <a:bodyPr/>
          <a:lstStyle/>
          <a:p>
            <a:fld id="{888DECF4-18D5-4E7B-B1D0-12D9F9DB3350}" type="slidenum">
              <a:rPr lang="en-IN" smtClean="0"/>
              <a:t>‹#›</a:t>
            </a:fld>
            <a:endParaRPr lang="en-IN"/>
          </a:p>
        </p:txBody>
      </p:sp>
      <p:cxnSp>
        <p:nvCxnSpPr>
          <p:cNvPr id="8" name="Straight Connector 7"/>
          <p:cNvCxnSpPr/>
          <p:nvPr/>
        </p:nvCxnSpPr>
        <p:spPr>
          <a:xfrm flipV="1">
            <a:off x="0" y="933254"/>
            <a:ext cx="12192000" cy="47134"/>
          </a:xfrm>
          <a:prstGeom prst="line">
            <a:avLst/>
          </a:prstGeom>
          <a:ln w="19050">
            <a:solidFill>
              <a:schemeClr val="accent1"/>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pic>
        <p:nvPicPr>
          <p:cNvPr id="10" name="Picture 2" descr="Image result for iiitb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1385" y="53190"/>
            <a:ext cx="881880" cy="73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761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1403" y="44615"/>
            <a:ext cx="11783504" cy="756664"/>
          </a:xfrm>
        </p:spPr>
        <p:txBody>
          <a:bodyPr/>
          <a:lstStyle>
            <a:lvl1pPr>
              <a:defRPr b="1">
                <a:latin typeface="+mn-lt"/>
              </a:defRPr>
            </a:lvl1pPr>
          </a:lstStyle>
          <a:p>
            <a:r>
              <a:rPr lang="en-US"/>
              <a:t>Click to edit Master title style</a:t>
            </a:r>
            <a:endParaRPr lang="en-IN"/>
          </a:p>
        </p:txBody>
      </p:sp>
      <p:sp>
        <p:nvSpPr>
          <p:cNvPr id="6" name="Slide Number Placeholder 5"/>
          <p:cNvSpPr>
            <a:spLocks noGrp="1"/>
          </p:cNvSpPr>
          <p:nvPr>
            <p:ph type="sldNum" sz="quarter" idx="12"/>
          </p:nvPr>
        </p:nvSpPr>
        <p:spPr>
          <a:xfrm>
            <a:off x="9340065" y="6428263"/>
            <a:ext cx="2743200" cy="365125"/>
          </a:xfrm>
        </p:spPr>
        <p:txBody>
          <a:bodyPr/>
          <a:lstStyle/>
          <a:p>
            <a:fld id="{888DECF4-18D5-4E7B-B1D0-12D9F9DB3350}" type="slidenum">
              <a:rPr lang="en-IN" smtClean="0"/>
              <a:t>‹#›</a:t>
            </a:fld>
            <a:endParaRPr lang="en-IN"/>
          </a:p>
        </p:txBody>
      </p:sp>
      <p:cxnSp>
        <p:nvCxnSpPr>
          <p:cNvPr id="8" name="Straight Connector 7"/>
          <p:cNvCxnSpPr/>
          <p:nvPr/>
        </p:nvCxnSpPr>
        <p:spPr>
          <a:xfrm flipV="1">
            <a:off x="0" y="933254"/>
            <a:ext cx="12192000" cy="47134"/>
          </a:xfrm>
          <a:prstGeom prst="line">
            <a:avLst/>
          </a:prstGeom>
          <a:ln w="19050">
            <a:solidFill>
              <a:schemeClr val="accent1"/>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pic>
        <p:nvPicPr>
          <p:cNvPr id="10" name="Picture 2" descr="Image result for iiitb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1385" y="53190"/>
            <a:ext cx="881880" cy="73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609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1403" y="44615"/>
            <a:ext cx="11783504" cy="756664"/>
          </a:xfrm>
        </p:spPr>
        <p:txBody>
          <a:bodyPr/>
          <a:lstStyle>
            <a:lvl1pPr>
              <a:defRPr b="1">
                <a:latin typeface="+mn-lt"/>
              </a:defRPr>
            </a:lvl1pPr>
          </a:lstStyle>
          <a:p>
            <a:r>
              <a:rPr lang="en-US"/>
              <a:t>Click to edit Master title style</a:t>
            </a:r>
            <a:endParaRPr lang="en-IN"/>
          </a:p>
        </p:txBody>
      </p:sp>
      <p:sp>
        <p:nvSpPr>
          <p:cNvPr id="6" name="Slide Number Placeholder 5"/>
          <p:cNvSpPr>
            <a:spLocks noGrp="1"/>
          </p:cNvSpPr>
          <p:nvPr>
            <p:ph type="sldNum" sz="quarter" idx="12"/>
          </p:nvPr>
        </p:nvSpPr>
        <p:spPr>
          <a:xfrm>
            <a:off x="9340065" y="6428263"/>
            <a:ext cx="2743200" cy="365125"/>
          </a:xfrm>
        </p:spPr>
        <p:txBody>
          <a:bodyPr/>
          <a:lstStyle/>
          <a:p>
            <a:fld id="{888DECF4-18D5-4E7B-B1D0-12D9F9DB3350}" type="slidenum">
              <a:rPr lang="en-IN" smtClean="0"/>
              <a:t>‹#›</a:t>
            </a:fld>
            <a:endParaRPr lang="en-IN"/>
          </a:p>
        </p:txBody>
      </p:sp>
      <p:cxnSp>
        <p:nvCxnSpPr>
          <p:cNvPr id="8" name="Straight Connector 7"/>
          <p:cNvCxnSpPr/>
          <p:nvPr/>
        </p:nvCxnSpPr>
        <p:spPr>
          <a:xfrm flipV="1">
            <a:off x="0" y="933254"/>
            <a:ext cx="12192000" cy="47134"/>
          </a:xfrm>
          <a:prstGeom prst="line">
            <a:avLst/>
          </a:prstGeom>
          <a:ln w="19050">
            <a:solidFill>
              <a:schemeClr val="accent1"/>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pic>
        <p:nvPicPr>
          <p:cNvPr id="10" name="Picture 2" descr="Image result for iiitb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1385" y="53190"/>
            <a:ext cx="881880" cy="73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411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1403" y="44615"/>
            <a:ext cx="11783504" cy="756664"/>
          </a:xfrm>
        </p:spPr>
        <p:txBody>
          <a:bodyPr/>
          <a:lstStyle>
            <a:lvl1pPr>
              <a:defRPr b="1">
                <a:latin typeface="+mn-lt"/>
              </a:defRPr>
            </a:lvl1pPr>
          </a:lstStyle>
          <a:p>
            <a:r>
              <a:rPr lang="en-US"/>
              <a:t>Click to edit Master title style</a:t>
            </a:r>
            <a:endParaRPr lang="en-IN"/>
          </a:p>
        </p:txBody>
      </p:sp>
      <p:sp>
        <p:nvSpPr>
          <p:cNvPr id="6" name="Slide Number Placeholder 5"/>
          <p:cNvSpPr>
            <a:spLocks noGrp="1"/>
          </p:cNvSpPr>
          <p:nvPr>
            <p:ph type="sldNum" sz="quarter" idx="12"/>
          </p:nvPr>
        </p:nvSpPr>
        <p:spPr>
          <a:xfrm>
            <a:off x="9340065" y="6428263"/>
            <a:ext cx="2743200" cy="365125"/>
          </a:xfrm>
        </p:spPr>
        <p:txBody>
          <a:bodyPr/>
          <a:lstStyle/>
          <a:p>
            <a:fld id="{888DECF4-18D5-4E7B-B1D0-12D9F9DB3350}" type="slidenum">
              <a:rPr lang="en-IN" smtClean="0"/>
              <a:t>‹#›</a:t>
            </a:fld>
            <a:endParaRPr lang="en-IN"/>
          </a:p>
        </p:txBody>
      </p:sp>
      <p:cxnSp>
        <p:nvCxnSpPr>
          <p:cNvPr id="8" name="Straight Connector 7"/>
          <p:cNvCxnSpPr/>
          <p:nvPr/>
        </p:nvCxnSpPr>
        <p:spPr>
          <a:xfrm flipV="1">
            <a:off x="0" y="933254"/>
            <a:ext cx="12192000" cy="47134"/>
          </a:xfrm>
          <a:prstGeom prst="line">
            <a:avLst/>
          </a:prstGeom>
          <a:ln w="19050">
            <a:solidFill>
              <a:schemeClr val="accent1"/>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pic>
        <p:nvPicPr>
          <p:cNvPr id="10" name="Picture 2" descr="Image result for iiitb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1385" y="53190"/>
            <a:ext cx="881880" cy="73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16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1403" y="44615"/>
            <a:ext cx="11783504" cy="756664"/>
          </a:xfrm>
        </p:spPr>
        <p:txBody>
          <a:bodyPr/>
          <a:lstStyle>
            <a:lvl1pPr>
              <a:defRPr b="1"/>
            </a:lvl1p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p:cNvSpPr>
            <a:spLocks noGrp="1"/>
          </p:cNvSpPr>
          <p:nvPr>
            <p:ph type="sldNum" sz="quarter" idx="12"/>
          </p:nvPr>
        </p:nvSpPr>
        <p:spPr>
          <a:xfrm>
            <a:off x="9340065" y="6428263"/>
            <a:ext cx="2743200" cy="365125"/>
          </a:xfrm>
        </p:spPr>
        <p:txBody>
          <a:bodyPr/>
          <a:lstStyle/>
          <a:p>
            <a:fld id="{888DECF4-18D5-4E7B-B1D0-12D9F9DB3350}" type="slidenum">
              <a:rPr lang="en-IN" smtClean="0"/>
              <a:t>‹#›</a:t>
            </a:fld>
            <a:endParaRPr lang="en-IN"/>
          </a:p>
        </p:txBody>
      </p:sp>
      <p:cxnSp>
        <p:nvCxnSpPr>
          <p:cNvPr id="8" name="Straight Connector 7"/>
          <p:cNvCxnSpPr/>
          <p:nvPr/>
        </p:nvCxnSpPr>
        <p:spPr>
          <a:xfrm flipV="1">
            <a:off x="0" y="933254"/>
            <a:ext cx="12192000" cy="47134"/>
          </a:xfrm>
          <a:prstGeom prst="line">
            <a:avLst/>
          </a:prstGeom>
          <a:ln w="19050">
            <a:solidFill>
              <a:schemeClr val="accent1"/>
            </a:solidFill>
          </a:ln>
          <a:effectLst>
            <a:reflection blurRad="6350" stA="52000" endA="300" endPos="35000" dir="5400000" sy="-100000" algn="bl" rotWithShape="0"/>
          </a:effectLst>
        </p:spPr>
        <p:style>
          <a:lnRef idx="1">
            <a:schemeClr val="accent1"/>
          </a:lnRef>
          <a:fillRef idx="0">
            <a:schemeClr val="accent1"/>
          </a:fillRef>
          <a:effectRef idx="0">
            <a:schemeClr val="accent1"/>
          </a:effectRef>
          <a:fontRef idx="minor">
            <a:schemeClr val="tx1"/>
          </a:fontRef>
        </p:style>
      </p:cxnSp>
      <p:pic>
        <p:nvPicPr>
          <p:cNvPr id="10" name="Picture 2" descr="Image result for iiitb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01385" y="53190"/>
            <a:ext cx="881880" cy="73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809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D2CF81-A783-4EEB-A02C-C0232B3B0790}"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8DECF4-18D5-4E7B-B1D0-12D9F9DB3350}" type="slidenum">
              <a:rPr lang="en-IN" smtClean="0"/>
              <a:t>‹#›</a:t>
            </a:fld>
            <a:endParaRPr lang="en-IN"/>
          </a:p>
        </p:txBody>
      </p:sp>
    </p:spTree>
    <p:extLst>
      <p:ext uri="{BB962C8B-B14F-4D97-AF65-F5344CB8AC3E}">
        <p14:creationId xmlns:p14="http://schemas.microsoft.com/office/powerpoint/2010/main" val="3041478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FD2CF81-A783-4EEB-A02C-C0232B3B0790}"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8DECF4-18D5-4E7B-B1D0-12D9F9DB3350}" type="slidenum">
              <a:rPr lang="en-IN" smtClean="0"/>
              <a:t>‹#›</a:t>
            </a:fld>
            <a:endParaRPr lang="en-IN"/>
          </a:p>
        </p:txBody>
      </p:sp>
    </p:spTree>
    <p:extLst>
      <p:ext uri="{BB962C8B-B14F-4D97-AF65-F5344CB8AC3E}">
        <p14:creationId xmlns:p14="http://schemas.microsoft.com/office/powerpoint/2010/main" val="2496163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FD2CF81-A783-4EEB-A02C-C0232B3B0790}" type="datetimeFigureOut">
              <a:rPr lang="en-IN" smtClean="0"/>
              <a:t>13-12-2022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8DECF4-18D5-4E7B-B1D0-12D9F9DB3350}" type="slidenum">
              <a:rPr lang="en-IN" smtClean="0"/>
              <a:t>‹#›</a:t>
            </a:fld>
            <a:endParaRPr lang="en-IN"/>
          </a:p>
        </p:txBody>
      </p:sp>
    </p:spTree>
    <p:extLst>
      <p:ext uri="{BB962C8B-B14F-4D97-AF65-F5344CB8AC3E}">
        <p14:creationId xmlns:p14="http://schemas.microsoft.com/office/powerpoint/2010/main" val="2283261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FD2CF81-A783-4EEB-A02C-C0232B3B0790}" type="datetimeFigureOut">
              <a:rPr lang="en-IN" smtClean="0"/>
              <a:t>13-12-2022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8DECF4-18D5-4E7B-B1D0-12D9F9DB3350}" type="slidenum">
              <a:rPr lang="en-IN" smtClean="0"/>
              <a:t>‹#›</a:t>
            </a:fld>
            <a:endParaRPr lang="en-IN"/>
          </a:p>
        </p:txBody>
      </p:sp>
    </p:spTree>
    <p:extLst>
      <p:ext uri="{BB962C8B-B14F-4D97-AF65-F5344CB8AC3E}">
        <p14:creationId xmlns:p14="http://schemas.microsoft.com/office/powerpoint/2010/main" val="888888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2CF81-A783-4EEB-A02C-C0232B3B0790}" type="datetimeFigureOut">
              <a:rPr lang="en-IN" smtClean="0"/>
              <a:t>13-12-2022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8DECF4-18D5-4E7B-B1D0-12D9F9DB3350}" type="slidenum">
              <a:rPr lang="en-IN" smtClean="0"/>
              <a:t>‹#›</a:t>
            </a:fld>
            <a:endParaRPr lang="en-IN"/>
          </a:p>
        </p:txBody>
      </p:sp>
    </p:spTree>
    <p:extLst>
      <p:ext uri="{BB962C8B-B14F-4D97-AF65-F5344CB8AC3E}">
        <p14:creationId xmlns:p14="http://schemas.microsoft.com/office/powerpoint/2010/main" val="673615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D2CF81-A783-4EEB-A02C-C0232B3B0790}"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8DECF4-18D5-4E7B-B1D0-12D9F9DB3350}" type="slidenum">
              <a:rPr lang="en-IN" smtClean="0"/>
              <a:t>‹#›</a:t>
            </a:fld>
            <a:endParaRPr lang="en-IN"/>
          </a:p>
        </p:txBody>
      </p:sp>
    </p:spTree>
    <p:extLst>
      <p:ext uri="{BB962C8B-B14F-4D97-AF65-F5344CB8AC3E}">
        <p14:creationId xmlns:p14="http://schemas.microsoft.com/office/powerpoint/2010/main" val="375873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D2CF81-A783-4EEB-A02C-C0232B3B0790}"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8DECF4-18D5-4E7B-B1D0-12D9F9DB3350}" type="slidenum">
              <a:rPr lang="en-IN" smtClean="0"/>
              <a:t>‹#›</a:t>
            </a:fld>
            <a:endParaRPr lang="en-IN"/>
          </a:p>
        </p:txBody>
      </p:sp>
    </p:spTree>
    <p:extLst>
      <p:ext uri="{BB962C8B-B14F-4D97-AF65-F5344CB8AC3E}">
        <p14:creationId xmlns:p14="http://schemas.microsoft.com/office/powerpoint/2010/main" val="3568378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2CF81-A783-4EEB-A02C-C0232B3B0790}" type="datetimeFigureOut">
              <a:rPr lang="en-IN" smtClean="0"/>
              <a:t>13-12-2022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8DECF4-18D5-4E7B-B1D0-12D9F9DB3350}" type="slidenum">
              <a:rPr lang="en-IN" smtClean="0"/>
              <a:t>‹#›</a:t>
            </a:fld>
            <a:endParaRPr lang="en-IN"/>
          </a:p>
        </p:txBody>
      </p:sp>
    </p:spTree>
    <p:extLst>
      <p:ext uri="{BB962C8B-B14F-4D97-AF65-F5344CB8AC3E}">
        <p14:creationId xmlns:p14="http://schemas.microsoft.com/office/powerpoint/2010/main" val="41573762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 id="2147483675" r:id="rId14"/>
    <p:sldLayoutId id="2147483676"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20.png"/><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8A2406-E6A5-1070-322F-F507D6A2928B}"/>
              </a:ext>
            </a:extLst>
          </p:cNvPr>
          <p:cNvSpPr>
            <a:spLocks noGrp="1"/>
          </p:cNvSpPr>
          <p:nvPr>
            <p:ph type="title"/>
          </p:nvPr>
        </p:nvSpPr>
        <p:spPr>
          <a:xfrm>
            <a:off x="649403" y="3050668"/>
            <a:ext cx="7590357" cy="756664"/>
          </a:xfrm>
        </p:spPr>
        <p:txBody>
          <a:bodyPr>
            <a:normAutofit fontScale="90000"/>
          </a:bodyPr>
          <a:lstStyle/>
          <a:p>
            <a:r>
              <a:rPr lang="en-IN" b="1" i="0" dirty="0" err="1">
                <a:solidFill>
                  <a:schemeClr val="accent2">
                    <a:lumMod val="75000"/>
                  </a:schemeClr>
                </a:solidFill>
                <a:effectLst/>
                <a:latin typeface="zeitung"/>
              </a:rPr>
              <a:t>FastHEAL</a:t>
            </a:r>
            <a:r>
              <a:rPr lang="en-IN" b="1" i="0" dirty="0">
                <a:solidFill>
                  <a:schemeClr val="accent2">
                    <a:lumMod val="75000"/>
                  </a:schemeClr>
                </a:solidFill>
                <a:effectLst/>
                <a:latin typeface="zeitung"/>
              </a:rPr>
              <a:t>- Malware Detection</a:t>
            </a:r>
            <a:br>
              <a:rPr lang="en-IN" b="1" i="0" dirty="0">
                <a:solidFill>
                  <a:schemeClr val="accent2">
                    <a:lumMod val="75000"/>
                  </a:schemeClr>
                </a:solidFill>
                <a:effectLst/>
                <a:latin typeface="zeitung"/>
              </a:rPr>
            </a:br>
            <a:r>
              <a:rPr lang="en-IN" b="1" i="0" dirty="0">
                <a:solidFill>
                  <a:schemeClr val="accent6">
                    <a:lumMod val="75000"/>
                  </a:schemeClr>
                </a:solidFill>
                <a:effectLst/>
                <a:latin typeface="zeitung"/>
              </a:rPr>
              <a:t>Milestone-3</a:t>
            </a:r>
            <a:endParaRPr lang="en-IN" dirty="0">
              <a:solidFill>
                <a:schemeClr val="accent6">
                  <a:lumMod val="75000"/>
                </a:schemeClr>
              </a:solidFill>
            </a:endParaRPr>
          </a:p>
        </p:txBody>
      </p:sp>
      <p:sp>
        <p:nvSpPr>
          <p:cNvPr id="5" name="TextBox 4">
            <a:extLst>
              <a:ext uri="{FF2B5EF4-FFF2-40B4-BE49-F238E27FC236}">
                <a16:creationId xmlns:a16="http://schemas.microsoft.com/office/drawing/2014/main" id="{EBEC79AB-7293-0620-E450-D0098BD6E38A}"/>
              </a:ext>
            </a:extLst>
          </p:cNvPr>
          <p:cNvSpPr txBox="1"/>
          <p:nvPr/>
        </p:nvSpPr>
        <p:spPr>
          <a:xfrm>
            <a:off x="6664960" y="4165600"/>
            <a:ext cx="5049520" cy="2123658"/>
          </a:xfrm>
          <a:prstGeom prst="rect">
            <a:avLst/>
          </a:prstGeom>
          <a:noFill/>
        </p:spPr>
        <p:txBody>
          <a:bodyPr wrap="square" rtlCol="0">
            <a:spAutoFit/>
          </a:bodyPr>
          <a:lstStyle/>
          <a:p>
            <a:r>
              <a:rPr lang="en-IN" sz="2400" b="1" i="0" dirty="0">
                <a:solidFill>
                  <a:srgbClr val="002060"/>
                </a:solidFill>
                <a:effectLst/>
                <a:latin typeface="zeitung"/>
              </a:rPr>
              <a:t>Team : Code Diva</a:t>
            </a:r>
          </a:p>
          <a:p>
            <a:endParaRPr lang="en-IN" sz="2400" b="1" i="0" dirty="0">
              <a:solidFill>
                <a:srgbClr val="002060"/>
              </a:solidFill>
              <a:effectLst/>
              <a:latin typeface="zeitung"/>
            </a:endParaRPr>
          </a:p>
          <a:p>
            <a:r>
              <a:rPr lang="en-IN" sz="2400" dirty="0" err="1">
                <a:solidFill>
                  <a:schemeClr val="accent1">
                    <a:lumMod val="75000"/>
                  </a:schemeClr>
                </a:solidFill>
              </a:rPr>
              <a:t>Prarthana</a:t>
            </a:r>
            <a:r>
              <a:rPr lang="en-IN" sz="2400" dirty="0">
                <a:solidFill>
                  <a:schemeClr val="accent1">
                    <a:lumMod val="75000"/>
                  </a:schemeClr>
                </a:solidFill>
              </a:rPr>
              <a:t> U </a:t>
            </a:r>
            <a:r>
              <a:rPr lang="en-IN" sz="2400" dirty="0" err="1">
                <a:solidFill>
                  <a:schemeClr val="accent1">
                    <a:lumMod val="75000"/>
                  </a:schemeClr>
                </a:solidFill>
              </a:rPr>
              <a:t>Shanbhag</a:t>
            </a:r>
            <a:r>
              <a:rPr lang="en-IN" sz="2400" dirty="0">
                <a:solidFill>
                  <a:schemeClr val="accent1">
                    <a:lumMod val="75000"/>
                  </a:schemeClr>
                </a:solidFill>
              </a:rPr>
              <a:t> – MT2022077</a:t>
            </a:r>
            <a:endParaRPr lang="en-IN" sz="2400" b="1" i="0" dirty="0">
              <a:solidFill>
                <a:srgbClr val="002060"/>
              </a:solidFill>
              <a:effectLst/>
              <a:latin typeface="zeitung"/>
            </a:endParaRPr>
          </a:p>
          <a:p>
            <a:pPr>
              <a:lnSpc>
                <a:spcPct val="150000"/>
              </a:lnSpc>
            </a:pPr>
            <a:r>
              <a:rPr lang="en-IN" sz="2400" dirty="0">
                <a:solidFill>
                  <a:schemeClr val="accent1">
                    <a:lumMod val="75000"/>
                  </a:schemeClr>
                </a:solidFill>
              </a:rPr>
              <a:t>Karishma Chauhan – MT2022056</a:t>
            </a:r>
          </a:p>
          <a:p>
            <a:endParaRPr lang="en-IN" sz="2400" dirty="0">
              <a:solidFill>
                <a:schemeClr val="accent1">
                  <a:lumMod val="75000"/>
                </a:schemeClr>
              </a:solidFill>
            </a:endParaRPr>
          </a:p>
        </p:txBody>
      </p:sp>
    </p:spTree>
    <p:extLst>
      <p:ext uri="{BB962C8B-B14F-4D97-AF65-F5344CB8AC3E}">
        <p14:creationId xmlns:p14="http://schemas.microsoft.com/office/powerpoint/2010/main" val="3852689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485EA-C913-49CE-B690-BE91D5C01E01}"/>
              </a:ext>
            </a:extLst>
          </p:cNvPr>
          <p:cNvSpPr>
            <a:spLocks noGrp="1"/>
          </p:cNvSpPr>
          <p:nvPr>
            <p:ph type="title"/>
          </p:nvPr>
        </p:nvSpPr>
        <p:spPr>
          <a:xfrm>
            <a:off x="330247" y="92561"/>
            <a:ext cx="11783504" cy="756664"/>
          </a:xfrm>
        </p:spPr>
        <p:txBody>
          <a:bodyPr/>
          <a:lstStyle/>
          <a:p>
            <a:r>
              <a:rPr lang="en-GB" sz="4000" b="1" dirty="0">
                <a:solidFill>
                  <a:srgbClr val="002060"/>
                </a:solidFill>
                <a:latin typeface="Arial" panose="020B0604020202020204" pitchFamily="34" charset="0"/>
                <a:cs typeface="Arial" panose="020B0604020202020204" pitchFamily="34" charset="0"/>
              </a:rPr>
              <a:t>Decision trees</a:t>
            </a:r>
            <a:endParaRPr lang="en-GB" sz="4000"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261D647-9F26-462C-8C14-54F8909DD2FC}"/>
              </a:ext>
            </a:extLst>
          </p:cNvPr>
          <p:cNvSpPr txBox="1"/>
          <p:nvPr/>
        </p:nvSpPr>
        <p:spPr>
          <a:xfrm>
            <a:off x="586845" y="1237401"/>
            <a:ext cx="11300355" cy="1333698"/>
          </a:xfrm>
          <a:prstGeom prst="rect">
            <a:avLst/>
          </a:prstGeom>
          <a:noFill/>
        </p:spPr>
        <p:txBody>
          <a:bodyPr wrap="square">
            <a:spAutoFit/>
          </a:bodyPr>
          <a:lstStyle/>
          <a:p>
            <a:pPr lvl="1" algn="just">
              <a:lnSpc>
                <a:spcPct val="150000"/>
              </a:lnSpc>
              <a:buFont typeface="Arial" panose="020B0604020202020204" pitchFamily="34" charset="0"/>
              <a:buChar char="•"/>
            </a:pPr>
            <a:r>
              <a:rPr lang="en-GB" sz="2000" dirty="0">
                <a:solidFill>
                  <a:schemeClr val="accent1">
                    <a:lumMod val="50000"/>
                  </a:schemeClr>
                </a:solidFill>
                <a:latin typeface="Arial" panose="020B0604020202020204" pitchFamily="34" charset="0"/>
                <a:cs typeface="Arial" panose="020B0604020202020204" pitchFamily="34" charset="0"/>
              </a:rPr>
              <a:t> </a:t>
            </a:r>
            <a:r>
              <a:rPr lang="en-GB" dirty="0">
                <a:solidFill>
                  <a:schemeClr val="accent1">
                    <a:lumMod val="50000"/>
                  </a:schemeClr>
                </a:solidFill>
                <a:latin typeface="Arial" panose="020B0604020202020204" pitchFamily="34" charset="0"/>
                <a:cs typeface="Arial" panose="020B0604020202020204" pitchFamily="34" charset="0"/>
              </a:rPr>
              <a:t>Decision trees supports non linearity, where LR supports only linear solutions.</a:t>
            </a:r>
          </a:p>
          <a:p>
            <a:pPr marL="623888" lvl="1" indent="-177800" algn="just">
              <a:lnSpc>
                <a:spcPct val="150000"/>
              </a:lnSpc>
              <a:buFont typeface="Arial" panose="020B0604020202020204" pitchFamily="34" charset="0"/>
              <a:buChar char="•"/>
            </a:pPr>
            <a:r>
              <a:rPr lang="en-GB" dirty="0">
                <a:solidFill>
                  <a:schemeClr val="accent1">
                    <a:lumMod val="50000"/>
                  </a:schemeClr>
                </a:solidFill>
                <a:latin typeface="Arial" panose="020B0604020202020204" pitchFamily="34" charset="0"/>
                <a:cs typeface="Arial" panose="020B0604020202020204" pitchFamily="34" charset="0"/>
              </a:rPr>
              <a:t>When there are large number of features with less data-sets(with low noise), LR may outperform	</a:t>
            </a:r>
            <a:endParaRPr lang="en-US" dirty="0">
              <a:solidFill>
                <a:schemeClr val="accent1">
                  <a:lumMod val="50000"/>
                </a:schemeClr>
              </a:solidFill>
              <a:latin typeface="Arial" panose="020B0604020202020204" pitchFamily="34" charset="0"/>
              <a:cs typeface="Arial" panose="020B0604020202020204" pitchFamily="34" charset="0"/>
            </a:endParaRPr>
          </a:p>
          <a:p>
            <a:pPr>
              <a:lnSpc>
                <a:spcPct val="150000"/>
              </a:lnSpc>
            </a:pPr>
            <a:endParaRPr lang="en-US" dirty="0">
              <a:solidFill>
                <a:schemeClr val="accent1">
                  <a:lumMod val="50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E27A7CC-455B-4B88-BACD-4083B040C1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823" y="4208372"/>
            <a:ext cx="8441302" cy="981075"/>
          </a:xfrm>
          <a:prstGeom prst="rect">
            <a:avLst/>
          </a:prstGeom>
        </p:spPr>
      </p:pic>
      <p:sp>
        <p:nvSpPr>
          <p:cNvPr id="3" name="TextBox 2">
            <a:extLst>
              <a:ext uri="{FF2B5EF4-FFF2-40B4-BE49-F238E27FC236}">
                <a16:creationId xmlns:a16="http://schemas.microsoft.com/office/drawing/2014/main" id="{D40E06AA-9AB8-F7EA-216A-4C1D8B209CC4}"/>
              </a:ext>
            </a:extLst>
          </p:cNvPr>
          <p:cNvSpPr txBox="1"/>
          <p:nvPr/>
        </p:nvSpPr>
        <p:spPr>
          <a:xfrm>
            <a:off x="973823" y="2486883"/>
            <a:ext cx="8118087" cy="707886"/>
          </a:xfrm>
          <a:prstGeom prst="rect">
            <a:avLst/>
          </a:prstGeom>
          <a:noFill/>
        </p:spPr>
        <p:txBody>
          <a:bodyPr wrap="square" rtlCol="0">
            <a:spAutoFit/>
          </a:bodyPr>
          <a:lstStyle/>
          <a:p>
            <a:r>
              <a:rPr lang="en-GB" sz="2000" u="sng" dirty="0">
                <a:solidFill>
                  <a:schemeClr val="accent4">
                    <a:lumMod val="75000"/>
                  </a:schemeClr>
                </a:solidFill>
                <a:latin typeface="Arial" panose="020B0604020202020204" pitchFamily="34" charset="0"/>
                <a:cs typeface="Arial" panose="020B0604020202020204" pitchFamily="34" charset="0"/>
              </a:rPr>
              <a:t>Decision trees </a:t>
            </a:r>
            <a:r>
              <a:rPr lang="en-US" sz="2000" b="0" i="0" u="sng" strike="noStrike" baseline="0" dirty="0">
                <a:solidFill>
                  <a:schemeClr val="accent4">
                    <a:lumMod val="75000"/>
                  </a:schemeClr>
                </a:solidFill>
                <a:latin typeface="Arial" panose="020B0604020202020204" pitchFamily="34" charset="0"/>
                <a:cs typeface="Arial" panose="020B0604020202020204" pitchFamily="34" charset="0"/>
              </a:rPr>
              <a:t>with default hyperparameters :</a:t>
            </a:r>
            <a:br>
              <a:rPr lang="en-US" sz="2000" b="0" i="0" u="sng" strike="noStrike" baseline="0" dirty="0">
                <a:solidFill>
                  <a:schemeClr val="accent4">
                    <a:lumMod val="75000"/>
                  </a:schemeClr>
                </a:solidFill>
                <a:latin typeface="Arial" panose="020B0604020202020204" pitchFamily="34" charset="0"/>
                <a:cs typeface="Arial" panose="020B0604020202020204" pitchFamily="34" charset="0"/>
              </a:rPr>
            </a:br>
            <a:endParaRPr lang="en-IN" sz="2000" dirty="0"/>
          </a:p>
        </p:txBody>
      </p:sp>
      <p:sp>
        <p:nvSpPr>
          <p:cNvPr id="5" name="TextBox 4">
            <a:extLst>
              <a:ext uri="{FF2B5EF4-FFF2-40B4-BE49-F238E27FC236}">
                <a16:creationId xmlns:a16="http://schemas.microsoft.com/office/drawing/2014/main" id="{086526B2-1096-DCB1-616F-CA2883E467D4}"/>
              </a:ext>
            </a:extLst>
          </p:cNvPr>
          <p:cNvSpPr txBox="1"/>
          <p:nvPr/>
        </p:nvSpPr>
        <p:spPr>
          <a:xfrm>
            <a:off x="973823" y="3001013"/>
            <a:ext cx="3010829" cy="400110"/>
          </a:xfrm>
          <a:prstGeom prst="rect">
            <a:avLst/>
          </a:prstGeom>
          <a:noFill/>
        </p:spPr>
        <p:txBody>
          <a:bodyPr wrap="square" rtlCol="0">
            <a:spAutoFit/>
          </a:bodyPr>
          <a:lstStyle/>
          <a:p>
            <a:r>
              <a:rPr lang="en-IN" sz="2000" b="1" dirty="0">
                <a:solidFill>
                  <a:schemeClr val="accent2">
                    <a:lumMod val="50000"/>
                  </a:schemeClr>
                </a:solidFill>
              </a:rPr>
              <a:t>Train data :</a:t>
            </a:r>
          </a:p>
        </p:txBody>
      </p:sp>
      <p:pic>
        <p:nvPicPr>
          <p:cNvPr id="8" name="Picture 7">
            <a:extLst>
              <a:ext uri="{FF2B5EF4-FFF2-40B4-BE49-F238E27FC236}">
                <a16:creationId xmlns:a16="http://schemas.microsoft.com/office/drawing/2014/main" id="{2554FF49-906F-C2EE-90B0-A23203F71C33}"/>
              </a:ext>
            </a:extLst>
          </p:cNvPr>
          <p:cNvPicPr>
            <a:picLocks noChangeAspect="1"/>
          </p:cNvPicPr>
          <p:nvPr/>
        </p:nvPicPr>
        <p:blipFill>
          <a:blip r:embed="rId4"/>
          <a:stretch>
            <a:fillRect/>
          </a:stretch>
        </p:blipFill>
        <p:spPr>
          <a:xfrm>
            <a:off x="2316749" y="2981325"/>
            <a:ext cx="3905250" cy="447675"/>
          </a:xfrm>
          <a:prstGeom prst="rect">
            <a:avLst/>
          </a:prstGeom>
        </p:spPr>
      </p:pic>
      <p:sp>
        <p:nvSpPr>
          <p:cNvPr id="9" name="TextBox 8">
            <a:extLst>
              <a:ext uri="{FF2B5EF4-FFF2-40B4-BE49-F238E27FC236}">
                <a16:creationId xmlns:a16="http://schemas.microsoft.com/office/drawing/2014/main" id="{4A08ECAC-B8E1-12CD-C85C-09A776A1061F}"/>
              </a:ext>
            </a:extLst>
          </p:cNvPr>
          <p:cNvSpPr txBox="1"/>
          <p:nvPr/>
        </p:nvSpPr>
        <p:spPr>
          <a:xfrm>
            <a:off x="973823" y="3641430"/>
            <a:ext cx="1483112" cy="400110"/>
          </a:xfrm>
          <a:prstGeom prst="rect">
            <a:avLst/>
          </a:prstGeom>
          <a:noFill/>
        </p:spPr>
        <p:txBody>
          <a:bodyPr wrap="square" rtlCol="0">
            <a:spAutoFit/>
          </a:bodyPr>
          <a:lstStyle/>
          <a:p>
            <a:r>
              <a:rPr lang="en-IN" sz="2000" b="1" dirty="0">
                <a:solidFill>
                  <a:schemeClr val="accent2">
                    <a:lumMod val="50000"/>
                  </a:schemeClr>
                </a:solidFill>
              </a:rPr>
              <a:t>Test data :</a:t>
            </a:r>
          </a:p>
        </p:txBody>
      </p:sp>
    </p:spTree>
    <p:extLst>
      <p:ext uri="{BB962C8B-B14F-4D97-AF65-F5344CB8AC3E}">
        <p14:creationId xmlns:p14="http://schemas.microsoft.com/office/powerpoint/2010/main" val="251326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03E30A-CDD5-4FF3-9F94-2D097DFCF8B2}"/>
              </a:ext>
            </a:extLst>
          </p:cNvPr>
          <p:cNvPicPr>
            <a:picLocks noChangeAspect="1"/>
          </p:cNvPicPr>
          <p:nvPr/>
        </p:nvPicPr>
        <p:blipFill>
          <a:blip r:embed="rId2"/>
          <a:stretch>
            <a:fillRect/>
          </a:stretch>
        </p:blipFill>
        <p:spPr>
          <a:xfrm>
            <a:off x="442468" y="1211578"/>
            <a:ext cx="8623231" cy="2250428"/>
          </a:xfrm>
          <a:prstGeom prst="rect">
            <a:avLst/>
          </a:prstGeom>
        </p:spPr>
      </p:pic>
      <p:sp>
        <p:nvSpPr>
          <p:cNvPr id="9" name="TextBox 8">
            <a:extLst>
              <a:ext uri="{FF2B5EF4-FFF2-40B4-BE49-F238E27FC236}">
                <a16:creationId xmlns:a16="http://schemas.microsoft.com/office/drawing/2014/main" id="{ABB07F02-9B99-4E0A-A7EF-3DF396E3FFD4}"/>
              </a:ext>
            </a:extLst>
          </p:cNvPr>
          <p:cNvSpPr txBox="1"/>
          <p:nvPr/>
        </p:nvSpPr>
        <p:spPr>
          <a:xfrm>
            <a:off x="580404" y="3429000"/>
            <a:ext cx="6112564" cy="456535"/>
          </a:xfrm>
          <a:prstGeom prst="rect">
            <a:avLst/>
          </a:prstGeom>
          <a:noFill/>
        </p:spPr>
        <p:txBody>
          <a:bodyPr wrap="square">
            <a:spAutoFit/>
          </a:bodyPr>
          <a:lstStyle/>
          <a:p>
            <a:pPr marL="0" indent="0">
              <a:lnSpc>
                <a:spcPct val="150000"/>
              </a:lnSpc>
              <a:buNone/>
            </a:pPr>
            <a:r>
              <a:rPr lang="en-GB" dirty="0">
                <a:solidFill>
                  <a:srgbClr val="7030A0"/>
                </a:solidFill>
                <a:latin typeface="Arial" panose="020B0604020202020204" pitchFamily="34" charset="0"/>
                <a:cs typeface="Arial" panose="020B0604020202020204" pitchFamily="34" charset="0"/>
              </a:rPr>
              <a:t>With manual tuning </a:t>
            </a:r>
            <a:r>
              <a:rPr lang="en-GB" dirty="0">
                <a:solidFill>
                  <a:schemeClr val="accent1">
                    <a:lumMod val="50000"/>
                  </a:schemeClr>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415869A-5A70-4C36-B5E8-F9DD0FC0B9D1}"/>
              </a:ext>
            </a:extLst>
          </p:cNvPr>
          <p:cNvSpPr txBox="1"/>
          <p:nvPr/>
        </p:nvSpPr>
        <p:spPr>
          <a:xfrm>
            <a:off x="580404" y="4907639"/>
            <a:ext cx="6112564" cy="456535"/>
          </a:xfrm>
          <a:prstGeom prst="rect">
            <a:avLst/>
          </a:prstGeom>
          <a:noFill/>
        </p:spPr>
        <p:txBody>
          <a:bodyPr wrap="square">
            <a:spAutoFit/>
          </a:bodyPr>
          <a:lstStyle/>
          <a:p>
            <a:pPr marL="0" indent="0">
              <a:lnSpc>
                <a:spcPct val="150000"/>
              </a:lnSpc>
              <a:buNone/>
            </a:pPr>
            <a:r>
              <a:rPr lang="en-GB" dirty="0">
                <a:solidFill>
                  <a:srgbClr val="7030A0"/>
                </a:solidFill>
                <a:latin typeface="Arial" panose="020B0604020202020204" pitchFamily="34" charset="0"/>
                <a:cs typeface="Arial" panose="020B0604020202020204" pitchFamily="34" charset="0"/>
              </a:rPr>
              <a:t>With Grid Search  : </a:t>
            </a:r>
          </a:p>
        </p:txBody>
      </p:sp>
      <p:pic>
        <p:nvPicPr>
          <p:cNvPr id="12" name="Picture 11">
            <a:extLst>
              <a:ext uri="{FF2B5EF4-FFF2-40B4-BE49-F238E27FC236}">
                <a16:creationId xmlns:a16="http://schemas.microsoft.com/office/drawing/2014/main" id="{30F931D7-2BDA-4377-BD1A-75FB2F4944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660" y="5742084"/>
            <a:ext cx="6419936" cy="878711"/>
          </a:xfrm>
          <a:prstGeom prst="rect">
            <a:avLst/>
          </a:prstGeom>
        </p:spPr>
      </p:pic>
      <p:pic>
        <p:nvPicPr>
          <p:cNvPr id="14" name="Picture 13">
            <a:extLst>
              <a:ext uri="{FF2B5EF4-FFF2-40B4-BE49-F238E27FC236}">
                <a16:creationId xmlns:a16="http://schemas.microsoft.com/office/drawing/2014/main" id="{48D977E0-24A7-4065-AED1-EFDCC2C59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660" y="4219012"/>
            <a:ext cx="6419936" cy="878711"/>
          </a:xfrm>
          <a:prstGeom prst="rect">
            <a:avLst/>
          </a:prstGeom>
        </p:spPr>
      </p:pic>
      <p:sp>
        <p:nvSpPr>
          <p:cNvPr id="3" name="TextBox 2">
            <a:extLst>
              <a:ext uri="{FF2B5EF4-FFF2-40B4-BE49-F238E27FC236}">
                <a16:creationId xmlns:a16="http://schemas.microsoft.com/office/drawing/2014/main" id="{3FF2191C-0101-F898-89BB-CC7E443C1AB7}"/>
              </a:ext>
            </a:extLst>
          </p:cNvPr>
          <p:cNvSpPr txBox="1"/>
          <p:nvPr/>
        </p:nvSpPr>
        <p:spPr>
          <a:xfrm>
            <a:off x="288976" y="537844"/>
            <a:ext cx="8118087" cy="707886"/>
          </a:xfrm>
          <a:prstGeom prst="rect">
            <a:avLst/>
          </a:prstGeom>
          <a:noFill/>
        </p:spPr>
        <p:txBody>
          <a:bodyPr wrap="square" rtlCol="0">
            <a:spAutoFit/>
          </a:bodyPr>
          <a:lstStyle/>
          <a:p>
            <a:r>
              <a:rPr lang="en-GB" sz="2000" u="sng" dirty="0">
                <a:solidFill>
                  <a:schemeClr val="accent4">
                    <a:lumMod val="75000"/>
                  </a:schemeClr>
                </a:solidFill>
                <a:latin typeface="Arial" panose="020B0604020202020204" pitchFamily="34" charset="0"/>
                <a:cs typeface="Arial" panose="020B0604020202020204" pitchFamily="34" charset="0"/>
              </a:rPr>
              <a:t>Decision trees </a:t>
            </a:r>
            <a:r>
              <a:rPr lang="en-US" sz="2000" b="0" i="0" u="sng" strike="noStrike" baseline="0" dirty="0">
                <a:solidFill>
                  <a:schemeClr val="accent4">
                    <a:lumMod val="75000"/>
                  </a:schemeClr>
                </a:solidFill>
                <a:latin typeface="Arial" panose="020B0604020202020204" pitchFamily="34" charset="0"/>
                <a:cs typeface="Arial" panose="020B0604020202020204" pitchFamily="34" charset="0"/>
              </a:rPr>
              <a:t>with hyperparameters tuning :</a:t>
            </a:r>
            <a:br>
              <a:rPr lang="en-US" sz="2000" b="0" i="0" u="sng" strike="noStrike" baseline="0" dirty="0">
                <a:solidFill>
                  <a:schemeClr val="accent4">
                    <a:lumMod val="75000"/>
                  </a:schemeClr>
                </a:solidFill>
                <a:latin typeface="Arial" panose="020B0604020202020204" pitchFamily="34" charset="0"/>
                <a:cs typeface="Arial" panose="020B0604020202020204" pitchFamily="34" charset="0"/>
              </a:rPr>
            </a:br>
            <a:endParaRPr lang="en-IN" sz="2000" dirty="0"/>
          </a:p>
        </p:txBody>
      </p:sp>
      <p:sp>
        <p:nvSpPr>
          <p:cNvPr id="4" name="TextBox 3">
            <a:extLst>
              <a:ext uri="{FF2B5EF4-FFF2-40B4-BE49-F238E27FC236}">
                <a16:creationId xmlns:a16="http://schemas.microsoft.com/office/drawing/2014/main" id="{812B9139-512A-C723-6E6D-1785CF60059A}"/>
              </a:ext>
            </a:extLst>
          </p:cNvPr>
          <p:cNvSpPr txBox="1"/>
          <p:nvPr/>
        </p:nvSpPr>
        <p:spPr>
          <a:xfrm>
            <a:off x="580404" y="3935685"/>
            <a:ext cx="1475543" cy="400110"/>
          </a:xfrm>
          <a:prstGeom prst="rect">
            <a:avLst/>
          </a:prstGeom>
          <a:noFill/>
        </p:spPr>
        <p:txBody>
          <a:bodyPr wrap="square" rtlCol="0">
            <a:spAutoFit/>
          </a:bodyPr>
          <a:lstStyle/>
          <a:p>
            <a:r>
              <a:rPr lang="en-IN" sz="2000" b="1" dirty="0">
                <a:solidFill>
                  <a:schemeClr val="accent2">
                    <a:lumMod val="50000"/>
                  </a:schemeClr>
                </a:solidFill>
              </a:rPr>
              <a:t>Train data </a:t>
            </a:r>
          </a:p>
        </p:txBody>
      </p:sp>
      <p:pic>
        <p:nvPicPr>
          <p:cNvPr id="7" name="Picture 6">
            <a:extLst>
              <a:ext uri="{FF2B5EF4-FFF2-40B4-BE49-F238E27FC236}">
                <a16:creationId xmlns:a16="http://schemas.microsoft.com/office/drawing/2014/main" id="{7BA62306-E9FD-7154-43F8-42B6328A0F99}"/>
              </a:ext>
            </a:extLst>
          </p:cNvPr>
          <p:cNvPicPr>
            <a:picLocks noChangeAspect="1"/>
          </p:cNvPicPr>
          <p:nvPr/>
        </p:nvPicPr>
        <p:blipFill>
          <a:blip r:embed="rId5"/>
          <a:stretch>
            <a:fillRect/>
          </a:stretch>
        </p:blipFill>
        <p:spPr>
          <a:xfrm>
            <a:off x="580404" y="4382836"/>
            <a:ext cx="3876675" cy="285750"/>
          </a:xfrm>
          <a:prstGeom prst="rect">
            <a:avLst/>
          </a:prstGeom>
        </p:spPr>
      </p:pic>
      <p:sp>
        <p:nvSpPr>
          <p:cNvPr id="8" name="TextBox 7">
            <a:extLst>
              <a:ext uri="{FF2B5EF4-FFF2-40B4-BE49-F238E27FC236}">
                <a16:creationId xmlns:a16="http://schemas.microsoft.com/office/drawing/2014/main" id="{9E971A18-F68F-B5AE-1047-C1C42CB17FC5}"/>
              </a:ext>
            </a:extLst>
          </p:cNvPr>
          <p:cNvSpPr txBox="1"/>
          <p:nvPr/>
        </p:nvSpPr>
        <p:spPr>
          <a:xfrm>
            <a:off x="580404" y="3935081"/>
            <a:ext cx="1475543" cy="400110"/>
          </a:xfrm>
          <a:prstGeom prst="rect">
            <a:avLst/>
          </a:prstGeom>
          <a:noFill/>
        </p:spPr>
        <p:txBody>
          <a:bodyPr wrap="square" rtlCol="0">
            <a:spAutoFit/>
          </a:bodyPr>
          <a:lstStyle/>
          <a:p>
            <a:r>
              <a:rPr lang="en-IN" sz="2000" b="1" dirty="0">
                <a:solidFill>
                  <a:schemeClr val="accent2">
                    <a:lumMod val="50000"/>
                  </a:schemeClr>
                </a:solidFill>
              </a:rPr>
              <a:t>Train data </a:t>
            </a:r>
          </a:p>
        </p:txBody>
      </p:sp>
      <p:sp>
        <p:nvSpPr>
          <p:cNvPr id="11" name="TextBox 10">
            <a:extLst>
              <a:ext uri="{FF2B5EF4-FFF2-40B4-BE49-F238E27FC236}">
                <a16:creationId xmlns:a16="http://schemas.microsoft.com/office/drawing/2014/main" id="{F3B61677-B8EE-4BDA-3A71-A3CE7EB5A465}"/>
              </a:ext>
            </a:extLst>
          </p:cNvPr>
          <p:cNvSpPr txBox="1"/>
          <p:nvPr/>
        </p:nvSpPr>
        <p:spPr>
          <a:xfrm>
            <a:off x="5191659" y="3885535"/>
            <a:ext cx="1475543" cy="400110"/>
          </a:xfrm>
          <a:prstGeom prst="rect">
            <a:avLst/>
          </a:prstGeom>
          <a:noFill/>
        </p:spPr>
        <p:txBody>
          <a:bodyPr wrap="square" rtlCol="0">
            <a:spAutoFit/>
          </a:bodyPr>
          <a:lstStyle/>
          <a:p>
            <a:r>
              <a:rPr lang="en-IN" sz="2000" b="1" dirty="0">
                <a:solidFill>
                  <a:schemeClr val="accent2">
                    <a:lumMod val="50000"/>
                  </a:schemeClr>
                </a:solidFill>
              </a:rPr>
              <a:t>Test data </a:t>
            </a:r>
          </a:p>
        </p:txBody>
      </p:sp>
      <p:sp>
        <p:nvSpPr>
          <p:cNvPr id="13" name="TextBox 12">
            <a:extLst>
              <a:ext uri="{FF2B5EF4-FFF2-40B4-BE49-F238E27FC236}">
                <a16:creationId xmlns:a16="http://schemas.microsoft.com/office/drawing/2014/main" id="{72F8F57A-9D8D-24D0-42F6-AC6D7765E8B3}"/>
              </a:ext>
            </a:extLst>
          </p:cNvPr>
          <p:cNvSpPr txBox="1"/>
          <p:nvPr/>
        </p:nvSpPr>
        <p:spPr>
          <a:xfrm>
            <a:off x="580404" y="5357213"/>
            <a:ext cx="1475543" cy="400110"/>
          </a:xfrm>
          <a:prstGeom prst="rect">
            <a:avLst/>
          </a:prstGeom>
          <a:noFill/>
        </p:spPr>
        <p:txBody>
          <a:bodyPr wrap="square" rtlCol="0">
            <a:spAutoFit/>
          </a:bodyPr>
          <a:lstStyle/>
          <a:p>
            <a:r>
              <a:rPr lang="en-IN" sz="2000" b="1" dirty="0">
                <a:solidFill>
                  <a:schemeClr val="accent2">
                    <a:lumMod val="50000"/>
                  </a:schemeClr>
                </a:solidFill>
              </a:rPr>
              <a:t>Train data </a:t>
            </a:r>
          </a:p>
        </p:txBody>
      </p:sp>
      <p:sp>
        <p:nvSpPr>
          <p:cNvPr id="15" name="TextBox 14">
            <a:extLst>
              <a:ext uri="{FF2B5EF4-FFF2-40B4-BE49-F238E27FC236}">
                <a16:creationId xmlns:a16="http://schemas.microsoft.com/office/drawing/2014/main" id="{E0B84195-3EBF-7383-F4B7-F65C667E443A}"/>
              </a:ext>
            </a:extLst>
          </p:cNvPr>
          <p:cNvSpPr txBox="1"/>
          <p:nvPr/>
        </p:nvSpPr>
        <p:spPr>
          <a:xfrm>
            <a:off x="5191659" y="5360694"/>
            <a:ext cx="1475543" cy="400110"/>
          </a:xfrm>
          <a:prstGeom prst="rect">
            <a:avLst/>
          </a:prstGeom>
          <a:noFill/>
        </p:spPr>
        <p:txBody>
          <a:bodyPr wrap="square" rtlCol="0">
            <a:spAutoFit/>
          </a:bodyPr>
          <a:lstStyle/>
          <a:p>
            <a:r>
              <a:rPr lang="en-IN" sz="2000" b="1" dirty="0">
                <a:solidFill>
                  <a:schemeClr val="accent2">
                    <a:lumMod val="50000"/>
                  </a:schemeClr>
                </a:solidFill>
              </a:rPr>
              <a:t>Test data </a:t>
            </a:r>
          </a:p>
        </p:txBody>
      </p:sp>
      <p:pic>
        <p:nvPicPr>
          <p:cNvPr id="17" name="Picture 16">
            <a:extLst>
              <a:ext uri="{FF2B5EF4-FFF2-40B4-BE49-F238E27FC236}">
                <a16:creationId xmlns:a16="http://schemas.microsoft.com/office/drawing/2014/main" id="{0C902336-7AE0-B1B2-639E-6FFD4C52A651}"/>
              </a:ext>
            </a:extLst>
          </p:cNvPr>
          <p:cNvPicPr>
            <a:picLocks noChangeAspect="1"/>
          </p:cNvPicPr>
          <p:nvPr/>
        </p:nvPicPr>
        <p:blipFill>
          <a:blip r:embed="rId6"/>
          <a:stretch>
            <a:fillRect/>
          </a:stretch>
        </p:blipFill>
        <p:spPr>
          <a:xfrm>
            <a:off x="580404" y="5901056"/>
            <a:ext cx="3905250" cy="419100"/>
          </a:xfrm>
          <a:prstGeom prst="rect">
            <a:avLst/>
          </a:prstGeom>
        </p:spPr>
      </p:pic>
      <p:sp>
        <p:nvSpPr>
          <p:cNvPr id="18" name="TextBox 17">
            <a:extLst>
              <a:ext uri="{FF2B5EF4-FFF2-40B4-BE49-F238E27FC236}">
                <a16:creationId xmlns:a16="http://schemas.microsoft.com/office/drawing/2014/main" id="{AA5ACA4E-CD5D-0666-A624-8C7AB19A9291}"/>
              </a:ext>
            </a:extLst>
          </p:cNvPr>
          <p:cNvSpPr txBox="1"/>
          <p:nvPr/>
        </p:nvSpPr>
        <p:spPr>
          <a:xfrm>
            <a:off x="580404" y="5357651"/>
            <a:ext cx="1475543" cy="400110"/>
          </a:xfrm>
          <a:prstGeom prst="rect">
            <a:avLst/>
          </a:prstGeom>
          <a:noFill/>
        </p:spPr>
        <p:txBody>
          <a:bodyPr wrap="square" rtlCol="0">
            <a:spAutoFit/>
          </a:bodyPr>
          <a:lstStyle/>
          <a:p>
            <a:r>
              <a:rPr lang="en-IN" sz="2000" b="1" dirty="0">
                <a:solidFill>
                  <a:schemeClr val="accent2">
                    <a:lumMod val="50000"/>
                  </a:schemeClr>
                </a:solidFill>
              </a:rPr>
              <a:t>Train data </a:t>
            </a:r>
          </a:p>
        </p:txBody>
      </p:sp>
    </p:spTree>
    <p:extLst>
      <p:ext uri="{BB962C8B-B14F-4D97-AF65-F5344CB8AC3E}">
        <p14:creationId xmlns:p14="http://schemas.microsoft.com/office/powerpoint/2010/main" val="3827442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46025-4C47-481B-8205-1E1C557D7804}"/>
              </a:ext>
            </a:extLst>
          </p:cNvPr>
          <p:cNvSpPr>
            <a:spLocks noGrp="1"/>
          </p:cNvSpPr>
          <p:nvPr>
            <p:ph type="title"/>
          </p:nvPr>
        </p:nvSpPr>
        <p:spPr>
          <a:xfrm>
            <a:off x="204248" y="163884"/>
            <a:ext cx="11783504" cy="756664"/>
          </a:xfrm>
        </p:spPr>
        <p:txBody>
          <a:bodyPr/>
          <a:lstStyle/>
          <a:p>
            <a:r>
              <a:rPr lang="en-GB" sz="4000" dirty="0">
                <a:solidFill>
                  <a:srgbClr val="002060"/>
                </a:solidFill>
                <a:latin typeface="Arial" panose="020B0604020202020204" pitchFamily="34" charset="0"/>
                <a:cs typeface="Arial" panose="020B0604020202020204" pitchFamily="34" charset="0"/>
              </a:rPr>
              <a:t>Random Forest </a:t>
            </a:r>
          </a:p>
        </p:txBody>
      </p:sp>
      <p:sp>
        <p:nvSpPr>
          <p:cNvPr id="3" name="Content Placeholder 2">
            <a:extLst>
              <a:ext uri="{FF2B5EF4-FFF2-40B4-BE49-F238E27FC236}">
                <a16:creationId xmlns:a16="http://schemas.microsoft.com/office/drawing/2014/main" id="{F098F920-73D0-4EC0-BD69-1DF9A886575B}"/>
              </a:ext>
            </a:extLst>
          </p:cNvPr>
          <p:cNvSpPr>
            <a:spLocks noGrp="1"/>
          </p:cNvSpPr>
          <p:nvPr>
            <p:ph idx="1"/>
          </p:nvPr>
        </p:nvSpPr>
        <p:spPr>
          <a:xfrm>
            <a:off x="520148" y="1253331"/>
            <a:ext cx="10515600" cy="4351338"/>
          </a:xfrm>
        </p:spPr>
        <p:txBody>
          <a:bodyPr/>
          <a:lstStyle/>
          <a:p>
            <a:pPr>
              <a:lnSpc>
                <a:spcPct val="150000"/>
              </a:lnSpc>
            </a:pPr>
            <a:r>
              <a:rPr lang="en-GB" sz="1800" dirty="0">
                <a:solidFill>
                  <a:schemeClr val="accent1">
                    <a:lumMod val="50000"/>
                  </a:schemeClr>
                </a:solidFill>
                <a:latin typeface="Arial" panose="020B0604020202020204" pitchFamily="34" charset="0"/>
                <a:cs typeface="Arial" panose="020B0604020202020204" pitchFamily="34" charset="0"/>
              </a:rPr>
              <a:t>A decision tree combines some decisions, whereas a random forest combines several decision trees and hence assembles randomized decisions based on many decisions and then creates a final decision depending on the majority.</a:t>
            </a:r>
          </a:p>
          <a:p>
            <a:pPr algn="l">
              <a:lnSpc>
                <a:spcPct val="150000"/>
              </a:lnSpc>
            </a:pPr>
            <a:r>
              <a:rPr lang="en-GB" sz="1800" dirty="0">
                <a:solidFill>
                  <a:schemeClr val="accent1">
                    <a:lumMod val="50000"/>
                  </a:schemeClr>
                </a:solidFill>
                <a:latin typeface="Arial" panose="020B0604020202020204" pitchFamily="34" charset="0"/>
                <a:cs typeface="Arial" panose="020B0604020202020204" pitchFamily="34" charset="0"/>
              </a:rPr>
              <a:t>Random Forest uses the bagging technique. It is an ensemble method that consists in generating many little decision trees taking different random samples of the original dataset. Each decision tree makes its own prediction, which are combined to generate a much more accurate prediction.</a:t>
            </a:r>
          </a:p>
          <a:p>
            <a:pPr marL="0" indent="0">
              <a:buNone/>
            </a:pPr>
            <a:endParaRPr lang="en-GB" sz="1800" dirty="0">
              <a:solidFill>
                <a:schemeClr val="accent1">
                  <a:lumMod val="50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86A1824-3D8C-437D-9939-86B5CD739A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148" y="5751141"/>
            <a:ext cx="10974664" cy="942975"/>
          </a:xfrm>
          <a:prstGeom prst="rect">
            <a:avLst/>
          </a:prstGeom>
        </p:spPr>
      </p:pic>
      <p:sp>
        <p:nvSpPr>
          <p:cNvPr id="4" name="TextBox 3">
            <a:extLst>
              <a:ext uri="{FF2B5EF4-FFF2-40B4-BE49-F238E27FC236}">
                <a16:creationId xmlns:a16="http://schemas.microsoft.com/office/drawing/2014/main" id="{641E226E-7660-8AAD-B7C9-84618ACD8F0D}"/>
              </a:ext>
            </a:extLst>
          </p:cNvPr>
          <p:cNvSpPr txBox="1"/>
          <p:nvPr/>
        </p:nvSpPr>
        <p:spPr>
          <a:xfrm>
            <a:off x="714218" y="4836746"/>
            <a:ext cx="1475543" cy="400110"/>
          </a:xfrm>
          <a:prstGeom prst="rect">
            <a:avLst/>
          </a:prstGeom>
          <a:noFill/>
        </p:spPr>
        <p:txBody>
          <a:bodyPr wrap="square" rtlCol="0">
            <a:spAutoFit/>
          </a:bodyPr>
          <a:lstStyle/>
          <a:p>
            <a:r>
              <a:rPr lang="en-IN" sz="2000" b="1" dirty="0">
                <a:solidFill>
                  <a:schemeClr val="accent2">
                    <a:lumMod val="50000"/>
                  </a:schemeClr>
                </a:solidFill>
              </a:rPr>
              <a:t>Train data : </a:t>
            </a:r>
          </a:p>
        </p:txBody>
      </p:sp>
      <p:sp>
        <p:nvSpPr>
          <p:cNvPr id="6" name="TextBox 5">
            <a:extLst>
              <a:ext uri="{FF2B5EF4-FFF2-40B4-BE49-F238E27FC236}">
                <a16:creationId xmlns:a16="http://schemas.microsoft.com/office/drawing/2014/main" id="{83F15B69-2710-CEAF-4608-7C390EC3111F}"/>
              </a:ext>
            </a:extLst>
          </p:cNvPr>
          <p:cNvSpPr txBox="1"/>
          <p:nvPr/>
        </p:nvSpPr>
        <p:spPr>
          <a:xfrm>
            <a:off x="714218" y="5331999"/>
            <a:ext cx="1475543" cy="400110"/>
          </a:xfrm>
          <a:prstGeom prst="rect">
            <a:avLst/>
          </a:prstGeom>
          <a:noFill/>
        </p:spPr>
        <p:txBody>
          <a:bodyPr wrap="square" rtlCol="0">
            <a:spAutoFit/>
          </a:bodyPr>
          <a:lstStyle/>
          <a:p>
            <a:r>
              <a:rPr lang="en-IN" sz="2000" b="1" dirty="0">
                <a:solidFill>
                  <a:schemeClr val="accent2">
                    <a:lumMod val="50000"/>
                  </a:schemeClr>
                </a:solidFill>
              </a:rPr>
              <a:t>Test data :</a:t>
            </a:r>
          </a:p>
        </p:txBody>
      </p:sp>
      <p:pic>
        <p:nvPicPr>
          <p:cNvPr id="10" name="Picture 9">
            <a:extLst>
              <a:ext uri="{FF2B5EF4-FFF2-40B4-BE49-F238E27FC236}">
                <a16:creationId xmlns:a16="http://schemas.microsoft.com/office/drawing/2014/main" id="{5458176F-8D00-9A4A-938D-92CFC4CFF9D7}"/>
              </a:ext>
            </a:extLst>
          </p:cNvPr>
          <p:cNvPicPr>
            <a:picLocks noChangeAspect="1"/>
          </p:cNvPicPr>
          <p:nvPr/>
        </p:nvPicPr>
        <p:blipFill>
          <a:blip r:embed="rId5"/>
          <a:stretch>
            <a:fillRect/>
          </a:stretch>
        </p:blipFill>
        <p:spPr>
          <a:xfrm>
            <a:off x="2007760" y="4926806"/>
            <a:ext cx="2562225" cy="266700"/>
          </a:xfrm>
          <a:prstGeom prst="rect">
            <a:avLst/>
          </a:prstGeom>
        </p:spPr>
      </p:pic>
      <p:sp>
        <p:nvSpPr>
          <p:cNvPr id="11" name="TextBox 10">
            <a:extLst>
              <a:ext uri="{FF2B5EF4-FFF2-40B4-BE49-F238E27FC236}">
                <a16:creationId xmlns:a16="http://schemas.microsoft.com/office/drawing/2014/main" id="{90BEA147-A23A-EC75-7EB5-E7CC2CA3A365}"/>
              </a:ext>
            </a:extLst>
          </p:cNvPr>
          <p:cNvSpPr txBox="1"/>
          <p:nvPr/>
        </p:nvSpPr>
        <p:spPr>
          <a:xfrm>
            <a:off x="692456" y="4315721"/>
            <a:ext cx="8118087" cy="707886"/>
          </a:xfrm>
          <a:prstGeom prst="rect">
            <a:avLst/>
          </a:prstGeom>
          <a:noFill/>
        </p:spPr>
        <p:txBody>
          <a:bodyPr wrap="square" rtlCol="0">
            <a:spAutoFit/>
          </a:bodyPr>
          <a:lstStyle/>
          <a:p>
            <a:r>
              <a:rPr lang="en-GB" sz="2000" u="sng" dirty="0">
                <a:solidFill>
                  <a:schemeClr val="accent4">
                    <a:lumMod val="75000"/>
                  </a:schemeClr>
                </a:solidFill>
                <a:latin typeface="Arial" panose="020B0604020202020204" pitchFamily="34" charset="0"/>
                <a:cs typeface="Arial" panose="020B0604020202020204" pitchFamily="34" charset="0"/>
              </a:rPr>
              <a:t>Random Forest </a:t>
            </a:r>
            <a:r>
              <a:rPr lang="en-US" sz="2000" b="0" i="0" u="sng" strike="noStrike" baseline="0" dirty="0">
                <a:solidFill>
                  <a:schemeClr val="accent4">
                    <a:lumMod val="75000"/>
                  </a:schemeClr>
                </a:solidFill>
                <a:latin typeface="Arial" panose="020B0604020202020204" pitchFamily="34" charset="0"/>
                <a:cs typeface="Arial" panose="020B0604020202020204" pitchFamily="34" charset="0"/>
              </a:rPr>
              <a:t>with default hyperparameters :</a:t>
            </a:r>
            <a:br>
              <a:rPr lang="en-US" sz="2000" b="0" i="0" u="sng" strike="noStrike" baseline="0" dirty="0">
                <a:solidFill>
                  <a:schemeClr val="accent4">
                    <a:lumMod val="75000"/>
                  </a:schemeClr>
                </a:solidFill>
                <a:latin typeface="Arial" panose="020B0604020202020204" pitchFamily="34" charset="0"/>
                <a:cs typeface="Arial" panose="020B0604020202020204" pitchFamily="34" charset="0"/>
              </a:rPr>
            </a:br>
            <a:endParaRPr lang="en-IN" sz="2000" dirty="0"/>
          </a:p>
        </p:txBody>
      </p:sp>
    </p:spTree>
    <p:extLst>
      <p:ext uri="{BB962C8B-B14F-4D97-AF65-F5344CB8AC3E}">
        <p14:creationId xmlns:p14="http://schemas.microsoft.com/office/powerpoint/2010/main" val="329418851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98F920-73D0-4EC0-BD69-1DF9A886575B}"/>
              </a:ext>
            </a:extLst>
          </p:cNvPr>
          <p:cNvSpPr>
            <a:spLocks noGrp="1"/>
          </p:cNvSpPr>
          <p:nvPr>
            <p:ph idx="1"/>
          </p:nvPr>
        </p:nvSpPr>
        <p:spPr>
          <a:xfrm>
            <a:off x="520148" y="1253331"/>
            <a:ext cx="10515600" cy="4351338"/>
          </a:xfrm>
        </p:spPr>
        <p:txBody>
          <a:bodyPr/>
          <a:lstStyle/>
          <a:p>
            <a:pPr marL="0" indent="0">
              <a:buNone/>
            </a:pPr>
            <a:endParaRPr lang="en-GB" sz="1800" dirty="0">
              <a:solidFill>
                <a:schemeClr val="accent1">
                  <a:lumMod val="50000"/>
                </a:scheme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FDFD5B70-7C44-41E5-AAAB-D20AB3806CA7}"/>
              </a:ext>
            </a:extLst>
          </p:cNvPr>
          <p:cNvPicPr>
            <a:picLocks noChangeAspect="1"/>
          </p:cNvPicPr>
          <p:nvPr/>
        </p:nvPicPr>
        <p:blipFill>
          <a:blip r:embed="rId3"/>
          <a:stretch>
            <a:fillRect/>
          </a:stretch>
        </p:blipFill>
        <p:spPr>
          <a:xfrm>
            <a:off x="520148" y="1245730"/>
            <a:ext cx="7397218" cy="2364628"/>
          </a:xfrm>
          <a:prstGeom prst="rect">
            <a:avLst/>
          </a:prstGeom>
        </p:spPr>
      </p:pic>
      <p:pic>
        <p:nvPicPr>
          <p:cNvPr id="6" name="Picture 5">
            <a:extLst>
              <a:ext uri="{FF2B5EF4-FFF2-40B4-BE49-F238E27FC236}">
                <a16:creationId xmlns:a16="http://schemas.microsoft.com/office/drawing/2014/main" id="{29D3C84E-8B7A-4896-A6FD-E2452DEBE3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670" y="4893320"/>
            <a:ext cx="11019182" cy="1019175"/>
          </a:xfrm>
          <a:prstGeom prst="rect">
            <a:avLst/>
          </a:prstGeom>
        </p:spPr>
      </p:pic>
      <p:sp>
        <p:nvSpPr>
          <p:cNvPr id="8" name="TextBox 7">
            <a:extLst>
              <a:ext uri="{FF2B5EF4-FFF2-40B4-BE49-F238E27FC236}">
                <a16:creationId xmlns:a16="http://schemas.microsoft.com/office/drawing/2014/main" id="{2C4B206F-4C2B-4536-A2D8-49FF67324B24}"/>
              </a:ext>
            </a:extLst>
          </p:cNvPr>
          <p:cNvSpPr txBox="1"/>
          <p:nvPr/>
        </p:nvSpPr>
        <p:spPr>
          <a:xfrm>
            <a:off x="652670" y="5722306"/>
            <a:ext cx="9189761" cy="416011"/>
          </a:xfrm>
          <a:prstGeom prst="rect">
            <a:avLst/>
          </a:prstGeom>
          <a:noFill/>
        </p:spPr>
        <p:txBody>
          <a:bodyPr wrap="square">
            <a:spAutoFit/>
          </a:bodyPr>
          <a:lstStyle/>
          <a:p>
            <a:pPr marL="0" indent="0">
              <a:lnSpc>
                <a:spcPct val="150000"/>
              </a:lnSpc>
              <a:buNone/>
            </a:pPr>
            <a:r>
              <a:rPr lang="en-GB" sz="1600" dirty="0">
                <a:solidFill>
                  <a:schemeClr val="accent1">
                    <a:lumMod val="50000"/>
                  </a:schemeClr>
                </a:solidFill>
                <a:latin typeface="Arial" panose="020B0604020202020204" pitchFamily="34" charset="0"/>
                <a:cs typeface="Arial" panose="020B0604020202020204" pitchFamily="34" charset="0"/>
              </a:rPr>
              <a:t>We successfully manages to achieve accuracy improvement from 0.629 to 0.645 with Manual tuning </a:t>
            </a:r>
          </a:p>
        </p:txBody>
      </p:sp>
      <p:sp>
        <p:nvSpPr>
          <p:cNvPr id="4" name="TextBox 3">
            <a:extLst>
              <a:ext uri="{FF2B5EF4-FFF2-40B4-BE49-F238E27FC236}">
                <a16:creationId xmlns:a16="http://schemas.microsoft.com/office/drawing/2014/main" id="{00B687EE-9B86-D121-806F-48945A29003C}"/>
              </a:ext>
            </a:extLst>
          </p:cNvPr>
          <p:cNvSpPr txBox="1"/>
          <p:nvPr/>
        </p:nvSpPr>
        <p:spPr>
          <a:xfrm>
            <a:off x="288976" y="537844"/>
            <a:ext cx="8118087" cy="707886"/>
          </a:xfrm>
          <a:prstGeom prst="rect">
            <a:avLst/>
          </a:prstGeom>
          <a:noFill/>
        </p:spPr>
        <p:txBody>
          <a:bodyPr wrap="square" rtlCol="0">
            <a:spAutoFit/>
          </a:bodyPr>
          <a:lstStyle/>
          <a:p>
            <a:r>
              <a:rPr lang="en-GB" sz="2000" u="sng" dirty="0">
                <a:solidFill>
                  <a:schemeClr val="accent4">
                    <a:lumMod val="75000"/>
                  </a:schemeClr>
                </a:solidFill>
                <a:latin typeface="Arial" panose="020B0604020202020204" pitchFamily="34" charset="0"/>
                <a:cs typeface="Arial" panose="020B0604020202020204" pitchFamily="34" charset="0"/>
              </a:rPr>
              <a:t>Random Forest  </a:t>
            </a:r>
            <a:r>
              <a:rPr lang="en-US" sz="2000" b="0" i="0" u="sng" strike="noStrike" baseline="0" dirty="0">
                <a:solidFill>
                  <a:schemeClr val="accent4">
                    <a:lumMod val="75000"/>
                  </a:schemeClr>
                </a:solidFill>
                <a:latin typeface="Arial" panose="020B0604020202020204" pitchFamily="34" charset="0"/>
                <a:cs typeface="Arial" panose="020B0604020202020204" pitchFamily="34" charset="0"/>
              </a:rPr>
              <a:t>with hyperparameters tuning :</a:t>
            </a:r>
            <a:br>
              <a:rPr lang="en-US" sz="2000" b="0" i="0" u="sng" strike="noStrike" baseline="0" dirty="0">
                <a:solidFill>
                  <a:schemeClr val="accent4">
                    <a:lumMod val="75000"/>
                  </a:schemeClr>
                </a:solidFill>
                <a:latin typeface="Arial" panose="020B0604020202020204" pitchFamily="34" charset="0"/>
                <a:cs typeface="Arial" panose="020B0604020202020204" pitchFamily="34" charset="0"/>
              </a:rPr>
            </a:br>
            <a:endParaRPr lang="en-IN" sz="2000" dirty="0"/>
          </a:p>
        </p:txBody>
      </p:sp>
      <p:sp>
        <p:nvSpPr>
          <p:cNvPr id="5" name="TextBox 4">
            <a:extLst>
              <a:ext uri="{FF2B5EF4-FFF2-40B4-BE49-F238E27FC236}">
                <a16:creationId xmlns:a16="http://schemas.microsoft.com/office/drawing/2014/main" id="{DBCB9F8B-65C6-BF57-7980-967CFD467B39}"/>
              </a:ext>
            </a:extLst>
          </p:cNvPr>
          <p:cNvSpPr txBox="1"/>
          <p:nvPr/>
        </p:nvSpPr>
        <p:spPr>
          <a:xfrm>
            <a:off x="703066" y="3506810"/>
            <a:ext cx="1475543" cy="400110"/>
          </a:xfrm>
          <a:prstGeom prst="rect">
            <a:avLst/>
          </a:prstGeom>
          <a:noFill/>
        </p:spPr>
        <p:txBody>
          <a:bodyPr wrap="square" rtlCol="0">
            <a:spAutoFit/>
          </a:bodyPr>
          <a:lstStyle/>
          <a:p>
            <a:r>
              <a:rPr lang="en-IN" sz="2000" b="1" dirty="0">
                <a:solidFill>
                  <a:schemeClr val="accent2">
                    <a:lumMod val="50000"/>
                  </a:schemeClr>
                </a:solidFill>
              </a:rPr>
              <a:t>Train data </a:t>
            </a:r>
          </a:p>
        </p:txBody>
      </p:sp>
      <p:sp>
        <p:nvSpPr>
          <p:cNvPr id="9" name="TextBox 8">
            <a:extLst>
              <a:ext uri="{FF2B5EF4-FFF2-40B4-BE49-F238E27FC236}">
                <a16:creationId xmlns:a16="http://schemas.microsoft.com/office/drawing/2014/main" id="{07D314F8-323B-204E-186A-CCA169CCCBD1}"/>
              </a:ext>
            </a:extLst>
          </p:cNvPr>
          <p:cNvSpPr txBox="1"/>
          <p:nvPr/>
        </p:nvSpPr>
        <p:spPr>
          <a:xfrm>
            <a:off x="703067" y="4493210"/>
            <a:ext cx="1475543" cy="400110"/>
          </a:xfrm>
          <a:prstGeom prst="rect">
            <a:avLst/>
          </a:prstGeom>
          <a:noFill/>
        </p:spPr>
        <p:txBody>
          <a:bodyPr wrap="square" rtlCol="0">
            <a:spAutoFit/>
          </a:bodyPr>
          <a:lstStyle/>
          <a:p>
            <a:r>
              <a:rPr lang="en-IN" sz="2000" b="1" dirty="0">
                <a:solidFill>
                  <a:schemeClr val="accent2">
                    <a:lumMod val="50000"/>
                  </a:schemeClr>
                </a:solidFill>
              </a:rPr>
              <a:t>Test data </a:t>
            </a:r>
          </a:p>
        </p:txBody>
      </p:sp>
      <p:pic>
        <p:nvPicPr>
          <p:cNvPr id="11" name="Picture 10">
            <a:extLst>
              <a:ext uri="{FF2B5EF4-FFF2-40B4-BE49-F238E27FC236}">
                <a16:creationId xmlns:a16="http://schemas.microsoft.com/office/drawing/2014/main" id="{902C3EE9-8EFF-1DAE-6EE9-1289E3D6894D}"/>
              </a:ext>
            </a:extLst>
          </p:cNvPr>
          <p:cNvPicPr>
            <a:picLocks noChangeAspect="1"/>
          </p:cNvPicPr>
          <p:nvPr/>
        </p:nvPicPr>
        <p:blipFill>
          <a:blip r:embed="rId5"/>
          <a:stretch>
            <a:fillRect/>
          </a:stretch>
        </p:blipFill>
        <p:spPr>
          <a:xfrm>
            <a:off x="703067" y="3918184"/>
            <a:ext cx="3848100" cy="323850"/>
          </a:xfrm>
          <a:prstGeom prst="rect">
            <a:avLst/>
          </a:prstGeom>
        </p:spPr>
      </p:pic>
    </p:spTree>
    <p:extLst>
      <p:ext uri="{BB962C8B-B14F-4D97-AF65-F5344CB8AC3E}">
        <p14:creationId xmlns:p14="http://schemas.microsoft.com/office/powerpoint/2010/main" val="2592439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46025-4C47-481B-8205-1E1C557D7804}"/>
              </a:ext>
            </a:extLst>
          </p:cNvPr>
          <p:cNvSpPr>
            <a:spLocks noGrp="1"/>
          </p:cNvSpPr>
          <p:nvPr>
            <p:ph type="title"/>
          </p:nvPr>
        </p:nvSpPr>
        <p:spPr>
          <a:xfrm>
            <a:off x="204248" y="163884"/>
            <a:ext cx="11783504" cy="756664"/>
          </a:xfrm>
        </p:spPr>
        <p:txBody>
          <a:bodyPr/>
          <a:lstStyle/>
          <a:p>
            <a:r>
              <a:rPr lang="en-GB" sz="4000" dirty="0" err="1">
                <a:solidFill>
                  <a:srgbClr val="002060"/>
                </a:solidFill>
                <a:latin typeface="Arial" panose="020B0604020202020204" pitchFamily="34" charset="0"/>
                <a:cs typeface="Arial" panose="020B0604020202020204" pitchFamily="34" charset="0"/>
              </a:rPr>
              <a:t>ADABoost</a:t>
            </a:r>
            <a:endParaRPr lang="en-GB" sz="4000"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098F920-73D0-4EC0-BD69-1DF9A886575B}"/>
              </a:ext>
            </a:extLst>
          </p:cNvPr>
          <p:cNvSpPr>
            <a:spLocks noGrp="1"/>
          </p:cNvSpPr>
          <p:nvPr>
            <p:ph idx="1"/>
          </p:nvPr>
        </p:nvSpPr>
        <p:spPr>
          <a:xfrm>
            <a:off x="520148" y="1586912"/>
            <a:ext cx="10515600" cy="4351338"/>
          </a:xfrm>
        </p:spPr>
        <p:txBody>
          <a:bodyPr/>
          <a:lstStyle/>
          <a:p>
            <a:pPr algn="l">
              <a:lnSpc>
                <a:spcPct val="150000"/>
              </a:lnSpc>
            </a:pPr>
            <a:r>
              <a:rPr lang="en-GB" sz="1800" dirty="0">
                <a:solidFill>
                  <a:schemeClr val="accent1">
                    <a:lumMod val="50000"/>
                  </a:schemeClr>
                </a:solidFill>
                <a:latin typeface="Arial" panose="020B0604020202020204" pitchFamily="34" charset="0"/>
                <a:cs typeface="Arial" panose="020B0604020202020204" pitchFamily="34" charset="0"/>
              </a:rPr>
              <a:t>This is a type of ensemble technique, where a number of weak learners are combined together to form a strong learner. In contrary to the random forest, here each classifier has different weights assigned to it based on the classifier’s performance.</a:t>
            </a:r>
          </a:p>
          <a:p>
            <a:pPr>
              <a:lnSpc>
                <a:spcPct val="150000"/>
              </a:lnSpc>
            </a:pPr>
            <a:r>
              <a:rPr lang="en-GB" sz="1800" dirty="0" err="1">
                <a:solidFill>
                  <a:schemeClr val="accent1">
                    <a:lumMod val="50000"/>
                  </a:schemeClr>
                </a:solidFill>
                <a:latin typeface="Arial" panose="020B0604020202020204" pitchFamily="34" charset="0"/>
                <a:cs typeface="Arial" panose="020B0604020202020204" pitchFamily="34" charset="0"/>
              </a:rPr>
              <a:t>Adaboost</a:t>
            </a:r>
            <a:r>
              <a:rPr lang="en-GB" sz="1800" dirty="0">
                <a:solidFill>
                  <a:schemeClr val="accent1">
                    <a:lumMod val="50000"/>
                  </a:schemeClr>
                </a:solidFill>
                <a:latin typeface="Arial" panose="020B0604020202020204" pitchFamily="34" charset="0"/>
                <a:cs typeface="Arial" panose="020B0604020202020204" pitchFamily="34" charset="0"/>
              </a:rPr>
              <a:t> increases the predictive accuracy by assigning weights to both observations at end of every tree and weights(scores) to every classifier. Hence, in </a:t>
            </a:r>
            <a:r>
              <a:rPr lang="en-GB" sz="1800" dirty="0" err="1">
                <a:solidFill>
                  <a:schemeClr val="accent1">
                    <a:lumMod val="50000"/>
                  </a:schemeClr>
                </a:solidFill>
                <a:latin typeface="Arial" panose="020B0604020202020204" pitchFamily="34" charset="0"/>
                <a:cs typeface="Arial" panose="020B0604020202020204" pitchFamily="34" charset="0"/>
              </a:rPr>
              <a:t>Adaboost</a:t>
            </a:r>
            <a:r>
              <a:rPr lang="en-GB" sz="1800" dirty="0">
                <a:solidFill>
                  <a:schemeClr val="accent1">
                    <a:lumMod val="50000"/>
                  </a:schemeClr>
                </a:solidFill>
                <a:latin typeface="Arial" panose="020B0604020202020204" pitchFamily="34" charset="0"/>
                <a:cs typeface="Arial" panose="020B0604020202020204" pitchFamily="34" charset="0"/>
              </a:rPr>
              <a:t>, every classifier has a different weightage on final prediction.</a:t>
            </a:r>
          </a:p>
          <a:p>
            <a:pPr marL="0" indent="0">
              <a:buNone/>
            </a:pPr>
            <a:endParaRPr lang="en-GB" sz="1800" dirty="0">
              <a:solidFill>
                <a:schemeClr val="accent1">
                  <a:lumMod val="50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B38320E-3C35-46E1-9FFA-84D7715FE5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056" y="5581415"/>
            <a:ext cx="10267784" cy="819150"/>
          </a:xfrm>
          <a:prstGeom prst="rect">
            <a:avLst/>
          </a:prstGeom>
        </p:spPr>
      </p:pic>
      <p:pic>
        <p:nvPicPr>
          <p:cNvPr id="6" name="Picture 5">
            <a:extLst>
              <a:ext uri="{FF2B5EF4-FFF2-40B4-BE49-F238E27FC236}">
                <a16:creationId xmlns:a16="http://schemas.microsoft.com/office/drawing/2014/main" id="{9548DA75-CBFC-2590-0E59-775B67E05709}"/>
              </a:ext>
            </a:extLst>
          </p:cNvPr>
          <p:cNvPicPr>
            <a:picLocks noChangeAspect="1"/>
          </p:cNvPicPr>
          <p:nvPr/>
        </p:nvPicPr>
        <p:blipFill>
          <a:blip r:embed="rId4"/>
          <a:stretch>
            <a:fillRect/>
          </a:stretch>
        </p:blipFill>
        <p:spPr>
          <a:xfrm>
            <a:off x="2406224" y="4547982"/>
            <a:ext cx="3476625" cy="438150"/>
          </a:xfrm>
          <a:prstGeom prst="rect">
            <a:avLst/>
          </a:prstGeom>
        </p:spPr>
      </p:pic>
      <p:sp>
        <p:nvSpPr>
          <p:cNvPr id="7" name="TextBox 6">
            <a:extLst>
              <a:ext uri="{FF2B5EF4-FFF2-40B4-BE49-F238E27FC236}">
                <a16:creationId xmlns:a16="http://schemas.microsoft.com/office/drawing/2014/main" id="{77C9CBBA-E86E-B22D-A9B3-4E708181D243}"/>
              </a:ext>
            </a:extLst>
          </p:cNvPr>
          <p:cNvSpPr txBox="1"/>
          <p:nvPr/>
        </p:nvSpPr>
        <p:spPr>
          <a:xfrm>
            <a:off x="644056" y="4545355"/>
            <a:ext cx="1475543" cy="400110"/>
          </a:xfrm>
          <a:prstGeom prst="rect">
            <a:avLst/>
          </a:prstGeom>
          <a:noFill/>
        </p:spPr>
        <p:txBody>
          <a:bodyPr wrap="square" rtlCol="0">
            <a:spAutoFit/>
          </a:bodyPr>
          <a:lstStyle/>
          <a:p>
            <a:r>
              <a:rPr lang="en-IN" sz="2000" b="1" dirty="0">
                <a:solidFill>
                  <a:schemeClr val="accent2">
                    <a:lumMod val="50000"/>
                  </a:schemeClr>
                </a:solidFill>
              </a:rPr>
              <a:t>Train data : </a:t>
            </a:r>
          </a:p>
        </p:txBody>
      </p:sp>
      <p:sp>
        <p:nvSpPr>
          <p:cNvPr id="8" name="TextBox 7">
            <a:extLst>
              <a:ext uri="{FF2B5EF4-FFF2-40B4-BE49-F238E27FC236}">
                <a16:creationId xmlns:a16="http://schemas.microsoft.com/office/drawing/2014/main" id="{8FE96321-79AC-6E44-62F8-374B2E4788E7}"/>
              </a:ext>
            </a:extLst>
          </p:cNvPr>
          <p:cNvSpPr txBox="1"/>
          <p:nvPr/>
        </p:nvSpPr>
        <p:spPr>
          <a:xfrm>
            <a:off x="644056" y="5192699"/>
            <a:ext cx="1475543" cy="400110"/>
          </a:xfrm>
          <a:prstGeom prst="rect">
            <a:avLst/>
          </a:prstGeom>
          <a:noFill/>
        </p:spPr>
        <p:txBody>
          <a:bodyPr wrap="square" rtlCol="0">
            <a:spAutoFit/>
          </a:bodyPr>
          <a:lstStyle/>
          <a:p>
            <a:r>
              <a:rPr lang="en-IN" sz="2000" b="1" dirty="0">
                <a:solidFill>
                  <a:schemeClr val="accent2">
                    <a:lumMod val="50000"/>
                  </a:schemeClr>
                </a:solidFill>
              </a:rPr>
              <a:t>Test data : </a:t>
            </a:r>
          </a:p>
        </p:txBody>
      </p:sp>
    </p:spTree>
    <p:extLst>
      <p:ext uri="{BB962C8B-B14F-4D97-AF65-F5344CB8AC3E}">
        <p14:creationId xmlns:p14="http://schemas.microsoft.com/office/powerpoint/2010/main" val="3067535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ADFDE-C5DF-8839-FE86-B19A9D4A1253}"/>
              </a:ext>
            </a:extLst>
          </p:cNvPr>
          <p:cNvSpPr>
            <a:spLocks noGrp="1"/>
          </p:cNvSpPr>
          <p:nvPr>
            <p:ph type="title"/>
          </p:nvPr>
        </p:nvSpPr>
        <p:spPr/>
        <p:txBody>
          <a:bodyPr/>
          <a:lstStyle/>
          <a:p>
            <a:r>
              <a:rPr lang="en-IN" dirty="0" err="1"/>
              <a:t>MultiLayered</a:t>
            </a:r>
            <a:r>
              <a:rPr lang="en-IN" dirty="0"/>
              <a:t> Perceptron</a:t>
            </a:r>
          </a:p>
        </p:txBody>
      </p:sp>
      <p:sp>
        <p:nvSpPr>
          <p:cNvPr id="4" name="Content Placeholder 3">
            <a:extLst>
              <a:ext uri="{FF2B5EF4-FFF2-40B4-BE49-F238E27FC236}">
                <a16:creationId xmlns:a16="http://schemas.microsoft.com/office/drawing/2014/main" id="{D35F21A1-DACE-6390-1BDC-DA2FB4541F8C}"/>
              </a:ext>
            </a:extLst>
          </p:cNvPr>
          <p:cNvSpPr>
            <a:spLocks noGrp="1"/>
          </p:cNvSpPr>
          <p:nvPr>
            <p:ph idx="1"/>
          </p:nvPr>
        </p:nvSpPr>
        <p:spPr>
          <a:xfrm>
            <a:off x="336395" y="1167703"/>
            <a:ext cx="10515600" cy="4351338"/>
          </a:xfrm>
        </p:spPr>
        <p:txBody>
          <a:bodyPr/>
          <a:lstStyle/>
          <a:p>
            <a:pPr algn="just">
              <a:lnSpc>
                <a:spcPct val="150000"/>
              </a:lnSpc>
            </a:pPr>
            <a:r>
              <a:rPr lang="en-US" sz="1800" dirty="0">
                <a:solidFill>
                  <a:schemeClr val="accent1">
                    <a:lumMod val="50000"/>
                  </a:schemeClr>
                </a:solidFill>
                <a:latin typeface="Arial" panose="020B0604020202020204" pitchFamily="34" charset="0"/>
                <a:cs typeface="Arial" panose="020B0604020202020204" pitchFamily="34" charset="0"/>
              </a:rPr>
              <a:t>Multilayer perceptron (MLP) is a technique of feed-forward artificial neural networks using a back propagation learning method to classify the target variable used for supervised learning.</a:t>
            </a:r>
          </a:p>
          <a:p>
            <a:pPr algn="just">
              <a:lnSpc>
                <a:spcPct val="150000"/>
              </a:lnSpc>
            </a:pPr>
            <a:r>
              <a:rPr lang="en-US" sz="1800" dirty="0">
                <a:solidFill>
                  <a:schemeClr val="accent1">
                    <a:lumMod val="50000"/>
                  </a:schemeClr>
                </a:solidFill>
                <a:latin typeface="Arial" panose="020B0604020202020204" pitchFamily="34" charset="0"/>
                <a:cs typeface="Arial" panose="020B0604020202020204" pitchFamily="34" charset="0"/>
              </a:rPr>
              <a:t>MLP’s can be applied to complex non-linear problems, and it also works well with large input data with a relatively faster performance. </a:t>
            </a:r>
          </a:p>
          <a:p>
            <a:pPr algn="just">
              <a:lnSpc>
                <a:spcPct val="150000"/>
              </a:lnSpc>
            </a:pPr>
            <a:endParaRPr lang="en-US" sz="1800" dirty="0">
              <a:solidFill>
                <a:schemeClr val="accent1">
                  <a:lumMod val="50000"/>
                </a:schemeClr>
              </a:solidFill>
              <a:latin typeface="Arial" panose="020B0604020202020204" pitchFamily="34" charset="0"/>
              <a:cs typeface="Arial" panose="020B0604020202020204" pitchFamily="34" charset="0"/>
            </a:endParaRPr>
          </a:p>
          <a:p>
            <a:pPr algn="just"/>
            <a:endParaRPr lang="en-IN" dirty="0"/>
          </a:p>
        </p:txBody>
      </p:sp>
      <p:sp>
        <p:nvSpPr>
          <p:cNvPr id="6" name="TextBox 5">
            <a:extLst>
              <a:ext uri="{FF2B5EF4-FFF2-40B4-BE49-F238E27FC236}">
                <a16:creationId xmlns:a16="http://schemas.microsoft.com/office/drawing/2014/main" id="{EA7A7641-2137-4186-C1B1-4D00CF5C01B5}"/>
              </a:ext>
            </a:extLst>
          </p:cNvPr>
          <p:cNvSpPr txBox="1"/>
          <p:nvPr/>
        </p:nvSpPr>
        <p:spPr>
          <a:xfrm>
            <a:off x="602233" y="3143317"/>
            <a:ext cx="1475543" cy="400110"/>
          </a:xfrm>
          <a:prstGeom prst="rect">
            <a:avLst/>
          </a:prstGeom>
          <a:noFill/>
        </p:spPr>
        <p:txBody>
          <a:bodyPr wrap="square" rtlCol="0">
            <a:spAutoFit/>
          </a:bodyPr>
          <a:lstStyle/>
          <a:p>
            <a:r>
              <a:rPr lang="en-IN" sz="2000" b="1" dirty="0">
                <a:solidFill>
                  <a:schemeClr val="accent2">
                    <a:lumMod val="50000"/>
                  </a:schemeClr>
                </a:solidFill>
              </a:rPr>
              <a:t>Train data : </a:t>
            </a:r>
          </a:p>
        </p:txBody>
      </p:sp>
      <p:sp>
        <p:nvSpPr>
          <p:cNvPr id="7" name="TextBox 6">
            <a:extLst>
              <a:ext uri="{FF2B5EF4-FFF2-40B4-BE49-F238E27FC236}">
                <a16:creationId xmlns:a16="http://schemas.microsoft.com/office/drawing/2014/main" id="{504265AD-A295-C76B-C440-C8758A7946C9}"/>
              </a:ext>
            </a:extLst>
          </p:cNvPr>
          <p:cNvSpPr txBox="1"/>
          <p:nvPr/>
        </p:nvSpPr>
        <p:spPr>
          <a:xfrm>
            <a:off x="644056" y="5192699"/>
            <a:ext cx="1475543" cy="400110"/>
          </a:xfrm>
          <a:prstGeom prst="rect">
            <a:avLst/>
          </a:prstGeom>
          <a:noFill/>
        </p:spPr>
        <p:txBody>
          <a:bodyPr wrap="square" rtlCol="0">
            <a:spAutoFit/>
          </a:bodyPr>
          <a:lstStyle/>
          <a:p>
            <a:r>
              <a:rPr lang="en-IN" sz="2000" b="1" dirty="0">
                <a:solidFill>
                  <a:schemeClr val="accent2">
                    <a:lumMod val="50000"/>
                  </a:schemeClr>
                </a:solidFill>
              </a:rPr>
              <a:t>Test data : </a:t>
            </a:r>
          </a:p>
        </p:txBody>
      </p:sp>
      <p:pic>
        <p:nvPicPr>
          <p:cNvPr id="9" name="Picture 8">
            <a:extLst>
              <a:ext uri="{FF2B5EF4-FFF2-40B4-BE49-F238E27FC236}">
                <a16:creationId xmlns:a16="http://schemas.microsoft.com/office/drawing/2014/main" id="{8A51E47A-AAA1-30E4-BF73-30DBA5ECAB2E}"/>
              </a:ext>
            </a:extLst>
          </p:cNvPr>
          <p:cNvPicPr>
            <a:picLocks noChangeAspect="1"/>
          </p:cNvPicPr>
          <p:nvPr/>
        </p:nvPicPr>
        <p:blipFill>
          <a:blip r:embed="rId2"/>
          <a:stretch>
            <a:fillRect/>
          </a:stretch>
        </p:blipFill>
        <p:spPr>
          <a:xfrm>
            <a:off x="1904301" y="4568954"/>
            <a:ext cx="3571875" cy="466725"/>
          </a:xfrm>
          <a:prstGeom prst="rect">
            <a:avLst/>
          </a:prstGeom>
        </p:spPr>
      </p:pic>
      <p:pic>
        <p:nvPicPr>
          <p:cNvPr id="10" name="Picture 9">
            <a:extLst>
              <a:ext uri="{FF2B5EF4-FFF2-40B4-BE49-F238E27FC236}">
                <a16:creationId xmlns:a16="http://schemas.microsoft.com/office/drawing/2014/main" id="{BD7D6D2D-EE23-CDBA-EB63-23B9777A0160}"/>
              </a:ext>
            </a:extLst>
          </p:cNvPr>
          <p:cNvPicPr>
            <a:picLocks noChangeAspect="1"/>
          </p:cNvPicPr>
          <p:nvPr/>
        </p:nvPicPr>
        <p:blipFill>
          <a:blip r:embed="rId3"/>
          <a:stretch>
            <a:fillRect/>
          </a:stretch>
        </p:blipFill>
        <p:spPr>
          <a:xfrm>
            <a:off x="1139281" y="5750224"/>
            <a:ext cx="8673791" cy="860562"/>
          </a:xfrm>
          <a:prstGeom prst="rect">
            <a:avLst/>
          </a:prstGeom>
        </p:spPr>
      </p:pic>
      <p:pic>
        <p:nvPicPr>
          <p:cNvPr id="12" name="Picture 11">
            <a:extLst>
              <a:ext uri="{FF2B5EF4-FFF2-40B4-BE49-F238E27FC236}">
                <a16:creationId xmlns:a16="http://schemas.microsoft.com/office/drawing/2014/main" id="{7C2FD028-8E98-94D2-F3C1-2EC75666FE2E}"/>
              </a:ext>
            </a:extLst>
          </p:cNvPr>
          <p:cNvPicPr>
            <a:picLocks noChangeAspect="1"/>
          </p:cNvPicPr>
          <p:nvPr/>
        </p:nvPicPr>
        <p:blipFill>
          <a:blip r:embed="rId4"/>
          <a:stretch>
            <a:fillRect/>
          </a:stretch>
        </p:blipFill>
        <p:spPr>
          <a:xfrm>
            <a:off x="2077776" y="3283389"/>
            <a:ext cx="6457950" cy="1352550"/>
          </a:xfrm>
          <a:prstGeom prst="rect">
            <a:avLst/>
          </a:prstGeom>
        </p:spPr>
      </p:pic>
    </p:spTree>
    <p:extLst>
      <p:ext uri="{BB962C8B-B14F-4D97-AF65-F5344CB8AC3E}">
        <p14:creationId xmlns:p14="http://schemas.microsoft.com/office/powerpoint/2010/main" val="3879089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46025-4C47-481B-8205-1E1C557D7804}"/>
              </a:ext>
            </a:extLst>
          </p:cNvPr>
          <p:cNvSpPr>
            <a:spLocks noGrp="1"/>
          </p:cNvSpPr>
          <p:nvPr>
            <p:ph type="title"/>
          </p:nvPr>
        </p:nvSpPr>
        <p:spPr>
          <a:xfrm>
            <a:off x="204248" y="163884"/>
            <a:ext cx="11783504" cy="756664"/>
          </a:xfrm>
        </p:spPr>
        <p:txBody>
          <a:bodyPr/>
          <a:lstStyle/>
          <a:p>
            <a:r>
              <a:rPr lang="en-GB" sz="4000" dirty="0" err="1">
                <a:solidFill>
                  <a:srgbClr val="002060"/>
                </a:solidFill>
                <a:latin typeface="Arial" panose="020B0604020202020204" pitchFamily="34" charset="0"/>
                <a:cs typeface="Arial" panose="020B0604020202020204" pitchFamily="34" charset="0"/>
              </a:rPr>
              <a:t>CatBoost</a:t>
            </a:r>
            <a:endParaRPr lang="en-GB" sz="4000"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098F920-73D0-4EC0-BD69-1DF9A886575B}"/>
              </a:ext>
            </a:extLst>
          </p:cNvPr>
          <p:cNvSpPr>
            <a:spLocks noGrp="1"/>
          </p:cNvSpPr>
          <p:nvPr>
            <p:ph idx="1"/>
          </p:nvPr>
        </p:nvSpPr>
        <p:spPr>
          <a:xfrm>
            <a:off x="520148" y="1586912"/>
            <a:ext cx="10515600" cy="4351338"/>
          </a:xfrm>
        </p:spPr>
        <p:txBody>
          <a:bodyPr/>
          <a:lstStyle/>
          <a:p>
            <a:pPr>
              <a:lnSpc>
                <a:spcPct val="150000"/>
              </a:lnSpc>
            </a:pPr>
            <a:r>
              <a:rPr lang="en-GB" sz="1800" dirty="0" err="1">
                <a:solidFill>
                  <a:schemeClr val="accent1">
                    <a:lumMod val="50000"/>
                  </a:schemeClr>
                </a:solidFill>
                <a:latin typeface="Arial" panose="020B0604020202020204" pitchFamily="34" charset="0"/>
                <a:cs typeface="Arial" panose="020B0604020202020204" pitchFamily="34" charset="0"/>
              </a:rPr>
              <a:t>CatBoost</a:t>
            </a:r>
            <a:r>
              <a:rPr lang="en-GB" sz="1800" dirty="0">
                <a:solidFill>
                  <a:schemeClr val="accent1">
                    <a:lumMod val="50000"/>
                  </a:schemeClr>
                </a:solidFill>
                <a:latin typeface="Arial" panose="020B0604020202020204" pitchFamily="34" charset="0"/>
                <a:cs typeface="Arial" panose="020B0604020202020204" pitchFamily="34" charset="0"/>
              </a:rPr>
              <a:t> uses the boosting technique. It is also an ensemble method, but it consists in generating decision trees one after another, where the results of one tree are used to improve the next one, and so on.</a:t>
            </a:r>
          </a:p>
          <a:p>
            <a:pPr>
              <a:lnSpc>
                <a:spcPct val="150000"/>
              </a:lnSpc>
            </a:pPr>
            <a:r>
              <a:rPr lang="en-GB" sz="1800" dirty="0" err="1">
                <a:solidFill>
                  <a:schemeClr val="accent1">
                    <a:lumMod val="50000"/>
                  </a:schemeClr>
                </a:solidFill>
                <a:latin typeface="Arial" panose="020B0604020202020204" pitchFamily="34" charset="0"/>
                <a:cs typeface="Arial" panose="020B0604020202020204" pitchFamily="34" charset="0"/>
              </a:rPr>
              <a:t>CatBoost</a:t>
            </a:r>
            <a:r>
              <a:rPr lang="en-GB" sz="1800" dirty="0">
                <a:solidFill>
                  <a:schemeClr val="accent1">
                    <a:lumMod val="50000"/>
                  </a:schemeClr>
                </a:solidFill>
                <a:latin typeface="Arial" panose="020B0604020202020204" pitchFamily="34" charset="0"/>
                <a:cs typeface="Arial" panose="020B0604020202020204" pitchFamily="34" charset="0"/>
              </a:rPr>
              <a:t> is great for processing categorical features but tuning is more complex for boosting based techniques hence we are working on hyper tuning the boosting technique based models </a:t>
            </a:r>
          </a:p>
          <a:p>
            <a:endParaRPr lang="en-GB" sz="1800" dirty="0">
              <a:solidFill>
                <a:schemeClr val="accent1">
                  <a:lumMod val="5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34E10EF-6111-D497-FC2B-BBC30CB29BFA}"/>
              </a:ext>
            </a:extLst>
          </p:cNvPr>
          <p:cNvSpPr txBox="1"/>
          <p:nvPr/>
        </p:nvSpPr>
        <p:spPr>
          <a:xfrm>
            <a:off x="703066" y="4580953"/>
            <a:ext cx="1475543" cy="400110"/>
          </a:xfrm>
          <a:prstGeom prst="rect">
            <a:avLst/>
          </a:prstGeom>
          <a:noFill/>
        </p:spPr>
        <p:txBody>
          <a:bodyPr wrap="square" rtlCol="0">
            <a:spAutoFit/>
          </a:bodyPr>
          <a:lstStyle/>
          <a:p>
            <a:r>
              <a:rPr lang="en-IN" sz="2000" b="1" dirty="0">
                <a:solidFill>
                  <a:schemeClr val="accent2">
                    <a:lumMod val="50000"/>
                  </a:schemeClr>
                </a:solidFill>
              </a:rPr>
              <a:t>Train data </a:t>
            </a:r>
          </a:p>
        </p:txBody>
      </p:sp>
      <p:sp>
        <p:nvSpPr>
          <p:cNvPr id="5" name="TextBox 4">
            <a:extLst>
              <a:ext uri="{FF2B5EF4-FFF2-40B4-BE49-F238E27FC236}">
                <a16:creationId xmlns:a16="http://schemas.microsoft.com/office/drawing/2014/main" id="{4E724B61-E001-211A-BDB3-DF1D312C3BBE}"/>
              </a:ext>
            </a:extLst>
          </p:cNvPr>
          <p:cNvSpPr txBox="1"/>
          <p:nvPr/>
        </p:nvSpPr>
        <p:spPr>
          <a:xfrm>
            <a:off x="703066" y="5159574"/>
            <a:ext cx="1475543" cy="400110"/>
          </a:xfrm>
          <a:prstGeom prst="rect">
            <a:avLst/>
          </a:prstGeom>
          <a:noFill/>
        </p:spPr>
        <p:txBody>
          <a:bodyPr wrap="square" rtlCol="0">
            <a:spAutoFit/>
          </a:bodyPr>
          <a:lstStyle/>
          <a:p>
            <a:r>
              <a:rPr lang="en-IN" sz="2000" b="1" dirty="0">
                <a:solidFill>
                  <a:schemeClr val="accent2">
                    <a:lumMod val="50000"/>
                  </a:schemeClr>
                </a:solidFill>
              </a:rPr>
              <a:t>Test data </a:t>
            </a:r>
          </a:p>
        </p:txBody>
      </p:sp>
      <p:sp>
        <p:nvSpPr>
          <p:cNvPr id="7" name="TextBox 6">
            <a:extLst>
              <a:ext uri="{FF2B5EF4-FFF2-40B4-BE49-F238E27FC236}">
                <a16:creationId xmlns:a16="http://schemas.microsoft.com/office/drawing/2014/main" id="{B9E150AB-0BB5-FF30-0F9A-6379BD0CA70B}"/>
              </a:ext>
            </a:extLst>
          </p:cNvPr>
          <p:cNvSpPr txBox="1"/>
          <p:nvPr/>
        </p:nvSpPr>
        <p:spPr>
          <a:xfrm>
            <a:off x="703066" y="3985368"/>
            <a:ext cx="8118087" cy="707886"/>
          </a:xfrm>
          <a:prstGeom prst="rect">
            <a:avLst/>
          </a:prstGeom>
          <a:noFill/>
        </p:spPr>
        <p:txBody>
          <a:bodyPr wrap="square" rtlCol="0">
            <a:spAutoFit/>
          </a:bodyPr>
          <a:lstStyle/>
          <a:p>
            <a:r>
              <a:rPr lang="en-GB" sz="2000" u="sng" dirty="0" err="1">
                <a:solidFill>
                  <a:schemeClr val="accent4">
                    <a:lumMod val="75000"/>
                  </a:schemeClr>
                </a:solidFill>
                <a:latin typeface="Arial" panose="020B0604020202020204" pitchFamily="34" charset="0"/>
                <a:cs typeface="Arial" panose="020B0604020202020204" pitchFamily="34" charset="0"/>
              </a:rPr>
              <a:t>CatBoost</a:t>
            </a:r>
            <a:r>
              <a:rPr lang="en-US" sz="2000" b="0" i="0" u="sng" strike="noStrike" baseline="0" dirty="0">
                <a:solidFill>
                  <a:schemeClr val="accent4">
                    <a:lumMod val="75000"/>
                  </a:schemeClr>
                </a:solidFill>
                <a:latin typeface="Arial" panose="020B0604020202020204" pitchFamily="34" charset="0"/>
                <a:cs typeface="Arial" panose="020B0604020202020204" pitchFamily="34" charset="0"/>
              </a:rPr>
              <a:t>with default hyperparameters :</a:t>
            </a:r>
            <a:br>
              <a:rPr lang="en-US" sz="2000" b="0" i="0" u="sng" strike="noStrike" baseline="0" dirty="0">
                <a:solidFill>
                  <a:schemeClr val="accent4">
                    <a:lumMod val="75000"/>
                  </a:schemeClr>
                </a:solidFill>
                <a:latin typeface="Arial" panose="020B0604020202020204" pitchFamily="34" charset="0"/>
                <a:cs typeface="Arial" panose="020B0604020202020204" pitchFamily="34" charset="0"/>
              </a:rPr>
            </a:br>
            <a:endParaRPr lang="en-IN" sz="2000" dirty="0"/>
          </a:p>
        </p:txBody>
      </p:sp>
      <p:pic>
        <p:nvPicPr>
          <p:cNvPr id="9" name="Picture 8">
            <a:extLst>
              <a:ext uri="{FF2B5EF4-FFF2-40B4-BE49-F238E27FC236}">
                <a16:creationId xmlns:a16="http://schemas.microsoft.com/office/drawing/2014/main" id="{5AD0A734-2474-9246-5656-DD49388B0ACC}"/>
              </a:ext>
            </a:extLst>
          </p:cNvPr>
          <p:cNvPicPr>
            <a:picLocks noChangeAspect="1"/>
          </p:cNvPicPr>
          <p:nvPr/>
        </p:nvPicPr>
        <p:blipFill>
          <a:blip r:embed="rId3"/>
          <a:stretch>
            <a:fillRect/>
          </a:stretch>
        </p:blipFill>
        <p:spPr>
          <a:xfrm>
            <a:off x="2006048" y="4566900"/>
            <a:ext cx="3771900" cy="466725"/>
          </a:xfrm>
          <a:prstGeom prst="rect">
            <a:avLst/>
          </a:prstGeom>
        </p:spPr>
      </p:pic>
      <p:pic>
        <p:nvPicPr>
          <p:cNvPr id="11" name="Picture 10">
            <a:extLst>
              <a:ext uri="{FF2B5EF4-FFF2-40B4-BE49-F238E27FC236}">
                <a16:creationId xmlns:a16="http://schemas.microsoft.com/office/drawing/2014/main" id="{4DD39867-7168-DDA7-3C18-812C07AC6DBB}"/>
              </a:ext>
            </a:extLst>
          </p:cNvPr>
          <p:cNvPicPr>
            <a:picLocks noChangeAspect="1"/>
          </p:cNvPicPr>
          <p:nvPr/>
        </p:nvPicPr>
        <p:blipFill>
          <a:blip r:embed="rId4"/>
          <a:stretch>
            <a:fillRect/>
          </a:stretch>
        </p:blipFill>
        <p:spPr>
          <a:xfrm>
            <a:off x="855224" y="5659386"/>
            <a:ext cx="10180524" cy="809625"/>
          </a:xfrm>
          <a:prstGeom prst="rect">
            <a:avLst/>
          </a:prstGeom>
        </p:spPr>
      </p:pic>
    </p:spTree>
    <p:extLst>
      <p:ext uri="{BB962C8B-B14F-4D97-AF65-F5344CB8AC3E}">
        <p14:creationId xmlns:p14="http://schemas.microsoft.com/office/powerpoint/2010/main" val="3079596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63E6D2-B845-79F8-843C-14DCFFD46858}"/>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BE33B10A-4236-8D5A-A75B-C0335C508C34}"/>
              </a:ext>
            </a:extLst>
          </p:cNvPr>
          <p:cNvSpPr txBox="1"/>
          <p:nvPr/>
        </p:nvSpPr>
        <p:spPr>
          <a:xfrm>
            <a:off x="435437" y="1938114"/>
            <a:ext cx="1475543" cy="400110"/>
          </a:xfrm>
          <a:prstGeom prst="rect">
            <a:avLst/>
          </a:prstGeom>
          <a:noFill/>
        </p:spPr>
        <p:txBody>
          <a:bodyPr wrap="square" rtlCol="0">
            <a:spAutoFit/>
          </a:bodyPr>
          <a:lstStyle/>
          <a:p>
            <a:r>
              <a:rPr lang="en-IN" sz="2000" b="1" dirty="0">
                <a:solidFill>
                  <a:schemeClr val="accent2">
                    <a:lumMod val="50000"/>
                  </a:schemeClr>
                </a:solidFill>
              </a:rPr>
              <a:t>Train data </a:t>
            </a:r>
          </a:p>
        </p:txBody>
      </p:sp>
      <p:sp>
        <p:nvSpPr>
          <p:cNvPr id="6" name="TextBox 5">
            <a:extLst>
              <a:ext uri="{FF2B5EF4-FFF2-40B4-BE49-F238E27FC236}">
                <a16:creationId xmlns:a16="http://schemas.microsoft.com/office/drawing/2014/main" id="{AEB7A1D7-0B34-5767-F664-436367877D4E}"/>
              </a:ext>
            </a:extLst>
          </p:cNvPr>
          <p:cNvSpPr txBox="1"/>
          <p:nvPr/>
        </p:nvSpPr>
        <p:spPr>
          <a:xfrm>
            <a:off x="435437" y="4519777"/>
            <a:ext cx="1475543" cy="400110"/>
          </a:xfrm>
          <a:prstGeom prst="rect">
            <a:avLst/>
          </a:prstGeom>
          <a:noFill/>
        </p:spPr>
        <p:txBody>
          <a:bodyPr wrap="square" rtlCol="0">
            <a:spAutoFit/>
          </a:bodyPr>
          <a:lstStyle/>
          <a:p>
            <a:r>
              <a:rPr lang="en-IN" sz="2000" b="1" dirty="0">
                <a:solidFill>
                  <a:schemeClr val="accent2">
                    <a:lumMod val="50000"/>
                  </a:schemeClr>
                </a:solidFill>
              </a:rPr>
              <a:t>Test data </a:t>
            </a:r>
          </a:p>
        </p:txBody>
      </p:sp>
      <p:sp>
        <p:nvSpPr>
          <p:cNvPr id="7" name="TextBox 6">
            <a:extLst>
              <a:ext uri="{FF2B5EF4-FFF2-40B4-BE49-F238E27FC236}">
                <a16:creationId xmlns:a16="http://schemas.microsoft.com/office/drawing/2014/main" id="{FE9FC380-AB0F-9444-C707-7AC0D0905C66}"/>
              </a:ext>
            </a:extLst>
          </p:cNvPr>
          <p:cNvSpPr txBox="1"/>
          <p:nvPr/>
        </p:nvSpPr>
        <p:spPr>
          <a:xfrm>
            <a:off x="435437" y="1342529"/>
            <a:ext cx="8118087" cy="707886"/>
          </a:xfrm>
          <a:prstGeom prst="rect">
            <a:avLst/>
          </a:prstGeom>
          <a:noFill/>
        </p:spPr>
        <p:txBody>
          <a:bodyPr wrap="square" rtlCol="0">
            <a:spAutoFit/>
          </a:bodyPr>
          <a:lstStyle/>
          <a:p>
            <a:r>
              <a:rPr lang="en-GB" sz="2000" u="sng" dirty="0" err="1">
                <a:solidFill>
                  <a:schemeClr val="accent4">
                    <a:lumMod val="75000"/>
                  </a:schemeClr>
                </a:solidFill>
                <a:latin typeface="Arial" panose="020B0604020202020204" pitchFamily="34" charset="0"/>
                <a:cs typeface="Arial" panose="020B0604020202020204" pitchFamily="34" charset="0"/>
              </a:rPr>
              <a:t>CatBoost</a:t>
            </a:r>
            <a:r>
              <a:rPr lang="en-US" sz="2000" b="0" i="0" u="sng" strike="noStrike" baseline="0" dirty="0">
                <a:solidFill>
                  <a:schemeClr val="accent4">
                    <a:lumMod val="75000"/>
                  </a:schemeClr>
                </a:solidFill>
                <a:latin typeface="Arial" panose="020B0604020202020204" pitchFamily="34" charset="0"/>
                <a:cs typeface="Arial" panose="020B0604020202020204" pitchFamily="34" charset="0"/>
              </a:rPr>
              <a:t>with hyperparameters tuning :</a:t>
            </a:r>
            <a:br>
              <a:rPr lang="en-US" sz="2000" b="0" i="0" u="sng" strike="noStrike" baseline="0" dirty="0">
                <a:solidFill>
                  <a:schemeClr val="accent4">
                    <a:lumMod val="75000"/>
                  </a:schemeClr>
                </a:solidFill>
                <a:latin typeface="Arial" panose="020B0604020202020204" pitchFamily="34" charset="0"/>
                <a:cs typeface="Arial" panose="020B0604020202020204" pitchFamily="34" charset="0"/>
              </a:rPr>
            </a:br>
            <a:endParaRPr lang="en-IN" sz="2000" dirty="0"/>
          </a:p>
        </p:txBody>
      </p:sp>
      <p:pic>
        <p:nvPicPr>
          <p:cNvPr id="8" name="Picture 7">
            <a:extLst>
              <a:ext uri="{FF2B5EF4-FFF2-40B4-BE49-F238E27FC236}">
                <a16:creationId xmlns:a16="http://schemas.microsoft.com/office/drawing/2014/main" id="{5F68768A-40E7-C640-342A-87DAA72E1AE7}"/>
              </a:ext>
            </a:extLst>
          </p:cNvPr>
          <p:cNvPicPr>
            <a:picLocks noChangeAspect="1"/>
          </p:cNvPicPr>
          <p:nvPr/>
        </p:nvPicPr>
        <p:blipFill rotWithShape="1">
          <a:blip r:embed="rId2"/>
          <a:srcRect b="62067"/>
          <a:stretch/>
        </p:blipFill>
        <p:spPr>
          <a:xfrm>
            <a:off x="2438168" y="2085526"/>
            <a:ext cx="4438650" cy="1917762"/>
          </a:xfrm>
          <a:prstGeom prst="rect">
            <a:avLst/>
          </a:prstGeom>
        </p:spPr>
      </p:pic>
      <p:pic>
        <p:nvPicPr>
          <p:cNvPr id="9" name="Picture 8">
            <a:extLst>
              <a:ext uri="{FF2B5EF4-FFF2-40B4-BE49-F238E27FC236}">
                <a16:creationId xmlns:a16="http://schemas.microsoft.com/office/drawing/2014/main" id="{53A00017-0F61-7338-3744-EC41A7CD5515}"/>
              </a:ext>
            </a:extLst>
          </p:cNvPr>
          <p:cNvPicPr>
            <a:picLocks noChangeAspect="1"/>
          </p:cNvPicPr>
          <p:nvPr/>
        </p:nvPicPr>
        <p:blipFill rotWithShape="1">
          <a:blip r:embed="rId2"/>
          <a:srcRect t="87778"/>
          <a:stretch/>
        </p:blipFill>
        <p:spPr>
          <a:xfrm>
            <a:off x="2549680" y="4038399"/>
            <a:ext cx="4438650" cy="707886"/>
          </a:xfrm>
          <a:prstGeom prst="rect">
            <a:avLst/>
          </a:prstGeom>
          <a:ln>
            <a:noFill/>
          </a:ln>
          <a:effectLst/>
          <a:scene3d>
            <a:camera prst="orthographicFront">
              <a:rot lat="0" lon="0" rev="0"/>
            </a:camera>
            <a:lightRig rig="contrasting" dir="t">
              <a:rot lat="0" lon="0" rev="7800000"/>
            </a:lightRig>
          </a:scene3d>
          <a:sp3d>
            <a:bevelT w="139700" h="139700"/>
          </a:sp3d>
        </p:spPr>
      </p:pic>
      <p:pic>
        <p:nvPicPr>
          <p:cNvPr id="10" name="Picture 9">
            <a:extLst>
              <a:ext uri="{FF2B5EF4-FFF2-40B4-BE49-F238E27FC236}">
                <a16:creationId xmlns:a16="http://schemas.microsoft.com/office/drawing/2014/main" id="{921C00AD-20D2-8BDB-FF9D-A90649AD5F88}"/>
              </a:ext>
            </a:extLst>
          </p:cNvPr>
          <p:cNvPicPr>
            <a:picLocks noChangeAspect="1"/>
          </p:cNvPicPr>
          <p:nvPr/>
        </p:nvPicPr>
        <p:blipFill>
          <a:blip r:embed="rId3"/>
          <a:stretch>
            <a:fillRect/>
          </a:stretch>
        </p:blipFill>
        <p:spPr>
          <a:xfrm>
            <a:off x="2246854" y="5120750"/>
            <a:ext cx="7698291" cy="1157387"/>
          </a:xfrm>
          <a:prstGeom prst="rect">
            <a:avLst/>
          </a:prstGeom>
        </p:spPr>
      </p:pic>
    </p:spTree>
    <p:extLst>
      <p:ext uri="{BB962C8B-B14F-4D97-AF65-F5344CB8AC3E}">
        <p14:creationId xmlns:p14="http://schemas.microsoft.com/office/powerpoint/2010/main" val="152540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46025-4C47-481B-8205-1E1C557D7804}"/>
              </a:ext>
            </a:extLst>
          </p:cNvPr>
          <p:cNvSpPr>
            <a:spLocks noGrp="1"/>
          </p:cNvSpPr>
          <p:nvPr>
            <p:ph type="title"/>
          </p:nvPr>
        </p:nvSpPr>
        <p:spPr>
          <a:xfrm>
            <a:off x="204248" y="163884"/>
            <a:ext cx="11783504" cy="756664"/>
          </a:xfrm>
        </p:spPr>
        <p:txBody>
          <a:bodyPr/>
          <a:lstStyle/>
          <a:p>
            <a:r>
              <a:rPr lang="en-GB" sz="4000" dirty="0">
                <a:solidFill>
                  <a:srgbClr val="002060"/>
                </a:solidFill>
                <a:latin typeface="Arial" panose="020B0604020202020204" pitchFamily="34" charset="0"/>
                <a:cs typeface="Arial" panose="020B0604020202020204" pitchFamily="34" charset="0"/>
              </a:rPr>
              <a:t>GBM</a:t>
            </a:r>
          </a:p>
        </p:txBody>
      </p:sp>
      <p:sp>
        <p:nvSpPr>
          <p:cNvPr id="3" name="Content Placeholder 2">
            <a:extLst>
              <a:ext uri="{FF2B5EF4-FFF2-40B4-BE49-F238E27FC236}">
                <a16:creationId xmlns:a16="http://schemas.microsoft.com/office/drawing/2014/main" id="{F098F920-73D0-4EC0-BD69-1DF9A886575B}"/>
              </a:ext>
            </a:extLst>
          </p:cNvPr>
          <p:cNvSpPr>
            <a:spLocks noGrp="1"/>
          </p:cNvSpPr>
          <p:nvPr>
            <p:ph idx="1"/>
          </p:nvPr>
        </p:nvSpPr>
        <p:spPr>
          <a:xfrm>
            <a:off x="420757" y="1328352"/>
            <a:ext cx="10515600" cy="5217043"/>
          </a:xfrm>
        </p:spPr>
        <p:txBody>
          <a:bodyPr>
            <a:normAutofit/>
          </a:bodyPr>
          <a:lstStyle/>
          <a:p>
            <a:pPr>
              <a:lnSpc>
                <a:spcPct val="150000"/>
              </a:lnSpc>
            </a:pPr>
            <a:r>
              <a:rPr lang="en-GB" sz="1800" dirty="0">
                <a:solidFill>
                  <a:schemeClr val="accent1">
                    <a:lumMod val="50000"/>
                  </a:schemeClr>
                </a:solidFill>
                <a:latin typeface="Arial" panose="020B0604020202020204" pitchFamily="34" charset="0"/>
                <a:cs typeface="Arial" panose="020B0604020202020204" pitchFamily="34" charset="0"/>
              </a:rPr>
              <a:t>Gradient Boosting technique also combines a no. of weak learners to form a strong learner. The residuals are captured in a step-by-step manner by the classifiers, in order to capture the maximum variance within the data, this is done by introducing the learning rate to the classifiers.</a:t>
            </a:r>
          </a:p>
          <a:p>
            <a:pPr>
              <a:lnSpc>
                <a:spcPct val="150000"/>
              </a:lnSpc>
            </a:pPr>
            <a:r>
              <a:rPr lang="en-GB" sz="1800" dirty="0">
                <a:solidFill>
                  <a:schemeClr val="accent1">
                    <a:lumMod val="50000"/>
                  </a:schemeClr>
                </a:solidFill>
                <a:latin typeface="Arial" panose="020B0604020202020204" pitchFamily="34" charset="0"/>
                <a:cs typeface="Arial" panose="020B0604020202020204" pitchFamily="34" charset="0"/>
              </a:rPr>
              <a:t>Hence in this method, we are slowly inching towards better prediction (This is done by identifying negative gradient and moving in the opposite direction to reduce the loss, hence it is called Gradient Boosting in line with Gradient Descent where similar logic is employed). </a:t>
            </a:r>
          </a:p>
          <a:p>
            <a:pPr>
              <a:lnSpc>
                <a:spcPct val="150000"/>
              </a:lnSpc>
            </a:pPr>
            <a:r>
              <a:rPr lang="en-GB" sz="1800" dirty="0">
                <a:solidFill>
                  <a:schemeClr val="accent1">
                    <a:lumMod val="50000"/>
                  </a:schemeClr>
                </a:solidFill>
                <a:latin typeface="Arial" panose="020B0604020202020204" pitchFamily="34" charset="0"/>
                <a:cs typeface="Arial" panose="020B0604020202020204" pitchFamily="34" charset="0"/>
              </a:rPr>
              <a:t>Thus, by no. of classifiers, we arrive at a predictive value very close to the observed value.</a:t>
            </a:r>
          </a:p>
          <a:p>
            <a:pPr>
              <a:lnSpc>
                <a:spcPct val="150000"/>
              </a:lnSpc>
            </a:pPr>
            <a:r>
              <a:rPr lang="en-GB" sz="1800" dirty="0">
                <a:solidFill>
                  <a:schemeClr val="accent1">
                    <a:lumMod val="50000"/>
                  </a:schemeClr>
                </a:solidFill>
                <a:latin typeface="Arial" panose="020B0604020202020204" pitchFamily="34" charset="0"/>
                <a:cs typeface="Arial" panose="020B0604020202020204" pitchFamily="34" charset="0"/>
              </a:rPr>
              <a:t>Two possible model using this technique :</a:t>
            </a:r>
          </a:p>
          <a:p>
            <a:pPr marL="0" indent="0">
              <a:lnSpc>
                <a:spcPct val="150000"/>
              </a:lnSpc>
              <a:buNone/>
            </a:pPr>
            <a:r>
              <a:rPr lang="en-GB" sz="1800" dirty="0">
                <a:solidFill>
                  <a:schemeClr val="accent1">
                    <a:lumMod val="50000"/>
                  </a:schemeClr>
                </a:solidFill>
                <a:latin typeface="Arial" panose="020B0604020202020204" pitchFamily="34" charset="0"/>
                <a:cs typeface="Arial" panose="020B0604020202020204" pitchFamily="34" charset="0"/>
              </a:rPr>
              <a:t>     - Light GBM </a:t>
            </a:r>
          </a:p>
          <a:p>
            <a:pPr marL="0" indent="0">
              <a:lnSpc>
                <a:spcPct val="150000"/>
              </a:lnSpc>
              <a:buNone/>
            </a:pPr>
            <a:r>
              <a:rPr lang="en-GB" sz="1800" dirty="0">
                <a:solidFill>
                  <a:schemeClr val="accent1">
                    <a:lumMod val="50000"/>
                  </a:schemeClr>
                </a:solidFill>
                <a:latin typeface="Arial" panose="020B0604020202020204" pitchFamily="34" charset="0"/>
                <a:cs typeface="Arial" panose="020B0604020202020204" pitchFamily="34" charset="0"/>
              </a:rPr>
              <a:t>     - </a:t>
            </a:r>
            <a:r>
              <a:rPr lang="en-GB" sz="1800" dirty="0" err="1">
                <a:solidFill>
                  <a:schemeClr val="accent1">
                    <a:lumMod val="50000"/>
                  </a:schemeClr>
                </a:solidFill>
                <a:latin typeface="Arial" panose="020B0604020202020204" pitchFamily="34" charset="0"/>
                <a:cs typeface="Arial" panose="020B0604020202020204" pitchFamily="34" charset="0"/>
              </a:rPr>
              <a:t>XGBoost</a:t>
            </a:r>
            <a:endParaRPr lang="en-GB" sz="1800" dirty="0">
              <a:solidFill>
                <a:schemeClr val="accent1">
                  <a:lumMod val="50000"/>
                </a:schemeClr>
              </a:solidFill>
              <a:latin typeface="Arial" panose="020B0604020202020204" pitchFamily="34" charset="0"/>
              <a:cs typeface="Arial" panose="020B0604020202020204" pitchFamily="34" charset="0"/>
            </a:endParaRPr>
          </a:p>
          <a:p>
            <a:pPr marL="0" indent="0">
              <a:buNone/>
            </a:pPr>
            <a:endParaRPr lang="en-GB" sz="1600" b="1"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0233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6171227-1AC5-6815-6869-36C1566401DC}"/>
              </a:ext>
            </a:extLst>
          </p:cNvPr>
          <p:cNvSpPr>
            <a:spLocks noGrp="1"/>
          </p:cNvSpPr>
          <p:nvPr>
            <p:ph type="title"/>
          </p:nvPr>
        </p:nvSpPr>
        <p:spPr>
          <a:xfrm>
            <a:off x="204248" y="163884"/>
            <a:ext cx="11783504" cy="756664"/>
          </a:xfrm>
        </p:spPr>
        <p:txBody>
          <a:bodyPr/>
          <a:lstStyle/>
          <a:p>
            <a:r>
              <a:rPr lang="en-GB" sz="4000" dirty="0">
                <a:solidFill>
                  <a:srgbClr val="002060"/>
                </a:solidFill>
                <a:latin typeface="Arial" panose="020B0604020202020204" pitchFamily="34" charset="0"/>
                <a:cs typeface="Arial" panose="020B0604020202020204" pitchFamily="34" charset="0"/>
              </a:rPr>
              <a:t>LGBM</a:t>
            </a:r>
          </a:p>
        </p:txBody>
      </p:sp>
      <p:pic>
        <p:nvPicPr>
          <p:cNvPr id="5" name="Picture 4">
            <a:extLst>
              <a:ext uri="{FF2B5EF4-FFF2-40B4-BE49-F238E27FC236}">
                <a16:creationId xmlns:a16="http://schemas.microsoft.com/office/drawing/2014/main" id="{6089B59B-5D12-D74D-1598-564C07084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646" y="2861925"/>
            <a:ext cx="10809944" cy="971550"/>
          </a:xfrm>
          <a:prstGeom prst="rect">
            <a:avLst/>
          </a:prstGeom>
        </p:spPr>
      </p:pic>
      <p:sp>
        <p:nvSpPr>
          <p:cNvPr id="6" name="TextBox 5">
            <a:extLst>
              <a:ext uri="{FF2B5EF4-FFF2-40B4-BE49-F238E27FC236}">
                <a16:creationId xmlns:a16="http://schemas.microsoft.com/office/drawing/2014/main" id="{5336041D-C658-9202-FDC4-C343E40FCF51}"/>
              </a:ext>
            </a:extLst>
          </p:cNvPr>
          <p:cNvSpPr txBox="1"/>
          <p:nvPr/>
        </p:nvSpPr>
        <p:spPr>
          <a:xfrm>
            <a:off x="524646" y="1724286"/>
            <a:ext cx="1475543" cy="400110"/>
          </a:xfrm>
          <a:prstGeom prst="rect">
            <a:avLst/>
          </a:prstGeom>
          <a:noFill/>
        </p:spPr>
        <p:txBody>
          <a:bodyPr wrap="square" rtlCol="0">
            <a:spAutoFit/>
          </a:bodyPr>
          <a:lstStyle/>
          <a:p>
            <a:r>
              <a:rPr lang="en-IN" sz="2000" b="1" dirty="0">
                <a:solidFill>
                  <a:schemeClr val="accent2">
                    <a:lumMod val="50000"/>
                  </a:schemeClr>
                </a:solidFill>
              </a:rPr>
              <a:t>Train data </a:t>
            </a:r>
          </a:p>
        </p:txBody>
      </p:sp>
      <p:sp>
        <p:nvSpPr>
          <p:cNvPr id="7" name="TextBox 6">
            <a:extLst>
              <a:ext uri="{FF2B5EF4-FFF2-40B4-BE49-F238E27FC236}">
                <a16:creationId xmlns:a16="http://schemas.microsoft.com/office/drawing/2014/main" id="{4D997E1C-BA1B-5187-EDD7-A82F54499CC0}"/>
              </a:ext>
            </a:extLst>
          </p:cNvPr>
          <p:cNvSpPr txBox="1"/>
          <p:nvPr/>
        </p:nvSpPr>
        <p:spPr>
          <a:xfrm>
            <a:off x="524646" y="2461815"/>
            <a:ext cx="1475543" cy="400110"/>
          </a:xfrm>
          <a:prstGeom prst="rect">
            <a:avLst/>
          </a:prstGeom>
          <a:noFill/>
        </p:spPr>
        <p:txBody>
          <a:bodyPr wrap="square" rtlCol="0">
            <a:spAutoFit/>
          </a:bodyPr>
          <a:lstStyle/>
          <a:p>
            <a:r>
              <a:rPr lang="en-IN" sz="2000" b="1" dirty="0">
                <a:solidFill>
                  <a:schemeClr val="accent2">
                    <a:lumMod val="50000"/>
                  </a:schemeClr>
                </a:solidFill>
              </a:rPr>
              <a:t>Test data </a:t>
            </a:r>
          </a:p>
        </p:txBody>
      </p:sp>
      <p:sp>
        <p:nvSpPr>
          <p:cNvPr id="8" name="TextBox 7">
            <a:extLst>
              <a:ext uri="{FF2B5EF4-FFF2-40B4-BE49-F238E27FC236}">
                <a16:creationId xmlns:a16="http://schemas.microsoft.com/office/drawing/2014/main" id="{4E695F0E-051F-4535-D14C-B96AE30ADA84}"/>
              </a:ext>
            </a:extLst>
          </p:cNvPr>
          <p:cNvSpPr txBox="1"/>
          <p:nvPr/>
        </p:nvSpPr>
        <p:spPr>
          <a:xfrm>
            <a:off x="524646" y="1287609"/>
            <a:ext cx="8118087" cy="707886"/>
          </a:xfrm>
          <a:prstGeom prst="rect">
            <a:avLst/>
          </a:prstGeom>
          <a:noFill/>
        </p:spPr>
        <p:txBody>
          <a:bodyPr wrap="square" rtlCol="0">
            <a:spAutoFit/>
          </a:bodyPr>
          <a:lstStyle/>
          <a:p>
            <a:r>
              <a:rPr lang="en-IN" sz="2000" u="sng" dirty="0">
                <a:solidFill>
                  <a:schemeClr val="accent4">
                    <a:lumMod val="75000"/>
                  </a:schemeClr>
                </a:solidFill>
                <a:latin typeface="Arial" panose="020B0604020202020204" pitchFamily="34" charset="0"/>
                <a:cs typeface="Arial" panose="020B0604020202020204" pitchFamily="34" charset="0"/>
              </a:rPr>
              <a:t>LGBM Manual </a:t>
            </a:r>
            <a:r>
              <a:rPr lang="en-US" sz="2000" b="0" i="0" u="sng" strike="noStrike" baseline="0" dirty="0">
                <a:solidFill>
                  <a:schemeClr val="accent4">
                    <a:lumMod val="75000"/>
                  </a:schemeClr>
                </a:solidFill>
                <a:latin typeface="Arial" panose="020B0604020202020204" pitchFamily="34" charset="0"/>
                <a:cs typeface="Arial" panose="020B0604020202020204" pitchFamily="34" charset="0"/>
              </a:rPr>
              <a:t>hyperparameters tuning  :</a:t>
            </a:r>
            <a:br>
              <a:rPr lang="en-US" sz="2000" b="0" i="0" u="sng" strike="noStrike" baseline="0" dirty="0">
                <a:solidFill>
                  <a:schemeClr val="accent4">
                    <a:lumMod val="75000"/>
                  </a:schemeClr>
                </a:solidFill>
                <a:latin typeface="Arial" panose="020B0604020202020204" pitchFamily="34" charset="0"/>
                <a:cs typeface="Arial" panose="020B0604020202020204" pitchFamily="34" charset="0"/>
              </a:rPr>
            </a:br>
            <a:endParaRPr lang="en-IN" sz="2000" dirty="0"/>
          </a:p>
        </p:txBody>
      </p:sp>
      <p:pic>
        <p:nvPicPr>
          <p:cNvPr id="10" name="Picture 9">
            <a:extLst>
              <a:ext uri="{FF2B5EF4-FFF2-40B4-BE49-F238E27FC236}">
                <a16:creationId xmlns:a16="http://schemas.microsoft.com/office/drawing/2014/main" id="{059BCFB9-8402-51C0-EE15-E4CDC827325E}"/>
              </a:ext>
            </a:extLst>
          </p:cNvPr>
          <p:cNvPicPr>
            <a:picLocks noChangeAspect="1"/>
          </p:cNvPicPr>
          <p:nvPr/>
        </p:nvPicPr>
        <p:blipFill>
          <a:blip r:embed="rId3"/>
          <a:stretch>
            <a:fillRect/>
          </a:stretch>
        </p:blipFill>
        <p:spPr>
          <a:xfrm>
            <a:off x="1993426" y="1722979"/>
            <a:ext cx="3810000" cy="495300"/>
          </a:xfrm>
          <a:prstGeom prst="rect">
            <a:avLst/>
          </a:prstGeom>
        </p:spPr>
      </p:pic>
      <p:pic>
        <p:nvPicPr>
          <p:cNvPr id="14" name="Picture 13">
            <a:extLst>
              <a:ext uri="{FF2B5EF4-FFF2-40B4-BE49-F238E27FC236}">
                <a16:creationId xmlns:a16="http://schemas.microsoft.com/office/drawing/2014/main" id="{B1C8CE89-078F-BC24-BD15-A4A45799DEE3}"/>
              </a:ext>
            </a:extLst>
          </p:cNvPr>
          <p:cNvPicPr>
            <a:picLocks noChangeAspect="1"/>
          </p:cNvPicPr>
          <p:nvPr/>
        </p:nvPicPr>
        <p:blipFill>
          <a:blip r:embed="rId4"/>
          <a:stretch>
            <a:fillRect/>
          </a:stretch>
        </p:blipFill>
        <p:spPr>
          <a:xfrm>
            <a:off x="588911" y="5607242"/>
            <a:ext cx="10724990" cy="971550"/>
          </a:xfrm>
          <a:prstGeom prst="rect">
            <a:avLst/>
          </a:prstGeom>
        </p:spPr>
      </p:pic>
      <p:sp>
        <p:nvSpPr>
          <p:cNvPr id="18" name="TextBox 17">
            <a:extLst>
              <a:ext uri="{FF2B5EF4-FFF2-40B4-BE49-F238E27FC236}">
                <a16:creationId xmlns:a16="http://schemas.microsoft.com/office/drawing/2014/main" id="{26026D3D-543F-80A9-6084-D8CC600C5CD7}"/>
              </a:ext>
            </a:extLst>
          </p:cNvPr>
          <p:cNvSpPr txBox="1"/>
          <p:nvPr/>
        </p:nvSpPr>
        <p:spPr>
          <a:xfrm>
            <a:off x="517883" y="4205939"/>
            <a:ext cx="1475543" cy="400110"/>
          </a:xfrm>
          <a:prstGeom prst="rect">
            <a:avLst/>
          </a:prstGeom>
          <a:noFill/>
        </p:spPr>
        <p:txBody>
          <a:bodyPr wrap="square" rtlCol="0">
            <a:spAutoFit/>
          </a:bodyPr>
          <a:lstStyle/>
          <a:p>
            <a:r>
              <a:rPr lang="en-IN" sz="2000" b="1" dirty="0">
                <a:solidFill>
                  <a:schemeClr val="accent2">
                    <a:lumMod val="50000"/>
                  </a:schemeClr>
                </a:solidFill>
              </a:rPr>
              <a:t>Train data </a:t>
            </a:r>
          </a:p>
        </p:txBody>
      </p:sp>
      <p:sp>
        <p:nvSpPr>
          <p:cNvPr id="19" name="TextBox 18">
            <a:extLst>
              <a:ext uri="{FF2B5EF4-FFF2-40B4-BE49-F238E27FC236}">
                <a16:creationId xmlns:a16="http://schemas.microsoft.com/office/drawing/2014/main" id="{3CF3E3A5-A7A1-3310-20C4-3048A0381742}"/>
              </a:ext>
            </a:extLst>
          </p:cNvPr>
          <p:cNvSpPr txBox="1"/>
          <p:nvPr/>
        </p:nvSpPr>
        <p:spPr>
          <a:xfrm>
            <a:off x="517883" y="5150109"/>
            <a:ext cx="1475543" cy="400110"/>
          </a:xfrm>
          <a:prstGeom prst="rect">
            <a:avLst/>
          </a:prstGeom>
          <a:noFill/>
        </p:spPr>
        <p:txBody>
          <a:bodyPr wrap="square" rtlCol="0">
            <a:spAutoFit/>
          </a:bodyPr>
          <a:lstStyle/>
          <a:p>
            <a:r>
              <a:rPr lang="en-IN" sz="2000" b="1" dirty="0">
                <a:solidFill>
                  <a:schemeClr val="accent2">
                    <a:lumMod val="50000"/>
                  </a:schemeClr>
                </a:solidFill>
              </a:rPr>
              <a:t>Test data </a:t>
            </a:r>
          </a:p>
        </p:txBody>
      </p:sp>
      <p:sp>
        <p:nvSpPr>
          <p:cNvPr id="20" name="TextBox 19">
            <a:extLst>
              <a:ext uri="{FF2B5EF4-FFF2-40B4-BE49-F238E27FC236}">
                <a16:creationId xmlns:a16="http://schemas.microsoft.com/office/drawing/2014/main" id="{D785FC3C-74EC-A6C9-A25C-0DB4B9710708}"/>
              </a:ext>
            </a:extLst>
          </p:cNvPr>
          <p:cNvSpPr txBox="1"/>
          <p:nvPr/>
        </p:nvSpPr>
        <p:spPr>
          <a:xfrm>
            <a:off x="517883" y="3769262"/>
            <a:ext cx="8118087" cy="707886"/>
          </a:xfrm>
          <a:prstGeom prst="rect">
            <a:avLst/>
          </a:prstGeom>
          <a:noFill/>
        </p:spPr>
        <p:txBody>
          <a:bodyPr wrap="square" rtlCol="0">
            <a:spAutoFit/>
          </a:bodyPr>
          <a:lstStyle/>
          <a:p>
            <a:r>
              <a:rPr lang="en-IN" sz="2000" u="sng" dirty="0">
                <a:solidFill>
                  <a:schemeClr val="accent4">
                    <a:lumMod val="75000"/>
                  </a:schemeClr>
                </a:solidFill>
                <a:latin typeface="Arial" panose="020B0604020202020204" pitchFamily="34" charset="0"/>
                <a:cs typeface="Arial" panose="020B0604020202020204" pitchFamily="34" charset="0"/>
              </a:rPr>
              <a:t>LGBM </a:t>
            </a:r>
            <a:r>
              <a:rPr lang="en-US" sz="2000" b="0" i="0" u="sng" strike="noStrike" baseline="0" dirty="0">
                <a:solidFill>
                  <a:schemeClr val="accent4">
                    <a:lumMod val="75000"/>
                  </a:schemeClr>
                </a:solidFill>
                <a:latin typeface="Arial" panose="020B0604020202020204" pitchFamily="34" charset="0"/>
                <a:cs typeface="Arial" panose="020B0604020202020204" pitchFamily="34" charset="0"/>
              </a:rPr>
              <a:t>hyperparameters tuning using Grid Search  :</a:t>
            </a:r>
            <a:br>
              <a:rPr lang="en-US" sz="2000" b="0" i="0" u="sng" strike="noStrike" baseline="0" dirty="0">
                <a:solidFill>
                  <a:schemeClr val="accent4">
                    <a:lumMod val="75000"/>
                  </a:schemeClr>
                </a:solidFill>
                <a:latin typeface="Arial" panose="020B0604020202020204" pitchFamily="34" charset="0"/>
                <a:cs typeface="Arial" panose="020B0604020202020204" pitchFamily="34" charset="0"/>
              </a:rPr>
            </a:br>
            <a:endParaRPr lang="en-IN" sz="2000" dirty="0"/>
          </a:p>
        </p:txBody>
      </p:sp>
      <p:pic>
        <p:nvPicPr>
          <p:cNvPr id="21" name="Picture 20">
            <a:extLst>
              <a:ext uri="{FF2B5EF4-FFF2-40B4-BE49-F238E27FC236}">
                <a16:creationId xmlns:a16="http://schemas.microsoft.com/office/drawing/2014/main" id="{AC167F36-EBD2-476D-8C1D-DDE972762804}"/>
              </a:ext>
            </a:extLst>
          </p:cNvPr>
          <p:cNvPicPr>
            <a:picLocks noChangeAspect="1"/>
          </p:cNvPicPr>
          <p:nvPr/>
        </p:nvPicPr>
        <p:blipFill rotWithShape="1">
          <a:blip r:embed="rId5"/>
          <a:srcRect t="57245" b="5192"/>
          <a:stretch/>
        </p:blipFill>
        <p:spPr>
          <a:xfrm>
            <a:off x="1684480" y="4328984"/>
            <a:ext cx="7203041" cy="707886"/>
          </a:xfrm>
          <a:prstGeom prst="rect">
            <a:avLst/>
          </a:prstGeom>
        </p:spPr>
      </p:pic>
      <p:pic>
        <p:nvPicPr>
          <p:cNvPr id="25" name="Picture 24">
            <a:extLst>
              <a:ext uri="{FF2B5EF4-FFF2-40B4-BE49-F238E27FC236}">
                <a16:creationId xmlns:a16="http://schemas.microsoft.com/office/drawing/2014/main" id="{2B4C038C-A64F-08A8-EB90-642338DEDB2C}"/>
              </a:ext>
            </a:extLst>
          </p:cNvPr>
          <p:cNvPicPr>
            <a:picLocks noChangeAspect="1"/>
          </p:cNvPicPr>
          <p:nvPr/>
        </p:nvPicPr>
        <p:blipFill>
          <a:blip r:embed="rId6"/>
          <a:stretch>
            <a:fillRect/>
          </a:stretch>
        </p:blipFill>
        <p:spPr>
          <a:xfrm>
            <a:off x="1817417" y="4969665"/>
            <a:ext cx="3300993" cy="213497"/>
          </a:xfrm>
          <a:prstGeom prst="rect">
            <a:avLst/>
          </a:prstGeom>
        </p:spPr>
      </p:pic>
    </p:spTree>
    <p:extLst>
      <p:ext uri="{BB962C8B-B14F-4D97-AF65-F5344CB8AC3E}">
        <p14:creationId xmlns:p14="http://schemas.microsoft.com/office/powerpoint/2010/main" val="4196515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2E5337C-0C71-368E-024F-77A90099D36D}"/>
              </a:ext>
            </a:extLst>
          </p:cNvPr>
          <p:cNvSpPr>
            <a:spLocks noGrp="1"/>
          </p:cNvSpPr>
          <p:nvPr>
            <p:ph idx="1"/>
          </p:nvPr>
        </p:nvSpPr>
        <p:spPr>
          <a:xfrm>
            <a:off x="731874" y="1253331"/>
            <a:ext cx="10515600" cy="4351338"/>
          </a:xfrm>
        </p:spPr>
        <p:txBody>
          <a:bodyPr/>
          <a:lstStyle/>
          <a:p>
            <a:pPr marL="0" indent="0">
              <a:buNone/>
            </a:pPr>
            <a:endParaRPr lang="en-IN" dirty="0">
              <a:solidFill>
                <a:schemeClr val="accent2">
                  <a:lumMod val="75000"/>
                </a:schemeClr>
              </a:solidFill>
            </a:endParaRPr>
          </a:p>
          <a:p>
            <a:pPr marL="514350" indent="-514350">
              <a:buFont typeface="+mj-lt"/>
              <a:buAutoNum type="arabicPeriod"/>
            </a:pPr>
            <a:r>
              <a:rPr lang="en-IN" dirty="0">
                <a:solidFill>
                  <a:schemeClr val="accent2">
                    <a:lumMod val="75000"/>
                  </a:schemeClr>
                </a:solidFill>
              </a:rPr>
              <a:t>Recap</a:t>
            </a:r>
          </a:p>
          <a:p>
            <a:pPr marL="514350" indent="-514350">
              <a:buFont typeface="+mj-lt"/>
              <a:buAutoNum type="arabicPeriod"/>
            </a:pPr>
            <a:r>
              <a:rPr lang="en-IN" dirty="0">
                <a:solidFill>
                  <a:schemeClr val="accent2">
                    <a:lumMod val="75000"/>
                  </a:schemeClr>
                </a:solidFill>
              </a:rPr>
              <a:t>Changes in EDA </a:t>
            </a:r>
          </a:p>
          <a:p>
            <a:pPr marL="514350" indent="-514350">
              <a:buFont typeface="+mj-lt"/>
              <a:buAutoNum type="arabicPeriod"/>
            </a:pPr>
            <a:r>
              <a:rPr lang="en-IN" dirty="0">
                <a:solidFill>
                  <a:schemeClr val="accent2">
                    <a:lumMod val="75000"/>
                  </a:schemeClr>
                </a:solidFill>
              </a:rPr>
              <a:t>Models Implemented</a:t>
            </a:r>
          </a:p>
          <a:p>
            <a:pPr marL="514350" indent="-514350">
              <a:buFont typeface="+mj-lt"/>
              <a:buAutoNum type="arabicPeriod"/>
            </a:pPr>
            <a:r>
              <a:rPr lang="en-IN" dirty="0">
                <a:solidFill>
                  <a:schemeClr val="accent2">
                    <a:lumMod val="75000"/>
                  </a:schemeClr>
                </a:solidFill>
              </a:rPr>
              <a:t>Summary  </a:t>
            </a:r>
          </a:p>
          <a:p>
            <a:pPr marL="0" indent="0">
              <a:buNone/>
            </a:pPr>
            <a:endParaRPr lang="en-IN" dirty="0">
              <a:solidFill>
                <a:schemeClr val="accent2">
                  <a:lumMod val="75000"/>
                </a:schemeClr>
              </a:solidFill>
            </a:endParaRPr>
          </a:p>
          <a:p>
            <a:pPr marL="0" indent="0">
              <a:buNone/>
            </a:pPr>
            <a:endParaRPr lang="en-IN" dirty="0">
              <a:solidFill>
                <a:schemeClr val="accent2">
                  <a:lumMod val="75000"/>
                </a:schemeClr>
              </a:solidFill>
            </a:endParaRPr>
          </a:p>
          <a:p>
            <a:pPr marL="0" indent="0">
              <a:buNone/>
            </a:pPr>
            <a:endParaRPr lang="en-IN" dirty="0"/>
          </a:p>
          <a:p>
            <a:pPr marL="514350" indent="-514350">
              <a:buFont typeface="+mj-lt"/>
              <a:buAutoNum type="arabicPeriod"/>
            </a:pPr>
            <a:endParaRPr lang="en-IN" dirty="0"/>
          </a:p>
        </p:txBody>
      </p:sp>
      <p:sp>
        <p:nvSpPr>
          <p:cNvPr id="5" name="Title 2">
            <a:extLst>
              <a:ext uri="{FF2B5EF4-FFF2-40B4-BE49-F238E27FC236}">
                <a16:creationId xmlns:a16="http://schemas.microsoft.com/office/drawing/2014/main" id="{43E0A7E5-CAF0-8478-D771-D222A0650C68}"/>
              </a:ext>
            </a:extLst>
          </p:cNvPr>
          <p:cNvSpPr txBox="1">
            <a:spLocks/>
          </p:cNvSpPr>
          <p:nvPr/>
        </p:nvSpPr>
        <p:spPr>
          <a:xfrm>
            <a:off x="838200" y="107302"/>
            <a:ext cx="11086707" cy="7566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IN" dirty="0">
                <a:solidFill>
                  <a:srgbClr val="002060"/>
                </a:solidFill>
                <a:latin typeface="Arial" panose="020B0604020202020204" pitchFamily="34" charset="0"/>
                <a:cs typeface="Arial" panose="020B0604020202020204" pitchFamily="34" charset="0"/>
              </a:rPr>
              <a:t>Contents</a:t>
            </a:r>
          </a:p>
        </p:txBody>
      </p:sp>
    </p:spTree>
    <p:extLst>
      <p:ext uri="{BB962C8B-B14F-4D97-AF65-F5344CB8AC3E}">
        <p14:creationId xmlns:p14="http://schemas.microsoft.com/office/powerpoint/2010/main" val="435946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627EF-D867-03B3-D7C0-FBCE65AF4136}"/>
              </a:ext>
            </a:extLst>
          </p:cNvPr>
          <p:cNvSpPr>
            <a:spLocks noGrp="1"/>
          </p:cNvSpPr>
          <p:nvPr>
            <p:ph type="title"/>
          </p:nvPr>
        </p:nvSpPr>
        <p:spPr>
          <a:xfrm>
            <a:off x="408496" y="178419"/>
            <a:ext cx="11783504" cy="756664"/>
          </a:xfrm>
        </p:spPr>
        <p:txBody>
          <a:bodyPr/>
          <a:lstStyle/>
          <a:p>
            <a:r>
              <a:rPr lang="en-IN" sz="4000" dirty="0" err="1">
                <a:solidFill>
                  <a:srgbClr val="002060"/>
                </a:solidFill>
                <a:latin typeface="Arial" panose="020B0604020202020204" pitchFamily="34" charset="0"/>
                <a:cs typeface="Arial" panose="020B0604020202020204" pitchFamily="34" charset="0"/>
              </a:rPr>
              <a:t>XGBoost</a:t>
            </a:r>
            <a:endParaRPr lang="en-IN" sz="4000" dirty="0">
              <a:solidFill>
                <a:srgbClr val="00206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6A79C1E-9DCF-DDED-3B0C-E9891F788D9E}"/>
              </a:ext>
            </a:extLst>
          </p:cNvPr>
          <p:cNvSpPr txBox="1"/>
          <p:nvPr/>
        </p:nvSpPr>
        <p:spPr>
          <a:xfrm>
            <a:off x="449049" y="1564210"/>
            <a:ext cx="1475543" cy="400110"/>
          </a:xfrm>
          <a:prstGeom prst="rect">
            <a:avLst/>
          </a:prstGeom>
          <a:noFill/>
        </p:spPr>
        <p:txBody>
          <a:bodyPr wrap="square" rtlCol="0">
            <a:spAutoFit/>
          </a:bodyPr>
          <a:lstStyle/>
          <a:p>
            <a:r>
              <a:rPr lang="en-IN" sz="2000" b="1" dirty="0">
                <a:solidFill>
                  <a:schemeClr val="accent2">
                    <a:lumMod val="50000"/>
                  </a:schemeClr>
                </a:solidFill>
              </a:rPr>
              <a:t>Train data </a:t>
            </a:r>
          </a:p>
        </p:txBody>
      </p:sp>
      <p:sp>
        <p:nvSpPr>
          <p:cNvPr id="6" name="TextBox 5">
            <a:extLst>
              <a:ext uri="{FF2B5EF4-FFF2-40B4-BE49-F238E27FC236}">
                <a16:creationId xmlns:a16="http://schemas.microsoft.com/office/drawing/2014/main" id="{A632511F-5C4E-1B39-1E7D-6DCDD979CC5B}"/>
              </a:ext>
            </a:extLst>
          </p:cNvPr>
          <p:cNvSpPr txBox="1"/>
          <p:nvPr/>
        </p:nvSpPr>
        <p:spPr>
          <a:xfrm>
            <a:off x="449049" y="2072041"/>
            <a:ext cx="1475543" cy="400110"/>
          </a:xfrm>
          <a:prstGeom prst="rect">
            <a:avLst/>
          </a:prstGeom>
          <a:noFill/>
        </p:spPr>
        <p:txBody>
          <a:bodyPr wrap="square" rtlCol="0">
            <a:spAutoFit/>
          </a:bodyPr>
          <a:lstStyle/>
          <a:p>
            <a:r>
              <a:rPr lang="en-IN" sz="2000" b="1" dirty="0">
                <a:solidFill>
                  <a:schemeClr val="accent2">
                    <a:lumMod val="50000"/>
                  </a:schemeClr>
                </a:solidFill>
              </a:rPr>
              <a:t>Test data </a:t>
            </a:r>
          </a:p>
        </p:txBody>
      </p:sp>
      <p:sp>
        <p:nvSpPr>
          <p:cNvPr id="7" name="TextBox 6">
            <a:extLst>
              <a:ext uri="{FF2B5EF4-FFF2-40B4-BE49-F238E27FC236}">
                <a16:creationId xmlns:a16="http://schemas.microsoft.com/office/drawing/2014/main" id="{0DB3FB6A-E77D-425D-938F-B2659AA05E82}"/>
              </a:ext>
            </a:extLst>
          </p:cNvPr>
          <p:cNvSpPr txBox="1"/>
          <p:nvPr/>
        </p:nvSpPr>
        <p:spPr>
          <a:xfrm>
            <a:off x="408496" y="1129041"/>
            <a:ext cx="8118087" cy="707886"/>
          </a:xfrm>
          <a:prstGeom prst="rect">
            <a:avLst/>
          </a:prstGeom>
          <a:noFill/>
        </p:spPr>
        <p:txBody>
          <a:bodyPr wrap="square" rtlCol="0">
            <a:spAutoFit/>
          </a:bodyPr>
          <a:lstStyle/>
          <a:p>
            <a:r>
              <a:rPr lang="en-IN" sz="2000" u="sng" dirty="0" err="1">
                <a:solidFill>
                  <a:schemeClr val="accent4">
                    <a:lumMod val="75000"/>
                  </a:schemeClr>
                </a:solidFill>
                <a:latin typeface="Arial" panose="020B0604020202020204" pitchFamily="34" charset="0"/>
                <a:cs typeface="Arial" panose="020B0604020202020204" pitchFamily="34" charset="0"/>
              </a:rPr>
              <a:t>XGBoost</a:t>
            </a:r>
            <a:r>
              <a:rPr lang="en-IN" sz="2000" u="sng" dirty="0">
                <a:solidFill>
                  <a:schemeClr val="accent4">
                    <a:lumMod val="75000"/>
                  </a:schemeClr>
                </a:solidFill>
                <a:latin typeface="Arial" panose="020B0604020202020204" pitchFamily="34" charset="0"/>
                <a:cs typeface="Arial" panose="020B0604020202020204" pitchFamily="34" charset="0"/>
              </a:rPr>
              <a:t> default </a:t>
            </a:r>
            <a:r>
              <a:rPr lang="en-US" sz="2000" b="0" i="0" u="sng" strike="noStrike" baseline="0" dirty="0">
                <a:solidFill>
                  <a:schemeClr val="accent4">
                    <a:lumMod val="75000"/>
                  </a:schemeClr>
                </a:solidFill>
                <a:latin typeface="Arial" panose="020B0604020202020204" pitchFamily="34" charset="0"/>
                <a:cs typeface="Arial" panose="020B0604020202020204" pitchFamily="34" charset="0"/>
              </a:rPr>
              <a:t>hyperparameters :</a:t>
            </a:r>
            <a:br>
              <a:rPr lang="en-US" sz="2000" b="0" i="0" u="sng" strike="noStrike" baseline="0" dirty="0">
                <a:solidFill>
                  <a:schemeClr val="accent4">
                    <a:lumMod val="75000"/>
                  </a:schemeClr>
                </a:solidFill>
                <a:latin typeface="Arial" panose="020B0604020202020204" pitchFamily="34" charset="0"/>
                <a:cs typeface="Arial" panose="020B0604020202020204" pitchFamily="34" charset="0"/>
              </a:rPr>
            </a:br>
            <a:endParaRPr lang="en-IN" sz="2000" dirty="0"/>
          </a:p>
        </p:txBody>
      </p:sp>
      <p:sp>
        <p:nvSpPr>
          <p:cNvPr id="8" name="TextBox 7">
            <a:extLst>
              <a:ext uri="{FF2B5EF4-FFF2-40B4-BE49-F238E27FC236}">
                <a16:creationId xmlns:a16="http://schemas.microsoft.com/office/drawing/2014/main" id="{66081AA1-360B-27E0-38E4-F72AC0912802}"/>
              </a:ext>
            </a:extLst>
          </p:cNvPr>
          <p:cNvSpPr txBox="1"/>
          <p:nvPr/>
        </p:nvSpPr>
        <p:spPr>
          <a:xfrm>
            <a:off x="449048" y="3337496"/>
            <a:ext cx="1475543" cy="400110"/>
          </a:xfrm>
          <a:prstGeom prst="rect">
            <a:avLst/>
          </a:prstGeom>
          <a:noFill/>
        </p:spPr>
        <p:txBody>
          <a:bodyPr wrap="square" rtlCol="0">
            <a:spAutoFit/>
          </a:bodyPr>
          <a:lstStyle/>
          <a:p>
            <a:r>
              <a:rPr lang="en-IN" sz="2000" b="1" dirty="0">
                <a:solidFill>
                  <a:schemeClr val="accent2">
                    <a:lumMod val="50000"/>
                  </a:schemeClr>
                </a:solidFill>
              </a:rPr>
              <a:t>Train data </a:t>
            </a:r>
          </a:p>
        </p:txBody>
      </p:sp>
      <p:sp>
        <p:nvSpPr>
          <p:cNvPr id="9" name="TextBox 8">
            <a:extLst>
              <a:ext uri="{FF2B5EF4-FFF2-40B4-BE49-F238E27FC236}">
                <a16:creationId xmlns:a16="http://schemas.microsoft.com/office/drawing/2014/main" id="{4CCAC440-8EEB-AEE1-3F74-C0E9C60BFBA1}"/>
              </a:ext>
            </a:extLst>
          </p:cNvPr>
          <p:cNvSpPr txBox="1"/>
          <p:nvPr/>
        </p:nvSpPr>
        <p:spPr>
          <a:xfrm>
            <a:off x="449047" y="5580683"/>
            <a:ext cx="1475543" cy="400110"/>
          </a:xfrm>
          <a:prstGeom prst="rect">
            <a:avLst/>
          </a:prstGeom>
          <a:noFill/>
        </p:spPr>
        <p:txBody>
          <a:bodyPr wrap="square" rtlCol="0">
            <a:spAutoFit/>
          </a:bodyPr>
          <a:lstStyle/>
          <a:p>
            <a:r>
              <a:rPr lang="en-IN" sz="2000" b="1" dirty="0">
                <a:solidFill>
                  <a:schemeClr val="accent2">
                    <a:lumMod val="50000"/>
                  </a:schemeClr>
                </a:solidFill>
              </a:rPr>
              <a:t>Test data </a:t>
            </a:r>
          </a:p>
        </p:txBody>
      </p:sp>
      <p:sp>
        <p:nvSpPr>
          <p:cNvPr id="10" name="TextBox 9">
            <a:extLst>
              <a:ext uri="{FF2B5EF4-FFF2-40B4-BE49-F238E27FC236}">
                <a16:creationId xmlns:a16="http://schemas.microsoft.com/office/drawing/2014/main" id="{AF08A69C-136E-1220-6177-E96AD717641B}"/>
              </a:ext>
            </a:extLst>
          </p:cNvPr>
          <p:cNvSpPr txBox="1"/>
          <p:nvPr/>
        </p:nvSpPr>
        <p:spPr>
          <a:xfrm>
            <a:off x="449047" y="2831171"/>
            <a:ext cx="8118087" cy="707886"/>
          </a:xfrm>
          <a:prstGeom prst="rect">
            <a:avLst/>
          </a:prstGeom>
          <a:noFill/>
        </p:spPr>
        <p:txBody>
          <a:bodyPr wrap="square" rtlCol="0">
            <a:spAutoFit/>
          </a:bodyPr>
          <a:lstStyle/>
          <a:p>
            <a:r>
              <a:rPr lang="en-IN" sz="2000" u="sng" dirty="0" err="1">
                <a:solidFill>
                  <a:schemeClr val="accent4">
                    <a:lumMod val="75000"/>
                  </a:schemeClr>
                </a:solidFill>
                <a:latin typeface="Arial" panose="020B0604020202020204" pitchFamily="34" charset="0"/>
                <a:cs typeface="Arial" panose="020B0604020202020204" pitchFamily="34" charset="0"/>
              </a:rPr>
              <a:t>XGBoost</a:t>
            </a:r>
            <a:r>
              <a:rPr lang="en-IN" sz="2000" u="sng" dirty="0">
                <a:solidFill>
                  <a:schemeClr val="accent4">
                    <a:lumMod val="75000"/>
                  </a:schemeClr>
                </a:solidFill>
                <a:latin typeface="Arial" panose="020B0604020202020204" pitchFamily="34" charset="0"/>
                <a:cs typeface="Arial" panose="020B0604020202020204" pitchFamily="34" charset="0"/>
              </a:rPr>
              <a:t> </a:t>
            </a:r>
            <a:r>
              <a:rPr lang="en-US" sz="2000" b="0" i="0" u="sng" strike="noStrike" baseline="0" dirty="0">
                <a:solidFill>
                  <a:schemeClr val="accent4">
                    <a:lumMod val="75000"/>
                  </a:schemeClr>
                </a:solidFill>
                <a:latin typeface="Arial" panose="020B0604020202020204" pitchFamily="34" charset="0"/>
                <a:cs typeface="Arial" panose="020B0604020202020204" pitchFamily="34" charset="0"/>
              </a:rPr>
              <a:t>hyperparameters tuning using Grid Search  :</a:t>
            </a:r>
            <a:br>
              <a:rPr lang="en-US" sz="2000" b="0" i="0" u="sng" strike="noStrike" baseline="0" dirty="0">
                <a:solidFill>
                  <a:schemeClr val="accent4">
                    <a:lumMod val="75000"/>
                  </a:schemeClr>
                </a:solidFill>
                <a:latin typeface="Arial" panose="020B0604020202020204" pitchFamily="34" charset="0"/>
                <a:cs typeface="Arial" panose="020B0604020202020204" pitchFamily="34" charset="0"/>
              </a:rPr>
            </a:br>
            <a:endParaRPr lang="en-IN" sz="2000" dirty="0"/>
          </a:p>
        </p:txBody>
      </p:sp>
      <p:pic>
        <p:nvPicPr>
          <p:cNvPr id="12" name="Picture 11">
            <a:extLst>
              <a:ext uri="{FF2B5EF4-FFF2-40B4-BE49-F238E27FC236}">
                <a16:creationId xmlns:a16="http://schemas.microsoft.com/office/drawing/2014/main" id="{211B5C3D-00A1-4A07-C4DA-3C2293B1595B}"/>
              </a:ext>
            </a:extLst>
          </p:cNvPr>
          <p:cNvPicPr>
            <a:picLocks noChangeAspect="1"/>
          </p:cNvPicPr>
          <p:nvPr/>
        </p:nvPicPr>
        <p:blipFill>
          <a:blip r:embed="rId2"/>
          <a:stretch>
            <a:fillRect/>
          </a:stretch>
        </p:blipFill>
        <p:spPr>
          <a:xfrm>
            <a:off x="704567" y="6024597"/>
            <a:ext cx="10091274" cy="809625"/>
          </a:xfrm>
          <a:prstGeom prst="rect">
            <a:avLst/>
          </a:prstGeom>
        </p:spPr>
      </p:pic>
      <p:pic>
        <p:nvPicPr>
          <p:cNvPr id="14" name="Picture 13">
            <a:extLst>
              <a:ext uri="{FF2B5EF4-FFF2-40B4-BE49-F238E27FC236}">
                <a16:creationId xmlns:a16="http://schemas.microsoft.com/office/drawing/2014/main" id="{E56EE38E-17AC-5107-DB26-9F0FA83CA82B}"/>
              </a:ext>
            </a:extLst>
          </p:cNvPr>
          <p:cNvPicPr>
            <a:picLocks noChangeAspect="1"/>
          </p:cNvPicPr>
          <p:nvPr/>
        </p:nvPicPr>
        <p:blipFill>
          <a:blip r:embed="rId3"/>
          <a:stretch>
            <a:fillRect/>
          </a:stretch>
        </p:blipFill>
        <p:spPr>
          <a:xfrm>
            <a:off x="1884039" y="1536332"/>
            <a:ext cx="3143250" cy="438150"/>
          </a:xfrm>
          <a:prstGeom prst="rect">
            <a:avLst/>
          </a:prstGeom>
        </p:spPr>
      </p:pic>
      <p:pic>
        <p:nvPicPr>
          <p:cNvPr id="16" name="Picture 15">
            <a:extLst>
              <a:ext uri="{FF2B5EF4-FFF2-40B4-BE49-F238E27FC236}">
                <a16:creationId xmlns:a16="http://schemas.microsoft.com/office/drawing/2014/main" id="{330125C5-F6C8-D3FD-7E63-95ABD196F48F}"/>
              </a:ext>
            </a:extLst>
          </p:cNvPr>
          <p:cNvPicPr>
            <a:picLocks noChangeAspect="1"/>
          </p:cNvPicPr>
          <p:nvPr/>
        </p:nvPicPr>
        <p:blipFill>
          <a:blip r:embed="rId4"/>
          <a:stretch>
            <a:fillRect/>
          </a:stretch>
        </p:blipFill>
        <p:spPr>
          <a:xfrm>
            <a:off x="2180110" y="5243765"/>
            <a:ext cx="2773853" cy="485194"/>
          </a:xfrm>
          <a:prstGeom prst="rect">
            <a:avLst/>
          </a:prstGeom>
        </p:spPr>
      </p:pic>
      <p:pic>
        <p:nvPicPr>
          <p:cNvPr id="20" name="Picture 19">
            <a:extLst>
              <a:ext uri="{FF2B5EF4-FFF2-40B4-BE49-F238E27FC236}">
                <a16:creationId xmlns:a16="http://schemas.microsoft.com/office/drawing/2014/main" id="{6393B53E-0C6F-128B-BB17-3225ED0FA07F}"/>
              </a:ext>
            </a:extLst>
          </p:cNvPr>
          <p:cNvPicPr>
            <a:picLocks noChangeAspect="1"/>
          </p:cNvPicPr>
          <p:nvPr/>
        </p:nvPicPr>
        <p:blipFill>
          <a:blip r:embed="rId5"/>
          <a:stretch>
            <a:fillRect/>
          </a:stretch>
        </p:blipFill>
        <p:spPr>
          <a:xfrm>
            <a:off x="2062166" y="3337496"/>
            <a:ext cx="9825035" cy="2038980"/>
          </a:xfrm>
          <a:prstGeom prst="rect">
            <a:avLst/>
          </a:prstGeom>
        </p:spPr>
      </p:pic>
      <p:pic>
        <p:nvPicPr>
          <p:cNvPr id="22" name="Picture 21">
            <a:extLst>
              <a:ext uri="{FF2B5EF4-FFF2-40B4-BE49-F238E27FC236}">
                <a16:creationId xmlns:a16="http://schemas.microsoft.com/office/drawing/2014/main" id="{0B925AC9-CD2E-7979-2AAC-E20920E6BC6A}"/>
              </a:ext>
            </a:extLst>
          </p:cNvPr>
          <p:cNvPicPr>
            <a:picLocks noChangeAspect="1"/>
          </p:cNvPicPr>
          <p:nvPr/>
        </p:nvPicPr>
        <p:blipFill>
          <a:blip r:embed="rId6"/>
          <a:stretch>
            <a:fillRect/>
          </a:stretch>
        </p:blipFill>
        <p:spPr>
          <a:xfrm>
            <a:off x="1795927" y="2072041"/>
            <a:ext cx="10091274" cy="670016"/>
          </a:xfrm>
          <a:prstGeom prst="rect">
            <a:avLst/>
          </a:prstGeom>
        </p:spPr>
      </p:pic>
    </p:spTree>
    <p:extLst>
      <p:ext uri="{BB962C8B-B14F-4D97-AF65-F5344CB8AC3E}">
        <p14:creationId xmlns:p14="http://schemas.microsoft.com/office/powerpoint/2010/main" val="3207231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00D70-1F43-49CF-B3A9-FBC60FF3C701}"/>
              </a:ext>
            </a:extLst>
          </p:cNvPr>
          <p:cNvSpPr>
            <a:spLocks noGrp="1"/>
          </p:cNvSpPr>
          <p:nvPr>
            <p:ph type="title"/>
          </p:nvPr>
        </p:nvSpPr>
        <p:spPr>
          <a:xfrm>
            <a:off x="204248" y="453444"/>
            <a:ext cx="11783504" cy="756664"/>
          </a:xfrm>
        </p:spPr>
        <p:txBody>
          <a:bodyPr>
            <a:normAutofit fontScale="90000"/>
          </a:bodyPr>
          <a:lstStyle/>
          <a:p>
            <a:pPr algn="ctr"/>
            <a:r>
              <a:rPr lang="en-IN" dirty="0">
                <a:solidFill>
                  <a:srgbClr val="002060"/>
                </a:solidFill>
                <a:latin typeface="Arial" panose="020B0604020202020204" pitchFamily="34" charset="0"/>
                <a:cs typeface="Arial" panose="020B0604020202020204" pitchFamily="34" charset="0"/>
              </a:rPr>
              <a:t>Summary of Models  </a:t>
            </a:r>
            <a:br>
              <a:rPr lang="en-IN" sz="2000" dirty="0">
                <a:solidFill>
                  <a:schemeClr val="accent2">
                    <a:lumMod val="75000"/>
                  </a:schemeClr>
                </a:solidFill>
              </a:rPr>
            </a:br>
            <a:endParaRPr lang="en-US" sz="3600" dirty="0"/>
          </a:p>
        </p:txBody>
      </p:sp>
      <p:sp>
        <p:nvSpPr>
          <p:cNvPr id="3" name="Content Placeholder 2">
            <a:extLst>
              <a:ext uri="{FF2B5EF4-FFF2-40B4-BE49-F238E27FC236}">
                <a16:creationId xmlns:a16="http://schemas.microsoft.com/office/drawing/2014/main" id="{C8EB3F32-C6CA-9AC7-B26A-FBD36890C6E4}"/>
              </a:ext>
            </a:extLst>
          </p:cNvPr>
          <p:cNvSpPr>
            <a:spLocks noGrp="1"/>
          </p:cNvSpPr>
          <p:nvPr>
            <p:ph idx="1"/>
          </p:nvPr>
        </p:nvSpPr>
        <p:spPr>
          <a:xfrm>
            <a:off x="408496" y="1041851"/>
            <a:ext cx="10637017" cy="5671049"/>
          </a:xfrm>
        </p:spPr>
        <p:txBody>
          <a:bodyPr>
            <a:noAutofit/>
          </a:bodyPr>
          <a:lstStyle/>
          <a:p>
            <a:pPr marL="0" indent="0">
              <a:lnSpc>
                <a:spcPct val="120000"/>
              </a:lnSpc>
              <a:buNone/>
            </a:pPr>
            <a:endParaRPr lang="en-US" sz="1300" dirty="0">
              <a:solidFill>
                <a:schemeClr val="accent1">
                  <a:lumMod val="50000"/>
                </a:schemeClr>
              </a:solidFill>
              <a:latin typeface="Arial" panose="020B0604020202020204" pitchFamily="34" charset="0"/>
              <a:cs typeface="Arial" panose="020B0604020202020204" pitchFamily="34" charset="0"/>
            </a:endParaRPr>
          </a:p>
          <a:p>
            <a:pPr>
              <a:lnSpc>
                <a:spcPct val="120000"/>
              </a:lnSpc>
            </a:pPr>
            <a:endParaRPr lang="en-US" sz="1300" b="1" i="0" dirty="0">
              <a:solidFill>
                <a:srgbClr val="292929"/>
              </a:solidFill>
              <a:effectLst/>
              <a:latin typeface="sohne"/>
            </a:endParaRPr>
          </a:p>
          <a:p>
            <a:pPr>
              <a:lnSpc>
                <a:spcPct val="120000"/>
              </a:lnSpc>
            </a:pPr>
            <a:endParaRPr lang="en-US" sz="1300" dirty="0">
              <a:solidFill>
                <a:schemeClr val="accent1">
                  <a:lumMod val="50000"/>
                </a:schemeClr>
              </a:solidFill>
              <a:latin typeface="Arial" panose="020B0604020202020204" pitchFamily="34" charset="0"/>
              <a:cs typeface="Arial" panose="020B0604020202020204" pitchFamily="34" charset="0"/>
            </a:endParaRPr>
          </a:p>
          <a:p>
            <a:pPr algn="l">
              <a:lnSpc>
                <a:spcPct val="120000"/>
              </a:lnSpc>
              <a:buFont typeface="+mj-lt"/>
              <a:buAutoNum type="arabicPeriod"/>
            </a:pPr>
            <a:endParaRPr lang="en-US" sz="1300" b="0" i="0" dirty="0">
              <a:solidFill>
                <a:srgbClr val="393939"/>
              </a:solidFill>
              <a:effectLst/>
              <a:latin typeface="arial" panose="020B0604020202020204" pitchFamily="34" charset="0"/>
            </a:endParaRPr>
          </a:p>
          <a:p>
            <a:pPr marL="0" indent="0">
              <a:lnSpc>
                <a:spcPct val="120000"/>
              </a:lnSpc>
              <a:buNone/>
            </a:pPr>
            <a:endParaRPr lang="en-US" sz="1300" dirty="0"/>
          </a:p>
        </p:txBody>
      </p:sp>
      <p:graphicFrame>
        <p:nvGraphicFramePr>
          <p:cNvPr id="5" name="Table 5">
            <a:extLst>
              <a:ext uri="{FF2B5EF4-FFF2-40B4-BE49-F238E27FC236}">
                <a16:creationId xmlns:a16="http://schemas.microsoft.com/office/drawing/2014/main" id="{C7890DD5-F018-CB12-D4FF-21C81C45E04D}"/>
              </a:ext>
            </a:extLst>
          </p:cNvPr>
          <p:cNvGraphicFramePr>
            <a:graphicFrameLocks noGrp="1"/>
          </p:cNvGraphicFramePr>
          <p:nvPr>
            <p:extLst>
              <p:ext uri="{D42A27DB-BD31-4B8C-83A1-F6EECF244321}">
                <p14:modId xmlns:p14="http://schemas.microsoft.com/office/powerpoint/2010/main" val="518585180"/>
              </p:ext>
            </p:extLst>
          </p:nvPr>
        </p:nvGraphicFramePr>
        <p:xfrm>
          <a:off x="531341" y="1258253"/>
          <a:ext cx="10856294" cy="5238243"/>
        </p:xfrm>
        <a:graphic>
          <a:graphicData uri="http://schemas.openxmlformats.org/drawingml/2006/table">
            <a:tbl>
              <a:tblPr firstRow="1" bandRow="1">
                <a:tableStyleId>{5C22544A-7EE6-4342-B048-85BDC9FD1C3A}</a:tableStyleId>
              </a:tblPr>
              <a:tblGrid>
                <a:gridCol w="5025688">
                  <a:extLst>
                    <a:ext uri="{9D8B030D-6E8A-4147-A177-3AD203B41FA5}">
                      <a16:colId xmlns:a16="http://schemas.microsoft.com/office/drawing/2014/main" val="1326087463"/>
                    </a:ext>
                  </a:extLst>
                </a:gridCol>
                <a:gridCol w="2915303">
                  <a:extLst>
                    <a:ext uri="{9D8B030D-6E8A-4147-A177-3AD203B41FA5}">
                      <a16:colId xmlns:a16="http://schemas.microsoft.com/office/drawing/2014/main" val="913109734"/>
                    </a:ext>
                  </a:extLst>
                </a:gridCol>
                <a:gridCol w="2915303">
                  <a:extLst>
                    <a:ext uri="{9D8B030D-6E8A-4147-A177-3AD203B41FA5}">
                      <a16:colId xmlns:a16="http://schemas.microsoft.com/office/drawing/2014/main" val="4061034121"/>
                    </a:ext>
                  </a:extLst>
                </a:gridCol>
              </a:tblGrid>
              <a:tr h="403101">
                <a:tc>
                  <a:txBody>
                    <a:bodyPr/>
                    <a:lstStyle/>
                    <a:p>
                      <a:r>
                        <a:rPr lang="en-US" dirty="0"/>
                        <a:t>Model Implement </a:t>
                      </a:r>
                      <a:endParaRPr lang="en-IN" dirty="0"/>
                    </a:p>
                  </a:txBody>
                  <a:tcPr/>
                </a:tc>
                <a:tc>
                  <a:txBody>
                    <a:bodyPr/>
                    <a:lstStyle/>
                    <a:p>
                      <a:r>
                        <a:rPr lang="en-US" dirty="0"/>
                        <a:t>Accuracy in training </a:t>
                      </a:r>
                      <a:endParaRPr lang="en-IN" dirty="0"/>
                    </a:p>
                  </a:txBody>
                  <a:tcPr/>
                </a:tc>
                <a:tc>
                  <a:txBody>
                    <a:bodyPr/>
                    <a:lstStyle/>
                    <a:p>
                      <a:r>
                        <a:rPr lang="en-US" dirty="0"/>
                        <a:t>Accuracy in testing </a:t>
                      </a:r>
                      <a:endParaRPr lang="en-IN" dirty="0"/>
                    </a:p>
                  </a:txBody>
                  <a:tcPr/>
                </a:tc>
                <a:extLst>
                  <a:ext uri="{0D108BD9-81ED-4DB2-BD59-A6C34878D82A}">
                    <a16:rowId xmlns:a16="http://schemas.microsoft.com/office/drawing/2014/main" val="2584547639"/>
                  </a:ext>
                </a:extLst>
              </a:tr>
              <a:tr h="402066">
                <a:tc>
                  <a:txBody>
                    <a:bodyPr/>
                    <a:lstStyle/>
                    <a:p>
                      <a:r>
                        <a:rPr lang="en-US" b="1" dirty="0">
                          <a:solidFill>
                            <a:srgbClr val="C00000"/>
                          </a:solidFill>
                        </a:rPr>
                        <a:t>1.Logistic Regression</a:t>
                      </a:r>
                      <a:endParaRPr lang="en-IN" b="1" dirty="0">
                        <a:solidFill>
                          <a:srgbClr val="C00000"/>
                        </a:solidFill>
                      </a:endParaRP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416345509"/>
                  </a:ext>
                </a:extLst>
              </a:tr>
              <a:tr h="402066">
                <a:tc>
                  <a:txBody>
                    <a:bodyPr/>
                    <a:lstStyle/>
                    <a:p>
                      <a:r>
                        <a:rPr lang="en-US" dirty="0"/>
                        <a:t>a) Logistic with default hyperparameters</a:t>
                      </a:r>
                      <a:endParaRPr lang="en-IN" dirty="0"/>
                    </a:p>
                  </a:txBody>
                  <a:tcPr/>
                </a:tc>
                <a:tc>
                  <a:txBody>
                    <a:bodyPr/>
                    <a:lstStyle/>
                    <a:p>
                      <a:r>
                        <a:rPr lang="en-US" dirty="0"/>
                        <a:t>0.61274</a:t>
                      </a:r>
                      <a:endParaRPr lang="en-IN" dirty="0"/>
                    </a:p>
                  </a:txBody>
                  <a:tcPr/>
                </a:tc>
                <a:tc>
                  <a:txBody>
                    <a:bodyPr/>
                    <a:lstStyle/>
                    <a:p>
                      <a:r>
                        <a:rPr lang="en-US" dirty="0"/>
                        <a:t>0.6079</a:t>
                      </a:r>
                      <a:endParaRPr lang="en-IN" dirty="0"/>
                    </a:p>
                  </a:txBody>
                  <a:tcPr/>
                </a:tc>
                <a:extLst>
                  <a:ext uri="{0D108BD9-81ED-4DB2-BD59-A6C34878D82A}">
                    <a16:rowId xmlns:a16="http://schemas.microsoft.com/office/drawing/2014/main" val="1253617078"/>
                  </a:ext>
                </a:extLst>
              </a:tr>
              <a:tr h="403101">
                <a:tc>
                  <a:txBody>
                    <a:bodyPr/>
                    <a:lstStyle/>
                    <a:p>
                      <a:r>
                        <a:rPr lang="en-US" dirty="0"/>
                        <a:t>b) Logistic with hyperparameter tuning</a:t>
                      </a:r>
                      <a:endParaRPr lang="en-IN" dirty="0"/>
                    </a:p>
                  </a:txBody>
                  <a:tcPr/>
                </a:tc>
                <a:tc>
                  <a:txBody>
                    <a:bodyPr/>
                    <a:lstStyle/>
                    <a:p>
                      <a:r>
                        <a:rPr lang="en-US" dirty="0"/>
                        <a:t>0.61274</a:t>
                      </a:r>
                      <a:endParaRPr lang="en-IN" dirty="0"/>
                    </a:p>
                  </a:txBody>
                  <a:tcPr/>
                </a:tc>
                <a:tc>
                  <a:txBody>
                    <a:bodyPr/>
                    <a:lstStyle/>
                    <a:p>
                      <a:r>
                        <a:rPr lang="en-US" dirty="0"/>
                        <a:t>0.6115</a:t>
                      </a:r>
                      <a:endParaRPr lang="en-IN" dirty="0"/>
                    </a:p>
                  </a:txBody>
                  <a:tcPr/>
                </a:tc>
                <a:extLst>
                  <a:ext uri="{0D108BD9-81ED-4DB2-BD59-A6C34878D82A}">
                    <a16:rowId xmlns:a16="http://schemas.microsoft.com/office/drawing/2014/main" val="1482966703"/>
                  </a:ext>
                </a:extLst>
              </a:tr>
              <a:tr h="403101">
                <a:tc>
                  <a:txBody>
                    <a:bodyPr/>
                    <a:lstStyle/>
                    <a:p>
                      <a:r>
                        <a:rPr lang="en-US" b="1" dirty="0">
                          <a:solidFill>
                            <a:srgbClr val="C00000"/>
                          </a:solidFill>
                        </a:rPr>
                        <a:t>2. Gaussian model</a:t>
                      </a:r>
                      <a:endParaRPr lang="en-IN" b="1" dirty="0">
                        <a:solidFill>
                          <a:srgbClr val="C00000"/>
                        </a:solidFill>
                      </a:endParaRPr>
                    </a:p>
                  </a:txBody>
                  <a:tcPr/>
                </a:tc>
                <a:tc>
                  <a:txBody>
                    <a:bodyPr/>
                    <a:lstStyle/>
                    <a:p>
                      <a:r>
                        <a:rPr lang="en-IN" sz="1800" b="0" i="0" kern="1200" dirty="0">
                          <a:solidFill>
                            <a:schemeClr val="dk1"/>
                          </a:solidFill>
                          <a:effectLst/>
                          <a:latin typeface="+mn-lt"/>
                          <a:ea typeface="+mn-ea"/>
                          <a:cs typeface="+mn-cs"/>
                        </a:rPr>
                        <a:t>0.5747</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0.59796</a:t>
                      </a:r>
                      <a:endParaRPr lang="en-IN" dirty="0"/>
                    </a:p>
                  </a:txBody>
                  <a:tcPr/>
                </a:tc>
                <a:extLst>
                  <a:ext uri="{0D108BD9-81ED-4DB2-BD59-A6C34878D82A}">
                    <a16:rowId xmlns:a16="http://schemas.microsoft.com/office/drawing/2014/main" val="1451344312"/>
                  </a:ext>
                </a:extLst>
              </a:tr>
              <a:tr h="403101">
                <a:tc>
                  <a:txBody>
                    <a:bodyPr/>
                    <a:lstStyle/>
                    <a:p>
                      <a:r>
                        <a:rPr lang="en-US" b="1" dirty="0">
                          <a:solidFill>
                            <a:srgbClr val="C00000"/>
                          </a:solidFill>
                        </a:rPr>
                        <a:t>3. SVM</a:t>
                      </a:r>
                      <a:endParaRPr lang="en-IN" b="1" dirty="0">
                        <a:solidFill>
                          <a:srgbClr val="C00000"/>
                        </a:solidFill>
                      </a:endParaRPr>
                    </a:p>
                  </a:txBody>
                  <a:tcPr/>
                </a:tc>
                <a:tc>
                  <a:txBody>
                    <a:bodyPr/>
                    <a:lstStyle/>
                    <a:p>
                      <a:r>
                        <a:rPr lang="en-US" dirty="0"/>
                        <a:t>Did not converge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Did not converge</a:t>
                      </a:r>
                      <a:endParaRPr lang="en-IN" dirty="0"/>
                    </a:p>
                  </a:txBody>
                  <a:tcPr/>
                </a:tc>
                <a:extLst>
                  <a:ext uri="{0D108BD9-81ED-4DB2-BD59-A6C34878D82A}">
                    <a16:rowId xmlns:a16="http://schemas.microsoft.com/office/drawing/2014/main" val="4186730749"/>
                  </a:ext>
                </a:extLst>
              </a:tr>
              <a:tr h="403101">
                <a:tc gridSpan="3">
                  <a:txBody>
                    <a:bodyPr/>
                    <a:lstStyle/>
                    <a:p>
                      <a:pPr algn="l"/>
                      <a:r>
                        <a:rPr lang="en-US" b="1" dirty="0">
                          <a:solidFill>
                            <a:srgbClr val="C00000"/>
                          </a:solidFill>
                        </a:rPr>
                        <a:t>4. </a:t>
                      </a:r>
                      <a:r>
                        <a:rPr lang="en-IN" b="1" dirty="0">
                          <a:solidFill>
                            <a:srgbClr val="C00000"/>
                          </a:solidFill>
                        </a:rPr>
                        <a:t>Decision trees</a:t>
                      </a:r>
                    </a:p>
                  </a:txBody>
                  <a:tcPr/>
                </a:tc>
                <a:tc hMerge="1">
                  <a:txBody>
                    <a:bodyPr/>
                    <a:lstStyle/>
                    <a:p>
                      <a:pPr algn="ctr"/>
                      <a:endParaRPr lang="en-IN" dirty="0"/>
                    </a:p>
                  </a:txBody>
                  <a:tcPr/>
                </a:tc>
                <a:tc hMerge="1">
                  <a:txBody>
                    <a:bodyPr/>
                    <a:lstStyle/>
                    <a:p>
                      <a:pPr algn="ctr"/>
                      <a:endParaRPr lang="en-IN" dirty="0"/>
                    </a:p>
                  </a:txBody>
                  <a:tcPr/>
                </a:tc>
                <a:extLst>
                  <a:ext uri="{0D108BD9-81ED-4DB2-BD59-A6C34878D82A}">
                    <a16:rowId xmlns:a16="http://schemas.microsoft.com/office/drawing/2014/main" val="474538246"/>
                  </a:ext>
                </a:extLst>
              </a:tr>
              <a:tr h="403101">
                <a:tc>
                  <a:txBody>
                    <a:bodyPr/>
                    <a:lstStyle/>
                    <a:p>
                      <a:r>
                        <a:rPr lang="en-US" dirty="0"/>
                        <a:t>a)</a:t>
                      </a:r>
                      <a:r>
                        <a:rPr lang="en-IN" dirty="0"/>
                        <a:t> With default hyperparameters</a:t>
                      </a:r>
                    </a:p>
                  </a:txBody>
                  <a:tcPr/>
                </a:tc>
                <a:tc>
                  <a:txBody>
                    <a:bodyPr/>
                    <a:lstStyle/>
                    <a:p>
                      <a:r>
                        <a:rPr lang="en-IN" sz="1800" b="0" i="0" kern="1200" dirty="0">
                          <a:solidFill>
                            <a:schemeClr val="dk1"/>
                          </a:solidFill>
                          <a:effectLst/>
                          <a:latin typeface="+mn-lt"/>
                          <a:ea typeface="+mn-ea"/>
                          <a:cs typeface="+mn-cs"/>
                        </a:rPr>
                        <a:t>0.5716</a:t>
                      </a:r>
                      <a:endParaRPr lang="en-IN" dirty="0"/>
                    </a:p>
                  </a:txBody>
                  <a:tcPr/>
                </a:tc>
                <a:tc>
                  <a:txBody>
                    <a:bodyPr/>
                    <a:lstStyle/>
                    <a:p>
                      <a:r>
                        <a:rPr lang="en-US" dirty="0"/>
                        <a:t>0.5604</a:t>
                      </a:r>
                      <a:endParaRPr lang="en-IN" dirty="0"/>
                    </a:p>
                  </a:txBody>
                  <a:tcPr/>
                </a:tc>
                <a:extLst>
                  <a:ext uri="{0D108BD9-81ED-4DB2-BD59-A6C34878D82A}">
                    <a16:rowId xmlns:a16="http://schemas.microsoft.com/office/drawing/2014/main" val="2872399446"/>
                  </a:ext>
                </a:extLst>
              </a:tr>
              <a:tr h="403101">
                <a:tc>
                  <a:txBody>
                    <a:bodyPr/>
                    <a:lstStyle/>
                    <a:p>
                      <a:r>
                        <a:rPr lang="en-US" dirty="0"/>
                        <a:t>b)</a:t>
                      </a:r>
                      <a:r>
                        <a:rPr lang="en-IN" dirty="0"/>
                        <a:t> with manual hyperparameter tuning</a:t>
                      </a:r>
                    </a:p>
                  </a:txBody>
                  <a:tcPr/>
                </a:tc>
                <a:tc>
                  <a:txBody>
                    <a:bodyPr/>
                    <a:lstStyle/>
                    <a:p>
                      <a:r>
                        <a:rPr lang="en-IN" sz="1800" b="0" i="0" kern="1200" dirty="0">
                          <a:solidFill>
                            <a:schemeClr val="dk1"/>
                          </a:solidFill>
                          <a:effectLst/>
                          <a:latin typeface="+mn-lt"/>
                          <a:ea typeface="+mn-ea"/>
                          <a:cs typeface="+mn-cs"/>
                        </a:rPr>
                        <a:t>0.62034</a:t>
                      </a:r>
                      <a:endParaRPr lang="en-IN" dirty="0"/>
                    </a:p>
                  </a:txBody>
                  <a:tcPr/>
                </a:tc>
                <a:tc>
                  <a:txBody>
                    <a:bodyPr/>
                    <a:lstStyle/>
                    <a:p>
                      <a:r>
                        <a:rPr lang="en-US" dirty="0"/>
                        <a:t>0.6184</a:t>
                      </a:r>
                      <a:endParaRPr lang="en-IN" dirty="0"/>
                    </a:p>
                  </a:txBody>
                  <a:tcPr/>
                </a:tc>
                <a:extLst>
                  <a:ext uri="{0D108BD9-81ED-4DB2-BD59-A6C34878D82A}">
                    <a16:rowId xmlns:a16="http://schemas.microsoft.com/office/drawing/2014/main" val="3011767828"/>
                  </a:ext>
                </a:extLst>
              </a:tr>
              <a:tr h="403101">
                <a:tc>
                  <a:txBody>
                    <a:bodyPr/>
                    <a:lstStyle/>
                    <a:p>
                      <a:r>
                        <a:rPr lang="en-US" dirty="0"/>
                        <a:t>c)</a:t>
                      </a:r>
                      <a:r>
                        <a:rPr lang="en-IN" dirty="0"/>
                        <a:t> with hyperparameter tuning using grid search </a:t>
                      </a:r>
                    </a:p>
                  </a:txBody>
                  <a:tcPr/>
                </a:tc>
                <a:tc>
                  <a:txBody>
                    <a:bodyPr/>
                    <a:lstStyle/>
                    <a:p>
                      <a:r>
                        <a:rPr lang="en-IN" sz="1800" b="0" i="0" kern="1200" dirty="0">
                          <a:solidFill>
                            <a:schemeClr val="dk1"/>
                          </a:solidFill>
                          <a:effectLst/>
                          <a:latin typeface="+mn-lt"/>
                          <a:ea typeface="+mn-ea"/>
                          <a:cs typeface="+mn-cs"/>
                        </a:rPr>
                        <a:t>0.6309</a:t>
                      </a:r>
                      <a:endParaRPr lang="en-IN" dirty="0"/>
                    </a:p>
                  </a:txBody>
                  <a:tcPr/>
                </a:tc>
                <a:tc>
                  <a:txBody>
                    <a:bodyPr/>
                    <a:lstStyle/>
                    <a:p>
                      <a:r>
                        <a:rPr lang="en-US" dirty="0"/>
                        <a:t>0.6216</a:t>
                      </a:r>
                      <a:endParaRPr lang="en-IN" dirty="0"/>
                    </a:p>
                  </a:txBody>
                  <a:tcPr/>
                </a:tc>
                <a:extLst>
                  <a:ext uri="{0D108BD9-81ED-4DB2-BD59-A6C34878D82A}">
                    <a16:rowId xmlns:a16="http://schemas.microsoft.com/office/drawing/2014/main" val="2305549727"/>
                  </a:ext>
                </a:extLst>
              </a:tr>
              <a:tr h="403101">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5. Random forest</a:t>
                      </a:r>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502501990"/>
                  </a:ext>
                </a:extLst>
              </a:tr>
              <a:tr h="403101">
                <a:tc>
                  <a:txBody>
                    <a:bodyPr/>
                    <a:lstStyle/>
                    <a:p>
                      <a:r>
                        <a:rPr lang="en-US" dirty="0"/>
                        <a:t>a) with default hyperparameter</a:t>
                      </a:r>
                      <a:endParaRPr lang="en-IN" dirty="0"/>
                    </a:p>
                  </a:txBody>
                  <a:tcPr/>
                </a:tc>
                <a:tc>
                  <a:txBody>
                    <a:bodyPr/>
                    <a:lstStyle/>
                    <a:p>
                      <a:r>
                        <a:rPr lang="en-US" dirty="0"/>
                        <a:t>0.63094</a:t>
                      </a:r>
                      <a:endParaRPr lang="en-IN" dirty="0"/>
                    </a:p>
                  </a:txBody>
                  <a:tcPr/>
                </a:tc>
                <a:tc>
                  <a:txBody>
                    <a:bodyPr/>
                    <a:lstStyle/>
                    <a:p>
                      <a:r>
                        <a:rPr lang="en-IN" sz="1800" b="0" i="0" kern="1200" dirty="0">
                          <a:solidFill>
                            <a:schemeClr val="dk1"/>
                          </a:solidFill>
                          <a:effectLst/>
                          <a:latin typeface="+mn-lt"/>
                          <a:ea typeface="+mn-ea"/>
                          <a:cs typeface="+mn-cs"/>
                        </a:rPr>
                        <a:t>0.62917</a:t>
                      </a:r>
                      <a:endParaRPr lang="en-IN" b="0" dirty="0"/>
                    </a:p>
                  </a:txBody>
                  <a:tcPr/>
                </a:tc>
                <a:extLst>
                  <a:ext uri="{0D108BD9-81ED-4DB2-BD59-A6C34878D82A}">
                    <a16:rowId xmlns:a16="http://schemas.microsoft.com/office/drawing/2014/main" val="3251827530"/>
                  </a:ext>
                </a:extLst>
              </a:tr>
              <a:tr h="4031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 </a:t>
                      </a:r>
                      <a:r>
                        <a:rPr lang="en-IN" dirty="0"/>
                        <a:t>with hyperparameter tuning</a:t>
                      </a:r>
                    </a:p>
                  </a:txBody>
                  <a:tcPr/>
                </a:tc>
                <a:tc>
                  <a:txBody>
                    <a:bodyPr/>
                    <a:lstStyle/>
                    <a:p>
                      <a:r>
                        <a:rPr lang="en-IN" sz="1800" b="0" i="0" kern="1200" dirty="0">
                          <a:solidFill>
                            <a:schemeClr val="dk1"/>
                          </a:solidFill>
                          <a:effectLst/>
                          <a:latin typeface="+mn-lt"/>
                          <a:ea typeface="+mn-ea"/>
                          <a:cs typeface="+mn-cs"/>
                        </a:rPr>
                        <a:t>0.6514</a:t>
                      </a:r>
                      <a:endParaRPr lang="en-IN" dirty="0"/>
                    </a:p>
                  </a:txBody>
                  <a:tcPr/>
                </a:tc>
                <a:tc>
                  <a:txBody>
                    <a:bodyPr/>
                    <a:lstStyle/>
                    <a:p>
                      <a:r>
                        <a:rPr lang="en-US" dirty="0"/>
                        <a:t>0.64558</a:t>
                      </a:r>
                      <a:endParaRPr lang="en-IN" dirty="0"/>
                    </a:p>
                  </a:txBody>
                  <a:tcPr/>
                </a:tc>
                <a:extLst>
                  <a:ext uri="{0D108BD9-81ED-4DB2-BD59-A6C34878D82A}">
                    <a16:rowId xmlns:a16="http://schemas.microsoft.com/office/drawing/2014/main" val="1970746471"/>
                  </a:ext>
                </a:extLst>
              </a:tr>
            </a:tbl>
          </a:graphicData>
        </a:graphic>
      </p:graphicFrame>
    </p:spTree>
    <p:extLst>
      <p:ext uri="{BB962C8B-B14F-4D97-AF65-F5344CB8AC3E}">
        <p14:creationId xmlns:p14="http://schemas.microsoft.com/office/powerpoint/2010/main" val="3543317871"/>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465BA86F-69E6-F8D0-D2AB-DF63346D311C}"/>
              </a:ext>
            </a:extLst>
          </p:cNvPr>
          <p:cNvGraphicFramePr>
            <a:graphicFrameLocks noGrp="1"/>
          </p:cNvGraphicFramePr>
          <p:nvPr>
            <p:extLst>
              <p:ext uri="{D42A27DB-BD31-4B8C-83A1-F6EECF244321}">
                <p14:modId xmlns:p14="http://schemas.microsoft.com/office/powerpoint/2010/main" val="1148371684"/>
              </p:ext>
            </p:extLst>
          </p:nvPr>
        </p:nvGraphicFramePr>
        <p:xfrm>
          <a:off x="602166" y="1155206"/>
          <a:ext cx="10667195" cy="5484348"/>
        </p:xfrm>
        <a:graphic>
          <a:graphicData uri="http://schemas.openxmlformats.org/drawingml/2006/table">
            <a:tbl>
              <a:tblPr firstRow="1" bandRow="1">
                <a:tableStyleId>{5C22544A-7EE6-4342-B048-85BDC9FD1C3A}</a:tableStyleId>
              </a:tblPr>
              <a:tblGrid>
                <a:gridCol w="4118115">
                  <a:extLst>
                    <a:ext uri="{9D8B030D-6E8A-4147-A177-3AD203B41FA5}">
                      <a16:colId xmlns:a16="http://schemas.microsoft.com/office/drawing/2014/main" val="1326087463"/>
                    </a:ext>
                  </a:extLst>
                </a:gridCol>
                <a:gridCol w="3110655">
                  <a:extLst>
                    <a:ext uri="{9D8B030D-6E8A-4147-A177-3AD203B41FA5}">
                      <a16:colId xmlns:a16="http://schemas.microsoft.com/office/drawing/2014/main" val="2956547675"/>
                    </a:ext>
                  </a:extLst>
                </a:gridCol>
                <a:gridCol w="3438425">
                  <a:extLst>
                    <a:ext uri="{9D8B030D-6E8A-4147-A177-3AD203B41FA5}">
                      <a16:colId xmlns:a16="http://schemas.microsoft.com/office/drawing/2014/main" val="4061034121"/>
                    </a:ext>
                  </a:extLst>
                </a:gridCol>
              </a:tblGrid>
              <a:tr h="457029">
                <a:tc>
                  <a:txBody>
                    <a:bodyPr/>
                    <a:lstStyle/>
                    <a:p>
                      <a:r>
                        <a:rPr lang="en-US" dirty="0"/>
                        <a:t>Model Implement </a:t>
                      </a:r>
                      <a:endParaRPr lang="en-IN" dirty="0"/>
                    </a:p>
                  </a:txBody>
                  <a:tcPr/>
                </a:tc>
                <a:tc>
                  <a:txBody>
                    <a:bodyPr/>
                    <a:lstStyle/>
                    <a:p>
                      <a:r>
                        <a:rPr lang="en-US"/>
                        <a:t>Accuracy in training </a:t>
                      </a:r>
                      <a:endParaRPr lang="en-IN" dirty="0"/>
                    </a:p>
                  </a:txBody>
                  <a:tcPr/>
                </a:tc>
                <a:tc>
                  <a:txBody>
                    <a:bodyPr/>
                    <a:lstStyle/>
                    <a:p>
                      <a:r>
                        <a:rPr lang="en-US" dirty="0"/>
                        <a:t>Accuracy in testing </a:t>
                      </a:r>
                      <a:endParaRPr lang="en-IN" dirty="0"/>
                    </a:p>
                  </a:txBody>
                  <a:tcPr/>
                </a:tc>
                <a:extLst>
                  <a:ext uri="{0D108BD9-81ED-4DB2-BD59-A6C34878D82A}">
                    <a16:rowId xmlns:a16="http://schemas.microsoft.com/office/drawing/2014/main" val="2584547639"/>
                  </a:ext>
                </a:extLst>
              </a:tr>
              <a:tr h="457029">
                <a:tc>
                  <a:txBody>
                    <a:bodyPr/>
                    <a:lstStyle/>
                    <a:p>
                      <a:r>
                        <a:rPr lang="en-US" b="1" dirty="0">
                          <a:solidFill>
                            <a:srgbClr val="C00000"/>
                          </a:solidFill>
                        </a:rPr>
                        <a:t>6. </a:t>
                      </a:r>
                      <a:r>
                        <a:rPr lang="en-US" b="1" dirty="0" err="1">
                          <a:solidFill>
                            <a:srgbClr val="C00000"/>
                          </a:solidFill>
                        </a:rPr>
                        <a:t>Adaboost</a:t>
                      </a:r>
                      <a:r>
                        <a:rPr lang="en-US" b="1" dirty="0">
                          <a:solidFill>
                            <a:srgbClr val="C00000"/>
                          </a:solidFill>
                        </a:rPr>
                        <a:t> </a:t>
                      </a:r>
                      <a:endParaRPr lang="en-IN" b="1" dirty="0">
                        <a:solidFill>
                          <a:srgbClr val="C00000"/>
                        </a:solidFill>
                      </a:endParaRPr>
                    </a:p>
                  </a:txBody>
                  <a:tcPr/>
                </a:tc>
                <a:tc>
                  <a:txBody>
                    <a:bodyPr/>
                    <a:lstStyle/>
                    <a:p>
                      <a:r>
                        <a:rPr lang="en-US"/>
                        <a:t>0.6299</a:t>
                      </a:r>
                      <a:endParaRPr lang="en-IN" dirty="0"/>
                    </a:p>
                  </a:txBody>
                  <a:tcPr/>
                </a:tc>
                <a:tc>
                  <a:txBody>
                    <a:bodyPr/>
                    <a:lstStyle/>
                    <a:p>
                      <a:r>
                        <a:rPr lang="en-US" dirty="0"/>
                        <a:t>0.6287</a:t>
                      </a:r>
                      <a:endParaRPr lang="en-IN" dirty="0"/>
                    </a:p>
                  </a:txBody>
                  <a:tcPr/>
                </a:tc>
                <a:extLst>
                  <a:ext uri="{0D108BD9-81ED-4DB2-BD59-A6C34878D82A}">
                    <a16:rowId xmlns:a16="http://schemas.microsoft.com/office/drawing/2014/main" val="1451344312"/>
                  </a:ext>
                </a:extLst>
              </a:tr>
              <a:tr h="457029">
                <a:tc>
                  <a:txBody>
                    <a:bodyPr/>
                    <a:lstStyle/>
                    <a:p>
                      <a:r>
                        <a:rPr lang="en-IN" b="1" dirty="0">
                          <a:solidFill>
                            <a:srgbClr val="C00000"/>
                          </a:solidFill>
                        </a:rPr>
                        <a:t>7. Multilayer Perceptron </a:t>
                      </a:r>
                    </a:p>
                  </a:txBody>
                  <a:tcPr/>
                </a:tc>
                <a:tc>
                  <a:txBody>
                    <a:bodyPr/>
                    <a:lstStyle/>
                    <a:p>
                      <a:r>
                        <a:rPr lang="en-IN" dirty="0"/>
                        <a:t>0.6659</a:t>
                      </a:r>
                    </a:p>
                  </a:txBody>
                  <a:tcPr/>
                </a:tc>
                <a:tc>
                  <a:txBody>
                    <a:bodyPr/>
                    <a:lstStyle/>
                    <a:p>
                      <a:r>
                        <a:rPr lang="en-IN" dirty="0"/>
                        <a:t>0.65062</a:t>
                      </a:r>
                    </a:p>
                  </a:txBody>
                  <a:tcPr/>
                </a:tc>
                <a:extLst>
                  <a:ext uri="{0D108BD9-81ED-4DB2-BD59-A6C34878D82A}">
                    <a16:rowId xmlns:a16="http://schemas.microsoft.com/office/drawing/2014/main" val="2348192661"/>
                  </a:ext>
                </a:extLst>
              </a:tr>
              <a:tr h="457029">
                <a:tc gridSpan="3">
                  <a:txBody>
                    <a:bodyPr/>
                    <a:lstStyle/>
                    <a:p>
                      <a:r>
                        <a:rPr lang="en-US" b="1" dirty="0">
                          <a:solidFill>
                            <a:srgbClr val="C00000"/>
                          </a:solidFill>
                        </a:rPr>
                        <a:t>8. </a:t>
                      </a:r>
                      <a:r>
                        <a:rPr lang="en-IN" b="1" dirty="0" err="1">
                          <a:solidFill>
                            <a:srgbClr val="C00000"/>
                          </a:solidFill>
                        </a:rPr>
                        <a:t>Catboost</a:t>
                      </a:r>
                      <a:r>
                        <a:rPr lang="en-IN" b="1" dirty="0">
                          <a:solidFill>
                            <a:srgbClr val="C00000"/>
                          </a:solidFill>
                        </a:rPr>
                        <a:t> </a:t>
                      </a:r>
                    </a:p>
                  </a:txBody>
                  <a:tcPr/>
                </a:tc>
                <a:tc hMerge="1">
                  <a:txBody>
                    <a:bodyPr/>
                    <a:lstStyle/>
                    <a:p>
                      <a:endParaRPr lang="en-IN"/>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val="1048255232"/>
                  </a:ext>
                </a:extLst>
              </a:tr>
              <a:tr h="457029">
                <a:tc>
                  <a:txBody>
                    <a:bodyPr/>
                    <a:lstStyle/>
                    <a:p>
                      <a:r>
                        <a:rPr lang="en-US" dirty="0"/>
                        <a:t>a)</a:t>
                      </a:r>
                      <a:r>
                        <a:rPr lang="en-IN" dirty="0"/>
                        <a:t> with default hyperparameter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0.6342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0.6078</a:t>
                      </a:r>
                      <a:endParaRPr lang="en-IN" dirty="0"/>
                    </a:p>
                  </a:txBody>
                  <a:tcPr/>
                </a:tc>
                <a:extLst>
                  <a:ext uri="{0D108BD9-81ED-4DB2-BD59-A6C34878D82A}">
                    <a16:rowId xmlns:a16="http://schemas.microsoft.com/office/drawing/2014/main" val="594497346"/>
                  </a:ext>
                </a:extLst>
              </a:tr>
              <a:tr h="457029">
                <a:tc>
                  <a:txBody>
                    <a:bodyPr/>
                    <a:lstStyle/>
                    <a:p>
                      <a:r>
                        <a:rPr lang="en-US" dirty="0"/>
                        <a:t>b)</a:t>
                      </a:r>
                      <a:r>
                        <a:rPr lang="en-IN" dirty="0"/>
                        <a:t> with hyperparameter tuning</a:t>
                      </a:r>
                    </a:p>
                  </a:txBody>
                  <a:tcPr/>
                </a:tc>
                <a:tc>
                  <a:txBody>
                    <a:bodyPr/>
                    <a:lstStyle/>
                    <a:p>
                      <a:r>
                        <a:rPr lang="en-US" dirty="0"/>
                        <a:t>0.6623</a:t>
                      </a:r>
                      <a:endParaRPr lang="en-IN" dirty="0"/>
                    </a:p>
                  </a:txBody>
                  <a:tcPr/>
                </a:tc>
                <a:tc>
                  <a:txBody>
                    <a:bodyPr/>
                    <a:lstStyle/>
                    <a:p>
                      <a:r>
                        <a:rPr lang="en-US" dirty="0"/>
                        <a:t>0.66139</a:t>
                      </a:r>
                      <a:endParaRPr lang="en-IN" dirty="0"/>
                    </a:p>
                  </a:txBody>
                  <a:tcPr/>
                </a:tc>
                <a:extLst>
                  <a:ext uri="{0D108BD9-81ED-4DB2-BD59-A6C34878D82A}">
                    <a16:rowId xmlns:a16="http://schemas.microsoft.com/office/drawing/2014/main" val="487505091"/>
                  </a:ext>
                </a:extLst>
              </a:tr>
              <a:tr h="457029">
                <a:tc gridSpan="3">
                  <a:txBody>
                    <a:bodyPr/>
                    <a:lstStyle/>
                    <a:p>
                      <a:r>
                        <a:rPr lang="en-US" b="1" dirty="0">
                          <a:solidFill>
                            <a:srgbClr val="C00000"/>
                          </a:solidFill>
                        </a:rPr>
                        <a:t>9. LGBM</a:t>
                      </a:r>
                    </a:p>
                  </a:txBody>
                  <a:tcPr/>
                </a:tc>
                <a:tc hMerge="1">
                  <a:txBody>
                    <a:bodyPr/>
                    <a:lstStyle/>
                    <a:p>
                      <a:endParaRPr lang="en-IN"/>
                    </a:p>
                  </a:txBody>
                  <a:tcPr/>
                </a:tc>
                <a:tc hMerge="1">
                  <a:txBody>
                    <a:bodyPr/>
                    <a:lstStyle/>
                    <a:p>
                      <a:r>
                        <a:rPr lang="en-IN" sz="1800" b="0" i="0" kern="1200" dirty="0">
                          <a:solidFill>
                            <a:schemeClr val="dk1"/>
                          </a:solidFill>
                          <a:effectLst/>
                          <a:latin typeface="+mn-lt"/>
                          <a:ea typeface="+mn-ea"/>
                          <a:cs typeface="+mn-cs"/>
                        </a:rPr>
                        <a:t>0.65857</a:t>
                      </a:r>
                      <a:endParaRPr lang="en-IN" dirty="0"/>
                    </a:p>
                  </a:txBody>
                  <a:tcPr/>
                </a:tc>
                <a:extLst>
                  <a:ext uri="{0D108BD9-81ED-4DB2-BD59-A6C34878D82A}">
                    <a16:rowId xmlns:a16="http://schemas.microsoft.com/office/drawing/2014/main" val="973497431"/>
                  </a:ext>
                </a:extLst>
              </a:tr>
              <a:tr h="457029">
                <a:tc>
                  <a:txBody>
                    <a:bodyPr/>
                    <a:lstStyle/>
                    <a:p>
                      <a:r>
                        <a:rPr lang="en-US" dirty="0"/>
                        <a:t>a)</a:t>
                      </a:r>
                      <a:r>
                        <a:rPr lang="en-IN" dirty="0"/>
                        <a:t> with manual hyperparameter tuning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0.6580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0.6585</a:t>
                      </a:r>
                      <a:endParaRPr lang="en-IN" dirty="0"/>
                    </a:p>
                  </a:txBody>
                  <a:tcPr/>
                </a:tc>
                <a:extLst>
                  <a:ext uri="{0D108BD9-81ED-4DB2-BD59-A6C34878D82A}">
                    <a16:rowId xmlns:a16="http://schemas.microsoft.com/office/drawing/2014/main" val="3383528288"/>
                  </a:ext>
                </a:extLst>
              </a:tr>
              <a:tr h="457029">
                <a:tc>
                  <a:txBody>
                    <a:bodyPr/>
                    <a:lstStyle/>
                    <a:p>
                      <a:r>
                        <a:rPr lang="en-US" dirty="0"/>
                        <a:t>b)</a:t>
                      </a:r>
                      <a:r>
                        <a:rPr lang="en-IN" dirty="0"/>
                        <a:t> with hyperparameter tuning</a:t>
                      </a:r>
                    </a:p>
                  </a:txBody>
                  <a:tcPr/>
                </a:tc>
                <a:tc>
                  <a:txBody>
                    <a:bodyPr/>
                    <a:lstStyle/>
                    <a:p>
                      <a:r>
                        <a:rPr lang="en-US" dirty="0"/>
                        <a:t>0.6628</a:t>
                      </a:r>
                      <a:endParaRPr lang="en-IN" dirty="0"/>
                    </a:p>
                  </a:txBody>
                  <a:tcPr/>
                </a:tc>
                <a:tc>
                  <a:txBody>
                    <a:bodyPr/>
                    <a:lstStyle/>
                    <a:p>
                      <a:r>
                        <a:rPr lang="en-US" dirty="0"/>
                        <a:t>0.6638</a:t>
                      </a:r>
                      <a:endParaRPr lang="en-IN" dirty="0"/>
                    </a:p>
                  </a:txBody>
                  <a:tcPr/>
                </a:tc>
                <a:extLst>
                  <a:ext uri="{0D108BD9-81ED-4DB2-BD59-A6C34878D82A}">
                    <a16:rowId xmlns:a16="http://schemas.microsoft.com/office/drawing/2014/main" val="2606257551"/>
                  </a:ext>
                </a:extLst>
              </a:tr>
              <a:tr h="457029">
                <a:tc gridSpan="3">
                  <a:txBody>
                    <a:bodyPr/>
                    <a:lstStyle/>
                    <a:p>
                      <a:r>
                        <a:rPr lang="en-US" b="1" dirty="0">
                          <a:solidFill>
                            <a:srgbClr val="C00000"/>
                          </a:solidFill>
                        </a:rPr>
                        <a:t>10. </a:t>
                      </a:r>
                      <a:r>
                        <a:rPr lang="en-US" b="1" dirty="0" err="1">
                          <a:solidFill>
                            <a:srgbClr val="C00000"/>
                          </a:solidFill>
                        </a:rPr>
                        <a:t>XGBoost</a:t>
                      </a:r>
                      <a:endParaRPr lang="en-US" b="1" dirty="0">
                        <a:solidFill>
                          <a:srgbClr val="C00000"/>
                        </a:solidFill>
                      </a:endParaRPr>
                    </a:p>
                  </a:txBody>
                  <a:tcPr/>
                </a:tc>
                <a:tc hMerge="1">
                  <a:txBody>
                    <a:bodyPr/>
                    <a:lstStyle/>
                    <a:p>
                      <a:endParaRPr lang="en-IN"/>
                    </a:p>
                  </a:txBody>
                  <a:tcPr/>
                </a:tc>
                <a:tc hMerge="1">
                  <a:txBody>
                    <a:bodyPr/>
                    <a:lstStyle/>
                    <a:p>
                      <a:r>
                        <a:rPr lang="en-US" dirty="0"/>
                        <a:t>0.5935</a:t>
                      </a:r>
                      <a:endParaRPr lang="en-IN" dirty="0"/>
                    </a:p>
                  </a:txBody>
                  <a:tcPr/>
                </a:tc>
                <a:extLst>
                  <a:ext uri="{0D108BD9-81ED-4DB2-BD59-A6C34878D82A}">
                    <a16:rowId xmlns:a16="http://schemas.microsoft.com/office/drawing/2014/main" val="1638301740"/>
                  </a:ext>
                </a:extLst>
              </a:tr>
              <a:tr h="457029">
                <a:tc>
                  <a:txBody>
                    <a:bodyPr/>
                    <a:lstStyle/>
                    <a:p>
                      <a:r>
                        <a:rPr lang="en-US" dirty="0"/>
                        <a:t>a)</a:t>
                      </a:r>
                      <a:r>
                        <a:rPr lang="en-IN" dirty="0"/>
                        <a:t> with default hyperparameter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0.6328</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0.6291</a:t>
                      </a:r>
                      <a:endParaRPr lang="en-IN" dirty="0"/>
                    </a:p>
                  </a:txBody>
                  <a:tcPr/>
                </a:tc>
                <a:extLst>
                  <a:ext uri="{0D108BD9-81ED-4DB2-BD59-A6C34878D82A}">
                    <a16:rowId xmlns:a16="http://schemas.microsoft.com/office/drawing/2014/main" val="2137661336"/>
                  </a:ext>
                </a:extLst>
              </a:tr>
              <a:tr h="457029">
                <a:tc>
                  <a:txBody>
                    <a:bodyPr/>
                    <a:lstStyle/>
                    <a:p>
                      <a:r>
                        <a:rPr lang="en-US" dirty="0">
                          <a:solidFill>
                            <a:schemeClr val="bg1"/>
                          </a:solidFill>
                        </a:rPr>
                        <a:t>b)</a:t>
                      </a:r>
                      <a:r>
                        <a:rPr lang="en-IN" dirty="0">
                          <a:solidFill>
                            <a:schemeClr val="bg1"/>
                          </a:solidFill>
                        </a:rPr>
                        <a:t> with hyperparameter tuning</a:t>
                      </a:r>
                    </a:p>
                  </a:txBody>
                  <a:tcPr>
                    <a:solidFill>
                      <a:schemeClr val="tx2">
                        <a:lumMod val="75000"/>
                        <a:lumOff val="25000"/>
                      </a:schemeClr>
                    </a:solidFill>
                  </a:tcPr>
                </a:tc>
                <a:tc>
                  <a:txBody>
                    <a:bodyPr/>
                    <a:lstStyle/>
                    <a:p>
                      <a:r>
                        <a:rPr lang="en-US" dirty="0">
                          <a:solidFill>
                            <a:schemeClr val="bg1"/>
                          </a:solidFill>
                        </a:rPr>
                        <a:t>0.6659</a:t>
                      </a:r>
                      <a:endParaRPr lang="en-IN" dirty="0">
                        <a:solidFill>
                          <a:schemeClr val="bg1"/>
                        </a:solidFill>
                      </a:endParaRPr>
                    </a:p>
                  </a:txBody>
                  <a:tcPr>
                    <a:solidFill>
                      <a:schemeClr val="tx2">
                        <a:lumMod val="75000"/>
                        <a:lumOff val="25000"/>
                      </a:schemeClr>
                    </a:solidFill>
                  </a:tcPr>
                </a:tc>
                <a:tc>
                  <a:txBody>
                    <a:bodyPr/>
                    <a:lstStyle/>
                    <a:p>
                      <a:r>
                        <a:rPr lang="en-US" dirty="0">
                          <a:solidFill>
                            <a:schemeClr val="bg1"/>
                          </a:solidFill>
                        </a:rPr>
                        <a:t>0.6665</a:t>
                      </a:r>
                      <a:endParaRPr lang="en-IN" dirty="0">
                        <a:solidFill>
                          <a:schemeClr val="bg1"/>
                        </a:solidFill>
                      </a:endParaRPr>
                    </a:p>
                  </a:txBody>
                  <a:tcPr>
                    <a:solidFill>
                      <a:schemeClr val="tx2">
                        <a:lumMod val="75000"/>
                        <a:lumOff val="25000"/>
                      </a:schemeClr>
                    </a:solidFill>
                  </a:tcPr>
                </a:tc>
                <a:extLst>
                  <a:ext uri="{0D108BD9-81ED-4DB2-BD59-A6C34878D82A}">
                    <a16:rowId xmlns:a16="http://schemas.microsoft.com/office/drawing/2014/main" val="664560054"/>
                  </a:ext>
                </a:extLst>
              </a:tr>
            </a:tbl>
          </a:graphicData>
        </a:graphic>
      </p:graphicFrame>
    </p:spTree>
    <p:extLst>
      <p:ext uri="{BB962C8B-B14F-4D97-AF65-F5344CB8AC3E}">
        <p14:creationId xmlns:p14="http://schemas.microsoft.com/office/powerpoint/2010/main" val="1566585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F5EE5D-3651-1EF9-73AE-DF68FCEB461B}"/>
              </a:ext>
            </a:extLst>
          </p:cNvPr>
          <p:cNvSpPr>
            <a:spLocks noGrp="1"/>
          </p:cNvSpPr>
          <p:nvPr>
            <p:ph type="title"/>
          </p:nvPr>
        </p:nvSpPr>
        <p:spPr>
          <a:xfrm>
            <a:off x="141288" y="44450"/>
            <a:ext cx="11784012" cy="757238"/>
          </a:xfrm>
        </p:spPr>
        <p:txBody>
          <a:bodyPr>
            <a:noAutofit/>
          </a:bodyPr>
          <a:lstStyle/>
          <a:p>
            <a:pPr algn="ctr"/>
            <a:r>
              <a:rPr lang="en-IN" sz="4000" dirty="0">
                <a:solidFill>
                  <a:srgbClr val="002060"/>
                </a:solidFill>
                <a:latin typeface="Arial" panose="020B0604020202020204" pitchFamily="34" charset="0"/>
                <a:cs typeface="Arial" panose="020B0604020202020204" pitchFamily="34" charset="0"/>
              </a:rPr>
              <a:t>Where we were?</a:t>
            </a:r>
          </a:p>
        </p:txBody>
      </p:sp>
      <p:sp>
        <p:nvSpPr>
          <p:cNvPr id="5" name="TextBox 4">
            <a:extLst>
              <a:ext uri="{FF2B5EF4-FFF2-40B4-BE49-F238E27FC236}">
                <a16:creationId xmlns:a16="http://schemas.microsoft.com/office/drawing/2014/main" id="{2439E0D9-4A71-493F-9579-8671C01D7949}"/>
              </a:ext>
            </a:extLst>
          </p:cNvPr>
          <p:cNvSpPr txBox="1"/>
          <p:nvPr/>
        </p:nvSpPr>
        <p:spPr>
          <a:xfrm>
            <a:off x="657052" y="1568476"/>
            <a:ext cx="10600083" cy="2949525"/>
          </a:xfrm>
          <a:prstGeom prst="rect">
            <a:avLst/>
          </a:prstGeom>
          <a:noFill/>
        </p:spPr>
        <p:txBody>
          <a:bodyPr wrap="square">
            <a:spAutoFit/>
          </a:bodyPr>
          <a:lstStyle/>
          <a:p>
            <a:pPr marL="0" indent="0">
              <a:lnSpc>
                <a:spcPct val="150000"/>
              </a:lnSpc>
              <a:buNone/>
            </a:pPr>
            <a:r>
              <a:rPr lang="en-US" sz="1800" dirty="0">
                <a:solidFill>
                  <a:schemeClr val="accent1">
                    <a:lumMod val="50000"/>
                  </a:schemeClr>
                </a:solidFill>
                <a:latin typeface="Arial" panose="020B0604020202020204" pitchFamily="34" charset="0"/>
                <a:cs typeface="Arial" panose="020B0604020202020204" pitchFamily="34" charset="0"/>
              </a:rPr>
              <a:t>We have used Inbuilt Logistic Regression model  in the implementation </a:t>
            </a:r>
            <a:endParaRPr lang="en-US" sz="1800" b="0" i="0" u="none" strike="noStrike" baseline="0" dirty="0">
              <a:solidFill>
                <a:schemeClr val="accent1">
                  <a:lumMod val="50000"/>
                </a:schemeClr>
              </a:solidFill>
              <a:latin typeface="Arial" panose="020B0604020202020204" pitchFamily="34" charset="0"/>
              <a:cs typeface="Arial" panose="020B0604020202020204" pitchFamily="34" charset="0"/>
            </a:endParaRPr>
          </a:p>
          <a:p>
            <a:pPr marL="0" indent="0">
              <a:lnSpc>
                <a:spcPct val="150000"/>
              </a:lnSpc>
              <a:buNone/>
            </a:pPr>
            <a:r>
              <a:rPr lang="en-US" sz="1800" dirty="0">
                <a:solidFill>
                  <a:schemeClr val="accent1">
                    <a:lumMod val="50000"/>
                  </a:schemeClr>
                </a:solidFill>
                <a:latin typeface="Arial" panose="020B0604020202020204" pitchFamily="34" charset="0"/>
                <a:cs typeface="Arial" panose="020B0604020202020204" pitchFamily="34" charset="0"/>
              </a:rPr>
              <a:t>    - </a:t>
            </a:r>
            <a:r>
              <a:rPr lang="en-US" sz="1800" b="0" i="0" u="none" strike="noStrike" baseline="0" dirty="0">
                <a:solidFill>
                  <a:schemeClr val="accent1">
                    <a:lumMod val="50000"/>
                  </a:schemeClr>
                </a:solidFill>
                <a:latin typeface="Arial" panose="020B0604020202020204" pitchFamily="34" charset="0"/>
                <a:cs typeface="Arial" panose="020B0604020202020204" pitchFamily="34" charset="0"/>
              </a:rPr>
              <a:t>The score that we obtained is 0.50608 which is not the best possible solution model. </a:t>
            </a:r>
          </a:p>
          <a:p>
            <a:pPr marL="0" indent="0">
              <a:lnSpc>
                <a:spcPct val="150000"/>
              </a:lnSpc>
              <a:buNone/>
            </a:pPr>
            <a:endParaRPr lang="en-US" sz="1800" b="0" i="0" u="none" strike="noStrike" baseline="0" dirty="0">
              <a:solidFill>
                <a:schemeClr val="accent1">
                  <a:lumMod val="50000"/>
                </a:schemeClr>
              </a:solidFill>
              <a:latin typeface="Arial" panose="020B0604020202020204" pitchFamily="34" charset="0"/>
              <a:cs typeface="Arial" panose="020B0604020202020204" pitchFamily="34" charset="0"/>
            </a:endParaRPr>
          </a:p>
          <a:p>
            <a:pPr marL="0" indent="0">
              <a:lnSpc>
                <a:spcPct val="150000"/>
              </a:lnSpc>
              <a:buNone/>
            </a:pPr>
            <a:r>
              <a:rPr lang="en-US" sz="1800" b="0" i="0" u="none" strike="noStrike" baseline="0" dirty="0">
                <a:solidFill>
                  <a:schemeClr val="accent1">
                    <a:lumMod val="50000"/>
                  </a:schemeClr>
                </a:solidFill>
                <a:latin typeface="Arial" panose="020B0604020202020204" pitchFamily="34" charset="0"/>
                <a:cs typeface="Arial" panose="020B0604020202020204" pitchFamily="34" charset="0"/>
              </a:rPr>
              <a:t>We realized that one of the reasons for such low accuracy could be highly </a:t>
            </a:r>
            <a:r>
              <a:rPr lang="en-US" dirty="0">
                <a:solidFill>
                  <a:schemeClr val="accent1">
                    <a:lumMod val="50000"/>
                  </a:schemeClr>
                </a:solidFill>
                <a:latin typeface="Arial" panose="020B0604020202020204" pitchFamily="34" charset="0"/>
                <a:cs typeface="Arial" panose="020B0604020202020204" pitchFamily="34" charset="0"/>
              </a:rPr>
              <a:t>unnormalized data </a:t>
            </a:r>
          </a:p>
          <a:p>
            <a:pPr>
              <a:lnSpc>
                <a:spcPct val="150000"/>
              </a:lnSpc>
            </a:pPr>
            <a:r>
              <a:rPr lang="en-US" dirty="0">
                <a:solidFill>
                  <a:schemeClr val="accent1">
                    <a:lumMod val="50000"/>
                  </a:schemeClr>
                </a:solidFill>
                <a:latin typeface="Arial" panose="020B0604020202020204" pitchFamily="34" charset="0"/>
                <a:cs typeface="Arial" panose="020B0604020202020204" pitchFamily="34" charset="0"/>
              </a:rPr>
              <a:t>And </a:t>
            </a:r>
            <a:r>
              <a:rPr lang="en-US" sz="1800" dirty="0">
                <a:solidFill>
                  <a:schemeClr val="accent1">
                    <a:lumMod val="50000"/>
                  </a:schemeClr>
                </a:solidFill>
                <a:latin typeface="Arial" panose="020B0604020202020204" pitchFamily="34" charset="0"/>
                <a:cs typeface="Arial" panose="020B0604020202020204" pitchFamily="34" charset="0"/>
              </a:rPr>
              <a:t>Since logistic regression works by putting weights on the numeric values of data it does not perform well with categorical data and there are better alternative if data set is highly categorical</a:t>
            </a:r>
          </a:p>
          <a:p>
            <a:pPr marL="0" indent="0">
              <a:lnSpc>
                <a:spcPct val="150000"/>
              </a:lnSpc>
              <a:buNone/>
            </a:pPr>
            <a:endParaRPr lang="en-US" sz="1800" b="0" i="0" u="none" strike="noStrike" baseline="0" dirty="0">
              <a:solidFill>
                <a:schemeClr val="accent1">
                  <a:lumMod val="50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F17B56F-86F7-4117-8F81-34B0F7B4140D}"/>
              </a:ext>
            </a:extLst>
          </p:cNvPr>
          <p:cNvPicPr>
            <a:picLocks noChangeAspect="1"/>
          </p:cNvPicPr>
          <p:nvPr/>
        </p:nvPicPr>
        <p:blipFill rotWithShape="1">
          <a:blip r:embed="rId2"/>
          <a:srcRect r="14482"/>
          <a:stretch/>
        </p:blipFill>
        <p:spPr>
          <a:xfrm>
            <a:off x="1013330" y="4305391"/>
            <a:ext cx="9292855" cy="1578989"/>
          </a:xfrm>
          <a:prstGeom prst="rect">
            <a:avLst/>
          </a:prstGeom>
        </p:spPr>
      </p:pic>
    </p:spTree>
    <p:extLst>
      <p:ext uri="{BB962C8B-B14F-4D97-AF65-F5344CB8AC3E}">
        <p14:creationId xmlns:p14="http://schemas.microsoft.com/office/powerpoint/2010/main" val="2971928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F1E5B-BCD8-2521-E3FA-42BF225140F1}"/>
              </a:ext>
            </a:extLst>
          </p:cNvPr>
          <p:cNvSpPr>
            <a:spLocks noGrp="1"/>
          </p:cNvSpPr>
          <p:nvPr>
            <p:ph type="title"/>
          </p:nvPr>
        </p:nvSpPr>
        <p:spPr/>
        <p:txBody>
          <a:bodyPr>
            <a:noAutofit/>
          </a:bodyPr>
          <a:lstStyle/>
          <a:p>
            <a:pPr algn="ctr"/>
            <a:r>
              <a:rPr lang="en-IN" sz="4000" dirty="0">
                <a:solidFill>
                  <a:srgbClr val="002060"/>
                </a:solidFill>
                <a:latin typeface="Arial" panose="020B0604020202020204" pitchFamily="34" charset="0"/>
                <a:cs typeface="Arial" panose="020B0604020202020204" pitchFamily="34" charset="0"/>
              </a:rPr>
              <a:t>Revisiting  EDA Process</a:t>
            </a:r>
          </a:p>
        </p:txBody>
      </p:sp>
      <p:sp>
        <p:nvSpPr>
          <p:cNvPr id="3" name="Content Placeholder 2">
            <a:extLst>
              <a:ext uri="{FF2B5EF4-FFF2-40B4-BE49-F238E27FC236}">
                <a16:creationId xmlns:a16="http://schemas.microsoft.com/office/drawing/2014/main" id="{47F23908-00EB-FA04-D97A-E7CB55DDC987}"/>
              </a:ext>
            </a:extLst>
          </p:cNvPr>
          <p:cNvSpPr>
            <a:spLocks noGrp="1"/>
          </p:cNvSpPr>
          <p:nvPr>
            <p:ph idx="1"/>
          </p:nvPr>
        </p:nvSpPr>
        <p:spPr>
          <a:xfrm>
            <a:off x="775355" y="1527451"/>
            <a:ext cx="10515600" cy="4351338"/>
          </a:xfrm>
        </p:spPr>
        <p:txBody>
          <a:bodyPr>
            <a:normAutofit/>
          </a:bodyPr>
          <a:lstStyle/>
          <a:p>
            <a:pPr lvl="6" algn="just">
              <a:lnSpc>
                <a:spcPct val="100000"/>
              </a:lnSpc>
            </a:pPr>
            <a:endParaRPr lang="en-US" sz="1000" dirty="0">
              <a:solidFill>
                <a:schemeClr val="accent1">
                  <a:lumMod val="50000"/>
                </a:schemeClr>
              </a:solidFill>
              <a:cs typeface="Times New Roman" panose="02020603050405020304" pitchFamily="18" charset="0"/>
            </a:endParaRPr>
          </a:p>
          <a:p>
            <a:pPr algn="just">
              <a:lnSpc>
                <a:spcPct val="100000"/>
              </a:lnSpc>
            </a:pPr>
            <a:endParaRPr lang="en-US" sz="2000" dirty="0">
              <a:solidFill>
                <a:schemeClr val="accent1">
                  <a:lumMod val="50000"/>
                </a:schemeClr>
              </a:solidFill>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4</a:t>
            </a:fld>
            <a:endParaRPr lang="en-IN"/>
          </a:p>
        </p:txBody>
      </p:sp>
      <p:sp>
        <p:nvSpPr>
          <p:cNvPr id="5" name="Content Placeholder 6">
            <a:extLst>
              <a:ext uri="{FF2B5EF4-FFF2-40B4-BE49-F238E27FC236}">
                <a16:creationId xmlns:a16="http://schemas.microsoft.com/office/drawing/2014/main" id="{5AA5D01E-0430-3B72-0C2E-CF52D853F2B9}"/>
              </a:ext>
            </a:extLst>
          </p:cNvPr>
          <p:cNvSpPr txBox="1">
            <a:spLocks/>
          </p:cNvSpPr>
          <p:nvPr/>
        </p:nvSpPr>
        <p:spPr>
          <a:xfrm>
            <a:off x="775355" y="1126273"/>
            <a:ext cx="10225150" cy="55867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lnSpc>
                <a:spcPct val="160000"/>
              </a:lnSpc>
              <a:buFont typeface="Arial" panose="020B0604020202020204" pitchFamily="34" charset="0"/>
              <a:buAutoNum type="arabicPeriod"/>
            </a:pPr>
            <a:r>
              <a:rPr lang="en-US" sz="2000" dirty="0"/>
              <a:t>Standard scaler: Since data was not normalized hence Standard scaler gave good improved accuracy. </a:t>
            </a:r>
          </a:p>
          <a:p>
            <a:pPr marL="514350" indent="-514350" algn="just">
              <a:lnSpc>
                <a:spcPct val="160000"/>
              </a:lnSpc>
              <a:buFont typeface="Arial" panose="020B0604020202020204" pitchFamily="34" charset="0"/>
              <a:buAutoNum type="arabicPeriod"/>
            </a:pPr>
            <a:r>
              <a:rPr lang="en-US" sz="2000" dirty="0"/>
              <a:t>Added Features: Few features we have eliminated on basis of the missing and imbalanced factor but did feature engineering and found few relevant features which have impact on malware detections need to be added. </a:t>
            </a:r>
          </a:p>
          <a:p>
            <a:pPr marL="514350" indent="-514350" algn="just">
              <a:lnSpc>
                <a:spcPct val="160000"/>
              </a:lnSpc>
              <a:buFont typeface="Arial" panose="020B0604020202020204" pitchFamily="34" charset="0"/>
              <a:buAutoNum type="arabicPeriod"/>
            </a:pPr>
            <a:r>
              <a:rPr lang="en-US" sz="2000" dirty="0"/>
              <a:t>Features added were :</a:t>
            </a:r>
          </a:p>
          <a:p>
            <a:pPr marL="0" indent="0" algn="just">
              <a:lnSpc>
                <a:spcPct val="160000"/>
              </a:lnSpc>
              <a:buNone/>
            </a:pPr>
            <a:r>
              <a:rPr lang="en-US" sz="2000" dirty="0"/>
              <a:t>        </a:t>
            </a:r>
            <a:r>
              <a:rPr lang="en-US" sz="2000" dirty="0" err="1"/>
              <a:t>AVInstalled</a:t>
            </a:r>
            <a:r>
              <a:rPr lang="en-US" sz="2000" dirty="0"/>
              <a:t>, Firewall,</a:t>
            </a:r>
            <a:r>
              <a:rPr lang="en-IN" sz="2000" dirty="0" err="1"/>
              <a:t>IsProtected</a:t>
            </a:r>
            <a:r>
              <a:rPr lang="en-IN" sz="2000" dirty="0"/>
              <a:t>, </a:t>
            </a:r>
            <a:r>
              <a:rPr lang="en-IN" sz="2000" dirty="0" err="1"/>
              <a:t>SMode</a:t>
            </a:r>
            <a:r>
              <a:rPr lang="en-IN" sz="2000" dirty="0"/>
              <a:t> and </a:t>
            </a:r>
            <a:r>
              <a:rPr lang="en-IN" sz="2000" dirty="0" err="1"/>
              <a:t>PuaMode</a:t>
            </a:r>
            <a:r>
              <a:rPr lang="en-IN" sz="2000" dirty="0"/>
              <a:t>,</a:t>
            </a:r>
          </a:p>
          <a:p>
            <a:pPr marL="457200" indent="-457200" algn="just">
              <a:lnSpc>
                <a:spcPct val="160000"/>
              </a:lnSpc>
              <a:buAutoNum type="arabicPeriod" startAt="4"/>
            </a:pPr>
            <a:r>
              <a:rPr lang="en-IN" sz="2000" dirty="0"/>
              <a:t>Features added then removed were :</a:t>
            </a:r>
          </a:p>
          <a:p>
            <a:pPr marL="446088" indent="-446088" algn="just">
              <a:lnSpc>
                <a:spcPct val="160000"/>
              </a:lnSpc>
              <a:buNone/>
            </a:pPr>
            <a:r>
              <a:rPr lang="en-IN" sz="2000" dirty="0"/>
              <a:t>        </a:t>
            </a:r>
            <a:r>
              <a:rPr lang="en-IN" sz="2000" dirty="0" err="1"/>
              <a:t>Census_HasOpticalDiskDrive,Census_IsPenCapable</a:t>
            </a:r>
            <a:r>
              <a:rPr lang="en-IN" sz="2000" dirty="0"/>
              <a:t>, </a:t>
            </a:r>
            <a:r>
              <a:rPr lang="en-IN" sz="2000" dirty="0" err="1"/>
              <a:t>Processor,Census_OSArchitecture</a:t>
            </a:r>
            <a:r>
              <a:rPr lang="en-IN" sz="2000" dirty="0"/>
              <a:t>,  and Platform</a:t>
            </a:r>
          </a:p>
          <a:p>
            <a:pPr marL="0" indent="0" algn="just">
              <a:buNone/>
            </a:pPr>
            <a:endParaRPr lang="en-IN" sz="2000" b="0" dirty="0">
              <a:solidFill>
                <a:srgbClr val="000000"/>
              </a:solidFill>
              <a:effectLst/>
              <a:latin typeface="Courier New" panose="02070309020205020404" pitchFamily="49" charset="0"/>
            </a:endParaRPr>
          </a:p>
          <a:p>
            <a:pPr marL="0" indent="0" algn="just">
              <a:buNone/>
            </a:pPr>
            <a:endParaRPr lang="en-IN" sz="2000" dirty="0"/>
          </a:p>
          <a:p>
            <a:pPr marL="0" indent="0" algn="just">
              <a:buNone/>
            </a:pPr>
            <a:endParaRPr lang="en-IN" sz="2000" dirty="0"/>
          </a:p>
          <a:p>
            <a:pPr marL="0" indent="0" algn="just">
              <a:buNone/>
            </a:pPr>
            <a:endParaRPr lang="en-IN" sz="2000" dirty="0"/>
          </a:p>
          <a:p>
            <a:pPr marL="0" indent="0" algn="just">
              <a:buNone/>
            </a:pPr>
            <a:endParaRPr lang="en-IN" sz="2000" dirty="0">
              <a:solidFill>
                <a:srgbClr val="000000"/>
              </a:solidFill>
              <a:latin typeface="Courier New" panose="02070309020205020404" pitchFamily="49" charset="0"/>
            </a:endParaRPr>
          </a:p>
          <a:p>
            <a:pPr marL="0" indent="0" algn="just">
              <a:buNone/>
            </a:pPr>
            <a:endParaRPr lang="en-IN" sz="2000" b="0" dirty="0">
              <a:solidFill>
                <a:srgbClr val="000000"/>
              </a:solidFill>
              <a:effectLst/>
              <a:latin typeface="Courier New" panose="02070309020205020404" pitchFamily="49" charset="0"/>
            </a:endParaRPr>
          </a:p>
          <a:p>
            <a:pPr marL="0" indent="0" algn="just">
              <a:buNone/>
            </a:pPr>
            <a:endParaRPr lang="en-US" sz="2000" dirty="0"/>
          </a:p>
        </p:txBody>
      </p:sp>
    </p:spTree>
    <p:extLst>
      <p:ext uri="{BB962C8B-B14F-4D97-AF65-F5344CB8AC3E}">
        <p14:creationId xmlns:p14="http://schemas.microsoft.com/office/powerpoint/2010/main" val="2187803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085AD1-3566-DE74-1FA6-31DE92401B55}"/>
              </a:ext>
            </a:extLst>
          </p:cNvPr>
          <p:cNvSpPr>
            <a:spLocks noGrp="1"/>
          </p:cNvSpPr>
          <p:nvPr>
            <p:ph type="title"/>
          </p:nvPr>
        </p:nvSpPr>
        <p:spPr>
          <a:xfrm>
            <a:off x="87629" y="167566"/>
            <a:ext cx="11783504" cy="756664"/>
          </a:xfrm>
        </p:spPr>
        <p:txBody>
          <a:bodyPr/>
          <a:lstStyle/>
          <a:p>
            <a:pPr algn="ctr"/>
            <a:r>
              <a:rPr lang="en-IN" sz="4000" dirty="0">
                <a:solidFill>
                  <a:srgbClr val="002060"/>
                </a:solidFill>
                <a:latin typeface="Arial" panose="020B0604020202020204" pitchFamily="34" charset="0"/>
                <a:cs typeface="Arial" panose="020B0604020202020204" pitchFamily="34" charset="0"/>
              </a:rPr>
              <a:t>Models Implemented</a:t>
            </a:r>
          </a:p>
        </p:txBody>
      </p:sp>
      <p:sp>
        <p:nvSpPr>
          <p:cNvPr id="4" name="Slide Number Placeholder 3"/>
          <p:cNvSpPr>
            <a:spLocks noGrp="1"/>
          </p:cNvSpPr>
          <p:nvPr>
            <p:ph type="sldNum" sz="quarter" idx="12"/>
          </p:nvPr>
        </p:nvSpPr>
        <p:spPr/>
        <p:txBody>
          <a:bodyPr/>
          <a:lstStyle/>
          <a:p>
            <a:fld id="{1DEFBDA0-AD74-41D1-B067-250B5C005FA0}" type="slidenum">
              <a:rPr lang="en-IN" smtClean="0"/>
              <a:t>5</a:t>
            </a:fld>
            <a:endParaRPr lang="en-IN"/>
          </a:p>
        </p:txBody>
      </p:sp>
      <p:sp>
        <p:nvSpPr>
          <p:cNvPr id="7" name="Content Placeholder 6">
            <a:extLst>
              <a:ext uri="{FF2B5EF4-FFF2-40B4-BE49-F238E27FC236}">
                <a16:creationId xmlns:a16="http://schemas.microsoft.com/office/drawing/2014/main" id="{FE06BAB6-C8A2-A637-0177-BA40CDFC6B8A}"/>
              </a:ext>
            </a:extLst>
          </p:cNvPr>
          <p:cNvSpPr>
            <a:spLocks noGrp="1"/>
          </p:cNvSpPr>
          <p:nvPr>
            <p:ph idx="1"/>
          </p:nvPr>
        </p:nvSpPr>
        <p:spPr>
          <a:xfrm>
            <a:off x="838200" y="1381857"/>
            <a:ext cx="10515600" cy="5046406"/>
          </a:xfrm>
        </p:spPr>
        <p:txBody>
          <a:bodyPr>
            <a:normAutofit fontScale="47500" lnSpcReduction="20000"/>
          </a:bodyPr>
          <a:lstStyle/>
          <a:p>
            <a:pPr marL="0" indent="0">
              <a:lnSpc>
                <a:spcPct val="120000"/>
              </a:lnSpc>
              <a:buNone/>
            </a:pPr>
            <a:r>
              <a:rPr lang="en-US" sz="4400" dirty="0"/>
              <a:t>1. Logistic Regression </a:t>
            </a:r>
          </a:p>
          <a:p>
            <a:pPr marL="0" indent="0">
              <a:lnSpc>
                <a:spcPct val="120000"/>
              </a:lnSpc>
              <a:buNone/>
            </a:pPr>
            <a:r>
              <a:rPr lang="en-IN" sz="4400" dirty="0"/>
              <a:t>2. Gaussian </a:t>
            </a:r>
          </a:p>
          <a:p>
            <a:pPr marL="0" indent="0">
              <a:lnSpc>
                <a:spcPct val="120000"/>
              </a:lnSpc>
              <a:buNone/>
            </a:pPr>
            <a:r>
              <a:rPr lang="en-IN" sz="4400" dirty="0"/>
              <a:t>3. SVM</a:t>
            </a:r>
          </a:p>
          <a:p>
            <a:pPr marL="0" indent="0">
              <a:lnSpc>
                <a:spcPct val="120000"/>
              </a:lnSpc>
              <a:buNone/>
            </a:pPr>
            <a:r>
              <a:rPr lang="en-IN" sz="4400" dirty="0"/>
              <a:t>4. Decision trees</a:t>
            </a:r>
          </a:p>
          <a:p>
            <a:pPr marL="0" indent="0">
              <a:lnSpc>
                <a:spcPct val="120000"/>
              </a:lnSpc>
              <a:buNone/>
            </a:pPr>
            <a:r>
              <a:rPr lang="en-US" sz="4400" dirty="0"/>
              <a:t>5. Random forest</a:t>
            </a:r>
            <a:endParaRPr lang="en-IN" sz="4400" dirty="0"/>
          </a:p>
          <a:p>
            <a:pPr marL="0" indent="0">
              <a:lnSpc>
                <a:spcPct val="120000"/>
              </a:lnSpc>
              <a:buNone/>
            </a:pPr>
            <a:r>
              <a:rPr lang="en-IN" sz="4400" dirty="0"/>
              <a:t>6. </a:t>
            </a:r>
            <a:r>
              <a:rPr lang="en-IN" sz="4400" dirty="0" err="1"/>
              <a:t>Adaboost</a:t>
            </a:r>
            <a:endParaRPr lang="en-IN" sz="4400" dirty="0"/>
          </a:p>
          <a:p>
            <a:pPr marL="0" indent="0">
              <a:lnSpc>
                <a:spcPct val="120000"/>
              </a:lnSpc>
              <a:buNone/>
            </a:pPr>
            <a:r>
              <a:rPr lang="en-IN" sz="4400" dirty="0"/>
              <a:t>7. Multilayer Perceptron</a:t>
            </a:r>
          </a:p>
          <a:p>
            <a:pPr marL="0" indent="0">
              <a:lnSpc>
                <a:spcPct val="120000"/>
              </a:lnSpc>
              <a:buNone/>
            </a:pPr>
            <a:r>
              <a:rPr lang="en-IN" sz="4400" dirty="0"/>
              <a:t>8. </a:t>
            </a:r>
            <a:r>
              <a:rPr lang="en-IN" sz="4400" dirty="0" err="1"/>
              <a:t>Catboost</a:t>
            </a:r>
            <a:r>
              <a:rPr lang="en-IN" sz="4400" dirty="0"/>
              <a:t> </a:t>
            </a:r>
          </a:p>
          <a:p>
            <a:pPr marL="0" indent="0">
              <a:lnSpc>
                <a:spcPct val="120000"/>
              </a:lnSpc>
              <a:buNone/>
            </a:pPr>
            <a:r>
              <a:rPr lang="en-IN" sz="4400" dirty="0"/>
              <a:t>9. LGBM</a:t>
            </a:r>
          </a:p>
          <a:p>
            <a:pPr marL="0" indent="0">
              <a:lnSpc>
                <a:spcPct val="120000"/>
              </a:lnSpc>
              <a:buNone/>
            </a:pPr>
            <a:r>
              <a:rPr lang="en-IN" sz="4400" dirty="0"/>
              <a:t>10. </a:t>
            </a:r>
            <a:r>
              <a:rPr lang="en-IN" sz="4400" dirty="0" err="1"/>
              <a:t>XGBoost</a:t>
            </a:r>
            <a:endParaRPr lang="en-IN" sz="4400" dirty="0"/>
          </a:p>
          <a:p>
            <a:pPr marL="0" indent="0">
              <a:buNone/>
            </a:pPr>
            <a:endParaRPr lang="en-IN" dirty="0"/>
          </a:p>
          <a:p>
            <a:pPr marL="0" indent="0">
              <a:buNone/>
            </a:pPr>
            <a:r>
              <a:rPr lang="en-IN" dirty="0"/>
              <a:t> 	</a:t>
            </a:r>
            <a:endParaRPr lang="en-US" dirty="0"/>
          </a:p>
        </p:txBody>
      </p:sp>
    </p:spTree>
    <p:extLst>
      <p:ext uri="{BB962C8B-B14F-4D97-AF65-F5344CB8AC3E}">
        <p14:creationId xmlns:p14="http://schemas.microsoft.com/office/powerpoint/2010/main" val="2949899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92D00-D85A-4058-B56B-D8218674D7CC}"/>
              </a:ext>
            </a:extLst>
          </p:cNvPr>
          <p:cNvSpPr>
            <a:spLocks noGrp="1"/>
          </p:cNvSpPr>
          <p:nvPr>
            <p:ph type="title"/>
          </p:nvPr>
        </p:nvSpPr>
        <p:spPr>
          <a:xfrm>
            <a:off x="107949" y="61912"/>
            <a:ext cx="11783504" cy="756664"/>
          </a:xfrm>
        </p:spPr>
        <p:txBody>
          <a:bodyPr/>
          <a:lstStyle/>
          <a:p>
            <a:pPr algn="ctr"/>
            <a:r>
              <a:rPr lang="en-GB" sz="4000" dirty="0">
                <a:solidFill>
                  <a:srgbClr val="002060"/>
                </a:solidFill>
                <a:latin typeface="Arial" panose="020B0604020202020204" pitchFamily="34" charset="0"/>
                <a:cs typeface="Arial" panose="020B0604020202020204" pitchFamily="34" charset="0"/>
              </a:rPr>
              <a:t>Logistic Regression </a:t>
            </a:r>
          </a:p>
        </p:txBody>
      </p:sp>
      <p:sp>
        <p:nvSpPr>
          <p:cNvPr id="6" name="TextBox 5">
            <a:extLst>
              <a:ext uri="{FF2B5EF4-FFF2-40B4-BE49-F238E27FC236}">
                <a16:creationId xmlns:a16="http://schemas.microsoft.com/office/drawing/2014/main" id="{12179CC5-DC38-4C9F-AC2B-0C9669FD61CF}"/>
              </a:ext>
            </a:extLst>
          </p:cNvPr>
          <p:cNvSpPr txBox="1"/>
          <p:nvPr/>
        </p:nvSpPr>
        <p:spPr>
          <a:xfrm>
            <a:off x="568176" y="1426801"/>
            <a:ext cx="10600083" cy="4288353"/>
          </a:xfrm>
          <a:prstGeom prst="rect">
            <a:avLst/>
          </a:prstGeom>
          <a:noFill/>
        </p:spPr>
        <p:txBody>
          <a:bodyPr wrap="square">
            <a:spAutoFit/>
          </a:bodyPr>
          <a:lstStyle/>
          <a:p>
            <a:pPr marL="0" indent="0">
              <a:lnSpc>
                <a:spcPct val="150000"/>
              </a:lnSpc>
              <a:buNone/>
            </a:pPr>
            <a:r>
              <a:rPr lang="en-US" sz="1800" dirty="0">
                <a:solidFill>
                  <a:schemeClr val="accent1">
                    <a:lumMod val="50000"/>
                  </a:schemeClr>
                </a:solidFill>
                <a:latin typeface="Arial" panose="020B0604020202020204" pitchFamily="34" charset="0"/>
                <a:cs typeface="Arial" panose="020B0604020202020204" pitchFamily="34" charset="0"/>
              </a:rPr>
              <a:t>So, we applied </a:t>
            </a:r>
            <a:r>
              <a:rPr lang="en-US" sz="1800" dirty="0" err="1">
                <a:solidFill>
                  <a:schemeClr val="accent1">
                    <a:lumMod val="50000"/>
                  </a:schemeClr>
                </a:solidFill>
                <a:latin typeface="Arial" panose="020B0604020202020204" pitchFamily="34" charset="0"/>
                <a:cs typeface="Arial" panose="020B0604020202020204" pitchFamily="34" charset="0"/>
              </a:rPr>
              <a:t>sklearn.preprocessing.StandardScaler</a:t>
            </a:r>
            <a:r>
              <a:rPr lang="en-US" sz="1800" dirty="0">
                <a:solidFill>
                  <a:schemeClr val="accent1">
                    <a:lumMod val="50000"/>
                  </a:schemeClr>
                </a:solidFill>
                <a:latin typeface="Arial" panose="020B0604020202020204" pitchFamily="34" charset="0"/>
                <a:cs typeface="Arial" panose="020B0604020202020204" pitchFamily="34" charset="0"/>
              </a:rPr>
              <a:t> on the data since data was not normalized </a:t>
            </a:r>
            <a:endParaRPr lang="en-US" dirty="0">
              <a:solidFill>
                <a:schemeClr val="accent1">
                  <a:lumMod val="50000"/>
                </a:schemeClr>
              </a:solidFill>
              <a:latin typeface="Arial" panose="020B0604020202020204" pitchFamily="34" charset="0"/>
              <a:cs typeface="Arial" panose="020B0604020202020204" pitchFamily="34" charset="0"/>
            </a:endParaRPr>
          </a:p>
          <a:p>
            <a:pPr marL="0" indent="0">
              <a:lnSpc>
                <a:spcPct val="150000"/>
              </a:lnSpc>
              <a:buNone/>
            </a:pPr>
            <a:r>
              <a:rPr lang="en-US" sz="1800" dirty="0">
                <a:solidFill>
                  <a:schemeClr val="accent1">
                    <a:lumMod val="50000"/>
                  </a:schemeClr>
                </a:solidFill>
                <a:latin typeface="Arial" panose="020B0604020202020204" pitchFamily="34" charset="0"/>
                <a:cs typeface="Arial" panose="020B0604020202020204" pitchFamily="34" charset="0"/>
              </a:rPr>
              <a:t>    - </a:t>
            </a:r>
            <a:r>
              <a:rPr lang="en-US" dirty="0">
                <a:solidFill>
                  <a:schemeClr val="accent1">
                    <a:lumMod val="50000"/>
                  </a:schemeClr>
                </a:solidFill>
                <a:latin typeface="Arial" panose="020B0604020202020204" pitchFamily="34" charset="0"/>
                <a:cs typeface="Arial" panose="020B0604020202020204" pitchFamily="34" charset="0"/>
              </a:rPr>
              <a:t>We saw significant improvement in </a:t>
            </a:r>
            <a:r>
              <a:rPr lang="en-US" sz="1800" b="0" i="0" u="none" strike="noStrike" baseline="0" dirty="0">
                <a:solidFill>
                  <a:schemeClr val="accent1">
                    <a:lumMod val="50000"/>
                  </a:schemeClr>
                </a:solidFill>
                <a:latin typeface="Arial" panose="020B0604020202020204" pitchFamily="34" charset="0"/>
                <a:cs typeface="Arial" panose="020B0604020202020204" pitchFamily="34" charset="0"/>
              </a:rPr>
              <a:t>score for train(0.613) as well as on test submission on Kaggle (0.607 )</a:t>
            </a:r>
          </a:p>
          <a:p>
            <a:pPr marL="0" indent="0">
              <a:lnSpc>
                <a:spcPct val="150000"/>
              </a:lnSpc>
              <a:buNone/>
            </a:pPr>
            <a:endParaRPr lang="en-US" sz="2000" b="0" i="0" u="sng" strike="noStrike" baseline="0">
              <a:solidFill>
                <a:schemeClr val="accent4">
                  <a:lumMod val="75000"/>
                </a:schemeClr>
              </a:solidFill>
              <a:latin typeface="Arial" panose="020B0604020202020204" pitchFamily="34" charset="0"/>
              <a:cs typeface="Arial" panose="020B0604020202020204" pitchFamily="34" charset="0"/>
            </a:endParaRPr>
          </a:p>
          <a:p>
            <a:pPr marL="0" indent="0">
              <a:lnSpc>
                <a:spcPct val="150000"/>
              </a:lnSpc>
              <a:buNone/>
            </a:pPr>
            <a:r>
              <a:rPr lang="en-US" sz="2000" b="0" i="0" u="sng" strike="noStrike" baseline="0">
                <a:solidFill>
                  <a:schemeClr val="accent4">
                    <a:lumMod val="75000"/>
                  </a:schemeClr>
                </a:solidFill>
                <a:latin typeface="Arial" panose="020B0604020202020204" pitchFamily="34" charset="0"/>
                <a:cs typeface="Arial" panose="020B0604020202020204" pitchFamily="34" charset="0"/>
              </a:rPr>
              <a:t>Logistic </a:t>
            </a:r>
            <a:r>
              <a:rPr lang="en-US" sz="2000" b="0" i="0" u="sng" strike="noStrike" baseline="0" dirty="0">
                <a:solidFill>
                  <a:schemeClr val="accent4">
                    <a:lumMod val="75000"/>
                  </a:schemeClr>
                </a:solidFill>
                <a:latin typeface="Arial" panose="020B0604020202020204" pitchFamily="34" charset="0"/>
                <a:cs typeface="Arial" panose="020B0604020202020204" pitchFamily="34" charset="0"/>
              </a:rPr>
              <a:t>Regression with default hyperparameters :</a:t>
            </a:r>
          </a:p>
          <a:p>
            <a:pPr marL="0" indent="0">
              <a:lnSpc>
                <a:spcPct val="150000"/>
              </a:lnSpc>
              <a:buNone/>
            </a:pPr>
            <a:r>
              <a:rPr lang="en-US" b="1" dirty="0">
                <a:solidFill>
                  <a:schemeClr val="accent1">
                    <a:lumMod val="50000"/>
                  </a:schemeClr>
                </a:solidFill>
                <a:latin typeface="Arial" panose="020B0604020202020204" pitchFamily="34" charset="0"/>
                <a:cs typeface="Arial" panose="020B0604020202020204" pitchFamily="34" charset="0"/>
              </a:rPr>
              <a:t>Train accuracy : </a:t>
            </a:r>
          </a:p>
          <a:p>
            <a:pPr marL="0" indent="0">
              <a:lnSpc>
                <a:spcPct val="150000"/>
              </a:lnSpc>
              <a:buNone/>
            </a:pPr>
            <a:endParaRPr lang="en-US" dirty="0">
              <a:solidFill>
                <a:schemeClr val="accent1">
                  <a:lumMod val="50000"/>
                </a:schemeClr>
              </a:solidFill>
              <a:latin typeface="Arial" panose="020B0604020202020204" pitchFamily="34" charset="0"/>
              <a:cs typeface="Arial" panose="020B0604020202020204" pitchFamily="34" charset="0"/>
            </a:endParaRPr>
          </a:p>
          <a:p>
            <a:pPr marL="0" indent="0">
              <a:lnSpc>
                <a:spcPct val="150000"/>
              </a:lnSpc>
              <a:buNone/>
            </a:pPr>
            <a:endParaRPr lang="en-US" dirty="0">
              <a:solidFill>
                <a:schemeClr val="accent1">
                  <a:lumMod val="50000"/>
                </a:schemeClr>
              </a:solidFill>
              <a:latin typeface="Arial" panose="020B0604020202020204" pitchFamily="34" charset="0"/>
              <a:cs typeface="Arial" panose="020B0604020202020204" pitchFamily="34" charset="0"/>
            </a:endParaRPr>
          </a:p>
          <a:p>
            <a:pPr marL="0" indent="0">
              <a:lnSpc>
                <a:spcPct val="150000"/>
              </a:lnSpc>
              <a:buNone/>
            </a:pPr>
            <a:endParaRPr lang="en-US" dirty="0">
              <a:solidFill>
                <a:schemeClr val="accent1">
                  <a:lumMod val="50000"/>
                </a:schemeClr>
              </a:solidFill>
              <a:latin typeface="Arial" panose="020B0604020202020204" pitchFamily="34" charset="0"/>
              <a:cs typeface="Arial" panose="020B0604020202020204" pitchFamily="34" charset="0"/>
            </a:endParaRPr>
          </a:p>
          <a:p>
            <a:pPr marL="0" indent="0">
              <a:lnSpc>
                <a:spcPct val="150000"/>
              </a:lnSpc>
              <a:buNone/>
            </a:pPr>
            <a:r>
              <a:rPr lang="en-US" b="1" dirty="0">
                <a:solidFill>
                  <a:schemeClr val="accent1">
                    <a:lumMod val="50000"/>
                  </a:schemeClr>
                </a:solidFill>
                <a:latin typeface="Arial" panose="020B0604020202020204" pitchFamily="34" charset="0"/>
                <a:cs typeface="Arial" panose="020B0604020202020204" pitchFamily="34" charset="0"/>
              </a:rPr>
              <a:t>Test accuracy : </a:t>
            </a:r>
          </a:p>
        </p:txBody>
      </p:sp>
      <p:pic>
        <p:nvPicPr>
          <p:cNvPr id="3" name="Picture 2">
            <a:extLst>
              <a:ext uri="{FF2B5EF4-FFF2-40B4-BE49-F238E27FC236}">
                <a16:creationId xmlns:a16="http://schemas.microsoft.com/office/drawing/2014/main" id="{C6A20F4D-7F23-B938-4388-966E2A6A8503}"/>
              </a:ext>
            </a:extLst>
          </p:cNvPr>
          <p:cNvPicPr>
            <a:picLocks noChangeAspect="1"/>
          </p:cNvPicPr>
          <p:nvPr/>
        </p:nvPicPr>
        <p:blipFill>
          <a:blip r:embed="rId3"/>
          <a:stretch>
            <a:fillRect/>
          </a:stretch>
        </p:blipFill>
        <p:spPr>
          <a:xfrm>
            <a:off x="1114020" y="5572925"/>
            <a:ext cx="9508393" cy="867825"/>
          </a:xfrm>
          <a:prstGeom prst="rect">
            <a:avLst/>
          </a:prstGeom>
        </p:spPr>
      </p:pic>
      <p:pic>
        <p:nvPicPr>
          <p:cNvPr id="4" name="Picture 3">
            <a:extLst>
              <a:ext uri="{FF2B5EF4-FFF2-40B4-BE49-F238E27FC236}">
                <a16:creationId xmlns:a16="http://schemas.microsoft.com/office/drawing/2014/main" id="{6EA540D7-21DA-7C65-2506-D31028D896E3}"/>
              </a:ext>
            </a:extLst>
          </p:cNvPr>
          <p:cNvPicPr>
            <a:picLocks noChangeAspect="1"/>
          </p:cNvPicPr>
          <p:nvPr/>
        </p:nvPicPr>
        <p:blipFill>
          <a:blip r:embed="rId4"/>
          <a:stretch>
            <a:fillRect/>
          </a:stretch>
        </p:blipFill>
        <p:spPr>
          <a:xfrm>
            <a:off x="2601130" y="3640038"/>
            <a:ext cx="5969335" cy="1085850"/>
          </a:xfrm>
          <a:prstGeom prst="rect">
            <a:avLst/>
          </a:prstGeom>
        </p:spPr>
      </p:pic>
    </p:spTree>
    <p:extLst>
      <p:ext uri="{BB962C8B-B14F-4D97-AF65-F5344CB8AC3E}">
        <p14:creationId xmlns:p14="http://schemas.microsoft.com/office/powerpoint/2010/main" val="2329508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E53312E-258D-4E4C-8770-F186E0EDFAC2}"/>
              </a:ext>
            </a:extLst>
          </p:cNvPr>
          <p:cNvPicPr>
            <a:picLocks noChangeAspect="1"/>
          </p:cNvPicPr>
          <p:nvPr/>
        </p:nvPicPr>
        <p:blipFill>
          <a:blip r:embed="rId2"/>
          <a:stretch>
            <a:fillRect/>
          </a:stretch>
        </p:blipFill>
        <p:spPr>
          <a:xfrm>
            <a:off x="613591" y="4083698"/>
            <a:ext cx="10225394" cy="2317102"/>
          </a:xfrm>
          <a:prstGeom prst="rect">
            <a:avLst/>
          </a:prstGeom>
        </p:spPr>
      </p:pic>
      <p:pic>
        <p:nvPicPr>
          <p:cNvPr id="14" name="Picture 13">
            <a:extLst>
              <a:ext uri="{FF2B5EF4-FFF2-40B4-BE49-F238E27FC236}">
                <a16:creationId xmlns:a16="http://schemas.microsoft.com/office/drawing/2014/main" id="{6FDF2B20-F1DB-4462-AD23-0ABF1D952C13}"/>
              </a:ext>
            </a:extLst>
          </p:cNvPr>
          <p:cNvPicPr>
            <a:picLocks noChangeAspect="1"/>
          </p:cNvPicPr>
          <p:nvPr/>
        </p:nvPicPr>
        <p:blipFill>
          <a:blip r:embed="rId3"/>
          <a:stretch>
            <a:fillRect/>
          </a:stretch>
        </p:blipFill>
        <p:spPr>
          <a:xfrm>
            <a:off x="613591" y="2045348"/>
            <a:ext cx="6188653" cy="2038350"/>
          </a:xfrm>
          <a:prstGeom prst="rect">
            <a:avLst/>
          </a:prstGeom>
        </p:spPr>
      </p:pic>
      <p:sp>
        <p:nvSpPr>
          <p:cNvPr id="3" name="Title 2">
            <a:extLst>
              <a:ext uri="{FF2B5EF4-FFF2-40B4-BE49-F238E27FC236}">
                <a16:creationId xmlns:a16="http://schemas.microsoft.com/office/drawing/2014/main" id="{D36C8040-C794-6519-F0CF-9CD0EC3B9665}"/>
              </a:ext>
            </a:extLst>
          </p:cNvPr>
          <p:cNvSpPr>
            <a:spLocks noGrp="1"/>
          </p:cNvSpPr>
          <p:nvPr>
            <p:ph type="title"/>
          </p:nvPr>
        </p:nvSpPr>
        <p:spPr/>
        <p:txBody>
          <a:bodyPr/>
          <a:lstStyle/>
          <a:p>
            <a:endParaRPr lang="en-IN"/>
          </a:p>
        </p:txBody>
      </p:sp>
      <p:sp>
        <p:nvSpPr>
          <p:cNvPr id="4" name="TextBox 3">
            <a:extLst>
              <a:ext uri="{FF2B5EF4-FFF2-40B4-BE49-F238E27FC236}">
                <a16:creationId xmlns:a16="http://schemas.microsoft.com/office/drawing/2014/main" id="{53D33E29-7E97-213F-F3B0-3070B9027187}"/>
              </a:ext>
            </a:extLst>
          </p:cNvPr>
          <p:cNvSpPr txBox="1"/>
          <p:nvPr/>
        </p:nvSpPr>
        <p:spPr>
          <a:xfrm>
            <a:off x="438564" y="1283897"/>
            <a:ext cx="8118087" cy="830997"/>
          </a:xfrm>
          <a:prstGeom prst="rect">
            <a:avLst/>
          </a:prstGeom>
          <a:noFill/>
        </p:spPr>
        <p:txBody>
          <a:bodyPr wrap="square" rtlCol="0">
            <a:spAutoFit/>
          </a:bodyPr>
          <a:lstStyle/>
          <a:p>
            <a:r>
              <a:rPr lang="en-US" sz="2400" b="0" i="0" u="sng" strike="noStrike" baseline="0" dirty="0">
                <a:solidFill>
                  <a:schemeClr val="accent4">
                    <a:lumMod val="75000"/>
                  </a:schemeClr>
                </a:solidFill>
                <a:latin typeface="Arial" panose="020B0604020202020204" pitchFamily="34" charset="0"/>
                <a:cs typeface="Arial" panose="020B0604020202020204" pitchFamily="34" charset="0"/>
              </a:rPr>
              <a:t>Logistic Regression with hyperparameters tuning :</a:t>
            </a:r>
            <a:br>
              <a:rPr lang="en-US" sz="2400" b="0" i="0" u="sng" strike="noStrike" baseline="0" dirty="0">
                <a:solidFill>
                  <a:schemeClr val="accent4">
                    <a:lumMod val="75000"/>
                  </a:schemeClr>
                </a:solidFill>
                <a:latin typeface="Arial" panose="020B0604020202020204" pitchFamily="34" charset="0"/>
                <a:cs typeface="Arial" panose="020B0604020202020204" pitchFamily="34" charset="0"/>
              </a:rPr>
            </a:br>
            <a:endParaRPr lang="en-IN" sz="2400" dirty="0"/>
          </a:p>
        </p:txBody>
      </p:sp>
    </p:spTree>
    <p:extLst>
      <p:ext uri="{BB962C8B-B14F-4D97-AF65-F5344CB8AC3E}">
        <p14:creationId xmlns:p14="http://schemas.microsoft.com/office/powerpoint/2010/main" val="3059484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DC9F-D8BA-D2B3-E510-D6C4590B6A7F}"/>
              </a:ext>
            </a:extLst>
          </p:cNvPr>
          <p:cNvSpPr>
            <a:spLocks noGrp="1"/>
          </p:cNvSpPr>
          <p:nvPr>
            <p:ph type="title"/>
          </p:nvPr>
        </p:nvSpPr>
        <p:spPr/>
        <p:txBody>
          <a:bodyPr>
            <a:normAutofit/>
          </a:bodyPr>
          <a:lstStyle/>
          <a:p>
            <a:endParaRPr lang="en-IN" dirty="0"/>
          </a:p>
        </p:txBody>
      </p:sp>
      <p:pic>
        <p:nvPicPr>
          <p:cNvPr id="4" name="Picture 3">
            <a:extLst>
              <a:ext uri="{FF2B5EF4-FFF2-40B4-BE49-F238E27FC236}">
                <a16:creationId xmlns:a16="http://schemas.microsoft.com/office/drawing/2014/main" id="{541D1942-9BBF-D206-892D-3AE78E3A20FE}"/>
              </a:ext>
            </a:extLst>
          </p:cNvPr>
          <p:cNvPicPr>
            <a:picLocks noChangeAspect="1"/>
          </p:cNvPicPr>
          <p:nvPr/>
        </p:nvPicPr>
        <p:blipFill rotWithShape="1">
          <a:blip r:embed="rId2"/>
          <a:srcRect t="4374"/>
          <a:stretch/>
        </p:blipFill>
        <p:spPr>
          <a:xfrm>
            <a:off x="1255208" y="2384854"/>
            <a:ext cx="6706763" cy="2209448"/>
          </a:xfrm>
          <a:prstGeom prst="rect">
            <a:avLst/>
          </a:prstGeom>
        </p:spPr>
      </p:pic>
      <p:pic>
        <p:nvPicPr>
          <p:cNvPr id="5" name="Picture 4">
            <a:extLst>
              <a:ext uri="{FF2B5EF4-FFF2-40B4-BE49-F238E27FC236}">
                <a16:creationId xmlns:a16="http://schemas.microsoft.com/office/drawing/2014/main" id="{34AC8FCB-5122-F5E0-1787-4A22AAC4F949}"/>
              </a:ext>
            </a:extLst>
          </p:cNvPr>
          <p:cNvPicPr>
            <a:picLocks noChangeAspect="1"/>
          </p:cNvPicPr>
          <p:nvPr/>
        </p:nvPicPr>
        <p:blipFill>
          <a:blip r:embed="rId3"/>
          <a:stretch>
            <a:fillRect/>
          </a:stretch>
        </p:blipFill>
        <p:spPr>
          <a:xfrm>
            <a:off x="793069" y="5070452"/>
            <a:ext cx="10480172" cy="1142985"/>
          </a:xfrm>
          <a:prstGeom prst="rect">
            <a:avLst/>
          </a:prstGeom>
        </p:spPr>
      </p:pic>
      <p:sp>
        <p:nvSpPr>
          <p:cNvPr id="8" name="TextBox 7">
            <a:extLst>
              <a:ext uri="{FF2B5EF4-FFF2-40B4-BE49-F238E27FC236}">
                <a16:creationId xmlns:a16="http://schemas.microsoft.com/office/drawing/2014/main" id="{D6D2F917-2D24-F6B0-6595-221B618E936F}"/>
              </a:ext>
            </a:extLst>
          </p:cNvPr>
          <p:cNvSpPr txBox="1"/>
          <p:nvPr/>
        </p:nvSpPr>
        <p:spPr>
          <a:xfrm>
            <a:off x="691376" y="1460810"/>
            <a:ext cx="2564780" cy="646331"/>
          </a:xfrm>
          <a:prstGeom prst="rect">
            <a:avLst/>
          </a:prstGeom>
          <a:noFill/>
        </p:spPr>
        <p:txBody>
          <a:bodyPr wrap="square" rtlCol="0">
            <a:spAutoFit/>
          </a:bodyPr>
          <a:lstStyle/>
          <a:p>
            <a:r>
              <a:rPr lang="en-US" b="1" dirty="0">
                <a:solidFill>
                  <a:schemeClr val="accent1">
                    <a:lumMod val="50000"/>
                  </a:schemeClr>
                </a:solidFill>
                <a:latin typeface="Arial" panose="020B0604020202020204" pitchFamily="34" charset="0"/>
                <a:cs typeface="Arial" panose="020B0604020202020204" pitchFamily="34" charset="0"/>
              </a:rPr>
              <a:t>Train data accuracy : </a:t>
            </a:r>
          </a:p>
          <a:p>
            <a:endParaRPr lang="en-IN" dirty="0"/>
          </a:p>
        </p:txBody>
      </p:sp>
      <p:sp>
        <p:nvSpPr>
          <p:cNvPr id="9" name="TextBox 8">
            <a:extLst>
              <a:ext uri="{FF2B5EF4-FFF2-40B4-BE49-F238E27FC236}">
                <a16:creationId xmlns:a16="http://schemas.microsoft.com/office/drawing/2014/main" id="{16AB2932-B2FE-27F0-DDE8-F67A1B427EED}"/>
              </a:ext>
            </a:extLst>
          </p:cNvPr>
          <p:cNvSpPr txBox="1"/>
          <p:nvPr/>
        </p:nvSpPr>
        <p:spPr>
          <a:xfrm>
            <a:off x="691376" y="4884234"/>
            <a:ext cx="2564780" cy="646331"/>
          </a:xfrm>
          <a:prstGeom prst="rect">
            <a:avLst/>
          </a:prstGeom>
          <a:noFill/>
        </p:spPr>
        <p:txBody>
          <a:bodyPr wrap="square" rtlCol="0">
            <a:spAutoFit/>
          </a:bodyPr>
          <a:lstStyle/>
          <a:p>
            <a:r>
              <a:rPr lang="en-US" b="1" dirty="0">
                <a:solidFill>
                  <a:schemeClr val="accent1">
                    <a:lumMod val="50000"/>
                  </a:schemeClr>
                </a:solidFill>
                <a:latin typeface="Arial" panose="020B0604020202020204" pitchFamily="34" charset="0"/>
                <a:cs typeface="Arial" panose="020B0604020202020204" pitchFamily="34" charset="0"/>
              </a:rPr>
              <a:t>Test data accuracy : </a:t>
            </a:r>
          </a:p>
          <a:p>
            <a:endParaRPr lang="en-IN" dirty="0"/>
          </a:p>
        </p:txBody>
      </p:sp>
      <p:pic>
        <p:nvPicPr>
          <p:cNvPr id="10" name="Picture 9">
            <a:extLst>
              <a:ext uri="{FF2B5EF4-FFF2-40B4-BE49-F238E27FC236}">
                <a16:creationId xmlns:a16="http://schemas.microsoft.com/office/drawing/2014/main" id="{D93261CE-A621-52E3-BF49-13AC23F1CC37}"/>
              </a:ext>
            </a:extLst>
          </p:cNvPr>
          <p:cNvPicPr>
            <a:picLocks noChangeAspect="1"/>
          </p:cNvPicPr>
          <p:nvPr/>
        </p:nvPicPr>
        <p:blipFill rotWithShape="1">
          <a:blip r:embed="rId4"/>
          <a:srcRect l="7623" t="77550" r="22997" b="2041"/>
          <a:stretch/>
        </p:blipFill>
        <p:spPr bwMode="auto">
          <a:xfrm>
            <a:off x="3256155" y="1474217"/>
            <a:ext cx="3675985" cy="46217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34441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D4E19-9F97-43D1-A80C-30C37B511121}"/>
              </a:ext>
            </a:extLst>
          </p:cNvPr>
          <p:cNvSpPr>
            <a:spLocks noGrp="1"/>
          </p:cNvSpPr>
          <p:nvPr>
            <p:ph type="title"/>
          </p:nvPr>
        </p:nvSpPr>
        <p:spPr/>
        <p:txBody>
          <a:bodyPr/>
          <a:lstStyle/>
          <a:p>
            <a:r>
              <a:rPr lang="en-GB" sz="4000" dirty="0">
                <a:solidFill>
                  <a:srgbClr val="002060"/>
                </a:solidFill>
                <a:latin typeface="Arial" panose="020B0604020202020204" pitchFamily="34" charset="0"/>
                <a:cs typeface="Arial" panose="020B0604020202020204" pitchFamily="34" charset="0"/>
              </a:rPr>
              <a:t>Moving on from Logistic Regression….</a:t>
            </a:r>
          </a:p>
        </p:txBody>
      </p:sp>
      <p:sp>
        <p:nvSpPr>
          <p:cNvPr id="5" name="TextBox 4">
            <a:extLst>
              <a:ext uri="{FF2B5EF4-FFF2-40B4-BE49-F238E27FC236}">
                <a16:creationId xmlns:a16="http://schemas.microsoft.com/office/drawing/2014/main" id="{7C48C803-6478-4F5B-901B-8E407A16CB0D}"/>
              </a:ext>
            </a:extLst>
          </p:cNvPr>
          <p:cNvSpPr txBox="1"/>
          <p:nvPr/>
        </p:nvSpPr>
        <p:spPr>
          <a:xfrm>
            <a:off x="211207" y="1177767"/>
            <a:ext cx="11526906" cy="2125069"/>
          </a:xfrm>
          <a:prstGeom prst="rect">
            <a:avLst/>
          </a:prstGeom>
          <a:noFill/>
        </p:spPr>
        <p:txBody>
          <a:bodyPr wrap="square">
            <a:spAutoFit/>
          </a:bodyPr>
          <a:lstStyle/>
          <a:p>
            <a:pPr marL="0" indent="0">
              <a:lnSpc>
                <a:spcPct val="150000"/>
              </a:lnSpc>
              <a:buNone/>
            </a:pPr>
            <a:r>
              <a:rPr lang="en-US" dirty="0">
                <a:solidFill>
                  <a:schemeClr val="accent1">
                    <a:lumMod val="50000"/>
                  </a:schemeClr>
                </a:solidFill>
                <a:latin typeface="Arial" panose="020B0604020202020204" pitchFamily="34" charset="0"/>
                <a:cs typeface="Arial" panose="020B0604020202020204" pitchFamily="34" charset="0"/>
              </a:rPr>
              <a:t>We further explored below models : </a:t>
            </a:r>
          </a:p>
          <a:p>
            <a:pPr marL="0" indent="0">
              <a:lnSpc>
                <a:spcPct val="150000"/>
              </a:lnSpc>
              <a:buNone/>
            </a:pPr>
            <a:endParaRPr lang="en-US" dirty="0">
              <a:solidFill>
                <a:schemeClr val="accent1">
                  <a:lumMod val="50000"/>
                </a:schemeClr>
              </a:solidFill>
              <a:latin typeface="Arial" panose="020B0604020202020204" pitchFamily="34" charset="0"/>
              <a:cs typeface="Arial" panose="020B0604020202020204" pitchFamily="34" charset="0"/>
            </a:endParaRPr>
          </a:p>
          <a:p>
            <a:pPr marL="342900" indent="-342900">
              <a:lnSpc>
                <a:spcPct val="150000"/>
              </a:lnSpc>
              <a:buAutoNum type="arabicPeriod"/>
            </a:pPr>
            <a:r>
              <a:rPr lang="en-US" dirty="0">
                <a:solidFill>
                  <a:schemeClr val="accent1">
                    <a:lumMod val="50000"/>
                  </a:schemeClr>
                </a:solidFill>
                <a:latin typeface="Arial" panose="020B0604020202020204" pitchFamily="34" charset="0"/>
                <a:cs typeface="Arial" panose="020B0604020202020204" pitchFamily="34" charset="0"/>
              </a:rPr>
              <a:t>Gaussian Model: </a:t>
            </a:r>
          </a:p>
          <a:p>
            <a:pPr lvl="1">
              <a:lnSpc>
                <a:spcPct val="150000"/>
              </a:lnSpc>
            </a:pPr>
            <a:r>
              <a:rPr lang="en-US" dirty="0">
                <a:solidFill>
                  <a:schemeClr val="accent1">
                    <a:lumMod val="50000"/>
                  </a:schemeClr>
                </a:solidFill>
                <a:latin typeface="Arial" panose="020B0604020202020204" pitchFamily="34" charset="0"/>
                <a:cs typeface="Arial" panose="020B0604020202020204" pitchFamily="34" charset="0"/>
              </a:rPr>
              <a:t>The data set is not normally distributes and does follow the gaussian curve and hence as a result we results very low accuracy and hence didn’t considered gaussian models further. </a:t>
            </a:r>
            <a:endParaRPr lang="en-GB" dirty="0"/>
          </a:p>
        </p:txBody>
      </p:sp>
      <p:pic>
        <p:nvPicPr>
          <p:cNvPr id="7" name="Picture 6">
            <a:extLst>
              <a:ext uri="{FF2B5EF4-FFF2-40B4-BE49-F238E27FC236}">
                <a16:creationId xmlns:a16="http://schemas.microsoft.com/office/drawing/2014/main" id="{3A55DCF4-B278-4EF1-AA7C-2D6B26F853DC}"/>
              </a:ext>
            </a:extLst>
          </p:cNvPr>
          <p:cNvPicPr>
            <a:picLocks noChangeAspect="1"/>
          </p:cNvPicPr>
          <p:nvPr/>
        </p:nvPicPr>
        <p:blipFill rotWithShape="1">
          <a:blip r:embed="rId3">
            <a:extLst>
              <a:ext uri="{28A0092B-C50C-407E-A947-70E740481C1C}">
                <a14:useLocalDpi xmlns:a14="http://schemas.microsoft.com/office/drawing/2010/main" val="0"/>
              </a:ext>
            </a:extLst>
          </a:blip>
          <a:srcRect r="11141"/>
          <a:stretch/>
        </p:blipFill>
        <p:spPr>
          <a:xfrm>
            <a:off x="211207" y="2933700"/>
            <a:ext cx="10833652" cy="990600"/>
          </a:xfrm>
          <a:prstGeom prst="rect">
            <a:avLst/>
          </a:prstGeom>
        </p:spPr>
      </p:pic>
      <p:sp>
        <p:nvSpPr>
          <p:cNvPr id="8" name="TextBox 7">
            <a:extLst>
              <a:ext uri="{FF2B5EF4-FFF2-40B4-BE49-F238E27FC236}">
                <a16:creationId xmlns:a16="http://schemas.microsoft.com/office/drawing/2014/main" id="{1AB29D3A-C14F-4E8A-AF0D-BF524075467F}"/>
              </a:ext>
            </a:extLst>
          </p:cNvPr>
          <p:cNvSpPr txBox="1"/>
          <p:nvPr/>
        </p:nvSpPr>
        <p:spPr>
          <a:xfrm>
            <a:off x="141403" y="3679324"/>
            <a:ext cx="11526906" cy="2542363"/>
          </a:xfrm>
          <a:prstGeom prst="rect">
            <a:avLst/>
          </a:prstGeom>
          <a:noFill/>
        </p:spPr>
        <p:txBody>
          <a:bodyPr wrap="square">
            <a:spAutoFit/>
          </a:bodyPr>
          <a:lstStyle/>
          <a:p>
            <a:pPr marL="0" indent="0">
              <a:lnSpc>
                <a:spcPct val="150000"/>
              </a:lnSpc>
              <a:buNone/>
            </a:pPr>
            <a:endParaRPr lang="en-US" dirty="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en-US" dirty="0">
                <a:solidFill>
                  <a:schemeClr val="accent1">
                    <a:lumMod val="50000"/>
                  </a:schemeClr>
                </a:solidFill>
                <a:latin typeface="Arial" panose="020B0604020202020204" pitchFamily="34" charset="0"/>
                <a:cs typeface="Arial" panose="020B0604020202020204" pitchFamily="34" charset="0"/>
              </a:rPr>
              <a:t>2. SVM : </a:t>
            </a:r>
          </a:p>
          <a:p>
            <a:pPr lvl="1">
              <a:lnSpc>
                <a:spcPct val="150000"/>
              </a:lnSpc>
            </a:pPr>
            <a:r>
              <a:rPr lang="en-US" dirty="0">
                <a:solidFill>
                  <a:schemeClr val="accent1">
                    <a:lumMod val="50000"/>
                  </a:schemeClr>
                </a:solidFill>
                <a:latin typeface="Arial" panose="020B0604020202020204" pitchFamily="34" charset="0"/>
                <a:cs typeface="Arial" panose="020B0604020202020204" pitchFamily="34" charset="0"/>
              </a:rPr>
              <a:t>SVM model did not converge : It is not suitable  here because SVMs perform poorly in imbalanced datasets and data set is so high that SVM didn’t converge even after 10 hours of model training since </a:t>
            </a:r>
          </a:p>
          <a:p>
            <a:pPr lvl="1">
              <a:lnSpc>
                <a:spcPct val="150000"/>
              </a:lnSpc>
            </a:pPr>
            <a:r>
              <a:rPr lang="en-GB" dirty="0">
                <a:solidFill>
                  <a:schemeClr val="accent1">
                    <a:lumMod val="50000"/>
                  </a:schemeClr>
                </a:solidFill>
                <a:latin typeface="Arial" panose="020B0604020202020204" pitchFamily="34" charset="0"/>
                <a:cs typeface="Arial" panose="020B0604020202020204" pitchFamily="34" charset="0"/>
              </a:rPr>
              <a:t>SVMs are based around a kernel function. Most implementations explicitly store this as an </a:t>
            </a:r>
            <a:r>
              <a:rPr lang="en-GB" dirty="0" err="1">
                <a:solidFill>
                  <a:schemeClr val="accent1">
                    <a:lumMod val="50000"/>
                  </a:schemeClr>
                </a:solidFill>
                <a:latin typeface="Arial" panose="020B0604020202020204" pitchFamily="34" charset="0"/>
                <a:cs typeface="Arial" panose="020B0604020202020204" pitchFamily="34" charset="0"/>
              </a:rPr>
              <a:t>NxN</a:t>
            </a:r>
            <a:r>
              <a:rPr lang="en-GB" dirty="0">
                <a:solidFill>
                  <a:schemeClr val="accent1">
                    <a:lumMod val="50000"/>
                  </a:schemeClr>
                </a:solidFill>
                <a:latin typeface="Arial" panose="020B0604020202020204" pitchFamily="34" charset="0"/>
                <a:cs typeface="Arial" panose="020B0604020202020204" pitchFamily="34" charset="0"/>
              </a:rPr>
              <a:t> matrix of distances between the training points to avoid computing entries over and over again</a:t>
            </a:r>
          </a:p>
        </p:txBody>
      </p:sp>
    </p:spTree>
    <p:extLst>
      <p:ext uri="{BB962C8B-B14F-4D97-AF65-F5344CB8AC3E}">
        <p14:creationId xmlns:p14="http://schemas.microsoft.com/office/powerpoint/2010/main" val="278639346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2.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3.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1779</TotalTime>
  <Words>1223</Words>
  <Application>Microsoft Office PowerPoint</Application>
  <PresentationFormat>Widescreen</PresentationFormat>
  <Paragraphs>208</Paragraphs>
  <Slides>22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vt:lpstr>
      <vt:lpstr>Calibri</vt:lpstr>
      <vt:lpstr>Calibri Light</vt:lpstr>
      <vt:lpstr>Courier New</vt:lpstr>
      <vt:lpstr>sohne</vt:lpstr>
      <vt:lpstr>zeitung</vt:lpstr>
      <vt:lpstr>Office Theme</vt:lpstr>
      <vt:lpstr>FastHEAL- Malware Detection Milestone-3</vt:lpstr>
      <vt:lpstr>PowerPoint Presentation</vt:lpstr>
      <vt:lpstr>Where we were?</vt:lpstr>
      <vt:lpstr>Revisiting  EDA Process</vt:lpstr>
      <vt:lpstr>Models Implemented</vt:lpstr>
      <vt:lpstr>Logistic Regression </vt:lpstr>
      <vt:lpstr>PowerPoint Presentation</vt:lpstr>
      <vt:lpstr>PowerPoint Presentation</vt:lpstr>
      <vt:lpstr>Moving on from Logistic Regression….</vt:lpstr>
      <vt:lpstr>Decision trees</vt:lpstr>
      <vt:lpstr>PowerPoint Presentation</vt:lpstr>
      <vt:lpstr>Random Forest </vt:lpstr>
      <vt:lpstr>PowerPoint Presentation</vt:lpstr>
      <vt:lpstr>ADABoost</vt:lpstr>
      <vt:lpstr>MultiLayered Perceptron</vt:lpstr>
      <vt:lpstr>CatBoost</vt:lpstr>
      <vt:lpstr>PowerPoint Presentation</vt:lpstr>
      <vt:lpstr>GBM</vt:lpstr>
      <vt:lpstr>LGBM</vt:lpstr>
      <vt:lpstr>XGBoost</vt:lpstr>
      <vt:lpstr>Summary of Models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Prarthana U Shanbhag</dc:creator>
  <cp:lastModifiedBy>Prarthana U Shanbhag</cp:lastModifiedBy>
  <cp:revision>162</cp:revision>
  <dcterms:created xsi:type="dcterms:W3CDTF">2022-10-18T13:03:06Z</dcterms:created>
  <dcterms:modified xsi:type="dcterms:W3CDTF">2022-12-13T11:04:59Z</dcterms:modified>
</cp:coreProperties>
</file>