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146847062" r:id="rId11"/>
    <p:sldId id="2146847056" r:id="rId12"/>
    <p:sldId id="2146847057" r:id="rId13"/>
    <p:sldId id="2146847058" r:id="rId14"/>
    <p:sldId id="2146847059" r:id="rId15"/>
    <p:sldId id="2146847060" r:id="rId16"/>
    <p:sldId id="2146847061" r:id="rId17"/>
    <p:sldId id="268" r:id="rId18"/>
    <p:sldId id="2146847055" r:id="rId19"/>
    <p:sldId id="269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96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rthnaaa/IBM-AICTE-Internship_Income-Classification-Prediction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Income Classification Prediction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8012" y="4494925"/>
            <a:ext cx="10183312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Prarthna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Puhan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VIT Vellore - School of Electronics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 (SENSE)</a:t>
            </a:r>
            <a:endParaRPr lang="en-US" sz="20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AICTE Student ID: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STU658c808d6f68b1703706765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94" y="3159760"/>
            <a:ext cx="7061614" cy="36982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481" y="702156"/>
            <a:ext cx="6380480" cy="333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90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99" y="1232452"/>
            <a:ext cx="5653209" cy="23860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168" y="1232452"/>
            <a:ext cx="5777201" cy="23860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1" y="3788819"/>
            <a:ext cx="3630613" cy="25989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8029" y="3786943"/>
            <a:ext cx="3675941" cy="26752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0087" y="3788819"/>
            <a:ext cx="3460721" cy="267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1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52" y="1232452"/>
            <a:ext cx="2853690" cy="23693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042" y="1232063"/>
            <a:ext cx="2854158" cy="23697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732" y="1232064"/>
            <a:ext cx="2854158" cy="23697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8891" y="1232064"/>
            <a:ext cx="2853690" cy="23693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351" y="3601460"/>
            <a:ext cx="2853690" cy="23693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1041" y="3601460"/>
            <a:ext cx="2853690" cy="23693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4731" y="3601460"/>
            <a:ext cx="2853690" cy="23693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8420" y="3601460"/>
            <a:ext cx="2853690" cy="236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3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881308"/>
            <a:ext cx="7569200" cy="588228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72400" y="1232452"/>
            <a:ext cx="40122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Best model: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with accuracy 0.8919 Saved best model as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best_model.pkl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LogisticRegression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Accuracy: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0.7732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RandomForest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Accuracy: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0.8891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GradientBoosting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Accuracy: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0.8685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SVM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Accuracy: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0.8585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KNN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Accuracy: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0.8499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DecisionTree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Accuracy: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0.8479</a:t>
            </a:r>
          </a:p>
          <a:p>
            <a:pPr algn="just"/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NaiveBayes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Accuracy: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0.6923</a:t>
            </a:r>
          </a:p>
          <a:p>
            <a:pPr algn="just"/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Accuracy: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0.8919</a:t>
            </a:r>
          </a:p>
          <a:p>
            <a:pPr algn="just"/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 tooltip="https://github.com/prarthnaaa/IBM-AICTE-Internship_Income-Classification-Prediction"/>
              </a:rPr>
              <a:t>GITHUB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 tooltip="https://github.com/prarthnaaa/IBM-AICTE-Internship_Income-Classification-Prediction"/>
              </a:rPr>
              <a:t>LINK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https://github.com/prarthnaaa/IBM-AICTE-Internship_Income-Classification-Prediction</a:t>
            </a:r>
            <a:endParaRPr lang="en-IN" b="1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7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18160"/>
            <a:ext cx="11102808" cy="6553200"/>
          </a:xfrm>
        </p:spPr>
        <p:txBody>
          <a:bodyPr>
            <a:noAutofit/>
          </a:bodyPr>
          <a:lstStyle/>
          <a:p>
            <a:pPr marL="305435" indent="-305435" algn="just"/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income classification system effectively predicts whether an individual's income exceeds $50K using demographic and socio-economic data. Multiple machine learning classifiers were evaluated, with </a:t>
            </a:r>
            <a:r>
              <a:rPr lang="en-US" alt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achieving the 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highest accuracy of 0.8919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making it the best-performing model. It was saved as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best_model.pkl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deployment. </a:t>
            </a:r>
            <a:endParaRPr lang="en-US" alt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interactive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app allows both real-time user input and batch CSV predictions, making the solution user-friendly and practical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Faced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Class Imbalance: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Resolved using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SMOTE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which improved recall and balance across classes.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Feature Mismatch Errors: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Occurred during deployment due to inconsistency between training and input features.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Hyperparameter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Tuning: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Limited tuning due to time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302026"/>
            <a:ext cx="9245600" cy="4673324"/>
          </a:xfrm>
        </p:spPr>
        <p:txBody>
          <a:bodyPr>
            <a:normAutofit/>
          </a:bodyPr>
          <a:lstStyle/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Incorporate additional relevant features (e.g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education-level, employment history) to boost model performance.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Optimization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Apply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hyperparameter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tuning and ensemble techniques for better accuracy and robustness.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Explainability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Integrate SHAP or LIME for interpretability of predictions.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Cross-Validation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Implement k-fold CV to ensure model generalization.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Integration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Deploy model via REST API for wider application usage.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Support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Add database connectivity for dynamic input/output handling.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Deployment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Extend the application to mobile platforms for accessibility.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 (</a:t>
            </a:r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42720"/>
            <a:ext cx="11029615" cy="4226560"/>
          </a:xfrm>
        </p:spPr>
        <p:txBody>
          <a:bodyPr>
            <a:noAutofit/>
          </a:bodyPr>
          <a:lstStyle/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Dua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, D., &amp; Graff, C. (2019). 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UCI Machine Learning Repository: Adult Dataset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https://archive.ics.uci.edu/ml/datasets/adult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Chen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, T., &amp;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Guestrin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, C. (2016). </a:t>
            </a:r>
            <a:r>
              <a:rPr lang="en-US" altLang="en-US" sz="2000" b="1" dirty="0" err="1">
                <a:solidFill>
                  <a:schemeClr val="tx1"/>
                </a:solidFill>
                <a:latin typeface="Arial" panose="020B0604020202020204" pitchFamily="34" charset="0"/>
              </a:rPr>
              <a:t>XGBoost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: A Scalable Tree Boosting System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  <a:r>
              <a:rPr lang="en-US" altLang="en-US" sz="2000" i="1" dirty="0">
                <a:solidFill>
                  <a:schemeClr val="tx1"/>
                </a:solidFill>
                <a:latin typeface="Arial" panose="020B0604020202020204" pitchFamily="34" charset="0"/>
              </a:rPr>
              <a:t>Proceedings of the 22nd ACM SIGKDD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785–794. https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://doi.org/10.1145/2939672.2939785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He, H., &amp; Garcia, E. A. (2009). 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Learning from Imbalanced Data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  <a:r>
              <a:rPr lang="en-US" altLang="en-US" sz="2000" i="1" dirty="0">
                <a:solidFill>
                  <a:schemeClr val="tx1"/>
                </a:solidFill>
                <a:latin typeface="Arial" panose="020B0604020202020204" pitchFamily="34" charset="0"/>
              </a:rPr>
              <a:t>IEEE Transactions on Knowledge and Data Engineering, 21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(9),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1263–1284. https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://doi.org/10.1109/TKDE.2008.239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Streamlit Inc. (2020). 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Streamlit Documentation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– Turn Data Scripts into Shareable Web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Apps. https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://docs.streamlit.io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Chawla, N. V., et al. (2002). 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SMOTE: Synthetic Minority Over-sampling Technique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  <a:r>
              <a:rPr lang="en-US" altLang="en-US" sz="2000" i="1" dirty="0">
                <a:solidFill>
                  <a:schemeClr val="tx1"/>
                </a:solidFill>
                <a:latin typeface="Arial" panose="020B0604020202020204" pitchFamily="34" charset="0"/>
              </a:rPr>
              <a:t>Journal of Artificial Intelligence Research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, 16,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321–357. https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://doi.org/10.1613/jair.953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</a:t>
            </a:r>
            <a:r>
              <a:rPr lang="en-US" sz="2000" b="1" dirty="0" smtClean="0">
                <a:latin typeface="Arial"/>
                <a:ea typeface="+mn-lt"/>
                <a:cs typeface="+mn-lt"/>
              </a:rPr>
              <a:t>Procedure</a:t>
            </a:r>
            <a:r>
              <a:rPr lang="en-US" sz="2000" b="1" dirty="0">
                <a:latin typeface="Arial"/>
                <a:ea typeface="+mn-lt"/>
                <a:cs typeface="+mn-lt"/>
              </a:rPr>
              <a:t>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</a:t>
            </a:r>
            <a:r>
              <a:rPr lang="en-US" sz="2000" b="1" dirty="0" smtClean="0">
                <a:latin typeface="Arial"/>
                <a:ea typeface="+mn-lt"/>
                <a:cs typeface="Arial"/>
              </a:rPr>
              <a:t>Scope(Optional</a:t>
            </a:r>
            <a:r>
              <a:rPr lang="en-US" sz="2000" b="1" dirty="0">
                <a:latin typeface="Arial"/>
                <a:ea typeface="+mn-lt"/>
                <a:cs typeface="Arial"/>
              </a:rPr>
              <a:t>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720" y="1463040"/>
            <a:ext cx="10424160" cy="1960880"/>
          </a:xfrm>
        </p:spPr>
        <p:txBody>
          <a:bodyPr>
            <a:normAutofit/>
          </a:bodyPr>
          <a:lstStyle/>
          <a:p>
            <a:pPr marL="305435" indent="-305435"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Accurately determining whether an individual's income exceeds $50K is a critical task in socio-economic analysis. Traditional methods often lack scalability and efficiency for large datasets. There is a need to automate this prediction using data-driven techniques. The challenge lies in handling diverse features and imbalanced classes. This project addresses the need for a reliable, scalable income classification approach.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ncome - Free business and financ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616" y="3423920"/>
            <a:ext cx="3361372" cy="336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1237021"/>
            <a:ext cx="10391608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system follows a structured ML pipeline to ensure accurate income classification and smooth deployment via a web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System Requirements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Hardware: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Standard laptop/PC with 4GB+ RAM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Python 3.10+, Streamlit,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/IDE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 Compatibility: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Windows, Linux,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Required Libraries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pandas,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Data manipulation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seaborn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Visualization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scikit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-learn – Model building and evaluation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Gradient boosting classifier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imblearn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SMOTE for class balancing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joblib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Model serialization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Web app deployment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Methodology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preprocessed and imbalanced classes handled using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SMOTE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Multiple classifiers trained: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Evaluation using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confusion 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classification report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Best model deployed in an interactive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Streamlit app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real-time prediction using user input.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1302026"/>
            <a:ext cx="11531600" cy="4673324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Collection: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Acquired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adult.csv dataset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containing demographic and socio-economic features.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Preprocessing: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Handled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missing values, encoded categorical features, and normalized data.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Class Imbalance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Handling: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Applied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SMOTE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to balance the income classes.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Building: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Trained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multiple ML classifiers (Logistic Regression, Random Forest, SVM,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etc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.).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Evaluation: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Assessed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performance using accuracy, classification report, and confusion matrix.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Selection: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Chose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best-performing model based on evaluation metrics.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Deployment: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Developed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web application for real-time income prediction.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Prediction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Accepted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user input or batch CSV and generated predicted income class.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Result 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Comparison: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Compared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original and predicted outcomes for evaluation.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" y="1314266"/>
            <a:ext cx="9723120" cy="511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110" y="1313732"/>
            <a:ext cx="9761780" cy="511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6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" y="1314266"/>
            <a:ext cx="9723120" cy="508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5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262807"/>
            <a:ext cx="5941527" cy="31023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615" y="601544"/>
            <a:ext cx="6494985" cy="339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9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224</TotalTime>
  <Words>817</Words>
  <Application>Microsoft Office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Franklin Gothic Book</vt:lpstr>
      <vt:lpstr>Franklin Gothic Demi</vt:lpstr>
      <vt:lpstr>Wingdings 2</vt:lpstr>
      <vt:lpstr>DividendVTI</vt:lpstr>
      <vt:lpstr>Income Classification Prediction</vt:lpstr>
      <vt:lpstr>OUTLINE</vt:lpstr>
      <vt:lpstr>Problem Statement</vt:lpstr>
      <vt:lpstr>System  Approach</vt:lpstr>
      <vt:lpstr>Algorithm &amp; Deployment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HP</cp:lastModifiedBy>
  <cp:revision>56</cp:revision>
  <dcterms:created xsi:type="dcterms:W3CDTF">2021-05-26T16:50:10Z</dcterms:created>
  <dcterms:modified xsi:type="dcterms:W3CDTF">2025-07-22T17:30:02Z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