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76" r:id="rId3"/>
    <p:sldId id="277" r:id="rId4"/>
    <p:sldId id="282" r:id="rId5"/>
    <p:sldId id="278" r:id="rId6"/>
    <p:sldId id="279" r:id="rId7"/>
    <p:sldId id="280" r:id="rId8"/>
    <p:sldId id="281" r:id="rId9"/>
    <p:sldId id="257" r:id="rId10"/>
    <p:sldId id="266" r:id="rId11"/>
    <p:sldId id="263" r:id="rId12"/>
    <p:sldId id="267" r:id="rId13"/>
    <p:sldId id="268" r:id="rId14"/>
    <p:sldId id="258" r:id="rId15"/>
    <p:sldId id="259" r:id="rId16"/>
    <p:sldId id="269" r:id="rId17"/>
    <p:sldId id="270"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717" autoAdjust="0"/>
  </p:normalViewPr>
  <p:slideViewPr>
    <p:cSldViewPr>
      <p:cViewPr varScale="1">
        <p:scale>
          <a:sx n="64" d="100"/>
          <a:sy n="64" d="100"/>
        </p:scale>
        <p:origin x="-1336" y="-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875569-BF91-49B4-9A2B-3C3AF72F2588}" type="datetimeFigureOut">
              <a:rPr lang="en-US" smtClean="0"/>
              <a:pPr/>
              <a:t>6/22/2019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FAC42-4FFB-4BD1-80DF-76985B596973}" type="slidenum">
              <a:rPr lang="en-US" smtClean="0"/>
              <a:pPr/>
              <a:t>‹#›</a:t>
            </a:fld>
            <a:endParaRPr lang="en-US"/>
          </a:p>
        </p:txBody>
      </p:sp>
    </p:spTree>
    <p:extLst>
      <p:ext uri="{BB962C8B-B14F-4D97-AF65-F5344CB8AC3E}">
        <p14:creationId xmlns="" xmlns:p14="http://schemas.microsoft.com/office/powerpoint/2010/main" val="327265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landed on July 4, 1997</a:t>
            </a:r>
          </a:p>
          <a:p>
            <a:r>
              <a:rPr lang="en-US" dirty="0" smtClean="0"/>
              <a:t>Sent</a:t>
            </a:r>
            <a:r>
              <a:rPr lang="en-US" baseline="0" dirty="0" smtClean="0"/>
              <a:t> 550 photos to earth</a:t>
            </a:r>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Artificial Intelligence Robot(</a:t>
            </a:r>
            <a:r>
              <a:rPr lang="en-US" b="0" dirty="0" err="1" smtClean="0"/>
              <a:t>Aibo</a:t>
            </a:r>
            <a:r>
              <a:rPr lang="en-US" b="0" dirty="0" smtClean="0"/>
              <a:t>)</a:t>
            </a:r>
            <a:r>
              <a:rPr lang="en-US" b="0" baseline="0" dirty="0" smtClean="0"/>
              <a:t> was marketed to use as “Entertainment Robot”. Widely adopted by universities for educational purposes.</a:t>
            </a:r>
            <a:endParaRPr lang="en-US" b="0" dirty="0" smtClean="0"/>
          </a:p>
          <a:p>
            <a:r>
              <a:rPr lang="en-US" dirty="0" smtClean="0"/>
              <a:t>What they have in common</a:t>
            </a:r>
            <a:r>
              <a:rPr lang="en-US" baseline="0" dirty="0" smtClean="0"/>
              <a:t> is that they sense the environment </a:t>
            </a:r>
            <a:r>
              <a:rPr lang="en-US" baseline="0" dirty="0" err="1" smtClean="0"/>
              <a:t>i.e</a:t>
            </a:r>
            <a:r>
              <a:rPr lang="en-US" baseline="0" dirty="0" smtClean="0"/>
              <a:t>, decide on(compute) their actions(responses) in real time.</a:t>
            </a:r>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Embedded Processor: Special microprocessors &amp; microcontrollers often called, Embedded processors. An embedded processor is used when fast processing fast context-switching &amp; atomic ALU operations are needed </a:t>
            </a:r>
          </a:p>
          <a:p>
            <a:r>
              <a:rPr lang="en-US" dirty="0" smtClean="0"/>
              <a:t>DSP:</a:t>
            </a:r>
          </a:p>
          <a:p>
            <a:r>
              <a:rPr lang="en-US" dirty="0" smtClean="0"/>
              <a:t>It includes the computational capabilities of microprocessor and multiply &amp; accumulate units (MAC).</a:t>
            </a:r>
          </a:p>
          <a:p>
            <a:r>
              <a:rPr lang="en-US" dirty="0" smtClean="0"/>
              <a:t>DSP has large number of applications such as image processing, audio, video &amp; telecommunication processing systems.</a:t>
            </a:r>
          </a:p>
          <a:p>
            <a:r>
              <a:rPr lang="en-US" dirty="0" smtClean="0"/>
              <a:t>It is used when signal processing functions are to be processed fast.</a:t>
            </a:r>
          </a:p>
          <a:p>
            <a:r>
              <a:rPr lang="en-US" dirty="0" smtClean="0"/>
              <a:t></a:t>
            </a:r>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15</a:t>
            </a:fld>
            <a:endParaRPr lang="en-US"/>
          </a:p>
        </p:txBody>
      </p:sp>
    </p:spTree>
    <p:extLst>
      <p:ext uri="{BB962C8B-B14F-4D97-AF65-F5344CB8AC3E}">
        <p14:creationId xmlns="" xmlns:p14="http://schemas.microsoft.com/office/powerpoint/2010/main" val="411164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Coprocessor used to supplement the work</a:t>
            </a:r>
            <a:r>
              <a:rPr lang="en-US" baseline="0" dirty="0" smtClean="0"/>
              <a:t> of primary </a:t>
            </a:r>
            <a:r>
              <a:rPr lang="en-US" baseline="0" dirty="0" err="1" smtClean="0"/>
              <a:t>cpu</a:t>
            </a:r>
            <a:r>
              <a:rPr lang="en-US"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16</a:t>
            </a:fld>
            <a:endParaRPr lang="en-US"/>
          </a:p>
        </p:txBody>
      </p:sp>
    </p:spTree>
    <p:extLst>
      <p:ext uri="{BB962C8B-B14F-4D97-AF65-F5344CB8AC3E}">
        <p14:creationId xmlns="" xmlns:p14="http://schemas.microsoft.com/office/powerpoint/2010/main" val="337404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microprocessor</a:t>
            </a:r>
          </a:p>
          <a:p>
            <a:r>
              <a:rPr lang="en-US" dirty="0" smtClean="0"/>
              <a:t>2. A large memory comprising the following two kinds:</a:t>
            </a:r>
          </a:p>
          <a:p>
            <a:r>
              <a:rPr lang="en-US" dirty="0" smtClean="0"/>
              <a:t>(a) Primary memory (</a:t>
            </a:r>
            <a:r>
              <a:rPr lang="en-US" dirty="0" err="1" smtClean="0"/>
              <a:t>semiconductormemories</a:t>
            </a:r>
            <a:r>
              <a:rPr lang="en-US" dirty="0" smtClean="0"/>
              <a:t> - RAM, ROM and fast accessible caches)</a:t>
            </a:r>
          </a:p>
          <a:p>
            <a:r>
              <a:rPr lang="en-US" dirty="0" smtClean="0"/>
              <a:t>(b) Secondary memory (magnetic memory located in hard disks, diskettes and cartridge tapes</a:t>
            </a:r>
          </a:p>
          <a:p>
            <a:r>
              <a:rPr lang="en-US" dirty="0" smtClean="0"/>
              <a:t>and optical memory in CD-ROM)</a:t>
            </a:r>
          </a:p>
          <a:p>
            <a:r>
              <a:rPr lang="en-US" dirty="0" smtClean="0"/>
              <a:t>3. Input units like keyboard, mouse, digitizer, scanner, etc.</a:t>
            </a:r>
          </a:p>
          <a:p>
            <a:r>
              <a:rPr lang="en-US" dirty="0" smtClean="0"/>
              <a:t>4. Output units like video monitor, printer, etc.</a:t>
            </a:r>
          </a:p>
          <a:p>
            <a:r>
              <a:rPr lang="en-US" dirty="0" smtClean="0"/>
              <a:t>5. Networking units like Ethernet card, front-end processor-based drivers, etc.</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6. I/O units like a modem, fax cum modem, etc</a:t>
            </a:r>
            <a:endParaRPr lang="en-US" dirty="0" smtClean="0"/>
          </a:p>
          <a:p>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17</a:t>
            </a:fld>
            <a:endParaRPr lang="en-US"/>
          </a:p>
        </p:txBody>
      </p:sp>
    </p:spTree>
    <p:extLst>
      <p:ext uri="{BB962C8B-B14F-4D97-AF65-F5344CB8AC3E}">
        <p14:creationId xmlns="" xmlns:p14="http://schemas.microsoft.com/office/powerpoint/2010/main" val="3374044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FAC42-4FFB-4BD1-80DF-76985B596973}" type="slidenum">
              <a:rPr lang="en-US" smtClean="0"/>
              <a:pPr/>
              <a:t>18</a:t>
            </a:fld>
            <a:endParaRPr lang="en-US"/>
          </a:p>
        </p:txBody>
      </p:sp>
    </p:spTree>
    <p:extLst>
      <p:ext uri="{BB962C8B-B14F-4D97-AF65-F5344CB8AC3E}">
        <p14:creationId xmlns="" xmlns:p14="http://schemas.microsoft.com/office/powerpoint/2010/main" val="257372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6/22/2019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6/22/2019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20963" cy="6858000"/>
          </a:xfrm>
        </p:spPr>
        <p:txBody>
          <a:bodyPr>
            <a:normAutofit/>
          </a:bodyPr>
          <a:lstStyle/>
          <a:p>
            <a:pPr marL="457200" indent="-457200" algn="ctr"/>
            <a:endParaRPr lang="en-US" sz="6000" b="1" dirty="0" smtClean="0">
              <a:solidFill>
                <a:schemeClr val="tx1"/>
              </a:solidFill>
            </a:endParaRPr>
          </a:p>
          <a:p>
            <a:pPr marL="457200" indent="-457200" algn="ctr"/>
            <a:endParaRPr lang="en-US" sz="4800" b="1" dirty="0" smtClean="0">
              <a:solidFill>
                <a:schemeClr val="tx1"/>
              </a:solidFill>
            </a:endParaRPr>
          </a:p>
          <a:p>
            <a:pPr marL="457200" indent="-457200" algn="ctr"/>
            <a:r>
              <a:rPr lang="en-US" sz="4800" b="1" dirty="0" smtClean="0">
                <a:solidFill>
                  <a:schemeClr val="tx1"/>
                </a:solidFill>
              </a:rPr>
              <a:t>Introduction to Embedded System</a:t>
            </a:r>
          </a:p>
          <a:p>
            <a:pPr marL="457200" indent="-457200" algn="ctr"/>
            <a:endParaRPr lang="en-US" sz="6000" b="1" dirty="0" smtClean="0"/>
          </a:p>
          <a:p>
            <a:pPr marL="457200" indent="-457200"/>
            <a:r>
              <a:rPr lang="en-US" sz="2000" b="1" dirty="0" smtClean="0">
                <a:solidFill>
                  <a:schemeClr val="tx1"/>
                </a:solidFill>
              </a:rPr>
              <a:t>								    </a:t>
            </a:r>
          </a:p>
          <a:p>
            <a:pPr marL="457200" indent="-457200"/>
            <a:endParaRPr lang="en-US" sz="2000" b="1" dirty="0" smtClean="0">
              <a:solidFill>
                <a:schemeClr val="tx1"/>
              </a:solidFill>
            </a:endParaRPr>
          </a:p>
          <a:p>
            <a:pPr marL="457200" indent="-457200"/>
            <a:r>
              <a:rPr lang="en-US" sz="2000" b="1" dirty="0" smtClean="0">
                <a:solidFill>
                  <a:schemeClr val="tx1"/>
                </a:solidFill>
              </a:rPr>
              <a:t>								</a:t>
            </a:r>
          </a:p>
          <a:p>
            <a:pPr marL="457200" indent="-457200"/>
            <a:r>
              <a:rPr lang="en-US" sz="2000" b="1" dirty="0" smtClean="0">
                <a:solidFill>
                  <a:schemeClr val="tx1"/>
                </a:solidFill>
              </a:rPr>
              <a:t>								</a:t>
            </a:r>
          </a:p>
          <a:p>
            <a:pPr marL="457200" indent="-457200"/>
            <a:r>
              <a:rPr lang="en-US" sz="2000" b="1" dirty="0" smtClean="0">
                <a:solidFill>
                  <a:schemeClr val="tx1"/>
                </a:solidFill>
              </a:rPr>
              <a:t>								  Presented By</a:t>
            </a:r>
          </a:p>
          <a:p>
            <a:pPr marL="457200" indent="-457200"/>
            <a:r>
              <a:rPr lang="en-US" sz="2000" b="1" dirty="0" smtClean="0"/>
              <a:t>								</a:t>
            </a:r>
            <a:r>
              <a:rPr lang="en-US" sz="2000" b="1" dirty="0" err="1" smtClean="0"/>
              <a:t>Dhan</a:t>
            </a:r>
            <a:r>
              <a:rPr lang="en-US" sz="2000" b="1" dirty="0" smtClean="0"/>
              <a:t> Pd. </a:t>
            </a:r>
            <a:r>
              <a:rPr lang="en-US" sz="2000" b="1" dirty="0" err="1" smtClean="0"/>
              <a:t>Poudel</a:t>
            </a:r>
            <a:endParaRPr lang="en-US" sz="2000" b="1" dirty="0" smtClean="0"/>
          </a:p>
          <a:p>
            <a:pPr marL="457200" indent="-457200"/>
            <a:r>
              <a:rPr lang="en-US" sz="2000" b="1" dirty="0" smtClean="0">
                <a:solidFill>
                  <a:schemeClr val="tx1"/>
                </a:solidFill>
              </a:rPr>
              <a:t>						Email: dhan.prasad@gmail.com</a:t>
            </a:r>
            <a:endParaRPr lang="en-US" sz="6000" b="1" dirty="0">
              <a:solidFill>
                <a:schemeClr val="tx1"/>
              </a:solidFill>
            </a:endParaRPr>
          </a:p>
        </p:txBody>
      </p:sp>
    </p:spTree>
    <p:extLst>
      <p:ext uri="{BB962C8B-B14F-4D97-AF65-F5344CB8AC3E}">
        <p14:creationId xmlns="" xmlns:p14="http://schemas.microsoft.com/office/powerpoint/2010/main" val="323891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pPr algn="ctr"/>
            <a:r>
              <a:rPr lang="en-US" dirty="0" smtClean="0"/>
              <a:t>General Characteristics of ES Contd.</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lvl="1" indent="-457200">
              <a:buClr>
                <a:schemeClr val="accent3"/>
              </a:buClr>
              <a:buSzPct val="95000"/>
              <a:buFont typeface="Wingdings" pitchFamily="2" charset="2"/>
              <a:buChar char="ü"/>
            </a:pPr>
            <a:r>
              <a:rPr lang="en-US" sz="2600" dirty="0"/>
              <a:t>Must be Dependable</a:t>
            </a:r>
          </a:p>
          <a:p>
            <a:pPr marL="800100" lvl="1" indent="-342900">
              <a:buFont typeface="Wingdings" pitchFamily="2" charset="2"/>
              <a:buChar char="ü"/>
            </a:pPr>
            <a:r>
              <a:rPr lang="en-US" dirty="0"/>
              <a:t>Reliability, Maintainability, Availability, Safety, Security</a:t>
            </a:r>
            <a:r>
              <a:rPr lang="en-US" dirty="0" smtClean="0"/>
              <a:t>.</a:t>
            </a:r>
          </a:p>
          <a:p>
            <a:pPr marL="800100" lvl="1" indent="-342900">
              <a:buFont typeface="Wingdings" pitchFamily="2" charset="2"/>
              <a:buChar char="ü"/>
            </a:pPr>
            <a:endParaRPr lang="en-US" dirty="0" smtClean="0"/>
          </a:p>
          <a:p>
            <a:pPr marL="457200" indent="-457200">
              <a:buFont typeface="Wingdings" pitchFamily="2" charset="2"/>
              <a:buChar char="ü"/>
            </a:pPr>
            <a:r>
              <a:rPr lang="en-US" dirty="0"/>
              <a:t>Reactive</a:t>
            </a:r>
          </a:p>
          <a:p>
            <a:pPr marL="822960" lvl="1" indent="-457200">
              <a:buFont typeface="Wingdings" pitchFamily="2" charset="2"/>
              <a:buChar char="ü"/>
            </a:pPr>
            <a:r>
              <a:rPr lang="en-US" dirty="0"/>
              <a:t>Continually reacts to changes in the system’s environment. </a:t>
            </a:r>
          </a:p>
          <a:p>
            <a:pPr marL="457200" indent="-457200">
              <a:buFont typeface="Wingdings" pitchFamily="2" charset="2"/>
              <a:buChar char="ü"/>
            </a:pPr>
            <a:endParaRPr lang="en-US" dirty="0" smtClean="0"/>
          </a:p>
          <a:p>
            <a:pPr marL="457200" indent="-457200">
              <a:buFont typeface="Wingdings" pitchFamily="2" charset="2"/>
              <a:buChar char="ü"/>
            </a:pPr>
            <a:r>
              <a:rPr lang="en-US" dirty="0" smtClean="0"/>
              <a:t>Sophisticated Functionality</a:t>
            </a:r>
          </a:p>
          <a:p>
            <a:pPr marL="822960" lvl="1" indent="-457200">
              <a:buFont typeface="Wingdings" pitchFamily="2" charset="2"/>
              <a:buChar char="ü"/>
            </a:pPr>
            <a:r>
              <a:rPr lang="en-US" dirty="0" smtClean="0"/>
              <a:t>Often have to run sophisticated or multiple algorithms for</a:t>
            </a:r>
          </a:p>
          <a:p>
            <a:pPr marL="365760" lvl="1" indent="0">
              <a:buFont typeface="Wingdings" pitchFamily="2" charset="2"/>
              <a:buChar char="ü"/>
            </a:pPr>
            <a:r>
              <a:rPr lang="en-US" dirty="0" smtClean="0"/>
              <a:t>      example cellphones, laser printer.</a:t>
            </a:r>
          </a:p>
        </p:txBody>
      </p:sp>
    </p:spTree>
    <p:extLst>
      <p:ext uri="{BB962C8B-B14F-4D97-AF65-F5344CB8AC3E}">
        <p14:creationId xmlns="" xmlns:p14="http://schemas.microsoft.com/office/powerpoint/2010/main" val="514154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algn="ctr"/>
            <a:r>
              <a:rPr lang="en-US" dirty="0" smtClean="0"/>
              <a:t>Classification of ES</a:t>
            </a:r>
            <a:endParaRPr lang="en-US" dirty="0"/>
          </a:p>
        </p:txBody>
      </p:sp>
      <p:sp>
        <p:nvSpPr>
          <p:cNvPr id="3" name="Content Placeholder 2"/>
          <p:cNvSpPr>
            <a:spLocks noGrp="1"/>
          </p:cNvSpPr>
          <p:nvPr>
            <p:ph sz="quarter" idx="1"/>
          </p:nvPr>
        </p:nvSpPr>
        <p:spPr>
          <a:xfrm>
            <a:off x="0" y="838200"/>
            <a:ext cx="9144000" cy="6019800"/>
          </a:xfrm>
        </p:spPr>
        <p:txBody>
          <a:bodyPr>
            <a:normAutofit/>
          </a:bodyPr>
          <a:lstStyle/>
          <a:p>
            <a:pPr>
              <a:buFont typeface="Wingdings" pitchFamily="2" charset="2"/>
              <a:buChar char="v"/>
            </a:pPr>
            <a:endParaRPr lang="en-US" dirty="0" smtClean="0"/>
          </a:p>
          <a:p>
            <a:pPr>
              <a:buFont typeface="Wingdings" pitchFamily="2" charset="2"/>
              <a:buChar char="ü"/>
            </a:pPr>
            <a:r>
              <a:rPr lang="en-US" dirty="0" smtClean="0"/>
              <a:t> Small Scale ES:</a:t>
            </a:r>
          </a:p>
          <a:p>
            <a:pPr>
              <a:buFont typeface="Wingdings" pitchFamily="2" charset="2"/>
              <a:buChar char="ü"/>
            </a:pPr>
            <a:endParaRPr lang="en-US" dirty="0" smtClean="0"/>
          </a:p>
          <a:p>
            <a:pPr lvl="1">
              <a:buFont typeface="Wingdings" pitchFamily="2" charset="2"/>
              <a:buChar char="ü"/>
            </a:pPr>
            <a:r>
              <a:rPr lang="en-US" dirty="0" smtClean="0"/>
              <a:t>Single 8-bit or 16-bit Microcontroller.</a:t>
            </a:r>
          </a:p>
          <a:p>
            <a:pPr lvl="1">
              <a:buFont typeface="Wingdings" pitchFamily="2" charset="2"/>
              <a:buChar char="ü"/>
            </a:pPr>
            <a:r>
              <a:rPr lang="en-US" dirty="0" smtClean="0"/>
              <a:t>Little Hardware and Software complexity.</a:t>
            </a:r>
          </a:p>
          <a:p>
            <a:pPr lvl="1">
              <a:buFont typeface="Wingdings" pitchFamily="2" charset="2"/>
              <a:buChar char="ü"/>
            </a:pPr>
            <a:r>
              <a:rPr lang="en-US" dirty="0" smtClean="0"/>
              <a:t>They may be battery operated.</a:t>
            </a:r>
          </a:p>
          <a:p>
            <a:pPr lvl="1">
              <a:buFont typeface="Wingdings" pitchFamily="2" charset="2"/>
              <a:buChar char="ü"/>
            </a:pPr>
            <a:r>
              <a:rPr lang="en-US" dirty="0" smtClean="0"/>
              <a:t>Usually C may be used to develop such system.</a:t>
            </a:r>
          </a:p>
          <a:p>
            <a:pPr lvl="1">
              <a:buFont typeface="Wingdings" pitchFamily="2" charset="2"/>
              <a:buChar char="ü"/>
            </a:pPr>
            <a:r>
              <a:rPr lang="en-US" dirty="0" smtClean="0"/>
              <a:t>Programming Tools:</a:t>
            </a:r>
          </a:p>
          <a:p>
            <a:pPr lvl="2">
              <a:buFont typeface="Wingdings" pitchFamily="2" charset="2"/>
              <a:buChar char="ü"/>
            </a:pPr>
            <a:r>
              <a:rPr lang="en-US" dirty="0"/>
              <a:t>Editor, Assembler and Cross Assembler.</a:t>
            </a:r>
          </a:p>
          <a:p>
            <a:pPr lvl="1">
              <a:buFont typeface="Wingdings" pitchFamily="2" charset="2"/>
              <a:buChar char="ü"/>
            </a:pPr>
            <a:r>
              <a:rPr lang="en-US" dirty="0" smtClean="0"/>
              <a:t> Example: Stepper motor controller for a robotics system, Washing system, Computer Mouse, Printer, Scanner, Remote controller etc…</a:t>
            </a:r>
          </a:p>
          <a:p>
            <a:pPr marL="667512" lvl="2" indent="0">
              <a:buFont typeface="Wingdings" pitchFamily="2" charset="2"/>
              <a:buChar char="ü"/>
            </a:pPr>
            <a:endParaRPr lang="en-US" dirty="0" smtClean="0"/>
          </a:p>
        </p:txBody>
      </p:sp>
    </p:spTree>
    <p:extLst>
      <p:ext uri="{BB962C8B-B14F-4D97-AF65-F5344CB8AC3E}">
        <p14:creationId xmlns="" xmlns:p14="http://schemas.microsoft.com/office/powerpoint/2010/main" val="3436798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pPr algn="ctr"/>
            <a:r>
              <a:rPr lang="en-US" dirty="0" smtClean="0"/>
              <a:t>Classification of ES Contd.</a:t>
            </a:r>
            <a:endParaRPr lang="en-US" dirty="0"/>
          </a:p>
        </p:txBody>
      </p:sp>
      <p:sp>
        <p:nvSpPr>
          <p:cNvPr id="3" name="Content Placeholder 2"/>
          <p:cNvSpPr>
            <a:spLocks noGrp="1"/>
          </p:cNvSpPr>
          <p:nvPr>
            <p:ph sz="quarter" idx="1"/>
          </p:nvPr>
        </p:nvSpPr>
        <p:spPr>
          <a:xfrm>
            <a:off x="0" y="1371600"/>
            <a:ext cx="9144000" cy="5486400"/>
          </a:xfrm>
        </p:spPr>
        <p:txBody>
          <a:bodyPr>
            <a:normAutofit/>
          </a:bodyPr>
          <a:lstStyle/>
          <a:p>
            <a:pPr>
              <a:buFont typeface="Wingdings" pitchFamily="2" charset="2"/>
              <a:buChar char="ü"/>
            </a:pPr>
            <a:r>
              <a:rPr lang="en-US" dirty="0" smtClean="0"/>
              <a:t>Medium Scale ES:</a:t>
            </a:r>
          </a:p>
          <a:p>
            <a:pPr>
              <a:buFont typeface="Wingdings" pitchFamily="2" charset="2"/>
              <a:buChar char="ü"/>
            </a:pPr>
            <a:endParaRPr lang="en-US" dirty="0" smtClean="0"/>
          </a:p>
          <a:p>
            <a:pPr lvl="1">
              <a:buFont typeface="Wingdings" pitchFamily="2" charset="2"/>
              <a:buChar char="ü"/>
            </a:pPr>
            <a:r>
              <a:rPr lang="en-US" dirty="0" smtClean="0"/>
              <a:t>Single or few 16 or 32-bit microcontrollers or Digital Signal Processors(DSP) or Reduced Instruction Set Computers(RISC).</a:t>
            </a:r>
          </a:p>
          <a:p>
            <a:pPr lvl="1">
              <a:buFont typeface="Wingdings" pitchFamily="2" charset="2"/>
              <a:buChar char="ü"/>
            </a:pPr>
            <a:r>
              <a:rPr lang="en-US" dirty="0" smtClean="0"/>
              <a:t>Both Hardware and Software Complexity.</a:t>
            </a:r>
          </a:p>
          <a:p>
            <a:pPr lvl="1">
              <a:buFont typeface="Wingdings" pitchFamily="2" charset="2"/>
              <a:buChar char="ü"/>
            </a:pPr>
            <a:r>
              <a:rPr lang="en-US" dirty="0"/>
              <a:t>Programming tools</a:t>
            </a:r>
          </a:p>
          <a:p>
            <a:pPr lvl="2">
              <a:buFont typeface="Wingdings" pitchFamily="2" charset="2"/>
              <a:buChar char="ü"/>
            </a:pPr>
            <a:r>
              <a:rPr lang="en-US" dirty="0"/>
              <a:t>RTOS, Source Code Engineering tool, Simulator, Debugger and Integrated Development Environment(IDE).</a:t>
            </a:r>
          </a:p>
          <a:p>
            <a:pPr lvl="1">
              <a:buFont typeface="Wingdings" pitchFamily="2" charset="2"/>
              <a:buChar char="ü"/>
            </a:pPr>
            <a:r>
              <a:rPr lang="en-US" dirty="0" smtClean="0"/>
              <a:t>Example: Banking systems like ATM and Credit card transactions, Entertainment systems like Video and Music system etc…</a:t>
            </a:r>
          </a:p>
          <a:p>
            <a:pPr lvl="1">
              <a:buFont typeface="Wingdings" pitchFamily="2" charset="2"/>
              <a:buChar char="ü"/>
            </a:pPr>
            <a:endParaRPr lang="en-US" dirty="0"/>
          </a:p>
          <a:p>
            <a:pPr lvl="1">
              <a:buFont typeface="Wingdings" pitchFamily="2" charset="2"/>
              <a:buChar char="v"/>
            </a:pPr>
            <a:endParaRPr lang="en-US" dirty="0" smtClean="0"/>
          </a:p>
          <a:p>
            <a:pPr marL="667512" lvl="2" indent="0">
              <a:buNone/>
            </a:pPr>
            <a:endParaRPr lang="en-US" dirty="0" smtClean="0"/>
          </a:p>
          <a:p>
            <a:pPr marL="0" indent="0">
              <a:buNone/>
            </a:pPr>
            <a:endParaRPr lang="en-US" dirty="0" smtClean="0"/>
          </a:p>
        </p:txBody>
      </p:sp>
    </p:spTree>
    <p:extLst>
      <p:ext uri="{BB962C8B-B14F-4D97-AF65-F5344CB8AC3E}">
        <p14:creationId xmlns="" xmlns:p14="http://schemas.microsoft.com/office/powerpoint/2010/main" val="21520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Classification of ES Contd..</a:t>
            </a:r>
            <a:endParaRPr lang="en-US" dirty="0"/>
          </a:p>
        </p:txBody>
      </p:sp>
      <p:sp>
        <p:nvSpPr>
          <p:cNvPr id="3" name="Content Placeholder 2"/>
          <p:cNvSpPr>
            <a:spLocks noGrp="1"/>
          </p:cNvSpPr>
          <p:nvPr>
            <p:ph sz="quarter" idx="1"/>
          </p:nvPr>
        </p:nvSpPr>
        <p:spPr>
          <a:xfrm>
            <a:off x="0" y="1371600"/>
            <a:ext cx="9144000" cy="5486400"/>
          </a:xfrm>
        </p:spPr>
        <p:txBody>
          <a:bodyPr>
            <a:normAutofit/>
          </a:bodyPr>
          <a:lstStyle/>
          <a:p>
            <a:pPr>
              <a:buFont typeface="Wingdings" pitchFamily="2" charset="2"/>
              <a:buChar char="ü"/>
            </a:pPr>
            <a:r>
              <a:rPr lang="en-US" dirty="0" smtClean="0"/>
              <a:t>Sophisticated ES:</a:t>
            </a:r>
          </a:p>
          <a:p>
            <a:pPr>
              <a:buFont typeface="Wingdings" pitchFamily="2" charset="2"/>
              <a:buChar char="ü"/>
            </a:pPr>
            <a:endParaRPr lang="en-US" dirty="0" smtClean="0"/>
          </a:p>
          <a:p>
            <a:pPr lvl="1">
              <a:buFont typeface="Wingdings" pitchFamily="2" charset="2"/>
              <a:buChar char="ü"/>
            </a:pPr>
            <a:r>
              <a:rPr lang="en-US" dirty="0" smtClean="0"/>
              <a:t>Enormous Hardware and Software complexity.</a:t>
            </a:r>
          </a:p>
          <a:p>
            <a:pPr lvl="1">
              <a:buFont typeface="Wingdings" pitchFamily="2" charset="2"/>
              <a:buChar char="ü"/>
            </a:pPr>
            <a:r>
              <a:rPr lang="en-US" dirty="0" smtClean="0"/>
              <a:t>May need scalable processor or configurable processor and programming logic arrays.</a:t>
            </a:r>
          </a:p>
          <a:p>
            <a:pPr lvl="1">
              <a:buFont typeface="Wingdings" pitchFamily="2" charset="2"/>
              <a:buChar char="ü"/>
            </a:pPr>
            <a:r>
              <a:rPr lang="en-US" dirty="0" smtClean="0"/>
              <a:t>Constrained by the processing speed available in their hardware units.</a:t>
            </a:r>
          </a:p>
          <a:p>
            <a:pPr lvl="1">
              <a:buFont typeface="Wingdings" pitchFamily="2" charset="2"/>
              <a:buChar char="ü"/>
            </a:pPr>
            <a:r>
              <a:rPr lang="en-US" dirty="0" smtClean="0"/>
              <a:t>Example: Real time video processing system, Speech or Multimedia processing system.</a:t>
            </a:r>
          </a:p>
          <a:p>
            <a:pPr lvl="1">
              <a:buFont typeface="Wingdings" pitchFamily="2" charset="2"/>
              <a:buChar char="ü"/>
            </a:pPr>
            <a:r>
              <a:rPr lang="en-US" dirty="0" smtClean="0"/>
              <a:t>Programming Tools</a:t>
            </a:r>
          </a:p>
          <a:p>
            <a:pPr lvl="2">
              <a:buFont typeface="Wingdings" pitchFamily="2" charset="2"/>
              <a:buChar char="ü"/>
            </a:pPr>
            <a:r>
              <a:rPr lang="en-US" dirty="0" smtClean="0"/>
              <a:t>For these systems  may not be readily available at reasonable cost or may not be available at all. </a:t>
            </a:r>
            <a:r>
              <a:rPr lang="en-US" dirty="0"/>
              <a:t> </a:t>
            </a:r>
            <a:r>
              <a:rPr lang="en-US" dirty="0" smtClean="0"/>
              <a:t>A compiler  or  retargetable compiler  might have to be developed for this.</a:t>
            </a:r>
          </a:p>
        </p:txBody>
      </p:sp>
    </p:spTree>
    <p:extLst>
      <p:ext uri="{BB962C8B-B14F-4D97-AF65-F5344CB8AC3E}">
        <p14:creationId xmlns="" xmlns:p14="http://schemas.microsoft.com/office/powerpoint/2010/main" val="1258766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t>Essential Components of ES</a:t>
            </a:r>
            <a:endParaRPr lang="en-US" dirty="0"/>
          </a:p>
        </p:txBody>
      </p:sp>
      <p:sp>
        <p:nvSpPr>
          <p:cNvPr id="3" name="Content Placeholder 2"/>
          <p:cNvSpPr>
            <a:spLocks noGrp="1"/>
          </p:cNvSpPr>
          <p:nvPr>
            <p:ph sz="quarter" idx="1"/>
          </p:nvPr>
        </p:nvSpPr>
        <p:spPr>
          <a:xfrm>
            <a:off x="0" y="1935480"/>
            <a:ext cx="9144000" cy="4922520"/>
          </a:xfrm>
        </p:spPr>
        <p:txBody>
          <a:bodyPr>
            <a:normAutofit/>
          </a:bodyPr>
          <a:lstStyle/>
          <a:p>
            <a:pPr>
              <a:buFont typeface="Wingdings" pitchFamily="2" charset="2"/>
              <a:buChar char="ü"/>
            </a:pPr>
            <a:r>
              <a:rPr lang="en-US" dirty="0"/>
              <a:t> </a:t>
            </a:r>
            <a:r>
              <a:rPr lang="en-US" dirty="0" smtClean="0"/>
              <a:t>Embeds hardware.</a:t>
            </a:r>
          </a:p>
          <a:p>
            <a:pPr lvl="1">
              <a:buFont typeface="Wingdings" pitchFamily="2" charset="2"/>
              <a:buChar char="ü"/>
            </a:pPr>
            <a:r>
              <a:rPr lang="en-US" dirty="0" smtClean="0"/>
              <a:t>Processors, Timers, Interrupt Controller, I/O devices, Memories, Ports etc.</a:t>
            </a:r>
          </a:p>
          <a:p>
            <a:pPr>
              <a:buFont typeface="Wingdings" pitchFamily="2" charset="2"/>
              <a:buChar char="ü"/>
            </a:pPr>
            <a:r>
              <a:rPr lang="en-US" dirty="0" smtClean="0"/>
              <a:t>Embeds main application software generally into flash or ROM and the application software performs concurrently the number of tasks.</a:t>
            </a:r>
          </a:p>
          <a:p>
            <a:pPr>
              <a:buFont typeface="Wingdings" pitchFamily="2" charset="2"/>
              <a:buChar char="ü"/>
            </a:pPr>
            <a:r>
              <a:rPr lang="en-US" dirty="0" smtClean="0"/>
              <a:t>Embeds a real time operating system, which supervises the application software tasks running on the hardware and organizes the accesses to the system resources according to priorities and timing constraints of tasks in the system.</a:t>
            </a:r>
          </a:p>
        </p:txBody>
      </p:sp>
    </p:spTree>
    <p:extLst>
      <p:ext uri="{BB962C8B-B14F-4D97-AF65-F5344CB8AC3E}">
        <p14:creationId xmlns="" xmlns:p14="http://schemas.microsoft.com/office/powerpoint/2010/main" val="696658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pPr algn="ctr"/>
            <a:r>
              <a:rPr lang="en-US" dirty="0" smtClean="0"/>
              <a:t>Overview of Processors in ES</a:t>
            </a:r>
            <a:endParaRPr lang="en-US" dirty="0"/>
          </a:p>
        </p:txBody>
      </p:sp>
      <p:sp>
        <p:nvSpPr>
          <p:cNvPr id="3" name="Content Placeholder 2"/>
          <p:cNvSpPr>
            <a:spLocks noGrp="1"/>
          </p:cNvSpPr>
          <p:nvPr>
            <p:ph sz="quarter" idx="1"/>
          </p:nvPr>
        </p:nvSpPr>
        <p:spPr>
          <a:xfrm>
            <a:off x="0" y="1524000"/>
            <a:ext cx="9144000" cy="5334000"/>
          </a:xfrm>
        </p:spPr>
        <p:txBody>
          <a:bodyPr>
            <a:normAutofit/>
          </a:bodyPr>
          <a:lstStyle/>
          <a:p>
            <a:pPr>
              <a:buFont typeface="Wingdings" pitchFamily="2" charset="2"/>
              <a:buChar char="ü"/>
            </a:pPr>
            <a:r>
              <a:rPr lang="en-US" dirty="0" smtClean="0"/>
              <a:t>General Purpose Processor</a:t>
            </a:r>
          </a:p>
          <a:p>
            <a:pPr lvl="1">
              <a:buFont typeface="Wingdings" pitchFamily="2" charset="2"/>
              <a:buChar char="ü"/>
            </a:pPr>
            <a:r>
              <a:rPr lang="en-US" dirty="0" smtClean="0"/>
              <a:t>Microprocessor</a:t>
            </a:r>
          </a:p>
          <a:p>
            <a:pPr lvl="2">
              <a:buFont typeface="Wingdings" pitchFamily="2" charset="2"/>
              <a:buChar char="ü"/>
            </a:pPr>
            <a:r>
              <a:rPr lang="en-US" dirty="0" smtClean="0"/>
              <a:t>Intel : 8085,</a:t>
            </a:r>
            <a:r>
              <a:rPr lang="en-US" dirty="0"/>
              <a:t> </a:t>
            </a:r>
            <a:r>
              <a:rPr lang="en-US" dirty="0" smtClean="0"/>
              <a:t>8086, 80186,</a:t>
            </a:r>
            <a:r>
              <a:rPr lang="en-US" dirty="0"/>
              <a:t> </a:t>
            </a:r>
            <a:r>
              <a:rPr lang="en-US" dirty="0" smtClean="0"/>
              <a:t>80188, 80286,80386</a:t>
            </a:r>
          </a:p>
          <a:p>
            <a:pPr lvl="2">
              <a:buFont typeface="Wingdings" pitchFamily="2" charset="2"/>
              <a:buChar char="ü"/>
            </a:pPr>
            <a:r>
              <a:rPr lang="en-US" dirty="0" smtClean="0"/>
              <a:t>Motorola: 6800, 6809, G3, G4,G5</a:t>
            </a:r>
          </a:p>
          <a:p>
            <a:pPr lvl="1">
              <a:buFont typeface="Wingdings" pitchFamily="2" charset="2"/>
              <a:buChar char="ü"/>
            </a:pPr>
            <a:r>
              <a:rPr lang="en-US" dirty="0" smtClean="0"/>
              <a:t>Microcontroller</a:t>
            </a:r>
          </a:p>
          <a:p>
            <a:pPr lvl="2">
              <a:buFont typeface="Wingdings" pitchFamily="2" charset="2"/>
              <a:buChar char="ü"/>
            </a:pPr>
            <a:r>
              <a:rPr lang="en-US" dirty="0" smtClean="0"/>
              <a:t>Intel: 8032, 8051, 8052</a:t>
            </a:r>
          </a:p>
          <a:p>
            <a:pPr lvl="2">
              <a:buFont typeface="Wingdings" pitchFamily="2" charset="2"/>
              <a:buChar char="ü"/>
            </a:pPr>
            <a:r>
              <a:rPr lang="en-US" dirty="0" smtClean="0"/>
              <a:t>PIC: 8-bit PIC 16, PIC18, 16-bit DSPIC33/PIC24</a:t>
            </a:r>
          </a:p>
          <a:p>
            <a:pPr lvl="2">
              <a:buFont typeface="Wingdings" pitchFamily="2" charset="2"/>
              <a:buChar char="ü"/>
            </a:pPr>
            <a:r>
              <a:rPr lang="en-US" dirty="0" smtClean="0"/>
              <a:t>Motorola: 6811</a:t>
            </a:r>
          </a:p>
          <a:p>
            <a:pPr lvl="1">
              <a:buFont typeface="Wingdings" pitchFamily="2" charset="2"/>
              <a:buChar char="ü"/>
            </a:pPr>
            <a:r>
              <a:rPr lang="en-US" dirty="0" smtClean="0"/>
              <a:t>Embedded Processor</a:t>
            </a:r>
          </a:p>
          <a:p>
            <a:pPr lvl="2">
              <a:buFont typeface="Wingdings" pitchFamily="2" charset="2"/>
              <a:buChar char="ü"/>
            </a:pPr>
            <a:r>
              <a:rPr lang="en-US" dirty="0" err="1" smtClean="0"/>
              <a:t>AndeScore</a:t>
            </a:r>
            <a:r>
              <a:rPr lang="en-US" dirty="0" smtClean="0"/>
              <a:t> N9/10/12, ARM 7/9/11, Intel i960, AMD 29050.</a:t>
            </a:r>
          </a:p>
          <a:p>
            <a:pPr lvl="1">
              <a:buFont typeface="Wingdings" pitchFamily="2" charset="2"/>
              <a:buChar char="ü"/>
            </a:pPr>
            <a:r>
              <a:rPr lang="en-US" dirty="0" smtClean="0"/>
              <a:t>Digital Signal Processor</a:t>
            </a:r>
          </a:p>
          <a:p>
            <a:pPr lvl="2">
              <a:buFont typeface="Wingdings" pitchFamily="2" charset="2"/>
              <a:buChar char="ü"/>
            </a:pPr>
            <a:r>
              <a:rPr lang="en-US" dirty="0" smtClean="0"/>
              <a:t>PAC, TMS32oCXX, SHARC, Motorola 5600XX.</a:t>
            </a:r>
          </a:p>
        </p:txBody>
      </p:sp>
    </p:spTree>
    <p:extLst>
      <p:ext uri="{BB962C8B-B14F-4D97-AF65-F5344CB8AC3E}">
        <p14:creationId xmlns="" xmlns:p14="http://schemas.microsoft.com/office/powerpoint/2010/main" val="3186730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p:spPr>
        <p:txBody>
          <a:bodyPr>
            <a:normAutofit/>
          </a:bodyPr>
          <a:lstStyle/>
          <a:p>
            <a:pPr algn="ctr"/>
            <a:r>
              <a:rPr lang="en-US" dirty="0" smtClean="0"/>
              <a:t>Overview of Processors in </a:t>
            </a:r>
            <a:r>
              <a:rPr lang="en-US" smtClean="0"/>
              <a:t>ES Contd..</a:t>
            </a:r>
            <a:endParaRPr lang="en-US" dirty="0"/>
          </a:p>
        </p:txBody>
      </p:sp>
      <p:sp>
        <p:nvSpPr>
          <p:cNvPr id="3" name="Content Placeholder 2"/>
          <p:cNvSpPr>
            <a:spLocks noGrp="1"/>
          </p:cNvSpPr>
          <p:nvPr>
            <p:ph sz="quarter" idx="1"/>
          </p:nvPr>
        </p:nvSpPr>
        <p:spPr>
          <a:xfrm>
            <a:off x="0" y="1935480"/>
            <a:ext cx="9144000" cy="4922520"/>
          </a:xfrm>
        </p:spPr>
        <p:txBody>
          <a:bodyPr>
            <a:normAutofit lnSpcReduction="10000"/>
          </a:bodyPr>
          <a:lstStyle/>
          <a:p>
            <a:pPr>
              <a:buFont typeface="Wingdings" pitchFamily="2" charset="2"/>
              <a:buChar char="ü"/>
            </a:pPr>
            <a:r>
              <a:rPr lang="en-US" dirty="0" smtClean="0"/>
              <a:t>Application-Specific Processor:</a:t>
            </a:r>
          </a:p>
          <a:p>
            <a:pPr lvl="1">
              <a:buFont typeface="Wingdings" pitchFamily="2" charset="2"/>
              <a:buChar char="ü"/>
            </a:pPr>
            <a:r>
              <a:rPr lang="en-US" dirty="0" smtClean="0"/>
              <a:t>Dedicated to specific tasks like image compression and provides faster solution.</a:t>
            </a:r>
          </a:p>
          <a:p>
            <a:pPr lvl="1">
              <a:buFont typeface="Wingdings" pitchFamily="2" charset="2"/>
              <a:buChar char="ü"/>
            </a:pPr>
            <a:r>
              <a:rPr lang="en-US" dirty="0" smtClean="0"/>
              <a:t>Used as an additional processing unit for running the application in place of using embedded software.</a:t>
            </a:r>
          </a:p>
          <a:p>
            <a:pPr lvl="1">
              <a:buFont typeface="Wingdings" pitchFamily="2" charset="2"/>
              <a:buChar char="ü"/>
            </a:pPr>
            <a:r>
              <a:rPr lang="en-US" dirty="0"/>
              <a:t>Example: IIM7100, W3100A.</a:t>
            </a:r>
          </a:p>
          <a:p>
            <a:pPr lvl="1">
              <a:buFont typeface="Wingdings" pitchFamily="2" charset="2"/>
              <a:buChar char="ü"/>
            </a:pPr>
            <a:endParaRPr lang="en-US" dirty="0" smtClean="0"/>
          </a:p>
          <a:p>
            <a:pPr>
              <a:buFont typeface="Wingdings" pitchFamily="2" charset="2"/>
              <a:buChar char="ü"/>
            </a:pPr>
            <a:r>
              <a:rPr lang="en-US" dirty="0" smtClean="0"/>
              <a:t>Single-Purpose Processor</a:t>
            </a:r>
          </a:p>
          <a:p>
            <a:pPr lvl="1">
              <a:buFont typeface="Wingdings" pitchFamily="2" charset="2"/>
              <a:buChar char="ü"/>
            </a:pPr>
            <a:r>
              <a:rPr lang="en-US" dirty="0"/>
              <a:t> </a:t>
            </a:r>
            <a:r>
              <a:rPr lang="en-US" dirty="0" smtClean="0"/>
              <a:t>Digital circuit designed to execute only a single program.</a:t>
            </a:r>
          </a:p>
          <a:p>
            <a:pPr lvl="1">
              <a:buFont typeface="Wingdings" pitchFamily="2" charset="2"/>
              <a:buChar char="ü"/>
            </a:pPr>
            <a:r>
              <a:rPr lang="en-US" dirty="0" smtClean="0"/>
              <a:t>Contains only the components to execute a single program.</a:t>
            </a:r>
          </a:p>
          <a:p>
            <a:pPr lvl="1">
              <a:buFont typeface="Wingdings" pitchFamily="2" charset="2"/>
              <a:buChar char="ü"/>
            </a:pPr>
            <a:r>
              <a:rPr lang="en-US" dirty="0" smtClean="0"/>
              <a:t>No program memory.</a:t>
            </a:r>
          </a:p>
          <a:p>
            <a:pPr lvl="1">
              <a:buFont typeface="Wingdings" pitchFamily="2" charset="2"/>
              <a:buChar char="ü"/>
            </a:pPr>
            <a:r>
              <a:rPr lang="en-US" dirty="0"/>
              <a:t> Example: coprocessor, accelerator or peripheral.</a:t>
            </a:r>
          </a:p>
          <a:p>
            <a:pPr lvl="1">
              <a:buFont typeface="Wingdings" pitchFamily="2" charset="2"/>
              <a:buChar char="ü"/>
            </a:pPr>
            <a:endParaRPr lang="en-US" dirty="0"/>
          </a:p>
        </p:txBody>
      </p:sp>
    </p:spTree>
    <p:extLst>
      <p:ext uri="{BB962C8B-B14F-4D97-AF65-F5344CB8AC3E}">
        <p14:creationId xmlns="" xmlns:p14="http://schemas.microsoft.com/office/powerpoint/2010/main" val="2752902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pPr algn="ctr"/>
            <a:r>
              <a:rPr lang="en-US" dirty="0" smtClean="0"/>
              <a:t>Hardware Units in Embedded System</a:t>
            </a:r>
            <a:endParaRPr lang="en-US" dirty="0"/>
          </a:p>
        </p:txBody>
      </p:sp>
      <p:pic>
        <p:nvPicPr>
          <p:cNvPr id="4" name="Content Placeholder 3"/>
          <p:cNvPicPr>
            <a:picLocks noGrp="1"/>
          </p:cNvPicPr>
          <p:nvPr>
            <p:ph sz="quarter" idx="1"/>
          </p:nvPr>
        </p:nvPicPr>
        <p:blipFill rotWithShape="1">
          <a:blip r:embed="rId3"/>
          <a:srcRect l="27826" t="20780" r="29565" b="5195"/>
          <a:stretch/>
        </p:blipFill>
        <p:spPr bwMode="auto">
          <a:xfrm>
            <a:off x="228600" y="838200"/>
            <a:ext cx="8763000" cy="5715000"/>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614443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Application of ES</a:t>
            </a:r>
            <a:endParaRPr lang="en-US" dirty="0"/>
          </a:p>
        </p:txBody>
      </p:sp>
      <p:sp>
        <p:nvSpPr>
          <p:cNvPr id="3" name="Content Placeholder 2"/>
          <p:cNvSpPr>
            <a:spLocks noGrp="1"/>
          </p:cNvSpPr>
          <p:nvPr>
            <p:ph sz="quarter" idx="1"/>
          </p:nvPr>
        </p:nvSpPr>
        <p:spPr>
          <a:xfrm>
            <a:off x="0" y="1447800"/>
            <a:ext cx="9144000" cy="5410200"/>
          </a:xfrm>
        </p:spPr>
        <p:txBody>
          <a:bodyPr>
            <a:normAutofit/>
          </a:bodyPr>
          <a:lstStyle/>
          <a:p>
            <a:pPr>
              <a:buFont typeface="Wingdings" pitchFamily="2" charset="2"/>
              <a:buChar char="ü"/>
            </a:pPr>
            <a:r>
              <a:rPr lang="en-US" dirty="0" smtClean="0"/>
              <a:t>Automotive Electronics</a:t>
            </a:r>
          </a:p>
          <a:p>
            <a:pPr>
              <a:buFont typeface="Wingdings" pitchFamily="2" charset="2"/>
              <a:buChar char="ü"/>
            </a:pPr>
            <a:r>
              <a:rPr lang="en-US" dirty="0" smtClean="0"/>
              <a:t>Aircraft Electronics</a:t>
            </a:r>
          </a:p>
          <a:p>
            <a:pPr>
              <a:buFont typeface="Wingdings" pitchFamily="2" charset="2"/>
              <a:buChar char="ü"/>
            </a:pPr>
            <a:r>
              <a:rPr lang="en-US" dirty="0" smtClean="0"/>
              <a:t>Trains</a:t>
            </a:r>
          </a:p>
          <a:p>
            <a:pPr>
              <a:buFont typeface="Wingdings" pitchFamily="2" charset="2"/>
              <a:buChar char="ü"/>
            </a:pPr>
            <a:r>
              <a:rPr lang="en-US" dirty="0" smtClean="0"/>
              <a:t>Telecommunication</a:t>
            </a:r>
          </a:p>
          <a:p>
            <a:pPr>
              <a:buFont typeface="Wingdings" pitchFamily="2" charset="2"/>
              <a:buChar char="ü"/>
            </a:pPr>
            <a:r>
              <a:rPr lang="en-US" dirty="0" smtClean="0"/>
              <a:t>Medical Systems</a:t>
            </a:r>
          </a:p>
          <a:p>
            <a:pPr>
              <a:buFont typeface="Wingdings" pitchFamily="2" charset="2"/>
              <a:buChar char="ü"/>
            </a:pPr>
            <a:r>
              <a:rPr lang="en-US" dirty="0" smtClean="0"/>
              <a:t>Military Applications</a:t>
            </a:r>
          </a:p>
          <a:p>
            <a:pPr>
              <a:buFont typeface="Wingdings" pitchFamily="2" charset="2"/>
              <a:buChar char="ü"/>
            </a:pPr>
            <a:r>
              <a:rPr lang="en-US" dirty="0" smtClean="0"/>
              <a:t>Authentication Systems</a:t>
            </a:r>
          </a:p>
          <a:p>
            <a:pPr>
              <a:buFont typeface="Wingdings" pitchFamily="2" charset="2"/>
              <a:buChar char="ü"/>
            </a:pPr>
            <a:r>
              <a:rPr lang="en-US" dirty="0" smtClean="0"/>
              <a:t>Consumer Electronics </a:t>
            </a:r>
            <a:r>
              <a:rPr lang="en-US" dirty="0" err="1" smtClean="0"/>
              <a:t>e.g</a:t>
            </a:r>
            <a:r>
              <a:rPr lang="en-US" dirty="0"/>
              <a:t> </a:t>
            </a:r>
            <a:r>
              <a:rPr lang="en-US" dirty="0" smtClean="0"/>
              <a:t>MP3 Audio, digital Camera, home electronics etc.</a:t>
            </a:r>
          </a:p>
          <a:p>
            <a:pPr>
              <a:buFont typeface="Wingdings" pitchFamily="2" charset="2"/>
              <a:buChar char="ü"/>
            </a:pPr>
            <a:r>
              <a:rPr lang="en-US" dirty="0" smtClean="0"/>
              <a:t>Robotics etc…</a:t>
            </a:r>
          </a:p>
          <a:p>
            <a:endParaRPr lang="en-US" dirty="0" smtClean="0"/>
          </a:p>
          <a:p>
            <a:endParaRPr lang="en-US" dirty="0" smtClean="0"/>
          </a:p>
        </p:txBody>
      </p:sp>
    </p:spTree>
    <p:extLst>
      <p:ext uri="{BB962C8B-B14F-4D97-AF65-F5344CB8AC3E}">
        <p14:creationId xmlns="" xmlns:p14="http://schemas.microsoft.com/office/powerpoint/2010/main" val="3543620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Agenda</a:t>
            </a:r>
            <a:endParaRPr lang="en-US" dirty="0"/>
          </a:p>
        </p:txBody>
      </p:sp>
      <p:sp>
        <p:nvSpPr>
          <p:cNvPr id="3" name="Content Placeholder 2"/>
          <p:cNvSpPr>
            <a:spLocks noGrp="1"/>
          </p:cNvSpPr>
          <p:nvPr>
            <p:ph sz="quarter" idx="1"/>
          </p:nvPr>
        </p:nvSpPr>
        <p:spPr>
          <a:xfrm>
            <a:off x="0" y="1295400"/>
            <a:ext cx="9144000" cy="5562600"/>
          </a:xfrm>
        </p:spPr>
        <p:txBody>
          <a:bodyPr>
            <a:normAutofit lnSpcReduction="10000"/>
          </a:bodyPr>
          <a:lstStyle/>
          <a:p>
            <a:pPr marL="457200" indent="-457200">
              <a:buFont typeface="Wingdings" pitchFamily="2" charset="2"/>
              <a:buChar char="ü"/>
            </a:pPr>
            <a:r>
              <a:rPr lang="en-US" b="1" dirty="0" smtClean="0"/>
              <a:t>Introduction to Embedded System</a:t>
            </a:r>
          </a:p>
          <a:p>
            <a:pPr marL="457200" indent="-457200">
              <a:buFont typeface="Wingdings" pitchFamily="2" charset="2"/>
              <a:buChar char="ü"/>
            </a:pPr>
            <a:endParaRPr lang="en-US" b="1" dirty="0" smtClean="0"/>
          </a:p>
          <a:p>
            <a:pPr marL="457200" indent="-457200">
              <a:buFont typeface="Wingdings" pitchFamily="2" charset="2"/>
              <a:buChar char="ü"/>
            </a:pPr>
            <a:r>
              <a:rPr lang="en-US" b="1" dirty="0" smtClean="0"/>
              <a:t>General Characteristics of Embedded System</a:t>
            </a:r>
          </a:p>
          <a:p>
            <a:pPr marL="457200" indent="-457200">
              <a:buFont typeface="Wingdings" pitchFamily="2" charset="2"/>
              <a:buChar char="ü"/>
            </a:pPr>
            <a:endParaRPr lang="en-US" dirty="0"/>
          </a:p>
          <a:p>
            <a:pPr marL="457200" indent="-457200">
              <a:buFont typeface="Wingdings" pitchFamily="2" charset="2"/>
              <a:buChar char="ü"/>
            </a:pPr>
            <a:r>
              <a:rPr lang="en-US" b="1" dirty="0" smtClean="0"/>
              <a:t>Classification of Embedded System</a:t>
            </a:r>
          </a:p>
          <a:p>
            <a:pPr marL="457200" indent="-457200">
              <a:buFont typeface="Wingdings" pitchFamily="2" charset="2"/>
              <a:buChar char="ü"/>
            </a:pPr>
            <a:endParaRPr lang="en-US" b="1" dirty="0" smtClean="0"/>
          </a:p>
          <a:p>
            <a:pPr marL="457200" indent="-457200">
              <a:buFont typeface="Wingdings" pitchFamily="2" charset="2"/>
              <a:buChar char="ü"/>
            </a:pPr>
            <a:r>
              <a:rPr lang="en-US" b="1" dirty="0" smtClean="0"/>
              <a:t>Essential Components of Embedded System</a:t>
            </a:r>
          </a:p>
          <a:p>
            <a:pPr marL="457200" indent="-457200">
              <a:buFont typeface="Wingdings" pitchFamily="2" charset="2"/>
              <a:buChar char="ü"/>
            </a:pPr>
            <a:endParaRPr lang="en-US" dirty="0"/>
          </a:p>
          <a:p>
            <a:pPr marL="457200" indent="-457200">
              <a:buFont typeface="Wingdings" pitchFamily="2" charset="2"/>
              <a:buChar char="ü"/>
            </a:pPr>
            <a:r>
              <a:rPr lang="en-US" b="1" dirty="0" smtClean="0"/>
              <a:t>Overview of Processors and Hardware Units in an Embedded system</a:t>
            </a:r>
          </a:p>
          <a:p>
            <a:pPr marL="457200" indent="-457200">
              <a:buFont typeface="Wingdings" pitchFamily="2" charset="2"/>
              <a:buChar char="ü"/>
            </a:pPr>
            <a:endParaRPr lang="en-US" b="1" dirty="0" smtClean="0"/>
          </a:p>
          <a:p>
            <a:pPr marL="457200" indent="-457200">
              <a:buFont typeface="Wingdings" pitchFamily="2" charset="2"/>
              <a:buChar char="ü"/>
            </a:pPr>
            <a:r>
              <a:rPr lang="en-US" b="1" dirty="0" smtClean="0"/>
              <a:t>Application of Embedded System</a:t>
            </a:r>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What is a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lgn="just">
              <a:buNone/>
            </a:pPr>
            <a:r>
              <a:rPr lang="en-US" b="1" dirty="0" smtClean="0"/>
              <a:t>	</a:t>
            </a:r>
            <a:r>
              <a:rPr lang="en-US" dirty="0" smtClean="0"/>
              <a:t>A system is a way of working, organizing or doing one or many tasks  according to a fixed plan, program or set of rules.</a:t>
            </a:r>
          </a:p>
          <a:p>
            <a:pPr marL="457200" indent="-457200" algn="just">
              <a:buNone/>
            </a:pPr>
            <a:r>
              <a:rPr lang="en-US" dirty="0" smtClean="0"/>
              <a:t>	For example: Watch is a time display system with parts: Hardware, Needles, Battery, Dial, Chassis and Strap.</a:t>
            </a:r>
          </a:p>
          <a:p>
            <a:pPr marL="457200" indent="-457200">
              <a:buNone/>
            </a:pPr>
            <a:r>
              <a:rPr lang="en-US" b="1" i="1" dirty="0" smtClean="0"/>
              <a:t>Rules</a:t>
            </a:r>
            <a:r>
              <a:rPr lang="en-US" i="1" dirty="0" smtClean="0"/>
              <a:t>:</a:t>
            </a:r>
          </a:p>
          <a:p>
            <a:pPr marL="514350" indent="-514350">
              <a:buFont typeface="Wingdings" pitchFamily="2" charset="2"/>
              <a:buChar char="ü"/>
            </a:pPr>
            <a:r>
              <a:rPr lang="en-US" dirty="0" smtClean="0"/>
              <a:t>All needles move clockwise direction.</a:t>
            </a:r>
          </a:p>
          <a:p>
            <a:pPr marL="514350" indent="-514350">
              <a:buFont typeface="Wingdings" pitchFamily="2" charset="2"/>
              <a:buChar char="ü"/>
            </a:pPr>
            <a:r>
              <a:rPr lang="en-US" dirty="0" smtClean="0"/>
              <a:t>A thin needle rotates every second.</a:t>
            </a:r>
          </a:p>
          <a:p>
            <a:pPr marL="514350" indent="-514350">
              <a:buFont typeface="Wingdings" pitchFamily="2" charset="2"/>
              <a:buChar char="ü"/>
            </a:pPr>
            <a:r>
              <a:rPr lang="en-US" dirty="0" smtClean="0"/>
              <a:t>A long needle rotates every minute.</a:t>
            </a:r>
          </a:p>
          <a:p>
            <a:pPr marL="514350" indent="-514350">
              <a:buFont typeface="Wingdings" pitchFamily="2" charset="2"/>
              <a:buChar char="ü"/>
            </a:pPr>
            <a:r>
              <a:rPr lang="en-US" dirty="0" smtClean="0"/>
              <a:t>A short needle rotates every hour.</a:t>
            </a:r>
          </a:p>
          <a:p>
            <a:pPr marL="514350" indent="-514350">
              <a:buFont typeface="Wingdings" pitchFamily="2" charset="2"/>
              <a:buChar char="ü"/>
            </a:pPr>
            <a:r>
              <a:rPr lang="en-US" dirty="0" smtClean="0"/>
              <a:t>All needles return to the original position after 12 hours.</a:t>
            </a:r>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a:buFont typeface="Wingdings" pitchFamily="2" charset="2"/>
              <a:buChar char="ü"/>
            </a:pPr>
            <a:r>
              <a:rPr lang="en-US" sz="2000" dirty="0" smtClean="0"/>
              <a:t>David E. Simon “People use the term embedded system to mean any computer system hidden in any of these products.”</a:t>
            </a:r>
          </a:p>
          <a:p>
            <a:pPr>
              <a:buFont typeface="Wingdings" pitchFamily="2" charset="2"/>
              <a:buChar char="v"/>
            </a:pPr>
            <a:endParaRPr lang="en-US" sz="2000" dirty="0" smtClean="0"/>
          </a:p>
          <a:p>
            <a:pPr>
              <a:buFont typeface="Wingdings" pitchFamily="2" charset="2"/>
              <a:buChar char="ü"/>
            </a:pPr>
            <a:r>
              <a:rPr lang="en-US" sz="2000" dirty="0" smtClean="0"/>
              <a:t>Todd D. Morton “Embedded Systems are electronic systems that contain a microprocessor or microcontroller, but we do not think of them as computers – the computer is hidden or embedded in the system.”</a:t>
            </a:r>
          </a:p>
          <a:p>
            <a:pPr>
              <a:buFont typeface="Wingdings" pitchFamily="2" charset="2"/>
              <a:buChar char="v"/>
            </a:pPr>
            <a:endParaRPr lang="en-US" sz="2000" dirty="0" smtClean="0"/>
          </a:p>
          <a:p>
            <a:pPr>
              <a:buFont typeface="Wingdings" pitchFamily="2" charset="2"/>
              <a:buChar char="ü"/>
            </a:pPr>
            <a:r>
              <a:rPr lang="en-US" sz="2000" dirty="0" smtClean="0"/>
              <a:t>Tim </a:t>
            </a:r>
            <a:r>
              <a:rPr lang="en-US" sz="2000" dirty="0" err="1" smtClean="0"/>
              <a:t>Wilmshurst</a:t>
            </a:r>
            <a:r>
              <a:rPr lang="en-US" sz="2000" dirty="0" smtClean="0"/>
              <a:t>  </a:t>
            </a:r>
          </a:p>
          <a:p>
            <a:pPr lvl="1">
              <a:buFont typeface="Wingdings" pitchFamily="2" charset="2"/>
              <a:buChar char="ü"/>
            </a:pPr>
            <a:r>
              <a:rPr lang="en-US" sz="1800" dirty="0" smtClean="0"/>
              <a:t>“</a:t>
            </a:r>
            <a:r>
              <a:rPr lang="en-US" sz="2000" dirty="0" smtClean="0"/>
              <a:t>An embedded system is a system whose principal function is not computational, but which is controlled by a computer embedded within it. The computer is likely to be a microprocessor or microcontroller. The word embedded implies that it lies inside the overall system, hidden from view, forming an integral part of greater  whole. ”</a:t>
            </a:r>
          </a:p>
          <a:p>
            <a:pPr lvl="1">
              <a:buFont typeface="Wingdings" pitchFamily="2" charset="2"/>
              <a:buChar char="ü"/>
            </a:pPr>
            <a:r>
              <a:rPr lang="en-US" sz="2000" dirty="0" smtClean="0"/>
              <a:t>“An embedded system is a microcontroller-based, software-driven, reliable, real time control system, autonomous, or human- or network-interactive, operating on diverse physical variables and in diverse environments, and sold into a competitive and cost-conscious market”.</a:t>
            </a:r>
          </a:p>
          <a:p>
            <a:pPr marL="457200" indent="-457200">
              <a:buFont typeface="Wingdings" pitchFamily="2" charset="2"/>
              <a:buChar char="ü"/>
            </a:pPr>
            <a:endParaRPr lang="en-US" b="1" dirty="0" smtClean="0"/>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ü"/>
            </a:pPr>
            <a:r>
              <a:rPr lang="en-US" sz="2000" b="1" dirty="0" smtClean="0"/>
              <a:t>Any device that includes a computer but is not itself a general-purpose computer(Mainframe or Desktop).</a:t>
            </a:r>
          </a:p>
          <a:p>
            <a:pPr marL="457200" indent="-457200">
              <a:buFont typeface="Wingdings" pitchFamily="2" charset="2"/>
              <a:buChar char="ü"/>
            </a:pPr>
            <a:endParaRPr lang="en-US" sz="2000" b="1" dirty="0" smtClean="0"/>
          </a:p>
          <a:p>
            <a:pPr marL="457200" indent="-457200">
              <a:buFont typeface="Wingdings" pitchFamily="2" charset="2"/>
              <a:buChar char="ü"/>
            </a:pPr>
            <a:r>
              <a:rPr lang="en-US" sz="2000" b="1" dirty="0" smtClean="0"/>
              <a:t>Respond to the external events.(e.g. someone pushes an elevator button.)</a:t>
            </a:r>
          </a:p>
          <a:p>
            <a:pPr>
              <a:buFont typeface="Wingdings" pitchFamily="2" charset="2"/>
              <a:buChar char="v"/>
            </a:pPr>
            <a:endParaRPr lang="en-US" sz="2000" dirty="0" smtClean="0"/>
          </a:p>
          <a:p>
            <a:pPr marL="457200" indent="-457200">
              <a:buFont typeface="Wingdings" pitchFamily="2" charset="2"/>
              <a:buChar char="v"/>
            </a:pPr>
            <a:endParaRPr lang="en-US" b="1" dirty="0" smtClean="0"/>
          </a:p>
        </p:txBody>
      </p:sp>
      <p:pic>
        <p:nvPicPr>
          <p:cNvPr id="4" name="Picture 3"/>
          <p:cNvPicPr/>
          <p:nvPr/>
        </p:nvPicPr>
        <p:blipFill rotWithShape="1">
          <a:blip r:embed="rId2"/>
          <a:srcRect l="7340" t="27707" r="5647" b="13376"/>
          <a:stretch/>
        </p:blipFill>
        <p:spPr bwMode="auto">
          <a:xfrm>
            <a:off x="152400" y="3124199"/>
            <a:ext cx="8915400" cy="3352801"/>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v"/>
            </a:pPr>
            <a:endParaRPr lang="en-US" sz="2000" b="1" dirty="0" smtClean="0"/>
          </a:p>
          <a:p>
            <a:pPr marL="457200" indent="-457200">
              <a:buFont typeface="Wingdings" pitchFamily="2" charset="2"/>
              <a:buChar char="ü"/>
            </a:pPr>
            <a:r>
              <a:rPr lang="en-US" sz="2000" b="1" dirty="0" smtClean="0"/>
              <a:t>Part of the large system.</a:t>
            </a:r>
          </a:p>
          <a:p>
            <a:pPr>
              <a:buFont typeface="Wingdings" pitchFamily="2" charset="2"/>
              <a:buChar char="ü"/>
            </a:pPr>
            <a:endParaRPr lang="en-US" sz="2000" dirty="0" smtClean="0"/>
          </a:p>
          <a:p>
            <a:pPr marL="457200" indent="-457200">
              <a:buFont typeface="Wingdings" pitchFamily="2" charset="2"/>
              <a:buChar char="ü"/>
            </a:pPr>
            <a:r>
              <a:rPr lang="en-US" sz="2000" b="1" dirty="0" smtClean="0"/>
              <a:t>Expected to function without human intervention.</a:t>
            </a:r>
          </a:p>
          <a:p>
            <a:pPr>
              <a:buFont typeface="Wingdings" pitchFamily="2" charset="2"/>
              <a:buChar char="ü"/>
            </a:pPr>
            <a:endParaRPr lang="en-US" sz="2000" dirty="0" smtClean="0"/>
          </a:p>
          <a:p>
            <a:pPr marL="457200" indent="-457200">
              <a:buFont typeface="Wingdings" pitchFamily="2" charset="2"/>
              <a:buChar char="ü"/>
            </a:pPr>
            <a:r>
              <a:rPr lang="en-US" sz="2000" b="1" dirty="0" smtClean="0"/>
              <a:t>Their work is subject to deadlines.</a:t>
            </a:r>
          </a:p>
          <a:p>
            <a:pPr marL="457200" indent="-457200">
              <a:buFont typeface="Wingdings" pitchFamily="2" charset="2"/>
              <a:buChar char="ü"/>
            </a:pPr>
            <a:endParaRPr lang="en-US" b="1" dirty="0" smtClean="0"/>
          </a:p>
          <a:p>
            <a:pPr marL="457200" indent="-457200">
              <a:buFont typeface="Wingdings" pitchFamily="2" charset="2"/>
              <a:buChar char="ü"/>
            </a:pPr>
            <a:r>
              <a:rPr lang="en-US" sz="2000" b="1" dirty="0" smtClean="0"/>
              <a:t>Combination of software and hardware.</a:t>
            </a:r>
          </a:p>
          <a:p>
            <a:pPr marL="457200" indent="-457200">
              <a:buFont typeface="Wingdings" pitchFamily="2" charset="2"/>
              <a:buChar char="ü"/>
            </a:pPr>
            <a:endParaRPr lang="en-US" sz="2000" b="1" dirty="0" smtClean="0"/>
          </a:p>
          <a:p>
            <a:pPr marL="457200" indent="-457200">
              <a:buFont typeface="Wingdings" pitchFamily="2" charset="2"/>
              <a:buChar char="ü"/>
            </a:pPr>
            <a:r>
              <a:rPr lang="en-US" sz="2000" b="1" dirty="0" smtClean="0"/>
              <a:t>Current ES are Multi-core, Multi-Platform mostly in real time and at Low Power Consumption.</a:t>
            </a:r>
          </a:p>
          <a:p>
            <a:pPr marL="457200" indent="-457200">
              <a:buFont typeface="Wingdings" pitchFamily="2" charset="2"/>
              <a:buChar char="ü"/>
            </a:pPr>
            <a:endParaRPr lang="en-US" b="1" dirty="0" smtClean="0"/>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v"/>
            </a:pPr>
            <a:endParaRPr lang="en-US" sz="2000" b="1" dirty="0" smtClean="0"/>
          </a:p>
          <a:p>
            <a:pPr>
              <a:buFont typeface="Wingdings" pitchFamily="2" charset="2"/>
              <a:buChar char="ü"/>
            </a:pPr>
            <a:r>
              <a:rPr lang="en-US" sz="2000" b="1" dirty="0" smtClean="0"/>
              <a:t>Examples:</a:t>
            </a:r>
          </a:p>
          <a:p>
            <a:pPr>
              <a:buNone/>
            </a:pPr>
            <a:r>
              <a:rPr lang="en-US" sz="2000" b="1" dirty="0" smtClean="0"/>
              <a:t>	Product: NASA’s Mars Sojourner Rover. Microprocessor: Intel 8-bit 80C85, 512 </a:t>
            </a:r>
            <a:r>
              <a:rPr lang="en-US" sz="2000" b="1" dirty="0" err="1" smtClean="0"/>
              <a:t>kB</a:t>
            </a:r>
            <a:r>
              <a:rPr lang="en-US" sz="2000" b="1" dirty="0" smtClean="0"/>
              <a:t> of RAM, 176 kb of flash memory,  </a:t>
            </a:r>
            <a:r>
              <a:rPr lang="en-US" sz="2000" b="1" dirty="0" err="1" smtClean="0"/>
              <a:t>Vxworks</a:t>
            </a:r>
            <a:r>
              <a:rPr lang="en-US" sz="2000" b="1" dirty="0" smtClean="0"/>
              <a:t> operating system, 3- Navigation Cameras.</a:t>
            </a:r>
          </a:p>
          <a:p>
            <a:pPr>
              <a:buNone/>
            </a:pPr>
            <a:r>
              <a:rPr lang="en-US" sz="2000" b="1" dirty="0" smtClean="0"/>
              <a:t>		   				</a:t>
            </a:r>
            <a:endParaRPr lang="en-US" b="1" dirty="0" smtClean="0"/>
          </a:p>
        </p:txBody>
      </p:sp>
      <p:pic>
        <p:nvPicPr>
          <p:cNvPr id="4" name="Picture 3" descr="Mars Rove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57400" y="2819400"/>
            <a:ext cx="6934200" cy="3810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solidFill>
                  <a:schemeClr val="tx1"/>
                </a:solidFill>
              </a:rPr>
              <a:t>Introduction to Embedded System</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v"/>
            </a:pPr>
            <a:endParaRPr lang="en-US" sz="2000" b="1" dirty="0" smtClean="0"/>
          </a:p>
          <a:p>
            <a:pPr>
              <a:buFont typeface="Wingdings" pitchFamily="2" charset="2"/>
              <a:buChar char="ü"/>
            </a:pPr>
            <a:r>
              <a:rPr lang="en-US" sz="2000" b="1" dirty="0" smtClean="0"/>
              <a:t>Examples:</a:t>
            </a:r>
          </a:p>
          <a:p>
            <a:pPr>
              <a:buNone/>
            </a:pPr>
            <a:r>
              <a:rPr lang="en-US" sz="2000" b="1" dirty="0" smtClean="0"/>
              <a:t>	Product: Sony </a:t>
            </a:r>
            <a:r>
              <a:rPr lang="en-US" sz="2000" b="1" dirty="0" err="1" smtClean="0"/>
              <a:t>Aibo</a:t>
            </a:r>
            <a:r>
              <a:rPr lang="en-US" sz="2000" b="1" dirty="0" smtClean="0"/>
              <a:t> ERS-110 Robotic Dog. Microprocessor: 64-bit MIPS RISC.</a:t>
            </a:r>
          </a:p>
          <a:p>
            <a:pPr>
              <a:buNone/>
            </a:pPr>
            <a:endParaRPr lang="en-US" sz="2000" b="1" dirty="0" smtClean="0"/>
          </a:p>
          <a:p>
            <a:pPr>
              <a:buNone/>
            </a:pPr>
            <a:r>
              <a:rPr lang="en-US" sz="2000" b="1" dirty="0" smtClean="0"/>
              <a:t>		   				</a:t>
            </a:r>
            <a:endParaRPr lang="en-US" b="1" dirty="0" smtClean="0"/>
          </a:p>
        </p:txBody>
      </p:sp>
      <p:sp>
        <p:nvSpPr>
          <p:cNvPr id="16386" name="AutoShape 2" descr="SONY AIBOको लागि तस्बिर परिणाम"/>
          <p:cNvSpPr>
            <a:spLocks noChangeAspect="1" noChangeArrowheads="1"/>
          </p:cNvSpPr>
          <p:nvPr/>
        </p:nvSpPr>
        <p:spPr bwMode="auto">
          <a:xfrm>
            <a:off x="155575" y="-1608138"/>
            <a:ext cx="37814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SONY AIBOको लागि तस्बिर परिणाम"/>
          <p:cNvPicPr/>
          <p:nvPr/>
        </p:nvPicPr>
        <p:blipFill>
          <a:blip r:embed="rId3"/>
          <a:srcRect/>
          <a:stretch>
            <a:fillRect/>
          </a:stretch>
        </p:blipFill>
        <p:spPr bwMode="auto">
          <a:xfrm>
            <a:off x="2514600" y="2590800"/>
            <a:ext cx="5867400" cy="4267200"/>
          </a:xfrm>
          <a:prstGeom prst="rect">
            <a:avLst/>
          </a:prstGeom>
          <a:noFill/>
          <a:ln w="9525">
            <a:noFill/>
            <a:miter lim="800000"/>
            <a:headEnd/>
            <a:tailEnd/>
          </a:ln>
        </p:spPr>
      </p:pic>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ctr"/>
            <a:r>
              <a:rPr lang="en-US" dirty="0" smtClean="0"/>
              <a:t>General Characteristics of ES</a:t>
            </a:r>
            <a:endParaRPr lang="en-US" dirty="0"/>
          </a:p>
        </p:txBody>
      </p:sp>
      <p:sp>
        <p:nvSpPr>
          <p:cNvPr id="3" name="Content Placeholder 2"/>
          <p:cNvSpPr>
            <a:spLocks noGrp="1"/>
          </p:cNvSpPr>
          <p:nvPr>
            <p:ph sz="quarter" idx="1"/>
          </p:nvPr>
        </p:nvSpPr>
        <p:spPr>
          <a:xfrm>
            <a:off x="0" y="1295400"/>
            <a:ext cx="9144000" cy="5562600"/>
          </a:xfrm>
        </p:spPr>
        <p:txBody>
          <a:bodyPr>
            <a:normAutofit/>
          </a:bodyPr>
          <a:lstStyle/>
          <a:p>
            <a:pPr marL="457200" indent="-457200">
              <a:buFont typeface="Wingdings" pitchFamily="2" charset="2"/>
              <a:buChar char="ü"/>
            </a:pPr>
            <a:r>
              <a:rPr lang="en-US" dirty="0"/>
              <a:t>Single-functioned</a:t>
            </a:r>
          </a:p>
          <a:p>
            <a:pPr marL="800100" lvl="1" indent="-342900">
              <a:buFont typeface="Wingdings" pitchFamily="2" charset="2"/>
              <a:buChar char="ü"/>
            </a:pPr>
            <a:r>
              <a:rPr lang="en-US" dirty="0"/>
              <a:t>Executes a single program, </a:t>
            </a:r>
            <a:r>
              <a:rPr lang="en-US" dirty="0" smtClean="0"/>
              <a:t>repeatedly</a:t>
            </a:r>
          </a:p>
          <a:p>
            <a:pPr marL="800100" lvl="1" indent="-342900">
              <a:buFont typeface="Wingdings" pitchFamily="2" charset="2"/>
              <a:buChar char="ü"/>
            </a:pPr>
            <a:endParaRPr lang="en-US" dirty="0"/>
          </a:p>
          <a:p>
            <a:pPr marL="457200" indent="-457200">
              <a:buFont typeface="Wingdings" pitchFamily="2" charset="2"/>
              <a:buChar char="ü"/>
            </a:pPr>
            <a:r>
              <a:rPr lang="en-US" dirty="0"/>
              <a:t>Tightly-constrained</a:t>
            </a:r>
          </a:p>
          <a:p>
            <a:pPr marL="800100" lvl="1" indent="-342900">
              <a:buFont typeface="Wingdings" pitchFamily="2" charset="2"/>
              <a:buChar char="ü"/>
            </a:pPr>
            <a:r>
              <a:rPr lang="en-US" dirty="0"/>
              <a:t>Low cost, low power, small, fast, etc</a:t>
            </a:r>
            <a:r>
              <a:rPr lang="en-US" dirty="0" smtClean="0"/>
              <a:t>.</a:t>
            </a:r>
          </a:p>
          <a:p>
            <a:pPr marL="800100" lvl="1" indent="-342900">
              <a:buFont typeface="Wingdings" pitchFamily="2" charset="2"/>
              <a:buChar char="ü"/>
            </a:pPr>
            <a:endParaRPr lang="en-US" dirty="0"/>
          </a:p>
          <a:p>
            <a:pPr marL="457200" indent="-457200">
              <a:buFont typeface="Wingdings" pitchFamily="2" charset="2"/>
              <a:buChar char="ü"/>
            </a:pPr>
            <a:r>
              <a:rPr lang="en-US" dirty="0" smtClean="0"/>
              <a:t>Real-time</a:t>
            </a:r>
          </a:p>
          <a:p>
            <a:pPr marL="800100" lvl="1" indent="-342900">
              <a:buFont typeface="Wingdings" pitchFamily="2" charset="2"/>
              <a:buChar char="ü"/>
            </a:pPr>
            <a:r>
              <a:rPr lang="en-US" dirty="0" smtClean="0"/>
              <a:t>Must </a:t>
            </a:r>
            <a:r>
              <a:rPr lang="en-US" dirty="0"/>
              <a:t>compute certain results </a:t>
            </a:r>
            <a:r>
              <a:rPr lang="en-US" dirty="0" smtClean="0"/>
              <a:t>in </a:t>
            </a:r>
            <a:r>
              <a:rPr lang="en-US" dirty="0"/>
              <a:t>real-time without </a:t>
            </a:r>
            <a:r>
              <a:rPr lang="en-US" dirty="0" smtClean="0"/>
              <a:t>delay.</a:t>
            </a:r>
          </a:p>
          <a:p>
            <a:pPr marL="800100" lvl="1" indent="-342900">
              <a:buFont typeface="Wingdings" pitchFamily="2" charset="2"/>
              <a:buChar char="ü"/>
            </a:pPr>
            <a:r>
              <a:rPr lang="en-US" dirty="0" smtClean="0"/>
              <a:t>In Hard Real time any delay in deadline could result in a catastrophe.</a:t>
            </a:r>
            <a:endParaRPr lang="en-US" dirty="0"/>
          </a:p>
        </p:txBody>
      </p:sp>
    </p:spTree>
    <p:extLst>
      <p:ext uri="{BB962C8B-B14F-4D97-AF65-F5344CB8AC3E}">
        <p14:creationId xmlns="" xmlns:p14="http://schemas.microsoft.com/office/powerpoint/2010/main" val="195279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656</TotalTime>
  <Words>1159</Words>
  <Application>Microsoft Office PowerPoint</Application>
  <PresentationFormat>On-screen Show (4:3)</PresentationFormat>
  <Paragraphs>182</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Slide 1</vt:lpstr>
      <vt:lpstr>Agenda</vt:lpstr>
      <vt:lpstr>What is a system?</vt:lpstr>
      <vt:lpstr>Introduction to Embedded System</vt:lpstr>
      <vt:lpstr>Introduction to Embedded System</vt:lpstr>
      <vt:lpstr>Introduction to Embedded System</vt:lpstr>
      <vt:lpstr>Introduction to Embedded System</vt:lpstr>
      <vt:lpstr>Introduction to Embedded System</vt:lpstr>
      <vt:lpstr>General Characteristics of ES</vt:lpstr>
      <vt:lpstr>General Characteristics of ES Contd.</vt:lpstr>
      <vt:lpstr>Classification of ES</vt:lpstr>
      <vt:lpstr>Classification of ES Contd.</vt:lpstr>
      <vt:lpstr>Classification of ES Contd..</vt:lpstr>
      <vt:lpstr>Essential Components of ES</vt:lpstr>
      <vt:lpstr>Overview of Processors in ES</vt:lpstr>
      <vt:lpstr>Overview of Processors in ES Contd..</vt:lpstr>
      <vt:lpstr>Hardware Units in Embedded System</vt:lpstr>
      <vt:lpstr>Application of 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Characteristics of Embedded System(ES)</dc:title>
  <dc:creator>DpN</dc:creator>
  <cp:lastModifiedBy>adbl</cp:lastModifiedBy>
  <cp:revision>155</cp:revision>
  <dcterms:created xsi:type="dcterms:W3CDTF">2006-08-16T00:00:00Z</dcterms:created>
  <dcterms:modified xsi:type="dcterms:W3CDTF">2019-06-22T05:57:12Z</dcterms:modified>
  <cp:contentStatus/>
</cp:coreProperties>
</file>