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Hardware Design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Single-Purpose Processor - Hardware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2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design (cont.)</a:t>
            </a:r>
          </a:p>
        </p:txBody>
      </p:sp>
      <p:grpSp>
        <p:nvGrpSpPr>
          <p:cNvPr id="34980" name="Group 164"/>
          <p:cNvGrpSpPr>
            <a:grpSpLocks/>
          </p:cNvGrpSpPr>
          <p:nvPr/>
        </p:nvGrpSpPr>
        <p:grpSpPr bwMode="auto">
          <a:xfrm>
            <a:off x="228600" y="1600200"/>
            <a:ext cx="4005263" cy="5029200"/>
            <a:chOff x="175" y="1008"/>
            <a:chExt cx="2362" cy="2733"/>
          </a:xfrm>
        </p:grpSpPr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227" y="1177"/>
              <a:ext cx="2248" cy="694"/>
              <a:chOff x="227" y="1157"/>
              <a:chExt cx="2248" cy="694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420" y="1371"/>
                <a:ext cx="230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23" name="Text Box 7"/>
              <p:cNvSpPr txBox="1">
                <a:spLocks noChangeArrowheads="1"/>
              </p:cNvSpPr>
              <p:nvPr/>
            </p:nvSpPr>
            <p:spPr bwMode="auto">
              <a:xfrm>
                <a:off x="342" y="1429"/>
                <a:ext cx="58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24" name="Text Box 8"/>
              <p:cNvSpPr txBox="1">
                <a:spLocks noChangeArrowheads="1"/>
              </p:cNvSpPr>
              <p:nvPr/>
            </p:nvSpPr>
            <p:spPr bwMode="auto">
              <a:xfrm>
                <a:off x="342" y="1659"/>
                <a:ext cx="58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80" y="1157"/>
                <a:ext cx="380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   </a:t>
                </a:r>
                <a:r>
                  <a:rPr lang="en-US" sz="1000"/>
                  <a:t>Q1Q0</a:t>
                </a:r>
                <a:endParaRPr lang="en-US" sz="1200"/>
              </a:p>
            </p:txBody>
          </p:sp>
          <p:sp>
            <p:nvSpPr>
              <p:cNvPr id="34826" name="Text Box 10"/>
              <p:cNvSpPr txBox="1">
                <a:spLocks noChangeArrowheads="1"/>
              </p:cNvSpPr>
              <p:nvPr/>
            </p:nvSpPr>
            <p:spPr bwMode="auto">
              <a:xfrm>
                <a:off x="227" y="1171"/>
                <a:ext cx="115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/>
                  <a:t> I1</a:t>
                </a:r>
              </a:p>
            </p:txBody>
          </p:sp>
          <p:sp>
            <p:nvSpPr>
              <p:cNvPr id="34827" name="Text Box 11"/>
              <p:cNvSpPr txBox="1">
                <a:spLocks noChangeArrowheads="1"/>
              </p:cNvSpPr>
              <p:nvPr/>
            </p:nvSpPr>
            <p:spPr bwMode="auto">
              <a:xfrm>
                <a:off x="1453" y="1508"/>
                <a:ext cx="1022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/>
                  <a:t>  I1 = Q1’Q0a + Q1a’ + Q1Q0’</a:t>
                </a:r>
              </a:p>
            </p:txBody>
          </p:sp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650" y="1371"/>
                <a:ext cx="231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29" name="Text Box 13"/>
              <p:cNvSpPr txBox="1">
                <a:spLocks noChangeArrowheads="1"/>
              </p:cNvSpPr>
              <p:nvPr/>
            </p:nvSpPr>
            <p:spPr bwMode="auto">
              <a:xfrm>
                <a:off x="881" y="1371"/>
                <a:ext cx="230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30" name="Text Box 14"/>
              <p:cNvSpPr txBox="1">
                <a:spLocks noChangeArrowheads="1"/>
              </p:cNvSpPr>
              <p:nvPr/>
            </p:nvSpPr>
            <p:spPr bwMode="auto">
              <a:xfrm>
                <a:off x="1111" y="1602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1111" y="1371"/>
                <a:ext cx="230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32" name="Text Box 16"/>
              <p:cNvSpPr txBox="1">
                <a:spLocks noChangeArrowheads="1"/>
              </p:cNvSpPr>
              <p:nvPr/>
            </p:nvSpPr>
            <p:spPr bwMode="auto">
              <a:xfrm>
                <a:off x="881" y="1602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33" name="Text Box 17"/>
              <p:cNvSpPr txBox="1">
                <a:spLocks noChangeArrowheads="1"/>
              </p:cNvSpPr>
              <p:nvPr/>
            </p:nvSpPr>
            <p:spPr bwMode="auto">
              <a:xfrm>
                <a:off x="650" y="1602"/>
                <a:ext cx="231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420" y="1602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35" name="Text Box 19"/>
              <p:cNvSpPr txBox="1">
                <a:spLocks noChangeArrowheads="1"/>
              </p:cNvSpPr>
              <p:nvPr/>
            </p:nvSpPr>
            <p:spPr bwMode="auto">
              <a:xfrm>
                <a:off x="477" y="1256"/>
                <a:ext cx="17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00</a:t>
                </a:r>
              </a:p>
            </p:txBody>
          </p:sp>
          <p:sp>
            <p:nvSpPr>
              <p:cNvPr id="34836" name="Text Box 20"/>
              <p:cNvSpPr txBox="1">
                <a:spLocks noChangeArrowheads="1"/>
              </p:cNvSpPr>
              <p:nvPr/>
            </p:nvSpPr>
            <p:spPr bwMode="auto">
              <a:xfrm>
                <a:off x="938" y="1256"/>
                <a:ext cx="115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11</a:t>
                </a:r>
              </a:p>
            </p:txBody>
          </p:sp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1109" y="1256"/>
                <a:ext cx="17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  10</a:t>
                </a:r>
              </a:p>
            </p:txBody>
          </p:sp>
          <p:sp>
            <p:nvSpPr>
              <p:cNvPr id="34838" name="Text Box 22"/>
              <p:cNvSpPr txBox="1">
                <a:spLocks noChangeArrowheads="1"/>
              </p:cNvSpPr>
              <p:nvPr/>
            </p:nvSpPr>
            <p:spPr bwMode="auto">
              <a:xfrm>
                <a:off x="252" y="1291"/>
                <a:ext cx="110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</a:t>
                </a:r>
                <a:r>
                  <a:rPr lang="en-US" sz="1000"/>
                  <a:t>a</a:t>
                </a:r>
              </a:p>
            </p:txBody>
          </p:sp>
          <p:sp>
            <p:nvSpPr>
              <p:cNvPr id="34839" name="AutoShape 23"/>
              <p:cNvSpPr>
                <a:spLocks noChangeArrowheads="1"/>
              </p:cNvSpPr>
              <p:nvPr/>
            </p:nvSpPr>
            <p:spPr bwMode="auto">
              <a:xfrm rot="5400000">
                <a:off x="1057" y="1313"/>
                <a:ext cx="133" cy="372"/>
              </a:xfrm>
              <a:prstGeom prst="flowChartAlternateProcess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AutoShape 24"/>
              <p:cNvSpPr>
                <a:spLocks noChangeArrowheads="1"/>
              </p:cNvSpPr>
              <p:nvPr/>
            </p:nvSpPr>
            <p:spPr bwMode="auto">
              <a:xfrm>
                <a:off x="708" y="1665"/>
                <a:ext cx="115" cy="155"/>
              </a:xfrm>
              <a:prstGeom prst="flowChartAlternateProcess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1" name="Text Box 25"/>
              <p:cNvSpPr txBox="1">
                <a:spLocks noChangeArrowheads="1"/>
              </p:cNvSpPr>
              <p:nvPr/>
            </p:nvSpPr>
            <p:spPr bwMode="auto">
              <a:xfrm>
                <a:off x="708" y="1256"/>
                <a:ext cx="115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01</a:t>
                </a:r>
              </a:p>
            </p:txBody>
          </p:sp>
          <p:sp>
            <p:nvSpPr>
              <p:cNvPr id="34842" name="Freeform 26"/>
              <p:cNvSpPr>
                <a:spLocks/>
              </p:cNvSpPr>
              <p:nvPr/>
            </p:nvSpPr>
            <p:spPr bwMode="auto">
              <a:xfrm>
                <a:off x="350" y="1295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4" h="75">
                    <a:moveTo>
                      <a:pt x="64" y="7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AutoShape 27"/>
              <p:cNvSpPr>
                <a:spLocks noChangeArrowheads="1"/>
              </p:cNvSpPr>
              <p:nvPr/>
            </p:nvSpPr>
            <p:spPr bwMode="auto">
              <a:xfrm>
                <a:off x="1169" y="1429"/>
                <a:ext cx="147" cy="37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94" name="Group 78"/>
            <p:cNvGrpSpPr>
              <a:grpSpLocks/>
            </p:cNvGrpSpPr>
            <p:nvPr/>
          </p:nvGrpSpPr>
          <p:grpSpPr bwMode="auto">
            <a:xfrm>
              <a:off x="254" y="2038"/>
              <a:ext cx="2157" cy="663"/>
              <a:chOff x="254" y="1928"/>
              <a:chExt cx="2157" cy="663"/>
            </a:xfrm>
          </p:grpSpPr>
          <p:sp>
            <p:nvSpPr>
              <p:cNvPr id="34845" name="Text Box 29"/>
              <p:cNvSpPr txBox="1">
                <a:spLocks noChangeArrowheads="1"/>
              </p:cNvSpPr>
              <p:nvPr/>
            </p:nvSpPr>
            <p:spPr bwMode="auto">
              <a:xfrm>
                <a:off x="447" y="2130"/>
                <a:ext cx="230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908" y="2361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47" name="Text Box 31"/>
              <p:cNvSpPr txBox="1">
                <a:spLocks noChangeArrowheads="1"/>
              </p:cNvSpPr>
              <p:nvPr/>
            </p:nvSpPr>
            <p:spPr bwMode="auto">
              <a:xfrm>
                <a:off x="1138" y="2130"/>
                <a:ext cx="230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48" name="Text Box 32"/>
              <p:cNvSpPr txBox="1">
                <a:spLocks noChangeArrowheads="1"/>
              </p:cNvSpPr>
              <p:nvPr/>
            </p:nvSpPr>
            <p:spPr bwMode="auto">
              <a:xfrm>
                <a:off x="447" y="2361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49" name="Text Box 33"/>
              <p:cNvSpPr txBox="1">
                <a:spLocks noChangeArrowheads="1"/>
              </p:cNvSpPr>
              <p:nvPr/>
            </p:nvSpPr>
            <p:spPr bwMode="auto">
              <a:xfrm>
                <a:off x="677" y="2361"/>
                <a:ext cx="231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50" name="Text Box 34"/>
              <p:cNvSpPr txBox="1">
                <a:spLocks noChangeArrowheads="1"/>
              </p:cNvSpPr>
              <p:nvPr/>
            </p:nvSpPr>
            <p:spPr bwMode="auto">
              <a:xfrm>
                <a:off x="1138" y="2361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51" name="Text Box 35"/>
              <p:cNvSpPr txBox="1">
                <a:spLocks noChangeArrowheads="1"/>
              </p:cNvSpPr>
              <p:nvPr/>
            </p:nvSpPr>
            <p:spPr bwMode="auto">
              <a:xfrm>
                <a:off x="908" y="2130"/>
                <a:ext cx="230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52" name="Text Box 36"/>
              <p:cNvSpPr txBox="1">
                <a:spLocks noChangeArrowheads="1"/>
              </p:cNvSpPr>
              <p:nvPr/>
            </p:nvSpPr>
            <p:spPr bwMode="auto">
              <a:xfrm>
                <a:off x="479" y="2005"/>
                <a:ext cx="148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 00</a:t>
                </a:r>
              </a:p>
            </p:txBody>
          </p:sp>
          <p:sp>
            <p:nvSpPr>
              <p:cNvPr id="34853" name="Text Box 37"/>
              <p:cNvSpPr txBox="1">
                <a:spLocks noChangeArrowheads="1"/>
              </p:cNvSpPr>
              <p:nvPr/>
            </p:nvSpPr>
            <p:spPr bwMode="auto">
              <a:xfrm>
                <a:off x="657" y="2015"/>
                <a:ext cx="22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   01</a:t>
                </a:r>
              </a:p>
            </p:txBody>
          </p:sp>
          <p:sp>
            <p:nvSpPr>
              <p:cNvPr id="34854" name="Text Box 38"/>
              <p:cNvSpPr txBox="1">
                <a:spLocks noChangeArrowheads="1"/>
              </p:cNvSpPr>
              <p:nvPr/>
            </p:nvSpPr>
            <p:spPr bwMode="auto">
              <a:xfrm>
                <a:off x="905" y="2015"/>
                <a:ext cx="17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  11</a:t>
                </a:r>
              </a:p>
            </p:txBody>
          </p:sp>
          <p:sp>
            <p:nvSpPr>
              <p:cNvPr id="34855" name="Text Box 39"/>
              <p:cNvSpPr txBox="1">
                <a:spLocks noChangeArrowheads="1"/>
              </p:cNvSpPr>
              <p:nvPr/>
            </p:nvSpPr>
            <p:spPr bwMode="auto">
              <a:xfrm>
                <a:off x="268" y="2060"/>
                <a:ext cx="12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</a:t>
                </a:r>
                <a:r>
                  <a:rPr lang="en-US" sz="1000"/>
                  <a:t>a</a:t>
                </a:r>
              </a:p>
            </p:txBody>
          </p:sp>
          <p:sp>
            <p:nvSpPr>
              <p:cNvPr id="34856" name="Text Box 40"/>
              <p:cNvSpPr txBox="1">
                <a:spLocks noChangeArrowheads="1"/>
              </p:cNvSpPr>
              <p:nvPr/>
            </p:nvSpPr>
            <p:spPr bwMode="auto">
              <a:xfrm>
                <a:off x="677" y="2130"/>
                <a:ext cx="231" cy="2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57" name="Text Box 41"/>
              <p:cNvSpPr txBox="1">
                <a:spLocks noChangeArrowheads="1"/>
              </p:cNvSpPr>
              <p:nvPr/>
            </p:nvSpPr>
            <p:spPr bwMode="auto">
              <a:xfrm>
                <a:off x="1073" y="2015"/>
                <a:ext cx="24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>
                  <a:spcBef>
                    <a:spcPct val="0"/>
                  </a:spcBef>
                </a:pPr>
                <a:r>
                  <a:rPr lang="en-US" sz="1200"/>
                  <a:t>     10</a:t>
                </a:r>
              </a:p>
            </p:txBody>
          </p:sp>
          <p:sp>
            <p:nvSpPr>
              <p:cNvPr id="34858" name="Freeform 42"/>
              <p:cNvSpPr>
                <a:spLocks/>
              </p:cNvSpPr>
              <p:nvPr/>
            </p:nvSpPr>
            <p:spPr bwMode="auto">
              <a:xfrm>
                <a:off x="389" y="2073"/>
                <a:ext cx="57" cy="52"/>
              </a:xfrm>
              <a:custGeom>
                <a:avLst/>
                <a:gdLst>
                  <a:gd name="T0" fmla="*/ 143 w 143"/>
                  <a:gd name="T1" fmla="*/ 131 h 131"/>
                  <a:gd name="T2" fmla="*/ 0 w 143"/>
                  <a:gd name="T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3" h="131">
                    <a:moveTo>
                      <a:pt x="143" y="13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9" name="Text Box 43"/>
              <p:cNvSpPr txBox="1">
                <a:spLocks noChangeArrowheads="1"/>
              </p:cNvSpPr>
              <p:nvPr/>
            </p:nvSpPr>
            <p:spPr bwMode="auto">
              <a:xfrm>
                <a:off x="254" y="1957"/>
                <a:ext cx="115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/>
                  <a:t> I0</a:t>
                </a:r>
              </a:p>
            </p:txBody>
          </p:sp>
          <p:sp>
            <p:nvSpPr>
              <p:cNvPr id="34860" name="Text Box 44"/>
              <p:cNvSpPr txBox="1">
                <a:spLocks noChangeArrowheads="1"/>
              </p:cNvSpPr>
              <p:nvPr/>
            </p:nvSpPr>
            <p:spPr bwMode="auto">
              <a:xfrm>
                <a:off x="332" y="1928"/>
                <a:ext cx="278" cy="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000"/>
                  <a:t>    Q1Q0</a:t>
                </a:r>
                <a:endParaRPr lang="en-US" sz="1200"/>
              </a:p>
            </p:txBody>
          </p:sp>
          <p:sp>
            <p:nvSpPr>
              <p:cNvPr id="34861" name="Text Box 45"/>
              <p:cNvSpPr txBox="1">
                <a:spLocks noChangeArrowheads="1"/>
              </p:cNvSpPr>
              <p:nvPr/>
            </p:nvSpPr>
            <p:spPr bwMode="auto">
              <a:xfrm>
                <a:off x="1501" y="2219"/>
                <a:ext cx="910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/>
                  <a:t>I0 = Q0a’ + Q0’a</a:t>
                </a:r>
              </a:p>
              <a:p>
                <a:pPr>
                  <a:spcBef>
                    <a:spcPct val="0"/>
                  </a:spcBef>
                </a:pPr>
                <a:endParaRPr lang="en-US" sz="1200" b="1"/>
              </a:p>
            </p:txBody>
          </p:sp>
          <p:sp>
            <p:nvSpPr>
              <p:cNvPr id="34862" name="AutoShape 46"/>
              <p:cNvSpPr>
                <a:spLocks noChangeArrowheads="1"/>
              </p:cNvSpPr>
              <p:nvPr/>
            </p:nvSpPr>
            <p:spPr bwMode="auto">
              <a:xfrm>
                <a:off x="452" y="2409"/>
                <a:ext cx="183" cy="162"/>
              </a:xfrm>
              <a:prstGeom prst="flowChartAlternateProcess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3" name="Text Box 47"/>
              <p:cNvSpPr txBox="1">
                <a:spLocks noChangeArrowheads="1"/>
              </p:cNvSpPr>
              <p:nvPr/>
            </p:nvSpPr>
            <p:spPr bwMode="auto">
              <a:xfrm>
                <a:off x="379" y="2205"/>
                <a:ext cx="58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64" name="Text Box 48"/>
              <p:cNvSpPr txBox="1">
                <a:spLocks noChangeArrowheads="1"/>
              </p:cNvSpPr>
              <p:nvPr/>
            </p:nvSpPr>
            <p:spPr bwMode="auto">
              <a:xfrm>
                <a:off x="374" y="2418"/>
                <a:ext cx="58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65" name="AutoShape 49"/>
              <p:cNvSpPr>
                <a:spLocks noChangeArrowheads="1"/>
              </p:cNvSpPr>
              <p:nvPr/>
            </p:nvSpPr>
            <p:spPr bwMode="auto">
              <a:xfrm>
                <a:off x="1196" y="2418"/>
                <a:ext cx="172" cy="152"/>
              </a:xfrm>
              <a:prstGeom prst="flowChartAlternateProcess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6" name="AutoShape 50"/>
              <p:cNvSpPr>
                <a:spLocks noChangeArrowheads="1"/>
              </p:cNvSpPr>
              <p:nvPr/>
            </p:nvSpPr>
            <p:spPr bwMode="auto">
              <a:xfrm>
                <a:off x="735" y="2188"/>
                <a:ext cx="345" cy="157"/>
              </a:xfrm>
              <a:prstGeom prst="flowChartAlternateProcess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93" name="Group 77"/>
            <p:cNvGrpSpPr>
              <a:grpSpLocks/>
            </p:cNvGrpSpPr>
            <p:nvPr/>
          </p:nvGrpSpPr>
          <p:grpSpPr bwMode="auto">
            <a:xfrm>
              <a:off x="239" y="2869"/>
              <a:ext cx="2201" cy="687"/>
              <a:chOff x="239" y="2869"/>
              <a:chExt cx="2201" cy="687"/>
            </a:xfrm>
          </p:grpSpPr>
          <p:sp>
            <p:nvSpPr>
              <p:cNvPr id="34868" name="Text Box 52"/>
              <p:cNvSpPr txBox="1">
                <a:spLocks noChangeArrowheads="1"/>
              </p:cNvSpPr>
              <p:nvPr/>
            </p:nvSpPr>
            <p:spPr bwMode="auto">
              <a:xfrm>
                <a:off x="405" y="2920"/>
                <a:ext cx="17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endParaRPr lang="en-US" sz="1200"/>
              </a:p>
            </p:txBody>
          </p:sp>
          <p:sp>
            <p:nvSpPr>
              <p:cNvPr id="34869" name="AutoShape 53"/>
              <p:cNvSpPr>
                <a:spLocks noChangeArrowheads="1"/>
              </p:cNvSpPr>
              <p:nvPr/>
            </p:nvSpPr>
            <p:spPr bwMode="auto">
              <a:xfrm>
                <a:off x="971" y="3153"/>
                <a:ext cx="131" cy="378"/>
              </a:xfrm>
              <a:prstGeom prst="flowChartAlternateProcess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0" name="Text Box 54"/>
              <p:cNvSpPr txBox="1">
                <a:spLocks noChangeArrowheads="1"/>
              </p:cNvSpPr>
              <p:nvPr/>
            </p:nvSpPr>
            <p:spPr bwMode="auto">
              <a:xfrm>
                <a:off x="463" y="3326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 algn="just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71" name="Text Box 55"/>
              <p:cNvSpPr txBox="1">
                <a:spLocks noChangeArrowheads="1"/>
              </p:cNvSpPr>
              <p:nvPr/>
            </p:nvSpPr>
            <p:spPr bwMode="auto">
              <a:xfrm>
                <a:off x="693" y="3326"/>
                <a:ext cx="231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 algn="just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72" name="Text Box 56"/>
              <p:cNvSpPr txBox="1">
                <a:spLocks noChangeArrowheads="1"/>
              </p:cNvSpPr>
              <p:nvPr/>
            </p:nvSpPr>
            <p:spPr bwMode="auto">
              <a:xfrm>
                <a:off x="693" y="3096"/>
                <a:ext cx="231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73" name="Text Box 57"/>
              <p:cNvSpPr txBox="1">
                <a:spLocks noChangeArrowheads="1"/>
              </p:cNvSpPr>
              <p:nvPr/>
            </p:nvSpPr>
            <p:spPr bwMode="auto">
              <a:xfrm>
                <a:off x="924" y="3326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74" name="Text Box 58"/>
              <p:cNvSpPr txBox="1">
                <a:spLocks noChangeArrowheads="1"/>
              </p:cNvSpPr>
              <p:nvPr/>
            </p:nvSpPr>
            <p:spPr bwMode="auto">
              <a:xfrm>
                <a:off x="924" y="3096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75" name="Text Box 59"/>
              <p:cNvSpPr txBox="1">
                <a:spLocks noChangeArrowheads="1"/>
              </p:cNvSpPr>
              <p:nvPr/>
            </p:nvSpPr>
            <p:spPr bwMode="auto">
              <a:xfrm>
                <a:off x="1154" y="3326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 algn="just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76" name="Text Box 60"/>
              <p:cNvSpPr txBox="1">
                <a:spLocks noChangeArrowheads="1"/>
              </p:cNvSpPr>
              <p:nvPr/>
            </p:nvSpPr>
            <p:spPr bwMode="auto">
              <a:xfrm>
                <a:off x="1154" y="3096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77" name="Text Box 61"/>
              <p:cNvSpPr txBox="1">
                <a:spLocks noChangeArrowheads="1"/>
              </p:cNvSpPr>
              <p:nvPr/>
            </p:nvSpPr>
            <p:spPr bwMode="auto">
              <a:xfrm>
                <a:off x="515" y="2980"/>
                <a:ext cx="153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00</a:t>
                </a:r>
              </a:p>
            </p:txBody>
          </p:sp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736" y="2980"/>
                <a:ext cx="163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01</a:t>
                </a:r>
              </a:p>
            </p:txBody>
          </p:sp>
          <p:sp>
            <p:nvSpPr>
              <p:cNvPr id="34879" name="Text Box 63"/>
              <p:cNvSpPr txBox="1">
                <a:spLocks noChangeArrowheads="1"/>
              </p:cNvSpPr>
              <p:nvPr/>
            </p:nvSpPr>
            <p:spPr bwMode="auto">
              <a:xfrm>
                <a:off x="966" y="2980"/>
                <a:ext cx="163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11</a:t>
                </a:r>
              </a:p>
            </p:txBody>
          </p:sp>
          <p:sp>
            <p:nvSpPr>
              <p:cNvPr id="34880" name="Text Box 64"/>
              <p:cNvSpPr txBox="1">
                <a:spLocks noChangeArrowheads="1"/>
              </p:cNvSpPr>
              <p:nvPr/>
            </p:nvSpPr>
            <p:spPr bwMode="auto">
              <a:xfrm>
                <a:off x="1119" y="2980"/>
                <a:ext cx="226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   10</a:t>
                </a:r>
              </a:p>
            </p:txBody>
          </p:sp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1501" y="3142"/>
                <a:ext cx="939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/>
                  <a:t>x = Q1Q0</a:t>
                </a:r>
              </a:p>
            </p:txBody>
          </p:sp>
          <p:sp>
            <p:nvSpPr>
              <p:cNvPr id="34882" name="Text Box 66"/>
              <p:cNvSpPr txBox="1">
                <a:spLocks noChangeArrowheads="1"/>
              </p:cNvSpPr>
              <p:nvPr/>
            </p:nvSpPr>
            <p:spPr bwMode="auto">
              <a:xfrm>
                <a:off x="239" y="2869"/>
                <a:ext cx="115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b="1"/>
                  <a:t>  x</a:t>
                </a:r>
              </a:p>
            </p:txBody>
          </p:sp>
          <p:sp>
            <p:nvSpPr>
              <p:cNvPr id="34883" name="Text Box 67"/>
              <p:cNvSpPr txBox="1">
                <a:spLocks noChangeArrowheads="1"/>
              </p:cNvSpPr>
              <p:nvPr/>
            </p:nvSpPr>
            <p:spPr bwMode="auto">
              <a:xfrm>
                <a:off x="405" y="3153"/>
                <a:ext cx="58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405" y="3384"/>
                <a:ext cx="115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4885" name="Text Box 69"/>
              <p:cNvSpPr txBox="1">
                <a:spLocks noChangeArrowheads="1"/>
              </p:cNvSpPr>
              <p:nvPr/>
            </p:nvSpPr>
            <p:spPr bwMode="auto">
              <a:xfrm>
                <a:off x="463" y="3096"/>
                <a:ext cx="230" cy="2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7160" tIns="13716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4886" name="Freeform 70"/>
              <p:cNvSpPr>
                <a:spLocks/>
              </p:cNvSpPr>
              <p:nvPr/>
            </p:nvSpPr>
            <p:spPr bwMode="auto">
              <a:xfrm>
                <a:off x="356" y="3010"/>
                <a:ext cx="107" cy="86"/>
              </a:xfrm>
              <a:custGeom>
                <a:avLst/>
                <a:gdLst>
                  <a:gd name="T0" fmla="*/ 107 w 107"/>
                  <a:gd name="T1" fmla="*/ 86 h 86"/>
                  <a:gd name="T2" fmla="*/ 0 w 107"/>
                  <a:gd name="T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7" h="86">
                    <a:moveTo>
                      <a:pt x="107" y="86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80" y="3021"/>
                <a:ext cx="95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 </a:t>
                </a:r>
                <a:r>
                  <a:rPr lang="en-US" sz="1000"/>
                  <a:t>a</a:t>
                </a:r>
              </a:p>
            </p:txBody>
          </p:sp>
          <p:sp>
            <p:nvSpPr>
              <p:cNvPr id="34888" name="Text Box 72"/>
              <p:cNvSpPr txBox="1">
                <a:spLocks noChangeArrowheads="1"/>
              </p:cNvSpPr>
              <p:nvPr/>
            </p:nvSpPr>
            <p:spPr bwMode="auto">
              <a:xfrm>
                <a:off x="391" y="2884"/>
                <a:ext cx="29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000"/>
                  <a:t>Q1Q0</a:t>
                </a:r>
              </a:p>
            </p:txBody>
          </p:sp>
        </p:grpSp>
        <p:sp>
          <p:nvSpPr>
            <p:cNvPr id="34889" name="Text Box 73"/>
            <p:cNvSpPr txBox="1">
              <a:spLocks noChangeArrowheads="1"/>
            </p:cNvSpPr>
            <p:nvPr/>
          </p:nvSpPr>
          <p:spPr bwMode="auto">
            <a:xfrm>
              <a:off x="175" y="1008"/>
              <a:ext cx="2362" cy="2733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/>
                <a:t>E) Minimized Output Equations</a:t>
              </a:r>
              <a:endParaRPr lang="en-US" sz="2400"/>
            </a:p>
          </p:txBody>
        </p:sp>
      </p:grpSp>
      <p:grpSp>
        <p:nvGrpSpPr>
          <p:cNvPr id="34979" name="Group 163"/>
          <p:cNvGrpSpPr>
            <a:grpSpLocks/>
          </p:cNvGrpSpPr>
          <p:nvPr/>
        </p:nvGrpSpPr>
        <p:grpSpPr bwMode="auto">
          <a:xfrm>
            <a:off x="4895850" y="1570038"/>
            <a:ext cx="3943350" cy="5059362"/>
            <a:chOff x="3124" y="1013"/>
            <a:chExt cx="2197" cy="2716"/>
          </a:xfrm>
        </p:grpSpPr>
        <p:sp>
          <p:nvSpPr>
            <p:cNvPr id="34897" name="Text Box 81"/>
            <p:cNvSpPr txBox="1">
              <a:spLocks noChangeArrowheads="1"/>
            </p:cNvSpPr>
            <p:nvPr/>
          </p:nvSpPr>
          <p:spPr bwMode="auto">
            <a:xfrm>
              <a:off x="3124" y="1013"/>
              <a:ext cx="2197" cy="271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/>
                <a:t>F) Combinational Logic</a:t>
              </a:r>
            </a:p>
          </p:txBody>
        </p:sp>
        <p:grpSp>
          <p:nvGrpSpPr>
            <p:cNvPr id="34978" name="Group 162"/>
            <p:cNvGrpSpPr>
              <a:grpSpLocks/>
            </p:cNvGrpSpPr>
            <p:nvPr/>
          </p:nvGrpSpPr>
          <p:grpSpPr bwMode="auto">
            <a:xfrm>
              <a:off x="3289" y="1413"/>
              <a:ext cx="1947" cy="2084"/>
              <a:chOff x="2954" y="1413"/>
              <a:chExt cx="1947" cy="2084"/>
            </a:xfrm>
          </p:grpSpPr>
          <p:sp>
            <p:nvSpPr>
              <p:cNvPr id="34914" name="Oval 98"/>
              <p:cNvSpPr>
                <a:spLocks noChangeArrowheads="1"/>
              </p:cNvSpPr>
              <p:nvPr/>
            </p:nvSpPr>
            <p:spPr bwMode="auto">
              <a:xfrm>
                <a:off x="3654" y="2786"/>
                <a:ext cx="41" cy="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5" name="Oval 99"/>
              <p:cNvSpPr>
                <a:spLocks noChangeArrowheads="1"/>
              </p:cNvSpPr>
              <p:nvPr/>
            </p:nvSpPr>
            <p:spPr bwMode="auto">
              <a:xfrm>
                <a:off x="3654" y="3008"/>
                <a:ext cx="41" cy="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6" name="Freeform 100"/>
              <p:cNvSpPr>
                <a:spLocks/>
              </p:cNvSpPr>
              <p:nvPr/>
            </p:nvSpPr>
            <p:spPr bwMode="auto">
              <a:xfrm>
                <a:off x="3263" y="3132"/>
                <a:ext cx="471" cy="0"/>
              </a:xfrm>
              <a:custGeom>
                <a:avLst/>
                <a:gdLst>
                  <a:gd name="T0" fmla="*/ 0 w 800"/>
                  <a:gd name="T1" fmla="*/ 0 h 1"/>
                  <a:gd name="T2" fmla="*/ 800 w 800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0" h="1">
                    <a:moveTo>
                      <a:pt x="0" y="0"/>
                    </a:moveTo>
                    <a:lnTo>
                      <a:pt x="800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7" name="Freeform 101"/>
              <p:cNvSpPr>
                <a:spLocks/>
              </p:cNvSpPr>
              <p:nvPr/>
            </p:nvSpPr>
            <p:spPr bwMode="auto">
              <a:xfrm>
                <a:off x="3995" y="3085"/>
                <a:ext cx="67" cy="1"/>
              </a:xfrm>
              <a:custGeom>
                <a:avLst/>
                <a:gdLst>
                  <a:gd name="T0" fmla="*/ 0 w 67"/>
                  <a:gd name="T1" fmla="*/ 1 h 1"/>
                  <a:gd name="T2" fmla="*/ 67 w 6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7" h="1">
                    <a:moveTo>
                      <a:pt x="0" y="1"/>
                    </a:moveTo>
                    <a:lnTo>
                      <a:pt x="6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8" name="Freeform 102"/>
              <p:cNvSpPr>
                <a:spLocks/>
              </p:cNvSpPr>
              <p:nvPr/>
            </p:nvSpPr>
            <p:spPr bwMode="auto">
              <a:xfrm>
                <a:off x="4062" y="3000"/>
                <a:ext cx="1" cy="85"/>
              </a:xfrm>
              <a:custGeom>
                <a:avLst/>
                <a:gdLst>
                  <a:gd name="T0" fmla="*/ 0 w 1"/>
                  <a:gd name="T1" fmla="*/ 0 h 85"/>
                  <a:gd name="T2" fmla="*/ 0 w 1"/>
                  <a:gd name="T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5">
                    <a:moveTo>
                      <a:pt x="0" y="0"/>
                    </a:moveTo>
                    <a:lnTo>
                      <a:pt x="0" y="8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9" name="Freeform 103"/>
              <p:cNvSpPr>
                <a:spLocks/>
              </p:cNvSpPr>
              <p:nvPr/>
            </p:nvSpPr>
            <p:spPr bwMode="auto">
              <a:xfrm>
                <a:off x="4062" y="3000"/>
                <a:ext cx="133" cy="2"/>
              </a:xfrm>
              <a:custGeom>
                <a:avLst/>
                <a:gdLst>
                  <a:gd name="T0" fmla="*/ 0 w 133"/>
                  <a:gd name="T1" fmla="*/ 0 h 2"/>
                  <a:gd name="T2" fmla="*/ 133 w 133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3" h="2">
                    <a:moveTo>
                      <a:pt x="0" y="0"/>
                    </a:moveTo>
                    <a:lnTo>
                      <a:pt x="133" y="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" name="AutoShape 104"/>
              <p:cNvSpPr>
                <a:spLocks noChangeArrowheads="1"/>
              </p:cNvSpPr>
              <p:nvPr/>
            </p:nvSpPr>
            <p:spPr bwMode="auto">
              <a:xfrm>
                <a:off x="3738" y="2972"/>
                <a:ext cx="254" cy="22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" name="AutoShape 105"/>
              <p:cNvSpPr>
                <a:spLocks noChangeArrowheads="1"/>
              </p:cNvSpPr>
              <p:nvPr/>
            </p:nvSpPr>
            <p:spPr bwMode="auto">
              <a:xfrm>
                <a:off x="3738" y="2676"/>
                <a:ext cx="254" cy="22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" name="AutoShape 106"/>
              <p:cNvSpPr>
                <a:spLocks noChangeArrowheads="1"/>
              </p:cNvSpPr>
              <p:nvPr/>
            </p:nvSpPr>
            <p:spPr bwMode="auto">
              <a:xfrm rot="5400000">
                <a:off x="3556" y="2763"/>
                <a:ext cx="111" cy="85"/>
              </a:xfrm>
              <a:prstGeom prst="flowChartExtra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" name="AutoShape 107"/>
              <p:cNvSpPr>
                <a:spLocks noChangeArrowheads="1"/>
              </p:cNvSpPr>
              <p:nvPr/>
            </p:nvSpPr>
            <p:spPr bwMode="auto">
              <a:xfrm rot="5400000">
                <a:off x="3557" y="2984"/>
                <a:ext cx="110" cy="85"/>
              </a:xfrm>
              <a:prstGeom prst="flowChartExtra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4" name="AutoShape 108"/>
              <p:cNvSpPr>
                <a:spLocks noChangeArrowheads="1"/>
              </p:cNvSpPr>
              <p:nvPr/>
            </p:nvSpPr>
            <p:spPr bwMode="auto">
              <a:xfrm rot="10800000">
                <a:off x="4161" y="2823"/>
                <a:ext cx="255" cy="222"/>
              </a:xfrm>
              <a:prstGeom prst="flowChartOnlineStorag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5" name="Freeform 109"/>
              <p:cNvSpPr>
                <a:spLocks/>
              </p:cNvSpPr>
              <p:nvPr/>
            </p:nvSpPr>
            <p:spPr bwMode="auto">
              <a:xfrm>
                <a:off x="3992" y="2791"/>
                <a:ext cx="74" cy="0"/>
              </a:xfrm>
              <a:custGeom>
                <a:avLst/>
                <a:gdLst>
                  <a:gd name="T0" fmla="*/ 127 w 127"/>
                  <a:gd name="T1" fmla="*/ 0 h 1"/>
                  <a:gd name="T2" fmla="*/ 0 w 12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7" h="1">
                    <a:moveTo>
                      <a:pt x="12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6" name="Freeform 110"/>
              <p:cNvSpPr>
                <a:spLocks/>
              </p:cNvSpPr>
              <p:nvPr/>
            </p:nvSpPr>
            <p:spPr bwMode="auto">
              <a:xfrm>
                <a:off x="4069" y="2794"/>
                <a:ext cx="1" cy="120"/>
              </a:xfrm>
              <a:custGeom>
                <a:avLst/>
                <a:gdLst>
                  <a:gd name="T0" fmla="*/ 0 w 1"/>
                  <a:gd name="T1" fmla="*/ 0 h 235"/>
                  <a:gd name="T2" fmla="*/ 0 w 1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35">
                    <a:moveTo>
                      <a:pt x="0" y="0"/>
                    </a:moveTo>
                    <a:lnTo>
                      <a:pt x="0" y="23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7" name="Freeform 111"/>
              <p:cNvSpPr>
                <a:spLocks/>
              </p:cNvSpPr>
              <p:nvPr/>
            </p:nvSpPr>
            <p:spPr bwMode="auto">
              <a:xfrm>
                <a:off x="4069" y="2914"/>
                <a:ext cx="132" cy="2"/>
              </a:xfrm>
              <a:custGeom>
                <a:avLst/>
                <a:gdLst>
                  <a:gd name="T0" fmla="*/ 0 w 225"/>
                  <a:gd name="T1" fmla="*/ 0 h 1"/>
                  <a:gd name="T2" fmla="*/ 225 w 22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5" h="1">
                    <a:moveTo>
                      <a:pt x="0" y="0"/>
                    </a:moveTo>
                    <a:lnTo>
                      <a:pt x="22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8" name="Freeform 112"/>
              <p:cNvSpPr>
                <a:spLocks/>
              </p:cNvSpPr>
              <p:nvPr/>
            </p:nvSpPr>
            <p:spPr bwMode="auto">
              <a:xfrm>
                <a:off x="4416" y="2935"/>
                <a:ext cx="214" cy="1"/>
              </a:xfrm>
              <a:custGeom>
                <a:avLst/>
                <a:gdLst>
                  <a:gd name="T0" fmla="*/ 0 w 214"/>
                  <a:gd name="T1" fmla="*/ 0 h 1"/>
                  <a:gd name="T2" fmla="*/ 214 w 214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4" h="1">
                    <a:moveTo>
                      <a:pt x="0" y="0"/>
                    </a:moveTo>
                    <a:lnTo>
                      <a:pt x="214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9" name="Freeform 113"/>
              <p:cNvSpPr>
                <a:spLocks/>
              </p:cNvSpPr>
              <p:nvPr/>
            </p:nvSpPr>
            <p:spPr bwMode="auto">
              <a:xfrm>
                <a:off x="3698" y="2801"/>
                <a:ext cx="36" cy="1"/>
              </a:xfrm>
              <a:custGeom>
                <a:avLst/>
                <a:gdLst>
                  <a:gd name="T0" fmla="*/ 0 w 60"/>
                  <a:gd name="T1" fmla="*/ 0 h 1"/>
                  <a:gd name="T2" fmla="*/ 60 w 6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1">
                    <a:moveTo>
                      <a:pt x="0" y="0"/>
                    </a:moveTo>
                    <a:lnTo>
                      <a:pt x="6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0" name="Freeform 114"/>
              <p:cNvSpPr>
                <a:spLocks/>
              </p:cNvSpPr>
              <p:nvPr/>
            </p:nvSpPr>
            <p:spPr bwMode="auto">
              <a:xfrm>
                <a:off x="3270" y="2805"/>
                <a:ext cx="291" cy="0"/>
              </a:xfrm>
              <a:custGeom>
                <a:avLst/>
                <a:gdLst>
                  <a:gd name="T0" fmla="*/ 0 w 495"/>
                  <a:gd name="T1" fmla="*/ 0 h 1"/>
                  <a:gd name="T2" fmla="*/ 495 w 49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5" h="1">
                    <a:moveTo>
                      <a:pt x="0" y="0"/>
                    </a:moveTo>
                    <a:lnTo>
                      <a:pt x="49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1" name="Freeform 115"/>
              <p:cNvSpPr>
                <a:spLocks/>
              </p:cNvSpPr>
              <p:nvPr/>
            </p:nvSpPr>
            <p:spPr bwMode="auto">
              <a:xfrm>
                <a:off x="3394" y="2717"/>
                <a:ext cx="344" cy="0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2" name="Freeform 116"/>
              <p:cNvSpPr>
                <a:spLocks/>
              </p:cNvSpPr>
              <p:nvPr/>
            </p:nvSpPr>
            <p:spPr bwMode="auto">
              <a:xfrm>
                <a:off x="3392" y="3028"/>
                <a:ext cx="174" cy="0"/>
              </a:xfrm>
              <a:custGeom>
                <a:avLst/>
                <a:gdLst>
                  <a:gd name="T0" fmla="*/ 0 w 295"/>
                  <a:gd name="T1" fmla="*/ 0 h 1"/>
                  <a:gd name="T2" fmla="*/ 295 w 29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5" h="1">
                    <a:moveTo>
                      <a:pt x="0" y="0"/>
                    </a:moveTo>
                    <a:lnTo>
                      <a:pt x="29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3" name="Freeform 117"/>
              <p:cNvSpPr>
                <a:spLocks/>
              </p:cNvSpPr>
              <p:nvPr/>
            </p:nvSpPr>
            <p:spPr bwMode="auto">
              <a:xfrm>
                <a:off x="3698" y="3028"/>
                <a:ext cx="36" cy="0"/>
              </a:xfrm>
              <a:custGeom>
                <a:avLst/>
                <a:gdLst>
                  <a:gd name="T0" fmla="*/ 0 w 60"/>
                  <a:gd name="T1" fmla="*/ 0 h 1"/>
                  <a:gd name="T2" fmla="*/ 60 w 6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1">
                    <a:moveTo>
                      <a:pt x="0" y="0"/>
                    </a:moveTo>
                    <a:lnTo>
                      <a:pt x="6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4" name="Freeform 118"/>
              <p:cNvSpPr>
                <a:spLocks/>
              </p:cNvSpPr>
              <p:nvPr/>
            </p:nvSpPr>
            <p:spPr bwMode="auto">
              <a:xfrm>
                <a:off x="4104" y="2129"/>
                <a:ext cx="91" cy="2"/>
              </a:xfrm>
              <a:custGeom>
                <a:avLst/>
                <a:gdLst>
                  <a:gd name="T0" fmla="*/ 91 w 91"/>
                  <a:gd name="T1" fmla="*/ 2 h 2"/>
                  <a:gd name="T2" fmla="*/ 0 w 91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1" h="2">
                    <a:moveTo>
                      <a:pt x="91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5" name="Freeform 119"/>
              <p:cNvSpPr>
                <a:spLocks/>
              </p:cNvSpPr>
              <p:nvPr/>
            </p:nvSpPr>
            <p:spPr bwMode="auto">
              <a:xfrm>
                <a:off x="4100" y="2230"/>
                <a:ext cx="105" cy="2"/>
              </a:xfrm>
              <a:custGeom>
                <a:avLst/>
                <a:gdLst>
                  <a:gd name="T0" fmla="*/ 105 w 105"/>
                  <a:gd name="T1" fmla="*/ 0 h 2"/>
                  <a:gd name="T2" fmla="*/ 0 w 105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" h="2">
                    <a:moveTo>
                      <a:pt x="105" y="0"/>
                    </a:moveTo>
                    <a:lnTo>
                      <a:pt x="0" y="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6" name="AutoShape 120"/>
              <p:cNvSpPr>
                <a:spLocks noChangeArrowheads="1"/>
              </p:cNvSpPr>
              <p:nvPr/>
            </p:nvSpPr>
            <p:spPr bwMode="auto">
              <a:xfrm rot="10800000">
                <a:off x="4161" y="2085"/>
                <a:ext cx="255" cy="211"/>
              </a:xfrm>
              <a:prstGeom prst="flowChartOnlineStorag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7" name="AutoShape 121"/>
              <p:cNvSpPr>
                <a:spLocks noChangeArrowheads="1"/>
              </p:cNvSpPr>
              <p:nvPr/>
            </p:nvSpPr>
            <p:spPr bwMode="auto">
              <a:xfrm>
                <a:off x="3738" y="1778"/>
                <a:ext cx="254" cy="222"/>
              </a:xfrm>
              <a:prstGeom prst="flowChartDelay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8" name="AutoShape 122"/>
              <p:cNvSpPr>
                <a:spLocks noChangeArrowheads="1"/>
              </p:cNvSpPr>
              <p:nvPr/>
            </p:nvSpPr>
            <p:spPr bwMode="auto">
              <a:xfrm>
                <a:off x="3738" y="2074"/>
                <a:ext cx="254" cy="222"/>
              </a:xfrm>
              <a:prstGeom prst="flowChartDelay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9" name="AutoShape 123"/>
              <p:cNvSpPr>
                <a:spLocks noChangeArrowheads="1"/>
              </p:cNvSpPr>
              <p:nvPr/>
            </p:nvSpPr>
            <p:spPr bwMode="auto">
              <a:xfrm>
                <a:off x="3738" y="2365"/>
                <a:ext cx="254" cy="222"/>
              </a:xfrm>
              <a:prstGeom prst="flowChartDelay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0" name="AutoShape 124"/>
              <p:cNvSpPr>
                <a:spLocks noChangeArrowheads="1"/>
              </p:cNvSpPr>
              <p:nvPr/>
            </p:nvSpPr>
            <p:spPr bwMode="auto">
              <a:xfrm rot="5400000">
                <a:off x="3557" y="1776"/>
                <a:ext cx="110" cy="85"/>
              </a:xfrm>
              <a:prstGeom prst="flowChartExtra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1" name="AutoShape 125"/>
              <p:cNvSpPr>
                <a:spLocks noChangeArrowheads="1"/>
              </p:cNvSpPr>
              <p:nvPr/>
            </p:nvSpPr>
            <p:spPr bwMode="auto">
              <a:xfrm rot="5400000">
                <a:off x="3556" y="2198"/>
                <a:ext cx="111" cy="85"/>
              </a:xfrm>
              <a:prstGeom prst="flowChartExtra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2" name="AutoShape 126"/>
              <p:cNvSpPr>
                <a:spLocks noChangeArrowheads="1"/>
              </p:cNvSpPr>
              <p:nvPr/>
            </p:nvSpPr>
            <p:spPr bwMode="auto">
              <a:xfrm rot="5400000">
                <a:off x="3556" y="2478"/>
                <a:ext cx="111" cy="85"/>
              </a:xfrm>
              <a:prstGeom prst="flowChartExtra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3" name="Freeform 127"/>
              <p:cNvSpPr>
                <a:spLocks/>
              </p:cNvSpPr>
              <p:nvPr/>
            </p:nvSpPr>
            <p:spPr bwMode="auto">
              <a:xfrm>
                <a:off x="3485" y="2437"/>
                <a:ext cx="253" cy="0"/>
              </a:xfrm>
              <a:custGeom>
                <a:avLst/>
                <a:gdLst>
                  <a:gd name="T0" fmla="*/ 0 w 430"/>
                  <a:gd name="T1" fmla="*/ 0 h 1"/>
                  <a:gd name="T2" fmla="*/ 430 w 43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0" h="1">
                    <a:moveTo>
                      <a:pt x="0" y="0"/>
                    </a:moveTo>
                    <a:lnTo>
                      <a:pt x="43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4" name="Freeform 128"/>
              <p:cNvSpPr>
                <a:spLocks/>
              </p:cNvSpPr>
              <p:nvPr/>
            </p:nvSpPr>
            <p:spPr bwMode="auto">
              <a:xfrm>
                <a:off x="3397" y="2520"/>
                <a:ext cx="170" cy="0"/>
              </a:xfrm>
              <a:custGeom>
                <a:avLst/>
                <a:gdLst>
                  <a:gd name="T0" fmla="*/ 0 w 290"/>
                  <a:gd name="T1" fmla="*/ 0 h 1"/>
                  <a:gd name="T2" fmla="*/ 290 w 29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0" h="1">
                    <a:moveTo>
                      <a:pt x="0" y="0"/>
                    </a:moveTo>
                    <a:lnTo>
                      <a:pt x="29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5" name="Freeform 129"/>
              <p:cNvSpPr>
                <a:spLocks/>
              </p:cNvSpPr>
              <p:nvPr/>
            </p:nvSpPr>
            <p:spPr bwMode="auto">
              <a:xfrm>
                <a:off x="3691" y="2520"/>
                <a:ext cx="52" cy="2"/>
              </a:xfrm>
              <a:custGeom>
                <a:avLst/>
                <a:gdLst>
                  <a:gd name="T0" fmla="*/ 52 w 52"/>
                  <a:gd name="T1" fmla="*/ 2 h 2"/>
                  <a:gd name="T2" fmla="*/ 0 w 52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" h="2">
                    <a:moveTo>
                      <a:pt x="52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6" name="Freeform 130"/>
              <p:cNvSpPr>
                <a:spLocks/>
              </p:cNvSpPr>
              <p:nvPr/>
            </p:nvSpPr>
            <p:spPr bwMode="auto">
              <a:xfrm>
                <a:off x="3694" y="2240"/>
                <a:ext cx="41" cy="0"/>
              </a:xfrm>
              <a:custGeom>
                <a:avLst/>
                <a:gdLst>
                  <a:gd name="T0" fmla="*/ 0 w 70"/>
                  <a:gd name="T1" fmla="*/ 0 h 1"/>
                  <a:gd name="T2" fmla="*/ 70 w 7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" h="1">
                    <a:moveTo>
                      <a:pt x="0" y="0"/>
                    </a:moveTo>
                    <a:lnTo>
                      <a:pt x="7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7" name="Freeform 131"/>
              <p:cNvSpPr>
                <a:spLocks/>
              </p:cNvSpPr>
              <p:nvPr/>
            </p:nvSpPr>
            <p:spPr bwMode="auto">
              <a:xfrm>
                <a:off x="3270" y="2242"/>
                <a:ext cx="297" cy="0"/>
              </a:xfrm>
              <a:custGeom>
                <a:avLst/>
                <a:gdLst>
                  <a:gd name="T0" fmla="*/ 505 w 505"/>
                  <a:gd name="T1" fmla="*/ 0 h 1"/>
                  <a:gd name="T2" fmla="*/ 0 w 50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5" h="1">
                    <a:moveTo>
                      <a:pt x="50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8" name="Freeform 132"/>
              <p:cNvSpPr>
                <a:spLocks/>
              </p:cNvSpPr>
              <p:nvPr/>
            </p:nvSpPr>
            <p:spPr bwMode="auto">
              <a:xfrm>
                <a:off x="3488" y="2142"/>
                <a:ext cx="247" cy="0"/>
              </a:xfrm>
              <a:custGeom>
                <a:avLst/>
                <a:gdLst>
                  <a:gd name="T0" fmla="*/ 0 w 420"/>
                  <a:gd name="T1" fmla="*/ 0 h 1"/>
                  <a:gd name="T2" fmla="*/ 420 w 4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">
                    <a:moveTo>
                      <a:pt x="0" y="0"/>
                    </a:moveTo>
                    <a:lnTo>
                      <a:pt x="42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9" name="Freeform 133"/>
              <p:cNvSpPr>
                <a:spLocks/>
              </p:cNvSpPr>
              <p:nvPr/>
            </p:nvSpPr>
            <p:spPr bwMode="auto">
              <a:xfrm>
                <a:off x="3688" y="1818"/>
                <a:ext cx="44" cy="0"/>
              </a:xfrm>
              <a:custGeom>
                <a:avLst/>
                <a:gdLst>
                  <a:gd name="T0" fmla="*/ 0 w 75"/>
                  <a:gd name="T1" fmla="*/ 0 h 1"/>
                  <a:gd name="T2" fmla="*/ 75 w 7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1">
                    <a:moveTo>
                      <a:pt x="0" y="0"/>
                    </a:moveTo>
                    <a:lnTo>
                      <a:pt x="7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0" name="Freeform 134"/>
              <p:cNvSpPr>
                <a:spLocks/>
              </p:cNvSpPr>
              <p:nvPr/>
            </p:nvSpPr>
            <p:spPr bwMode="auto">
              <a:xfrm>
                <a:off x="3488" y="1816"/>
                <a:ext cx="76" cy="0"/>
              </a:xfrm>
              <a:custGeom>
                <a:avLst/>
                <a:gdLst>
                  <a:gd name="T0" fmla="*/ 130 w 130"/>
                  <a:gd name="T1" fmla="*/ 0 h 1"/>
                  <a:gd name="T2" fmla="*/ 0 w 13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0" h="1">
                    <a:moveTo>
                      <a:pt x="13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1" name="Freeform 135"/>
              <p:cNvSpPr>
                <a:spLocks/>
              </p:cNvSpPr>
              <p:nvPr/>
            </p:nvSpPr>
            <p:spPr bwMode="auto">
              <a:xfrm>
                <a:off x="3397" y="1889"/>
                <a:ext cx="341" cy="0"/>
              </a:xfrm>
              <a:custGeom>
                <a:avLst/>
                <a:gdLst>
                  <a:gd name="T0" fmla="*/ 0 w 580"/>
                  <a:gd name="T1" fmla="*/ 0 h 1"/>
                  <a:gd name="T2" fmla="*/ 580 w 58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0" h="1">
                    <a:moveTo>
                      <a:pt x="0" y="0"/>
                    </a:moveTo>
                    <a:lnTo>
                      <a:pt x="58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2" name="Freeform 136"/>
              <p:cNvSpPr>
                <a:spLocks/>
              </p:cNvSpPr>
              <p:nvPr/>
            </p:nvSpPr>
            <p:spPr bwMode="auto">
              <a:xfrm>
                <a:off x="3272" y="1945"/>
                <a:ext cx="460" cy="0"/>
              </a:xfrm>
              <a:custGeom>
                <a:avLst/>
                <a:gdLst>
                  <a:gd name="T0" fmla="*/ 0 w 783"/>
                  <a:gd name="T1" fmla="*/ 0 h 1"/>
                  <a:gd name="T2" fmla="*/ 783 w 78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3" h="1">
                    <a:moveTo>
                      <a:pt x="0" y="0"/>
                    </a:moveTo>
                    <a:lnTo>
                      <a:pt x="783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3" name="Freeform 137"/>
              <p:cNvSpPr>
                <a:spLocks/>
              </p:cNvSpPr>
              <p:nvPr/>
            </p:nvSpPr>
            <p:spPr bwMode="auto">
              <a:xfrm>
                <a:off x="3988" y="2182"/>
                <a:ext cx="217" cy="2"/>
              </a:xfrm>
              <a:custGeom>
                <a:avLst/>
                <a:gdLst>
                  <a:gd name="T0" fmla="*/ 0 w 217"/>
                  <a:gd name="T1" fmla="*/ 2 h 2"/>
                  <a:gd name="T2" fmla="*/ 217 w 217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7" h="2">
                    <a:moveTo>
                      <a:pt x="0" y="2"/>
                    </a:moveTo>
                    <a:lnTo>
                      <a:pt x="21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4" name="Freeform 138"/>
              <p:cNvSpPr>
                <a:spLocks/>
              </p:cNvSpPr>
              <p:nvPr/>
            </p:nvSpPr>
            <p:spPr bwMode="auto">
              <a:xfrm>
                <a:off x="4097" y="2232"/>
                <a:ext cx="1" cy="254"/>
              </a:xfrm>
              <a:custGeom>
                <a:avLst/>
                <a:gdLst>
                  <a:gd name="T0" fmla="*/ 0 w 1"/>
                  <a:gd name="T1" fmla="*/ 0 h 520"/>
                  <a:gd name="T2" fmla="*/ 0 w 1"/>
                  <a:gd name="T3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20">
                    <a:moveTo>
                      <a:pt x="0" y="0"/>
                    </a:moveTo>
                    <a:lnTo>
                      <a:pt x="0" y="52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5" name="Freeform 139"/>
              <p:cNvSpPr>
                <a:spLocks/>
              </p:cNvSpPr>
              <p:nvPr/>
            </p:nvSpPr>
            <p:spPr bwMode="auto">
              <a:xfrm>
                <a:off x="3994" y="2483"/>
                <a:ext cx="100" cy="0"/>
              </a:xfrm>
              <a:custGeom>
                <a:avLst/>
                <a:gdLst>
                  <a:gd name="T0" fmla="*/ 0 w 170"/>
                  <a:gd name="T1" fmla="*/ 0 h 1"/>
                  <a:gd name="T2" fmla="*/ 170 w 17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0" h="1">
                    <a:moveTo>
                      <a:pt x="0" y="0"/>
                    </a:moveTo>
                    <a:lnTo>
                      <a:pt x="17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6" name="Freeform 140"/>
              <p:cNvSpPr>
                <a:spLocks/>
              </p:cNvSpPr>
              <p:nvPr/>
            </p:nvSpPr>
            <p:spPr bwMode="auto">
              <a:xfrm>
                <a:off x="4097" y="1894"/>
                <a:ext cx="1" cy="236"/>
              </a:xfrm>
              <a:custGeom>
                <a:avLst/>
                <a:gdLst>
                  <a:gd name="T0" fmla="*/ 0 w 1"/>
                  <a:gd name="T1" fmla="*/ 485 h 485"/>
                  <a:gd name="T2" fmla="*/ 0 w 1"/>
                  <a:gd name="T3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85">
                    <a:moveTo>
                      <a:pt x="0" y="48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7" name="Freeform 141"/>
              <p:cNvSpPr>
                <a:spLocks/>
              </p:cNvSpPr>
              <p:nvPr/>
            </p:nvSpPr>
            <p:spPr bwMode="auto">
              <a:xfrm>
                <a:off x="3994" y="1896"/>
                <a:ext cx="103" cy="0"/>
              </a:xfrm>
              <a:custGeom>
                <a:avLst/>
                <a:gdLst>
                  <a:gd name="T0" fmla="*/ 0 w 175"/>
                  <a:gd name="T1" fmla="*/ 0 h 1"/>
                  <a:gd name="T2" fmla="*/ 175 w 17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5" h="1">
                    <a:moveTo>
                      <a:pt x="0" y="0"/>
                    </a:moveTo>
                    <a:lnTo>
                      <a:pt x="17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8" name="Freeform 142"/>
              <p:cNvSpPr>
                <a:spLocks/>
              </p:cNvSpPr>
              <p:nvPr/>
            </p:nvSpPr>
            <p:spPr bwMode="auto">
              <a:xfrm>
                <a:off x="4420" y="2193"/>
                <a:ext cx="221" cy="1"/>
              </a:xfrm>
              <a:custGeom>
                <a:avLst/>
                <a:gdLst>
                  <a:gd name="T0" fmla="*/ 221 w 221"/>
                  <a:gd name="T1" fmla="*/ 0 h 1"/>
                  <a:gd name="T2" fmla="*/ 0 w 22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1" h="1">
                    <a:moveTo>
                      <a:pt x="22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9" name="Oval 143"/>
              <p:cNvSpPr>
                <a:spLocks noChangeArrowheads="1"/>
              </p:cNvSpPr>
              <p:nvPr/>
            </p:nvSpPr>
            <p:spPr bwMode="auto">
              <a:xfrm>
                <a:off x="3653" y="1805"/>
                <a:ext cx="42" cy="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0" name="Oval 144"/>
              <p:cNvSpPr>
                <a:spLocks noChangeArrowheads="1"/>
              </p:cNvSpPr>
              <p:nvPr/>
            </p:nvSpPr>
            <p:spPr bwMode="auto">
              <a:xfrm>
                <a:off x="3653" y="2225"/>
                <a:ext cx="42" cy="3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1" name="Oval 145"/>
              <p:cNvSpPr>
                <a:spLocks noChangeArrowheads="1"/>
              </p:cNvSpPr>
              <p:nvPr/>
            </p:nvSpPr>
            <p:spPr bwMode="auto">
              <a:xfrm>
                <a:off x="3653" y="2506"/>
                <a:ext cx="42" cy="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2" name="Rectangle 146"/>
              <p:cNvSpPr>
                <a:spLocks noChangeArrowheads="1"/>
              </p:cNvSpPr>
              <p:nvPr/>
            </p:nvSpPr>
            <p:spPr bwMode="auto">
              <a:xfrm>
                <a:off x="3144" y="1413"/>
                <a:ext cx="1356" cy="18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3" name="Text Box 147"/>
              <p:cNvSpPr txBox="1">
                <a:spLocks noChangeArrowheads="1"/>
              </p:cNvSpPr>
              <p:nvPr/>
            </p:nvSpPr>
            <p:spPr bwMode="auto">
              <a:xfrm>
                <a:off x="2954" y="1421"/>
                <a:ext cx="149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34964" name="AutoShape 148"/>
              <p:cNvSpPr>
                <a:spLocks noChangeArrowheads="1"/>
              </p:cNvSpPr>
              <p:nvPr/>
            </p:nvSpPr>
            <p:spPr bwMode="auto">
              <a:xfrm>
                <a:off x="3736" y="1484"/>
                <a:ext cx="255" cy="22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5" name="Freeform 149"/>
              <p:cNvSpPr>
                <a:spLocks/>
              </p:cNvSpPr>
              <p:nvPr/>
            </p:nvSpPr>
            <p:spPr bwMode="auto">
              <a:xfrm>
                <a:off x="3481" y="1557"/>
                <a:ext cx="255" cy="1"/>
              </a:xfrm>
              <a:custGeom>
                <a:avLst/>
                <a:gdLst>
                  <a:gd name="T0" fmla="*/ 437 w 437"/>
                  <a:gd name="T1" fmla="*/ 2 h 2"/>
                  <a:gd name="T2" fmla="*/ 0 w 437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7" h="2">
                    <a:moveTo>
                      <a:pt x="437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6" name="Freeform 150"/>
              <p:cNvSpPr>
                <a:spLocks/>
              </p:cNvSpPr>
              <p:nvPr/>
            </p:nvSpPr>
            <p:spPr bwMode="auto">
              <a:xfrm>
                <a:off x="3392" y="1630"/>
                <a:ext cx="346" cy="2"/>
              </a:xfrm>
              <a:custGeom>
                <a:avLst/>
                <a:gdLst>
                  <a:gd name="T0" fmla="*/ 0 w 346"/>
                  <a:gd name="T1" fmla="*/ 2 h 2"/>
                  <a:gd name="T2" fmla="*/ 346 w 346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6" h="2">
                    <a:moveTo>
                      <a:pt x="0" y="2"/>
                    </a:moveTo>
                    <a:lnTo>
                      <a:pt x="34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51"/>
              <p:cNvSpPr>
                <a:spLocks/>
              </p:cNvSpPr>
              <p:nvPr/>
            </p:nvSpPr>
            <p:spPr bwMode="auto">
              <a:xfrm>
                <a:off x="3991" y="1591"/>
                <a:ext cx="628" cy="2"/>
              </a:xfrm>
              <a:custGeom>
                <a:avLst/>
                <a:gdLst>
                  <a:gd name="T0" fmla="*/ 0 w 628"/>
                  <a:gd name="T1" fmla="*/ 0 h 2"/>
                  <a:gd name="T2" fmla="*/ 628 w 628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8" h="2">
                    <a:moveTo>
                      <a:pt x="0" y="0"/>
                    </a:moveTo>
                    <a:lnTo>
                      <a:pt x="628" y="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Freeform 152"/>
              <p:cNvSpPr>
                <a:spLocks/>
              </p:cNvSpPr>
              <p:nvPr/>
            </p:nvSpPr>
            <p:spPr bwMode="auto">
              <a:xfrm>
                <a:off x="3069" y="1486"/>
                <a:ext cx="188" cy="1"/>
              </a:xfrm>
              <a:custGeom>
                <a:avLst/>
                <a:gdLst>
                  <a:gd name="T0" fmla="*/ 0 w 188"/>
                  <a:gd name="T1" fmla="*/ 1 h 1"/>
                  <a:gd name="T2" fmla="*/ 188 w 18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8" h="1">
                    <a:moveTo>
                      <a:pt x="0" y="1"/>
                    </a:moveTo>
                    <a:lnTo>
                      <a:pt x="188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Freeform 153"/>
              <p:cNvSpPr>
                <a:spLocks/>
              </p:cNvSpPr>
              <p:nvPr/>
            </p:nvSpPr>
            <p:spPr bwMode="auto">
              <a:xfrm>
                <a:off x="3478" y="1557"/>
                <a:ext cx="1" cy="1783"/>
              </a:xfrm>
              <a:custGeom>
                <a:avLst/>
                <a:gdLst>
                  <a:gd name="T0" fmla="*/ 0 w 1"/>
                  <a:gd name="T1" fmla="*/ 0 h 1783"/>
                  <a:gd name="T2" fmla="*/ 0 w 1"/>
                  <a:gd name="T3" fmla="*/ 1783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783">
                    <a:moveTo>
                      <a:pt x="0" y="0"/>
                    </a:moveTo>
                    <a:lnTo>
                      <a:pt x="0" y="178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Freeform 154"/>
              <p:cNvSpPr>
                <a:spLocks/>
              </p:cNvSpPr>
              <p:nvPr/>
            </p:nvSpPr>
            <p:spPr bwMode="auto">
              <a:xfrm>
                <a:off x="3388" y="1625"/>
                <a:ext cx="1" cy="1720"/>
              </a:xfrm>
              <a:custGeom>
                <a:avLst/>
                <a:gdLst>
                  <a:gd name="T0" fmla="*/ 0 w 1"/>
                  <a:gd name="T1" fmla="*/ 0 h 1720"/>
                  <a:gd name="T2" fmla="*/ 0 w 1"/>
                  <a:gd name="T3" fmla="*/ 1720 h 1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720">
                    <a:moveTo>
                      <a:pt x="0" y="0"/>
                    </a:moveTo>
                    <a:lnTo>
                      <a:pt x="0" y="172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Freeform 155"/>
              <p:cNvSpPr>
                <a:spLocks/>
              </p:cNvSpPr>
              <p:nvPr/>
            </p:nvSpPr>
            <p:spPr bwMode="auto">
              <a:xfrm>
                <a:off x="3255" y="1486"/>
                <a:ext cx="2" cy="1641"/>
              </a:xfrm>
              <a:custGeom>
                <a:avLst/>
                <a:gdLst>
                  <a:gd name="T0" fmla="*/ 2 w 2"/>
                  <a:gd name="T1" fmla="*/ 0 h 1641"/>
                  <a:gd name="T2" fmla="*/ 0 w 2"/>
                  <a:gd name="T3" fmla="*/ 1641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1641">
                    <a:moveTo>
                      <a:pt x="2" y="0"/>
                    </a:moveTo>
                    <a:lnTo>
                      <a:pt x="0" y="16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2" name="Text Box 156"/>
              <p:cNvSpPr txBox="1">
                <a:spLocks noChangeArrowheads="1"/>
              </p:cNvSpPr>
              <p:nvPr/>
            </p:nvSpPr>
            <p:spPr bwMode="auto">
              <a:xfrm>
                <a:off x="3300" y="3357"/>
                <a:ext cx="169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/>
                  <a:t> </a:t>
                </a:r>
                <a:r>
                  <a:rPr lang="en-US" sz="1200"/>
                  <a:t>Q1</a:t>
                </a:r>
                <a:endParaRPr lang="en-US" sz="900"/>
              </a:p>
            </p:txBody>
          </p:sp>
          <p:sp>
            <p:nvSpPr>
              <p:cNvPr id="34973" name="Text Box 157"/>
              <p:cNvSpPr txBox="1">
                <a:spLocks noChangeArrowheads="1"/>
              </p:cNvSpPr>
              <p:nvPr/>
            </p:nvSpPr>
            <p:spPr bwMode="auto">
              <a:xfrm>
                <a:off x="3439" y="3357"/>
                <a:ext cx="171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/>
                  <a:t> </a:t>
                </a:r>
                <a:r>
                  <a:rPr lang="en-US" sz="1200"/>
                  <a:t>Q0</a:t>
                </a:r>
              </a:p>
            </p:txBody>
          </p:sp>
          <p:sp>
            <p:nvSpPr>
              <p:cNvPr id="34974" name="Text Box 158"/>
              <p:cNvSpPr txBox="1">
                <a:spLocks noChangeArrowheads="1"/>
              </p:cNvSpPr>
              <p:nvPr/>
            </p:nvSpPr>
            <p:spPr bwMode="auto">
              <a:xfrm>
                <a:off x="4647" y="2875"/>
                <a:ext cx="25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/>
                  <a:t>   </a:t>
                </a:r>
                <a:r>
                  <a:rPr lang="en-US" sz="1200"/>
                  <a:t>I0</a:t>
                </a:r>
              </a:p>
            </p:txBody>
          </p:sp>
          <p:sp>
            <p:nvSpPr>
              <p:cNvPr id="34975" name="Text Box 159"/>
              <p:cNvSpPr txBox="1">
                <a:spLocks noChangeArrowheads="1"/>
              </p:cNvSpPr>
              <p:nvPr/>
            </p:nvSpPr>
            <p:spPr bwMode="auto">
              <a:xfrm>
                <a:off x="4642" y="2133"/>
                <a:ext cx="222" cy="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/>
                  <a:t>   </a:t>
                </a:r>
                <a:r>
                  <a:rPr lang="en-US" sz="1200"/>
                  <a:t>I1</a:t>
                </a:r>
              </a:p>
            </p:txBody>
          </p:sp>
          <p:sp>
            <p:nvSpPr>
              <p:cNvPr id="34976" name="Text Box 160"/>
              <p:cNvSpPr txBox="1">
                <a:spLocks noChangeArrowheads="1"/>
              </p:cNvSpPr>
              <p:nvPr/>
            </p:nvSpPr>
            <p:spPr bwMode="auto">
              <a:xfrm>
                <a:off x="4689" y="1523"/>
                <a:ext cx="139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/>
                  <a:t> </a:t>
                </a:r>
                <a:r>
                  <a:rPr lang="en-US" sz="1200"/>
                  <a:t>x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107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Custom single-purpose processor basic model</a:t>
            </a:r>
          </a:p>
        </p:txBody>
      </p:sp>
      <p:grpSp>
        <p:nvGrpSpPr>
          <p:cNvPr id="35915" name="Group 75"/>
          <p:cNvGrpSpPr>
            <a:grpSpLocks/>
          </p:cNvGrpSpPr>
          <p:nvPr/>
        </p:nvGrpSpPr>
        <p:grpSpPr bwMode="auto">
          <a:xfrm>
            <a:off x="711200" y="1768475"/>
            <a:ext cx="2870200" cy="4479925"/>
            <a:chOff x="448" y="1289"/>
            <a:chExt cx="1558" cy="2366"/>
          </a:xfrm>
        </p:grpSpPr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590" y="3493"/>
              <a:ext cx="120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controller and datapath</a:t>
              </a: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448" y="1948"/>
              <a:ext cx="519" cy="6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controller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487" y="1948"/>
              <a:ext cx="519" cy="6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datapath</a:t>
              </a:r>
            </a:p>
          </p:txBody>
        </p:sp>
        <p:sp>
          <p:nvSpPr>
            <p:cNvPr id="35849" name="Freeform 9"/>
            <p:cNvSpPr>
              <a:spLocks/>
            </p:cNvSpPr>
            <p:nvPr/>
          </p:nvSpPr>
          <p:spPr bwMode="auto">
            <a:xfrm>
              <a:off x="967" y="2164"/>
              <a:ext cx="521" cy="2"/>
            </a:xfrm>
            <a:custGeom>
              <a:avLst/>
              <a:gdLst>
                <a:gd name="T0" fmla="*/ 0 w 521"/>
                <a:gd name="T1" fmla="*/ 0 h 2"/>
                <a:gd name="T2" fmla="*/ 521 w 521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2">
                  <a:moveTo>
                    <a:pt x="0" y="0"/>
                  </a:moveTo>
                  <a:lnTo>
                    <a:pt x="521" y="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Freeform 10"/>
            <p:cNvSpPr>
              <a:spLocks/>
            </p:cNvSpPr>
            <p:nvPr/>
          </p:nvSpPr>
          <p:spPr bwMode="auto">
            <a:xfrm>
              <a:off x="978" y="2322"/>
              <a:ext cx="509" cy="4"/>
            </a:xfrm>
            <a:custGeom>
              <a:avLst/>
              <a:gdLst>
                <a:gd name="T0" fmla="*/ 509 w 509"/>
                <a:gd name="T1" fmla="*/ 4 h 4"/>
                <a:gd name="T2" fmla="*/ 0 w 509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9" h="4">
                  <a:moveTo>
                    <a:pt x="509" y="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621" y="1732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794" y="1732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621" y="259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794" y="259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621" y="1624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621" y="2649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448" y="1289"/>
              <a:ext cx="51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external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control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inputs</a:t>
              </a:r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448" y="2811"/>
              <a:ext cx="519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external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control outputs</a:t>
              </a: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1660" y="1732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1833" y="1732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1660" y="1624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1487" y="1310"/>
              <a:ext cx="5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external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 inputs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1660" y="2595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1833" y="2595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1660" y="2649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1487" y="2811"/>
              <a:ext cx="519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external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outputs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967" y="1736"/>
              <a:ext cx="52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datapath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dirty="0"/>
                <a:t>control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dirty="0"/>
                <a:t>inputs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967" y="2374"/>
              <a:ext cx="52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datapath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dirty="0"/>
                <a:t>control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dirty="0"/>
                <a:t>outputs</a:t>
              </a:r>
            </a:p>
          </p:txBody>
        </p:sp>
      </p:grpSp>
      <p:grpSp>
        <p:nvGrpSpPr>
          <p:cNvPr id="35914" name="Group 74"/>
          <p:cNvGrpSpPr>
            <a:grpSpLocks/>
          </p:cNvGrpSpPr>
          <p:nvPr/>
        </p:nvGrpSpPr>
        <p:grpSpPr bwMode="auto">
          <a:xfrm>
            <a:off x="4329112" y="1736725"/>
            <a:ext cx="4281487" cy="4511675"/>
            <a:chOff x="2727" y="1094"/>
            <a:chExt cx="2423" cy="2635"/>
          </a:xfrm>
        </p:grpSpPr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3503" y="1114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84" name="Text Box 44"/>
            <p:cNvSpPr txBox="1">
              <a:spLocks noChangeArrowheads="1"/>
            </p:cNvSpPr>
            <p:nvPr/>
          </p:nvSpPr>
          <p:spPr bwMode="auto">
            <a:xfrm>
              <a:off x="4864" y="1094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2773" y="3482"/>
              <a:ext cx="237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a view inside the controller and datapath</a:t>
              </a: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2727" y="1409"/>
              <a:ext cx="1038" cy="1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controller</a:t>
              </a:r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3939" y="1409"/>
              <a:ext cx="1209" cy="1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datapath</a:t>
              </a: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3419" y="1948"/>
              <a:ext cx="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rot="10800000">
              <a:off x="3419" y="2057"/>
              <a:ext cx="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506" y="1215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3679" y="1215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3506" y="313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3679" y="313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3506" y="3189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4881" y="1203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5054" y="1203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4881" y="3124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5054" y="3124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Text Box 42"/>
            <p:cNvSpPr txBox="1">
              <a:spLocks noChangeArrowheads="1"/>
            </p:cNvSpPr>
            <p:nvPr/>
          </p:nvSpPr>
          <p:spPr bwMode="auto">
            <a:xfrm>
              <a:off x="4881" y="3178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35885" name="Text Box 45"/>
            <p:cNvSpPr txBox="1">
              <a:spLocks noChangeArrowheads="1"/>
            </p:cNvSpPr>
            <p:nvPr/>
          </p:nvSpPr>
          <p:spPr bwMode="auto">
            <a:xfrm>
              <a:off x="2900" y="2488"/>
              <a:ext cx="519" cy="3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state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register</a:t>
              </a:r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2900" y="1738"/>
              <a:ext cx="519" cy="6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next-state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and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control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logic</a:t>
              </a:r>
            </a:p>
          </p:txBody>
        </p:sp>
        <p:sp>
          <p:nvSpPr>
            <p:cNvPr id="35887" name="Freeform 47"/>
            <p:cNvSpPr>
              <a:spLocks/>
            </p:cNvSpPr>
            <p:nvPr/>
          </p:nvSpPr>
          <p:spPr bwMode="auto">
            <a:xfrm>
              <a:off x="3159" y="2272"/>
              <a:ext cx="347" cy="755"/>
            </a:xfrm>
            <a:custGeom>
              <a:avLst/>
              <a:gdLst>
                <a:gd name="T0" fmla="*/ 432 w 576"/>
                <a:gd name="T1" fmla="*/ 0 h 1008"/>
                <a:gd name="T2" fmla="*/ 576 w 576"/>
                <a:gd name="T3" fmla="*/ 0 h 1008"/>
                <a:gd name="T4" fmla="*/ 576 w 576"/>
                <a:gd name="T5" fmla="*/ 1008 h 1008"/>
                <a:gd name="T6" fmla="*/ 0 w 576"/>
                <a:gd name="T7" fmla="*/ 1008 h 1008"/>
                <a:gd name="T8" fmla="*/ 0 w 576"/>
                <a:gd name="T9" fmla="*/ 706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008">
                  <a:moveTo>
                    <a:pt x="432" y="0"/>
                  </a:moveTo>
                  <a:lnTo>
                    <a:pt x="576" y="0"/>
                  </a:lnTo>
                  <a:lnTo>
                    <a:pt x="576" y="1008"/>
                  </a:lnTo>
                  <a:lnTo>
                    <a:pt x="0" y="1008"/>
                  </a:lnTo>
                  <a:lnTo>
                    <a:pt x="0" y="70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48"/>
            <p:cNvSpPr>
              <a:spLocks/>
            </p:cNvSpPr>
            <p:nvPr/>
          </p:nvSpPr>
          <p:spPr bwMode="auto">
            <a:xfrm>
              <a:off x="3419" y="2170"/>
              <a:ext cx="173" cy="857"/>
            </a:xfrm>
            <a:custGeom>
              <a:avLst/>
              <a:gdLst>
                <a:gd name="T0" fmla="*/ 0 w 288"/>
                <a:gd name="T1" fmla="*/ 0 h 1145"/>
                <a:gd name="T2" fmla="*/ 288 w 288"/>
                <a:gd name="T3" fmla="*/ 0 h 1145"/>
                <a:gd name="T4" fmla="*/ 288 w 288"/>
                <a:gd name="T5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145">
                  <a:moveTo>
                    <a:pt x="0" y="0"/>
                  </a:moveTo>
                  <a:lnTo>
                    <a:pt x="288" y="0"/>
                  </a:lnTo>
                  <a:lnTo>
                    <a:pt x="288" y="114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H="1">
              <a:off x="3506" y="3027"/>
              <a:ext cx="86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3592" y="3027"/>
              <a:ext cx="87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3506" y="1430"/>
              <a:ext cx="86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H="1">
              <a:off x="3592" y="1430"/>
              <a:ext cx="87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3419" y="1533"/>
              <a:ext cx="173" cy="308"/>
            </a:xfrm>
            <a:custGeom>
              <a:avLst/>
              <a:gdLst>
                <a:gd name="T0" fmla="*/ 288 w 288"/>
                <a:gd name="T1" fmla="*/ 0 h 281"/>
                <a:gd name="T2" fmla="*/ 288 w 288"/>
                <a:gd name="T3" fmla="*/ 281 h 281"/>
                <a:gd name="T4" fmla="*/ 0 w 288"/>
                <a:gd name="T5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81">
                  <a:moveTo>
                    <a:pt x="288" y="0"/>
                  </a:moveTo>
                  <a:lnTo>
                    <a:pt x="288" y="281"/>
                  </a:lnTo>
                  <a:lnTo>
                    <a:pt x="0" y="28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4287" y="1727"/>
              <a:ext cx="520" cy="3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registers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4287" y="2477"/>
              <a:ext cx="520" cy="3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functional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units</a:t>
              </a:r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>
              <a:off x="4460" y="2045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4633" y="2040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4881" y="1419"/>
              <a:ext cx="8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flipH="1">
              <a:off x="4968" y="1419"/>
              <a:ext cx="86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Freeform 60"/>
            <p:cNvSpPr>
              <a:spLocks/>
            </p:cNvSpPr>
            <p:nvPr/>
          </p:nvSpPr>
          <p:spPr bwMode="auto">
            <a:xfrm>
              <a:off x="4807" y="1522"/>
              <a:ext cx="161" cy="308"/>
            </a:xfrm>
            <a:custGeom>
              <a:avLst/>
              <a:gdLst>
                <a:gd name="T0" fmla="*/ 268 w 268"/>
                <a:gd name="T1" fmla="*/ 0 h 411"/>
                <a:gd name="T2" fmla="*/ 268 w 268"/>
                <a:gd name="T3" fmla="*/ 411 h 411"/>
                <a:gd name="T4" fmla="*/ 0 w 268"/>
                <a:gd name="T5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11">
                  <a:moveTo>
                    <a:pt x="268" y="0"/>
                  </a:moveTo>
                  <a:lnTo>
                    <a:pt x="268" y="411"/>
                  </a:lnTo>
                  <a:lnTo>
                    <a:pt x="0" y="4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61"/>
            <p:cNvSpPr>
              <a:spLocks/>
            </p:cNvSpPr>
            <p:nvPr/>
          </p:nvSpPr>
          <p:spPr bwMode="auto">
            <a:xfrm>
              <a:off x="4807" y="1937"/>
              <a:ext cx="161" cy="1079"/>
            </a:xfrm>
            <a:custGeom>
              <a:avLst/>
              <a:gdLst>
                <a:gd name="T0" fmla="*/ 0 w 268"/>
                <a:gd name="T1" fmla="*/ 0 h 1441"/>
                <a:gd name="T2" fmla="*/ 268 w 268"/>
                <a:gd name="T3" fmla="*/ 0 h 1441"/>
                <a:gd name="T4" fmla="*/ 268 w 268"/>
                <a:gd name="T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1441">
                  <a:moveTo>
                    <a:pt x="0" y="0"/>
                  </a:moveTo>
                  <a:lnTo>
                    <a:pt x="268" y="0"/>
                  </a:lnTo>
                  <a:lnTo>
                    <a:pt x="268" y="144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flipH="1">
              <a:off x="4881" y="3016"/>
              <a:ext cx="87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>
              <a:off x="4968" y="3016"/>
              <a:ext cx="86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3939" y="1841"/>
              <a:ext cx="96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>
              <a:off x="3939" y="1948"/>
              <a:ext cx="170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4035" y="1841"/>
              <a:ext cx="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Freeform 67"/>
            <p:cNvSpPr>
              <a:spLocks/>
            </p:cNvSpPr>
            <p:nvPr/>
          </p:nvSpPr>
          <p:spPr bwMode="auto">
            <a:xfrm>
              <a:off x="4109" y="2045"/>
              <a:ext cx="178" cy="539"/>
            </a:xfrm>
            <a:custGeom>
              <a:avLst/>
              <a:gdLst>
                <a:gd name="T0" fmla="*/ 0 w 148"/>
                <a:gd name="T1" fmla="*/ 0 h 719"/>
                <a:gd name="T2" fmla="*/ 0 w 148"/>
                <a:gd name="T3" fmla="*/ 719 h 719"/>
                <a:gd name="T4" fmla="*/ 148 w 148"/>
                <a:gd name="T5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719">
                  <a:moveTo>
                    <a:pt x="0" y="0"/>
                  </a:moveTo>
                  <a:lnTo>
                    <a:pt x="0" y="719"/>
                  </a:lnTo>
                  <a:lnTo>
                    <a:pt x="148" y="71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Freeform 68"/>
            <p:cNvSpPr>
              <a:spLocks/>
            </p:cNvSpPr>
            <p:nvPr/>
          </p:nvSpPr>
          <p:spPr bwMode="auto">
            <a:xfrm>
              <a:off x="4035" y="2158"/>
              <a:ext cx="252" cy="540"/>
            </a:xfrm>
            <a:custGeom>
              <a:avLst/>
              <a:gdLst>
                <a:gd name="T0" fmla="*/ 272 w 272"/>
                <a:gd name="T1" fmla="*/ 720 h 720"/>
                <a:gd name="T2" fmla="*/ 0 w 272"/>
                <a:gd name="T3" fmla="*/ 720 h 720"/>
                <a:gd name="T4" fmla="*/ 0 w 272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720">
                  <a:moveTo>
                    <a:pt x="272" y="720"/>
                  </a:moveTo>
                  <a:lnTo>
                    <a:pt x="0" y="72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H="1" flipV="1">
              <a:off x="3939" y="2057"/>
              <a:ext cx="96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155" y="2381"/>
              <a:ext cx="0" cy="115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916" name="Line 76"/>
          <p:cNvSpPr>
            <a:spLocks noChangeShapeType="1"/>
          </p:cNvSpPr>
          <p:nvPr/>
        </p:nvSpPr>
        <p:spPr bwMode="auto">
          <a:xfrm>
            <a:off x="4622800" y="4114800"/>
            <a:ext cx="76200" cy="76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 flipH="1">
            <a:off x="4603750" y="4191000"/>
            <a:ext cx="82550" cy="6985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>
            <a:off x="6832600" y="3028950"/>
            <a:ext cx="76200" cy="76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19" name="Line 79"/>
          <p:cNvSpPr>
            <a:spLocks noChangeShapeType="1"/>
          </p:cNvSpPr>
          <p:nvPr/>
        </p:nvSpPr>
        <p:spPr bwMode="auto">
          <a:xfrm flipH="1">
            <a:off x="6813550" y="3105150"/>
            <a:ext cx="82550" cy="6985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01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greatest common divisor</a:t>
            </a:r>
          </a:p>
        </p:txBody>
      </p:sp>
      <p:grpSp>
        <p:nvGrpSpPr>
          <p:cNvPr id="36948" name="Group 84"/>
          <p:cNvGrpSpPr>
            <a:grpSpLocks/>
          </p:cNvGrpSpPr>
          <p:nvPr/>
        </p:nvGrpSpPr>
        <p:grpSpPr bwMode="auto">
          <a:xfrm>
            <a:off x="4673600" y="1570038"/>
            <a:ext cx="1177925" cy="1651000"/>
            <a:chOff x="289" y="1015"/>
            <a:chExt cx="742" cy="1040"/>
          </a:xfrm>
        </p:grpSpPr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301" y="1395"/>
              <a:ext cx="694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2004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GCD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301" y="1015"/>
              <a:ext cx="69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(a) black-box view</a:t>
              </a:r>
              <a:endParaRPr lang="en-US" sz="900" b="1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556" y="1392"/>
              <a:ext cx="200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x_i</a:t>
              </a:r>
              <a:endParaRPr lang="en-US" sz="900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799" y="1402"/>
              <a:ext cx="232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y_i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540" y="1800"/>
              <a:ext cx="23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d_o</a:t>
              </a:r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rot="5400000">
              <a:off x="605" y="1998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rot="5400000">
              <a:off x="595" y="1339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rot="5400000">
              <a:off x="845" y="1339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rot="5400000">
              <a:off x="332" y="1339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289" y="1397"/>
              <a:ext cx="24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go_i</a:t>
              </a:r>
              <a:endParaRPr lang="en-US" sz="900"/>
            </a:p>
          </p:txBody>
        </p:sp>
      </p:grp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373563" y="3611563"/>
            <a:ext cx="193675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200"/>
              <a:t>0: int  x, y;</a:t>
            </a:r>
          </a:p>
          <a:p>
            <a:pPr>
              <a:spcBef>
                <a:spcPct val="0"/>
              </a:spcBef>
            </a:pPr>
            <a:r>
              <a:rPr lang="en-US" sz="1200"/>
              <a:t>1: while (1) {</a:t>
            </a:r>
          </a:p>
          <a:p>
            <a:pPr>
              <a:spcBef>
                <a:spcPct val="0"/>
              </a:spcBef>
            </a:pPr>
            <a:r>
              <a:rPr lang="en-US" sz="1200"/>
              <a:t>2:   while (!go_i);</a:t>
            </a:r>
          </a:p>
          <a:p>
            <a:pPr>
              <a:spcBef>
                <a:spcPct val="0"/>
              </a:spcBef>
            </a:pPr>
            <a:r>
              <a:rPr lang="en-US" sz="1200"/>
              <a:t>3:   x = x_i; </a:t>
            </a:r>
          </a:p>
          <a:p>
            <a:pPr>
              <a:spcBef>
                <a:spcPct val="0"/>
              </a:spcBef>
            </a:pPr>
            <a:r>
              <a:rPr lang="en-US" sz="1200"/>
              <a:t>4:   y = y_i;</a:t>
            </a:r>
          </a:p>
          <a:p>
            <a:pPr>
              <a:spcBef>
                <a:spcPct val="0"/>
              </a:spcBef>
            </a:pPr>
            <a:r>
              <a:rPr lang="en-US" sz="1200"/>
              <a:t>5:   while  (x != y)  {</a:t>
            </a:r>
          </a:p>
          <a:p>
            <a:pPr>
              <a:spcBef>
                <a:spcPct val="0"/>
              </a:spcBef>
            </a:pPr>
            <a:r>
              <a:rPr lang="en-US" sz="1200"/>
              <a:t>6:       if  (x &lt; y)    </a:t>
            </a:r>
          </a:p>
          <a:p>
            <a:pPr>
              <a:spcBef>
                <a:spcPct val="0"/>
              </a:spcBef>
            </a:pPr>
            <a:r>
              <a:rPr lang="en-US" sz="1200"/>
              <a:t>7:          y = y - x;</a:t>
            </a:r>
          </a:p>
          <a:p>
            <a:pPr>
              <a:spcBef>
                <a:spcPct val="0"/>
              </a:spcBef>
            </a:pPr>
            <a:r>
              <a:rPr lang="en-US" sz="1200"/>
              <a:t>          else             </a:t>
            </a:r>
          </a:p>
          <a:p>
            <a:pPr>
              <a:spcBef>
                <a:spcPct val="0"/>
              </a:spcBef>
            </a:pPr>
            <a:r>
              <a:rPr lang="en-US" sz="1200"/>
              <a:t>8:          x = x - y;</a:t>
            </a:r>
          </a:p>
          <a:p>
            <a:pPr>
              <a:spcBef>
                <a:spcPct val="0"/>
              </a:spcBef>
            </a:pPr>
            <a:r>
              <a:rPr lang="en-US" sz="1200"/>
              <a:t>       }</a:t>
            </a:r>
          </a:p>
          <a:p>
            <a:pPr>
              <a:spcBef>
                <a:spcPct val="0"/>
              </a:spcBef>
            </a:pPr>
            <a:r>
              <a:rPr lang="en-US" sz="1200"/>
              <a:t>9:    d_o = x;</a:t>
            </a:r>
          </a:p>
          <a:p>
            <a:pPr>
              <a:spcBef>
                <a:spcPct val="0"/>
              </a:spcBef>
            </a:pPr>
            <a:r>
              <a:rPr lang="en-US" sz="1200"/>
              <a:t>    }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554538" y="3405188"/>
            <a:ext cx="1577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/>
              <a:t>  (b) desired functionality</a:t>
            </a:r>
            <a:endParaRPr lang="en-US" sz="900" b="1"/>
          </a:p>
        </p:txBody>
      </p:sp>
      <p:grpSp>
        <p:nvGrpSpPr>
          <p:cNvPr id="36950" name="Group 86"/>
          <p:cNvGrpSpPr>
            <a:grpSpLocks/>
          </p:cNvGrpSpPr>
          <p:nvPr/>
        </p:nvGrpSpPr>
        <p:grpSpPr bwMode="auto">
          <a:xfrm>
            <a:off x="6651625" y="1525137"/>
            <a:ext cx="1789112" cy="4475163"/>
            <a:chOff x="3813" y="936"/>
            <a:chExt cx="1127" cy="2819"/>
          </a:xfrm>
        </p:grpSpPr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4533" y="227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4533" y="108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H="1">
              <a:off x="4533" y="2334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4533" y="1269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>
              <a:off x="4533" y="1798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V="1">
              <a:off x="4706" y="1342"/>
              <a:ext cx="0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H="1">
              <a:off x="4533" y="1337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AutoShape 25"/>
            <p:cNvSpPr>
              <a:spLocks noChangeArrowheads="1"/>
            </p:cNvSpPr>
            <p:nvPr/>
          </p:nvSpPr>
          <p:spPr bwMode="auto">
            <a:xfrm>
              <a:off x="3929" y="2737"/>
              <a:ext cx="374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 = y -x</a:t>
              </a:r>
            </a:p>
          </p:txBody>
        </p:sp>
        <p:sp>
          <p:nvSpPr>
            <p:cNvPr id="36890" name="AutoShape 26"/>
            <p:cNvSpPr>
              <a:spLocks noChangeArrowheads="1"/>
            </p:cNvSpPr>
            <p:nvPr/>
          </p:nvSpPr>
          <p:spPr bwMode="auto">
            <a:xfrm>
              <a:off x="3813" y="2766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7:</a:t>
              </a:r>
            </a:p>
          </p:txBody>
        </p:sp>
        <p:sp>
          <p:nvSpPr>
            <p:cNvPr id="36891" name="AutoShape 27"/>
            <p:cNvSpPr>
              <a:spLocks noChangeArrowheads="1"/>
            </p:cNvSpPr>
            <p:nvPr/>
          </p:nvSpPr>
          <p:spPr bwMode="auto">
            <a:xfrm>
              <a:off x="4418" y="2737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 = x - y</a:t>
              </a:r>
            </a:p>
          </p:txBody>
        </p:sp>
        <p:sp>
          <p:nvSpPr>
            <p:cNvPr id="36892" name="AutoShape 28"/>
            <p:cNvSpPr>
              <a:spLocks noChangeArrowheads="1"/>
            </p:cNvSpPr>
            <p:nvPr/>
          </p:nvSpPr>
          <p:spPr bwMode="auto">
            <a:xfrm>
              <a:off x="4303" y="2766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8:</a:t>
              </a:r>
            </a:p>
          </p:txBody>
        </p:sp>
        <p:sp>
          <p:nvSpPr>
            <p:cNvPr id="36893" name="AutoShape 29"/>
            <p:cNvSpPr>
              <a:spLocks noChangeArrowheads="1"/>
            </p:cNvSpPr>
            <p:nvPr/>
          </p:nvSpPr>
          <p:spPr bwMode="auto">
            <a:xfrm>
              <a:off x="4188" y="2961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3957" y="2961"/>
              <a:ext cx="231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6-J:</a:t>
              </a:r>
            </a:p>
          </p:txBody>
        </p:sp>
        <p:sp>
          <p:nvSpPr>
            <p:cNvPr id="36895" name="Text Box 31"/>
            <p:cNvSpPr txBox="1">
              <a:spLocks noChangeArrowheads="1"/>
            </p:cNvSpPr>
            <p:nvPr/>
          </p:nvSpPr>
          <p:spPr bwMode="auto">
            <a:xfrm>
              <a:off x="4418" y="2363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x!=y</a:t>
              </a:r>
            </a:p>
          </p:txBody>
        </p:sp>
        <p:sp>
          <p:nvSpPr>
            <p:cNvPr id="36896" name="AutoShape 32"/>
            <p:cNvSpPr>
              <a:spLocks noChangeArrowheads="1"/>
            </p:cNvSpPr>
            <p:nvPr/>
          </p:nvSpPr>
          <p:spPr bwMode="auto">
            <a:xfrm>
              <a:off x="4188" y="2218"/>
              <a:ext cx="345" cy="1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4073" y="2218"/>
              <a:ext cx="86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</a:t>
              </a:r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4562" y="2190"/>
              <a:ext cx="23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!(x!=y)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4274" y="2622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Text Box 36"/>
            <p:cNvSpPr txBox="1">
              <a:spLocks noChangeArrowheads="1"/>
            </p:cNvSpPr>
            <p:nvPr/>
          </p:nvSpPr>
          <p:spPr bwMode="auto">
            <a:xfrm>
              <a:off x="4303" y="2622"/>
              <a:ext cx="20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x&lt;y</a:t>
              </a:r>
            </a:p>
          </p:txBody>
        </p:sp>
        <p:sp>
          <p:nvSpPr>
            <p:cNvPr id="36901" name="AutoShape 37"/>
            <p:cNvSpPr>
              <a:spLocks noChangeArrowheads="1"/>
            </p:cNvSpPr>
            <p:nvPr/>
          </p:nvSpPr>
          <p:spPr bwMode="auto">
            <a:xfrm>
              <a:off x="4188" y="2478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902" name="Text Box 38"/>
            <p:cNvSpPr txBox="1">
              <a:spLocks noChangeArrowheads="1"/>
            </p:cNvSpPr>
            <p:nvPr/>
          </p:nvSpPr>
          <p:spPr bwMode="auto">
            <a:xfrm>
              <a:off x="4533" y="2622"/>
              <a:ext cx="2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!(x&lt;y)</a:t>
              </a:r>
            </a:p>
          </p:txBody>
        </p:sp>
        <p:sp>
          <p:nvSpPr>
            <p:cNvPr id="36903" name="AutoShape 39"/>
            <p:cNvSpPr>
              <a:spLocks noChangeArrowheads="1"/>
            </p:cNvSpPr>
            <p:nvPr/>
          </p:nvSpPr>
          <p:spPr bwMode="auto">
            <a:xfrm>
              <a:off x="4015" y="2478"/>
              <a:ext cx="144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</a:t>
              </a:r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4504" y="2622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4274" y="288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4504" y="288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AutoShape 43"/>
            <p:cNvSpPr>
              <a:spLocks noChangeArrowheads="1"/>
            </p:cNvSpPr>
            <p:nvPr/>
          </p:nvSpPr>
          <p:spPr bwMode="auto">
            <a:xfrm>
              <a:off x="4188" y="3195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3957" y="3210"/>
              <a:ext cx="231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5-J:</a:t>
              </a:r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4361" y="3110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4188" y="982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4044" y="1002"/>
              <a:ext cx="115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1: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4418" y="1155"/>
              <a:ext cx="8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4533" y="103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4562" y="936"/>
              <a:ext cx="86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!1</a:t>
              </a:r>
            </a:p>
          </p:txBody>
        </p:sp>
        <p:sp>
          <p:nvSpPr>
            <p:cNvPr id="36915" name="AutoShape 51"/>
            <p:cNvSpPr>
              <a:spLocks noChangeArrowheads="1"/>
            </p:cNvSpPr>
            <p:nvPr/>
          </p:nvSpPr>
          <p:spPr bwMode="auto">
            <a:xfrm>
              <a:off x="4190" y="1700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 = x_i</a:t>
              </a:r>
            </a:p>
          </p:txBody>
        </p:sp>
        <p:sp>
          <p:nvSpPr>
            <p:cNvPr id="36916" name="AutoShape 52"/>
            <p:cNvSpPr>
              <a:spLocks noChangeArrowheads="1"/>
            </p:cNvSpPr>
            <p:nvPr/>
          </p:nvSpPr>
          <p:spPr bwMode="auto">
            <a:xfrm>
              <a:off x="4044" y="1700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3:</a:t>
              </a:r>
            </a:p>
          </p:txBody>
        </p:sp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4188" y="1959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 = y_i</a:t>
              </a:r>
            </a:p>
          </p:txBody>
        </p:sp>
        <p:sp>
          <p:nvSpPr>
            <p:cNvPr id="36918" name="AutoShape 54"/>
            <p:cNvSpPr>
              <a:spLocks noChangeArrowheads="1"/>
            </p:cNvSpPr>
            <p:nvPr/>
          </p:nvSpPr>
          <p:spPr bwMode="auto">
            <a:xfrm>
              <a:off x="4044" y="1959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4:</a:t>
              </a:r>
            </a:p>
          </p:txBody>
        </p:sp>
        <p:sp>
          <p:nvSpPr>
            <p:cNvPr id="36919" name="Line 55"/>
            <p:cNvSpPr>
              <a:spLocks noChangeShapeType="1"/>
            </p:cNvSpPr>
            <p:nvPr/>
          </p:nvSpPr>
          <p:spPr bwMode="auto">
            <a:xfrm>
              <a:off x="4361" y="1126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4361" y="1844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4361" y="210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4361" y="236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4533" y="3272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/>
            </p:cNvSpPr>
            <p:nvPr/>
          </p:nvSpPr>
          <p:spPr bwMode="auto">
            <a:xfrm>
              <a:off x="4792" y="2334"/>
              <a:ext cx="1" cy="937"/>
            </a:xfrm>
            <a:custGeom>
              <a:avLst/>
              <a:gdLst>
                <a:gd name="T0" fmla="*/ 0 w 1"/>
                <a:gd name="T1" fmla="*/ 937 h 937"/>
                <a:gd name="T2" fmla="*/ 1 w 1"/>
                <a:gd name="T3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37">
                  <a:moveTo>
                    <a:pt x="0" y="937"/>
                  </a:move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AutoShape 61"/>
            <p:cNvSpPr>
              <a:spLocks noChangeArrowheads="1"/>
            </p:cNvSpPr>
            <p:nvPr/>
          </p:nvSpPr>
          <p:spPr bwMode="auto">
            <a:xfrm>
              <a:off x="4188" y="1242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926" name="AutoShape 62"/>
            <p:cNvSpPr>
              <a:spLocks noChangeArrowheads="1"/>
            </p:cNvSpPr>
            <p:nvPr/>
          </p:nvSpPr>
          <p:spPr bwMode="auto">
            <a:xfrm>
              <a:off x="4188" y="1501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927" name="Line 63"/>
            <p:cNvSpPr>
              <a:spLocks noChangeShapeType="1"/>
            </p:cNvSpPr>
            <p:nvPr/>
          </p:nvSpPr>
          <p:spPr bwMode="auto">
            <a:xfrm>
              <a:off x="4361" y="1386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AutoShape 64"/>
            <p:cNvSpPr>
              <a:spLocks noChangeArrowheads="1"/>
            </p:cNvSpPr>
            <p:nvPr/>
          </p:nvSpPr>
          <p:spPr bwMode="auto">
            <a:xfrm>
              <a:off x="4044" y="1267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2:</a:t>
              </a:r>
            </a:p>
          </p:txBody>
        </p:sp>
        <p:sp>
          <p:nvSpPr>
            <p:cNvPr id="36929" name="AutoShape 65"/>
            <p:cNvSpPr>
              <a:spLocks noChangeArrowheads="1"/>
            </p:cNvSpPr>
            <p:nvPr/>
          </p:nvSpPr>
          <p:spPr bwMode="auto">
            <a:xfrm>
              <a:off x="3990" y="1521"/>
              <a:ext cx="173" cy="1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2-J:</a:t>
              </a:r>
            </a:p>
          </p:txBody>
        </p:sp>
        <p:sp>
          <p:nvSpPr>
            <p:cNvPr id="36930" name="Text Box 66"/>
            <p:cNvSpPr txBox="1">
              <a:spLocks noChangeArrowheads="1"/>
            </p:cNvSpPr>
            <p:nvPr/>
          </p:nvSpPr>
          <p:spPr bwMode="auto">
            <a:xfrm>
              <a:off x="4389" y="1386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!go_i</a:t>
              </a:r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4566" y="1164"/>
              <a:ext cx="28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!(!go_i)</a:t>
              </a:r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>
              <a:off x="4764" y="1279"/>
              <a:ext cx="0" cy="5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Line 69"/>
            <p:cNvSpPr>
              <a:spLocks noChangeShapeType="1"/>
            </p:cNvSpPr>
            <p:nvPr/>
          </p:nvSpPr>
          <p:spPr bwMode="auto">
            <a:xfrm>
              <a:off x="4533" y="1548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/>
            </p:cNvSpPr>
            <p:nvPr/>
          </p:nvSpPr>
          <p:spPr bwMode="auto">
            <a:xfrm>
              <a:off x="4882" y="2276"/>
              <a:ext cx="1" cy="1191"/>
            </a:xfrm>
            <a:custGeom>
              <a:avLst/>
              <a:gdLst>
                <a:gd name="T0" fmla="*/ 1 w 1"/>
                <a:gd name="T1" fmla="*/ 0 h 1191"/>
                <a:gd name="T2" fmla="*/ 0 w 1"/>
                <a:gd name="T3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91">
                  <a:moveTo>
                    <a:pt x="1" y="0"/>
                  </a:moveTo>
                  <a:lnTo>
                    <a:pt x="0" y="11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/>
            </p:cNvSpPr>
            <p:nvPr/>
          </p:nvSpPr>
          <p:spPr bwMode="auto">
            <a:xfrm>
              <a:off x="4511" y="3465"/>
              <a:ext cx="372" cy="3"/>
            </a:xfrm>
            <a:custGeom>
              <a:avLst/>
              <a:gdLst>
                <a:gd name="T0" fmla="*/ 930 w 930"/>
                <a:gd name="T1" fmla="*/ 8 h 8"/>
                <a:gd name="T2" fmla="*/ 0 w 930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0" h="8">
                  <a:moveTo>
                    <a:pt x="930" y="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AutoShape 72"/>
            <p:cNvSpPr>
              <a:spLocks noChangeArrowheads="1"/>
            </p:cNvSpPr>
            <p:nvPr/>
          </p:nvSpPr>
          <p:spPr bwMode="auto">
            <a:xfrm>
              <a:off x="4176" y="3386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d_o = x</a:t>
              </a:r>
            </a:p>
          </p:txBody>
        </p:sp>
        <p:sp>
          <p:nvSpPr>
            <p:cNvPr id="36937" name="AutoShape 73"/>
            <p:cNvSpPr>
              <a:spLocks noChangeArrowheads="1"/>
            </p:cNvSpPr>
            <p:nvPr/>
          </p:nvSpPr>
          <p:spPr bwMode="auto">
            <a:xfrm>
              <a:off x="3946" y="3619"/>
              <a:ext cx="173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1-J:</a:t>
              </a:r>
            </a:p>
          </p:txBody>
        </p:sp>
        <p:sp>
          <p:nvSpPr>
            <p:cNvPr id="36938" name="Freeform 74"/>
            <p:cNvSpPr>
              <a:spLocks/>
            </p:cNvSpPr>
            <p:nvPr/>
          </p:nvSpPr>
          <p:spPr bwMode="auto">
            <a:xfrm>
              <a:off x="4517" y="3692"/>
              <a:ext cx="423" cy="1"/>
            </a:xfrm>
            <a:custGeom>
              <a:avLst/>
              <a:gdLst>
                <a:gd name="T0" fmla="*/ 0 w 1058"/>
                <a:gd name="T1" fmla="*/ 0 h 1"/>
                <a:gd name="T2" fmla="*/ 1058 w 10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8" h="1">
                  <a:moveTo>
                    <a:pt x="0" y="0"/>
                  </a:moveTo>
                  <a:lnTo>
                    <a:pt x="105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/>
            </p:cNvSpPr>
            <p:nvPr/>
          </p:nvSpPr>
          <p:spPr bwMode="auto">
            <a:xfrm>
              <a:off x="4935" y="1085"/>
              <a:ext cx="5" cy="2605"/>
            </a:xfrm>
            <a:custGeom>
              <a:avLst/>
              <a:gdLst>
                <a:gd name="T0" fmla="*/ 5 w 5"/>
                <a:gd name="T1" fmla="*/ 2605 h 2605"/>
                <a:gd name="T2" fmla="*/ 0 w 5"/>
                <a:gd name="T3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605">
                  <a:moveTo>
                    <a:pt x="5" y="260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AutoShape 76"/>
            <p:cNvSpPr>
              <a:spLocks noChangeArrowheads="1"/>
            </p:cNvSpPr>
            <p:nvPr/>
          </p:nvSpPr>
          <p:spPr bwMode="auto">
            <a:xfrm>
              <a:off x="4176" y="3611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6941" name="Freeform 77"/>
            <p:cNvSpPr>
              <a:spLocks/>
            </p:cNvSpPr>
            <p:nvPr/>
          </p:nvSpPr>
          <p:spPr bwMode="auto">
            <a:xfrm>
              <a:off x="4361" y="3536"/>
              <a:ext cx="0" cy="84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AutoShape 78"/>
            <p:cNvSpPr>
              <a:spLocks noChangeArrowheads="1"/>
            </p:cNvSpPr>
            <p:nvPr/>
          </p:nvSpPr>
          <p:spPr bwMode="auto">
            <a:xfrm>
              <a:off x="3933" y="3393"/>
              <a:ext cx="230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9:</a:t>
              </a:r>
            </a:p>
          </p:txBody>
        </p:sp>
      </p:grpSp>
      <p:sp>
        <p:nvSpPr>
          <p:cNvPr id="36945" name="Text Box 81"/>
          <p:cNvSpPr txBox="1">
            <a:spLocks noChangeArrowheads="1"/>
          </p:cNvSpPr>
          <p:nvPr/>
        </p:nvSpPr>
        <p:spPr bwMode="auto">
          <a:xfrm>
            <a:off x="7000875" y="6324600"/>
            <a:ext cx="1011238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1200" dirty="0"/>
              <a:t> (c) state diagram</a:t>
            </a:r>
            <a:endParaRPr lang="en-US" sz="900" b="1" dirty="0"/>
          </a:p>
        </p:txBody>
      </p:sp>
      <p:sp>
        <p:nvSpPr>
          <p:cNvPr id="36949" name="Rectangle 85"/>
          <p:cNvSpPr>
            <a:spLocks noGrp="1" noChangeArrowheads="1"/>
          </p:cNvSpPr>
          <p:nvPr>
            <p:ph type="body" idx="1"/>
          </p:nvPr>
        </p:nvSpPr>
        <p:spPr>
          <a:xfrm>
            <a:off x="1" y="1614488"/>
            <a:ext cx="4064000" cy="5243512"/>
          </a:xfrm>
          <a:noFill/>
          <a:ln/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First create algorithm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Convert algorithm to “complex” state machine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Known as FSMD: finite-state machine with datapath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Can use templates to perform such conversion</a:t>
            </a:r>
          </a:p>
        </p:txBody>
      </p:sp>
      <p:sp>
        <p:nvSpPr>
          <p:cNvPr id="36951" name="Line 87"/>
          <p:cNvSpPr>
            <a:spLocks noChangeShapeType="1"/>
          </p:cNvSpPr>
          <p:nvPr/>
        </p:nvSpPr>
        <p:spPr bwMode="auto">
          <a:xfrm>
            <a:off x="4708525" y="2800350"/>
            <a:ext cx="76200" cy="76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52" name="Line 88"/>
          <p:cNvSpPr>
            <a:spLocks noChangeShapeType="1"/>
          </p:cNvSpPr>
          <p:nvPr/>
        </p:nvSpPr>
        <p:spPr bwMode="auto">
          <a:xfrm flipH="1">
            <a:off x="4689475" y="2876550"/>
            <a:ext cx="82550" cy="6985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3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 templates</a:t>
            </a:r>
          </a:p>
        </p:txBody>
      </p:sp>
      <p:grpSp>
        <p:nvGrpSpPr>
          <p:cNvPr id="37949" name="Group 61"/>
          <p:cNvGrpSpPr>
            <a:grpSpLocks/>
          </p:cNvGrpSpPr>
          <p:nvPr/>
        </p:nvGrpSpPr>
        <p:grpSpPr bwMode="auto">
          <a:xfrm>
            <a:off x="304800" y="1641475"/>
            <a:ext cx="2690813" cy="3127375"/>
            <a:chOff x="192" y="1034"/>
            <a:chExt cx="1695" cy="1970"/>
          </a:xfrm>
        </p:grpSpPr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192" y="1034"/>
              <a:ext cx="1695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/>
                <a:t>Assignment statement</a:t>
              </a:r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634" y="1244"/>
              <a:ext cx="69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a = b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next statement</a:t>
              </a:r>
            </a:p>
          </p:txBody>
        </p:sp>
        <p:grpSp>
          <p:nvGrpSpPr>
            <p:cNvPr id="37942" name="Group 54"/>
            <p:cNvGrpSpPr>
              <a:grpSpLocks/>
            </p:cNvGrpSpPr>
            <p:nvPr/>
          </p:nvGrpSpPr>
          <p:grpSpPr bwMode="auto">
            <a:xfrm>
              <a:off x="670" y="2359"/>
              <a:ext cx="555" cy="645"/>
              <a:chOff x="670" y="2359"/>
              <a:chExt cx="555" cy="645"/>
            </a:xfrm>
          </p:grpSpPr>
          <p:sp>
            <p:nvSpPr>
              <p:cNvPr id="37895" name="AutoShape 7"/>
              <p:cNvSpPr>
                <a:spLocks noChangeArrowheads="1"/>
              </p:cNvSpPr>
              <p:nvPr/>
            </p:nvSpPr>
            <p:spPr bwMode="auto">
              <a:xfrm>
                <a:off x="670" y="2359"/>
                <a:ext cx="549" cy="14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18288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b="1"/>
                  <a:t>a = b</a:t>
                </a:r>
                <a:endParaRPr lang="en-US" sz="900" b="1"/>
              </a:p>
            </p:txBody>
          </p:sp>
          <p:sp>
            <p:nvSpPr>
              <p:cNvPr id="37896" name="Line 8"/>
              <p:cNvSpPr>
                <a:spLocks noChangeShapeType="1"/>
              </p:cNvSpPr>
              <p:nvPr/>
            </p:nvSpPr>
            <p:spPr bwMode="auto">
              <a:xfrm>
                <a:off x="954" y="2503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7" name="AutoShape 9"/>
              <p:cNvSpPr>
                <a:spLocks noChangeArrowheads="1"/>
              </p:cNvSpPr>
              <p:nvPr/>
            </p:nvSpPr>
            <p:spPr bwMode="auto">
              <a:xfrm>
                <a:off x="670" y="2676"/>
                <a:ext cx="555" cy="3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next statement</a:t>
                </a:r>
                <a:endParaRPr lang="en-US" sz="900"/>
              </a:p>
            </p:txBody>
          </p:sp>
        </p:grpSp>
      </p:grpSp>
      <p:grpSp>
        <p:nvGrpSpPr>
          <p:cNvPr id="37950" name="Group 62"/>
          <p:cNvGrpSpPr>
            <a:grpSpLocks/>
          </p:cNvGrpSpPr>
          <p:nvPr/>
        </p:nvGrpSpPr>
        <p:grpSpPr bwMode="auto">
          <a:xfrm>
            <a:off x="3084513" y="1547681"/>
            <a:ext cx="2717800" cy="5216525"/>
            <a:chOff x="1943" y="1034"/>
            <a:chExt cx="1712" cy="2614"/>
          </a:xfrm>
        </p:grpSpPr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1943" y="1034"/>
              <a:ext cx="1712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/>
                <a:t>Loop statement</a:t>
              </a:r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2509" y="1244"/>
              <a:ext cx="843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dirty="0"/>
                <a:t>while (</a:t>
              </a:r>
              <a:r>
                <a:rPr lang="en-US" b="1" dirty="0" err="1"/>
                <a:t>cond</a:t>
              </a:r>
              <a:r>
                <a:rPr lang="en-US" b="1" dirty="0"/>
                <a:t>)</a:t>
              </a:r>
              <a:r>
                <a:rPr lang="en-US" dirty="0"/>
                <a:t> {</a:t>
              </a:r>
            </a:p>
            <a:p>
              <a:pPr algn="ctr">
                <a:spcBef>
                  <a:spcPct val="0"/>
                </a:spcBef>
              </a:pPr>
              <a:r>
                <a:rPr lang="en-US" dirty="0"/>
                <a:t>  loop-body-</a:t>
              </a:r>
            </a:p>
            <a:p>
              <a:pPr algn="ctr">
                <a:spcBef>
                  <a:spcPct val="0"/>
                </a:spcBef>
              </a:pPr>
              <a:r>
                <a:rPr lang="en-US" dirty="0"/>
                <a:t>      statements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}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next statement</a:t>
              </a:r>
            </a:p>
          </p:txBody>
        </p:sp>
        <p:grpSp>
          <p:nvGrpSpPr>
            <p:cNvPr id="37943" name="Group 55"/>
            <p:cNvGrpSpPr>
              <a:grpSpLocks/>
            </p:cNvGrpSpPr>
            <p:nvPr/>
          </p:nvGrpSpPr>
          <p:grpSpPr bwMode="auto">
            <a:xfrm>
              <a:off x="2318" y="2294"/>
              <a:ext cx="1056" cy="1354"/>
              <a:chOff x="2276" y="2354"/>
              <a:chExt cx="1056" cy="1354"/>
            </a:xfrm>
          </p:grpSpPr>
          <p:sp>
            <p:nvSpPr>
              <p:cNvPr id="37900" name="AutoShape 12"/>
              <p:cNvSpPr>
                <a:spLocks noChangeArrowheads="1"/>
              </p:cNvSpPr>
              <p:nvPr/>
            </p:nvSpPr>
            <p:spPr bwMode="auto">
              <a:xfrm>
                <a:off x="2496" y="2417"/>
                <a:ext cx="571" cy="14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en-US" sz="900"/>
              </a:p>
            </p:txBody>
          </p:sp>
          <p:sp>
            <p:nvSpPr>
              <p:cNvPr id="37901" name="Line 13"/>
              <p:cNvSpPr>
                <a:spLocks noChangeShapeType="1"/>
              </p:cNvSpPr>
              <p:nvPr/>
            </p:nvSpPr>
            <p:spPr bwMode="auto">
              <a:xfrm>
                <a:off x="2808" y="2561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2" name="AutoShape 14"/>
              <p:cNvSpPr>
                <a:spLocks noChangeArrowheads="1"/>
              </p:cNvSpPr>
              <p:nvPr/>
            </p:nvSpPr>
            <p:spPr bwMode="auto">
              <a:xfrm>
                <a:off x="2449" y="2734"/>
                <a:ext cx="679" cy="25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18288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dirty="0"/>
                  <a:t>loop-body-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200" dirty="0"/>
                  <a:t>statements</a:t>
                </a:r>
              </a:p>
            </p:txBody>
          </p:sp>
          <p:sp>
            <p:nvSpPr>
              <p:cNvPr id="37903" name="Text Box 15"/>
              <p:cNvSpPr txBox="1">
                <a:spLocks noChangeArrowheads="1"/>
              </p:cNvSpPr>
              <p:nvPr/>
            </p:nvSpPr>
            <p:spPr bwMode="auto">
              <a:xfrm>
                <a:off x="2865" y="2590"/>
                <a:ext cx="263" cy="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dirty="0" err="1"/>
                  <a:t>cond</a:t>
                </a:r>
                <a:endParaRPr lang="en-US" sz="1200" dirty="0"/>
              </a:p>
            </p:txBody>
          </p:sp>
          <p:sp>
            <p:nvSpPr>
              <p:cNvPr id="37904" name="Line 16"/>
              <p:cNvSpPr>
                <a:spLocks noChangeShapeType="1"/>
              </p:cNvSpPr>
              <p:nvPr/>
            </p:nvSpPr>
            <p:spPr bwMode="auto">
              <a:xfrm>
                <a:off x="2808" y="2993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AutoShape 17"/>
              <p:cNvSpPr>
                <a:spLocks noChangeArrowheads="1"/>
              </p:cNvSpPr>
              <p:nvPr/>
            </p:nvSpPr>
            <p:spPr bwMode="auto">
              <a:xfrm>
                <a:off x="2490" y="3166"/>
                <a:ext cx="577" cy="14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en-US" sz="900"/>
              </a:p>
            </p:txBody>
          </p:sp>
          <p:sp>
            <p:nvSpPr>
              <p:cNvPr id="37906" name="Line 18"/>
              <p:cNvSpPr>
                <a:spLocks noChangeShapeType="1"/>
              </p:cNvSpPr>
              <p:nvPr/>
            </p:nvSpPr>
            <p:spPr bwMode="auto">
              <a:xfrm>
                <a:off x="3067" y="325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7" name="Line 19"/>
              <p:cNvSpPr>
                <a:spLocks noChangeShapeType="1"/>
              </p:cNvSpPr>
              <p:nvPr/>
            </p:nvSpPr>
            <p:spPr bwMode="auto">
              <a:xfrm flipV="1">
                <a:off x="3211" y="253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8" name="Line 20"/>
              <p:cNvSpPr>
                <a:spLocks noChangeShapeType="1"/>
              </p:cNvSpPr>
              <p:nvPr/>
            </p:nvSpPr>
            <p:spPr bwMode="auto">
              <a:xfrm flipH="1">
                <a:off x="3067" y="253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9" name="AutoShape 21"/>
              <p:cNvSpPr>
                <a:spLocks noChangeArrowheads="1"/>
              </p:cNvSpPr>
              <p:nvPr/>
            </p:nvSpPr>
            <p:spPr bwMode="auto">
              <a:xfrm>
                <a:off x="2502" y="3449"/>
                <a:ext cx="565" cy="25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18288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dirty="0"/>
                  <a:t>next statement</a:t>
                </a:r>
              </a:p>
            </p:txBody>
          </p:sp>
          <p:sp>
            <p:nvSpPr>
              <p:cNvPr id="37910" name="Line 22"/>
              <p:cNvSpPr>
                <a:spLocks noChangeShapeType="1"/>
              </p:cNvSpPr>
              <p:nvPr/>
            </p:nvSpPr>
            <p:spPr bwMode="auto">
              <a:xfrm>
                <a:off x="3067" y="2474"/>
                <a:ext cx="2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1" name="Line 23"/>
              <p:cNvSpPr>
                <a:spLocks noChangeShapeType="1"/>
              </p:cNvSpPr>
              <p:nvPr/>
            </p:nvSpPr>
            <p:spPr bwMode="auto">
              <a:xfrm>
                <a:off x="3268" y="2474"/>
                <a:ext cx="0" cy="10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Line 24"/>
              <p:cNvSpPr>
                <a:spLocks noChangeShapeType="1"/>
              </p:cNvSpPr>
              <p:nvPr/>
            </p:nvSpPr>
            <p:spPr bwMode="auto">
              <a:xfrm flipH="1">
                <a:off x="3067" y="3538"/>
                <a:ext cx="2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3" name="Text Box 25"/>
              <p:cNvSpPr txBox="1">
                <a:spLocks noChangeArrowheads="1"/>
              </p:cNvSpPr>
              <p:nvPr/>
            </p:nvSpPr>
            <p:spPr bwMode="auto">
              <a:xfrm>
                <a:off x="3096" y="2354"/>
                <a:ext cx="236" cy="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!cond</a:t>
                </a:r>
                <a:endParaRPr lang="en-US" sz="900"/>
              </a:p>
            </p:txBody>
          </p:sp>
          <p:sp>
            <p:nvSpPr>
              <p:cNvPr id="37932" name="Text Box 44"/>
              <p:cNvSpPr txBox="1">
                <a:spLocks noChangeArrowheads="1"/>
              </p:cNvSpPr>
              <p:nvPr/>
            </p:nvSpPr>
            <p:spPr bwMode="auto">
              <a:xfrm>
                <a:off x="2276" y="3192"/>
                <a:ext cx="17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18288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200"/>
                  <a:t>J:</a:t>
                </a:r>
              </a:p>
            </p:txBody>
          </p:sp>
          <p:sp>
            <p:nvSpPr>
              <p:cNvPr id="37934" name="Text Box 46"/>
              <p:cNvSpPr txBox="1">
                <a:spLocks noChangeArrowheads="1"/>
              </p:cNvSpPr>
              <p:nvPr/>
            </p:nvSpPr>
            <p:spPr bwMode="auto">
              <a:xfrm>
                <a:off x="2276" y="2417"/>
                <a:ext cx="173" cy="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18288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200"/>
                  <a:t>C:</a:t>
                </a:r>
                <a:r>
                  <a:rPr lang="en-US" sz="900"/>
                  <a:t>  </a:t>
                </a:r>
              </a:p>
            </p:txBody>
          </p:sp>
        </p:grpSp>
      </p:grpSp>
      <p:grpSp>
        <p:nvGrpSpPr>
          <p:cNvPr id="37944" name="Group 56"/>
          <p:cNvGrpSpPr>
            <a:grpSpLocks/>
          </p:cNvGrpSpPr>
          <p:nvPr/>
        </p:nvGrpSpPr>
        <p:grpSpPr bwMode="auto">
          <a:xfrm>
            <a:off x="6108700" y="1565036"/>
            <a:ext cx="2686050" cy="5140565"/>
            <a:chOff x="3848" y="994"/>
            <a:chExt cx="1692" cy="2690"/>
          </a:xfrm>
        </p:grpSpPr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3848" y="994"/>
              <a:ext cx="169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dirty="0"/>
                <a:t>Branch statement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4149" y="1244"/>
              <a:ext cx="1275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dirty="0"/>
                <a:t>if (c1)</a:t>
              </a:r>
              <a:r>
                <a:rPr lang="en-US" dirty="0"/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     c1 </a:t>
              </a:r>
              <a:r>
                <a:rPr lang="en-US" dirty="0" err="1"/>
                <a:t>stmts</a:t>
              </a:r>
              <a:endParaRPr lang="en-US" dirty="0"/>
            </a:p>
            <a:p>
              <a:pPr>
                <a:spcBef>
                  <a:spcPct val="0"/>
                </a:spcBef>
              </a:pPr>
              <a:r>
                <a:rPr lang="en-US" b="1" dirty="0"/>
                <a:t>else if c2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     c2 </a:t>
              </a:r>
              <a:r>
                <a:rPr lang="en-US" dirty="0" err="1"/>
                <a:t>stmts</a:t>
              </a:r>
              <a:endParaRPr lang="en-US" dirty="0"/>
            </a:p>
            <a:p>
              <a:pPr>
                <a:spcBef>
                  <a:spcPct val="0"/>
                </a:spcBef>
              </a:pPr>
              <a:r>
                <a:rPr lang="en-US" b="1" dirty="0"/>
                <a:t>else</a:t>
              </a:r>
            </a:p>
            <a:p>
              <a:pPr>
                <a:spcBef>
                  <a:spcPct val="0"/>
                </a:spcBef>
              </a:pPr>
              <a:r>
                <a:rPr lang="en-US" dirty="0"/>
                <a:t>      other </a:t>
              </a:r>
              <a:r>
                <a:rPr lang="en-US" dirty="0" smtClean="0"/>
                <a:t>statements</a:t>
              </a:r>
              <a:endParaRPr lang="en-US" dirty="0"/>
            </a:p>
            <a:p>
              <a:pPr>
                <a:spcBef>
                  <a:spcPct val="0"/>
                </a:spcBef>
              </a:pPr>
              <a:r>
                <a:rPr lang="en-US" dirty="0"/>
                <a:t>next statement</a:t>
              </a:r>
            </a:p>
          </p:txBody>
        </p:sp>
        <p:sp>
          <p:nvSpPr>
            <p:cNvPr id="37916" name="AutoShape 28"/>
            <p:cNvSpPr>
              <a:spLocks noChangeArrowheads="1"/>
            </p:cNvSpPr>
            <p:nvPr/>
          </p:nvSpPr>
          <p:spPr bwMode="auto">
            <a:xfrm>
              <a:off x="4406" y="2359"/>
              <a:ext cx="633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4423" y="2503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b="1"/>
                <a:t>c1</a:t>
              </a:r>
              <a:endParaRPr lang="en-US" sz="900" b="1"/>
            </a:p>
          </p:txBody>
        </p:sp>
        <p:sp>
          <p:nvSpPr>
            <p:cNvPr id="37918" name="AutoShape 30"/>
            <p:cNvSpPr>
              <a:spLocks noChangeArrowheads="1"/>
            </p:cNvSpPr>
            <p:nvPr/>
          </p:nvSpPr>
          <p:spPr bwMode="auto">
            <a:xfrm>
              <a:off x="4463" y="2733"/>
              <a:ext cx="472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288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c2 stmts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4736" y="2508"/>
              <a:ext cx="28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b="1"/>
                <a:t>!c1*c2</a:t>
              </a: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5161" y="2503"/>
              <a:ext cx="379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b="1"/>
                <a:t>!c1*!c2</a:t>
              </a:r>
            </a:p>
          </p:txBody>
        </p:sp>
        <p:sp>
          <p:nvSpPr>
            <p:cNvPr id="37921" name="AutoShape 33"/>
            <p:cNvSpPr>
              <a:spLocks noChangeArrowheads="1"/>
            </p:cNvSpPr>
            <p:nvPr/>
          </p:nvSpPr>
          <p:spPr bwMode="auto">
            <a:xfrm>
              <a:off x="4406" y="3108"/>
              <a:ext cx="633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7922" name="AutoShape 34"/>
            <p:cNvSpPr>
              <a:spLocks noChangeArrowheads="1"/>
            </p:cNvSpPr>
            <p:nvPr/>
          </p:nvSpPr>
          <p:spPr bwMode="auto">
            <a:xfrm>
              <a:off x="4406" y="3425"/>
              <a:ext cx="633" cy="25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288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next statement</a:t>
              </a:r>
            </a:p>
          </p:txBody>
        </p:sp>
        <p:sp>
          <p:nvSpPr>
            <p:cNvPr id="37923" name="Line 35"/>
            <p:cNvSpPr>
              <a:spLocks noChangeShapeType="1"/>
            </p:cNvSpPr>
            <p:nvPr/>
          </p:nvSpPr>
          <p:spPr bwMode="auto">
            <a:xfrm>
              <a:off x="4705" y="3252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36"/>
            <p:cNvSpPr>
              <a:spLocks noChangeShapeType="1"/>
            </p:cNvSpPr>
            <p:nvPr/>
          </p:nvSpPr>
          <p:spPr bwMode="auto">
            <a:xfrm>
              <a:off x="4705" y="2508"/>
              <a:ext cx="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AutoShape 37"/>
            <p:cNvSpPr>
              <a:spLocks noChangeArrowheads="1"/>
            </p:cNvSpPr>
            <p:nvPr/>
          </p:nvSpPr>
          <p:spPr bwMode="auto">
            <a:xfrm>
              <a:off x="5019" y="2733"/>
              <a:ext cx="472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288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others</a:t>
              </a:r>
            </a:p>
          </p:txBody>
        </p:sp>
        <p:sp>
          <p:nvSpPr>
            <p:cNvPr id="37926" name="AutoShape 38"/>
            <p:cNvSpPr>
              <a:spLocks noChangeArrowheads="1"/>
            </p:cNvSpPr>
            <p:nvPr/>
          </p:nvSpPr>
          <p:spPr bwMode="auto">
            <a:xfrm>
              <a:off x="3888" y="2733"/>
              <a:ext cx="472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8288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c1 stmts</a:t>
              </a:r>
            </a:p>
          </p:txBody>
        </p:sp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5010" y="2503"/>
              <a:ext cx="23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 flipH="1">
              <a:off x="4149" y="2508"/>
              <a:ext cx="259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>
              <a:off x="4705" y="2877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2"/>
            <p:cNvSpPr>
              <a:spLocks noChangeShapeType="1"/>
            </p:cNvSpPr>
            <p:nvPr/>
          </p:nvSpPr>
          <p:spPr bwMode="auto">
            <a:xfrm>
              <a:off x="4149" y="2877"/>
              <a:ext cx="259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 flipH="1">
              <a:off x="4995" y="2877"/>
              <a:ext cx="23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Text Box 45"/>
            <p:cNvSpPr txBox="1">
              <a:spLocks noChangeArrowheads="1"/>
            </p:cNvSpPr>
            <p:nvPr/>
          </p:nvSpPr>
          <p:spPr bwMode="auto">
            <a:xfrm>
              <a:off x="4135" y="3112"/>
              <a:ext cx="231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18288" bIns="0"/>
            <a:lstStyle/>
            <a:p>
              <a:pPr algn="r">
                <a:spcBef>
                  <a:spcPct val="0"/>
                </a:spcBef>
              </a:pPr>
              <a:r>
                <a:rPr lang="en-US" sz="1200"/>
                <a:t>J:</a:t>
              </a:r>
            </a:p>
          </p:txBody>
        </p:sp>
        <p:sp>
          <p:nvSpPr>
            <p:cNvPr id="37935" name="Text Box 47"/>
            <p:cNvSpPr txBox="1">
              <a:spLocks noChangeArrowheads="1"/>
            </p:cNvSpPr>
            <p:nvPr/>
          </p:nvSpPr>
          <p:spPr bwMode="auto">
            <a:xfrm>
              <a:off x="4135" y="2364"/>
              <a:ext cx="231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18288" bIns="0"/>
            <a:lstStyle/>
            <a:p>
              <a:pPr algn="r">
                <a:spcBef>
                  <a:spcPct val="0"/>
                </a:spcBef>
              </a:pPr>
              <a:r>
                <a:rPr lang="en-US" sz="1200"/>
                <a:t>C: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108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datapath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371600"/>
            <a:ext cx="4160838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Create a register for any declared variable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Create a functional unit for each arithmetic operation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Connect the ports, registers and functional units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Based on reads and writes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Use multiplexors for multiple sources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Create unique identifier 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for each datapath component control input and output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3868738" y="1546225"/>
            <a:ext cx="1789112" cy="4475163"/>
            <a:chOff x="3813" y="936"/>
            <a:chExt cx="1127" cy="2819"/>
          </a:xfrm>
        </p:grpSpPr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4533" y="227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 flipH="1">
              <a:off x="4533" y="108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 flipH="1">
              <a:off x="4533" y="2334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4533" y="1269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H="1">
              <a:off x="4533" y="1798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V="1">
              <a:off x="4706" y="1342"/>
              <a:ext cx="0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4533" y="1337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929" y="2737"/>
              <a:ext cx="374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 = y -x</a:t>
              </a:r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>
              <a:off x="3813" y="2766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7:</a:t>
              </a:r>
            </a:p>
          </p:txBody>
        </p:sp>
        <p:sp>
          <p:nvSpPr>
            <p:cNvPr id="46094" name="AutoShape 14"/>
            <p:cNvSpPr>
              <a:spLocks noChangeArrowheads="1"/>
            </p:cNvSpPr>
            <p:nvPr/>
          </p:nvSpPr>
          <p:spPr bwMode="auto">
            <a:xfrm>
              <a:off x="4418" y="2737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 = x - y</a:t>
              </a:r>
            </a:p>
          </p:txBody>
        </p:sp>
        <p:sp>
          <p:nvSpPr>
            <p:cNvPr id="46095" name="AutoShape 15"/>
            <p:cNvSpPr>
              <a:spLocks noChangeArrowheads="1"/>
            </p:cNvSpPr>
            <p:nvPr/>
          </p:nvSpPr>
          <p:spPr bwMode="auto">
            <a:xfrm>
              <a:off x="4303" y="2766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8:</a:t>
              </a:r>
            </a:p>
          </p:txBody>
        </p:sp>
        <p:sp>
          <p:nvSpPr>
            <p:cNvPr id="46096" name="AutoShape 16"/>
            <p:cNvSpPr>
              <a:spLocks noChangeArrowheads="1"/>
            </p:cNvSpPr>
            <p:nvPr/>
          </p:nvSpPr>
          <p:spPr bwMode="auto">
            <a:xfrm>
              <a:off x="4188" y="2961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097" name="AutoShape 17"/>
            <p:cNvSpPr>
              <a:spLocks noChangeArrowheads="1"/>
            </p:cNvSpPr>
            <p:nvPr/>
          </p:nvSpPr>
          <p:spPr bwMode="auto">
            <a:xfrm>
              <a:off x="3957" y="2961"/>
              <a:ext cx="231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6-J: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4418" y="2363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x!=y</a:t>
              </a:r>
            </a:p>
          </p:txBody>
        </p:sp>
        <p:sp>
          <p:nvSpPr>
            <p:cNvPr id="46099" name="AutoShape 19"/>
            <p:cNvSpPr>
              <a:spLocks noChangeArrowheads="1"/>
            </p:cNvSpPr>
            <p:nvPr/>
          </p:nvSpPr>
          <p:spPr bwMode="auto">
            <a:xfrm>
              <a:off x="4188" y="2218"/>
              <a:ext cx="345" cy="1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00" name="AutoShape 20"/>
            <p:cNvSpPr>
              <a:spLocks noChangeArrowheads="1"/>
            </p:cNvSpPr>
            <p:nvPr/>
          </p:nvSpPr>
          <p:spPr bwMode="auto">
            <a:xfrm>
              <a:off x="4073" y="2218"/>
              <a:ext cx="86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</a:t>
              </a:r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4562" y="2190"/>
              <a:ext cx="23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!(x!=y)</a:t>
              </a:r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4274" y="2622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4303" y="2622"/>
              <a:ext cx="20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x&lt;y</a:t>
              </a:r>
            </a:p>
          </p:txBody>
        </p:sp>
        <p:sp>
          <p:nvSpPr>
            <p:cNvPr id="46104" name="AutoShape 24"/>
            <p:cNvSpPr>
              <a:spLocks noChangeArrowheads="1"/>
            </p:cNvSpPr>
            <p:nvPr/>
          </p:nvSpPr>
          <p:spPr bwMode="auto">
            <a:xfrm>
              <a:off x="4188" y="2478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4533" y="2622"/>
              <a:ext cx="2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!(x&lt;y)</a:t>
              </a:r>
            </a:p>
          </p:txBody>
        </p:sp>
        <p:sp>
          <p:nvSpPr>
            <p:cNvPr id="46106" name="AutoShape 26"/>
            <p:cNvSpPr>
              <a:spLocks noChangeArrowheads="1"/>
            </p:cNvSpPr>
            <p:nvPr/>
          </p:nvSpPr>
          <p:spPr bwMode="auto">
            <a:xfrm>
              <a:off x="4015" y="2478"/>
              <a:ext cx="144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</a:t>
              </a:r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504" y="2622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274" y="288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4504" y="288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AutoShape 30"/>
            <p:cNvSpPr>
              <a:spLocks noChangeArrowheads="1"/>
            </p:cNvSpPr>
            <p:nvPr/>
          </p:nvSpPr>
          <p:spPr bwMode="auto">
            <a:xfrm>
              <a:off x="4188" y="3195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11" name="AutoShape 31"/>
            <p:cNvSpPr>
              <a:spLocks noChangeArrowheads="1"/>
            </p:cNvSpPr>
            <p:nvPr/>
          </p:nvSpPr>
          <p:spPr bwMode="auto">
            <a:xfrm>
              <a:off x="3957" y="3210"/>
              <a:ext cx="231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5-J:</a:t>
              </a: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4361" y="3110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AutoShape 33"/>
            <p:cNvSpPr>
              <a:spLocks noChangeArrowheads="1"/>
            </p:cNvSpPr>
            <p:nvPr/>
          </p:nvSpPr>
          <p:spPr bwMode="auto">
            <a:xfrm>
              <a:off x="4188" y="982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14" name="AutoShape 34"/>
            <p:cNvSpPr>
              <a:spLocks noChangeArrowheads="1"/>
            </p:cNvSpPr>
            <p:nvPr/>
          </p:nvSpPr>
          <p:spPr bwMode="auto">
            <a:xfrm>
              <a:off x="4044" y="1002"/>
              <a:ext cx="115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1: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4418" y="1155"/>
              <a:ext cx="8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</a:t>
              </a:r>
            </a:p>
          </p:txBody>
        </p:sp>
        <p:sp>
          <p:nvSpPr>
            <p:cNvPr id="46116" name="Line 36"/>
            <p:cNvSpPr>
              <a:spLocks noChangeShapeType="1"/>
            </p:cNvSpPr>
            <p:nvPr/>
          </p:nvSpPr>
          <p:spPr bwMode="auto">
            <a:xfrm>
              <a:off x="4533" y="103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4562" y="936"/>
              <a:ext cx="86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!1</a:t>
              </a:r>
            </a:p>
          </p:txBody>
        </p:sp>
        <p:sp>
          <p:nvSpPr>
            <p:cNvPr id="46118" name="AutoShape 38"/>
            <p:cNvSpPr>
              <a:spLocks noChangeArrowheads="1"/>
            </p:cNvSpPr>
            <p:nvPr/>
          </p:nvSpPr>
          <p:spPr bwMode="auto">
            <a:xfrm>
              <a:off x="4190" y="1700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 = x_i</a:t>
              </a:r>
            </a:p>
          </p:txBody>
        </p:sp>
        <p:sp>
          <p:nvSpPr>
            <p:cNvPr id="46119" name="AutoShape 39"/>
            <p:cNvSpPr>
              <a:spLocks noChangeArrowheads="1"/>
            </p:cNvSpPr>
            <p:nvPr/>
          </p:nvSpPr>
          <p:spPr bwMode="auto">
            <a:xfrm>
              <a:off x="4044" y="1700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3:</a:t>
              </a:r>
            </a:p>
          </p:txBody>
        </p:sp>
        <p:sp>
          <p:nvSpPr>
            <p:cNvPr id="46120" name="AutoShape 40"/>
            <p:cNvSpPr>
              <a:spLocks noChangeArrowheads="1"/>
            </p:cNvSpPr>
            <p:nvPr/>
          </p:nvSpPr>
          <p:spPr bwMode="auto">
            <a:xfrm>
              <a:off x="4188" y="1959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 = y_i</a:t>
              </a:r>
            </a:p>
          </p:txBody>
        </p:sp>
        <p:sp>
          <p:nvSpPr>
            <p:cNvPr id="46121" name="AutoShape 41"/>
            <p:cNvSpPr>
              <a:spLocks noChangeArrowheads="1"/>
            </p:cNvSpPr>
            <p:nvPr/>
          </p:nvSpPr>
          <p:spPr bwMode="auto">
            <a:xfrm>
              <a:off x="4044" y="1959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4:</a:t>
              </a:r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>
              <a:off x="4361" y="1126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4361" y="1844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>
              <a:off x="4361" y="210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>
              <a:off x="4361" y="236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>
              <a:off x="4533" y="3272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47"/>
            <p:cNvSpPr>
              <a:spLocks/>
            </p:cNvSpPr>
            <p:nvPr/>
          </p:nvSpPr>
          <p:spPr bwMode="auto">
            <a:xfrm>
              <a:off x="4792" y="2334"/>
              <a:ext cx="1" cy="937"/>
            </a:xfrm>
            <a:custGeom>
              <a:avLst/>
              <a:gdLst>
                <a:gd name="T0" fmla="*/ 0 w 1"/>
                <a:gd name="T1" fmla="*/ 937 h 937"/>
                <a:gd name="T2" fmla="*/ 1 w 1"/>
                <a:gd name="T3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37">
                  <a:moveTo>
                    <a:pt x="0" y="937"/>
                  </a:move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AutoShape 48"/>
            <p:cNvSpPr>
              <a:spLocks noChangeArrowheads="1"/>
            </p:cNvSpPr>
            <p:nvPr/>
          </p:nvSpPr>
          <p:spPr bwMode="auto">
            <a:xfrm>
              <a:off x="4188" y="1242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29" name="AutoShape 49"/>
            <p:cNvSpPr>
              <a:spLocks noChangeArrowheads="1"/>
            </p:cNvSpPr>
            <p:nvPr/>
          </p:nvSpPr>
          <p:spPr bwMode="auto">
            <a:xfrm>
              <a:off x="4188" y="1501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30" name="Line 50"/>
            <p:cNvSpPr>
              <a:spLocks noChangeShapeType="1"/>
            </p:cNvSpPr>
            <p:nvPr/>
          </p:nvSpPr>
          <p:spPr bwMode="auto">
            <a:xfrm>
              <a:off x="4361" y="1386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AutoShape 51"/>
            <p:cNvSpPr>
              <a:spLocks noChangeArrowheads="1"/>
            </p:cNvSpPr>
            <p:nvPr/>
          </p:nvSpPr>
          <p:spPr bwMode="auto">
            <a:xfrm>
              <a:off x="4044" y="1267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2:</a:t>
              </a:r>
            </a:p>
          </p:txBody>
        </p:sp>
        <p:sp>
          <p:nvSpPr>
            <p:cNvPr id="46132" name="AutoShape 52"/>
            <p:cNvSpPr>
              <a:spLocks noChangeArrowheads="1"/>
            </p:cNvSpPr>
            <p:nvPr/>
          </p:nvSpPr>
          <p:spPr bwMode="auto">
            <a:xfrm>
              <a:off x="3990" y="1521"/>
              <a:ext cx="173" cy="1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2-J:</a:t>
              </a:r>
            </a:p>
          </p:txBody>
        </p:sp>
        <p:sp>
          <p:nvSpPr>
            <p:cNvPr id="46133" name="Text Box 53"/>
            <p:cNvSpPr txBox="1">
              <a:spLocks noChangeArrowheads="1"/>
            </p:cNvSpPr>
            <p:nvPr/>
          </p:nvSpPr>
          <p:spPr bwMode="auto">
            <a:xfrm>
              <a:off x="4389" y="1386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!go_i</a:t>
              </a:r>
            </a:p>
          </p:txBody>
        </p:sp>
        <p:sp>
          <p:nvSpPr>
            <p:cNvPr id="46134" name="Text Box 54"/>
            <p:cNvSpPr txBox="1">
              <a:spLocks noChangeArrowheads="1"/>
            </p:cNvSpPr>
            <p:nvPr/>
          </p:nvSpPr>
          <p:spPr bwMode="auto">
            <a:xfrm>
              <a:off x="4566" y="1164"/>
              <a:ext cx="28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!(!go_i)</a:t>
              </a:r>
            </a:p>
          </p:txBody>
        </p:sp>
        <p:sp>
          <p:nvSpPr>
            <p:cNvPr id="46135" name="Line 55"/>
            <p:cNvSpPr>
              <a:spLocks noChangeShapeType="1"/>
            </p:cNvSpPr>
            <p:nvPr/>
          </p:nvSpPr>
          <p:spPr bwMode="auto">
            <a:xfrm>
              <a:off x="4764" y="1279"/>
              <a:ext cx="0" cy="5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Line 56"/>
            <p:cNvSpPr>
              <a:spLocks noChangeShapeType="1"/>
            </p:cNvSpPr>
            <p:nvPr/>
          </p:nvSpPr>
          <p:spPr bwMode="auto">
            <a:xfrm>
              <a:off x="4533" y="1548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7" name="Freeform 57"/>
            <p:cNvSpPr>
              <a:spLocks/>
            </p:cNvSpPr>
            <p:nvPr/>
          </p:nvSpPr>
          <p:spPr bwMode="auto">
            <a:xfrm>
              <a:off x="4882" y="2276"/>
              <a:ext cx="1" cy="1191"/>
            </a:xfrm>
            <a:custGeom>
              <a:avLst/>
              <a:gdLst>
                <a:gd name="T0" fmla="*/ 1 w 1"/>
                <a:gd name="T1" fmla="*/ 0 h 1191"/>
                <a:gd name="T2" fmla="*/ 0 w 1"/>
                <a:gd name="T3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91">
                  <a:moveTo>
                    <a:pt x="1" y="0"/>
                  </a:moveTo>
                  <a:lnTo>
                    <a:pt x="0" y="11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Freeform 58"/>
            <p:cNvSpPr>
              <a:spLocks/>
            </p:cNvSpPr>
            <p:nvPr/>
          </p:nvSpPr>
          <p:spPr bwMode="auto">
            <a:xfrm>
              <a:off x="4511" y="3465"/>
              <a:ext cx="372" cy="3"/>
            </a:xfrm>
            <a:custGeom>
              <a:avLst/>
              <a:gdLst>
                <a:gd name="T0" fmla="*/ 930 w 930"/>
                <a:gd name="T1" fmla="*/ 8 h 8"/>
                <a:gd name="T2" fmla="*/ 0 w 930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0" h="8">
                  <a:moveTo>
                    <a:pt x="930" y="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AutoShape 59"/>
            <p:cNvSpPr>
              <a:spLocks noChangeArrowheads="1"/>
            </p:cNvSpPr>
            <p:nvPr/>
          </p:nvSpPr>
          <p:spPr bwMode="auto">
            <a:xfrm>
              <a:off x="4176" y="3386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d_o = x</a:t>
              </a:r>
            </a:p>
          </p:txBody>
        </p:sp>
        <p:sp>
          <p:nvSpPr>
            <p:cNvPr id="46140" name="AutoShape 60"/>
            <p:cNvSpPr>
              <a:spLocks noChangeArrowheads="1"/>
            </p:cNvSpPr>
            <p:nvPr/>
          </p:nvSpPr>
          <p:spPr bwMode="auto">
            <a:xfrm>
              <a:off x="3946" y="3619"/>
              <a:ext cx="173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1-J:</a:t>
              </a:r>
            </a:p>
          </p:txBody>
        </p:sp>
        <p:sp>
          <p:nvSpPr>
            <p:cNvPr id="46141" name="Freeform 61"/>
            <p:cNvSpPr>
              <a:spLocks/>
            </p:cNvSpPr>
            <p:nvPr/>
          </p:nvSpPr>
          <p:spPr bwMode="auto">
            <a:xfrm>
              <a:off x="4517" y="3692"/>
              <a:ext cx="423" cy="1"/>
            </a:xfrm>
            <a:custGeom>
              <a:avLst/>
              <a:gdLst>
                <a:gd name="T0" fmla="*/ 0 w 1058"/>
                <a:gd name="T1" fmla="*/ 0 h 1"/>
                <a:gd name="T2" fmla="*/ 1058 w 10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8" h="1">
                  <a:moveTo>
                    <a:pt x="0" y="0"/>
                  </a:moveTo>
                  <a:lnTo>
                    <a:pt x="105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Freeform 62"/>
            <p:cNvSpPr>
              <a:spLocks/>
            </p:cNvSpPr>
            <p:nvPr/>
          </p:nvSpPr>
          <p:spPr bwMode="auto">
            <a:xfrm>
              <a:off x="4935" y="1085"/>
              <a:ext cx="5" cy="2605"/>
            </a:xfrm>
            <a:custGeom>
              <a:avLst/>
              <a:gdLst>
                <a:gd name="T0" fmla="*/ 5 w 5"/>
                <a:gd name="T1" fmla="*/ 2605 h 2605"/>
                <a:gd name="T2" fmla="*/ 0 w 5"/>
                <a:gd name="T3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605">
                  <a:moveTo>
                    <a:pt x="5" y="260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AutoShape 63"/>
            <p:cNvSpPr>
              <a:spLocks noChangeArrowheads="1"/>
            </p:cNvSpPr>
            <p:nvPr/>
          </p:nvSpPr>
          <p:spPr bwMode="auto">
            <a:xfrm>
              <a:off x="4176" y="3611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44" name="Freeform 64"/>
            <p:cNvSpPr>
              <a:spLocks/>
            </p:cNvSpPr>
            <p:nvPr/>
          </p:nvSpPr>
          <p:spPr bwMode="auto">
            <a:xfrm>
              <a:off x="4361" y="3536"/>
              <a:ext cx="0" cy="84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5" name="AutoShape 65"/>
            <p:cNvSpPr>
              <a:spLocks noChangeArrowheads="1"/>
            </p:cNvSpPr>
            <p:nvPr/>
          </p:nvSpPr>
          <p:spPr bwMode="auto">
            <a:xfrm>
              <a:off x="3933" y="3393"/>
              <a:ext cx="230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9:</a:t>
              </a:r>
            </a:p>
          </p:txBody>
        </p:sp>
      </p:grpSp>
      <p:grpSp>
        <p:nvGrpSpPr>
          <p:cNvPr id="46223" name="Group 143"/>
          <p:cNvGrpSpPr>
            <a:grpSpLocks/>
          </p:cNvGrpSpPr>
          <p:nvPr/>
        </p:nvGrpSpPr>
        <p:grpSpPr bwMode="auto">
          <a:xfrm>
            <a:off x="6045200" y="2155825"/>
            <a:ext cx="3063875" cy="2697162"/>
            <a:chOff x="3679" y="1365"/>
            <a:chExt cx="1930" cy="1699"/>
          </a:xfrm>
        </p:grpSpPr>
        <p:sp>
          <p:nvSpPr>
            <p:cNvPr id="46146" name="Rectangle 66"/>
            <p:cNvSpPr>
              <a:spLocks noChangeArrowheads="1"/>
            </p:cNvSpPr>
            <p:nvPr/>
          </p:nvSpPr>
          <p:spPr bwMode="auto">
            <a:xfrm>
              <a:off x="3923" y="1480"/>
              <a:ext cx="1686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  </a:t>
              </a:r>
            </a:p>
          </p:txBody>
        </p:sp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4690" y="2315"/>
              <a:ext cx="37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subtractor</a:t>
              </a:r>
            </a:p>
          </p:txBody>
        </p:sp>
        <p:sp>
          <p:nvSpPr>
            <p:cNvPr id="46148" name="Rectangle 68"/>
            <p:cNvSpPr>
              <a:spLocks noChangeArrowheads="1"/>
            </p:cNvSpPr>
            <p:nvPr/>
          </p:nvSpPr>
          <p:spPr bwMode="auto">
            <a:xfrm>
              <a:off x="5151" y="2315"/>
              <a:ext cx="37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subtractor</a:t>
              </a:r>
            </a:p>
          </p:txBody>
        </p:sp>
        <p:sp>
          <p:nvSpPr>
            <p:cNvPr id="46149" name="Line 69"/>
            <p:cNvSpPr>
              <a:spLocks noChangeShapeType="1"/>
            </p:cNvSpPr>
            <p:nvPr/>
          </p:nvSpPr>
          <p:spPr bwMode="auto">
            <a:xfrm>
              <a:off x="4867" y="2459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Rectangle 70"/>
            <p:cNvSpPr>
              <a:spLocks noChangeArrowheads="1"/>
            </p:cNvSpPr>
            <p:nvPr/>
          </p:nvSpPr>
          <p:spPr bwMode="auto">
            <a:xfrm>
              <a:off x="5356" y="2459"/>
              <a:ext cx="22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7: y-x</a:t>
              </a:r>
            </a:p>
          </p:txBody>
        </p:sp>
        <p:sp>
          <p:nvSpPr>
            <p:cNvPr id="46151" name="Rectangle 71"/>
            <p:cNvSpPr>
              <a:spLocks noChangeArrowheads="1"/>
            </p:cNvSpPr>
            <p:nvPr/>
          </p:nvSpPr>
          <p:spPr bwMode="auto">
            <a:xfrm>
              <a:off x="4895" y="2459"/>
              <a:ext cx="22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8: x-y</a:t>
              </a:r>
            </a:p>
          </p:txBody>
        </p:sp>
        <p:sp>
          <p:nvSpPr>
            <p:cNvPr id="46152" name="Line 72"/>
            <p:cNvSpPr>
              <a:spLocks noChangeShapeType="1"/>
            </p:cNvSpPr>
            <p:nvPr/>
          </p:nvSpPr>
          <p:spPr bwMode="auto">
            <a:xfrm>
              <a:off x="5327" y="2459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3" name="Freeform 73"/>
            <p:cNvSpPr>
              <a:spLocks/>
            </p:cNvSpPr>
            <p:nvPr/>
          </p:nvSpPr>
          <p:spPr bwMode="auto">
            <a:xfrm>
              <a:off x="4246" y="2455"/>
              <a:ext cx="2" cy="185"/>
            </a:xfrm>
            <a:custGeom>
              <a:avLst/>
              <a:gdLst>
                <a:gd name="T0" fmla="*/ 0 w 2"/>
                <a:gd name="T1" fmla="*/ 0 h 185"/>
                <a:gd name="T2" fmla="*/ 2 w 2"/>
                <a:gd name="T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85">
                  <a:moveTo>
                    <a:pt x="0" y="0"/>
                  </a:moveTo>
                  <a:lnTo>
                    <a:pt x="2" y="18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4" name="Rectangle 74"/>
            <p:cNvSpPr>
              <a:spLocks noChangeArrowheads="1"/>
            </p:cNvSpPr>
            <p:nvPr/>
          </p:nvSpPr>
          <p:spPr bwMode="auto">
            <a:xfrm>
              <a:off x="4427" y="2517"/>
              <a:ext cx="1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6155" name="Line 75"/>
            <p:cNvSpPr>
              <a:spLocks noChangeShapeType="1"/>
            </p:cNvSpPr>
            <p:nvPr/>
          </p:nvSpPr>
          <p:spPr bwMode="auto">
            <a:xfrm>
              <a:off x="4567" y="2459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4003" y="2459"/>
              <a:ext cx="22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 x!=y</a:t>
              </a:r>
            </a:p>
          </p:txBody>
        </p:sp>
        <p:sp>
          <p:nvSpPr>
            <p:cNvPr id="46157" name="Rectangle 77"/>
            <p:cNvSpPr>
              <a:spLocks noChangeArrowheads="1"/>
            </p:cNvSpPr>
            <p:nvPr/>
          </p:nvSpPr>
          <p:spPr bwMode="auto">
            <a:xfrm>
              <a:off x="4315" y="2459"/>
              <a:ext cx="23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 x&lt;y</a:t>
              </a:r>
            </a:p>
          </p:txBody>
        </p:sp>
        <p:sp>
          <p:nvSpPr>
            <p:cNvPr id="46158" name="Text Box 78"/>
            <p:cNvSpPr txBox="1">
              <a:spLocks noChangeArrowheads="1"/>
            </p:cNvSpPr>
            <p:nvPr/>
          </p:nvSpPr>
          <p:spPr bwMode="auto">
            <a:xfrm>
              <a:off x="4175" y="1365"/>
              <a:ext cx="11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x_i</a:t>
              </a:r>
            </a:p>
          </p:txBody>
        </p:sp>
        <p:sp>
          <p:nvSpPr>
            <p:cNvPr id="46159" name="Text Box 79"/>
            <p:cNvSpPr txBox="1">
              <a:spLocks noChangeArrowheads="1"/>
            </p:cNvSpPr>
            <p:nvPr/>
          </p:nvSpPr>
          <p:spPr bwMode="auto">
            <a:xfrm>
              <a:off x="4640" y="1365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y_i</a:t>
              </a:r>
            </a:p>
          </p:txBody>
        </p:sp>
        <p:sp>
          <p:nvSpPr>
            <p:cNvPr id="46160" name="Text Box 80"/>
            <p:cNvSpPr txBox="1">
              <a:spLocks noChangeArrowheads="1"/>
            </p:cNvSpPr>
            <p:nvPr/>
          </p:nvSpPr>
          <p:spPr bwMode="auto">
            <a:xfrm>
              <a:off x="5368" y="2949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d_o</a:t>
              </a:r>
            </a:p>
          </p:txBody>
        </p:sp>
        <p:sp>
          <p:nvSpPr>
            <p:cNvPr id="46161" name="Freeform 81"/>
            <p:cNvSpPr>
              <a:spLocks/>
            </p:cNvSpPr>
            <p:nvPr/>
          </p:nvSpPr>
          <p:spPr bwMode="auto">
            <a:xfrm>
              <a:off x="5328" y="2833"/>
              <a:ext cx="1" cy="203"/>
            </a:xfrm>
            <a:custGeom>
              <a:avLst/>
              <a:gdLst>
                <a:gd name="T0" fmla="*/ 0 w 1"/>
                <a:gd name="T1" fmla="*/ 0 h 203"/>
                <a:gd name="T2" fmla="*/ 0 w 1"/>
                <a:gd name="T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3">
                  <a:moveTo>
                    <a:pt x="0" y="0"/>
                  </a:moveTo>
                  <a:lnTo>
                    <a:pt x="0" y="20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2" name="Line 82"/>
            <p:cNvSpPr>
              <a:spLocks noChangeShapeType="1"/>
            </p:cNvSpPr>
            <p:nvPr/>
          </p:nvSpPr>
          <p:spPr bwMode="auto">
            <a:xfrm rot="5400000">
              <a:off x="4173" y="1552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Line 83"/>
            <p:cNvSpPr>
              <a:spLocks noChangeShapeType="1"/>
            </p:cNvSpPr>
            <p:nvPr/>
          </p:nvSpPr>
          <p:spPr bwMode="auto">
            <a:xfrm rot="5400000">
              <a:off x="4667" y="1552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4" name="Rectangle 84"/>
            <p:cNvSpPr>
              <a:spLocks noChangeArrowheads="1"/>
            </p:cNvSpPr>
            <p:nvPr/>
          </p:nvSpPr>
          <p:spPr bwMode="auto">
            <a:xfrm>
              <a:off x="4229" y="1941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0: x</a:t>
              </a:r>
            </a:p>
          </p:txBody>
        </p:sp>
        <p:sp>
          <p:nvSpPr>
            <p:cNvPr id="46165" name="Rectangle 85"/>
            <p:cNvSpPr>
              <a:spLocks noChangeArrowheads="1"/>
            </p:cNvSpPr>
            <p:nvPr/>
          </p:nvSpPr>
          <p:spPr bwMode="auto">
            <a:xfrm>
              <a:off x="4690" y="1941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0: y</a:t>
              </a:r>
            </a:p>
          </p:txBody>
        </p:sp>
        <p:sp>
          <p:nvSpPr>
            <p:cNvPr id="46166" name="Rectangle 86"/>
            <p:cNvSpPr>
              <a:spLocks noChangeArrowheads="1"/>
            </p:cNvSpPr>
            <p:nvPr/>
          </p:nvSpPr>
          <p:spPr bwMode="auto">
            <a:xfrm>
              <a:off x="5155" y="2689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9: d</a:t>
              </a:r>
            </a:p>
          </p:txBody>
        </p:sp>
        <p:sp>
          <p:nvSpPr>
            <p:cNvPr id="46167" name="Line 87"/>
            <p:cNvSpPr>
              <a:spLocks noChangeShapeType="1"/>
            </p:cNvSpPr>
            <p:nvPr/>
          </p:nvSpPr>
          <p:spPr bwMode="auto">
            <a:xfrm>
              <a:off x="4982" y="208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8" name="Line 88"/>
            <p:cNvSpPr>
              <a:spLocks noChangeShapeType="1"/>
            </p:cNvSpPr>
            <p:nvPr/>
          </p:nvSpPr>
          <p:spPr bwMode="auto">
            <a:xfrm flipH="1">
              <a:off x="4254" y="2200"/>
              <a:ext cx="9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9" name="Line 89"/>
            <p:cNvSpPr>
              <a:spLocks noChangeShapeType="1"/>
            </p:cNvSpPr>
            <p:nvPr/>
          </p:nvSpPr>
          <p:spPr bwMode="auto">
            <a:xfrm>
              <a:off x="5183" y="2200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0" name="Line 90"/>
            <p:cNvSpPr>
              <a:spLocks noChangeShapeType="1"/>
            </p:cNvSpPr>
            <p:nvPr/>
          </p:nvSpPr>
          <p:spPr bwMode="auto">
            <a:xfrm>
              <a:off x="4141" y="2142"/>
              <a:ext cx="14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1" name="Line 91"/>
            <p:cNvSpPr>
              <a:spLocks noChangeShapeType="1"/>
            </p:cNvSpPr>
            <p:nvPr/>
          </p:nvSpPr>
          <p:spPr bwMode="auto">
            <a:xfrm>
              <a:off x="5471" y="2142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2" name="Line 92"/>
            <p:cNvSpPr>
              <a:spLocks noChangeShapeType="1"/>
            </p:cNvSpPr>
            <p:nvPr/>
          </p:nvSpPr>
          <p:spPr bwMode="auto">
            <a:xfrm>
              <a:off x="4755" y="2142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3" name="Oval 93"/>
            <p:cNvSpPr>
              <a:spLocks noChangeArrowheads="1"/>
            </p:cNvSpPr>
            <p:nvPr/>
          </p:nvSpPr>
          <p:spPr bwMode="auto">
            <a:xfrm>
              <a:off x="4965" y="2183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4" name="Rectangle 94"/>
            <p:cNvSpPr>
              <a:spLocks noChangeArrowheads="1"/>
            </p:cNvSpPr>
            <p:nvPr/>
          </p:nvSpPr>
          <p:spPr bwMode="auto">
            <a:xfrm>
              <a:off x="4229" y="1681"/>
              <a:ext cx="374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n-bit 2x1</a:t>
              </a:r>
            </a:p>
          </p:txBody>
        </p:sp>
        <p:sp>
          <p:nvSpPr>
            <p:cNvPr id="46175" name="Line 95"/>
            <p:cNvSpPr>
              <a:spLocks noChangeShapeType="1"/>
            </p:cNvSpPr>
            <p:nvPr/>
          </p:nvSpPr>
          <p:spPr bwMode="auto">
            <a:xfrm rot="5400000">
              <a:off x="4377" y="1883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4690" y="1681"/>
              <a:ext cx="374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n-bit 2x1</a:t>
              </a:r>
            </a:p>
          </p:txBody>
        </p:sp>
        <p:sp>
          <p:nvSpPr>
            <p:cNvPr id="46177" name="Line 97"/>
            <p:cNvSpPr>
              <a:spLocks noChangeShapeType="1"/>
            </p:cNvSpPr>
            <p:nvPr/>
          </p:nvSpPr>
          <p:spPr bwMode="auto">
            <a:xfrm rot="5400000">
              <a:off x="4809" y="1883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Line 98"/>
            <p:cNvSpPr>
              <a:spLocks noChangeShapeType="1"/>
            </p:cNvSpPr>
            <p:nvPr/>
          </p:nvSpPr>
          <p:spPr bwMode="auto">
            <a:xfrm flipH="1">
              <a:off x="4640" y="2574"/>
              <a:ext cx="2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Line 99"/>
            <p:cNvSpPr>
              <a:spLocks noChangeShapeType="1"/>
            </p:cNvSpPr>
            <p:nvPr/>
          </p:nvSpPr>
          <p:spPr bwMode="auto">
            <a:xfrm flipV="1">
              <a:off x="4636" y="1566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0" name="Line 100"/>
            <p:cNvSpPr>
              <a:spLocks noChangeShapeType="1"/>
            </p:cNvSpPr>
            <p:nvPr/>
          </p:nvSpPr>
          <p:spPr bwMode="auto">
            <a:xfrm>
              <a:off x="4546" y="1566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1" name="Line 101"/>
            <p:cNvSpPr>
              <a:spLocks noChangeShapeType="1"/>
            </p:cNvSpPr>
            <p:nvPr/>
          </p:nvSpPr>
          <p:spPr bwMode="auto">
            <a:xfrm flipH="1">
              <a:off x="4546" y="1566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2" name="Line 102"/>
            <p:cNvSpPr>
              <a:spLocks noChangeShapeType="1"/>
            </p:cNvSpPr>
            <p:nvPr/>
          </p:nvSpPr>
          <p:spPr bwMode="auto">
            <a:xfrm flipH="1">
              <a:off x="5097" y="2574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3" name="Line 103"/>
            <p:cNvSpPr>
              <a:spLocks noChangeShapeType="1"/>
            </p:cNvSpPr>
            <p:nvPr/>
          </p:nvSpPr>
          <p:spPr bwMode="auto">
            <a:xfrm flipV="1">
              <a:off x="5097" y="1566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4" name="Line 104"/>
            <p:cNvSpPr>
              <a:spLocks noChangeShapeType="1"/>
            </p:cNvSpPr>
            <p:nvPr/>
          </p:nvSpPr>
          <p:spPr bwMode="auto">
            <a:xfrm flipH="1">
              <a:off x="5011" y="1566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5" name="Line 105"/>
            <p:cNvSpPr>
              <a:spLocks noChangeShapeType="1"/>
            </p:cNvSpPr>
            <p:nvPr/>
          </p:nvSpPr>
          <p:spPr bwMode="auto">
            <a:xfrm>
              <a:off x="5015" y="1566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6" name="Line 106"/>
            <p:cNvSpPr>
              <a:spLocks noChangeShapeType="1"/>
            </p:cNvSpPr>
            <p:nvPr/>
          </p:nvSpPr>
          <p:spPr bwMode="auto">
            <a:xfrm flipH="1">
              <a:off x="4636" y="1797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H="1">
              <a:off x="4175" y="1797"/>
              <a:ext cx="46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8" name="Text Box 108"/>
            <p:cNvSpPr txBox="1">
              <a:spLocks noChangeArrowheads="1"/>
            </p:cNvSpPr>
            <p:nvPr/>
          </p:nvSpPr>
          <p:spPr bwMode="auto">
            <a:xfrm>
              <a:off x="3972" y="1653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x_sel</a:t>
              </a:r>
            </a:p>
          </p:txBody>
        </p:sp>
        <p:sp>
          <p:nvSpPr>
            <p:cNvPr id="46189" name="Text Box 109"/>
            <p:cNvSpPr txBox="1">
              <a:spLocks noChangeArrowheads="1"/>
            </p:cNvSpPr>
            <p:nvPr/>
          </p:nvSpPr>
          <p:spPr bwMode="auto">
            <a:xfrm>
              <a:off x="3972" y="1797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y_sel</a:t>
              </a:r>
            </a:p>
          </p:txBody>
        </p:sp>
        <p:sp>
          <p:nvSpPr>
            <p:cNvPr id="46190" name="Text Box 110"/>
            <p:cNvSpPr txBox="1">
              <a:spLocks noChangeArrowheads="1"/>
            </p:cNvSpPr>
            <p:nvPr/>
          </p:nvSpPr>
          <p:spPr bwMode="auto">
            <a:xfrm>
              <a:off x="3972" y="1912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x_ld</a:t>
              </a:r>
            </a:p>
          </p:txBody>
        </p:sp>
        <p:sp>
          <p:nvSpPr>
            <p:cNvPr id="46191" name="Line 111"/>
            <p:cNvSpPr>
              <a:spLocks noChangeShapeType="1"/>
            </p:cNvSpPr>
            <p:nvPr/>
          </p:nvSpPr>
          <p:spPr bwMode="auto">
            <a:xfrm flipH="1">
              <a:off x="4636" y="2056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 flipH="1">
              <a:off x="4179" y="2056"/>
              <a:ext cx="45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3972" y="2056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y_ld</a:t>
              </a:r>
            </a:p>
          </p:txBody>
        </p:sp>
        <p:sp>
          <p:nvSpPr>
            <p:cNvPr id="46194" name="Text Box 114"/>
            <p:cNvSpPr txBox="1">
              <a:spLocks noChangeArrowheads="1"/>
            </p:cNvSpPr>
            <p:nvPr/>
          </p:nvSpPr>
          <p:spPr bwMode="auto">
            <a:xfrm>
              <a:off x="3964" y="2545"/>
              <a:ext cx="25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x_neq_y</a:t>
              </a:r>
            </a:p>
          </p:txBody>
        </p:sp>
        <p:sp>
          <p:nvSpPr>
            <p:cNvPr id="46195" name="Text Box 115"/>
            <p:cNvSpPr txBox="1">
              <a:spLocks noChangeArrowheads="1"/>
            </p:cNvSpPr>
            <p:nvPr/>
          </p:nvSpPr>
          <p:spPr bwMode="auto">
            <a:xfrm>
              <a:off x="3964" y="2689"/>
              <a:ext cx="25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x_lt_y</a:t>
              </a:r>
            </a:p>
          </p:txBody>
        </p:sp>
        <p:sp>
          <p:nvSpPr>
            <p:cNvPr id="46196" name="Text Box 116"/>
            <p:cNvSpPr txBox="1">
              <a:spLocks noChangeArrowheads="1"/>
            </p:cNvSpPr>
            <p:nvPr/>
          </p:nvSpPr>
          <p:spPr bwMode="auto">
            <a:xfrm>
              <a:off x="3964" y="2805"/>
              <a:ext cx="255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d_ld</a:t>
              </a:r>
            </a:p>
          </p:txBody>
        </p:sp>
        <p:sp>
          <p:nvSpPr>
            <p:cNvPr id="46197" name="Line 117"/>
            <p:cNvSpPr>
              <a:spLocks noChangeShapeType="1"/>
            </p:cNvSpPr>
            <p:nvPr/>
          </p:nvSpPr>
          <p:spPr bwMode="auto">
            <a:xfrm>
              <a:off x="5583" y="214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8" name="Line 118"/>
            <p:cNvSpPr>
              <a:spLocks noChangeShapeType="1"/>
            </p:cNvSpPr>
            <p:nvPr/>
          </p:nvSpPr>
          <p:spPr bwMode="auto">
            <a:xfrm>
              <a:off x="5471" y="2574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9" name="Line 119"/>
            <p:cNvSpPr>
              <a:spLocks noChangeShapeType="1"/>
            </p:cNvSpPr>
            <p:nvPr/>
          </p:nvSpPr>
          <p:spPr bwMode="auto">
            <a:xfrm flipH="1">
              <a:off x="5471" y="2574"/>
              <a:ext cx="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0" name="Rectangle 120"/>
            <p:cNvSpPr>
              <a:spLocks noChangeArrowheads="1"/>
            </p:cNvSpPr>
            <p:nvPr/>
          </p:nvSpPr>
          <p:spPr bwMode="auto">
            <a:xfrm>
              <a:off x="4387" y="2315"/>
              <a:ext cx="21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&lt;</a:t>
              </a:r>
            </a:p>
          </p:txBody>
        </p:sp>
        <p:sp>
          <p:nvSpPr>
            <p:cNvPr id="46201" name="Rectangle 121"/>
            <p:cNvSpPr>
              <a:spLocks noChangeArrowheads="1"/>
            </p:cNvSpPr>
            <p:nvPr/>
          </p:nvSpPr>
          <p:spPr bwMode="auto">
            <a:xfrm>
              <a:off x="4003" y="2459"/>
              <a:ext cx="22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 x!=y</a:t>
              </a:r>
            </a:p>
          </p:txBody>
        </p:sp>
        <p:sp>
          <p:nvSpPr>
            <p:cNvPr id="46202" name="Rectangle 122"/>
            <p:cNvSpPr>
              <a:spLocks noChangeArrowheads="1"/>
            </p:cNvSpPr>
            <p:nvPr/>
          </p:nvSpPr>
          <p:spPr bwMode="auto">
            <a:xfrm>
              <a:off x="4315" y="2459"/>
              <a:ext cx="23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sz="2400"/>
            </a:p>
          </p:txBody>
        </p:sp>
        <p:sp>
          <p:nvSpPr>
            <p:cNvPr id="46203" name="Line 123"/>
            <p:cNvSpPr>
              <a:spLocks noChangeShapeType="1"/>
            </p:cNvSpPr>
            <p:nvPr/>
          </p:nvSpPr>
          <p:spPr bwMode="auto">
            <a:xfrm>
              <a:off x="4546" y="2200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4" name="Rectangle 124"/>
            <p:cNvSpPr>
              <a:spLocks noChangeArrowheads="1"/>
            </p:cNvSpPr>
            <p:nvPr/>
          </p:nvSpPr>
          <p:spPr bwMode="auto">
            <a:xfrm>
              <a:off x="4087" y="2315"/>
              <a:ext cx="21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!=</a:t>
              </a:r>
            </a:p>
          </p:txBody>
        </p:sp>
        <p:sp>
          <p:nvSpPr>
            <p:cNvPr id="46205" name="Line 125"/>
            <p:cNvSpPr>
              <a:spLocks noChangeShapeType="1"/>
            </p:cNvSpPr>
            <p:nvPr/>
          </p:nvSpPr>
          <p:spPr bwMode="auto">
            <a:xfrm>
              <a:off x="4435" y="208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6" name="Line 126"/>
            <p:cNvSpPr>
              <a:spLocks noChangeShapeType="1"/>
            </p:cNvSpPr>
            <p:nvPr/>
          </p:nvSpPr>
          <p:spPr bwMode="auto">
            <a:xfrm>
              <a:off x="4141" y="2142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7" name="Line 127"/>
            <p:cNvSpPr>
              <a:spLocks noChangeShapeType="1"/>
            </p:cNvSpPr>
            <p:nvPr/>
          </p:nvSpPr>
          <p:spPr bwMode="auto">
            <a:xfrm>
              <a:off x="4254" y="2200"/>
              <a:ext cx="0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8" name="Oval 128"/>
            <p:cNvSpPr>
              <a:spLocks noChangeArrowheads="1"/>
            </p:cNvSpPr>
            <p:nvPr/>
          </p:nvSpPr>
          <p:spPr bwMode="auto">
            <a:xfrm>
              <a:off x="4418" y="2127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9" name="Text Box 129"/>
            <p:cNvSpPr txBox="1">
              <a:spLocks noChangeArrowheads="1"/>
            </p:cNvSpPr>
            <p:nvPr/>
          </p:nvSpPr>
          <p:spPr bwMode="auto">
            <a:xfrm>
              <a:off x="4893" y="1494"/>
              <a:ext cx="69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 b="1" dirty="0"/>
                <a:t>Datapath</a:t>
              </a:r>
              <a:endParaRPr lang="en-US" sz="1000" dirty="0"/>
            </a:p>
          </p:txBody>
        </p:sp>
        <p:sp>
          <p:nvSpPr>
            <p:cNvPr id="46210" name="Freeform 130"/>
            <p:cNvSpPr>
              <a:spLocks/>
            </p:cNvSpPr>
            <p:nvPr/>
          </p:nvSpPr>
          <p:spPr bwMode="auto">
            <a:xfrm>
              <a:off x="3679" y="1797"/>
              <a:ext cx="484" cy="1"/>
            </a:xfrm>
            <a:custGeom>
              <a:avLst/>
              <a:gdLst>
                <a:gd name="T0" fmla="*/ 484 w 484"/>
                <a:gd name="T1" fmla="*/ 0 h 1"/>
                <a:gd name="T2" fmla="*/ 0 w 4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4" h="1">
                  <a:moveTo>
                    <a:pt x="484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1" name="Freeform 131"/>
            <p:cNvSpPr>
              <a:spLocks/>
            </p:cNvSpPr>
            <p:nvPr/>
          </p:nvSpPr>
          <p:spPr bwMode="auto">
            <a:xfrm>
              <a:off x="3679" y="1739"/>
              <a:ext cx="538" cy="1"/>
            </a:xfrm>
            <a:custGeom>
              <a:avLst/>
              <a:gdLst>
                <a:gd name="T0" fmla="*/ 538 w 538"/>
                <a:gd name="T1" fmla="*/ 0 h 1"/>
                <a:gd name="T2" fmla="*/ 0 w 5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8" h="1">
                  <a:moveTo>
                    <a:pt x="53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2" name="Freeform 132"/>
            <p:cNvSpPr>
              <a:spLocks/>
            </p:cNvSpPr>
            <p:nvPr/>
          </p:nvSpPr>
          <p:spPr bwMode="auto">
            <a:xfrm>
              <a:off x="3685" y="1998"/>
              <a:ext cx="532" cy="1"/>
            </a:xfrm>
            <a:custGeom>
              <a:avLst/>
              <a:gdLst>
                <a:gd name="T0" fmla="*/ 532 w 532"/>
                <a:gd name="T1" fmla="*/ 0 h 1"/>
                <a:gd name="T2" fmla="*/ 0 w 5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1">
                  <a:moveTo>
                    <a:pt x="532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3" name="Freeform 133"/>
            <p:cNvSpPr>
              <a:spLocks/>
            </p:cNvSpPr>
            <p:nvPr/>
          </p:nvSpPr>
          <p:spPr bwMode="auto">
            <a:xfrm>
              <a:off x="3685" y="2056"/>
              <a:ext cx="482" cy="1"/>
            </a:xfrm>
            <a:custGeom>
              <a:avLst/>
              <a:gdLst>
                <a:gd name="T0" fmla="*/ 482 w 482"/>
                <a:gd name="T1" fmla="*/ 0 h 1"/>
                <a:gd name="T2" fmla="*/ 0 w 48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2" h="1">
                  <a:moveTo>
                    <a:pt x="482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4" name="Freeform 134"/>
            <p:cNvSpPr>
              <a:spLocks/>
            </p:cNvSpPr>
            <p:nvPr/>
          </p:nvSpPr>
          <p:spPr bwMode="auto">
            <a:xfrm>
              <a:off x="3685" y="2645"/>
              <a:ext cx="558" cy="1"/>
            </a:xfrm>
            <a:custGeom>
              <a:avLst/>
              <a:gdLst>
                <a:gd name="T0" fmla="*/ 558 w 558"/>
                <a:gd name="T1" fmla="*/ 1 h 1"/>
                <a:gd name="T2" fmla="*/ 0 w 5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5" name="Freeform 135"/>
            <p:cNvSpPr>
              <a:spLocks/>
            </p:cNvSpPr>
            <p:nvPr/>
          </p:nvSpPr>
          <p:spPr bwMode="auto">
            <a:xfrm>
              <a:off x="3685" y="2689"/>
              <a:ext cx="870" cy="1"/>
            </a:xfrm>
            <a:custGeom>
              <a:avLst/>
              <a:gdLst>
                <a:gd name="T0" fmla="*/ 870 w 870"/>
                <a:gd name="T1" fmla="*/ 0 h 1"/>
                <a:gd name="T2" fmla="*/ 0 w 87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0" h="1">
                  <a:moveTo>
                    <a:pt x="87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6" name="Freeform 136"/>
            <p:cNvSpPr>
              <a:spLocks/>
            </p:cNvSpPr>
            <p:nvPr/>
          </p:nvSpPr>
          <p:spPr bwMode="auto">
            <a:xfrm>
              <a:off x="3685" y="2805"/>
              <a:ext cx="1458" cy="1"/>
            </a:xfrm>
            <a:custGeom>
              <a:avLst/>
              <a:gdLst>
                <a:gd name="T0" fmla="*/ 1458 w 1458"/>
                <a:gd name="T1" fmla="*/ 0 h 1"/>
                <a:gd name="T2" fmla="*/ 0 w 145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8" h="1">
                  <a:moveTo>
                    <a:pt x="1458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7" name="Oval 137"/>
            <p:cNvSpPr>
              <a:spLocks noChangeArrowheads="1"/>
            </p:cNvSpPr>
            <p:nvPr/>
          </p:nvSpPr>
          <p:spPr bwMode="auto">
            <a:xfrm>
              <a:off x="4532" y="2189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8" name="Oval 138"/>
            <p:cNvSpPr>
              <a:spLocks noChangeArrowheads="1"/>
            </p:cNvSpPr>
            <p:nvPr/>
          </p:nvSpPr>
          <p:spPr bwMode="auto">
            <a:xfrm>
              <a:off x="4741" y="2127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9" name="Oval 139"/>
            <p:cNvSpPr>
              <a:spLocks noChangeArrowheads="1"/>
            </p:cNvSpPr>
            <p:nvPr/>
          </p:nvSpPr>
          <p:spPr bwMode="auto">
            <a:xfrm>
              <a:off x="5453" y="2129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0" name="AutoShape 140"/>
            <p:cNvSpPr>
              <a:spLocks noChangeArrowheads="1"/>
            </p:cNvSpPr>
            <p:nvPr/>
          </p:nvSpPr>
          <p:spPr bwMode="auto">
            <a:xfrm rot="-5400000">
              <a:off x="4544" y="1986"/>
              <a:ext cx="60" cy="60"/>
            </a:xfrm>
            <a:prstGeom prst="triangle">
              <a:avLst>
                <a:gd name="adj" fmla="val 50000"/>
              </a:avLst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6221" name="AutoShape 141"/>
            <p:cNvSpPr>
              <a:spLocks noChangeArrowheads="1"/>
            </p:cNvSpPr>
            <p:nvPr/>
          </p:nvSpPr>
          <p:spPr bwMode="auto">
            <a:xfrm rot="-5400000">
              <a:off x="5004" y="1986"/>
              <a:ext cx="60" cy="60"/>
            </a:xfrm>
            <a:prstGeom prst="triangle">
              <a:avLst>
                <a:gd name="adj" fmla="val 50000"/>
              </a:avLst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6222" name="AutoShape 142"/>
            <p:cNvSpPr>
              <a:spLocks noChangeArrowheads="1"/>
            </p:cNvSpPr>
            <p:nvPr/>
          </p:nvSpPr>
          <p:spPr bwMode="auto">
            <a:xfrm rot="-5400000">
              <a:off x="5468" y="2734"/>
              <a:ext cx="60" cy="60"/>
            </a:xfrm>
            <a:prstGeom prst="triangle">
              <a:avLst>
                <a:gd name="adj" fmla="val 50000"/>
              </a:avLst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15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the controller’s FSM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4925" y="1535113"/>
            <a:ext cx="3892550" cy="202723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Same structure as FSMD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Replace complex actions/conditions with datapath configurations</a:t>
            </a:r>
          </a:p>
          <a:p>
            <a:endParaRPr lang="en-US" sz="2400" dirty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22250" y="1549400"/>
            <a:ext cx="2063750" cy="5156200"/>
            <a:chOff x="3813" y="936"/>
            <a:chExt cx="1127" cy="2819"/>
          </a:xfrm>
        </p:grpSpPr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4533" y="227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flipH="1">
              <a:off x="4533" y="108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 flipH="1">
              <a:off x="4533" y="2334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4533" y="1269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>
              <a:off x="4533" y="1798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V="1">
              <a:off x="4706" y="1342"/>
              <a:ext cx="0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H="1">
              <a:off x="4533" y="1337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AutoShape 12"/>
            <p:cNvSpPr>
              <a:spLocks noChangeArrowheads="1"/>
            </p:cNvSpPr>
            <p:nvPr/>
          </p:nvSpPr>
          <p:spPr bwMode="auto">
            <a:xfrm>
              <a:off x="3929" y="2737"/>
              <a:ext cx="374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 = y -x</a:t>
              </a:r>
            </a:p>
          </p:txBody>
        </p:sp>
        <p:sp>
          <p:nvSpPr>
            <p:cNvPr id="47117" name="AutoShape 13"/>
            <p:cNvSpPr>
              <a:spLocks noChangeArrowheads="1"/>
            </p:cNvSpPr>
            <p:nvPr/>
          </p:nvSpPr>
          <p:spPr bwMode="auto">
            <a:xfrm>
              <a:off x="3813" y="2766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7:</a:t>
              </a:r>
            </a:p>
          </p:txBody>
        </p:sp>
        <p:sp>
          <p:nvSpPr>
            <p:cNvPr id="47118" name="AutoShape 14"/>
            <p:cNvSpPr>
              <a:spLocks noChangeArrowheads="1"/>
            </p:cNvSpPr>
            <p:nvPr/>
          </p:nvSpPr>
          <p:spPr bwMode="auto">
            <a:xfrm>
              <a:off x="4418" y="2737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 = x - y</a:t>
              </a:r>
            </a:p>
          </p:txBody>
        </p:sp>
        <p:sp>
          <p:nvSpPr>
            <p:cNvPr id="47119" name="AutoShape 15"/>
            <p:cNvSpPr>
              <a:spLocks noChangeArrowheads="1"/>
            </p:cNvSpPr>
            <p:nvPr/>
          </p:nvSpPr>
          <p:spPr bwMode="auto">
            <a:xfrm>
              <a:off x="4303" y="2766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8:</a:t>
              </a:r>
            </a:p>
          </p:txBody>
        </p:sp>
        <p:sp>
          <p:nvSpPr>
            <p:cNvPr id="47120" name="AutoShape 16"/>
            <p:cNvSpPr>
              <a:spLocks noChangeArrowheads="1"/>
            </p:cNvSpPr>
            <p:nvPr/>
          </p:nvSpPr>
          <p:spPr bwMode="auto">
            <a:xfrm>
              <a:off x="4188" y="2961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21" name="AutoShape 17"/>
            <p:cNvSpPr>
              <a:spLocks noChangeArrowheads="1"/>
            </p:cNvSpPr>
            <p:nvPr/>
          </p:nvSpPr>
          <p:spPr bwMode="auto">
            <a:xfrm>
              <a:off x="3957" y="2961"/>
              <a:ext cx="231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6-J: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4418" y="2363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x!=y</a:t>
              </a:r>
            </a:p>
          </p:txBody>
        </p:sp>
        <p:sp>
          <p:nvSpPr>
            <p:cNvPr id="47123" name="AutoShape 19"/>
            <p:cNvSpPr>
              <a:spLocks noChangeArrowheads="1"/>
            </p:cNvSpPr>
            <p:nvPr/>
          </p:nvSpPr>
          <p:spPr bwMode="auto">
            <a:xfrm>
              <a:off x="4188" y="2218"/>
              <a:ext cx="345" cy="1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24" name="AutoShape 20"/>
            <p:cNvSpPr>
              <a:spLocks noChangeArrowheads="1"/>
            </p:cNvSpPr>
            <p:nvPr/>
          </p:nvSpPr>
          <p:spPr bwMode="auto">
            <a:xfrm>
              <a:off x="4073" y="2218"/>
              <a:ext cx="86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</a:t>
              </a: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4562" y="2190"/>
              <a:ext cx="23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!(x!=y)</a:t>
              </a:r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4274" y="2622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4303" y="2622"/>
              <a:ext cx="20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x&lt;y</a:t>
              </a:r>
            </a:p>
          </p:txBody>
        </p:sp>
        <p:sp>
          <p:nvSpPr>
            <p:cNvPr id="47128" name="AutoShape 24"/>
            <p:cNvSpPr>
              <a:spLocks noChangeArrowheads="1"/>
            </p:cNvSpPr>
            <p:nvPr/>
          </p:nvSpPr>
          <p:spPr bwMode="auto">
            <a:xfrm>
              <a:off x="4188" y="2478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4533" y="2622"/>
              <a:ext cx="20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!(x&lt;y)</a:t>
              </a:r>
            </a:p>
          </p:txBody>
        </p:sp>
        <p:sp>
          <p:nvSpPr>
            <p:cNvPr id="47130" name="AutoShape 26"/>
            <p:cNvSpPr>
              <a:spLocks noChangeArrowheads="1"/>
            </p:cNvSpPr>
            <p:nvPr/>
          </p:nvSpPr>
          <p:spPr bwMode="auto">
            <a:xfrm>
              <a:off x="4015" y="2478"/>
              <a:ext cx="144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</a:t>
              </a:r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504" y="2622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4274" y="288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4504" y="288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AutoShape 30"/>
            <p:cNvSpPr>
              <a:spLocks noChangeArrowheads="1"/>
            </p:cNvSpPr>
            <p:nvPr/>
          </p:nvSpPr>
          <p:spPr bwMode="auto">
            <a:xfrm>
              <a:off x="4188" y="3195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35" name="AutoShape 31"/>
            <p:cNvSpPr>
              <a:spLocks noChangeArrowheads="1"/>
            </p:cNvSpPr>
            <p:nvPr/>
          </p:nvSpPr>
          <p:spPr bwMode="auto">
            <a:xfrm>
              <a:off x="3957" y="3210"/>
              <a:ext cx="231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5-J:</a:t>
              </a:r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4361" y="3110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AutoShape 33"/>
            <p:cNvSpPr>
              <a:spLocks noChangeArrowheads="1"/>
            </p:cNvSpPr>
            <p:nvPr/>
          </p:nvSpPr>
          <p:spPr bwMode="auto">
            <a:xfrm>
              <a:off x="4188" y="982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38" name="AutoShape 34"/>
            <p:cNvSpPr>
              <a:spLocks noChangeArrowheads="1"/>
            </p:cNvSpPr>
            <p:nvPr/>
          </p:nvSpPr>
          <p:spPr bwMode="auto">
            <a:xfrm>
              <a:off x="4044" y="1002"/>
              <a:ext cx="115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1:</a:t>
              </a:r>
            </a:p>
          </p:txBody>
        </p:sp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4418" y="1155"/>
              <a:ext cx="8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</a:t>
              </a:r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4533" y="103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4562" y="936"/>
              <a:ext cx="86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!1</a:t>
              </a:r>
            </a:p>
          </p:txBody>
        </p:sp>
        <p:sp>
          <p:nvSpPr>
            <p:cNvPr id="47142" name="AutoShape 38"/>
            <p:cNvSpPr>
              <a:spLocks noChangeArrowheads="1"/>
            </p:cNvSpPr>
            <p:nvPr/>
          </p:nvSpPr>
          <p:spPr bwMode="auto">
            <a:xfrm>
              <a:off x="4190" y="1700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 = x_i</a:t>
              </a:r>
            </a:p>
          </p:txBody>
        </p:sp>
        <p:sp>
          <p:nvSpPr>
            <p:cNvPr id="47143" name="AutoShape 39"/>
            <p:cNvSpPr>
              <a:spLocks noChangeArrowheads="1"/>
            </p:cNvSpPr>
            <p:nvPr/>
          </p:nvSpPr>
          <p:spPr bwMode="auto">
            <a:xfrm>
              <a:off x="4044" y="1700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3:</a:t>
              </a:r>
            </a:p>
          </p:txBody>
        </p:sp>
        <p:sp>
          <p:nvSpPr>
            <p:cNvPr id="47144" name="AutoShape 40"/>
            <p:cNvSpPr>
              <a:spLocks noChangeArrowheads="1"/>
            </p:cNvSpPr>
            <p:nvPr/>
          </p:nvSpPr>
          <p:spPr bwMode="auto">
            <a:xfrm>
              <a:off x="4188" y="1959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 = y_i</a:t>
              </a:r>
            </a:p>
          </p:txBody>
        </p:sp>
        <p:sp>
          <p:nvSpPr>
            <p:cNvPr id="47145" name="AutoShape 41"/>
            <p:cNvSpPr>
              <a:spLocks noChangeArrowheads="1"/>
            </p:cNvSpPr>
            <p:nvPr/>
          </p:nvSpPr>
          <p:spPr bwMode="auto">
            <a:xfrm>
              <a:off x="4044" y="1959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4:</a:t>
              </a:r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4361" y="1126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>
              <a:off x="4361" y="1844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4361" y="210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4361" y="236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4533" y="3272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Freeform 47"/>
            <p:cNvSpPr>
              <a:spLocks/>
            </p:cNvSpPr>
            <p:nvPr/>
          </p:nvSpPr>
          <p:spPr bwMode="auto">
            <a:xfrm>
              <a:off x="4792" y="2334"/>
              <a:ext cx="1" cy="937"/>
            </a:xfrm>
            <a:custGeom>
              <a:avLst/>
              <a:gdLst>
                <a:gd name="T0" fmla="*/ 0 w 1"/>
                <a:gd name="T1" fmla="*/ 937 h 937"/>
                <a:gd name="T2" fmla="*/ 1 w 1"/>
                <a:gd name="T3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37">
                  <a:moveTo>
                    <a:pt x="0" y="937"/>
                  </a:move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AutoShape 48"/>
            <p:cNvSpPr>
              <a:spLocks noChangeArrowheads="1"/>
            </p:cNvSpPr>
            <p:nvPr/>
          </p:nvSpPr>
          <p:spPr bwMode="auto">
            <a:xfrm>
              <a:off x="4188" y="1242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53" name="AutoShape 49"/>
            <p:cNvSpPr>
              <a:spLocks noChangeArrowheads="1"/>
            </p:cNvSpPr>
            <p:nvPr/>
          </p:nvSpPr>
          <p:spPr bwMode="auto">
            <a:xfrm>
              <a:off x="4188" y="1501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4361" y="1386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AutoShape 51"/>
            <p:cNvSpPr>
              <a:spLocks noChangeArrowheads="1"/>
            </p:cNvSpPr>
            <p:nvPr/>
          </p:nvSpPr>
          <p:spPr bwMode="auto">
            <a:xfrm>
              <a:off x="4044" y="1267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2:</a:t>
              </a:r>
            </a:p>
          </p:txBody>
        </p:sp>
        <p:sp>
          <p:nvSpPr>
            <p:cNvPr id="47156" name="AutoShape 52"/>
            <p:cNvSpPr>
              <a:spLocks noChangeArrowheads="1"/>
            </p:cNvSpPr>
            <p:nvPr/>
          </p:nvSpPr>
          <p:spPr bwMode="auto">
            <a:xfrm>
              <a:off x="3990" y="1521"/>
              <a:ext cx="173" cy="1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2-J:</a:t>
              </a:r>
            </a:p>
          </p:txBody>
        </p:sp>
        <p:sp>
          <p:nvSpPr>
            <p:cNvPr id="47157" name="Text Box 53"/>
            <p:cNvSpPr txBox="1">
              <a:spLocks noChangeArrowheads="1"/>
            </p:cNvSpPr>
            <p:nvPr/>
          </p:nvSpPr>
          <p:spPr bwMode="auto">
            <a:xfrm>
              <a:off x="4389" y="1386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!go_i</a:t>
              </a:r>
            </a:p>
          </p:txBody>
        </p:sp>
        <p:sp>
          <p:nvSpPr>
            <p:cNvPr id="47158" name="Text Box 54"/>
            <p:cNvSpPr txBox="1">
              <a:spLocks noChangeArrowheads="1"/>
            </p:cNvSpPr>
            <p:nvPr/>
          </p:nvSpPr>
          <p:spPr bwMode="auto">
            <a:xfrm>
              <a:off x="4566" y="1164"/>
              <a:ext cx="28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!(!go_i)</a:t>
              </a:r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4764" y="1279"/>
              <a:ext cx="0" cy="5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>
              <a:off x="4533" y="1548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Freeform 57"/>
            <p:cNvSpPr>
              <a:spLocks/>
            </p:cNvSpPr>
            <p:nvPr/>
          </p:nvSpPr>
          <p:spPr bwMode="auto">
            <a:xfrm>
              <a:off x="4882" y="2276"/>
              <a:ext cx="1" cy="1191"/>
            </a:xfrm>
            <a:custGeom>
              <a:avLst/>
              <a:gdLst>
                <a:gd name="T0" fmla="*/ 1 w 1"/>
                <a:gd name="T1" fmla="*/ 0 h 1191"/>
                <a:gd name="T2" fmla="*/ 0 w 1"/>
                <a:gd name="T3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91">
                  <a:moveTo>
                    <a:pt x="1" y="0"/>
                  </a:moveTo>
                  <a:lnTo>
                    <a:pt x="0" y="11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Freeform 58"/>
            <p:cNvSpPr>
              <a:spLocks/>
            </p:cNvSpPr>
            <p:nvPr/>
          </p:nvSpPr>
          <p:spPr bwMode="auto">
            <a:xfrm>
              <a:off x="4511" y="3465"/>
              <a:ext cx="372" cy="3"/>
            </a:xfrm>
            <a:custGeom>
              <a:avLst/>
              <a:gdLst>
                <a:gd name="T0" fmla="*/ 930 w 930"/>
                <a:gd name="T1" fmla="*/ 8 h 8"/>
                <a:gd name="T2" fmla="*/ 0 w 930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0" h="8">
                  <a:moveTo>
                    <a:pt x="930" y="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AutoShape 59"/>
            <p:cNvSpPr>
              <a:spLocks noChangeArrowheads="1"/>
            </p:cNvSpPr>
            <p:nvPr/>
          </p:nvSpPr>
          <p:spPr bwMode="auto">
            <a:xfrm>
              <a:off x="4176" y="3386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d_o = x</a:t>
              </a:r>
            </a:p>
          </p:txBody>
        </p:sp>
        <p:sp>
          <p:nvSpPr>
            <p:cNvPr id="47164" name="AutoShape 60"/>
            <p:cNvSpPr>
              <a:spLocks noChangeArrowheads="1"/>
            </p:cNvSpPr>
            <p:nvPr/>
          </p:nvSpPr>
          <p:spPr bwMode="auto">
            <a:xfrm>
              <a:off x="3946" y="3619"/>
              <a:ext cx="173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1-J:</a:t>
              </a:r>
            </a:p>
          </p:txBody>
        </p:sp>
        <p:sp>
          <p:nvSpPr>
            <p:cNvPr id="47165" name="Freeform 61"/>
            <p:cNvSpPr>
              <a:spLocks/>
            </p:cNvSpPr>
            <p:nvPr/>
          </p:nvSpPr>
          <p:spPr bwMode="auto">
            <a:xfrm>
              <a:off x="4517" y="3692"/>
              <a:ext cx="423" cy="1"/>
            </a:xfrm>
            <a:custGeom>
              <a:avLst/>
              <a:gdLst>
                <a:gd name="T0" fmla="*/ 0 w 1058"/>
                <a:gd name="T1" fmla="*/ 0 h 1"/>
                <a:gd name="T2" fmla="*/ 1058 w 10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8" h="1">
                  <a:moveTo>
                    <a:pt x="0" y="0"/>
                  </a:moveTo>
                  <a:lnTo>
                    <a:pt x="105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Freeform 62"/>
            <p:cNvSpPr>
              <a:spLocks/>
            </p:cNvSpPr>
            <p:nvPr/>
          </p:nvSpPr>
          <p:spPr bwMode="auto">
            <a:xfrm>
              <a:off x="4935" y="1085"/>
              <a:ext cx="5" cy="2605"/>
            </a:xfrm>
            <a:custGeom>
              <a:avLst/>
              <a:gdLst>
                <a:gd name="T0" fmla="*/ 5 w 5"/>
                <a:gd name="T1" fmla="*/ 2605 h 2605"/>
                <a:gd name="T2" fmla="*/ 0 w 5"/>
                <a:gd name="T3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605">
                  <a:moveTo>
                    <a:pt x="5" y="260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AutoShape 63"/>
            <p:cNvSpPr>
              <a:spLocks noChangeArrowheads="1"/>
            </p:cNvSpPr>
            <p:nvPr/>
          </p:nvSpPr>
          <p:spPr bwMode="auto">
            <a:xfrm>
              <a:off x="4176" y="3611"/>
              <a:ext cx="346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68" name="Freeform 64"/>
            <p:cNvSpPr>
              <a:spLocks/>
            </p:cNvSpPr>
            <p:nvPr/>
          </p:nvSpPr>
          <p:spPr bwMode="auto">
            <a:xfrm>
              <a:off x="4361" y="3536"/>
              <a:ext cx="0" cy="84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9" name="AutoShape 65"/>
            <p:cNvSpPr>
              <a:spLocks noChangeArrowheads="1"/>
            </p:cNvSpPr>
            <p:nvPr/>
          </p:nvSpPr>
          <p:spPr bwMode="auto">
            <a:xfrm>
              <a:off x="3933" y="3393"/>
              <a:ext cx="230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9:</a:t>
              </a:r>
            </a:p>
          </p:txBody>
        </p:sp>
      </p:grpSp>
      <p:grpSp>
        <p:nvGrpSpPr>
          <p:cNvPr id="47313" name="Group 209"/>
          <p:cNvGrpSpPr>
            <a:grpSpLocks/>
          </p:cNvGrpSpPr>
          <p:nvPr/>
        </p:nvGrpSpPr>
        <p:grpSpPr bwMode="auto">
          <a:xfrm>
            <a:off x="2590800" y="1538287"/>
            <a:ext cx="2390775" cy="5035617"/>
            <a:chOff x="3820" y="949"/>
            <a:chExt cx="1506" cy="2820"/>
          </a:xfrm>
        </p:grpSpPr>
        <p:sp>
          <p:nvSpPr>
            <p:cNvPr id="47170" name="Rectangle 66"/>
            <p:cNvSpPr>
              <a:spLocks noChangeArrowheads="1"/>
            </p:cNvSpPr>
            <p:nvPr/>
          </p:nvSpPr>
          <p:spPr bwMode="auto">
            <a:xfrm>
              <a:off x="3820" y="1052"/>
              <a:ext cx="1506" cy="27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71" name="AutoShape 67"/>
            <p:cNvSpPr>
              <a:spLocks noChangeArrowheads="1"/>
            </p:cNvSpPr>
            <p:nvPr/>
          </p:nvSpPr>
          <p:spPr bwMode="auto">
            <a:xfrm>
              <a:off x="4063" y="2739"/>
              <a:ext cx="374" cy="2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y_sel = 1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y_ld = 1</a:t>
              </a:r>
            </a:p>
          </p:txBody>
        </p:sp>
        <p:sp>
          <p:nvSpPr>
            <p:cNvPr id="47172" name="AutoShape 68"/>
            <p:cNvSpPr>
              <a:spLocks noChangeArrowheads="1"/>
            </p:cNvSpPr>
            <p:nvPr/>
          </p:nvSpPr>
          <p:spPr bwMode="auto">
            <a:xfrm>
              <a:off x="3947" y="2768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7:</a:t>
              </a:r>
            </a:p>
          </p:txBody>
        </p:sp>
        <p:sp>
          <p:nvSpPr>
            <p:cNvPr id="47173" name="AutoShape 69"/>
            <p:cNvSpPr>
              <a:spLocks noChangeArrowheads="1"/>
            </p:cNvSpPr>
            <p:nvPr/>
          </p:nvSpPr>
          <p:spPr bwMode="auto">
            <a:xfrm>
              <a:off x="4552" y="2739"/>
              <a:ext cx="346" cy="2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x_sel = 1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x_ld = 1</a:t>
              </a:r>
            </a:p>
          </p:txBody>
        </p:sp>
        <p:sp>
          <p:nvSpPr>
            <p:cNvPr id="47174" name="AutoShape 70"/>
            <p:cNvSpPr>
              <a:spLocks noChangeArrowheads="1"/>
            </p:cNvSpPr>
            <p:nvPr/>
          </p:nvSpPr>
          <p:spPr bwMode="auto">
            <a:xfrm>
              <a:off x="4437" y="2768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8:</a:t>
              </a:r>
            </a:p>
          </p:txBody>
        </p:sp>
        <p:sp>
          <p:nvSpPr>
            <p:cNvPr id="47175" name="AutoShape 71"/>
            <p:cNvSpPr>
              <a:spLocks noChangeArrowheads="1"/>
            </p:cNvSpPr>
            <p:nvPr/>
          </p:nvSpPr>
          <p:spPr bwMode="auto">
            <a:xfrm>
              <a:off x="4318" y="3058"/>
              <a:ext cx="345" cy="1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76" name="AutoShape 72"/>
            <p:cNvSpPr>
              <a:spLocks noChangeArrowheads="1"/>
            </p:cNvSpPr>
            <p:nvPr/>
          </p:nvSpPr>
          <p:spPr bwMode="auto">
            <a:xfrm>
              <a:off x="4087" y="3066"/>
              <a:ext cx="231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6-J:</a:t>
              </a:r>
            </a:p>
          </p:txBody>
        </p:sp>
        <p:sp>
          <p:nvSpPr>
            <p:cNvPr id="47177" name="Text Box 73"/>
            <p:cNvSpPr txBox="1">
              <a:spLocks noChangeArrowheads="1"/>
            </p:cNvSpPr>
            <p:nvPr/>
          </p:nvSpPr>
          <p:spPr bwMode="auto">
            <a:xfrm>
              <a:off x="4552" y="2450"/>
              <a:ext cx="34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x_neq_y</a:t>
              </a:r>
            </a:p>
          </p:txBody>
        </p:sp>
        <p:sp>
          <p:nvSpPr>
            <p:cNvPr id="47178" name="AutoShape 74"/>
            <p:cNvSpPr>
              <a:spLocks noChangeArrowheads="1"/>
            </p:cNvSpPr>
            <p:nvPr/>
          </p:nvSpPr>
          <p:spPr bwMode="auto">
            <a:xfrm>
              <a:off x="4322" y="2306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79" name="AutoShape 75"/>
            <p:cNvSpPr>
              <a:spLocks noChangeArrowheads="1"/>
            </p:cNvSpPr>
            <p:nvPr/>
          </p:nvSpPr>
          <p:spPr bwMode="auto">
            <a:xfrm>
              <a:off x="4224" y="2306"/>
              <a:ext cx="87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</a:t>
              </a:r>
            </a:p>
          </p:txBody>
        </p:sp>
        <p:sp>
          <p:nvSpPr>
            <p:cNvPr id="47180" name="Text Box 76"/>
            <p:cNvSpPr txBox="1">
              <a:spLocks noChangeArrowheads="1"/>
            </p:cNvSpPr>
            <p:nvPr/>
          </p:nvSpPr>
          <p:spPr bwMode="auto">
            <a:xfrm>
              <a:off x="4696" y="2258"/>
              <a:ext cx="37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!x_neq_y</a:t>
              </a:r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>
              <a:off x="4373" y="265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Text Box 78"/>
            <p:cNvSpPr txBox="1">
              <a:spLocks noChangeArrowheads="1"/>
            </p:cNvSpPr>
            <p:nvPr/>
          </p:nvSpPr>
          <p:spPr bwMode="auto">
            <a:xfrm>
              <a:off x="4063" y="2649"/>
              <a:ext cx="31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x_lt_y</a:t>
              </a:r>
            </a:p>
          </p:txBody>
        </p:sp>
        <p:sp>
          <p:nvSpPr>
            <p:cNvPr id="47183" name="AutoShape 79"/>
            <p:cNvSpPr>
              <a:spLocks noChangeArrowheads="1"/>
            </p:cNvSpPr>
            <p:nvPr/>
          </p:nvSpPr>
          <p:spPr bwMode="auto">
            <a:xfrm>
              <a:off x="4322" y="2532"/>
              <a:ext cx="345" cy="1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84" name="Text Box 80"/>
            <p:cNvSpPr txBox="1">
              <a:spLocks noChangeArrowheads="1"/>
            </p:cNvSpPr>
            <p:nvPr/>
          </p:nvSpPr>
          <p:spPr bwMode="auto">
            <a:xfrm>
              <a:off x="4667" y="2649"/>
              <a:ext cx="26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!x_lt_y</a:t>
              </a:r>
            </a:p>
          </p:txBody>
        </p:sp>
        <p:sp>
          <p:nvSpPr>
            <p:cNvPr id="47185" name="AutoShape 81"/>
            <p:cNvSpPr>
              <a:spLocks noChangeArrowheads="1"/>
            </p:cNvSpPr>
            <p:nvPr/>
          </p:nvSpPr>
          <p:spPr bwMode="auto">
            <a:xfrm>
              <a:off x="4167" y="2505"/>
              <a:ext cx="144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</a:t>
              </a:r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>
              <a:off x="4619" y="265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>
              <a:off x="4667" y="2364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>
              <a:off x="4384" y="2946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>
              <a:off x="4615" y="2946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Freeform 86"/>
            <p:cNvSpPr>
              <a:spLocks/>
            </p:cNvSpPr>
            <p:nvPr/>
          </p:nvSpPr>
          <p:spPr bwMode="auto">
            <a:xfrm>
              <a:off x="5016" y="2364"/>
              <a:ext cx="1" cy="1101"/>
            </a:xfrm>
            <a:custGeom>
              <a:avLst/>
              <a:gdLst>
                <a:gd name="T0" fmla="*/ 1 w 1"/>
                <a:gd name="T1" fmla="*/ 0 h 1101"/>
                <a:gd name="T2" fmla="*/ 0 w 1"/>
                <a:gd name="T3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01">
                  <a:moveTo>
                    <a:pt x="1" y="0"/>
                  </a:moveTo>
                  <a:lnTo>
                    <a:pt x="0" y="110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flipH="1">
              <a:off x="4663" y="346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AutoShape 88"/>
            <p:cNvSpPr>
              <a:spLocks noChangeArrowheads="1"/>
            </p:cNvSpPr>
            <p:nvPr/>
          </p:nvSpPr>
          <p:spPr bwMode="auto">
            <a:xfrm>
              <a:off x="4318" y="3252"/>
              <a:ext cx="345" cy="1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193" name="AutoShape 89"/>
            <p:cNvSpPr>
              <a:spLocks noChangeArrowheads="1"/>
            </p:cNvSpPr>
            <p:nvPr/>
          </p:nvSpPr>
          <p:spPr bwMode="auto">
            <a:xfrm>
              <a:off x="4087" y="3250"/>
              <a:ext cx="231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5-J:</a:t>
              </a:r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>
              <a:off x="4491" y="3170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5" name="AutoShape 91"/>
            <p:cNvSpPr>
              <a:spLocks noChangeArrowheads="1"/>
            </p:cNvSpPr>
            <p:nvPr/>
          </p:nvSpPr>
          <p:spPr bwMode="auto">
            <a:xfrm>
              <a:off x="4318" y="3395"/>
              <a:ext cx="345" cy="1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d_ld = 1</a:t>
              </a:r>
            </a:p>
          </p:txBody>
        </p:sp>
        <p:sp>
          <p:nvSpPr>
            <p:cNvPr id="47196" name="AutoShape 92"/>
            <p:cNvSpPr>
              <a:spLocks noChangeArrowheads="1"/>
            </p:cNvSpPr>
            <p:nvPr/>
          </p:nvSpPr>
          <p:spPr bwMode="auto">
            <a:xfrm>
              <a:off x="4087" y="3624"/>
              <a:ext cx="231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1-J:</a:t>
              </a:r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>
              <a:off x="4663" y="3677"/>
              <a:ext cx="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Freeform 94"/>
            <p:cNvSpPr>
              <a:spLocks/>
            </p:cNvSpPr>
            <p:nvPr/>
          </p:nvSpPr>
          <p:spPr bwMode="auto">
            <a:xfrm>
              <a:off x="5069" y="1232"/>
              <a:ext cx="1" cy="2445"/>
            </a:xfrm>
            <a:custGeom>
              <a:avLst/>
              <a:gdLst>
                <a:gd name="T0" fmla="*/ 0 w 1"/>
                <a:gd name="T1" fmla="*/ 2445 h 2445"/>
                <a:gd name="T2" fmla="*/ 0 w 1"/>
                <a:gd name="T3" fmla="*/ 0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45">
                  <a:moveTo>
                    <a:pt x="0" y="244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9" name="AutoShape 95"/>
            <p:cNvSpPr>
              <a:spLocks noChangeArrowheads="1"/>
            </p:cNvSpPr>
            <p:nvPr/>
          </p:nvSpPr>
          <p:spPr bwMode="auto">
            <a:xfrm>
              <a:off x="4318" y="3624"/>
              <a:ext cx="345" cy="1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>
              <a:off x="4491" y="354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1" name="AutoShape 97"/>
            <p:cNvSpPr>
              <a:spLocks noChangeArrowheads="1"/>
            </p:cNvSpPr>
            <p:nvPr/>
          </p:nvSpPr>
          <p:spPr bwMode="auto">
            <a:xfrm>
              <a:off x="4063" y="3423"/>
              <a:ext cx="230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9:</a:t>
              </a:r>
            </a:p>
          </p:txBody>
        </p:sp>
        <p:sp>
          <p:nvSpPr>
            <p:cNvPr id="47202" name="AutoShape 98"/>
            <p:cNvSpPr>
              <a:spLocks noChangeArrowheads="1"/>
            </p:cNvSpPr>
            <p:nvPr/>
          </p:nvSpPr>
          <p:spPr bwMode="auto">
            <a:xfrm>
              <a:off x="4322" y="1717"/>
              <a:ext cx="345" cy="2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x_sel = 0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x_ld = 1</a:t>
              </a:r>
            </a:p>
          </p:txBody>
        </p:sp>
        <p:sp>
          <p:nvSpPr>
            <p:cNvPr id="47203" name="AutoShape 99"/>
            <p:cNvSpPr>
              <a:spLocks noChangeArrowheads="1"/>
            </p:cNvSpPr>
            <p:nvPr/>
          </p:nvSpPr>
          <p:spPr bwMode="auto">
            <a:xfrm>
              <a:off x="4207" y="1775"/>
              <a:ext cx="11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3:</a:t>
              </a:r>
            </a:p>
          </p:txBody>
        </p:sp>
        <p:sp>
          <p:nvSpPr>
            <p:cNvPr id="47204" name="AutoShape 100"/>
            <p:cNvSpPr>
              <a:spLocks noChangeArrowheads="1"/>
            </p:cNvSpPr>
            <p:nvPr/>
          </p:nvSpPr>
          <p:spPr bwMode="auto">
            <a:xfrm>
              <a:off x="4322" y="2014"/>
              <a:ext cx="345" cy="2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y_sel = 0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y_ld = 1</a:t>
              </a:r>
            </a:p>
          </p:txBody>
        </p:sp>
        <p:sp>
          <p:nvSpPr>
            <p:cNvPr id="47205" name="AutoShape 101"/>
            <p:cNvSpPr>
              <a:spLocks noChangeArrowheads="1"/>
            </p:cNvSpPr>
            <p:nvPr/>
          </p:nvSpPr>
          <p:spPr bwMode="auto">
            <a:xfrm>
              <a:off x="4195" y="2072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4:</a:t>
              </a:r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>
              <a:off x="4495" y="1919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>
              <a:off x="4495" y="2221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>
              <a:off x="4495" y="2450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9" name="Freeform 105"/>
            <p:cNvSpPr>
              <a:spLocks/>
            </p:cNvSpPr>
            <p:nvPr/>
          </p:nvSpPr>
          <p:spPr bwMode="auto">
            <a:xfrm>
              <a:off x="4661" y="3308"/>
              <a:ext cx="286" cy="3"/>
            </a:xfrm>
            <a:custGeom>
              <a:avLst/>
              <a:gdLst>
                <a:gd name="T0" fmla="*/ 0 w 286"/>
                <a:gd name="T1" fmla="*/ 0 h 3"/>
                <a:gd name="T2" fmla="*/ 286 w 286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3">
                  <a:moveTo>
                    <a:pt x="0" y="0"/>
                  </a:moveTo>
                  <a:lnTo>
                    <a:pt x="286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0" name="Freeform 106"/>
            <p:cNvSpPr>
              <a:spLocks/>
            </p:cNvSpPr>
            <p:nvPr/>
          </p:nvSpPr>
          <p:spPr bwMode="auto">
            <a:xfrm>
              <a:off x="4953" y="2421"/>
              <a:ext cx="1" cy="890"/>
            </a:xfrm>
            <a:custGeom>
              <a:avLst/>
              <a:gdLst>
                <a:gd name="T0" fmla="*/ 0 w 1"/>
                <a:gd name="T1" fmla="*/ 890 h 890"/>
                <a:gd name="T2" fmla="*/ 1 w 1"/>
                <a:gd name="T3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90">
                  <a:moveTo>
                    <a:pt x="0" y="890"/>
                  </a:move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1" name="Freeform 107"/>
            <p:cNvSpPr>
              <a:spLocks/>
            </p:cNvSpPr>
            <p:nvPr/>
          </p:nvSpPr>
          <p:spPr bwMode="auto">
            <a:xfrm>
              <a:off x="4671" y="2420"/>
              <a:ext cx="287" cy="2"/>
            </a:xfrm>
            <a:custGeom>
              <a:avLst/>
              <a:gdLst>
                <a:gd name="T0" fmla="*/ 287 w 287"/>
                <a:gd name="T1" fmla="*/ 0 h 2"/>
                <a:gd name="T2" fmla="*/ 0 w 287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">
                  <a:moveTo>
                    <a:pt x="287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H="1">
              <a:off x="4663" y="1225"/>
              <a:ext cx="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3" name="AutoShape 109"/>
            <p:cNvSpPr>
              <a:spLocks noChangeArrowheads="1"/>
            </p:cNvSpPr>
            <p:nvPr/>
          </p:nvSpPr>
          <p:spPr bwMode="auto">
            <a:xfrm>
              <a:off x="4318" y="1172"/>
              <a:ext cx="345" cy="1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214" name="AutoShape 110"/>
            <p:cNvSpPr>
              <a:spLocks noChangeArrowheads="1"/>
            </p:cNvSpPr>
            <p:nvPr/>
          </p:nvSpPr>
          <p:spPr bwMode="auto">
            <a:xfrm>
              <a:off x="4195" y="1175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1:</a:t>
              </a:r>
            </a:p>
          </p:txBody>
        </p:sp>
        <p:sp>
          <p:nvSpPr>
            <p:cNvPr id="47215" name="Text Box 111"/>
            <p:cNvSpPr txBox="1">
              <a:spLocks noChangeArrowheads="1"/>
            </p:cNvSpPr>
            <p:nvPr/>
          </p:nvSpPr>
          <p:spPr bwMode="auto">
            <a:xfrm>
              <a:off x="4548" y="1278"/>
              <a:ext cx="87" cy="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</a:t>
              </a:r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>
              <a:off x="4663" y="1194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7" name="Text Box 113"/>
            <p:cNvSpPr txBox="1">
              <a:spLocks noChangeArrowheads="1"/>
            </p:cNvSpPr>
            <p:nvPr/>
          </p:nvSpPr>
          <p:spPr bwMode="auto">
            <a:xfrm>
              <a:off x="4692" y="1103"/>
              <a:ext cx="87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!1</a:t>
              </a:r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>
              <a:off x="4491" y="1279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19" name="AutoShape 115"/>
            <p:cNvSpPr>
              <a:spLocks noChangeArrowheads="1"/>
            </p:cNvSpPr>
            <p:nvPr/>
          </p:nvSpPr>
          <p:spPr bwMode="auto">
            <a:xfrm>
              <a:off x="4318" y="1364"/>
              <a:ext cx="345" cy="1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220" name="AutoShape 116"/>
            <p:cNvSpPr>
              <a:spLocks noChangeArrowheads="1"/>
            </p:cNvSpPr>
            <p:nvPr/>
          </p:nvSpPr>
          <p:spPr bwMode="auto">
            <a:xfrm>
              <a:off x="4318" y="1583"/>
              <a:ext cx="345" cy="1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221" name="Freeform 117"/>
            <p:cNvSpPr>
              <a:spLocks/>
            </p:cNvSpPr>
            <p:nvPr/>
          </p:nvSpPr>
          <p:spPr bwMode="auto">
            <a:xfrm>
              <a:off x="4491" y="1467"/>
              <a:ext cx="1" cy="112"/>
            </a:xfrm>
            <a:custGeom>
              <a:avLst/>
              <a:gdLst>
                <a:gd name="T0" fmla="*/ 0 w 1"/>
                <a:gd name="T1" fmla="*/ 0 h 112"/>
                <a:gd name="T2" fmla="*/ 1 w 1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2">
                  <a:moveTo>
                    <a:pt x="0" y="0"/>
                  </a:moveTo>
                  <a:lnTo>
                    <a:pt x="1" y="1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2" name="AutoShape 118"/>
            <p:cNvSpPr>
              <a:spLocks noChangeArrowheads="1"/>
            </p:cNvSpPr>
            <p:nvPr/>
          </p:nvSpPr>
          <p:spPr bwMode="auto">
            <a:xfrm>
              <a:off x="4195" y="1364"/>
              <a:ext cx="11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2:</a:t>
              </a:r>
            </a:p>
          </p:txBody>
        </p:sp>
        <p:sp>
          <p:nvSpPr>
            <p:cNvPr id="47223" name="AutoShape 119"/>
            <p:cNvSpPr>
              <a:spLocks noChangeArrowheads="1"/>
            </p:cNvSpPr>
            <p:nvPr/>
          </p:nvSpPr>
          <p:spPr bwMode="auto">
            <a:xfrm>
              <a:off x="4138" y="1598"/>
              <a:ext cx="173" cy="1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2-J:</a:t>
              </a:r>
            </a:p>
          </p:txBody>
        </p:sp>
        <p:sp>
          <p:nvSpPr>
            <p:cNvPr id="47224" name="Text Box 120"/>
            <p:cNvSpPr txBox="1">
              <a:spLocks noChangeArrowheads="1"/>
            </p:cNvSpPr>
            <p:nvPr/>
          </p:nvSpPr>
          <p:spPr bwMode="auto">
            <a:xfrm>
              <a:off x="4519" y="1468"/>
              <a:ext cx="17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!go_i</a:t>
              </a:r>
            </a:p>
          </p:txBody>
        </p:sp>
        <p:sp>
          <p:nvSpPr>
            <p:cNvPr id="47225" name="Line 121"/>
            <p:cNvSpPr>
              <a:spLocks noChangeShapeType="1"/>
            </p:cNvSpPr>
            <p:nvPr/>
          </p:nvSpPr>
          <p:spPr bwMode="auto">
            <a:xfrm>
              <a:off x="4663" y="1387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6" name="Text Box 122"/>
            <p:cNvSpPr txBox="1">
              <a:spLocks noChangeArrowheads="1"/>
            </p:cNvSpPr>
            <p:nvPr/>
          </p:nvSpPr>
          <p:spPr bwMode="auto">
            <a:xfrm>
              <a:off x="4696" y="1291"/>
              <a:ext cx="288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!(!go_i)</a:t>
              </a:r>
            </a:p>
          </p:txBody>
        </p:sp>
        <p:sp>
          <p:nvSpPr>
            <p:cNvPr id="47227" name="Freeform 123"/>
            <p:cNvSpPr>
              <a:spLocks/>
            </p:cNvSpPr>
            <p:nvPr/>
          </p:nvSpPr>
          <p:spPr bwMode="auto">
            <a:xfrm>
              <a:off x="4894" y="1386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8" name="Line 124"/>
            <p:cNvSpPr>
              <a:spLocks noChangeShapeType="1"/>
            </p:cNvSpPr>
            <p:nvPr/>
          </p:nvSpPr>
          <p:spPr bwMode="auto">
            <a:xfrm flipH="1">
              <a:off x="4663" y="1815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29" name="Line 125"/>
            <p:cNvSpPr>
              <a:spLocks noChangeShapeType="1"/>
            </p:cNvSpPr>
            <p:nvPr/>
          </p:nvSpPr>
          <p:spPr bwMode="auto">
            <a:xfrm>
              <a:off x="4663" y="163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0" name="Line 126"/>
            <p:cNvSpPr>
              <a:spLocks noChangeShapeType="1"/>
            </p:cNvSpPr>
            <p:nvPr/>
          </p:nvSpPr>
          <p:spPr bwMode="auto">
            <a:xfrm flipV="1">
              <a:off x="4836" y="1429"/>
              <a:ext cx="0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1" name="Line 127"/>
            <p:cNvSpPr>
              <a:spLocks noChangeShapeType="1"/>
            </p:cNvSpPr>
            <p:nvPr/>
          </p:nvSpPr>
          <p:spPr bwMode="auto">
            <a:xfrm flipH="1">
              <a:off x="4663" y="1429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2" name="Text Box 128"/>
            <p:cNvSpPr txBox="1">
              <a:spLocks noChangeArrowheads="1"/>
            </p:cNvSpPr>
            <p:nvPr/>
          </p:nvSpPr>
          <p:spPr bwMode="auto">
            <a:xfrm>
              <a:off x="4912" y="949"/>
              <a:ext cx="17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go_i</a:t>
              </a:r>
            </a:p>
          </p:txBody>
        </p:sp>
        <p:sp>
          <p:nvSpPr>
            <p:cNvPr id="47233" name="Freeform 129"/>
            <p:cNvSpPr>
              <a:spLocks/>
            </p:cNvSpPr>
            <p:nvPr/>
          </p:nvSpPr>
          <p:spPr bwMode="auto">
            <a:xfrm>
              <a:off x="5101" y="951"/>
              <a:ext cx="3" cy="103"/>
            </a:xfrm>
            <a:custGeom>
              <a:avLst/>
              <a:gdLst>
                <a:gd name="T0" fmla="*/ 0 w 3"/>
                <a:gd name="T1" fmla="*/ 0 h 103"/>
                <a:gd name="T2" fmla="*/ 3 w 3"/>
                <a:gd name="T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03">
                  <a:moveTo>
                    <a:pt x="0" y="0"/>
                  </a:moveTo>
                  <a:lnTo>
                    <a:pt x="3" y="10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34" name="AutoShape 130"/>
            <p:cNvSpPr>
              <a:spLocks noChangeArrowheads="1"/>
            </p:cNvSpPr>
            <p:nvPr/>
          </p:nvSpPr>
          <p:spPr bwMode="auto">
            <a:xfrm>
              <a:off x="4019" y="1180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0000</a:t>
              </a:r>
            </a:p>
          </p:txBody>
        </p:sp>
        <p:sp>
          <p:nvSpPr>
            <p:cNvPr id="47235" name="AutoShape 131"/>
            <p:cNvSpPr>
              <a:spLocks noChangeArrowheads="1"/>
            </p:cNvSpPr>
            <p:nvPr/>
          </p:nvSpPr>
          <p:spPr bwMode="auto">
            <a:xfrm>
              <a:off x="4019" y="1364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0001</a:t>
              </a:r>
            </a:p>
          </p:txBody>
        </p:sp>
        <p:sp>
          <p:nvSpPr>
            <p:cNvPr id="47236" name="AutoShape 132"/>
            <p:cNvSpPr>
              <a:spLocks noChangeArrowheads="1"/>
            </p:cNvSpPr>
            <p:nvPr/>
          </p:nvSpPr>
          <p:spPr bwMode="auto">
            <a:xfrm>
              <a:off x="4019" y="1598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0010</a:t>
              </a:r>
            </a:p>
          </p:txBody>
        </p:sp>
        <p:sp>
          <p:nvSpPr>
            <p:cNvPr id="47237" name="AutoShape 133"/>
            <p:cNvSpPr>
              <a:spLocks noChangeArrowheads="1"/>
            </p:cNvSpPr>
            <p:nvPr/>
          </p:nvSpPr>
          <p:spPr bwMode="auto">
            <a:xfrm>
              <a:off x="4019" y="1775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0011</a:t>
              </a:r>
            </a:p>
          </p:txBody>
        </p:sp>
        <p:sp>
          <p:nvSpPr>
            <p:cNvPr id="47238" name="AutoShape 134"/>
            <p:cNvSpPr>
              <a:spLocks noChangeArrowheads="1"/>
            </p:cNvSpPr>
            <p:nvPr/>
          </p:nvSpPr>
          <p:spPr bwMode="auto">
            <a:xfrm>
              <a:off x="4019" y="2072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0100</a:t>
              </a:r>
            </a:p>
          </p:txBody>
        </p:sp>
        <p:sp>
          <p:nvSpPr>
            <p:cNvPr id="47239" name="AutoShape 135"/>
            <p:cNvSpPr>
              <a:spLocks noChangeArrowheads="1"/>
            </p:cNvSpPr>
            <p:nvPr/>
          </p:nvSpPr>
          <p:spPr bwMode="auto">
            <a:xfrm>
              <a:off x="4019" y="2306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0101</a:t>
              </a:r>
            </a:p>
          </p:txBody>
        </p:sp>
        <p:sp>
          <p:nvSpPr>
            <p:cNvPr id="47240" name="AutoShape 136"/>
            <p:cNvSpPr>
              <a:spLocks noChangeArrowheads="1"/>
            </p:cNvSpPr>
            <p:nvPr/>
          </p:nvSpPr>
          <p:spPr bwMode="auto">
            <a:xfrm>
              <a:off x="4019" y="2505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0110</a:t>
              </a:r>
            </a:p>
          </p:txBody>
        </p:sp>
        <p:sp>
          <p:nvSpPr>
            <p:cNvPr id="47241" name="AutoShape 137"/>
            <p:cNvSpPr>
              <a:spLocks noChangeArrowheads="1"/>
            </p:cNvSpPr>
            <p:nvPr/>
          </p:nvSpPr>
          <p:spPr bwMode="auto">
            <a:xfrm>
              <a:off x="4001" y="2946"/>
              <a:ext cx="20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0111</a:t>
              </a:r>
            </a:p>
          </p:txBody>
        </p:sp>
        <p:sp>
          <p:nvSpPr>
            <p:cNvPr id="47242" name="AutoShape 138"/>
            <p:cNvSpPr>
              <a:spLocks noChangeArrowheads="1"/>
            </p:cNvSpPr>
            <p:nvPr/>
          </p:nvSpPr>
          <p:spPr bwMode="auto">
            <a:xfrm>
              <a:off x="4730" y="2946"/>
              <a:ext cx="205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1000</a:t>
              </a:r>
            </a:p>
          </p:txBody>
        </p:sp>
        <p:sp>
          <p:nvSpPr>
            <p:cNvPr id="47243" name="AutoShape 139"/>
            <p:cNvSpPr>
              <a:spLocks noChangeArrowheads="1"/>
            </p:cNvSpPr>
            <p:nvPr/>
          </p:nvSpPr>
          <p:spPr bwMode="auto">
            <a:xfrm>
              <a:off x="4001" y="3063"/>
              <a:ext cx="20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1001</a:t>
              </a:r>
            </a:p>
          </p:txBody>
        </p:sp>
        <p:sp>
          <p:nvSpPr>
            <p:cNvPr id="47244" name="AutoShape 140"/>
            <p:cNvSpPr>
              <a:spLocks noChangeArrowheads="1"/>
            </p:cNvSpPr>
            <p:nvPr/>
          </p:nvSpPr>
          <p:spPr bwMode="auto">
            <a:xfrm>
              <a:off x="4001" y="3250"/>
              <a:ext cx="206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1010</a:t>
              </a:r>
            </a:p>
          </p:txBody>
        </p:sp>
        <p:sp>
          <p:nvSpPr>
            <p:cNvPr id="47245" name="AutoShape 141"/>
            <p:cNvSpPr>
              <a:spLocks noChangeArrowheads="1"/>
            </p:cNvSpPr>
            <p:nvPr/>
          </p:nvSpPr>
          <p:spPr bwMode="auto">
            <a:xfrm>
              <a:off x="4001" y="3423"/>
              <a:ext cx="206" cy="1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1011</a:t>
              </a:r>
            </a:p>
          </p:txBody>
        </p:sp>
        <p:sp>
          <p:nvSpPr>
            <p:cNvPr id="47246" name="AutoShape 142"/>
            <p:cNvSpPr>
              <a:spLocks noChangeArrowheads="1"/>
            </p:cNvSpPr>
            <p:nvPr/>
          </p:nvSpPr>
          <p:spPr bwMode="auto">
            <a:xfrm>
              <a:off x="4001" y="3624"/>
              <a:ext cx="206" cy="1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1100</a:t>
              </a:r>
            </a:p>
          </p:txBody>
        </p:sp>
        <p:sp>
          <p:nvSpPr>
            <p:cNvPr id="47247" name="Text Box 143"/>
            <p:cNvSpPr txBox="1">
              <a:spLocks noChangeArrowheads="1"/>
            </p:cNvSpPr>
            <p:nvPr/>
          </p:nvSpPr>
          <p:spPr bwMode="auto">
            <a:xfrm>
              <a:off x="3865" y="1053"/>
              <a:ext cx="69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b="1"/>
                <a:t>Controller</a:t>
              </a:r>
              <a:endParaRPr lang="en-US" sz="1000" b="1"/>
            </a:p>
          </p:txBody>
        </p:sp>
      </p:grpSp>
      <p:grpSp>
        <p:nvGrpSpPr>
          <p:cNvPr id="47321" name="Group 217"/>
          <p:cNvGrpSpPr>
            <a:grpSpLocks/>
          </p:cNvGrpSpPr>
          <p:nvPr/>
        </p:nvGrpSpPr>
        <p:grpSpPr bwMode="auto">
          <a:xfrm>
            <a:off x="4988856" y="3193736"/>
            <a:ext cx="3446462" cy="3299703"/>
            <a:chOff x="3679" y="1365"/>
            <a:chExt cx="1930" cy="1699"/>
          </a:xfrm>
        </p:grpSpPr>
        <p:sp>
          <p:nvSpPr>
            <p:cNvPr id="47322" name="Rectangle 218"/>
            <p:cNvSpPr>
              <a:spLocks noChangeArrowheads="1"/>
            </p:cNvSpPr>
            <p:nvPr/>
          </p:nvSpPr>
          <p:spPr bwMode="auto">
            <a:xfrm>
              <a:off x="3923" y="1480"/>
              <a:ext cx="1686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  </a:t>
              </a:r>
            </a:p>
          </p:txBody>
        </p:sp>
        <p:sp>
          <p:nvSpPr>
            <p:cNvPr id="47323" name="Rectangle 219"/>
            <p:cNvSpPr>
              <a:spLocks noChangeArrowheads="1"/>
            </p:cNvSpPr>
            <p:nvPr/>
          </p:nvSpPr>
          <p:spPr bwMode="auto">
            <a:xfrm>
              <a:off x="4690" y="2315"/>
              <a:ext cx="37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subtractor</a:t>
              </a:r>
            </a:p>
          </p:txBody>
        </p:sp>
        <p:sp>
          <p:nvSpPr>
            <p:cNvPr id="47324" name="Rectangle 220"/>
            <p:cNvSpPr>
              <a:spLocks noChangeArrowheads="1"/>
            </p:cNvSpPr>
            <p:nvPr/>
          </p:nvSpPr>
          <p:spPr bwMode="auto">
            <a:xfrm>
              <a:off x="5151" y="2315"/>
              <a:ext cx="37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subtractor</a:t>
              </a:r>
            </a:p>
          </p:txBody>
        </p:sp>
        <p:sp>
          <p:nvSpPr>
            <p:cNvPr id="47325" name="Line 221"/>
            <p:cNvSpPr>
              <a:spLocks noChangeShapeType="1"/>
            </p:cNvSpPr>
            <p:nvPr/>
          </p:nvSpPr>
          <p:spPr bwMode="auto">
            <a:xfrm>
              <a:off x="4867" y="2459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26" name="Rectangle 222"/>
            <p:cNvSpPr>
              <a:spLocks noChangeArrowheads="1"/>
            </p:cNvSpPr>
            <p:nvPr/>
          </p:nvSpPr>
          <p:spPr bwMode="auto">
            <a:xfrm>
              <a:off x="5356" y="2459"/>
              <a:ext cx="22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7: y-x</a:t>
              </a:r>
            </a:p>
          </p:txBody>
        </p:sp>
        <p:sp>
          <p:nvSpPr>
            <p:cNvPr id="47327" name="Rectangle 223"/>
            <p:cNvSpPr>
              <a:spLocks noChangeArrowheads="1"/>
            </p:cNvSpPr>
            <p:nvPr/>
          </p:nvSpPr>
          <p:spPr bwMode="auto">
            <a:xfrm>
              <a:off x="4895" y="2459"/>
              <a:ext cx="22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8: x-y</a:t>
              </a:r>
            </a:p>
          </p:txBody>
        </p:sp>
        <p:sp>
          <p:nvSpPr>
            <p:cNvPr id="47328" name="Line 224"/>
            <p:cNvSpPr>
              <a:spLocks noChangeShapeType="1"/>
            </p:cNvSpPr>
            <p:nvPr/>
          </p:nvSpPr>
          <p:spPr bwMode="auto">
            <a:xfrm>
              <a:off x="5327" y="2459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29" name="Freeform 225"/>
            <p:cNvSpPr>
              <a:spLocks/>
            </p:cNvSpPr>
            <p:nvPr/>
          </p:nvSpPr>
          <p:spPr bwMode="auto">
            <a:xfrm>
              <a:off x="4246" y="2455"/>
              <a:ext cx="2" cy="185"/>
            </a:xfrm>
            <a:custGeom>
              <a:avLst/>
              <a:gdLst>
                <a:gd name="T0" fmla="*/ 0 w 2"/>
                <a:gd name="T1" fmla="*/ 0 h 185"/>
                <a:gd name="T2" fmla="*/ 2 w 2"/>
                <a:gd name="T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85">
                  <a:moveTo>
                    <a:pt x="0" y="0"/>
                  </a:moveTo>
                  <a:lnTo>
                    <a:pt x="2" y="18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30" name="Rectangle 226"/>
            <p:cNvSpPr>
              <a:spLocks noChangeArrowheads="1"/>
            </p:cNvSpPr>
            <p:nvPr/>
          </p:nvSpPr>
          <p:spPr bwMode="auto">
            <a:xfrm>
              <a:off x="4427" y="2517"/>
              <a:ext cx="1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47331" name="Line 227"/>
            <p:cNvSpPr>
              <a:spLocks noChangeShapeType="1"/>
            </p:cNvSpPr>
            <p:nvPr/>
          </p:nvSpPr>
          <p:spPr bwMode="auto">
            <a:xfrm>
              <a:off x="4567" y="2459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32" name="Rectangle 228"/>
            <p:cNvSpPr>
              <a:spLocks noChangeArrowheads="1"/>
            </p:cNvSpPr>
            <p:nvPr/>
          </p:nvSpPr>
          <p:spPr bwMode="auto">
            <a:xfrm>
              <a:off x="4003" y="2459"/>
              <a:ext cx="22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 x!=y</a:t>
              </a:r>
            </a:p>
          </p:txBody>
        </p:sp>
        <p:sp>
          <p:nvSpPr>
            <p:cNvPr id="47333" name="Rectangle 229"/>
            <p:cNvSpPr>
              <a:spLocks noChangeArrowheads="1"/>
            </p:cNvSpPr>
            <p:nvPr/>
          </p:nvSpPr>
          <p:spPr bwMode="auto">
            <a:xfrm>
              <a:off x="4315" y="2459"/>
              <a:ext cx="23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 x&lt;y</a:t>
              </a:r>
            </a:p>
          </p:txBody>
        </p:sp>
        <p:sp>
          <p:nvSpPr>
            <p:cNvPr id="47334" name="Text Box 230"/>
            <p:cNvSpPr txBox="1">
              <a:spLocks noChangeArrowheads="1"/>
            </p:cNvSpPr>
            <p:nvPr/>
          </p:nvSpPr>
          <p:spPr bwMode="auto">
            <a:xfrm>
              <a:off x="4175" y="1365"/>
              <a:ext cx="11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x_i</a:t>
              </a:r>
            </a:p>
          </p:txBody>
        </p:sp>
        <p:sp>
          <p:nvSpPr>
            <p:cNvPr id="47335" name="Text Box 231"/>
            <p:cNvSpPr txBox="1">
              <a:spLocks noChangeArrowheads="1"/>
            </p:cNvSpPr>
            <p:nvPr/>
          </p:nvSpPr>
          <p:spPr bwMode="auto">
            <a:xfrm>
              <a:off x="4640" y="1365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y_i</a:t>
              </a:r>
            </a:p>
          </p:txBody>
        </p:sp>
        <p:sp>
          <p:nvSpPr>
            <p:cNvPr id="47336" name="Text Box 232"/>
            <p:cNvSpPr txBox="1">
              <a:spLocks noChangeArrowheads="1"/>
            </p:cNvSpPr>
            <p:nvPr/>
          </p:nvSpPr>
          <p:spPr bwMode="auto">
            <a:xfrm>
              <a:off x="5368" y="2949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d_o</a:t>
              </a:r>
            </a:p>
          </p:txBody>
        </p:sp>
        <p:sp>
          <p:nvSpPr>
            <p:cNvPr id="47337" name="Freeform 233"/>
            <p:cNvSpPr>
              <a:spLocks/>
            </p:cNvSpPr>
            <p:nvPr/>
          </p:nvSpPr>
          <p:spPr bwMode="auto">
            <a:xfrm>
              <a:off x="5328" y="2833"/>
              <a:ext cx="1" cy="203"/>
            </a:xfrm>
            <a:custGeom>
              <a:avLst/>
              <a:gdLst>
                <a:gd name="T0" fmla="*/ 0 w 1"/>
                <a:gd name="T1" fmla="*/ 0 h 203"/>
                <a:gd name="T2" fmla="*/ 0 w 1"/>
                <a:gd name="T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3">
                  <a:moveTo>
                    <a:pt x="0" y="0"/>
                  </a:moveTo>
                  <a:lnTo>
                    <a:pt x="0" y="20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38" name="Line 234"/>
            <p:cNvSpPr>
              <a:spLocks noChangeShapeType="1"/>
            </p:cNvSpPr>
            <p:nvPr/>
          </p:nvSpPr>
          <p:spPr bwMode="auto">
            <a:xfrm rot="5400000">
              <a:off x="4173" y="1552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39" name="Line 235"/>
            <p:cNvSpPr>
              <a:spLocks noChangeShapeType="1"/>
            </p:cNvSpPr>
            <p:nvPr/>
          </p:nvSpPr>
          <p:spPr bwMode="auto">
            <a:xfrm rot="5400000">
              <a:off x="4667" y="1552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0" name="Rectangle 236"/>
            <p:cNvSpPr>
              <a:spLocks noChangeArrowheads="1"/>
            </p:cNvSpPr>
            <p:nvPr/>
          </p:nvSpPr>
          <p:spPr bwMode="auto">
            <a:xfrm>
              <a:off x="4229" y="1941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0: x</a:t>
              </a:r>
            </a:p>
          </p:txBody>
        </p:sp>
        <p:sp>
          <p:nvSpPr>
            <p:cNvPr id="47341" name="Rectangle 237"/>
            <p:cNvSpPr>
              <a:spLocks noChangeArrowheads="1"/>
            </p:cNvSpPr>
            <p:nvPr/>
          </p:nvSpPr>
          <p:spPr bwMode="auto">
            <a:xfrm>
              <a:off x="4690" y="1941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0: y</a:t>
              </a:r>
            </a:p>
          </p:txBody>
        </p:sp>
        <p:sp>
          <p:nvSpPr>
            <p:cNvPr id="47342" name="Rectangle 238"/>
            <p:cNvSpPr>
              <a:spLocks noChangeArrowheads="1"/>
            </p:cNvSpPr>
            <p:nvPr/>
          </p:nvSpPr>
          <p:spPr bwMode="auto">
            <a:xfrm>
              <a:off x="5155" y="2689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9: d</a:t>
              </a:r>
            </a:p>
          </p:txBody>
        </p:sp>
        <p:sp>
          <p:nvSpPr>
            <p:cNvPr id="47343" name="Line 239"/>
            <p:cNvSpPr>
              <a:spLocks noChangeShapeType="1"/>
            </p:cNvSpPr>
            <p:nvPr/>
          </p:nvSpPr>
          <p:spPr bwMode="auto">
            <a:xfrm>
              <a:off x="4982" y="208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4" name="Line 240"/>
            <p:cNvSpPr>
              <a:spLocks noChangeShapeType="1"/>
            </p:cNvSpPr>
            <p:nvPr/>
          </p:nvSpPr>
          <p:spPr bwMode="auto">
            <a:xfrm flipH="1">
              <a:off x="4254" y="2200"/>
              <a:ext cx="9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5" name="Line 241"/>
            <p:cNvSpPr>
              <a:spLocks noChangeShapeType="1"/>
            </p:cNvSpPr>
            <p:nvPr/>
          </p:nvSpPr>
          <p:spPr bwMode="auto">
            <a:xfrm>
              <a:off x="5183" y="2200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6" name="Line 242"/>
            <p:cNvSpPr>
              <a:spLocks noChangeShapeType="1"/>
            </p:cNvSpPr>
            <p:nvPr/>
          </p:nvSpPr>
          <p:spPr bwMode="auto">
            <a:xfrm>
              <a:off x="4141" y="2142"/>
              <a:ext cx="14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7" name="Line 243"/>
            <p:cNvSpPr>
              <a:spLocks noChangeShapeType="1"/>
            </p:cNvSpPr>
            <p:nvPr/>
          </p:nvSpPr>
          <p:spPr bwMode="auto">
            <a:xfrm>
              <a:off x="5471" y="2142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8" name="Line 244"/>
            <p:cNvSpPr>
              <a:spLocks noChangeShapeType="1"/>
            </p:cNvSpPr>
            <p:nvPr/>
          </p:nvSpPr>
          <p:spPr bwMode="auto">
            <a:xfrm>
              <a:off x="4755" y="2142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49" name="Oval 245"/>
            <p:cNvSpPr>
              <a:spLocks noChangeArrowheads="1"/>
            </p:cNvSpPr>
            <p:nvPr/>
          </p:nvSpPr>
          <p:spPr bwMode="auto">
            <a:xfrm>
              <a:off x="4965" y="2183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0" name="Rectangle 246"/>
            <p:cNvSpPr>
              <a:spLocks noChangeArrowheads="1"/>
            </p:cNvSpPr>
            <p:nvPr/>
          </p:nvSpPr>
          <p:spPr bwMode="auto">
            <a:xfrm>
              <a:off x="4229" y="1681"/>
              <a:ext cx="374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n-bit 2x1</a:t>
              </a:r>
            </a:p>
          </p:txBody>
        </p:sp>
        <p:sp>
          <p:nvSpPr>
            <p:cNvPr id="47351" name="Line 247"/>
            <p:cNvSpPr>
              <a:spLocks noChangeShapeType="1"/>
            </p:cNvSpPr>
            <p:nvPr/>
          </p:nvSpPr>
          <p:spPr bwMode="auto">
            <a:xfrm rot="5400000">
              <a:off x="4377" y="1883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2" name="Rectangle 248"/>
            <p:cNvSpPr>
              <a:spLocks noChangeArrowheads="1"/>
            </p:cNvSpPr>
            <p:nvPr/>
          </p:nvSpPr>
          <p:spPr bwMode="auto">
            <a:xfrm>
              <a:off x="4690" y="1681"/>
              <a:ext cx="374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n-bit 2x1</a:t>
              </a:r>
            </a:p>
          </p:txBody>
        </p:sp>
        <p:sp>
          <p:nvSpPr>
            <p:cNvPr id="47353" name="Line 249"/>
            <p:cNvSpPr>
              <a:spLocks noChangeShapeType="1"/>
            </p:cNvSpPr>
            <p:nvPr/>
          </p:nvSpPr>
          <p:spPr bwMode="auto">
            <a:xfrm rot="5400000">
              <a:off x="4809" y="1883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4" name="Line 250"/>
            <p:cNvSpPr>
              <a:spLocks noChangeShapeType="1"/>
            </p:cNvSpPr>
            <p:nvPr/>
          </p:nvSpPr>
          <p:spPr bwMode="auto">
            <a:xfrm flipH="1">
              <a:off x="4640" y="2574"/>
              <a:ext cx="2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5" name="Line 251"/>
            <p:cNvSpPr>
              <a:spLocks noChangeShapeType="1"/>
            </p:cNvSpPr>
            <p:nvPr/>
          </p:nvSpPr>
          <p:spPr bwMode="auto">
            <a:xfrm flipV="1">
              <a:off x="4636" y="1566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6" name="Line 252"/>
            <p:cNvSpPr>
              <a:spLocks noChangeShapeType="1"/>
            </p:cNvSpPr>
            <p:nvPr/>
          </p:nvSpPr>
          <p:spPr bwMode="auto">
            <a:xfrm>
              <a:off x="4546" y="1566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7" name="Line 253"/>
            <p:cNvSpPr>
              <a:spLocks noChangeShapeType="1"/>
            </p:cNvSpPr>
            <p:nvPr/>
          </p:nvSpPr>
          <p:spPr bwMode="auto">
            <a:xfrm flipH="1">
              <a:off x="4546" y="1566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8" name="Line 254"/>
            <p:cNvSpPr>
              <a:spLocks noChangeShapeType="1"/>
            </p:cNvSpPr>
            <p:nvPr/>
          </p:nvSpPr>
          <p:spPr bwMode="auto">
            <a:xfrm flipH="1">
              <a:off x="5097" y="2574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59" name="Line 255"/>
            <p:cNvSpPr>
              <a:spLocks noChangeShapeType="1"/>
            </p:cNvSpPr>
            <p:nvPr/>
          </p:nvSpPr>
          <p:spPr bwMode="auto">
            <a:xfrm flipV="1">
              <a:off x="5097" y="1566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0" name="Line 256"/>
            <p:cNvSpPr>
              <a:spLocks noChangeShapeType="1"/>
            </p:cNvSpPr>
            <p:nvPr/>
          </p:nvSpPr>
          <p:spPr bwMode="auto">
            <a:xfrm flipH="1">
              <a:off x="5011" y="1566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1" name="Line 257"/>
            <p:cNvSpPr>
              <a:spLocks noChangeShapeType="1"/>
            </p:cNvSpPr>
            <p:nvPr/>
          </p:nvSpPr>
          <p:spPr bwMode="auto">
            <a:xfrm>
              <a:off x="5015" y="1566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2" name="Line 258"/>
            <p:cNvSpPr>
              <a:spLocks noChangeShapeType="1"/>
            </p:cNvSpPr>
            <p:nvPr/>
          </p:nvSpPr>
          <p:spPr bwMode="auto">
            <a:xfrm flipH="1">
              <a:off x="4636" y="1797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3" name="Line 259"/>
            <p:cNvSpPr>
              <a:spLocks noChangeShapeType="1"/>
            </p:cNvSpPr>
            <p:nvPr/>
          </p:nvSpPr>
          <p:spPr bwMode="auto">
            <a:xfrm flipH="1">
              <a:off x="4175" y="1797"/>
              <a:ext cx="46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4" name="Text Box 260"/>
            <p:cNvSpPr txBox="1">
              <a:spLocks noChangeArrowheads="1"/>
            </p:cNvSpPr>
            <p:nvPr/>
          </p:nvSpPr>
          <p:spPr bwMode="auto">
            <a:xfrm>
              <a:off x="3972" y="1653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x_sel</a:t>
              </a:r>
            </a:p>
          </p:txBody>
        </p:sp>
        <p:sp>
          <p:nvSpPr>
            <p:cNvPr id="47365" name="Text Box 261"/>
            <p:cNvSpPr txBox="1">
              <a:spLocks noChangeArrowheads="1"/>
            </p:cNvSpPr>
            <p:nvPr/>
          </p:nvSpPr>
          <p:spPr bwMode="auto">
            <a:xfrm>
              <a:off x="3972" y="1797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y_sel</a:t>
              </a:r>
            </a:p>
          </p:txBody>
        </p:sp>
        <p:sp>
          <p:nvSpPr>
            <p:cNvPr id="47366" name="Text Box 262"/>
            <p:cNvSpPr txBox="1">
              <a:spLocks noChangeArrowheads="1"/>
            </p:cNvSpPr>
            <p:nvPr/>
          </p:nvSpPr>
          <p:spPr bwMode="auto">
            <a:xfrm>
              <a:off x="3972" y="1912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x_ld</a:t>
              </a:r>
            </a:p>
          </p:txBody>
        </p:sp>
        <p:sp>
          <p:nvSpPr>
            <p:cNvPr id="47367" name="Line 263"/>
            <p:cNvSpPr>
              <a:spLocks noChangeShapeType="1"/>
            </p:cNvSpPr>
            <p:nvPr/>
          </p:nvSpPr>
          <p:spPr bwMode="auto">
            <a:xfrm flipH="1">
              <a:off x="4636" y="2056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8" name="Line 264"/>
            <p:cNvSpPr>
              <a:spLocks noChangeShapeType="1"/>
            </p:cNvSpPr>
            <p:nvPr/>
          </p:nvSpPr>
          <p:spPr bwMode="auto">
            <a:xfrm flipH="1">
              <a:off x="4179" y="2056"/>
              <a:ext cx="45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69" name="Text Box 265"/>
            <p:cNvSpPr txBox="1">
              <a:spLocks noChangeArrowheads="1"/>
            </p:cNvSpPr>
            <p:nvPr/>
          </p:nvSpPr>
          <p:spPr bwMode="auto">
            <a:xfrm>
              <a:off x="3972" y="2056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y_ld</a:t>
              </a:r>
            </a:p>
          </p:txBody>
        </p:sp>
        <p:sp>
          <p:nvSpPr>
            <p:cNvPr id="47370" name="Text Box 266"/>
            <p:cNvSpPr txBox="1">
              <a:spLocks noChangeArrowheads="1"/>
            </p:cNvSpPr>
            <p:nvPr/>
          </p:nvSpPr>
          <p:spPr bwMode="auto">
            <a:xfrm>
              <a:off x="3964" y="2545"/>
              <a:ext cx="25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x_neq_y</a:t>
              </a:r>
            </a:p>
          </p:txBody>
        </p:sp>
        <p:sp>
          <p:nvSpPr>
            <p:cNvPr id="47371" name="Text Box 267"/>
            <p:cNvSpPr txBox="1">
              <a:spLocks noChangeArrowheads="1"/>
            </p:cNvSpPr>
            <p:nvPr/>
          </p:nvSpPr>
          <p:spPr bwMode="auto">
            <a:xfrm>
              <a:off x="3964" y="2689"/>
              <a:ext cx="25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x_lt_y</a:t>
              </a:r>
            </a:p>
          </p:txBody>
        </p:sp>
        <p:sp>
          <p:nvSpPr>
            <p:cNvPr id="47372" name="Text Box 268"/>
            <p:cNvSpPr txBox="1">
              <a:spLocks noChangeArrowheads="1"/>
            </p:cNvSpPr>
            <p:nvPr/>
          </p:nvSpPr>
          <p:spPr bwMode="auto">
            <a:xfrm>
              <a:off x="3964" y="2805"/>
              <a:ext cx="255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d_ld</a:t>
              </a:r>
            </a:p>
          </p:txBody>
        </p:sp>
        <p:sp>
          <p:nvSpPr>
            <p:cNvPr id="47373" name="Line 269"/>
            <p:cNvSpPr>
              <a:spLocks noChangeShapeType="1"/>
            </p:cNvSpPr>
            <p:nvPr/>
          </p:nvSpPr>
          <p:spPr bwMode="auto">
            <a:xfrm>
              <a:off x="5583" y="214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74" name="Line 270"/>
            <p:cNvSpPr>
              <a:spLocks noChangeShapeType="1"/>
            </p:cNvSpPr>
            <p:nvPr/>
          </p:nvSpPr>
          <p:spPr bwMode="auto">
            <a:xfrm>
              <a:off x="5471" y="2574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75" name="Line 271"/>
            <p:cNvSpPr>
              <a:spLocks noChangeShapeType="1"/>
            </p:cNvSpPr>
            <p:nvPr/>
          </p:nvSpPr>
          <p:spPr bwMode="auto">
            <a:xfrm flipH="1">
              <a:off x="5471" y="2574"/>
              <a:ext cx="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76" name="Rectangle 272"/>
            <p:cNvSpPr>
              <a:spLocks noChangeArrowheads="1"/>
            </p:cNvSpPr>
            <p:nvPr/>
          </p:nvSpPr>
          <p:spPr bwMode="auto">
            <a:xfrm>
              <a:off x="4387" y="2315"/>
              <a:ext cx="21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&lt;</a:t>
              </a:r>
            </a:p>
          </p:txBody>
        </p:sp>
        <p:sp>
          <p:nvSpPr>
            <p:cNvPr id="47377" name="Rectangle 273"/>
            <p:cNvSpPr>
              <a:spLocks noChangeArrowheads="1"/>
            </p:cNvSpPr>
            <p:nvPr/>
          </p:nvSpPr>
          <p:spPr bwMode="auto">
            <a:xfrm>
              <a:off x="4003" y="2459"/>
              <a:ext cx="22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 x!=y</a:t>
              </a:r>
            </a:p>
          </p:txBody>
        </p:sp>
        <p:sp>
          <p:nvSpPr>
            <p:cNvPr id="47378" name="Rectangle 274"/>
            <p:cNvSpPr>
              <a:spLocks noChangeArrowheads="1"/>
            </p:cNvSpPr>
            <p:nvPr/>
          </p:nvSpPr>
          <p:spPr bwMode="auto">
            <a:xfrm>
              <a:off x="4315" y="2459"/>
              <a:ext cx="23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sz="2400"/>
            </a:p>
          </p:txBody>
        </p:sp>
        <p:sp>
          <p:nvSpPr>
            <p:cNvPr id="47379" name="Line 275"/>
            <p:cNvSpPr>
              <a:spLocks noChangeShapeType="1"/>
            </p:cNvSpPr>
            <p:nvPr/>
          </p:nvSpPr>
          <p:spPr bwMode="auto">
            <a:xfrm>
              <a:off x="4546" y="2200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0" name="Rectangle 276"/>
            <p:cNvSpPr>
              <a:spLocks noChangeArrowheads="1"/>
            </p:cNvSpPr>
            <p:nvPr/>
          </p:nvSpPr>
          <p:spPr bwMode="auto">
            <a:xfrm>
              <a:off x="4087" y="2315"/>
              <a:ext cx="21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!=</a:t>
              </a:r>
            </a:p>
          </p:txBody>
        </p:sp>
        <p:sp>
          <p:nvSpPr>
            <p:cNvPr id="47381" name="Line 277"/>
            <p:cNvSpPr>
              <a:spLocks noChangeShapeType="1"/>
            </p:cNvSpPr>
            <p:nvPr/>
          </p:nvSpPr>
          <p:spPr bwMode="auto">
            <a:xfrm>
              <a:off x="4435" y="208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2" name="Line 278"/>
            <p:cNvSpPr>
              <a:spLocks noChangeShapeType="1"/>
            </p:cNvSpPr>
            <p:nvPr/>
          </p:nvSpPr>
          <p:spPr bwMode="auto">
            <a:xfrm>
              <a:off x="4141" y="2142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3" name="Line 279"/>
            <p:cNvSpPr>
              <a:spLocks noChangeShapeType="1"/>
            </p:cNvSpPr>
            <p:nvPr/>
          </p:nvSpPr>
          <p:spPr bwMode="auto">
            <a:xfrm>
              <a:off x="4254" y="2200"/>
              <a:ext cx="0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4" name="Oval 280"/>
            <p:cNvSpPr>
              <a:spLocks noChangeArrowheads="1"/>
            </p:cNvSpPr>
            <p:nvPr/>
          </p:nvSpPr>
          <p:spPr bwMode="auto">
            <a:xfrm>
              <a:off x="4418" y="2127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5" name="Text Box 281"/>
            <p:cNvSpPr txBox="1">
              <a:spLocks noChangeArrowheads="1"/>
            </p:cNvSpPr>
            <p:nvPr/>
          </p:nvSpPr>
          <p:spPr bwMode="auto">
            <a:xfrm>
              <a:off x="4893" y="1494"/>
              <a:ext cx="69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 b="1" dirty="0"/>
                <a:t>Datapath</a:t>
              </a:r>
              <a:endParaRPr lang="en-US" sz="1000" dirty="0"/>
            </a:p>
          </p:txBody>
        </p:sp>
        <p:sp>
          <p:nvSpPr>
            <p:cNvPr id="47386" name="Freeform 282"/>
            <p:cNvSpPr>
              <a:spLocks/>
            </p:cNvSpPr>
            <p:nvPr/>
          </p:nvSpPr>
          <p:spPr bwMode="auto">
            <a:xfrm>
              <a:off x="3679" y="1797"/>
              <a:ext cx="484" cy="1"/>
            </a:xfrm>
            <a:custGeom>
              <a:avLst/>
              <a:gdLst>
                <a:gd name="T0" fmla="*/ 484 w 484"/>
                <a:gd name="T1" fmla="*/ 0 h 1"/>
                <a:gd name="T2" fmla="*/ 0 w 4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4" h="1">
                  <a:moveTo>
                    <a:pt x="484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7" name="Freeform 283"/>
            <p:cNvSpPr>
              <a:spLocks/>
            </p:cNvSpPr>
            <p:nvPr/>
          </p:nvSpPr>
          <p:spPr bwMode="auto">
            <a:xfrm>
              <a:off x="3679" y="1739"/>
              <a:ext cx="538" cy="1"/>
            </a:xfrm>
            <a:custGeom>
              <a:avLst/>
              <a:gdLst>
                <a:gd name="T0" fmla="*/ 538 w 538"/>
                <a:gd name="T1" fmla="*/ 0 h 1"/>
                <a:gd name="T2" fmla="*/ 0 w 5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8" h="1">
                  <a:moveTo>
                    <a:pt x="53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8" name="Freeform 284"/>
            <p:cNvSpPr>
              <a:spLocks/>
            </p:cNvSpPr>
            <p:nvPr/>
          </p:nvSpPr>
          <p:spPr bwMode="auto">
            <a:xfrm>
              <a:off x="3685" y="1998"/>
              <a:ext cx="532" cy="1"/>
            </a:xfrm>
            <a:custGeom>
              <a:avLst/>
              <a:gdLst>
                <a:gd name="T0" fmla="*/ 532 w 532"/>
                <a:gd name="T1" fmla="*/ 0 h 1"/>
                <a:gd name="T2" fmla="*/ 0 w 5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1">
                  <a:moveTo>
                    <a:pt x="532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89" name="Freeform 285"/>
            <p:cNvSpPr>
              <a:spLocks/>
            </p:cNvSpPr>
            <p:nvPr/>
          </p:nvSpPr>
          <p:spPr bwMode="auto">
            <a:xfrm>
              <a:off x="3685" y="2056"/>
              <a:ext cx="482" cy="1"/>
            </a:xfrm>
            <a:custGeom>
              <a:avLst/>
              <a:gdLst>
                <a:gd name="T0" fmla="*/ 482 w 482"/>
                <a:gd name="T1" fmla="*/ 0 h 1"/>
                <a:gd name="T2" fmla="*/ 0 w 48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2" h="1">
                  <a:moveTo>
                    <a:pt x="482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0" name="Freeform 286"/>
            <p:cNvSpPr>
              <a:spLocks/>
            </p:cNvSpPr>
            <p:nvPr/>
          </p:nvSpPr>
          <p:spPr bwMode="auto">
            <a:xfrm>
              <a:off x="3685" y="2645"/>
              <a:ext cx="558" cy="1"/>
            </a:xfrm>
            <a:custGeom>
              <a:avLst/>
              <a:gdLst>
                <a:gd name="T0" fmla="*/ 558 w 558"/>
                <a:gd name="T1" fmla="*/ 1 h 1"/>
                <a:gd name="T2" fmla="*/ 0 w 5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1" name="Freeform 287"/>
            <p:cNvSpPr>
              <a:spLocks/>
            </p:cNvSpPr>
            <p:nvPr/>
          </p:nvSpPr>
          <p:spPr bwMode="auto">
            <a:xfrm>
              <a:off x="3685" y="2689"/>
              <a:ext cx="870" cy="1"/>
            </a:xfrm>
            <a:custGeom>
              <a:avLst/>
              <a:gdLst>
                <a:gd name="T0" fmla="*/ 870 w 870"/>
                <a:gd name="T1" fmla="*/ 0 h 1"/>
                <a:gd name="T2" fmla="*/ 0 w 87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0" h="1">
                  <a:moveTo>
                    <a:pt x="87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2" name="Freeform 288"/>
            <p:cNvSpPr>
              <a:spLocks/>
            </p:cNvSpPr>
            <p:nvPr/>
          </p:nvSpPr>
          <p:spPr bwMode="auto">
            <a:xfrm>
              <a:off x="3685" y="2805"/>
              <a:ext cx="1458" cy="1"/>
            </a:xfrm>
            <a:custGeom>
              <a:avLst/>
              <a:gdLst>
                <a:gd name="T0" fmla="*/ 1458 w 1458"/>
                <a:gd name="T1" fmla="*/ 0 h 1"/>
                <a:gd name="T2" fmla="*/ 0 w 145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8" h="1">
                  <a:moveTo>
                    <a:pt x="1458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3" name="Oval 289"/>
            <p:cNvSpPr>
              <a:spLocks noChangeArrowheads="1"/>
            </p:cNvSpPr>
            <p:nvPr/>
          </p:nvSpPr>
          <p:spPr bwMode="auto">
            <a:xfrm>
              <a:off x="4532" y="2189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4" name="Oval 290"/>
            <p:cNvSpPr>
              <a:spLocks noChangeArrowheads="1"/>
            </p:cNvSpPr>
            <p:nvPr/>
          </p:nvSpPr>
          <p:spPr bwMode="auto">
            <a:xfrm>
              <a:off x="4741" y="2127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5" name="Oval 291"/>
            <p:cNvSpPr>
              <a:spLocks noChangeArrowheads="1"/>
            </p:cNvSpPr>
            <p:nvPr/>
          </p:nvSpPr>
          <p:spPr bwMode="auto">
            <a:xfrm>
              <a:off x="5453" y="2129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96" name="AutoShape 292"/>
            <p:cNvSpPr>
              <a:spLocks noChangeArrowheads="1"/>
            </p:cNvSpPr>
            <p:nvPr/>
          </p:nvSpPr>
          <p:spPr bwMode="auto">
            <a:xfrm rot="-5400000">
              <a:off x="4544" y="1986"/>
              <a:ext cx="60" cy="60"/>
            </a:xfrm>
            <a:prstGeom prst="triangle">
              <a:avLst>
                <a:gd name="adj" fmla="val 50000"/>
              </a:avLst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7397" name="AutoShape 293"/>
            <p:cNvSpPr>
              <a:spLocks noChangeArrowheads="1"/>
            </p:cNvSpPr>
            <p:nvPr/>
          </p:nvSpPr>
          <p:spPr bwMode="auto">
            <a:xfrm rot="-5400000">
              <a:off x="5004" y="1986"/>
              <a:ext cx="60" cy="60"/>
            </a:xfrm>
            <a:prstGeom prst="triangle">
              <a:avLst>
                <a:gd name="adj" fmla="val 50000"/>
              </a:avLst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7398" name="AutoShape 294"/>
            <p:cNvSpPr>
              <a:spLocks noChangeArrowheads="1"/>
            </p:cNvSpPr>
            <p:nvPr/>
          </p:nvSpPr>
          <p:spPr bwMode="auto">
            <a:xfrm rot="-5400000">
              <a:off x="5468" y="2734"/>
              <a:ext cx="60" cy="60"/>
            </a:xfrm>
            <a:prstGeom prst="triangle">
              <a:avLst>
                <a:gd name="adj" fmla="val 50000"/>
              </a:avLst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229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into a controller and datapath</a:t>
            </a:r>
          </a:p>
        </p:txBody>
      </p:sp>
      <p:sp>
        <p:nvSpPr>
          <p:cNvPr id="39110" name="Freeform 198"/>
          <p:cNvSpPr>
            <a:spLocks/>
          </p:cNvSpPr>
          <p:nvPr/>
        </p:nvSpPr>
        <p:spPr bwMode="auto">
          <a:xfrm>
            <a:off x="2787650" y="2974975"/>
            <a:ext cx="471488" cy="1588"/>
          </a:xfrm>
          <a:custGeom>
            <a:avLst/>
            <a:gdLst>
              <a:gd name="T0" fmla="*/ 0 w 297"/>
              <a:gd name="T1" fmla="*/ 0 h 1"/>
              <a:gd name="T2" fmla="*/ 297 w 29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7" h="1">
                <a:moveTo>
                  <a:pt x="0" y="0"/>
                </a:moveTo>
                <a:lnTo>
                  <a:pt x="297" y="0"/>
                </a:lnTo>
              </a:path>
            </a:pathLst>
          </a:custGeom>
          <a:noFill/>
          <a:ln w="9525" cap="flat" cmpd="sng">
            <a:solidFill>
              <a:srgbClr val="969696"/>
            </a:solidFill>
            <a:prstDash val="lgDashDot"/>
            <a:round/>
            <a:headEnd type="none" w="med" len="med"/>
            <a:tailEnd type="arrow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309938" y="1660524"/>
            <a:ext cx="2390775" cy="4740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900"/>
          </a:p>
        </p:txBody>
      </p:sp>
      <p:sp>
        <p:nvSpPr>
          <p:cNvPr id="38981" name="AutoShape 69"/>
          <p:cNvSpPr>
            <a:spLocks noChangeArrowheads="1"/>
          </p:cNvSpPr>
          <p:nvPr/>
        </p:nvSpPr>
        <p:spPr bwMode="auto">
          <a:xfrm>
            <a:off x="3695700" y="4338638"/>
            <a:ext cx="593725" cy="320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y_sel = 1</a:t>
            </a:r>
          </a:p>
          <a:p>
            <a:pPr algn="ctr">
              <a:spcBef>
                <a:spcPct val="0"/>
              </a:spcBef>
            </a:pPr>
            <a:r>
              <a:rPr lang="en-US" sz="900"/>
              <a:t>y_ld = 1</a:t>
            </a:r>
          </a:p>
        </p:txBody>
      </p:sp>
      <p:sp>
        <p:nvSpPr>
          <p:cNvPr id="38982" name="AutoShape 70"/>
          <p:cNvSpPr>
            <a:spLocks noChangeArrowheads="1"/>
          </p:cNvSpPr>
          <p:nvPr/>
        </p:nvSpPr>
        <p:spPr bwMode="auto">
          <a:xfrm>
            <a:off x="3511550" y="4384675"/>
            <a:ext cx="184150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7:</a:t>
            </a:r>
          </a:p>
        </p:txBody>
      </p:sp>
      <p:sp>
        <p:nvSpPr>
          <p:cNvPr id="38983" name="AutoShape 71"/>
          <p:cNvSpPr>
            <a:spLocks noChangeArrowheads="1"/>
          </p:cNvSpPr>
          <p:nvPr/>
        </p:nvSpPr>
        <p:spPr bwMode="auto">
          <a:xfrm>
            <a:off x="4471988" y="4338638"/>
            <a:ext cx="549275" cy="320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x_sel = 1</a:t>
            </a:r>
          </a:p>
          <a:p>
            <a:pPr algn="ctr">
              <a:spcBef>
                <a:spcPct val="0"/>
              </a:spcBef>
            </a:pPr>
            <a:r>
              <a:rPr lang="en-US" sz="900"/>
              <a:t>x_ld = 1</a:t>
            </a:r>
          </a:p>
        </p:txBody>
      </p:sp>
      <p:sp>
        <p:nvSpPr>
          <p:cNvPr id="38984" name="AutoShape 72"/>
          <p:cNvSpPr>
            <a:spLocks noChangeArrowheads="1"/>
          </p:cNvSpPr>
          <p:nvPr/>
        </p:nvSpPr>
        <p:spPr bwMode="auto">
          <a:xfrm>
            <a:off x="4289425" y="4384675"/>
            <a:ext cx="182563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8:</a:t>
            </a:r>
          </a:p>
        </p:txBody>
      </p:sp>
      <p:sp>
        <p:nvSpPr>
          <p:cNvPr id="38985" name="AutoShape 73"/>
          <p:cNvSpPr>
            <a:spLocks noChangeArrowheads="1"/>
          </p:cNvSpPr>
          <p:nvPr/>
        </p:nvSpPr>
        <p:spPr bwMode="auto">
          <a:xfrm>
            <a:off x="4100513" y="4845050"/>
            <a:ext cx="547687" cy="1698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8986" name="AutoShape 74"/>
          <p:cNvSpPr>
            <a:spLocks noChangeArrowheads="1"/>
          </p:cNvSpPr>
          <p:nvPr/>
        </p:nvSpPr>
        <p:spPr bwMode="auto">
          <a:xfrm>
            <a:off x="3733800" y="4857750"/>
            <a:ext cx="366713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6-J:</a:t>
            </a:r>
          </a:p>
        </p:txBody>
      </p:sp>
      <p:sp>
        <p:nvSpPr>
          <p:cNvPr id="38987" name="Text Box 75"/>
          <p:cNvSpPr txBox="1">
            <a:spLocks noChangeArrowheads="1"/>
          </p:cNvSpPr>
          <p:nvPr/>
        </p:nvSpPr>
        <p:spPr bwMode="auto">
          <a:xfrm>
            <a:off x="4471988" y="3879850"/>
            <a:ext cx="5492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x_neq_y=1</a:t>
            </a:r>
          </a:p>
        </p:txBody>
      </p:sp>
      <p:sp>
        <p:nvSpPr>
          <p:cNvPr id="38988" name="AutoShape 76"/>
          <p:cNvSpPr>
            <a:spLocks noChangeArrowheads="1"/>
          </p:cNvSpPr>
          <p:nvPr/>
        </p:nvSpPr>
        <p:spPr bwMode="auto">
          <a:xfrm>
            <a:off x="4106863" y="3651250"/>
            <a:ext cx="547687" cy="22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8989" name="AutoShape 77"/>
          <p:cNvSpPr>
            <a:spLocks noChangeArrowheads="1"/>
          </p:cNvSpPr>
          <p:nvPr/>
        </p:nvSpPr>
        <p:spPr bwMode="auto">
          <a:xfrm>
            <a:off x="3951288" y="3651250"/>
            <a:ext cx="138112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5:</a:t>
            </a:r>
          </a:p>
        </p:txBody>
      </p:sp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700588" y="3575050"/>
            <a:ext cx="595312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x_neq_y=0</a:t>
            </a:r>
          </a:p>
        </p:txBody>
      </p:sp>
      <p:sp>
        <p:nvSpPr>
          <p:cNvPr id="38991" name="Line 79"/>
          <p:cNvSpPr>
            <a:spLocks noChangeShapeType="1"/>
          </p:cNvSpPr>
          <p:nvPr/>
        </p:nvSpPr>
        <p:spPr bwMode="auto">
          <a:xfrm>
            <a:off x="4187825" y="420370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2" name="Text Box 80"/>
          <p:cNvSpPr txBox="1">
            <a:spLocks noChangeArrowheads="1"/>
          </p:cNvSpPr>
          <p:nvPr/>
        </p:nvSpPr>
        <p:spPr bwMode="auto">
          <a:xfrm>
            <a:off x="3695700" y="4195763"/>
            <a:ext cx="5016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x_lt_y=1</a:t>
            </a:r>
          </a:p>
        </p:txBody>
      </p:sp>
      <p:sp>
        <p:nvSpPr>
          <p:cNvPr id="38993" name="AutoShape 81"/>
          <p:cNvSpPr>
            <a:spLocks noChangeArrowheads="1"/>
          </p:cNvSpPr>
          <p:nvPr/>
        </p:nvSpPr>
        <p:spPr bwMode="auto">
          <a:xfrm>
            <a:off x="4106863" y="4010025"/>
            <a:ext cx="547687" cy="1857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8994" name="Text Box 82"/>
          <p:cNvSpPr txBox="1">
            <a:spLocks noChangeArrowheads="1"/>
          </p:cNvSpPr>
          <p:nvPr/>
        </p:nvSpPr>
        <p:spPr bwMode="auto">
          <a:xfrm>
            <a:off x="4654550" y="4195763"/>
            <a:ext cx="4254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x_lt_y=0</a:t>
            </a:r>
          </a:p>
        </p:txBody>
      </p:sp>
      <p:sp>
        <p:nvSpPr>
          <p:cNvPr id="38995" name="AutoShape 83"/>
          <p:cNvSpPr>
            <a:spLocks noChangeArrowheads="1"/>
          </p:cNvSpPr>
          <p:nvPr/>
        </p:nvSpPr>
        <p:spPr bwMode="auto">
          <a:xfrm>
            <a:off x="3860800" y="3967163"/>
            <a:ext cx="228600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6:</a:t>
            </a:r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>
            <a:off x="4578350" y="420370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>
            <a:off x="4654550" y="374332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8" name="Line 86"/>
          <p:cNvSpPr>
            <a:spLocks noChangeShapeType="1"/>
          </p:cNvSpPr>
          <p:nvPr/>
        </p:nvSpPr>
        <p:spPr bwMode="auto">
          <a:xfrm>
            <a:off x="4205288" y="466725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9" name="Line 87"/>
          <p:cNvSpPr>
            <a:spLocks noChangeShapeType="1"/>
          </p:cNvSpPr>
          <p:nvPr/>
        </p:nvSpPr>
        <p:spPr bwMode="auto">
          <a:xfrm>
            <a:off x="4572000" y="466725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0" name="Freeform 88"/>
          <p:cNvSpPr>
            <a:spLocks/>
          </p:cNvSpPr>
          <p:nvPr/>
        </p:nvSpPr>
        <p:spPr bwMode="auto">
          <a:xfrm>
            <a:off x="5208588" y="3743325"/>
            <a:ext cx="1587" cy="1747838"/>
          </a:xfrm>
          <a:custGeom>
            <a:avLst/>
            <a:gdLst>
              <a:gd name="T0" fmla="*/ 1 w 1"/>
              <a:gd name="T1" fmla="*/ 0 h 1101"/>
              <a:gd name="T2" fmla="*/ 0 w 1"/>
              <a:gd name="T3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01">
                <a:moveTo>
                  <a:pt x="1" y="0"/>
                </a:moveTo>
                <a:lnTo>
                  <a:pt x="0" y="110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1" name="Line 89"/>
          <p:cNvSpPr>
            <a:spLocks noChangeShapeType="1"/>
          </p:cNvSpPr>
          <p:nvPr/>
        </p:nvSpPr>
        <p:spPr bwMode="auto">
          <a:xfrm flipH="1">
            <a:off x="4648200" y="549275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2" name="AutoShape 90"/>
          <p:cNvSpPr>
            <a:spLocks noChangeArrowheads="1"/>
          </p:cNvSpPr>
          <p:nvPr/>
        </p:nvSpPr>
        <p:spPr bwMode="auto">
          <a:xfrm>
            <a:off x="4100513" y="5153025"/>
            <a:ext cx="547687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9003" name="AutoShape 91"/>
          <p:cNvSpPr>
            <a:spLocks noChangeArrowheads="1"/>
          </p:cNvSpPr>
          <p:nvPr/>
        </p:nvSpPr>
        <p:spPr bwMode="auto">
          <a:xfrm>
            <a:off x="3733800" y="5149850"/>
            <a:ext cx="366713" cy="1841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5-J:</a:t>
            </a:r>
          </a:p>
        </p:txBody>
      </p:sp>
      <p:sp>
        <p:nvSpPr>
          <p:cNvPr id="39004" name="Line 92"/>
          <p:cNvSpPr>
            <a:spLocks noChangeShapeType="1"/>
          </p:cNvSpPr>
          <p:nvPr/>
        </p:nvSpPr>
        <p:spPr bwMode="auto">
          <a:xfrm>
            <a:off x="4375150" y="502285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5" name="AutoShape 93"/>
          <p:cNvSpPr>
            <a:spLocks noChangeArrowheads="1"/>
          </p:cNvSpPr>
          <p:nvPr/>
        </p:nvSpPr>
        <p:spPr bwMode="auto">
          <a:xfrm>
            <a:off x="4100513" y="5380038"/>
            <a:ext cx="547687" cy="22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/>
          <a:lstStyle/>
          <a:p>
            <a:pPr algn="ctr">
              <a:spcBef>
                <a:spcPct val="0"/>
              </a:spcBef>
            </a:pPr>
            <a:r>
              <a:rPr lang="en-US" sz="900" dirty="0" err="1"/>
              <a:t>d_ld</a:t>
            </a:r>
            <a:r>
              <a:rPr lang="en-US" sz="900" dirty="0"/>
              <a:t> = 1</a:t>
            </a:r>
          </a:p>
        </p:txBody>
      </p:sp>
      <p:sp>
        <p:nvSpPr>
          <p:cNvPr id="39006" name="AutoShape 94"/>
          <p:cNvSpPr>
            <a:spLocks noChangeArrowheads="1"/>
          </p:cNvSpPr>
          <p:nvPr/>
        </p:nvSpPr>
        <p:spPr bwMode="auto">
          <a:xfrm>
            <a:off x="3733800" y="5743575"/>
            <a:ext cx="366713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1-J:</a:t>
            </a:r>
          </a:p>
        </p:txBody>
      </p:sp>
      <p:sp>
        <p:nvSpPr>
          <p:cNvPr id="39007" name="Line 95"/>
          <p:cNvSpPr>
            <a:spLocks noChangeShapeType="1"/>
          </p:cNvSpPr>
          <p:nvPr/>
        </p:nvSpPr>
        <p:spPr bwMode="auto">
          <a:xfrm>
            <a:off x="4648200" y="5827713"/>
            <a:ext cx="641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8" name="Freeform 96"/>
          <p:cNvSpPr>
            <a:spLocks/>
          </p:cNvSpPr>
          <p:nvPr/>
        </p:nvSpPr>
        <p:spPr bwMode="auto">
          <a:xfrm>
            <a:off x="5292725" y="1946275"/>
            <a:ext cx="1588" cy="3881438"/>
          </a:xfrm>
          <a:custGeom>
            <a:avLst/>
            <a:gdLst>
              <a:gd name="T0" fmla="*/ 0 w 1"/>
              <a:gd name="T1" fmla="*/ 2445 h 2445"/>
              <a:gd name="T2" fmla="*/ 0 w 1"/>
              <a:gd name="T3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45">
                <a:moveTo>
                  <a:pt x="0" y="244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9" name="AutoShape 97"/>
          <p:cNvSpPr>
            <a:spLocks noChangeArrowheads="1"/>
          </p:cNvSpPr>
          <p:nvPr/>
        </p:nvSpPr>
        <p:spPr bwMode="auto">
          <a:xfrm>
            <a:off x="4100513" y="5743575"/>
            <a:ext cx="547687" cy="17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9010" name="Line 98"/>
          <p:cNvSpPr>
            <a:spLocks noChangeShapeType="1"/>
          </p:cNvSpPr>
          <p:nvPr/>
        </p:nvSpPr>
        <p:spPr bwMode="auto">
          <a:xfrm>
            <a:off x="4375150" y="5616575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1" name="AutoShape 99"/>
          <p:cNvSpPr>
            <a:spLocks noChangeArrowheads="1"/>
          </p:cNvSpPr>
          <p:nvPr/>
        </p:nvSpPr>
        <p:spPr bwMode="auto">
          <a:xfrm>
            <a:off x="3695700" y="5424488"/>
            <a:ext cx="365125" cy="1841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9:</a:t>
            </a:r>
          </a:p>
        </p:txBody>
      </p:sp>
      <p:sp>
        <p:nvSpPr>
          <p:cNvPr id="39012" name="AutoShape 100"/>
          <p:cNvSpPr>
            <a:spLocks noChangeArrowheads="1"/>
          </p:cNvSpPr>
          <p:nvPr/>
        </p:nvSpPr>
        <p:spPr bwMode="auto">
          <a:xfrm>
            <a:off x="4106863" y="2716213"/>
            <a:ext cx="547687" cy="320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x_sel = 0</a:t>
            </a:r>
          </a:p>
          <a:p>
            <a:pPr algn="ctr">
              <a:spcBef>
                <a:spcPct val="0"/>
              </a:spcBef>
            </a:pPr>
            <a:r>
              <a:rPr lang="en-US" sz="900"/>
              <a:t>x_ld = 1</a:t>
            </a:r>
          </a:p>
        </p:txBody>
      </p:sp>
      <p:sp>
        <p:nvSpPr>
          <p:cNvPr id="39013" name="AutoShape 101"/>
          <p:cNvSpPr>
            <a:spLocks noChangeArrowheads="1"/>
          </p:cNvSpPr>
          <p:nvPr/>
        </p:nvSpPr>
        <p:spPr bwMode="auto">
          <a:xfrm>
            <a:off x="3924300" y="2808288"/>
            <a:ext cx="182563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3:</a:t>
            </a:r>
          </a:p>
        </p:txBody>
      </p:sp>
      <p:sp>
        <p:nvSpPr>
          <p:cNvPr id="39014" name="AutoShape 102"/>
          <p:cNvSpPr>
            <a:spLocks noChangeArrowheads="1"/>
          </p:cNvSpPr>
          <p:nvPr/>
        </p:nvSpPr>
        <p:spPr bwMode="auto">
          <a:xfrm>
            <a:off x="4106863" y="3187700"/>
            <a:ext cx="547687" cy="320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y_sel = 0</a:t>
            </a:r>
          </a:p>
          <a:p>
            <a:pPr algn="ctr">
              <a:spcBef>
                <a:spcPct val="0"/>
              </a:spcBef>
            </a:pPr>
            <a:r>
              <a:rPr lang="en-US" sz="900"/>
              <a:t>y_ld = 1</a:t>
            </a:r>
          </a:p>
        </p:txBody>
      </p:sp>
      <p:sp>
        <p:nvSpPr>
          <p:cNvPr id="39015" name="AutoShape 103"/>
          <p:cNvSpPr>
            <a:spLocks noChangeArrowheads="1"/>
          </p:cNvSpPr>
          <p:nvPr/>
        </p:nvSpPr>
        <p:spPr bwMode="auto">
          <a:xfrm>
            <a:off x="3905250" y="3279775"/>
            <a:ext cx="184150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4:</a:t>
            </a:r>
          </a:p>
        </p:txBody>
      </p:sp>
      <p:sp>
        <p:nvSpPr>
          <p:cNvPr id="39016" name="Line 104"/>
          <p:cNvSpPr>
            <a:spLocks noChangeShapeType="1"/>
          </p:cNvSpPr>
          <p:nvPr/>
        </p:nvSpPr>
        <p:spPr bwMode="auto">
          <a:xfrm>
            <a:off x="4381500" y="303688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" name="Line 105"/>
          <p:cNvSpPr>
            <a:spLocks noChangeShapeType="1"/>
          </p:cNvSpPr>
          <p:nvPr/>
        </p:nvSpPr>
        <p:spPr bwMode="auto">
          <a:xfrm>
            <a:off x="4381500" y="3516313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" name="Line 106"/>
          <p:cNvSpPr>
            <a:spLocks noChangeShapeType="1"/>
          </p:cNvSpPr>
          <p:nvPr/>
        </p:nvSpPr>
        <p:spPr bwMode="auto">
          <a:xfrm>
            <a:off x="4381500" y="387985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9" name="Freeform 107"/>
          <p:cNvSpPr>
            <a:spLocks/>
          </p:cNvSpPr>
          <p:nvPr/>
        </p:nvSpPr>
        <p:spPr bwMode="auto">
          <a:xfrm>
            <a:off x="4645025" y="5241925"/>
            <a:ext cx="454025" cy="4763"/>
          </a:xfrm>
          <a:custGeom>
            <a:avLst/>
            <a:gdLst>
              <a:gd name="T0" fmla="*/ 0 w 286"/>
              <a:gd name="T1" fmla="*/ 0 h 3"/>
              <a:gd name="T2" fmla="*/ 286 w 286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6" h="3">
                <a:moveTo>
                  <a:pt x="0" y="0"/>
                </a:moveTo>
                <a:lnTo>
                  <a:pt x="286" y="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" name="Freeform 108"/>
          <p:cNvSpPr>
            <a:spLocks/>
          </p:cNvSpPr>
          <p:nvPr/>
        </p:nvSpPr>
        <p:spPr bwMode="auto">
          <a:xfrm>
            <a:off x="5108575" y="3833813"/>
            <a:ext cx="1588" cy="1412875"/>
          </a:xfrm>
          <a:custGeom>
            <a:avLst/>
            <a:gdLst>
              <a:gd name="T0" fmla="*/ 0 w 1"/>
              <a:gd name="T1" fmla="*/ 890 h 890"/>
              <a:gd name="T2" fmla="*/ 1 w 1"/>
              <a:gd name="T3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90">
                <a:moveTo>
                  <a:pt x="0" y="890"/>
                </a:moveTo>
                <a:lnTo>
                  <a:pt x="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1" name="Freeform 109"/>
          <p:cNvSpPr>
            <a:spLocks/>
          </p:cNvSpPr>
          <p:nvPr/>
        </p:nvSpPr>
        <p:spPr bwMode="auto">
          <a:xfrm>
            <a:off x="4660900" y="3832225"/>
            <a:ext cx="455613" cy="3175"/>
          </a:xfrm>
          <a:custGeom>
            <a:avLst/>
            <a:gdLst>
              <a:gd name="T0" fmla="*/ 287 w 287"/>
              <a:gd name="T1" fmla="*/ 0 h 2"/>
              <a:gd name="T2" fmla="*/ 0 w 28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7" h="2">
                <a:moveTo>
                  <a:pt x="287" y="0"/>
                </a:moveTo>
                <a:lnTo>
                  <a:pt x="0" y="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2" name="Line 110"/>
          <p:cNvSpPr>
            <a:spLocks noChangeShapeType="1"/>
          </p:cNvSpPr>
          <p:nvPr/>
        </p:nvSpPr>
        <p:spPr bwMode="auto">
          <a:xfrm flipH="1">
            <a:off x="4648200" y="1935163"/>
            <a:ext cx="641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3" name="AutoShape 111"/>
          <p:cNvSpPr>
            <a:spLocks noChangeArrowheads="1"/>
          </p:cNvSpPr>
          <p:nvPr/>
        </p:nvSpPr>
        <p:spPr bwMode="auto">
          <a:xfrm>
            <a:off x="4100513" y="1851025"/>
            <a:ext cx="547687" cy="1698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9024" name="AutoShape 112"/>
          <p:cNvSpPr>
            <a:spLocks noChangeArrowheads="1"/>
          </p:cNvSpPr>
          <p:nvPr/>
        </p:nvSpPr>
        <p:spPr bwMode="auto">
          <a:xfrm>
            <a:off x="3905250" y="1855788"/>
            <a:ext cx="184150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1:</a:t>
            </a:r>
          </a:p>
        </p:txBody>
      </p:sp>
      <p:sp>
        <p:nvSpPr>
          <p:cNvPr id="39025" name="Text Box 113"/>
          <p:cNvSpPr txBox="1">
            <a:spLocks noChangeArrowheads="1"/>
          </p:cNvSpPr>
          <p:nvPr/>
        </p:nvSpPr>
        <p:spPr bwMode="auto">
          <a:xfrm>
            <a:off x="4465638" y="2019300"/>
            <a:ext cx="138112" cy="9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1</a:t>
            </a:r>
          </a:p>
        </p:txBody>
      </p:sp>
      <p:sp>
        <p:nvSpPr>
          <p:cNvPr id="39026" name="Line 114"/>
          <p:cNvSpPr>
            <a:spLocks noChangeShapeType="1"/>
          </p:cNvSpPr>
          <p:nvPr/>
        </p:nvSpPr>
        <p:spPr bwMode="auto">
          <a:xfrm>
            <a:off x="4648200" y="1885950"/>
            <a:ext cx="274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7" name="Text Box 115"/>
          <p:cNvSpPr txBox="1">
            <a:spLocks noChangeArrowheads="1"/>
          </p:cNvSpPr>
          <p:nvPr/>
        </p:nvSpPr>
        <p:spPr bwMode="auto">
          <a:xfrm>
            <a:off x="4694238" y="1741488"/>
            <a:ext cx="13811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!1</a:t>
            </a:r>
          </a:p>
        </p:txBody>
      </p:sp>
      <p:sp>
        <p:nvSpPr>
          <p:cNvPr id="39028" name="Line 116"/>
          <p:cNvSpPr>
            <a:spLocks noChangeShapeType="1"/>
          </p:cNvSpPr>
          <p:nvPr/>
        </p:nvSpPr>
        <p:spPr bwMode="auto">
          <a:xfrm>
            <a:off x="4375150" y="202088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" name="AutoShape 117"/>
          <p:cNvSpPr>
            <a:spLocks noChangeArrowheads="1"/>
          </p:cNvSpPr>
          <p:nvPr/>
        </p:nvSpPr>
        <p:spPr bwMode="auto">
          <a:xfrm>
            <a:off x="4100513" y="2155825"/>
            <a:ext cx="547687" cy="160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9030" name="AutoShape 118"/>
          <p:cNvSpPr>
            <a:spLocks noChangeArrowheads="1"/>
          </p:cNvSpPr>
          <p:nvPr/>
        </p:nvSpPr>
        <p:spPr bwMode="auto">
          <a:xfrm>
            <a:off x="4100513" y="2503488"/>
            <a:ext cx="547687" cy="160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39031" name="Freeform 119"/>
          <p:cNvSpPr>
            <a:spLocks/>
          </p:cNvSpPr>
          <p:nvPr/>
        </p:nvSpPr>
        <p:spPr bwMode="auto">
          <a:xfrm>
            <a:off x="4375150" y="2319338"/>
            <a:ext cx="1588" cy="177800"/>
          </a:xfrm>
          <a:custGeom>
            <a:avLst/>
            <a:gdLst>
              <a:gd name="T0" fmla="*/ 0 w 1"/>
              <a:gd name="T1" fmla="*/ 0 h 112"/>
              <a:gd name="T2" fmla="*/ 1 w 1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2" name="AutoShape 120"/>
          <p:cNvSpPr>
            <a:spLocks noChangeArrowheads="1"/>
          </p:cNvSpPr>
          <p:nvPr/>
        </p:nvSpPr>
        <p:spPr bwMode="auto">
          <a:xfrm>
            <a:off x="3905250" y="2155825"/>
            <a:ext cx="184150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2:</a:t>
            </a:r>
          </a:p>
        </p:txBody>
      </p:sp>
      <p:sp>
        <p:nvSpPr>
          <p:cNvPr id="39033" name="AutoShape 121"/>
          <p:cNvSpPr>
            <a:spLocks noChangeArrowheads="1"/>
          </p:cNvSpPr>
          <p:nvPr/>
        </p:nvSpPr>
        <p:spPr bwMode="auto">
          <a:xfrm>
            <a:off x="3814763" y="2527300"/>
            <a:ext cx="274637" cy="228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2-J:</a:t>
            </a:r>
          </a:p>
        </p:txBody>
      </p:sp>
      <p:sp>
        <p:nvSpPr>
          <p:cNvPr id="39034" name="Text Box 122"/>
          <p:cNvSpPr txBox="1">
            <a:spLocks noChangeArrowheads="1"/>
          </p:cNvSpPr>
          <p:nvPr/>
        </p:nvSpPr>
        <p:spPr bwMode="auto">
          <a:xfrm>
            <a:off x="4419600" y="2320925"/>
            <a:ext cx="2746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!go_i</a:t>
            </a:r>
          </a:p>
        </p:txBody>
      </p:sp>
      <p:sp>
        <p:nvSpPr>
          <p:cNvPr id="39035" name="Line 123"/>
          <p:cNvSpPr>
            <a:spLocks noChangeShapeType="1"/>
          </p:cNvSpPr>
          <p:nvPr/>
        </p:nvSpPr>
        <p:spPr bwMode="auto">
          <a:xfrm>
            <a:off x="4648200" y="2192338"/>
            <a:ext cx="366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6" name="Text Box 124"/>
          <p:cNvSpPr txBox="1">
            <a:spLocks noChangeArrowheads="1"/>
          </p:cNvSpPr>
          <p:nvPr/>
        </p:nvSpPr>
        <p:spPr bwMode="auto">
          <a:xfrm>
            <a:off x="4700588" y="2039938"/>
            <a:ext cx="4572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!(!go_i)</a:t>
            </a:r>
          </a:p>
        </p:txBody>
      </p:sp>
      <p:sp>
        <p:nvSpPr>
          <p:cNvPr id="39037" name="Freeform 125"/>
          <p:cNvSpPr>
            <a:spLocks/>
          </p:cNvSpPr>
          <p:nvPr/>
        </p:nvSpPr>
        <p:spPr bwMode="auto">
          <a:xfrm>
            <a:off x="5014913" y="2190750"/>
            <a:ext cx="1587" cy="681038"/>
          </a:xfrm>
          <a:custGeom>
            <a:avLst/>
            <a:gdLst>
              <a:gd name="T0" fmla="*/ 0 w 1"/>
              <a:gd name="T1" fmla="*/ 0 h 429"/>
              <a:gd name="T2" fmla="*/ 1 w 1"/>
              <a:gd name="T3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9">
                <a:moveTo>
                  <a:pt x="0" y="0"/>
                </a:moveTo>
                <a:lnTo>
                  <a:pt x="1" y="42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8" name="Line 126"/>
          <p:cNvSpPr>
            <a:spLocks noChangeShapeType="1"/>
          </p:cNvSpPr>
          <p:nvPr/>
        </p:nvSpPr>
        <p:spPr bwMode="auto">
          <a:xfrm flipH="1">
            <a:off x="4648200" y="2871788"/>
            <a:ext cx="366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9" name="Line 127"/>
          <p:cNvSpPr>
            <a:spLocks noChangeShapeType="1"/>
          </p:cNvSpPr>
          <p:nvPr/>
        </p:nvSpPr>
        <p:spPr bwMode="auto">
          <a:xfrm>
            <a:off x="4648200" y="2579688"/>
            <a:ext cx="274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40" name="Line 128"/>
          <p:cNvSpPr>
            <a:spLocks noChangeShapeType="1"/>
          </p:cNvSpPr>
          <p:nvPr/>
        </p:nvSpPr>
        <p:spPr bwMode="auto">
          <a:xfrm flipV="1">
            <a:off x="4922838" y="2259013"/>
            <a:ext cx="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41" name="Line 129"/>
          <p:cNvSpPr>
            <a:spLocks noChangeShapeType="1"/>
          </p:cNvSpPr>
          <p:nvPr/>
        </p:nvSpPr>
        <p:spPr bwMode="auto">
          <a:xfrm flipH="1">
            <a:off x="4648200" y="2259013"/>
            <a:ext cx="274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42" name="Text Box 130"/>
          <p:cNvSpPr txBox="1">
            <a:spLocks noChangeArrowheads="1"/>
          </p:cNvSpPr>
          <p:nvPr/>
        </p:nvSpPr>
        <p:spPr bwMode="auto">
          <a:xfrm>
            <a:off x="5043488" y="1497013"/>
            <a:ext cx="2714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go_i</a:t>
            </a:r>
          </a:p>
        </p:txBody>
      </p:sp>
      <p:sp>
        <p:nvSpPr>
          <p:cNvPr id="39043" name="Freeform 131"/>
          <p:cNvSpPr>
            <a:spLocks/>
          </p:cNvSpPr>
          <p:nvPr/>
        </p:nvSpPr>
        <p:spPr bwMode="auto">
          <a:xfrm>
            <a:off x="5343525" y="1500188"/>
            <a:ext cx="4763" cy="163512"/>
          </a:xfrm>
          <a:custGeom>
            <a:avLst/>
            <a:gdLst>
              <a:gd name="T0" fmla="*/ 0 w 3"/>
              <a:gd name="T1" fmla="*/ 0 h 103"/>
              <a:gd name="T2" fmla="*/ 3 w 3"/>
              <a:gd name="T3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03">
                <a:moveTo>
                  <a:pt x="0" y="0"/>
                </a:moveTo>
                <a:lnTo>
                  <a:pt x="3" y="10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44" name="AutoShape 132"/>
          <p:cNvSpPr>
            <a:spLocks noChangeArrowheads="1"/>
          </p:cNvSpPr>
          <p:nvPr/>
        </p:nvSpPr>
        <p:spPr bwMode="auto">
          <a:xfrm>
            <a:off x="3625850" y="1863725"/>
            <a:ext cx="325438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0000</a:t>
            </a:r>
          </a:p>
        </p:txBody>
      </p:sp>
      <p:sp>
        <p:nvSpPr>
          <p:cNvPr id="39045" name="AutoShape 133"/>
          <p:cNvSpPr>
            <a:spLocks noChangeArrowheads="1"/>
          </p:cNvSpPr>
          <p:nvPr/>
        </p:nvSpPr>
        <p:spPr bwMode="auto">
          <a:xfrm>
            <a:off x="3625850" y="2155825"/>
            <a:ext cx="325438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0001</a:t>
            </a:r>
          </a:p>
        </p:txBody>
      </p:sp>
      <p:sp>
        <p:nvSpPr>
          <p:cNvPr id="39046" name="AutoShape 134"/>
          <p:cNvSpPr>
            <a:spLocks noChangeArrowheads="1"/>
          </p:cNvSpPr>
          <p:nvPr/>
        </p:nvSpPr>
        <p:spPr bwMode="auto">
          <a:xfrm>
            <a:off x="3625850" y="2527300"/>
            <a:ext cx="325438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0010</a:t>
            </a:r>
          </a:p>
        </p:txBody>
      </p:sp>
      <p:sp>
        <p:nvSpPr>
          <p:cNvPr id="39047" name="AutoShape 135"/>
          <p:cNvSpPr>
            <a:spLocks noChangeArrowheads="1"/>
          </p:cNvSpPr>
          <p:nvPr/>
        </p:nvSpPr>
        <p:spPr bwMode="auto">
          <a:xfrm>
            <a:off x="3625850" y="2808288"/>
            <a:ext cx="325438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0011</a:t>
            </a:r>
          </a:p>
        </p:txBody>
      </p:sp>
      <p:sp>
        <p:nvSpPr>
          <p:cNvPr id="39048" name="AutoShape 136"/>
          <p:cNvSpPr>
            <a:spLocks noChangeArrowheads="1"/>
          </p:cNvSpPr>
          <p:nvPr/>
        </p:nvSpPr>
        <p:spPr bwMode="auto">
          <a:xfrm>
            <a:off x="3625850" y="3279775"/>
            <a:ext cx="325438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0100</a:t>
            </a:r>
          </a:p>
        </p:txBody>
      </p:sp>
      <p:sp>
        <p:nvSpPr>
          <p:cNvPr id="39049" name="AutoShape 137"/>
          <p:cNvSpPr>
            <a:spLocks noChangeArrowheads="1"/>
          </p:cNvSpPr>
          <p:nvPr/>
        </p:nvSpPr>
        <p:spPr bwMode="auto">
          <a:xfrm>
            <a:off x="3625850" y="3651250"/>
            <a:ext cx="325438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0101</a:t>
            </a:r>
          </a:p>
        </p:txBody>
      </p:sp>
      <p:sp>
        <p:nvSpPr>
          <p:cNvPr id="39050" name="AutoShape 138"/>
          <p:cNvSpPr>
            <a:spLocks noChangeArrowheads="1"/>
          </p:cNvSpPr>
          <p:nvPr/>
        </p:nvSpPr>
        <p:spPr bwMode="auto">
          <a:xfrm>
            <a:off x="3625850" y="3967163"/>
            <a:ext cx="325438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0110</a:t>
            </a:r>
          </a:p>
        </p:txBody>
      </p:sp>
      <p:sp>
        <p:nvSpPr>
          <p:cNvPr id="39051" name="AutoShape 139"/>
          <p:cNvSpPr>
            <a:spLocks noChangeArrowheads="1"/>
          </p:cNvSpPr>
          <p:nvPr/>
        </p:nvSpPr>
        <p:spPr bwMode="auto">
          <a:xfrm>
            <a:off x="3597275" y="4667250"/>
            <a:ext cx="327025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0111</a:t>
            </a:r>
          </a:p>
        </p:txBody>
      </p:sp>
      <p:sp>
        <p:nvSpPr>
          <p:cNvPr id="39052" name="AutoShape 140"/>
          <p:cNvSpPr>
            <a:spLocks noChangeArrowheads="1"/>
          </p:cNvSpPr>
          <p:nvPr/>
        </p:nvSpPr>
        <p:spPr bwMode="auto">
          <a:xfrm>
            <a:off x="4754563" y="4667250"/>
            <a:ext cx="325437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1000</a:t>
            </a:r>
          </a:p>
        </p:txBody>
      </p:sp>
      <p:sp>
        <p:nvSpPr>
          <p:cNvPr id="39053" name="AutoShape 141"/>
          <p:cNvSpPr>
            <a:spLocks noChangeArrowheads="1"/>
          </p:cNvSpPr>
          <p:nvPr/>
        </p:nvSpPr>
        <p:spPr bwMode="auto">
          <a:xfrm>
            <a:off x="3597275" y="4852988"/>
            <a:ext cx="327025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1001</a:t>
            </a:r>
          </a:p>
        </p:txBody>
      </p:sp>
      <p:sp>
        <p:nvSpPr>
          <p:cNvPr id="39054" name="AutoShape 142"/>
          <p:cNvSpPr>
            <a:spLocks noChangeArrowheads="1"/>
          </p:cNvSpPr>
          <p:nvPr/>
        </p:nvSpPr>
        <p:spPr bwMode="auto">
          <a:xfrm>
            <a:off x="3597275" y="5149850"/>
            <a:ext cx="327025" cy="1841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1010</a:t>
            </a:r>
          </a:p>
        </p:txBody>
      </p:sp>
      <p:sp>
        <p:nvSpPr>
          <p:cNvPr id="39055" name="AutoShape 143"/>
          <p:cNvSpPr>
            <a:spLocks noChangeArrowheads="1"/>
          </p:cNvSpPr>
          <p:nvPr/>
        </p:nvSpPr>
        <p:spPr bwMode="auto">
          <a:xfrm>
            <a:off x="3597275" y="5424488"/>
            <a:ext cx="327025" cy="1841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1011</a:t>
            </a:r>
          </a:p>
        </p:txBody>
      </p:sp>
      <p:sp>
        <p:nvSpPr>
          <p:cNvPr id="39056" name="AutoShape 144"/>
          <p:cNvSpPr>
            <a:spLocks noChangeArrowheads="1"/>
          </p:cNvSpPr>
          <p:nvPr/>
        </p:nvSpPr>
        <p:spPr bwMode="auto">
          <a:xfrm>
            <a:off x="3597275" y="5743575"/>
            <a:ext cx="327025" cy="1825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1100</a:t>
            </a:r>
          </a:p>
        </p:txBody>
      </p:sp>
      <p:sp>
        <p:nvSpPr>
          <p:cNvPr id="39111" name="Text Box 199"/>
          <p:cNvSpPr txBox="1">
            <a:spLocks noChangeArrowheads="1"/>
          </p:cNvSpPr>
          <p:nvPr/>
        </p:nvSpPr>
        <p:spPr bwMode="auto">
          <a:xfrm>
            <a:off x="3381375" y="1662113"/>
            <a:ext cx="1104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/>
              <a:t>Controller</a:t>
            </a:r>
            <a:endParaRPr lang="en-US" sz="1000"/>
          </a:p>
        </p:txBody>
      </p:sp>
      <p:grpSp>
        <p:nvGrpSpPr>
          <p:cNvPr id="39114" name="Group 202"/>
          <p:cNvGrpSpPr>
            <a:grpSpLocks/>
          </p:cNvGrpSpPr>
          <p:nvPr/>
        </p:nvGrpSpPr>
        <p:grpSpPr bwMode="auto">
          <a:xfrm>
            <a:off x="244475" y="1660525"/>
            <a:ext cx="2476500" cy="3108325"/>
            <a:chOff x="4041" y="2141"/>
            <a:chExt cx="1560" cy="1958"/>
          </a:xfrm>
        </p:grpSpPr>
        <p:sp>
          <p:nvSpPr>
            <p:cNvPr id="39115" name="Text Box 203"/>
            <p:cNvSpPr txBox="1">
              <a:spLocks noChangeArrowheads="1"/>
            </p:cNvSpPr>
            <p:nvPr/>
          </p:nvSpPr>
          <p:spPr bwMode="auto">
            <a:xfrm>
              <a:off x="4041" y="2141"/>
              <a:ext cx="1560" cy="19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Controller implementation model</a:t>
              </a:r>
            </a:p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9116" name="Text Box 204"/>
            <p:cNvSpPr txBox="1">
              <a:spLocks noChangeArrowheads="1"/>
            </p:cNvSpPr>
            <p:nvPr/>
          </p:nvSpPr>
          <p:spPr bwMode="auto">
            <a:xfrm>
              <a:off x="5034" y="2486"/>
              <a:ext cx="2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y_sel</a:t>
              </a:r>
            </a:p>
          </p:txBody>
        </p:sp>
        <p:sp>
          <p:nvSpPr>
            <p:cNvPr id="39117" name="Text Box 205"/>
            <p:cNvSpPr txBox="1">
              <a:spLocks noChangeArrowheads="1"/>
            </p:cNvSpPr>
            <p:nvPr/>
          </p:nvSpPr>
          <p:spPr bwMode="auto">
            <a:xfrm>
              <a:off x="5034" y="2371"/>
              <a:ext cx="2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x_sel</a:t>
              </a:r>
            </a:p>
          </p:txBody>
        </p:sp>
        <p:sp>
          <p:nvSpPr>
            <p:cNvPr id="39118" name="Rectangle 206"/>
            <p:cNvSpPr>
              <a:spLocks noChangeArrowheads="1"/>
            </p:cNvSpPr>
            <p:nvPr/>
          </p:nvSpPr>
          <p:spPr bwMode="auto">
            <a:xfrm>
              <a:off x="4329" y="2429"/>
              <a:ext cx="691" cy="10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Combinational logic</a:t>
              </a:r>
            </a:p>
          </p:txBody>
        </p:sp>
        <p:sp>
          <p:nvSpPr>
            <p:cNvPr id="39119" name="Line 207"/>
            <p:cNvSpPr>
              <a:spLocks noChangeShapeType="1"/>
            </p:cNvSpPr>
            <p:nvPr/>
          </p:nvSpPr>
          <p:spPr bwMode="auto">
            <a:xfrm flipV="1">
              <a:off x="4507" y="352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0" name="Line 208"/>
            <p:cNvSpPr>
              <a:spLocks noChangeShapeType="1"/>
            </p:cNvSpPr>
            <p:nvPr/>
          </p:nvSpPr>
          <p:spPr bwMode="auto">
            <a:xfrm flipV="1">
              <a:off x="4956" y="352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1" name="Text Box 209"/>
            <p:cNvSpPr txBox="1">
              <a:spLocks noChangeArrowheads="1"/>
            </p:cNvSpPr>
            <p:nvPr/>
          </p:nvSpPr>
          <p:spPr bwMode="auto">
            <a:xfrm>
              <a:off x="4375" y="3523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Q3</a:t>
              </a:r>
            </a:p>
          </p:txBody>
        </p:sp>
        <p:sp>
          <p:nvSpPr>
            <p:cNvPr id="39122" name="Text Box 210"/>
            <p:cNvSpPr txBox="1">
              <a:spLocks noChangeArrowheads="1"/>
            </p:cNvSpPr>
            <p:nvPr/>
          </p:nvSpPr>
          <p:spPr bwMode="auto">
            <a:xfrm>
              <a:off x="4824" y="3523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Q0</a:t>
              </a:r>
            </a:p>
          </p:txBody>
        </p:sp>
        <p:sp>
          <p:nvSpPr>
            <p:cNvPr id="39123" name="Rectangle 211"/>
            <p:cNvSpPr>
              <a:spLocks noChangeArrowheads="1"/>
            </p:cNvSpPr>
            <p:nvPr/>
          </p:nvSpPr>
          <p:spPr bwMode="auto">
            <a:xfrm>
              <a:off x="4375" y="3638"/>
              <a:ext cx="6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State register</a:t>
              </a:r>
            </a:p>
          </p:txBody>
        </p:sp>
        <p:sp>
          <p:nvSpPr>
            <p:cNvPr id="39124" name="Text Box 212"/>
            <p:cNvSpPr txBox="1">
              <a:spLocks noChangeArrowheads="1"/>
            </p:cNvSpPr>
            <p:nvPr/>
          </p:nvSpPr>
          <p:spPr bwMode="auto">
            <a:xfrm>
              <a:off x="4624" y="2313"/>
              <a:ext cx="22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go_i</a:t>
              </a:r>
            </a:p>
          </p:txBody>
        </p:sp>
        <p:sp>
          <p:nvSpPr>
            <p:cNvPr id="39125" name="Freeform 213"/>
            <p:cNvSpPr>
              <a:spLocks/>
            </p:cNvSpPr>
            <p:nvPr/>
          </p:nvSpPr>
          <p:spPr bwMode="auto">
            <a:xfrm>
              <a:off x="5019" y="2480"/>
              <a:ext cx="274" cy="1"/>
            </a:xfrm>
            <a:custGeom>
              <a:avLst/>
              <a:gdLst>
                <a:gd name="T0" fmla="*/ 0 w 685"/>
                <a:gd name="T1" fmla="*/ 0 h 1"/>
                <a:gd name="T2" fmla="*/ 685 w 68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5" h="1">
                  <a:moveTo>
                    <a:pt x="0" y="0"/>
                  </a:moveTo>
                  <a:lnTo>
                    <a:pt x="68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6" name="Freeform 214"/>
            <p:cNvSpPr>
              <a:spLocks/>
            </p:cNvSpPr>
            <p:nvPr/>
          </p:nvSpPr>
          <p:spPr bwMode="auto">
            <a:xfrm>
              <a:off x="4877" y="2310"/>
              <a:ext cx="2" cy="118"/>
            </a:xfrm>
            <a:custGeom>
              <a:avLst/>
              <a:gdLst>
                <a:gd name="T0" fmla="*/ 0 w 5"/>
                <a:gd name="T1" fmla="*/ 0 h 295"/>
                <a:gd name="T2" fmla="*/ 5 w 5"/>
                <a:gd name="T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295">
                  <a:moveTo>
                    <a:pt x="0" y="0"/>
                  </a:moveTo>
                  <a:lnTo>
                    <a:pt x="5" y="2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7" name="Freeform 215"/>
            <p:cNvSpPr>
              <a:spLocks/>
            </p:cNvSpPr>
            <p:nvPr/>
          </p:nvSpPr>
          <p:spPr bwMode="auto">
            <a:xfrm>
              <a:off x="5019" y="2946"/>
              <a:ext cx="244" cy="1"/>
            </a:xfrm>
            <a:custGeom>
              <a:avLst/>
              <a:gdLst>
                <a:gd name="T0" fmla="*/ 609 w 609"/>
                <a:gd name="T1" fmla="*/ 0 h 2"/>
                <a:gd name="T2" fmla="*/ 0 w 609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9" h="2">
                  <a:moveTo>
                    <a:pt x="609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8" name="Freeform 216"/>
            <p:cNvSpPr>
              <a:spLocks/>
            </p:cNvSpPr>
            <p:nvPr/>
          </p:nvSpPr>
          <p:spPr bwMode="auto">
            <a:xfrm>
              <a:off x="5019" y="3062"/>
              <a:ext cx="242" cy="1"/>
            </a:xfrm>
            <a:custGeom>
              <a:avLst/>
              <a:gdLst>
                <a:gd name="T0" fmla="*/ 604 w 604"/>
                <a:gd name="T1" fmla="*/ 0 h 1"/>
                <a:gd name="T2" fmla="*/ 0 w 60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4" h="1">
                  <a:moveTo>
                    <a:pt x="604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Text Box 217"/>
            <p:cNvSpPr txBox="1">
              <a:spLocks noChangeArrowheads="1"/>
            </p:cNvSpPr>
            <p:nvPr/>
          </p:nvSpPr>
          <p:spPr bwMode="auto">
            <a:xfrm>
              <a:off x="5034" y="2832"/>
              <a:ext cx="3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x_neq_y</a:t>
              </a:r>
            </a:p>
          </p:txBody>
        </p:sp>
        <p:sp>
          <p:nvSpPr>
            <p:cNvPr id="39130" name="Text Box 218"/>
            <p:cNvSpPr txBox="1">
              <a:spLocks noChangeArrowheads="1"/>
            </p:cNvSpPr>
            <p:nvPr/>
          </p:nvSpPr>
          <p:spPr bwMode="auto">
            <a:xfrm>
              <a:off x="5034" y="2947"/>
              <a:ext cx="3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x_lt_y</a:t>
              </a:r>
            </a:p>
          </p:txBody>
        </p:sp>
        <p:sp>
          <p:nvSpPr>
            <p:cNvPr id="39131" name="Text Box 219"/>
            <p:cNvSpPr txBox="1">
              <a:spLocks noChangeArrowheads="1"/>
            </p:cNvSpPr>
            <p:nvPr/>
          </p:nvSpPr>
          <p:spPr bwMode="auto">
            <a:xfrm>
              <a:off x="5034" y="2601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x_ld</a:t>
              </a:r>
            </a:p>
          </p:txBody>
        </p:sp>
        <p:sp>
          <p:nvSpPr>
            <p:cNvPr id="39132" name="Text Box 220"/>
            <p:cNvSpPr txBox="1">
              <a:spLocks noChangeArrowheads="1"/>
            </p:cNvSpPr>
            <p:nvPr/>
          </p:nvSpPr>
          <p:spPr bwMode="auto">
            <a:xfrm>
              <a:off x="5034" y="2717"/>
              <a:ext cx="2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y_ld</a:t>
              </a:r>
            </a:p>
          </p:txBody>
        </p:sp>
        <p:sp>
          <p:nvSpPr>
            <p:cNvPr id="39133" name="Text Box 221"/>
            <p:cNvSpPr txBox="1">
              <a:spLocks noChangeArrowheads="1"/>
            </p:cNvSpPr>
            <p:nvPr/>
          </p:nvSpPr>
          <p:spPr bwMode="auto">
            <a:xfrm>
              <a:off x="5034" y="3062"/>
              <a:ext cx="2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288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d_ld</a:t>
              </a:r>
            </a:p>
          </p:txBody>
        </p:sp>
        <p:sp>
          <p:nvSpPr>
            <p:cNvPr id="39134" name="Freeform 222"/>
            <p:cNvSpPr>
              <a:spLocks/>
            </p:cNvSpPr>
            <p:nvPr/>
          </p:nvSpPr>
          <p:spPr bwMode="auto">
            <a:xfrm>
              <a:off x="5023" y="2592"/>
              <a:ext cx="262" cy="1"/>
            </a:xfrm>
            <a:custGeom>
              <a:avLst/>
              <a:gdLst>
                <a:gd name="T0" fmla="*/ 0 w 655"/>
                <a:gd name="T1" fmla="*/ 0 h 1"/>
                <a:gd name="T2" fmla="*/ 655 w 6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5" h="1">
                  <a:moveTo>
                    <a:pt x="0" y="0"/>
                  </a:moveTo>
                  <a:lnTo>
                    <a:pt x="6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5" name="Freeform 223"/>
            <p:cNvSpPr>
              <a:spLocks/>
            </p:cNvSpPr>
            <p:nvPr/>
          </p:nvSpPr>
          <p:spPr bwMode="auto">
            <a:xfrm>
              <a:off x="5020" y="2716"/>
              <a:ext cx="263" cy="1"/>
            </a:xfrm>
            <a:custGeom>
              <a:avLst/>
              <a:gdLst>
                <a:gd name="T0" fmla="*/ 0 w 658"/>
                <a:gd name="T1" fmla="*/ 1 h 1"/>
                <a:gd name="T2" fmla="*/ 658 w 6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8" h="1">
                  <a:moveTo>
                    <a:pt x="0" y="1"/>
                  </a:moveTo>
                  <a:lnTo>
                    <a:pt x="65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6" name="Freeform 224"/>
            <p:cNvSpPr>
              <a:spLocks/>
            </p:cNvSpPr>
            <p:nvPr/>
          </p:nvSpPr>
          <p:spPr bwMode="auto">
            <a:xfrm>
              <a:off x="5020" y="3177"/>
              <a:ext cx="243" cy="1"/>
            </a:xfrm>
            <a:custGeom>
              <a:avLst/>
              <a:gdLst>
                <a:gd name="T0" fmla="*/ 0 w 608"/>
                <a:gd name="T1" fmla="*/ 0 h 2"/>
                <a:gd name="T2" fmla="*/ 608 w 608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8" h="2">
                  <a:moveTo>
                    <a:pt x="0" y="0"/>
                  </a:moveTo>
                  <a:lnTo>
                    <a:pt x="608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7" name="Freeform 225"/>
            <p:cNvSpPr>
              <a:spLocks/>
            </p:cNvSpPr>
            <p:nvPr/>
          </p:nvSpPr>
          <p:spPr bwMode="auto">
            <a:xfrm>
              <a:off x="5020" y="2832"/>
              <a:ext cx="257" cy="0"/>
            </a:xfrm>
            <a:custGeom>
              <a:avLst/>
              <a:gdLst>
                <a:gd name="T0" fmla="*/ 0 w 643"/>
                <a:gd name="T1" fmla="*/ 0 h 1"/>
                <a:gd name="T2" fmla="*/ 643 w 64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3" h="1">
                  <a:moveTo>
                    <a:pt x="0" y="0"/>
                  </a:moveTo>
                  <a:lnTo>
                    <a:pt x="643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8" name="Text Box 226"/>
            <p:cNvSpPr txBox="1">
              <a:spLocks noChangeArrowheads="1"/>
            </p:cNvSpPr>
            <p:nvPr/>
          </p:nvSpPr>
          <p:spPr bwMode="auto">
            <a:xfrm>
              <a:off x="4525" y="3523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Q2</a:t>
              </a:r>
            </a:p>
          </p:txBody>
        </p:sp>
        <p:sp>
          <p:nvSpPr>
            <p:cNvPr id="39139" name="Line 227"/>
            <p:cNvSpPr>
              <a:spLocks noChangeShapeType="1"/>
            </p:cNvSpPr>
            <p:nvPr/>
          </p:nvSpPr>
          <p:spPr bwMode="auto">
            <a:xfrm flipV="1">
              <a:off x="4657" y="352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0" name="Line 228"/>
            <p:cNvSpPr>
              <a:spLocks noChangeShapeType="1"/>
            </p:cNvSpPr>
            <p:nvPr/>
          </p:nvSpPr>
          <p:spPr bwMode="auto">
            <a:xfrm flipV="1">
              <a:off x="4807" y="3523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1" name="Text Box 229"/>
            <p:cNvSpPr txBox="1">
              <a:spLocks noChangeArrowheads="1"/>
            </p:cNvSpPr>
            <p:nvPr/>
          </p:nvSpPr>
          <p:spPr bwMode="auto">
            <a:xfrm>
              <a:off x="4674" y="3523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Q1</a:t>
              </a:r>
            </a:p>
          </p:txBody>
        </p:sp>
        <p:sp>
          <p:nvSpPr>
            <p:cNvPr id="39142" name="Line 230"/>
            <p:cNvSpPr>
              <a:spLocks noChangeShapeType="1"/>
            </p:cNvSpPr>
            <p:nvPr/>
          </p:nvSpPr>
          <p:spPr bwMode="auto">
            <a:xfrm flipV="1">
              <a:off x="4507" y="38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3" name="Line 231"/>
            <p:cNvSpPr>
              <a:spLocks noChangeShapeType="1"/>
            </p:cNvSpPr>
            <p:nvPr/>
          </p:nvSpPr>
          <p:spPr bwMode="auto">
            <a:xfrm flipV="1">
              <a:off x="4956" y="3811"/>
              <a:ext cx="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4" name="Text Box 232"/>
            <p:cNvSpPr txBox="1">
              <a:spLocks noChangeArrowheads="1"/>
            </p:cNvSpPr>
            <p:nvPr/>
          </p:nvSpPr>
          <p:spPr bwMode="auto">
            <a:xfrm>
              <a:off x="4375" y="3811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I3</a:t>
              </a:r>
            </a:p>
          </p:txBody>
        </p:sp>
        <p:sp>
          <p:nvSpPr>
            <p:cNvPr id="39145" name="Text Box 233"/>
            <p:cNvSpPr txBox="1">
              <a:spLocks noChangeArrowheads="1"/>
            </p:cNvSpPr>
            <p:nvPr/>
          </p:nvSpPr>
          <p:spPr bwMode="auto">
            <a:xfrm>
              <a:off x="4824" y="3811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I0</a:t>
              </a:r>
            </a:p>
          </p:txBody>
        </p:sp>
        <p:sp>
          <p:nvSpPr>
            <p:cNvPr id="39146" name="Text Box 234"/>
            <p:cNvSpPr txBox="1">
              <a:spLocks noChangeArrowheads="1"/>
            </p:cNvSpPr>
            <p:nvPr/>
          </p:nvSpPr>
          <p:spPr bwMode="auto">
            <a:xfrm>
              <a:off x="4525" y="3811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I2</a:t>
              </a:r>
            </a:p>
          </p:txBody>
        </p:sp>
        <p:sp>
          <p:nvSpPr>
            <p:cNvPr id="39147" name="Line 235"/>
            <p:cNvSpPr>
              <a:spLocks noChangeShapeType="1"/>
            </p:cNvSpPr>
            <p:nvPr/>
          </p:nvSpPr>
          <p:spPr bwMode="auto">
            <a:xfrm flipV="1">
              <a:off x="4657" y="3811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8" name="Line 236"/>
            <p:cNvSpPr>
              <a:spLocks noChangeShapeType="1"/>
            </p:cNvSpPr>
            <p:nvPr/>
          </p:nvSpPr>
          <p:spPr bwMode="auto">
            <a:xfrm flipV="1">
              <a:off x="4807" y="3811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9" name="Text Box 237"/>
            <p:cNvSpPr txBox="1">
              <a:spLocks noChangeArrowheads="1"/>
            </p:cNvSpPr>
            <p:nvPr/>
          </p:nvSpPr>
          <p:spPr bwMode="auto">
            <a:xfrm>
              <a:off x="4674" y="3811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I1</a:t>
              </a:r>
            </a:p>
          </p:txBody>
        </p:sp>
        <p:sp>
          <p:nvSpPr>
            <p:cNvPr id="39150" name="Freeform 238"/>
            <p:cNvSpPr>
              <a:spLocks/>
            </p:cNvSpPr>
            <p:nvPr/>
          </p:nvSpPr>
          <p:spPr bwMode="auto">
            <a:xfrm>
              <a:off x="4956" y="3926"/>
              <a:ext cx="105" cy="1"/>
            </a:xfrm>
            <a:custGeom>
              <a:avLst/>
              <a:gdLst>
                <a:gd name="T0" fmla="*/ 0 w 262"/>
                <a:gd name="T1" fmla="*/ 0 h 1"/>
                <a:gd name="T2" fmla="*/ 262 w 26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2" h="1">
                  <a:moveTo>
                    <a:pt x="0" y="0"/>
                  </a:moveTo>
                  <a:lnTo>
                    <a:pt x="2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1" name="Freeform 239"/>
            <p:cNvSpPr>
              <a:spLocks/>
            </p:cNvSpPr>
            <p:nvPr/>
          </p:nvSpPr>
          <p:spPr bwMode="auto">
            <a:xfrm>
              <a:off x="5063" y="3468"/>
              <a:ext cx="0" cy="458"/>
            </a:xfrm>
            <a:custGeom>
              <a:avLst/>
              <a:gdLst>
                <a:gd name="T0" fmla="*/ 0 w 1"/>
                <a:gd name="T1" fmla="*/ 1145 h 1145"/>
                <a:gd name="T2" fmla="*/ 0 w 1"/>
                <a:gd name="T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5">
                  <a:moveTo>
                    <a:pt x="0" y="114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2" name="Line 240"/>
            <p:cNvSpPr>
              <a:spLocks noChangeShapeType="1"/>
            </p:cNvSpPr>
            <p:nvPr/>
          </p:nvSpPr>
          <p:spPr bwMode="auto">
            <a:xfrm flipH="1">
              <a:off x="5020" y="3465"/>
              <a:ext cx="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3" name="Freeform 241"/>
            <p:cNvSpPr>
              <a:spLocks/>
            </p:cNvSpPr>
            <p:nvPr/>
          </p:nvSpPr>
          <p:spPr bwMode="auto">
            <a:xfrm>
              <a:off x="4811" y="3966"/>
              <a:ext cx="310" cy="0"/>
            </a:xfrm>
            <a:custGeom>
              <a:avLst/>
              <a:gdLst>
                <a:gd name="T0" fmla="*/ 0 w 776"/>
                <a:gd name="T1" fmla="*/ 0 h 1"/>
                <a:gd name="T2" fmla="*/ 776 w 77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6" h="1">
                  <a:moveTo>
                    <a:pt x="0" y="0"/>
                  </a:moveTo>
                  <a:lnTo>
                    <a:pt x="776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4" name="Freeform 242"/>
            <p:cNvSpPr>
              <a:spLocks/>
            </p:cNvSpPr>
            <p:nvPr/>
          </p:nvSpPr>
          <p:spPr bwMode="auto">
            <a:xfrm>
              <a:off x="5020" y="3408"/>
              <a:ext cx="97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5" name="Freeform 243"/>
            <p:cNvSpPr>
              <a:spLocks/>
            </p:cNvSpPr>
            <p:nvPr/>
          </p:nvSpPr>
          <p:spPr bwMode="auto">
            <a:xfrm>
              <a:off x="4657" y="4023"/>
              <a:ext cx="512" cy="1"/>
            </a:xfrm>
            <a:custGeom>
              <a:avLst/>
              <a:gdLst>
                <a:gd name="T0" fmla="*/ 0 w 1280"/>
                <a:gd name="T1" fmla="*/ 0 h 2"/>
                <a:gd name="T2" fmla="*/ 1280 w 1280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0" h="2">
                  <a:moveTo>
                    <a:pt x="0" y="0"/>
                  </a:moveTo>
                  <a:lnTo>
                    <a:pt x="128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6" name="Freeform 244"/>
            <p:cNvSpPr>
              <a:spLocks/>
            </p:cNvSpPr>
            <p:nvPr/>
          </p:nvSpPr>
          <p:spPr bwMode="auto">
            <a:xfrm>
              <a:off x="5020" y="3350"/>
              <a:ext cx="151" cy="1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7" name="Freeform 245"/>
            <p:cNvSpPr>
              <a:spLocks/>
            </p:cNvSpPr>
            <p:nvPr/>
          </p:nvSpPr>
          <p:spPr bwMode="auto">
            <a:xfrm>
              <a:off x="4507" y="4046"/>
              <a:ext cx="744" cy="1"/>
            </a:xfrm>
            <a:custGeom>
              <a:avLst/>
              <a:gdLst>
                <a:gd name="T0" fmla="*/ 0 w 1859"/>
                <a:gd name="T1" fmla="*/ 2 h 2"/>
                <a:gd name="T2" fmla="*/ 1859 w 1859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9" h="2">
                  <a:moveTo>
                    <a:pt x="0" y="2"/>
                  </a:moveTo>
                  <a:lnTo>
                    <a:pt x="18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8" name="Freeform 246"/>
            <p:cNvSpPr>
              <a:spLocks/>
            </p:cNvSpPr>
            <p:nvPr/>
          </p:nvSpPr>
          <p:spPr bwMode="auto">
            <a:xfrm>
              <a:off x="5251" y="3293"/>
              <a:ext cx="0" cy="751"/>
            </a:xfrm>
            <a:custGeom>
              <a:avLst/>
              <a:gdLst>
                <a:gd name="T0" fmla="*/ 1 w 1"/>
                <a:gd name="T1" fmla="*/ 1878 h 1878"/>
                <a:gd name="T2" fmla="*/ 0 w 1"/>
                <a:gd name="T3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78">
                  <a:moveTo>
                    <a:pt x="1" y="187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9" name="Freeform 247"/>
            <p:cNvSpPr>
              <a:spLocks/>
            </p:cNvSpPr>
            <p:nvPr/>
          </p:nvSpPr>
          <p:spPr bwMode="auto">
            <a:xfrm>
              <a:off x="5020" y="3292"/>
              <a:ext cx="231" cy="1"/>
            </a:xfrm>
            <a:custGeom>
              <a:avLst/>
              <a:gdLst>
                <a:gd name="T0" fmla="*/ 578 w 578"/>
                <a:gd name="T1" fmla="*/ 0 h 2"/>
                <a:gd name="T2" fmla="*/ 0 w 578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8" h="2">
                  <a:moveTo>
                    <a:pt x="578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0" name="Freeform 248"/>
            <p:cNvSpPr>
              <a:spLocks/>
            </p:cNvSpPr>
            <p:nvPr/>
          </p:nvSpPr>
          <p:spPr bwMode="auto">
            <a:xfrm>
              <a:off x="5171" y="3350"/>
              <a:ext cx="0" cy="674"/>
            </a:xfrm>
            <a:custGeom>
              <a:avLst/>
              <a:gdLst>
                <a:gd name="T0" fmla="*/ 0 w 1"/>
                <a:gd name="T1" fmla="*/ 0 h 1685"/>
                <a:gd name="T2" fmla="*/ 0 w 1"/>
                <a:gd name="T3" fmla="*/ 1685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5">
                  <a:moveTo>
                    <a:pt x="0" y="0"/>
                  </a:moveTo>
                  <a:lnTo>
                    <a:pt x="0" y="168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1" name="Freeform 249"/>
            <p:cNvSpPr>
              <a:spLocks/>
            </p:cNvSpPr>
            <p:nvPr/>
          </p:nvSpPr>
          <p:spPr bwMode="auto">
            <a:xfrm>
              <a:off x="5119" y="3410"/>
              <a:ext cx="0" cy="556"/>
            </a:xfrm>
            <a:custGeom>
              <a:avLst/>
              <a:gdLst>
                <a:gd name="T0" fmla="*/ 0 w 1"/>
                <a:gd name="T1" fmla="*/ 0 h 1390"/>
                <a:gd name="T2" fmla="*/ 0 w 1"/>
                <a:gd name="T3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90">
                  <a:moveTo>
                    <a:pt x="0" y="0"/>
                  </a:moveTo>
                  <a:lnTo>
                    <a:pt x="0" y="1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166" name="Group 254"/>
          <p:cNvGrpSpPr>
            <a:grpSpLocks/>
          </p:cNvGrpSpPr>
          <p:nvPr/>
        </p:nvGrpSpPr>
        <p:grpSpPr bwMode="auto">
          <a:xfrm>
            <a:off x="5697538" y="1851025"/>
            <a:ext cx="3044825" cy="3529013"/>
            <a:chOff x="3589" y="1166"/>
            <a:chExt cx="1918" cy="1699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3821" y="1281"/>
              <a:ext cx="1686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  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588" y="2116"/>
              <a:ext cx="37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subtractor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5049" y="2116"/>
              <a:ext cx="37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subtractor</a:t>
              </a:r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4765" y="2260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5254" y="2260"/>
              <a:ext cx="22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7: y-x</a:t>
              </a: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4793" y="2260"/>
              <a:ext cx="22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8: x-y</a:t>
              </a:r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5225" y="2260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152" y="2260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4325" y="2318"/>
              <a:ext cx="1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465" y="2260"/>
              <a:ext cx="0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3901" y="2260"/>
              <a:ext cx="22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 x!=y</a:t>
              </a:r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4213" y="2260"/>
              <a:ext cx="23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6: x&lt;y</a:t>
              </a: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4073" y="1166"/>
              <a:ext cx="11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x_i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4538" y="1166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y_i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5254" y="2750"/>
              <a:ext cx="11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d_o</a:t>
              </a:r>
            </a:p>
          </p:txBody>
        </p:sp>
        <p:sp>
          <p:nvSpPr>
            <p:cNvPr id="38935" name="Freeform 23"/>
            <p:cNvSpPr>
              <a:spLocks/>
            </p:cNvSpPr>
            <p:nvPr/>
          </p:nvSpPr>
          <p:spPr bwMode="auto">
            <a:xfrm>
              <a:off x="5223" y="2634"/>
              <a:ext cx="3" cy="197"/>
            </a:xfrm>
            <a:custGeom>
              <a:avLst/>
              <a:gdLst>
                <a:gd name="T0" fmla="*/ 7 w 7"/>
                <a:gd name="T1" fmla="*/ 0 h 493"/>
                <a:gd name="T2" fmla="*/ 0 w 7"/>
                <a:gd name="T3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493">
                  <a:moveTo>
                    <a:pt x="7" y="0"/>
                  </a:moveTo>
                  <a:lnTo>
                    <a:pt x="0" y="4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rot="5400000">
              <a:off x="4071" y="1353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rot="5400000">
              <a:off x="4565" y="1353"/>
              <a:ext cx="2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4127" y="1742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0: x</a:t>
              </a:r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4588" y="1742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0: y</a:t>
              </a:r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5053" y="2490"/>
              <a:ext cx="374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9: d</a:t>
              </a:r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4880" y="1886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4152" y="2001"/>
              <a:ext cx="92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5081" y="2001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4039" y="1943"/>
              <a:ext cx="14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5369" y="1943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4653" y="1943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Oval 35"/>
            <p:cNvSpPr>
              <a:spLocks noChangeArrowheads="1"/>
            </p:cNvSpPr>
            <p:nvPr/>
          </p:nvSpPr>
          <p:spPr bwMode="auto">
            <a:xfrm>
              <a:off x="4859" y="1978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4127" y="1482"/>
              <a:ext cx="374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n-bit 2x1</a:t>
              </a:r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 rot="5400000">
              <a:off x="4275" y="1684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4588" y="1482"/>
              <a:ext cx="374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n-bit 2x1</a:t>
              </a:r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 rot="5400000">
              <a:off x="4707" y="1684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 flipH="1">
              <a:off x="4534" y="2375"/>
              <a:ext cx="2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 flipV="1">
              <a:off x="4534" y="1367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>
              <a:off x="4444" y="1367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flipH="1">
              <a:off x="4444" y="1367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 flipH="1">
              <a:off x="4995" y="2375"/>
              <a:ext cx="2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 flipV="1">
              <a:off x="4995" y="1367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 flipH="1">
              <a:off x="4909" y="1367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4913" y="1367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H="1">
              <a:off x="4534" y="1598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>
              <a:off x="4073" y="1598"/>
              <a:ext cx="46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3870" y="1448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x_sel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3870" y="1598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y_sel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3870" y="1707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x_ld</a:t>
              </a:r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 flipH="1">
              <a:off x="4534" y="1857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 flipH="1">
              <a:off x="4077" y="1857"/>
              <a:ext cx="45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3870" y="1857"/>
              <a:ext cx="169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y_ld</a:t>
              </a:r>
            </a:p>
          </p:txBody>
        </p:sp>
        <p:sp>
          <p:nvSpPr>
            <p:cNvPr id="38968" name="Text Box 56"/>
            <p:cNvSpPr txBox="1">
              <a:spLocks noChangeArrowheads="1"/>
            </p:cNvSpPr>
            <p:nvPr/>
          </p:nvSpPr>
          <p:spPr bwMode="auto">
            <a:xfrm>
              <a:off x="3862" y="2340"/>
              <a:ext cx="25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x_neq_y</a:t>
              </a:r>
            </a:p>
          </p:txBody>
        </p:sp>
        <p:sp>
          <p:nvSpPr>
            <p:cNvPr id="38969" name="Text Box 57"/>
            <p:cNvSpPr txBox="1">
              <a:spLocks noChangeArrowheads="1"/>
            </p:cNvSpPr>
            <p:nvPr/>
          </p:nvSpPr>
          <p:spPr bwMode="auto">
            <a:xfrm>
              <a:off x="3862" y="2490"/>
              <a:ext cx="25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x_lt_y</a:t>
              </a:r>
            </a:p>
          </p:txBody>
        </p:sp>
        <p:sp>
          <p:nvSpPr>
            <p:cNvPr id="38970" name="Freeform 58"/>
            <p:cNvSpPr>
              <a:spLocks/>
            </p:cNvSpPr>
            <p:nvPr/>
          </p:nvSpPr>
          <p:spPr bwMode="auto">
            <a:xfrm>
              <a:off x="3589" y="1598"/>
              <a:ext cx="484" cy="1"/>
            </a:xfrm>
            <a:custGeom>
              <a:avLst/>
              <a:gdLst>
                <a:gd name="T0" fmla="*/ 484 w 484"/>
                <a:gd name="T1" fmla="*/ 0 h 1"/>
                <a:gd name="T2" fmla="*/ 0 w 4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4" h="1">
                  <a:moveTo>
                    <a:pt x="484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Freeform 59"/>
            <p:cNvSpPr>
              <a:spLocks/>
            </p:cNvSpPr>
            <p:nvPr/>
          </p:nvSpPr>
          <p:spPr bwMode="auto">
            <a:xfrm>
              <a:off x="3589" y="1540"/>
              <a:ext cx="538" cy="1"/>
            </a:xfrm>
            <a:custGeom>
              <a:avLst/>
              <a:gdLst>
                <a:gd name="T0" fmla="*/ 538 w 538"/>
                <a:gd name="T1" fmla="*/ 0 h 1"/>
                <a:gd name="T2" fmla="*/ 0 w 53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8" h="1">
                  <a:moveTo>
                    <a:pt x="53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Freeform 60"/>
            <p:cNvSpPr>
              <a:spLocks/>
            </p:cNvSpPr>
            <p:nvPr/>
          </p:nvSpPr>
          <p:spPr bwMode="auto">
            <a:xfrm>
              <a:off x="3595" y="1799"/>
              <a:ext cx="532" cy="1"/>
            </a:xfrm>
            <a:custGeom>
              <a:avLst/>
              <a:gdLst>
                <a:gd name="T0" fmla="*/ 532 w 532"/>
                <a:gd name="T1" fmla="*/ 0 h 1"/>
                <a:gd name="T2" fmla="*/ 0 w 5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1">
                  <a:moveTo>
                    <a:pt x="532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Freeform 61"/>
            <p:cNvSpPr>
              <a:spLocks/>
            </p:cNvSpPr>
            <p:nvPr/>
          </p:nvSpPr>
          <p:spPr bwMode="auto">
            <a:xfrm>
              <a:off x="3606" y="1854"/>
              <a:ext cx="471" cy="3"/>
            </a:xfrm>
            <a:custGeom>
              <a:avLst/>
              <a:gdLst>
                <a:gd name="T0" fmla="*/ 471 w 471"/>
                <a:gd name="T1" fmla="*/ 3 h 3"/>
                <a:gd name="T2" fmla="*/ 0 w 471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1" h="3">
                  <a:moveTo>
                    <a:pt x="471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Freeform 62"/>
            <p:cNvSpPr>
              <a:spLocks/>
            </p:cNvSpPr>
            <p:nvPr/>
          </p:nvSpPr>
          <p:spPr bwMode="auto">
            <a:xfrm>
              <a:off x="3595" y="2432"/>
              <a:ext cx="558" cy="1"/>
            </a:xfrm>
            <a:custGeom>
              <a:avLst/>
              <a:gdLst>
                <a:gd name="T0" fmla="*/ 558 w 558"/>
                <a:gd name="T1" fmla="*/ 1 h 1"/>
                <a:gd name="T2" fmla="*/ 0 w 55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Freeform 63"/>
            <p:cNvSpPr>
              <a:spLocks/>
            </p:cNvSpPr>
            <p:nvPr/>
          </p:nvSpPr>
          <p:spPr bwMode="auto">
            <a:xfrm>
              <a:off x="3595" y="2490"/>
              <a:ext cx="870" cy="1"/>
            </a:xfrm>
            <a:custGeom>
              <a:avLst/>
              <a:gdLst>
                <a:gd name="T0" fmla="*/ 870 w 870"/>
                <a:gd name="T1" fmla="*/ 0 h 1"/>
                <a:gd name="T2" fmla="*/ 0 w 87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0" h="1">
                  <a:moveTo>
                    <a:pt x="87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Freeform 64"/>
            <p:cNvSpPr>
              <a:spLocks/>
            </p:cNvSpPr>
            <p:nvPr/>
          </p:nvSpPr>
          <p:spPr bwMode="auto">
            <a:xfrm>
              <a:off x="3595" y="2606"/>
              <a:ext cx="1458" cy="1"/>
            </a:xfrm>
            <a:custGeom>
              <a:avLst/>
              <a:gdLst>
                <a:gd name="T0" fmla="*/ 1458 w 1458"/>
                <a:gd name="T1" fmla="*/ 0 h 1"/>
                <a:gd name="T2" fmla="*/ 0 w 145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8" h="1">
                  <a:moveTo>
                    <a:pt x="1458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Text Box 65"/>
            <p:cNvSpPr txBox="1">
              <a:spLocks noChangeArrowheads="1"/>
            </p:cNvSpPr>
            <p:nvPr/>
          </p:nvSpPr>
          <p:spPr bwMode="auto">
            <a:xfrm>
              <a:off x="3862" y="2606"/>
              <a:ext cx="255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d_ld</a:t>
              </a:r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5481" y="1943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5369" y="2375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Line 68"/>
            <p:cNvSpPr>
              <a:spLocks noChangeShapeType="1"/>
            </p:cNvSpPr>
            <p:nvPr/>
          </p:nvSpPr>
          <p:spPr bwMode="auto">
            <a:xfrm flipH="1">
              <a:off x="5369" y="2375"/>
              <a:ext cx="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1" name="Rectangle 189"/>
            <p:cNvSpPr>
              <a:spLocks noChangeArrowheads="1"/>
            </p:cNvSpPr>
            <p:nvPr/>
          </p:nvSpPr>
          <p:spPr bwMode="auto">
            <a:xfrm>
              <a:off x="4285" y="2116"/>
              <a:ext cx="21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&lt;</a:t>
              </a:r>
            </a:p>
          </p:txBody>
        </p:sp>
        <p:sp>
          <p:nvSpPr>
            <p:cNvPr id="39102" name="Rectangle 190"/>
            <p:cNvSpPr>
              <a:spLocks noChangeArrowheads="1"/>
            </p:cNvSpPr>
            <p:nvPr/>
          </p:nvSpPr>
          <p:spPr bwMode="auto">
            <a:xfrm>
              <a:off x="3901" y="2260"/>
              <a:ext cx="22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5: x!=y</a:t>
              </a:r>
            </a:p>
          </p:txBody>
        </p:sp>
        <p:sp>
          <p:nvSpPr>
            <p:cNvPr id="39103" name="Rectangle 191"/>
            <p:cNvSpPr>
              <a:spLocks noChangeArrowheads="1"/>
            </p:cNvSpPr>
            <p:nvPr/>
          </p:nvSpPr>
          <p:spPr bwMode="auto">
            <a:xfrm>
              <a:off x="4213" y="2260"/>
              <a:ext cx="23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sz="2400"/>
            </a:p>
          </p:txBody>
        </p:sp>
        <p:sp>
          <p:nvSpPr>
            <p:cNvPr id="39104" name="Line 192"/>
            <p:cNvSpPr>
              <a:spLocks noChangeShapeType="1"/>
            </p:cNvSpPr>
            <p:nvPr/>
          </p:nvSpPr>
          <p:spPr bwMode="auto">
            <a:xfrm>
              <a:off x="4444" y="2001"/>
              <a:ext cx="0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5" name="Rectangle 193"/>
            <p:cNvSpPr>
              <a:spLocks noChangeArrowheads="1"/>
            </p:cNvSpPr>
            <p:nvPr/>
          </p:nvSpPr>
          <p:spPr bwMode="auto">
            <a:xfrm>
              <a:off x="3985" y="2116"/>
              <a:ext cx="21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!=</a:t>
              </a:r>
            </a:p>
          </p:txBody>
        </p:sp>
        <p:sp>
          <p:nvSpPr>
            <p:cNvPr id="39106" name="Line 194"/>
            <p:cNvSpPr>
              <a:spLocks noChangeShapeType="1"/>
            </p:cNvSpPr>
            <p:nvPr/>
          </p:nvSpPr>
          <p:spPr bwMode="auto">
            <a:xfrm>
              <a:off x="4333" y="1886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7" name="Line 195"/>
            <p:cNvSpPr>
              <a:spLocks noChangeShapeType="1"/>
            </p:cNvSpPr>
            <p:nvPr/>
          </p:nvSpPr>
          <p:spPr bwMode="auto">
            <a:xfrm>
              <a:off x="4039" y="1943"/>
              <a:ext cx="0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8" name="Line 196"/>
            <p:cNvSpPr>
              <a:spLocks noChangeShapeType="1"/>
            </p:cNvSpPr>
            <p:nvPr/>
          </p:nvSpPr>
          <p:spPr bwMode="auto">
            <a:xfrm>
              <a:off x="4152" y="2001"/>
              <a:ext cx="0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9" name="Oval 197"/>
            <p:cNvSpPr>
              <a:spLocks noChangeArrowheads="1"/>
            </p:cNvSpPr>
            <p:nvPr/>
          </p:nvSpPr>
          <p:spPr bwMode="auto">
            <a:xfrm>
              <a:off x="4430" y="1984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2" name="Text Box 200"/>
            <p:cNvSpPr txBox="1">
              <a:spLocks noChangeArrowheads="1"/>
            </p:cNvSpPr>
            <p:nvPr/>
          </p:nvSpPr>
          <p:spPr bwMode="auto">
            <a:xfrm>
              <a:off x="4791" y="1295"/>
              <a:ext cx="69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 b="1" dirty="0"/>
                <a:t>(b) </a:t>
              </a:r>
              <a:r>
                <a:rPr lang="en-US" sz="1000" dirty="0"/>
                <a:t>Datapath</a:t>
              </a:r>
            </a:p>
          </p:txBody>
        </p:sp>
        <p:sp>
          <p:nvSpPr>
            <p:cNvPr id="39163" name="Oval 251"/>
            <p:cNvSpPr>
              <a:spLocks noChangeArrowheads="1"/>
            </p:cNvSpPr>
            <p:nvPr/>
          </p:nvSpPr>
          <p:spPr bwMode="auto">
            <a:xfrm>
              <a:off x="4310" y="1924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4" name="Oval 252"/>
            <p:cNvSpPr>
              <a:spLocks noChangeArrowheads="1"/>
            </p:cNvSpPr>
            <p:nvPr/>
          </p:nvSpPr>
          <p:spPr bwMode="auto">
            <a:xfrm>
              <a:off x="4634" y="1930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5" name="Oval 253"/>
            <p:cNvSpPr>
              <a:spLocks noChangeArrowheads="1"/>
            </p:cNvSpPr>
            <p:nvPr/>
          </p:nvSpPr>
          <p:spPr bwMode="auto">
            <a:xfrm>
              <a:off x="5354" y="1930"/>
              <a:ext cx="33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892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Controller state table for the GCD example</a:t>
            </a:r>
          </a:p>
        </p:txBody>
      </p:sp>
      <p:grpSp>
        <p:nvGrpSpPr>
          <p:cNvPr id="62664" name="Group 1224"/>
          <p:cNvGrpSpPr>
            <a:grpSpLocks/>
          </p:cNvGrpSpPr>
          <p:nvPr/>
        </p:nvGrpSpPr>
        <p:grpSpPr bwMode="auto">
          <a:xfrm>
            <a:off x="152400" y="1670050"/>
            <a:ext cx="8763000" cy="5187950"/>
            <a:chOff x="-3" y="-3"/>
            <a:chExt cx="3782" cy="6728"/>
          </a:xfrm>
        </p:grpSpPr>
        <p:grpSp>
          <p:nvGrpSpPr>
            <p:cNvPr id="62662" name="Group 1222"/>
            <p:cNvGrpSpPr>
              <a:grpSpLocks/>
            </p:cNvGrpSpPr>
            <p:nvPr/>
          </p:nvGrpSpPr>
          <p:grpSpPr bwMode="auto">
            <a:xfrm>
              <a:off x="0" y="0"/>
              <a:ext cx="3776" cy="6722"/>
              <a:chOff x="0" y="0"/>
              <a:chExt cx="3776" cy="6722"/>
            </a:xfrm>
          </p:grpSpPr>
          <p:grpSp>
            <p:nvGrpSpPr>
              <p:cNvPr id="40515" name="Group 579"/>
              <p:cNvGrpSpPr>
                <a:grpSpLocks/>
              </p:cNvGrpSpPr>
              <p:nvPr/>
            </p:nvGrpSpPr>
            <p:grpSpPr bwMode="auto">
              <a:xfrm>
                <a:off x="0" y="0"/>
                <a:ext cx="1652" cy="316"/>
                <a:chOff x="0" y="0"/>
                <a:chExt cx="1652" cy="316"/>
              </a:xfrm>
            </p:grpSpPr>
            <p:sp>
              <p:nvSpPr>
                <p:cNvPr id="40192" name="Rectangle 25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66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Inputs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14" name="Rectangle 57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52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17" name="Group 581"/>
              <p:cNvGrpSpPr>
                <a:grpSpLocks/>
              </p:cNvGrpSpPr>
              <p:nvPr/>
            </p:nvGrpSpPr>
            <p:grpSpPr bwMode="auto">
              <a:xfrm>
                <a:off x="1652" y="0"/>
                <a:ext cx="2124" cy="316"/>
                <a:chOff x="1652" y="0"/>
                <a:chExt cx="2124" cy="316"/>
              </a:xfrm>
            </p:grpSpPr>
            <p:sp>
              <p:nvSpPr>
                <p:cNvPr id="4019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695" y="0"/>
                  <a:ext cx="2038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Outputs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16" name="Rectangle 580"/>
                <p:cNvSpPr>
                  <a:spLocks noChangeArrowheads="1"/>
                </p:cNvSpPr>
                <p:nvPr/>
              </p:nvSpPr>
              <p:spPr bwMode="auto">
                <a:xfrm>
                  <a:off x="1652" y="0"/>
                  <a:ext cx="2124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19" name="Group 583"/>
              <p:cNvGrpSpPr>
                <a:grpSpLocks/>
              </p:cNvGrpSpPr>
              <p:nvPr/>
            </p:nvGrpSpPr>
            <p:grpSpPr bwMode="auto">
              <a:xfrm>
                <a:off x="0" y="316"/>
                <a:ext cx="236" cy="402"/>
                <a:chOff x="0" y="316"/>
                <a:chExt cx="236" cy="402"/>
              </a:xfrm>
            </p:grpSpPr>
            <p:sp>
              <p:nvSpPr>
                <p:cNvPr id="40194" name="Rectangle 258"/>
                <p:cNvSpPr>
                  <a:spLocks noChangeArrowheads="1"/>
                </p:cNvSpPr>
                <p:nvPr/>
              </p:nvSpPr>
              <p:spPr bwMode="auto">
                <a:xfrm>
                  <a:off x="43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Q3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18" name="Rectangle 582"/>
                <p:cNvSpPr>
                  <a:spLocks noChangeArrowheads="1"/>
                </p:cNvSpPr>
                <p:nvPr/>
              </p:nvSpPr>
              <p:spPr bwMode="auto">
                <a:xfrm>
                  <a:off x="0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21" name="Group 585"/>
              <p:cNvGrpSpPr>
                <a:grpSpLocks/>
              </p:cNvGrpSpPr>
              <p:nvPr/>
            </p:nvGrpSpPr>
            <p:grpSpPr bwMode="auto">
              <a:xfrm>
                <a:off x="236" y="316"/>
                <a:ext cx="236" cy="402"/>
                <a:chOff x="236" y="316"/>
                <a:chExt cx="236" cy="402"/>
              </a:xfrm>
            </p:grpSpPr>
            <p:sp>
              <p:nvSpPr>
                <p:cNvPr id="40195" name="Rectangle 259"/>
                <p:cNvSpPr>
                  <a:spLocks noChangeArrowheads="1"/>
                </p:cNvSpPr>
                <p:nvPr/>
              </p:nvSpPr>
              <p:spPr bwMode="auto">
                <a:xfrm>
                  <a:off x="279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Q2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20" name="Rectangle 584"/>
                <p:cNvSpPr>
                  <a:spLocks noChangeArrowheads="1"/>
                </p:cNvSpPr>
                <p:nvPr/>
              </p:nvSpPr>
              <p:spPr bwMode="auto">
                <a:xfrm>
                  <a:off x="236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23" name="Group 587"/>
              <p:cNvGrpSpPr>
                <a:grpSpLocks/>
              </p:cNvGrpSpPr>
              <p:nvPr/>
            </p:nvGrpSpPr>
            <p:grpSpPr bwMode="auto">
              <a:xfrm>
                <a:off x="472" y="316"/>
                <a:ext cx="236" cy="402"/>
                <a:chOff x="472" y="316"/>
                <a:chExt cx="236" cy="402"/>
              </a:xfrm>
            </p:grpSpPr>
            <p:sp>
              <p:nvSpPr>
                <p:cNvPr id="40196" name="Rectangle 260"/>
                <p:cNvSpPr>
                  <a:spLocks noChangeArrowheads="1"/>
                </p:cNvSpPr>
                <p:nvPr/>
              </p:nvSpPr>
              <p:spPr bwMode="auto">
                <a:xfrm>
                  <a:off x="515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Q1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22" name="Rectangle 586"/>
                <p:cNvSpPr>
                  <a:spLocks noChangeArrowheads="1"/>
                </p:cNvSpPr>
                <p:nvPr/>
              </p:nvSpPr>
              <p:spPr bwMode="auto">
                <a:xfrm>
                  <a:off x="472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25" name="Group 589"/>
              <p:cNvGrpSpPr>
                <a:grpSpLocks/>
              </p:cNvGrpSpPr>
              <p:nvPr/>
            </p:nvGrpSpPr>
            <p:grpSpPr bwMode="auto">
              <a:xfrm>
                <a:off x="708" y="316"/>
                <a:ext cx="236" cy="402"/>
                <a:chOff x="708" y="316"/>
                <a:chExt cx="236" cy="402"/>
              </a:xfrm>
            </p:grpSpPr>
            <p:sp>
              <p:nvSpPr>
                <p:cNvPr id="40197" name="Rectangle 261"/>
                <p:cNvSpPr>
                  <a:spLocks noChangeArrowheads="1"/>
                </p:cNvSpPr>
                <p:nvPr/>
              </p:nvSpPr>
              <p:spPr bwMode="auto">
                <a:xfrm>
                  <a:off x="751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Q0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24" name="Rectangle 588"/>
                <p:cNvSpPr>
                  <a:spLocks noChangeArrowheads="1"/>
                </p:cNvSpPr>
                <p:nvPr/>
              </p:nvSpPr>
              <p:spPr bwMode="auto">
                <a:xfrm>
                  <a:off x="708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27" name="Group 591"/>
              <p:cNvGrpSpPr>
                <a:grpSpLocks/>
              </p:cNvGrpSpPr>
              <p:nvPr/>
            </p:nvGrpSpPr>
            <p:grpSpPr bwMode="auto">
              <a:xfrm>
                <a:off x="944" y="316"/>
                <a:ext cx="236" cy="402"/>
                <a:chOff x="944" y="316"/>
                <a:chExt cx="236" cy="402"/>
              </a:xfrm>
            </p:grpSpPr>
            <p:sp>
              <p:nvSpPr>
                <p:cNvPr id="40198" name="Rectangle 262"/>
                <p:cNvSpPr>
                  <a:spLocks noChangeArrowheads="1"/>
                </p:cNvSpPr>
                <p:nvPr/>
              </p:nvSpPr>
              <p:spPr bwMode="auto">
                <a:xfrm>
                  <a:off x="987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x_neq_y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26" name="Rectangle 590"/>
                <p:cNvSpPr>
                  <a:spLocks noChangeArrowheads="1"/>
                </p:cNvSpPr>
                <p:nvPr/>
              </p:nvSpPr>
              <p:spPr bwMode="auto">
                <a:xfrm>
                  <a:off x="944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29" name="Group 593"/>
              <p:cNvGrpSpPr>
                <a:grpSpLocks/>
              </p:cNvGrpSpPr>
              <p:nvPr/>
            </p:nvGrpSpPr>
            <p:grpSpPr bwMode="auto">
              <a:xfrm>
                <a:off x="1180" y="316"/>
                <a:ext cx="236" cy="402"/>
                <a:chOff x="1180" y="316"/>
                <a:chExt cx="236" cy="402"/>
              </a:xfrm>
            </p:grpSpPr>
            <p:sp>
              <p:nvSpPr>
                <p:cNvPr id="40199" name="Rectangle 263"/>
                <p:cNvSpPr>
                  <a:spLocks noChangeArrowheads="1"/>
                </p:cNvSpPr>
                <p:nvPr/>
              </p:nvSpPr>
              <p:spPr bwMode="auto">
                <a:xfrm>
                  <a:off x="1223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x_lt_y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28" name="Rectangle 592"/>
                <p:cNvSpPr>
                  <a:spLocks noChangeArrowheads="1"/>
                </p:cNvSpPr>
                <p:nvPr/>
              </p:nvSpPr>
              <p:spPr bwMode="auto">
                <a:xfrm>
                  <a:off x="1180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31" name="Group 595"/>
              <p:cNvGrpSpPr>
                <a:grpSpLocks/>
              </p:cNvGrpSpPr>
              <p:nvPr/>
            </p:nvGrpSpPr>
            <p:grpSpPr bwMode="auto">
              <a:xfrm>
                <a:off x="1416" y="316"/>
                <a:ext cx="236" cy="402"/>
                <a:chOff x="1416" y="316"/>
                <a:chExt cx="236" cy="402"/>
              </a:xfrm>
            </p:grpSpPr>
            <p:sp>
              <p:nvSpPr>
                <p:cNvPr id="40200" name="Rectangle 264"/>
                <p:cNvSpPr>
                  <a:spLocks noChangeArrowheads="1"/>
                </p:cNvSpPr>
                <p:nvPr/>
              </p:nvSpPr>
              <p:spPr bwMode="auto">
                <a:xfrm>
                  <a:off x="1459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go_i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30" name="Rectangle 594"/>
                <p:cNvSpPr>
                  <a:spLocks noChangeArrowheads="1"/>
                </p:cNvSpPr>
                <p:nvPr/>
              </p:nvSpPr>
              <p:spPr bwMode="auto">
                <a:xfrm>
                  <a:off x="1416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33" name="Group 597"/>
              <p:cNvGrpSpPr>
                <a:grpSpLocks/>
              </p:cNvGrpSpPr>
              <p:nvPr/>
            </p:nvGrpSpPr>
            <p:grpSpPr bwMode="auto">
              <a:xfrm>
                <a:off x="1652" y="316"/>
                <a:ext cx="236" cy="402"/>
                <a:chOff x="1652" y="316"/>
                <a:chExt cx="236" cy="402"/>
              </a:xfrm>
            </p:grpSpPr>
            <p:sp>
              <p:nvSpPr>
                <p:cNvPr id="402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1695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I3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32" name="Rectangle 596"/>
                <p:cNvSpPr>
                  <a:spLocks noChangeArrowheads="1"/>
                </p:cNvSpPr>
                <p:nvPr/>
              </p:nvSpPr>
              <p:spPr bwMode="auto">
                <a:xfrm>
                  <a:off x="1652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35" name="Group 599"/>
              <p:cNvGrpSpPr>
                <a:grpSpLocks/>
              </p:cNvGrpSpPr>
              <p:nvPr/>
            </p:nvGrpSpPr>
            <p:grpSpPr bwMode="auto">
              <a:xfrm>
                <a:off x="1888" y="316"/>
                <a:ext cx="236" cy="402"/>
                <a:chOff x="1888" y="316"/>
                <a:chExt cx="236" cy="402"/>
              </a:xfrm>
            </p:grpSpPr>
            <p:sp>
              <p:nvSpPr>
                <p:cNvPr id="402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931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I2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34" name="Rectangle 598"/>
                <p:cNvSpPr>
                  <a:spLocks noChangeArrowheads="1"/>
                </p:cNvSpPr>
                <p:nvPr/>
              </p:nvSpPr>
              <p:spPr bwMode="auto">
                <a:xfrm>
                  <a:off x="1888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37" name="Group 601"/>
              <p:cNvGrpSpPr>
                <a:grpSpLocks/>
              </p:cNvGrpSpPr>
              <p:nvPr/>
            </p:nvGrpSpPr>
            <p:grpSpPr bwMode="auto">
              <a:xfrm>
                <a:off x="2124" y="316"/>
                <a:ext cx="236" cy="402"/>
                <a:chOff x="2124" y="316"/>
                <a:chExt cx="236" cy="402"/>
              </a:xfrm>
            </p:grpSpPr>
            <p:sp>
              <p:nvSpPr>
                <p:cNvPr id="402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2167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I1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36" name="Rectangle 600"/>
                <p:cNvSpPr>
                  <a:spLocks noChangeArrowheads="1"/>
                </p:cNvSpPr>
                <p:nvPr/>
              </p:nvSpPr>
              <p:spPr bwMode="auto">
                <a:xfrm>
                  <a:off x="2124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39" name="Group 603"/>
              <p:cNvGrpSpPr>
                <a:grpSpLocks/>
              </p:cNvGrpSpPr>
              <p:nvPr/>
            </p:nvGrpSpPr>
            <p:grpSpPr bwMode="auto">
              <a:xfrm>
                <a:off x="2360" y="316"/>
                <a:ext cx="236" cy="402"/>
                <a:chOff x="2360" y="316"/>
                <a:chExt cx="236" cy="402"/>
              </a:xfrm>
            </p:grpSpPr>
            <p:sp>
              <p:nvSpPr>
                <p:cNvPr id="402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2403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I0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38" name="Rectangle 602"/>
                <p:cNvSpPr>
                  <a:spLocks noChangeArrowheads="1"/>
                </p:cNvSpPr>
                <p:nvPr/>
              </p:nvSpPr>
              <p:spPr bwMode="auto">
                <a:xfrm>
                  <a:off x="2360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41" name="Group 605"/>
              <p:cNvGrpSpPr>
                <a:grpSpLocks/>
              </p:cNvGrpSpPr>
              <p:nvPr/>
            </p:nvGrpSpPr>
            <p:grpSpPr bwMode="auto">
              <a:xfrm>
                <a:off x="2596" y="316"/>
                <a:ext cx="236" cy="402"/>
                <a:chOff x="2596" y="316"/>
                <a:chExt cx="236" cy="402"/>
              </a:xfrm>
            </p:grpSpPr>
            <p:sp>
              <p:nvSpPr>
                <p:cNvPr id="402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2639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x_sel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40" name="Rectangle 604"/>
                <p:cNvSpPr>
                  <a:spLocks noChangeArrowheads="1"/>
                </p:cNvSpPr>
                <p:nvPr/>
              </p:nvSpPr>
              <p:spPr bwMode="auto">
                <a:xfrm>
                  <a:off x="2596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43" name="Group 607"/>
              <p:cNvGrpSpPr>
                <a:grpSpLocks/>
              </p:cNvGrpSpPr>
              <p:nvPr/>
            </p:nvGrpSpPr>
            <p:grpSpPr bwMode="auto">
              <a:xfrm>
                <a:off x="2832" y="316"/>
                <a:ext cx="236" cy="402"/>
                <a:chOff x="2832" y="316"/>
                <a:chExt cx="236" cy="402"/>
              </a:xfrm>
            </p:grpSpPr>
            <p:sp>
              <p:nvSpPr>
                <p:cNvPr id="402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875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y_sel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42" name="Rectangle 606"/>
                <p:cNvSpPr>
                  <a:spLocks noChangeArrowheads="1"/>
                </p:cNvSpPr>
                <p:nvPr/>
              </p:nvSpPr>
              <p:spPr bwMode="auto">
                <a:xfrm>
                  <a:off x="2832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45" name="Group 609"/>
              <p:cNvGrpSpPr>
                <a:grpSpLocks/>
              </p:cNvGrpSpPr>
              <p:nvPr/>
            </p:nvGrpSpPr>
            <p:grpSpPr bwMode="auto">
              <a:xfrm>
                <a:off x="3068" y="316"/>
                <a:ext cx="236" cy="402"/>
                <a:chOff x="3068" y="316"/>
                <a:chExt cx="236" cy="402"/>
              </a:xfrm>
            </p:grpSpPr>
            <p:sp>
              <p:nvSpPr>
                <p:cNvPr id="402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111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x_ld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44" name="Rectangle 608"/>
                <p:cNvSpPr>
                  <a:spLocks noChangeArrowheads="1"/>
                </p:cNvSpPr>
                <p:nvPr/>
              </p:nvSpPr>
              <p:spPr bwMode="auto">
                <a:xfrm>
                  <a:off x="3068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47" name="Group 611"/>
              <p:cNvGrpSpPr>
                <a:grpSpLocks/>
              </p:cNvGrpSpPr>
              <p:nvPr/>
            </p:nvGrpSpPr>
            <p:grpSpPr bwMode="auto">
              <a:xfrm>
                <a:off x="3304" y="316"/>
                <a:ext cx="236" cy="402"/>
                <a:chOff x="3304" y="316"/>
                <a:chExt cx="236" cy="402"/>
              </a:xfrm>
            </p:grpSpPr>
            <p:sp>
              <p:nvSpPr>
                <p:cNvPr id="402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347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y_ld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46" name="Rectangle 610"/>
                <p:cNvSpPr>
                  <a:spLocks noChangeArrowheads="1"/>
                </p:cNvSpPr>
                <p:nvPr/>
              </p:nvSpPr>
              <p:spPr bwMode="auto">
                <a:xfrm>
                  <a:off x="3304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49" name="Group 613"/>
              <p:cNvGrpSpPr>
                <a:grpSpLocks/>
              </p:cNvGrpSpPr>
              <p:nvPr/>
            </p:nvGrpSpPr>
            <p:grpSpPr bwMode="auto">
              <a:xfrm>
                <a:off x="3540" y="316"/>
                <a:ext cx="236" cy="402"/>
                <a:chOff x="3540" y="316"/>
                <a:chExt cx="236" cy="402"/>
              </a:xfrm>
            </p:grpSpPr>
            <p:sp>
              <p:nvSpPr>
                <p:cNvPr id="402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583" y="316"/>
                  <a:ext cx="150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d_ld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48" name="Rectangle 612"/>
                <p:cNvSpPr>
                  <a:spLocks noChangeArrowheads="1"/>
                </p:cNvSpPr>
                <p:nvPr/>
              </p:nvSpPr>
              <p:spPr bwMode="auto">
                <a:xfrm>
                  <a:off x="3540" y="316"/>
                  <a:ext cx="236" cy="402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51" name="Group 615"/>
              <p:cNvGrpSpPr>
                <a:grpSpLocks/>
              </p:cNvGrpSpPr>
              <p:nvPr/>
            </p:nvGrpSpPr>
            <p:grpSpPr bwMode="auto">
              <a:xfrm>
                <a:off x="0" y="718"/>
                <a:ext cx="236" cy="316"/>
                <a:chOff x="0" y="718"/>
                <a:chExt cx="236" cy="316"/>
              </a:xfrm>
            </p:grpSpPr>
            <p:sp>
              <p:nvSpPr>
                <p:cNvPr id="402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3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50" name="Rectangle 614"/>
                <p:cNvSpPr>
                  <a:spLocks noChangeArrowheads="1"/>
                </p:cNvSpPr>
                <p:nvPr/>
              </p:nvSpPr>
              <p:spPr bwMode="auto">
                <a:xfrm>
                  <a:off x="0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53" name="Group 617"/>
              <p:cNvGrpSpPr>
                <a:grpSpLocks/>
              </p:cNvGrpSpPr>
              <p:nvPr/>
            </p:nvGrpSpPr>
            <p:grpSpPr bwMode="auto">
              <a:xfrm>
                <a:off x="236" y="718"/>
                <a:ext cx="236" cy="316"/>
                <a:chOff x="236" y="718"/>
                <a:chExt cx="236" cy="316"/>
              </a:xfrm>
            </p:grpSpPr>
            <p:sp>
              <p:nvSpPr>
                <p:cNvPr id="402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279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52" name="Rectangle 616"/>
                <p:cNvSpPr>
                  <a:spLocks noChangeArrowheads="1"/>
                </p:cNvSpPr>
                <p:nvPr/>
              </p:nvSpPr>
              <p:spPr bwMode="auto">
                <a:xfrm>
                  <a:off x="236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55" name="Group 619"/>
              <p:cNvGrpSpPr>
                <a:grpSpLocks/>
              </p:cNvGrpSpPr>
              <p:nvPr/>
            </p:nvGrpSpPr>
            <p:grpSpPr bwMode="auto">
              <a:xfrm>
                <a:off x="472" y="718"/>
                <a:ext cx="236" cy="316"/>
                <a:chOff x="472" y="718"/>
                <a:chExt cx="236" cy="316"/>
              </a:xfrm>
            </p:grpSpPr>
            <p:sp>
              <p:nvSpPr>
                <p:cNvPr id="402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515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54" name="Rectangle 618"/>
                <p:cNvSpPr>
                  <a:spLocks noChangeArrowheads="1"/>
                </p:cNvSpPr>
                <p:nvPr/>
              </p:nvSpPr>
              <p:spPr bwMode="auto">
                <a:xfrm>
                  <a:off x="472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57" name="Group 621"/>
              <p:cNvGrpSpPr>
                <a:grpSpLocks/>
              </p:cNvGrpSpPr>
              <p:nvPr/>
            </p:nvGrpSpPr>
            <p:grpSpPr bwMode="auto">
              <a:xfrm>
                <a:off x="708" y="718"/>
                <a:ext cx="236" cy="316"/>
                <a:chOff x="708" y="718"/>
                <a:chExt cx="236" cy="316"/>
              </a:xfrm>
            </p:grpSpPr>
            <p:sp>
              <p:nvSpPr>
                <p:cNvPr id="402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751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56" name="Rectangle 620"/>
                <p:cNvSpPr>
                  <a:spLocks noChangeArrowheads="1"/>
                </p:cNvSpPr>
                <p:nvPr/>
              </p:nvSpPr>
              <p:spPr bwMode="auto">
                <a:xfrm>
                  <a:off x="708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59" name="Group 623"/>
              <p:cNvGrpSpPr>
                <a:grpSpLocks/>
              </p:cNvGrpSpPr>
              <p:nvPr/>
            </p:nvGrpSpPr>
            <p:grpSpPr bwMode="auto">
              <a:xfrm>
                <a:off x="944" y="718"/>
                <a:ext cx="236" cy="316"/>
                <a:chOff x="944" y="718"/>
                <a:chExt cx="236" cy="316"/>
              </a:xfrm>
            </p:grpSpPr>
            <p:sp>
              <p:nvSpPr>
                <p:cNvPr id="402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987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58" name="Rectangle 622"/>
                <p:cNvSpPr>
                  <a:spLocks noChangeArrowheads="1"/>
                </p:cNvSpPr>
                <p:nvPr/>
              </p:nvSpPr>
              <p:spPr bwMode="auto">
                <a:xfrm>
                  <a:off x="944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61" name="Group 625"/>
              <p:cNvGrpSpPr>
                <a:grpSpLocks/>
              </p:cNvGrpSpPr>
              <p:nvPr/>
            </p:nvGrpSpPr>
            <p:grpSpPr bwMode="auto">
              <a:xfrm>
                <a:off x="1180" y="718"/>
                <a:ext cx="236" cy="316"/>
                <a:chOff x="1180" y="718"/>
                <a:chExt cx="236" cy="316"/>
              </a:xfrm>
            </p:grpSpPr>
            <p:sp>
              <p:nvSpPr>
                <p:cNvPr id="402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1223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60" name="Rectangle 624"/>
                <p:cNvSpPr>
                  <a:spLocks noChangeArrowheads="1"/>
                </p:cNvSpPr>
                <p:nvPr/>
              </p:nvSpPr>
              <p:spPr bwMode="auto">
                <a:xfrm>
                  <a:off x="1180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63" name="Group 627"/>
              <p:cNvGrpSpPr>
                <a:grpSpLocks/>
              </p:cNvGrpSpPr>
              <p:nvPr/>
            </p:nvGrpSpPr>
            <p:grpSpPr bwMode="auto">
              <a:xfrm>
                <a:off x="1416" y="718"/>
                <a:ext cx="236" cy="316"/>
                <a:chOff x="1416" y="718"/>
                <a:chExt cx="236" cy="316"/>
              </a:xfrm>
            </p:grpSpPr>
            <p:sp>
              <p:nvSpPr>
                <p:cNvPr id="402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1459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62" name="Rectangle 626"/>
                <p:cNvSpPr>
                  <a:spLocks noChangeArrowheads="1"/>
                </p:cNvSpPr>
                <p:nvPr/>
              </p:nvSpPr>
              <p:spPr bwMode="auto">
                <a:xfrm>
                  <a:off x="1416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65" name="Group 629"/>
              <p:cNvGrpSpPr>
                <a:grpSpLocks/>
              </p:cNvGrpSpPr>
              <p:nvPr/>
            </p:nvGrpSpPr>
            <p:grpSpPr bwMode="auto">
              <a:xfrm>
                <a:off x="1652" y="718"/>
                <a:ext cx="236" cy="316"/>
                <a:chOff x="1652" y="718"/>
                <a:chExt cx="236" cy="316"/>
              </a:xfrm>
            </p:grpSpPr>
            <p:sp>
              <p:nvSpPr>
                <p:cNvPr id="40217" name="Rectangle 281"/>
                <p:cNvSpPr>
                  <a:spLocks noChangeArrowheads="1"/>
                </p:cNvSpPr>
                <p:nvPr/>
              </p:nvSpPr>
              <p:spPr bwMode="auto">
                <a:xfrm>
                  <a:off x="1695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64" name="Rectangle 628"/>
                <p:cNvSpPr>
                  <a:spLocks noChangeArrowheads="1"/>
                </p:cNvSpPr>
                <p:nvPr/>
              </p:nvSpPr>
              <p:spPr bwMode="auto">
                <a:xfrm>
                  <a:off x="1652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67" name="Group 631"/>
              <p:cNvGrpSpPr>
                <a:grpSpLocks/>
              </p:cNvGrpSpPr>
              <p:nvPr/>
            </p:nvGrpSpPr>
            <p:grpSpPr bwMode="auto">
              <a:xfrm>
                <a:off x="1888" y="718"/>
                <a:ext cx="236" cy="316"/>
                <a:chOff x="1888" y="718"/>
                <a:chExt cx="236" cy="316"/>
              </a:xfrm>
            </p:grpSpPr>
            <p:sp>
              <p:nvSpPr>
                <p:cNvPr id="40218" name="Rectangle 282"/>
                <p:cNvSpPr>
                  <a:spLocks noChangeArrowheads="1"/>
                </p:cNvSpPr>
                <p:nvPr/>
              </p:nvSpPr>
              <p:spPr bwMode="auto">
                <a:xfrm>
                  <a:off x="1931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66" name="Rectangle 630"/>
                <p:cNvSpPr>
                  <a:spLocks noChangeArrowheads="1"/>
                </p:cNvSpPr>
                <p:nvPr/>
              </p:nvSpPr>
              <p:spPr bwMode="auto">
                <a:xfrm>
                  <a:off x="1888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69" name="Group 633"/>
              <p:cNvGrpSpPr>
                <a:grpSpLocks/>
              </p:cNvGrpSpPr>
              <p:nvPr/>
            </p:nvGrpSpPr>
            <p:grpSpPr bwMode="auto">
              <a:xfrm>
                <a:off x="2124" y="718"/>
                <a:ext cx="236" cy="316"/>
                <a:chOff x="2124" y="718"/>
                <a:chExt cx="236" cy="316"/>
              </a:xfrm>
            </p:grpSpPr>
            <p:sp>
              <p:nvSpPr>
                <p:cNvPr id="40219" name="Rectangle 283"/>
                <p:cNvSpPr>
                  <a:spLocks noChangeArrowheads="1"/>
                </p:cNvSpPr>
                <p:nvPr/>
              </p:nvSpPr>
              <p:spPr bwMode="auto">
                <a:xfrm>
                  <a:off x="2167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68" name="Rectangle 632"/>
                <p:cNvSpPr>
                  <a:spLocks noChangeArrowheads="1"/>
                </p:cNvSpPr>
                <p:nvPr/>
              </p:nvSpPr>
              <p:spPr bwMode="auto">
                <a:xfrm>
                  <a:off x="2124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71" name="Group 635"/>
              <p:cNvGrpSpPr>
                <a:grpSpLocks/>
              </p:cNvGrpSpPr>
              <p:nvPr/>
            </p:nvGrpSpPr>
            <p:grpSpPr bwMode="auto">
              <a:xfrm>
                <a:off x="2360" y="718"/>
                <a:ext cx="236" cy="316"/>
                <a:chOff x="2360" y="718"/>
                <a:chExt cx="236" cy="316"/>
              </a:xfrm>
            </p:grpSpPr>
            <p:sp>
              <p:nvSpPr>
                <p:cNvPr id="40220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03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70" name="Rectangle 634"/>
                <p:cNvSpPr>
                  <a:spLocks noChangeArrowheads="1"/>
                </p:cNvSpPr>
                <p:nvPr/>
              </p:nvSpPr>
              <p:spPr bwMode="auto">
                <a:xfrm>
                  <a:off x="2360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73" name="Group 637"/>
              <p:cNvGrpSpPr>
                <a:grpSpLocks/>
              </p:cNvGrpSpPr>
              <p:nvPr/>
            </p:nvGrpSpPr>
            <p:grpSpPr bwMode="auto">
              <a:xfrm>
                <a:off x="2596" y="718"/>
                <a:ext cx="236" cy="316"/>
                <a:chOff x="2596" y="718"/>
                <a:chExt cx="236" cy="316"/>
              </a:xfrm>
            </p:grpSpPr>
            <p:sp>
              <p:nvSpPr>
                <p:cNvPr id="40221" name="Rectangle 285"/>
                <p:cNvSpPr>
                  <a:spLocks noChangeArrowheads="1"/>
                </p:cNvSpPr>
                <p:nvPr/>
              </p:nvSpPr>
              <p:spPr bwMode="auto">
                <a:xfrm>
                  <a:off x="2639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72" name="Rectangle 636"/>
                <p:cNvSpPr>
                  <a:spLocks noChangeArrowheads="1"/>
                </p:cNvSpPr>
                <p:nvPr/>
              </p:nvSpPr>
              <p:spPr bwMode="auto">
                <a:xfrm>
                  <a:off x="2596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75" name="Group 639"/>
              <p:cNvGrpSpPr>
                <a:grpSpLocks/>
              </p:cNvGrpSpPr>
              <p:nvPr/>
            </p:nvGrpSpPr>
            <p:grpSpPr bwMode="auto">
              <a:xfrm>
                <a:off x="2832" y="718"/>
                <a:ext cx="236" cy="316"/>
                <a:chOff x="2832" y="718"/>
                <a:chExt cx="236" cy="316"/>
              </a:xfrm>
            </p:grpSpPr>
            <p:sp>
              <p:nvSpPr>
                <p:cNvPr id="40222" name="Rectangle 286"/>
                <p:cNvSpPr>
                  <a:spLocks noChangeArrowheads="1"/>
                </p:cNvSpPr>
                <p:nvPr/>
              </p:nvSpPr>
              <p:spPr bwMode="auto">
                <a:xfrm>
                  <a:off x="2875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74" name="Rectangle 638"/>
                <p:cNvSpPr>
                  <a:spLocks noChangeArrowheads="1"/>
                </p:cNvSpPr>
                <p:nvPr/>
              </p:nvSpPr>
              <p:spPr bwMode="auto">
                <a:xfrm>
                  <a:off x="2832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77" name="Group 641"/>
              <p:cNvGrpSpPr>
                <a:grpSpLocks/>
              </p:cNvGrpSpPr>
              <p:nvPr/>
            </p:nvGrpSpPr>
            <p:grpSpPr bwMode="auto">
              <a:xfrm>
                <a:off x="3068" y="718"/>
                <a:ext cx="236" cy="316"/>
                <a:chOff x="3068" y="718"/>
                <a:chExt cx="236" cy="316"/>
              </a:xfrm>
            </p:grpSpPr>
            <p:sp>
              <p:nvSpPr>
                <p:cNvPr id="40223" name="Rectangle 287"/>
                <p:cNvSpPr>
                  <a:spLocks noChangeArrowheads="1"/>
                </p:cNvSpPr>
                <p:nvPr/>
              </p:nvSpPr>
              <p:spPr bwMode="auto">
                <a:xfrm>
                  <a:off x="3111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76" name="Rectangle 640"/>
                <p:cNvSpPr>
                  <a:spLocks noChangeArrowheads="1"/>
                </p:cNvSpPr>
                <p:nvPr/>
              </p:nvSpPr>
              <p:spPr bwMode="auto">
                <a:xfrm>
                  <a:off x="3068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79" name="Group 643"/>
              <p:cNvGrpSpPr>
                <a:grpSpLocks/>
              </p:cNvGrpSpPr>
              <p:nvPr/>
            </p:nvGrpSpPr>
            <p:grpSpPr bwMode="auto">
              <a:xfrm>
                <a:off x="3304" y="718"/>
                <a:ext cx="236" cy="316"/>
                <a:chOff x="3304" y="718"/>
                <a:chExt cx="236" cy="316"/>
              </a:xfrm>
            </p:grpSpPr>
            <p:sp>
              <p:nvSpPr>
                <p:cNvPr id="40224" name="Rectangle 288"/>
                <p:cNvSpPr>
                  <a:spLocks noChangeArrowheads="1"/>
                </p:cNvSpPr>
                <p:nvPr/>
              </p:nvSpPr>
              <p:spPr bwMode="auto">
                <a:xfrm>
                  <a:off x="3347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78" name="Rectangle 642"/>
                <p:cNvSpPr>
                  <a:spLocks noChangeArrowheads="1"/>
                </p:cNvSpPr>
                <p:nvPr/>
              </p:nvSpPr>
              <p:spPr bwMode="auto">
                <a:xfrm>
                  <a:off x="3304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81" name="Group 645"/>
              <p:cNvGrpSpPr>
                <a:grpSpLocks/>
              </p:cNvGrpSpPr>
              <p:nvPr/>
            </p:nvGrpSpPr>
            <p:grpSpPr bwMode="auto">
              <a:xfrm>
                <a:off x="3540" y="718"/>
                <a:ext cx="236" cy="316"/>
                <a:chOff x="3540" y="718"/>
                <a:chExt cx="236" cy="316"/>
              </a:xfrm>
            </p:grpSpPr>
            <p:sp>
              <p:nvSpPr>
                <p:cNvPr id="4022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583" y="71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80" name="Rectangle 644"/>
                <p:cNvSpPr>
                  <a:spLocks noChangeArrowheads="1"/>
                </p:cNvSpPr>
                <p:nvPr/>
              </p:nvSpPr>
              <p:spPr bwMode="auto">
                <a:xfrm>
                  <a:off x="3540" y="71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83" name="Group 647"/>
              <p:cNvGrpSpPr>
                <a:grpSpLocks/>
              </p:cNvGrpSpPr>
              <p:nvPr/>
            </p:nvGrpSpPr>
            <p:grpSpPr bwMode="auto">
              <a:xfrm>
                <a:off x="0" y="1034"/>
                <a:ext cx="236" cy="316"/>
                <a:chOff x="0" y="1034"/>
                <a:chExt cx="236" cy="316"/>
              </a:xfrm>
            </p:grpSpPr>
            <p:sp>
              <p:nvSpPr>
                <p:cNvPr id="40226" name="Rectangle 290"/>
                <p:cNvSpPr>
                  <a:spLocks noChangeArrowheads="1"/>
                </p:cNvSpPr>
                <p:nvPr/>
              </p:nvSpPr>
              <p:spPr bwMode="auto">
                <a:xfrm>
                  <a:off x="43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82" name="Rectangle 646"/>
                <p:cNvSpPr>
                  <a:spLocks noChangeArrowheads="1"/>
                </p:cNvSpPr>
                <p:nvPr/>
              </p:nvSpPr>
              <p:spPr bwMode="auto">
                <a:xfrm>
                  <a:off x="0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85" name="Group 649"/>
              <p:cNvGrpSpPr>
                <a:grpSpLocks/>
              </p:cNvGrpSpPr>
              <p:nvPr/>
            </p:nvGrpSpPr>
            <p:grpSpPr bwMode="auto">
              <a:xfrm>
                <a:off x="236" y="1034"/>
                <a:ext cx="236" cy="316"/>
                <a:chOff x="236" y="1034"/>
                <a:chExt cx="236" cy="316"/>
              </a:xfrm>
            </p:grpSpPr>
            <p:sp>
              <p:nvSpPr>
                <p:cNvPr id="40227" name="Rectangle 291"/>
                <p:cNvSpPr>
                  <a:spLocks noChangeArrowheads="1"/>
                </p:cNvSpPr>
                <p:nvPr/>
              </p:nvSpPr>
              <p:spPr bwMode="auto">
                <a:xfrm>
                  <a:off x="279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84" name="Rectangle 648"/>
                <p:cNvSpPr>
                  <a:spLocks noChangeArrowheads="1"/>
                </p:cNvSpPr>
                <p:nvPr/>
              </p:nvSpPr>
              <p:spPr bwMode="auto">
                <a:xfrm>
                  <a:off x="236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87" name="Group 651"/>
              <p:cNvGrpSpPr>
                <a:grpSpLocks/>
              </p:cNvGrpSpPr>
              <p:nvPr/>
            </p:nvGrpSpPr>
            <p:grpSpPr bwMode="auto">
              <a:xfrm>
                <a:off x="472" y="1034"/>
                <a:ext cx="236" cy="316"/>
                <a:chOff x="472" y="1034"/>
                <a:chExt cx="236" cy="316"/>
              </a:xfrm>
            </p:grpSpPr>
            <p:sp>
              <p:nvSpPr>
                <p:cNvPr id="40228" name="Rectangle 292"/>
                <p:cNvSpPr>
                  <a:spLocks noChangeArrowheads="1"/>
                </p:cNvSpPr>
                <p:nvPr/>
              </p:nvSpPr>
              <p:spPr bwMode="auto">
                <a:xfrm>
                  <a:off x="515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86" name="Rectangle 650"/>
                <p:cNvSpPr>
                  <a:spLocks noChangeArrowheads="1"/>
                </p:cNvSpPr>
                <p:nvPr/>
              </p:nvSpPr>
              <p:spPr bwMode="auto">
                <a:xfrm>
                  <a:off x="472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89" name="Group 653"/>
              <p:cNvGrpSpPr>
                <a:grpSpLocks/>
              </p:cNvGrpSpPr>
              <p:nvPr/>
            </p:nvGrpSpPr>
            <p:grpSpPr bwMode="auto">
              <a:xfrm>
                <a:off x="708" y="1034"/>
                <a:ext cx="236" cy="316"/>
                <a:chOff x="708" y="1034"/>
                <a:chExt cx="236" cy="316"/>
              </a:xfrm>
            </p:grpSpPr>
            <p:sp>
              <p:nvSpPr>
                <p:cNvPr id="40229" name="Rectangle 293"/>
                <p:cNvSpPr>
                  <a:spLocks noChangeArrowheads="1"/>
                </p:cNvSpPr>
                <p:nvPr/>
              </p:nvSpPr>
              <p:spPr bwMode="auto">
                <a:xfrm>
                  <a:off x="751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88" name="Rectangle 652"/>
                <p:cNvSpPr>
                  <a:spLocks noChangeArrowheads="1"/>
                </p:cNvSpPr>
                <p:nvPr/>
              </p:nvSpPr>
              <p:spPr bwMode="auto">
                <a:xfrm>
                  <a:off x="708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91" name="Group 655"/>
              <p:cNvGrpSpPr>
                <a:grpSpLocks/>
              </p:cNvGrpSpPr>
              <p:nvPr/>
            </p:nvGrpSpPr>
            <p:grpSpPr bwMode="auto">
              <a:xfrm>
                <a:off x="944" y="1034"/>
                <a:ext cx="236" cy="316"/>
                <a:chOff x="944" y="1034"/>
                <a:chExt cx="236" cy="316"/>
              </a:xfrm>
            </p:grpSpPr>
            <p:sp>
              <p:nvSpPr>
                <p:cNvPr id="40230" name="Rectangle 294"/>
                <p:cNvSpPr>
                  <a:spLocks noChangeArrowheads="1"/>
                </p:cNvSpPr>
                <p:nvPr/>
              </p:nvSpPr>
              <p:spPr bwMode="auto">
                <a:xfrm>
                  <a:off x="987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90" name="Rectangle 654"/>
                <p:cNvSpPr>
                  <a:spLocks noChangeArrowheads="1"/>
                </p:cNvSpPr>
                <p:nvPr/>
              </p:nvSpPr>
              <p:spPr bwMode="auto">
                <a:xfrm>
                  <a:off x="944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93" name="Group 657"/>
              <p:cNvGrpSpPr>
                <a:grpSpLocks/>
              </p:cNvGrpSpPr>
              <p:nvPr/>
            </p:nvGrpSpPr>
            <p:grpSpPr bwMode="auto">
              <a:xfrm>
                <a:off x="1180" y="1034"/>
                <a:ext cx="236" cy="316"/>
                <a:chOff x="1180" y="1034"/>
                <a:chExt cx="236" cy="316"/>
              </a:xfrm>
            </p:grpSpPr>
            <p:sp>
              <p:nvSpPr>
                <p:cNvPr id="40231" name="Rectangle 295"/>
                <p:cNvSpPr>
                  <a:spLocks noChangeArrowheads="1"/>
                </p:cNvSpPr>
                <p:nvPr/>
              </p:nvSpPr>
              <p:spPr bwMode="auto">
                <a:xfrm>
                  <a:off x="1223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92" name="Rectangle 656"/>
                <p:cNvSpPr>
                  <a:spLocks noChangeArrowheads="1"/>
                </p:cNvSpPr>
                <p:nvPr/>
              </p:nvSpPr>
              <p:spPr bwMode="auto">
                <a:xfrm>
                  <a:off x="1180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95" name="Group 659"/>
              <p:cNvGrpSpPr>
                <a:grpSpLocks/>
              </p:cNvGrpSpPr>
              <p:nvPr/>
            </p:nvGrpSpPr>
            <p:grpSpPr bwMode="auto">
              <a:xfrm>
                <a:off x="1416" y="1034"/>
                <a:ext cx="236" cy="316"/>
                <a:chOff x="1416" y="1034"/>
                <a:chExt cx="236" cy="316"/>
              </a:xfrm>
            </p:grpSpPr>
            <p:sp>
              <p:nvSpPr>
                <p:cNvPr id="40232" name="Rectangle 296"/>
                <p:cNvSpPr>
                  <a:spLocks noChangeArrowheads="1"/>
                </p:cNvSpPr>
                <p:nvPr/>
              </p:nvSpPr>
              <p:spPr bwMode="auto">
                <a:xfrm>
                  <a:off x="1459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94" name="Rectangle 658"/>
                <p:cNvSpPr>
                  <a:spLocks noChangeArrowheads="1"/>
                </p:cNvSpPr>
                <p:nvPr/>
              </p:nvSpPr>
              <p:spPr bwMode="auto">
                <a:xfrm>
                  <a:off x="1416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97" name="Group 661"/>
              <p:cNvGrpSpPr>
                <a:grpSpLocks/>
              </p:cNvGrpSpPr>
              <p:nvPr/>
            </p:nvGrpSpPr>
            <p:grpSpPr bwMode="auto">
              <a:xfrm>
                <a:off x="1652" y="1034"/>
                <a:ext cx="236" cy="316"/>
                <a:chOff x="1652" y="1034"/>
                <a:chExt cx="236" cy="316"/>
              </a:xfrm>
            </p:grpSpPr>
            <p:sp>
              <p:nvSpPr>
                <p:cNvPr id="40233" name="Rectangle 297"/>
                <p:cNvSpPr>
                  <a:spLocks noChangeArrowheads="1"/>
                </p:cNvSpPr>
                <p:nvPr/>
              </p:nvSpPr>
              <p:spPr bwMode="auto">
                <a:xfrm>
                  <a:off x="1695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96" name="Rectangle 660"/>
                <p:cNvSpPr>
                  <a:spLocks noChangeArrowheads="1"/>
                </p:cNvSpPr>
                <p:nvPr/>
              </p:nvSpPr>
              <p:spPr bwMode="auto">
                <a:xfrm>
                  <a:off x="1652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599" name="Group 663"/>
              <p:cNvGrpSpPr>
                <a:grpSpLocks/>
              </p:cNvGrpSpPr>
              <p:nvPr/>
            </p:nvGrpSpPr>
            <p:grpSpPr bwMode="auto">
              <a:xfrm>
                <a:off x="1888" y="1034"/>
                <a:ext cx="236" cy="316"/>
                <a:chOff x="1888" y="1034"/>
                <a:chExt cx="236" cy="316"/>
              </a:xfrm>
            </p:grpSpPr>
            <p:sp>
              <p:nvSpPr>
                <p:cNvPr id="40234" name="Rectangle 298"/>
                <p:cNvSpPr>
                  <a:spLocks noChangeArrowheads="1"/>
                </p:cNvSpPr>
                <p:nvPr/>
              </p:nvSpPr>
              <p:spPr bwMode="auto">
                <a:xfrm>
                  <a:off x="1931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598" name="Rectangle 662"/>
                <p:cNvSpPr>
                  <a:spLocks noChangeArrowheads="1"/>
                </p:cNvSpPr>
                <p:nvPr/>
              </p:nvSpPr>
              <p:spPr bwMode="auto">
                <a:xfrm>
                  <a:off x="1888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01" name="Group 665"/>
              <p:cNvGrpSpPr>
                <a:grpSpLocks/>
              </p:cNvGrpSpPr>
              <p:nvPr/>
            </p:nvGrpSpPr>
            <p:grpSpPr bwMode="auto">
              <a:xfrm>
                <a:off x="2124" y="1034"/>
                <a:ext cx="236" cy="316"/>
                <a:chOff x="2124" y="1034"/>
                <a:chExt cx="236" cy="316"/>
              </a:xfrm>
            </p:grpSpPr>
            <p:sp>
              <p:nvSpPr>
                <p:cNvPr id="40235" name="Rectangle 299"/>
                <p:cNvSpPr>
                  <a:spLocks noChangeArrowheads="1"/>
                </p:cNvSpPr>
                <p:nvPr/>
              </p:nvSpPr>
              <p:spPr bwMode="auto">
                <a:xfrm>
                  <a:off x="2167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00" name="Rectangle 664"/>
                <p:cNvSpPr>
                  <a:spLocks noChangeArrowheads="1"/>
                </p:cNvSpPr>
                <p:nvPr/>
              </p:nvSpPr>
              <p:spPr bwMode="auto">
                <a:xfrm>
                  <a:off x="2124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03" name="Group 667"/>
              <p:cNvGrpSpPr>
                <a:grpSpLocks/>
              </p:cNvGrpSpPr>
              <p:nvPr/>
            </p:nvGrpSpPr>
            <p:grpSpPr bwMode="auto">
              <a:xfrm>
                <a:off x="2360" y="1034"/>
                <a:ext cx="236" cy="316"/>
                <a:chOff x="2360" y="1034"/>
                <a:chExt cx="236" cy="316"/>
              </a:xfrm>
            </p:grpSpPr>
            <p:sp>
              <p:nvSpPr>
                <p:cNvPr id="40236" name="Rectangle 300"/>
                <p:cNvSpPr>
                  <a:spLocks noChangeArrowheads="1"/>
                </p:cNvSpPr>
                <p:nvPr/>
              </p:nvSpPr>
              <p:spPr bwMode="auto">
                <a:xfrm>
                  <a:off x="2403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02" name="Rectangle 666"/>
                <p:cNvSpPr>
                  <a:spLocks noChangeArrowheads="1"/>
                </p:cNvSpPr>
                <p:nvPr/>
              </p:nvSpPr>
              <p:spPr bwMode="auto">
                <a:xfrm>
                  <a:off x="2360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05" name="Group 669"/>
              <p:cNvGrpSpPr>
                <a:grpSpLocks/>
              </p:cNvGrpSpPr>
              <p:nvPr/>
            </p:nvGrpSpPr>
            <p:grpSpPr bwMode="auto">
              <a:xfrm>
                <a:off x="2596" y="1034"/>
                <a:ext cx="236" cy="316"/>
                <a:chOff x="2596" y="1034"/>
                <a:chExt cx="236" cy="316"/>
              </a:xfrm>
            </p:grpSpPr>
            <p:sp>
              <p:nvSpPr>
                <p:cNvPr id="40237" name="Rectangle 301"/>
                <p:cNvSpPr>
                  <a:spLocks noChangeArrowheads="1"/>
                </p:cNvSpPr>
                <p:nvPr/>
              </p:nvSpPr>
              <p:spPr bwMode="auto">
                <a:xfrm>
                  <a:off x="2639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04" name="Rectangle 668"/>
                <p:cNvSpPr>
                  <a:spLocks noChangeArrowheads="1"/>
                </p:cNvSpPr>
                <p:nvPr/>
              </p:nvSpPr>
              <p:spPr bwMode="auto">
                <a:xfrm>
                  <a:off x="2596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07" name="Group 671"/>
              <p:cNvGrpSpPr>
                <a:grpSpLocks/>
              </p:cNvGrpSpPr>
              <p:nvPr/>
            </p:nvGrpSpPr>
            <p:grpSpPr bwMode="auto">
              <a:xfrm>
                <a:off x="2832" y="1034"/>
                <a:ext cx="236" cy="316"/>
                <a:chOff x="2832" y="1034"/>
                <a:chExt cx="236" cy="316"/>
              </a:xfrm>
            </p:grpSpPr>
            <p:sp>
              <p:nvSpPr>
                <p:cNvPr id="40238" name="Rectangle 302"/>
                <p:cNvSpPr>
                  <a:spLocks noChangeArrowheads="1"/>
                </p:cNvSpPr>
                <p:nvPr/>
              </p:nvSpPr>
              <p:spPr bwMode="auto">
                <a:xfrm>
                  <a:off x="2875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06" name="Rectangle 670"/>
                <p:cNvSpPr>
                  <a:spLocks noChangeArrowheads="1"/>
                </p:cNvSpPr>
                <p:nvPr/>
              </p:nvSpPr>
              <p:spPr bwMode="auto">
                <a:xfrm>
                  <a:off x="2832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09" name="Group 673"/>
              <p:cNvGrpSpPr>
                <a:grpSpLocks/>
              </p:cNvGrpSpPr>
              <p:nvPr/>
            </p:nvGrpSpPr>
            <p:grpSpPr bwMode="auto">
              <a:xfrm>
                <a:off x="3068" y="1034"/>
                <a:ext cx="236" cy="316"/>
                <a:chOff x="3068" y="1034"/>
                <a:chExt cx="236" cy="316"/>
              </a:xfrm>
            </p:grpSpPr>
            <p:sp>
              <p:nvSpPr>
                <p:cNvPr id="40239" name="Rectangle 303"/>
                <p:cNvSpPr>
                  <a:spLocks noChangeArrowheads="1"/>
                </p:cNvSpPr>
                <p:nvPr/>
              </p:nvSpPr>
              <p:spPr bwMode="auto">
                <a:xfrm>
                  <a:off x="3111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08" name="Rectangle 672"/>
                <p:cNvSpPr>
                  <a:spLocks noChangeArrowheads="1"/>
                </p:cNvSpPr>
                <p:nvPr/>
              </p:nvSpPr>
              <p:spPr bwMode="auto">
                <a:xfrm>
                  <a:off x="3068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11" name="Group 675"/>
              <p:cNvGrpSpPr>
                <a:grpSpLocks/>
              </p:cNvGrpSpPr>
              <p:nvPr/>
            </p:nvGrpSpPr>
            <p:grpSpPr bwMode="auto">
              <a:xfrm>
                <a:off x="3304" y="1034"/>
                <a:ext cx="236" cy="316"/>
                <a:chOff x="3304" y="1034"/>
                <a:chExt cx="236" cy="316"/>
              </a:xfrm>
            </p:grpSpPr>
            <p:sp>
              <p:nvSpPr>
                <p:cNvPr id="40240" name="Rectangle 304"/>
                <p:cNvSpPr>
                  <a:spLocks noChangeArrowheads="1"/>
                </p:cNvSpPr>
                <p:nvPr/>
              </p:nvSpPr>
              <p:spPr bwMode="auto">
                <a:xfrm>
                  <a:off x="3347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10" name="Rectangle 674"/>
                <p:cNvSpPr>
                  <a:spLocks noChangeArrowheads="1"/>
                </p:cNvSpPr>
                <p:nvPr/>
              </p:nvSpPr>
              <p:spPr bwMode="auto">
                <a:xfrm>
                  <a:off x="3304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13" name="Group 677"/>
              <p:cNvGrpSpPr>
                <a:grpSpLocks/>
              </p:cNvGrpSpPr>
              <p:nvPr/>
            </p:nvGrpSpPr>
            <p:grpSpPr bwMode="auto">
              <a:xfrm>
                <a:off x="3540" y="1034"/>
                <a:ext cx="236" cy="316"/>
                <a:chOff x="3540" y="1034"/>
                <a:chExt cx="236" cy="316"/>
              </a:xfrm>
            </p:grpSpPr>
            <p:sp>
              <p:nvSpPr>
                <p:cNvPr id="40241" name="Rectangle 305"/>
                <p:cNvSpPr>
                  <a:spLocks noChangeArrowheads="1"/>
                </p:cNvSpPr>
                <p:nvPr/>
              </p:nvSpPr>
              <p:spPr bwMode="auto">
                <a:xfrm>
                  <a:off x="3583" y="103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12" name="Rectangle 676"/>
                <p:cNvSpPr>
                  <a:spLocks noChangeArrowheads="1"/>
                </p:cNvSpPr>
                <p:nvPr/>
              </p:nvSpPr>
              <p:spPr bwMode="auto">
                <a:xfrm>
                  <a:off x="3540" y="103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15" name="Group 679"/>
              <p:cNvGrpSpPr>
                <a:grpSpLocks/>
              </p:cNvGrpSpPr>
              <p:nvPr/>
            </p:nvGrpSpPr>
            <p:grpSpPr bwMode="auto">
              <a:xfrm>
                <a:off x="0" y="1350"/>
                <a:ext cx="236" cy="316"/>
                <a:chOff x="0" y="1350"/>
                <a:chExt cx="236" cy="316"/>
              </a:xfrm>
            </p:grpSpPr>
            <p:sp>
              <p:nvSpPr>
                <p:cNvPr id="40242" name="Rectangle 306"/>
                <p:cNvSpPr>
                  <a:spLocks noChangeArrowheads="1"/>
                </p:cNvSpPr>
                <p:nvPr/>
              </p:nvSpPr>
              <p:spPr bwMode="auto">
                <a:xfrm>
                  <a:off x="43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14" name="Rectangle 678"/>
                <p:cNvSpPr>
                  <a:spLocks noChangeArrowheads="1"/>
                </p:cNvSpPr>
                <p:nvPr/>
              </p:nvSpPr>
              <p:spPr bwMode="auto">
                <a:xfrm>
                  <a:off x="0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17" name="Group 681"/>
              <p:cNvGrpSpPr>
                <a:grpSpLocks/>
              </p:cNvGrpSpPr>
              <p:nvPr/>
            </p:nvGrpSpPr>
            <p:grpSpPr bwMode="auto">
              <a:xfrm>
                <a:off x="236" y="1350"/>
                <a:ext cx="236" cy="316"/>
                <a:chOff x="236" y="1350"/>
                <a:chExt cx="236" cy="316"/>
              </a:xfrm>
            </p:grpSpPr>
            <p:sp>
              <p:nvSpPr>
                <p:cNvPr id="40243" name="Rectangle 307"/>
                <p:cNvSpPr>
                  <a:spLocks noChangeArrowheads="1"/>
                </p:cNvSpPr>
                <p:nvPr/>
              </p:nvSpPr>
              <p:spPr bwMode="auto">
                <a:xfrm>
                  <a:off x="279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16" name="Rectangle 680"/>
                <p:cNvSpPr>
                  <a:spLocks noChangeArrowheads="1"/>
                </p:cNvSpPr>
                <p:nvPr/>
              </p:nvSpPr>
              <p:spPr bwMode="auto">
                <a:xfrm>
                  <a:off x="236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19" name="Group 683"/>
              <p:cNvGrpSpPr>
                <a:grpSpLocks/>
              </p:cNvGrpSpPr>
              <p:nvPr/>
            </p:nvGrpSpPr>
            <p:grpSpPr bwMode="auto">
              <a:xfrm>
                <a:off x="472" y="1350"/>
                <a:ext cx="236" cy="316"/>
                <a:chOff x="472" y="1350"/>
                <a:chExt cx="236" cy="316"/>
              </a:xfrm>
            </p:grpSpPr>
            <p:sp>
              <p:nvSpPr>
                <p:cNvPr id="40244" name="Rectangle 308"/>
                <p:cNvSpPr>
                  <a:spLocks noChangeArrowheads="1"/>
                </p:cNvSpPr>
                <p:nvPr/>
              </p:nvSpPr>
              <p:spPr bwMode="auto">
                <a:xfrm>
                  <a:off x="515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18" name="Rectangle 682"/>
                <p:cNvSpPr>
                  <a:spLocks noChangeArrowheads="1"/>
                </p:cNvSpPr>
                <p:nvPr/>
              </p:nvSpPr>
              <p:spPr bwMode="auto">
                <a:xfrm>
                  <a:off x="472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21" name="Group 685"/>
              <p:cNvGrpSpPr>
                <a:grpSpLocks/>
              </p:cNvGrpSpPr>
              <p:nvPr/>
            </p:nvGrpSpPr>
            <p:grpSpPr bwMode="auto">
              <a:xfrm>
                <a:off x="708" y="1350"/>
                <a:ext cx="236" cy="316"/>
                <a:chOff x="708" y="1350"/>
                <a:chExt cx="236" cy="316"/>
              </a:xfrm>
            </p:grpSpPr>
            <p:sp>
              <p:nvSpPr>
                <p:cNvPr id="40245" name="Rectangle 309"/>
                <p:cNvSpPr>
                  <a:spLocks noChangeArrowheads="1"/>
                </p:cNvSpPr>
                <p:nvPr/>
              </p:nvSpPr>
              <p:spPr bwMode="auto">
                <a:xfrm>
                  <a:off x="751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20" name="Rectangle 684"/>
                <p:cNvSpPr>
                  <a:spLocks noChangeArrowheads="1"/>
                </p:cNvSpPr>
                <p:nvPr/>
              </p:nvSpPr>
              <p:spPr bwMode="auto">
                <a:xfrm>
                  <a:off x="708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23" name="Group 687"/>
              <p:cNvGrpSpPr>
                <a:grpSpLocks/>
              </p:cNvGrpSpPr>
              <p:nvPr/>
            </p:nvGrpSpPr>
            <p:grpSpPr bwMode="auto">
              <a:xfrm>
                <a:off x="944" y="1350"/>
                <a:ext cx="236" cy="316"/>
                <a:chOff x="944" y="1350"/>
                <a:chExt cx="236" cy="316"/>
              </a:xfrm>
            </p:grpSpPr>
            <p:sp>
              <p:nvSpPr>
                <p:cNvPr id="40246" name="Rectangle 310"/>
                <p:cNvSpPr>
                  <a:spLocks noChangeArrowheads="1"/>
                </p:cNvSpPr>
                <p:nvPr/>
              </p:nvSpPr>
              <p:spPr bwMode="auto">
                <a:xfrm>
                  <a:off x="987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22" name="Rectangle 686"/>
                <p:cNvSpPr>
                  <a:spLocks noChangeArrowheads="1"/>
                </p:cNvSpPr>
                <p:nvPr/>
              </p:nvSpPr>
              <p:spPr bwMode="auto">
                <a:xfrm>
                  <a:off x="944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25" name="Group 689"/>
              <p:cNvGrpSpPr>
                <a:grpSpLocks/>
              </p:cNvGrpSpPr>
              <p:nvPr/>
            </p:nvGrpSpPr>
            <p:grpSpPr bwMode="auto">
              <a:xfrm>
                <a:off x="1180" y="1350"/>
                <a:ext cx="236" cy="316"/>
                <a:chOff x="1180" y="1350"/>
                <a:chExt cx="236" cy="316"/>
              </a:xfrm>
            </p:grpSpPr>
            <p:sp>
              <p:nvSpPr>
                <p:cNvPr id="4024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223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24" name="Rectangle 688"/>
                <p:cNvSpPr>
                  <a:spLocks noChangeArrowheads="1"/>
                </p:cNvSpPr>
                <p:nvPr/>
              </p:nvSpPr>
              <p:spPr bwMode="auto">
                <a:xfrm>
                  <a:off x="1180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27" name="Group 691"/>
              <p:cNvGrpSpPr>
                <a:grpSpLocks/>
              </p:cNvGrpSpPr>
              <p:nvPr/>
            </p:nvGrpSpPr>
            <p:grpSpPr bwMode="auto">
              <a:xfrm>
                <a:off x="1416" y="1350"/>
                <a:ext cx="236" cy="316"/>
                <a:chOff x="1416" y="1350"/>
                <a:chExt cx="236" cy="316"/>
              </a:xfrm>
            </p:grpSpPr>
            <p:sp>
              <p:nvSpPr>
                <p:cNvPr id="40248" name="Rectangle 312"/>
                <p:cNvSpPr>
                  <a:spLocks noChangeArrowheads="1"/>
                </p:cNvSpPr>
                <p:nvPr/>
              </p:nvSpPr>
              <p:spPr bwMode="auto">
                <a:xfrm>
                  <a:off x="1459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26" name="Rectangle 690"/>
                <p:cNvSpPr>
                  <a:spLocks noChangeArrowheads="1"/>
                </p:cNvSpPr>
                <p:nvPr/>
              </p:nvSpPr>
              <p:spPr bwMode="auto">
                <a:xfrm>
                  <a:off x="1416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29" name="Group 693"/>
              <p:cNvGrpSpPr>
                <a:grpSpLocks/>
              </p:cNvGrpSpPr>
              <p:nvPr/>
            </p:nvGrpSpPr>
            <p:grpSpPr bwMode="auto">
              <a:xfrm>
                <a:off x="1652" y="1350"/>
                <a:ext cx="236" cy="316"/>
                <a:chOff x="1652" y="1350"/>
                <a:chExt cx="236" cy="316"/>
              </a:xfrm>
            </p:grpSpPr>
            <p:sp>
              <p:nvSpPr>
                <p:cNvPr id="40249" name="Rectangle 313"/>
                <p:cNvSpPr>
                  <a:spLocks noChangeArrowheads="1"/>
                </p:cNvSpPr>
                <p:nvPr/>
              </p:nvSpPr>
              <p:spPr bwMode="auto">
                <a:xfrm>
                  <a:off x="1695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28" name="Rectangle 692"/>
                <p:cNvSpPr>
                  <a:spLocks noChangeArrowheads="1"/>
                </p:cNvSpPr>
                <p:nvPr/>
              </p:nvSpPr>
              <p:spPr bwMode="auto">
                <a:xfrm>
                  <a:off x="1652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31" name="Group 695"/>
              <p:cNvGrpSpPr>
                <a:grpSpLocks/>
              </p:cNvGrpSpPr>
              <p:nvPr/>
            </p:nvGrpSpPr>
            <p:grpSpPr bwMode="auto">
              <a:xfrm>
                <a:off x="1888" y="1350"/>
                <a:ext cx="236" cy="316"/>
                <a:chOff x="1888" y="1350"/>
                <a:chExt cx="236" cy="316"/>
              </a:xfrm>
            </p:grpSpPr>
            <p:sp>
              <p:nvSpPr>
                <p:cNvPr id="40250" name="Rectangle 314"/>
                <p:cNvSpPr>
                  <a:spLocks noChangeArrowheads="1"/>
                </p:cNvSpPr>
                <p:nvPr/>
              </p:nvSpPr>
              <p:spPr bwMode="auto">
                <a:xfrm>
                  <a:off x="1931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30" name="Rectangle 694"/>
                <p:cNvSpPr>
                  <a:spLocks noChangeArrowheads="1"/>
                </p:cNvSpPr>
                <p:nvPr/>
              </p:nvSpPr>
              <p:spPr bwMode="auto">
                <a:xfrm>
                  <a:off x="1888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33" name="Group 697"/>
              <p:cNvGrpSpPr>
                <a:grpSpLocks/>
              </p:cNvGrpSpPr>
              <p:nvPr/>
            </p:nvGrpSpPr>
            <p:grpSpPr bwMode="auto">
              <a:xfrm>
                <a:off x="2124" y="1350"/>
                <a:ext cx="236" cy="316"/>
                <a:chOff x="2124" y="1350"/>
                <a:chExt cx="236" cy="316"/>
              </a:xfrm>
            </p:grpSpPr>
            <p:sp>
              <p:nvSpPr>
                <p:cNvPr id="40251" name="Rectangle 315"/>
                <p:cNvSpPr>
                  <a:spLocks noChangeArrowheads="1"/>
                </p:cNvSpPr>
                <p:nvPr/>
              </p:nvSpPr>
              <p:spPr bwMode="auto">
                <a:xfrm>
                  <a:off x="2167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32" name="Rectangle 696"/>
                <p:cNvSpPr>
                  <a:spLocks noChangeArrowheads="1"/>
                </p:cNvSpPr>
                <p:nvPr/>
              </p:nvSpPr>
              <p:spPr bwMode="auto">
                <a:xfrm>
                  <a:off x="2124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35" name="Group 699"/>
              <p:cNvGrpSpPr>
                <a:grpSpLocks/>
              </p:cNvGrpSpPr>
              <p:nvPr/>
            </p:nvGrpSpPr>
            <p:grpSpPr bwMode="auto">
              <a:xfrm>
                <a:off x="2360" y="1350"/>
                <a:ext cx="236" cy="316"/>
                <a:chOff x="2360" y="1350"/>
                <a:chExt cx="236" cy="316"/>
              </a:xfrm>
            </p:grpSpPr>
            <p:sp>
              <p:nvSpPr>
                <p:cNvPr id="40252" name="Rectangle 316"/>
                <p:cNvSpPr>
                  <a:spLocks noChangeArrowheads="1"/>
                </p:cNvSpPr>
                <p:nvPr/>
              </p:nvSpPr>
              <p:spPr bwMode="auto">
                <a:xfrm>
                  <a:off x="2403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34" name="Rectangle 698"/>
                <p:cNvSpPr>
                  <a:spLocks noChangeArrowheads="1"/>
                </p:cNvSpPr>
                <p:nvPr/>
              </p:nvSpPr>
              <p:spPr bwMode="auto">
                <a:xfrm>
                  <a:off x="2360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37" name="Group 701"/>
              <p:cNvGrpSpPr>
                <a:grpSpLocks/>
              </p:cNvGrpSpPr>
              <p:nvPr/>
            </p:nvGrpSpPr>
            <p:grpSpPr bwMode="auto">
              <a:xfrm>
                <a:off x="2596" y="1350"/>
                <a:ext cx="236" cy="316"/>
                <a:chOff x="2596" y="1350"/>
                <a:chExt cx="236" cy="316"/>
              </a:xfrm>
            </p:grpSpPr>
            <p:sp>
              <p:nvSpPr>
                <p:cNvPr id="40253" name="Rectangle 317"/>
                <p:cNvSpPr>
                  <a:spLocks noChangeArrowheads="1"/>
                </p:cNvSpPr>
                <p:nvPr/>
              </p:nvSpPr>
              <p:spPr bwMode="auto">
                <a:xfrm>
                  <a:off x="2639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36" name="Rectangle 700"/>
                <p:cNvSpPr>
                  <a:spLocks noChangeArrowheads="1"/>
                </p:cNvSpPr>
                <p:nvPr/>
              </p:nvSpPr>
              <p:spPr bwMode="auto">
                <a:xfrm>
                  <a:off x="2596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39" name="Group 703"/>
              <p:cNvGrpSpPr>
                <a:grpSpLocks/>
              </p:cNvGrpSpPr>
              <p:nvPr/>
            </p:nvGrpSpPr>
            <p:grpSpPr bwMode="auto">
              <a:xfrm>
                <a:off x="2832" y="1350"/>
                <a:ext cx="236" cy="316"/>
                <a:chOff x="2832" y="1350"/>
                <a:chExt cx="236" cy="316"/>
              </a:xfrm>
            </p:grpSpPr>
            <p:sp>
              <p:nvSpPr>
                <p:cNvPr id="40254" name="Rectangle 318"/>
                <p:cNvSpPr>
                  <a:spLocks noChangeArrowheads="1"/>
                </p:cNvSpPr>
                <p:nvPr/>
              </p:nvSpPr>
              <p:spPr bwMode="auto">
                <a:xfrm>
                  <a:off x="2875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38" name="Rectangle 702"/>
                <p:cNvSpPr>
                  <a:spLocks noChangeArrowheads="1"/>
                </p:cNvSpPr>
                <p:nvPr/>
              </p:nvSpPr>
              <p:spPr bwMode="auto">
                <a:xfrm>
                  <a:off x="2832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41" name="Group 705"/>
              <p:cNvGrpSpPr>
                <a:grpSpLocks/>
              </p:cNvGrpSpPr>
              <p:nvPr/>
            </p:nvGrpSpPr>
            <p:grpSpPr bwMode="auto">
              <a:xfrm>
                <a:off x="3068" y="1350"/>
                <a:ext cx="236" cy="316"/>
                <a:chOff x="3068" y="1350"/>
                <a:chExt cx="236" cy="316"/>
              </a:xfrm>
            </p:grpSpPr>
            <p:sp>
              <p:nvSpPr>
                <p:cNvPr id="40255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11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40" name="Rectangle 704"/>
                <p:cNvSpPr>
                  <a:spLocks noChangeArrowheads="1"/>
                </p:cNvSpPr>
                <p:nvPr/>
              </p:nvSpPr>
              <p:spPr bwMode="auto">
                <a:xfrm>
                  <a:off x="3068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43" name="Group 707"/>
              <p:cNvGrpSpPr>
                <a:grpSpLocks/>
              </p:cNvGrpSpPr>
              <p:nvPr/>
            </p:nvGrpSpPr>
            <p:grpSpPr bwMode="auto">
              <a:xfrm>
                <a:off x="3304" y="1350"/>
                <a:ext cx="236" cy="316"/>
                <a:chOff x="3304" y="1350"/>
                <a:chExt cx="236" cy="316"/>
              </a:xfrm>
            </p:grpSpPr>
            <p:sp>
              <p:nvSpPr>
                <p:cNvPr id="40256" name="Rectangle 320"/>
                <p:cNvSpPr>
                  <a:spLocks noChangeArrowheads="1"/>
                </p:cNvSpPr>
                <p:nvPr/>
              </p:nvSpPr>
              <p:spPr bwMode="auto">
                <a:xfrm>
                  <a:off x="3347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42" name="Rectangle 706"/>
                <p:cNvSpPr>
                  <a:spLocks noChangeArrowheads="1"/>
                </p:cNvSpPr>
                <p:nvPr/>
              </p:nvSpPr>
              <p:spPr bwMode="auto">
                <a:xfrm>
                  <a:off x="3304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45" name="Group 709"/>
              <p:cNvGrpSpPr>
                <a:grpSpLocks/>
              </p:cNvGrpSpPr>
              <p:nvPr/>
            </p:nvGrpSpPr>
            <p:grpSpPr bwMode="auto">
              <a:xfrm>
                <a:off x="3540" y="1350"/>
                <a:ext cx="236" cy="316"/>
                <a:chOff x="3540" y="1350"/>
                <a:chExt cx="236" cy="316"/>
              </a:xfrm>
            </p:grpSpPr>
            <p:sp>
              <p:nvSpPr>
                <p:cNvPr id="40257" name="Rectangle 321"/>
                <p:cNvSpPr>
                  <a:spLocks noChangeArrowheads="1"/>
                </p:cNvSpPr>
                <p:nvPr/>
              </p:nvSpPr>
              <p:spPr bwMode="auto">
                <a:xfrm>
                  <a:off x="3583" y="135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44" name="Rectangle 708"/>
                <p:cNvSpPr>
                  <a:spLocks noChangeArrowheads="1"/>
                </p:cNvSpPr>
                <p:nvPr/>
              </p:nvSpPr>
              <p:spPr bwMode="auto">
                <a:xfrm>
                  <a:off x="3540" y="135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47" name="Group 711"/>
              <p:cNvGrpSpPr>
                <a:grpSpLocks/>
              </p:cNvGrpSpPr>
              <p:nvPr/>
            </p:nvGrpSpPr>
            <p:grpSpPr bwMode="auto">
              <a:xfrm>
                <a:off x="0" y="1666"/>
                <a:ext cx="236" cy="316"/>
                <a:chOff x="0" y="1666"/>
                <a:chExt cx="236" cy="316"/>
              </a:xfrm>
            </p:grpSpPr>
            <p:sp>
              <p:nvSpPr>
                <p:cNvPr id="40258" name="Rectangle 322"/>
                <p:cNvSpPr>
                  <a:spLocks noChangeArrowheads="1"/>
                </p:cNvSpPr>
                <p:nvPr/>
              </p:nvSpPr>
              <p:spPr bwMode="auto">
                <a:xfrm>
                  <a:off x="43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46" name="Rectangle 710"/>
                <p:cNvSpPr>
                  <a:spLocks noChangeArrowheads="1"/>
                </p:cNvSpPr>
                <p:nvPr/>
              </p:nvSpPr>
              <p:spPr bwMode="auto">
                <a:xfrm>
                  <a:off x="0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49" name="Group 713"/>
              <p:cNvGrpSpPr>
                <a:grpSpLocks/>
              </p:cNvGrpSpPr>
              <p:nvPr/>
            </p:nvGrpSpPr>
            <p:grpSpPr bwMode="auto">
              <a:xfrm>
                <a:off x="236" y="1666"/>
                <a:ext cx="236" cy="316"/>
                <a:chOff x="236" y="1666"/>
                <a:chExt cx="236" cy="316"/>
              </a:xfrm>
            </p:grpSpPr>
            <p:sp>
              <p:nvSpPr>
                <p:cNvPr id="40259" name="Rectangle 323"/>
                <p:cNvSpPr>
                  <a:spLocks noChangeArrowheads="1"/>
                </p:cNvSpPr>
                <p:nvPr/>
              </p:nvSpPr>
              <p:spPr bwMode="auto">
                <a:xfrm>
                  <a:off x="279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48" name="Rectangle 712"/>
                <p:cNvSpPr>
                  <a:spLocks noChangeArrowheads="1"/>
                </p:cNvSpPr>
                <p:nvPr/>
              </p:nvSpPr>
              <p:spPr bwMode="auto">
                <a:xfrm>
                  <a:off x="236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51" name="Group 715"/>
              <p:cNvGrpSpPr>
                <a:grpSpLocks/>
              </p:cNvGrpSpPr>
              <p:nvPr/>
            </p:nvGrpSpPr>
            <p:grpSpPr bwMode="auto">
              <a:xfrm>
                <a:off x="472" y="1666"/>
                <a:ext cx="236" cy="316"/>
                <a:chOff x="472" y="1666"/>
                <a:chExt cx="236" cy="316"/>
              </a:xfrm>
            </p:grpSpPr>
            <p:sp>
              <p:nvSpPr>
                <p:cNvPr id="40260" name="Rectangle 324"/>
                <p:cNvSpPr>
                  <a:spLocks noChangeArrowheads="1"/>
                </p:cNvSpPr>
                <p:nvPr/>
              </p:nvSpPr>
              <p:spPr bwMode="auto">
                <a:xfrm>
                  <a:off x="515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50" name="Rectangle 714"/>
                <p:cNvSpPr>
                  <a:spLocks noChangeArrowheads="1"/>
                </p:cNvSpPr>
                <p:nvPr/>
              </p:nvSpPr>
              <p:spPr bwMode="auto">
                <a:xfrm>
                  <a:off x="472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53" name="Group 717"/>
              <p:cNvGrpSpPr>
                <a:grpSpLocks/>
              </p:cNvGrpSpPr>
              <p:nvPr/>
            </p:nvGrpSpPr>
            <p:grpSpPr bwMode="auto">
              <a:xfrm>
                <a:off x="708" y="1666"/>
                <a:ext cx="236" cy="316"/>
                <a:chOff x="708" y="1666"/>
                <a:chExt cx="236" cy="316"/>
              </a:xfrm>
            </p:grpSpPr>
            <p:sp>
              <p:nvSpPr>
                <p:cNvPr id="40261" name="Rectangle 325"/>
                <p:cNvSpPr>
                  <a:spLocks noChangeArrowheads="1"/>
                </p:cNvSpPr>
                <p:nvPr/>
              </p:nvSpPr>
              <p:spPr bwMode="auto">
                <a:xfrm>
                  <a:off x="751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52" name="Rectangle 716"/>
                <p:cNvSpPr>
                  <a:spLocks noChangeArrowheads="1"/>
                </p:cNvSpPr>
                <p:nvPr/>
              </p:nvSpPr>
              <p:spPr bwMode="auto">
                <a:xfrm>
                  <a:off x="708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55" name="Group 719"/>
              <p:cNvGrpSpPr>
                <a:grpSpLocks/>
              </p:cNvGrpSpPr>
              <p:nvPr/>
            </p:nvGrpSpPr>
            <p:grpSpPr bwMode="auto">
              <a:xfrm>
                <a:off x="944" y="1666"/>
                <a:ext cx="236" cy="316"/>
                <a:chOff x="944" y="1666"/>
                <a:chExt cx="236" cy="316"/>
              </a:xfrm>
            </p:grpSpPr>
            <p:sp>
              <p:nvSpPr>
                <p:cNvPr id="40262" name="Rectangle 326"/>
                <p:cNvSpPr>
                  <a:spLocks noChangeArrowheads="1"/>
                </p:cNvSpPr>
                <p:nvPr/>
              </p:nvSpPr>
              <p:spPr bwMode="auto">
                <a:xfrm>
                  <a:off x="987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54" name="Rectangle 718"/>
                <p:cNvSpPr>
                  <a:spLocks noChangeArrowheads="1"/>
                </p:cNvSpPr>
                <p:nvPr/>
              </p:nvSpPr>
              <p:spPr bwMode="auto">
                <a:xfrm>
                  <a:off x="944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57" name="Group 721"/>
              <p:cNvGrpSpPr>
                <a:grpSpLocks/>
              </p:cNvGrpSpPr>
              <p:nvPr/>
            </p:nvGrpSpPr>
            <p:grpSpPr bwMode="auto">
              <a:xfrm>
                <a:off x="1180" y="1666"/>
                <a:ext cx="236" cy="316"/>
                <a:chOff x="1180" y="1666"/>
                <a:chExt cx="236" cy="316"/>
              </a:xfrm>
            </p:grpSpPr>
            <p:sp>
              <p:nvSpPr>
                <p:cNvPr id="40263" name="Rectangle 327"/>
                <p:cNvSpPr>
                  <a:spLocks noChangeArrowheads="1"/>
                </p:cNvSpPr>
                <p:nvPr/>
              </p:nvSpPr>
              <p:spPr bwMode="auto">
                <a:xfrm>
                  <a:off x="1223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56" name="Rectangle 720"/>
                <p:cNvSpPr>
                  <a:spLocks noChangeArrowheads="1"/>
                </p:cNvSpPr>
                <p:nvPr/>
              </p:nvSpPr>
              <p:spPr bwMode="auto">
                <a:xfrm>
                  <a:off x="1180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59" name="Group 723"/>
              <p:cNvGrpSpPr>
                <a:grpSpLocks/>
              </p:cNvGrpSpPr>
              <p:nvPr/>
            </p:nvGrpSpPr>
            <p:grpSpPr bwMode="auto">
              <a:xfrm>
                <a:off x="1416" y="1666"/>
                <a:ext cx="236" cy="316"/>
                <a:chOff x="1416" y="1666"/>
                <a:chExt cx="236" cy="316"/>
              </a:xfrm>
            </p:grpSpPr>
            <p:sp>
              <p:nvSpPr>
                <p:cNvPr id="40264" name="Rectangle 328"/>
                <p:cNvSpPr>
                  <a:spLocks noChangeArrowheads="1"/>
                </p:cNvSpPr>
                <p:nvPr/>
              </p:nvSpPr>
              <p:spPr bwMode="auto">
                <a:xfrm>
                  <a:off x="1459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58" name="Rectangle 722"/>
                <p:cNvSpPr>
                  <a:spLocks noChangeArrowheads="1"/>
                </p:cNvSpPr>
                <p:nvPr/>
              </p:nvSpPr>
              <p:spPr bwMode="auto">
                <a:xfrm>
                  <a:off x="1416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61" name="Group 725"/>
              <p:cNvGrpSpPr>
                <a:grpSpLocks/>
              </p:cNvGrpSpPr>
              <p:nvPr/>
            </p:nvGrpSpPr>
            <p:grpSpPr bwMode="auto">
              <a:xfrm>
                <a:off x="1652" y="1666"/>
                <a:ext cx="236" cy="316"/>
                <a:chOff x="1652" y="1666"/>
                <a:chExt cx="236" cy="316"/>
              </a:xfrm>
            </p:grpSpPr>
            <p:sp>
              <p:nvSpPr>
                <p:cNvPr id="4026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695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60" name="Rectangle 724"/>
                <p:cNvSpPr>
                  <a:spLocks noChangeArrowheads="1"/>
                </p:cNvSpPr>
                <p:nvPr/>
              </p:nvSpPr>
              <p:spPr bwMode="auto">
                <a:xfrm>
                  <a:off x="1652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63" name="Group 727"/>
              <p:cNvGrpSpPr>
                <a:grpSpLocks/>
              </p:cNvGrpSpPr>
              <p:nvPr/>
            </p:nvGrpSpPr>
            <p:grpSpPr bwMode="auto">
              <a:xfrm>
                <a:off x="1888" y="1666"/>
                <a:ext cx="236" cy="316"/>
                <a:chOff x="1888" y="1666"/>
                <a:chExt cx="236" cy="316"/>
              </a:xfrm>
            </p:grpSpPr>
            <p:sp>
              <p:nvSpPr>
                <p:cNvPr id="4026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931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62" name="Rectangle 726"/>
                <p:cNvSpPr>
                  <a:spLocks noChangeArrowheads="1"/>
                </p:cNvSpPr>
                <p:nvPr/>
              </p:nvSpPr>
              <p:spPr bwMode="auto">
                <a:xfrm>
                  <a:off x="1888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65" name="Group 729"/>
              <p:cNvGrpSpPr>
                <a:grpSpLocks/>
              </p:cNvGrpSpPr>
              <p:nvPr/>
            </p:nvGrpSpPr>
            <p:grpSpPr bwMode="auto">
              <a:xfrm>
                <a:off x="2124" y="1666"/>
                <a:ext cx="236" cy="316"/>
                <a:chOff x="2124" y="1666"/>
                <a:chExt cx="236" cy="316"/>
              </a:xfrm>
            </p:grpSpPr>
            <p:sp>
              <p:nvSpPr>
                <p:cNvPr id="40267" name="Rectangle 331"/>
                <p:cNvSpPr>
                  <a:spLocks noChangeArrowheads="1"/>
                </p:cNvSpPr>
                <p:nvPr/>
              </p:nvSpPr>
              <p:spPr bwMode="auto">
                <a:xfrm>
                  <a:off x="2167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64" name="Rectangle 728"/>
                <p:cNvSpPr>
                  <a:spLocks noChangeArrowheads="1"/>
                </p:cNvSpPr>
                <p:nvPr/>
              </p:nvSpPr>
              <p:spPr bwMode="auto">
                <a:xfrm>
                  <a:off x="2124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67" name="Group 731"/>
              <p:cNvGrpSpPr>
                <a:grpSpLocks/>
              </p:cNvGrpSpPr>
              <p:nvPr/>
            </p:nvGrpSpPr>
            <p:grpSpPr bwMode="auto">
              <a:xfrm>
                <a:off x="2360" y="1666"/>
                <a:ext cx="236" cy="316"/>
                <a:chOff x="2360" y="1666"/>
                <a:chExt cx="236" cy="316"/>
              </a:xfrm>
            </p:grpSpPr>
            <p:sp>
              <p:nvSpPr>
                <p:cNvPr id="40268" name="Rectangle 332"/>
                <p:cNvSpPr>
                  <a:spLocks noChangeArrowheads="1"/>
                </p:cNvSpPr>
                <p:nvPr/>
              </p:nvSpPr>
              <p:spPr bwMode="auto">
                <a:xfrm>
                  <a:off x="2403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66" name="Rectangle 730"/>
                <p:cNvSpPr>
                  <a:spLocks noChangeArrowheads="1"/>
                </p:cNvSpPr>
                <p:nvPr/>
              </p:nvSpPr>
              <p:spPr bwMode="auto">
                <a:xfrm>
                  <a:off x="2360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69" name="Group 733"/>
              <p:cNvGrpSpPr>
                <a:grpSpLocks/>
              </p:cNvGrpSpPr>
              <p:nvPr/>
            </p:nvGrpSpPr>
            <p:grpSpPr bwMode="auto">
              <a:xfrm>
                <a:off x="2596" y="1666"/>
                <a:ext cx="236" cy="316"/>
                <a:chOff x="2596" y="1666"/>
                <a:chExt cx="236" cy="316"/>
              </a:xfrm>
            </p:grpSpPr>
            <p:sp>
              <p:nvSpPr>
                <p:cNvPr id="40269" name="Rectangle 333"/>
                <p:cNvSpPr>
                  <a:spLocks noChangeArrowheads="1"/>
                </p:cNvSpPr>
                <p:nvPr/>
              </p:nvSpPr>
              <p:spPr bwMode="auto">
                <a:xfrm>
                  <a:off x="2639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68" name="Rectangle 732"/>
                <p:cNvSpPr>
                  <a:spLocks noChangeArrowheads="1"/>
                </p:cNvSpPr>
                <p:nvPr/>
              </p:nvSpPr>
              <p:spPr bwMode="auto">
                <a:xfrm>
                  <a:off x="2596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71" name="Group 735"/>
              <p:cNvGrpSpPr>
                <a:grpSpLocks/>
              </p:cNvGrpSpPr>
              <p:nvPr/>
            </p:nvGrpSpPr>
            <p:grpSpPr bwMode="auto">
              <a:xfrm>
                <a:off x="2832" y="1666"/>
                <a:ext cx="236" cy="316"/>
                <a:chOff x="2832" y="1666"/>
                <a:chExt cx="236" cy="316"/>
              </a:xfrm>
            </p:grpSpPr>
            <p:sp>
              <p:nvSpPr>
                <p:cNvPr id="40270" name="Rectangle 334"/>
                <p:cNvSpPr>
                  <a:spLocks noChangeArrowheads="1"/>
                </p:cNvSpPr>
                <p:nvPr/>
              </p:nvSpPr>
              <p:spPr bwMode="auto">
                <a:xfrm>
                  <a:off x="2875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70" name="Rectangle 734"/>
                <p:cNvSpPr>
                  <a:spLocks noChangeArrowheads="1"/>
                </p:cNvSpPr>
                <p:nvPr/>
              </p:nvSpPr>
              <p:spPr bwMode="auto">
                <a:xfrm>
                  <a:off x="2832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73" name="Group 737"/>
              <p:cNvGrpSpPr>
                <a:grpSpLocks/>
              </p:cNvGrpSpPr>
              <p:nvPr/>
            </p:nvGrpSpPr>
            <p:grpSpPr bwMode="auto">
              <a:xfrm>
                <a:off x="3068" y="1666"/>
                <a:ext cx="236" cy="316"/>
                <a:chOff x="3068" y="1666"/>
                <a:chExt cx="236" cy="316"/>
              </a:xfrm>
            </p:grpSpPr>
            <p:sp>
              <p:nvSpPr>
                <p:cNvPr id="4027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111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72" name="Rectangle 736"/>
                <p:cNvSpPr>
                  <a:spLocks noChangeArrowheads="1"/>
                </p:cNvSpPr>
                <p:nvPr/>
              </p:nvSpPr>
              <p:spPr bwMode="auto">
                <a:xfrm>
                  <a:off x="3068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75" name="Group 739"/>
              <p:cNvGrpSpPr>
                <a:grpSpLocks/>
              </p:cNvGrpSpPr>
              <p:nvPr/>
            </p:nvGrpSpPr>
            <p:grpSpPr bwMode="auto">
              <a:xfrm>
                <a:off x="3304" y="1666"/>
                <a:ext cx="236" cy="316"/>
                <a:chOff x="3304" y="1666"/>
                <a:chExt cx="236" cy="316"/>
              </a:xfrm>
            </p:grpSpPr>
            <p:sp>
              <p:nvSpPr>
                <p:cNvPr id="4027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347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74" name="Rectangle 738"/>
                <p:cNvSpPr>
                  <a:spLocks noChangeArrowheads="1"/>
                </p:cNvSpPr>
                <p:nvPr/>
              </p:nvSpPr>
              <p:spPr bwMode="auto">
                <a:xfrm>
                  <a:off x="3304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77" name="Group 741"/>
              <p:cNvGrpSpPr>
                <a:grpSpLocks/>
              </p:cNvGrpSpPr>
              <p:nvPr/>
            </p:nvGrpSpPr>
            <p:grpSpPr bwMode="auto">
              <a:xfrm>
                <a:off x="3540" y="1666"/>
                <a:ext cx="236" cy="316"/>
                <a:chOff x="3540" y="1666"/>
                <a:chExt cx="236" cy="316"/>
              </a:xfrm>
            </p:grpSpPr>
            <p:sp>
              <p:nvSpPr>
                <p:cNvPr id="40273" name="Rectangle 337"/>
                <p:cNvSpPr>
                  <a:spLocks noChangeArrowheads="1"/>
                </p:cNvSpPr>
                <p:nvPr/>
              </p:nvSpPr>
              <p:spPr bwMode="auto">
                <a:xfrm>
                  <a:off x="3583" y="166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76" name="Rectangle 740"/>
                <p:cNvSpPr>
                  <a:spLocks noChangeArrowheads="1"/>
                </p:cNvSpPr>
                <p:nvPr/>
              </p:nvSpPr>
              <p:spPr bwMode="auto">
                <a:xfrm>
                  <a:off x="3540" y="166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79" name="Group 743"/>
              <p:cNvGrpSpPr>
                <a:grpSpLocks/>
              </p:cNvGrpSpPr>
              <p:nvPr/>
            </p:nvGrpSpPr>
            <p:grpSpPr bwMode="auto">
              <a:xfrm>
                <a:off x="0" y="1982"/>
                <a:ext cx="236" cy="316"/>
                <a:chOff x="0" y="1982"/>
                <a:chExt cx="236" cy="316"/>
              </a:xfrm>
            </p:grpSpPr>
            <p:sp>
              <p:nvSpPr>
                <p:cNvPr id="40274" name="Rectangle 338"/>
                <p:cNvSpPr>
                  <a:spLocks noChangeArrowheads="1"/>
                </p:cNvSpPr>
                <p:nvPr/>
              </p:nvSpPr>
              <p:spPr bwMode="auto">
                <a:xfrm>
                  <a:off x="43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78" name="Rectangle 742"/>
                <p:cNvSpPr>
                  <a:spLocks noChangeArrowheads="1"/>
                </p:cNvSpPr>
                <p:nvPr/>
              </p:nvSpPr>
              <p:spPr bwMode="auto">
                <a:xfrm>
                  <a:off x="0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81" name="Group 745"/>
              <p:cNvGrpSpPr>
                <a:grpSpLocks/>
              </p:cNvGrpSpPr>
              <p:nvPr/>
            </p:nvGrpSpPr>
            <p:grpSpPr bwMode="auto">
              <a:xfrm>
                <a:off x="236" y="1982"/>
                <a:ext cx="236" cy="316"/>
                <a:chOff x="236" y="1982"/>
                <a:chExt cx="236" cy="316"/>
              </a:xfrm>
            </p:grpSpPr>
            <p:sp>
              <p:nvSpPr>
                <p:cNvPr id="40275" name="Rectangle 339"/>
                <p:cNvSpPr>
                  <a:spLocks noChangeArrowheads="1"/>
                </p:cNvSpPr>
                <p:nvPr/>
              </p:nvSpPr>
              <p:spPr bwMode="auto">
                <a:xfrm>
                  <a:off x="279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80" name="Rectangle 744"/>
                <p:cNvSpPr>
                  <a:spLocks noChangeArrowheads="1"/>
                </p:cNvSpPr>
                <p:nvPr/>
              </p:nvSpPr>
              <p:spPr bwMode="auto">
                <a:xfrm>
                  <a:off x="236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83" name="Group 747"/>
              <p:cNvGrpSpPr>
                <a:grpSpLocks/>
              </p:cNvGrpSpPr>
              <p:nvPr/>
            </p:nvGrpSpPr>
            <p:grpSpPr bwMode="auto">
              <a:xfrm>
                <a:off x="472" y="1982"/>
                <a:ext cx="236" cy="316"/>
                <a:chOff x="472" y="1982"/>
                <a:chExt cx="236" cy="316"/>
              </a:xfrm>
            </p:grpSpPr>
            <p:sp>
              <p:nvSpPr>
                <p:cNvPr id="40276" name="Rectangle 340"/>
                <p:cNvSpPr>
                  <a:spLocks noChangeArrowheads="1"/>
                </p:cNvSpPr>
                <p:nvPr/>
              </p:nvSpPr>
              <p:spPr bwMode="auto">
                <a:xfrm>
                  <a:off x="515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82" name="Rectangle 746"/>
                <p:cNvSpPr>
                  <a:spLocks noChangeArrowheads="1"/>
                </p:cNvSpPr>
                <p:nvPr/>
              </p:nvSpPr>
              <p:spPr bwMode="auto">
                <a:xfrm>
                  <a:off x="472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85" name="Group 749"/>
              <p:cNvGrpSpPr>
                <a:grpSpLocks/>
              </p:cNvGrpSpPr>
              <p:nvPr/>
            </p:nvGrpSpPr>
            <p:grpSpPr bwMode="auto">
              <a:xfrm>
                <a:off x="708" y="1982"/>
                <a:ext cx="236" cy="316"/>
                <a:chOff x="708" y="1982"/>
                <a:chExt cx="236" cy="316"/>
              </a:xfrm>
            </p:grpSpPr>
            <p:sp>
              <p:nvSpPr>
                <p:cNvPr id="40277" name="Rectangle 341"/>
                <p:cNvSpPr>
                  <a:spLocks noChangeArrowheads="1"/>
                </p:cNvSpPr>
                <p:nvPr/>
              </p:nvSpPr>
              <p:spPr bwMode="auto">
                <a:xfrm>
                  <a:off x="751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84" name="Rectangle 748"/>
                <p:cNvSpPr>
                  <a:spLocks noChangeArrowheads="1"/>
                </p:cNvSpPr>
                <p:nvPr/>
              </p:nvSpPr>
              <p:spPr bwMode="auto">
                <a:xfrm>
                  <a:off x="708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87" name="Group 751"/>
              <p:cNvGrpSpPr>
                <a:grpSpLocks/>
              </p:cNvGrpSpPr>
              <p:nvPr/>
            </p:nvGrpSpPr>
            <p:grpSpPr bwMode="auto">
              <a:xfrm>
                <a:off x="944" y="1982"/>
                <a:ext cx="236" cy="316"/>
                <a:chOff x="944" y="1982"/>
                <a:chExt cx="236" cy="316"/>
              </a:xfrm>
            </p:grpSpPr>
            <p:sp>
              <p:nvSpPr>
                <p:cNvPr id="40278" name="Rectangle 342"/>
                <p:cNvSpPr>
                  <a:spLocks noChangeArrowheads="1"/>
                </p:cNvSpPr>
                <p:nvPr/>
              </p:nvSpPr>
              <p:spPr bwMode="auto">
                <a:xfrm>
                  <a:off x="987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86" name="Rectangle 750"/>
                <p:cNvSpPr>
                  <a:spLocks noChangeArrowheads="1"/>
                </p:cNvSpPr>
                <p:nvPr/>
              </p:nvSpPr>
              <p:spPr bwMode="auto">
                <a:xfrm>
                  <a:off x="944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89" name="Group 753"/>
              <p:cNvGrpSpPr>
                <a:grpSpLocks/>
              </p:cNvGrpSpPr>
              <p:nvPr/>
            </p:nvGrpSpPr>
            <p:grpSpPr bwMode="auto">
              <a:xfrm>
                <a:off x="1180" y="1982"/>
                <a:ext cx="236" cy="316"/>
                <a:chOff x="1180" y="1982"/>
                <a:chExt cx="236" cy="316"/>
              </a:xfrm>
            </p:grpSpPr>
            <p:sp>
              <p:nvSpPr>
                <p:cNvPr id="4027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223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88" name="Rectangle 752"/>
                <p:cNvSpPr>
                  <a:spLocks noChangeArrowheads="1"/>
                </p:cNvSpPr>
                <p:nvPr/>
              </p:nvSpPr>
              <p:spPr bwMode="auto">
                <a:xfrm>
                  <a:off x="1180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91" name="Group 755"/>
              <p:cNvGrpSpPr>
                <a:grpSpLocks/>
              </p:cNvGrpSpPr>
              <p:nvPr/>
            </p:nvGrpSpPr>
            <p:grpSpPr bwMode="auto">
              <a:xfrm>
                <a:off x="1416" y="1982"/>
                <a:ext cx="236" cy="316"/>
                <a:chOff x="1416" y="1982"/>
                <a:chExt cx="236" cy="316"/>
              </a:xfrm>
            </p:grpSpPr>
            <p:sp>
              <p:nvSpPr>
                <p:cNvPr id="40280" name="Rectangle 344"/>
                <p:cNvSpPr>
                  <a:spLocks noChangeArrowheads="1"/>
                </p:cNvSpPr>
                <p:nvPr/>
              </p:nvSpPr>
              <p:spPr bwMode="auto">
                <a:xfrm>
                  <a:off x="1459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90" name="Rectangle 754"/>
                <p:cNvSpPr>
                  <a:spLocks noChangeArrowheads="1"/>
                </p:cNvSpPr>
                <p:nvPr/>
              </p:nvSpPr>
              <p:spPr bwMode="auto">
                <a:xfrm>
                  <a:off x="1416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93" name="Group 757"/>
              <p:cNvGrpSpPr>
                <a:grpSpLocks/>
              </p:cNvGrpSpPr>
              <p:nvPr/>
            </p:nvGrpSpPr>
            <p:grpSpPr bwMode="auto">
              <a:xfrm>
                <a:off x="1652" y="1982"/>
                <a:ext cx="236" cy="316"/>
                <a:chOff x="1652" y="1982"/>
                <a:chExt cx="236" cy="316"/>
              </a:xfrm>
            </p:grpSpPr>
            <p:sp>
              <p:nvSpPr>
                <p:cNvPr id="40281" name="Rectangle 345"/>
                <p:cNvSpPr>
                  <a:spLocks noChangeArrowheads="1"/>
                </p:cNvSpPr>
                <p:nvPr/>
              </p:nvSpPr>
              <p:spPr bwMode="auto">
                <a:xfrm>
                  <a:off x="1695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92" name="Rectangle 756"/>
                <p:cNvSpPr>
                  <a:spLocks noChangeArrowheads="1"/>
                </p:cNvSpPr>
                <p:nvPr/>
              </p:nvSpPr>
              <p:spPr bwMode="auto">
                <a:xfrm>
                  <a:off x="1652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95" name="Group 759"/>
              <p:cNvGrpSpPr>
                <a:grpSpLocks/>
              </p:cNvGrpSpPr>
              <p:nvPr/>
            </p:nvGrpSpPr>
            <p:grpSpPr bwMode="auto">
              <a:xfrm>
                <a:off x="1888" y="1982"/>
                <a:ext cx="236" cy="316"/>
                <a:chOff x="1888" y="1982"/>
                <a:chExt cx="236" cy="316"/>
              </a:xfrm>
            </p:grpSpPr>
            <p:sp>
              <p:nvSpPr>
                <p:cNvPr id="4028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931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94" name="Rectangle 758"/>
                <p:cNvSpPr>
                  <a:spLocks noChangeArrowheads="1"/>
                </p:cNvSpPr>
                <p:nvPr/>
              </p:nvSpPr>
              <p:spPr bwMode="auto">
                <a:xfrm>
                  <a:off x="1888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97" name="Group 761"/>
              <p:cNvGrpSpPr>
                <a:grpSpLocks/>
              </p:cNvGrpSpPr>
              <p:nvPr/>
            </p:nvGrpSpPr>
            <p:grpSpPr bwMode="auto">
              <a:xfrm>
                <a:off x="2124" y="1982"/>
                <a:ext cx="236" cy="316"/>
                <a:chOff x="2124" y="1982"/>
                <a:chExt cx="236" cy="316"/>
              </a:xfrm>
            </p:grpSpPr>
            <p:sp>
              <p:nvSpPr>
                <p:cNvPr id="40283" name="Rectangle 347"/>
                <p:cNvSpPr>
                  <a:spLocks noChangeArrowheads="1"/>
                </p:cNvSpPr>
                <p:nvPr/>
              </p:nvSpPr>
              <p:spPr bwMode="auto">
                <a:xfrm>
                  <a:off x="2167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96" name="Rectangle 760"/>
                <p:cNvSpPr>
                  <a:spLocks noChangeArrowheads="1"/>
                </p:cNvSpPr>
                <p:nvPr/>
              </p:nvSpPr>
              <p:spPr bwMode="auto">
                <a:xfrm>
                  <a:off x="2124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699" name="Group 763"/>
              <p:cNvGrpSpPr>
                <a:grpSpLocks/>
              </p:cNvGrpSpPr>
              <p:nvPr/>
            </p:nvGrpSpPr>
            <p:grpSpPr bwMode="auto">
              <a:xfrm>
                <a:off x="2360" y="1982"/>
                <a:ext cx="236" cy="316"/>
                <a:chOff x="2360" y="1982"/>
                <a:chExt cx="236" cy="316"/>
              </a:xfrm>
            </p:grpSpPr>
            <p:sp>
              <p:nvSpPr>
                <p:cNvPr id="40284" name="Rectangle 348"/>
                <p:cNvSpPr>
                  <a:spLocks noChangeArrowheads="1"/>
                </p:cNvSpPr>
                <p:nvPr/>
              </p:nvSpPr>
              <p:spPr bwMode="auto">
                <a:xfrm>
                  <a:off x="2403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698" name="Rectangle 762"/>
                <p:cNvSpPr>
                  <a:spLocks noChangeArrowheads="1"/>
                </p:cNvSpPr>
                <p:nvPr/>
              </p:nvSpPr>
              <p:spPr bwMode="auto">
                <a:xfrm>
                  <a:off x="2360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01" name="Group 765"/>
              <p:cNvGrpSpPr>
                <a:grpSpLocks/>
              </p:cNvGrpSpPr>
              <p:nvPr/>
            </p:nvGrpSpPr>
            <p:grpSpPr bwMode="auto">
              <a:xfrm>
                <a:off x="2596" y="1982"/>
                <a:ext cx="236" cy="316"/>
                <a:chOff x="2596" y="1982"/>
                <a:chExt cx="236" cy="316"/>
              </a:xfrm>
            </p:grpSpPr>
            <p:sp>
              <p:nvSpPr>
                <p:cNvPr id="40285" name="Rectangle 349"/>
                <p:cNvSpPr>
                  <a:spLocks noChangeArrowheads="1"/>
                </p:cNvSpPr>
                <p:nvPr/>
              </p:nvSpPr>
              <p:spPr bwMode="auto">
                <a:xfrm>
                  <a:off x="2639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00" name="Rectangle 764"/>
                <p:cNvSpPr>
                  <a:spLocks noChangeArrowheads="1"/>
                </p:cNvSpPr>
                <p:nvPr/>
              </p:nvSpPr>
              <p:spPr bwMode="auto">
                <a:xfrm>
                  <a:off x="2596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03" name="Group 767"/>
              <p:cNvGrpSpPr>
                <a:grpSpLocks/>
              </p:cNvGrpSpPr>
              <p:nvPr/>
            </p:nvGrpSpPr>
            <p:grpSpPr bwMode="auto">
              <a:xfrm>
                <a:off x="2832" y="1982"/>
                <a:ext cx="236" cy="316"/>
                <a:chOff x="2832" y="1982"/>
                <a:chExt cx="236" cy="316"/>
              </a:xfrm>
            </p:grpSpPr>
            <p:sp>
              <p:nvSpPr>
                <p:cNvPr id="4028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875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02" name="Rectangle 766"/>
                <p:cNvSpPr>
                  <a:spLocks noChangeArrowheads="1"/>
                </p:cNvSpPr>
                <p:nvPr/>
              </p:nvSpPr>
              <p:spPr bwMode="auto">
                <a:xfrm>
                  <a:off x="2832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05" name="Group 769"/>
              <p:cNvGrpSpPr>
                <a:grpSpLocks/>
              </p:cNvGrpSpPr>
              <p:nvPr/>
            </p:nvGrpSpPr>
            <p:grpSpPr bwMode="auto">
              <a:xfrm>
                <a:off x="3068" y="1982"/>
                <a:ext cx="236" cy="316"/>
                <a:chOff x="3068" y="1982"/>
                <a:chExt cx="236" cy="316"/>
              </a:xfrm>
            </p:grpSpPr>
            <p:sp>
              <p:nvSpPr>
                <p:cNvPr id="40287" name="Rectangle 351"/>
                <p:cNvSpPr>
                  <a:spLocks noChangeArrowheads="1"/>
                </p:cNvSpPr>
                <p:nvPr/>
              </p:nvSpPr>
              <p:spPr bwMode="auto">
                <a:xfrm>
                  <a:off x="3111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04" name="Rectangle 768"/>
                <p:cNvSpPr>
                  <a:spLocks noChangeArrowheads="1"/>
                </p:cNvSpPr>
                <p:nvPr/>
              </p:nvSpPr>
              <p:spPr bwMode="auto">
                <a:xfrm>
                  <a:off x="3068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07" name="Group 771"/>
              <p:cNvGrpSpPr>
                <a:grpSpLocks/>
              </p:cNvGrpSpPr>
              <p:nvPr/>
            </p:nvGrpSpPr>
            <p:grpSpPr bwMode="auto">
              <a:xfrm>
                <a:off x="3304" y="1982"/>
                <a:ext cx="236" cy="316"/>
                <a:chOff x="3304" y="1982"/>
                <a:chExt cx="236" cy="316"/>
              </a:xfrm>
            </p:grpSpPr>
            <p:sp>
              <p:nvSpPr>
                <p:cNvPr id="40288" name="Rectangle 352"/>
                <p:cNvSpPr>
                  <a:spLocks noChangeArrowheads="1"/>
                </p:cNvSpPr>
                <p:nvPr/>
              </p:nvSpPr>
              <p:spPr bwMode="auto">
                <a:xfrm>
                  <a:off x="3347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06" name="Rectangle 770"/>
                <p:cNvSpPr>
                  <a:spLocks noChangeArrowheads="1"/>
                </p:cNvSpPr>
                <p:nvPr/>
              </p:nvSpPr>
              <p:spPr bwMode="auto">
                <a:xfrm>
                  <a:off x="3304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09" name="Group 773"/>
              <p:cNvGrpSpPr>
                <a:grpSpLocks/>
              </p:cNvGrpSpPr>
              <p:nvPr/>
            </p:nvGrpSpPr>
            <p:grpSpPr bwMode="auto">
              <a:xfrm>
                <a:off x="3540" y="1982"/>
                <a:ext cx="236" cy="316"/>
                <a:chOff x="3540" y="1982"/>
                <a:chExt cx="236" cy="316"/>
              </a:xfrm>
            </p:grpSpPr>
            <p:sp>
              <p:nvSpPr>
                <p:cNvPr id="40289" name="Rectangle 353"/>
                <p:cNvSpPr>
                  <a:spLocks noChangeArrowheads="1"/>
                </p:cNvSpPr>
                <p:nvPr/>
              </p:nvSpPr>
              <p:spPr bwMode="auto">
                <a:xfrm>
                  <a:off x="3583" y="198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08" name="Rectangle 772"/>
                <p:cNvSpPr>
                  <a:spLocks noChangeArrowheads="1"/>
                </p:cNvSpPr>
                <p:nvPr/>
              </p:nvSpPr>
              <p:spPr bwMode="auto">
                <a:xfrm>
                  <a:off x="3540" y="198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11" name="Group 775"/>
              <p:cNvGrpSpPr>
                <a:grpSpLocks/>
              </p:cNvGrpSpPr>
              <p:nvPr/>
            </p:nvGrpSpPr>
            <p:grpSpPr bwMode="auto">
              <a:xfrm>
                <a:off x="0" y="2298"/>
                <a:ext cx="236" cy="316"/>
                <a:chOff x="0" y="2298"/>
                <a:chExt cx="236" cy="316"/>
              </a:xfrm>
            </p:grpSpPr>
            <p:sp>
              <p:nvSpPr>
                <p:cNvPr id="40290" name="Rectangle 354"/>
                <p:cNvSpPr>
                  <a:spLocks noChangeArrowheads="1"/>
                </p:cNvSpPr>
                <p:nvPr/>
              </p:nvSpPr>
              <p:spPr bwMode="auto">
                <a:xfrm>
                  <a:off x="43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10" name="Rectangle 774"/>
                <p:cNvSpPr>
                  <a:spLocks noChangeArrowheads="1"/>
                </p:cNvSpPr>
                <p:nvPr/>
              </p:nvSpPr>
              <p:spPr bwMode="auto">
                <a:xfrm>
                  <a:off x="0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13" name="Group 777"/>
              <p:cNvGrpSpPr>
                <a:grpSpLocks/>
              </p:cNvGrpSpPr>
              <p:nvPr/>
            </p:nvGrpSpPr>
            <p:grpSpPr bwMode="auto">
              <a:xfrm>
                <a:off x="236" y="2298"/>
                <a:ext cx="236" cy="316"/>
                <a:chOff x="236" y="2298"/>
                <a:chExt cx="236" cy="316"/>
              </a:xfrm>
            </p:grpSpPr>
            <p:sp>
              <p:nvSpPr>
                <p:cNvPr id="40291" name="Rectangle 355"/>
                <p:cNvSpPr>
                  <a:spLocks noChangeArrowheads="1"/>
                </p:cNvSpPr>
                <p:nvPr/>
              </p:nvSpPr>
              <p:spPr bwMode="auto">
                <a:xfrm>
                  <a:off x="279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12" name="Rectangle 776"/>
                <p:cNvSpPr>
                  <a:spLocks noChangeArrowheads="1"/>
                </p:cNvSpPr>
                <p:nvPr/>
              </p:nvSpPr>
              <p:spPr bwMode="auto">
                <a:xfrm>
                  <a:off x="236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15" name="Group 779"/>
              <p:cNvGrpSpPr>
                <a:grpSpLocks/>
              </p:cNvGrpSpPr>
              <p:nvPr/>
            </p:nvGrpSpPr>
            <p:grpSpPr bwMode="auto">
              <a:xfrm>
                <a:off x="472" y="2298"/>
                <a:ext cx="236" cy="316"/>
                <a:chOff x="472" y="2298"/>
                <a:chExt cx="236" cy="316"/>
              </a:xfrm>
            </p:grpSpPr>
            <p:sp>
              <p:nvSpPr>
                <p:cNvPr id="40292" name="Rectangle 356"/>
                <p:cNvSpPr>
                  <a:spLocks noChangeArrowheads="1"/>
                </p:cNvSpPr>
                <p:nvPr/>
              </p:nvSpPr>
              <p:spPr bwMode="auto">
                <a:xfrm>
                  <a:off x="515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14" name="Rectangle 778"/>
                <p:cNvSpPr>
                  <a:spLocks noChangeArrowheads="1"/>
                </p:cNvSpPr>
                <p:nvPr/>
              </p:nvSpPr>
              <p:spPr bwMode="auto">
                <a:xfrm>
                  <a:off x="472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17" name="Group 781"/>
              <p:cNvGrpSpPr>
                <a:grpSpLocks/>
              </p:cNvGrpSpPr>
              <p:nvPr/>
            </p:nvGrpSpPr>
            <p:grpSpPr bwMode="auto">
              <a:xfrm>
                <a:off x="708" y="2298"/>
                <a:ext cx="236" cy="316"/>
                <a:chOff x="708" y="2298"/>
                <a:chExt cx="236" cy="316"/>
              </a:xfrm>
            </p:grpSpPr>
            <p:sp>
              <p:nvSpPr>
                <p:cNvPr id="40293" name="Rectangle 357"/>
                <p:cNvSpPr>
                  <a:spLocks noChangeArrowheads="1"/>
                </p:cNvSpPr>
                <p:nvPr/>
              </p:nvSpPr>
              <p:spPr bwMode="auto">
                <a:xfrm>
                  <a:off x="751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16" name="Rectangle 780"/>
                <p:cNvSpPr>
                  <a:spLocks noChangeArrowheads="1"/>
                </p:cNvSpPr>
                <p:nvPr/>
              </p:nvSpPr>
              <p:spPr bwMode="auto">
                <a:xfrm>
                  <a:off x="708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19" name="Group 783"/>
              <p:cNvGrpSpPr>
                <a:grpSpLocks/>
              </p:cNvGrpSpPr>
              <p:nvPr/>
            </p:nvGrpSpPr>
            <p:grpSpPr bwMode="auto">
              <a:xfrm>
                <a:off x="944" y="2298"/>
                <a:ext cx="236" cy="316"/>
                <a:chOff x="944" y="2298"/>
                <a:chExt cx="236" cy="316"/>
              </a:xfrm>
            </p:grpSpPr>
            <p:sp>
              <p:nvSpPr>
                <p:cNvPr id="40294" name="Rectangle 358"/>
                <p:cNvSpPr>
                  <a:spLocks noChangeArrowheads="1"/>
                </p:cNvSpPr>
                <p:nvPr/>
              </p:nvSpPr>
              <p:spPr bwMode="auto">
                <a:xfrm>
                  <a:off x="987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18" name="Rectangle 782"/>
                <p:cNvSpPr>
                  <a:spLocks noChangeArrowheads="1"/>
                </p:cNvSpPr>
                <p:nvPr/>
              </p:nvSpPr>
              <p:spPr bwMode="auto">
                <a:xfrm>
                  <a:off x="944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21" name="Group 785"/>
              <p:cNvGrpSpPr>
                <a:grpSpLocks/>
              </p:cNvGrpSpPr>
              <p:nvPr/>
            </p:nvGrpSpPr>
            <p:grpSpPr bwMode="auto">
              <a:xfrm>
                <a:off x="1180" y="2298"/>
                <a:ext cx="236" cy="316"/>
                <a:chOff x="1180" y="2298"/>
                <a:chExt cx="236" cy="316"/>
              </a:xfrm>
            </p:grpSpPr>
            <p:sp>
              <p:nvSpPr>
                <p:cNvPr id="40295" name="Rectangle 359"/>
                <p:cNvSpPr>
                  <a:spLocks noChangeArrowheads="1"/>
                </p:cNvSpPr>
                <p:nvPr/>
              </p:nvSpPr>
              <p:spPr bwMode="auto">
                <a:xfrm>
                  <a:off x="1223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20" name="Rectangle 784"/>
                <p:cNvSpPr>
                  <a:spLocks noChangeArrowheads="1"/>
                </p:cNvSpPr>
                <p:nvPr/>
              </p:nvSpPr>
              <p:spPr bwMode="auto">
                <a:xfrm>
                  <a:off x="1180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23" name="Group 787"/>
              <p:cNvGrpSpPr>
                <a:grpSpLocks/>
              </p:cNvGrpSpPr>
              <p:nvPr/>
            </p:nvGrpSpPr>
            <p:grpSpPr bwMode="auto">
              <a:xfrm>
                <a:off x="1416" y="2298"/>
                <a:ext cx="236" cy="316"/>
                <a:chOff x="1416" y="2298"/>
                <a:chExt cx="236" cy="316"/>
              </a:xfrm>
            </p:grpSpPr>
            <p:sp>
              <p:nvSpPr>
                <p:cNvPr id="40296" name="Rectangle 360"/>
                <p:cNvSpPr>
                  <a:spLocks noChangeArrowheads="1"/>
                </p:cNvSpPr>
                <p:nvPr/>
              </p:nvSpPr>
              <p:spPr bwMode="auto">
                <a:xfrm>
                  <a:off x="1459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22" name="Rectangle 786"/>
                <p:cNvSpPr>
                  <a:spLocks noChangeArrowheads="1"/>
                </p:cNvSpPr>
                <p:nvPr/>
              </p:nvSpPr>
              <p:spPr bwMode="auto">
                <a:xfrm>
                  <a:off x="1416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25" name="Group 789"/>
              <p:cNvGrpSpPr>
                <a:grpSpLocks/>
              </p:cNvGrpSpPr>
              <p:nvPr/>
            </p:nvGrpSpPr>
            <p:grpSpPr bwMode="auto">
              <a:xfrm>
                <a:off x="1652" y="2298"/>
                <a:ext cx="236" cy="316"/>
                <a:chOff x="1652" y="2298"/>
                <a:chExt cx="236" cy="316"/>
              </a:xfrm>
            </p:grpSpPr>
            <p:sp>
              <p:nvSpPr>
                <p:cNvPr id="40297" name="Rectangle 361"/>
                <p:cNvSpPr>
                  <a:spLocks noChangeArrowheads="1"/>
                </p:cNvSpPr>
                <p:nvPr/>
              </p:nvSpPr>
              <p:spPr bwMode="auto">
                <a:xfrm>
                  <a:off x="1695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24" name="Rectangle 788"/>
                <p:cNvSpPr>
                  <a:spLocks noChangeArrowheads="1"/>
                </p:cNvSpPr>
                <p:nvPr/>
              </p:nvSpPr>
              <p:spPr bwMode="auto">
                <a:xfrm>
                  <a:off x="1652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27" name="Group 791"/>
              <p:cNvGrpSpPr>
                <a:grpSpLocks/>
              </p:cNvGrpSpPr>
              <p:nvPr/>
            </p:nvGrpSpPr>
            <p:grpSpPr bwMode="auto">
              <a:xfrm>
                <a:off x="1888" y="2298"/>
                <a:ext cx="236" cy="316"/>
                <a:chOff x="1888" y="2298"/>
                <a:chExt cx="236" cy="316"/>
              </a:xfrm>
            </p:grpSpPr>
            <p:sp>
              <p:nvSpPr>
                <p:cNvPr id="40298" name="Rectangle 362"/>
                <p:cNvSpPr>
                  <a:spLocks noChangeArrowheads="1"/>
                </p:cNvSpPr>
                <p:nvPr/>
              </p:nvSpPr>
              <p:spPr bwMode="auto">
                <a:xfrm>
                  <a:off x="1931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26" name="Rectangle 790"/>
                <p:cNvSpPr>
                  <a:spLocks noChangeArrowheads="1"/>
                </p:cNvSpPr>
                <p:nvPr/>
              </p:nvSpPr>
              <p:spPr bwMode="auto">
                <a:xfrm>
                  <a:off x="1888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29" name="Group 793"/>
              <p:cNvGrpSpPr>
                <a:grpSpLocks/>
              </p:cNvGrpSpPr>
              <p:nvPr/>
            </p:nvGrpSpPr>
            <p:grpSpPr bwMode="auto">
              <a:xfrm>
                <a:off x="2124" y="2298"/>
                <a:ext cx="236" cy="316"/>
                <a:chOff x="2124" y="2298"/>
                <a:chExt cx="236" cy="316"/>
              </a:xfrm>
            </p:grpSpPr>
            <p:sp>
              <p:nvSpPr>
                <p:cNvPr id="40299" name="Rectangle 363"/>
                <p:cNvSpPr>
                  <a:spLocks noChangeArrowheads="1"/>
                </p:cNvSpPr>
                <p:nvPr/>
              </p:nvSpPr>
              <p:spPr bwMode="auto">
                <a:xfrm>
                  <a:off x="2167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28" name="Rectangle 792"/>
                <p:cNvSpPr>
                  <a:spLocks noChangeArrowheads="1"/>
                </p:cNvSpPr>
                <p:nvPr/>
              </p:nvSpPr>
              <p:spPr bwMode="auto">
                <a:xfrm>
                  <a:off x="2124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31" name="Group 795"/>
              <p:cNvGrpSpPr>
                <a:grpSpLocks/>
              </p:cNvGrpSpPr>
              <p:nvPr/>
            </p:nvGrpSpPr>
            <p:grpSpPr bwMode="auto">
              <a:xfrm>
                <a:off x="2360" y="2298"/>
                <a:ext cx="236" cy="316"/>
                <a:chOff x="2360" y="2298"/>
                <a:chExt cx="236" cy="316"/>
              </a:xfrm>
            </p:grpSpPr>
            <p:sp>
              <p:nvSpPr>
                <p:cNvPr id="40300" name="Rectangle 364"/>
                <p:cNvSpPr>
                  <a:spLocks noChangeArrowheads="1"/>
                </p:cNvSpPr>
                <p:nvPr/>
              </p:nvSpPr>
              <p:spPr bwMode="auto">
                <a:xfrm>
                  <a:off x="2403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30" name="Rectangle 794"/>
                <p:cNvSpPr>
                  <a:spLocks noChangeArrowheads="1"/>
                </p:cNvSpPr>
                <p:nvPr/>
              </p:nvSpPr>
              <p:spPr bwMode="auto">
                <a:xfrm>
                  <a:off x="2360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33" name="Group 797"/>
              <p:cNvGrpSpPr>
                <a:grpSpLocks/>
              </p:cNvGrpSpPr>
              <p:nvPr/>
            </p:nvGrpSpPr>
            <p:grpSpPr bwMode="auto">
              <a:xfrm>
                <a:off x="2596" y="2298"/>
                <a:ext cx="236" cy="316"/>
                <a:chOff x="2596" y="2298"/>
                <a:chExt cx="236" cy="316"/>
              </a:xfrm>
            </p:grpSpPr>
            <p:sp>
              <p:nvSpPr>
                <p:cNvPr id="40301" name="Rectangle 365"/>
                <p:cNvSpPr>
                  <a:spLocks noChangeArrowheads="1"/>
                </p:cNvSpPr>
                <p:nvPr/>
              </p:nvSpPr>
              <p:spPr bwMode="auto">
                <a:xfrm>
                  <a:off x="2639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32" name="Rectangle 796"/>
                <p:cNvSpPr>
                  <a:spLocks noChangeArrowheads="1"/>
                </p:cNvSpPr>
                <p:nvPr/>
              </p:nvSpPr>
              <p:spPr bwMode="auto">
                <a:xfrm>
                  <a:off x="2596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35" name="Group 799"/>
              <p:cNvGrpSpPr>
                <a:grpSpLocks/>
              </p:cNvGrpSpPr>
              <p:nvPr/>
            </p:nvGrpSpPr>
            <p:grpSpPr bwMode="auto">
              <a:xfrm>
                <a:off x="2832" y="2298"/>
                <a:ext cx="236" cy="316"/>
                <a:chOff x="2832" y="2298"/>
                <a:chExt cx="236" cy="316"/>
              </a:xfrm>
            </p:grpSpPr>
            <p:sp>
              <p:nvSpPr>
                <p:cNvPr id="40302" name="Rectangle 366"/>
                <p:cNvSpPr>
                  <a:spLocks noChangeArrowheads="1"/>
                </p:cNvSpPr>
                <p:nvPr/>
              </p:nvSpPr>
              <p:spPr bwMode="auto">
                <a:xfrm>
                  <a:off x="2875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34" name="Rectangle 798"/>
                <p:cNvSpPr>
                  <a:spLocks noChangeArrowheads="1"/>
                </p:cNvSpPr>
                <p:nvPr/>
              </p:nvSpPr>
              <p:spPr bwMode="auto">
                <a:xfrm>
                  <a:off x="2832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37" name="Group 801"/>
              <p:cNvGrpSpPr>
                <a:grpSpLocks/>
              </p:cNvGrpSpPr>
              <p:nvPr/>
            </p:nvGrpSpPr>
            <p:grpSpPr bwMode="auto">
              <a:xfrm>
                <a:off x="3068" y="2298"/>
                <a:ext cx="236" cy="316"/>
                <a:chOff x="3068" y="2298"/>
                <a:chExt cx="236" cy="316"/>
              </a:xfrm>
            </p:grpSpPr>
            <p:sp>
              <p:nvSpPr>
                <p:cNvPr id="40303" name="Rectangle 367"/>
                <p:cNvSpPr>
                  <a:spLocks noChangeArrowheads="1"/>
                </p:cNvSpPr>
                <p:nvPr/>
              </p:nvSpPr>
              <p:spPr bwMode="auto">
                <a:xfrm>
                  <a:off x="3111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36" name="Rectangle 800"/>
                <p:cNvSpPr>
                  <a:spLocks noChangeArrowheads="1"/>
                </p:cNvSpPr>
                <p:nvPr/>
              </p:nvSpPr>
              <p:spPr bwMode="auto">
                <a:xfrm>
                  <a:off x="3068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39" name="Group 803"/>
              <p:cNvGrpSpPr>
                <a:grpSpLocks/>
              </p:cNvGrpSpPr>
              <p:nvPr/>
            </p:nvGrpSpPr>
            <p:grpSpPr bwMode="auto">
              <a:xfrm>
                <a:off x="3304" y="2298"/>
                <a:ext cx="236" cy="316"/>
                <a:chOff x="3304" y="2298"/>
                <a:chExt cx="236" cy="316"/>
              </a:xfrm>
            </p:grpSpPr>
            <p:sp>
              <p:nvSpPr>
                <p:cNvPr id="40304" name="Rectangle 368"/>
                <p:cNvSpPr>
                  <a:spLocks noChangeArrowheads="1"/>
                </p:cNvSpPr>
                <p:nvPr/>
              </p:nvSpPr>
              <p:spPr bwMode="auto">
                <a:xfrm>
                  <a:off x="3347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38" name="Rectangle 802"/>
                <p:cNvSpPr>
                  <a:spLocks noChangeArrowheads="1"/>
                </p:cNvSpPr>
                <p:nvPr/>
              </p:nvSpPr>
              <p:spPr bwMode="auto">
                <a:xfrm>
                  <a:off x="3304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41" name="Group 805"/>
              <p:cNvGrpSpPr>
                <a:grpSpLocks/>
              </p:cNvGrpSpPr>
              <p:nvPr/>
            </p:nvGrpSpPr>
            <p:grpSpPr bwMode="auto">
              <a:xfrm>
                <a:off x="3540" y="2298"/>
                <a:ext cx="236" cy="316"/>
                <a:chOff x="3540" y="2298"/>
                <a:chExt cx="236" cy="316"/>
              </a:xfrm>
            </p:grpSpPr>
            <p:sp>
              <p:nvSpPr>
                <p:cNvPr id="40305" name="Rectangle 369"/>
                <p:cNvSpPr>
                  <a:spLocks noChangeArrowheads="1"/>
                </p:cNvSpPr>
                <p:nvPr/>
              </p:nvSpPr>
              <p:spPr bwMode="auto">
                <a:xfrm>
                  <a:off x="3583" y="229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40" name="Rectangle 804"/>
                <p:cNvSpPr>
                  <a:spLocks noChangeArrowheads="1"/>
                </p:cNvSpPr>
                <p:nvPr/>
              </p:nvSpPr>
              <p:spPr bwMode="auto">
                <a:xfrm>
                  <a:off x="3540" y="229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43" name="Group 807"/>
              <p:cNvGrpSpPr>
                <a:grpSpLocks/>
              </p:cNvGrpSpPr>
              <p:nvPr/>
            </p:nvGrpSpPr>
            <p:grpSpPr bwMode="auto">
              <a:xfrm>
                <a:off x="0" y="2614"/>
                <a:ext cx="236" cy="316"/>
                <a:chOff x="0" y="2614"/>
                <a:chExt cx="236" cy="316"/>
              </a:xfrm>
            </p:grpSpPr>
            <p:sp>
              <p:nvSpPr>
                <p:cNvPr id="40306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42" name="Rectangle 806"/>
                <p:cNvSpPr>
                  <a:spLocks noChangeArrowheads="1"/>
                </p:cNvSpPr>
                <p:nvPr/>
              </p:nvSpPr>
              <p:spPr bwMode="auto">
                <a:xfrm>
                  <a:off x="0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45" name="Group 809"/>
              <p:cNvGrpSpPr>
                <a:grpSpLocks/>
              </p:cNvGrpSpPr>
              <p:nvPr/>
            </p:nvGrpSpPr>
            <p:grpSpPr bwMode="auto">
              <a:xfrm>
                <a:off x="236" y="2614"/>
                <a:ext cx="236" cy="316"/>
                <a:chOff x="236" y="2614"/>
                <a:chExt cx="236" cy="316"/>
              </a:xfrm>
            </p:grpSpPr>
            <p:sp>
              <p:nvSpPr>
                <p:cNvPr id="40307" name="Rectangle 371"/>
                <p:cNvSpPr>
                  <a:spLocks noChangeArrowheads="1"/>
                </p:cNvSpPr>
                <p:nvPr/>
              </p:nvSpPr>
              <p:spPr bwMode="auto">
                <a:xfrm>
                  <a:off x="279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44" name="Rectangle 808"/>
                <p:cNvSpPr>
                  <a:spLocks noChangeArrowheads="1"/>
                </p:cNvSpPr>
                <p:nvPr/>
              </p:nvSpPr>
              <p:spPr bwMode="auto">
                <a:xfrm>
                  <a:off x="236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47" name="Group 811"/>
              <p:cNvGrpSpPr>
                <a:grpSpLocks/>
              </p:cNvGrpSpPr>
              <p:nvPr/>
            </p:nvGrpSpPr>
            <p:grpSpPr bwMode="auto">
              <a:xfrm>
                <a:off x="472" y="2614"/>
                <a:ext cx="236" cy="316"/>
                <a:chOff x="472" y="2614"/>
                <a:chExt cx="236" cy="316"/>
              </a:xfrm>
            </p:grpSpPr>
            <p:sp>
              <p:nvSpPr>
                <p:cNvPr id="40308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5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46" name="Rectangle 810"/>
                <p:cNvSpPr>
                  <a:spLocks noChangeArrowheads="1"/>
                </p:cNvSpPr>
                <p:nvPr/>
              </p:nvSpPr>
              <p:spPr bwMode="auto">
                <a:xfrm>
                  <a:off x="472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49" name="Group 813"/>
              <p:cNvGrpSpPr>
                <a:grpSpLocks/>
              </p:cNvGrpSpPr>
              <p:nvPr/>
            </p:nvGrpSpPr>
            <p:grpSpPr bwMode="auto">
              <a:xfrm>
                <a:off x="708" y="2614"/>
                <a:ext cx="236" cy="316"/>
                <a:chOff x="708" y="2614"/>
                <a:chExt cx="236" cy="316"/>
              </a:xfrm>
            </p:grpSpPr>
            <p:sp>
              <p:nvSpPr>
                <p:cNvPr id="40309" name="Rectangle 373"/>
                <p:cNvSpPr>
                  <a:spLocks noChangeArrowheads="1"/>
                </p:cNvSpPr>
                <p:nvPr/>
              </p:nvSpPr>
              <p:spPr bwMode="auto">
                <a:xfrm>
                  <a:off x="751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48" name="Rectangle 812"/>
                <p:cNvSpPr>
                  <a:spLocks noChangeArrowheads="1"/>
                </p:cNvSpPr>
                <p:nvPr/>
              </p:nvSpPr>
              <p:spPr bwMode="auto">
                <a:xfrm>
                  <a:off x="708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51" name="Group 815"/>
              <p:cNvGrpSpPr>
                <a:grpSpLocks/>
              </p:cNvGrpSpPr>
              <p:nvPr/>
            </p:nvGrpSpPr>
            <p:grpSpPr bwMode="auto">
              <a:xfrm>
                <a:off x="944" y="2614"/>
                <a:ext cx="236" cy="316"/>
                <a:chOff x="944" y="2614"/>
                <a:chExt cx="236" cy="316"/>
              </a:xfrm>
            </p:grpSpPr>
            <p:sp>
              <p:nvSpPr>
                <p:cNvPr id="40310" name="Rectangle 374"/>
                <p:cNvSpPr>
                  <a:spLocks noChangeArrowheads="1"/>
                </p:cNvSpPr>
                <p:nvPr/>
              </p:nvSpPr>
              <p:spPr bwMode="auto">
                <a:xfrm>
                  <a:off x="987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50" name="Rectangle 814"/>
                <p:cNvSpPr>
                  <a:spLocks noChangeArrowheads="1"/>
                </p:cNvSpPr>
                <p:nvPr/>
              </p:nvSpPr>
              <p:spPr bwMode="auto">
                <a:xfrm>
                  <a:off x="944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53" name="Group 817"/>
              <p:cNvGrpSpPr>
                <a:grpSpLocks/>
              </p:cNvGrpSpPr>
              <p:nvPr/>
            </p:nvGrpSpPr>
            <p:grpSpPr bwMode="auto">
              <a:xfrm>
                <a:off x="1180" y="2614"/>
                <a:ext cx="236" cy="316"/>
                <a:chOff x="1180" y="2614"/>
                <a:chExt cx="236" cy="316"/>
              </a:xfrm>
            </p:grpSpPr>
            <p:sp>
              <p:nvSpPr>
                <p:cNvPr id="40311" name="Rectangle 375"/>
                <p:cNvSpPr>
                  <a:spLocks noChangeArrowheads="1"/>
                </p:cNvSpPr>
                <p:nvPr/>
              </p:nvSpPr>
              <p:spPr bwMode="auto">
                <a:xfrm>
                  <a:off x="1223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52" name="Rectangle 816"/>
                <p:cNvSpPr>
                  <a:spLocks noChangeArrowheads="1"/>
                </p:cNvSpPr>
                <p:nvPr/>
              </p:nvSpPr>
              <p:spPr bwMode="auto">
                <a:xfrm>
                  <a:off x="1180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55" name="Group 819"/>
              <p:cNvGrpSpPr>
                <a:grpSpLocks/>
              </p:cNvGrpSpPr>
              <p:nvPr/>
            </p:nvGrpSpPr>
            <p:grpSpPr bwMode="auto">
              <a:xfrm>
                <a:off x="1416" y="2614"/>
                <a:ext cx="236" cy="316"/>
                <a:chOff x="1416" y="2614"/>
                <a:chExt cx="236" cy="316"/>
              </a:xfrm>
            </p:grpSpPr>
            <p:sp>
              <p:nvSpPr>
                <p:cNvPr id="40312" name="Rectangle 376"/>
                <p:cNvSpPr>
                  <a:spLocks noChangeArrowheads="1"/>
                </p:cNvSpPr>
                <p:nvPr/>
              </p:nvSpPr>
              <p:spPr bwMode="auto">
                <a:xfrm>
                  <a:off x="1459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54" name="Rectangle 818"/>
                <p:cNvSpPr>
                  <a:spLocks noChangeArrowheads="1"/>
                </p:cNvSpPr>
                <p:nvPr/>
              </p:nvSpPr>
              <p:spPr bwMode="auto">
                <a:xfrm>
                  <a:off x="1416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57" name="Group 821"/>
              <p:cNvGrpSpPr>
                <a:grpSpLocks/>
              </p:cNvGrpSpPr>
              <p:nvPr/>
            </p:nvGrpSpPr>
            <p:grpSpPr bwMode="auto">
              <a:xfrm>
                <a:off x="1652" y="2614"/>
                <a:ext cx="236" cy="316"/>
                <a:chOff x="1652" y="2614"/>
                <a:chExt cx="236" cy="316"/>
              </a:xfrm>
            </p:grpSpPr>
            <p:sp>
              <p:nvSpPr>
                <p:cNvPr id="40313" name="Rectangle 377"/>
                <p:cNvSpPr>
                  <a:spLocks noChangeArrowheads="1"/>
                </p:cNvSpPr>
                <p:nvPr/>
              </p:nvSpPr>
              <p:spPr bwMode="auto">
                <a:xfrm>
                  <a:off x="1695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56" name="Rectangle 820"/>
                <p:cNvSpPr>
                  <a:spLocks noChangeArrowheads="1"/>
                </p:cNvSpPr>
                <p:nvPr/>
              </p:nvSpPr>
              <p:spPr bwMode="auto">
                <a:xfrm>
                  <a:off x="1652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59" name="Group 823"/>
              <p:cNvGrpSpPr>
                <a:grpSpLocks/>
              </p:cNvGrpSpPr>
              <p:nvPr/>
            </p:nvGrpSpPr>
            <p:grpSpPr bwMode="auto">
              <a:xfrm>
                <a:off x="1888" y="2614"/>
                <a:ext cx="236" cy="316"/>
                <a:chOff x="1888" y="2614"/>
                <a:chExt cx="236" cy="316"/>
              </a:xfrm>
            </p:grpSpPr>
            <p:sp>
              <p:nvSpPr>
                <p:cNvPr id="40314" name="Rectangle 378"/>
                <p:cNvSpPr>
                  <a:spLocks noChangeArrowheads="1"/>
                </p:cNvSpPr>
                <p:nvPr/>
              </p:nvSpPr>
              <p:spPr bwMode="auto">
                <a:xfrm>
                  <a:off x="1931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58" name="Rectangle 822"/>
                <p:cNvSpPr>
                  <a:spLocks noChangeArrowheads="1"/>
                </p:cNvSpPr>
                <p:nvPr/>
              </p:nvSpPr>
              <p:spPr bwMode="auto">
                <a:xfrm>
                  <a:off x="1888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61" name="Group 825"/>
              <p:cNvGrpSpPr>
                <a:grpSpLocks/>
              </p:cNvGrpSpPr>
              <p:nvPr/>
            </p:nvGrpSpPr>
            <p:grpSpPr bwMode="auto">
              <a:xfrm>
                <a:off x="2124" y="2614"/>
                <a:ext cx="236" cy="316"/>
                <a:chOff x="2124" y="2614"/>
                <a:chExt cx="236" cy="316"/>
              </a:xfrm>
            </p:grpSpPr>
            <p:sp>
              <p:nvSpPr>
                <p:cNvPr id="40315" name="Rectangle 379"/>
                <p:cNvSpPr>
                  <a:spLocks noChangeArrowheads="1"/>
                </p:cNvSpPr>
                <p:nvPr/>
              </p:nvSpPr>
              <p:spPr bwMode="auto">
                <a:xfrm>
                  <a:off x="2167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60" name="Rectangle 824"/>
                <p:cNvSpPr>
                  <a:spLocks noChangeArrowheads="1"/>
                </p:cNvSpPr>
                <p:nvPr/>
              </p:nvSpPr>
              <p:spPr bwMode="auto">
                <a:xfrm>
                  <a:off x="2124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63" name="Group 827"/>
              <p:cNvGrpSpPr>
                <a:grpSpLocks/>
              </p:cNvGrpSpPr>
              <p:nvPr/>
            </p:nvGrpSpPr>
            <p:grpSpPr bwMode="auto">
              <a:xfrm>
                <a:off x="2360" y="2614"/>
                <a:ext cx="236" cy="316"/>
                <a:chOff x="2360" y="2614"/>
                <a:chExt cx="236" cy="316"/>
              </a:xfrm>
            </p:grpSpPr>
            <p:sp>
              <p:nvSpPr>
                <p:cNvPr id="40316" name="Rectangle 380"/>
                <p:cNvSpPr>
                  <a:spLocks noChangeArrowheads="1"/>
                </p:cNvSpPr>
                <p:nvPr/>
              </p:nvSpPr>
              <p:spPr bwMode="auto">
                <a:xfrm>
                  <a:off x="2403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62" name="Rectangle 826"/>
                <p:cNvSpPr>
                  <a:spLocks noChangeArrowheads="1"/>
                </p:cNvSpPr>
                <p:nvPr/>
              </p:nvSpPr>
              <p:spPr bwMode="auto">
                <a:xfrm>
                  <a:off x="2360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65" name="Group 829"/>
              <p:cNvGrpSpPr>
                <a:grpSpLocks/>
              </p:cNvGrpSpPr>
              <p:nvPr/>
            </p:nvGrpSpPr>
            <p:grpSpPr bwMode="auto">
              <a:xfrm>
                <a:off x="2596" y="2614"/>
                <a:ext cx="236" cy="316"/>
                <a:chOff x="2596" y="2614"/>
                <a:chExt cx="236" cy="316"/>
              </a:xfrm>
            </p:grpSpPr>
            <p:sp>
              <p:nvSpPr>
                <p:cNvPr id="40317" name="Rectangle 381"/>
                <p:cNvSpPr>
                  <a:spLocks noChangeArrowheads="1"/>
                </p:cNvSpPr>
                <p:nvPr/>
              </p:nvSpPr>
              <p:spPr bwMode="auto">
                <a:xfrm>
                  <a:off x="2639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64" name="Rectangle 828"/>
                <p:cNvSpPr>
                  <a:spLocks noChangeArrowheads="1"/>
                </p:cNvSpPr>
                <p:nvPr/>
              </p:nvSpPr>
              <p:spPr bwMode="auto">
                <a:xfrm>
                  <a:off x="2596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67" name="Group 831"/>
              <p:cNvGrpSpPr>
                <a:grpSpLocks/>
              </p:cNvGrpSpPr>
              <p:nvPr/>
            </p:nvGrpSpPr>
            <p:grpSpPr bwMode="auto">
              <a:xfrm>
                <a:off x="2832" y="2614"/>
                <a:ext cx="236" cy="316"/>
                <a:chOff x="2832" y="2614"/>
                <a:chExt cx="236" cy="316"/>
              </a:xfrm>
            </p:grpSpPr>
            <p:sp>
              <p:nvSpPr>
                <p:cNvPr id="40318" name="Rectangle 382"/>
                <p:cNvSpPr>
                  <a:spLocks noChangeArrowheads="1"/>
                </p:cNvSpPr>
                <p:nvPr/>
              </p:nvSpPr>
              <p:spPr bwMode="auto">
                <a:xfrm>
                  <a:off x="2875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66" name="Rectangle 830"/>
                <p:cNvSpPr>
                  <a:spLocks noChangeArrowheads="1"/>
                </p:cNvSpPr>
                <p:nvPr/>
              </p:nvSpPr>
              <p:spPr bwMode="auto">
                <a:xfrm>
                  <a:off x="2832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69" name="Group 833"/>
              <p:cNvGrpSpPr>
                <a:grpSpLocks/>
              </p:cNvGrpSpPr>
              <p:nvPr/>
            </p:nvGrpSpPr>
            <p:grpSpPr bwMode="auto">
              <a:xfrm>
                <a:off x="3068" y="2614"/>
                <a:ext cx="236" cy="316"/>
                <a:chOff x="3068" y="2614"/>
                <a:chExt cx="236" cy="316"/>
              </a:xfrm>
            </p:grpSpPr>
            <p:sp>
              <p:nvSpPr>
                <p:cNvPr id="40319" name="Rectangle 383"/>
                <p:cNvSpPr>
                  <a:spLocks noChangeArrowheads="1"/>
                </p:cNvSpPr>
                <p:nvPr/>
              </p:nvSpPr>
              <p:spPr bwMode="auto">
                <a:xfrm>
                  <a:off x="3111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68" name="Rectangle 832"/>
                <p:cNvSpPr>
                  <a:spLocks noChangeArrowheads="1"/>
                </p:cNvSpPr>
                <p:nvPr/>
              </p:nvSpPr>
              <p:spPr bwMode="auto">
                <a:xfrm>
                  <a:off x="3068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71" name="Group 835"/>
              <p:cNvGrpSpPr>
                <a:grpSpLocks/>
              </p:cNvGrpSpPr>
              <p:nvPr/>
            </p:nvGrpSpPr>
            <p:grpSpPr bwMode="auto">
              <a:xfrm>
                <a:off x="3304" y="2614"/>
                <a:ext cx="236" cy="316"/>
                <a:chOff x="3304" y="2614"/>
                <a:chExt cx="236" cy="316"/>
              </a:xfrm>
            </p:grpSpPr>
            <p:sp>
              <p:nvSpPr>
                <p:cNvPr id="40320" name="Rectangle 384"/>
                <p:cNvSpPr>
                  <a:spLocks noChangeArrowheads="1"/>
                </p:cNvSpPr>
                <p:nvPr/>
              </p:nvSpPr>
              <p:spPr bwMode="auto">
                <a:xfrm>
                  <a:off x="3347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70" name="Rectangle 834"/>
                <p:cNvSpPr>
                  <a:spLocks noChangeArrowheads="1"/>
                </p:cNvSpPr>
                <p:nvPr/>
              </p:nvSpPr>
              <p:spPr bwMode="auto">
                <a:xfrm>
                  <a:off x="3304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73" name="Group 837"/>
              <p:cNvGrpSpPr>
                <a:grpSpLocks/>
              </p:cNvGrpSpPr>
              <p:nvPr/>
            </p:nvGrpSpPr>
            <p:grpSpPr bwMode="auto">
              <a:xfrm>
                <a:off x="3540" y="2614"/>
                <a:ext cx="236" cy="316"/>
                <a:chOff x="3540" y="2614"/>
                <a:chExt cx="236" cy="316"/>
              </a:xfrm>
            </p:grpSpPr>
            <p:sp>
              <p:nvSpPr>
                <p:cNvPr id="40321" name="Rectangle 385"/>
                <p:cNvSpPr>
                  <a:spLocks noChangeArrowheads="1"/>
                </p:cNvSpPr>
                <p:nvPr/>
              </p:nvSpPr>
              <p:spPr bwMode="auto">
                <a:xfrm>
                  <a:off x="3583" y="261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72" name="Rectangle 836"/>
                <p:cNvSpPr>
                  <a:spLocks noChangeArrowheads="1"/>
                </p:cNvSpPr>
                <p:nvPr/>
              </p:nvSpPr>
              <p:spPr bwMode="auto">
                <a:xfrm>
                  <a:off x="3540" y="261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75" name="Group 839"/>
              <p:cNvGrpSpPr>
                <a:grpSpLocks/>
              </p:cNvGrpSpPr>
              <p:nvPr/>
            </p:nvGrpSpPr>
            <p:grpSpPr bwMode="auto">
              <a:xfrm>
                <a:off x="0" y="2930"/>
                <a:ext cx="236" cy="316"/>
                <a:chOff x="0" y="2930"/>
                <a:chExt cx="236" cy="316"/>
              </a:xfrm>
            </p:grpSpPr>
            <p:sp>
              <p:nvSpPr>
                <p:cNvPr id="40322" name="Rectangle 386"/>
                <p:cNvSpPr>
                  <a:spLocks noChangeArrowheads="1"/>
                </p:cNvSpPr>
                <p:nvPr/>
              </p:nvSpPr>
              <p:spPr bwMode="auto">
                <a:xfrm>
                  <a:off x="43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74" name="Rectangle 838"/>
                <p:cNvSpPr>
                  <a:spLocks noChangeArrowheads="1"/>
                </p:cNvSpPr>
                <p:nvPr/>
              </p:nvSpPr>
              <p:spPr bwMode="auto">
                <a:xfrm>
                  <a:off x="0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77" name="Group 841"/>
              <p:cNvGrpSpPr>
                <a:grpSpLocks/>
              </p:cNvGrpSpPr>
              <p:nvPr/>
            </p:nvGrpSpPr>
            <p:grpSpPr bwMode="auto">
              <a:xfrm>
                <a:off x="236" y="2930"/>
                <a:ext cx="236" cy="316"/>
                <a:chOff x="236" y="2930"/>
                <a:chExt cx="236" cy="316"/>
              </a:xfrm>
            </p:grpSpPr>
            <p:sp>
              <p:nvSpPr>
                <p:cNvPr id="40323" name="Rectangle 387"/>
                <p:cNvSpPr>
                  <a:spLocks noChangeArrowheads="1"/>
                </p:cNvSpPr>
                <p:nvPr/>
              </p:nvSpPr>
              <p:spPr bwMode="auto">
                <a:xfrm>
                  <a:off x="279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76" name="Rectangle 840"/>
                <p:cNvSpPr>
                  <a:spLocks noChangeArrowheads="1"/>
                </p:cNvSpPr>
                <p:nvPr/>
              </p:nvSpPr>
              <p:spPr bwMode="auto">
                <a:xfrm>
                  <a:off x="236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79" name="Group 843"/>
              <p:cNvGrpSpPr>
                <a:grpSpLocks/>
              </p:cNvGrpSpPr>
              <p:nvPr/>
            </p:nvGrpSpPr>
            <p:grpSpPr bwMode="auto">
              <a:xfrm>
                <a:off x="472" y="2930"/>
                <a:ext cx="236" cy="316"/>
                <a:chOff x="472" y="2930"/>
                <a:chExt cx="236" cy="316"/>
              </a:xfrm>
            </p:grpSpPr>
            <p:sp>
              <p:nvSpPr>
                <p:cNvPr id="40324" name="Rectangle 388"/>
                <p:cNvSpPr>
                  <a:spLocks noChangeArrowheads="1"/>
                </p:cNvSpPr>
                <p:nvPr/>
              </p:nvSpPr>
              <p:spPr bwMode="auto">
                <a:xfrm>
                  <a:off x="515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78" name="Rectangle 842"/>
                <p:cNvSpPr>
                  <a:spLocks noChangeArrowheads="1"/>
                </p:cNvSpPr>
                <p:nvPr/>
              </p:nvSpPr>
              <p:spPr bwMode="auto">
                <a:xfrm>
                  <a:off x="472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81" name="Group 845"/>
              <p:cNvGrpSpPr>
                <a:grpSpLocks/>
              </p:cNvGrpSpPr>
              <p:nvPr/>
            </p:nvGrpSpPr>
            <p:grpSpPr bwMode="auto">
              <a:xfrm>
                <a:off x="708" y="2930"/>
                <a:ext cx="236" cy="316"/>
                <a:chOff x="708" y="2930"/>
                <a:chExt cx="236" cy="316"/>
              </a:xfrm>
            </p:grpSpPr>
            <p:sp>
              <p:nvSpPr>
                <p:cNvPr id="40325" name="Rectangle 389"/>
                <p:cNvSpPr>
                  <a:spLocks noChangeArrowheads="1"/>
                </p:cNvSpPr>
                <p:nvPr/>
              </p:nvSpPr>
              <p:spPr bwMode="auto">
                <a:xfrm>
                  <a:off x="751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80" name="Rectangle 844"/>
                <p:cNvSpPr>
                  <a:spLocks noChangeArrowheads="1"/>
                </p:cNvSpPr>
                <p:nvPr/>
              </p:nvSpPr>
              <p:spPr bwMode="auto">
                <a:xfrm>
                  <a:off x="708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83" name="Group 847"/>
              <p:cNvGrpSpPr>
                <a:grpSpLocks/>
              </p:cNvGrpSpPr>
              <p:nvPr/>
            </p:nvGrpSpPr>
            <p:grpSpPr bwMode="auto">
              <a:xfrm>
                <a:off x="944" y="2930"/>
                <a:ext cx="236" cy="316"/>
                <a:chOff x="944" y="2930"/>
                <a:chExt cx="236" cy="316"/>
              </a:xfrm>
            </p:grpSpPr>
            <p:sp>
              <p:nvSpPr>
                <p:cNvPr id="40326" name="Rectangle 390"/>
                <p:cNvSpPr>
                  <a:spLocks noChangeArrowheads="1"/>
                </p:cNvSpPr>
                <p:nvPr/>
              </p:nvSpPr>
              <p:spPr bwMode="auto">
                <a:xfrm>
                  <a:off x="987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82" name="Rectangle 846"/>
                <p:cNvSpPr>
                  <a:spLocks noChangeArrowheads="1"/>
                </p:cNvSpPr>
                <p:nvPr/>
              </p:nvSpPr>
              <p:spPr bwMode="auto">
                <a:xfrm>
                  <a:off x="944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85" name="Group 849"/>
              <p:cNvGrpSpPr>
                <a:grpSpLocks/>
              </p:cNvGrpSpPr>
              <p:nvPr/>
            </p:nvGrpSpPr>
            <p:grpSpPr bwMode="auto">
              <a:xfrm>
                <a:off x="1180" y="2930"/>
                <a:ext cx="236" cy="316"/>
                <a:chOff x="1180" y="2930"/>
                <a:chExt cx="236" cy="316"/>
              </a:xfrm>
            </p:grpSpPr>
            <p:sp>
              <p:nvSpPr>
                <p:cNvPr id="40327" name="Rectangle 391"/>
                <p:cNvSpPr>
                  <a:spLocks noChangeArrowheads="1"/>
                </p:cNvSpPr>
                <p:nvPr/>
              </p:nvSpPr>
              <p:spPr bwMode="auto">
                <a:xfrm>
                  <a:off x="1223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84" name="Rectangle 848"/>
                <p:cNvSpPr>
                  <a:spLocks noChangeArrowheads="1"/>
                </p:cNvSpPr>
                <p:nvPr/>
              </p:nvSpPr>
              <p:spPr bwMode="auto">
                <a:xfrm>
                  <a:off x="1180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87" name="Group 851"/>
              <p:cNvGrpSpPr>
                <a:grpSpLocks/>
              </p:cNvGrpSpPr>
              <p:nvPr/>
            </p:nvGrpSpPr>
            <p:grpSpPr bwMode="auto">
              <a:xfrm>
                <a:off x="1416" y="2930"/>
                <a:ext cx="236" cy="316"/>
                <a:chOff x="1416" y="2930"/>
                <a:chExt cx="236" cy="316"/>
              </a:xfrm>
            </p:grpSpPr>
            <p:sp>
              <p:nvSpPr>
                <p:cNvPr id="40328" name="Rectangle 392"/>
                <p:cNvSpPr>
                  <a:spLocks noChangeArrowheads="1"/>
                </p:cNvSpPr>
                <p:nvPr/>
              </p:nvSpPr>
              <p:spPr bwMode="auto">
                <a:xfrm>
                  <a:off x="1459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86" name="Rectangle 850"/>
                <p:cNvSpPr>
                  <a:spLocks noChangeArrowheads="1"/>
                </p:cNvSpPr>
                <p:nvPr/>
              </p:nvSpPr>
              <p:spPr bwMode="auto">
                <a:xfrm>
                  <a:off x="1416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89" name="Group 853"/>
              <p:cNvGrpSpPr>
                <a:grpSpLocks/>
              </p:cNvGrpSpPr>
              <p:nvPr/>
            </p:nvGrpSpPr>
            <p:grpSpPr bwMode="auto">
              <a:xfrm>
                <a:off x="1652" y="2930"/>
                <a:ext cx="236" cy="316"/>
                <a:chOff x="1652" y="2930"/>
                <a:chExt cx="236" cy="316"/>
              </a:xfrm>
            </p:grpSpPr>
            <p:sp>
              <p:nvSpPr>
                <p:cNvPr id="40329" name="Rectangle 393"/>
                <p:cNvSpPr>
                  <a:spLocks noChangeArrowheads="1"/>
                </p:cNvSpPr>
                <p:nvPr/>
              </p:nvSpPr>
              <p:spPr bwMode="auto">
                <a:xfrm>
                  <a:off x="1695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88" name="Rectangle 852"/>
                <p:cNvSpPr>
                  <a:spLocks noChangeArrowheads="1"/>
                </p:cNvSpPr>
                <p:nvPr/>
              </p:nvSpPr>
              <p:spPr bwMode="auto">
                <a:xfrm>
                  <a:off x="1652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91" name="Group 855"/>
              <p:cNvGrpSpPr>
                <a:grpSpLocks/>
              </p:cNvGrpSpPr>
              <p:nvPr/>
            </p:nvGrpSpPr>
            <p:grpSpPr bwMode="auto">
              <a:xfrm>
                <a:off x="1888" y="2930"/>
                <a:ext cx="236" cy="316"/>
                <a:chOff x="1888" y="2930"/>
                <a:chExt cx="236" cy="316"/>
              </a:xfrm>
            </p:grpSpPr>
            <p:sp>
              <p:nvSpPr>
                <p:cNvPr id="40330" name="Rectangle 394"/>
                <p:cNvSpPr>
                  <a:spLocks noChangeArrowheads="1"/>
                </p:cNvSpPr>
                <p:nvPr/>
              </p:nvSpPr>
              <p:spPr bwMode="auto">
                <a:xfrm>
                  <a:off x="1931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90" name="Rectangle 854"/>
                <p:cNvSpPr>
                  <a:spLocks noChangeArrowheads="1"/>
                </p:cNvSpPr>
                <p:nvPr/>
              </p:nvSpPr>
              <p:spPr bwMode="auto">
                <a:xfrm>
                  <a:off x="1888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93" name="Group 857"/>
              <p:cNvGrpSpPr>
                <a:grpSpLocks/>
              </p:cNvGrpSpPr>
              <p:nvPr/>
            </p:nvGrpSpPr>
            <p:grpSpPr bwMode="auto">
              <a:xfrm>
                <a:off x="2124" y="2930"/>
                <a:ext cx="236" cy="316"/>
                <a:chOff x="2124" y="2930"/>
                <a:chExt cx="236" cy="316"/>
              </a:xfrm>
            </p:grpSpPr>
            <p:sp>
              <p:nvSpPr>
                <p:cNvPr id="40331" name="Rectangle 395"/>
                <p:cNvSpPr>
                  <a:spLocks noChangeArrowheads="1"/>
                </p:cNvSpPr>
                <p:nvPr/>
              </p:nvSpPr>
              <p:spPr bwMode="auto">
                <a:xfrm>
                  <a:off x="2167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92" name="Rectangle 856"/>
                <p:cNvSpPr>
                  <a:spLocks noChangeArrowheads="1"/>
                </p:cNvSpPr>
                <p:nvPr/>
              </p:nvSpPr>
              <p:spPr bwMode="auto">
                <a:xfrm>
                  <a:off x="2124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95" name="Group 859"/>
              <p:cNvGrpSpPr>
                <a:grpSpLocks/>
              </p:cNvGrpSpPr>
              <p:nvPr/>
            </p:nvGrpSpPr>
            <p:grpSpPr bwMode="auto">
              <a:xfrm>
                <a:off x="2360" y="2930"/>
                <a:ext cx="236" cy="316"/>
                <a:chOff x="2360" y="2930"/>
                <a:chExt cx="236" cy="316"/>
              </a:xfrm>
            </p:grpSpPr>
            <p:sp>
              <p:nvSpPr>
                <p:cNvPr id="40332" name="Rectangle 396"/>
                <p:cNvSpPr>
                  <a:spLocks noChangeArrowheads="1"/>
                </p:cNvSpPr>
                <p:nvPr/>
              </p:nvSpPr>
              <p:spPr bwMode="auto">
                <a:xfrm>
                  <a:off x="2403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94" name="Rectangle 858"/>
                <p:cNvSpPr>
                  <a:spLocks noChangeArrowheads="1"/>
                </p:cNvSpPr>
                <p:nvPr/>
              </p:nvSpPr>
              <p:spPr bwMode="auto">
                <a:xfrm>
                  <a:off x="2360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97" name="Group 861"/>
              <p:cNvGrpSpPr>
                <a:grpSpLocks/>
              </p:cNvGrpSpPr>
              <p:nvPr/>
            </p:nvGrpSpPr>
            <p:grpSpPr bwMode="auto">
              <a:xfrm>
                <a:off x="2596" y="2930"/>
                <a:ext cx="236" cy="316"/>
                <a:chOff x="2596" y="2930"/>
                <a:chExt cx="236" cy="316"/>
              </a:xfrm>
            </p:grpSpPr>
            <p:sp>
              <p:nvSpPr>
                <p:cNvPr id="40333" name="Rectangle 397"/>
                <p:cNvSpPr>
                  <a:spLocks noChangeArrowheads="1"/>
                </p:cNvSpPr>
                <p:nvPr/>
              </p:nvSpPr>
              <p:spPr bwMode="auto">
                <a:xfrm>
                  <a:off x="2639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96" name="Rectangle 860"/>
                <p:cNvSpPr>
                  <a:spLocks noChangeArrowheads="1"/>
                </p:cNvSpPr>
                <p:nvPr/>
              </p:nvSpPr>
              <p:spPr bwMode="auto">
                <a:xfrm>
                  <a:off x="2596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799" name="Group 863"/>
              <p:cNvGrpSpPr>
                <a:grpSpLocks/>
              </p:cNvGrpSpPr>
              <p:nvPr/>
            </p:nvGrpSpPr>
            <p:grpSpPr bwMode="auto">
              <a:xfrm>
                <a:off x="2832" y="2930"/>
                <a:ext cx="236" cy="316"/>
                <a:chOff x="2832" y="2930"/>
                <a:chExt cx="236" cy="316"/>
              </a:xfrm>
            </p:grpSpPr>
            <p:sp>
              <p:nvSpPr>
                <p:cNvPr id="40334" name="Rectangle 398"/>
                <p:cNvSpPr>
                  <a:spLocks noChangeArrowheads="1"/>
                </p:cNvSpPr>
                <p:nvPr/>
              </p:nvSpPr>
              <p:spPr bwMode="auto">
                <a:xfrm>
                  <a:off x="2875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798" name="Rectangle 862"/>
                <p:cNvSpPr>
                  <a:spLocks noChangeArrowheads="1"/>
                </p:cNvSpPr>
                <p:nvPr/>
              </p:nvSpPr>
              <p:spPr bwMode="auto">
                <a:xfrm>
                  <a:off x="2832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01" name="Group 865"/>
              <p:cNvGrpSpPr>
                <a:grpSpLocks/>
              </p:cNvGrpSpPr>
              <p:nvPr/>
            </p:nvGrpSpPr>
            <p:grpSpPr bwMode="auto">
              <a:xfrm>
                <a:off x="3068" y="2930"/>
                <a:ext cx="236" cy="316"/>
                <a:chOff x="3068" y="2930"/>
                <a:chExt cx="236" cy="316"/>
              </a:xfrm>
            </p:grpSpPr>
            <p:sp>
              <p:nvSpPr>
                <p:cNvPr id="40335" name="Rectangle 399"/>
                <p:cNvSpPr>
                  <a:spLocks noChangeArrowheads="1"/>
                </p:cNvSpPr>
                <p:nvPr/>
              </p:nvSpPr>
              <p:spPr bwMode="auto">
                <a:xfrm>
                  <a:off x="3111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00" name="Rectangle 864"/>
                <p:cNvSpPr>
                  <a:spLocks noChangeArrowheads="1"/>
                </p:cNvSpPr>
                <p:nvPr/>
              </p:nvSpPr>
              <p:spPr bwMode="auto">
                <a:xfrm>
                  <a:off x="3068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03" name="Group 867"/>
              <p:cNvGrpSpPr>
                <a:grpSpLocks/>
              </p:cNvGrpSpPr>
              <p:nvPr/>
            </p:nvGrpSpPr>
            <p:grpSpPr bwMode="auto">
              <a:xfrm>
                <a:off x="3304" y="2930"/>
                <a:ext cx="236" cy="316"/>
                <a:chOff x="3304" y="2930"/>
                <a:chExt cx="236" cy="316"/>
              </a:xfrm>
            </p:grpSpPr>
            <p:sp>
              <p:nvSpPr>
                <p:cNvPr id="40336" name="Rectangle 400"/>
                <p:cNvSpPr>
                  <a:spLocks noChangeArrowheads="1"/>
                </p:cNvSpPr>
                <p:nvPr/>
              </p:nvSpPr>
              <p:spPr bwMode="auto">
                <a:xfrm>
                  <a:off x="3347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02" name="Rectangle 866"/>
                <p:cNvSpPr>
                  <a:spLocks noChangeArrowheads="1"/>
                </p:cNvSpPr>
                <p:nvPr/>
              </p:nvSpPr>
              <p:spPr bwMode="auto">
                <a:xfrm>
                  <a:off x="3304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05" name="Group 869"/>
              <p:cNvGrpSpPr>
                <a:grpSpLocks/>
              </p:cNvGrpSpPr>
              <p:nvPr/>
            </p:nvGrpSpPr>
            <p:grpSpPr bwMode="auto">
              <a:xfrm>
                <a:off x="3540" y="2930"/>
                <a:ext cx="236" cy="316"/>
                <a:chOff x="3540" y="2930"/>
                <a:chExt cx="236" cy="316"/>
              </a:xfrm>
            </p:grpSpPr>
            <p:sp>
              <p:nvSpPr>
                <p:cNvPr id="40337" name="Rectangle 401"/>
                <p:cNvSpPr>
                  <a:spLocks noChangeArrowheads="1"/>
                </p:cNvSpPr>
                <p:nvPr/>
              </p:nvSpPr>
              <p:spPr bwMode="auto">
                <a:xfrm>
                  <a:off x="3583" y="293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04" name="Rectangle 868"/>
                <p:cNvSpPr>
                  <a:spLocks noChangeArrowheads="1"/>
                </p:cNvSpPr>
                <p:nvPr/>
              </p:nvSpPr>
              <p:spPr bwMode="auto">
                <a:xfrm>
                  <a:off x="3540" y="293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07" name="Group 871"/>
              <p:cNvGrpSpPr>
                <a:grpSpLocks/>
              </p:cNvGrpSpPr>
              <p:nvPr/>
            </p:nvGrpSpPr>
            <p:grpSpPr bwMode="auto">
              <a:xfrm>
                <a:off x="0" y="3246"/>
                <a:ext cx="236" cy="316"/>
                <a:chOff x="0" y="3246"/>
                <a:chExt cx="236" cy="316"/>
              </a:xfrm>
            </p:grpSpPr>
            <p:sp>
              <p:nvSpPr>
                <p:cNvPr id="40338" name="Rectangle 402"/>
                <p:cNvSpPr>
                  <a:spLocks noChangeArrowheads="1"/>
                </p:cNvSpPr>
                <p:nvPr/>
              </p:nvSpPr>
              <p:spPr bwMode="auto">
                <a:xfrm>
                  <a:off x="43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06" name="Rectangle 870"/>
                <p:cNvSpPr>
                  <a:spLocks noChangeArrowheads="1"/>
                </p:cNvSpPr>
                <p:nvPr/>
              </p:nvSpPr>
              <p:spPr bwMode="auto">
                <a:xfrm>
                  <a:off x="0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09" name="Group 873"/>
              <p:cNvGrpSpPr>
                <a:grpSpLocks/>
              </p:cNvGrpSpPr>
              <p:nvPr/>
            </p:nvGrpSpPr>
            <p:grpSpPr bwMode="auto">
              <a:xfrm>
                <a:off x="236" y="3246"/>
                <a:ext cx="236" cy="316"/>
                <a:chOff x="236" y="3246"/>
                <a:chExt cx="236" cy="316"/>
              </a:xfrm>
            </p:grpSpPr>
            <p:sp>
              <p:nvSpPr>
                <p:cNvPr id="40339" name="Rectangle 403"/>
                <p:cNvSpPr>
                  <a:spLocks noChangeArrowheads="1"/>
                </p:cNvSpPr>
                <p:nvPr/>
              </p:nvSpPr>
              <p:spPr bwMode="auto">
                <a:xfrm>
                  <a:off x="279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08" name="Rectangle 872"/>
                <p:cNvSpPr>
                  <a:spLocks noChangeArrowheads="1"/>
                </p:cNvSpPr>
                <p:nvPr/>
              </p:nvSpPr>
              <p:spPr bwMode="auto">
                <a:xfrm>
                  <a:off x="236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11" name="Group 875"/>
              <p:cNvGrpSpPr>
                <a:grpSpLocks/>
              </p:cNvGrpSpPr>
              <p:nvPr/>
            </p:nvGrpSpPr>
            <p:grpSpPr bwMode="auto">
              <a:xfrm>
                <a:off x="472" y="3246"/>
                <a:ext cx="236" cy="316"/>
                <a:chOff x="472" y="3246"/>
                <a:chExt cx="236" cy="316"/>
              </a:xfrm>
            </p:grpSpPr>
            <p:sp>
              <p:nvSpPr>
                <p:cNvPr id="40340" name="Rectangle 404"/>
                <p:cNvSpPr>
                  <a:spLocks noChangeArrowheads="1"/>
                </p:cNvSpPr>
                <p:nvPr/>
              </p:nvSpPr>
              <p:spPr bwMode="auto">
                <a:xfrm>
                  <a:off x="515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10" name="Rectangle 874"/>
                <p:cNvSpPr>
                  <a:spLocks noChangeArrowheads="1"/>
                </p:cNvSpPr>
                <p:nvPr/>
              </p:nvSpPr>
              <p:spPr bwMode="auto">
                <a:xfrm>
                  <a:off x="472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13" name="Group 877"/>
              <p:cNvGrpSpPr>
                <a:grpSpLocks/>
              </p:cNvGrpSpPr>
              <p:nvPr/>
            </p:nvGrpSpPr>
            <p:grpSpPr bwMode="auto">
              <a:xfrm>
                <a:off x="708" y="3246"/>
                <a:ext cx="236" cy="316"/>
                <a:chOff x="708" y="3246"/>
                <a:chExt cx="236" cy="316"/>
              </a:xfrm>
            </p:grpSpPr>
            <p:sp>
              <p:nvSpPr>
                <p:cNvPr id="40341" name="Rectangle 405"/>
                <p:cNvSpPr>
                  <a:spLocks noChangeArrowheads="1"/>
                </p:cNvSpPr>
                <p:nvPr/>
              </p:nvSpPr>
              <p:spPr bwMode="auto">
                <a:xfrm>
                  <a:off x="751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12" name="Rectangle 876"/>
                <p:cNvSpPr>
                  <a:spLocks noChangeArrowheads="1"/>
                </p:cNvSpPr>
                <p:nvPr/>
              </p:nvSpPr>
              <p:spPr bwMode="auto">
                <a:xfrm>
                  <a:off x="708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15" name="Group 879"/>
              <p:cNvGrpSpPr>
                <a:grpSpLocks/>
              </p:cNvGrpSpPr>
              <p:nvPr/>
            </p:nvGrpSpPr>
            <p:grpSpPr bwMode="auto">
              <a:xfrm>
                <a:off x="944" y="3246"/>
                <a:ext cx="236" cy="316"/>
                <a:chOff x="944" y="3246"/>
                <a:chExt cx="236" cy="316"/>
              </a:xfrm>
            </p:grpSpPr>
            <p:sp>
              <p:nvSpPr>
                <p:cNvPr id="40342" name="Rectangle 406"/>
                <p:cNvSpPr>
                  <a:spLocks noChangeArrowheads="1"/>
                </p:cNvSpPr>
                <p:nvPr/>
              </p:nvSpPr>
              <p:spPr bwMode="auto">
                <a:xfrm>
                  <a:off x="987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14" name="Rectangle 878"/>
                <p:cNvSpPr>
                  <a:spLocks noChangeArrowheads="1"/>
                </p:cNvSpPr>
                <p:nvPr/>
              </p:nvSpPr>
              <p:spPr bwMode="auto">
                <a:xfrm>
                  <a:off x="944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17" name="Group 881"/>
              <p:cNvGrpSpPr>
                <a:grpSpLocks/>
              </p:cNvGrpSpPr>
              <p:nvPr/>
            </p:nvGrpSpPr>
            <p:grpSpPr bwMode="auto">
              <a:xfrm>
                <a:off x="1180" y="3246"/>
                <a:ext cx="236" cy="316"/>
                <a:chOff x="1180" y="3246"/>
                <a:chExt cx="236" cy="316"/>
              </a:xfrm>
            </p:grpSpPr>
            <p:sp>
              <p:nvSpPr>
                <p:cNvPr id="40343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23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16" name="Rectangle 880"/>
                <p:cNvSpPr>
                  <a:spLocks noChangeArrowheads="1"/>
                </p:cNvSpPr>
                <p:nvPr/>
              </p:nvSpPr>
              <p:spPr bwMode="auto">
                <a:xfrm>
                  <a:off x="1180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19" name="Group 883"/>
              <p:cNvGrpSpPr>
                <a:grpSpLocks/>
              </p:cNvGrpSpPr>
              <p:nvPr/>
            </p:nvGrpSpPr>
            <p:grpSpPr bwMode="auto">
              <a:xfrm>
                <a:off x="1416" y="3246"/>
                <a:ext cx="236" cy="316"/>
                <a:chOff x="1416" y="3246"/>
                <a:chExt cx="236" cy="316"/>
              </a:xfrm>
            </p:grpSpPr>
            <p:sp>
              <p:nvSpPr>
                <p:cNvPr id="40344" name="Rectangle 408"/>
                <p:cNvSpPr>
                  <a:spLocks noChangeArrowheads="1"/>
                </p:cNvSpPr>
                <p:nvPr/>
              </p:nvSpPr>
              <p:spPr bwMode="auto">
                <a:xfrm>
                  <a:off x="1459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18" name="Rectangle 882"/>
                <p:cNvSpPr>
                  <a:spLocks noChangeArrowheads="1"/>
                </p:cNvSpPr>
                <p:nvPr/>
              </p:nvSpPr>
              <p:spPr bwMode="auto">
                <a:xfrm>
                  <a:off x="1416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21" name="Group 885"/>
              <p:cNvGrpSpPr>
                <a:grpSpLocks/>
              </p:cNvGrpSpPr>
              <p:nvPr/>
            </p:nvGrpSpPr>
            <p:grpSpPr bwMode="auto">
              <a:xfrm>
                <a:off x="1652" y="3246"/>
                <a:ext cx="236" cy="316"/>
                <a:chOff x="1652" y="3246"/>
                <a:chExt cx="236" cy="316"/>
              </a:xfrm>
            </p:grpSpPr>
            <p:sp>
              <p:nvSpPr>
                <p:cNvPr id="40345" name="Rectangle 409"/>
                <p:cNvSpPr>
                  <a:spLocks noChangeArrowheads="1"/>
                </p:cNvSpPr>
                <p:nvPr/>
              </p:nvSpPr>
              <p:spPr bwMode="auto">
                <a:xfrm>
                  <a:off x="1695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20" name="Rectangle 884"/>
                <p:cNvSpPr>
                  <a:spLocks noChangeArrowheads="1"/>
                </p:cNvSpPr>
                <p:nvPr/>
              </p:nvSpPr>
              <p:spPr bwMode="auto">
                <a:xfrm>
                  <a:off x="1652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23" name="Group 887"/>
              <p:cNvGrpSpPr>
                <a:grpSpLocks/>
              </p:cNvGrpSpPr>
              <p:nvPr/>
            </p:nvGrpSpPr>
            <p:grpSpPr bwMode="auto">
              <a:xfrm>
                <a:off x="1888" y="3246"/>
                <a:ext cx="236" cy="316"/>
                <a:chOff x="1888" y="3246"/>
                <a:chExt cx="236" cy="316"/>
              </a:xfrm>
            </p:grpSpPr>
            <p:sp>
              <p:nvSpPr>
                <p:cNvPr id="40346" name="Rectangle 410"/>
                <p:cNvSpPr>
                  <a:spLocks noChangeArrowheads="1"/>
                </p:cNvSpPr>
                <p:nvPr/>
              </p:nvSpPr>
              <p:spPr bwMode="auto">
                <a:xfrm>
                  <a:off x="1931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22" name="Rectangle 886"/>
                <p:cNvSpPr>
                  <a:spLocks noChangeArrowheads="1"/>
                </p:cNvSpPr>
                <p:nvPr/>
              </p:nvSpPr>
              <p:spPr bwMode="auto">
                <a:xfrm>
                  <a:off x="1888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25" name="Group 889"/>
              <p:cNvGrpSpPr>
                <a:grpSpLocks/>
              </p:cNvGrpSpPr>
              <p:nvPr/>
            </p:nvGrpSpPr>
            <p:grpSpPr bwMode="auto">
              <a:xfrm>
                <a:off x="2124" y="3246"/>
                <a:ext cx="236" cy="316"/>
                <a:chOff x="2124" y="3246"/>
                <a:chExt cx="236" cy="316"/>
              </a:xfrm>
            </p:grpSpPr>
            <p:sp>
              <p:nvSpPr>
                <p:cNvPr id="40347" name="Rectangle 411"/>
                <p:cNvSpPr>
                  <a:spLocks noChangeArrowheads="1"/>
                </p:cNvSpPr>
                <p:nvPr/>
              </p:nvSpPr>
              <p:spPr bwMode="auto">
                <a:xfrm>
                  <a:off x="2167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24" name="Rectangle 888"/>
                <p:cNvSpPr>
                  <a:spLocks noChangeArrowheads="1"/>
                </p:cNvSpPr>
                <p:nvPr/>
              </p:nvSpPr>
              <p:spPr bwMode="auto">
                <a:xfrm>
                  <a:off x="2124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27" name="Group 891"/>
              <p:cNvGrpSpPr>
                <a:grpSpLocks/>
              </p:cNvGrpSpPr>
              <p:nvPr/>
            </p:nvGrpSpPr>
            <p:grpSpPr bwMode="auto">
              <a:xfrm>
                <a:off x="2360" y="3246"/>
                <a:ext cx="236" cy="316"/>
                <a:chOff x="2360" y="3246"/>
                <a:chExt cx="236" cy="316"/>
              </a:xfrm>
            </p:grpSpPr>
            <p:sp>
              <p:nvSpPr>
                <p:cNvPr id="40348" name="Rectangle 412"/>
                <p:cNvSpPr>
                  <a:spLocks noChangeArrowheads="1"/>
                </p:cNvSpPr>
                <p:nvPr/>
              </p:nvSpPr>
              <p:spPr bwMode="auto">
                <a:xfrm>
                  <a:off x="2403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26" name="Rectangle 890"/>
                <p:cNvSpPr>
                  <a:spLocks noChangeArrowheads="1"/>
                </p:cNvSpPr>
                <p:nvPr/>
              </p:nvSpPr>
              <p:spPr bwMode="auto">
                <a:xfrm>
                  <a:off x="2360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29" name="Group 893"/>
              <p:cNvGrpSpPr>
                <a:grpSpLocks/>
              </p:cNvGrpSpPr>
              <p:nvPr/>
            </p:nvGrpSpPr>
            <p:grpSpPr bwMode="auto">
              <a:xfrm>
                <a:off x="2596" y="3246"/>
                <a:ext cx="236" cy="316"/>
                <a:chOff x="2596" y="3246"/>
                <a:chExt cx="236" cy="316"/>
              </a:xfrm>
            </p:grpSpPr>
            <p:sp>
              <p:nvSpPr>
                <p:cNvPr id="40349" name="Rectangle 413"/>
                <p:cNvSpPr>
                  <a:spLocks noChangeArrowheads="1"/>
                </p:cNvSpPr>
                <p:nvPr/>
              </p:nvSpPr>
              <p:spPr bwMode="auto">
                <a:xfrm>
                  <a:off x="2639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28" name="Rectangle 892"/>
                <p:cNvSpPr>
                  <a:spLocks noChangeArrowheads="1"/>
                </p:cNvSpPr>
                <p:nvPr/>
              </p:nvSpPr>
              <p:spPr bwMode="auto">
                <a:xfrm>
                  <a:off x="2596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31" name="Group 895"/>
              <p:cNvGrpSpPr>
                <a:grpSpLocks/>
              </p:cNvGrpSpPr>
              <p:nvPr/>
            </p:nvGrpSpPr>
            <p:grpSpPr bwMode="auto">
              <a:xfrm>
                <a:off x="2832" y="3246"/>
                <a:ext cx="236" cy="316"/>
                <a:chOff x="2832" y="3246"/>
                <a:chExt cx="236" cy="316"/>
              </a:xfrm>
            </p:grpSpPr>
            <p:sp>
              <p:nvSpPr>
                <p:cNvPr id="40350" name="Rectangle 414"/>
                <p:cNvSpPr>
                  <a:spLocks noChangeArrowheads="1"/>
                </p:cNvSpPr>
                <p:nvPr/>
              </p:nvSpPr>
              <p:spPr bwMode="auto">
                <a:xfrm>
                  <a:off x="2875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30" name="Rectangle 894"/>
                <p:cNvSpPr>
                  <a:spLocks noChangeArrowheads="1"/>
                </p:cNvSpPr>
                <p:nvPr/>
              </p:nvSpPr>
              <p:spPr bwMode="auto">
                <a:xfrm>
                  <a:off x="2832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33" name="Group 897"/>
              <p:cNvGrpSpPr>
                <a:grpSpLocks/>
              </p:cNvGrpSpPr>
              <p:nvPr/>
            </p:nvGrpSpPr>
            <p:grpSpPr bwMode="auto">
              <a:xfrm>
                <a:off x="3068" y="3246"/>
                <a:ext cx="236" cy="316"/>
                <a:chOff x="3068" y="3246"/>
                <a:chExt cx="236" cy="316"/>
              </a:xfrm>
            </p:grpSpPr>
            <p:sp>
              <p:nvSpPr>
                <p:cNvPr id="40351" name="Rectangle 415"/>
                <p:cNvSpPr>
                  <a:spLocks noChangeArrowheads="1"/>
                </p:cNvSpPr>
                <p:nvPr/>
              </p:nvSpPr>
              <p:spPr bwMode="auto">
                <a:xfrm>
                  <a:off x="3111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32" name="Rectangle 896"/>
                <p:cNvSpPr>
                  <a:spLocks noChangeArrowheads="1"/>
                </p:cNvSpPr>
                <p:nvPr/>
              </p:nvSpPr>
              <p:spPr bwMode="auto">
                <a:xfrm>
                  <a:off x="3068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35" name="Group 899"/>
              <p:cNvGrpSpPr>
                <a:grpSpLocks/>
              </p:cNvGrpSpPr>
              <p:nvPr/>
            </p:nvGrpSpPr>
            <p:grpSpPr bwMode="auto">
              <a:xfrm>
                <a:off x="3304" y="3246"/>
                <a:ext cx="236" cy="316"/>
                <a:chOff x="3304" y="3246"/>
                <a:chExt cx="236" cy="316"/>
              </a:xfrm>
            </p:grpSpPr>
            <p:sp>
              <p:nvSpPr>
                <p:cNvPr id="40352" name="Rectangle 416"/>
                <p:cNvSpPr>
                  <a:spLocks noChangeArrowheads="1"/>
                </p:cNvSpPr>
                <p:nvPr/>
              </p:nvSpPr>
              <p:spPr bwMode="auto">
                <a:xfrm>
                  <a:off x="3347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34" name="Rectangle 898"/>
                <p:cNvSpPr>
                  <a:spLocks noChangeArrowheads="1"/>
                </p:cNvSpPr>
                <p:nvPr/>
              </p:nvSpPr>
              <p:spPr bwMode="auto">
                <a:xfrm>
                  <a:off x="3304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37" name="Group 901"/>
              <p:cNvGrpSpPr>
                <a:grpSpLocks/>
              </p:cNvGrpSpPr>
              <p:nvPr/>
            </p:nvGrpSpPr>
            <p:grpSpPr bwMode="auto">
              <a:xfrm>
                <a:off x="3540" y="3246"/>
                <a:ext cx="236" cy="316"/>
                <a:chOff x="3540" y="3246"/>
                <a:chExt cx="236" cy="316"/>
              </a:xfrm>
            </p:grpSpPr>
            <p:sp>
              <p:nvSpPr>
                <p:cNvPr id="40353" name="Rectangle 417"/>
                <p:cNvSpPr>
                  <a:spLocks noChangeArrowheads="1"/>
                </p:cNvSpPr>
                <p:nvPr/>
              </p:nvSpPr>
              <p:spPr bwMode="auto">
                <a:xfrm>
                  <a:off x="3583" y="324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 dirty="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 dirty="0"/>
                </a:p>
              </p:txBody>
            </p:sp>
            <p:sp>
              <p:nvSpPr>
                <p:cNvPr id="40836" name="Rectangle 900"/>
                <p:cNvSpPr>
                  <a:spLocks noChangeArrowheads="1"/>
                </p:cNvSpPr>
                <p:nvPr/>
              </p:nvSpPr>
              <p:spPr bwMode="auto">
                <a:xfrm>
                  <a:off x="3540" y="324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39" name="Group 903"/>
              <p:cNvGrpSpPr>
                <a:grpSpLocks/>
              </p:cNvGrpSpPr>
              <p:nvPr/>
            </p:nvGrpSpPr>
            <p:grpSpPr bwMode="auto">
              <a:xfrm>
                <a:off x="0" y="3562"/>
                <a:ext cx="236" cy="316"/>
                <a:chOff x="0" y="3562"/>
                <a:chExt cx="236" cy="316"/>
              </a:xfrm>
            </p:grpSpPr>
            <p:sp>
              <p:nvSpPr>
                <p:cNvPr id="40354" name="Rectangle 418"/>
                <p:cNvSpPr>
                  <a:spLocks noChangeArrowheads="1"/>
                </p:cNvSpPr>
                <p:nvPr/>
              </p:nvSpPr>
              <p:spPr bwMode="auto">
                <a:xfrm>
                  <a:off x="43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38" name="Rectangle 902"/>
                <p:cNvSpPr>
                  <a:spLocks noChangeArrowheads="1"/>
                </p:cNvSpPr>
                <p:nvPr/>
              </p:nvSpPr>
              <p:spPr bwMode="auto">
                <a:xfrm>
                  <a:off x="0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41" name="Group 905"/>
              <p:cNvGrpSpPr>
                <a:grpSpLocks/>
              </p:cNvGrpSpPr>
              <p:nvPr/>
            </p:nvGrpSpPr>
            <p:grpSpPr bwMode="auto">
              <a:xfrm>
                <a:off x="236" y="3562"/>
                <a:ext cx="236" cy="316"/>
                <a:chOff x="236" y="3562"/>
                <a:chExt cx="236" cy="316"/>
              </a:xfrm>
            </p:grpSpPr>
            <p:sp>
              <p:nvSpPr>
                <p:cNvPr id="40355" name="Rectangle 419"/>
                <p:cNvSpPr>
                  <a:spLocks noChangeArrowheads="1"/>
                </p:cNvSpPr>
                <p:nvPr/>
              </p:nvSpPr>
              <p:spPr bwMode="auto">
                <a:xfrm>
                  <a:off x="279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40" name="Rectangle 904"/>
                <p:cNvSpPr>
                  <a:spLocks noChangeArrowheads="1"/>
                </p:cNvSpPr>
                <p:nvPr/>
              </p:nvSpPr>
              <p:spPr bwMode="auto">
                <a:xfrm>
                  <a:off x="236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43" name="Group 907"/>
              <p:cNvGrpSpPr>
                <a:grpSpLocks/>
              </p:cNvGrpSpPr>
              <p:nvPr/>
            </p:nvGrpSpPr>
            <p:grpSpPr bwMode="auto">
              <a:xfrm>
                <a:off x="472" y="3562"/>
                <a:ext cx="236" cy="316"/>
                <a:chOff x="472" y="3562"/>
                <a:chExt cx="236" cy="316"/>
              </a:xfrm>
            </p:grpSpPr>
            <p:sp>
              <p:nvSpPr>
                <p:cNvPr id="40356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5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42" name="Rectangle 906"/>
                <p:cNvSpPr>
                  <a:spLocks noChangeArrowheads="1"/>
                </p:cNvSpPr>
                <p:nvPr/>
              </p:nvSpPr>
              <p:spPr bwMode="auto">
                <a:xfrm>
                  <a:off x="472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45" name="Group 909"/>
              <p:cNvGrpSpPr>
                <a:grpSpLocks/>
              </p:cNvGrpSpPr>
              <p:nvPr/>
            </p:nvGrpSpPr>
            <p:grpSpPr bwMode="auto">
              <a:xfrm>
                <a:off x="708" y="3562"/>
                <a:ext cx="236" cy="316"/>
                <a:chOff x="708" y="3562"/>
                <a:chExt cx="236" cy="316"/>
              </a:xfrm>
            </p:grpSpPr>
            <p:sp>
              <p:nvSpPr>
                <p:cNvPr id="40357" name="Rectangle 421"/>
                <p:cNvSpPr>
                  <a:spLocks noChangeArrowheads="1"/>
                </p:cNvSpPr>
                <p:nvPr/>
              </p:nvSpPr>
              <p:spPr bwMode="auto">
                <a:xfrm>
                  <a:off x="751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44" name="Rectangle 908"/>
                <p:cNvSpPr>
                  <a:spLocks noChangeArrowheads="1"/>
                </p:cNvSpPr>
                <p:nvPr/>
              </p:nvSpPr>
              <p:spPr bwMode="auto">
                <a:xfrm>
                  <a:off x="708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47" name="Group 911"/>
              <p:cNvGrpSpPr>
                <a:grpSpLocks/>
              </p:cNvGrpSpPr>
              <p:nvPr/>
            </p:nvGrpSpPr>
            <p:grpSpPr bwMode="auto">
              <a:xfrm>
                <a:off x="944" y="3562"/>
                <a:ext cx="236" cy="316"/>
                <a:chOff x="944" y="3562"/>
                <a:chExt cx="236" cy="316"/>
              </a:xfrm>
            </p:grpSpPr>
            <p:sp>
              <p:nvSpPr>
                <p:cNvPr id="40358" name="Rectangle 422"/>
                <p:cNvSpPr>
                  <a:spLocks noChangeArrowheads="1"/>
                </p:cNvSpPr>
                <p:nvPr/>
              </p:nvSpPr>
              <p:spPr bwMode="auto">
                <a:xfrm>
                  <a:off x="987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46" name="Rectangle 910"/>
                <p:cNvSpPr>
                  <a:spLocks noChangeArrowheads="1"/>
                </p:cNvSpPr>
                <p:nvPr/>
              </p:nvSpPr>
              <p:spPr bwMode="auto">
                <a:xfrm>
                  <a:off x="944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49" name="Group 913"/>
              <p:cNvGrpSpPr>
                <a:grpSpLocks/>
              </p:cNvGrpSpPr>
              <p:nvPr/>
            </p:nvGrpSpPr>
            <p:grpSpPr bwMode="auto">
              <a:xfrm>
                <a:off x="1180" y="3562"/>
                <a:ext cx="236" cy="316"/>
                <a:chOff x="1180" y="3562"/>
                <a:chExt cx="236" cy="316"/>
              </a:xfrm>
            </p:grpSpPr>
            <p:sp>
              <p:nvSpPr>
                <p:cNvPr id="40359" name="Rectangle 423"/>
                <p:cNvSpPr>
                  <a:spLocks noChangeArrowheads="1"/>
                </p:cNvSpPr>
                <p:nvPr/>
              </p:nvSpPr>
              <p:spPr bwMode="auto">
                <a:xfrm>
                  <a:off x="1223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48" name="Rectangle 912"/>
                <p:cNvSpPr>
                  <a:spLocks noChangeArrowheads="1"/>
                </p:cNvSpPr>
                <p:nvPr/>
              </p:nvSpPr>
              <p:spPr bwMode="auto">
                <a:xfrm>
                  <a:off x="1180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51" name="Group 915"/>
              <p:cNvGrpSpPr>
                <a:grpSpLocks/>
              </p:cNvGrpSpPr>
              <p:nvPr/>
            </p:nvGrpSpPr>
            <p:grpSpPr bwMode="auto">
              <a:xfrm>
                <a:off x="1416" y="3562"/>
                <a:ext cx="236" cy="316"/>
                <a:chOff x="1416" y="3562"/>
                <a:chExt cx="236" cy="316"/>
              </a:xfrm>
            </p:grpSpPr>
            <p:sp>
              <p:nvSpPr>
                <p:cNvPr id="40360" name="Rectangle 424"/>
                <p:cNvSpPr>
                  <a:spLocks noChangeArrowheads="1"/>
                </p:cNvSpPr>
                <p:nvPr/>
              </p:nvSpPr>
              <p:spPr bwMode="auto">
                <a:xfrm>
                  <a:off x="1459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50" name="Rectangle 914"/>
                <p:cNvSpPr>
                  <a:spLocks noChangeArrowheads="1"/>
                </p:cNvSpPr>
                <p:nvPr/>
              </p:nvSpPr>
              <p:spPr bwMode="auto">
                <a:xfrm>
                  <a:off x="1416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53" name="Group 917"/>
              <p:cNvGrpSpPr>
                <a:grpSpLocks/>
              </p:cNvGrpSpPr>
              <p:nvPr/>
            </p:nvGrpSpPr>
            <p:grpSpPr bwMode="auto">
              <a:xfrm>
                <a:off x="1652" y="3562"/>
                <a:ext cx="236" cy="316"/>
                <a:chOff x="1652" y="3562"/>
                <a:chExt cx="236" cy="316"/>
              </a:xfrm>
            </p:grpSpPr>
            <p:sp>
              <p:nvSpPr>
                <p:cNvPr id="40361" name="Rectangle 425"/>
                <p:cNvSpPr>
                  <a:spLocks noChangeArrowheads="1"/>
                </p:cNvSpPr>
                <p:nvPr/>
              </p:nvSpPr>
              <p:spPr bwMode="auto">
                <a:xfrm>
                  <a:off x="1695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52" name="Rectangle 916"/>
                <p:cNvSpPr>
                  <a:spLocks noChangeArrowheads="1"/>
                </p:cNvSpPr>
                <p:nvPr/>
              </p:nvSpPr>
              <p:spPr bwMode="auto">
                <a:xfrm>
                  <a:off x="1652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55" name="Group 919"/>
              <p:cNvGrpSpPr>
                <a:grpSpLocks/>
              </p:cNvGrpSpPr>
              <p:nvPr/>
            </p:nvGrpSpPr>
            <p:grpSpPr bwMode="auto">
              <a:xfrm>
                <a:off x="1888" y="3562"/>
                <a:ext cx="236" cy="316"/>
                <a:chOff x="1888" y="3562"/>
                <a:chExt cx="236" cy="316"/>
              </a:xfrm>
            </p:grpSpPr>
            <p:sp>
              <p:nvSpPr>
                <p:cNvPr id="40362" name="Rectangle 426"/>
                <p:cNvSpPr>
                  <a:spLocks noChangeArrowheads="1"/>
                </p:cNvSpPr>
                <p:nvPr/>
              </p:nvSpPr>
              <p:spPr bwMode="auto">
                <a:xfrm>
                  <a:off x="1931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54" name="Rectangle 918"/>
                <p:cNvSpPr>
                  <a:spLocks noChangeArrowheads="1"/>
                </p:cNvSpPr>
                <p:nvPr/>
              </p:nvSpPr>
              <p:spPr bwMode="auto">
                <a:xfrm>
                  <a:off x="1888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57" name="Group 921"/>
              <p:cNvGrpSpPr>
                <a:grpSpLocks/>
              </p:cNvGrpSpPr>
              <p:nvPr/>
            </p:nvGrpSpPr>
            <p:grpSpPr bwMode="auto">
              <a:xfrm>
                <a:off x="2124" y="3562"/>
                <a:ext cx="236" cy="316"/>
                <a:chOff x="2124" y="3562"/>
                <a:chExt cx="236" cy="316"/>
              </a:xfrm>
            </p:grpSpPr>
            <p:sp>
              <p:nvSpPr>
                <p:cNvPr id="40363" name="Rectangle 427"/>
                <p:cNvSpPr>
                  <a:spLocks noChangeArrowheads="1"/>
                </p:cNvSpPr>
                <p:nvPr/>
              </p:nvSpPr>
              <p:spPr bwMode="auto">
                <a:xfrm>
                  <a:off x="2167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56" name="Rectangle 920"/>
                <p:cNvSpPr>
                  <a:spLocks noChangeArrowheads="1"/>
                </p:cNvSpPr>
                <p:nvPr/>
              </p:nvSpPr>
              <p:spPr bwMode="auto">
                <a:xfrm>
                  <a:off x="2124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59" name="Group 923"/>
              <p:cNvGrpSpPr>
                <a:grpSpLocks/>
              </p:cNvGrpSpPr>
              <p:nvPr/>
            </p:nvGrpSpPr>
            <p:grpSpPr bwMode="auto">
              <a:xfrm>
                <a:off x="2360" y="3562"/>
                <a:ext cx="236" cy="316"/>
                <a:chOff x="2360" y="3562"/>
                <a:chExt cx="236" cy="316"/>
              </a:xfrm>
            </p:grpSpPr>
            <p:sp>
              <p:nvSpPr>
                <p:cNvPr id="40364" name="Rectangle 428"/>
                <p:cNvSpPr>
                  <a:spLocks noChangeArrowheads="1"/>
                </p:cNvSpPr>
                <p:nvPr/>
              </p:nvSpPr>
              <p:spPr bwMode="auto">
                <a:xfrm>
                  <a:off x="2403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58" name="Rectangle 922"/>
                <p:cNvSpPr>
                  <a:spLocks noChangeArrowheads="1"/>
                </p:cNvSpPr>
                <p:nvPr/>
              </p:nvSpPr>
              <p:spPr bwMode="auto">
                <a:xfrm>
                  <a:off x="2360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61" name="Group 925"/>
              <p:cNvGrpSpPr>
                <a:grpSpLocks/>
              </p:cNvGrpSpPr>
              <p:nvPr/>
            </p:nvGrpSpPr>
            <p:grpSpPr bwMode="auto">
              <a:xfrm>
                <a:off x="2596" y="3562"/>
                <a:ext cx="236" cy="316"/>
                <a:chOff x="2596" y="3562"/>
                <a:chExt cx="236" cy="316"/>
              </a:xfrm>
            </p:grpSpPr>
            <p:sp>
              <p:nvSpPr>
                <p:cNvPr id="40365" name="Rectangle 429"/>
                <p:cNvSpPr>
                  <a:spLocks noChangeArrowheads="1"/>
                </p:cNvSpPr>
                <p:nvPr/>
              </p:nvSpPr>
              <p:spPr bwMode="auto">
                <a:xfrm>
                  <a:off x="2639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60" name="Rectangle 924"/>
                <p:cNvSpPr>
                  <a:spLocks noChangeArrowheads="1"/>
                </p:cNvSpPr>
                <p:nvPr/>
              </p:nvSpPr>
              <p:spPr bwMode="auto">
                <a:xfrm>
                  <a:off x="2596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63" name="Group 927"/>
              <p:cNvGrpSpPr>
                <a:grpSpLocks/>
              </p:cNvGrpSpPr>
              <p:nvPr/>
            </p:nvGrpSpPr>
            <p:grpSpPr bwMode="auto">
              <a:xfrm>
                <a:off x="2832" y="3562"/>
                <a:ext cx="236" cy="316"/>
                <a:chOff x="2832" y="3562"/>
                <a:chExt cx="236" cy="316"/>
              </a:xfrm>
            </p:grpSpPr>
            <p:sp>
              <p:nvSpPr>
                <p:cNvPr id="40366" name="Rectangle 430"/>
                <p:cNvSpPr>
                  <a:spLocks noChangeArrowheads="1"/>
                </p:cNvSpPr>
                <p:nvPr/>
              </p:nvSpPr>
              <p:spPr bwMode="auto">
                <a:xfrm>
                  <a:off x="2875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62" name="Rectangle 926"/>
                <p:cNvSpPr>
                  <a:spLocks noChangeArrowheads="1"/>
                </p:cNvSpPr>
                <p:nvPr/>
              </p:nvSpPr>
              <p:spPr bwMode="auto">
                <a:xfrm>
                  <a:off x="2832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65" name="Group 929"/>
              <p:cNvGrpSpPr>
                <a:grpSpLocks/>
              </p:cNvGrpSpPr>
              <p:nvPr/>
            </p:nvGrpSpPr>
            <p:grpSpPr bwMode="auto">
              <a:xfrm>
                <a:off x="3068" y="3562"/>
                <a:ext cx="236" cy="316"/>
                <a:chOff x="3068" y="3562"/>
                <a:chExt cx="236" cy="316"/>
              </a:xfrm>
            </p:grpSpPr>
            <p:sp>
              <p:nvSpPr>
                <p:cNvPr id="40367" name="Rectangle 431"/>
                <p:cNvSpPr>
                  <a:spLocks noChangeArrowheads="1"/>
                </p:cNvSpPr>
                <p:nvPr/>
              </p:nvSpPr>
              <p:spPr bwMode="auto">
                <a:xfrm>
                  <a:off x="3111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64" name="Rectangle 928"/>
                <p:cNvSpPr>
                  <a:spLocks noChangeArrowheads="1"/>
                </p:cNvSpPr>
                <p:nvPr/>
              </p:nvSpPr>
              <p:spPr bwMode="auto">
                <a:xfrm>
                  <a:off x="3068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67" name="Group 931"/>
              <p:cNvGrpSpPr>
                <a:grpSpLocks/>
              </p:cNvGrpSpPr>
              <p:nvPr/>
            </p:nvGrpSpPr>
            <p:grpSpPr bwMode="auto">
              <a:xfrm>
                <a:off x="3304" y="3562"/>
                <a:ext cx="236" cy="316"/>
                <a:chOff x="3304" y="3562"/>
                <a:chExt cx="236" cy="316"/>
              </a:xfrm>
            </p:grpSpPr>
            <p:sp>
              <p:nvSpPr>
                <p:cNvPr id="40368" name="Rectangle 432"/>
                <p:cNvSpPr>
                  <a:spLocks noChangeArrowheads="1"/>
                </p:cNvSpPr>
                <p:nvPr/>
              </p:nvSpPr>
              <p:spPr bwMode="auto">
                <a:xfrm>
                  <a:off x="3347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66" name="Rectangle 930"/>
                <p:cNvSpPr>
                  <a:spLocks noChangeArrowheads="1"/>
                </p:cNvSpPr>
                <p:nvPr/>
              </p:nvSpPr>
              <p:spPr bwMode="auto">
                <a:xfrm>
                  <a:off x="3304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69" name="Group 933"/>
              <p:cNvGrpSpPr>
                <a:grpSpLocks/>
              </p:cNvGrpSpPr>
              <p:nvPr/>
            </p:nvGrpSpPr>
            <p:grpSpPr bwMode="auto">
              <a:xfrm>
                <a:off x="3540" y="3562"/>
                <a:ext cx="236" cy="316"/>
                <a:chOff x="3540" y="3562"/>
                <a:chExt cx="236" cy="316"/>
              </a:xfrm>
            </p:grpSpPr>
            <p:sp>
              <p:nvSpPr>
                <p:cNvPr id="40369" name="Rectangle 433"/>
                <p:cNvSpPr>
                  <a:spLocks noChangeArrowheads="1"/>
                </p:cNvSpPr>
                <p:nvPr/>
              </p:nvSpPr>
              <p:spPr bwMode="auto">
                <a:xfrm>
                  <a:off x="3583" y="356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68" name="Rectangle 932"/>
                <p:cNvSpPr>
                  <a:spLocks noChangeArrowheads="1"/>
                </p:cNvSpPr>
                <p:nvPr/>
              </p:nvSpPr>
              <p:spPr bwMode="auto">
                <a:xfrm>
                  <a:off x="3540" y="356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71" name="Group 935"/>
              <p:cNvGrpSpPr>
                <a:grpSpLocks/>
              </p:cNvGrpSpPr>
              <p:nvPr/>
            </p:nvGrpSpPr>
            <p:grpSpPr bwMode="auto">
              <a:xfrm>
                <a:off x="0" y="3878"/>
                <a:ext cx="236" cy="316"/>
                <a:chOff x="0" y="3878"/>
                <a:chExt cx="236" cy="316"/>
              </a:xfrm>
            </p:grpSpPr>
            <p:sp>
              <p:nvSpPr>
                <p:cNvPr id="40370" name="Rectangle 434"/>
                <p:cNvSpPr>
                  <a:spLocks noChangeArrowheads="1"/>
                </p:cNvSpPr>
                <p:nvPr/>
              </p:nvSpPr>
              <p:spPr bwMode="auto">
                <a:xfrm>
                  <a:off x="43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70" name="Rectangle 934"/>
                <p:cNvSpPr>
                  <a:spLocks noChangeArrowheads="1"/>
                </p:cNvSpPr>
                <p:nvPr/>
              </p:nvSpPr>
              <p:spPr bwMode="auto">
                <a:xfrm>
                  <a:off x="0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73" name="Group 937"/>
              <p:cNvGrpSpPr>
                <a:grpSpLocks/>
              </p:cNvGrpSpPr>
              <p:nvPr/>
            </p:nvGrpSpPr>
            <p:grpSpPr bwMode="auto">
              <a:xfrm>
                <a:off x="236" y="3878"/>
                <a:ext cx="236" cy="316"/>
                <a:chOff x="236" y="3878"/>
                <a:chExt cx="236" cy="316"/>
              </a:xfrm>
            </p:grpSpPr>
            <p:sp>
              <p:nvSpPr>
                <p:cNvPr id="40371" name="Rectangle 435"/>
                <p:cNvSpPr>
                  <a:spLocks noChangeArrowheads="1"/>
                </p:cNvSpPr>
                <p:nvPr/>
              </p:nvSpPr>
              <p:spPr bwMode="auto">
                <a:xfrm>
                  <a:off x="279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72" name="Rectangle 936"/>
                <p:cNvSpPr>
                  <a:spLocks noChangeArrowheads="1"/>
                </p:cNvSpPr>
                <p:nvPr/>
              </p:nvSpPr>
              <p:spPr bwMode="auto">
                <a:xfrm>
                  <a:off x="236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75" name="Group 939"/>
              <p:cNvGrpSpPr>
                <a:grpSpLocks/>
              </p:cNvGrpSpPr>
              <p:nvPr/>
            </p:nvGrpSpPr>
            <p:grpSpPr bwMode="auto">
              <a:xfrm>
                <a:off x="472" y="3878"/>
                <a:ext cx="236" cy="316"/>
                <a:chOff x="472" y="3878"/>
                <a:chExt cx="236" cy="316"/>
              </a:xfrm>
            </p:grpSpPr>
            <p:sp>
              <p:nvSpPr>
                <p:cNvPr id="40372" name="Rectangle 436"/>
                <p:cNvSpPr>
                  <a:spLocks noChangeArrowheads="1"/>
                </p:cNvSpPr>
                <p:nvPr/>
              </p:nvSpPr>
              <p:spPr bwMode="auto">
                <a:xfrm>
                  <a:off x="515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74" name="Rectangle 938"/>
                <p:cNvSpPr>
                  <a:spLocks noChangeArrowheads="1"/>
                </p:cNvSpPr>
                <p:nvPr/>
              </p:nvSpPr>
              <p:spPr bwMode="auto">
                <a:xfrm>
                  <a:off x="472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77" name="Group 941"/>
              <p:cNvGrpSpPr>
                <a:grpSpLocks/>
              </p:cNvGrpSpPr>
              <p:nvPr/>
            </p:nvGrpSpPr>
            <p:grpSpPr bwMode="auto">
              <a:xfrm>
                <a:off x="708" y="3878"/>
                <a:ext cx="236" cy="316"/>
                <a:chOff x="708" y="3878"/>
                <a:chExt cx="236" cy="316"/>
              </a:xfrm>
            </p:grpSpPr>
            <p:sp>
              <p:nvSpPr>
                <p:cNvPr id="40373" name="Rectangle 437"/>
                <p:cNvSpPr>
                  <a:spLocks noChangeArrowheads="1"/>
                </p:cNvSpPr>
                <p:nvPr/>
              </p:nvSpPr>
              <p:spPr bwMode="auto">
                <a:xfrm>
                  <a:off x="751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76" name="Rectangle 940"/>
                <p:cNvSpPr>
                  <a:spLocks noChangeArrowheads="1"/>
                </p:cNvSpPr>
                <p:nvPr/>
              </p:nvSpPr>
              <p:spPr bwMode="auto">
                <a:xfrm>
                  <a:off x="708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79" name="Group 943"/>
              <p:cNvGrpSpPr>
                <a:grpSpLocks/>
              </p:cNvGrpSpPr>
              <p:nvPr/>
            </p:nvGrpSpPr>
            <p:grpSpPr bwMode="auto">
              <a:xfrm>
                <a:off x="944" y="3878"/>
                <a:ext cx="236" cy="316"/>
                <a:chOff x="944" y="3878"/>
                <a:chExt cx="236" cy="316"/>
              </a:xfrm>
            </p:grpSpPr>
            <p:sp>
              <p:nvSpPr>
                <p:cNvPr id="40374" name="Rectangle 438"/>
                <p:cNvSpPr>
                  <a:spLocks noChangeArrowheads="1"/>
                </p:cNvSpPr>
                <p:nvPr/>
              </p:nvSpPr>
              <p:spPr bwMode="auto">
                <a:xfrm>
                  <a:off x="987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78" name="Rectangle 942"/>
                <p:cNvSpPr>
                  <a:spLocks noChangeArrowheads="1"/>
                </p:cNvSpPr>
                <p:nvPr/>
              </p:nvSpPr>
              <p:spPr bwMode="auto">
                <a:xfrm>
                  <a:off x="944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81" name="Group 945"/>
              <p:cNvGrpSpPr>
                <a:grpSpLocks/>
              </p:cNvGrpSpPr>
              <p:nvPr/>
            </p:nvGrpSpPr>
            <p:grpSpPr bwMode="auto">
              <a:xfrm>
                <a:off x="1180" y="3878"/>
                <a:ext cx="236" cy="316"/>
                <a:chOff x="1180" y="3878"/>
                <a:chExt cx="236" cy="316"/>
              </a:xfrm>
            </p:grpSpPr>
            <p:sp>
              <p:nvSpPr>
                <p:cNvPr id="40375" name="Rectangle 439"/>
                <p:cNvSpPr>
                  <a:spLocks noChangeArrowheads="1"/>
                </p:cNvSpPr>
                <p:nvPr/>
              </p:nvSpPr>
              <p:spPr bwMode="auto">
                <a:xfrm>
                  <a:off x="1223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80" name="Rectangle 944"/>
                <p:cNvSpPr>
                  <a:spLocks noChangeArrowheads="1"/>
                </p:cNvSpPr>
                <p:nvPr/>
              </p:nvSpPr>
              <p:spPr bwMode="auto">
                <a:xfrm>
                  <a:off x="1180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83" name="Group 947"/>
              <p:cNvGrpSpPr>
                <a:grpSpLocks/>
              </p:cNvGrpSpPr>
              <p:nvPr/>
            </p:nvGrpSpPr>
            <p:grpSpPr bwMode="auto">
              <a:xfrm>
                <a:off x="1416" y="3878"/>
                <a:ext cx="236" cy="316"/>
                <a:chOff x="1416" y="3878"/>
                <a:chExt cx="236" cy="316"/>
              </a:xfrm>
            </p:grpSpPr>
            <p:sp>
              <p:nvSpPr>
                <p:cNvPr id="40376" name="Rectangle 440"/>
                <p:cNvSpPr>
                  <a:spLocks noChangeArrowheads="1"/>
                </p:cNvSpPr>
                <p:nvPr/>
              </p:nvSpPr>
              <p:spPr bwMode="auto">
                <a:xfrm>
                  <a:off x="1459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82" name="Rectangle 946"/>
                <p:cNvSpPr>
                  <a:spLocks noChangeArrowheads="1"/>
                </p:cNvSpPr>
                <p:nvPr/>
              </p:nvSpPr>
              <p:spPr bwMode="auto">
                <a:xfrm>
                  <a:off x="1416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85" name="Group 949"/>
              <p:cNvGrpSpPr>
                <a:grpSpLocks/>
              </p:cNvGrpSpPr>
              <p:nvPr/>
            </p:nvGrpSpPr>
            <p:grpSpPr bwMode="auto">
              <a:xfrm>
                <a:off x="1652" y="3878"/>
                <a:ext cx="236" cy="316"/>
                <a:chOff x="1652" y="3878"/>
                <a:chExt cx="236" cy="316"/>
              </a:xfrm>
            </p:grpSpPr>
            <p:sp>
              <p:nvSpPr>
                <p:cNvPr id="40377" name="Rectangle 441"/>
                <p:cNvSpPr>
                  <a:spLocks noChangeArrowheads="1"/>
                </p:cNvSpPr>
                <p:nvPr/>
              </p:nvSpPr>
              <p:spPr bwMode="auto">
                <a:xfrm>
                  <a:off x="1695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84" name="Rectangle 948"/>
                <p:cNvSpPr>
                  <a:spLocks noChangeArrowheads="1"/>
                </p:cNvSpPr>
                <p:nvPr/>
              </p:nvSpPr>
              <p:spPr bwMode="auto">
                <a:xfrm>
                  <a:off x="1652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87" name="Group 951"/>
              <p:cNvGrpSpPr>
                <a:grpSpLocks/>
              </p:cNvGrpSpPr>
              <p:nvPr/>
            </p:nvGrpSpPr>
            <p:grpSpPr bwMode="auto">
              <a:xfrm>
                <a:off x="1888" y="3878"/>
                <a:ext cx="236" cy="316"/>
                <a:chOff x="1888" y="3878"/>
                <a:chExt cx="236" cy="316"/>
              </a:xfrm>
            </p:grpSpPr>
            <p:sp>
              <p:nvSpPr>
                <p:cNvPr id="40378" name="Rectangle 442"/>
                <p:cNvSpPr>
                  <a:spLocks noChangeArrowheads="1"/>
                </p:cNvSpPr>
                <p:nvPr/>
              </p:nvSpPr>
              <p:spPr bwMode="auto">
                <a:xfrm>
                  <a:off x="1931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86" name="Rectangle 950"/>
                <p:cNvSpPr>
                  <a:spLocks noChangeArrowheads="1"/>
                </p:cNvSpPr>
                <p:nvPr/>
              </p:nvSpPr>
              <p:spPr bwMode="auto">
                <a:xfrm>
                  <a:off x="1888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89" name="Group 953"/>
              <p:cNvGrpSpPr>
                <a:grpSpLocks/>
              </p:cNvGrpSpPr>
              <p:nvPr/>
            </p:nvGrpSpPr>
            <p:grpSpPr bwMode="auto">
              <a:xfrm>
                <a:off x="2124" y="3878"/>
                <a:ext cx="236" cy="316"/>
                <a:chOff x="2124" y="3878"/>
                <a:chExt cx="236" cy="316"/>
              </a:xfrm>
            </p:grpSpPr>
            <p:sp>
              <p:nvSpPr>
                <p:cNvPr id="40379" name="Rectangle 443"/>
                <p:cNvSpPr>
                  <a:spLocks noChangeArrowheads="1"/>
                </p:cNvSpPr>
                <p:nvPr/>
              </p:nvSpPr>
              <p:spPr bwMode="auto">
                <a:xfrm>
                  <a:off x="2167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88" name="Rectangle 952"/>
                <p:cNvSpPr>
                  <a:spLocks noChangeArrowheads="1"/>
                </p:cNvSpPr>
                <p:nvPr/>
              </p:nvSpPr>
              <p:spPr bwMode="auto">
                <a:xfrm>
                  <a:off x="2124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91" name="Group 955"/>
              <p:cNvGrpSpPr>
                <a:grpSpLocks/>
              </p:cNvGrpSpPr>
              <p:nvPr/>
            </p:nvGrpSpPr>
            <p:grpSpPr bwMode="auto">
              <a:xfrm>
                <a:off x="2360" y="3878"/>
                <a:ext cx="236" cy="316"/>
                <a:chOff x="2360" y="3878"/>
                <a:chExt cx="236" cy="316"/>
              </a:xfrm>
            </p:grpSpPr>
            <p:sp>
              <p:nvSpPr>
                <p:cNvPr id="40380" name="Rectangle 444"/>
                <p:cNvSpPr>
                  <a:spLocks noChangeArrowheads="1"/>
                </p:cNvSpPr>
                <p:nvPr/>
              </p:nvSpPr>
              <p:spPr bwMode="auto">
                <a:xfrm>
                  <a:off x="2403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90" name="Rectangle 954"/>
                <p:cNvSpPr>
                  <a:spLocks noChangeArrowheads="1"/>
                </p:cNvSpPr>
                <p:nvPr/>
              </p:nvSpPr>
              <p:spPr bwMode="auto">
                <a:xfrm>
                  <a:off x="2360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93" name="Group 957"/>
              <p:cNvGrpSpPr>
                <a:grpSpLocks/>
              </p:cNvGrpSpPr>
              <p:nvPr/>
            </p:nvGrpSpPr>
            <p:grpSpPr bwMode="auto">
              <a:xfrm>
                <a:off x="2596" y="3878"/>
                <a:ext cx="236" cy="316"/>
                <a:chOff x="2596" y="3878"/>
                <a:chExt cx="236" cy="316"/>
              </a:xfrm>
            </p:grpSpPr>
            <p:sp>
              <p:nvSpPr>
                <p:cNvPr id="40381" name="Rectangle 445"/>
                <p:cNvSpPr>
                  <a:spLocks noChangeArrowheads="1"/>
                </p:cNvSpPr>
                <p:nvPr/>
              </p:nvSpPr>
              <p:spPr bwMode="auto">
                <a:xfrm>
                  <a:off x="2639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92" name="Rectangle 956"/>
                <p:cNvSpPr>
                  <a:spLocks noChangeArrowheads="1"/>
                </p:cNvSpPr>
                <p:nvPr/>
              </p:nvSpPr>
              <p:spPr bwMode="auto">
                <a:xfrm>
                  <a:off x="2596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95" name="Group 959"/>
              <p:cNvGrpSpPr>
                <a:grpSpLocks/>
              </p:cNvGrpSpPr>
              <p:nvPr/>
            </p:nvGrpSpPr>
            <p:grpSpPr bwMode="auto">
              <a:xfrm>
                <a:off x="2832" y="3878"/>
                <a:ext cx="236" cy="316"/>
                <a:chOff x="2832" y="3878"/>
                <a:chExt cx="236" cy="316"/>
              </a:xfrm>
            </p:grpSpPr>
            <p:sp>
              <p:nvSpPr>
                <p:cNvPr id="40382" name="Rectangle 446"/>
                <p:cNvSpPr>
                  <a:spLocks noChangeArrowheads="1"/>
                </p:cNvSpPr>
                <p:nvPr/>
              </p:nvSpPr>
              <p:spPr bwMode="auto">
                <a:xfrm>
                  <a:off x="2875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94" name="Rectangle 958"/>
                <p:cNvSpPr>
                  <a:spLocks noChangeArrowheads="1"/>
                </p:cNvSpPr>
                <p:nvPr/>
              </p:nvSpPr>
              <p:spPr bwMode="auto">
                <a:xfrm>
                  <a:off x="2832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97" name="Group 961"/>
              <p:cNvGrpSpPr>
                <a:grpSpLocks/>
              </p:cNvGrpSpPr>
              <p:nvPr/>
            </p:nvGrpSpPr>
            <p:grpSpPr bwMode="auto">
              <a:xfrm>
                <a:off x="3068" y="3878"/>
                <a:ext cx="236" cy="316"/>
                <a:chOff x="3068" y="3878"/>
                <a:chExt cx="236" cy="316"/>
              </a:xfrm>
            </p:grpSpPr>
            <p:sp>
              <p:nvSpPr>
                <p:cNvPr id="40383" name="Rectangle 447"/>
                <p:cNvSpPr>
                  <a:spLocks noChangeArrowheads="1"/>
                </p:cNvSpPr>
                <p:nvPr/>
              </p:nvSpPr>
              <p:spPr bwMode="auto">
                <a:xfrm>
                  <a:off x="3111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96" name="Rectangle 960"/>
                <p:cNvSpPr>
                  <a:spLocks noChangeArrowheads="1"/>
                </p:cNvSpPr>
                <p:nvPr/>
              </p:nvSpPr>
              <p:spPr bwMode="auto">
                <a:xfrm>
                  <a:off x="3068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899" name="Group 963"/>
              <p:cNvGrpSpPr>
                <a:grpSpLocks/>
              </p:cNvGrpSpPr>
              <p:nvPr/>
            </p:nvGrpSpPr>
            <p:grpSpPr bwMode="auto">
              <a:xfrm>
                <a:off x="3304" y="3878"/>
                <a:ext cx="236" cy="316"/>
                <a:chOff x="3304" y="3878"/>
                <a:chExt cx="236" cy="316"/>
              </a:xfrm>
            </p:grpSpPr>
            <p:sp>
              <p:nvSpPr>
                <p:cNvPr id="40384" name="Rectangle 448"/>
                <p:cNvSpPr>
                  <a:spLocks noChangeArrowheads="1"/>
                </p:cNvSpPr>
                <p:nvPr/>
              </p:nvSpPr>
              <p:spPr bwMode="auto">
                <a:xfrm>
                  <a:off x="3347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898" name="Rectangle 962"/>
                <p:cNvSpPr>
                  <a:spLocks noChangeArrowheads="1"/>
                </p:cNvSpPr>
                <p:nvPr/>
              </p:nvSpPr>
              <p:spPr bwMode="auto">
                <a:xfrm>
                  <a:off x="3304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01" name="Group 965"/>
              <p:cNvGrpSpPr>
                <a:grpSpLocks/>
              </p:cNvGrpSpPr>
              <p:nvPr/>
            </p:nvGrpSpPr>
            <p:grpSpPr bwMode="auto">
              <a:xfrm>
                <a:off x="3540" y="3878"/>
                <a:ext cx="236" cy="316"/>
                <a:chOff x="3540" y="3878"/>
                <a:chExt cx="236" cy="316"/>
              </a:xfrm>
            </p:grpSpPr>
            <p:sp>
              <p:nvSpPr>
                <p:cNvPr id="40385" name="Rectangle 449"/>
                <p:cNvSpPr>
                  <a:spLocks noChangeArrowheads="1"/>
                </p:cNvSpPr>
                <p:nvPr/>
              </p:nvSpPr>
              <p:spPr bwMode="auto">
                <a:xfrm>
                  <a:off x="3583" y="387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00" name="Rectangle 964"/>
                <p:cNvSpPr>
                  <a:spLocks noChangeArrowheads="1"/>
                </p:cNvSpPr>
                <p:nvPr/>
              </p:nvSpPr>
              <p:spPr bwMode="auto">
                <a:xfrm>
                  <a:off x="3540" y="387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03" name="Group 967"/>
              <p:cNvGrpSpPr>
                <a:grpSpLocks/>
              </p:cNvGrpSpPr>
              <p:nvPr/>
            </p:nvGrpSpPr>
            <p:grpSpPr bwMode="auto">
              <a:xfrm>
                <a:off x="0" y="4194"/>
                <a:ext cx="236" cy="316"/>
                <a:chOff x="0" y="4194"/>
                <a:chExt cx="236" cy="316"/>
              </a:xfrm>
            </p:grpSpPr>
            <p:sp>
              <p:nvSpPr>
                <p:cNvPr id="40386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02" name="Rectangle 966"/>
                <p:cNvSpPr>
                  <a:spLocks noChangeArrowheads="1"/>
                </p:cNvSpPr>
                <p:nvPr/>
              </p:nvSpPr>
              <p:spPr bwMode="auto">
                <a:xfrm>
                  <a:off x="0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05" name="Group 969"/>
              <p:cNvGrpSpPr>
                <a:grpSpLocks/>
              </p:cNvGrpSpPr>
              <p:nvPr/>
            </p:nvGrpSpPr>
            <p:grpSpPr bwMode="auto">
              <a:xfrm>
                <a:off x="236" y="4194"/>
                <a:ext cx="236" cy="316"/>
                <a:chOff x="236" y="4194"/>
                <a:chExt cx="236" cy="316"/>
              </a:xfrm>
            </p:grpSpPr>
            <p:sp>
              <p:nvSpPr>
                <p:cNvPr id="40387" name="Rectangle 451"/>
                <p:cNvSpPr>
                  <a:spLocks noChangeArrowheads="1"/>
                </p:cNvSpPr>
                <p:nvPr/>
              </p:nvSpPr>
              <p:spPr bwMode="auto">
                <a:xfrm>
                  <a:off x="279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04" name="Rectangle 968"/>
                <p:cNvSpPr>
                  <a:spLocks noChangeArrowheads="1"/>
                </p:cNvSpPr>
                <p:nvPr/>
              </p:nvSpPr>
              <p:spPr bwMode="auto">
                <a:xfrm>
                  <a:off x="236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07" name="Group 971"/>
              <p:cNvGrpSpPr>
                <a:grpSpLocks/>
              </p:cNvGrpSpPr>
              <p:nvPr/>
            </p:nvGrpSpPr>
            <p:grpSpPr bwMode="auto">
              <a:xfrm>
                <a:off x="472" y="4194"/>
                <a:ext cx="236" cy="316"/>
                <a:chOff x="472" y="4194"/>
                <a:chExt cx="236" cy="316"/>
              </a:xfrm>
            </p:grpSpPr>
            <p:sp>
              <p:nvSpPr>
                <p:cNvPr id="40388" name="Rectangle 452"/>
                <p:cNvSpPr>
                  <a:spLocks noChangeArrowheads="1"/>
                </p:cNvSpPr>
                <p:nvPr/>
              </p:nvSpPr>
              <p:spPr bwMode="auto">
                <a:xfrm>
                  <a:off x="515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06" name="Rectangle 970"/>
                <p:cNvSpPr>
                  <a:spLocks noChangeArrowheads="1"/>
                </p:cNvSpPr>
                <p:nvPr/>
              </p:nvSpPr>
              <p:spPr bwMode="auto">
                <a:xfrm>
                  <a:off x="472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09" name="Group 973"/>
              <p:cNvGrpSpPr>
                <a:grpSpLocks/>
              </p:cNvGrpSpPr>
              <p:nvPr/>
            </p:nvGrpSpPr>
            <p:grpSpPr bwMode="auto">
              <a:xfrm>
                <a:off x="708" y="4194"/>
                <a:ext cx="236" cy="316"/>
                <a:chOff x="708" y="4194"/>
                <a:chExt cx="236" cy="316"/>
              </a:xfrm>
            </p:grpSpPr>
            <p:sp>
              <p:nvSpPr>
                <p:cNvPr id="40389" name="Rectangle 453"/>
                <p:cNvSpPr>
                  <a:spLocks noChangeArrowheads="1"/>
                </p:cNvSpPr>
                <p:nvPr/>
              </p:nvSpPr>
              <p:spPr bwMode="auto">
                <a:xfrm>
                  <a:off x="751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08" name="Rectangle 972"/>
                <p:cNvSpPr>
                  <a:spLocks noChangeArrowheads="1"/>
                </p:cNvSpPr>
                <p:nvPr/>
              </p:nvSpPr>
              <p:spPr bwMode="auto">
                <a:xfrm>
                  <a:off x="708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11" name="Group 975"/>
              <p:cNvGrpSpPr>
                <a:grpSpLocks/>
              </p:cNvGrpSpPr>
              <p:nvPr/>
            </p:nvGrpSpPr>
            <p:grpSpPr bwMode="auto">
              <a:xfrm>
                <a:off x="944" y="4194"/>
                <a:ext cx="236" cy="316"/>
                <a:chOff x="944" y="4194"/>
                <a:chExt cx="236" cy="316"/>
              </a:xfrm>
            </p:grpSpPr>
            <p:sp>
              <p:nvSpPr>
                <p:cNvPr id="40390" name="Rectangle 454"/>
                <p:cNvSpPr>
                  <a:spLocks noChangeArrowheads="1"/>
                </p:cNvSpPr>
                <p:nvPr/>
              </p:nvSpPr>
              <p:spPr bwMode="auto">
                <a:xfrm>
                  <a:off x="987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10" name="Rectangle 974"/>
                <p:cNvSpPr>
                  <a:spLocks noChangeArrowheads="1"/>
                </p:cNvSpPr>
                <p:nvPr/>
              </p:nvSpPr>
              <p:spPr bwMode="auto">
                <a:xfrm>
                  <a:off x="944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13" name="Group 977"/>
              <p:cNvGrpSpPr>
                <a:grpSpLocks/>
              </p:cNvGrpSpPr>
              <p:nvPr/>
            </p:nvGrpSpPr>
            <p:grpSpPr bwMode="auto">
              <a:xfrm>
                <a:off x="1180" y="4194"/>
                <a:ext cx="236" cy="316"/>
                <a:chOff x="1180" y="4194"/>
                <a:chExt cx="236" cy="316"/>
              </a:xfrm>
            </p:grpSpPr>
            <p:sp>
              <p:nvSpPr>
                <p:cNvPr id="40391" name="Rectangle 455"/>
                <p:cNvSpPr>
                  <a:spLocks noChangeArrowheads="1"/>
                </p:cNvSpPr>
                <p:nvPr/>
              </p:nvSpPr>
              <p:spPr bwMode="auto">
                <a:xfrm>
                  <a:off x="1223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12" name="Rectangle 976"/>
                <p:cNvSpPr>
                  <a:spLocks noChangeArrowheads="1"/>
                </p:cNvSpPr>
                <p:nvPr/>
              </p:nvSpPr>
              <p:spPr bwMode="auto">
                <a:xfrm>
                  <a:off x="1180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15" name="Group 979"/>
              <p:cNvGrpSpPr>
                <a:grpSpLocks/>
              </p:cNvGrpSpPr>
              <p:nvPr/>
            </p:nvGrpSpPr>
            <p:grpSpPr bwMode="auto">
              <a:xfrm>
                <a:off x="1416" y="4194"/>
                <a:ext cx="236" cy="316"/>
                <a:chOff x="1416" y="4194"/>
                <a:chExt cx="236" cy="316"/>
              </a:xfrm>
            </p:grpSpPr>
            <p:sp>
              <p:nvSpPr>
                <p:cNvPr id="40392" name="Rectangle 456"/>
                <p:cNvSpPr>
                  <a:spLocks noChangeArrowheads="1"/>
                </p:cNvSpPr>
                <p:nvPr/>
              </p:nvSpPr>
              <p:spPr bwMode="auto">
                <a:xfrm>
                  <a:off x="1459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14" name="Rectangle 978"/>
                <p:cNvSpPr>
                  <a:spLocks noChangeArrowheads="1"/>
                </p:cNvSpPr>
                <p:nvPr/>
              </p:nvSpPr>
              <p:spPr bwMode="auto">
                <a:xfrm>
                  <a:off x="1416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17" name="Group 981"/>
              <p:cNvGrpSpPr>
                <a:grpSpLocks/>
              </p:cNvGrpSpPr>
              <p:nvPr/>
            </p:nvGrpSpPr>
            <p:grpSpPr bwMode="auto">
              <a:xfrm>
                <a:off x="1652" y="4194"/>
                <a:ext cx="236" cy="316"/>
                <a:chOff x="1652" y="4194"/>
                <a:chExt cx="236" cy="316"/>
              </a:xfrm>
            </p:grpSpPr>
            <p:sp>
              <p:nvSpPr>
                <p:cNvPr id="40393" name="Rectangle 457"/>
                <p:cNvSpPr>
                  <a:spLocks noChangeArrowheads="1"/>
                </p:cNvSpPr>
                <p:nvPr/>
              </p:nvSpPr>
              <p:spPr bwMode="auto">
                <a:xfrm>
                  <a:off x="1695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16" name="Rectangle 980"/>
                <p:cNvSpPr>
                  <a:spLocks noChangeArrowheads="1"/>
                </p:cNvSpPr>
                <p:nvPr/>
              </p:nvSpPr>
              <p:spPr bwMode="auto">
                <a:xfrm>
                  <a:off x="1652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19" name="Group 983"/>
              <p:cNvGrpSpPr>
                <a:grpSpLocks/>
              </p:cNvGrpSpPr>
              <p:nvPr/>
            </p:nvGrpSpPr>
            <p:grpSpPr bwMode="auto">
              <a:xfrm>
                <a:off x="1888" y="4194"/>
                <a:ext cx="236" cy="316"/>
                <a:chOff x="1888" y="4194"/>
                <a:chExt cx="236" cy="316"/>
              </a:xfrm>
            </p:grpSpPr>
            <p:sp>
              <p:nvSpPr>
                <p:cNvPr id="40394" name="Rectangle 458"/>
                <p:cNvSpPr>
                  <a:spLocks noChangeArrowheads="1"/>
                </p:cNvSpPr>
                <p:nvPr/>
              </p:nvSpPr>
              <p:spPr bwMode="auto">
                <a:xfrm>
                  <a:off x="1931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18" name="Rectangle 982"/>
                <p:cNvSpPr>
                  <a:spLocks noChangeArrowheads="1"/>
                </p:cNvSpPr>
                <p:nvPr/>
              </p:nvSpPr>
              <p:spPr bwMode="auto">
                <a:xfrm>
                  <a:off x="1888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21" name="Group 985"/>
              <p:cNvGrpSpPr>
                <a:grpSpLocks/>
              </p:cNvGrpSpPr>
              <p:nvPr/>
            </p:nvGrpSpPr>
            <p:grpSpPr bwMode="auto">
              <a:xfrm>
                <a:off x="2124" y="4194"/>
                <a:ext cx="236" cy="316"/>
                <a:chOff x="2124" y="4194"/>
                <a:chExt cx="236" cy="316"/>
              </a:xfrm>
            </p:grpSpPr>
            <p:sp>
              <p:nvSpPr>
                <p:cNvPr id="40395" name="Rectangle 459"/>
                <p:cNvSpPr>
                  <a:spLocks noChangeArrowheads="1"/>
                </p:cNvSpPr>
                <p:nvPr/>
              </p:nvSpPr>
              <p:spPr bwMode="auto">
                <a:xfrm>
                  <a:off x="2167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20" name="Rectangle 984"/>
                <p:cNvSpPr>
                  <a:spLocks noChangeArrowheads="1"/>
                </p:cNvSpPr>
                <p:nvPr/>
              </p:nvSpPr>
              <p:spPr bwMode="auto">
                <a:xfrm>
                  <a:off x="2124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23" name="Group 987"/>
              <p:cNvGrpSpPr>
                <a:grpSpLocks/>
              </p:cNvGrpSpPr>
              <p:nvPr/>
            </p:nvGrpSpPr>
            <p:grpSpPr bwMode="auto">
              <a:xfrm>
                <a:off x="2360" y="4194"/>
                <a:ext cx="236" cy="316"/>
                <a:chOff x="2360" y="4194"/>
                <a:chExt cx="236" cy="316"/>
              </a:xfrm>
            </p:grpSpPr>
            <p:sp>
              <p:nvSpPr>
                <p:cNvPr id="40396" name="Rectangle 460"/>
                <p:cNvSpPr>
                  <a:spLocks noChangeArrowheads="1"/>
                </p:cNvSpPr>
                <p:nvPr/>
              </p:nvSpPr>
              <p:spPr bwMode="auto">
                <a:xfrm>
                  <a:off x="2403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22" name="Rectangle 986"/>
                <p:cNvSpPr>
                  <a:spLocks noChangeArrowheads="1"/>
                </p:cNvSpPr>
                <p:nvPr/>
              </p:nvSpPr>
              <p:spPr bwMode="auto">
                <a:xfrm>
                  <a:off x="2360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25" name="Group 989"/>
              <p:cNvGrpSpPr>
                <a:grpSpLocks/>
              </p:cNvGrpSpPr>
              <p:nvPr/>
            </p:nvGrpSpPr>
            <p:grpSpPr bwMode="auto">
              <a:xfrm>
                <a:off x="2596" y="4194"/>
                <a:ext cx="236" cy="316"/>
                <a:chOff x="2596" y="4194"/>
                <a:chExt cx="236" cy="316"/>
              </a:xfrm>
            </p:grpSpPr>
            <p:sp>
              <p:nvSpPr>
                <p:cNvPr id="40397" name="Rectangle 461"/>
                <p:cNvSpPr>
                  <a:spLocks noChangeArrowheads="1"/>
                </p:cNvSpPr>
                <p:nvPr/>
              </p:nvSpPr>
              <p:spPr bwMode="auto">
                <a:xfrm>
                  <a:off x="2639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24" name="Rectangle 988"/>
                <p:cNvSpPr>
                  <a:spLocks noChangeArrowheads="1"/>
                </p:cNvSpPr>
                <p:nvPr/>
              </p:nvSpPr>
              <p:spPr bwMode="auto">
                <a:xfrm>
                  <a:off x="2596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27" name="Group 991"/>
              <p:cNvGrpSpPr>
                <a:grpSpLocks/>
              </p:cNvGrpSpPr>
              <p:nvPr/>
            </p:nvGrpSpPr>
            <p:grpSpPr bwMode="auto">
              <a:xfrm>
                <a:off x="2832" y="4194"/>
                <a:ext cx="236" cy="316"/>
                <a:chOff x="2832" y="4194"/>
                <a:chExt cx="236" cy="316"/>
              </a:xfrm>
            </p:grpSpPr>
            <p:sp>
              <p:nvSpPr>
                <p:cNvPr id="40398" name="Rectangle 462"/>
                <p:cNvSpPr>
                  <a:spLocks noChangeArrowheads="1"/>
                </p:cNvSpPr>
                <p:nvPr/>
              </p:nvSpPr>
              <p:spPr bwMode="auto">
                <a:xfrm>
                  <a:off x="2875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26" name="Rectangle 990"/>
                <p:cNvSpPr>
                  <a:spLocks noChangeArrowheads="1"/>
                </p:cNvSpPr>
                <p:nvPr/>
              </p:nvSpPr>
              <p:spPr bwMode="auto">
                <a:xfrm>
                  <a:off x="2832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29" name="Group 993"/>
              <p:cNvGrpSpPr>
                <a:grpSpLocks/>
              </p:cNvGrpSpPr>
              <p:nvPr/>
            </p:nvGrpSpPr>
            <p:grpSpPr bwMode="auto">
              <a:xfrm>
                <a:off x="3068" y="4194"/>
                <a:ext cx="236" cy="316"/>
                <a:chOff x="3068" y="4194"/>
                <a:chExt cx="236" cy="316"/>
              </a:xfrm>
            </p:grpSpPr>
            <p:sp>
              <p:nvSpPr>
                <p:cNvPr id="40399" name="Rectangle 463"/>
                <p:cNvSpPr>
                  <a:spLocks noChangeArrowheads="1"/>
                </p:cNvSpPr>
                <p:nvPr/>
              </p:nvSpPr>
              <p:spPr bwMode="auto">
                <a:xfrm>
                  <a:off x="3111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28" name="Rectangle 992"/>
                <p:cNvSpPr>
                  <a:spLocks noChangeArrowheads="1"/>
                </p:cNvSpPr>
                <p:nvPr/>
              </p:nvSpPr>
              <p:spPr bwMode="auto">
                <a:xfrm>
                  <a:off x="3068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31" name="Group 995"/>
              <p:cNvGrpSpPr>
                <a:grpSpLocks/>
              </p:cNvGrpSpPr>
              <p:nvPr/>
            </p:nvGrpSpPr>
            <p:grpSpPr bwMode="auto">
              <a:xfrm>
                <a:off x="3304" y="4194"/>
                <a:ext cx="236" cy="316"/>
                <a:chOff x="3304" y="4194"/>
                <a:chExt cx="236" cy="316"/>
              </a:xfrm>
            </p:grpSpPr>
            <p:sp>
              <p:nvSpPr>
                <p:cNvPr id="40400" name="Rectangle 464"/>
                <p:cNvSpPr>
                  <a:spLocks noChangeArrowheads="1"/>
                </p:cNvSpPr>
                <p:nvPr/>
              </p:nvSpPr>
              <p:spPr bwMode="auto">
                <a:xfrm>
                  <a:off x="3347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30" name="Rectangle 994"/>
                <p:cNvSpPr>
                  <a:spLocks noChangeArrowheads="1"/>
                </p:cNvSpPr>
                <p:nvPr/>
              </p:nvSpPr>
              <p:spPr bwMode="auto">
                <a:xfrm>
                  <a:off x="3304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33" name="Group 997"/>
              <p:cNvGrpSpPr>
                <a:grpSpLocks/>
              </p:cNvGrpSpPr>
              <p:nvPr/>
            </p:nvGrpSpPr>
            <p:grpSpPr bwMode="auto">
              <a:xfrm>
                <a:off x="3540" y="4194"/>
                <a:ext cx="236" cy="316"/>
                <a:chOff x="3540" y="4194"/>
                <a:chExt cx="236" cy="316"/>
              </a:xfrm>
            </p:grpSpPr>
            <p:sp>
              <p:nvSpPr>
                <p:cNvPr id="40401" name="Rectangle 465"/>
                <p:cNvSpPr>
                  <a:spLocks noChangeArrowheads="1"/>
                </p:cNvSpPr>
                <p:nvPr/>
              </p:nvSpPr>
              <p:spPr bwMode="auto">
                <a:xfrm>
                  <a:off x="3583" y="419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32" name="Rectangle 996"/>
                <p:cNvSpPr>
                  <a:spLocks noChangeArrowheads="1"/>
                </p:cNvSpPr>
                <p:nvPr/>
              </p:nvSpPr>
              <p:spPr bwMode="auto">
                <a:xfrm>
                  <a:off x="3540" y="419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35" name="Group 999"/>
              <p:cNvGrpSpPr>
                <a:grpSpLocks/>
              </p:cNvGrpSpPr>
              <p:nvPr/>
            </p:nvGrpSpPr>
            <p:grpSpPr bwMode="auto">
              <a:xfrm>
                <a:off x="0" y="4510"/>
                <a:ext cx="236" cy="316"/>
                <a:chOff x="0" y="4510"/>
                <a:chExt cx="236" cy="316"/>
              </a:xfrm>
            </p:grpSpPr>
            <p:sp>
              <p:nvSpPr>
                <p:cNvPr id="40402" name="Rectangle 466"/>
                <p:cNvSpPr>
                  <a:spLocks noChangeArrowheads="1"/>
                </p:cNvSpPr>
                <p:nvPr/>
              </p:nvSpPr>
              <p:spPr bwMode="auto">
                <a:xfrm>
                  <a:off x="43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34" name="Rectangle 998"/>
                <p:cNvSpPr>
                  <a:spLocks noChangeArrowheads="1"/>
                </p:cNvSpPr>
                <p:nvPr/>
              </p:nvSpPr>
              <p:spPr bwMode="auto">
                <a:xfrm>
                  <a:off x="0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37" name="Group 1001"/>
              <p:cNvGrpSpPr>
                <a:grpSpLocks/>
              </p:cNvGrpSpPr>
              <p:nvPr/>
            </p:nvGrpSpPr>
            <p:grpSpPr bwMode="auto">
              <a:xfrm>
                <a:off x="236" y="4510"/>
                <a:ext cx="236" cy="316"/>
                <a:chOff x="236" y="4510"/>
                <a:chExt cx="236" cy="316"/>
              </a:xfrm>
            </p:grpSpPr>
            <p:sp>
              <p:nvSpPr>
                <p:cNvPr id="40403" name="Rectangle 467"/>
                <p:cNvSpPr>
                  <a:spLocks noChangeArrowheads="1"/>
                </p:cNvSpPr>
                <p:nvPr/>
              </p:nvSpPr>
              <p:spPr bwMode="auto">
                <a:xfrm>
                  <a:off x="279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36" name="Rectangle 1000"/>
                <p:cNvSpPr>
                  <a:spLocks noChangeArrowheads="1"/>
                </p:cNvSpPr>
                <p:nvPr/>
              </p:nvSpPr>
              <p:spPr bwMode="auto">
                <a:xfrm>
                  <a:off x="236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39" name="Group 1003"/>
              <p:cNvGrpSpPr>
                <a:grpSpLocks/>
              </p:cNvGrpSpPr>
              <p:nvPr/>
            </p:nvGrpSpPr>
            <p:grpSpPr bwMode="auto">
              <a:xfrm>
                <a:off x="472" y="4510"/>
                <a:ext cx="236" cy="316"/>
                <a:chOff x="472" y="4510"/>
                <a:chExt cx="236" cy="316"/>
              </a:xfrm>
            </p:grpSpPr>
            <p:sp>
              <p:nvSpPr>
                <p:cNvPr id="40404" name="Rectangle 468"/>
                <p:cNvSpPr>
                  <a:spLocks noChangeArrowheads="1"/>
                </p:cNvSpPr>
                <p:nvPr/>
              </p:nvSpPr>
              <p:spPr bwMode="auto">
                <a:xfrm>
                  <a:off x="515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38" name="Rectangle 1002"/>
                <p:cNvSpPr>
                  <a:spLocks noChangeArrowheads="1"/>
                </p:cNvSpPr>
                <p:nvPr/>
              </p:nvSpPr>
              <p:spPr bwMode="auto">
                <a:xfrm>
                  <a:off x="472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41" name="Group 1005"/>
              <p:cNvGrpSpPr>
                <a:grpSpLocks/>
              </p:cNvGrpSpPr>
              <p:nvPr/>
            </p:nvGrpSpPr>
            <p:grpSpPr bwMode="auto">
              <a:xfrm>
                <a:off x="708" y="4510"/>
                <a:ext cx="236" cy="316"/>
                <a:chOff x="708" y="4510"/>
                <a:chExt cx="236" cy="316"/>
              </a:xfrm>
            </p:grpSpPr>
            <p:sp>
              <p:nvSpPr>
                <p:cNvPr id="40405" name="Rectangle 469"/>
                <p:cNvSpPr>
                  <a:spLocks noChangeArrowheads="1"/>
                </p:cNvSpPr>
                <p:nvPr/>
              </p:nvSpPr>
              <p:spPr bwMode="auto">
                <a:xfrm>
                  <a:off x="751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40" name="Rectangle 1004"/>
                <p:cNvSpPr>
                  <a:spLocks noChangeArrowheads="1"/>
                </p:cNvSpPr>
                <p:nvPr/>
              </p:nvSpPr>
              <p:spPr bwMode="auto">
                <a:xfrm>
                  <a:off x="708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43" name="Group 1007"/>
              <p:cNvGrpSpPr>
                <a:grpSpLocks/>
              </p:cNvGrpSpPr>
              <p:nvPr/>
            </p:nvGrpSpPr>
            <p:grpSpPr bwMode="auto">
              <a:xfrm>
                <a:off x="944" y="4510"/>
                <a:ext cx="236" cy="316"/>
                <a:chOff x="944" y="4510"/>
                <a:chExt cx="236" cy="316"/>
              </a:xfrm>
            </p:grpSpPr>
            <p:sp>
              <p:nvSpPr>
                <p:cNvPr id="40406" name="Rectangle 470"/>
                <p:cNvSpPr>
                  <a:spLocks noChangeArrowheads="1"/>
                </p:cNvSpPr>
                <p:nvPr/>
              </p:nvSpPr>
              <p:spPr bwMode="auto">
                <a:xfrm>
                  <a:off x="987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42" name="Rectangle 1006"/>
                <p:cNvSpPr>
                  <a:spLocks noChangeArrowheads="1"/>
                </p:cNvSpPr>
                <p:nvPr/>
              </p:nvSpPr>
              <p:spPr bwMode="auto">
                <a:xfrm>
                  <a:off x="944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45" name="Group 1009"/>
              <p:cNvGrpSpPr>
                <a:grpSpLocks/>
              </p:cNvGrpSpPr>
              <p:nvPr/>
            </p:nvGrpSpPr>
            <p:grpSpPr bwMode="auto">
              <a:xfrm>
                <a:off x="1180" y="4510"/>
                <a:ext cx="236" cy="316"/>
                <a:chOff x="1180" y="4510"/>
                <a:chExt cx="236" cy="316"/>
              </a:xfrm>
            </p:grpSpPr>
            <p:sp>
              <p:nvSpPr>
                <p:cNvPr id="40407" name="Rectangle 471"/>
                <p:cNvSpPr>
                  <a:spLocks noChangeArrowheads="1"/>
                </p:cNvSpPr>
                <p:nvPr/>
              </p:nvSpPr>
              <p:spPr bwMode="auto">
                <a:xfrm>
                  <a:off x="1223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44" name="Rectangle 1008"/>
                <p:cNvSpPr>
                  <a:spLocks noChangeArrowheads="1"/>
                </p:cNvSpPr>
                <p:nvPr/>
              </p:nvSpPr>
              <p:spPr bwMode="auto">
                <a:xfrm>
                  <a:off x="1180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47" name="Group 1011"/>
              <p:cNvGrpSpPr>
                <a:grpSpLocks/>
              </p:cNvGrpSpPr>
              <p:nvPr/>
            </p:nvGrpSpPr>
            <p:grpSpPr bwMode="auto">
              <a:xfrm>
                <a:off x="1416" y="4510"/>
                <a:ext cx="236" cy="316"/>
                <a:chOff x="1416" y="4510"/>
                <a:chExt cx="236" cy="316"/>
              </a:xfrm>
            </p:grpSpPr>
            <p:sp>
              <p:nvSpPr>
                <p:cNvPr id="40408" name="Rectangle 472"/>
                <p:cNvSpPr>
                  <a:spLocks noChangeArrowheads="1"/>
                </p:cNvSpPr>
                <p:nvPr/>
              </p:nvSpPr>
              <p:spPr bwMode="auto">
                <a:xfrm>
                  <a:off x="1459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46" name="Rectangle 1010"/>
                <p:cNvSpPr>
                  <a:spLocks noChangeArrowheads="1"/>
                </p:cNvSpPr>
                <p:nvPr/>
              </p:nvSpPr>
              <p:spPr bwMode="auto">
                <a:xfrm>
                  <a:off x="1416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49" name="Group 1013"/>
              <p:cNvGrpSpPr>
                <a:grpSpLocks/>
              </p:cNvGrpSpPr>
              <p:nvPr/>
            </p:nvGrpSpPr>
            <p:grpSpPr bwMode="auto">
              <a:xfrm>
                <a:off x="1652" y="4510"/>
                <a:ext cx="236" cy="316"/>
                <a:chOff x="1652" y="4510"/>
                <a:chExt cx="236" cy="316"/>
              </a:xfrm>
            </p:grpSpPr>
            <p:sp>
              <p:nvSpPr>
                <p:cNvPr id="40409" name="Rectangle 473"/>
                <p:cNvSpPr>
                  <a:spLocks noChangeArrowheads="1"/>
                </p:cNvSpPr>
                <p:nvPr/>
              </p:nvSpPr>
              <p:spPr bwMode="auto">
                <a:xfrm>
                  <a:off x="1695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48" name="Rectangle 1012"/>
                <p:cNvSpPr>
                  <a:spLocks noChangeArrowheads="1"/>
                </p:cNvSpPr>
                <p:nvPr/>
              </p:nvSpPr>
              <p:spPr bwMode="auto">
                <a:xfrm>
                  <a:off x="1652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51" name="Group 1015"/>
              <p:cNvGrpSpPr>
                <a:grpSpLocks/>
              </p:cNvGrpSpPr>
              <p:nvPr/>
            </p:nvGrpSpPr>
            <p:grpSpPr bwMode="auto">
              <a:xfrm>
                <a:off x="1888" y="4510"/>
                <a:ext cx="236" cy="316"/>
                <a:chOff x="1888" y="4510"/>
                <a:chExt cx="236" cy="316"/>
              </a:xfrm>
            </p:grpSpPr>
            <p:sp>
              <p:nvSpPr>
                <p:cNvPr id="40410" name="Rectangle 474"/>
                <p:cNvSpPr>
                  <a:spLocks noChangeArrowheads="1"/>
                </p:cNvSpPr>
                <p:nvPr/>
              </p:nvSpPr>
              <p:spPr bwMode="auto">
                <a:xfrm>
                  <a:off x="1931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50" name="Rectangle 1014"/>
                <p:cNvSpPr>
                  <a:spLocks noChangeArrowheads="1"/>
                </p:cNvSpPr>
                <p:nvPr/>
              </p:nvSpPr>
              <p:spPr bwMode="auto">
                <a:xfrm>
                  <a:off x="1888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53" name="Group 1017"/>
              <p:cNvGrpSpPr>
                <a:grpSpLocks/>
              </p:cNvGrpSpPr>
              <p:nvPr/>
            </p:nvGrpSpPr>
            <p:grpSpPr bwMode="auto">
              <a:xfrm>
                <a:off x="2124" y="4510"/>
                <a:ext cx="236" cy="316"/>
                <a:chOff x="2124" y="4510"/>
                <a:chExt cx="236" cy="316"/>
              </a:xfrm>
            </p:grpSpPr>
            <p:sp>
              <p:nvSpPr>
                <p:cNvPr id="4041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167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52" name="Rectangle 1016"/>
                <p:cNvSpPr>
                  <a:spLocks noChangeArrowheads="1"/>
                </p:cNvSpPr>
                <p:nvPr/>
              </p:nvSpPr>
              <p:spPr bwMode="auto">
                <a:xfrm>
                  <a:off x="2124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55" name="Group 1019"/>
              <p:cNvGrpSpPr>
                <a:grpSpLocks/>
              </p:cNvGrpSpPr>
              <p:nvPr/>
            </p:nvGrpSpPr>
            <p:grpSpPr bwMode="auto">
              <a:xfrm>
                <a:off x="2360" y="4510"/>
                <a:ext cx="236" cy="316"/>
                <a:chOff x="2360" y="4510"/>
                <a:chExt cx="236" cy="316"/>
              </a:xfrm>
            </p:grpSpPr>
            <p:sp>
              <p:nvSpPr>
                <p:cNvPr id="40412" name="Rectangle 476"/>
                <p:cNvSpPr>
                  <a:spLocks noChangeArrowheads="1"/>
                </p:cNvSpPr>
                <p:nvPr/>
              </p:nvSpPr>
              <p:spPr bwMode="auto">
                <a:xfrm>
                  <a:off x="2403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54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360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57" name="Group 1021"/>
              <p:cNvGrpSpPr>
                <a:grpSpLocks/>
              </p:cNvGrpSpPr>
              <p:nvPr/>
            </p:nvGrpSpPr>
            <p:grpSpPr bwMode="auto">
              <a:xfrm>
                <a:off x="2596" y="4510"/>
                <a:ext cx="236" cy="316"/>
                <a:chOff x="2596" y="4510"/>
                <a:chExt cx="236" cy="316"/>
              </a:xfrm>
            </p:grpSpPr>
            <p:sp>
              <p:nvSpPr>
                <p:cNvPr id="40413" name="Rectangle 477"/>
                <p:cNvSpPr>
                  <a:spLocks noChangeArrowheads="1"/>
                </p:cNvSpPr>
                <p:nvPr/>
              </p:nvSpPr>
              <p:spPr bwMode="auto">
                <a:xfrm>
                  <a:off x="2639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56" name="Rectangle 1020"/>
                <p:cNvSpPr>
                  <a:spLocks noChangeArrowheads="1"/>
                </p:cNvSpPr>
                <p:nvPr/>
              </p:nvSpPr>
              <p:spPr bwMode="auto">
                <a:xfrm>
                  <a:off x="2596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40959" name="Group 1023"/>
              <p:cNvGrpSpPr>
                <a:grpSpLocks/>
              </p:cNvGrpSpPr>
              <p:nvPr/>
            </p:nvGrpSpPr>
            <p:grpSpPr bwMode="auto">
              <a:xfrm>
                <a:off x="2832" y="4510"/>
                <a:ext cx="236" cy="316"/>
                <a:chOff x="2832" y="4510"/>
                <a:chExt cx="236" cy="316"/>
              </a:xfrm>
            </p:grpSpPr>
            <p:sp>
              <p:nvSpPr>
                <p:cNvPr id="4041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875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40958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832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65" name="Group 1025"/>
              <p:cNvGrpSpPr>
                <a:grpSpLocks/>
              </p:cNvGrpSpPr>
              <p:nvPr/>
            </p:nvGrpSpPr>
            <p:grpSpPr bwMode="auto">
              <a:xfrm>
                <a:off x="3068" y="4510"/>
                <a:ext cx="236" cy="316"/>
                <a:chOff x="3068" y="4510"/>
                <a:chExt cx="236" cy="316"/>
              </a:xfrm>
            </p:grpSpPr>
            <p:sp>
              <p:nvSpPr>
                <p:cNvPr id="40415" name="Rectangle 479"/>
                <p:cNvSpPr>
                  <a:spLocks noChangeArrowheads="1"/>
                </p:cNvSpPr>
                <p:nvPr/>
              </p:nvSpPr>
              <p:spPr bwMode="auto">
                <a:xfrm>
                  <a:off x="3111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64" name="Rectangle 1024"/>
                <p:cNvSpPr>
                  <a:spLocks noChangeArrowheads="1"/>
                </p:cNvSpPr>
                <p:nvPr/>
              </p:nvSpPr>
              <p:spPr bwMode="auto">
                <a:xfrm>
                  <a:off x="3068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67" name="Group 1027"/>
              <p:cNvGrpSpPr>
                <a:grpSpLocks/>
              </p:cNvGrpSpPr>
              <p:nvPr/>
            </p:nvGrpSpPr>
            <p:grpSpPr bwMode="auto">
              <a:xfrm>
                <a:off x="3304" y="4510"/>
                <a:ext cx="236" cy="316"/>
                <a:chOff x="3304" y="4510"/>
                <a:chExt cx="236" cy="316"/>
              </a:xfrm>
            </p:grpSpPr>
            <p:sp>
              <p:nvSpPr>
                <p:cNvPr id="40416" name="Rectangle 480"/>
                <p:cNvSpPr>
                  <a:spLocks noChangeArrowheads="1"/>
                </p:cNvSpPr>
                <p:nvPr/>
              </p:nvSpPr>
              <p:spPr bwMode="auto">
                <a:xfrm>
                  <a:off x="3347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66" name="Rectangle 1026"/>
                <p:cNvSpPr>
                  <a:spLocks noChangeArrowheads="1"/>
                </p:cNvSpPr>
                <p:nvPr/>
              </p:nvSpPr>
              <p:spPr bwMode="auto">
                <a:xfrm>
                  <a:off x="3304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69" name="Group 1029"/>
              <p:cNvGrpSpPr>
                <a:grpSpLocks/>
              </p:cNvGrpSpPr>
              <p:nvPr/>
            </p:nvGrpSpPr>
            <p:grpSpPr bwMode="auto">
              <a:xfrm>
                <a:off x="3540" y="4510"/>
                <a:ext cx="236" cy="316"/>
                <a:chOff x="3540" y="4510"/>
                <a:chExt cx="236" cy="316"/>
              </a:xfrm>
            </p:grpSpPr>
            <p:sp>
              <p:nvSpPr>
                <p:cNvPr id="40417" name="Rectangle 481"/>
                <p:cNvSpPr>
                  <a:spLocks noChangeArrowheads="1"/>
                </p:cNvSpPr>
                <p:nvPr/>
              </p:nvSpPr>
              <p:spPr bwMode="auto">
                <a:xfrm>
                  <a:off x="3583" y="451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68" name="Rectangle 1028"/>
                <p:cNvSpPr>
                  <a:spLocks noChangeArrowheads="1"/>
                </p:cNvSpPr>
                <p:nvPr/>
              </p:nvSpPr>
              <p:spPr bwMode="auto">
                <a:xfrm>
                  <a:off x="3540" y="451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71" name="Group 1031"/>
              <p:cNvGrpSpPr>
                <a:grpSpLocks/>
              </p:cNvGrpSpPr>
              <p:nvPr/>
            </p:nvGrpSpPr>
            <p:grpSpPr bwMode="auto">
              <a:xfrm>
                <a:off x="0" y="4826"/>
                <a:ext cx="236" cy="316"/>
                <a:chOff x="0" y="4826"/>
                <a:chExt cx="236" cy="316"/>
              </a:xfrm>
            </p:grpSpPr>
            <p:sp>
              <p:nvSpPr>
                <p:cNvPr id="40418" name="Rectangle 482"/>
                <p:cNvSpPr>
                  <a:spLocks noChangeArrowheads="1"/>
                </p:cNvSpPr>
                <p:nvPr/>
              </p:nvSpPr>
              <p:spPr bwMode="auto">
                <a:xfrm>
                  <a:off x="43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70" name="Rectangle 1030"/>
                <p:cNvSpPr>
                  <a:spLocks noChangeArrowheads="1"/>
                </p:cNvSpPr>
                <p:nvPr/>
              </p:nvSpPr>
              <p:spPr bwMode="auto">
                <a:xfrm>
                  <a:off x="0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73" name="Group 1033"/>
              <p:cNvGrpSpPr>
                <a:grpSpLocks/>
              </p:cNvGrpSpPr>
              <p:nvPr/>
            </p:nvGrpSpPr>
            <p:grpSpPr bwMode="auto">
              <a:xfrm>
                <a:off x="236" y="4826"/>
                <a:ext cx="236" cy="316"/>
                <a:chOff x="236" y="4826"/>
                <a:chExt cx="236" cy="316"/>
              </a:xfrm>
            </p:grpSpPr>
            <p:sp>
              <p:nvSpPr>
                <p:cNvPr id="4041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79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72" name="Rectangle 1032"/>
                <p:cNvSpPr>
                  <a:spLocks noChangeArrowheads="1"/>
                </p:cNvSpPr>
                <p:nvPr/>
              </p:nvSpPr>
              <p:spPr bwMode="auto">
                <a:xfrm>
                  <a:off x="236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75" name="Group 1035"/>
              <p:cNvGrpSpPr>
                <a:grpSpLocks/>
              </p:cNvGrpSpPr>
              <p:nvPr/>
            </p:nvGrpSpPr>
            <p:grpSpPr bwMode="auto">
              <a:xfrm>
                <a:off x="472" y="4826"/>
                <a:ext cx="236" cy="316"/>
                <a:chOff x="472" y="4826"/>
                <a:chExt cx="236" cy="316"/>
              </a:xfrm>
            </p:grpSpPr>
            <p:sp>
              <p:nvSpPr>
                <p:cNvPr id="40420" name="Rectangle 484"/>
                <p:cNvSpPr>
                  <a:spLocks noChangeArrowheads="1"/>
                </p:cNvSpPr>
                <p:nvPr/>
              </p:nvSpPr>
              <p:spPr bwMode="auto">
                <a:xfrm>
                  <a:off x="515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74" name="Rectangle 1034"/>
                <p:cNvSpPr>
                  <a:spLocks noChangeArrowheads="1"/>
                </p:cNvSpPr>
                <p:nvPr/>
              </p:nvSpPr>
              <p:spPr bwMode="auto">
                <a:xfrm>
                  <a:off x="472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77" name="Group 1037"/>
              <p:cNvGrpSpPr>
                <a:grpSpLocks/>
              </p:cNvGrpSpPr>
              <p:nvPr/>
            </p:nvGrpSpPr>
            <p:grpSpPr bwMode="auto">
              <a:xfrm>
                <a:off x="708" y="4826"/>
                <a:ext cx="236" cy="316"/>
                <a:chOff x="708" y="4826"/>
                <a:chExt cx="236" cy="316"/>
              </a:xfrm>
            </p:grpSpPr>
            <p:sp>
              <p:nvSpPr>
                <p:cNvPr id="40421" name="Rectangle 485"/>
                <p:cNvSpPr>
                  <a:spLocks noChangeArrowheads="1"/>
                </p:cNvSpPr>
                <p:nvPr/>
              </p:nvSpPr>
              <p:spPr bwMode="auto">
                <a:xfrm>
                  <a:off x="751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76" name="Rectangle 1036"/>
                <p:cNvSpPr>
                  <a:spLocks noChangeArrowheads="1"/>
                </p:cNvSpPr>
                <p:nvPr/>
              </p:nvSpPr>
              <p:spPr bwMode="auto">
                <a:xfrm>
                  <a:off x="708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79" name="Group 1039"/>
              <p:cNvGrpSpPr>
                <a:grpSpLocks/>
              </p:cNvGrpSpPr>
              <p:nvPr/>
            </p:nvGrpSpPr>
            <p:grpSpPr bwMode="auto">
              <a:xfrm>
                <a:off x="944" y="4826"/>
                <a:ext cx="236" cy="316"/>
                <a:chOff x="944" y="4826"/>
                <a:chExt cx="236" cy="316"/>
              </a:xfrm>
            </p:grpSpPr>
            <p:sp>
              <p:nvSpPr>
                <p:cNvPr id="40422" name="Rectangle 486"/>
                <p:cNvSpPr>
                  <a:spLocks noChangeArrowheads="1"/>
                </p:cNvSpPr>
                <p:nvPr/>
              </p:nvSpPr>
              <p:spPr bwMode="auto">
                <a:xfrm>
                  <a:off x="987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78" name="Rectangle 1038"/>
                <p:cNvSpPr>
                  <a:spLocks noChangeArrowheads="1"/>
                </p:cNvSpPr>
                <p:nvPr/>
              </p:nvSpPr>
              <p:spPr bwMode="auto">
                <a:xfrm>
                  <a:off x="944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81" name="Group 1041"/>
              <p:cNvGrpSpPr>
                <a:grpSpLocks/>
              </p:cNvGrpSpPr>
              <p:nvPr/>
            </p:nvGrpSpPr>
            <p:grpSpPr bwMode="auto">
              <a:xfrm>
                <a:off x="1180" y="4826"/>
                <a:ext cx="236" cy="316"/>
                <a:chOff x="1180" y="4826"/>
                <a:chExt cx="236" cy="316"/>
              </a:xfrm>
            </p:grpSpPr>
            <p:sp>
              <p:nvSpPr>
                <p:cNvPr id="40423" name="Rectangle 487"/>
                <p:cNvSpPr>
                  <a:spLocks noChangeArrowheads="1"/>
                </p:cNvSpPr>
                <p:nvPr/>
              </p:nvSpPr>
              <p:spPr bwMode="auto">
                <a:xfrm>
                  <a:off x="1223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80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180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83" name="Group 1043"/>
              <p:cNvGrpSpPr>
                <a:grpSpLocks/>
              </p:cNvGrpSpPr>
              <p:nvPr/>
            </p:nvGrpSpPr>
            <p:grpSpPr bwMode="auto">
              <a:xfrm>
                <a:off x="1416" y="4826"/>
                <a:ext cx="236" cy="316"/>
                <a:chOff x="1416" y="4826"/>
                <a:chExt cx="236" cy="316"/>
              </a:xfrm>
            </p:grpSpPr>
            <p:sp>
              <p:nvSpPr>
                <p:cNvPr id="40424" name="Rectangle 488"/>
                <p:cNvSpPr>
                  <a:spLocks noChangeArrowheads="1"/>
                </p:cNvSpPr>
                <p:nvPr/>
              </p:nvSpPr>
              <p:spPr bwMode="auto">
                <a:xfrm>
                  <a:off x="1459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82" name="Rectangle 1042"/>
                <p:cNvSpPr>
                  <a:spLocks noChangeArrowheads="1"/>
                </p:cNvSpPr>
                <p:nvPr/>
              </p:nvSpPr>
              <p:spPr bwMode="auto">
                <a:xfrm>
                  <a:off x="1416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85" name="Group 1045"/>
              <p:cNvGrpSpPr>
                <a:grpSpLocks/>
              </p:cNvGrpSpPr>
              <p:nvPr/>
            </p:nvGrpSpPr>
            <p:grpSpPr bwMode="auto">
              <a:xfrm>
                <a:off x="1652" y="4826"/>
                <a:ext cx="236" cy="316"/>
                <a:chOff x="1652" y="4826"/>
                <a:chExt cx="236" cy="316"/>
              </a:xfrm>
            </p:grpSpPr>
            <p:sp>
              <p:nvSpPr>
                <p:cNvPr id="40425" name="Rectangle 489"/>
                <p:cNvSpPr>
                  <a:spLocks noChangeArrowheads="1"/>
                </p:cNvSpPr>
                <p:nvPr/>
              </p:nvSpPr>
              <p:spPr bwMode="auto">
                <a:xfrm>
                  <a:off x="1695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84" name="Rectangle 1044"/>
                <p:cNvSpPr>
                  <a:spLocks noChangeArrowheads="1"/>
                </p:cNvSpPr>
                <p:nvPr/>
              </p:nvSpPr>
              <p:spPr bwMode="auto">
                <a:xfrm>
                  <a:off x="1652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87" name="Group 1047"/>
              <p:cNvGrpSpPr>
                <a:grpSpLocks/>
              </p:cNvGrpSpPr>
              <p:nvPr/>
            </p:nvGrpSpPr>
            <p:grpSpPr bwMode="auto">
              <a:xfrm>
                <a:off x="1888" y="4826"/>
                <a:ext cx="236" cy="316"/>
                <a:chOff x="1888" y="4826"/>
                <a:chExt cx="236" cy="316"/>
              </a:xfrm>
            </p:grpSpPr>
            <p:sp>
              <p:nvSpPr>
                <p:cNvPr id="40426" name="Rectangle 490"/>
                <p:cNvSpPr>
                  <a:spLocks noChangeArrowheads="1"/>
                </p:cNvSpPr>
                <p:nvPr/>
              </p:nvSpPr>
              <p:spPr bwMode="auto">
                <a:xfrm>
                  <a:off x="1931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86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888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89" name="Group 1049"/>
              <p:cNvGrpSpPr>
                <a:grpSpLocks/>
              </p:cNvGrpSpPr>
              <p:nvPr/>
            </p:nvGrpSpPr>
            <p:grpSpPr bwMode="auto">
              <a:xfrm>
                <a:off x="2124" y="4826"/>
                <a:ext cx="236" cy="316"/>
                <a:chOff x="2124" y="4826"/>
                <a:chExt cx="236" cy="316"/>
              </a:xfrm>
            </p:grpSpPr>
            <p:sp>
              <p:nvSpPr>
                <p:cNvPr id="4042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167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88" name="Rectangle 1048"/>
                <p:cNvSpPr>
                  <a:spLocks noChangeArrowheads="1"/>
                </p:cNvSpPr>
                <p:nvPr/>
              </p:nvSpPr>
              <p:spPr bwMode="auto">
                <a:xfrm>
                  <a:off x="2124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91" name="Group 1051"/>
              <p:cNvGrpSpPr>
                <a:grpSpLocks/>
              </p:cNvGrpSpPr>
              <p:nvPr/>
            </p:nvGrpSpPr>
            <p:grpSpPr bwMode="auto">
              <a:xfrm>
                <a:off x="2360" y="4826"/>
                <a:ext cx="236" cy="316"/>
                <a:chOff x="2360" y="4826"/>
                <a:chExt cx="236" cy="316"/>
              </a:xfrm>
            </p:grpSpPr>
            <p:sp>
              <p:nvSpPr>
                <p:cNvPr id="4042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403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90" name="Rectangle 1050"/>
                <p:cNvSpPr>
                  <a:spLocks noChangeArrowheads="1"/>
                </p:cNvSpPr>
                <p:nvPr/>
              </p:nvSpPr>
              <p:spPr bwMode="auto">
                <a:xfrm>
                  <a:off x="2360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93" name="Group 1053"/>
              <p:cNvGrpSpPr>
                <a:grpSpLocks/>
              </p:cNvGrpSpPr>
              <p:nvPr/>
            </p:nvGrpSpPr>
            <p:grpSpPr bwMode="auto">
              <a:xfrm>
                <a:off x="2596" y="4826"/>
                <a:ext cx="236" cy="316"/>
                <a:chOff x="2596" y="4826"/>
                <a:chExt cx="236" cy="316"/>
              </a:xfrm>
            </p:grpSpPr>
            <p:sp>
              <p:nvSpPr>
                <p:cNvPr id="4042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639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92" name="Rectangle 1052"/>
                <p:cNvSpPr>
                  <a:spLocks noChangeArrowheads="1"/>
                </p:cNvSpPr>
                <p:nvPr/>
              </p:nvSpPr>
              <p:spPr bwMode="auto">
                <a:xfrm>
                  <a:off x="2596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95" name="Group 1055"/>
              <p:cNvGrpSpPr>
                <a:grpSpLocks/>
              </p:cNvGrpSpPr>
              <p:nvPr/>
            </p:nvGrpSpPr>
            <p:grpSpPr bwMode="auto">
              <a:xfrm>
                <a:off x="2832" y="4826"/>
                <a:ext cx="236" cy="316"/>
                <a:chOff x="2832" y="4826"/>
                <a:chExt cx="236" cy="316"/>
              </a:xfrm>
            </p:grpSpPr>
            <p:sp>
              <p:nvSpPr>
                <p:cNvPr id="4043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875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94" name="Rectangle 1054"/>
                <p:cNvSpPr>
                  <a:spLocks noChangeArrowheads="1"/>
                </p:cNvSpPr>
                <p:nvPr/>
              </p:nvSpPr>
              <p:spPr bwMode="auto">
                <a:xfrm>
                  <a:off x="2832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97" name="Group 1057"/>
              <p:cNvGrpSpPr>
                <a:grpSpLocks/>
              </p:cNvGrpSpPr>
              <p:nvPr/>
            </p:nvGrpSpPr>
            <p:grpSpPr bwMode="auto">
              <a:xfrm>
                <a:off x="3068" y="4826"/>
                <a:ext cx="236" cy="316"/>
                <a:chOff x="3068" y="4826"/>
                <a:chExt cx="236" cy="316"/>
              </a:xfrm>
            </p:grpSpPr>
            <p:sp>
              <p:nvSpPr>
                <p:cNvPr id="40431" name="Rectangle 495"/>
                <p:cNvSpPr>
                  <a:spLocks noChangeArrowheads="1"/>
                </p:cNvSpPr>
                <p:nvPr/>
              </p:nvSpPr>
              <p:spPr bwMode="auto">
                <a:xfrm>
                  <a:off x="3111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96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068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499" name="Group 1059"/>
              <p:cNvGrpSpPr>
                <a:grpSpLocks/>
              </p:cNvGrpSpPr>
              <p:nvPr/>
            </p:nvGrpSpPr>
            <p:grpSpPr bwMode="auto">
              <a:xfrm>
                <a:off x="3304" y="4826"/>
                <a:ext cx="236" cy="316"/>
                <a:chOff x="3304" y="4826"/>
                <a:chExt cx="236" cy="316"/>
              </a:xfrm>
            </p:grpSpPr>
            <p:sp>
              <p:nvSpPr>
                <p:cNvPr id="40432" name="Rectangle 496"/>
                <p:cNvSpPr>
                  <a:spLocks noChangeArrowheads="1"/>
                </p:cNvSpPr>
                <p:nvPr/>
              </p:nvSpPr>
              <p:spPr bwMode="auto">
                <a:xfrm>
                  <a:off x="3347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498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304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01" name="Group 1061"/>
              <p:cNvGrpSpPr>
                <a:grpSpLocks/>
              </p:cNvGrpSpPr>
              <p:nvPr/>
            </p:nvGrpSpPr>
            <p:grpSpPr bwMode="auto">
              <a:xfrm>
                <a:off x="3540" y="4826"/>
                <a:ext cx="236" cy="316"/>
                <a:chOff x="3540" y="4826"/>
                <a:chExt cx="236" cy="316"/>
              </a:xfrm>
            </p:grpSpPr>
            <p:sp>
              <p:nvSpPr>
                <p:cNvPr id="40433" name="Rectangle 497"/>
                <p:cNvSpPr>
                  <a:spLocks noChangeArrowheads="1"/>
                </p:cNvSpPr>
                <p:nvPr/>
              </p:nvSpPr>
              <p:spPr bwMode="auto">
                <a:xfrm>
                  <a:off x="3583" y="482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00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540" y="482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03" name="Group 1063"/>
              <p:cNvGrpSpPr>
                <a:grpSpLocks/>
              </p:cNvGrpSpPr>
              <p:nvPr/>
            </p:nvGrpSpPr>
            <p:grpSpPr bwMode="auto">
              <a:xfrm>
                <a:off x="0" y="5142"/>
                <a:ext cx="236" cy="316"/>
                <a:chOff x="0" y="5142"/>
                <a:chExt cx="236" cy="316"/>
              </a:xfrm>
            </p:grpSpPr>
            <p:sp>
              <p:nvSpPr>
                <p:cNvPr id="40434" name="Rectangle 498"/>
                <p:cNvSpPr>
                  <a:spLocks noChangeArrowheads="1"/>
                </p:cNvSpPr>
                <p:nvPr/>
              </p:nvSpPr>
              <p:spPr bwMode="auto">
                <a:xfrm>
                  <a:off x="43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02" name="Rectangle 1062"/>
                <p:cNvSpPr>
                  <a:spLocks noChangeArrowheads="1"/>
                </p:cNvSpPr>
                <p:nvPr/>
              </p:nvSpPr>
              <p:spPr bwMode="auto">
                <a:xfrm>
                  <a:off x="0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05" name="Group 1065"/>
              <p:cNvGrpSpPr>
                <a:grpSpLocks/>
              </p:cNvGrpSpPr>
              <p:nvPr/>
            </p:nvGrpSpPr>
            <p:grpSpPr bwMode="auto">
              <a:xfrm>
                <a:off x="236" y="5142"/>
                <a:ext cx="236" cy="316"/>
                <a:chOff x="236" y="5142"/>
                <a:chExt cx="236" cy="316"/>
              </a:xfrm>
            </p:grpSpPr>
            <p:sp>
              <p:nvSpPr>
                <p:cNvPr id="40435" name="Rectangle 499"/>
                <p:cNvSpPr>
                  <a:spLocks noChangeArrowheads="1"/>
                </p:cNvSpPr>
                <p:nvPr/>
              </p:nvSpPr>
              <p:spPr bwMode="auto">
                <a:xfrm>
                  <a:off x="279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04" name="Rectangle 1064"/>
                <p:cNvSpPr>
                  <a:spLocks noChangeArrowheads="1"/>
                </p:cNvSpPr>
                <p:nvPr/>
              </p:nvSpPr>
              <p:spPr bwMode="auto">
                <a:xfrm>
                  <a:off x="236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07" name="Group 1067"/>
              <p:cNvGrpSpPr>
                <a:grpSpLocks/>
              </p:cNvGrpSpPr>
              <p:nvPr/>
            </p:nvGrpSpPr>
            <p:grpSpPr bwMode="auto">
              <a:xfrm>
                <a:off x="472" y="5142"/>
                <a:ext cx="236" cy="316"/>
                <a:chOff x="472" y="5142"/>
                <a:chExt cx="236" cy="316"/>
              </a:xfrm>
            </p:grpSpPr>
            <p:sp>
              <p:nvSpPr>
                <p:cNvPr id="40436" name="Rectangle 500"/>
                <p:cNvSpPr>
                  <a:spLocks noChangeArrowheads="1"/>
                </p:cNvSpPr>
                <p:nvPr/>
              </p:nvSpPr>
              <p:spPr bwMode="auto">
                <a:xfrm>
                  <a:off x="515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06" name="Rectangle 1066"/>
                <p:cNvSpPr>
                  <a:spLocks noChangeArrowheads="1"/>
                </p:cNvSpPr>
                <p:nvPr/>
              </p:nvSpPr>
              <p:spPr bwMode="auto">
                <a:xfrm>
                  <a:off x="472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09" name="Group 1069"/>
              <p:cNvGrpSpPr>
                <a:grpSpLocks/>
              </p:cNvGrpSpPr>
              <p:nvPr/>
            </p:nvGrpSpPr>
            <p:grpSpPr bwMode="auto">
              <a:xfrm>
                <a:off x="708" y="5142"/>
                <a:ext cx="236" cy="316"/>
                <a:chOff x="708" y="5142"/>
                <a:chExt cx="236" cy="316"/>
              </a:xfrm>
            </p:grpSpPr>
            <p:sp>
              <p:nvSpPr>
                <p:cNvPr id="40437" name="Rectangle 501"/>
                <p:cNvSpPr>
                  <a:spLocks noChangeArrowheads="1"/>
                </p:cNvSpPr>
                <p:nvPr/>
              </p:nvSpPr>
              <p:spPr bwMode="auto">
                <a:xfrm>
                  <a:off x="751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08" name="Rectangle 1068"/>
                <p:cNvSpPr>
                  <a:spLocks noChangeArrowheads="1"/>
                </p:cNvSpPr>
                <p:nvPr/>
              </p:nvSpPr>
              <p:spPr bwMode="auto">
                <a:xfrm>
                  <a:off x="708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11" name="Group 1071"/>
              <p:cNvGrpSpPr>
                <a:grpSpLocks/>
              </p:cNvGrpSpPr>
              <p:nvPr/>
            </p:nvGrpSpPr>
            <p:grpSpPr bwMode="auto">
              <a:xfrm>
                <a:off x="944" y="5142"/>
                <a:ext cx="236" cy="316"/>
                <a:chOff x="944" y="5142"/>
                <a:chExt cx="236" cy="316"/>
              </a:xfrm>
            </p:grpSpPr>
            <p:sp>
              <p:nvSpPr>
                <p:cNvPr id="40438" name="Rectangle 502"/>
                <p:cNvSpPr>
                  <a:spLocks noChangeArrowheads="1"/>
                </p:cNvSpPr>
                <p:nvPr/>
              </p:nvSpPr>
              <p:spPr bwMode="auto">
                <a:xfrm>
                  <a:off x="987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10" name="Rectangle 1070"/>
                <p:cNvSpPr>
                  <a:spLocks noChangeArrowheads="1"/>
                </p:cNvSpPr>
                <p:nvPr/>
              </p:nvSpPr>
              <p:spPr bwMode="auto">
                <a:xfrm>
                  <a:off x="944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13" name="Group 1073"/>
              <p:cNvGrpSpPr>
                <a:grpSpLocks/>
              </p:cNvGrpSpPr>
              <p:nvPr/>
            </p:nvGrpSpPr>
            <p:grpSpPr bwMode="auto">
              <a:xfrm>
                <a:off x="1180" y="5142"/>
                <a:ext cx="236" cy="316"/>
                <a:chOff x="1180" y="5142"/>
                <a:chExt cx="236" cy="316"/>
              </a:xfrm>
            </p:grpSpPr>
            <p:sp>
              <p:nvSpPr>
                <p:cNvPr id="40439" name="Rectangle 503"/>
                <p:cNvSpPr>
                  <a:spLocks noChangeArrowheads="1"/>
                </p:cNvSpPr>
                <p:nvPr/>
              </p:nvSpPr>
              <p:spPr bwMode="auto">
                <a:xfrm>
                  <a:off x="1223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12" name="Rectangle 1072"/>
                <p:cNvSpPr>
                  <a:spLocks noChangeArrowheads="1"/>
                </p:cNvSpPr>
                <p:nvPr/>
              </p:nvSpPr>
              <p:spPr bwMode="auto">
                <a:xfrm>
                  <a:off x="1180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15" name="Group 1075"/>
              <p:cNvGrpSpPr>
                <a:grpSpLocks/>
              </p:cNvGrpSpPr>
              <p:nvPr/>
            </p:nvGrpSpPr>
            <p:grpSpPr bwMode="auto">
              <a:xfrm>
                <a:off x="1416" y="5142"/>
                <a:ext cx="236" cy="316"/>
                <a:chOff x="1416" y="5142"/>
                <a:chExt cx="236" cy="316"/>
              </a:xfrm>
            </p:grpSpPr>
            <p:sp>
              <p:nvSpPr>
                <p:cNvPr id="40440" name="Rectangle 504"/>
                <p:cNvSpPr>
                  <a:spLocks noChangeArrowheads="1"/>
                </p:cNvSpPr>
                <p:nvPr/>
              </p:nvSpPr>
              <p:spPr bwMode="auto">
                <a:xfrm>
                  <a:off x="1459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14" name="Rectangle 1074"/>
                <p:cNvSpPr>
                  <a:spLocks noChangeArrowheads="1"/>
                </p:cNvSpPr>
                <p:nvPr/>
              </p:nvSpPr>
              <p:spPr bwMode="auto">
                <a:xfrm>
                  <a:off x="1416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17" name="Group 1077"/>
              <p:cNvGrpSpPr>
                <a:grpSpLocks/>
              </p:cNvGrpSpPr>
              <p:nvPr/>
            </p:nvGrpSpPr>
            <p:grpSpPr bwMode="auto">
              <a:xfrm>
                <a:off x="1652" y="5142"/>
                <a:ext cx="236" cy="316"/>
                <a:chOff x="1652" y="5142"/>
                <a:chExt cx="236" cy="316"/>
              </a:xfrm>
            </p:grpSpPr>
            <p:sp>
              <p:nvSpPr>
                <p:cNvPr id="40441" name="Rectangle 505"/>
                <p:cNvSpPr>
                  <a:spLocks noChangeArrowheads="1"/>
                </p:cNvSpPr>
                <p:nvPr/>
              </p:nvSpPr>
              <p:spPr bwMode="auto">
                <a:xfrm>
                  <a:off x="1695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16" name="Rectangle 1076"/>
                <p:cNvSpPr>
                  <a:spLocks noChangeArrowheads="1"/>
                </p:cNvSpPr>
                <p:nvPr/>
              </p:nvSpPr>
              <p:spPr bwMode="auto">
                <a:xfrm>
                  <a:off x="1652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19" name="Group 1079"/>
              <p:cNvGrpSpPr>
                <a:grpSpLocks/>
              </p:cNvGrpSpPr>
              <p:nvPr/>
            </p:nvGrpSpPr>
            <p:grpSpPr bwMode="auto">
              <a:xfrm>
                <a:off x="1888" y="5142"/>
                <a:ext cx="236" cy="316"/>
                <a:chOff x="1888" y="5142"/>
                <a:chExt cx="236" cy="316"/>
              </a:xfrm>
            </p:grpSpPr>
            <p:sp>
              <p:nvSpPr>
                <p:cNvPr id="40442" name="Rectangle 506"/>
                <p:cNvSpPr>
                  <a:spLocks noChangeArrowheads="1"/>
                </p:cNvSpPr>
                <p:nvPr/>
              </p:nvSpPr>
              <p:spPr bwMode="auto">
                <a:xfrm>
                  <a:off x="1931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18" name="Rectangle 1078"/>
                <p:cNvSpPr>
                  <a:spLocks noChangeArrowheads="1"/>
                </p:cNvSpPr>
                <p:nvPr/>
              </p:nvSpPr>
              <p:spPr bwMode="auto">
                <a:xfrm>
                  <a:off x="1888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21" name="Group 1081"/>
              <p:cNvGrpSpPr>
                <a:grpSpLocks/>
              </p:cNvGrpSpPr>
              <p:nvPr/>
            </p:nvGrpSpPr>
            <p:grpSpPr bwMode="auto">
              <a:xfrm>
                <a:off x="2124" y="5142"/>
                <a:ext cx="236" cy="316"/>
                <a:chOff x="2124" y="5142"/>
                <a:chExt cx="236" cy="316"/>
              </a:xfrm>
            </p:grpSpPr>
            <p:sp>
              <p:nvSpPr>
                <p:cNvPr id="40443" name="Rectangle 507"/>
                <p:cNvSpPr>
                  <a:spLocks noChangeArrowheads="1"/>
                </p:cNvSpPr>
                <p:nvPr/>
              </p:nvSpPr>
              <p:spPr bwMode="auto">
                <a:xfrm>
                  <a:off x="2167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20" name="Rectangle 1080"/>
                <p:cNvSpPr>
                  <a:spLocks noChangeArrowheads="1"/>
                </p:cNvSpPr>
                <p:nvPr/>
              </p:nvSpPr>
              <p:spPr bwMode="auto">
                <a:xfrm>
                  <a:off x="2124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23" name="Group 1083"/>
              <p:cNvGrpSpPr>
                <a:grpSpLocks/>
              </p:cNvGrpSpPr>
              <p:nvPr/>
            </p:nvGrpSpPr>
            <p:grpSpPr bwMode="auto">
              <a:xfrm>
                <a:off x="2360" y="5142"/>
                <a:ext cx="236" cy="316"/>
                <a:chOff x="2360" y="5142"/>
                <a:chExt cx="236" cy="316"/>
              </a:xfrm>
            </p:grpSpPr>
            <p:sp>
              <p:nvSpPr>
                <p:cNvPr id="40444" name="Rectangle 508"/>
                <p:cNvSpPr>
                  <a:spLocks noChangeArrowheads="1"/>
                </p:cNvSpPr>
                <p:nvPr/>
              </p:nvSpPr>
              <p:spPr bwMode="auto">
                <a:xfrm>
                  <a:off x="2403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22" name="Rectangle 1082"/>
                <p:cNvSpPr>
                  <a:spLocks noChangeArrowheads="1"/>
                </p:cNvSpPr>
                <p:nvPr/>
              </p:nvSpPr>
              <p:spPr bwMode="auto">
                <a:xfrm>
                  <a:off x="2360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25" name="Group 1085"/>
              <p:cNvGrpSpPr>
                <a:grpSpLocks/>
              </p:cNvGrpSpPr>
              <p:nvPr/>
            </p:nvGrpSpPr>
            <p:grpSpPr bwMode="auto">
              <a:xfrm>
                <a:off x="2596" y="5142"/>
                <a:ext cx="236" cy="316"/>
                <a:chOff x="2596" y="5142"/>
                <a:chExt cx="236" cy="316"/>
              </a:xfrm>
            </p:grpSpPr>
            <p:sp>
              <p:nvSpPr>
                <p:cNvPr id="40445" name="Rectangle 509"/>
                <p:cNvSpPr>
                  <a:spLocks noChangeArrowheads="1"/>
                </p:cNvSpPr>
                <p:nvPr/>
              </p:nvSpPr>
              <p:spPr bwMode="auto">
                <a:xfrm>
                  <a:off x="2639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24" name="Rectangle 1084"/>
                <p:cNvSpPr>
                  <a:spLocks noChangeArrowheads="1"/>
                </p:cNvSpPr>
                <p:nvPr/>
              </p:nvSpPr>
              <p:spPr bwMode="auto">
                <a:xfrm>
                  <a:off x="2596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27" name="Group 1087"/>
              <p:cNvGrpSpPr>
                <a:grpSpLocks/>
              </p:cNvGrpSpPr>
              <p:nvPr/>
            </p:nvGrpSpPr>
            <p:grpSpPr bwMode="auto">
              <a:xfrm>
                <a:off x="2832" y="5142"/>
                <a:ext cx="236" cy="316"/>
                <a:chOff x="2832" y="5142"/>
                <a:chExt cx="236" cy="316"/>
              </a:xfrm>
            </p:grpSpPr>
            <p:sp>
              <p:nvSpPr>
                <p:cNvPr id="40446" name="Rectangle 510"/>
                <p:cNvSpPr>
                  <a:spLocks noChangeArrowheads="1"/>
                </p:cNvSpPr>
                <p:nvPr/>
              </p:nvSpPr>
              <p:spPr bwMode="auto">
                <a:xfrm>
                  <a:off x="2875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26" name="Rectangle 1086"/>
                <p:cNvSpPr>
                  <a:spLocks noChangeArrowheads="1"/>
                </p:cNvSpPr>
                <p:nvPr/>
              </p:nvSpPr>
              <p:spPr bwMode="auto">
                <a:xfrm>
                  <a:off x="2832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29" name="Group 1089"/>
              <p:cNvGrpSpPr>
                <a:grpSpLocks/>
              </p:cNvGrpSpPr>
              <p:nvPr/>
            </p:nvGrpSpPr>
            <p:grpSpPr bwMode="auto">
              <a:xfrm>
                <a:off x="3068" y="5142"/>
                <a:ext cx="236" cy="316"/>
                <a:chOff x="3068" y="5142"/>
                <a:chExt cx="236" cy="316"/>
              </a:xfrm>
            </p:grpSpPr>
            <p:sp>
              <p:nvSpPr>
                <p:cNvPr id="40447" name="Rectangle 511"/>
                <p:cNvSpPr>
                  <a:spLocks noChangeArrowheads="1"/>
                </p:cNvSpPr>
                <p:nvPr/>
              </p:nvSpPr>
              <p:spPr bwMode="auto">
                <a:xfrm>
                  <a:off x="3111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28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068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31" name="Group 1091"/>
              <p:cNvGrpSpPr>
                <a:grpSpLocks/>
              </p:cNvGrpSpPr>
              <p:nvPr/>
            </p:nvGrpSpPr>
            <p:grpSpPr bwMode="auto">
              <a:xfrm>
                <a:off x="3304" y="5142"/>
                <a:ext cx="236" cy="316"/>
                <a:chOff x="3304" y="5142"/>
                <a:chExt cx="236" cy="316"/>
              </a:xfrm>
            </p:grpSpPr>
            <p:sp>
              <p:nvSpPr>
                <p:cNvPr id="40448" name="Rectangle 512"/>
                <p:cNvSpPr>
                  <a:spLocks noChangeArrowheads="1"/>
                </p:cNvSpPr>
                <p:nvPr/>
              </p:nvSpPr>
              <p:spPr bwMode="auto">
                <a:xfrm>
                  <a:off x="3347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30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304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33" name="Group 1093"/>
              <p:cNvGrpSpPr>
                <a:grpSpLocks/>
              </p:cNvGrpSpPr>
              <p:nvPr/>
            </p:nvGrpSpPr>
            <p:grpSpPr bwMode="auto">
              <a:xfrm>
                <a:off x="3540" y="5142"/>
                <a:ext cx="236" cy="316"/>
                <a:chOff x="3540" y="5142"/>
                <a:chExt cx="236" cy="316"/>
              </a:xfrm>
            </p:grpSpPr>
            <p:sp>
              <p:nvSpPr>
                <p:cNvPr id="40449" name="Rectangle 513"/>
                <p:cNvSpPr>
                  <a:spLocks noChangeArrowheads="1"/>
                </p:cNvSpPr>
                <p:nvPr/>
              </p:nvSpPr>
              <p:spPr bwMode="auto">
                <a:xfrm>
                  <a:off x="3583" y="5142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32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540" y="5142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35" name="Group 1095"/>
              <p:cNvGrpSpPr>
                <a:grpSpLocks/>
              </p:cNvGrpSpPr>
              <p:nvPr/>
            </p:nvGrpSpPr>
            <p:grpSpPr bwMode="auto">
              <a:xfrm>
                <a:off x="0" y="5458"/>
                <a:ext cx="236" cy="316"/>
                <a:chOff x="0" y="5458"/>
                <a:chExt cx="236" cy="316"/>
              </a:xfrm>
            </p:grpSpPr>
            <p:sp>
              <p:nvSpPr>
                <p:cNvPr id="40450" name="Rectangle 514"/>
                <p:cNvSpPr>
                  <a:spLocks noChangeArrowheads="1"/>
                </p:cNvSpPr>
                <p:nvPr/>
              </p:nvSpPr>
              <p:spPr bwMode="auto">
                <a:xfrm>
                  <a:off x="43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34" name="Rectangle 1094"/>
                <p:cNvSpPr>
                  <a:spLocks noChangeArrowheads="1"/>
                </p:cNvSpPr>
                <p:nvPr/>
              </p:nvSpPr>
              <p:spPr bwMode="auto">
                <a:xfrm>
                  <a:off x="0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37" name="Group 1097"/>
              <p:cNvGrpSpPr>
                <a:grpSpLocks/>
              </p:cNvGrpSpPr>
              <p:nvPr/>
            </p:nvGrpSpPr>
            <p:grpSpPr bwMode="auto">
              <a:xfrm>
                <a:off x="236" y="5458"/>
                <a:ext cx="236" cy="316"/>
                <a:chOff x="236" y="5458"/>
                <a:chExt cx="236" cy="316"/>
              </a:xfrm>
            </p:grpSpPr>
            <p:sp>
              <p:nvSpPr>
                <p:cNvPr id="40451" name="Rectangle 515"/>
                <p:cNvSpPr>
                  <a:spLocks noChangeArrowheads="1"/>
                </p:cNvSpPr>
                <p:nvPr/>
              </p:nvSpPr>
              <p:spPr bwMode="auto">
                <a:xfrm>
                  <a:off x="279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36" name="Rectangle 1096"/>
                <p:cNvSpPr>
                  <a:spLocks noChangeArrowheads="1"/>
                </p:cNvSpPr>
                <p:nvPr/>
              </p:nvSpPr>
              <p:spPr bwMode="auto">
                <a:xfrm>
                  <a:off x="236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39" name="Group 1099"/>
              <p:cNvGrpSpPr>
                <a:grpSpLocks/>
              </p:cNvGrpSpPr>
              <p:nvPr/>
            </p:nvGrpSpPr>
            <p:grpSpPr bwMode="auto">
              <a:xfrm>
                <a:off x="472" y="5458"/>
                <a:ext cx="236" cy="316"/>
                <a:chOff x="472" y="5458"/>
                <a:chExt cx="236" cy="316"/>
              </a:xfrm>
            </p:grpSpPr>
            <p:sp>
              <p:nvSpPr>
                <p:cNvPr id="40452" name="Rectangle 516"/>
                <p:cNvSpPr>
                  <a:spLocks noChangeArrowheads="1"/>
                </p:cNvSpPr>
                <p:nvPr/>
              </p:nvSpPr>
              <p:spPr bwMode="auto">
                <a:xfrm>
                  <a:off x="515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38" name="Rectangle 1098"/>
                <p:cNvSpPr>
                  <a:spLocks noChangeArrowheads="1"/>
                </p:cNvSpPr>
                <p:nvPr/>
              </p:nvSpPr>
              <p:spPr bwMode="auto">
                <a:xfrm>
                  <a:off x="472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41" name="Group 1101"/>
              <p:cNvGrpSpPr>
                <a:grpSpLocks/>
              </p:cNvGrpSpPr>
              <p:nvPr/>
            </p:nvGrpSpPr>
            <p:grpSpPr bwMode="auto">
              <a:xfrm>
                <a:off x="708" y="5458"/>
                <a:ext cx="236" cy="316"/>
                <a:chOff x="708" y="5458"/>
                <a:chExt cx="236" cy="316"/>
              </a:xfrm>
            </p:grpSpPr>
            <p:sp>
              <p:nvSpPr>
                <p:cNvPr id="40453" name="Rectangle 517"/>
                <p:cNvSpPr>
                  <a:spLocks noChangeArrowheads="1"/>
                </p:cNvSpPr>
                <p:nvPr/>
              </p:nvSpPr>
              <p:spPr bwMode="auto">
                <a:xfrm>
                  <a:off x="751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40" name="Rectangle 1100"/>
                <p:cNvSpPr>
                  <a:spLocks noChangeArrowheads="1"/>
                </p:cNvSpPr>
                <p:nvPr/>
              </p:nvSpPr>
              <p:spPr bwMode="auto">
                <a:xfrm>
                  <a:off x="708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43" name="Group 1103"/>
              <p:cNvGrpSpPr>
                <a:grpSpLocks/>
              </p:cNvGrpSpPr>
              <p:nvPr/>
            </p:nvGrpSpPr>
            <p:grpSpPr bwMode="auto">
              <a:xfrm>
                <a:off x="944" y="5458"/>
                <a:ext cx="236" cy="316"/>
                <a:chOff x="944" y="5458"/>
                <a:chExt cx="236" cy="316"/>
              </a:xfrm>
            </p:grpSpPr>
            <p:sp>
              <p:nvSpPr>
                <p:cNvPr id="40454" name="Rectangle 518"/>
                <p:cNvSpPr>
                  <a:spLocks noChangeArrowheads="1"/>
                </p:cNvSpPr>
                <p:nvPr/>
              </p:nvSpPr>
              <p:spPr bwMode="auto">
                <a:xfrm>
                  <a:off x="987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42" name="Rectangle 1102"/>
                <p:cNvSpPr>
                  <a:spLocks noChangeArrowheads="1"/>
                </p:cNvSpPr>
                <p:nvPr/>
              </p:nvSpPr>
              <p:spPr bwMode="auto">
                <a:xfrm>
                  <a:off x="944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45" name="Group 1105"/>
              <p:cNvGrpSpPr>
                <a:grpSpLocks/>
              </p:cNvGrpSpPr>
              <p:nvPr/>
            </p:nvGrpSpPr>
            <p:grpSpPr bwMode="auto">
              <a:xfrm>
                <a:off x="1180" y="5458"/>
                <a:ext cx="236" cy="316"/>
                <a:chOff x="1180" y="5458"/>
                <a:chExt cx="236" cy="316"/>
              </a:xfrm>
            </p:grpSpPr>
            <p:sp>
              <p:nvSpPr>
                <p:cNvPr id="40455" name="Rectangle 519"/>
                <p:cNvSpPr>
                  <a:spLocks noChangeArrowheads="1"/>
                </p:cNvSpPr>
                <p:nvPr/>
              </p:nvSpPr>
              <p:spPr bwMode="auto">
                <a:xfrm>
                  <a:off x="1223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44" name="Rectangle 1104"/>
                <p:cNvSpPr>
                  <a:spLocks noChangeArrowheads="1"/>
                </p:cNvSpPr>
                <p:nvPr/>
              </p:nvSpPr>
              <p:spPr bwMode="auto">
                <a:xfrm>
                  <a:off x="1180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47" name="Group 1107"/>
              <p:cNvGrpSpPr>
                <a:grpSpLocks/>
              </p:cNvGrpSpPr>
              <p:nvPr/>
            </p:nvGrpSpPr>
            <p:grpSpPr bwMode="auto">
              <a:xfrm>
                <a:off x="1416" y="5458"/>
                <a:ext cx="236" cy="316"/>
                <a:chOff x="1416" y="5458"/>
                <a:chExt cx="236" cy="316"/>
              </a:xfrm>
            </p:grpSpPr>
            <p:sp>
              <p:nvSpPr>
                <p:cNvPr id="40456" name="Rectangle 520"/>
                <p:cNvSpPr>
                  <a:spLocks noChangeArrowheads="1"/>
                </p:cNvSpPr>
                <p:nvPr/>
              </p:nvSpPr>
              <p:spPr bwMode="auto">
                <a:xfrm>
                  <a:off x="1459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46" name="Rectangle 1106"/>
                <p:cNvSpPr>
                  <a:spLocks noChangeArrowheads="1"/>
                </p:cNvSpPr>
                <p:nvPr/>
              </p:nvSpPr>
              <p:spPr bwMode="auto">
                <a:xfrm>
                  <a:off x="1416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49" name="Group 1109"/>
              <p:cNvGrpSpPr>
                <a:grpSpLocks/>
              </p:cNvGrpSpPr>
              <p:nvPr/>
            </p:nvGrpSpPr>
            <p:grpSpPr bwMode="auto">
              <a:xfrm>
                <a:off x="1652" y="5458"/>
                <a:ext cx="236" cy="316"/>
                <a:chOff x="1652" y="5458"/>
                <a:chExt cx="236" cy="316"/>
              </a:xfrm>
            </p:grpSpPr>
            <p:sp>
              <p:nvSpPr>
                <p:cNvPr id="40457" name="Rectangle 521"/>
                <p:cNvSpPr>
                  <a:spLocks noChangeArrowheads="1"/>
                </p:cNvSpPr>
                <p:nvPr/>
              </p:nvSpPr>
              <p:spPr bwMode="auto">
                <a:xfrm>
                  <a:off x="1695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48" name="Rectangle 1108"/>
                <p:cNvSpPr>
                  <a:spLocks noChangeArrowheads="1"/>
                </p:cNvSpPr>
                <p:nvPr/>
              </p:nvSpPr>
              <p:spPr bwMode="auto">
                <a:xfrm>
                  <a:off x="1652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51" name="Group 1111"/>
              <p:cNvGrpSpPr>
                <a:grpSpLocks/>
              </p:cNvGrpSpPr>
              <p:nvPr/>
            </p:nvGrpSpPr>
            <p:grpSpPr bwMode="auto">
              <a:xfrm>
                <a:off x="1888" y="5458"/>
                <a:ext cx="236" cy="316"/>
                <a:chOff x="1888" y="5458"/>
                <a:chExt cx="236" cy="316"/>
              </a:xfrm>
            </p:grpSpPr>
            <p:sp>
              <p:nvSpPr>
                <p:cNvPr id="40458" name="Rectangle 522"/>
                <p:cNvSpPr>
                  <a:spLocks noChangeArrowheads="1"/>
                </p:cNvSpPr>
                <p:nvPr/>
              </p:nvSpPr>
              <p:spPr bwMode="auto">
                <a:xfrm>
                  <a:off x="1931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50" name="Rectangle 1110"/>
                <p:cNvSpPr>
                  <a:spLocks noChangeArrowheads="1"/>
                </p:cNvSpPr>
                <p:nvPr/>
              </p:nvSpPr>
              <p:spPr bwMode="auto">
                <a:xfrm>
                  <a:off x="1888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53" name="Group 1113"/>
              <p:cNvGrpSpPr>
                <a:grpSpLocks/>
              </p:cNvGrpSpPr>
              <p:nvPr/>
            </p:nvGrpSpPr>
            <p:grpSpPr bwMode="auto">
              <a:xfrm>
                <a:off x="2124" y="5458"/>
                <a:ext cx="236" cy="316"/>
                <a:chOff x="2124" y="5458"/>
                <a:chExt cx="236" cy="316"/>
              </a:xfrm>
            </p:grpSpPr>
            <p:sp>
              <p:nvSpPr>
                <p:cNvPr id="40459" name="Rectangle 523"/>
                <p:cNvSpPr>
                  <a:spLocks noChangeArrowheads="1"/>
                </p:cNvSpPr>
                <p:nvPr/>
              </p:nvSpPr>
              <p:spPr bwMode="auto">
                <a:xfrm>
                  <a:off x="2167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52" name="Rectangle 1112"/>
                <p:cNvSpPr>
                  <a:spLocks noChangeArrowheads="1"/>
                </p:cNvSpPr>
                <p:nvPr/>
              </p:nvSpPr>
              <p:spPr bwMode="auto">
                <a:xfrm>
                  <a:off x="2124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55" name="Group 1115"/>
              <p:cNvGrpSpPr>
                <a:grpSpLocks/>
              </p:cNvGrpSpPr>
              <p:nvPr/>
            </p:nvGrpSpPr>
            <p:grpSpPr bwMode="auto">
              <a:xfrm>
                <a:off x="2360" y="5458"/>
                <a:ext cx="236" cy="316"/>
                <a:chOff x="2360" y="5458"/>
                <a:chExt cx="236" cy="316"/>
              </a:xfrm>
            </p:grpSpPr>
            <p:sp>
              <p:nvSpPr>
                <p:cNvPr id="40460" name="Rectangle 524"/>
                <p:cNvSpPr>
                  <a:spLocks noChangeArrowheads="1"/>
                </p:cNvSpPr>
                <p:nvPr/>
              </p:nvSpPr>
              <p:spPr bwMode="auto">
                <a:xfrm>
                  <a:off x="2403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54" name="Rectangle 1114"/>
                <p:cNvSpPr>
                  <a:spLocks noChangeArrowheads="1"/>
                </p:cNvSpPr>
                <p:nvPr/>
              </p:nvSpPr>
              <p:spPr bwMode="auto">
                <a:xfrm>
                  <a:off x="2360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57" name="Group 1117"/>
              <p:cNvGrpSpPr>
                <a:grpSpLocks/>
              </p:cNvGrpSpPr>
              <p:nvPr/>
            </p:nvGrpSpPr>
            <p:grpSpPr bwMode="auto">
              <a:xfrm>
                <a:off x="2596" y="5458"/>
                <a:ext cx="236" cy="316"/>
                <a:chOff x="2596" y="5458"/>
                <a:chExt cx="236" cy="316"/>
              </a:xfrm>
            </p:grpSpPr>
            <p:sp>
              <p:nvSpPr>
                <p:cNvPr id="40461" name="Rectangle 525"/>
                <p:cNvSpPr>
                  <a:spLocks noChangeArrowheads="1"/>
                </p:cNvSpPr>
                <p:nvPr/>
              </p:nvSpPr>
              <p:spPr bwMode="auto">
                <a:xfrm>
                  <a:off x="2639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56" name="Rectangle 1116"/>
                <p:cNvSpPr>
                  <a:spLocks noChangeArrowheads="1"/>
                </p:cNvSpPr>
                <p:nvPr/>
              </p:nvSpPr>
              <p:spPr bwMode="auto">
                <a:xfrm>
                  <a:off x="2596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59" name="Group 1119"/>
              <p:cNvGrpSpPr>
                <a:grpSpLocks/>
              </p:cNvGrpSpPr>
              <p:nvPr/>
            </p:nvGrpSpPr>
            <p:grpSpPr bwMode="auto">
              <a:xfrm>
                <a:off x="2832" y="5458"/>
                <a:ext cx="236" cy="316"/>
                <a:chOff x="2832" y="5458"/>
                <a:chExt cx="236" cy="316"/>
              </a:xfrm>
            </p:grpSpPr>
            <p:sp>
              <p:nvSpPr>
                <p:cNvPr id="40462" name="Rectangle 526"/>
                <p:cNvSpPr>
                  <a:spLocks noChangeArrowheads="1"/>
                </p:cNvSpPr>
                <p:nvPr/>
              </p:nvSpPr>
              <p:spPr bwMode="auto">
                <a:xfrm>
                  <a:off x="2875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58" name="Rectangle 1118"/>
                <p:cNvSpPr>
                  <a:spLocks noChangeArrowheads="1"/>
                </p:cNvSpPr>
                <p:nvPr/>
              </p:nvSpPr>
              <p:spPr bwMode="auto">
                <a:xfrm>
                  <a:off x="2832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61" name="Group 1121"/>
              <p:cNvGrpSpPr>
                <a:grpSpLocks/>
              </p:cNvGrpSpPr>
              <p:nvPr/>
            </p:nvGrpSpPr>
            <p:grpSpPr bwMode="auto">
              <a:xfrm>
                <a:off x="3068" y="5458"/>
                <a:ext cx="236" cy="316"/>
                <a:chOff x="3068" y="5458"/>
                <a:chExt cx="236" cy="316"/>
              </a:xfrm>
            </p:grpSpPr>
            <p:sp>
              <p:nvSpPr>
                <p:cNvPr id="40463" name="Rectangle 527"/>
                <p:cNvSpPr>
                  <a:spLocks noChangeArrowheads="1"/>
                </p:cNvSpPr>
                <p:nvPr/>
              </p:nvSpPr>
              <p:spPr bwMode="auto">
                <a:xfrm>
                  <a:off x="3111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60" name="Rectangle 1120"/>
                <p:cNvSpPr>
                  <a:spLocks noChangeArrowheads="1"/>
                </p:cNvSpPr>
                <p:nvPr/>
              </p:nvSpPr>
              <p:spPr bwMode="auto">
                <a:xfrm>
                  <a:off x="3068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63" name="Group 1123"/>
              <p:cNvGrpSpPr>
                <a:grpSpLocks/>
              </p:cNvGrpSpPr>
              <p:nvPr/>
            </p:nvGrpSpPr>
            <p:grpSpPr bwMode="auto">
              <a:xfrm>
                <a:off x="3304" y="5458"/>
                <a:ext cx="236" cy="316"/>
                <a:chOff x="3304" y="5458"/>
                <a:chExt cx="236" cy="316"/>
              </a:xfrm>
            </p:grpSpPr>
            <p:sp>
              <p:nvSpPr>
                <p:cNvPr id="40464" name="Rectangle 528"/>
                <p:cNvSpPr>
                  <a:spLocks noChangeArrowheads="1"/>
                </p:cNvSpPr>
                <p:nvPr/>
              </p:nvSpPr>
              <p:spPr bwMode="auto">
                <a:xfrm>
                  <a:off x="3347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62" name="Rectangle 1122"/>
                <p:cNvSpPr>
                  <a:spLocks noChangeArrowheads="1"/>
                </p:cNvSpPr>
                <p:nvPr/>
              </p:nvSpPr>
              <p:spPr bwMode="auto">
                <a:xfrm>
                  <a:off x="3304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65" name="Group 1125"/>
              <p:cNvGrpSpPr>
                <a:grpSpLocks/>
              </p:cNvGrpSpPr>
              <p:nvPr/>
            </p:nvGrpSpPr>
            <p:grpSpPr bwMode="auto">
              <a:xfrm>
                <a:off x="3540" y="5458"/>
                <a:ext cx="236" cy="316"/>
                <a:chOff x="3540" y="5458"/>
                <a:chExt cx="236" cy="316"/>
              </a:xfrm>
            </p:grpSpPr>
            <p:sp>
              <p:nvSpPr>
                <p:cNvPr id="40465" name="Rectangle 529"/>
                <p:cNvSpPr>
                  <a:spLocks noChangeArrowheads="1"/>
                </p:cNvSpPr>
                <p:nvPr/>
              </p:nvSpPr>
              <p:spPr bwMode="auto">
                <a:xfrm>
                  <a:off x="3583" y="5458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64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540" y="5458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67" name="Group 1127"/>
              <p:cNvGrpSpPr>
                <a:grpSpLocks/>
              </p:cNvGrpSpPr>
              <p:nvPr/>
            </p:nvGrpSpPr>
            <p:grpSpPr bwMode="auto">
              <a:xfrm>
                <a:off x="0" y="5774"/>
                <a:ext cx="236" cy="316"/>
                <a:chOff x="0" y="5774"/>
                <a:chExt cx="236" cy="316"/>
              </a:xfrm>
            </p:grpSpPr>
            <p:sp>
              <p:nvSpPr>
                <p:cNvPr id="40466" name="Rectangle 530"/>
                <p:cNvSpPr>
                  <a:spLocks noChangeArrowheads="1"/>
                </p:cNvSpPr>
                <p:nvPr/>
              </p:nvSpPr>
              <p:spPr bwMode="auto">
                <a:xfrm>
                  <a:off x="43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66" name="Rectangle 1126"/>
                <p:cNvSpPr>
                  <a:spLocks noChangeArrowheads="1"/>
                </p:cNvSpPr>
                <p:nvPr/>
              </p:nvSpPr>
              <p:spPr bwMode="auto">
                <a:xfrm>
                  <a:off x="0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69" name="Group 1129"/>
              <p:cNvGrpSpPr>
                <a:grpSpLocks/>
              </p:cNvGrpSpPr>
              <p:nvPr/>
            </p:nvGrpSpPr>
            <p:grpSpPr bwMode="auto">
              <a:xfrm>
                <a:off x="236" y="5774"/>
                <a:ext cx="236" cy="316"/>
                <a:chOff x="236" y="5774"/>
                <a:chExt cx="236" cy="316"/>
              </a:xfrm>
            </p:grpSpPr>
            <p:sp>
              <p:nvSpPr>
                <p:cNvPr id="40467" name="Rectangle 531"/>
                <p:cNvSpPr>
                  <a:spLocks noChangeArrowheads="1"/>
                </p:cNvSpPr>
                <p:nvPr/>
              </p:nvSpPr>
              <p:spPr bwMode="auto">
                <a:xfrm>
                  <a:off x="279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68" name="Rectangle 1128"/>
                <p:cNvSpPr>
                  <a:spLocks noChangeArrowheads="1"/>
                </p:cNvSpPr>
                <p:nvPr/>
              </p:nvSpPr>
              <p:spPr bwMode="auto">
                <a:xfrm>
                  <a:off x="236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71" name="Group 1131"/>
              <p:cNvGrpSpPr>
                <a:grpSpLocks/>
              </p:cNvGrpSpPr>
              <p:nvPr/>
            </p:nvGrpSpPr>
            <p:grpSpPr bwMode="auto">
              <a:xfrm>
                <a:off x="472" y="5774"/>
                <a:ext cx="236" cy="316"/>
                <a:chOff x="472" y="5774"/>
                <a:chExt cx="236" cy="316"/>
              </a:xfrm>
            </p:grpSpPr>
            <p:sp>
              <p:nvSpPr>
                <p:cNvPr id="40468" name="Rectangle 532"/>
                <p:cNvSpPr>
                  <a:spLocks noChangeArrowheads="1"/>
                </p:cNvSpPr>
                <p:nvPr/>
              </p:nvSpPr>
              <p:spPr bwMode="auto">
                <a:xfrm>
                  <a:off x="515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70" name="Rectangle 1130"/>
                <p:cNvSpPr>
                  <a:spLocks noChangeArrowheads="1"/>
                </p:cNvSpPr>
                <p:nvPr/>
              </p:nvSpPr>
              <p:spPr bwMode="auto">
                <a:xfrm>
                  <a:off x="472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73" name="Group 1133"/>
              <p:cNvGrpSpPr>
                <a:grpSpLocks/>
              </p:cNvGrpSpPr>
              <p:nvPr/>
            </p:nvGrpSpPr>
            <p:grpSpPr bwMode="auto">
              <a:xfrm>
                <a:off x="708" y="5774"/>
                <a:ext cx="236" cy="316"/>
                <a:chOff x="708" y="5774"/>
                <a:chExt cx="236" cy="316"/>
              </a:xfrm>
            </p:grpSpPr>
            <p:sp>
              <p:nvSpPr>
                <p:cNvPr id="40469" name="Rectangle 533"/>
                <p:cNvSpPr>
                  <a:spLocks noChangeArrowheads="1"/>
                </p:cNvSpPr>
                <p:nvPr/>
              </p:nvSpPr>
              <p:spPr bwMode="auto">
                <a:xfrm>
                  <a:off x="751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72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08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75" name="Group 1135"/>
              <p:cNvGrpSpPr>
                <a:grpSpLocks/>
              </p:cNvGrpSpPr>
              <p:nvPr/>
            </p:nvGrpSpPr>
            <p:grpSpPr bwMode="auto">
              <a:xfrm>
                <a:off x="944" y="5774"/>
                <a:ext cx="236" cy="316"/>
                <a:chOff x="944" y="5774"/>
                <a:chExt cx="236" cy="316"/>
              </a:xfrm>
            </p:grpSpPr>
            <p:sp>
              <p:nvSpPr>
                <p:cNvPr id="40470" name="Rectangle 534"/>
                <p:cNvSpPr>
                  <a:spLocks noChangeArrowheads="1"/>
                </p:cNvSpPr>
                <p:nvPr/>
              </p:nvSpPr>
              <p:spPr bwMode="auto">
                <a:xfrm>
                  <a:off x="987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74" name="Rectangle 1134"/>
                <p:cNvSpPr>
                  <a:spLocks noChangeArrowheads="1"/>
                </p:cNvSpPr>
                <p:nvPr/>
              </p:nvSpPr>
              <p:spPr bwMode="auto">
                <a:xfrm>
                  <a:off x="944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77" name="Group 1137"/>
              <p:cNvGrpSpPr>
                <a:grpSpLocks/>
              </p:cNvGrpSpPr>
              <p:nvPr/>
            </p:nvGrpSpPr>
            <p:grpSpPr bwMode="auto">
              <a:xfrm>
                <a:off x="1180" y="5774"/>
                <a:ext cx="236" cy="316"/>
                <a:chOff x="1180" y="5774"/>
                <a:chExt cx="236" cy="316"/>
              </a:xfrm>
            </p:grpSpPr>
            <p:sp>
              <p:nvSpPr>
                <p:cNvPr id="40471" name="Rectangle 535"/>
                <p:cNvSpPr>
                  <a:spLocks noChangeArrowheads="1"/>
                </p:cNvSpPr>
                <p:nvPr/>
              </p:nvSpPr>
              <p:spPr bwMode="auto">
                <a:xfrm>
                  <a:off x="1223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76" name="Rectangle 1136"/>
                <p:cNvSpPr>
                  <a:spLocks noChangeArrowheads="1"/>
                </p:cNvSpPr>
                <p:nvPr/>
              </p:nvSpPr>
              <p:spPr bwMode="auto">
                <a:xfrm>
                  <a:off x="1180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79" name="Group 1139"/>
              <p:cNvGrpSpPr>
                <a:grpSpLocks/>
              </p:cNvGrpSpPr>
              <p:nvPr/>
            </p:nvGrpSpPr>
            <p:grpSpPr bwMode="auto">
              <a:xfrm>
                <a:off x="1416" y="5774"/>
                <a:ext cx="236" cy="316"/>
                <a:chOff x="1416" y="5774"/>
                <a:chExt cx="236" cy="316"/>
              </a:xfrm>
            </p:grpSpPr>
            <p:sp>
              <p:nvSpPr>
                <p:cNvPr id="40472" name="Rectangle 536"/>
                <p:cNvSpPr>
                  <a:spLocks noChangeArrowheads="1"/>
                </p:cNvSpPr>
                <p:nvPr/>
              </p:nvSpPr>
              <p:spPr bwMode="auto">
                <a:xfrm>
                  <a:off x="1459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78" name="Rectangle 1138"/>
                <p:cNvSpPr>
                  <a:spLocks noChangeArrowheads="1"/>
                </p:cNvSpPr>
                <p:nvPr/>
              </p:nvSpPr>
              <p:spPr bwMode="auto">
                <a:xfrm>
                  <a:off x="1416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81" name="Group 1141"/>
              <p:cNvGrpSpPr>
                <a:grpSpLocks/>
              </p:cNvGrpSpPr>
              <p:nvPr/>
            </p:nvGrpSpPr>
            <p:grpSpPr bwMode="auto">
              <a:xfrm>
                <a:off x="1652" y="5774"/>
                <a:ext cx="236" cy="316"/>
                <a:chOff x="1652" y="5774"/>
                <a:chExt cx="236" cy="316"/>
              </a:xfrm>
            </p:grpSpPr>
            <p:sp>
              <p:nvSpPr>
                <p:cNvPr id="40473" name="Rectangle 537"/>
                <p:cNvSpPr>
                  <a:spLocks noChangeArrowheads="1"/>
                </p:cNvSpPr>
                <p:nvPr/>
              </p:nvSpPr>
              <p:spPr bwMode="auto">
                <a:xfrm>
                  <a:off x="1695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80" name="Rectangle 1140"/>
                <p:cNvSpPr>
                  <a:spLocks noChangeArrowheads="1"/>
                </p:cNvSpPr>
                <p:nvPr/>
              </p:nvSpPr>
              <p:spPr bwMode="auto">
                <a:xfrm>
                  <a:off x="1652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83" name="Group 1143"/>
              <p:cNvGrpSpPr>
                <a:grpSpLocks/>
              </p:cNvGrpSpPr>
              <p:nvPr/>
            </p:nvGrpSpPr>
            <p:grpSpPr bwMode="auto">
              <a:xfrm>
                <a:off x="1888" y="5774"/>
                <a:ext cx="236" cy="316"/>
                <a:chOff x="1888" y="5774"/>
                <a:chExt cx="236" cy="316"/>
              </a:xfrm>
            </p:grpSpPr>
            <p:sp>
              <p:nvSpPr>
                <p:cNvPr id="40474" name="Rectangle 538"/>
                <p:cNvSpPr>
                  <a:spLocks noChangeArrowheads="1"/>
                </p:cNvSpPr>
                <p:nvPr/>
              </p:nvSpPr>
              <p:spPr bwMode="auto">
                <a:xfrm>
                  <a:off x="1931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82" name="Rectangle 1142"/>
                <p:cNvSpPr>
                  <a:spLocks noChangeArrowheads="1"/>
                </p:cNvSpPr>
                <p:nvPr/>
              </p:nvSpPr>
              <p:spPr bwMode="auto">
                <a:xfrm>
                  <a:off x="1888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85" name="Group 1145"/>
              <p:cNvGrpSpPr>
                <a:grpSpLocks/>
              </p:cNvGrpSpPr>
              <p:nvPr/>
            </p:nvGrpSpPr>
            <p:grpSpPr bwMode="auto">
              <a:xfrm>
                <a:off x="2124" y="5774"/>
                <a:ext cx="236" cy="316"/>
                <a:chOff x="2124" y="5774"/>
                <a:chExt cx="236" cy="316"/>
              </a:xfrm>
            </p:grpSpPr>
            <p:sp>
              <p:nvSpPr>
                <p:cNvPr id="40475" name="Rectangle 539"/>
                <p:cNvSpPr>
                  <a:spLocks noChangeArrowheads="1"/>
                </p:cNvSpPr>
                <p:nvPr/>
              </p:nvSpPr>
              <p:spPr bwMode="auto">
                <a:xfrm>
                  <a:off x="2167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84" name="Rectangle 1144"/>
                <p:cNvSpPr>
                  <a:spLocks noChangeArrowheads="1"/>
                </p:cNvSpPr>
                <p:nvPr/>
              </p:nvSpPr>
              <p:spPr bwMode="auto">
                <a:xfrm>
                  <a:off x="2124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87" name="Group 1147"/>
              <p:cNvGrpSpPr>
                <a:grpSpLocks/>
              </p:cNvGrpSpPr>
              <p:nvPr/>
            </p:nvGrpSpPr>
            <p:grpSpPr bwMode="auto">
              <a:xfrm>
                <a:off x="2360" y="5774"/>
                <a:ext cx="236" cy="316"/>
                <a:chOff x="2360" y="5774"/>
                <a:chExt cx="236" cy="316"/>
              </a:xfrm>
            </p:grpSpPr>
            <p:sp>
              <p:nvSpPr>
                <p:cNvPr id="40476" name="Rectangle 540"/>
                <p:cNvSpPr>
                  <a:spLocks noChangeArrowheads="1"/>
                </p:cNvSpPr>
                <p:nvPr/>
              </p:nvSpPr>
              <p:spPr bwMode="auto">
                <a:xfrm>
                  <a:off x="2403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86" name="Rectangle 1146"/>
                <p:cNvSpPr>
                  <a:spLocks noChangeArrowheads="1"/>
                </p:cNvSpPr>
                <p:nvPr/>
              </p:nvSpPr>
              <p:spPr bwMode="auto">
                <a:xfrm>
                  <a:off x="2360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89" name="Group 1149"/>
              <p:cNvGrpSpPr>
                <a:grpSpLocks/>
              </p:cNvGrpSpPr>
              <p:nvPr/>
            </p:nvGrpSpPr>
            <p:grpSpPr bwMode="auto">
              <a:xfrm>
                <a:off x="2596" y="5774"/>
                <a:ext cx="236" cy="316"/>
                <a:chOff x="2596" y="5774"/>
                <a:chExt cx="236" cy="316"/>
              </a:xfrm>
            </p:grpSpPr>
            <p:sp>
              <p:nvSpPr>
                <p:cNvPr id="40477" name="Rectangle 541"/>
                <p:cNvSpPr>
                  <a:spLocks noChangeArrowheads="1"/>
                </p:cNvSpPr>
                <p:nvPr/>
              </p:nvSpPr>
              <p:spPr bwMode="auto">
                <a:xfrm>
                  <a:off x="2639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88" name="Rectangle 1148"/>
                <p:cNvSpPr>
                  <a:spLocks noChangeArrowheads="1"/>
                </p:cNvSpPr>
                <p:nvPr/>
              </p:nvSpPr>
              <p:spPr bwMode="auto">
                <a:xfrm>
                  <a:off x="2596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91" name="Group 1151"/>
              <p:cNvGrpSpPr>
                <a:grpSpLocks/>
              </p:cNvGrpSpPr>
              <p:nvPr/>
            </p:nvGrpSpPr>
            <p:grpSpPr bwMode="auto">
              <a:xfrm>
                <a:off x="2832" y="5774"/>
                <a:ext cx="236" cy="316"/>
                <a:chOff x="2832" y="5774"/>
                <a:chExt cx="236" cy="316"/>
              </a:xfrm>
            </p:grpSpPr>
            <p:sp>
              <p:nvSpPr>
                <p:cNvPr id="40478" name="Rectangle 542"/>
                <p:cNvSpPr>
                  <a:spLocks noChangeArrowheads="1"/>
                </p:cNvSpPr>
                <p:nvPr/>
              </p:nvSpPr>
              <p:spPr bwMode="auto">
                <a:xfrm>
                  <a:off x="2875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90" name="Rectangle 1150"/>
                <p:cNvSpPr>
                  <a:spLocks noChangeArrowheads="1"/>
                </p:cNvSpPr>
                <p:nvPr/>
              </p:nvSpPr>
              <p:spPr bwMode="auto">
                <a:xfrm>
                  <a:off x="2832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93" name="Group 1153"/>
              <p:cNvGrpSpPr>
                <a:grpSpLocks/>
              </p:cNvGrpSpPr>
              <p:nvPr/>
            </p:nvGrpSpPr>
            <p:grpSpPr bwMode="auto">
              <a:xfrm>
                <a:off x="3068" y="5774"/>
                <a:ext cx="236" cy="316"/>
                <a:chOff x="3068" y="5774"/>
                <a:chExt cx="236" cy="316"/>
              </a:xfrm>
            </p:grpSpPr>
            <p:sp>
              <p:nvSpPr>
                <p:cNvPr id="40479" name="Rectangle 543"/>
                <p:cNvSpPr>
                  <a:spLocks noChangeArrowheads="1"/>
                </p:cNvSpPr>
                <p:nvPr/>
              </p:nvSpPr>
              <p:spPr bwMode="auto">
                <a:xfrm>
                  <a:off x="3111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92" name="Rectangle 1152"/>
                <p:cNvSpPr>
                  <a:spLocks noChangeArrowheads="1"/>
                </p:cNvSpPr>
                <p:nvPr/>
              </p:nvSpPr>
              <p:spPr bwMode="auto">
                <a:xfrm>
                  <a:off x="3068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95" name="Group 1155"/>
              <p:cNvGrpSpPr>
                <a:grpSpLocks/>
              </p:cNvGrpSpPr>
              <p:nvPr/>
            </p:nvGrpSpPr>
            <p:grpSpPr bwMode="auto">
              <a:xfrm>
                <a:off x="3304" y="5774"/>
                <a:ext cx="236" cy="316"/>
                <a:chOff x="3304" y="5774"/>
                <a:chExt cx="236" cy="316"/>
              </a:xfrm>
            </p:grpSpPr>
            <p:sp>
              <p:nvSpPr>
                <p:cNvPr id="40480" name="Rectangle 544"/>
                <p:cNvSpPr>
                  <a:spLocks noChangeArrowheads="1"/>
                </p:cNvSpPr>
                <p:nvPr/>
              </p:nvSpPr>
              <p:spPr bwMode="auto">
                <a:xfrm>
                  <a:off x="3347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94" name="Rectangle 1154"/>
                <p:cNvSpPr>
                  <a:spLocks noChangeArrowheads="1"/>
                </p:cNvSpPr>
                <p:nvPr/>
              </p:nvSpPr>
              <p:spPr bwMode="auto">
                <a:xfrm>
                  <a:off x="3304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97" name="Group 1157"/>
              <p:cNvGrpSpPr>
                <a:grpSpLocks/>
              </p:cNvGrpSpPr>
              <p:nvPr/>
            </p:nvGrpSpPr>
            <p:grpSpPr bwMode="auto">
              <a:xfrm>
                <a:off x="3540" y="5774"/>
                <a:ext cx="236" cy="316"/>
                <a:chOff x="3540" y="5774"/>
                <a:chExt cx="236" cy="316"/>
              </a:xfrm>
            </p:grpSpPr>
            <p:sp>
              <p:nvSpPr>
                <p:cNvPr id="40481" name="Rectangle 545"/>
                <p:cNvSpPr>
                  <a:spLocks noChangeArrowheads="1"/>
                </p:cNvSpPr>
                <p:nvPr/>
              </p:nvSpPr>
              <p:spPr bwMode="auto">
                <a:xfrm>
                  <a:off x="3583" y="5774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96" name="Rectangle 1156"/>
                <p:cNvSpPr>
                  <a:spLocks noChangeArrowheads="1"/>
                </p:cNvSpPr>
                <p:nvPr/>
              </p:nvSpPr>
              <p:spPr bwMode="auto">
                <a:xfrm>
                  <a:off x="3540" y="5774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599" name="Group 1159"/>
              <p:cNvGrpSpPr>
                <a:grpSpLocks/>
              </p:cNvGrpSpPr>
              <p:nvPr/>
            </p:nvGrpSpPr>
            <p:grpSpPr bwMode="auto">
              <a:xfrm>
                <a:off x="0" y="6090"/>
                <a:ext cx="236" cy="316"/>
                <a:chOff x="0" y="6090"/>
                <a:chExt cx="236" cy="316"/>
              </a:xfrm>
            </p:grpSpPr>
            <p:sp>
              <p:nvSpPr>
                <p:cNvPr id="40482" name="Rectangle 546"/>
                <p:cNvSpPr>
                  <a:spLocks noChangeArrowheads="1"/>
                </p:cNvSpPr>
                <p:nvPr/>
              </p:nvSpPr>
              <p:spPr bwMode="auto">
                <a:xfrm>
                  <a:off x="43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598" name="Rectangle 1158"/>
                <p:cNvSpPr>
                  <a:spLocks noChangeArrowheads="1"/>
                </p:cNvSpPr>
                <p:nvPr/>
              </p:nvSpPr>
              <p:spPr bwMode="auto">
                <a:xfrm>
                  <a:off x="0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01" name="Group 1161"/>
              <p:cNvGrpSpPr>
                <a:grpSpLocks/>
              </p:cNvGrpSpPr>
              <p:nvPr/>
            </p:nvGrpSpPr>
            <p:grpSpPr bwMode="auto">
              <a:xfrm>
                <a:off x="236" y="6090"/>
                <a:ext cx="236" cy="316"/>
                <a:chOff x="236" y="6090"/>
                <a:chExt cx="236" cy="316"/>
              </a:xfrm>
            </p:grpSpPr>
            <p:sp>
              <p:nvSpPr>
                <p:cNvPr id="40483" name="Rectangle 547"/>
                <p:cNvSpPr>
                  <a:spLocks noChangeArrowheads="1"/>
                </p:cNvSpPr>
                <p:nvPr/>
              </p:nvSpPr>
              <p:spPr bwMode="auto">
                <a:xfrm>
                  <a:off x="279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00" name="Rectangle 1160"/>
                <p:cNvSpPr>
                  <a:spLocks noChangeArrowheads="1"/>
                </p:cNvSpPr>
                <p:nvPr/>
              </p:nvSpPr>
              <p:spPr bwMode="auto">
                <a:xfrm>
                  <a:off x="236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03" name="Group 1163"/>
              <p:cNvGrpSpPr>
                <a:grpSpLocks/>
              </p:cNvGrpSpPr>
              <p:nvPr/>
            </p:nvGrpSpPr>
            <p:grpSpPr bwMode="auto">
              <a:xfrm>
                <a:off x="472" y="6090"/>
                <a:ext cx="236" cy="316"/>
                <a:chOff x="472" y="6090"/>
                <a:chExt cx="236" cy="316"/>
              </a:xfrm>
            </p:grpSpPr>
            <p:sp>
              <p:nvSpPr>
                <p:cNvPr id="40484" name="Rectangle 548"/>
                <p:cNvSpPr>
                  <a:spLocks noChangeArrowheads="1"/>
                </p:cNvSpPr>
                <p:nvPr/>
              </p:nvSpPr>
              <p:spPr bwMode="auto">
                <a:xfrm>
                  <a:off x="515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02" name="Rectangle 1162"/>
                <p:cNvSpPr>
                  <a:spLocks noChangeArrowheads="1"/>
                </p:cNvSpPr>
                <p:nvPr/>
              </p:nvSpPr>
              <p:spPr bwMode="auto">
                <a:xfrm>
                  <a:off x="472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05" name="Group 1165"/>
              <p:cNvGrpSpPr>
                <a:grpSpLocks/>
              </p:cNvGrpSpPr>
              <p:nvPr/>
            </p:nvGrpSpPr>
            <p:grpSpPr bwMode="auto">
              <a:xfrm>
                <a:off x="708" y="6090"/>
                <a:ext cx="236" cy="316"/>
                <a:chOff x="708" y="6090"/>
                <a:chExt cx="236" cy="316"/>
              </a:xfrm>
            </p:grpSpPr>
            <p:sp>
              <p:nvSpPr>
                <p:cNvPr id="40485" name="Rectangle 549"/>
                <p:cNvSpPr>
                  <a:spLocks noChangeArrowheads="1"/>
                </p:cNvSpPr>
                <p:nvPr/>
              </p:nvSpPr>
              <p:spPr bwMode="auto">
                <a:xfrm>
                  <a:off x="751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04" name="Rectangle 1164"/>
                <p:cNvSpPr>
                  <a:spLocks noChangeArrowheads="1"/>
                </p:cNvSpPr>
                <p:nvPr/>
              </p:nvSpPr>
              <p:spPr bwMode="auto">
                <a:xfrm>
                  <a:off x="708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07" name="Group 1167"/>
              <p:cNvGrpSpPr>
                <a:grpSpLocks/>
              </p:cNvGrpSpPr>
              <p:nvPr/>
            </p:nvGrpSpPr>
            <p:grpSpPr bwMode="auto">
              <a:xfrm>
                <a:off x="944" y="6090"/>
                <a:ext cx="236" cy="316"/>
                <a:chOff x="944" y="6090"/>
                <a:chExt cx="236" cy="316"/>
              </a:xfrm>
            </p:grpSpPr>
            <p:sp>
              <p:nvSpPr>
                <p:cNvPr id="40486" name="Rectangle 550"/>
                <p:cNvSpPr>
                  <a:spLocks noChangeArrowheads="1"/>
                </p:cNvSpPr>
                <p:nvPr/>
              </p:nvSpPr>
              <p:spPr bwMode="auto">
                <a:xfrm>
                  <a:off x="987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06" name="Rectangle 1166"/>
                <p:cNvSpPr>
                  <a:spLocks noChangeArrowheads="1"/>
                </p:cNvSpPr>
                <p:nvPr/>
              </p:nvSpPr>
              <p:spPr bwMode="auto">
                <a:xfrm>
                  <a:off x="944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09" name="Group 1169"/>
              <p:cNvGrpSpPr>
                <a:grpSpLocks/>
              </p:cNvGrpSpPr>
              <p:nvPr/>
            </p:nvGrpSpPr>
            <p:grpSpPr bwMode="auto">
              <a:xfrm>
                <a:off x="1180" y="6090"/>
                <a:ext cx="236" cy="316"/>
                <a:chOff x="1180" y="6090"/>
                <a:chExt cx="236" cy="316"/>
              </a:xfrm>
            </p:grpSpPr>
            <p:sp>
              <p:nvSpPr>
                <p:cNvPr id="40487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23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08" name="Rectangle 1168"/>
                <p:cNvSpPr>
                  <a:spLocks noChangeArrowheads="1"/>
                </p:cNvSpPr>
                <p:nvPr/>
              </p:nvSpPr>
              <p:spPr bwMode="auto">
                <a:xfrm>
                  <a:off x="1180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11" name="Group 1171"/>
              <p:cNvGrpSpPr>
                <a:grpSpLocks/>
              </p:cNvGrpSpPr>
              <p:nvPr/>
            </p:nvGrpSpPr>
            <p:grpSpPr bwMode="auto">
              <a:xfrm>
                <a:off x="1416" y="6090"/>
                <a:ext cx="236" cy="316"/>
                <a:chOff x="1416" y="6090"/>
                <a:chExt cx="236" cy="316"/>
              </a:xfrm>
            </p:grpSpPr>
            <p:sp>
              <p:nvSpPr>
                <p:cNvPr id="40488" name="Rectangle 552"/>
                <p:cNvSpPr>
                  <a:spLocks noChangeArrowheads="1"/>
                </p:cNvSpPr>
                <p:nvPr/>
              </p:nvSpPr>
              <p:spPr bwMode="auto">
                <a:xfrm>
                  <a:off x="1459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10" name="Rectangle 1170"/>
                <p:cNvSpPr>
                  <a:spLocks noChangeArrowheads="1"/>
                </p:cNvSpPr>
                <p:nvPr/>
              </p:nvSpPr>
              <p:spPr bwMode="auto">
                <a:xfrm>
                  <a:off x="1416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13" name="Group 1173"/>
              <p:cNvGrpSpPr>
                <a:grpSpLocks/>
              </p:cNvGrpSpPr>
              <p:nvPr/>
            </p:nvGrpSpPr>
            <p:grpSpPr bwMode="auto">
              <a:xfrm>
                <a:off x="1652" y="6090"/>
                <a:ext cx="236" cy="316"/>
                <a:chOff x="1652" y="6090"/>
                <a:chExt cx="236" cy="316"/>
              </a:xfrm>
            </p:grpSpPr>
            <p:sp>
              <p:nvSpPr>
                <p:cNvPr id="40489" name="Rectangle 553"/>
                <p:cNvSpPr>
                  <a:spLocks noChangeArrowheads="1"/>
                </p:cNvSpPr>
                <p:nvPr/>
              </p:nvSpPr>
              <p:spPr bwMode="auto">
                <a:xfrm>
                  <a:off x="1695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12" name="Rectangle 1172"/>
                <p:cNvSpPr>
                  <a:spLocks noChangeArrowheads="1"/>
                </p:cNvSpPr>
                <p:nvPr/>
              </p:nvSpPr>
              <p:spPr bwMode="auto">
                <a:xfrm>
                  <a:off x="1652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15" name="Group 1175"/>
              <p:cNvGrpSpPr>
                <a:grpSpLocks/>
              </p:cNvGrpSpPr>
              <p:nvPr/>
            </p:nvGrpSpPr>
            <p:grpSpPr bwMode="auto">
              <a:xfrm>
                <a:off x="1888" y="6090"/>
                <a:ext cx="236" cy="316"/>
                <a:chOff x="1888" y="6090"/>
                <a:chExt cx="236" cy="316"/>
              </a:xfrm>
            </p:grpSpPr>
            <p:sp>
              <p:nvSpPr>
                <p:cNvPr id="40490" name="Rectangle 554"/>
                <p:cNvSpPr>
                  <a:spLocks noChangeArrowheads="1"/>
                </p:cNvSpPr>
                <p:nvPr/>
              </p:nvSpPr>
              <p:spPr bwMode="auto">
                <a:xfrm>
                  <a:off x="1931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14" name="Rectangle 1174"/>
                <p:cNvSpPr>
                  <a:spLocks noChangeArrowheads="1"/>
                </p:cNvSpPr>
                <p:nvPr/>
              </p:nvSpPr>
              <p:spPr bwMode="auto">
                <a:xfrm>
                  <a:off x="1888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17" name="Group 1177"/>
              <p:cNvGrpSpPr>
                <a:grpSpLocks/>
              </p:cNvGrpSpPr>
              <p:nvPr/>
            </p:nvGrpSpPr>
            <p:grpSpPr bwMode="auto">
              <a:xfrm>
                <a:off x="2124" y="6090"/>
                <a:ext cx="236" cy="316"/>
                <a:chOff x="2124" y="6090"/>
                <a:chExt cx="236" cy="316"/>
              </a:xfrm>
            </p:grpSpPr>
            <p:sp>
              <p:nvSpPr>
                <p:cNvPr id="40491" name="Rectangle 555"/>
                <p:cNvSpPr>
                  <a:spLocks noChangeArrowheads="1"/>
                </p:cNvSpPr>
                <p:nvPr/>
              </p:nvSpPr>
              <p:spPr bwMode="auto">
                <a:xfrm>
                  <a:off x="2167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16" name="Rectangle 1176"/>
                <p:cNvSpPr>
                  <a:spLocks noChangeArrowheads="1"/>
                </p:cNvSpPr>
                <p:nvPr/>
              </p:nvSpPr>
              <p:spPr bwMode="auto">
                <a:xfrm>
                  <a:off x="2124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19" name="Group 1179"/>
              <p:cNvGrpSpPr>
                <a:grpSpLocks/>
              </p:cNvGrpSpPr>
              <p:nvPr/>
            </p:nvGrpSpPr>
            <p:grpSpPr bwMode="auto">
              <a:xfrm>
                <a:off x="2360" y="6090"/>
                <a:ext cx="236" cy="316"/>
                <a:chOff x="2360" y="6090"/>
                <a:chExt cx="236" cy="316"/>
              </a:xfrm>
            </p:grpSpPr>
            <p:sp>
              <p:nvSpPr>
                <p:cNvPr id="40492" name="Rectangle 556"/>
                <p:cNvSpPr>
                  <a:spLocks noChangeArrowheads="1"/>
                </p:cNvSpPr>
                <p:nvPr/>
              </p:nvSpPr>
              <p:spPr bwMode="auto">
                <a:xfrm>
                  <a:off x="2403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18" name="Rectangle 1178"/>
                <p:cNvSpPr>
                  <a:spLocks noChangeArrowheads="1"/>
                </p:cNvSpPr>
                <p:nvPr/>
              </p:nvSpPr>
              <p:spPr bwMode="auto">
                <a:xfrm>
                  <a:off x="2360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21" name="Group 1181"/>
              <p:cNvGrpSpPr>
                <a:grpSpLocks/>
              </p:cNvGrpSpPr>
              <p:nvPr/>
            </p:nvGrpSpPr>
            <p:grpSpPr bwMode="auto">
              <a:xfrm>
                <a:off x="2596" y="6090"/>
                <a:ext cx="236" cy="316"/>
                <a:chOff x="2596" y="6090"/>
                <a:chExt cx="236" cy="316"/>
              </a:xfrm>
            </p:grpSpPr>
            <p:sp>
              <p:nvSpPr>
                <p:cNvPr id="40493" name="Rectangle 557"/>
                <p:cNvSpPr>
                  <a:spLocks noChangeArrowheads="1"/>
                </p:cNvSpPr>
                <p:nvPr/>
              </p:nvSpPr>
              <p:spPr bwMode="auto">
                <a:xfrm>
                  <a:off x="2639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20" name="Rectangle 1180"/>
                <p:cNvSpPr>
                  <a:spLocks noChangeArrowheads="1"/>
                </p:cNvSpPr>
                <p:nvPr/>
              </p:nvSpPr>
              <p:spPr bwMode="auto">
                <a:xfrm>
                  <a:off x="2596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23" name="Group 1183"/>
              <p:cNvGrpSpPr>
                <a:grpSpLocks/>
              </p:cNvGrpSpPr>
              <p:nvPr/>
            </p:nvGrpSpPr>
            <p:grpSpPr bwMode="auto">
              <a:xfrm>
                <a:off x="2832" y="6090"/>
                <a:ext cx="236" cy="316"/>
                <a:chOff x="2832" y="6090"/>
                <a:chExt cx="236" cy="316"/>
              </a:xfrm>
            </p:grpSpPr>
            <p:sp>
              <p:nvSpPr>
                <p:cNvPr id="40494" name="Rectangle 558"/>
                <p:cNvSpPr>
                  <a:spLocks noChangeArrowheads="1"/>
                </p:cNvSpPr>
                <p:nvPr/>
              </p:nvSpPr>
              <p:spPr bwMode="auto">
                <a:xfrm>
                  <a:off x="2875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22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832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25" name="Group 1185"/>
              <p:cNvGrpSpPr>
                <a:grpSpLocks/>
              </p:cNvGrpSpPr>
              <p:nvPr/>
            </p:nvGrpSpPr>
            <p:grpSpPr bwMode="auto">
              <a:xfrm>
                <a:off x="3068" y="6090"/>
                <a:ext cx="236" cy="316"/>
                <a:chOff x="3068" y="6090"/>
                <a:chExt cx="236" cy="316"/>
              </a:xfrm>
            </p:grpSpPr>
            <p:sp>
              <p:nvSpPr>
                <p:cNvPr id="40495" name="Rectangle 559"/>
                <p:cNvSpPr>
                  <a:spLocks noChangeArrowheads="1"/>
                </p:cNvSpPr>
                <p:nvPr/>
              </p:nvSpPr>
              <p:spPr bwMode="auto">
                <a:xfrm>
                  <a:off x="3111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24" name="Rectangle 1184"/>
                <p:cNvSpPr>
                  <a:spLocks noChangeArrowheads="1"/>
                </p:cNvSpPr>
                <p:nvPr/>
              </p:nvSpPr>
              <p:spPr bwMode="auto">
                <a:xfrm>
                  <a:off x="3068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27" name="Group 1187"/>
              <p:cNvGrpSpPr>
                <a:grpSpLocks/>
              </p:cNvGrpSpPr>
              <p:nvPr/>
            </p:nvGrpSpPr>
            <p:grpSpPr bwMode="auto">
              <a:xfrm>
                <a:off x="3304" y="6090"/>
                <a:ext cx="236" cy="316"/>
                <a:chOff x="3304" y="6090"/>
                <a:chExt cx="236" cy="316"/>
              </a:xfrm>
            </p:grpSpPr>
            <p:sp>
              <p:nvSpPr>
                <p:cNvPr id="40496" name="Rectangle 560"/>
                <p:cNvSpPr>
                  <a:spLocks noChangeArrowheads="1"/>
                </p:cNvSpPr>
                <p:nvPr/>
              </p:nvSpPr>
              <p:spPr bwMode="auto">
                <a:xfrm>
                  <a:off x="3347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26" name="Rectangle 1186"/>
                <p:cNvSpPr>
                  <a:spLocks noChangeArrowheads="1"/>
                </p:cNvSpPr>
                <p:nvPr/>
              </p:nvSpPr>
              <p:spPr bwMode="auto">
                <a:xfrm>
                  <a:off x="3304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29" name="Group 1189"/>
              <p:cNvGrpSpPr>
                <a:grpSpLocks/>
              </p:cNvGrpSpPr>
              <p:nvPr/>
            </p:nvGrpSpPr>
            <p:grpSpPr bwMode="auto">
              <a:xfrm>
                <a:off x="3540" y="6090"/>
                <a:ext cx="236" cy="316"/>
                <a:chOff x="3540" y="6090"/>
                <a:chExt cx="236" cy="316"/>
              </a:xfrm>
            </p:grpSpPr>
            <p:sp>
              <p:nvSpPr>
                <p:cNvPr id="40497" name="Rectangle 561"/>
                <p:cNvSpPr>
                  <a:spLocks noChangeArrowheads="1"/>
                </p:cNvSpPr>
                <p:nvPr/>
              </p:nvSpPr>
              <p:spPr bwMode="auto">
                <a:xfrm>
                  <a:off x="3583" y="6090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28" name="Rectangle 1188"/>
                <p:cNvSpPr>
                  <a:spLocks noChangeArrowheads="1"/>
                </p:cNvSpPr>
                <p:nvPr/>
              </p:nvSpPr>
              <p:spPr bwMode="auto">
                <a:xfrm>
                  <a:off x="3540" y="6090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31" name="Group 1191"/>
              <p:cNvGrpSpPr>
                <a:grpSpLocks/>
              </p:cNvGrpSpPr>
              <p:nvPr/>
            </p:nvGrpSpPr>
            <p:grpSpPr bwMode="auto">
              <a:xfrm>
                <a:off x="0" y="6406"/>
                <a:ext cx="236" cy="316"/>
                <a:chOff x="0" y="6406"/>
                <a:chExt cx="236" cy="316"/>
              </a:xfrm>
            </p:grpSpPr>
            <p:sp>
              <p:nvSpPr>
                <p:cNvPr id="40498" name="Rectangle 562"/>
                <p:cNvSpPr>
                  <a:spLocks noChangeArrowheads="1"/>
                </p:cNvSpPr>
                <p:nvPr/>
              </p:nvSpPr>
              <p:spPr bwMode="auto">
                <a:xfrm>
                  <a:off x="43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30" name="Rectangle 1190"/>
                <p:cNvSpPr>
                  <a:spLocks noChangeArrowheads="1"/>
                </p:cNvSpPr>
                <p:nvPr/>
              </p:nvSpPr>
              <p:spPr bwMode="auto">
                <a:xfrm>
                  <a:off x="0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33" name="Group 1193"/>
              <p:cNvGrpSpPr>
                <a:grpSpLocks/>
              </p:cNvGrpSpPr>
              <p:nvPr/>
            </p:nvGrpSpPr>
            <p:grpSpPr bwMode="auto">
              <a:xfrm>
                <a:off x="236" y="6406"/>
                <a:ext cx="236" cy="316"/>
                <a:chOff x="236" y="6406"/>
                <a:chExt cx="236" cy="316"/>
              </a:xfrm>
            </p:grpSpPr>
            <p:sp>
              <p:nvSpPr>
                <p:cNvPr id="40499" name="Rectangle 563"/>
                <p:cNvSpPr>
                  <a:spLocks noChangeArrowheads="1"/>
                </p:cNvSpPr>
                <p:nvPr/>
              </p:nvSpPr>
              <p:spPr bwMode="auto">
                <a:xfrm>
                  <a:off x="279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32" name="Rectangle 1192"/>
                <p:cNvSpPr>
                  <a:spLocks noChangeArrowheads="1"/>
                </p:cNvSpPr>
                <p:nvPr/>
              </p:nvSpPr>
              <p:spPr bwMode="auto">
                <a:xfrm>
                  <a:off x="236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35" name="Group 1195"/>
              <p:cNvGrpSpPr>
                <a:grpSpLocks/>
              </p:cNvGrpSpPr>
              <p:nvPr/>
            </p:nvGrpSpPr>
            <p:grpSpPr bwMode="auto">
              <a:xfrm>
                <a:off x="472" y="6406"/>
                <a:ext cx="236" cy="316"/>
                <a:chOff x="472" y="6406"/>
                <a:chExt cx="236" cy="316"/>
              </a:xfrm>
            </p:grpSpPr>
            <p:sp>
              <p:nvSpPr>
                <p:cNvPr id="40500" name="Rectangle 564"/>
                <p:cNvSpPr>
                  <a:spLocks noChangeArrowheads="1"/>
                </p:cNvSpPr>
                <p:nvPr/>
              </p:nvSpPr>
              <p:spPr bwMode="auto">
                <a:xfrm>
                  <a:off x="515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34" name="Rectangle 1194"/>
                <p:cNvSpPr>
                  <a:spLocks noChangeArrowheads="1"/>
                </p:cNvSpPr>
                <p:nvPr/>
              </p:nvSpPr>
              <p:spPr bwMode="auto">
                <a:xfrm>
                  <a:off x="472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37" name="Group 1197"/>
              <p:cNvGrpSpPr>
                <a:grpSpLocks/>
              </p:cNvGrpSpPr>
              <p:nvPr/>
            </p:nvGrpSpPr>
            <p:grpSpPr bwMode="auto">
              <a:xfrm>
                <a:off x="708" y="6406"/>
                <a:ext cx="236" cy="316"/>
                <a:chOff x="708" y="6406"/>
                <a:chExt cx="236" cy="316"/>
              </a:xfrm>
            </p:grpSpPr>
            <p:sp>
              <p:nvSpPr>
                <p:cNvPr id="40501" name="Rectangle 565"/>
                <p:cNvSpPr>
                  <a:spLocks noChangeArrowheads="1"/>
                </p:cNvSpPr>
                <p:nvPr/>
              </p:nvSpPr>
              <p:spPr bwMode="auto">
                <a:xfrm>
                  <a:off x="751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36" name="Rectangle 1196"/>
                <p:cNvSpPr>
                  <a:spLocks noChangeArrowheads="1"/>
                </p:cNvSpPr>
                <p:nvPr/>
              </p:nvSpPr>
              <p:spPr bwMode="auto">
                <a:xfrm>
                  <a:off x="708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39" name="Group 1199"/>
              <p:cNvGrpSpPr>
                <a:grpSpLocks/>
              </p:cNvGrpSpPr>
              <p:nvPr/>
            </p:nvGrpSpPr>
            <p:grpSpPr bwMode="auto">
              <a:xfrm>
                <a:off x="944" y="6406"/>
                <a:ext cx="236" cy="316"/>
                <a:chOff x="944" y="6406"/>
                <a:chExt cx="236" cy="316"/>
              </a:xfrm>
            </p:grpSpPr>
            <p:sp>
              <p:nvSpPr>
                <p:cNvPr id="40502" name="Rectangle 566"/>
                <p:cNvSpPr>
                  <a:spLocks noChangeArrowheads="1"/>
                </p:cNvSpPr>
                <p:nvPr/>
              </p:nvSpPr>
              <p:spPr bwMode="auto">
                <a:xfrm>
                  <a:off x="987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38" name="Rectangle 1198"/>
                <p:cNvSpPr>
                  <a:spLocks noChangeArrowheads="1"/>
                </p:cNvSpPr>
                <p:nvPr/>
              </p:nvSpPr>
              <p:spPr bwMode="auto">
                <a:xfrm>
                  <a:off x="944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41" name="Group 1201"/>
              <p:cNvGrpSpPr>
                <a:grpSpLocks/>
              </p:cNvGrpSpPr>
              <p:nvPr/>
            </p:nvGrpSpPr>
            <p:grpSpPr bwMode="auto">
              <a:xfrm>
                <a:off x="1180" y="6406"/>
                <a:ext cx="236" cy="316"/>
                <a:chOff x="1180" y="6406"/>
                <a:chExt cx="236" cy="316"/>
              </a:xfrm>
            </p:grpSpPr>
            <p:sp>
              <p:nvSpPr>
                <p:cNvPr id="40503" name="Rectangle 567"/>
                <p:cNvSpPr>
                  <a:spLocks noChangeArrowheads="1"/>
                </p:cNvSpPr>
                <p:nvPr/>
              </p:nvSpPr>
              <p:spPr bwMode="auto">
                <a:xfrm>
                  <a:off x="1223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40" name="Rectangle 1200"/>
                <p:cNvSpPr>
                  <a:spLocks noChangeArrowheads="1"/>
                </p:cNvSpPr>
                <p:nvPr/>
              </p:nvSpPr>
              <p:spPr bwMode="auto">
                <a:xfrm>
                  <a:off x="1180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43" name="Group 1203"/>
              <p:cNvGrpSpPr>
                <a:grpSpLocks/>
              </p:cNvGrpSpPr>
              <p:nvPr/>
            </p:nvGrpSpPr>
            <p:grpSpPr bwMode="auto">
              <a:xfrm>
                <a:off x="1416" y="6406"/>
                <a:ext cx="236" cy="316"/>
                <a:chOff x="1416" y="6406"/>
                <a:chExt cx="236" cy="316"/>
              </a:xfrm>
            </p:grpSpPr>
            <p:sp>
              <p:nvSpPr>
                <p:cNvPr id="40504" name="Rectangle 568"/>
                <p:cNvSpPr>
                  <a:spLocks noChangeArrowheads="1"/>
                </p:cNvSpPr>
                <p:nvPr/>
              </p:nvSpPr>
              <p:spPr bwMode="auto">
                <a:xfrm>
                  <a:off x="1459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*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42" name="Rectangle 1202"/>
                <p:cNvSpPr>
                  <a:spLocks noChangeArrowheads="1"/>
                </p:cNvSpPr>
                <p:nvPr/>
              </p:nvSpPr>
              <p:spPr bwMode="auto">
                <a:xfrm>
                  <a:off x="1416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45" name="Group 1205"/>
              <p:cNvGrpSpPr>
                <a:grpSpLocks/>
              </p:cNvGrpSpPr>
              <p:nvPr/>
            </p:nvGrpSpPr>
            <p:grpSpPr bwMode="auto">
              <a:xfrm>
                <a:off x="1652" y="6406"/>
                <a:ext cx="236" cy="316"/>
                <a:chOff x="1652" y="6406"/>
                <a:chExt cx="236" cy="316"/>
              </a:xfrm>
            </p:grpSpPr>
            <p:sp>
              <p:nvSpPr>
                <p:cNvPr id="40505" name="Rectangle 569"/>
                <p:cNvSpPr>
                  <a:spLocks noChangeArrowheads="1"/>
                </p:cNvSpPr>
                <p:nvPr/>
              </p:nvSpPr>
              <p:spPr bwMode="auto">
                <a:xfrm>
                  <a:off x="1695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44" name="Rectangle 1204"/>
                <p:cNvSpPr>
                  <a:spLocks noChangeArrowheads="1"/>
                </p:cNvSpPr>
                <p:nvPr/>
              </p:nvSpPr>
              <p:spPr bwMode="auto">
                <a:xfrm>
                  <a:off x="1652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47" name="Group 1207"/>
              <p:cNvGrpSpPr>
                <a:grpSpLocks/>
              </p:cNvGrpSpPr>
              <p:nvPr/>
            </p:nvGrpSpPr>
            <p:grpSpPr bwMode="auto">
              <a:xfrm>
                <a:off x="1888" y="6406"/>
                <a:ext cx="236" cy="316"/>
                <a:chOff x="1888" y="6406"/>
                <a:chExt cx="236" cy="316"/>
              </a:xfrm>
            </p:grpSpPr>
            <p:sp>
              <p:nvSpPr>
                <p:cNvPr id="40506" name="Rectangle 570"/>
                <p:cNvSpPr>
                  <a:spLocks noChangeArrowheads="1"/>
                </p:cNvSpPr>
                <p:nvPr/>
              </p:nvSpPr>
              <p:spPr bwMode="auto">
                <a:xfrm>
                  <a:off x="1931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46" name="Rectangle 1206"/>
                <p:cNvSpPr>
                  <a:spLocks noChangeArrowheads="1"/>
                </p:cNvSpPr>
                <p:nvPr/>
              </p:nvSpPr>
              <p:spPr bwMode="auto">
                <a:xfrm>
                  <a:off x="1888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49" name="Group 1209"/>
              <p:cNvGrpSpPr>
                <a:grpSpLocks/>
              </p:cNvGrpSpPr>
              <p:nvPr/>
            </p:nvGrpSpPr>
            <p:grpSpPr bwMode="auto">
              <a:xfrm>
                <a:off x="2124" y="6406"/>
                <a:ext cx="236" cy="316"/>
                <a:chOff x="2124" y="6406"/>
                <a:chExt cx="236" cy="316"/>
              </a:xfrm>
            </p:grpSpPr>
            <p:sp>
              <p:nvSpPr>
                <p:cNvPr id="40507" name="Rectangle 571"/>
                <p:cNvSpPr>
                  <a:spLocks noChangeArrowheads="1"/>
                </p:cNvSpPr>
                <p:nvPr/>
              </p:nvSpPr>
              <p:spPr bwMode="auto">
                <a:xfrm>
                  <a:off x="2167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48" name="Rectangle 1208"/>
                <p:cNvSpPr>
                  <a:spLocks noChangeArrowheads="1"/>
                </p:cNvSpPr>
                <p:nvPr/>
              </p:nvSpPr>
              <p:spPr bwMode="auto">
                <a:xfrm>
                  <a:off x="2124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51" name="Group 1211"/>
              <p:cNvGrpSpPr>
                <a:grpSpLocks/>
              </p:cNvGrpSpPr>
              <p:nvPr/>
            </p:nvGrpSpPr>
            <p:grpSpPr bwMode="auto">
              <a:xfrm>
                <a:off x="2360" y="6406"/>
                <a:ext cx="236" cy="316"/>
                <a:chOff x="2360" y="6406"/>
                <a:chExt cx="236" cy="316"/>
              </a:xfrm>
            </p:grpSpPr>
            <p:sp>
              <p:nvSpPr>
                <p:cNvPr id="40508" name="Rectangle 572"/>
                <p:cNvSpPr>
                  <a:spLocks noChangeArrowheads="1"/>
                </p:cNvSpPr>
                <p:nvPr/>
              </p:nvSpPr>
              <p:spPr bwMode="auto">
                <a:xfrm>
                  <a:off x="2403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50" name="Rectangle 1210"/>
                <p:cNvSpPr>
                  <a:spLocks noChangeArrowheads="1"/>
                </p:cNvSpPr>
                <p:nvPr/>
              </p:nvSpPr>
              <p:spPr bwMode="auto">
                <a:xfrm>
                  <a:off x="2360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53" name="Group 1213"/>
              <p:cNvGrpSpPr>
                <a:grpSpLocks/>
              </p:cNvGrpSpPr>
              <p:nvPr/>
            </p:nvGrpSpPr>
            <p:grpSpPr bwMode="auto">
              <a:xfrm>
                <a:off x="2596" y="6406"/>
                <a:ext cx="236" cy="316"/>
                <a:chOff x="2596" y="6406"/>
                <a:chExt cx="236" cy="316"/>
              </a:xfrm>
            </p:grpSpPr>
            <p:sp>
              <p:nvSpPr>
                <p:cNvPr id="40509" name="Rectangle 573"/>
                <p:cNvSpPr>
                  <a:spLocks noChangeArrowheads="1"/>
                </p:cNvSpPr>
                <p:nvPr/>
              </p:nvSpPr>
              <p:spPr bwMode="auto">
                <a:xfrm>
                  <a:off x="2639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52" name="Rectangle 1212"/>
                <p:cNvSpPr>
                  <a:spLocks noChangeArrowheads="1"/>
                </p:cNvSpPr>
                <p:nvPr/>
              </p:nvSpPr>
              <p:spPr bwMode="auto">
                <a:xfrm>
                  <a:off x="2596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55" name="Group 1215"/>
              <p:cNvGrpSpPr>
                <a:grpSpLocks/>
              </p:cNvGrpSpPr>
              <p:nvPr/>
            </p:nvGrpSpPr>
            <p:grpSpPr bwMode="auto">
              <a:xfrm>
                <a:off x="2832" y="6406"/>
                <a:ext cx="236" cy="316"/>
                <a:chOff x="2832" y="6406"/>
                <a:chExt cx="236" cy="316"/>
              </a:xfrm>
            </p:grpSpPr>
            <p:sp>
              <p:nvSpPr>
                <p:cNvPr id="40510" name="Rectangle 574"/>
                <p:cNvSpPr>
                  <a:spLocks noChangeArrowheads="1"/>
                </p:cNvSpPr>
                <p:nvPr/>
              </p:nvSpPr>
              <p:spPr bwMode="auto">
                <a:xfrm>
                  <a:off x="2875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X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54" name="Rectangle 1214"/>
                <p:cNvSpPr>
                  <a:spLocks noChangeArrowheads="1"/>
                </p:cNvSpPr>
                <p:nvPr/>
              </p:nvSpPr>
              <p:spPr bwMode="auto">
                <a:xfrm>
                  <a:off x="2832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57" name="Group 1217"/>
              <p:cNvGrpSpPr>
                <a:grpSpLocks/>
              </p:cNvGrpSpPr>
              <p:nvPr/>
            </p:nvGrpSpPr>
            <p:grpSpPr bwMode="auto">
              <a:xfrm>
                <a:off x="3068" y="6406"/>
                <a:ext cx="236" cy="316"/>
                <a:chOff x="3068" y="6406"/>
                <a:chExt cx="236" cy="316"/>
              </a:xfrm>
            </p:grpSpPr>
            <p:sp>
              <p:nvSpPr>
                <p:cNvPr id="40511" name="Rectangle 575"/>
                <p:cNvSpPr>
                  <a:spLocks noChangeArrowheads="1"/>
                </p:cNvSpPr>
                <p:nvPr/>
              </p:nvSpPr>
              <p:spPr bwMode="auto">
                <a:xfrm>
                  <a:off x="3111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56" name="Rectangle 1216"/>
                <p:cNvSpPr>
                  <a:spLocks noChangeArrowheads="1"/>
                </p:cNvSpPr>
                <p:nvPr/>
              </p:nvSpPr>
              <p:spPr bwMode="auto">
                <a:xfrm>
                  <a:off x="3068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59" name="Group 1219"/>
              <p:cNvGrpSpPr>
                <a:grpSpLocks/>
              </p:cNvGrpSpPr>
              <p:nvPr/>
            </p:nvGrpSpPr>
            <p:grpSpPr bwMode="auto">
              <a:xfrm>
                <a:off x="3304" y="6406"/>
                <a:ext cx="236" cy="316"/>
                <a:chOff x="3304" y="6406"/>
                <a:chExt cx="236" cy="316"/>
              </a:xfrm>
            </p:grpSpPr>
            <p:sp>
              <p:nvSpPr>
                <p:cNvPr id="40512" name="Rectangle 576"/>
                <p:cNvSpPr>
                  <a:spLocks noChangeArrowheads="1"/>
                </p:cNvSpPr>
                <p:nvPr/>
              </p:nvSpPr>
              <p:spPr bwMode="auto">
                <a:xfrm>
                  <a:off x="3347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58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304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2661" name="Group 1221"/>
              <p:cNvGrpSpPr>
                <a:grpSpLocks/>
              </p:cNvGrpSpPr>
              <p:nvPr/>
            </p:nvGrpSpPr>
            <p:grpSpPr bwMode="auto">
              <a:xfrm>
                <a:off x="3540" y="6406"/>
                <a:ext cx="236" cy="316"/>
                <a:chOff x="3540" y="6406"/>
                <a:chExt cx="236" cy="316"/>
              </a:xfrm>
            </p:grpSpPr>
            <p:sp>
              <p:nvSpPr>
                <p:cNvPr id="40513" name="Rectangle 577"/>
                <p:cNvSpPr>
                  <a:spLocks noChangeArrowheads="1"/>
                </p:cNvSpPr>
                <p:nvPr/>
              </p:nvSpPr>
              <p:spPr bwMode="auto">
                <a:xfrm>
                  <a:off x="3583" y="6406"/>
                  <a:ext cx="150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900">
                      <a:cs typeface="Times New Roman" pitchFamily="18" charset="0"/>
                    </a:rPr>
                    <a:t>0</a:t>
                  </a:r>
                </a:p>
                <a:p>
                  <a:pPr algn="ctr">
                    <a:spcBef>
                      <a:spcPct val="0"/>
                    </a:spcBef>
                  </a:pPr>
                  <a:endParaRPr lang="en-US" sz="2400"/>
                </a:p>
              </p:txBody>
            </p:sp>
            <p:sp>
              <p:nvSpPr>
                <p:cNvPr id="62660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540" y="6406"/>
                  <a:ext cx="236" cy="316"/>
                </a:xfrm>
                <a:prstGeom prst="rect">
                  <a:avLst/>
                </a:prstGeom>
                <a:noFill/>
                <a:ln w="7" cap="sq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62663" name="Rectangle 1223"/>
            <p:cNvSpPr>
              <a:spLocks noChangeArrowheads="1"/>
            </p:cNvSpPr>
            <p:nvPr/>
          </p:nvSpPr>
          <p:spPr bwMode="auto">
            <a:xfrm>
              <a:off x="-3" y="-3"/>
              <a:ext cx="3782" cy="6728"/>
            </a:xfrm>
            <a:prstGeom prst="rect">
              <a:avLst/>
            </a:prstGeom>
            <a:noFill/>
            <a:ln w="9525" cap="sq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3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Completing the GCD custom single-purpose processor design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45466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finished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datapath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a state table for the next state and control logic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that’s left is combinational logic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 optimized design, but we see the basic steps</a:t>
            </a:r>
          </a:p>
          <a:p>
            <a:endParaRPr lang="en-US" dirty="0"/>
          </a:p>
        </p:txBody>
      </p:sp>
      <p:grpSp>
        <p:nvGrpSpPr>
          <p:cNvPr id="48176" name="Group 48"/>
          <p:cNvGrpSpPr>
            <a:grpSpLocks/>
          </p:cNvGrpSpPr>
          <p:nvPr/>
        </p:nvGrpSpPr>
        <p:grpSpPr bwMode="auto">
          <a:xfrm>
            <a:off x="4959350" y="1685925"/>
            <a:ext cx="3846513" cy="4867275"/>
            <a:chOff x="2727" y="1094"/>
            <a:chExt cx="2423" cy="2635"/>
          </a:xfrm>
        </p:grpSpPr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3503" y="1114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4864" y="1094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2773" y="3482"/>
              <a:ext cx="237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a view inside the controller and datapath</a:t>
              </a: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2727" y="1409"/>
              <a:ext cx="1038" cy="1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controller</a:t>
              </a: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3939" y="1409"/>
              <a:ext cx="1209" cy="1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datapath</a:t>
              </a: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3419" y="1948"/>
              <a:ext cx="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rot="10800000">
              <a:off x="3419" y="2057"/>
              <a:ext cx="5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3506" y="1215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3679" y="1215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3506" y="313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3679" y="3135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3506" y="3189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4881" y="1203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5054" y="1203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4881" y="3124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5054" y="3124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4881" y="3178"/>
              <a:ext cx="173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…</a:t>
              </a:r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2900" y="2488"/>
              <a:ext cx="519" cy="3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state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register</a:t>
              </a:r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2900" y="1738"/>
              <a:ext cx="519" cy="6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next-state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and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control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logic</a:t>
              </a:r>
            </a:p>
          </p:txBody>
        </p:sp>
        <p:sp>
          <p:nvSpPr>
            <p:cNvPr id="48152" name="Freeform 24"/>
            <p:cNvSpPr>
              <a:spLocks/>
            </p:cNvSpPr>
            <p:nvPr/>
          </p:nvSpPr>
          <p:spPr bwMode="auto">
            <a:xfrm>
              <a:off x="3159" y="2272"/>
              <a:ext cx="347" cy="755"/>
            </a:xfrm>
            <a:custGeom>
              <a:avLst/>
              <a:gdLst>
                <a:gd name="T0" fmla="*/ 432 w 576"/>
                <a:gd name="T1" fmla="*/ 0 h 1008"/>
                <a:gd name="T2" fmla="*/ 576 w 576"/>
                <a:gd name="T3" fmla="*/ 0 h 1008"/>
                <a:gd name="T4" fmla="*/ 576 w 576"/>
                <a:gd name="T5" fmla="*/ 1008 h 1008"/>
                <a:gd name="T6" fmla="*/ 0 w 576"/>
                <a:gd name="T7" fmla="*/ 1008 h 1008"/>
                <a:gd name="T8" fmla="*/ 0 w 576"/>
                <a:gd name="T9" fmla="*/ 706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008">
                  <a:moveTo>
                    <a:pt x="432" y="0"/>
                  </a:moveTo>
                  <a:lnTo>
                    <a:pt x="576" y="0"/>
                  </a:lnTo>
                  <a:lnTo>
                    <a:pt x="576" y="1008"/>
                  </a:lnTo>
                  <a:lnTo>
                    <a:pt x="0" y="1008"/>
                  </a:lnTo>
                  <a:lnTo>
                    <a:pt x="0" y="70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Freeform 25"/>
            <p:cNvSpPr>
              <a:spLocks/>
            </p:cNvSpPr>
            <p:nvPr/>
          </p:nvSpPr>
          <p:spPr bwMode="auto">
            <a:xfrm>
              <a:off x="3419" y="2170"/>
              <a:ext cx="173" cy="857"/>
            </a:xfrm>
            <a:custGeom>
              <a:avLst/>
              <a:gdLst>
                <a:gd name="T0" fmla="*/ 0 w 288"/>
                <a:gd name="T1" fmla="*/ 0 h 1145"/>
                <a:gd name="T2" fmla="*/ 288 w 288"/>
                <a:gd name="T3" fmla="*/ 0 h 1145"/>
                <a:gd name="T4" fmla="*/ 288 w 288"/>
                <a:gd name="T5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145">
                  <a:moveTo>
                    <a:pt x="0" y="0"/>
                  </a:moveTo>
                  <a:lnTo>
                    <a:pt x="288" y="0"/>
                  </a:lnTo>
                  <a:lnTo>
                    <a:pt x="288" y="114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506" y="3027"/>
              <a:ext cx="86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3592" y="3027"/>
              <a:ext cx="87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3506" y="1430"/>
              <a:ext cx="86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 flipH="1">
              <a:off x="3592" y="1430"/>
              <a:ext cx="87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0"/>
            <p:cNvSpPr>
              <a:spLocks/>
            </p:cNvSpPr>
            <p:nvPr/>
          </p:nvSpPr>
          <p:spPr bwMode="auto">
            <a:xfrm>
              <a:off x="3419" y="1533"/>
              <a:ext cx="173" cy="308"/>
            </a:xfrm>
            <a:custGeom>
              <a:avLst/>
              <a:gdLst>
                <a:gd name="T0" fmla="*/ 288 w 288"/>
                <a:gd name="T1" fmla="*/ 0 h 281"/>
                <a:gd name="T2" fmla="*/ 288 w 288"/>
                <a:gd name="T3" fmla="*/ 281 h 281"/>
                <a:gd name="T4" fmla="*/ 0 w 288"/>
                <a:gd name="T5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81">
                  <a:moveTo>
                    <a:pt x="288" y="0"/>
                  </a:moveTo>
                  <a:lnTo>
                    <a:pt x="288" y="281"/>
                  </a:lnTo>
                  <a:lnTo>
                    <a:pt x="0" y="28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4287" y="1727"/>
              <a:ext cx="520" cy="3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registers</a:t>
              </a:r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4287" y="2477"/>
              <a:ext cx="520" cy="3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functional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units</a:t>
              </a:r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4460" y="2045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 flipV="1">
              <a:off x="4633" y="2040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4881" y="1419"/>
              <a:ext cx="8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flipH="1">
              <a:off x="4968" y="1419"/>
              <a:ext cx="86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Freeform 37"/>
            <p:cNvSpPr>
              <a:spLocks/>
            </p:cNvSpPr>
            <p:nvPr/>
          </p:nvSpPr>
          <p:spPr bwMode="auto">
            <a:xfrm>
              <a:off x="4807" y="1522"/>
              <a:ext cx="161" cy="308"/>
            </a:xfrm>
            <a:custGeom>
              <a:avLst/>
              <a:gdLst>
                <a:gd name="T0" fmla="*/ 268 w 268"/>
                <a:gd name="T1" fmla="*/ 0 h 411"/>
                <a:gd name="T2" fmla="*/ 268 w 268"/>
                <a:gd name="T3" fmla="*/ 411 h 411"/>
                <a:gd name="T4" fmla="*/ 0 w 268"/>
                <a:gd name="T5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11">
                  <a:moveTo>
                    <a:pt x="268" y="0"/>
                  </a:moveTo>
                  <a:lnTo>
                    <a:pt x="268" y="411"/>
                  </a:lnTo>
                  <a:lnTo>
                    <a:pt x="0" y="4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Freeform 38"/>
            <p:cNvSpPr>
              <a:spLocks/>
            </p:cNvSpPr>
            <p:nvPr/>
          </p:nvSpPr>
          <p:spPr bwMode="auto">
            <a:xfrm>
              <a:off x="4807" y="1937"/>
              <a:ext cx="161" cy="1079"/>
            </a:xfrm>
            <a:custGeom>
              <a:avLst/>
              <a:gdLst>
                <a:gd name="T0" fmla="*/ 0 w 268"/>
                <a:gd name="T1" fmla="*/ 0 h 1441"/>
                <a:gd name="T2" fmla="*/ 268 w 268"/>
                <a:gd name="T3" fmla="*/ 0 h 1441"/>
                <a:gd name="T4" fmla="*/ 268 w 268"/>
                <a:gd name="T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1441">
                  <a:moveTo>
                    <a:pt x="0" y="0"/>
                  </a:moveTo>
                  <a:lnTo>
                    <a:pt x="268" y="0"/>
                  </a:lnTo>
                  <a:lnTo>
                    <a:pt x="268" y="144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flipH="1">
              <a:off x="4881" y="3016"/>
              <a:ext cx="87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>
              <a:off x="4968" y="3016"/>
              <a:ext cx="86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 flipV="1">
              <a:off x="3939" y="1841"/>
              <a:ext cx="96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>
              <a:off x="3939" y="1948"/>
              <a:ext cx="170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>
              <a:off x="4035" y="1841"/>
              <a:ext cx="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Freeform 44"/>
            <p:cNvSpPr>
              <a:spLocks/>
            </p:cNvSpPr>
            <p:nvPr/>
          </p:nvSpPr>
          <p:spPr bwMode="auto">
            <a:xfrm>
              <a:off x="4109" y="2045"/>
              <a:ext cx="178" cy="539"/>
            </a:xfrm>
            <a:custGeom>
              <a:avLst/>
              <a:gdLst>
                <a:gd name="T0" fmla="*/ 0 w 148"/>
                <a:gd name="T1" fmla="*/ 0 h 719"/>
                <a:gd name="T2" fmla="*/ 0 w 148"/>
                <a:gd name="T3" fmla="*/ 719 h 719"/>
                <a:gd name="T4" fmla="*/ 148 w 148"/>
                <a:gd name="T5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719">
                  <a:moveTo>
                    <a:pt x="0" y="0"/>
                  </a:moveTo>
                  <a:lnTo>
                    <a:pt x="0" y="719"/>
                  </a:lnTo>
                  <a:lnTo>
                    <a:pt x="148" y="71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45"/>
            <p:cNvSpPr>
              <a:spLocks/>
            </p:cNvSpPr>
            <p:nvPr/>
          </p:nvSpPr>
          <p:spPr bwMode="auto">
            <a:xfrm>
              <a:off x="4035" y="2158"/>
              <a:ext cx="252" cy="540"/>
            </a:xfrm>
            <a:custGeom>
              <a:avLst/>
              <a:gdLst>
                <a:gd name="T0" fmla="*/ 272 w 272"/>
                <a:gd name="T1" fmla="*/ 720 h 720"/>
                <a:gd name="T2" fmla="*/ 0 w 272"/>
                <a:gd name="T3" fmla="*/ 720 h 720"/>
                <a:gd name="T4" fmla="*/ 0 w 272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720">
                  <a:moveTo>
                    <a:pt x="272" y="720"/>
                  </a:moveTo>
                  <a:lnTo>
                    <a:pt x="0" y="72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 flipV="1">
              <a:off x="3939" y="2057"/>
              <a:ext cx="96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 flipV="1">
              <a:off x="3155" y="2381"/>
              <a:ext cx="0" cy="115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645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4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0" y="1422400"/>
            <a:ext cx="4144963" cy="4495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often start with a state machine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Rather than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Cycle timing often too central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 bridge that converts 4-bit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8-bit bus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with FSMD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Known as register-transfer (RT) level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Exercise: complete the design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RT-level custom single-purpose processor design</a:t>
            </a:r>
          </a:p>
        </p:txBody>
      </p:sp>
      <p:grpSp>
        <p:nvGrpSpPr>
          <p:cNvPr id="41063" name="Group 103"/>
          <p:cNvGrpSpPr>
            <a:grpSpLocks/>
          </p:cNvGrpSpPr>
          <p:nvPr/>
        </p:nvGrpSpPr>
        <p:grpSpPr bwMode="auto">
          <a:xfrm>
            <a:off x="4154488" y="1624013"/>
            <a:ext cx="4649787" cy="1590675"/>
            <a:chOff x="2617" y="1023"/>
            <a:chExt cx="2929" cy="1002"/>
          </a:xfrm>
        </p:grpSpPr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 rot="-5400000">
              <a:off x="2214" y="1426"/>
              <a:ext cx="100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Problem Specification</a:t>
              </a:r>
            </a:p>
          </p:txBody>
        </p:sp>
        <p:sp>
          <p:nvSpPr>
            <p:cNvPr id="41046" name="Text Box 86"/>
            <p:cNvSpPr txBox="1">
              <a:spLocks noChangeArrowheads="1"/>
            </p:cNvSpPr>
            <p:nvPr/>
          </p:nvSpPr>
          <p:spPr bwMode="auto">
            <a:xfrm>
              <a:off x="3552" y="1202"/>
              <a:ext cx="1267" cy="6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900" dirty="0"/>
                <a:t>Bridge</a:t>
              </a:r>
            </a:p>
            <a:p>
              <a:pPr algn="ctr">
                <a:spcBef>
                  <a:spcPct val="0"/>
                </a:spcBef>
              </a:pPr>
              <a:r>
                <a:rPr lang="en-US" sz="900" dirty="0"/>
                <a:t>A single-purpose processor that converts two 4-bit inputs, arriving one at a time over </a:t>
              </a:r>
              <a:r>
                <a:rPr lang="en-US" sz="900" i="1" dirty="0" err="1"/>
                <a:t>data_in</a:t>
              </a:r>
              <a:r>
                <a:rPr lang="en-US" sz="900" dirty="0"/>
                <a:t> along with a </a:t>
              </a:r>
              <a:r>
                <a:rPr lang="en-US" sz="900" i="1" dirty="0" err="1"/>
                <a:t>rdy_in</a:t>
              </a:r>
              <a:r>
                <a:rPr lang="en-US" sz="900" dirty="0"/>
                <a:t> pulse, into one 8-bit output on </a:t>
              </a:r>
              <a:r>
                <a:rPr lang="en-US" sz="900" i="1" dirty="0" err="1"/>
                <a:t>data_out</a:t>
              </a:r>
              <a:r>
                <a:rPr lang="en-US" sz="900" dirty="0"/>
                <a:t> along with a </a:t>
              </a:r>
              <a:r>
                <a:rPr lang="en-US" sz="900" i="1" dirty="0" err="1"/>
                <a:t>rdy_out</a:t>
              </a:r>
              <a:r>
                <a:rPr lang="en-US" sz="900" dirty="0"/>
                <a:t> pulse.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2781" y="1202"/>
              <a:ext cx="310" cy="6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Sender</a:t>
              </a:r>
            </a:p>
          </p:txBody>
        </p:sp>
        <p:sp>
          <p:nvSpPr>
            <p:cNvPr id="41048" name="Line 88"/>
            <p:cNvSpPr>
              <a:spLocks noChangeShapeType="1"/>
            </p:cNvSpPr>
            <p:nvPr/>
          </p:nvSpPr>
          <p:spPr bwMode="auto">
            <a:xfrm>
              <a:off x="3091" y="1693"/>
              <a:ext cx="4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Text Box 89"/>
            <p:cNvSpPr txBox="1">
              <a:spLocks noChangeArrowheads="1"/>
            </p:cNvSpPr>
            <p:nvPr/>
          </p:nvSpPr>
          <p:spPr bwMode="auto">
            <a:xfrm>
              <a:off x="3091" y="1718"/>
              <a:ext cx="461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data_in(4)</a:t>
              </a:r>
            </a:p>
          </p:txBody>
        </p:sp>
        <p:sp>
          <p:nvSpPr>
            <p:cNvPr id="41050" name="Line 90"/>
            <p:cNvSpPr>
              <a:spLocks noChangeShapeType="1"/>
            </p:cNvSpPr>
            <p:nvPr/>
          </p:nvSpPr>
          <p:spPr bwMode="auto">
            <a:xfrm>
              <a:off x="3091" y="1314"/>
              <a:ext cx="4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Text Box 91"/>
            <p:cNvSpPr txBox="1">
              <a:spLocks noChangeArrowheads="1"/>
            </p:cNvSpPr>
            <p:nvPr/>
          </p:nvSpPr>
          <p:spPr bwMode="auto">
            <a:xfrm>
              <a:off x="3120" y="1314"/>
              <a:ext cx="43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</a:t>
              </a:r>
            </a:p>
          </p:txBody>
        </p:sp>
        <p:sp>
          <p:nvSpPr>
            <p:cNvPr id="41052" name="Line 92"/>
            <p:cNvSpPr>
              <a:spLocks noChangeShapeType="1"/>
            </p:cNvSpPr>
            <p:nvPr/>
          </p:nvSpPr>
          <p:spPr bwMode="auto">
            <a:xfrm>
              <a:off x="4819" y="1314"/>
              <a:ext cx="4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Text Box 93"/>
            <p:cNvSpPr txBox="1">
              <a:spLocks noChangeArrowheads="1"/>
            </p:cNvSpPr>
            <p:nvPr/>
          </p:nvSpPr>
          <p:spPr bwMode="auto">
            <a:xfrm>
              <a:off x="4872" y="1333"/>
              <a:ext cx="43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rdy_out</a:t>
              </a:r>
            </a:p>
          </p:txBody>
        </p:sp>
        <p:sp>
          <p:nvSpPr>
            <p:cNvPr id="41054" name="Line 94"/>
            <p:cNvSpPr>
              <a:spLocks noChangeShapeType="1"/>
            </p:cNvSpPr>
            <p:nvPr/>
          </p:nvSpPr>
          <p:spPr bwMode="auto">
            <a:xfrm>
              <a:off x="4819" y="1693"/>
              <a:ext cx="4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Text Box 95"/>
            <p:cNvSpPr txBox="1">
              <a:spLocks noChangeArrowheads="1"/>
            </p:cNvSpPr>
            <p:nvPr/>
          </p:nvSpPr>
          <p:spPr bwMode="auto">
            <a:xfrm>
              <a:off x="4819" y="1718"/>
              <a:ext cx="461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data_out(8)</a:t>
              </a:r>
            </a:p>
          </p:txBody>
        </p:sp>
        <p:sp>
          <p:nvSpPr>
            <p:cNvPr id="41056" name="Rectangle 96"/>
            <p:cNvSpPr>
              <a:spLocks noChangeArrowheads="1"/>
            </p:cNvSpPr>
            <p:nvPr/>
          </p:nvSpPr>
          <p:spPr bwMode="auto">
            <a:xfrm>
              <a:off x="5280" y="1202"/>
              <a:ext cx="266" cy="6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Receiver</a:t>
              </a:r>
            </a:p>
          </p:txBody>
        </p:sp>
        <p:sp>
          <p:nvSpPr>
            <p:cNvPr id="41057" name="Line 97"/>
            <p:cNvSpPr>
              <a:spLocks noChangeShapeType="1"/>
            </p:cNvSpPr>
            <p:nvPr/>
          </p:nvSpPr>
          <p:spPr bwMode="auto">
            <a:xfrm>
              <a:off x="3206" y="1577"/>
              <a:ext cx="3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Text Box 98"/>
            <p:cNvSpPr txBox="1">
              <a:spLocks noChangeArrowheads="1"/>
            </p:cNvSpPr>
            <p:nvPr/>
          </p:nvSpPr>
          <p:spPr bwMode="auto">
            <a:xfrm>
              <a:off x="3033" y="1477"/>
              <a:ext cx="54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clock</a:t>
              </a:r>
            </a:p>
          </p:txBody>
        </p:sp>
      </p:grpSp>
      <p:grpSp>
        <p:nvGrpSpPr>
          <p:cNvPr id="41062" name="Group 102"/>
          <p:cNvGrpSpPr>
            <a:grpSpLocks/>
          </p:cNvGrpSpPr>
          <p:nvPr/>
        </p:nvGrpSpPr>
        <p:grpSpPr bwMode="auto">
          <a:xfrm>
            <a:off x="4321175" y="3003550"/>
            <a:ext cx="4522788" cy="3473450"/>
            <a:chOff x="2722" y="1892"/>
            <a:chExt cx="2849" cy="1864"/>
          </a:xfrm>
        </p:grpSpPr>
        <p:sp>
          <p:nvSpPr>
            <p:cNvPr id="41009" name="Text Box 49"/>
            <p:cNvSpPr txBox="1">
              <a:spLocks noChangeArrowheads="1"/>
            </p:cNvSpPr>
            <p:nvPr/>
          </p:nvSpPr>
          <p:spPr bwMode="auto">
            <a:xfrm rot="-5400000">
              <a:off x="2312" y="3015"/>
              <a:ext cx="106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FSMD</a:t>
              </a:r>
            </a:p>
          </p:txBody>
        </p:sp>
        <p:sp>
          <p:nvSpPr>
            <p:cNvPr id="41015" name="AutoShape 55"/>
            <p:cNvSpPr>
              <a:spLocks noChangeArrowheads="1"/>
            </p:cNvSpPr>
            <p:nvPr/>
          </p:nvSpPr>
          <p:spPr bwMode="auto">
            <a:xfrm>
              <a:off x="3099" y="2360"/>
              <a:ext cx="605" cy="2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WaitFirst4</a:t>
              </a:r>
            </a:p>
          </p:txBody>
        </p:sp>
        <p:sp>
          <p:nvSpPr>
            <p:cNvPr id="41016" name="AutoShape 56"/>
            <p:cNvSpPr>
              <a:spLocks noChangeArrowheads="1"/>
            </p:cNvSpPr>
            <p:nvPr/>
          </p:nvSpPr>
          <p:spPr bwMode="auto">
            <a:xfrm>
              <a:off x="3876" y="2360"/>
              <a:ext cx="634" cy="2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RecFirst4Start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data_lo=data_in</a:t>
              </a:r>
            </a:p>
          </p:txBody>
        </p:sp>
        <p:sp>
          <p:nvSpPr>
            <p:cNvPr id="41017" name="AutoShape 57"/>
            <p:cNvSpPr>
              <a:spLocks noChangeArrowheads="1"/>
            </p:cNvSpPr>
            <p:nvPr/>
          </p:nvSpPr>
          <p:spPr bwMode="auto">
            <a:xfrm>
              <a:off x="3099" y="2851"/>
              <a:ext cx="605" cy="2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WaitSecond4</a:t>
              </a:r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>
              <a:off x="2976" y="2417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19" name="Text Box 59"/>
            <p:cNvSpPr txBox="1">
              <a:spLocks noChangeArrowheads="1"/>
            </p:cNvSpPr>
            <p:nvPr/>
          </p:nvSpPr>
          <p:spPr bwMode="auto">
            <a:xfrm>
              <a:off x="3617" y="2268"/>
              <a:ext cx="43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rdy_in=1</a:t>
              </a:r>
            </a:p>
          </p:txBody>
        </p:sp>
        <p:sp>
          <p:nvSpPr>
            <p:cNvPr id="41020" name="Freeform 60"/>
            <p:cNvSpPr>
              <a:spLocks/>
            </p:cNvSpPr>
            <p:nvPr/>
          </p:nvSpPr>
          <p:spPr bwMode="auto">
            <a:xfrm>
              <a:off x="3702" y="2417"/>
              <a:ext cx="174" cy="1"/>
            </a:xfrm>
            <a:custGeom>
              <a:avLst/>
              <a:gdLst>
                <a:gd name="T0" fmla="*/ 0 w 437"/>
                <a:gd name="T1" fmla="*/ 0 h 2"/>
                <a:gd name="T2" fmla="*/ 437 w 437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7" h="2">
                  <a:moveTo>
                    <a:pt x="0" y="0"/>
                  </a:moveTo>
                  <a:lnTo>
                    <a:pt x="437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1" name="Freeform 61"/>
            <p:cNvSpPr>
              <a:spLocks/>
            </p:cNvSpPr>
            <p:nvPr/>
          </p:nvSpPr>
          <p:spPr bwMode="auto">
            <a:xfrm>
              <a:off x="4510" y="2417"/>
              <a:ext cx="144" cy="1"/>
            </a:xfrm>
            <a:custGeom>
              <a:avLst/>
              <a:gdLst>
                <a:gd name="T0" fmla="*/ 0 w 359"/>
                <a:gd name="T1" fmla="*/ 1 h 1"/>
                <a:gd name="T2" fmla="*/ 359 w 35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9" h="1">
                  <a:moveTo>
                    <a:pt x="0" y="1"/>
                  </a:moveTo>
                  <a:lnTo>
                    <a:pt x="3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2" name="Text Box 62"/>
            <p:cNvSpPr txBox="1">
              <a:spLocks noChangeArrowheads="1"/>
            </p:cNvSpPr>
            <p:nvPr/>
          </p:nvSpPr>
          <p:spPr bwMode="auto">
            <a:xfrm>
              <a:off x="3298" y="2158"/>
              <a:ext cx="32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rdy_in=0</a:t>
              </a:r>
            </a:p>
          </p:txBody>
        </p:sp>
        <p:sp>
          <p:nvSpPr>
            <p:cNvPr id="41023" name="Freeform 63"/>
            <p:cNvSpPr>
              <a:spLocks/>
            </p:cNvSpPr>
            <p:nvPr/>
          </p:nvSpPr>
          <p:spPr bwMode="auto">
            <a:xfrm>
              <a:off x="3300" y="2273"/>
              <a:ext cx="288" cy="87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4" name="AutoShape 64"/>
            <p:cNvSpPr>
              <a:spLocks noChangeArrowheads="1"/>
            </p:cNvSpPr>
            <p:nvPr/>
          </p:nvSpPr>
          <p:spPr bwMode="auto">
            <a:xfrm>
              <a:off x="4654" y="2360"/>
              <a:ext cx="634" cy="2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RecFirst4End</a:t>
              </a:r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4827" y="2273"/>
              <a:ext cx="288" cy="87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6" name="Text Box 66"/>
            <p:cNvSpPr txBox="1">
              <a:spLocks noChangeArrowheads="1"/>
            </p:cNvSpPr>
            <p:nvPr/>
          </p:nvSpPr>
          <p:spPr bwMode="auto">
            <a:xfrm>
              <a:off x="4817" y="2158"/>
              <a:ext cx="33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rdy_in=1</a:t>
              </a:r>
            </a:p>
          </p:txBody>
        </p:sp>
        <p:sp>
          <p:nvSpPr>
            <p:cNvPr id="41027" name="Freeform 67"/>
            <p:cNvSpPr>
              <a:spLocks/>
            </p:cNvSpPr>
            <p:nvPr/>
          </p:nvSpPr>
          <p:spPr bwMode="auto">
            <a:xfrm>
              <a:off x="3704" y="2906"/>
              <a:ext cx="174" cy="2"/>
            </a:xfrm>
            <a:custGeom>
              <a:avLst/>
              <a:gdLst>
                <a:gd name="T0" fmla="*/ 0 w 435"/>
                <a:gd name="T1" fmla="*/ 5 h 5"/>
                <a:gd name="T2" fmla="*/ 435 w 43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5" h="5">
                  <a:moveTo>
                    <a:pt x="0" y="5"/>
                  </a:moveTo>
                  <a:lnTo>
                    <a:pt x="4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8" name="AutoShape 68"/>
            <p:cNvSpPr>
              <a:spLocks noChangeArrowheads="1"/>
            </p:cNvSpPr>
            <p:nvPr/>
          </p:nvSpPr>
          <p:spPr bwMode="auto">
            <a:xfrm>
              <a:off x="3876" y="2851"/>
              <a:ext cx="634" cy="2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RecSecond4Start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data_hi=data_in</a:t>
              </a:r>
            </a:p>
          </p:txBody>
        </p:sp>
        <p:sp>
          <p:nvSpPr>
            <p:cNvPr id="41029" name="Freeform 69"/>
            <p:cNvSpPr>
              <a:spLocks/>
            </p:cNvSpPr>
            <p:nvPr/>
          </p:nvSpPr>
          <p:spPr bwMode="auto">
            <a:xfrm>
              <a:off x="4510" y="2906"/>
              <a:ext cx="144" cy="2"/>
            </a:xfrm>
            <a:custGeom>
              <a:avLst/>
              <a:gdLst>
                <a:gd name="T0" fmla="*/ 0 w 359"/>
                <a:gd name="T1" fmla="*/ 5 h 5"/>
                <a:gd name="T2" fmla="*/ 359 w 359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9" h="5">
                  <a:moveTo>
                    <a:pt x="0" y="5"/>
                  </a:moveTo>
                  <a:lnTo>
                    <a:pt x="3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0" name="AutoShape 70"/>
            <p:cNvSpPr>
              <a:spLocks noChangeArrowheads="1"/>
            </p:cNvSpPr>
            <p:nvPr/>
          </p:nvSpPr>
          <p:spPr bwMode="auto">
            <a:xfrm>
              <a:off x="4654" y="2851"/>
              <a:ext cx="634" cy="2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RecSecond4End</a:t>
              </a:r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4827" y="2764"/>
              <a:ext cx="288" cy="87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2" name="Text Box 72"/>
            <p:cNvSpPr txBox="1">
              <a:spLocks noChangeArrowheads="1"/>
            </p:cNvSpPr>
            <p:nvPr/>
          </p:nvSpPr>
          <p:spPr bwMode="auto">
            <a:xfrm>
              <a:off x="4769" y="2678"/>
              <a:ext cx="43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rdy_in=1</a:t>
              </a:r>
            </a:p>
          </p:txBody>
        </p:sp>
        <p:sp>
          <p:nvSpPr>
            <p:cNvPr id="41033" name="Freeform 73"/>
            <p:cNvSpPr>
              <a:spLocks/>
            </p:cNvSpPr>
            <p:nvPr/>
          </p:nvSpPr>
          <p:spPr bwMode="auto">
            <a:xfrm>
              <a:off x="3617" y="2591"/>
              <a:ext cx="1354" cy="259"/>
            </a:xfrm>
            <a:custGeom>
              <a:avLst/>
              <a:gdLst>
                <a:gd name="T0" fmla="*/ 3384 w 3384"/>
                <a:gd name="T1" fmla="*/ 0 h 647"/>
                <a:gd name="T2" fmla="*/ 3384 w 3384"/>
                <a:gd name="T3" fmla="*/ 144 h 647"/>
                <a:gd name="T4" fmla="*/ 0 w 3384"/>
                <a:gd name="T5" fmla="*/ 144 h 647"/>
                <a:gd name="T6" fmla="*/ 1 w 3384"/>
                <a:gd name="T7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647">
                  <a:moveTo>
                    <a:pt x="3384" y="0"/>
                  </a:moveTo>
                  <a:lnTo>
                    <a:pt x="3384" y="144"/>
                  </a:lnTo>
                  <a:lnTo>
                    <a:pt x="0" y="144"/>
                  </a:lnTo>
                  <a:lnTo>
                    <a:pt x="1" y="64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4" name="Text Box 74"/>
            <p:cNvSpPr txBox="1">
              <a:spLocks noChangeArrowheads="1"/>
            </p:cNvSpPr>
            <p:nvPr/>
          </p:nvSpPr>
          <p:spPr bwMode="auto">
            <a:xfrm>
              <a:off x="4128" y="2649"/>
              <a:ext cx="43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rdy_in=0</a:t>
              </a:r>
            </a:p>
          </p:txBody>
        </p:sp>
        <p:sp>
          <p:nvSpPr>
            <p:cNvPr id="41035" name="Text Box 75"/>
            <p:cNvSpPr txBox="1">
              <a:spLocks noChangeArrowheads="1"/>
            </p:cNvSpPr>
            <p:nvPr/>
          </p:nvSpPr>
          <p:spPr bwMode="auto">
            <a:xfrm>
              <a:off x="3700" y="2759"/>
              <a:ext cx="31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rdy_in=1</a:t>
              </a:r>
            </a:p>
          </p:txBody>
        </p:sp>
        <p:sp>
          <p:nvSpPr>
            <p:cNvPr id="41036" name="Text Box 76"/>
            <p:cNvSpPr txBox="1">
              <a:spLocks noChangeArrowheads="1"/>
            </p:cNvSpPr>
            <p:nvPr/>
          </p:nvSpPr>
          <p:spPr bwMode="auto">
            <a:xfrm>
              <a:off x="3138" y="2648"/>
              <a:ext cx="43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rdy_in=0</a:t>
              </a:r>
            </a:p>
          </p:txBody>
        </p:sp>
        <p:sp>
          <p:nvSpPr>
            <p:cNvPr id="41037" name="Freeform 77"/>
            <p:cNvSpPr>
              <a:spLocks/>
            </p:cNvSpPr>
            <p:nvPr/>
          </p:nvSpPr>
          <p:spPr bwMode="auto">
            <a:xfrm>
              <a:off x="3224" y="2763"/>
              <a:ext cx="288" cy="87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8" name="Freeform 78"/>
            <p:cNvSpPr>
              <a:spLocks/>
            </p:cNvSpPr>
            <p:nvPr/>
          </p:nvSpPr>
          <p:spPr bwMode="auto">
            <a:xfrm>
              <a:off x="3633" y="3082"/>
              <a:ext cx="1338" cy="162"/>
            </a:xfrm>
            <a:custGeom>
              <a:avLst/>
              <a:gdLst>
                <a:gd name="T0" fmla="*/ 3384 w 3384"/>
                <a:gd name="T1" fmla="*/ 0 h 503"/>
                <a:gd name="T2" fmla="*/ 3384 w 3384"/>
                <a:gd name="T3" fmla="*/ 144 h 503"/>
                <a:gd name="T4" fmla="*/ 0 w 3384"/>
                <a:gd name="T5" fmla="*/ 144 h 503"/>
                <a:gd name="T6" fmla="*/ 1 w 3384"/>
                <a:gd name="T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503">
                  <a:moveTo>
                    <a:pt x="3384" y="0"/>
                  </a:moveTo>
                  <a:lnTo>
                    <a:pt x="3384" y="144"/>
                  </a:lnTo>
                  <a:lnTo>
                    <a:pt x="0" y="144"/>
                  </a:lnTo>
                  <a:lnTo>
                    <a:pt x="1" y="50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9" name="AutoShape 79"/>
            <p:cNvSpPr>
              <a:spLocks noChangeArrowheads="1"/>
            </p:cNvSpPr>
            <p:nvPr/>
          </p:nvSpPr>
          <p:spPr bwMode="auto">
            <a:xfrm>
              <a:off x="3098" y="3236"/>
              <a:ext cx="605" cy="39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Send8Start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data_out=data_hi &amp; data_lo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rdy_out=1</a:t>
              </a:r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>
              <a:off x="3704" y="3370"/>
              <a:ext cx="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41" name="AutoShape 81"/>
            <p:cNvSpPr>
              <a:spLocks noChangeArrowheads="1"/>
            </p:cNvSpPr>
            <p:nvPr/>
          </p:nvSpPr>
          <p:spPr bwMode="auto">
            <a:xfrm>
              <a:off x="3876" y="3313"/>
              <a:ext cx="634" cy="34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Send8End</a:t>
              </a:r>
            </a:p>
            <a:p>
              <a:pPr algn="ctr">
                <a:spcBef>
                  <a:spcPct val="0"/>
                </a:spcBef>
              </a:pPr>
              <a:r>
                <a:rPr lang="en-US" sz="900"/>
                <a:t>rdy_out=0</a:t>
              </a:r>
            </a:p>
          </p:txBody>
        </p:sp>
        <p:sp>
          <p:nvSpPr>
            <p:cNvPr id="41042" name="Freeform 82"/>
            <p:cNvSpPr>
              <a:spLocks/>
            </p:cNvSpPr>
            <p:nvPr/>
          </p:nvSpPr>
          <p:spPr bwMode="auto">
            <a:xfrm>
              <a:off x="2955" y="2504"/>
              <a:ext cx="1239" cy="1205"/>
            </a:xfrm>
            <a:custGeom>
              <a:avLst/>
              <a:gdLst>
                <a:gd name="T0" fmla="*/ 3096 w 3097"/>
                <a:gd name="T1" fmla="*/ 2880 h 3003"/>
                <a:gd name="T2" fmla="*/ 3097 w 3097"/>
                <a:gd name="T3" fmla="*/ 3003 h 3003"/>
                <a:gd name="T4" fmla="*/ 0 w 3097"/>
                <a:gd name="T5" fmla="*/ 3000 h 3003"/>
                <a:gd name="T6" fmla="*/ 0 w 3097"/>
                <a:gd name="T7" fmla="*/ 0 h 3003"/>
                <a:gd name="T8" fmla="*/ 337 w 3097"/>
                <a:gd name="T9" fmla="*/ 3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7" h="3003">
                  <a:moveTo>
                    <a:pt x="3096" y="2880"/>
                  </a:moveTo>
                  <a:lnTo>
                    <a:pt x="3097" y="3003"/>
                  </a:lnTo>
                  <a:lnTo>
                    <a:pt x="0" y="3000"/>
                  </a:lnTo>
                  <a:lnTo>
                    <a:pt x="0" y="0"/>
                  </a:lnTo>
                  <a:lnTo>
                    <a:pt x="337" y="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43" name="Text Box 83"/>
            <p:cNvSpPr txBox="1">
              <a:spLocks noChangeArrowheads="1"/>
            </p:cNvSpPr>
            <p:nvPr/>
          </p:nvSpPr>
          <p:spPr bwMode="auto">
            <a:xfrm>
              <a:off x="4020" y="2129"/>
              <a:ext cx="32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Bridge</a:t>
              </a:r>
            </a:p>
          </p:txBody>
        </p:sp>
        <p:sp>
          <p:nvSpPr>
            <p:cNvPr id="41044" name="Text Box 84"/>
            <p:cNvSpPr txBox="1">
              <a:spLocks noChangeArrowheads="1"/>
            </p:cNvSpPr>
            <p:nvPr/>
          </p:nvSpPr>
          <p:spPr bwMode="auto">
            <a:xfrm>
              <a:off x="4128" y="3130"/>
              <a:ext cx="43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900"/>
                <a:t>rdy_in=0</a:t>
              </a:r>
            </a:p>
          </p:txBody>
        </p:sp>
        <p:sp>
          <p:nvSpPr>
            <p:cNvPr id="41045" name="Text Box 85"/>
            <p:cNvSpPr txBox="1">
              <a:spLocks noChangeArrowheads="1"/>
            </p:cNvSpPr>
            <p:nvPr/>
          </p:nvSpPr>
          <p:spPr bwMode="auto">
            <a:xfrm>
              <a:off x="4579" y="3194"/>
              <a:ext cx="992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Inputs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  rdy_in: bit; data_in: bit[4];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Outputs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  rdy_out: bit; data_out:bit[8]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Variables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  data_lo, data_hi: bit[4];</a:t>
              </a:r>
              <a:endParaRPr lang="en-US" sz="900" u="sng"/>
            </a:p>
            <a:p>
              <a:pPr>
                <a:spcBef>
                  <a:spcPct val="0"/>
                </a:spcBef>
              </a:pPr>
              <a:endParaRPr lang="en-US" sz="900" u="sng"/>
            </a:p>
          </p:txBody>
        </p:sp>
        <p:sp>
          <p:nvSpPr>
            <p:cNvPr id="41059" name="Line 99"/>
            <p:cNvSpPr>
              <a:spLocks noChangeShapeType="1"/>
            </p:cNvSpPr>
            <p:nvPr/>
          </p:nvSpPr>
          <p:spPr bwMode="auto">
            <a:xfrm flipH="1">
              <a:off x="2724" y="1896"/>
              <a:ext cx="822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Line 100"/>
            <p:cNvSpPr>
              <a:spLocks noChangeShapeType="1"/>
            </p:cNvSpPr>
            <p:nvPr/>
          </p:nvSpPr>
          <p:spPr bwMode="auto">
            <a:xfrm>
              <a:off x="4819" y="1892"/>
              <a:ext cx="736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Rectangle 101"/>
            <p:cNvSpPr>
              <a:spLocks noChangeArrowheads="1"/>
            </p:cNvSpPr>
            <p:nvPr/>
          </p:nvSpPr>
          <p:spPr bwMode="auto">
            <a:xfrm>
              <a:off x="2722" y="2046"/>
              <a:ext cx="2849" cy="1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6309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Combinational and 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Combinational circuit is a type of logic circuit </a:t>
            </a:r>
            <a:r>
              <a:rPr lang="en-US" sz="2000" dirty="0" smtClean="0"/>
              <a:t>whose output is a function of only the present input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Sequential </a:t>
            </a:r>
            <a:r>
              <a:rPr lang="en-US" sz="2000" dirty="0" smtClean="0"/>
              <a:t>logic is a type of logic circuit whose output depends not only on the present value of its input signals but on the sequence of past inputs, the input history as well.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4" name="Picture 63" descr="sequential logic circuit block dia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562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046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76250" y="5715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ctr"/>
          <a:lstStyle/>
          <a:p>
            <a:pPr algn="ctr">
              <a:spcBef>
                <a:spcPct val="0"/>
              </a:spcBef>
            </a:pPr>
            <a:r>
              <a:rPr kumimoji="1" lang="en-US" sz="3600">
                <a:solidFill>
                  <a:schemeClr val="tx2"/>
                </a:solidFill>
              </a:rPr>
              <a:t>RT-level custom single-purpose processor design (cont’)</a:t>
            </a:r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2836863" y="1974850"/>
            <a:ext cx="3678237" cy="2260600"/>
            <a:chOff x="2304" y="2304"/>
            <a:chExt cx="5832" cy="3867"/>
          </a:xfrm>
        </p:grpSpPr>
        <p:sp>
          <p:nvSpPr>
            <p:cNvPr id="50183" name="AutoShape 7"/>
            <p:cNvSpPr>
              <a:spLocks noChangeArrowheads="1"/>
            </p:cNvSpPr>
            <p:nvPr/>
          </p:nvSpPr>
          <p:spPr bwMode="auto">
            <a:xfrm>
              <a:off x="2664" y="2808"/>
              <a:ext cx="1512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WaitFirst4</a:t>
              </a:r>
            </a:p>
          </p:txBody>
        </p:sp>
        <p:sp>
          <p:nvSpPr>
            <p:cNvPr id="50184" name="AutoShape 8"/>
            <p:cNvSpPr>
              <a:spLocks noChangeArrowheads="1"/>
            </p:cNvSpPr>
            <p:nvPr/>
          </p:nvSpPr>
          <p:spPr bwMode="auto">
            <a:xfrm>
              <a:off x="4608" y="2808"/>
              <a:ext cx="158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RecFirst4Start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/>
                <a:t>data_lo_ld=1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2664" y="4032"/>
              <a:ext cx="1512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WaitSecond4</a:t>
              </a: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2356" y="295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960" y="2580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rdy_in=1</a:t>
              </a:r>
            </a:p>
          </p:txBody>
        </p:sp>
        <p:sp>
          <p:nvSpPr>
            <p:cNvPr id="50188" name="Freeform 12"/>
            <p:cNvSpPr>
              <a:spLocks/>
            </p:cNvSpPr>
            <p:nvPr/>
          </p:nvSpPr>
          <p:spPr bwMode="auto">
            <a:xfrm>
              <a:off x="4171" y="2951"/>
              <a:ext cx="437" cy="2"/>
            </a:xfrm>
            <a:custGeom>
              <a:avLst/>
              <a:gdLst>
                <a:gd name="T0" fmla="*/ 0 w 437"/>
                <a:gd name="T1" fmla="*/ 0 h 2"/>
                <a:gd name="T2" fmla="*/ 437 w 437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7" h="2">
                  <a:moveTo>
                    <a:pt x="0" y="0"/>
                  </a:moveTo>
                  <a:lnTo>
                    <a:pt x="437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9" name="Freeform 13"/>
            <p:cNvSpPr>
              <a:spLocks/>
            </p:cNvSpPr>
            <p:nvPr/>
          </p:nvSpPr>
          <p:spPr bwMode="auto">
            <a:xfrm>
              <a:off x="6192" y="2951"/>
              <a:ext cx="359" cy="1"/>
            </a:xfrm>
            <a:custGeom>
              <a:avLst/>
              <a:gdLst>
                <a:gd name="T0" fmla="*/ 0 w 359"/>
                <a:gd name="T1" fmla="*/ 1 h 1"/>
                <a:gd name="T2" fmla="*/ 359 w 35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9" h="1">
                  <a:moveTo>
                    <a:pt x="0" y="1"/>
                  </a:moveTo>
                  <a:lnTo>
                    <a:pt x="3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3162" y="2304"/>
              <a:ext cx="8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rdy_in=0</a:t>
              </a:r>
            </a:p>
          </p:txBody>
        </p:sp>
        <p:sp>
          <p:nvSpPr>
            <p:cNvPr id="50191" name="Freeform 15"/>
            <p:cNvSpPr>
              <a:spLocks/>
            </p:cNvSpPr>
            <p:nvPr/>
          </p:nvSpPr>
          <p:spPr bwMode="auto">
            <a:xfrm>
              <a:off x="3168" y="2592"/>
              <a:ext cx="720" cy="216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2" name="AutoShape 16"/>
            <p:cNvSpPr>
              <a:spLocks noChangeArrowheads="1"/>
            </p:cNvSpPr>
            <p:nvPr/>
          </p:nvSpPr>
          <p:spPr bwMode="auto">
            <a:xfrm>
              <a:off x="6552" y="2808"/>
              <a:ext cx="158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RecFirst4End</a:t>
              </a:r>
            </a:p>
          </p:txBody>
        </p:sp>
        <p:sp>
          <p:nvSpPr>
            <p:cNvPr id="50193" name="Freeform 17"/>
            <p:cNvSpPr>
              <a:spLocks/>
            </p:cNvSpPr>
            <p:nvPr/>
          </p:nvSpPr>
          <p:spPr bwMode="auto">
            <a:xfrm>
              <a:off x="6984" y="2592"/>
              <a:ext cx="720" cy="216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6960" y="2304"/>
              <a:ext cx="8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rdy_in=1</a:t>
              </a:r>
            </a:p>
          </p:txBody>
        </p:sp>
        <p:sp>
          <p:nvSpPr>
            <p:cNvPr id="50195" name="Freeform 19"/>
            <p:cNvSpPr>
              <a:spLocks/>
            </p:cNvSpPr>
            <p:nvPr/>
          </p:nvSpPr>
          <p:spPr bwMode="auto">
            <a:xfrm>
              <a:off x="4176" y="4171"/>
              <a:ext cx="435" cy="5"/>
            </a:xfrm>
            <a:custGeom>
              <a:avLst/>
              <a:gdLst>
                <a:gd name="T0" fmla="*/ 0 w 435"/>
                <a:gd name="T1" fmla="*/ 5 h 5"/>
                <a:gd name="T2" fmla="*/ 435 w 43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5" h="5">
                  <a:moveTo>
                    <a:pt x="0" y="5"/>
                  </a:moveTo>
                  <a:lnTo>
                    <a:pt x="4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6" name="AutoShape 20"/>
            <p:cNvSpPr>
              <a:spLocks noChangeArrowheads="1"/>
            </p:cNvSpPr>
            <p:nvPr/>
          </p:nvSpPr>
          <p:spPr bwMode="auto">
            <a:xfrm>
              <a:off x="4608" y="4032"/>
              <a:ext cx="158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RecSecond4Start</a:t>
              </a:r>
            </a:p>
            <a:p>
              <a:pPr algn="ctr">
                <a:spcBef>
                  <a:spcPct val="0"/>
                </a:spcBef>
              </a:pPr>
              <a:r>
                <a:rPr lang="en-US" sz="1000" b="1"/>
                <a:t>data_hi_ld=1</a:t>
              </a:r>
            </a:p>
          </p:txBody>
        </p:sp>
        <p:sp>
          <p:nvSpPr>
            <p:cNvPr id="50197" name="Freeform 21"/>
            <p:cNvSpPr>
              <a:spLocks/>
            </p:cNvSpPr>
            <p:nvPr/>
          </p:nvSpPr>
          <p:spPr bwMode="auto">
            <a:xfrm>
              <a:off x="6192" y="4171"/>
              <a:ext cx="359" cy="5"/>
            </a:xfrm>
            <a:custGeom>
              <a:avLst/>
              <a:gdLst>
                <a:gd name="T0" fmla="*/ 0 w 359"/>
                <a:gd name="T1" fmla="*/ 5 h 5"/>
                <a:gd name="T2" fmla="*/ 359 w 359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9" h="5">
                  <a:moveTo>
                    <a:pt x="0" y="5"/>
                  </a:moveTo>
                  <a:lnTo>
                    <a:pt x="3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8" name="AutoShape 22"/>
            <p:cNvSpPr>
              <a:spLocks noChangeArrowheads="1"/>
            </p:cNvSpPr>
            <p:nvPr/>
          </p:nvSpPr>
          <p:spPr bwMode="auto">
            <a:xfrm>
              <a:off x="6552" y="4032"/>
              <a:ext cx="158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RecSecond4End</a:t>
              </a:r>
            </a:p>
          </p:txBody>
        </p:sp>
        <p:sp>
          <p:nvSpPr>
            <p:cNvPr id="50199" name="Freeform 23"/>
            <p:cNvSpPr>
              <a:spLocks/>
            </p:cNvSpPr>
            <p:nvPr/>
          </p:nvSpPr>
          <p:spPr bwMode="auto">
            <a:xfrm>
              <a:off x="6984" y="3816"/>
              <a:ext cx="720" cy="216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6840" y="3600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rdy_in=1</a:t>
              </a:r>
            </a:p>
          </p:txBody>
        </p:sp>
        <p:sp>
          <p:nvSpPr>
            <p:cNvPr id="50201" name="Freeform 25"/>
            <p:cNvSpPr>
              <a:spLocks/>
            </p:cNvSpPr>
            <p:nvPr/>
          </p:nvSpPr>
          <p:spPr bwMode="auto">
            <a:xfrm>
              <a:off x="3960" y="3384"/>
              <a:ext cx="3384" cy="647"/>
            </a:xfrm>
            <a:custGeom>
              <a:avLst/>
              <a:gdLst>
                <a:gd name="T0" fmla="*/ 3384 w 3384"/>
                <a:gd name="T1" fmla="*/ 0 h 647"/>
                <a:gd name="T2" fmla="*/ 3384 w 3384"/>
                <a:gd name="T3" fmla="*/ 144 h 647"/>
                <a:gd name="T4" fmla="*/ 0 w 3384"/>
                <a:gd name="T5" fmla="*/ 144 h 647"/>
                <a:gd name="T6" fmla="*/ 1 w 3384"/>
                <a:gd name="T7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647">
                  <a:moveTo>
                    <a:pt x="3384" y="0"/>
                  </a:moveTo>
                  <a:lnTo>
                    <a:pt x="3384" y="144"/>
                  </a:lnTo>
                  <a:lnTo>
                    <a:pt x="0" y="144"/>
                  </a:lnTo>
                  <a:lnTo>
                    <a:pt x="1" y="64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5238" y="3528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rdy_in=0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4188" y="3804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rdy_in=1</a:t>
              </a:r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2762" y="3526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/>
                <a:t>rdy_in=0</a:t>
              </a:r>
            </a:p>
          </p:txBody>
        </p:sp>
        <p:sp>
          <p:nvSpPr>
            <p:cNvPr id="50205" name="Freeform 29"/>
            <p:cNvSpPr>
              <a:spLocks/>
            </p:cNvSpPr>
            <p:nvPr/>
          </p:nvSpPr>
          <p:spPr bwMode="auto">
            <a:xfrm>
              <a:off x="2978" y="3814"/>
              <a:ext cx="720" cy="216"/>
            </a:xfrm>
            <a:custGeom>
              <a:avLst/>
              <a:gdLst>
                <a:gd name="T0" fmla="*/ 720 w 720"/>
                <a:gd name="T1" fmla="*/ 216 h 216"/>
                <a:gd name="T2" fmla="*/ 720 w 720"/>
                <a:gd name="T3" fmla="*/ 0 h 216"/>
                <a:gd name="T4" fmla="*/ 0 w 720"/>
                <a:gd name="T5" fmla="*/ 0 h 216"/>
                <a:gd name="T6" fmla="*/ 0 w 720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16">
                  <a:moveTo>
                    <a:pt x="720" y="216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6" name="Freeform 30"/>
            <p:cNvSpPr>
              <a:spLocks/>
            </p:cNvSpPr>
            <p:nvPr/>
          </p:nvSpPr>
          <p:spPr bwMode="auto">
            <a:xfrm>
              <a:off x="3960" y="4608"/>
              <a:ext cx="3384" cy="503"/>
            </a:xfrm>
            <a:custGeom>
              <a:avLst/>
              <a:gdLst>
                <a:gd name="T0" fmla="*/ 3384 w 3384"/>
                <a:gd name="T1" fmla="*/ 0 h 503"/>
                <a:gd name="T2" fmla="*/ 3384 w 3384"/>
                <a:gd name="T3" fmla="*/ 144 h 503"/>
                <a:gd name="T4" fmla="*/ 0 w 3384"/>
                <a:gd name="T5" fmla="*/ 144 h 503"/>
                <a:gd name="T6" fmla="*/ 1 w 3384"/>
                <a:gd name="T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503">
                  <a:moveTo>
                    <a:pt x="3384" y="0"/>
                  </a:moveTo>
                  <a:lnTo>
                    <a:pt x="3384" y="144"/>
                  </a:lnTo>
                  <a:lnTo>
                    <a:pt x="0" y="144"/>
                  </a:lnTo>
                  <a:lnTo>
                    <a:pt x="1" y="50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7" name="AutoShape 31"/>
            <p:cNvSpPr>
              <a:spLocks noChangeArrowheads="1"/>
            </p:cNvSpPr>
            <p:nvPr/>
          </p:nvSpPr>
          <p:spPr bwMode="auto">
            <a:xfrm>
              <a:off x="2662" y="5112"/>
              <a:ext cx="1512" cy="86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 i="1"/>
                <a:t>Send</a:t>
              </a:r>
              <a:r>
                <a:rPr lang="en-US" sz="1000"/>
                <a:t>8</a:t>
              </a:r>
              <a:r>
                <a:rPr lang="en-US" sz="1000" i="1"/>
                <a:t>Start</a:t>
              </a:r>
              <a:endParaRPr lang="en-US" sz="1000"/>
            </a:p>
            <a:p>
              <a:pPr algn="ctr">
                <a:spcBef>
                  <a:spcPct val="0"/>
                </a:spcBef>
              </a:pPr>
              <a:r>
                <a:rPr lang="en-US" sz="1000" b="1"/>
                <a:t>data_out_ld=1</a:t>
              </a:r>
            </a:p>
            <a:p>
              <a:pPr algn="ctr">
                <a:spcBef>
                  <a:spcPct val="0"/>
                </a:spcBef>
              </a:pPr>
              <a:r>
                <a:rPr lang="en-US" sz="1000"/>
                <a:t>rdy_out=1</a:t>
              </a:r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4176" y="53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9" name="AutoShape 33"/>
            <p:cNvSpPr>
              <a:spLocks noChangeArrowheads="1"/>
            </p:cNvSpPr>
            <p:nvPr/>
          </p:nvSpPr>
          <p:spPr bwMode="auto">
            <a:xfrm>
              <a:off x="4608" y="5184"/>
              <a:ext cx="1584" cy="86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000" i="1"/>
                <a:t>Send8End</a:t>
              </a:r>
              <a:endParaRPr lang="en-US" sz="1000"/>
            </a:p>
            <a:p>
              <a:pPr algn="ctr">
                <a:spcBef>
                  <a:spcPct val="0"/>
                </a:spcBef>
              </a:pPr>
              <a:r>
                <a:rPr lang="en-US" sz="1000"/>
                <a:t>rdy_out=0</a:t>
              </a:r>
            </a:p>
          </p:txBody>
        </p:sp>
        <p:sp>
          <p:nvSpPr>
            <p:cNvPr id="50210" name="Freeform 34"/>
            <p:cNvSpPr>
              <a:spLocks/>
            </p:cNvSpPr>
            <p:nvPr/>
          </p:nvSpPr>
          <p:spPr bwMode="auto">
            <a:xfrm>
              <a:off x="2304" y="3168"/>
              <a:ext cx="3097" cy="3003"/>
            </a:xfrm>
            <a:custGeom>
              <a:avLst/>
              <a:gdLst>
                <a:gd name="T0" fmla="*/ 3096 w 3097"/>
                <a:gd name="T1" fmla="*/ 2880 h 3003"/>
                <a:gd name="T2" fmla="*/ 3097 w 3097"/>
                <a:gd name="T3" fmla="*/ 3003 h 3003"/>
                <a:gd name="T4" fmla="*/ 0 w 3097"/>
                <a:gd name="T5" fmla="*/ 3000 h 3003"/>
                <a:gd name="T6" fmla="*/ 0 w 3097"/>
                <a:gd name="T7" fmla="*/ 0 h 3003"/>
                <a:gd name="T8" fmla="*/ 337 w 3097"/>
                <a:gd name="T9" fmla="*/ 3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7" h="3003">
                  <a:moveTo>
                    <a:pt x="3096" y="2880"/>
                  </a:moveTo>
                  <a:lnTo>
                    <a:pt x="3097" y="3003"/>
                  </a:lnTo>
                  <a:lnTo>
                    <a:pt x="0" y="3000"/>
                  </a:lnTo>
                  <a:lnTo>
                    <a:pt x="0" y="0"/>
                  </a:lnTo>
                  <a:lnTo>
                    <a:pt x="337" y="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2746375" y="5005388"/>
            <a:ext cx="3813175" cy="841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en-US" sz="900"/>
              <a:t>  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2746375" y="1806575"/>
            <a:ext cx="3813175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2836863" y="1806575"/>
            <a:ext cx="1096962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 b="1"/>
              <a:t>(a)</a:t>
            </a:r>
            <a:r>
              <a:rPr lang="en-US" sz="1200"/>
              <a:t> Controller</a:t>
            </a:r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2654300" y="4332288"/>
            <a:ext cx="357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rdy_in</a:t>
            </a:r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6288088" y="4332288"/>
            <a:ext cx="357187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rdy_out</a:t>
            </a: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4833938" y="5173663"/>
            <a:ext cx="636587" cy="1682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data_lo</a:t>
            </a: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017963" y="5173663"/>
            <a:ext cx="681037" cy="1682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data_hi</a:t>
            </a:r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2473325" y="4921250"/>
            <a:ext cx="27241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2654300" y="4752975"/>
            <a:ext cx="727075" cy="12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/>
              <a:t>data_in(4)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2836863" y="5678488"/>
            <a:ext cx="998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 b="1" dirty="0"/>
              <a:t>(b)</a:t>
            </a:r>
            <a:r>
              <a:rPr lang="en-US" sz="1200" dirty="0"/>
              <a:t> Datapath</a:t>
            </a:r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>
            <a:off x="4379913" y="4921250"/>
            <a:ext cx="0" cy="2524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>
            <a:off x="5197475" y="4921250"/>
            <a:ext cx="0" cy="2524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Freeform 47"/>
          <p:cNvSpPr>
            <a:spLocks/>
          </p:cNvSpPr>
          <p:nvPr/>
        </p:nvSpPr>
        <p:spPr bwMode="auto">
          <a:xfrm>
            <a:off x="2473325" y="4332288"/>
            <a:ext cx="635000" cy="168275"/>
          </a:xfrm>
          <a:custGeom>
            <a:avLst/>
            <a:gdLst>
              <a:gd name="T0" fmla="*/ 0 w 1008"/>
              <a:gd name="T1" fmla="*/ 576 h 576"/>
              <a:gd name="T2" fmla="*/ 1008 w 1008"/>
              <a:gd name="T3" fmla="*/ 576 h 576"/>
              <a:gd name="T4" fmla="*/ 1008 w 100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576"/>
                </a:moveTo>
                <a:lnTo>
                  <a:pt x="1008" y="576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Freeform 48"/>
          <p:cNvSpPr>
            <a:spLocks/>
          </p:cNvSpPr>
          <p:nvPr/>
        </p:nvSpPr>
        <p:spPr bwMode="auto">
          <a:xfrm flipH="1">
            <a:off x="6197600" y="4332288"/>
            <a:ext cx="635000" cy="168275"/>
          </a:xfrm>
          <a:custGeom>
            <a:avLst/>
            <a:gdLst>
              <a:gd name="T0" fmla="*/ 0 w 1008"/>
              <a:gd name="T1" fmla="*/ 576 h 576"/>
              <a:gd name="T2" fmla="*/ 1008 w 1008"/>
              <a:gd name="T3" fmla="*/ 576 h 576"/>
              <a:gd name="T4" fmla="*/ 1008 w 100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576"/>
                </a:moveTo>
                <a:lnTo>
                  <a:pt x="1008" y="576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5197475" y="5341938"/>
            <a:ext cx="0" cy="1682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Rectangle 50"/>
          <p:cNvSpPr>
            <a:spLocks noChangeArrowheads="1"/>
          </p:cNvSpPr>
          <p:nvPr/>
        </p:nvSpPr>
        <p:spPr bwMode="auto">
          <a:xfrm>
            <a:off x="4017963" y="5510213"/>
            <a:ext cx="1452562" cy="1682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data_out</a:t>
            </a:r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4379913" y="5341938"/>
            <a:ext cx="0" cy="1682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Freeform 52"/>
          <p:cNvSpPr>
            <a:spLocks/>
          </p:cNvSpPr>
          <p:nvPr/>
        </p:nvSpPr>
        <p:spPr bwMode="auto">
          <a:xfrm>
            <a:off x="3835400" y="4332288"/>
            <a:ext cx="182563" cy="925512"/>
          </a:xfrm>
          <a:custGeom>
            <a:avLst/>
            <a:gdLst>
              <a:gd name="T0" fmla="*/ 0 w 432"/>
              <a:gd name="T1" fmla="*/ 0 h 1440"/>
              <a:gd name="T2" fmla="*/ 0 w 432"/>
              <a:gd name="T3" fmla="*/ 1440 h 1440"/>
              <a:gd name="T4" fmla="*/ 432 w 432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0">
                <a:moveTo>
                  <a:pt x="0" y="0"/>
                </a:moveTo>
                <a:lnTo>
                  <a:pt x="0" y="1440"/>
                </a:lnTo>
                <a:lnTo>
                  <a:pt x="432" y="14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Freeform 53"/>
          <p:cNvSpPr>
            <a:spLocks/>
          </p:cNvSpPr>
          <p:nvPr/>
        </p:nvSpPr>
        <p:spPr bwMode="auto">
          <a:xfrm flipH="1">
            <a:off x="5470525" y="4332288"/>
            <a:ext cx="180975" cy="925512"/>
          </a:xfrm>
          <a:custGeom>
            <a:avLst/>
            <a:gdLst>
              <a:gd name="T0" fmla="*/ 0 w 432"/>
              <a:gd name="T1" fmla="*/ 0 h 1440"/>
              <a:gd name="T2" fmla="*/ 0 w 432"/>
              <a:gd name="T3" fmla="*/ 1440 h 1440"/>
              <a:gd name="T4" fmla="*/ 432 w 432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0">
                <a:moveTo>
                  <a:pt x="0" y="0"/>
                </a:moveTo>
                <a:lnTo>
                  <a:pt x="0" y="1440"/>
                </a:lnTo>
                <a:lnTo>
                  <a:pt x="432" y="14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Freeform 54"/>
          <p:cNvSpPr>
            <a:spLocks/>
          </p:cNvSpPr>
          <p:nvPr/>
        </p:nvSpPr>
        <p:spPr bwMode="auto">
          <a:xfrm>
            <a:off x="3654425" y="4332288"/>
            <a:ext cx="363538" cy="1262062"/>
          </a:xfrm>
          <a:custGeom>
            <a:avLst/>
            <a:gdLst>
              <a:gd name="T0" fmla="*/ 0 w 432"/>
              <a:gd name="T1" fmla="*/ 0 h 1440"/>
              <a:gd name="T2" fmla="*/ 0 w 432"/>
              <a:gd name="T3" fmla="*/ 1440 h 1440"/>
              <a:gd name="T4" fmla="*/ 432 w 432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0">
                <a:moveTo>
                  <a:pt x="0" y="0"/>
                </a:moveTo>
                <a:lnTo>
                  <a:pt x="0" y="1440"/>
                </a:lnTo>
                <a:lnTo>
                  <a:pt x="432" y="14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 rot="-5400000">
            <a:off x="3278982" y="5279231"/>
            <a:ext cx="60483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data_out_ld</a:t>
            </a:r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 rot="-5400000">
            <a:off x="3493294" y="5264944"/>
            <a:ext cx="5762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data_hi_ld</a:t>
            </a:r>
          </a:p>
        </p:txBody>
      </p:sp>
      <p:sp>
        <p:nvSpPr>
          <p:cNvPr id="50233" name="Text Box 57"/>
          <p:cNvSpPr txBox="1">
            <a:spLocks noChangeArrowheads="1"/>
          </p:cNvSpPr>
          <p:nvPr/>
        </p:nvSpPr>
        <p:spPr bwMode="auto">
          <a:xfrm rot="-5400000">
            <a:off x="5513388" y="5218112"/>
            <a:ext cx="5778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data_lo_ld</a:t>
            </a:r>
          </a:p>
        </p:txBody>
      </p:sp>
      <p:sp>
        <p:nvSpPr>
          <p:cNvPr id="50234" name="Text Box 58"/>
          <p:cNvSpPr txBox="1">
            <a:spLocks noChangeArrowheads="1"/>
          </p:cNvSpPr>
          <p:nvPr/>
        </p:nvSpPr>
        <p:spPr bwMode="auto">
          <a:xfrm>
            <a:off x="2654300" y="4584700"/>
            <a:ext cx="357188" cy="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clk</a:t>
            </a:r>
          </a:p>
        </p:txBody>
      </p:sp>
      <p:sp>
        <p:nvSpPr>
          <p:cNvPr id="50235" name="Rectangle 59"/>
          <p:cNvSpPr>
            <a:spLocks noChangeArrowheads="1"/>
          </p:cNvSpPr>
          <p:nvPr/>
        </p:nvSpPr>
        <p:spPr bwMode="auto">
          <a:xfrm>
            <a:off x="1600200" y="1638300"/>
            <a:ext cx="6248399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>
            <a:off x="2473325" y="4668838"/>
            <a:ext cx="81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3290888" y="4668838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 flipV="1">
            <a:off x="3290888" y="4332288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 rot="-5400000">
            <a:off x="3101182" y="5188744"/>
            <a:ext cx="5000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 i="1"/>
              <a:t>to all registers</a:t>
            </a:r>
          </a:p>
        </p:txBody>
      </p:sp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6197600" y="4752975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data_out</a:t>
            </a:r>
          </a:p>
        </p:txBody>
      </p:sp>
      <p:sp>
        <p:nvSpPr>
          <p:cNvPr id="50241" name="Freeform 65"/>
          <p:cNvSpPr>
            <a:spLocks/>
          </p:cNvSpPr>
          <p:nvPr/>
        </p:nvSpPr>
        <p:spPr bwMode="auto">
          <a:xfrm>
            <a:off x="4743450" y="4921250"/>
            <a:ext cx="2089150" cy="841375"/>
          </a:xfrm>
          <a:custGeom>
            <a:avLst/>
            <a:gdLst>
              <a:gd name="T0" fmla="*/ 0 w 3312"/>
              <a:gd name="T1" fmla="*/ 1440 h 1584"/>
              <a:gd name="T2" fmla="*/ 0 w 3312"/>
              <a:gd name="T3" fmla="*/ 1584 h 1584"/>
              <a:gd name="T4" fmla="*/ 2304 w 3312"/>
              <a:gd name="T5" fmla="*/ 1584 h 1584"/>
              <a:gd name="T6" fmla="*/ 2304 w 3312"/>
              <a:gd name="T7" fmla="*/ 0 h 1584"/>
              <a:gd name="T8" fmla="*/ 3312 w 3312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2" h="1584">
                <a:moveTo>
                  <a:pt x="0" y="1440"/>
                </a:moveTo>
                <a:lnTo>
                  <a:pt x="0" y="1584"/>
                </a:lnTo>
                <a:lnTo>
                  <a:pt x="2304" y="1584"/>
                </a:lnTo>
                <a:lnTo>
                  <a:pt x="2304" y="0"/>
                </a:lnTo>
                <a:lnTo>
                  <a:pt x="3312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4471988" y="1638300"/>
            <a:ext cx="35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Bridge</a:t>
            </a:r>
          </a:p>
        </p:txBody>
      </p:sp>
    </p:spTree>
    <p:extLst>
      <p:ext uri="{BB962C8B-B14F-4D97-AF65-F5344CB8AC3E}">
        <p14:creationId xmlns="" xmlns:p14="http://schemas.microsoft.com/office/powerpoint/2010/main" val="19320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Optimizing single-purpose processors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Optimization is the task of making design metric values the best </a:t>
            </a:r>
            <a:r>
              <a:rPr lang="en-US" dirty="0" smtClean="0"/>
              <a:t>possible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Optimization opportunities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original program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FSMD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datapath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="" xmlns:p14="http://schemas.microsoft.com/office/powerpoint/2010/main" val="119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the original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5257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Analyze </a:t>
            </a:r>
            <a:r>
              <a:rPr lang="en-US" dirty="0"/>
              <a:t>program attributes and look for areas of possible improvement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number of computations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size of variable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time and space complexity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operations used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multiplication and division very expensive</a:t>
            </a:r>
          </a:p>
        </p:txBody>
      </p:sp>
    </p:spTree>
    <p:extLst>
      <p:ext uri="{BB962C8B-B14F-4D97-AF65-F5344CB8AC3E}">
        <p14:creationId xmlns="" xmlns:p14="http://schemas.microsoft.com/office/powerpoint/2010/main" val="4616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the original program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01738" y="1658938"/>
            <a:ext cx="193675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200" dirty="0"/>
              <a:t>0: </a:t>
            </a:r>
            <a:r>
              <a:rPr lang="en-US" sz="1200" dirty="0" err="1"/>
              <a:t>int</a:t>
            </a:r>
            <a:r>
              <a:rPr lang="en-US" sz="1200" dirty="0"/>
              <a:t>  x, y;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1: while (1) {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2:   while (!</a:t>
            </a:r>
            <a:r>
              <a:rPr lang="en-US" sz="1200" dirty="0" err="1"/>
              <a:t>go_i</a:t>
            </a:r>
            <a:r>
              <a:rPr lang="en-US" sz="1200" dirty="0"/>
              <a:t>);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3:   x = </a:t>
            </a:r>
            <a:r>
              <a:rPr lang="en-US" sz="1200" dirty="0" err="1"/>
              <a:t>x_i</a:t>
            </a:r>
            <a:r>
              <a:rPr lang="en-US" sz="1200" dirty="0"/>
              <a:t>; 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4:   y = </a:t>
            </a:r>
            <a:r>
              <a:rPr lang="en-US" sz="1200" dirty="0" err="1"/>
              <a:t>y_i</a:t>
            </a:r>
            <a:r>
              <a:rPr lang="en-US" sz="1200" dirty="0"/>
              <a:t>;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5:   while  (x != y)  {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6:       if  (x &lt; y)    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7:          y = y - x;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          else             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8:          x = x - y;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       }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9:    </a:t>
            </a:r>
            <a:r>
              <a:rPr lang="en-US" sz="1200" dirty="0" err="1"/>
              <a:t>d_o</a:t>
            </a:r>
            <a:r>
              <a:rPr lang="en-US" sz="1200" dirty="0"/>
              <a:t> = x;</a:t>
            </a:r>
          </a:p>
          <a:p>
            <a:pPr>
              <a:spcBef>
                <a:spcPct val="0"/>
              </a:spcBef>
            </a:pPr>
            <a:r>
              <a:rPr lang="en-US" sz="1200" dirty="0"/>
              <a:t>    }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403850" y="1658938"/>
            <a:ext cx="250983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200"/>
              <a:t>  0: int  x, y, r;</a:t>
            </a:r>
          </a:p>
          <a:p>
            <a:pPr>
              <a:spcBef>
                <a:spcPct val="0"/>
              </a:spcBef>
            </a:pPr>
            <a:r>
              <a:rPr lang="en-US" sz="1200"/>
              <a:t>  1: while (1) {</a:t>
            </a:r>
          </a:p>
          <a:p>
            <a:pPr>
              <a:spcBef>
                <a:spcPct val="0"/>
              </a:spcBef>
            </a:pPr>
            <a:r>
              <a:rPr lang="en-US" sz="1200"/>
              <a:t>  2:    while (!go_i);</a:t>
            </a:r>
          </a:p>
          <a:p>
            <a:pPr>
              <a:spcBef>
                <a:spcPct val="0"/>
              </a:spcBef>
            </a:pPr>
            <a:r>
              <a:rPr lang="en-US" sz="1200"/>
              <a:t>         // x must be the larger number</a:t>
            </a:r>
          </a:p>
          <a:p>
            <a:pPr>
              <a:spcBef>
                <a:spcPct val="0"/>
              </a:spcBef>
            </a:pPr>
            <a:r>
              <a:rPr lang="en-US" sz="1200"/>
              <a:t>  3:    if (x_i &gt;= y_i)  {</a:t>
            </a:r>
          </a:p>
          <a:p>
            <a:pPr>
              <a:spcBef>
                <a:spcPct val="0"/>
              </a:spcBef>
            </a:pPr>
            <a:r>
              <a:rPr lang="en-US" sz="1200"/>
              <a:t>  4:       x=x_i; </a:t>
            </a:r>
          </a:p>
          <a:p>
            <a:pPr>
              <a:spcBef>
                <a:spcPct val="0"/>
              </a:spcBef>
            </a:pPr>
            <a:r>
              <a:rPr lang="en-US" sz="1200"/>
              <a:t>  5:       y=y_i;</a:t>
            </a:r>
          </a:p>
          <a:p>
            <a:pPr>
              <a:spcBef>
                <a:spcPct val="0"/>
              </a:spcBef>
            </a:pPr>
            <a:r>
              <a:rPr lang="en-US" sz="1200"/>
              <a:t>         }</a:t>
            </a:r>
          </a:p>
          <a:p>
            <a:pPr>
              <a:spcBef>
                <a:spcPct val="0"/>
              </a:spcBef>
            </a:pPr>
            <a:r>
              <a:rPr lang="en-US" sz="1200"/>
              <a:t>  6:    else {</a:t>
            </a:r>
          </a:p>
          <a:p>
            <a:pPr>
              <a:spcBef>
                <a:spcPct val="0"/>
              </a:spcBef>
            </a:pPr>
            <a:r>
              <a:rPr lang="en-US" sz="1200"/>
              <a:t>  7:       x=y_i; </a:t>
            </a:r>
          </a:p>
          <a:p>
            <a:pPr>
              <a:spcBef>
                <a:spcPct val="0"/>
              </a:spcBef>
            </a:pPr>
            <a:r>
              <a:rPr lang="en-US" sz="1200"/>
              <a:t>  8:       y=x_i;</a:t>
            </a:r>
          </a:p>
          <a:p>
            <a:pPr>
              <a:spcBef>
                <a:spcPct val="0"/>
              </a:spcBef>
            </a:pPr>
            <a:r>
              <a:rPr lang="en-US" sz="1200"/>
              <a:t>         }</a:t>
            </a:r>
          </a:p>
          <a:p>
            <a:pPr>
              <a:spcBef>
                <a:spcPct val="0"/>
              </a:spcBef>
            </a:pPr>
            <a:r>
              <a:rPr lang="en-US" sz="1200"/>
              <a:t>  9:    while  (y != 0)  {</a:t>
            </a:r>
          </a:p>
          <a:p>
            <a:pPr>
              <a:spcBef>
                <a:spcPct val="0"/>
              </a:spcBef>
            </a:pPr>
            <a:r>
              <a:rPr lang="en-US" sz="1200"/>
              <a:t>10:       r = x % y;</a:t>
            </a:r>
          </a:p>
          <a:p>
            <a:pPr>
              <a:spcBef>
                <a:spcPct val="0"/>
              </a:spcBef>
            </a:pPr>
            <a:r>
              <a:rPr lang="en-US" sz="1200"/>
              <a:t>11:       x = y; </a:t>
            </a:r>
          </a:p>
          <a:p>
            <a:pPr>
              <a:spcBef>
                <a:spcPct val="0"/>
              </a:spcBef>
            </a:pPr>
            <a:r>
              <a:rPr lang="en-US" sz="1200"/>
              <a:t>12:       y = r;</a:t>
            </a:r>
          </a:p>
          <a:p>
            <a:pPr>
              <a:spcBef>
                <a:spcPct val="0"/>
              </a:spcBef>
            </a:pPr>
            <a:r>
              <a:rPr lang="en-US" sz="1200"/>
              <a:t>         }</a:t>
            </a:r>
          </a:p>
          <a:p>
            <a:pPr>
              <a:spcBef>
                <a:spcPct val="0"/>
              </a:spcBef>
            </a:pPr>
            <a:r>
              <a:rPr lang="en-US" sz="1200"/>
              <a:t>13:    d_o = x;</a:t>
            </a:r>
          </a:p>
          <a:p>
            <a:pPr>
              <a:spcBef>
                <a:spcPct val="0"/>
              </a:spcBef>
            </a:pPr>
            <a:r>
              <a:rPr lang="en-US" sz="1200"/>
              <a:t>      }</a:t>
            </a:r>
          </a:p>
          <a:p>
            <a:pPr>
              <a:spcBef>
                <a:spcPct val="0"/>
              </a:spcBef>
            </a:pPr>
            <a:endParaRPr lang="en-US" sz="1200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01738" y="1514475"/>
            <a:ext cx="1409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r>
              <a:rPr lang="en-US" sz="1200" b="1"/>
              <a:t>original program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403850" y="1514475"/>
            <a:ext cx="1409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r>
              <a:rPr lang="en-US" sz="1200" b="1"/>
              <a:t>optimized program</a:t>
            </a:r>
          </a:p>
        </p:txBody>
      </p:sp>
      <p:sp>
        <p:nvSpPr>
          <p:cNvPr id="60424" name="AutoShape 8"/>
          <p:cNvSpPr>
            <a:spLocks/>
          </p:cNvSpPr>
          <p:nvPr/>
        </p:nvSpPr>
        <p:spPr bwMode="auto">
          <a:xfrm>
            <a:off x="2638425" y="2600325"/>
            <a:ext cx="323850" cy="1200150"/>
          </a:xfrm>
          <a:prstGeom prst="rightBrace">
            <a:avLst>
              <a:gd name="adj1" fmla="val 30882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0425" name="AutoShape 9"/>
          <p:cNvSpPr>
            <a:spLocks/>
          </p:cNvSpPr>
          <p:nvPr/>
        </p:nvSpPr>
        <p:spPr bwMode="auto">
          <a:xfrm>
            <a:off x="5219700" y="3848100"/>
            <a:ext cx="250825" cy="876300"/>
          </a:xfrm>
          <a:prstGeom prst="leftBrace">
            <a:avLst>
              <a:gd name="adj1" fmla="val 29114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0426" name="Freeform 10"/>
          <p:cNvSpPr>
            <a:spLocks/>
          </p:cNvSpPr>
          <p:nvPr/>
        </p:nvSpPr>
        <p:spPr bwMode="auto">
          <a:xfrm>
            <a:off x="3105150" y="3209925"/>
            <a:ext cx="1943100" cy="1009650"/>
          </a:xfrm>
          <a:custGeom>
            <a:avLst/>
            <a:gdLst>
              <a:gd name="T0" fmla="*/ 0 w 1224"/>
              <a:gd name="T1" fmla="*/ 0 h 636"/>
              <a:gd name="T2" fmla="*/ 1224 w 1224"/>
              <a:gd name="T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24" h="636">
                <a:moveTo>
                  <a:pt x="0" y="0"/>
                </a:moveTo>
                <a:lnTo>
                  <a:pt x="1224" y="636"/>
                </a:lnTo>
              </a:path>
            </a:pathLst>
          </a:custGeom>
          <a:noFill/>
          <a:ln w="952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324225" y="2705100"/>
            <a:ext cx="18002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1200"/>
              <a:t>replace the subtraction operation(s) with modulo operation in order to speed up program</a:t>
            </a:r>
          </a:p>
          <a:p>
            <a:pPr algn="ctr"/>
            <a:r>
              <a:rPr lang="en-US" sz="1200"/>
              <a:t> 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201738" y="5276850"/>
            <a:ext cx="329565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dirty="0"/>
              <a:t>GCD(42, 8) - 9 iterations to complete the loop</a:t>
            </a:r>
          </a:p>
          <a:p>
            <a:r>
              <a:rPr lang="en-US" sz="1200"/>
              <a:t>x and y values evaluated as follows : (42, 8), </a:t>
            </a:r>
            <a:r>
              <a:rPr lang="en-US" sz="1200" smtClean="0"/>
              <a:t>(34, </a:t>
            </a:r>
            <a:r>
              <a:rPr lang="en-US" sz="1200"/>
              <a:t>8), (26,8), (18,8), (10, 8), (2,8), (2,6), (2,4), (2,2).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403850" y="5276850"/>
            <a:ext cx="3095625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/>
              <a:t>GCD(42,8) - 3 iterations to complete the loop</a:t>
            </a:r>
          </a:p>
          <a:p>
            <a:r>
              <a:rPr lang="en-US" sz="1200"/>
              <a:t>x and y values evaluated as follows: (42, 8), (8,2), (2,0)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val="37136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the FSMD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Areas of possible improvements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merge states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states with constants on transitions can be eliminated, transition taken is already known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states with independent operations can be merged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separate states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states which require complex operations (a*b*c*d) can be broken into smaller states to reduce hardware size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scheduling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84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the FSMD (cont.)</a:t>
            </a:r>
          </a:p>
        </p:txBody>
      </p:sp>
      <p:sp>
        <p:nvSpPr>
          <p:cNvPr id="61517" name="Text Box 77"/>
          <p:cNvSpPr txBox="1">
            <a:spLocks noChangeArrowheads="1"/>
          </p:cNvSpPr>
          <p:nvPr/>
        </p:nvSpPr>
        <p:spPr bwMode="auto">
          <a:xfrm>
            <a:off x="7267575" y="1746250"/>
            <a:ext cx="5429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1200"/>
              <a:t>int x, y;</a:t>
            </a:r>
          </a:p>
        </p:txBody>
      </p:sp>
      <p:sp>
        <p:nvSpPr>
          <p:cNvPr id="61518" name="AutoShape 78"/>
          <p:cNvSpPr>
            <a:spLocks noChangeArrowheads="1"/>
          </p:cNvSpPr>
          <p:nvPr/>
        </p:nvSpPr>
        <p:spPr bwMode="auto">
          <a:xfrm>
            <a:off x="6992938" y="2020888"/>
            <a:ext cx="182562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2:</a:t>
            </a:r>
          </a:p>
        </p:txBody>
      </p:sp>
      <p:sp>
        <p:nvSpPr>
          <p:cNvPr id="61519" name="AutoShape 79"/>
          <p:cNvSpPr>
            <a:spLocks noChangeArrowheads="1"/>
          </p:cNvSpPr>
          <p:nvPr/>
        </p:nvSpPr>
        <p:spPr bwMode="auto">
          <a:xfrm>
            <a:off x="7267575" y="1928813"/>
            <a:ext cx="549275" cy="2746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520" name="Line 80"/>
          <p:cNvSpPr>
            <a:spLocks noChangeShapeType="1"/>
          </p:cNvSpPr>
          <p:nvPr/>
        </p:nvSpPr>
        <p:spPr bwMode="auto">
          <a:xfrm>
            <a:off x="7542213" y="2203450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1" name="Text Box 81"/>
          <p:cNvSpPr txBox="1">
            <a:spLocks noChangeArrowheads="1"/>
          </p:cNvSpPr>
          <p:nvPr/>
        </p:nvSpPr>
        <p:spPr bwMode="auto">
          <a:xfrm>
            <a:off x="7542213" y="2203450"/>
            <a:ext cx="2746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  go_i</a:t>
            </a:r>
          </a:p>
        </p:txBody>
      </p:sp>
      <p:sp>
        <p:nvSpPr>
          <p:cNvPr id="61522" name="Freeform 82"/>
          <p:cNvSpPr>
            <a:spLocks/>
          </p:cNvSpPr>
          <p:nvPr/>
        </p:nvSpPr>
        <p:spPr bwMode="auto">
          <a:xfrm>
            <a:off x="7816850" y="2111375"/>
            <a:ext cx="273050" cy="92075"/>
          </a:xfrm>
          <a:custGeom>
            <a:avLst/>
            <a:gdLst>
              <a:gd name="T0" fmla="*/ 0 w 432"/>
              <a:gd name="T1" fmla="*/ 144 h 144"/>
              <a:gd name="T2" fmla="*/ 432 w 432"/>
              <a:gd name="T3" fmla="*/ 144 h 144"/>
              <a:gd name="T4" fmla="*/ 432 w 432"/>
              <a:gd name="T5" fmla="*/ 0 h 144"/>
              <a:gd name="T6" fmla="*/ 0 w 432"/>
              <a:gd name="T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44">
                <a:moveTo>
                  <a:pt x="0" y="144"/>
                </a:moveTo>
                <a:lnTo>
                  <a:pt x="432" y="144"/>
                </a:ln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3" name="Text Box 83"/>
          <p:cNvSpPr txBox="1">
            <a:spLocks noChangeArrowheads="1"/>
          </p:cNvSpPr>
          <p:nvPr/>
        </p:nvSpPr>
        <p:spPr bwMode="auto">
          <a:xfrm>
            <a:off x="7907338" y="2203450"/>
            <a:ext cx="3667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  !go_i</a:t>
            </a:r>
          </a:p>
        </p:txBody>
      </p:sp>
      <p:sp>
        <p:nvSpPr>
          <p:cNvPr id="61524" name="AutoShape 84"/>
          <p:cNvSpPr>
            <a:spLocks noChangeArrowheads="1"/>
          </p:cNvSpPr>
          <p:nvPr/>
        </p:nvSpPr>
        <p:spPr bwMode="auto">
          <a:xfrm>
            <a:off x="7267575" y="2386013"/>
            <a:ext cx="549275" cy="365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 = x_i</a:t>
            </a:r>
          </a:p>
          <a:p>
            <a:pPr algn="ctr">
              <a:spcBef>
                <a:spcPct val="0"/>
              </a:spcBef>
            </a:pPr>
            <a:r>
              <a:rPr lang="en-US" sz="900"/>
              <a:t>y = y_i</a:t>
            </a:r>
          </a:p>
        </p:txBody>
      </p:sp>
      <p:sp>
        <p:nvSpPr>
          <p:cNvPr id="61525" name="Line 85"/>
          <p:cNvSpPr>
            <a:spLocks noChangeShapeType="1"/>
          </p:cNvSpPr>
          <p:nvPr/>
        </p:nvSpPr>
        <p:spPr bwMode="auto">
          <a:xfrm>
            <a:off x="7542213" y="275113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6" name="AutoShape 86"/>
          <p:cNvSpPr>
            <a:spLocks noChangeArrowheads="1"/>
          </p:cNvSpPr>
          <p:nvPr/>
        </p:nvSpPr>
        <p:spPr bwMode="auto">
          <a:xfrm>
            <a:off x="7267575" y="2935288"/>
            <a:ext cx="549275" cy="273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527" name="Line 87"/>
          <p:cNvSpPr>
            <a:spLocks noChangeShapeType="1"/>
          </p:cNvSpPr>
          <p:nvPr/>
        </p:nvSpPr>
        <p:spPr bwMode="auto">
          <a:xfrm>
            <a:off x="7358063" y="320833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8" name="Line 88"/>
          <p:cNvSpPr>
            <a:spLocks noChangeShapeType="1"/>
          </p:cNvSpPr>
          <p:nvPr/>
        </p:nvSpPr>
        <p:spPr bwMode="auto">
          <a:xfrm>
            <a:off x="7724775" y="320833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9" name="Text Box 89"/>
          <p:cNvSpPr txBox="1">
            <a:spLocks noChangeArrowheads="1"/>
          </p:cNvSpPr>
          <p:nvPr/>
        </p:nvSpPr>
        <p:spPr bwMode="auto">
          <a:xfrm>
            <a:off x="6992938" y="3208338"/>
            <a:ext cx="2746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x&lt;y</a:t>
            </a:r>
          </a:p>
        </p:txBody>
      </p:sp>
      <p:sp>
        <p:nvSpPr>
          <p:cNvPr id="61530" name="Text Box 90"/>
          <p:cNvSpPr txBox="1">
            <a:spLocks noChangeArrowheads="1"/>
          </p:cNvSpPr>
          <p:nvPr/>
        </p:nvSpPr>
        <p:spPr bwMode="auto">
          <a:xfrm>
            <a:off x="7450138" y="3208338"/>
            <a:ext cx="2746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x&gt;y</a:t>
            </a:r>
          </a:p>
        </p:txBody>
      </p:sp>
      <p:sp>
        <p:nvSpPr>
          <p:cNvPr id="61531" name="AutoShape 91"/>
          <p:cNvSpPr>
            <a:spLocks noChangeArrowheads="1"/>
          </p:cNvSpPr>
          <p:nvPr/>
        </p:nvSpPr>
        <p:spPr bwMode="auto">
          <a:xfrm>
            <a:off x="6900863" y="3392488"/>
            <a:ext cx="549275" cy="182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y = y -x</a:t>
            </a:r>
          </a:p>
        </p:txBody>
      </p:sp>
      <p:sp>
        <p:nvSpPr>
          <p:cNvPr id="61532" name="AutoShape 92"/>
          <p:cNvSpPr>
            <a:spLocks noChangeArrowheads="1"/>
          </p:cNvSpPr>
          <p:nvPr/>
        </p:nvSpPr>
        <p:spPr bwMode="auto">
          <a:xfrm>
            <a:off x="7632700" y="3392488"/>
            <a:ext cx="549275" cy="182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 = x - y</a:t>
            </a:r>
          </a:p>
        </p:txBody>
      </p:sp>
      <p:sp>
        <p:nvSpPr>
          <p:cNvPr id="61533" name="AutoShape 93"/>
          <p:cNvSpPr>
            <a:spLocks noChangeArrowheads="1"/>
          </p:cNvSpPr>
          <p:nvPr/>
        </p:nvSpPr>
        <p:spPr bwMode="auto">
          <a:xfrm>
            <a:off x="6992938" y="2478088"/>
            <a:ext cx="182562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3:</a:t>
            </a:r>
          </a:p>
        </p:txBody>
      </p:sp>
      <p:sp>
        <p:nvSpPr>
          <p:cNvPr id="61534" name="AutoShape 94"/>
          <p:cNvSpPr>
            <a:spLocks noChangeArrowheads="1"/>
          </p:cNvSpPr>
          <p:nvPr/>
        </p:nvSpPr>
        <p:spPr bwMode="auto">
          <a:xfrm>
            <a:off x="6992938" y="2935288"/>
            <a:ext cx="182562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5:</a:t>
            </a:r>
          </a:p>
        </p:txBody>
      </p:sp>
      <p:sp>
        <p:nvSpPr>
          <p:cNvPr id="61535" name="AutoShape 95"/>
          <p:cNvSpPr>
            <a:spLocks noChangeArrowheads="1"/>
          </p:cNvSpPr>
          <p:nvPr/>
        </p:nvSpPr>
        <p:spPr bwMode="auto">
          <a:xfrm>
            <a:off x="6729413" y="3417888"/>
            <a:ext cx="184150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7:</a:t>
            </a:r>
          </a:p>
        </p:txBody>
      </p:sp>
      <p:sp>
        <p:nvSpPr>
          <p:cNvPr id="61536" name="AutoShape 96"/>
          <p:cNvSpPr>
            <a:spLocks noChangeArrowheads="1"/>
          </p:cNvSpPr>
          <p:nvPr/>
        </p:nvSpPr>
        <p:spPr bwMode="auto">
          <a:xfrm>
            <a:off x="7450138" y="3392488"/>
            <a:ext cx="182562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8:</a:t>
            </a:r>
          </a:p>
        </p:txBody>
      </p:sp>
      <p:sp>
        <p:nvSpPr>
          <p:cNvPr id="61537" name="Freeform 97"/>
          <p:cNvSpPr>
            <a:spLocks/>
          </p:cNvSpPr>
          <p:nvPr/>
        </p:nvSpPr>
        <p:spPr bwMode="auto">
          <a:xfrm>
            <a:off x="7816850" y="3025775"/>
            <a:ext cx="639763" cy="914400"/>
          </a:xfrm>
          <a:custGeom>
            <a:avLst/>
            <a:gdLst>
              <a:gd name="T0" fmla="*/ 0 w 1008"/>
              <a:gd name="T1" fmla="*/ 0 h 1296"/>
              <a:gd name="T2" fmla="*/ 1008 w 1008"/>
              <a:gd name="T3" fmla="*/ 0 h 1296"/>
              <a:gd name="T4" fmla="*/ 1008 w 1008"/>
              <a:gd name="T5" fmla="*/ 1296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0" y="0"/>
                </a:moveTo>
                <a:lnTo>
                  <a:pt x="1008" y="0"/>
                </a:lnTo>
                <a:lnTo>
                  <a:pt x="1008" y="1296"/>
                </a:lnTo>
                <a:lnTo>
                  <a:pt x="0" y="129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8" name="AutoShape 98"/>
          <p:cNvSpPr>
            <a:spLocks noChangeArrowheads="1"/>
          </p:cNvSpPr>
          <p:nvPr/>
        </p:nvSpPr>
        <p:spPr bwMode="auto">
          <a:xfrm>
            <a:off x="7267575" y="3849688"/>
            <a:ext cx="549275" cy="182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d_o = x</a:t>
            </a:r>
          </a:p>
        </p:txBody>
      </p:sp>
      <p:sp>
        <p:nvSpPr>
          <p:cNvPr id="61539" name="Freeform 99"/>
          <p:cNvSpPr>
            <a:spLocks/>
          </p:cNvSpPr>
          <p:nvPr/>
        </p:nvSpPr>
        <p:spPr bwMode="auto">
          <a:xfrm>
            <a:off x="7816850" y="3208338"/>
            <a:ext cx="457200" cy="458787"/>
          </a:xfrm>
          <a:custGeom>
            <a:avLst/>
            <a:gdLst>
              <a:gd name="T0" fmla="*/ 144 w 720"/>
              <a:gd name="T1" fmla="*/ 576 h 720"/>
              <a:gd name="T2" fmla="*/ 144 w 720"/>
              <a:gd name="T3" fmla="*/ 720 h 720"/>
              <a:gd name="T4" fmla="*/ 720 w 720"/>
              <a:gd name="T5" fmla="*/ 720 h 720"/>
              <a:gd name="T6" fmla="*/ 720 w 720"/>
              <a:gd name="T7" fmla="*/ 0 h 720"/>
              <a:gd name="T8" fmla="*/ 0 w 720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720">
                <a:moveTo>
                  <a:pt x="144" y="576"/>
                </a:moveTo>
                <a:lnTo>
                  <a:pt x="144" y="720"/>
                </a:lnTo>
                <a:lnTo>
                  <a:pt x="720" y="72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0" name="Freeform 100"/>
          <p:cNvSpPr>
            <a:spLocks/>
          </p:cNvSpPr>
          <p:nvPr/>
        </p:nvSpPr>
        <p:spPr bwMode="auto">
          <a:xfrm>
            <a:off x="7175500" y="3117850"/>
            <a:ext cx="1189038" cy="639763"/>
          </a:xfrm>
          <a:custGeom>
            <a:avLst/>
            <a:gdLst>
              <a:gd name="T0" fmla="*/ 0 w 1872"/>
              <a:gd name="T1" fmla="*/ 720 h 1008"/>
              <a:gd name="T2" fmla="*/ 0 w 1872"/>
              <a:gd name="T3" fmla="*/ 1008 h 1008"/>
              <a:gd name="T4" fmla="*/ 1872 w 1872"/>
              <a:gd name="T5" fmla="*/ 1008 h 1008"/>
              <a:gd name="T6" fmla="*/ 1872 w 1872"/>
              <a:gd name="T7" fmla="*/ 0 h 1008"/>
              <a:gd name="T8" fmla="*/ 1008 w 1872"/>
              <a:gd name="T9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2" h="1008">
                <a:moveTo>
                  <a:pt x="0" y="720"/>
                </a:moveTo>
                <a:lnTo>
                  <a:pt x="0" y="1008"/>
                </a:lnTo>
                <a:lnTo>
                  <a:pt x="1872" y="1008"/>
                </a:lnTo>
                <a:lnTo>
                  <a:pt x="1872" y="0"/>
                </a:lnTo>
                <a:lnTo>
                  <a:pt x="1008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1" name="AutoShape 101"/>
          <p:cNvSpPr>
            <a:spLocks noChangeArrowheads="1"/>
          </p:cNvSpPr>
          <p:nvPr/>
        </p:nvSpPr>
        <p:spPr bwMode="auto">
          <a:xfrm>
            <a:off x="6810375" y="3849688"/>
            <a:ext cx="365125" cy="1825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9:</a:t>
            </a:r>
          </a:p>
        </p:txBody>
      </p:sp>
      <p:sp>
        <p:nvSpPr>
          <p:cNvPr id="61542" name="Freeform 102"/>
          <p:cNvSpPr>
            <a:spLocks/>
          </p:cNvSpPr>
          <p:nvPr/>
        </p:nvSpPr>
        <p:spPr bwMode="auto">
          <a:xfrm>
            <a:off x="7542213" y="2020888"/>
            <a:ext cx="1096962" cy="2193925"/>
          </a:xfrm>
          <a:custGeom>
            <a:avLst/>
            <a:gdLst>
              <a:gd name="T0" fmla="*/ 0 w 1728"/>
              <a:gd name="T1" fmla="*/ 3024 h 3312"/>
              <a:gd name="T2" fmla="*/ 0 w 1728"/>
              <a:gd name="T3" fmla="*/ 3312 h 3312"/>
              <a:gd name="T4" fmla="*/ 1728 w 1728"/>
              <a:gd name="T5" fmla="*/ 3312 h 3312"/>
              <a:gd name="T6" fmla="*/ 1728 w 1728"/>
              <a:gd name="T7" fmla="*/ 0 h 3312"/>
              <a:gd name="T8" fmla="*/ 432 w 1728"/>
              <a:gd name="T9" fmla="*/ 0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3312">
                <a:moveTo>
                  <a:pt x="0" y="3024"/>
                </a:moveTo>
                <a:lnTo>
                  <a:pt x="0" y="3312"/>
                </a:lnTo>
                <a:lnTo>
                  <a:pt x="1728" y="3312"/>
                </a:lnTo>
                <a:lnTo>
                  <a:pt x="1728" y="0"/>
                </a:lnTo>
                <a:lnTo>
                  <a:pt x="4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328738" y="365283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328738" y="1833563"/>
            <a:ext cx="6413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328738" y="3738563"/>
            <a:ext cx="412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328738" y="2128838"/>
            <a:ext cx="366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H="1">
            <a:off x="1328738" y="2892425"/>
            <a:ext cx="366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V="1">
            <a:off x="1603375" y="2214563"/>
            <a:ext cx="0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1328738" y="2214563"/>
            <a:ext cx="274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>
            <a:off x="368300" y="4330700"/>
            <a:ext cx="595313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y = y -x</a:t>
            </a:r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174625" y="4392613"/>
            <a:ext cx="182563" cy="1682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7:</a:t>
            </a:r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1146175" y="4330700"/>
            <a:ext cx="549275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 = x - y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963613" y="4373563"/>
            <a:ext cx="182562" cy="1682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8:</a:t>
            </a: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781050" y="4711700"/>
            <a:ext cx="547688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414338" y="4711700"/>
            <a:ext cx="366712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6-J: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146175" y="3781425"/>
            <a:ext cx="2746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x!=y</a:t>
            </a:r>
          </a:p>
        </p:txBody>
      </p:sp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781050" y="3568700"/>
            <a:ext cx="547688" cy="212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596900" y="3568700"/>
            <a:ext cx="138113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5: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1374775" y="3527425"/>
            <a:ext cx="3667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!(x!=y)</a:t>
            </a: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917575" y="4162425"/>
            <a:ext cx="0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963613" y="4162425"/>
            <a:ext cx="320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x&lt;y</a:t>
            </a: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781050" y="3949700"/>
            <a:ext cx="547688" cy="212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1328738" y="4162425"/>
            <a:ext cx="320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!(x&lt;y)</a:t>
            </a:r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>
            <a:off x="506413" y="3949700"/>
            <a:ext cx="228600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6:</a:t>
            </a:r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1284288" y="4162425"/>
            <a:ext cx="0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917575" y="4541838"/>
            <a:ext cx="0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1284288" y="4541838"/>
            <a:ext cx="0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>
            <a:off x="781050" y="5094288"/>
            <a:ext cx="547688" cy="211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71" name="AutoShape 31"/>
          <p:cNvSpPr>
            <a:spLocks noChangeArrowheads="1"/>
          </p:cNvSpPr>
          <p:nvPr/>
        </p:nvSpPr>
        <p:spPr bwMode="auto">
          <a:xfrm>
            <a:off x="414338" y="5094288"/>
            <a:ext cx="366712" cy="1682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5-J:</a:t>
            </a:r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1054100" y="4922838"/>
            <a:ext cx="0" cy="1714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AutoShape 33"/>
          <p:cNvSpPr>
            <a:spLocks noChangeArrowheads="1"/>
          </p:cNvSpPr>
          <p:nvPr/>
        </p:nvSpPr>
        <p:spPr bwMode="auto">
          <a:xfrm>
            <a:off x="781050" y="1663700"/>
            <a:ext cx="547688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74" name="AutoShape 34"/>
          <p:cNvSpPr>
            <a:spLocks noChangeArrowheads="1"/>
          </p:cNvSpPr>
          <p:nvPr/>
        </p:nvSpPr>
        <p:spPr bwMode="auto">
          <a:xfrm>
            <a:off x="552450" y="1663700"/>
            <a:ext cx="182563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1: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1146175" y="1917700"/>
            <a:ext cx="138113" cy="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1</a:t>
            </a: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1328738" y="1704975"/>
            <a:ext cx="2746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1374775" y="1536700"/>
            <a:ext cx="138113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!1</a:t>
            </a:r>
          </a:p>
        </p:txBody>
      </p:sp>
      <p:sp>
        <p:nvSpPr>
          <p:cNvPr id="61478" name="AutoShape 38"/>
          <p:cNvSpPr>
            <a:spLocks noChangeArrowheads="1"/>
          </p:cNvSpPr>
          <p:nvPr/>
        </p:nvSpPr>
        <p:spPr bwMode="auto">
          <a:xfrm>
            <a:off x="784225" y="2806700"/>
            <a:ext cx="547688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x = x_i</a:t>
            </a:r>
          </a:p>
        </p:txBody>
      </p:sp>
      <p:sp>
        <p:nvSpPr>
          <p:cNvPr id="61479" name="AutoShape 39"/>
          <p:cNvSpPr>
            <a:spLocks noChangeArrowheads="1"/>
          </p:cNvSpPr>
          <p:nvPr/>
        </p:nvSpPr>
        <p:spPr bwMode="auto">
          <a:xfrm>
            <a:off x="552450" y="2806700"/>
            <a:ext cx="182563" cy="1682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endParaRPr lang="en-US" sz="900"/>
          </a:p>
        </p:txBody>
      </p:sp>
      <p:sp>
        <p:nvSpPr>
          <p:cNvPr id="61480" name="AutoShape 40"/>
          <p:cNvSpPr>
            <a:spLocks noChangeArrowheads="1"/>
          </p:cNvSpPr>
          <p:nvPr/>
        </p:nvSpPr>
        <p:spPr bwMode="auto">
          <a:xfrm>
            <a:off x="781050" y="3187700"/>
            <a:ext cx="547688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y = y_i</a:t>
            </a:r>
          </a:p>
        </p:txBody>
      </p:sp>
      <p:sp>
        <p:nvSpPr>
          <p:cNvPr id="61481" name="AutoShape 41"/>
          <p:cNvSpPr>
            <a:spLocks noChangeArrowheads="1"/>
          </p:cNvSpPr>
          <p:nvPr/>
        </p:nvSpPr>
        <p:spPr bwMode="auto">
          <a:xfrm>
            <a:off x="552450" y="3187700"/>
            <a:ext cx="182563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4:</a:t>
            </a:r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1054100" y="1874838"/>
            <a:ext cx="0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>
            <a:off x="1054100" y="3017838"/>
            <a:ext cx="0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>
            <a:off x="1054100" y="3398838"/>
            <a:ext cx="0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1054100" y="3781425"/>
            <a:ext cx="0" cy="1682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1328738" y="5219700"/>
            <a:ext cx="412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1741488" y="3738563"/>
            <a:ext cx="0" cy="1481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AutoShape 48"/>
          <p:cNvSpPr>
            <a:spLocks noChangeArrowheads="1"/>
          </p:cNvSpPr>
          <p:nvPr/>
        </p:nvSpPr>
        <p:spPr bwMode="auto">
          <a:xfrm>
            <a:off x="781050" y="2044700"/>
            <a:ext cx="547688" cy="212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89" name="AutoShape 49"/>
          <p:cNvSpPr>
            <a:spLocks noChangeArrowheads="1"/>
          </p:cNvSpPr>
          <p:nvPr/>
        </p:nvSpPr>
        <p:spPr bwMode="auto">
          <a:xfrm>
            <a:off x="781050" y="2425700"/>
            <a:ext cx="547688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54100" y="2257425"/>
            <a:ext cx="0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AutoShape 51"/>
          <p:cNvSpPr>
            <a:spLocks noChangeArrowheads="1"/>
          </p:cNvSpPr>
          <p:nvPr/>
        </p:nvSpPr>
        <p:spPr bwMode="auto">
          <a:xfrm>
            <a:off x="552450" y="2044700"/>
            <a:ext cx="182563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2:</a:t>
            </a:r>
          </a:p>
        </p:txBody>
      </p:sp>
      <p:sp>
        <p:nvSpPr>
          <p:cNvPr id="61492" name="AutoShape 52"/>
          <p:cNvSpPr>
            <a:spLocks noChangeArrowheads="1"/>
          </p:cNvSpPr>
          <p:nvPr/>
        </p:nvSpPr>
        <p:spPr bwMode="auto">
          <a:xfrm>
            <a:off x="466725" y="2425700"/>
            <a:ext cx="274638" cy="2111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2-J:</a:t>
            </a:r>
          </a:p>
        </p:txBody>
      </p:sp>
      <p:sp>
        <p:nvSpPr>
          <p:cNvPr id="61493" name="Text Box 53"/>
          <p:cNvSpPr txBox="1">
            <a:spLocks noChangeArrowheads="1"/>
          </p:cNvSpPr>
          <p:nvPr/>
        </p:nvSpPr>
        <p:spPr bwMode="auto">
          <a:xfrm>
            <a:off x="1100138" y="2257425"/>
            <a:ext cx="274637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/>
              <a:t>!go_i</a:t>
            </a:r>
          </a:p>
        </p:txBody>
      </p:sp>
      <p:sp>
        <p:nvSpPr>
          <p:cNvPr id="61494" name="Text Box 54"/>
          <p:cNvSpPr txBox="1">
            <a:spLocks noChangeArrowheads="1"/>
          </p:cNvSpPr>
          <p:nvPr/>
        </p:nvSpPr>
        <p:spPr bwMode="auto">
          <a:xfrm>
            <a:off x="1381125" y="1960563"/>
            <a:ext cx="4572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!(!</a:t>
            </a:r>
            <a:r>
              <a:rPr lang="en-US" sz="900"/>
              <a:t>go_i</a:t>
            </a:r>
            <a:r>
              <a:rPr lang="en-US" sz="900">
                <a:solidFill>
                  <a:srgbClr val="808080"/>
                </a:solidFill>
              </a:rPr>
              <a:t>)</a:t>
            </a:r>
            <a:endParaRPr lang="en-US" sz="900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1695450" y="2128838"/>
            <a:ext cx="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1328738" y="2511425"/>
            <a:ext cx="274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Freeform 57"/>
          <p:cNvSpPr>
            <a:spLocks/>
          </p:cNvSpPr>
          <p:nvPr/>
        </p:nvSpPr>
        <p:spPr bwMode="auto">
          <a:xfrm>
            <a:off x="1884363" y="3652838"/>
            <a:ext cx="0" cy="1889125"/>
          </a:xfrm>
          <a:custGeom>
            <a:avLst/>
            <a:gdLst>
              <a:gd name="T0" fmla="*/ 0 w 1"/>
              <a:gd name="T1" fmla="*/ 0 h 3210"/>
              <a:gd name="T2" fmla="*/ 0 w 1"/>
              <a:gd name="T3" fmla="*/ 3210 h 3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210">
                <a:moveTo>
                  <a:pt x="0" y="0"/>
                </a:moveTo>
                <a:lnTo>
                  <a:pt x="0" y="321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Freeform 58"/>
          <p:cNvSpPr>
            <a:spLocks/>
          </p:cNvSpPr>
          <p:nvPr/>
        </p:nvSpPr>
        <p:spPr bwMode="auto">
          <a:xfrm>
            <a:off x="1293813" y="5541963"/>
            <a:ext cx="590550" cy="4762"/>
          </a:xfrm>
          <a:custGeom>
            <a:avLst/>
            <a:gdLst>
              <a:gd name="T0" fmla="*/ 930 w 930"/>
              <a:gd name="T1" fmla="*/ 8 h 8"/>
              <a:gd name="T2" fmla="*/ 0 w 930"/>
              <a:gd name="T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30" h="8">
                <a:moveTo>
                  <a:pt x="930" y="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AutoShape 59"/>
          <p:cNvSpPr>
            <a:spLocks noChangeArrowheads="1"/>
          </p:cNvSpPr>
          <p:nvPr/>
        </p:nvSpPr>
        <p:spPr bwMode="auto">
          <a:xfrm>
            <a:off x="762000" y="5432425"/>
            <a:ext cx="549275" cy="2111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900"/>
              <a:t>d_o = x</a:t>
            </a:r>
          </a:p>
        </p:txBody>
      </p:sp>
      <p:sp>
        <p:nvSpPr>
          <p:cNvPr id="61500" name="AutoShape 60"/>
          <p:cNvSpPr>
            <a:spLocks noChangeArrowheads="1"/>
          </p:cNvSpPr>
          <p:nvPr/>
        </p:nvSpPr>
        <p:spPr bwMode="auto">
          <a:xfrm>
            <a:off x="396875" y="5854700"/>
            <a:ext cx="273050" cy="1698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>
                <a:solidFill>
                  <a:srgbClr val="808080"/>
                </a:solidFill>
              </a:rPr>
              <a:t>1-J:</a:t>
            </a:r>
          </a:p>
        </p:txBody>
      </p:sp>
      <p:sp>
        <p:nvSpPr>
          <p:cNvPr id="61501" name="Freeform 61"/>
          <p:cNvSpPr>
            <a:spLocks/>
          </p:cNvSpPr>
          <p:nvPr/>
        </p:nvSpPr>
        <p:spPr bwMode="auto">
          <a:xfrm>
            <a:off x="1303338" y="5889625"/>
            <a:ext cx="671512" cy="0"/>
          </a:xfrm>
          <a:custGeom>
            <a:avLst/>
            <a:gdLst>
              <a:gd name="T0" fmla="*/ 0 w 1058"/>
              <a:gd name="T1" fmla="*/ 0 h 1"/>
              <a:gd name="T2" fmla="*/ 1058 w 105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8" h="1">
                <a:moveTo>
                  <a:pt x="0" y="0"/>
                </a:moveTo>
                <a:lnTo>
                  <a:pt x="105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2" name="Freeform 62"/>
          <p:cNvSpPr>
            <a:spLocks/>
          </p:cNvSpPr>
          <p:nvPr/>
        </p:nvSpPr>
        <p:spPr bwMode="auto">
          <a:xfrm>
            <a:off x="1970088" y="1833563"/>
            <a:ext cx="4762" cy="4052887"/>
          </a:xfrm>
          <a:custGeom>
            <a:avLst/>
            <a:gdLst>
              <a:gd name="T0" fmla="*/ 8 w 8"/>
              <a:gd name="T1" fmla="*/ 6891 h 6891"/>
              <a:gd name="T2" fmla="*/ 0 w 8"/>
              <a:gd name="T3" fmla="*/ 0 h 689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6891">
                <a:moveTo>
                  <a:pt x="8" y="68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3" name="AutoShape 63"/>
          <p:cNvSpPr>
            <a:spLocks noChangeArrowheads="1"/>
          </p:cNvSpPr>
          <p:nvPr/>
        </p:nvSpPr>
        <p:spPr bwMode="auto">
          <a:xfrm>
            <a:off x="762000" y="5770563"/>
            <a:ext cx="549275" cy="212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spcBef>
                <a:spcPct val="0"/>
              </a:spcBef>
            </a:pPr>
            <a:endParaRPr lang="en-US" sz="900"/>
          </a:p>
        </p:txBody>
      </p:sp>
      <p:sp>
        <p:nvSpPr>
          <p:cNvPr id="61504" name="Freeform 64"/>
          <p:cNvSpPr>
            <a:spLocks/>
          </p:cNvSpPr>
          <p:nvPr/>
        </p:nvSpPr>
        <p:spPr bwMode="auto">
          <a:xfrm>
            <a:off x="1055688" y="5638800"/>
            <a:ext cx="0" cy="123825"/>
          </a:xfrm>
          <a:custGeom>
            <a:avLst/>
            <a:gdLst>
              <a:gd name="T0" fmla="*/ 0 w 1"/>
              <a:gd name="T1" fmla="*/ 0 h 210"/>
              <a:gd name="T2" fmla="*/ 0 w 1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0">
                <a:moveTo>
                  <a:pt x="0" y="0"/>
                </a:moveTo>
                <a:lnTo>
                  <a:pt x="0" y="21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5" name="AutoShape 65"/>
          <p:cNvSpPr>
            <a:spLocks noChangeArrowheads="1"/>
          </p:cNvSpPr>
          <p:nvPr/>
        </p:nvSpPr>
        <p:spPr bwMode="auto">
          <a:xfrm>
            <a:off x="374650" y="5516563"/>
            <a:ext cx="366713" cy="1698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9:</a:t>
            </a:r>
          </a:p>
        </p:txBody>
      </p:sp>
      <p:sp>
        <p:nvSpPr>
          <p:cNvPr id="61506" name="Text Box 66"/>
          <p:cNvSpPr txBox="1">
            <a:spLocks noChangeArrowheads="1"/>
          </p:cNvSpPr>
          <p:nvPr/>
        </p:nvSpPr>
        <p:spPr bwMode="auto">
          <a:xfrm>
            <a:off x="773113" y="1450975"/>
            <a:ext cx="5429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1200"/>
              <a:t>int x, y;</a:t>
            </a:r>
          </a:p>
        </p:txBody>
      </p:sp>
      <p:sp>
        <p:nvSpPr>
          <p:cNvPr id="61507" name="Arc 67"/>
          <p:cNvSpPr>
            <a:spLocks/>
          </p:cNvSpPr>
          <p:nvPr/>
        </p:nvSpPr>
        <p:spPr bwMode="auto">
          <a:xfrm flipH="1">
            <a:off x="1219200" y="1824038"/>
            <a:ext cx="741363" cy="220662"/>
          </a:xfrm>
          <a:custGeom>
            <a:avLst/>
            <a:gdLst>
              <a:gd name="G0" fmla="+- 276 0 0"/>
              <a:gd name="G1" fmla="+- 21600 0 0"/>
              <a:gd name="G2" fmla="+- 21600 0 0"/>
              <a:gd name="T0" fmla="*/ 0 w 21876"/>
              <a:gd name="T1" fmla="*/ 2 h 21600"/>
              <a:gd name="T2" fmla="*/ 21876 w 21876"/>
              <a:gd name="T3" fmla="*/ 21600 h 21600"/>
              <a:gd name="T4" fmla="*/ 276 w 2187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76" h="21600" fill="none" extrusionOk="0">
                <a:moveTo>
                  <a:pt x="-1" y="1"/>
                </a:moveTo>
                <a:cubicBezTo>
                  <a:pt x="91" y="0"/>
                  <a:pt x="183" y="-1"/>
                  <a:pt x="276" y="0"/>
                </a:cubicBezTo>
                <a:cubicBezTo>
                  <a:pt x="12205" y="0"/>
                  <a:pt x="21876" y="9670"/>
                  <a:pt x="21876" y="21600"/>
                </a:cubicBezTo>
              </a:path>
              <a:path w="21876" h="21600" stroke="0" extrusionOk="0">
                <a:moveTo>
                  <a:pt x="-1" y="1"/>
                </a:moveTo>
                <a:cubicBezTo>
                  <a:pt x="91" y="0"/>
                  <a:pt x="183" y="-1"/>
                  <a:pt x="276" y="0"/>
                </a:cubicBezTo>
                <a:cubicBezTo>
                  <a:pt x="12205" y="0"/>
                  <a:pt x="21876" y="9670"/>
                  <a:pt x="21876" y="21600"/>
                </a:cubicBezTo>
                <a:lnTo>
                  <a:pt x="27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68"/>
          <p:cNvSpPr>
            <a:spLocks noChangeShapeType="1"/>
          </p:cNvSpPr>
          <p:nvPr/>
        </p:nvSpPr>
        <p:spPr bwMode="auto">
          <a:xfrm>
            <a:off x="1041400" y="2414588"/>
            <a:ext cx="298450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AutoShape 69"/>
          <p:cNvSpPr>
            <a:spLocks noChangeArrowheads="1"/>
          </p:cNvSpPr>
          <p:nvPr/>
        </p:nvSpPr>
        <p:spPr bwMode="auto">
          <a:xfrm>
            <a:off x="1084263" y="2951163"/>
            <a:ext cx="90487" cy="268287"/>
          </a:xfrm>
          <a:prstGeom prst="upArrow">
            <a:avLst>
              <a:gd name="adj1" fmla="val 50000"/>
              <a:gd name="adj2" fmla="val 7412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Line 70"/>
          <p:cNvSpPr>
            <a:spLocks noChangeShapeType="1"/>
          </p:cNvSpPr>
          <p:nvPr/>
        </p:nvSpPr>
        <p:spPr bwMode="auto">
          <a:xfrm flipH="1">
            <a:off x="917575" y="3781425"/>
            <a:ext cx="46038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1" name="Line 71"/>
          <p:cNvSpPr>
            <a:spLocks noChangeShapeType="1"/>
          </p:cNvSpPr>
          <p:nvPr/>
        </p:nvSpPr>
        <p:spPr bwMode="auto">
          <a:xfrm>
            <a:off x="1247775" y="3781425"/>
            <a:ext cx="36513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2" name="Line 72"/>
          <p:cNvSpPr>
            <a:spLocks noChangeShapeType="1"/>
          </p:cNvSpPr>
          <p:nvPr/>
        </p:nvSpPr>
        <p:spPr bwMode="auto">
          <a:xfrm>
            <a:off x="919163" y="4703763"/>
            <a:ext cx="461962" cy="515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3" name="Line 73"/>
          <p:cNvSpPr>
            <a:spLocks noChangeShapeType="1"/>
          </p:cNvSpPr>
          <p:nvPr/>
        </p:nvSpPr>
        <p:spPr bwMode="auto">
          <a:xfrm>
            <a:off x="1285875" y="4703763"/>
            <a:ext cx="138113" cy="50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4" name="Line 74"/>
          <p:cNvSpPr>
            <a:spLocks noChangeShapeType="1"/>
          </p:cNvSpPr>
          <p:nvPr/>
        </p:nvSpPr>
        <p:spPr bwMode="auto">
          <a:xfrm>
            <a:off x="1057275" y="5749925"/>
            <a:ext cx="242888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5" name="Line 75"/>
          <p:cNvSpPr>
            <a:spLocks noChangeShapeType="1"/>
          </p:cNvSpPr>
          <p:nvPr/>
        </p:nvSpPr>
        <p:spPr bwMode="auto">
          <a:xfrm>
            <a:off x="1057275" y="3170238"/>
            <a:ext cx="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6" name="AutoShape 76"/>
          <p:cNvSpPr>
            <a:spLocks noChangeArrowheads="1"/>
          </p:cNvSpPr>
          <p:nvPr/>
        </p:nvSpPr>
        <p:spPr bwMode="auto">
          <a:xfrm>
            <a:off x="557213" y="2830513"/>
            <a:ext cx="182562" cy="1682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900"/>
              <a:t>3:</a:t>
            </a:r>
          </a:p>
        </p:txBody>
      </p:sp>
      <p:sp>
        <p:nvSpPr>
          <p:cNvPr id="61543" name="Text Box 103"/>
          <p:cNvSpPr txBox="1">
            <a:spLocks noChangeArrowheads="1"/>
          </p:cNvSpPr>
          <p:nvPr/>
        </p:nvSpPr>
        <p:spPr bwMode="auto">
          <a:xfrm>
            <a:off x="1765300" y="1546225"/>
            <a:ext cx="1209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1200" b="1"/>
              <a:t>original FSMD</a:t>
            </a:r>
          </a:p>
        </p:txBody>
      </p:sp>
      <p:sp>
        <p:nvSpPr>
          <p:cNvPr id="61544" name="Text Box 104"/>
          <p:cNvSpPr txBox="1">
            <a:spLocks noChangeArrowheads="1"/>
          </p:cNvSpPr>
          <p:nvPr/>
        </p:nvSpPr>
        <p:spPr bwMode="auto">
          <a:xfrm>
            <a:off x="6989763" y="1503363"/>
            <a:ext cx="12477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sz="1200" b="1"/>
              <a:t>optimized FSMD</a:t>
            </a:r>
          </a:p>
        </p:txBody>
      </p:sp>
      <p:sp>
        <p:nvSpPr>
          <p:cNvPr id="61593" name="Text Box 153"/>
          <p:cNvSpPr txBox="1">
            <a:spLocks noChangeArrowheads="1"/>
          </p:cNvSpPr>
          <p:nvPr/>
        </p:nvSpPr>
        <p:spPr bwMode="auto">
          <a:xfrm>
            <a:off x="2752725" y="1933575"/>
            <a:ext cx="34385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i="1" dirty="0"/>
              <a:t>eliminate state 1</a:t>
            </a:r>
            <a:r>
              <a:rPr lang="en-US" sz="1200" dirty="0"/>
              <a:t> – transitions have constant values</a:t>
            </a:r>
          </a:p>
        </p:txBody>
      </p:sp>
      <p:sp>
        <p:nvSpPr>
          <p:cNvPr id="61594" name="Text Box 154"/>
          <p:cNvSpPr txBox="1">
            <a:spLocks noChangeArrowheads="1"/>
          </p:cNvSpPr>
          <p:nvPr/>
        </p:nvSpPr>
        <p:spPr bwMode="auto">
          <a:xfrm>
            <a:off x="2752725" y="2586038"/>
            <a:ext cx="34385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i="1"/>
              <a:t>merge state 2 and state 2J</a:t>
            </a:r>
            <a:r>
              <a:rPr lang="en-US" sz="1200"/>
              <a:t> – no loop operation in between them</a:t>
            </a:r>
          </a:p>
        </p:txBody>
      </p:sp>
      <p:sp>
        <p:nvSpPr>
          <p:cNvPr id="61595" name="Text Box 155"/>
          <p:cNvSpPr txBox="1">
            <a:spLocks noChangeArrowheads="1"/>
          </p:cNvSpPr>
          <p:nvPr/>
        </p:nvSpPr>
        <p:spPr bwMode="auto">
          <a:xfrm>
            <a:off x="2752725" y="3240088"/>
            <a:ext cx="34385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i="1" dirty="0"/>
              <a:t>merge state 3 and state 4</a:t>
            </a:r>
            <a:r>
              <a:rPr lang="en-US" sz="1200" dirty="0"/>
              <a:t> – assignment operations are independent of one another</a:t>
            </a:r>
          </a:p>
        </p:txBody>
      </p:sp>
      <p:sp>
        <p:nvSpPr>
          <p:cNvPr id="61596" name="Text Box 156"/>
          <p:cNvSpPr txBox="1">
            <a:spLocks noChangeArrowheads="1"/>
          </p:cNvSpPr>
          <p:nvPr/>
        </p:nvSpPr>
        <p:spPr bwMode="auto">
          <a:xfrm>
            <a:off x="2752725" y="3892550"/>
            <a:ext cx="34385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i="1"/>
              <a:t>merge state 5 and state 6</a:t>
            </a:r>
            <a:r>
              <a:rPr lang="en-US" sz="1200"/>
              <a:t> – transitions from state 6 can be done in state 5</a:t>
            </a:r>
          </a:p>
        </p:txBody>
      </p:sp>
      <p:sp>
        <p:nvSpPr>
          <p:cNvPr id="61597" name="Text Box 157"/>
          <p:cNvSpPr txBox="1">
            <a:spLocks noChangeArrowheads="1"/>
          </p:cNvSpPr>
          <p:nvPr/>
        </p:nvSpPr>
        <p:spPr bwMode="auto">
          <a:xfrm>
            <a:off x="2752725" y="4546600"/>
            <a:ext cx="34385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i="1"/>
              <a:t>eliminate state 5J and 6J</a:t>
            </a:r>
            <a:r>
              <a:rPr lang="en-US" sz="1200"/>
              <a:t> – transitions from each state can be done from state 7 and state 8, respectively</a:t>
            </a:r>
          </a:p>
        </p:txBody>
      </p:sp>
      <p:sp>
        <p:nvSpPr>
          <p:cNvPr id="61598" name="Text Box 158"/>
          <p:cNvSpPr txBox="1">
            <a:spLocks noChangeArrowheads="1"/>
          </p:cNvSpPr>
          <p:nvPr/>
        </p:nvSpPr>
        <p:spPr bwMode="auto">
          <a:xfrm>
            <a:off x="2752725" y="5200650"/>
            <a:ext cx="34385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1200" i="1"/>
              <a:t>eliminate state 1-J</a:t>
            </a:r>
            <a:r>
              <a:rPr lang="en-US" sz="1200"/>
              <a:t> – transition from state 1-J can be done directly from state 9</a:t>
            </a:r>
          </a:p>
        </p:txBody>
      </p:sp>
    </p:spTree>
    <p:extLst>
      <p:ext uri="{BB962C8B-B14F-4D97-AF65-F5344CB8AC3E}">
        <p14:creationId xmlns="" xmlns:p14="http://schemas.microsoft.com/office/powerpoint/2010/main" val="33788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datapath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Sharing of functional units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one-to-one mapping, as done previously, is not necessary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if same operation occurs in different states, they can share a single functional unit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Multi-functional units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ALUs support a variety of operations, it can be shared among operations occurring in different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94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the FSM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State </a:t>
            </a:r>
            <a:r>
              <a:rPr lang="en-US" dirty="0"/>
              <a:t>minimization</a:t>
            </a:r>
          </a:p>
          <a:p>
            <a:pPr lvl="1">
              <a:buNone/>
            </a:pPr>
            <a:r>
              <a:rPr lang="en-US" dirty="0"/>
              <a:t>task of merging equivalent states into a single state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state equivalent if for all possible input combinations the two states generate the same outputs and transitions to the next same state</a:t>
            </a:r>
          </a:p>
          <a:p>
            <a:pPr lvl="2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93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Combinational and 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Transistor: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basic electrical component in digital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Acts as an on/off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switch.</a:t>
            </a:r>
          </a:p>
          <a:p>
            <a:pPr lvl="1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Voltage at “gate” controls whether current flows from source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drain.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Don’t confuse this “gate” with a logic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gate.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208506" y="3931277"/>
            <a:ext cx="1579562" cy="1130347"/>
            <a:chOff x="4563" y="2151"/>
            <a:chExt cx="995" cy="502"/>
          </a:xfrm>
        </p:grpSpPr>
        <p:sp>
          <p:nvSpPr>
            <p:cNvPr id="5" name="Line 111"/>
            <p:cNvSpPr>
              <a:spLocks noChangeShapeType="1"/>
            </p:cNvSpPr>
            <p:nvPr/>
          </p:nvSpPr>
          <p:spPr bwMode="auto">
            <a:xfrm>
              <a:off x="4782" y="2393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12"/>
            <p:cNvSpPr>
              <a:spLocks noChangeShapeType="1"/>
            </p:cNvSpPr>
            <p:nvPr/>
          </p:nvSpPr>
          <p:spPr bwMode="auto">
            <a:xfrm>
              <a:off x="4811" y="2393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3"/>
            <p:cNvSpPr>
              <a:spLocks noChangeShapeType="1"/>
            </p:cNvSpPr>
            <p:nvPr/>
          </p:nvSpPr>
          <p:spPr bwMode="auto">
            <a:xfrm>
              <a:off x="4811" y="2393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4"/>
            <p:cNvSpPr>
              <a:spLocks noChangeShapeType="1"/>
            </p:cNvSpPr>
            <p:nvPr/>
          </p:nvSpPr>
          <p:spPr bwMode="auto">
            <a:xfrm>
              <a:off x="4811" y="2509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4869" y="2510"/>
              <a:ext cx="1" cy="132"/>
            </a:xfrm>
            <a:custGeom>
              <a:avLst/>
              <a:gdLst>
                <a:gd name="T0" fmla="*/ 0 w 1"/>
                <a:gd name="T1" fmla="*/ 132 h 132"/>
                <a:gd name="T2" fmla="*/ 1 w 1"/>
                <a:gd name="T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2">
                  <a:moveTo>
                    <a:pt x="0" y="132"/>
                  </a:moveTo>
                  <a:lnTo>
                    <a:pt x="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6"/>
            <p:cNvSpPr>
              <a:spLocks noChangeShapeType="1"/>
            </p:cNvSpPr>
            <p:nvPr/>
          </p:nvSpPr>
          <p:spPr bwMode="auto">
            <a:xfrm>
              <a:off x="4667" y="2451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4869" y="2243"/>
              <a:ext cx="1" cy="149"/>
            </a:xfrm>
            <a:custGeom>
              <a:avLst/>
              <a:gdLst>
                <a:gd name="T0" fmla="*/ 0 w 1"/>
                <a:gd name="T1" fmla="*/ 149 h 149"/>
                <a:gd name="T2" fmla="*/ 0 w 1"/>
                <a:gd name="T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9">
                  <a:moveTo>
                    <a:pt x="0" y="149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8"/>
            <p:cNvSpPr txBox="1">
              <a:spLocks noChangeArrowheads="1"/>
            </p:cNvSpPr>
            <p:nvPr/>
          </p:nvSpPr>
          <p:spPr bwMode="auto">
            <a:xfrm>
              <a:off x="4563" y="2324"/>
              <a:ext cx="20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gate</a:t>
              </a:r>
              <a:endParaRPr lang="en-US" sz="900"/>
            </a:p>
          </p:txBody>
        </p:sp>
        <p:sp>
          <p:nvSpPr>
            <p:cNvPr id="13" name="Text Box 119"/>
            <p:cNvSpPr txBox="1">
              <a:spLocks noChangeArrowheads="1"/>
            </p:cNvSpPr>
            <p:nvPr/>
          </p:nvSpPr>
          <p:spPr bwMode="auto">
            <a:xfrm>
              <a:off x="4920" y="2151"/>
              <a:ext cx="3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source</a:t>
              </a:r>
            </a:p>
          </p:txBody>
        </p:sp>
        <p:sp>
          <p:nvSpPr>
            <p:cNvPr id="14" name="Text Box 120"/>
            <p:cNvSpPr txBox="1">
              <a:spLocks noChangeArrowheads="1"/>
            </p:cNvSpPr>
            <p:nvPr/>
          </p:nvSpPr>
          <p:spPr bwMode="auto">
            <a:xfrm>
              <a:off x="4920" y="2567"/>
              <a:ext cx="3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dirty="0"/>
                <a:t>drain</a:t>
              </a:r>
              <a:endParaRPr lang="en-US" sz="900" dirty="0"/>
            </a:p>
          </p:txBody>
        </p:sp>
        <p:sp>
          <p:nvSpPr>
            <p:cNvPr id="15" name="Freeform 122"/>
            <p:cNvSpPr>
              <a:spLocks/>
            </p:cNvSpPr>
            <p:nvPr/>
          </p:nvSpPr>
          <p:spPr bwMode="auto">
            <a:xfrm>
              <a:off x="4943" y="2274"/>
              <a:ext cx="2" cy="293"/>
            </a:xfrm>
            <a:custGeom>
              <a:avLst/>
              <a:gdLst>
                <a:gd name="T0" fmla="*/ 0 w 2"/>
                <a:gd name="T1" fmla="*/ 0 h 293"/>
                <a:gd name="T2" fmla="*/ 2 w 2"/>
                <a:gd name="T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93">
                  <a:moveTo>
                    <a:pt x="0" y="0"/>
                  </a:moveTo>
                  <a:lnTo>
                    <a:pt x="2" y="2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23"/>
            <p:cNvSpPr txBox="1">
              <a:spLocks noChangeArrowheads="1"/>
            </p:cNvSpPr>
            <p:nvPr/>
          </p:nvSpPr>
          <p:spPr bwMode="auto">
            <a:xfrm>
              <a:off x="5078" y="2325"/>
              <a:ext cx="4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dirty="0"/>
                <a:t>Conducts</a:t>
              </a:r>
            </a:p>
            <a:p>
              <a:pPr>
                <a:spcBef>
                  <a:spcPct val="0"/>
                </a:spcBef>
              </a:pPr>
              <a:r>
                <a:rPr lang="en-US" sz="1200" dirty="0"/>
                <a:t>if gate=1</a:t>
              </a:r>
            </a:p>
          </p:txBody>
        </p:sp>
      </p:grpSp>
      <p:grpSp>
        <p:nvGrpSpPr>
          <p:cNvPr id="17" name="Group 63"/>
          <p:cNvGrpSpPr>
            <a:grpSpLocks/>
          </p:cNvGrpSpPr>
          <p:nvPr/>
        </p:nvGrpSpPr>
        <p:grpSpPr bwMode="auto">
          <a:xfrm>
            <a:off x="205700" y="5038878"/>
            <a:ext cx="7162800" cy="1554162"/>
            <a:chOff x="480" y="2669"/>
            <a:chExt cx="4512" cy="979"/>
          </a:xfrm>
        </p:grpSpPr>
        <p:sp>
          <p:nvSpPr>
            <p:cNvPr id="18" name="AutoShape 64"/>
            <p:cNvSpPr>
              <a:spLocks noChangeArrowheads="1"/>
            </p:cNvSpPr>
            <p:nvPr/>
          </p:nvSpPr>
          <p:spPr bwMode="auto">
            <a:xfrm>
              <a:off x="1859" y="2899"/>
              <a:ext cx="11" cy="83"/>
            </a:xfrm>
            <a:prstGeom prst="can">
              <a:avLst>
                <a:gd name="adj" fmla="val 188636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65"/>
            <p:cNvSpPr>
              <a:spLocks noChangeArrowheads="1"/>
            </p:cNvSpPr>
            <p:nvPr/>
          </p:nvSpPr>
          <p:spPr bwMode="auto">
            <a:xfrm>
              <a:off x="1879" y="2879"/>
              <a:ext cx="11" cy="83"/>
            </a:xfrm>
            <a:prstGeom prst="can">
              <a:avLst>
                <a:gd name="adj" fmla="val 188636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66"/>
            <p:cNvSpPr>
              <a:spLocks noChangeArrowheads="1"/>
            </p:cNvSpPr>
            <p:nvPr/>
          </p:nvSpPr>
          <p:spPr bwMode="auto">
            <a:xfrm>
              <a:off x="1796" y="2974"/>
              <a:ext cx="12" cy="84"/>
            </a:xfrm>
            <a:prstGeom prst="can">
              <a:avLst>
                <a:gd name="adj" fmla="val 175000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67"/>
            <p:cNvSpPr>
              <a:spLocks noChangeArrowheads="1"/>
            </p:cNvSpPr>
            <p:nvPr/>
          </p:nvSpPr>
          <p:spPr bwMode="auto">
            <a:xfrm>
              <a:off x="1841" y="2931"/>
              <a:ext cx="11" cy="83"/>
            </a:xfrm>
            <a:prstGeom prst="can">
              <a:avLst>
                <a:gd name="adj" fmla="val 188636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auto">
            <a:xfrm>
              <a:off x="1817" y="2955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auto">
            <a:xfrm>
              <a:off x="1767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auto">
            <a:xfrm>
              <a:off x="1734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71"/>
            <p:cNvSpPr>
              <a:spLocks noChangeArrowheads="1"/>
            </p:cNvSpPr>
            <p:nvPr/>
          </p:nvSpPr>
          <p:spPr bwMode="auto">
            <a:xfrm>
              <a:off x="1701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72"/>
            <p:cNvSpPr>
              <a:spLocks noChangeArrowheads="1"/>
            </p:cNvSpPr>
            <p:nvPr/>
          </p:nvSpPr>
          <p:spPr bwMode="auto">
            <a:xfrm>
              <a:off x="1667" y="2979"/>
              <a:ext cx="12" cy="84"/>
            </a:xfrm>
            <a:prstGeom prst="can">
              <a:avLst>
                <a:gd name="adj" fmla="val 175000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73"/>
            <p:cNvSpPr>
              <a:spLocks noChangeArrowheads="1"/>
            </p:cNvSpPr>
            <p:nvPr/>
          </p:nvSpPr>
          <p:spPr bwMode="auto">
            <a:xfrm>
              <a:off x="1634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74"/>
            <p:cNvSpPr>
              <a:spLocks noChangeArrowheads="1"/>
            </p:cNvSpPr>
            <p:nvPr/>
          </p:nvSpPr>
          <p:spPr bwMode="auto">
            <a:xfrm>
              <a:off x="1601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75"/>
            <p:cNvSpPr>
              <a:spLocks noChangeArrowheads="1"/>
            </p:cNvSpPr>
            <p:nvPr/>
          </p:nvSpPr>
          <p:spPr bwMode="auto">
            <a:xfrm>
              <a:off x="1568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534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77"/>
            <p:cNvSpPr>
              <a:spLocks noChangeArrowheads="1"/>
            </p:cNvSpPr>
            <p:nvPr/>
          </p:nvSpPr>
          <p:spPr bwMode="auto">
            <a:xfrm>
              <a:off x="1501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auto">
            <a:xfrm>
              <a:off x="1468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auto">
            <a:xfrm>
              <a:off x="1434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80"/>
            <p:cNvSpPr>
              <a:spLocks noChangeArrowheads="1"/>
            </p:cNvSpPr>
            <p:nvPr/>
          </p:nvSpPr>
          <p:spPr bwMode="auto">
            <a:xfrm>
              <a:off x="1401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81"/>
            <p:cNvSpPr>
              <a:spLocks noChangeArrowheads="1"/>
            </p:cNvSpPr>
            <p:nvPr/>
          </p:nvSpPr>
          <p:spPr bwMode="auto">
            <a:xfrm>
              <a:off x="1368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auto">
            <a:xfrm>
              <a:off x="1335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auto">
            <a:xfrm>
              <a:off x="1301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auto">
            <a:xfrm>
              <a:off x="1268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85"/>
            <p:cNvSpPr>
              <a:spLocks noChangeArrowheads="1"/>
            </p:cNvSpPr>
            <p:nvPr/>
          </p:nvSpPr>
          <p:spPr bwMode="auto">
            <a:xfrm>
              <a:off x="1235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86"/>
            <p:cNvSpPr>
              <a:spLocks noChangeArrowheads="1"/>
            </p:cNvSpPr>
            <p:nvPr/>
          </p:nvSpPr>
          <p:spPr bwMode="auto">
            <a:xfrm>
              <a:off x="1201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87"/>
            <p:cNvSpPr>
              <a:spLocks noChangeArrowheads="1"/>
            </p:cNvSpPr>
            <p:nvPr/>
          </p:nvSpPr>
          <p:spPr bwMode="auto">
            <a:xfrm>
              <a:off x="1168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88"/>
            <p:cNvSpPr>
              <a:spLocks noChangeArrowheads="1"/>
            </p:cNvSpPr>
            <p:nvPr/>
          </p:nvSpPr>
          <p:spPr bwMode="auto">
            <a:xfrm>
              <a:off x="1135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89"/>
            <p:cNvSpPr>
              <a:spLocks noChangeArrowheads="1"/>
            </p:cNvSpPr>
            <p:nvPr/>
          </p:nvSpPr>
          <p:spPr bwMode="auto">
            <a:xfrm>
              <a:off x="1101" y="2979"/>
              <a:ext cx="12" cy="84"/>
            </a:xfrm>
            <a:prstGeom prst="can">
              <a:avLst>
                <a:gd name="adj" fmla="val 175000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90"/>
            <p:cNvSpPr>
              <a:spLocks noChangeArrowheads="1"/>
            </p:cNvSpPr>
            <p:nvPr/>
          </p:nvSpPr>
          <p:spPr bwMode="auto">
            <a:xfrm>
              <a:off x="1068" y="2979"/>
              <a:ext cx="11" cy="84"/>
            </a:xfrm>
            <a:prstGeom prst="can">
              <a:avLst>
                <a:gd name="adj" fmla="val 190909"/>
              </a:avLst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91"/>
            <p:cNvSpPr>
              <a:spLocks noChangeArrowheads="1"/>
            </p:cNvSpPr>
            <p:nvPr/>
          </p:nvSpPr>
          <p:spPr bwMode="auto">
            <a:xfrm>
              <a:off x="1051" y="2945"/>
              <a:ext cx="742" cy="6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4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 flipH="1">
              <a:off x="1063" y="2914"/>
              <a:ext cx="311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flipH="1">
              <a:off x="1108" y="2924"/>
              <a:ext cx="266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flipH="1">
              <a:off x="1141" y="2914"/>
              <a:ext cx="255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95"/>
            <p:cNvSpPr>
              <a:spLocks noChangeArrowheads="1"/>
            </p:cNvSpPr>
            <p:nvPr/>
          </p:nvSpPr>
          <p:spPr bwMode="auto">
            <a:xfrm>
              <a:off x="1374" y="2904"/>
              <a:ext cx="228" cy="12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50" name="Rectangle 96"/>
            <p:cNvSpPr>
              <a:spLocks noChangeArrowheads="1"/>
            </p:cNvSpPr>
            <p:nvPr/>
          </p:nvSpPr>
          <p:spPr bwMode="auto">
            <a:xfrm>
              <a:off x="2478" y="3327"/>
              <a:ext cx="2514" cy="311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51" name="Rectangle 97"/>
            <p:cNvSpPr>
              <a:spLocks noChangeArrowheads="1"/>
            </p:cNvSpPr>
            <p:nvPr/>
          </p:nvSpPr>
          <p:spPr bwMode="auto">
            <a:xfrm>
              <a:off x="2652" y="3327"/>
              <a:ext cx="457" cy="155"/>
            </a:xfrm>
            <a:prstGeom prst="rect">
              <a:avLst/>
            </a:prstGeom>
            <a:solidFill>
              <a:srgbClr val="8080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</a:rPr>
                <a:t>source</a:t>
              </a: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52" name="Rectangle 98"/>
            <p:cNvSpPr>
              <a:spLocks noChangeArrowheads="1"/>
            </p:cNvSpPr>
            <p:nvPr/>
          </p:nvSpPr>
          <p:spPr bwMode="auto">
            <a:xfrm>
              <a:off x="3679" y="3338"/>
              <a:ext cx="457" cy="155"/>
            </a:xfrm>
            <a:prstGeom prst="rect">
              <a:avLst/>
            </a:prstGeom>
            <a:solidFill>
              <a:srgbClr val="8080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</a:rPr>
                <a:t>drain</a:t>
              </a: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53" name="Rectangle 99"/>
            <p:cNvSpPr>
              <a:spLocks noChangeArrowheads="1"/>
            </p:cNvSpPr>
            <p:nvPr/>
          </p:nvSpPr>
          <p:spPr bwMode="auto">
            <a:xfrm>
              <a:off x="3109" y="3186"/>
              <a:ext cx="570" cy="156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</a:rPr>
                <a:t>oxide</a:t>
              </a: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54" name="Rectangle 100"/>
            <p:cNvSpPr>
              <a:spLocks noChangeArrowheads="1"/>
            </p:cNvSpPr>
            <p:nvPr/>
          </p:nvSpPr>
          <p:spPr bwMode="auto">
            <a:xfrm>
              <a:off x="3109" y="3030"/>
              <a:ext cx="570" cy="156"/>
            </a:xfrm>
            <a:prstGeom prst="rect">
              <a:avLst/>
            </a:prstGeom>
            <a:solidFill>
              <a:srgbClr val="8080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</a:rPr>
                <a:t>gate</a:t>
              </a: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55" name="Freeform 101"/>
            <p:cNvSpPr>
              <a:spLocks/>
            </p:cNvSpPr>
            <p:nvPr/>
          </p:nvSpPr>
          <p:spPr bwMode="auto">
            <a:xfrm>
              <a:off x="1487" y="2669"/>
              <a:ext cx="1263" cy="240"/>
            </a:xfrm>
            <a:custGeom>
              <a:avLst/>
              <a:gdLst>
                <a:gd name="T0" fmla="*/ 0 w 1263"/>
                <a:gd name="T1" fmla="*/ 198 h 240"/>
                <a:gd name="T2" fmla="*/ 334 w 1263"/>
                <a:gd name="T3" fmla="*/ 71 h 240"/>
                <a:gd name="T4" fmla="*/ 669 w 1263"/>
                <a:gd name="T5" fmla="*/ 28 h 240"/>
                <a:gd name="T6" fmla="*/ 1263 w 1263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3" h="240">
                  <a:moveTo>
                    <a:pt x="0" y="198"/>
                  </a:moveTo>
                  <a:cubicBezTo>
                    <a:pt x="56" y="177"/>
                    <a:pt x="223" y="99"/>
                    <a:pt x="334" y="71"/>
                  </a:cubicBezTo>
                  <a:cubicBezTo>
                    <a:pt x="445" y="43"/>
                    <a:pt x="514" y="0"/>
                    <a:pt x="669" y="28"/>
                  </a:cubicBezTo>
                  <a:cubicBezTo>
                    <a:pt x="824" y="56"/>
                    <a:pt x="1139" y="196"/>
                    <a:pt x="1263" y="240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Text Box 102"/>
            <p:cNvSpPr txBox="1">
              <a:spLocks noChangeArrowheads="1"/>
            </p:cNvSpPr>
            <p:nvPr/>
          </p:nvSpPr>
          <p:spPr bwMode="auto">
            <a:xfrm>
              <a:off x="480" y="3223"/>
              <a:ext cx="6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600"/>
                <a:t>IC package</a:t>
              </a:r>
              <a:endParaRPr lang="en-US" sz="900"/>
            </a:p>
          </p:txBody>
        </p:sp>
        <p:sp>
          <p:nvSpPr>
            <p:cNvPr id="57" name="Text Box 103"/>
            <p:cNvSpPr txBox="1">
              <a:spLocks noChangeArrowheads="1"/>
            </p:cNvSpPr>
            <p:nvPr/>
          </p:nvSpPr>
          <p:spPr bwMode="auto">
            <a:xfrm>
              <a:off x="1621" y="3223"/>
              <a:ext cx="68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600"/>
                <a:t>IC </a:t>
              </a:r>
              <a:endParaRPr lang="en-US" sz="800"/>
            </a:p>
          </p:txBody>
        </p:sp>
        <p:sp>
          <p:nvSpPr>
            <p:cNvPr id="58" name="Freeform 104"/>
            <p:cNvSpPr>
              <a:spLocks/>
            </p:cNvSpPr>
            <p:nvPr/>
          </p:nvSpPr>
          <p:spPr bwMode="auto">
            <a:xfrm>
              <a:off x="518" y="2968"/>
              <a:ext cx="395" cy="218"/>
            </a:xfrm>
            <a:custGeom>
              <a:avLst/>
              <a:gdLst>
                <a:gd name="T0" fmla="*/ 124 w 395"/>
                <a:gd name="T1" fmla="*/ 218 h 218"/>
                <a:gd name="T2" fmla="*/ 45 w 395"/>
                <a:gd name="T3" fmla="*/ 74 h 218"/>
                <a:gd name="T4" fmla="*/ 395 w 395"/>
                <a:gd name="T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5" h="218">
                  <a:moveTo>
                    <a:pt x="124" y="218"/>
                  </a:moveTo>
                  <a:cubicBezTo>
                    <a:pt x="111" y="194"/>
                    <a:pt x="0" y="110"/>
                    <a:pt x="45" y="74"/>
                  </a:cubicBezTo>
                  <a:cubicBezTo>
                    <a:pt x="90" y="38"/>
                    <a:pt x="322" y="15"/>
                    <a:pt x="395" y="0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ysDot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Freeform 105"/>
            <p:cNvSpPr>
              <a:spLocks/>
            </p:cNvSpPr>
            <p:nvPr/>
          </p:nvSpPr>
          <p:spPr bwMode="auto">
            <a:xfrm>
              <a:off x="1646" y="2883"/>
              <a:ext cx="417" cy="334"/>
            </a:xfrm>
            <a:custGeom>
              <a:avLst/>
              <a:gdLst>
                <a:gd name="T0" fmla="*/ 324 w 417"/>
                <a:gd name="T1" fmla="*/ 334 h 334"/>
                <a:gd name="T2" fmla="*/ 403 w 417"/>
                <a:gd name="T3" fmla="*/ 170 h 334"/>
                <a:gd name="T4" fmla="*/ 350 w 417"/>
                <a:gd name="T5" fmla="*/ 26 h 334"/>
                <a:gd name="T6" fmla="*/ 0 w 417"/>
                <a:gd name="T7" fmla="*/ 1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334">
                  <a:moveTo>
                    <a:pt x="324" y="334"/>
                  </a:moveTo>
                  <a:cubicBezTo>
                    <a:pt x="337" y="307"/>
                    <a:pt x="399" y="221"/>
                    <a:pt x="403" y="170"/>
                  </a:cubicBezTo>
                  <a:cubicBezTo>
                    <a:pt x="407" y="119"/>
                    <a:pt x="417" y="52"/>
                    <a:pt x="350" y="26"/>
                  </a:cubicBezTo>
                  <a:cubicBezTo>
                    <a:pt x="283" y="0"/>
                    <a:pt x="73" y="18"/>
                    <a:pt x="0" y="16"/>
                  </a:cubicBez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auto">
            <a:xfrm>
              <a:off x="4136" y="3328"/>
              <a:ext cx="853" cy="30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auto">
            <a:xfrm>
              <a:off x="3180" y="3337"/>
              <a:ext cx="45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</a:rPr>
                <a:t>channel</a:t>
              </a: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62" name="Text Box 108"/>
            <p:cNvSpPr txBox="1">
              <a:spLocks noChangeArrowheads="1"/>
            </p:cNvSpPr>
            <p:nvPr/>
          </p:nvSpPr>
          <p:spPr bwMode="auto">
            <a:xfrm>
              <a:off x="4019" y="3492"/>
              <a:ext cx="913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600"/>
                <a:t>Silicon substrate</a:t>
              </a:r>
              <a:endParaRPr lang="en-US" sz="800"/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auto">
            <a:xfrm>
              <a:off x="3117" y="3346"/>
              <a:ext cx="95" cy="201"/>
            </a:xfrm>
            <a:prstGeom prst="rect">
              <a:avLst/>
            </a:prstGeom>
            <a:solidFill>
              <a:srgbClr val="C0C0C0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0460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CMOS transistor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Complementary Metal Oxide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Semiconductor: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 to logic levels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Typically 0 is 0V, 1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5V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CMOS types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nMOS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conducts if gate=1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pMOS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conducts if gate=0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“complementary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gates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Inverter, NAND, NOR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64" name="Group 202"/>
          <p:cNvGrpSpPr>
            <a:grpSpLocks/>
          </p:cNvGrpSpPr>
          <p:nvPr/>
        </p:nvGrpSpPr>
        <p:grpSpPr bwMode="auto">
          <a:xfrm>
            <a:off x="4696880" y="2202893"/>
            <a:ext cx="1579562" cy="1169987"/>
            <a:chOff x="3083" y="1095"/>
            <a:chExt cx="995" cy="737"/>
          </a:xfrm>
        </p:grpSpPr>
        <p:sp>
          <p:nvSpPr>
            <p:cNvPr id="65" name="Line 166"/>
            <p:cNvSpPr>
              <a:spLocks noChangeShapeType="1"/>
            </p:cNvSpPr>
            <p:nvPr/>
          </p:nvSpPr>
          <p:spPr bwMode="auto">
            <a:xfrm>
              <a:off x="3302" y="1337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7"/>
            <p:cNvSpPr>
              <a:spLocks noChangeShapeType="1"/>
            </p:cNvSpPr>
            <p:nvPr/>
          </p:nvSpPr>
          <p:spPr bwMode="auto">
            <a:xfrm>
              <a:off x="3331" y="1337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68"/>
            <p:cNvSpPr>
              <a:spLocks noChangeShapeType="1"/>
            </p:cNvSpPr>
            <p:nvPr/>
          </p:nvSpPr>
          <p:spPr bwMode="auto">
            <a:xfrm>
              <a:off x="3331" y="1337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69"/>
            <p:cNvSpPr>
              <a:spLocks noChangeShapeType="1"/>
            </p:cNvSpPr>
            <p:nvPr/>
          </p:nvSpPr>
          <p:spPr bwMode="auto">
            <a:xfrm>
              <a:off x="3331" y="1453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70"/>
            <p:cNvSpPr>
              <a:spLocks/>
            </p:cNvSpPr>
            <p:nvPr/>
          </p:nvSpPr>
          <p:spPr bwMode="auto">
            <a:xfrm>
              <a:off x="3389" y="1454"/>
              <a:ext cx="1" cy="132"/>
            </a:xfrm>
            <a:custGeom>
              <a:avLst/>
              <a:gdLst>
                <a:gd name="T0" fmla="*/ 0 w 1"/>
                <a:gd name="T1" fmla="*/ 132 h 132"/>
                <a:gd name="T2" fmla="*/ 1 w 1"/>
                <a:gd name="T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32">
                  <a:moveTo>
                    <a:pt x="0" y="132"/>
                  </a:moveTo>
                  <a:lnTo>
                    <a:pt x="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1"/>
            <p:cNvSpPr>
              <a:spLocks noChangeShapeType="1"/>
            </p:cNvSpPr>
            <p:nvPr/>
          </p:nvSpPr>
          <p:spPr bwMode="auto">
            <a:xfrm>
              <a:off x="3187" y="1395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72"/>
            <p:cNvSpPr>
              <a:spLocks/>
            </p:cNvSpPr>
            <p:nvPr/>
          </p:nvSpPr>
          <p:spPr bwMode="auto">
            <a:xfrm>
              <a:off x="3389" y="1187"/>
              <a:ext cx="1" cy="149"/>
            </a:xfrm>
            <a:custGeom>
              <a:avLst/>
              <a:gdLst>
                <a:gd name="T0" fmla="*/ 0 w 1"/>
                <a:gd name="T1" fmla="*/ 149 h 149"/>
                <a:gd name="T2" fmla="*/ 0 w 1"/>
                <a:gd name="T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9">
                  <a:moveTo>
                    <a:pt x="0" y="149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173"/>
            <p:cNvSpPr txBox="1">
              <a:spLocks noChangeArrowheads="1"/>
            </p:cNvSpPr>
            <p:nvPr/>
          </p:nvSpPr>
          <p:spPr bwMode="auto">
            <a:xfrm>
              <a:off x="3083" y="1268"/>
              <a:ext cx="20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gate</a:t>
              </a:r>
              <a:endParaRPr lang="en-US" sz="900"/>
            </a:p>
          </p:txBody>
        </p:sp>
        <p:sp>
          <p:nvSpPr>
            <p:cNvPr id="73" name="Text Box 174"/>
            <p:cNvSpPr txBox="1">
              <a:spLocks noChangeArrowheads="1"/>
            </p:cNvSpPr>
            <p:nvPr/>
          </p:nvSpPr>
          <p:spPr bwMode="auto">
            <a:xfrm>
              <a:off x="3440" y="1095"/>
              <a:ext cx="3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source</a:t>
              </a:r>
            </a:p>
          </p:txBody>
        </p:sp>
        <p:sp>
          <p:nvSpPr>
            <p:cNvPr id="74" name="Text Box 175"/>
            <p:cNvSpPr txBox="1">
              <a:spLocks noChangeArrowheads="1"/>
            </p:cNvSpPr>
            <p:nvPr/>
          </p:nvSpPr>
          <p:spPr bwMode="auto">
            <a:xfrm>
              <a:off x="3440" y="1511"/>
              <a:ext cx="3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drain</a:t>
              </a:r>
              <a:endParaRPr lang="en-US" sz="900"/>
            </a:p>
          </p:txBody>
        </p:sp>
        <p:sp>
          <p:nvSpPr>
            <p:cNvPr id="75" name="Text Box 176"/>
            <p:cNvSpPr txBox="1">
              <a:spLocks noChangeArrowheads="1"/>
            </p:cNvSpPr>
            <p:nvPr/>
          </p:nvSpPr>
          <p:spPr bwMode="auto">
            <a:xfrm>
              <a:off x="3367" y="1686"/>
              <a:ext cx="3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600" dirty="0" err="1"/>
                <a:t>nMOS</a:t>
              </a:r>
              <a:endParaRPr lang="en-US" sz="1200" b="1" dirty="0"/>
            </a:p>
          </p:txBody>
        </p:sp>
        <p:sp>
          <p:nvSpPr>
            <p:cNvPr id="76" name="Freeform 177"/>
            <p:cNvSpPr>
              <a:spLocks/>
            </p:cNvSpPr>
            <p:nvPr/>
          </p:nvSpPr>
          <p:spPr bwMode="auto">
            <a:xfrm>
              <a:off x="3463" y="1218"/>
              <a:ext cx="2" cy="293"/>
            </a:xfrm>
            <a:custGeom>
              <a:avLst/>
              <a:gdLst>
                <a:gd name="T0" fmla="*/ 0 w 2"/>
                <a:gd name="T1" fmla="*/ 0 h 293"/>
                <a:gd name="T2" fmla="*/ 2 w 2"/>
                <a:gd name="T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93">
                  <a:moveTo>
                    <a:pt x="0" y="0"/>
                  </a:moveTo>
                  <a:lnTo>
                    <a:pt x="2" y="2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78"/>
            <p:cNvSpPr txBox="1">
              <a:spLocks noChangeArrowheads="1"/>
            </p:cNvSpPr>
            <p:nvPr/>
          </p:nvSpPr>
          <p:spPr bwMode="auto">
            <a:xfrm>
              <a:off x="3598" y="1269"/>
              <a:ext cx="4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dirty="0"/>
                <a:t>Conducts</a:t>
              </a:r>
            </a:p>
            <a:p>
              <a:pPr>
                <a:spcBef>
                  <a:spcPct val="0"/>
                </a:spcBef>
              </a:pPr>
              <a:r>
                <a:rPr lang="en-US" sz="1200" dirty="0"/>
                <a:t>if gate=1</a:t>
              </a:r>
            </a:p>
          </p:txBody>
        </p:sp>
      </p:grpSp>
      <p:grpSp>
        <p:nvGrpSpPr>
          <p:cNvPr id="78" name="Group 195"/>
          <p:cNvGrpSpPr>
            <a:grpSpLocks/>
          </p:cNvGrpSpPr>
          <p:nvPr/>
        </p:nvGrpSpPr>
        <p:grpSpPr bwMode="auto">
          <a:xfrm>
            <a:off x="6724460" y="2194469"/>
            <a:ext cx="1641475" cy="1169988"/>
            <a:chOff x="4126" y="1082"/>
            <a:chExt cx="1034" cy="737"/>
          </a:xfrm>
        </p:grpSpPr>
        <p:sp>
          <p:nvSpPr>
            <p:cNvPr id="79" name="Line 180"/>
            <p:cNvSpPr>
              <a:spLocks noChangeShapeType="1"/>
            </p:cNvSpPr>
            <p:nvPr/>
          </p:nvSpPr>
          <p:spPr bwMode="auto">
            <a:xfrm>
              <a:off x="4384" y="1324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1"/>
            <p:cNvSpPr>
              <a:spLocks noChangeShapeType="1"/>
            </p:cNvSpPr>
            <p:nvPr/>
          </p:nvSpPr>
          <p:spPr bwMode="auto">
            <a:xfrm>
              <a:off x="4413" y="1324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2"/>
            <p:cNvSpPr>
              <a:spLocks noChangeShapeType="1"/>
            </p:cNvSpPr>
            <p:nvPr/>
          </p:nvSpPr>
          <p:spPr bwMode="auto">
            <a:xfrm>
              <a:off x="4413" y="1324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3"/>
            <p:cNvSpPr>
              <a:spLocks noChangeShapeType="1"/>
            </p:cNvSpPr>
            <p:nvPr/>
          </p:nvSpPr>
          <p:spPr bwMode="auto">
            <a:xfrm>
              <a:off x="4413" y="1440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84"/>
            <p:cNvSpPr>
              <a:spLocks/>
            </p:cNvSpPr>
            <p:nvPr/>
          </p:nvSpPr>
          <p:spPr bwMode="auto">
            <a:xfrm>
              <a:off x="4472" y="1441"/>
              <a:ext cx="1" cy="140"/>
            </a:xfrm>
            <a:custGeom>
              <a:avLst/>
              <a:gdLst>
                <a:gd name="T0" fmla="*/ 1 w 1"/>
                <a:gd name="T1" fmla="*/ 140 h 140"/>
                <a:gd name="T2" fmla="*/ 0 w 1"/>
                <a:gd name="T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0">
                  <a:moveTo>
                    <a:pt x="1" y="14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85"/>
            <p:cNvSpPr>
              <a:spLocks noChangeShapeType="1"/>
            </p:cNvSpPr>
            <p:nvPr/>
          </p:nvSpPr>
          <p:spPr bwMode="auto">
            <a:xfrm>
              <a:off x="4203" y="1382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4471" y="1177"/>
              <a:ext cx="1" cy="149"/>
            </a:xfrm>
            <a:custGeom>
              <a:avLst/>
              <a:gdLst>
                <a:gd name="T0" fmla="*/ 0 w 1"/>
                <a:gd name="T1" fmla="*/ 149 h 149"/>
                <a:gd name="T2" fmla="*/ 0 w 1"/>
                <a:gd name="T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9">
                  <a:moveTo>
                    <a:pt x="0" y="149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187"/>
            <p:cNvSpPr txBox="1">
              <a:spLocks noChangeArrowheads="1"/>
            </p:cNvSpPr>
            <p:nvPr/>
          </p:nvSpPr>
          <p:spPr bwMode="auto">
            <a:xfrm>
              <a:off x="4126" y="1255"/>
              <a:ext cx="20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gate</a:t>
              </a:r>
              <a:endParaRPr lang="en-US" sz="900"/>
            </a:p>
          </p:txBody>
        </p:sp>
        <p:sp>
          <p:nvSpPr>
            <p:cNvPr id="87" name="Text Box 188"/>
            <p:cNvSpPr txBox="1">
              <a:spLocks noChangeArrowheads="1"/>
            </p:cNvSpPr>
            <p:nvPr/>
          </p:nvSpPr>
          <p:spPr bwMode="auto">
            <a:xfrm>
              <a:off x="4522" y="1082"/>
              <a:ext cx="3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source</a:t>
              </a:r>
            </a:p>
          </p:txBody>
        </p:sp>
        <p:sp>
          <p:nvSpPr>
            <p:cNvPr id="88" name="Text Box 189"/>
            <p:cNvSpPr txBox="1">
              <a:spLocks noChangeArrowheads="1"/>
            </p:cNvSpPr>
            <p:nvPr/>
          </p:nvSpPr>
          <p:spPr bwMode="auto">
            <a:xfrm>
              <a:off x="4522" y="1498"/>
              <a:ext cx="3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drain</a:t>
              </a:r>
              <a:endParaRPr lang="en-US" sz="900"/>
            </a:p>
          </p:txBody>
        </p:sp>
        <p:sp>
          <p:nvSpPr>
            <p:cNvPr id="89" name="Text Box 190"/>
            <p:cNvSpPr txBox="1">
              <a:spLocks noChangeArrowheads="1"/>
            </p:cNvSpPr>
            <p:nvPr/>
          </p:nvSpPr>
          <p:spPr bwMode="auto">
            <a:xfrm>
              <a:off x="4449" y="1673"/>
              <a:ext cx="3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600"/>
                <a:t>pMOS</a:t>
              </a:r>
              <a:endParaRPr lang="en-US" sz="1200" b="1"/>
            </a:p>
          </p:txBody>
        </p:sp>
        <p:sp>
          <p:nvSpPr>
            <p:cNvPr id="90" name="Freeform 191"/>
            <p:cNvSpPr>
              <a:spLocks/>
            </p:cNvSpPr>
            <p:nvPr/>
          </p:nvSpPr>
          <p:spPr bwMode="auto">
            <a:xfrm>
              <a:off x="4547" y="1200"/>
              <a:ext cx="1" cy="298"/>
            </a:xfrm>
            <a:custGeom>
              <a:avLst/>
              <a:gdLst>
                <a:gd name="T0" fmla="*/ 1 w 1"/>
                <a:gd name="T1" fmla="*/ 0 h 298"/>
                <a:gd name="T2" fmla="*/ 0 w 1"/>
                <a:gd name="T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8">
                  <a:moveTo>
                    <a:pt x="1" y="0"/>
                  </a:moveTo>
                  <a:lnTo>
                    <a:pt x="0" y="29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92"/>
            <p:cNvSpPr txBox="1">
              <a:spLocks noChangeArrowheads="1"/>
            </p:cNvSpPr>
            <p:nvPr/>
          </p:nvSpPr>
          <p:spPr bwMode="auto">
            <a:xfrm>
              <a:off x="4680" y="1256"/>
              <a:ext cx="48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 dirty="0"/>
                <a:t>Conducts</a:t>
              </a:r>
            </a:p>
            <a:p>
              <a:pPr>
                <a:spcBef>
                  <a:spcPct val="0"/>
                </a:spcBef>
              </a:pPr>
              <a:r>
                <a:rPr lang="en-US" sz="1200" dirty="0"/>
                <a:t>if gate=0</a:t>
              </a:r>
            </a:p>
          </p:txBody>
        </p:sp>
        <p:sp>
          <p:nvSpPr>
            <p:cNvPr id="92" name="Oval 194"/>
            <p:cNvSpPr>
              <a:spLocks noChangeArrowheads="1"/>
            </p:cNvSpPr>
            <p:nvPr/>
          </p:nvSpPr>
          <p:spPr bwMode="auto">
            <a:xfrm>
              <a:off x="4320" y="1356"/>
              <a:ext cx="58" cy="5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199"/>
          <p:cNvGrpSpPr>
            <a:grpSpLocks/>
          </p:cNvGrpSpPr>
          <p:nvPr/>
        </p:nvGrpSpPr>
        <p:grpSpPr bwMode="auto">
          <a:xfrm>
            <a:off x="4274604" y="3920331"/>
            <a:ext cx="1357313" cy="1795462"/>
            <a:chOff x="2521" y="2327"/>
            <a:chExt cx="855" cy="1131"/>
          </a:xfrm>
        </p:grpSpPr>
        <p:sp>
          <p:nvSpPr>
            <p:cNvPr id="94" name="Line 99"/>
            <p:cNvSpPr>
              <a:spLocks noChangeShapeType="1"/>
            </p:cNvSpPr>
            <p:nvPr/>
          </p:nvSpPr>
          <p:spPr bwMode="auto">
            <a:xfrm flipV="1">
              <a:off x="2939" y="2384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2795" y="2528"/>
              <a:ext cx="57" cy="5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>
              <a:off x="2852" y="2499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>
              <a:off x="2881" y="2499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>
              <a:off x="2881" y="2499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4"/>
            <p:cNvSpPr>
              <a:spLocks noChangeShapeType="1"/>
            </p:cNvSpPr>
            <p:nvPr/>
          </p:nvSpPr>
          <p:spPr bwMode="auto">
            <a:xfrm>
              <a:off x="2881" y="2615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flipV="1">
              <a:off x="2939" y="2615"/>
              <a:ext cx="0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6"/>
            <p:cNvSpPr>
              <a:spLocks noChangeShapeType="1"/>
            </p:cNvSpPr>
            <p:nvPr/>
          </p:nvSpPr>
          <p:spPr bwMode="auto">
            <a:xfrm flipV="1">
              <a:off x="2939" y="2672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>
              <a:off x="2852" y="273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8"/>
            <p:cNvSpPr>
              <a:spLocks noChangeShapeType="1"/>
            </p:cNvSpPr>
            <p:nvPr/>
          </p:nvSpPr>
          <p:spPr bwMode="auto">
            <a:xfrm>
              <a:off x="2881" y="273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>
              <a:off x="2881" y="2730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0"/>
            <p:cNvSpPr>
              <a:spLocks noChangeShapeType="1"/>
            </p:cNvSpPr>
            <p:nvPr/>
          </p:nvSpPr>
          <p:spPr bwMode="auto">
            <a:xfrm>
              <a:off x="2881" y="2845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flipV="1">
              <a:off x="2939" y="2845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12"/>
            <p:cNvSpPr>
              <a:spLocks noChangeShapeType="1"/>
            </p:cNvSpPr>
            <p:nvPr/>
          </p:nvSpPr>
          <p:spPr bwMode="auto">
            <a:xfrm flipH="1">
              <a:off x="2622" y="2672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113"/>
            <p:cNvSpPr txBox="1">
              <a:spLocks noChangeArrowheads="1"/>
            </p:cNvSpPr>
            <p:nvPr/>
          </p:nvSpPr>
          <p:spPr bwMode="auto">
            <a:xfrm>
              <a:off x="2521" y="2603"/>
              <a:ext cx="1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</a:p>
          </p:txBody>
        </p:sp>
        <p:sp>
          <p:nvSpPr>
            <p:cNvPr id="109" name="Line 114"/>
            <p:cNvSpPr>
              <a:spLocks noChangeShapeType="1"/>
            </p:cNvSpPr>
            <p:nvPr/>
          </p:nvSpPr>
          <p:spPr bwMode="auto">
            <a:xfrm flipH="1">
              <a:off x="2939" y="2672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115"/>
            <p:cNvSpPr txBox="1">
              <a:spLocks noChangeArrowheads="1"/>
            </p:cNvSpPr>
            <p:nvPr/>
          </p:nvSpPr>
          <p:spPr bwMode="auto">
            <a:xfrm>
              <a:off x="3054" y="2618"/>
              <a:ext cx="32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 = x'</a:t>
              </a:r>
            </a:p>
          </p:txBody>
        </p:sp>
        <p:sp>
          <p:nvSpPr>
            <p:cNvPr id="111" name="Line 116"/>
            <p:cNvSpPr>
              <a:spLocks noChangeShapeType="1"/>
            </p:cNvSpPr>
            <p:nvPr/>
          </p:nvSpPr>
          <p:spPr bwMode="auto">
            <a:xfrm>
              <a:off x="2910" y="2384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flipV="1">
              <a:off x="2910" y="2327"/>
              <a:ext cx="29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8"/>
            <p:cNvSpPr>
              <a:spLocks noChangeShapeType="1"/>
            </p:cNvSpPr>
            <p:nvPr/>
          </p:nvSpPr>
          <p:spPr bwMode="auto">
            <a:xfrm flipH="1" flipV="1">
              <a:off x="2939" y="2327"/>
              <a:ext cx="29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>
              <a:off x="2881" y="2960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20"/>
            <p:cNvSpPr>
              <a:spLocks noChangeShapeType="1"/>
            </p:cNvSpPr>
            <p:nvPr/>
          </p:nvSpPr>
          <p:spPr bwMode="auto">
            <a:xfrm>
              <a:off x="2910" y="2989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21"/>
            <p:cNvSpPr>
              <a:spLocks/>
            </p:cNvSpPr>
            <p:nvPr/>
          </p:nvSpPr>
          <p:spPr bwMode="auto">
            <a:xfrm>
              <a:off x="2921" y="3017"/>
              <a:ext cx="33" cy="1"/>
            </a:xfrm>
            <a:custGeom>
              <a:avLst/>
              <a:gdLst>
                <a:gd name="T0" fmla="*/ 0 w 83"/>
                <a:gd name="T1" fmla="*/ 0 h 1"/>
                <a:gd name="T2" fmla="*/ 83 w 8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">
                  <a:moveTo>
                    <a:pt x="0" y="0"/>
                  </a:move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22"/>
            <p:cNvSpPr>
              <a:spLocks noChangeShapeType="1"/>
            </p:cNvSpPr>
            <p:nvPr/>
          </p:nvSpPr>
          <p:spPr bwMode="auto">
            <a:xfrm>
              <a:off x="2737" y="2557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23"/>
            <p:cNvSpPr>
              <a:spLocks noChangeShapeType="1"/>
            </p:cNvSpPr>
            <p:nvPr/>
          </p:nvSpPr>
          <p:spPr bwMode="auto">
            <a:xfrm>
              <a:off x="2737" y="2787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24"/>
            <p:cNvSpPr>
              <a:spLocks noChangeShapeType="1"/>
            </p:cNvSpPr>
            <p:nvPr/>
          </p:nvSpPr>
          <p:spPr bwMode="auto">
            <a:xfrm>
              <a:off x="2737" y="2557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Text Box 125"/>
            <p:cNvSpPr txBox="1">
              <a:spLocks noChangeArrowheads="1"/>
            </p:cNvSpPr>
            <p:nvPr/>
          </p:nvSpPr>
          <p:spPr bwMode="auto">
            <a:xfrm>
              <a:off x="2737" y="2327"/>
              <a:ext cx="1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1</a:t>
              </a:r>
            </a:p>
          </p:txBody>
        </p:sp>
        <p:sp>
          <p:nvSpPr>
            <p:cNvPr id="121" name="Text Box 126"/>
            <p:cNvSpPr txBox="1">
              <a:spLocks noChangeArrowheads="1"/>
            </p:cNvSpPr>
            <p:nvPr/>
          </p:nvSpPr>
          <p:spPr bwMode="auto">
            <a:xfrm>
              <a:off x="2791" y="3329"/>
              <a:ext cx="33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inverter</a:t>
              </a:r>
            </a:p>
          </p:txBody>
        </p:sp>
        <p:sp>
          <p:nvSpPr>
            <p:cNvPr id="122" name="Text Box 156"/>
            <p:cNvSpPr txBox="1">
              <a:spLocks noChangeArrowheads="1"/>
            </p:cNvSpPr>
            <p:nvPr/>
          </p:nvSpPr>
          <p:spPr bwMode="auto">
            <a:xfrm>
              <a:off x="2750" y="2948"/>
              <a:ext cx="16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0</a:t>
              </a:r>
              <a:endParaRPr lang="en-US" sz="900"/>
            </a:p>
          </p:txBody>
        </p:sp>
      </p:grpSp>
      <p:grpSp>
        <p:nvGrpSpPr>
          <p:cNvPr id="123" name="Group 200"/>
          <p:cNvGrpSpPr>
            <a:grpSpLocks/>
          </p:cNvGrpSpPr>
          <p:nvPr/>
        </p:nvGrpSpPr>
        <p:grpSpPr bwMode="auto">
          <a:xfrm>
            <a:off x="5746217" y="3875704"/>
            <a:ext cx="1344613" cy="1795462"/>
            <a:chOff x="3576" y="2327"/>
            <a:chExt cx="847" cy="1131"/>
          </a:xfrm>
        </p:grpSpPr>
        <p:sp>
          <p:nvSpPr>
            <p:cNvPr id="124" name="Line 5"/>
            <p:cNvSpPr>
              <a:spLocks noChangeShapeType="1"/>
            </p:cNvSpPr>
            <p:nvPr/>
          </p:nvSpPr>
          <p:spPr bwMode="auto">
            <a:xfrm flipH="1">
              <a:off x="3692" y="2557"/>
              <a:ext cx="4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6"/>
            <p:cNvSpPr>
              <a:spLocks noChangeArrowheads="1"/>
            </p:cNvSpPr>
            <p:nvPr/>
          </p:nvSpPr>
          <p:spPr bwMode="auto">
            <a:xfrm>
              <a:off x="3738" y="2528"/>
              <a:ext cx="58" cy="5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7"/>
            <p:cNvSpPr>
              <a:spLocks noChangeShapeType="1"/>
            </p:cNvSpPr>
            <p:nvPr/>
          </p:nvSpPr>
          <p:spPr bwMode="auto">
            <a:xfrm>
              <a:off x="3796" y="2499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8"/>
            <p:cNvSpPr>
              <a:spLocks noChangeShapeType="1"/>
            </p:cNvSpPr>
            <p:nvPr/>
          </p:nvSpPr>
          <p:spPr bwMode="auto">
            <a:xfrm>
              <a:off x="3825" y="2499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9"/>
            <p:cNvSpPr>
              <a:spLocks noChangeShapeType="1"/>
            </p:cNvSpPr>
            <p:nvPr/>
          </p:nvSpPr>
          <p:spPr bwMode="auto">
            <a:xfrm>
              <a:off x="3825" y="2499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0"/>
            <p:cNvSpPr>
              <a:spLocks noChangeShapeType="1"/>
            </p:cNvSpPr>
            <p:nvPr/>
          </p:nvSpPr>
          <p:spPr bwMode="auto">
            <a:xfrm>
              <a:off x="3825" y="2614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1"/>
            <p:cNvSpPr>
              <a:spLocks noChangeShapeType="1"/>
            </p:cNvSpPr>
            <p:nvPr/>
          </p:nvSpPr>
          <p:spPr bwMode="auto">
            <a:xfrm flipH="1">
              <a:off x="3688" y="2845"/>
              <a:ext cx="1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>
              <a:off x="3846" y="2787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"/>
            <p:cNvSpPr>
              <a:spLocks noChangeShapeType="1"/>
            </p:cNvSpPr>
            <p:nvPr/>
          </p:nvSpPr>
          <p:spPr bwMode="auto">
            <a:xfrm>
              <a:off x="3875" y="2787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4"/>
            <p:cNvSpPr>
              <a:spLocks noChangeShapeType="1"/>
            </p:cNvSpPr>
            <p:nvPr/>
          </p:nvSpPr>
          <p:spPr bwMode="auto">
            <a:xfrm>
              <a:off x="3875" y="2787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5"/>
            <p:cNvSpPr>
              <a:spLocks noChangeShapeType="1"/>
            </p:cNvSpPr>
            <p:nvPr/>
          </p:nvSpPr>
          <p:spPr bwMode="auto">
            <a:xfrm>
              <a:off x="3875" y="2902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"/>
            <p:cNvSpPr>
              <a:spLocks noChangeShapeType="1"/>
            </p:cNvSpPr>
            <p:nvPr/>
          </p:nvSpPr>
          <p:spPr bwMode="auto">
            <a:xfrm flipH="1">
              <a:off x="3688" y="3018"/>
              <a:ext cx="1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7"/>
            <p:cNvSpPr>
              <a:spLocks noChangeShapeType="1"/>
            </p:cNvSpPr>
            <p:nvPr/>
          </p:nvSpPr>
          <p:spPr bwMode="auto">
            <a:xfrm>
              <a:off x="3846" y="296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8"/>
            <p:cNvSpPr>
              <a:spLocks noChangeShapeType="1"/>
            </p:cNvSpPr>
            <p:nvPr/>
          </p:nvSpPr>
          <p:spPr bwMode="auto">
            <a:xfrm>
              <a:off x="3875" y="296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9"/>
            <p:cNvSpPr>
              <a:spLocks noChangeShapeType="1"/>
            </p:cNvSpPr>
            <p:nvPr/>
          </p:nvSpPr>
          <p:spPr bwMode="auto">
            <a:xfrm>
              <a:off x="3875" y="2960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0"/>
            <p:cNvSpPr>
              <a:spLocks noChangeShapeType="1"/>
            </p:cNvSpPr>
            <p:nvPr/>
          </p:nvSpPr>
          <p:spPr bwMode="auto">
            <a:xfrm>
              <a:off x="3875" y="3075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1"/>
            <p:cNvSpPr>
              <a:spLocks noChangeShapeType="1"/>
            </p:cNvSpPr>
            <p:nvPr/>
          </p:nvSpPr>
          <p:spPr bwMode="auto">
            <a:xfrm flipV="1">
              <a:off x="3933" y="2902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2"/>
            <p:cNvSpPr>
              <a:spLocks noChangeShapeType="1"/>
            </p:cNvSpPr>
            <p:nvPr/>
          </p:nvSpPr>
          <p:spPr bwMode="auto">
            <a:xfrm>
              <a:off x="3904" y="2384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 flipV="1">
              <a:off x="3904" y="2327"/>
              <a:ext cx="29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/>
            <p:cNvSpPr>
              <a:spLocks noChangeShapeType="1"/>
            </p:cNvSpPr>
            <p:nvPr/>
          </p:nvSpPr>
          <p:spPr bwMode="auto">
            <a:xfrm flipH="1" flipV="1">
              <a:off x="3933" y="2327"/>
              <a:ext cx="29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5"/>
            <p:cNvSpPr>
              <a:spLocks noChangeShapeType="1"/>
            </p:cNvSpPr>
            <p:nvPr/>
          </p:nvSpPr>
          <p:spPr bwMode="auto">
            <a:xfrm flipV="1">
              <a:off x="3882" y="2442"/>
              <a:ext cx="0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26"/>
            <p:cNvSpPr>
              <a:spLocks noChangeShapeType="1"/>
            </p:cNvSpPr>
            <p:nvPr/>
          </p:nvSpPr>
          <p:spPr bwMode="auto">
            <a:xfrm flipV="1">
              <a:off x="3933" y="2730"/>
              <a:ext cx="0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27"/>
            <p:cNvSpPr>
              <a:spLocks noChangeShapeType="1"/>
            </p:cNvSpPr>
            <p:nvPr/>
          </p:nvSpPr>
          <p:spPr bwMode="auto">
            <a:xfrm flipV="1">
              <a:off x="3933" y="2672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28"/>
            <p:cNvSpPr>
              <a:spLocks noChangeShapeType="1"/>
            </p:cNvSpPr>
            <p:nvPr/>
          </p:nvSpPr>
          <p:spPr bwMode="auto">
            <a:xfrm flipH="1">
              <a:off x="3933" y="2730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29"/>
            <p:cNvSpPr txBox="1">
              <a:spLocks noChangeArrowheads="1"/>
            </p:cNvSpPr>
            <p:nvPr/>
          </p:nvSpPr>
          <p:spPr bwMode="auto">
            <a:xfrm>
              <a:off x="4062" y="2676"/>
              <a:ext cx="36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 = (xy)'</a:t>
              </a:r>
              <a:endParaRPr lang="en-US" sz="900"/>
            </a:p>
          </p:txBody>
        </p:sp>
        <p:sp>
          <p:nvSpPr>
            <p:cNvPr id="149" name="Text Box 30"/>
            <p:cNvSpPr txBox="1">
              <a:spLocks noChangeArrowheads="1"/>
            </p:cNvSpPr>
            <p:nvPr/>
          </p:nvSpPr>
          <p:spPr bwMode="auto">
            <a:xfrm>
              <a:off x="3576" y="2479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3735" y="2327"/>
              <a:ext cx="1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1</a:t>
              </a:r>
            </a:p>
          </p:txBody>
        </p:sp>
        <p:sp>
          <p:nvSpPr>
            <p:cNvPr id="151" name="Text Box 32"/>
            <p:cNvSpPr txBox="1">
              <a:spLocks noChangeArrowheads="1"/>
            </p:cNvSpPr>
            <p:nvPr/>
          </p:nvSpPr>
          <p:spPr bwMode="auto">
            <a:xfrm>
              <a:off x="3602" y="2768"/>
              <a:ext cx="10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152" name="Text Box 33"/>
            <p:cNvSpPr txBox="1">
              <a:spLocks noChangeArrowheads="1"/>
            </p:cNvSpPr>
            <p:nvPr/>
          </p:nvSpPr>
          <p:spPr bwMode="auto">
            <a:xfrm>
              <a:off x="3586" y="2938"/>
              <a:ext cx="1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153" name="Line 34"/>
            <p:cNvSpPr>
              <a:spLocks noChangeShapeType="1"/>
            </p:cNvSpPr>
            <p:nvPr/>
          </p:nvSpPr>
          <p:spPr bwMode="auto">
            <a:xfrm flipH="1">
              <a:off x="4138" y="2557"/>
              <a:ext cx="4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35"/>
            <p:cNvSpPr>
              <a:spLocks noChangeArrowheads="1"/>
            </p:cNvSpPr>
            <p:nvPr/>
          </p:nvSpPr>
          <p:spPr bwMode="auto">
            <a:xfrm>
              <a:off x="4080" y="2528"/>
              <a:ext cx="58" cy="5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36"/>
            <p:cNvSpPr>
              <a:spLocks noChangeShapeType="1"/>
            </p:cNvSpPr>
            <p:nvPr/>
          </p:nvSpPr>
          <p:spPr bwMode="auto">
            <a:xfrm>
              <a:off x="4080" y="250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4048" y="250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38"/>
            <p:cNvSpPr>
              <a:spLocks noChangeShapeType="1"/>
            </p:cNvSpPr>
            <p:nvPr/>
          </p:nvSpPr>
          <p:spPr bwMode="auto">
            <a:xfrm>
              <a:off x="3994" y="2500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39"/>
            <p:cNvSpPr>
              <a:spLocks noChangeShapeType="1"/>
            </p:cNvSpPr>
            <p:nvPr/>
          </p:nvSpPr>
          <p:spPr bwMode="auto">
            <a:xfrm>
              <a:off x="3994" y="2615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0"/>
            <p:cNvSpPr>
              <a:spLocks noChangeShapeType="1"/>
            </p:cNvSpPr>
            <p:nvPr/>
          </p:nvSpPr>
          <p:spPr bwMode="auto">
            <a:xfrm flipV="1">
              <a:off x="3998" y="2442"/>
              <a:ext cx="0" cy="5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1"/>
            <p:cNvSpPr>
              <a:spLocks noChangeShapeType="1"/>
            </p:cNvSpPr>
            <p:nvPr/>
          </p:nvSpPr>
          <p:spPr bwMode="auto">
            <a:xfrm>
              <a:off x="3875" y="2672"/>
              <a:ext cx="1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42"/>
            <p:cNvSpPr>
              <a:spLocks noChangeShapeType="1"/>
            </p:cNvSpPr>
            <p:nvPr/>
          </p:nvSpPr>
          <p:spPr bwMode="auto">
            <a:xfrm flipV="1">
              <a:off x="3933" y="3075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43"/>
            <p:cNvSpPr>
              <a:spLocks noChangeShapeType="1"/>
            </p:cNvSpPr>
            <p:nvPr/>
          </p:nvSpPr>
          <p:spPr bwMode="auto">
            <a:xfrm>
              <a:off x="3882" y="3191"/>
              <a:ext cx="1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44"/>
            <p:cNvSpPr>
              <a:spLocks noChangeShapeType="1"/>
            </p:cNvSpPr>
            <p:nvPr/>
          </p:nvSpPr>
          <p:spPr bwMode="auto">
            <a:xfrm>
              <a:off x="3911" y="3219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5"/>
            <p:cNvSpPr>
              <a:spLocks/>
            </p:cNvSpPr>
            <p:nvPr/>
          </p:nvSpPr>
          <p:spPr bwMode="auto">
            <a:xfrm>
              <a:off x="3922" y="3248"/>
              <a:ext cx="33" cy="0"/>
            </a:xfrm>
            <a:custGeom>
              <a:avLst/>
              <a:gdLst>
                <a:gd name="T0" fmla="*/ 0 w 83"/>
                <a:gd name="T1" fmla="*/ 0 h 1"/>
                <a:gd name="T2" fmla="*/ 83 w 8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" h="1">
                  <a:moveTo>
                    <a:pt x="0" y="0"/>
                  </a:move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Text Box 46"/>
            <p:cNvSpPr txBox="1">
              <a:spLocks noChangeArrowheads="1"/>
            </p:cNvSpPr>
            <p:nvPr/>
          </p:nvSpPr>
          <p:spPr bwMode="auto">
            <a:xfrm>
              <a:off x="4196" y="2484"/>
              <a:ext cx="10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y</a:t>
              </a:r>
            </a:p>
          </p:txBody>
        </p:sp>
        <p:sp>
          <p:nvSpPr>
            <p:cNvPr id="166" name="Line 47"/>
            <p:cNvSpPr>
              <a:spLocks noChangeShapeType="1"/>
            </p:cNvSpPr>
            <p:nvPr/>
          </p:nvSpPr>
          <p:spPr bwMode="auto">
            <a:xfrm>
              <a:off x="3882" y="2442"/>
              <a:ext cx="12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48"/>
            <p:cNvSpPr>
              <a:spLocks noChangeShapeType="1"/>
            </p:cNvSpPr>
            <p:nvPr/>
          </p:nvSpPr>
          <p:spPr bwMode="auto">
            <a:xfrm flipV="1">
              <a:off x="3933" y="2384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49"/>
            <p:cNvSpPr>
              <a:spLocks noChangeShapeType="1"/>
            </p:cNvSpPr>
            <p:nvPr/>
          </p:nvSpPr>
          <p:spPr bwMode="auto">
            <a:xfrm>
              <a:off x="3875" y="2614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50"/>
            <p:cNvSpPr>
              <a:spLocks noChangeShapeType="1"/>
            </p:cNvSpPr>
            <p:nvPr/>
          </p:nvSpPr>
          <p:spPr bwMode="auto">
            <a:xfrm>
              <a:off x="3994" y="2615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Text Box 127"/>
            <p:cNvSpPr txBox="1">
              <a:spLocks noChangeArrowheads="1"/>
            </p:cNvSpPr>
            <p:nvPr/>
          </p:nvSpPr>
          <p:spPr bwMode="auto">
            <a:xfrm>
              <a:off x="3662" y="3340"/>
              <a:ext cx="55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NAND gate</a:t>
              </a:r>
              <a:endParaRPr lang="en-US" sz="900"/>
            </a:p>
          </p:txBody>
        </p:sp>
        <p:sp>
          <p:nvSpPr>
            <p:cNvPr id="171" name="Text Box 157"/>
            <p:cNvSpPr txBox="1">
              <a:spLocks noChangeArrowheads="1"/>
            </p:cNvSpPr>
            <p:nvPr/>
          </p:nvSpPr>
          <p:spPr bwMode="auto">
            <a:xfrm>
              <a:off x="3725" y="3176"/>
              <a:ext cx="1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0</a:t>
              </a:r>
              <a:endParaRPr lang="en-US" sz="900"/>
            </a:p>
          </p:txBody>
        </p:sp>
      </p:grpSp>
      <p:grpSp>
        <p:nvGrpSpPr>
          <p:cNvPr id="172" name="Group 201"/>
          <p:cNvGrpSpPr>
            <a:grpSpLocks/>
          </p:cNvGrpSpPr>
          <p:nvPr/>
        </p:nvGrpSpPr>
        <p:grpSpPr bwMode="auto">
          <a:xfrm>
            <a:off x="7180073" y="3817937"/>
            <a:ext cx="1579563" cy="1795462"/>
            <a:chOff x="4624" y="2327"/>
            <a:chExt cx="995" cy="1131"/>
          </a:xfrm>
        </p:grpSpPr>
        <p:sp>
          <p:nvSpPr>
            <p:cNvPr id="173" name="Oval 51"/>
            <p:cNvSpPr>
              <a:spLocks noChangeArrowheads="1"/>
            </p:cNvSpPr>
            <p:nvPr/>
          </p:nvSpPr>
          <p:spPr bwMode="auto">
            <a:xfrm>
              <a:off x="4833" y="2528"/>
              <a:ext cx="58" cy="5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52"/>
            <p:cNvSpPr>
              <a:spLocks noChangeShapeType="1"/>
            </p:cNvSpPr>
            <p:nvPr/>
          </p:nvSpPr>
          <p:spPr bwMode="auto">
            <a:xfrm>
              <a:off x="4891" y="2499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53"/>
            <p:cNvSpPr>
              <a:spLocks noChangeShapeType="1"/>
            </p:cNvSpPr>
            <p:nvPr/>
          </p:nvSpPr>
          <p:spPr bwMode="auto">
            <a:xfrm>
              <a:off x="4920" y="2499"/>
              <a:ext cx="0" cy="1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54"/>
            <p:cNvSpPr>
              <a:spLocks noChangeShapeType="1"/>
            </p:cNvSpPr>
            <p:nvPr/>
          </p:nvSpPr>
          <p:spPr bwMode="auto">
            <a:xfrm>
              <a:off x="4920" y="2499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55"/>
            <p:cNvSpPr>
              <a:spLocks noChangeShapeType="1"/>
            </p:cNvSpPr>
            <p:nvPr/>
          </p:nvSpPr>
          <p:spPr bwMode="auto">
            <a:xfrm>
              <a:off x="4920" y="2615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56"/>
            <p:cNvSpPr>
              <a:spLocks noChangeShapeType="1"/>
            </p:cNvSpPr>
            <p:nvPr/>
          </p:nvSpPr>
          <p:spPr bwMode="auto">
            <a:xfrm>
              <a:off x="4776" y="2557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57"/>
            <p:cNvSpPr>
              <a:spLocks noChangeShapeType="1"/>
            </p:cNvSpPr>
            <p:nvPr/>
          </p:nvSpPr>
          <p:spPr bwMode="auto">
            <a:xfrm flipV="1">
              <a:off x="4977" y="2384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" name="Group 58"/>
            <p:cNvGrpSpPr>
              <a:grpSpLocks/>
            </p:cNvGrpSpPr>
            <p:nvPr/>
          </p:nvGrpSpPr>
          <p:grpSpPr bwMode="auto">
            <a:xfrm>
              <a:off x="4948" y="2327"/>
              <a:ext cx="58" cy="57"/>
              <a:chOff x="3168" y="1872"/>
              <a:chExt cx="144" cy="144"/>
            </a:xfrm>
          </p:grpSpPr>
          <p:sp>
            <p:nvSpPr>
              <p:cNvPr id="220" name="Line 59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6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72" cy="14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61"/>
              <p:cNvSpPr>
                <a:spLocks noChangeShapeType="1"/>
              </p:cNvSpPr>
              <p:nvPr/>
            </p:nvSpPr>
            <p:spPr bwMode="auto">
              <a:xfrm flipH="1" flipV="1">
                <a:off x="3240" y="1872"/>
                <a:ext cx="72" cy="14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1" name="Text Box 62"/>
            <p:cNvSpPr txBox="1">
              <a:spLocks noChangeArrowheads="1"/>
            </p:cNvSpPr>
            <p:nvPr/>
          </p:nvSpPr>
          <p:spPr bwMode="auto">
            <a:xfrm>
              <a:off x="4790" y="2327"/>
              <a:ext cx="1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1</a:t>
              </a:r>
              <a:endParaRPr lang="en-US" sz="900" dirty="0"/>
            </a:p>
          </p:txBody>
        </p:sp>
        <p:sp>
          <p:nvSpPr>
            <p:cNvPr id="182" name="Oval 63"/>
            <p:cNvSpPr>
              <a:spLocks noChangeArrowheads="1"/>
            </p:cNvSpPr>
            <p:nvPr/>
          </p:nvSpPr>
          <p:spPr bwMode="auto">
            <a:xfrm>
              <a:off x="4833" y="2701"/>
              <a:ext cx="58" cy="5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4"/>
            <p:cNvSpPr>
              <a:spLocks noChangeShapeType="1"/>
            </p:cNvSpPr>
            <p:nvPr/>
          </p:nvSpPr>
          <p:spPr bwMode="auto">
            <a:xfrm>
              <a:off x="4891" y="2672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65"/>
            <p:cNvSpPr>
              <a:spLocks noChangeShapeType="1"/>
            </p:cNvSpPr>
            <p:nvPr/>
          </p:nvSpPr>
          <p:spPr bwMode="auto">
            <a:xfrm>
              <a:off x="4920" y="2672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66"/>
            <p:cNvSpPr>
              <a:spLocks noChangeShapeType="1"/>
            </p:cNvSpPr>
            <p:nvPr/>
          </p:nvSpPr>
          <p:spPr bwMode="auto">
            <a:xfrm>
              <a:off x="4920" y="2672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67"/>
            <p:cNvSpPr>
              <a:spLocks noChangeShapeType="1"/>
            </p:cNvSpPr>
            <p:nvPr/>
          </p:nvSpPr>
          <p:spPr bwMode="auto">
            <a:xfrm>
              <a:off x="4920" y="2787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68"/>
            <p:cNvSpPr>
              <a:spLocks noChangeShapeType="1"/>
            </p:cNvSpPr>
            <p:nvPr/>
          </p:nvSpPr>
          <p:spPr bwMode="auto">
            <a:xfrm>
              <a:off x="4776" y="2730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69"/>
            <p:cNvSpPr>
              <a:spLocks noChangeShapeType="1"/>
            </p:cNvSpPr>
            <p:nvPr/>
          </p:nvSpPr>
          <p:spPr bwMode="auto">
            <a:xfrm flipV="1">
              <a:off x="4977" y="2613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0"/>
            <p:cNvSpPr>
              <a:spLocks noChangeShapeType="1"/>
            </p:cNvSpPr>
            <p:nvPr/>
          </p:nvSpPr>
          <p:spPr bwMode="auto">
            <a:xfrm flipV="1">
              <a:off x="4977" y="2787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1"/>
            <p:cNvSpPr>
              <a:spLocks noChangeShapeType="1"/>
            </p:cNvSpPr>
            <p:nvPr/>
          </p:nvSpPr>
          <p:spPr bwMode="auto">
            <a:xfrm flipH="1">
              <a:off x="4977" y="2845"/>
              <a:ext cx="1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Text Box 72"/>
            <p:cNvSpPr txBox="1">
              <a:spLocks noChangeArrowheads="1"/>
            </p:cNvSpPr>
            <p:nvPr/>
          </p:nvSpPr>
          <p:spPr bwMode="auto">
            <a:xfrm>
              <a:off x="5121" y="2781"/>
              <a:ext cx="4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 = (x+y)'</a:t>
              </a:r>
              <a:endParaRPr lang="en-US" sz="900"/>
            </a:p>
          </p:txBody>
        </p:sp>
        <p:sp>
          <p:nvSpPr>
            <p:cNvPr id="192" name="Line 73"/>
            <p:cNvSpPr>
              <a:spLocks noChangeShapeType="1"/>
            </p:cNvSpPr>
            <p:nvPr/>
          </p:nvSpPr>
          <p:spPr bwMode="auto">
            <a:xfrm flipV="1">
              <a:off x="4977" y="2844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4"/>
            <p:cNvSpPr>
              <a:spLocks noChangeShapeType="1"/>
            </p:cNvSpPr>
            <p:nvPr/>
          </p:nvSpPr>
          <p:spPr bwMode="auto">
            <a:xfrm>
              <a:off x="4920" y="2902"/>
              <a:ext cx="12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5"/>
            <p:cNvSpPr>
              <a:spLocks noChangeShapeType="1"/>
            </p:cNvSpPr>
            <p:nvPr/>
          </p:nvSpPr>
          <p:spPr bwMode="auto">
            <a:xfrm>
              <a:off x="4833" y="296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76"/>
            <p:cNvSpPr>
              <a:spLocks noChangeShapeType="1"/>
            </p:cNvSpPr>
            <p:nvPr/>
          </p:nvSpPr>
          <p:spPr bwMode="auto">
            <a:xfrm>
              <a:off x="4862" y="296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77"/>
            <p:cNvSpPr>
              <a:spLocks noChangeShapeType="1"/>
            </p:cNvSpPr>
            <p:nvPr/>
          </p:nvSpPr>
          <p:spPr bwMode="auto">
            <a:xfrm>
              <a:off x="4862" y="2960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78"/>
            <p:cNvSpPr>
              <a:spLocks noChangeShapeType="1"/>
            </p:cNvSpPr>
            <p:nvPr/>
          </p:nvSpPr>
          <p:spPr bwMode="auto">
            <a:xfrm>
              <a:off x="4862" y="3075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79"/>
            <p:cNvSpPr>
              <a:spLocks noChangeShapeType="1"/>
            </p:cNvSpPr>
            <p:nvPr/>
          </p:nvSpPr>
          <p:spPr bwMode="auto">
            <a:xfrm flipV="1">
              <a:off x="4920" y="3075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80"/>
            <p:cNvSpPr>
              <a:spLocks noChangeShapeType="1"/>
            </p:cNvSpPr>
            <p:nvPr/>
          </p:nvSpPr>
          <p:spPr bwMode="auto">
            <a:xfrm flipV="1">
              <a:off x="4920" y="2902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81"/>
            <p:cNvSpPr>
              <a:spLocks noChangeShapeType="1"/>
            </p:cNvSpPr>
            <p:nvPr/>
          </p:nvSpPr>
          <p:spPr bwMode="auto">
            <a:xfrm flipV="1">
              <a:off x="5042" y="2902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82"/>
            <p:cNvSpPr>
              <a:spLocks noChangeShapeType="1"/>
            </p:cNvSpPr>
            <p:nvPr/>
          </p:nvSpPr>
          <p:spPr bwMode="auto">
            <a:xfrm>
              <a:off x="5042" y="2960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>
              <a:off x="5092" y="296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4"/>
            <p:cNvSpPr>
              <a:spLocks noChangeShapeType="1"/>
            </p:cNvSpPr>
            <p:nvPr/>
          </p:nvSpPr>
          <p:spPr bwMode="auto">
            <a:xfrm>
              <a:off x="5121" y="2960"/>
              <a:ext cx="0" cy="1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5"/>
            <p:cNvSpPr>
              <a:spLocks noChangeShapeType="1"/>
            </p:cNvSpPr>
            <p:nvPr/>
          </p:nvSpPr>
          <p:spPr bwMode="auto">
            <a:xfrm flipV="1">
              <a:off x="5042" y="3075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86"/>
            <p:cNvSpPr>
              <a:spLocks noChangeShapeType="1"/>
            </p:cNvSpPr>
            <p:nvPr/>
          </p:nvSpPr>
          <p:spPr bwMode="auto">
            <a:xfrm>
              <a:off x="5042" y="3075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87"/>
            <p:cNvSpPr>
              <a:spLocks noChangeShapeType="1"/>
            </p:cNvSpPr>
            <p:nvPr/>
          </p:nvSpPr>
          <p:spPr bwMode="auto">
            <a:xfrm>
              <a:off x="4920" y="3133"/>
              <a:ext cx="12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88"/>
            <p:cNvSpPr>
              <a:spLocks noChangeShapeType="1"/>
            </p:cNvSpPr>
            <p:nvPr/>
          </p:nvSpPr>
          <p:spPr bwMode="auto">
            <a:xfrm flipV="1">
              <a:off x="4977" y="3132"/>
              <a:ext cx="0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8" name="Group 89"/>
            <p:cNvGrpSpPr>
              <a:grpSpLocks/>
            </p:cNvGrpSpPr>
            <p:nvPr/>
          </p:nvGrpSpPr>
          <p:grpSpPr bwMode="auto">
            <a:xfrm>
              <a:off x="4920" y="3190"/>
              <a:ext cx="115" cy="58"/>
              <a:chOff x="3096" y="3456"/>
              <a:chExt cx="288" cy="144"/>
            </a:xfrm>
          </p:grpSpPr>
          <p:sp>
            <p:nvSpPr>
              <p:cNvPr id="217" name="Line 90"/>
              <p:cNvSpPr>
                <a:spLocks noChangeShapeType="1"/>
              </p:cNvSpPr>
              <p:nvPr/>
            </p:nvSpPr>
            <p:spPr bwMode="auto">
              <a:xfrm>
                <a:off x="3096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91"/>
              <p:cNvSpPr>
                <a:spLocks noChangeShapeType="1"/>
              </p:cNvSpPr>
              <p:nvPr/>
            </p:nvSpPr>
            <p:spPr bwMode="auto">
              <a:xfrm>
                <a:off x="3168" y="352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92"/>
              <p:cNvSpPr>
                <a:spLocks/>
              </p:cNvSpPr>
              <p:nvPr/>
            </p:nvSpPr>
            <p:spPr bwMode="auto">
              <a:xfrm>
                <a:off x="3195" y="3599"/>
                <a:ext cx="83" cy="1"/>
              </a:xfrm>
              <a:custGeom>
                <a:avLst/>
                <a:gdLst>
                  <a:gd name="T0" fmla="*/ 0 w 83"/>
                  <a:gd name="T1" fmla="*/ 0 h 1"/>
                  <a:gd name="T2" fmla="*/ 83 w 8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3" h="1">
                    <a:moveTo>
                      <a:pt x="0" y="0"/>
                    </a:moveTo>
                    <a:lnTo>
                      <a:pt x="83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9" name="Line 93"/>
            <p:cNvSpPr>
              <a:spLocks noChangeShapeType="1"/>
            </p:cNvSpPr>
            <p:nvPr/>
          </p:nvSpPr>
          <p:spPr bwMode="auto">
            <a:xfrm>
              <a:off x="4776" y="3018"/>
              <a:ext cx="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94"/>
            <p:cNvSpPr>
              <a:spLocks noChangeShapeType="1"/>
            </p:cNvSpPr>
            <p:nvPr/>
          </p:nvSpPr>
          <p:spPr bwMode="auto">
            <a:xfrm>
              <a:off x="5121" y="3018"/>
              <a:ext cx="5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Text Box 95"/>
            <p:cNvSpPr txBox="1">
              <a:spLocks noChangeArrowheads="1"/>
            </p:cNvSpPr>
            <p:nvPr/>
          </p:nvSpPr>
          <p:spPr bwMode="auto">
            <a:xfrm>
              <a:off x="4667" y="2948"/>
              <a:ext cx="10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</a:p>
          </p:txBody>
        </p:sp>
        <p:sp>
          <p:nvSpPr>
            <p:cNvPr id="212" name="Text Box 96"/>
            <p:cNvSpPr txBox="1">
              <a:spLocks noChangeArrowheads="1"/>
            </p:cNvSpPr>
            <p:nvPr/>
          </p:nvSpPr>
          <p:spPr bwMode="auto">
            <a:xfrm>
              <a:off x="5179" y="2959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y</a:t>
              </a:r>
              <a:endParaRPr lang="en-US" sz="900" dirty="0"/>
            </a:p>
          </p:txBody>
        </p:sp>
        <p:sp>
          <p:nvSpPr>
            <p:cNvPr id="213" name="Text Box 97"/>
            <p:cNvSpPr txBox="1">
              <a:spLocks noChangeArrowheads="1"/>
            </p:cNvSpPr>
            <p:nvPr/>
          </p:nvSpPr>
          <p:spPr bwMode="auto">
            <a:xfrm>
              <a:off x="4647" y="2482"/>
              <a:ext cx="12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14" name="Text Box 98"/>
            <p:cNvSpPr txBox="1">
              <a:spLocks noChangeArrowheads="1"/>
            </p:cNvSpPr>
            <p:nvPr/>
          </p:nvSpPr>
          <p:spPr bwMode="auto">
            <a:xfrm>
              <a:off x="4624" y="2659"/>
              <a:ext cx="16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215" name="Text Box 128"/>
            <p:cNvSpPr txBox="1">
              <a:spLocks noChangeArrowheads="1"/>
            </p:cNvSpPr>
            <p:nvPr/>
          </p:nvSpPr>
          <p:spPr bwMode="auto">
            <a:xfrm>
              <a:off x="4741" y="3319"/>
              <a:ext cx="5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NOR gate</a:t>
              </a:r>
              <a:endParaRPr lang="en-US" sz="900" b="1"/>
            </a:p>
          </p:txBody>
        </p:sp>
        <p:sp>
          <p:nvSpPr>
            <p:cNvPr id="216" name="Text Box 158"/>
            <p:cNvSpPr txBox="1">
              <a:spLocks noChangeArrowheads="1"/>
            </p:cNvSpPr>
            <p:nvPr/>
          </p:nvSpPr>
          <p:spPr bwMode="auto">
            <a:xfrm>
              <a:off x="4785" y="3179"/>
              <a:ext cx="1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0</a:t>
              </a:r>
              <a:endParaRPr lang="en-US" sz="900"/>
            </a:p>
          </p:txBody>
        </p:sp>
      </p:grpSp>
    </p:spTree>
    <p:extLst>
      <p:ext uri="{BB962C8B-B14F-4D97-AF65-F5344CB8AC3E}">
        <p14:creationId xmlns="" xmlns:p14="http://schemas.microsoft.com/office/powerpoint/2010/main" val="27005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gates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22550" y="2686050"/>
            <a:ext cx="74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dirty="0"/>
              <a:t>F = x y</a:t>
            </a:r>
          </a:p>
          <a:p>
            <a:pPr>
              <a:spcBef>
                <a:spcPct val="0"/>
              </a:spcBef>
            </a:pPr>
            <a:r>
              <a:rPr lang="en-US" dirty="0"/>
              <a:t>AND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446338" y="4643438"/>
            <a:ext cx="8382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dirty="0"/>
              <a:t>F = (x </a:t>
            </a:r>
            <a:r>
              <a:rPr lang="en-US" dirty="0" smtClean="0"/>
              <a:t>y)’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NAND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948488" y="2686050"/>
            <a:ext cx="779462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/>
              <a:t>F = x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y</a:t>
            </a:r>
          </a:p>
          <a:p>
            <a:pPr>
              <a:spcBef>
                <a:spcPct val="0"/>
              </a:spcBef>
            </a:pPr>
            <a:r>
              <a:rPr lang="en-US"/>
              <a:t>XOR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742950" y="2686050"/>
            <a:ext cx="6143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dirty="0"/>
              <a:t>F = x</a:t>
            </a:r>
          </a:p>
          <a:p>
            <a:pPr>
              <a:spcBef>
                <a:spcPct val="0"/>
              </a:spcBef>
            </a:pPr>
            <a:r>
              <a:rPr lang="en-US" dirty="0"/>
              <a:t>Driver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65138" y="4643438"/>
            <a:ext cx="7540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/>
              <a:t>F = x’</a:t>
            </a:r>
          </a:p>
          <a:p>
            <a:pPr>
              <a:spcBef>
                <a:spcPct val="0"/>
              </a:spcBef>
            </a:pPr>
            <a:r>
              <a:rPr lang="en-US"/>
              <a:t>Inverter</a:t>
            </a:r>
          </a:p>
        </p:txBody>
      </p:sp>
      <p:grpSp>
        <p:nvGrpSpPr>
          <p:cNvPr id="30177" name="Group 481"/>
          <p:cNvGrpSpPr>
            <a:grpSpLocks/>
          </p:cNvGrpSpPr>
          <p:nvPr/>
        </p:nvGrpSpPr>
        <p:grpSpPr bwMode="auto">
          <a:xfrm>
            <a:off x="615950" y="3937000"/>
            <a:ext cx="865188" cy="293688"/>
            <a:chOff x="171" y="2630"/>
            <a:chExt cx="545" cy="185"/>
          </a:xfrm>
        </p:grpSpPr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171" y="2653"/>
              <a:ext cx="7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13" name="AutoShape 17"/>
            <p:cNvSpPr>
              <a:spLocks noChangeArrowheads="1"/>
            </p:cNvSpPr>
            <p:nvPr/>
          </p:nvSpPr>
          <p:spPr bwMode="auto">
            <a:xfrm rot="5400000">
              <a:off x="313" y="2648"/>
              <a:ext cx="185" cy="1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265" y="2718"/>
              <a:ext cx="60" cy="3"/>
            </a:xfrm>
            <a:custGeom>
              <a:avLst/>
              <a:gdLst>
                <a:gd name="T0" fmla="*/ 60 w 60"/>
                <a:gd name="T1" fmla="*/ 3 h 3"/>
                <a:gd name="T2" fmla="*/ 0 w 6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3">
                  <a:moveTo>
                    <a:pt x="60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527" y="2723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Oval 20"/>
            <p:cNvSpPr>
              <a:spLocks noChangeArrowheads="1"/>
            </p:cNvSpPr>
            <p:nvPr/>
          </p:nvSpPr>
          <p:spPr bwMode="auto">
            <a:xfrm>
              <a:off x="484" y="2695"/>
              <a:ext cx="38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642" y="2660"/>
              <a:ext cx="7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</p:grp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768850" y="2686050"/>
            <a:ext cx="7905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/>
              <a:t>F = x + y</a:t>
            </a:r>
          </a:p>
          <a:p>
            <a:pPr>
              <a:spcBef>
                <a:spcPct val="0"/>
              </a:spcBef>
            </a:pPr>
            <a:r>
              <a:rPr lang="en-US"/>
              <a:t>OR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714875" y="4643438"/>
            <a:ext cx="8509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/>
              <a:t>F = (x+y)’</a:t>
            </a:r>
          </a:p>
          <a:p>
            <a:pPr>
              <a:spcBef>
                <a:spcPct val="0"/>
              </a:spcBef>
            </a:pPr>
            <a:r>
              <a:rPr lang="en-US"/>
              <a:t>NOR</a:t>
            </a:r>
          </a:p>
        </p:txBody>
      </p:sp>
      <p:grpSp>
        <p:nvGrpSpPr>
          <p:cNvPr id="30163" name="Group 467"/>
          <p:cNvGrpSpPr>
            <a:grpSpLocks/>
          </p:cNvGrpSpPr>
          <p:nvPr/>
        </p:nvGrpSpPr>
        <p:grpSpPr bwMode="auto">
          <a:xfrm>
            <a:off x="441325" y="1901825"/>
            <a:ext cx="1039813" cy="311150"/>
            <a:chOff x="278" y="1289"/>
            <a:chExt cx="655" cy="196"/>
          </a:xfrm>
        </p:grpSpPr>
        <p:sp>
          <p:nvSpPr>
            <p:cNvPr id="29723" name="Freeform 27"/>
            <p:cNvSpPr>
              <a:spLocks/>
            </p:cNvSpPr>
            <p:nvPr/>
          </p:nvSpPr>
          <p:spPr bwMode="auto">
            <a:xfrm>
              <a:off x="698" y="1374"/>
              <a:ext cx="84" cy="3"/>
            </a:xfrm>
            <a:custGeom>
              <a:avLst/>
              <a:gdLst>
                <a:gd name="T0" fmla="*/ 84 w 84"/>
                <a:gd name="T1" fmla="*/ 0 h 3"/>
                <a:gd name="T2" fmla="*/ 0 w 84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3">
                  <a:moveTo>
                    <a:pt x="84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278" y="1297"/>
              <a:ext cx="12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25" name="AutoShape 29"/>
            <p:cNvSpPr>
              <a:spLocks noChangeArrowheads="1"/>
            </p:cNvSpPr>
            <p:nvPr/>
          </p:nvSpPr>
          <p:spPr bwMode="auto">
            <a:xfrm rot="5400000">
              <a:off x="524" y="1289"/>
              <a:ext cx="173" cy="17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30"/>
            <p:cNvSpPr>
              <a:spLocks/>
            </p:cNvSpPr>
            <p:nvPr/>
          </p:nvSpPr>
          <p:spPr bwMode="auto">
            <a:xfrm>
              <a:off x="403" y="1373"/>
              <a:ext cx="118" cy="2"/>
            </a:xfrm>
            <a:custGeom>
              <a:avLst/>
              <a:gdLst>
                <a:gd name="T0" fmla="*/ 118 w 118"/>
                <a:gd name="T1" fmla="*/ 0 h 2"/>
                <a:gd name="T2" fmla="*/ 0 w 118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" h="2">
                  <a:moveTo>
                    <a:pt x="118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786" y="1310"/>
              <a:ext cx="14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F</a:t>
              </a:r>
            </a:p>
          </p:txBody>
        </p:sp>
      </p:grpSp>
      <p:grpSp>
        <p:nvGrpSpPr>
          <p:cNvPr id="30178" name="Group 482"/>
          <p:cNvGrpSpPr>
            <a:grpSpLocks/>
          </p:cNvGrpSpPr>
          <p:nvPr/>
        </p:nvGrpSpPr>
        <p:grpSpPr bwMode="auto">
          <a:xfrm>
            <a:off x="2582863" y="3937000"/>
            <a:ext cx="954087" cy="519113"/>
            <a:chOff x="1527" y="2560"/>
            <a:chExt cx="601" cy="327"/>
          </a:xfrm>
        </p:grpSpPr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1528" y="2560"/>
              <a:ext cx="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527" y="2733"/>
              <a:ext cx="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 flipH="1">
              <a:off x="1925" y="2725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AutoShape 36"/>
            <p:cNvSpPr>
              <a:spLocks noChangeArrowheads="1"/>
            </p:cNvSpPr>
            <p:nvPr/>
          </p:nvSpPr>
          <p:spPr bwMode="auto">
            <a:xfrm>
              <a:off x="1681" y="2595"/>
              <a:ext cx="253" cy="253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flipH="1">
              <a:off x="1597" y="2637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 flipH="1">
              <a:off x="1597" y="2806"/>
              <a:ext cx="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2039" y="2666"/>
              <a:ext cx="89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  <p:sp>
          <p:nvSpPr>
            <p:cNvPr id="29736" name="Oval 40"/>
            <p:cNvSpPr>
              <a:spLocks noChangeArrowheads="1"/>
            </p:cNvSpPr>
            <p:nvPr/>
          </p:nvSpPr>
          <p:spPr bwMode="auto">
            <a:xfrm>
              <a:off x="1930" y="2701"/>
              <a:ext cx="42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851" name="Group 155"/>
          <p:cNvGrpSpPr>
            <a:grpSpLocks/>
          </p:cNvGrpSpPr>
          <p:nvPr/>
        </p:nvGrpSpPr>
        <p:grpSpPr bwMode="auto">
          <a:xfrm>
            <a:off x="2446338" y="1901825"/>
            <a:ext cx="1133475" cy="482600"/>
            <a:chOff x="1856" y="1427"/>
            <a:chExt cx="714" cy="304"/>
          </a:xfrm>
        </p:grpSpPr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2462" y="1531"/>
              <a:ext cx="1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 flipH="1">
              <a:off x="2315" y="1585"/>
              <a:ext cx="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AutoShape 44"/>
            <p:cNvSpPr>
              <a:spLocks noChangeArrowheads="1"/>
            </p:cNvSpPr>
            <p:nvPr/>
          </p:nvSpPr>
          <p:spPr bwMode="auto">
            <a:xfrm>
              <a:off x="2056" y="1451"/>
              <a:ext cx="257" cy="26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flipH="1">
              <a:off x="1960" y="1494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H="1">
              <a:off x="1960" y="16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Text Box 47"/>
            <p:cNvSpPr txBox="1">
              <a:spLocks noChangeArrowheads="1"/>
            </p:cNvSpPr>
            <p:nvPr/>
          </p:nvSpPr>
          <p:spPr bwMode="auto">
            <a:xfrm>
              <a:off x="1865" y="1427"/>
              <a:ext cx="9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44" name="Text Box 48"/>
            <p:cNvSpPr txBox="1">
              <a:spLocks noChangeArrowheads="1"/>
            </p:cNvSpPr>
            <p:nvPr/>
          </p:nvSpPr>
          <p:spPr bwMode="auto">
            <a:xfrm>
              <a:off x="1856" y="1591"/>
              <a:ext cx="95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</p:grpSp>
      <p:grpSp>
        <p:nvGrpSpPr>
          <p:cNvPr id="30176" name="Group 480"/>
          <p:cNvGrpSpPr>
            <a:grpSpLocks/>
          </p:cNvGrpSpPr>
          <p:nvPr/>
        </p:nvGrpSpPr>
        <p:grpSpPr bwMode="auto">
          <a:xfrm>
            <a:off x="6896100" y="1901825"/>
            <a:ext cx="995363" cy="495300"/>
            <a:chOff x="4325" y="1230"/>
            <a:chExt cx="611" cy="285"/>
          </a:xfrm>
        </p:grpSpPr>
        <p:sp>
          <p:nvSpPr>
            <p:cNvPr id="29756" name="Freeform 60"/>
            <p:cNvSpPr>
              <a:spLocks/>
            </p:cNvSpPr>
            <p:nvPr/>
          </p:nvSpPr>
          <p:spPr bwMode="auto">
            <a:xfrm>
              <a:off x="4742" y="1375"/>
              <a:ext cx="74" cy="2"/>
            </a:xfrm>
            <a:custGeom>
              <a:avLst/>
              <a:gdLst>
                <a:gd name="T0" fmla="*/ 74 w 74"/>
                <a:gd name="T1" fmla="*/ 0 h 2"/>
                <a:gd name="T2" fmla="*/ 0 w 74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" h="2">
                  <a:moveTo>
                    <a:pt x="74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Freeform 61"/>
            <p:cNvSpPr>
              <a:spLocks/>
            </p:cNvSpPr>
            <p:nvPr/>
          </p:nvSpPr>
          <p:spPr bwMode="auto">
            <a:xfrm>
              <a:off x="4495" y="1255"/>
              <a:ext cx="34" cy="241"/>
            </a:xfrm>
            <a:custGeom>
              <a:avLst/>
              <a:gdLst>
                <a:gd name="T0" fmla="*/ 0 w 80"/>
                <a:gd name="T1" fmla="*/ 0 h 576"/>
                <a:gd name="T2" fmla="*/ 80 w 80"/>
                <a:gd name="T3" fmla="*/ 290 h 576"/>
                <a:gd name="T4" fmla="*/ 0 w 80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Freeform 62"/>
            <p:cNvSpPr>
              <a:spLocks/>
            </p:cNvSpPr>
            <p:nvPr/>
          </p:nvSpPr>
          <p:spPr bwMode="auto">
            <a:xfrm flipV="1">
              <a:off x="4495" y="1376"/>
              <a:ext cx="249" cy="120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63"/>
            <p:cNvSpPr>
              <a:spLocks/>
            </p:cNvSpPr>
            <p:nvPr/>
          </p:nvSpPr>
          <p:spPr bwMode="auto">
            <a:xfrm>
              <a:off x="4495" y="1255"/>
              <a:ext cx="249" cy="121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64"/>
            <p:cNvSpPr>
              <a:spLocks/>
            </p:cNvSpPr>
            <p:nvPr/>
          </p:nvSpPr>
          <p:spPr bwMode="auto">
            <a:xfrm>
              <a:off x="4460" y="1255"/>
              <a:ext cx="35" cy="241"/>
            </a:xfrm>
            <a:custGeom>
              <a:avLst/>
              <a:gdLst>
                <a:gd name="T0" fmla="*/ 0 w 80"/>
                <a:gd name="T1" fmla="*/ 0 h 576"/>
                <a:gd name="T2" fmla="*/ 80 w 80"/>
                <a:gd name="T3" fmla="*/ 290 h 576"/>
                <a:gd name="T4" fmla="*/ 0 w 80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Text Box 65"/>
            <p:cNvSpPr txBox="1">
              <a:spLocks noChangeArrowheads="1"/>
            </p:cNvSpPr>
            <p:nvPr/>
          </p:nvSpPr>
          <p:spPr bwMode="auto">
            <a:xfrm>
              <a:off x="4325" y="1230"/>
              <a:ext cx="82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62" name="Text Box 66"/>
            <p:cNvSpPr txBox="1">
              <a:spLocks noChangeArrowheads="1"/>
            </p:cNvSpPr>
            <p:nvPr/>
          </p:nvSpPr>
          <p:spPr bwMode="auto">
            <a:xfrm>
              <a:off x="4326" y="1386"/>
              <a:ext cx="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4854" y="1318"/>
              <a:ext cx="8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  <p:sp>
          <p:nvSpPr>
            <p:cNvPr id="29764" name="Freeform 68"/>
            <p:cNvSpPr>
              <a:spLocks/>
            </p:cNvSpPr>
            <p:nvPr/>
          </p:nvSpPr>
          <p:spPr bwMode="auto">
            <a:xfrm>
              <a:off x="4412" y="1296"/>
              <a:ext cx="95" cy="0"/>
            </a:xfrm>
            <a:custGeom>
              <a:avLst/>
              <a:gdLst>
                <a:gd name="T0" fmla="*/ 165 w 165"/>
                <a:gd name="T1" fmla="*/ 1 h 1"/>
                <a:gd name="T2" fmla="*/ 0 w 16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" h="1">
                  <a:moveTo>
                    <a:pt x="165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Freeform 69"/>
            <p:cNvSpPr>
              <a:spLocks/>
            </p:cNvSpPr>
            <p:nvPr/>
          </p:nvSpPr>
          <p:spPr bwMode="auto">
            <a:xfrm>
              <a:off x="4412" y="1455"/>
              <a:ext cx="95" cy="1"/>
            </a:xfrm>
            <a:custGeom>
              <a:avLst/>
              <a:gdLst>
                <a:gd name="T0" fmla="*/ 165 w 165"/>
                <a:gd name="T1" fmla="*/ 0 h 2"/>
                <a:gd name="T2" fmla="*/ 0 w 165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" h="2">
                  <a:moveTo>
                    <a:pt x="165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179" name="Group 483"/>
          <p:cNvGrpSpPr>
            <a:grpSpLocks/>
          </p:cNvGrpSpPr>
          <p:nvPr/>
        </p:nvGrpSpPr>
        <p:grpSpPr bwMode="auto">
          <a:xfrm>
            <a:off x="4714875" y="3937000"/>
            <a:ext cx="1038225" cy="441325"/>
            <a:chOff x="2885" y="2539"/>
            <a:chExt cx="654" cy="278"/>
          </a:xfrm>
        </p:grpSpPr>
        <p:sp>
          <p:nvSpPr>
            <p:cNvPr id="29767" name="Text Box 71"/>
            <p:cNvSpPr txBox="1">
              <a:spLocks noChangeArrowheads="1"/>
            </p:cNvSpPr>
            <p:nvPr/>
          </p:nvSpPr>
          <p:spPr bwMode="auto">
            <a:xfrm>
              <a:off x="2885" y="2539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x</a:t>
              </a:r>
            </a:p>
          </p:txBody>
        </p:sp>
        <p:sp>
          <p:nvSpPr>
            <p:cNvPr id="29768" name="Text Box 72"/>
            <p:cNvSpPr txBox="1">
              <a:spLocks noChangeArrowheads="1"/>
            </p:cNvSpPr>
            <p:nvPr/>
          </p:nvSpPr>
          <p:spPr bwMode="auto">
            <a:xfrm>
              <a:off x="2890" y="2681"/>
              <a:ext cx="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29769" name="Freeform 73"/>
            <p:cNvSpPr>
              <a:spLocks/>
            </p:cNvSpPr>
            <p:nvPr/>
          </p:nvSpPr>
          <p:spPr bwMode="auto">
            <a:xfrm>
              <a:off x="3324" y="2677"/>
              <a:ext cx="91" cy="2"/>
            </a:xfrm>
            <a:custGeom>
              <a:avLst/>
              <a:gdLst>
                <a:gd name="T0" fmla="*/ 147 w 147"/>
                <a:gd name="T1" fmla="*/ 0 h 4"/>
                <a:gd name="T2" fmla="*/ 0 w 147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4">
                  <a:moveTo>
                    <a:pt x="147" y="0"/>
                  </a:move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Text Box 74"/>
            <p:cNvSpPr txBox="1">
              <a:spLocks noChangeArrowheads="1"/>
            </p:cNvSpPr>
            <p:nvPr/>
          </p:nvSpPr>
          <p:spPr bwMode="auto">
            <a:xfrm>
              <a:off x="3451" y="2612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  <p:sp>
          <p:nvSpPr>
            <p:cNvPr id="29771" name="Freeform 75"/>
            <p:cNvSpPr>
              <a:spLocks/>
            </p:cNvSpPr>
            <p:nvPr/>
          </p:nvSpPr>
          <p:spPr bwMode="auto">
            <a:xfrm flipV="1">
              <a:off x="3059" y="2676"/>
              <a:ext cx="267" cy="130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Freeform 76"/>
            <p:cNvSpPr>
              <a:spLocks/>
            </p:cNvSpPr>
            <p:nvPr/>
          </p:nvSpPr>
          <p:spPr bwMode="auto">
            <a:xfrm>
              <a:off x="3059" y="2547"/>
              <a:ext cx="37" cy="259"/>
            </a:xfrm>
            <a:custGeom>
              <a:avLst/>
              <a:gdLst>
                <a:gd name="T0" fmla="*/ 0 w 80"/>
                <a:gd name="T1" fmla="*/ 0 h 576"/>
                <a:gd name="T2" fmla="*/ 80 w 80"/>
                <a:gd name="T3" fmla="*/ 290 h 576"/>
                <a:gd name="T4" fmla="*/ 0 w 80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Freeform 77"/>
            <p:cNvSpPr>
              <a:spLocks/>
            </p:cNvSpPr>
            <p:nvPr/>
          </p:nvSpPr>
          <p:spPr bwMode="auto">
            <a:xfrm>
              <a:off x="3059" y="2547"/>
              <a:ext cx="267" cy="129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Oval 78"/>
            <p:cNvSpPr>
              <a:spLocks noChangeArrowheads="1"/>
            </p:cNvSpPr>
            <p:nvPr/>
          </p:nvSpPr>
          <p:spPr bwMode="auto">
            <a:xfrm>
              <a:off x="3315" y="2656"/>
              <a:ext cx="45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Freeform 79"/>
            <p:cNvSpPr>
              <a:spLocks/>
            </p:cNvSpPr>
            <p:nvPr/>
          </p:nvSpPr>
          <p:spPr bwMode="auto">
            <a:xfrm>
              <a:off x="2970" y="2756"/>
              <a:ext cx="104" cy="1"/>
            </a:xfrm>
            <a:custGeom>
              <a:avLst/>
              <a:gdLst>
                <a:gd name="T0" fmla="*/ 168 w 168"/>
                <a:gd name="T1" fmla="*/ 0 h 2"/>
                <a:gd name="T2" fmla="*/ 0 w 168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">
                  <a:moveTo>
                    <a:pt x="168" y="0"/>
                  </a:move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Freeform 80"/>
            <p:cNvSpPr>
              <a:spLocks/>
            </p:cNvSpPr>
            <p:nvPr/>
          </p:nvSpPr>
          <p:spPr bwMode="auto">
            <a:xfrm>
              <a:off x="2970" y="2602"/>
              <a:ext cx="109" cy="1"/>
            </a:xfrm>
            <a:custGeom>
              <a:avLst/>
              <a:gdLst>
                <a:gd name="T0" fmla="*/ 176 w 176"/>
                <a:gd name="T1" fmla="*/ 1 h 1"/>
                <a:gd name="T2" fmla="*/ 0 w 17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" h="1">
                  <a:moveTo>
                    <a:pt x="176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180" name="Group 484"/>
          <p:cNvGrpSpPr>
            <a:grpSpLocks/>
          </p:cNvGrpSpPr>
          <p:nvPr/>
        </p:nvGrpSpPr>
        <p:grpSpPr bwMode="auto">
          <a:xfrm>
            <a:off x="6884988" y="3937000"/>
            <a:ext cx="914400" cy="463550"/>
            <a:chOff x="4337" y="2573"/>
            <a:chExt cx="576" cy="292"/>
          </a:xfrm>
        </p:grpSpPr>
        <p:sp>
          <p:nvSpPr>
            <p:cNvPr id="29778" name="Freeform 82"/>
            <p:cNvSpPr>
              <a:spLocks/>
            </p:cNvSpPr>
            <p:nvPr/>
          </p:nvSpPr>
          <p:spPr bwMode="auto">
            <a:xfrm>
              <a:off x="4726" y="2726"/>
              <a:ext cx="95" cy="3"/>
            </a:xfrm>
            <a:custGeom>
              <a:avLst/>
              <a:gdLst>
                <a:gd name="T0" fmla="*/ 95 w 95"/>
                <a:gd name="T1" fmla="*/ 3 h 3"/>
                <a:gd name="T2" fmla="*/ 0 w 95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" h="3">
                  <a:moveTo>
                    <a:pt x="95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Freeform 83"/>
            <p:cNvSpPr>
              <a:spLocks/>
            </p:cNvSpPr>
            <p:nvPr/>
          </p:nvSpPr>
          <p:spPr bwMode="auto">
            <a:xfrm flipV="1">
              <a:off x="4502" y="2721"/>
              <a:ext cx="230" cy="127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Freeform 84"/>
            <p:cNvSpPr>
              <a:spLocks/>
            </p:cNvSpPr>
            <p:nvPr/>
          </p:nvSpPr>
          <p:spPr bwMode="auto">
            <a:xfrm>
              <a:off x="4502" y="2595"/>
              <a:ext cx="32" cy="253"/>
            </a:xfrm>
            <a:custGeom>
              <a:avLst/>
              <a:gdLst>
                <a:gd name="T0" fmla="*/ 0 w 80"/>
                <a:gd name="T1" fmla="*/ 0 h 576"/>
                <a:gd name="T2" fmla="*/ 80 w 80"/>
                <a:gd name="T3" fmla="*/ 290 h 576"/>
                <a:gd name="T4" fmla="*/ 0 w 80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Freeform 85"/>
            <p:cNvSpPr>
              <a:spLocks/>
            </p:cNvSpPr>
            <p:nvPr/>
          </p:nvSpPr>
          <p:spPr bwMode="auto">
            <a:xfrm>
              <a:off x="4502" y="2595"/>
              <a:ext cx="230" cy="126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Freeform 86"/>
            <p:cNvSpPr>
              <a:spLocks/>
            </p:cNvSpPr>
            <p:nvPr/>
          </p:nvSpPr>
          <p:spPr bwMode="auto">
            <a:xfrm>
              <a:off x="4470" y="2595"/>
              <a:ext cx="32" cy="253"/>
            </a:xfrm>
            <a:custGeom>
              <a:avLst/>
              <a:gdLst>
                <a:gd name="T0" fmla="*/ 0 w 80"/>
                <a:gd name="T1" fmla="*/ 0 h 576"/>
                <a:gd name="T2" fmla="*/ 80 w 80"/>
                <a:gd name="T3" fmla="*/ 290 h 576"/>
                <a:gd name="T4" fmla="*/ 0 w 80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Freeform 87"/>
            <p:cNvSpPr>
              <a:spLocks/>
            </p:cNvSpPr>
            <p:nvPr/>
          </p:nvSpPr>
          <p:spPr bwMode="auto">
            <a:xfrm>
              <a:off x="4425" y="2638"/>
              <a:ext cx="88" cy="0"/>
            </a:xfrm>
            <a:custGeom>
              <a:avLst/>
              <a:gdLst>
                <a:gd name="T0" fmla="*/ 165 w 165"/>
                <a:gd name="T1" fmla="*/ 1 h 1"/>
                <a:gd name="T2" fmla="*/ 0 w 16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" h="1">
                  <a:moveTo>
                    <a:pt x="165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Freeform 88"/>
            <p:cNvSpPr>
              <a:spLocks/>
            </p:cNvSpPr>
            <p:nvPr/>
          </p:nvSpPr>
          <p:spPr bwMode="auto">
            <a:xfrm>
              <a:off x="4412" y="2803"/>
              <a:ext cx="101" cy="2"/>
            </a:xfrm>
            <a:custGeom>
              <a:avLst/>
              <a:gdLst>
                <a:gd name="T0" fmla="*/ 101 w 101"/>
                <a:gd name="T1" fmla="*/ 2 h 2"/>
                <a:gd name="T2" fmla="*/ 0 w 101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" h="2">
                  <a:moveTo>
                    <a:pt x="101" y="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Text Box 89"/>
            <p:cNvSpPr txBox="1">
              <a:spLocks noChangeArrowheads="1"/>
            </p:cNvSpPr>
            <p:nvPr/>
          </p:nvSpPr>
          <p:spPr bwMode="auto">
            <a:xfrm>
              <a:off x="4337" y="2573"/>
              <a:ext cx="7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86" name="Text Box 90"/>
            <p:cNvSpPr txBox="1">
              <a:spLocks noChangeArrowheads="1"/>
            </p:cNvSpPr>
            <p:nvPr/>
          </p:nvSpPr>
          <p:spPr bwMode="auto">
            <a:xfrm>
              <a:off x="4346" y="2729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29787" name="Text Box 91"/>
            <p:cNvSpPr txBox="1">
              <a:spLocks noChangeArrowheads="1"/>
            </p:cNvSpPr>
            <p:nvPr/>
          </p:nvSpPr>
          <p:spPr bwMode="auto">
            <a:xfrm>
              <a:off x="4837" y="2668"/>
              <a:ext cx="7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  <p:sp>
          <p:nvSpPr>
            <p:cNvPr id="29788" name="Oval 92"/>
            <p:cNvSpPr>
              <a:spLocks noChangeArrowheads="1"/>
            </p:cNvSpPr>
            <p:nvPr/>
          </p:nvSpPr>
          <p:spPr bwMode="auto">
            <a:xfrm>
              <a:off x="4732" y="2704"/>
              <a:ext cx="38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182" name="Group 486"/>
          <p:cNvGrpSpPr>
            <a:grpSpLocks/>
          </p:cNvGrpSpPr>
          <p:nvPr/>
        </p:nvGrpSpPr>
        <p:grpSpPr bwMode="auto">
          <a:xfrm>
            <a:off x="6994525" y="4643438"/>
            <a:ext cx="908050" cy="427037"/>
            <a:chOff x="4406" y="2925"/>
            <a:chExt cx="572" cy="269"/>
          </a:xfrm>
        </p:grpSpPr>
        <p:sp>
          <p:nvSpPr>
            <p:cNvPr id="29790" name="Text Box 94"/>
            <p:cNvSpPr txBox="1">
              <a:spLocks noChangeArrowheads="1"/>
            </p:cNvSpPr>
            <p:nvPr/>
          </p:nvSpPr>
          <p:spPr bwMode="auto">
            <a:xfrm>
              <a:off x="4406" y="2925"/>
              <a:ext cx="5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F = x    y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XNOR</a:t>
              </a:r>
            </a:p>
          </p:txBody>
        </p:sp>
        <p:grpSp>
          <p:nvGrpSpPr>
            <p:cNvPr id="30181" name="Group 485"/>
            <p:cNvGrpSpPr>
              <a:grpSpLocks/>
            </p:cNvGrpSpPr>
            <p:nvPr/>
          </p:nvGrpSpPr>
          <p:grpSpPr bwMode="auto">
            <a:xfrm>
              <a:off x="4677" y="2968"/>
              <a:ext cx="58" cy="58"/>
              <a:chOff x="4677" y="2968"/>
              <a:chExt cx="58" cy="58"/>
            </a:xfrm>
          </p:grpSpPr>
          <p:sp>
            <p:nvSpPr>
              <p:cNvPr id="29792" name="Oval 96"/>
              <p:cNvSpPr>
                <a:spLocks noChangeArrowheads="1"/>
              </p:cNvSpPr>
              <p:nvPr/>
            </p:nvSpPr>
            <p:spPr bwMode="auto">
              <a:xfrm>
                <a:off x="4677" y="296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3" name="Oval 97"/>
              <p:cNvSpPr>
                <a:spLocks noChangeArrowheads="1"/>
              </p:cNvSpPr>
              <p:nvPr/>
            </p:nvSpPr>
            <p:spPr bwMode="auto">
              <a:xfrm>
                <a:off x="4689" y="2984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908" name="Group 212"/>
          <p:cNvGrpSpPr>
            <a:grpSpLocks/>
          </p:cNvGrpSpPr>
          <p:nvPr/>
        </p:nvGrpSpPr>
        <p:grpSpPr bwMode="auto">
          <a:xfrm>
            <a:off x="4679950" y="1901825"/>
            <a:ext cx="1150938" cy="434975"/>
            <a:chOff x="3313" y="1368"/>
            <a:chExt cx="725" cy="274"/>
          </a:xfrm>
        </p:grpSpPr>
        <p:sp>
          <p:nvSpPr>
            <p:cNvPr id="29746" name="Text Box 50"/>
            <p:cNvSpPr txBox="1">
              <a:spLocks noChangeArrowheads="1"/>
            </p:cNvSpPr>
            <p:nvPr/>
          </p:nvSpPr>
          <p:spPr bwMode="auto">
            <a:xfrm>
              <a:off x="3936" y="1452"/>
              <a:ext cx="10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F</a:t>
              </a:r>
              <a:endParaRPr lang="en-US" sz="900"/>
            </a:p>
          </p:txBody>
        </p: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3313" y="1491"/>
              <a:ext cx="12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y</a:t>
              </a:r>
              <a:endParaRPr lang="en-US" sz="900"/>
            </a:p>
          </p:txBody>
        </p:sp>
        <p:sp>
          <p:nvSpPr>
            <p:cNvPr id="29748" name="Text Box 52"/>
            <p:cNvSpPr txBox="1">
              <a:spLocks noChangeArrowheads="1"/>
            </p:cNvSpPr>
            <p:nvPr/>
          </p:nvSpPr>
          <p:spPr bwMode="auto">
            <a:xfrm>
              <a:off x="3317" y="1371"/>
              <a:ext cx="10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x</a:t>
              </a:r>
              <a:endParaRPr lang="en-US" sz="900"/>
            </a:p>
          </p:txBody>
        </p:sp>
        <p:sp>
          <p:nvSpPr>
            <p:cNvPr id="29749" name="Freeform 53"/>
            <p:cNvSpPr>
              <a:spLocks/>
            </p:cNvSpPr>
            <p:nvPr/>
          </p:nvSpPr>
          <p:spPr bwMode="auto">
            <a:xfrm>
              <a:off x="3792" y="1506"/>
              <a:ext cx="111" cy="2"/>
            </a:xfrm>
            <a:custGeom>
              <a:avLst/>
              <a:gdLst>
                <a:gd name="T0" fmla="*/ 111 w 111"/>
                <a:gd name="T1" fmla="*/ 2 h 2"/>
                <a:gd name="T2" fmla="*/ 0 w 111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" h="2">
                  <a:moveTo>
                    <a:pt x="111" y="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Freeform 54"/>
            <p:cNvSpPr>
              <a:spLocks/>
            </p:cNvSpPr>
            <p:nvPr/>
          </p:nvSpPr>
          <p:spPr bwMode="auto">
            <a:xfrm flipV="1">
              <a:off x="3486" y="1505"/>
              <a:ext cx="308" cy="137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3486" y="1368"/>
              <a:ext cx="308" cy="137"/>
            </a:xfrm>
            <a:custGeom>
              <a:avLst/>
              <a:gdLst>
                <a:gd name="T0" fmla="*/ 0 w 576"/>
                <a:gd name="T1" fmla="*/ 0 h 288"/>
                <a:gd name="T2" fmla="*/ 410 w 576"/>
                <a:gd name="T3" fmla="*/ 50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cubicBezTo>
                    <a:pt x="68" y="8"/>
                    <a:pt x="314" y="2"/>
                    <a:pt x="410" y="50"/>
                  </a:cubicBezTo>
                  <a:cubicBezTo>
                    <a:pt x="506" y="98"/>
                    <a:pt x="542" y="238"/>
                    <a:pt x="576" y="28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>
              <a:off x="3486" y="1368"/>
              <a:ext cx="43" cy="274"/>
            </a:xfrm>
            <a:custGeom>
              <a:avLst/>
              <a:gdLst>
                <a:gd name="T0" fmla="*/ 0 w 80"/>
                <a:gd name="T1" fmla="*/ 0 h 576"/>
                <a:gd name="T2" fmla="*/ 80 w 80"/>
                <a:gd name="T3" fmla="*/ 290 h 576"/>
                <a:gd name="T4" fmla="*/ 0 w 80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576">
                  <a:moveTo>
                    <a:pt x="0" y="0"/>
                  </a:moveTo>
                  <a:cubicBezTo>
                    <a:pt x="13" y="48"/>
                    <a:pt x="80" y="194"/>
                    <a:pt x="80" y="290"/>
                  </a:cubicBezTo>
                  <a:cubicBezTo>
                    <a:pt x="80" y="386"/>
                    <a:pt x="17" y="517"/>
                    <a:pt x="0" y="57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>
              <a:off x="3388" y="1439"/>
              <a:ext cx="127" cy="1"/>
            </a:xfrm>
            <a:custGeom>
              <a:avLst/>
              <a:gdLst>
                <a:gd name="T0" fmla="*/ 127 w 127"/>
                <a:gd name="T1" fmla="*/ 0 h 1"/>
                <a:gd name="T2" fmla="*/ 0 w 12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7" h="1">
                  <a:moveTo>
                    <a:pt x="127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3393" y="1561"/>
              <a:ext cx="128" cy="1"/>
            </a:xfrm>
            <a:custGeom>
              <a:avLst/>
              <a:gdLst>
                <a:gd name="T0" fmla="*/ 128 w 128"/>
                <a:gd name="T1" fmla="*/ 0 h 1"/>
                <a:gd name="T2" fmla="*/ 0 w 1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1">
                  <a:moveTo>
                    <a:pt x="12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11" name="Group 215"/>
          <p:cNvGrpSpPr>
            <a:grpSpLocks/>
          </p:cNvGrpSpPr>
          <p:nvPr/>
        </p:nvGrpSpPr>
        <p:grpSpPr bwMode="auto">
          <a:xfrm>
            <a:off x="3592513" y="1909763"/>
            <a:ext cx="874712" cy="1138237"/>
            <a:chOff x="3805" y="1476"/>
            <a:chExt cx="551" cy="717"/>
          </a:xfrm>
        </p:grpSpPr>
        <p:sp>
          <p:nvSpPr>
            <p:cNvPr id="29912" name="Text Box 216"/>
            <p:cNvSpPr txBox="1">
              <a:spLocks noChangeArrowheads="1"/>
            </p:cNvSpPr>
            <p:nvPr/>
          </p:nvSpPr>
          <p:spPr bwMode="auto">
            <a:xfrm>
              <a:off x="3809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29913" name="Text Box 217"/>
            <p:cNvSpPr txBox="1">
              <a:spLocks noChangeArrowheads="1"/>
            </p:cNvSpPr>
            <p:nvPr/>
          </p:nvSpPr>
          <p:spPr bwMode="auto">
            <a:xfrm>
              <a:off x="3809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14" name="Rectangle 218"/>
            <p:cNvSpPr>
              <a:spLocks noChangeArrowheads="1"/>
            </p:cNvSpPr>
            <p:nvPr/>
          </p:nvSpPr>
          <p:spPr bwMode="auto">
            <a:xfrm>
              <a:off x="3814" y="1477"/>
              <a:ext cx="530" cy="71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15" name="Freeform 219"/>
            <p:cNvSpPr>
              <a:spLocks/>
            </p:cNvSpPr>
            <p:nvPr/>
          </p:nvSpPr>
          <p:spPr bwMode="auto">
            <a:xfrm>
              <a:off x="3985" y="1479"/>
              <a:ext cx="2" cy="708"/>
            </a:xfrm>
            <a:custGeom>
              <a:avLst/>
              <a:gdLst>
                <a:gd name="T0" fmla="*/ 2 w 2"/>
                <a:gd name="T1" fmla="*/ 708 h 708"/>
                <a:gd name="T2" fmla="*/ 0 w 2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08">
                  <a:moveTo>
                    <a:pt x="2" y="708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16" name="Freeform 220"/>
            <p:cNvSpPr>
              <a:spLocks/>
            </p:cNvSpPr>
            <p:nvPr/>
          </p:nvSpPr>
          <p:spPr bwMode="auto">
            <a:xfrm>
              <a:off x="3814" y="1619"/>
              <a:ext cx="535" cy="1"/>
            </a:xfrm>
            <a:custGeom>
              <a:avLst/>
              <a:gdLst>
                <a:gd name="T0" fmla="*/ 535 w 535"/>
                <a:gd name="T1" fmla="*/ 0 h 1"/>
                <a:gd name="T2" fmla="*/ 0 w 53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5" h="1">
                  <a:moveTo>
                    <a:pt x="535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17" name="Freeform 221"/>
            <p:cNvSpPr>
              <a:spLocks/>
            </p:cNvSpPr>
            <p:nvPr/>
          </p:nvSpPr>
          <p:spPr bwMode="auto">
            <a:xfrm>
              <a:off x="3814" y="1763"/>
              <a:ext cx="529" cy="1"/>
            </a:xfrm>
            <a:custGeom>
              <a:avLst/>
              <a:gdLst>
                <a:gd name="T0" fmla="*/ 0 w 529"/>
                <a:gd name="T1" fmla="*/ 0 h 1"/>
                <a:gd name="T2" fmla="*/ 529 w 5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9" h="1">
                  <a:moveTo>
                    <a:pt x="0" y="0"/>
                  </a:moveTo>
                  <a:lnTo>
                    <a:pt x="529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18" name="Text Box 222"/>
            <p:cNvSpPr txBox="1">
              <a:spLocks noChangeArrowheads="1"/>
            </p:cNvSpPr>
            <p:nvPr/>
          </p:nvSpPr>
          <p:spPr bwMode="auto">
            <a:xfrm>
              <a:off x="3992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9919" name="Text Box 223"/>
            <p:cNvSpPr txBox="1">
              <a:spLocks noChangeArrowheads="1"/>
            </p:cNvSpPr>
            <p:nvPr/>
          </p:nvSpPr>
          <p:spPr bwMode="auto">
            <a:xfrm>
              <a:off x="3986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20" name="Text Box 224"/>
            <p:cNvSpPr txBox="1">
              <a:spLocks noChangeArrowheads="1"/>
            </p:cNvSpPr>
            <p:nvPr/>
          </p:nvSpPr>
          <p:spPr bwMode="auto">
            <a:xfrm>
              <a:off x="4183" y="148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9921" name="Text Box 225"/>
            <p:cNvSpPr txBox="1">
              <a:spLocks noChangeArrowheads="1"/>
            </p:cNvSpPr>
            <p:nvPr/>
          </p:nvSpPr>
          <p:spPr bwMode="auto">
            <a:xfrm>
              <a:off x="4177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22" name="Freeform 226"/>
            <p:cNvSpPr>
              <a:spLocks/>
            </p:cNvSpPr>
            <p:nvPr/>
          </p:nvSpPr>
          <p:spPr bwMode="auto">
            <a:xfrm>
              <a:off x="4168" y="1476"/>
              <a:ext cx="1" cy="717"/>
            </a:xfrm>
            <a:custGeom>
              <a:avLst/>
              <a:gdLst>
                <a:gd name="T0" fmla="*/ 0 w 1"/>
                <a:gd name="T1" fmla="*/ 0 h 717"/>
                <a:gd name="T2" fmla="*/ 0 w 1"/>
                <a:gd name="T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17">
                  <a:moveTo>
                    <a:pt x="0" y="0"/>
                  </a:moveTo>
                  <a:lnTo>
                    <a:pt x="0" y="71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23" name="Freeform 227"/>
            <p:cNvSpPr>
              <a:spLocks/>
            </p:cNvSpPr>
            <p:nvPr/>
          </p:nvSpPr>
          <p:spPr bwMode="auto">
            <a:xfrm>
              <a:off x="3817" y="2044"/>
              <a:ext cx="526" cy="1"/>
            </a:xfrm>
            <a:custGeom>
              <a:avLst/>
              <a:gdLst>
                <a:gd name="T0" fmla="*/ 526 w 526"/>
                <a:gd name="T1" fmla="*/ 0 h 1"/>
                <a:gd name="T2" fmla="*/ 0 w 5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1">
                  <a:moveTo>
                    <a:pt x="526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24" name="Freeform 228"/>
            <p:cNvSpPr>
              <a:spLocks/>
            </p:cNvSpPr>
            <p:nvPr/>
          </p:nvSpPr>
          <p:spPr bwMode="auto">
            <a:xfrm>
              <a:off x="3818" y="1905"/>
              <a:ext cx="525" cy="1"/>
            </a:xfrm>
            <a:custGeom>
              <a:avLst/>
              <a:gdLst>
                <a:gd name="T0" fmla="*/ 525 w 525"/>
                <a:gd name="T1" fmla="*/ 1 h 1"/>
                <a:gd name="T2" fmla="*/ 0 w 5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1">
                  <a:moveTo>
                    <a:pt x="525" y="1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25" name="Text Box 229"/>
            <p:cNvSpPr txBox="1">
              <a:spLocks noChangeArrowheads="1"/>
            </p:cNvSpPr>
            <p:nvPr/>
          </p:nvSpPr>
          <p:spPr bwMode="auto">
            <a:xfrm>
              <a:off x="3809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26" name="Text Box 230"/>
            <p:cNvSpPr txBox="1">
              <a:spLocks noChangeArrowheads="1"/>
            </p:cNvSpPr>
            <p:nvPr/>
          </p:nvSpPr>
          <p:spPr bwMode="auto">
            <a:xfrm>
              <a:off x="3987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27" name="Text Box 231"/>
            <p:cNvSpPr txBox="1">
              <a:spLocks noChangeArrowheads="1"/>
            </p:cNvSpPr>
            <p:nvPr/>
          </p:nvSpPr>
          <p:spPr bwMode="auto">
            <a:xfrm>
              <a:off x="4178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28" name="Text Box 232"/>
            <p:cNvSpPr txBox="1">
              <a:spLocks noChangeArrowheads="1"/>
            </p:cNvSpPr>
            <p:nvPr/>
          </p:nvSpPr>
          <p:spPr bwMode="auto">
            <a:xfrm>
              <a:off x="3805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29" name="Text Box 233"/>
            <p:cNvSpPr txBox="1">
              <a:spLocks noChangeArrowheads="1"/>
            </p:cNvSpPr>
            <p:nvPr/>
          </p:nvSpPr>
          <p:spPr bwMode="auto">
            <a:xfrm>
              <a:off x="3983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30" name="Text Box 234"/>
            <p:cNvSpPr txBox="1">
              <a:spLocks noChangeArrowheads="1"/>
            </p:cNvSpPr>
            <p:nvPr/>
          </p:nvSpPr>
          <p:spPr bwMode="auto">
            <a:xfrm>
              <a:off x="4174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31" name="Text Box 235"/>
            <p:cNvSpPr txBox="1">
              <a:spLocks noChangeArrowheads="1"/>
            </p:cNvSpPr>
            <p:nvPr/>
          </p:nvSpPr>
          <p:spPr bwMode="auto">
            <a:xfrm>
              <a:off x="3806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32" name="Text Box 236"/>
            <p:cNvSpPr txBox="1">
              <a:spLocks noChangeArrowheads="1"/>
            </p:cNvSpPr>
            <p:nvPr/>
          </p:nvSpPr>
          <p:spPr bwMode="auto">
            <a:xfrm>
              <a:off x="3984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33" name="Text Box 237"/>
            <p:cNvSpPr txBox="1">
              <a:spLocks noChangeArrowheads="1"/>
            </p:cNvSpPr>
            <p:nvPr/>
          </p:nvSpPr>
          <p:spPr bwMode="auto">
            <a:xfrm>
              <a:off x="4175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</p:grpSp>
      <p:grpSp>
        <p:nvGrpSpPr>
          <p:cNvPr id="29957" name="Group 261"/>
          <p:cNvGrpSpPr>
            <a:grpSpLocks/>
          </p:cNvGrpSpPr>
          <p:nvPr/>
        </p:nvGrpSpPr>
        <p:grpSpPr bwMode="auto">
          <a:xfrm>
            <a:off x="5800725" y="1909763"/>
            <a:ext cx="874713" cy="1138237"/>
            <a:chOff x="3805" y="1476"/>
            <a:chExt cx="551" cy="717"/>
          </a:xfrm>
        </p:grpSpPr>
        <p:sp>
          <p:nvSpPr>
            <p:cNvPr id="29958" name="Text Box 262"/>
            <p:cNvSpPr txBox="1">
              <a:spLocks noChangeArrowheads="1"/>
            </p:cNvSpPr>
            <p:nvPr/>
          </p:nvSpPr>
          <p:spPr bwMode="auto">
            <a:xfrm>
              <a:off x="3809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29959" name="Text Box 263"/>
            <p:cNvSpPr txBox="1">
              <a:spLocks noChangeArrowheads="1"/>
            </p:cNvSpPr>
            <p:nvPr/>
          </p:nvSpPr>
          <p:spPr bwMode="auto">
            <a:xfrm>
              <a:off x="3809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60" name="Rectangle 264"/>
            <p:cNvSpPr>
              <a:spLocks noChangeArrowheads="1"/>
            </p:cNvSpPr>
            <p:nvPr/>
          </p:nvSpPr>
          <p:spPr bwMode="auto">
            <a:xfrm>
              <a:off x="3814" y="1477"/>
              <a:ext cx="530" cy="71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61" name="Freeform 265"/>
            <p:cNvSpPr>
              <a:spLocks/>
            </p:cNvSpPr>
            <p:nvPr/>
          </p:nvSpPr>
          <p:spPr bwMode="auto">
            <a:xfrm>
              <a:off x="3985" y="1479"/>
              <a:ext cx="2" cy="708"/>
            </a:xfrm>
            <a:custGeom>
              <a:avLst/>
              <a:gdLst>
                <a:gd name="T0" fmla="*/ 2 w 2"/>
                <a:gd name="T1" fmla="*/ 708 h 708"/>
                <a:gd name="T2" fmla="*/ 0 w 2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08">
                  <a:moveTo>
                    <a:pt x="2" y="708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62" name="Freeform 266"/>
            <p:cNvSpPr>
              <a:spLocks/>
            </p:cNvSpPr>
            <p:nvPr/>
          </p:nvSpPr>
          <p:spPr bwMode="auto">
            <a:xfrm>
              <a:off x="3814" y="1619"/>
              <a:ext cx="535" cy="1"/>
            </a:xfrm>
            <a:custGeom>
              <a:avLst/>
              <a:gdLst>
                <a:gd name="T0" fmla="*/ 535 w 535"/>
                <a:gd name="T1" fmla="*/ 0 h 1"/>
                <a:gd name="T2" fmla="*/ 0 w 53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5" h="1">
                  <a:moveTo>
                    <a:pt x="535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63" name="Freeform 267"/>
            <p:cNvSpPr>
              <a:spLocks/>
            </p:cNvSpPr>
            <p:nvPr/>
          </p:nvSpPr>
          <p:spPr bwMode="auto">
            <a:xfrm>
              <a:off x="3814" y="1763"/>
              <a:ext cx="529" cy="1"/>
            </a:xfrm>
            <a:custGeom>
              <a:avLst/>
              <a:gdLst>
                <a:gd name="T0" fmla="*/ 0 w 529"/>
                <a:gd name="T1" fmla="*/ 0 h 1"/>
                <a:gd name="T2" fmla="*/ 529 w 5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9" h="1">
                  <a:moveTo>
                    <a:pt x="0" y="0"/>
                  </a:moveTo>
                  <a:lnTo>
                    <a:pt x="529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64" name="Text Box 268"/>
            <p:cNvSpPr txBox="1">
              <a:spLocks noChangeArrowheads="1"/>
            </p:cNvSpPr>
            <p:nvPr/>
          </p:nvSpPr>
          <p:spPr bwMode="auto">
            <a:xfrm>
              <a:off x="3992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9965" name="Text Box 269"/>
            <p:cNvSpPr txBox="1">
              <a:spLocks noChangeArrowheads="1"/>
            </p:cNvSpPr>
            <p:nvPr/>
          </p:nvSpPr>
          <p:spPr bwMode="auto">
            <a:xfrm>
              <a:off x="3986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66" name="Text Box 270"/>
            <p:cNvSpPr txBox="1">
              <a:spLocks noChangeArrowheads="1"/>
            </p:cNvSpPr>
            <p:nvPr/>
          </p:nvSpPr>
          <p:spPr bwMode="auto">
            <a:xfrm>
              <a:off x="4183" y="148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9967" name="Text Box 271"/>
            <p:cNvSpPr txBox="1">
              <a:spLocks noChangeArrowheads="1"/>
            </p:cNvSpPr>
            <p:nvPr/>
          </p:nvSpPr>
          <p:spPr bwMode="auto">
            <a:xfrm>
              <a:off x="4177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68" name="Freeform 272"/>
            <p:cNvSpPr>
              <a:spLocks/>
            </p:cNvSpPr>
            <p:nvPr/>
          </p:nvSpPr>
          <p:spPr bwMode="auto">
            <a:xfrm>
              <a:off x="4168" y="1476"/>
              <a:ext cx="1" cy="717"/>
            </a:xfrm>
            <a:custGeom>
              <a:avLst/>
              <a:gdLst>
                <a:gd name="T0" fmla="*/ 0 w 1"/>
                <a:gd name="T1" fmla="*/ 0 h 717"/>
                <a:gd name="T2" fmla="*/ 0 w 1"/>
                <a:gd name="T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17">
                  <a:moveTo>
                    <a:pt x="0" y="0"/>
                  </a:moveTo>
                  <a:lnTo>
                    <a:pt x="0" y="71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69" name="Freeform 273"/>
            <p:cNvSpPr>
              <a:spLocks/>
            </p:cNvSpPr>
            <p:nvPr/>
          </p:nvSpPr>
          <p:spPr bwMode="auto">
            <a:xfrm>
              <a:off x="3817" y="2044"/>
              <a:ext cx="526" cy="1"/>
            </a:xfrm>
            <a:custGeom>
              <a:avLst/>
              <a:gdLst>
                <a:gd name="T0" fmla="*/ 526 w 526"/>
                <a:gd name="T1" fmla="*/ 0 h 1"/>
                <a:gd name="T2" fmla="*/ 0 w 5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1">
                  <a:moveTo>
                    <a:pt x="526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70" name="Freeform 274"/>
            <p:cNvSpPr>
              <a:spLocks/>
            </p:cNvSpPr>
            <p:nvPr/>
          </p:nvSpPr>
          <p:spPr bwMode="auto">
            <a:xfrm>
              <a:off x="3818" y="1905"/>
              <a:ext cx="525" cy="1"/>
            </a:xfrm>
            <a:custGeom>
              <a:avLst/>
              <a:gdLst>
                <a:gd name="T0" fmla="*/ 525 w 525"/>
                <a:gd name="T1" fmla="*/ 1 h 1"/>
                <a:gd name="T2" fmla="*/ 0 w 5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1">
                  <a:moveTo>
                    <a:pt x="525" y="1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971" name="Text Box 275"/>
            <p:cNvSpPr txBox="1">
              <a:spLocks noChangeArrowheads="1"/>
            </p:cNvSpPr>
            <p:nvPr/>
          </p:nvSpPr>
          <p:spPr bwMode="auto">
            <a:xfrm>
              <a:off x="3809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72" name="Text Box 276"/>
            <p:cNvSpPr txBox="1">
              <a:spLocks noChangeArrowheads="1"/>
            </p:cNvSpPr>
            <p:nvPr/>
          </p:nvSpPr>
          <p:spPr bwMode="auto">
            <a:xfrm>
              <a:off x="3987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73" name="Text Box 277"/>
            <p:cNvSpPr txBox="1">
              <a:spLocks noChangeArrowheads="1"/>
            </p:cNvSpPr>
            <p:nvPr/>
          </p:nvSpPr>
          <p:spPr bwMode="auto">
            <a:xfrm>
              <a:off x="4178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74" name="Text Box 278"/>
            <p:cNvSpPr txBox="1">
              <a:spLocks noChangeArrowheads="1"/>
            </p:cNvSpPr>
            <p:nvPr/>
          </p:nvSpPr>
          <p:spPr bwMode="auto">
            <a:xfrm>
              <a:off x="3805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75" name="Text Box 279"/>
            <p:cNvSpPr txBox="1">
              <a:spLocks noChangeArrowheads="1"/>
            </p:cNvSpPr>
            <p:nvPr/>
          </p:nvSpPr>
          <p:spPr bwMode="auto">
            <a:xfrm>
              <a:off x="3983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976" name="Text Box 280"/>
            <p:cNvSpPr txBox="1">
              <a:spLocks noChangeArrowheads="1"/>
            </p:cNvSpPr>
            <p:nvPr/>
          </p:nvSpPr>
          <p:spPr bwMode="auto">
            <a:xfrm>
              <a:off x="4174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77" name="Text Box 281"/>
            <p:cNvSpPr txBox="1">
              <a:spLocks noChangeArrowheads="1"/>
            </p:cNvSpPr>
            <p:nvPr/>
          </p:nvSpPr>
          <p:spPr bwMode="auto">
            <a:xfrm>
              <a:off x="3806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78" name="Text Box 282"/>
            <p:cNvSpPr txBox="1">
              <a:spLocks noChangeArrowheads="1"/>
            </p:cNvSpPr>
            <p:nvPr/>
          </p:nvSpPr>
          <p:spPr bwMode="auto">
            <a:xfrm>
              <a:off x="3984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979" name="Text Box 283"/>
            <p:cNvSpPr txBox="1">
              <a:spLocks noChangeArrowheads="1"/>
            </p:cNvSpPr>
            <p:nvPr/>
          </p:nvSpPr>
          <p:spPr bwMode="auto">
            <a:xfrm>
              <a:off x="4175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</p:grpSp>
      <p:grpSp>
        <p:nvGrpSpPr>
          <p:cNvPr id="30003" name="Group 307"/>
          <p:cNvGrpSpPr>
            <a:grpSpLocks/>
          </p:cNvGrpSpPr>
          <p:nvPr/>
        </p:nvGrpSpPr>
        <p:grpSpPr bwMode="auto">
          <a:xfrm>
            <a:off x="7950200" y="1909763"/>
            <a:ext cx="874713" cy="1138237"/>
            <a:chOff x="3805" y="1476"/>
            <a:chExt cx="551" cy="717"/>
          </a:xfrm>
        </p:grpSpPr>
        <p:sp>
          <p:nvSpPr>
            <p:cNvPr id="30004" name="Text Box 308"/>
            <p:cNvSpPr txBox="1">
              <a:spLocks noChangeArrowheads="1"/>
            </p:cNvSpPr>
            <p:nvPr/>
          </p:nvSpPr>
          <p:spPr bwMode="auto">
            <a:xfrm>
              <a:off x="3809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0005" name="Text Box 309"/>
            <p:cNvSpPr txBox="1">
              <a:spLocks noChangeArrowheads="1"/>
            </p:cNvSpPr>
            <p:nvPr/>
          </p:nvSpPr>
          <p:spPr bwMode="auto">
            <a:xfrm>
              <a:off x="3809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06" name="Rectangle 310"/>
            <p:cNvSpPr>
              <a:spLocks noChangeArrowheads="1"/>
            </p:cNvSpPr>
            <p:nvPr/>
          </p:nvSpPr>
          <p:spPr bwMode="auto">
            <a:xfrm>
              <a:off x="3814" y="1477"/>
              <a:ext cx="530" cy="71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07" name="Freeform 311"/>
            <p:cNvSpPr>
              <a:spLocks/>
            </p:cNvSpPr>
            <p:nvPr/>
          </p:nvSpPr>
          <p:spPr bwMode="auto">
            <a:xfrm>
              <a:off x="3985" y="1479"/>
              <a:ext cx="2" cy="708"/>
            </a:xfrm>
            <a:custGeom>
              <a:avLst/>
              <a:gdLst>
                <a:gd name="T0" fmla="*/ 2 w 2"/>
                <a:gd name="T1" fmla="*/ 708 h 708"/>
                <a:gd name="T2" fmla="*/ 0 w 2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08">
                  <a:moveTo>
                    <a:pt x="2" y="708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08" name="Freeform 312"/>
            <p:cNvSpPr>
              <a:spLocks/>
            </p:cNvSpPr>
            <p:nvPr/>
          </p:nvSpPr>
          <p:spPr bwMode="auto">
            <a:xfrm>
              <a:off x="3814" y="1619"/>
              <a:ext cx="535" cy="1"/>
            </a:xfrm>
            <a:custGeom>
              <a:avLst/>
              <a:gdLst>
                <a:gd name="T0" fmla="*/ 535 w 535"/>
                <a:gd name="T1" fmla="*/ 0 h 1"/>
                <a:gd name="T2" fmla="*/ 0 w 53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5" h="1">
                  <a:moveTo>
                    <a:pt x="535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09" name="Freeform 313"/>
            <p:cNvSpPr>
              <a:spLocks/>
            </p:cNvSpPr>
            <p:nvPr/>
          </p:nvSpPr>
          <p:spPr bwMode="auto">
            <a:xfrm>
              <a:off x="3814" y="1763"/>
              <a:ext cx="529" cy="1"/>
            </a:xfrm>
            <a:custGeom>
              <a:avLst/>
              <a:gdLst>
                <a:gd name="T0" fmla="*/ 0 w 529"/>
                <a:gd name="T1" fmla="*/ 0 h 1"/>
                <a:gd name="T2" fmla="*/ 529 w 5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9" h="1">
                  <a:moveTo>
                    <a:pt x="0" y="0"/>
                  </a:moveTo>
                  <a:lnTo>
                    <a:pt x="529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10" name="Text Box 314"/>
            <p:cNvSpPr txBox="1">
              <a:spLocks noChangeArrowheads="1"/>
            </p:cNvSpPr>
            <p:nvPr/>
          </p:nvSpPr>
          <p:spPr bwMode="auto">
            <a:xfrm>
              <a:off x="3992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011" name="Text Box 315"/>
            <p:cNvSpPr txBox="1">
              <a:spLocks noChangeArrowheads="1"/>
            </p:cNvSpPr>
            <p:nvPr/>
          </p:nvSpPr>
          <p:spPr bwMode="auto">
            <a:xfrm>
              <a:off x="3986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12" name="Text Box 316"/>
            <p:cNvSpPr txBox="1">
              <a:spLocks noChangeArrowheads="1"/>
            </p:cNvSpPr>
            <p:nvPr/>
          </p:nvSpPr>
          <p:spPr bwMode="auto">
            <a:xfrm>
              <a:off x="4183" y="148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0013" name="Text Box 317"/>
            <p:cNvSpPr txBox="1">
              <a:spLocks noChangeArrowheads="1"/>
            </p:cNvSpPr>
            <p:nvPr/>
          </p:nvSpPr>
          <p:spPr bwMode="auto">
            <a:xfrm>
              <a:off x="4177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14" name="Freeform 318"/>
            <p:cNvSpPr>
              <a:spLocks/>
            </p:cNvSpPr>
            <p:nvPr/>
          </p:nvSpPr>
          <p:spPr bwMode="auto">
            <a:xfrm>
              <a:off x="4168" y="1476"/>
              <a:ext cx="1" cy="717"/>
            </a:xfrm>
            <a:custGeom>
              <a:avLst/>
              <a:gdLst>
                <a:gd name="T0" fmla="*/ 0 w 1"/>
                <a:gd name="T1" fmla="*/ 0 h 717"/>
                <a:gd name="T2" fmla="*/ 0 w 1"/>
                <a:gd name="T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17">
                  <a:moveTo>
                    <a:pt x="0" y="0"/>
                  </a:moveTo>
                  <a:lnTo>
                    <a:pt x="0" y="71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15" name="Freeform 319"/>
            <p:cNvSpPr>
              <a:spLocks/>
            </p:cNvSpPr>
            <p:nvPr/>
          </p:nvSpPr>
          <p:spPr bwMode="auto">
            <a:xfrm>
              <a:off x="3817" y="2044"/>
              <a:ext cx="526" cy="1"/>
            </a:xfrm>
            <a:custGeom>
              <a:avLst/>
              <a:gdLst>
                <a:gd name="T0" fmla="*/ 526 w 526"/>
                <a:gd name="T1" fmla="*/ 0 h 1"/>
                <a:gd name="T2" fmla="*/ 0 w 5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1">
                  <a:moveTo>
                    <a:pt x="526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16" name="Freeform 320"/>
            <p:cNvSpPr>
              <a:spLocks/>
            </p:cNvSpPr>
            <p:nvPr/>
          </p:nvSpPr>
          <p:spPr bwMode="auto">
            <a:xfrm>
              <a:off x="3818" y="1905"/>
              <a:ext cx="525" cy="1"/>
            </a:xfrm>
            <a:custGeom>
              <a:avLst/>
              <a:gdLst>
                <a:gd name="T0" fmla="*/ 525 w 525"/>
                <a:gd name="T1" fmla="*/ 1 h 1"/>
                <a:gd name="T2" fmla="*/ 0 w 5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1">
                  <a:moveTo>
                    <a:pt x="525" y="1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17" name="Text Box 321"/>
            <p:cNvSpPr txBox="1">
              <a:spLocks noChangeArrowheads="1"/>
            </p:cNvSpPr>
            <p:nvPr/>
          </p:nvSpPr>
          <p:spPr bwMode="auto">
            <a:xfrm>
              <a:off x="3809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18" name="Text Box 322"/>
            <p:cNvSpPr txBox="1">
              <a:spLocks noChangeArrowheads="1"/>
            </p:cNvSpPr>
            <p:nvPr/>
          </p:nvSpPr>
          <p:spPr bwMode="auto">
            <a:xfrm>
              <a:off x="3987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19" name="Text Box 323"/>
            <p:cNvSpPr txBox="1">
              <a:spLocks noChangeArrowheads="1"/>
            </p:cNvSpPr>
            <p:nvPr/>
          </p:nvSpPr>
          <p:spPr bwMode="auto">
            <a:xfrm>
              <a:off x="4178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20" name="Text Box 324"/>
            <p:cNvSpPr txBox="1">
              <a:spLocks noChangeArrowheads="1"/>
            </p:cNvSpPr>
            <p:nvPr/>
          </p:nvSpPr>
          <p:spPr bwMode="auto">
            <a:xfrm>
              <a:off x="3805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21" name="Text Box 325"/>
            <p:cNvSpPr txBox="1">
              <a:spLocks noChangeArrowheads="1"/>
            </p:cNvSpPr>
            <p:nvPr/>
          </p:nvSpPr>
          <p:spPr bwMode="auto">
            <a:xfrm>
              <a:off x="3983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22" name="Text Box 326"/>
            <p:cNvSpPr txBox="1">
              <a:spLocks noChangeArrowheads="1"/>
            </p:cNvSpPr>
            <p:nvPr/>
          </p:nvSpPr>
          <p:spPr bwMode="auto">
            <a:xfrm>
              <a:off x="4174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23" name="Text Box 327"/>
            <p:cNvSpPr txBox="1">
              <a:spLocks noChangeArrowheads="1"/>
            </p:cNvSpPr>
            <p:nvPr/>
          </p:nvSpPr>
          <p:spPr bwMode="auto">
            <a:xfrm>
              <a:off x="3806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24" name="Text Box 328"/>
            <p:cNvSpPr txBox="1">
              <a:spLocks noChangeArrowheads="1"/>
            </p:cNvSpPr>
            <p:nvPr/>
          </p:nvSpPr>
          <p:spPr bwMode="auto">
            <a:xfrm>
              <a:off x="3984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25" name="Text Box 329"/>
            <p:cNvSpPr txBox="1">
              <a:spLocks noChangeArrowheads="1"/>
            </p:cNvSpPr>
            <p:nvPr/>
          </p:nvSpPr>
          <p:spPr bwMode="auto">
            <a:xfrm>
              <a:off x="4175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30049" name="Group 353"/>
          <p:cNvGrpSpPr>
            <a:grpSpLocks/>
          </p:cNvGrpSpPr>
          <p:nvPr/>
        </p:nvGrpSpPr>
        <p:grpSpPr bwMode="auto">
          <a:xfrm>
            <a:off x="7950200" y="3924300"/>
            <a:ext cx="874713" cy="1138238"/>
            <a:chOff x="3805" y="1476"/>
            <a:chExt cx="551" cy="717"/>
          </a:xfrm>
        </p:grpSpPr>
        <p:sp>
          <p:nvSpPr>
            <p:cNvPr id="30050" name="Text Box 354"/>
            <p:cNvSpPr txBox="1">
              <a:spLocks noChangeArrowheads="1"/>
            </p:cNvSpPr>
            <p:nvPr/>
          </p:nvSpPr>
          <p:spPr bwMode="auto">
            <a:xfrm>
              <a:off x="3809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0051" name="Text Box 355"/>
            <p:cNvSpPr txBox="1">
              <a:spLocks noChangeArrowheads="1"/>
            </p:cNvSpPr>
            <p:nvPr/>
          </p:nvSpPr>
          <p:spPr bwMode="auto">
            <a:xfrm>
              <a:off x="3809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52" name="Rectangle 356"/>
            <p:cNvSpPr>
              <a:spLocks noChangeArrowheads="1"/>
            </p:cNvSpPr>
            <p:nvPr/>
          </p:nvSpPr>
          <p:spPr bwMode="auto">
            <a:xfrm>
              <a:off x="3814" y="1477"/>
              <a:ext cx="530" cy="71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53" name="Freeform 357"/>
            <p:cNvSpPr>
              <a:spLocks/>
            </p:cNvSpPr>
            <p:nvPr/>
          </p:nvSpPr>
          <p:spPr bwMode="auto">
            <a:xfrm>
              <a:off x="3985" y="1479"/>
              <a:ext cx="2" cy="708"/>
            </a:xfrm>
            <a:custGeom>
              <a:avLst/>
              <a:gdLst>
                <a:gd name="T0" fmla="*/ 2 w 2"/>
                <a:gd name="T1" fmla="*/ 708 h 708"/>
                <a:gd name="T2" fmla="*/ 0 w 2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08">
                  <a:moveTo>
                    <a:pt x="2" y="708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54" name="Freeform 358"/>
            <p:cNvSpPr>
              <a:spLocks/>
            </p:cNvSpPr>
            <p:nvPr/>
          </p:nvSpPr>
          <p:spPr bwMode="auto">
            <a:xfrm>
              <a:off x="3814" y="1619"/>
              <a:ext cx="535" cy="1"/>
            </a:xfrm>
            <a:custGeom>
              <a:avLst/>
              <a:gdLst>
                <a:gd name="T0" fmla="*/ 535 w 535"/>
                <a:gd name="T1" fmla="*/ 0 h 1"/>
                <a:gd name="T2" fmla="*/ 0 w 53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5" h="1">
                  <a:moveTo>
                    <a:pt x="535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55" name="Freeform 359"/>
            <p:cNvSpPr>
              <a:spLocks/>
            </p:cNvSpPr>
            <p:nvPr/>
          </p:nvSpPr>
          <p:spPr bwMode="auto">
            <a:xfrm>
              <a:off x="3814" y="1763"/>
              <a:ext cx="529" cy="1"/>
            </a:xfrm>
            <a:custGeom>
              <a:avLst/>
              <a:gdLst>
                <a:gd name="T0" fmla="*/ 0 w 529"/>
                <a:gd name="T1" fmla="*/ 0 h 1"/>
                <a:gd name="T2" fmla="*/ 529 w 5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9" h="1">
                  <a:moveTo>
                    <a:pt x="0" y="0"/>
                  </a:moveTo>
                  <a:lnTo>
                    <a:pt x="529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56" name="Text Box 360"/>
            <p:cNvSpPr txBox="1">
              <a:spLocks noChangeArrowheads="1"/>
            </p:cNvSpPr>
            <p:nvPr/>
          </p:nvSpPr>
          <p:spPr bwMode="auto">
            <a:xfrm>
              <a:off x="3992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057" name="Text Box 361"/>
            <p:cNvSpPr txBox="1">
              <a:spLocks noChangeArrowheads="1"/>
            </p:cNvSpPr>
            <p:nvPr/>
          </p:nvSpPr>
          <p:spPr bwMode="auto">
            <a:xfrm>
              <a:off x="3986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58" name="Text Box 362"/>
            <p:cNvSpPr txBox="1">
              <a:spLocks noChangeArrowheads="1"/>
            </p:cNvSpPr>
            <p:nvPr/>
          </p:nvSpPr>
          <p:spPr bwMode="auto">
            <a:xfrm>
              <a:off x="4183" y="148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0059" name="Text Box 363"/>
            <p:cNvSpPr txBox="1">
              <a:spLocks noChangeArrowheads="1"/>
            </p:cNvSpPr>
            <p:nvPr/>
          </p:nvSpPr>
          <p:spPr bwMode="auto">
            <a:xfrm>
              <a:off x="4177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60" name="Freeform 364"/>
            <p:cNvSpPr>
              <a:spLocks/>
            </p:cNvSpPr>
            <p:nvPr/>
          </p:nvSpPr>
          <p:spPr bwMode="auto">
            <a:xfrm>
              <a:off x="4168" y="1476"/>
              <a:ext cx="1" cy="717"/>
            </a:xfrm>
            <a:custGeom>
              <a:avLst/>
              <a:gdLst>
                <a:gd name="T0" fmla="*/ 0 w 1"/>
                <a:gd name="T1" fmla="*/ 0 h 717"/>
                <a:gd name="T2" fmla="*/ 0 w 1"/>
                <a:gd name="T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17">
                  <a:moveTo>
                    <a:pt x="0" y="0"/>
                  </a:moveTo>
                  <a:lnTo>
                    <a:pt x="0" y="71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61" name="Freeform 365"/>
            <p:cNvSpPr>
              <a:spLocks/>
            </p:cNvSpPr>
            <p:nvPr/>
          </p:nvSpPr>
          <p:spPr bwMode="auto">
            <a:xfrm>
              <a:off x="3817" y="2044"/>
              <a:ext cx="526" cy="1"/>
            </a:xfrm>
            <a:custGeom>
              <a:avLst/>
              <a:gdLst>
                <a:gd name="T0" fmla="*/ 526 w 526"/>
                <a:gd name="T1" fmla="*/ 0 h 1"/>
                <a:gd name="T2" fmla="*/ 0 w 5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1">
                  <a:moveTo>
                    <a:pt x="526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62" name="Freeform 366"/>
            <p:cNvSpPr>
              <a:spLocks/>
            </p:cNvSpPr>
            <p:nvPr/>
          </p:nvSpPr>
          <p:spPr bwMode="auto">
            <a:xfrm>
              <a:off x="3818" y="1905"/>
              <a:ext cx="525" cy="1"/>
            </a:xfrm>
            <a:custGeom>
              <a:avLst/>
              <a:gdLst>
                <a:gd name="T0" fmla="*/ 525 w 525"/>
                <a:gd name="T1" fmla="*/ 1 h 1"/>
                <a:gd name="T2" fmla="*/ 0 w 5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1">
                  <a:moveTo>
                    <a:pt x="525" y="1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63" name="Text Box 367"/>
            <p:cNvSpPr txBox="1">
              <a:spLocks noChangeArrowheads="1"/>
            </p:cNvSpPr>
            <p:nvPr/>
          </p:nvSpPr>
          <p:spPr bwMode="auto">
            <a:xfrm>
              <a:off x="3809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64" name="Text Box 368"/>
            <p:cNvSpPr txBox="1">
              <a:spLocks noChangeArrowheads="1"/>
            </p:cNvSpPr>
            <p:nvPr/>
          </p:nvSpPr>
          <p:spPr bwMode="auto">
            <a:xfrm>
              <a:off x="3987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65" name="Text Box 369"/>
            <p:cNvSpPr txBox="1">
              <a:spLocks noChangeArrowheads="1"/>
            </p:cNvSpPr>
            <p:nvPr/>
          </p:nvSpPr>
          <p:spPr bwMode="auto">
            <a:xfrm>
              <a:off x="4178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66" name="Text Box 370"/>
            <p:cNvSpPr txBox="1">
              <a:spLocks noChangeArrowheads="1"/>
            </p:cNvSpPr>
            <p:nvPr/>
          </p:nvSpPr>
          <p:spPr bwMode="auto">
            <a:xfrm>
              <a:off x="3805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67" name="Text Box 371"/>
            <p:cNvSpPr txBox="1">
              <a:spLocks noChangeArrowheads="1"/>
            </p:cNvSpPr>
            <p:nvPr/>
          </p:nvSpPr>
          <p:spPr bwMode="auto">
            <a:xfrm>
              <a:off x="3983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68" name="Text Box 372"/>
            <p:cNvSpPr txBox="1">
              <a:spLocks noChangeArrowheads="1"/>
            </p:cNvSpPr>
            <p:nvPr/>
          </p:nvSpPr>
          <p:spPr bwMode="auto">
            <a:xfrm>
              <a:off x="4174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69" name="Text Box 373"/>
            <p:cNvSpPr txBox="1">
              <a:spLocks noChangeArrowheads="1"/>
            </p:cNvSpPr>
            <p:nvPr/>
          </p:nvSpPr>
          <p:spPr bwMode="auto">
            <a:xfrm>
              <a:off x="3806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70" name="Text Box 374"/>
            <p:cNvSpPr txBox="1">
              <a:spLocks noChangeArrowheads="1"/>
            </p:cNvSpPr>
            <p:nvPr/>
          </p:nvSpPr>
          <p:spPr bwMode="auto">
            <a:xfrm>
              <a:off x="3984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71" name="Text Box 375"/>
            <p:cNvSpPr txBox="1">
              <a:spLocks noChangeArrowheads="1"/>
            </p:cNvSpPr>
            <p:nvPr/>
          </p:nvSpPr>
          <p:spPr bwMode="auto">
            <a:xfrm>
              <a:off x="4175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</p:grpSp>
      <p:grpSp>
        <p:nvGrpSpPr>
          <p:cNvPr id="30095" name="Group 399"/>
          <p:cNvGrpSpPr>
            <a:grpSpLocks/>
          </p:cNvGrpSpPr>
          <p:nvPr/>
        </p:nvGrpSpPr>
        <p:grpSpPr bwMode="auto">
          <a:xfrm>
            <a:off x="3592513" y="3924300"/>
            <a:ext cx="874712" cy="1138238"/>
            <a:chOff x="3805" y="1476"/>
            <a:chExt cx="551" cy="717"/>
          </a:xfrm>
        </p:grpSpPr>
        <p:sp>
          <p:nvSpPr>
            <p:cNvPr id="30096" name="Text Box 400"/>
            <p:cNvSpPr txBox="1">
              <a:spLocks noChangeArrowheads="1"/>
            </p:cNvSpPr>
            <p:nvPr/>
          </p:nvSpPr>
          <p:spPr bwMode="auto">
            <a:xfrm>
              <a:off x="3809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0097" name="Text Box 401"/>
            <p:cNvSpPr txBox="1">
              <a:spLocks noChangeArrowheads="1"/>
            </p:cNvSpPr>
            <p:nvPr/>
          </p:nvSpPr>
          <p:spPr bwMode="auto">
            <a:xfrm>
              <a:off x="3809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098" name="Rectangle 402"/>
            <p:cNvSpPr>
              <a:spLocks noChangeArrowheads="1"/>
            </p:cNvSpPr>
            <p:nvPr/>
          </p:nvSpPr>
          <p:spPr bwMode="auto">
            <a:xfrm>
              <a:off x="3814" y="1477"/>
              <a:ext cx="530" cy="71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099" name="Freeform 403"/>
            <p:cNvSpPr>
              <a:spLocks/>
            </p:cNvSpPr>
            <p:nvPr/>
          </p:nvSpPr>
          <p:spPr bwMode="auto">
            <a:xfrm>
              <a:off x="3985" y="1479"/>
              <a:ext cx="2" cy="708"/>
            </a:xfrm>
            <a:custGeom>
              <a:avLst/>
              <a:gdLst>
                <a:gd name="T0" fmla="*/ 2 w 2"/>
                <a:gd name="T1" fmla="*/ 708 h 708"/>
                <a:gd name="T2" fmla="*/ 0 w 2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08">
                  <a:moveTo>
                    <a:pt x="2" y="708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00" name="Freeform 404"/>
            <p:cNvSpPr>
              <a:spLocks/>
            </p:cNvSpPr>
            <p:nvPr/>
          </p:nvSpPr>
          <p:spPr bwMode="auto">
            <a:xfrm>
              <a:off x="3814" y="1619"/>
              <a:ext cx="535" cy="1"/>
            </a:xfrm>
            <a:custGeom>
              <a:avLst/>
              <a:gdLst>
                <a:gd name="T0" fmla="*/ 535 w 535"/>
                <a:gd name="T1" fmla="*/ 0 h 1"/>
                <a:gd name="T2" fmla="*/ 0 w 53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5" h="1">
                  <a:moveTo>
                    <a:pt x="535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01" name="Freeform 405"/>
            <p:cNvSpPr>
              <a:spLocks/>
            </p:cNvSpPr>
            <p:nvPr/>
          </p:nvSpPr>
          <p:spPr bwMode="auto">
            <a:xfrm>
              <a:off x="3814" y="1763"/>
              <a:ext cx="529" cy="1"/>
            </a:xfrm>
            <a:custGeom>
              <a:avLst/>
              <a:gdLst>
                <a:gd name="T0" fmla="*/ 0 w 529"/>
                <a:gd name="T1" fmla="*/ 0 h 1"/>
                <a:gd name="T2" fmla="*/ 529 w 5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9" h="1">
                  <a:moveTo>
                    <a:pt x="0" y="0"/>
                  </a:moveTo>
                  <a:lnTo>
                    <a:pt x="529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02" name="Text Box 406"/>
            <p:cNvSpPr txBox="1">
              <a:spLocks noChangeArrowheads="1"/>
            </p:cNvSpPr>
            <p:nvPr/>
          </p:nvSpPr>
          <p:spPr bwMode="auto">
            <a:xfrm>
              <a:off x="3992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103" name="Text Box 407"/>
            <p:cNvSpPr txBox="1">
              <a:spLocks noChangeArrowheads="1"/>
            </p:cNvSpPr>
            <p:nvPr/>
          </p:nvSpPr>
          <p:spPr bwMode="auto">
            <a:xfrm>
              <a:off x="3986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04" name="Text Box 408"/>
            <p:cNvSpPr txBox="1">
              <a:spLocks noChangeArrowheads="1"/>
            </p:cNvSpPr>
            <p:nvPr/>
          </p:nvSpPr>
          <p:spPr bwMode="auto">
            <a:xfrm>
              <a:off x="4183" y="148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0105" name="Text Box 409"/>
            <p:cNvSpPr txBox="1">
              <a:spLocks noChangeArrowheads="1"/>
            </p:cNvSpPr>
            <p:nvPr/>
          </p:nvSpPr>
          <p:spPr bwMode="auto">
            <a:xfrm>
              <a:off x="4177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06" name="Freeform 410"/>
            <p:cNvSpPr>
              <a:spLocks/>
            </p:cNvSpPr>
            <p:nvPr/>
          </p:nvSpPr>
          <p:spPr bwMode="auto">
            <a:xfrm>
              <a:off x="4168" y="1476"/>
              <a:ext cx="1" cy="717"/>
            </a:xfrm>
            <a:custGeom>
              <a:avLst/>
              <a:gdLst>
                <a:gd name="T0" fmla="*/ 0 w 1"/>
                <a:gd name="T1" fmla="*/ 0 h 717"/>
                <a:gd name="T2" fmla="*/ 0 w 1"/>
                <a:gd name="T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17">
                  <a:moveTo>
                    <a:pt x="0" y="0"/>
                  </a:moveTo>
                  <a:lnTo>
                    <a:pt x="0" y="71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07" name="Freeform 411"/>
            <p:cNvSpPr>
              <a:spLocks/>
            </p:cNvSpPr>
            <p:nvPr/>
          </p:nvSpPr>
          <p:spPr bwMode="auto">
            <a:xfrm>
              <a:off x="3817" y="2044"/>
              <a:ext cx="526" cy="1"/>
            </a:xfrm>
            <a:custGeom>
              <a:avLst/>
              <a:gdLst>
                <a:gd name="T0" fmla="*/ 526 w 526"/>
                <a:gd name="T1" fmla="*/ 0 h 1"/>
                <a:gd name="T2" fmla="*/ 0 w 5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1">
                  <a:moveTo>
                    <a:pt x="526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08" name="Freeform 412"/>
            <p:cNvSpPr>
              <a:spLocks/>
            </p:cNvSpPr>
            <p:nvPr/>
          </p:nvSpPr>
          <p:spPr bwMode="auto">
            <a:xfrm>
              <a:off x="3818" y="1905"/>
              <a:ext cx="525" cy="1"/>
            </a:xfrm>
            <a:custGeom>
              <a:avLst/>
              <a:gdLst>
                <a:gd name="T0" fmla="*/ 525 w 525"/>
                <a:gd name="T1" fmla="*/ 1 h 1"/>
                <a:gd name="T2" fmla="*/ 0 w 5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1">
                  <a:moveTo>
                    <a:pt x="525" y="1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09" name="Text Box 413"/>
            <p:cNvSpPr txBox="1">
              <a:spLocks noChangeArrowheads="1"/>
            </p:cNvSpPr>
            <p:nvPr/>
          </p:nvSpPr>
          <p:spPr bwMode="auto">
            <a:xfrm>
              <a:off x="3809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10" name="Text Box 414"/>
            <p:cNvSpPr txBox="1">
              <a:spLocks noChangeArrowheads="1"/>
            </p:cNvSpPr>
            <p:nvPr/>
          </p:nvSpPr>
          <p:spPr bwMode="auto">
            <a:xfrm>
              <a:off x="3987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11" name="Text Box 415"/>
            <p:cNvSpPr txBox="1">
              <a:spLocks noChangeArrowheads="1"/>
            </p:cNvSpPr>
            <p:nvPr/>
          </p:nvSpPr>
          <p:spPr bwMode="auto">
            <a:xfrm>
              <a:off x="4178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12" name="Text Box 416"/>
            <p:cNvSpPr txBox="1">
              <a:spLocks noChangeArrowheads="1"/>
            </p:cNvSpPr>
            <p:nvPr/>
          </p:nvSpPr>
          <p:spPr bwMode="auto">
            <a:xfrm>
              <a:off x="3805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13" name="Text Box 417"/>
            <p:cNvSpPr txBox="1">
              <a:spLocks noChangeArrowheads="1"/>
            </p:cNvSpPr>
            <p:nvPr/>
          </p:nvSpPr>
          <p:spPr bwMode="auto">
            <a:xfrm>
              <a:off x="3983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14" name="Text Box 418"/>
            <p:cNvSpPr txBox="1">
              <a:spLocks noChangeArrowheads="1"/>
            </p:cNvSpPr>
            <p:nvPr/>
          </p:nvSpPr>
          <p:spPr bwMode="auto">
            <a:xfrm>
              <a:off x="4174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15" name="Text Box 419"/>
            <p:cNvSpPr txBox="1">
              <a:spLocks noChangeArrowheads="1"/>
            </p:cNvSpPr>
            <p:nvPr/>
          </p:nvSpPr>
          <p:spPr bwMode="auto">
            <a:xfrm>
              <a:off x="3806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16" name="Text Box 420"/>
            <p:cNvSpPr txBox="1">
              <a:spLocks noChangeArrowheads="1"/>
            </p:cNvSpPr>
            <p:nvPr/>
          </p:nvSpPr>
          <p:spPr bwMode="auto">
            <a:xfrm>
              <a:off x="3984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17" name="Text Box 421"/>
            <p:cNvSpPr txBox="1">
              <a:spLocks noChangeArrowheads="1"/>
            </p:cNvSpPr>
            <p:nvPr/>
          </p:nvSpPr>
          <p:spPr bwMode="auto">
            <a:xfrm>
              <a:off x="4175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30118" name="Group 422"/>
          <p:cNvGrpSpPr>
            <a:grpSpLocks/>
          </p:cNvGrpSpPr>
          <p:nvPr/>
        </p:nvGrpSpPr>
        <p:grpSpPr bwMode="auto">
          <a:xfrm>
            <a:off x="5800725" y="3924300"/>
            <a:ext cx="874713" cy="1138238"/>
            <a:chOff x="3805" y="1476"/>
            <a:chExt cx="551" cy="717"/>
          </a:xfrm>
        </p:grpSpPr>
        <p:sp>
          <p:nvSpPr>
            <p:cNvPr id="30119" name="Text Box 423"/>
            <p:cNvSpPr txBox="1">
              <a:spLocks noChangeArrowheads="1"/>
            </p:cNvSpPr>
            <p:nvPr/>
          </p:nvSpPr>
          <p:spPr bwMode="auto">
            <a:xfrm>
              <a:off x="3809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0120" name="Text Box 424"/>
            <p:cNvSpPr txBox="1">
              <a:spLocks noChangeArrowheads="1"/>
            </p:cNvSpPr>
            <p:nvPr/>
          </p:nvSpPr>
          <p:spPr bwMode="auto">
            <a:xfrm>
              <a:off x="3809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21" name="Rectangle 425"/>
            <p:cNvSpPr>
              <a:spLocks noChangeArrowheads="1"/>
            </p:cNvSpPr>
            <p:nvPr/>
          </p:nvSpPr>
          <p:spPr bwMode="auto">
            <a:xfrm>
              <a:off x="3814" y="1477"/>
              <a:ext cx="530" cy="71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22" name="Freeform 426"/>
            <p:cNvSpPr>
              <a:spLocks/>
            </p:cNvSpPr>
            <p:nvPr/>
          </p:nvSpPr>
          <p:spPr bwMode="auto">
            <a:xfrm>
              <a:off x="3985" y="1479"/>
              <a:ext cx="2" cy="708"/>
            </a:xfrm>
            <a:custGeom>
              <a:avLst/>
              <a:gdLst>
                <a:gd name="T0" fmla="*/ 2 w 2"/>
                <a:gd name="T1" fmla="*/ 708 h 708"/>
                <a:gd name="T2" fmla="*/ 0 w 2"/>
                <a:gd name="T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08">
                  <a:moveTo>
                    <a:pt x="2" y="708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23" name="Freeform 427"/>
            <p:cNvSpPr>
              <a:spLocks/>
            </p:cNvSpPr>
            <p:nvPr/>
          </p:nvSpPr>
          <p:spPr bwMode="auto">
            <a:xfrm>
              <a:off x="3814" y="1619"/>
              <a:ext cx="535" cy="1"/>
            </a:xfrm>
            <a:custGeom>
              <a:avLst/>
              <a:gdLst>
                <a:gd name="T0" fmla="*/ 535 w 535"/>
                <a:gd name="T1" fmla="*/ 0 h 1"/>
                <a:gd name="T2" fmla="*/ 0 w 53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5" h="1">
                  <a:moveTo>
                    <a:pt x="535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24" name="Freeform 428"/>
            <p:cNvSpPr>
              <a:spLocks/>
            </p:cNvSpPr>
            <p:nvPr/>
          </p:nvSpPr>
          <p:spPr bwMode="auto">
            <a:xfrm>
              <a:off x="3814" y="1763"/>
              <a:ext cx="529" cy="1"/>
            </a:xfrm>
            <a:custGeom>
              <a:avLst/>
              <a:gdLst>
                <a:gd name="T0" fmla="*/ 0 w 529"/>
                <a:gd name="T1" fmla="*/ 0 h 1"/>
                <a:gd name="T2" fmla="*/ 529 w 52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9" h="1">
                  <a:moveTo>
                    <a:pt x="0" y="0"/>
                  </a:moveTo>
                  <a:lnTo>
                    <a:pt x="529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25" name="Text Box 429"/>
            <p:cNvSpPr txBox="1">
              <a:spLocks noChangeArrowheads="1"/>
            </p:cNvSpPr>
            <p:nvPr/>
          </p:nvSpPr>
          <p:spPr bwMode="auto">
            <a:xfrm>
              <a:off x="3992" y="1478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126" name="Text Box 430"/>
            <p:cNvSpPr txBox="1">
              <a:spLocks noChangeArrowheads="1"/>
            </p:cNvSpPr>
            <p:nvPr/>
          </p:nvSpPr>
          <p:spPr bwMode="auto">
            <a:xfrm>
              <a:off x="3986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27" name="Text Box 431"/>
            <p:cNvSpPr txBox="1">
              <a:spLocks noChangeArrowheads="1"/>
            </p:cNvSpPr>
            <p:nvPr/>
          </p:nvSpPr>
          <p:spPr bwMode="auto">
            <a:xfrm>
              <a:off x="4183" y="148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0128" name="Text Box 432"/>
            <p:cNvSpPr txBox="1">
              <a:spLocks noChangeArrowheads="1"/>
            </p:cNvSpPr>
            <p:nvPr/>
          </p:nvSpPr>
          <p:spPr bwMode="auto">
            <a:xfrm>
              <a:off x="4177" y="1619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29" name="Freeform 433"/>
            <p:cNvSpPr>
              <a:spLocks/>
            </p:cNvSpPr>
            <p:nvPr/>
          </p:nvSpPr>
          <p:spPr bwMode="auto">
            <a:xfrm>
              <a:off x="4168" y="1476"/>
              <a:ext cx="1" cy="717"/>
            </a:xfrm>
            <a:custGeom>
              <a:avLst/>
              <a:gdLst>
                <a:gd name="T0" fmla="*/ 0 w 1"/>
                <a:gd name="T1" fmla="*/ 0 h 717"/>
                <a:gd name="T2" fmla="*/ 0 w 1"/>
                <a:gd name="T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17">
                  <a:moveTo>
                    <a:pt x="0" y="0"/>
                  </a:moveTo>
                  <a:lnTo>
                    <a:pt x="0" y="71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30" name="Freeform 434"/>
            <p:cNvSpPr>
              <a:spLocks/>
            </p:cNvSpPr>
            <p:nvPr/>
          </p:nvSpPr>
          <p:spPr bwMode="auto">
            <a:xfrm>
              <a:off x="3817" y="2044"/>
              <a:ext cx="526" cy="1"/>
            </a:xfrm>
            <a:custGeom>
              <a:avLst/>
              <a:gdLst>
                <a:gd name="T0" fmla="*/ 526 w 526"/>
                <a:gd name="T1" fmla="*/ 0 h 1"/>
                <a:gd name="T2" fmla="*/ 0 w 52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1">
                  <a:moveTo>
                    <a:pt x="526" y="0"/>
                  </a:moveTo>
                  <a:lnTo>
                    <a:pt x="0" y="1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31" name="Freeform 435"/>
            <p:cNvSpPr>
              <a:spLocks/>
            </p:cNvSpPr>
            <p:nvPr/>
          </p:nvSpPr>
          <p:spPr bwMode="auto">
            <a:xfrm>
              <a:off x="3818" y="1905"/>
              <a:ext cx="525" cy="1"/>
            </a:xfrm>
            <a:custGeom>
              <a:avLst/>
              <a:gdLst>
                <a:gd name="T0" fmla="*/ 525 w 525"/>
                <a:gd name="T1" fmla="*/ 1 h 1"/>
                <a:gd name="T2" fmla="*/ 0 w 5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5" h="1">
                  <a:moveTo>
                    <a:pt x="525" y="1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32" name="Text Box 436"/>
            <p:cNvSpPr txBox="1">
              <a:spLocks noChangeArrowheads="1"/>
            </p:cNvSpPr>
            <p:nvPr/>
          </p:nvSpPr>
          <p:spPr bwMode="auto">
            <a:xfrm>
              <a:off x="3809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33" name="Text Box 437"/>
            <p:cNvSpPr txBox="1">
              <a:spLocks noChangeArrowheads="1"/>
            </p:cNvSpPr>
            <p:nvPr/>
          </p:nvSpPr>
          <p:spPr bwMode="auto">
            <a:xfrm>
              <a:off x="3987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34" name="Text Box 438"/>
            <p:cNvSpPr txBox="1">
              <a:spLocks noChangeArrowheads="1"/>
            </p:cNvSpPr>
            <p:nvPr/>
          </p:nvSpPr>
          <p:spPr bwMode="auto">
            <a:xfrm>
              <a:off x="4178" y="1766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35" name="Text Box 439"/>
            <p:cNvSpPr txBox="1">
              <a:spLocks noChangeArrowheads="1"/>
            </p:cNvSpPr>
            <p:nvPr/>
          </p:nvSpPr>
          <p:spPr bwMode="auto">
            <a:xfrm>
              <a:off x="3805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36" name="Text Box 440"/>
            <p:cNvSpPr txBox="1">
              <a:spLocks noChangeArrowheads="1"/>
            </p:cNvSpPr>
            <p:nvPr/>
          </p:nvSpPr>
          <p:spPr bwMode="auto">
            <a:xfrm>
              <a:off x="3983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37" name="Text Box 441"/>
            <p:cNvSpPr txBox="1">
              <a:spLocks noChangeArrowheads="1"/>
            </p:cNvSpPr>
            <p:nvPr/>
          </p:nvSpPr>
          <p:spPr bwMode="auto">
            <a:xfrm>
              <a:off x="4174" y="190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38" name="Text Box 442"/>
            <p:cNvSpPr txBox="1">
              <a:spLocks noChangeArrowheads="1"/>
            </p:cNvSpPr>
            <p:nvPr/>
          </p:nvSpPr>
          <p:spPr bwMode="auto">
            <a:xfrm>
              <a:off x="3806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39" name="Text Box 443"/>
            <p:cNvSpPr txBox="1">
              <a:spLocks noChangeArrowheads="1"/>
            </p:cNvSpPr>
            <p:nvPr/>
          </p:nvSpPr>
          <p:spPr bwMode="auto">
            <a:xfrm>
              <a:off x="3984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40" name="Text Box 444"/>
            <p:cNvSpPr txBox="1">
              <a:spLocks noChangeArrowheads="1"/>
            </p:cNvSpPr>
            <p:nvPr/>
          </p:nvSpPr>
          <p:spPr bwMode="auto">
            <a:xfrm>
              <a:off x="4175" y="204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30141" name="Group 445"/>
          <p:cNvGrpSpPr>
            <a:grpSpLocks/>
          </p:cNvGrpSpPr>
          <p:nvPr/>
        </p:nvGrpSpPr>
        <p:grpSpPr bwMode="auto">
          <a:xfrm>
            <a:off x="1649413" y="1909763"/>
            <a:ext cx="565150" cy="687387"/>
            <a:chOff x="3138" y="1381"/>
            <a:chExt cx="356" cy="433"/>
          </a:xfrm>
        </p:grpSpPr>
        <p:sp>
          <p:nvSpPr>
            <p:cNvPr id="30142" name="Text Box 446"/>
            <p:cNvSpPr txBox="1">
              <a:spLocks noChangeArrowheads="1"/>
            </p:cNvSpPr>
            <p:nvPr/>
          </p:nvSpPr>
          <p:spPr bwMode="auto">
            <a:xfrm>
              <a:off x="3138" y="138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0143" name="Text Box 447"/>
            <p:cNvSpPr txBox="1">
              <a:spLocks noChangeArrowheads="1"/>
            </p:cNvSpPr>
            <p:nvPr/>
          </p:nvSpPr>
          <p:spPr bwMode="auto">
            <a:xfrm>
              <a:off x="3321" y="138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0144" name="Text Box 448"/>
            <p:cNvSpPr txBox="1">
              <a:spLocks noChangeArrowheads="1"/>
            </p:cNvSpPr>
            <p:nvPr/>
          </p:nvSpPr>
          <p:spPr bwMode="auto">
            <a:xfrm>
              <a:off x="3138" y="152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145" name="Text Box 449"/>
            <p:cNvSpPr txBox="1">
              <a:spLocks noChangeArrowheads="1"/>
            </p:cNvSpPr>
            <p:nvPr/>
          </p:nvSpPr>
          <p:spPr bwMode="auto">
            <a:xfrm>
              <a:off x="3315" y="152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46" name="Text Box 450"/>
            <p:cNvSpPr txBox="1">
              <a:spLocks noChangeArrowheads="1"/>
            </p:cNvSpPr>
            <p:nvPr/>
          </p:nvSpPr>
          <p:spPr bwMode="auto">
            <a:xfrm>
              <a:off x="3138" y="1670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47" name="Text Box 451"/>
            <p:cNvSpPr txBox="1">
              <a:spLocks noChangeArrowheads="1"/>
            </p:cNvSpPr>
            <p:nvPr/>
          </p:nvSpPr>
          <p:spPr bwMode="auto">
            <a:xfrm>
              <a:off x="3316" y="1670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48" name="Rectangle 452"/>
            <p:cNvSpPr>
              <a:spLocks noChangeArrowheads="1"/>
            </p:cNvSpPr>
            <p:nvPr/>
          </p:nvSpPr>
          <p:spPr bwMode="auto">
            <a:xfrm>
              <a:off x="3143" y="1381"/>
              <a:ext cx="351" cy="425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49" name="Freeform 453"/>
            <p:cNvSpPr>
              <a:spLocks/>
            </p:cNvSpPr>
            <p:nvPr/>
          </p:nvSpPr>
          <p:spPr bwMode="auto">
            <a:xfrm>
              <a:off x="3313" y="1383"/>
              <a:ext cx="1" cy="422"/>
            </a:xfrm>
            <a:custGeom>
              <a:avLst/>
              <a:gdLst>
                <a:gd name="T0" fmla="*/ 0 w 1"/>
                <a:gd name="T1" fmla="*/ 422 h 422"/>
                <a:gd name="T2" fmla="*/ 1 w 1"/>
                <a:gd name="T3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2">
                  <a:moveTo>
                    <a:pt x="0" y="422"/>
                  </a:moveTo>
                  <a:lnTo>
                    <a:pt x="1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50" name="Freeform 454"/>
            <p:cNvSpPr>
              <a:spLocks/>
            </p:cNvSpPr>
            <p:nvPr/>
          </p:nvSpPr>
          <p:spPr bwMode="auto">
            <a:xfrm>
              <a:off x="3143" y="1524"/>
              <a:ext cx="346" cy="1"/>
            </a:xfrm>
            <a:custGeom>
              <a:avLst/>
              <a:gdLst>
                <a:gd name="T0" fmla="*/ 346 w 346"/>
                <a:gd name="T1" fmla="*/ 0 h 1"/>
                <a:gd name="T2" fmla="*/ 0 w 34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1">
                  <a:moveTo>
                    <a:pt x="346" y="0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51" name="Freeform 455"/>
            <p:cNvSpPr>
              <a:spLocks/>
            </p:cNvSpPr>
            <p:nvPr/>
          </p:nvSpPr>
          <p:spPr bwMode="auto">
            <a:xfrm>
              <a:off x="3143" y="1667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152" name="Group 456"/>
          <p:cNvGrpSpPr>
            <a:grpSpLocks/>
          </p:cNvGrpSpPr>
          <p:nvPr/>
        </p:nvGrpSpPr>
        <p:grpSpPr bwMode="auto">
          <a:xfrm>
            <a:off x="1651000" y="3924300"/>
            <a:ext cx="565150" cy="687388"/>
            <a:chOff x="3138" y="1381"/>
            <a:chExt cx="356" cy="433"/>
          </a:xfrm>
        </p:grpSpPr>
        <p:sp>
          <p:nvSpPr>
            <p:cNvPr id="30153" name="Text Box 457"/>
            <p:cNvSpPr txBox="1">
              <a:spLocks noChangeArrowheads="1"/>
            </p:cNvSpPr>
            <p:nvPr/>
          </p:nvSpPr>
          <p:spPr bwMode="auto">
            <a:xfrm>
              <a:off x="3138" y="138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0154" name="Text Box 458"/>
            <p:cNvSpPr txBox="1">
              <a:spLocks noChangeArrowheads="1"/>
            </p:cNvSpPr>
            <p:nvPr/>
          </p:nvSpPr>
          <p:spPr bwMode="auto">
            <a:xfrm>
              <a:off x="3321" y="1382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30155" name="Text Box 459"/>
            <p:cNvSpPr txBox="1">
              <a:spLocks noChangeArrowheads="1"/>
            </p:cNvSpPr>
            <p:nvPr/>
          </p:nvSpPr>
          <p:spPr bwMode="auto">
            <a:xfrm>
              <a:off x="3138" y="1523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56" name="Text Box 460"/>
            <p:cNvSpPr txBox="1">
              <a:spLocks noChangeArrowheads="1"/>
            </p:cNvSpPr>
            <p:nvPr/>
          </p:nvSpPr>
          <p:spPr bwMode="auto">
            <a:xfrm>
              <a:off x="3315" y="1524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57" name="Text Box 461"/>
            <p:cNvSpPr txBox="1">
              <a:spLocks noChangeArrowheads="1"/>
            </p:cNvSpPr>
            <p:nvPr/>
          </p:nvSpPr>
          <p:spPr bwMode="auto">
            <a:xfrm>
              <a:off x="3138" y="1670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158" name="Text Box 462"/>
            <p:cNvSpPr txBox="1">
              <a:spLocks noChangeArrowheads="1"/>
            </p:cNvSpPr>
            <p:nvPr/>
          </p:nvSpPr>
          <p:spPr bwMode="auto">
            <a:xfrm>
              <a:off x="3316" y="1670"/>
              <a:ext cx="17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159" name="Rectangle 463"/>
            <p:cNvSpPr>
              <a:spLocks noChangeArrowheads="1"/>
            </p:cNvSpPr>
            <p:nvPr/>
          </p:nvSpPr>
          <p:spPr bwMode="auto">
            <a:xfrm>
              <a:off x="3143" y="1381"/>
              <a:ext cx="351" cy="425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60" name="Freeform 464"/>
            <p:cNvSpPr>
              <a:spLocks/>
            </p:cNvSpPr>
            <p:nvPr/>
          </p:nvSpPr>
          <p:spPr bwMode="auto">
            <a:xfrm>
              <a:off x="3313" y="1383"/>
              <a:ext cx="1" cy="422"/>
            </a:xfrm>
            <a:custGeom>
              <a:avLst/>
              <a:gdLst>
                <a:gd name="T0" fmla="*/ 0 w 1"/>
                <a:gd name="T1" fmla="*/ 422 h 422"/>
                <a:gd name="T2" fmla="*/ 1 w 1"/>
                <a:gd name="T3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2">
                  <a:moveTo>
                    <a:pt x="0" y="422"/>
                  </a:moveTo>
                  <a:lnTo>
                    <a:pt x="1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61" name="Freeform 465"/>
            <p:cNvSpPr>
              <a:spLocks/>
            </p:cNvSpPr>
            <p:nvPr/>
          </p:nvSpPr>
          <p:spPr bwMode="auto">
            <a:xfrm>
              <a:off x="3143" y="1524"/>
              <a:ext cx="346" cy="1"/>
            </a:xfrm>
            <a:custGeom>
              <a:avLst/>
              <a:gdLst>
                <a:gd name="T0" fmla="*/ 346 w 346"/>
                <a:gd name="T1" fmla="*/ 0 h 1"/>
                <a:gd name="T2" fmla="*/ 0 w 34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1">
                  <a:moveTo>
                    <a:pt x="346" y="0"/>
                  </a:moveTo>
                  <a:lnTo>
                    <a:pt x="0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162" name="Freeform 466"/>
            <p:cNvSpPr>
              <a:spLocks/>
            </p:cNvSpPr>
            <p:nvPr/>
          </p:nvSpPr>
          <p:spPr bwMode="auto">
            <a:xfrm>
              <a:off x="3143" y="1667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968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design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52413" y="1512887"/>
            <a:ext cx="2814637" cy="1648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900" dirty="0"/>
              <a:t>  </a:t>
            </a:r>
            <a:r>
              <a:rPr lang="en-US" sz="1200" dirty="0"/>
              <a:t>A) Problem description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>
              <a:spcBef>
                <a:spcPct val="0"/>
              </a:spcBef>
            </a:pPr>
            <a:r>
              <a:rPr lang="en-US" sz="1200" dirty="0"/>
              <a:t>y is 1 if a is to 1, or b and c are 1. </a:t>
            </a:r>
            <a:endParaRPr lang="en-US" sz="1200" dirty="0" smtClean="0"/>
          </a:p>
          <a:p>
            <a:pPr>
              <a:spcBef>
                <a:spcPct val="0"/>
              </a:spcBef>
            </a:pPr>
            <a:endParaRPr lang="en-US" sz="1200" dirty="0"/>
          </a:p>
          <a:p>
            <a:pPr>
              <a:spcBef>
                <a:spcPct val="0"/>
              </a:spcBef>
            </a:pPr>
            <a:r>
              <a:rPr lang="en-US" sz="1200" dirty="0" smtClean="0"/>
              <a:t> </a:t>
            </a:r>
            <a:r>
              <a:rPr lang="en-US" sz="1200" dirty="0"/>
              <a:t>z is 1 if b or c is to 1, but not both, or if all are 1.</a:t>
            </a:r>
          </a:p>
        </p:txBody>
      </p:sp>
      <p:grpSp>
        <p:nvGrpSpPr>
          <p:cNvPr id="31109" name="Group 389"/>
          <p:cNvGrpSpPr>
            <a:grpSpLocks/>
          </p:cNvGrpSpPr>
          <p:nvPr/>
        </p:nvGrpSpPr>
        <p:grpSpPr bwMode="auto">
          <a:xfrm>
            <a:off x="201163" y="4262888"/>
            <a:ext cx="2840037" cy="2570162"/>
            <a:chOff x="3650" y="998"/>
            <a:chExt cx="1789" cy="1619"/>
          </a:xfrm>
        </p:grpSpPr>
        <p:sp>
          <p:nvSpPr>
            <p:cNvPr id="30753" name="Text Box 33"/>
            <p:cNvSpPr txBox="1">
              <a:spLocks noChangeArrowheads="1"/>
            </p:cNvSpPr>
            <p:nvPr/>
          </p:nvSpPr>
          <p:spPr bwMode="auto">
            <a:xfrm>
              <a:off x="3650" y="998"/>
              <a:ext cx="1789" cy="16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D) Minimized output equations</a:t>
              </a:r>
            </a:p>
            <a:p>
              <a:pPr algn="ctr">
                <a:spcBef>
                  <a:spcPct val="0"/>
                </a:spcBef>
              </a:pPr>
              <a:endParaRPr lang="en-US" sz="1200"/>
            </a:p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grpSp>
          <p:nvGrpSpPr>
            <p:cNvPr id="31105" name="Group 385"/>
            <p:cNvGrpSpPr>
              <a:grpSpLocks/>
            </p:cNvGrpSpPr>
            <p:nvPr/>
          </p:nvGrpSpPr>
          <p:grpSpPr bwMode="auto">
            <a:xfrm>
              <a:off x="3989" y="1147"/>
              <a:ext cx="1070" cy="725"/>
              <a:chOff x="4109" y="1137"/>
              <a:chExt cx="1070" cy="725"/>
            </a:xfrm>
          </p:grpSpPr>
          <p:sp>
            <p:nvSpPr>
              <p:cNvPr id="30754" name="Text Box 34"/>
              <p:cNvSpPr txBox="1">
                <a:spLocks noChangeArrowheads="1"/>
              </p:cNvSpPr>
              <p:nvPr/>
            </p:nvSpPr>
            <p:spPr bwMode="auto">
              <a:xfrm>
                <a:off x="4258" y="1255"/>
                <a:ext cx="23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00</a:t>
                </a:r>
              </a:p>
            </p:txBody>
          </p:sp>
          <p:sp>
            <p:nvSpPr>
              <p:cNvPr id="30755" name="Text Box 35"/>
              <p:cNvSpPr txBox="1">
                <a:spLocks noChangeArrowheads="1"/>
              </p:cNvSpPr>
              <p:nvPr/>
            </p:nvSpPr>
            <p:spPr bwMode="auto">
              <a:xfrm>
                <a:off x="4200" y="1369"/>
                <a:ext cx="5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56" name="Text Box 36"/>
              <p:cNvSpPr txBox="1">
                <a:spLocks noChangeArrowheads="1"/>
              </p:cNvSpPr>
              <p:nvPr/>
            </p:nvSpPr>
            <p:spPr bwMode="auto">
              <a:xfrm>
                <a:off x="4200" y="1541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57" name="Text Box 37"/>
              <p:cNvSpPr txBox="1">
                <a:spLocks noChangeArrowheads="1"/>
              </p:cNvSpPr>
              <p:nvPr/>
            </p:nvSpPr>
            <p:spPr bwMode="auto">
              <a:xfrm>
                <a:off x="4488" y="1255"/>
                <a:ext cx="23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01</a:t>
                </a:r>
              </a:p>
            </p:txBody>
          </p:sp>
          <p:sp>
            <p:nvSpPr>
              <p:cNvPr id="30758" name="Text Box 38"/>
              <p:cNvSpPr txBox="1">
                <a:spLocks noChangeArrowheads="1"/>
              </p:cNvSpPr>
              <p:nvPr/>
            </p:nvSpPr>
            <p:spPr bwMode="auto">
              <a:xfrm>
                <a:off x="4719" y="1255"/>
                <a:ext cx="23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11</a:t>
                </a:r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4949" y="1255"/>
                <a:ext cx="23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10</a:t>
                </a:r>
              </a:p>
            </p:txBody>
          </p:sp>
          <p:sp>
            <p:nvSpPr>
              <p:cNvPr id="30760" name="Text Box 40"/>
              <p:cNvSpPr txBox="1">
                <a:spLocks noChangeArrowheads="1"/>
              </p:cNvSpPr>
              <p:nvPr/>
            </p:nvSpPr>
            <p:spPr bwMode="auto">
              <a:xfrm>
                <a:off x="4258" y="1369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61" name="Text Box 41"/>
              <p:cNvSpPr txBox="1">
                <a:spLocks noChangeArrowheads="1"/>
              </p:cNvSpPr>
              <p:nvPr/>
            </p:nvSpPr>
            <p:spPr bwMode="auto">
              <a:xfrm>
                <a:off x="4258" y="1541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62" name="Text Box 42"/>
              <p:cNvSpPr txBox="1">
                <a:spLocks noChangeArrowheads="1"/>
              </p:cNvSpPr>
              <p:nvPr/>
            </p:nvSpPr>
            <p:spPr bwMode="auto">
              <a:xfrm>
                <a:off x="4488" y="1369"/>
                <a:ext cx="231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4719" y="1369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64" name="Text Box 44"/>
              <p:cNvSpPr txBox="1">
                <a:spLocks noChangeArrowheads="1"/>
              </p:cNvSpPr>
              <p:nvPr/>
            </p:nvSpPr>
            <p:spPr bwMode="auto">
              <a:xfrm>
                <a:off x="4949" y="1369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65" name="Text Box 45"/>
              <p:cNvSpPr txBox="1">
                <a:spLocks noChangeArrowheads="1"/>
              </p:cNvSpPr>
              <p:nvPr/>
            </p:nvSpPr>
            <p:spPr bwMode="auto">
              <a:xfrm>
                <a:off x="4488" y="1541"/>
                <a:ext cx="231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4719" y="1541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dirty="0"/>
                  <a:t>1</a:t>
                </a:r>
              </a:p>
            </p:txBody>
          </p:sp>
          <p:sp>
            <p:nvSpPr>
              <p:cNvPr id="30767" name="Text Box 47"/>
              <p:cNvSpPr txBox="1">
                <a:spLocks noChangeArrowheads="1"/>
              </p:cNvSpPr>
              <p:nvPr/>
            </p:nvSpPr>
            <p:spPr bwMode="auto">
              <a:xfrm>
                <a:off x="4949" y="1541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68" name="Text Box 48"/>
              <p:cNvSpPr txBox="1">
                <a:spLocks noChangeArrowheads="1"/>
              </p:cNvSpPr>
              <p:nvPr/>
            </p:nvSpPr>
            <p:spPr bwMode="auto">
              <a:xfrm>
                <a:off x="4123" y="1265"/>
                <a:ext cx="6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4200" y="1181"/>
                <a:ext cx="11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bc</a:t>
                </a:r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4168" y="1269"/>
                <a:ext cx="90" cy="100"/>
              </a:xfrm>
              <a:custGeom>
                <a:avLst/>
                <a:gdLst>
                  <a:gd name="T0" fmla="*/ 0 w 90"/>
                  <a:gd name="T1" fmla="*/ 0 h 100"/>
                  <a:gd name="T2" fmla="*/ 90 w 90"/>
                  <a:gd name="T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0" h="100">
                    <a:moveTo>
                      <a:pt x="0" y="0"/>
                    </a:moveTo>
                    <a:lnTo>
                      <a:pt x="9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Text Box 51"/>
              <p:cNvSpPr txBox="1">
                <a:spLocks noChangeArrowheads="1"/>
              </p:cNvSpPr>
              <p:nvPr/>
            </p:nvSpPr>
            <p:spPr bwMode="auto">
              <a:xfrm>
                <a:off x="4109" y="1137"/>
                <a:ext cx="121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30788" name="Text Box 68"/>
              <p:cNvSpPr txBox="1">
                <a:spLocks noChangeArrowheads="1"/>
              </p:cNvSpPr>
              <p:nvPr/>
            </p:nvSpPr>
            <p:spPr bwMode="auto">
              <a:xfrm>
                <a:off x="4258" y="1748"/>
                <a:ext cx="92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y = a + bc</a:t>
                </a:r>
              </a:p>
            </p:txBody>
          </p:sp>
          <p:sp>
            <p:nvSpPr>
              <p:cNvPr id="30789" name="AutoShape 69"/>
              <p:cNvSpPr>
                <a:spLocks noChangeArrowheads="1"/>
              </p:cNvSpPr>
              <p:nvPr/>
            </p:nvSpPr>
            <p:spPr bwMode="auto">
              <a:xfrm>
                <a:off x="4315" y="1570"/>
                <a:ext cx="836" cy="11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AutoShape 70"/>
              <p:cNvSpPr>
                <a:spLocks noChangeArrowheads="1"/>
              </p:cNvSpPr>
              <p:nvPr/>
            </p:nvSpPr>
            <p:spPr bwMode="auto">
              <a:xfrm>
                <a:off x="4776" y="1369"/>
                <a:ext cx="115" cy="34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06" name="Group 386"/>
            <p:cNvGrpSpPr>
              <a:grpSpLocks/>
            </p:cNvGrpSpPr>
            <p:nvPr/>
          </p:nvGrpSpPr>
          <p:grpSpPr bwMode="auto">
            <a:xfrm>
              <a:off x="3948" y="1849"/>
              <a:ext cx="1121" cy="743"/>
              <a:chOff x="3948" y="1784"/>
              <a:chExt cx="1121" cy="743"/>
            </a:xfrm>
          </p:grpSpPr>
          <p:sp>
            <p:nvSpPr>
              <p:cNvPr id="30772" name="Text Box 52"/>
              <p:cNvSpPr txBox="1">
                <a:spLocks noChangeArrowheads="1"/>
              </p:cNvSpPr>
              <p:nvPr/>
            </p:nvSpPr>
            <p:spPr bwMode="auto">
              <a:xfrm>
                <a:off x="4148" y="1905"/>
                <a:ext cx="23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00</a:t>
                </a:r>
              </a:p>
            </p:txBody>
          </p:sp>
          <p:sp>
            <p:nvSpPr>
              <p:cNvPr id="30773" name="Text Box 53"/>
              <p:cNvSpPr txBox="1">
                <a:spLocks noChangeArrowheads="1"/>
              </p:cNvSpPr>
              <p:nvPr/>
            </p:nvSpPr>
            <p:spPr bwMode="auto">
              <a:xfrm>
                <a:off x="4090" y="2019"/>
                <a:ext cx="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74" name="Text Box 54"/>
              <p:cNvSpPr txBox="1">
                <a:spLocks noChangeArrowheads="1"/>
              </p:cNvSpPr>
              <p:nvPr/>
            </p:nvSpPr>
            <p:spPr bwMode="auto">
              <a:xfrm>
                <a:off x="4090" y="2191"/>
                <a:ext cx="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75" name="Text Box 55"/>
              <p:cNvSpPr txBox="1">
                <a:spLocks noChangeArrowheads="1"/>
              </p:cNvSpPr>
              <p:nvPr/>
            </p:nvSpPr>
            <p:spPr bwMode="auto">
              <a:xfrm>
                <a:off x="4378" y="1905"/>
                <a:ext cx="23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01</a:t>
                </a:r>
              </a:p>
            </p:txBody>
          </p:sp>
          <p:sp>
            <p:nvSpPr>
              <p:cNvPr id="30776" name="Text Box 56"/>
              <p:cNvSpPr txBox="1">
                <a:spLocks noChangeArrowheads="1"/>
              </p:cNvSpPr>
              <p:nvPr/>
            </p:nvSpPr>
            <p:spPr bwMode="auto">
              <a:xfrm>
                <a:off x="4609" y="1905"/>
                <a:ext cx="23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 dirty="0"/>
                  <a:t>11</a:t>
                </a:r>
              </a:p>
            </p:txBody>
          </p:sp>
          <p:sp>
            <p:nvSpPr>
              <p:cNvPr id="30777" name="Text Box 57"/>
              <p:cNvSpPr txBox="1">
                <a:spLocks noChangeArrowheads="1"/>
              </p:cNvSpPr>
              <p:nvPr/>
            </p:nvSpPr>
            <p:spPr bwMode="auto">
              <a:xfrm>
                <a:off x="4839" y="1905"/>
                <a:ext cx="23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10</a:t>
                </a:r>
              </a:p>
            </p:txBody>
          </p:sp>
          <p:sp>
            <p:nvSpPr>
              <p:cNvPr id="30778" name="Text Box 58"/>
              <p:cNvSpPr txBox="1">
                <a:spLocks noChangeArrowheads="1"/>
              </p:cNvSpPr>
              <p:nvPr/>
            </p:nvSpPr>
            <p:spPr bwMode="auto">
              <a:xfrm>
                <a:off x="4148" y="2019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79" name="Text Box 59"/>
              <p:cNvSpPr txBox="1">
                <a:spLocks noChangeArrowheads="1"/>
              </p:cNvSpPr>
              <p:nvPr/>
            </p:nvSpPr>
            <p:spPr bwMode="auto">
              <a:xfrm>
                <a:off x="4148" y="2191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80" name="Text Box 60"/>
              <p:cNvSpPr txBox="1">
                <a:spLocks noChangeArrowheads="1"/>
              </p:cNvSpPr>
              <p:nvPr/>
            </p:nvSpPr>
            <p:spPr bwMode="auto">
              <a:xfrm>
                <a:off x="4378" y="2019"/>
                <a:ext cx="231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81" name="Text Box 61"/>
              <p:cNvSpPr txBox="1">
                <a:spLocks noChangeArrowheads="1"/>
              </p:cNvSpPr>
              <p:nvPr/>
            </p:nvSpPr>
            <p:spPr bwMode="auto">
              <a:xfrm>
                <a:off x="4609" y="2019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30782" name="Text Box 62"/>
              <p:cNvSpPr txBox="1">
                <a:spLocks noChangeArrowheads="1"/>
              </p:cNvSpPr>
              <p:nvPr/>
            </p:nvSpPr>
            <p:spPr bwMode="auto">
              <a:xfrm>
                <a:off x="4839" y="2019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83" name="Text Box 63"/>
              <p:cNvSpPr txBox="1">
                <a:spLocks noChangeArrowheads="1"/>
              </p:cNvSpPr>
              <p:nvPr/>
            </p:nvSpPr>
            <p:spPr bwMode="auto">
              <a:xfrm>
                <a:off x="4378" y="2191"/>
                <a:ext cx="231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84" name="Text Box 64"/>
              <p:cNvSpPr txBox="1">
                <a:spLocks noChangeArrowheads="1"/>
              </p:cNvSpPr>
              <p:nvPr/>
            </p:nvSpPr>
            <p:spPr bwMode="auto">
              <a:xfrm>
                <a:off x="4609" y="2191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85" name="Text Box 65"/>
              <p:cNvSpPr txBox="1">
                <a:spLocks noChangeArrowheads="1"/>
              </p:cNvSpPr>
              <p:nvPr/>
            </p:nvSpPr>
            <p:spPr bwMode="auto">
              <a:xfrm>
                <a:off x="4839" y="2191"/>
                <a:ext cx="230" cy="17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51" y="1933"/>
                <a:ext cx="97" cy="86"/>
              </a:xfrm>
              <a:custGeom>
                <a:avLst/>
                <a:gdLst>
                  <a:gd name="T0" fmla="*/ 0 w 97"/>
                  <a:gd name="T1" fmla="*/ 0 h 86"/>
                  <a:gd name="T2" fmla="*/ 97 w 97"/>
                  <a:gd name="T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7" h="86">
                    <a:moveTo>
                      <a:pt x="0" y="0"/>
                    </a:moveTo>
                    <a:lnTo>
                      <a:pt x="97" y="8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Text Box 67"/>
              <p:cNvSpPr txBox="1">
                <a:spLocks noChangeArrowheads="1"/>
              </p:cNvSpPr>
              <p:nvPr/>
            </p:nvSpPr>
            <p:spPr bwMode="auto">
              <a:xfrm>
                <a:off x="3948" y="1784"/>
                <a:ext cx="5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z</a:t>
                </a:r>
              </a:p>
            </p:txBody>
          </p:sp>
          <p:sp>
            <p:nvSpPr>
              <p:cNvPr id="30791" name="Text Box 71"/>
              <p:cNvSpPr txBox="1">
                <a:spLocks noChangeArrowheads="1"/>
              </p:cNvSpPr>
              <p:nvPr/>
            </p:nvSpPr>
            <p:spPr bwMode="auto">
              <a:xfrm>
                <a:off x="4148" y="2413"/>
                <a:ext cx="92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z = ab + b’c + bc’</a:t>
                </a:r>
              </a:p>
            </p:txBody>
          </p:sp>
          <p:sp>
            <p:nvSpPr>
              <p:cNvPr id="30792" name="AutoShape 72"/>
              <p:cNvSpPr>
                <a:spLocks noChangeArrowheads="1"/>
              </p:cNvSpPr>
              <p:nvPr/>
            </p:nvSpPr>
            <p:spPr bwMode="auto">
              <a:xfrm>
                <a:off x="4436" y="2019"/>
                <a:ext cx="115" cy="34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AutoShape 73"/>
              <p:cNvSpPr>
                <a:spLocks noChangeArrowheads="1"/>
              </p:cNvSpPr>
              <p:nvPr/>
            </p:nvSpPr>
            <p:spPr bwMode="auto">
              <a:xfrm>
                <a:off x="4897" y="2019"/>
                <a:ext cx="115" cy="34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AutoShape 74"/>
              <p:cNvSpPr>
                <a:spLocks noChangeArrowheads="1"/>
              </p:cNvSpPr>
              <p:nvPr/>
            </p:nvSpPr>
            <p:spPr bwMode="auto">
              <a:xfrm>
                <a:off x="4666" y="2219"/>
                <a:ext cx="375" cy="11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Text Box 75"/>
              <p:cNvSpPr txBox="1">
                <a:spLocks noChangeArrowheads="1"/>
              </p:cNvSpPr>
              <p:nvPr/>
            </p:nvSpPr>
            <p:spPr bwMode="auto">
              <a:xfrm>
                <a:off x="4024" y="1937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30796" name="Text Box 76"/>
              <p:cNvSpPr txBox="1">
                <a:spLocks noChangeArrowheads="1"/>
              </p:cNvSpPr>
              <p:nvPr/>
            </p:nvSpPr>
            <p:spPr bwMode="auto">
              <a:xfrm>
                <a:off x="4090" y="1841"/>
                <a:ext cx="115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1200"/>
                  <a:t>bc</a:t>
                </a:r>
              </a:p>
            </p:txBody>
          </p:sp>
        </p:grpSp>
      </p:grpSp>
      <p:grpSp>
        <p:nvGrpSpPr>
          <p:cNvPr id="31144" name="Group 424"/>
          <p:cNvGrpSpPr>
            <a:grpSpLocks/>
          </p:cNvGrpSpPr>
          <p:nvPr/>
        </p:nvGrpSpPr>
        <p:grpSpPr bwMode="auto">
          <a:xfrm>
            <a:off x="5780088" y="1541463"/>
            <a:ext cx="3079750" cy="1922368"/>
            <a:chOff x="3641" y="971"/>
            <a:chExt cx="1940" cy="908"/>
          </a:xfrm>
        </p:grpSpPr>
        <p:sp>
          <p:nvSpPr>
            <p:cNvPr id="30804" name="Text Box 84"/>
            <p:cNvSpPr txBox="1">
              <a:spLocks noChangeArrowheads="1"/>
            </p:cNvSpPr>
            <p:nvPr/>
          </p:nvSpPr>
          <p:spPr bwMode="auto">
            <a:xfrm>
              <a:off x="3641" y="971"/>
              <a:ext cx="1940" cy="9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C) Output equations</a:t>
              </a:r>
            </a:p>
            <a:p>
              <a:pPr algn="ctr">
                <a:spcBef>
                  <a:spcPct val="0"/>
                </a:spcBef>
              </a:pPr>
              <a:endParaRPr lang="en-US" sz="1200"/>
            </a:p>
          </p:txBody>
        </p:sp>
        <p:sp>
          <p:nvSpPr>
            <p:cNvPr id="30805" name="Text Box 85"/>
            <p:cNvSpPr txBox="1">
              <a:spLocks noChangeArrowheads="1"/>
            </p:cNvSpPr>
            <p:nvPr/>
          </p:nvSpPr>
          <p:spPr bwMode="auto">
            <a:xfrm>
              <a:off x="3951" y="1213"/>
              <a:ext cx="137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y = a'bc + ab'c' + ab'c + abc' + abc</a:t>
              </a:r>
            </a:p>
          </p:txBody>
        </p:sp>
        <p:sp>
          <p:nvSpPr>
            <p:cNvPr id="30806" name="Text Box 86"/>
            <p:cNvSpPr txBox="1">
              <a:spLocks noChangeArrowheads="1"/>
            </p:cNvSpPr>
            <p:nvPr/>
          </p:nvSpPr>
          <p:spPr bwMode="auto">
            <a:xfrm>
              <a:off x="3940" y="1548"/>
              <a:ext cx="142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z = a'b'c + a'bc' + ab'c + abc' + abc</a:t>
              </a:r>
            </a:p>
          </p:txBody>
        </p:sp>
      </p:grpSp>
      <p:grpSp>
        <p:nvGrpSpPr>
          <p:cNvPr id="31143" name="Group 423"/>
          <p:cNvGrpSpPr>
            <a:grpSpLocks/>
          </p:cNvGrpSpPr>
          <p:nvPr/>
        </p:nvGrpSpPr>
        <p:grpSpPr bwMode="auto">
          <a:xfrm>
            <a:off x="3262313" y="1512888"/>
            <a:ext cx="2335212" cy="3971678"/>
            <a:chOff x="2055" y="953"/>
            <a:chExt cx="1471" cy="1599"/>
          </a:xfrm>
        </p:grpSpPr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2055" y="953"/>
              <a:ext cx="1471" cy="15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B) Truth table</a:t>
              </a:r>
              <a:endParaRPr lang="en-US" sz="900"/>
            </a:p>
            <a:p>
              <a:pPr algn="ctr">
                <a:spcBef>
                  <a:spcPct val="0"/>
                </a:spcBef>
              </a:pPr>
              <a:endParaRPr lang="en-US" sz="900"/>
            </a:p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grpSp>
          <p:nvGrpSpPr>
            <p:cNvPr id="31142" name="Group 422"/>
            <p:cNvGrpSpPr>
              <a:grpSpLocks/>
            </p:cNvGrpSpPr>
            <p:nvPr/>
          </p:nvGrpSpPr>
          <p:grpSpPr bwMode="auto">
            <a:xfrm>
              <a:off x="2206" y="1171"/>
              <a:ext cx="1156" cy="1141"/>
              <a:chOff x="2206" y="1131"/>
              <a:chExt cx="1156" cy="1141"/>
            </a:xfrm>
          </p:grpSpPr>
          <p:sp>
            <p:nvSpPr>
              <p:cNvPr id="30990" name="Text Box 270"/>
              <p:cNvSpPr txBox="1">
                <a:spLocks noChangeArrowheads="1"/>
              </p:cNvSpPr>
              <p:nvPr/>
            </p:nvSpPr>
            <p:spPr bwMode="auto">
              <a:xfrm>
                <a:off x="2227" y="192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91" name="Text Box 271"/>
              <p:cNvSpPr txBox="1">
                <a:spLocks noChangeArrowheads="1"/>
              </p:cNvSpPr>
              <p:nvPr/>
            </p:nvSpPr>
            <p:spPr bwMode="auto">
              <a:xfrm>
                <a:off x="2450" y="192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92" name="Text Box 272"/>
              <p:cNvSpPr txBox="1">
                <a:spLocks noChangeArrowheads="1"/>
              </p:cNvSpPr>
              <p:nvPr/>
            </p:nvSpPr>
            <p:spPr bwMode="auto">
              <a:xfrm>
                <a:off x="2674" y="192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93" name="Text Box 273"/>
              <p:cNvSpPr txBox="1">
                <a:spLocks noChangeArrowheads="1"/>
              </p:cNvSpPr>
              <p:nvPr/>
            </p:nvSpPr>
            <p:spPr bwMode="auto">
              <a:xfrm>
                <a:off x="2892" y="192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94" name="Text Box 274"/>
              <p:cNvSpPr txBox="1">
                <a:spLocks noChangeArrowheads="1"/>
              </p:cNvSpPr>
              <p:nvPr/>
            </p:nvSpPr>
            <p:spPr bwMode="auto">
              <a:xfrm>
                <a:off x="3131" y="192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12" name="Text Box 292"/>
              <p:cNvSpPr txBox="1">
                <a:spLocks noChangeArrowheads="1"/>
              </p:cNvSpPr>
              <p:nvPr/>
            </p:nvSpPr>
            <p:spPr bwMode="auto">
              <a:xfrm>
                <a:off x="2227" y="203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13" name="Text Box 293"/>
              <p:cNvSpPr txBox="1">
                <a:spLocks noChangeArrowheads="1"/>
              </p:cNvSpPr>
              <p:nvPr/>
            </p:nvSpPr>
            <p:spPr bwMode="auto">
              <a:xfrm>
                <a:off x="2450" y="203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14" name="Text Box 294"/>
              <p:cNvSpPr txBox="1">
                <a:spLocks noChangeArrowheads="1"/>
              </p:cNvSpPr>
              <p:nvPr/>
            </p:nvSpPr>
            <p:spPr bwMode="auto">
              <a:xfrm>
                <a:off x="2674" y="203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1015" name="Text Box 295"/>
              <p:cNvSpPr txBox="1">
                <a:spLocks noChangeArrowheads="1"/>
              </p:cNvSpPr>
              <p:nvPr/>
            </p:nvSpPr>
            <p:spPr bwMode="auto">
              <a:xfrm>
                <a:off x="2892" y="203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16" name="Text Box 296"/>
              <p:cNvSpPr txBox="1">
                <a:spLocks noChangeArrowheads="1"/>
              </p:cNvSpPr>
              <p:nvPr/>
            </p:nvSpPr>
            <p:spPr bwMode="auto">
              <a:xfrm>
                <a:off x="3131" y="203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34" name="Text Box 314"/>
              <p:cNvSpPr txBox="1">
                <a:spLocks noChangeArrowheads="1"/>
              </p:cNvSpPr>
              <p:nvPr/>
            </p:nvSpPr>
            <p:spPr bwMode="auto">
              <a:xfrm>
                <a:off x="2227" y="214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35" name="Text Box 315"/>
              <p:cNvSpPr txBox="1">
                <a:spLocks noChangeArrowheads="1"/>
              </p:cNvSpPr>
              <p:nvPr/>
            </p:nvSpPr>
            <p:spPr bwMode="auto">
              <a:xfrm>
                <a:off x="2450" y="214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36" name="Text Box 316"/>
              <p:cNvSpPr txBox="1">
                <a:spLocks noChangeArrowheads="1"/>
              </p:cNvSpPr>
              <p:nvPr/>
            </p:nvSpPr>
            <p:spPr bwMode="auto">
              <a:xfrm>
                <a:off x="2674" y="214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37" name="Text Box 317"/>
              <p:cNvSpPr txBox="1">
                <a:spLocks noChangeArrowheads="1"/>
              </p:cNvSpPr>
              <p:nvPr/>
            </p:nvSpPr>
            <p:spPr bwMode="auto">
              <a:xfrm>
                <a:off x="2892" y="214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1038" name="Text Box 318"/>
              <p:cNvSpPr txBox="1">
                <a:spLocks noChangeArrowheads="1"/>
              </p:cNvSpPr>
              <p:nvPr/>
            </p:nvSpPr>
            <p:spPr bwMode="auto">
              <a:xfrm>
                <a:off x="3131" y="214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02" name="Text Box 182"/>
              <p:cNvSpPr txBox="1">
                <a:spLocks noChangeArrowheads="1"/>
              </p:cNvSpPr>
              <p:nvPr/>
            </p:nvSpPr>
            <p:spPr bwMode="auto">
              <a:xfrm>
                <a:off x="2228" y="148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03" name="Text Box 183"/>
              <p:cNvSpPr txBox="1">
                <a:spLocks noChangeArrowheads="1"/>
              </p:cNvSpPr>
              <p:nvPr/>
            </p:nvSpPr>
            <p:spPr bwMode="auto">
              <a:xfrm>
                <a:off x="2451" y="148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04" name="Text Box 184"/>
              <p:cNvSpPr txBox="1">
                <a:spLocks noChangeArrowheads="1"/>
              </p:cNvSpPr>
              <p:nvPr/>
            </p:nvSpPr>
            <p:spPr bwMode="auto">
              <a:xfrm>
                <a:off x="2675" y="148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05" name="Text Box 185"/>
              <p:cNvSpPr txBox="1">
                <a:spLocks noChangeArrowheads="1"/>
              </p:cNvSpPr>
              <p:nvPr/>
            </p:nvSpPr>
            <p:spPr bwMode="auto">
              <a:xfrm>
                <a:off x="2893" y="148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06" name="Text Box 186"/>
              <p:cNvSpPr txBox="1">
                <a:spLocks noChangeArrowheads="1"/>
              </p:cNvSpPr>
              <p:nvPr/>
            </p:nvSpPr>
            <p:spPr bwMode="auto">
              <a:xfrm>
                <a:off x="3132" y="148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24" name="Text Box 204"/>
              <p:cNvSpPr txBox="1">
                <a:spLocks noChangeArrowheads="1"/>
              </p:cNvSpPr>
              <p:nvPr/>
            </p:nvSpPr>
            <p:spPr bwMode="auto">
              <a:xfrm>
                <a:off x="2227" y="159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25" name="Text Box 205"/>
              <p:cNvSpPr txBox="1">
                <a:spLocks noChangeArrowheads="1"/>
              </p:cNvSpPr>
              <p:nvPr/>
            </p:nvSpPr>
            <p:spPr bwMode="auto">
              <a:xfrm>
                <a:off x="2450" y="159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26" name="Text Box 206"/>
              <p:cNvSpPr txBox="1">
                <a:spLocks noChangeArrowheads="1"/>
              </p:cNvSpPr>
              <p:nvPr/>
            </p:nvSpPr>
            <p:spPr bwMode="auto">
              <a:xfrm>
                <a:off x="2674" y="159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27" name="Text Box 207"/>
              <p:cNvSpPr txBox="1">
                <a:spLocks noChangeArrowheads="1"/>
              </p:cNvSpPr>
              <p:nvPr/>
            </p:nvSpPr>
            <p:spPr bwMode="auto">
              <a:xfrm>
                <a:off x="2892" y="159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28" name="Text Box 208"/>
              <p:cNvSpPr txBox="1">
                <a:spLocks noChangeArrowheads="1"/>
              </p:cNvSpPr>
              <p:nvPr/>
            </p:nvSpPr>
            <p:spPr bwMode="auto">
              <a:xfrm>
                <a:off x="3131" y="159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46" name="Text Box 226"/>
              <p:cNvSpPr txBox="1">
                <a:spLocks noChangeArrowheads="1"/>
              </p:cNvSpPr>
              <p:nvPr/>
            </p:nvSpPr>
            <p:spPr bwMode="auto">
              <a:xfrm>
                <a:off x="2227" y="170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47" name="Text Box 227"/>
              <p:cNvSpPr txBox="1">
                <a:spLocks noChangeArrowheads="1"/>
              </p:cNvSpPr>
              <p:nvPr/>
            </p:nvSpPr>
            <p:spPr bwMode="auto">
              <a:xfrm>
                <a:off x="2450" y="170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48" name="Text Box 228"/>
              <p:cNvSpPr txBox="1">
                <a:spLocks noChangeArrowheads="1"/>
              </p:cNvSpPr>
              <p:nvPr/>
            </p:nvSpPr>
            <p:spPr bwMode="auto">
              <a:xfrm>
                <a:off x="2674" y="170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49" name="Text Box 229"/>
              <p:cNvSpPr txBox="1">
                <a:spLocks noChangeArrowheads="1"/>
              </p:cNvSpPr>
              <p:nvPr/>
            </p:nvSpPr>
            <p:spPr bwMode="auto">
              <a:xfrm>
                <a:off x="2892" y="170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50" name="Text Box 230"/>
              <p:cNvSpPr txBox="1">
                <a:spLocks noChangeArrowheads="1"/>
              </p:cNvSpPr>
              <p:nvPr/>
            </p:nvSpPr>
            <p:spPr bwMode="auto">
              <a:xfrm>
                <a:off x="3131" y="170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68" name="Text Box 248"/>
              <p:cNvSpPr txBox="1">
                <a:spLocks noChangeArrowheads="1"/>
              </p:cNvSpPr>
              <p:nvPr/>
            </p:nvSpPr>
            <p:spPr bwMode="auto">
              <a:xfrm>
                <a:off x="2227" y="1805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69" name="Text Box 249"/>
              <p:cNvSpPr txBox="1">
                <a:spLocks noChangeArrowheads="1"/>
              </p:cNvSpPr>
              <p:nvPr/>
            </p:nvSpPr>
            <p:spPr bwMode="auto">
              <a:xfrm>
                <a:off x="2450" y="1805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70" name="Text Box 250"/>
              <p:cNvSpPr txBox="1">
                <a:spLocks noChangeArrowheads="1"/>
              </p:cNvSpPr>
              <p:nvPr/>
            </p:nvSpPr>
            <p:spPr bwMode="auto">
              <a:xfrm>
                <a:off x="2674" y="1805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971" name="Text Box 251"/>
              <p:cNvSpPr txBox="1">
                <a:spLocks noChangeArrowheads="1"/>
              </p:cNvSpPr>
              <p:nvPr/>
            </p:nvSpPr>
            <p:spPr bwMode="auto">
              <a:xfrm>
                <a:off x="2892" y="1805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0972" name="Text Box 252"/>
              <p:cNvSpPr txBox="1">
                <a:spLocks noChangeArrowheads="1"/>
              </p:cNvSpPr>
              <p:nvPr/>
            </p:nvSpPr>
            <p:spPr bwMode="auto">
              <a:xfrm>
                <a:off x="3131" y="1805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884" name="Text Box 164"/>
              <p:cNvSpPr txBox="1">
                <a:spLocks noChangeArrowheads="1"/>
              </p:cNvSpPr>
              <p:nvPr/>
            </p:nvSpPr>
            <p:spPr bwMode="auto">
              <a:xfrm>
                <a:off x="3131" y="1376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880" name="Text Box 160"/>
              <p:cNvSpPr txBox="1">
                <a:spLocks noChangeArrowheads="1"/>
              </p:cNvSpPr>
              <p:nvPr/>
            </p:nvSpPr>
            <p:spPr bwMode="auto">
              <a:xfrm>
                <a:off x="2227" y="1376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881" name="Text Box 161"/>
              <p:cNvSpPr txBox="1">
                <a:spLocks noChangeArrowheads="1"/>
              </p:cNvSpPr>
              <p:nvPr/>
            </p:nvSpPr>
            <p:spPr bwMode="auto">
              <a:xfrm>
                <a:off x="2450" y="1376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882" name="Text Box 162"/>
              <p:cNvSpPr txBox="1">
                <a:spLocks noChangeArrowheads="1"/>
              </p:cNvSpPr>
              <p:nvPr/>
            </p:nvSpPr>
            <p:spPr bwMode="auto">
              <a:xfrm>
                <a:off x="2674" y="1376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883" name="Text Box 163"/>
              <p:cNvSpPr txBox="1">
                <a:spLocks noChangeArrowheads="1"/>
              </p:cNvSpPr>
              <p:nvPr/>
            </p:nvSpPr>
            <p:spPr bwMode="auto">
              <a:xfrm>
                <a:off x="2892" y="1376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0833" name="Rectangle 113"/>
              <p:cNvSpPr>
                <a:spLocks noChangeArrowheads="1"/>
              </p:cNvSpPr>
              <p:nvPr/>
            </p:nvSpPr>
            <p:spPr bwMode="auto">
              <a:xfrm>
                <a:off x="2206" y="1131"/>
                <a:ext cx="1152" cy="1141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35" name="Text Box 115"/>
              <p:cNvSpPr txBox="1">
                <a:spLocks noChangeArrowheads="1"/>
              </p:cNvSpPr>
              <p:nvPr/>
            </p:nvSpPr>
            <p:spPr bwMode="auto">
              <a:xfrm>
                <a:off x="2248" y="1134"/>
                <a:ext cx="60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200"/>
                  <a:t>Inputs</a:t>
                </a:r>
              </a:p>
            </p:txBody>
          </p:sp>
          <p:sp>
            <p:nvSpPr>
              <p:cNvPr id="30836" name="Text Box 116"/>
              <p:cNvSpPr txBox="1">
                <a:spLocks noChangeArrowheads="1"/>
              </p:cNvSpPr>
              <p:nvPr/>
            </p:nvSpPr>
            <p:spPr bwMode="auto">
              <a:xfrm>
                <a:off x="2210" y="124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a</a:t>
                </a:r>
              </a:p>
            </p:txBody>
          </p:sp>
          <p:sp>
            <p:nvSpPr>
              <p:cNvPr id="30837" name="Text Box 117"/>
              <p:cNvSpPr txBox="1">
                <a:spLocks noChangeArrowheads="1"/>
              </p:cNvSpPr>
              <p:nvPr/>
            </p:nvSpPr>
            <p:spPr bwMode="auto">
              <a:xfrm>
                <a:off x="2439" y="124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b</a:t>
                </a:r>
              </a:p>
            </p:txBody>
          </p:sp>
          <p:sp>
            <p:nvSpPr>
              <p:cNvPr id="30838" name="Text Box 118"/>
              <p:cNvSpPr txBox="1">
                <a:spLocks noChangeArrowheads="1"/>
              </p:cNvSpPr>
              <p:nvPr/>
            </p:nvSpPr>
            <p:spPr bwMode="auto">
              <a:xfrm>
                <a:off x="2667" y="124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c</a:t>
                </a:r>
              </a:p>
            </p:txBody>
          </p:sp>
          <p:sp>
            <p:nvSpPr>
              <p:cNvPr id="30840" name="Text Box 120"/>
              <p:cNvSpPr txBox="1">
                <a:spLocks noChangeArrowheads="1"/>
              </p:cNvSpPr>
              <p:nvPr/>
            </p:nvSpPr>
            <p:spPr bwMode="auto">
              <a:xfrm>
                <a:off x="2937" y="1131"/>
                <a:ext cx="377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200"/>
                  <a:t>Outputs</a:t>
                </a:r>
              </a:p>
            </p:txBody>
          </p:sp>
          <p:sp>
            <p:nvSpPr>
              <p:cNvPr id="30841" name="Text Box 121"/>
              <p:cNvSpPr txBox="1">
                <a:spLocks noChangeArrowheads="1"/>
              </p:cNvSpPr>
              <p:nvPr/>
            </p:nvSpPr>
            <p:spPr bwMode="auto">
              <a:xfrm>
                <a:off x="2896" y="124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y</a:t>
                </a:r>
              </a:p>
            </p:txBody>
          </p:sp>
          <p:sp>
            <p:nvSpPr>
              <p:cNvPr id="30842" name="Text Box 122"/>
              <p:cNvSpPr txBox="1">
                <a:spLocks noChangeArrowheads="1"/>
              </p:cNvSpPr>
              <p:nvPr/>
            </p:nvSpPr>
            <p:spPr bwMode="auto">
              <a:xfrm>
                <a:off x="3124" y="124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z</a:t>
                </a:r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2894" y="1132"/>
                <a:ext cx="1" cy="1140"/>
              </a:xfrm>
              <a:custGeom>
                <a:avLst/>
                <a:gdLst>
                  <a:gd name="T0" fmla="*/ 1 w 1"/>
                  <a:gd name="T1" fmla="*/ 0 h 1140"/>
                  <a:gd name="T2" fmla="*/ 0 w 1"/>
                  <a:gd name="T3" fmla="*/ 114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40">
                    <a:moveTo>
                      <a:pt x="1" y="0"/>
                    </a:moveTo>
                    <a:lnTo>
                      <a:pt x="0" y="114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2207" y="1376"/>
                <a:ext cx="1150" cy="1"/>
              </a:xfrm>
              <a:custGeom>
                <a:avLst/>
                <a:gdLst>
                  <a:gd name="T0" fmla="*/ 1150 w 1150"/>
                  <a:gd name="T1" fmla="*/ 0 h 1"/>
                  <a:gd name="T2" fmla="*/ 0 w 1150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0" h="1">
                    <a:moveTo>
                      <a:pt x="1150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2432" y="1376"/>
                <a:ext cx="2" cy="891"/>
              </a:xfrm>
              <a:custGeom>
                <a:avLst/>
                <a:gdLst>
                  <a:gd name="T0" fmla="*/ 0 w 2"/>
                  <a:gd name="T1" fmla="*/ 891 h 891"/>
                  <a:gd name="T2" fmla="*/ 2 w 2"/>
                  <a:gd name="T3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891">
                    <a:moveTo>
                      <a:pt x="0" y="891"/>
                    </a:moveTo>
                    <a:lnTo>
                      <a:pt x="2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2670" y="1376"/>
                <a:ext cx="1" cy="896"/>
              </a:xfrm>
              <a:custGeom>
                <a:avLst/>
                <a:gdLst>
                  <a:gd name="T0" fmla="*/ 1 w 1"/>
                  <a:gd name="T1" fmla="*/ 896 h 896"/>
                  <a:gd name="T2" fmla="*/ 0 w 1"/>
                  <a:gd name="T3" fmla="*/ 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96">
                    <a:moveTo>
                      <a:pt x="1" y="896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126" y="1377"/>
                <a:ext cx="1" cy="890"/>
              </a:xfrm>
              <a:custGeom>
                <a:avLst/>
                <a:gdLst>
                  <a:gd name="T0" fmla="*/ 1 w 1"/>
                  <a:gd name="T1" fmla="*/ 890 h 890"/>
                  <a:gd name="T2" fmla="*/ 0 w 1"/>
                  <a:gd name="T3" fmla="*/ 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90">
                    <a:moveTo>
                      <a:pt x="1" y="89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2207" y="1493"/>
                <a:ext cx="1150" cy="1"/>
              </a:xfrm>
              <a:custGeom>
                <a:avLst/>
                <a:gdLst>
                  <a:gd name="T0" fmla="*/ 1150 w 1150"/>
                  <a:gd name="T1" fmla="*/ 0 h 1"/>
                  <a:gd name="T2" fmla="*/ 0 w 1150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0" h="1">
                    <a:moveTo>
                      <a:pt x="1150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2207" y="1598"/>
                <a:ext cx="1149" cy="1"/>
              </a:xfrm>
              <a:custGeom>
                <a:avLst/>
                <a:gdLst>
                  <a:gd name="T0" fmla="*/ 1149 w 1149"/>
                  <a:gd name="T1" fmla="*/ 1 h 1"/>
                  <a:gd name="T2" fmla="*/ 0 w 114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9" h="1">
                    <a:moveTo>
                      <a:pt x="1149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2207" y="1704"/>
                <a:ext cx="1150" cy="1"/>
              </a:xfrm>
              <a:custGeom>
                <a:avLst/>
                <a:gdLst>
                  <a:gd name="T0" fmla="*/ 1150 w 1150"/>
                  <a:gd name="T1" fmla="*/ 0 h 1"/>
                  <a:gd name="T2" fmla="*/ 0 w 115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0" h="1">
                    <a:moveTo>
                      <a:pt x="115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2207" y="1808"/>
                <a:ext cx="1153" cy="2"/>
              </a:xfrm>
              <a:custGeom>
                <a:avLst/>
                <a:gdLst>
                  <a:gd name="T0" fmla="*/ 1153 w 1153"/>
                  <a:gd name="T1" fmla="*/ 0 h 2"/>
                  <a:gd name="T2" fmla="*/ 0 w 1153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3" h="2">
                    <a:moveTo>
                      <a:pt x="1153" y="0"/>
                    </a:moveTo>
                    <a:lnTo>
                      <a:pt x="0" y="2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2207" y="1911"/>
                <a:ext cx="1150" cy="1"/>
              </a:xfrm>
              <a:custGeom>
                <a:avLst/>
                <a:gdLst>
                  <a:gd name="T0" fmla="*/ 1150 w 1150"/>
                  <a:gd name="T1" fmla="*/ 0 h 1"/>
                  <a:gd name="T2" fmla="*/ 0 w 115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0" h="1">
                    <a:moveTo>
                      <a:pt x="115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2207" y="2031"/>
                <a:ext cx="1153" cy="1"/>
              </a:xfrm>
              <a:custGeom>
                <a:avLst/>
                <a:gdLst>
                  <a:gd name="T0" fmla="*/ 1153 w 1153"/>
                  <a:gd name="T1" fmla="*/ 0 h 1"/>
                  <a:gd name="T2" fmla="*/ 0 w 115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3" h="1">
                    <a:moveTo>
                      <a:pt x="1153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2207" y="2143"/>
                <a:ext cx="1148" cy="2"/>
              </a:xfrm>
              <a:custGeom>
                <a:avLst/>
                <a:gdLst>
                  <a:gd name="T0" fmla="*/ 1148 w 1148"/>
                  <a:gd name="T1" fmla="*/ 2 h 2"/>
                  <a:gd name="T2" fmla="*/ 0 w 1148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8" h="2">
                    <a:moveTo>
                      <a:pt x="1148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141" name="Group 421"/>
          <p:cNvGrpSpPr>
            <a:grpSpLocks/>
          </p:cNvGrpSpPr>
          <p:nvPr/>
        </p:nvGrpSpPr>
        <p:grpSpPr bwMode="auto">
          <a:xfrm>
            <a:off x="5826125" y="3695670"/>
            <a:ext cx="3033713" cy="3097691"/>
            <a:chOff x="3676" y="2198"/>
            <a:chExt cx="1911" cy="1484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3676" y="2198"/>
              <a:ext cx="1911" cy="14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1200" dirty="0"/>
                <a:t>E) Logic Gates</a:t>
              </a:r>
              <a:endParaRPr lang="en-US" sz="1000" dirty="0"/>
            </a:p>
          </p:txBody>
        </p:sp>
        <p:grpSp>
          <p:nvGrpSpPr>
            <p:cNvPr id="31140" name="Group 420"/>
            <p:cNvGrpSpPr>
              <a:grpSpLocks/>
            </p:cNvGrpSpPr>
            <p:nvPr/>
          </p:nvGrpSpPr>
          <p:grpSpPr bwMode="auto">
            <a:xfrm>
              <a:off x="3881" y="2526"/>
              <a:ext cx="1544" cy="1058"/>
              <a:chOff x="3766" y="2431"/>
              <a:chExt cx="1544" cy="1058"/>
            </a:xfrm>
          </p:grpSpPr>
          <p:sp>
            <p:nvSpPr>
              <p:cNvPr id="30737" name="AutoShape 17"/>
              <p:cNvSpPr>
                <a:spLocks noChangeArrowheads="1"/>
              </p:cNvSpPr>
              <p:nvPr/>
            </p:nvSpPr>
            <p:spPr bwMode="auto">
              <a:xfrm>
                <a:off x="4407" y="2644"/>
                <a:ext cx="173" cy="173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Text Box 19"/>
              <p:cNvSpPr txBox="1">
                <a:spLocks noChangeArrowheads="1"/>
              </p:cNvSpPr>
              <p:nvPr/>
            </p:nvSpPr>
            <p:spPr bwMode="auto">
              <a:xfrm>
                <a:off x="3766" y="2431"/>
                <a:ext cx="10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a</a:t>
                </a:r>
                <a:endParaRPr lang="en-US" sz="900"/>
              </a:p>
            </p:txBody>
          </p:sp>
          <p:sp>
            <p:nvSpPr>
              <p:cNvPr id="30740" name="Text Box 20"/>
              <p:cNvSpPr txBox="1">
                <a:spLocks noChangeArrowheads="1"/>
              </p:cNvSpPr>
              <p:nvPr/>
            </p:nvSpPr>
            <p:spPr bwMode="auto">
              <a:xfrm>
                <a:off x="3766" y="2541"/>
                <a:ext cx="11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b</a:t>
                </a:r>
                <a:endParaRPr lang="en-US" sz="900"/>
              </a:p>
            </p:txBody>
          </p:sp>
          <p:sp>
            <p:nvSpPr>
              <p:cNvPr id="30741" name="Text Box 21"/>
              <p:cNvSpPr txBox="1">
                <a:spLocks noChangeArrowheads="1"/>
              </p:cNvSpPr>
              <p:nvPr/>
            </p:nvSpPr>
            <p:spPr bwMode="auto">
              <a:xfrm>
                <a:off x="3766" y="2630"/>
                <a:ext cx="111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c</a:t>
                </a:r>
              </a:p>
            </p:txBody>
          </p:sp>
          <p:sp>
            <p:nvSpPr>
              <p:cNvPr id="30742" name="Text Box 22"/>
              <p:cNvSpPr txBox="1">
                <a:spLocks noChangeArrowheads="1"/>
              </p:cNvSpPr>
              <p:nvPr/>
            </p:nvSpPr>
            <p:spPr bwMode="auto">
              <a:xfrm>
                <a:off x="5200" y="2459"/>
                <a:ext cx="5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y</a:t>
                </a:r>
                <a:endParaRPr lang="en-US" sz="900"/>
              </a:p>
            </p:txBody>
          </p:sp>
          <p:sp>
            <p:nvSpPr>
              <p:cNvPr id="30743" name="Text Box 23"/>
              <p:cNvSpPr txBox="1">
                <a:spLocks noChangeArrowheads="1"/>
              </p:cNvSpPr>
              <p:nvPr/>
            </p:nvSpPr>
            <p:spPr bwMode="auto">
              <a:xfrm>
                <a:off x="5225" y="3132"/>
                <a:ext cx="8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/>
                  <a:t>z</a:t>
                </a:r>
              </a:p>
            </p:txBody>
          </p:sp>
          <p:grpSp>
            <p:nvGrpSpPr>
              <p:cNvPr id="31114" name="Group 394"/>
              <p:cNvGrpSpPr>
                <a:grpSpLocks/>
              </p:cNvGrpSpPr>
              <p:nvPr/>
            </p:nvGrpSpPr>
            <p:grpSpPr bwMode="auto">
              <a:xfrm>
                <a:off x="4910" y="2446"/>
                <a:ext cx="234" cy="178"/>
                <a:chOff x="4705" y="2861"/>
                <a:chExt cx="234" cy="178"/>
              </a:xfrm>
            </p:grpSpPr>
            <p:sp>
              <p:nvSpPr>
                <p:cNvPr id="30745" name="Freeform 25"/>
                <p:cNvSpPr>
                  <a:spLocks/>
                </p:cNvSpPr>
                <p:nvPr/>
              </p:nvSpPr>
              <p:spPr bwMode="auto">
                <a:xfrm>
                  <a:off x="4886" y="2947"/>
                  <a:ext cx="53" cy="1"/>
                </a:xfrm>
                <a:custGeom>
                  <a:avLst/>
                  <a:gdLst>
                    <a:gd name="T0" fmla="*/ 53 w 53"/>
                    <a:gd name="T1" fmla="*/ 0 h 1"/>
                    <a:gd name="T2" fmla="*/ 0 w 53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3" h="1">
                      <a:moveTo>
                        <a:pt x="5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6" name="Freeform 26"/>
                <p:cNvSpPr>
                  <a:spLocks/>
                </p:cNvSpPr>
                <p:nvPr/>
              </p:nvSpPr>
              <p:spPr bwMode="auto">
                <a:xfrm flipV="1">
                  <a:off x="4705" y="2953"/>
                  <a:ext cx="182" cy="86"/>
                </a:xfrm>
                <a:custGeom>
                  <a:avLst/>
                  <a:gdLst>
                    <a:gd name="T0" fmla="*/ 0 w 576"/>
                    <a:gd name="T1" fmla="*/ 0 h 288"/>
                    <a:gd name="T2" fmla="*/ 410 w 576"/>
                    <a:gd name="T3" fmla="*/ 50 h 288"/>
                    <a:gd name="T4" fmla="*/ 576 w 576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288">
                      <a:moveTo>
                        <a:pt x="0" y="0"/>
                      </a:moveTo>
                      <a:cubicBezTo>
                        <a:pt x="68" y="8"/>
                        <a:pt x="314" y="2"/>
                        <a:pt x="410" y="50"/>
                      </a:cubicBezTo>
                      <a:cubicBezTo>
                        <a:pt x="506" y="98"/>
                        <a:pt x="542" y="238"/>
                        <a:pt x="576" y="288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7" name="Freeform 27"/>
                <p:cNvSpPr>
                  <a:spLocks/>
                </p:cNvSpPr>
                <p:nvPr/>
              </p:nvSpPr>
              <p:spPr bwMode="auto">
                <a:xfrm>
                  <a:off x="4705" y="2861"/>
                  <a:ext cx="26" cy="173"/>
                </a:xfrm>
                <a:custGeom>
                  <a:avLst/>
                  <a:gdLst>
                    <a:gd name="T0" fmla="*/ 0 w 80"/>
                    <a:gd name="T1" fmla="*/ 0 h 576"/>
                    <a:gd name="T2" fmla="*/ 80 w 80"/>
                    <a:gd name="T3" fmla="*/ 290 h 576"/>
                    <a:gd name="T4" fmla="*/ 0 w 80"/>
                    <a:gd name="T5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0" h="576">
                      <a:moveTo>
                        <a:pt x="0" y="0"/>
                      </a:moveTo>
                      <a:cubicBezTo>
                        <a:pt x="13" y="48"/>
                        <a:pt x="80" y="194"/>
                        <a:pt x="80" y="290"/>
                      </a:cubicBezTo>
                      <a:cubicBezTo>
                        <a:pt x="80" y="386"/>
                        <a:pt x="17" y="517"/>
                        <a:pt x="0" y="57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Freeform 28"/>
                <p:cNvSpPr>
                  <a:spLocks/>
                </p:cNvSpPr>
                <p:nvPr/>
              </p:nvSpPr>
              <p:spPr bwMode="auto">
                <a:xfrm>
                  <a:off x="4705" y="2861"/>
                  <a:ext cx="182" cy="87"/>
                </a:xfrm>
                <a:custGeom>
                  <a:avLst/>
                  <a:gdLst>
                    <a:gd name="T0" fmla="*/ 0 w 576"/>
                    <a:gd name="T1" fmla="*/ 0 h 288"/>
                    <a:gd name="T2" fmla="*/ 410 w 576"/>
                    <a:gd name="T3" fmla="*/ 50 h 288"/>
                    <a:gd name="T4" fmla="*/ 576 w 576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288">
                      <a:moveTo>
                        <a:pt x="0" y="0"/>
                      </a:moveTo>
                      <a:cubicBezTo>
                        <a:pt x="68" y="8"/>
                        <a:pt x="314" y="2"/>
                        <a:pt x="410" y="50"/>
                      </a:cubicBezTo>
                      <a:cubicBezTo>
                        <a:pt x="506" y="98"/>
                        <a:pt x="542" y="238"/>
                        <a:pt x="576" y="288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51" name="AutoShape 31"/>
              <p:cNvSpPr>
                <a:spLocks noChangeArrowheads="1"/>
              </p:cNvSpPr>
              <p:nvPr/>
            </p:nvSpPr>
            <p:spPr bwMode="auto">
              <a:xfrm>
                <a:off x="4407" y="2874"/>
                <a:ext cx="173" cy="172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15" name="Group 395"/>
              <p:cNvGrpSpPr>
                <a:grpSpLocks/>
              </p:cNvGrpSpPr>
              <p:nvPr/>
            </p:nvGrpSpPr>
            <p:grpSpPr bwMode="auto">
              <a:xfrm>
                <a:off x="4945" y="3100"/>
                <a:ext cx="234" cy="171"/>
                <a:chOff x="4705" y="3265"/>
                <a:chExt cx="234" cy="171"/>
              </a:xfrm>
            </p:grpSpPr>
            <p:sp>
              <p:nvSpPr>
                <p:cNvPr id="30798" name="Freeform 78"/>
                <p:cNvSpPr>
                  <a:spLocks/>
                </p:cNvSpPr>
                <p:nvPr/>
              </p:nvSpPr>
              <p:spPr bwMode="auto">
                <a:xfrm>
                  <a:off x="4886" y="3350"/>
                  <a:ext cx="53" cy="1"/>
                </a:xfrm>
                <a:custGeom>
                  <a:avLst/>
                  <a:gdLst>
                    <a:gd name="T0" fmla="*/ 53 w 53"/>
                    <a:gd name="T1" fmla="*/ 0 h 1"/>
                    <a:gd name="T2" fmla="*/ 0 w 53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3" h="1">
                      <a:moveTo>
                        <a:pt x="5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9" name="Freeform 79"/>
                <p:cNvSpPr>
                  <a:spLocks/>
                </p:cNvSpPr>
                <p:nvPr/>
              </p:nvSpPr>
              <p:spPr bwMode="auto">
                <a:xfrm flipV="1">
                  <a:off x="4705" y="3351"/>
                  <a:ext cx="182" cy="85"/>
                </a:xfrm>
                <a:custGeom>
                  <a:avLst/>
                  <a:gdLst>
                    <a:gd name="T0" fmla="*/ 0 w 576"/>
                    <a:gd name="T1" fmla="*/ 0 h 288"/>
                    <a:gd name="T2" fmla="*/ 410 w 576"/>
                    <a:gd name="T3" fmla="*/ 50 h 288"/>
                    <a:gd name="T4" fmla="*/ 576 w 576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288">
                      <a:moveTo>
                        <a:pt x="0" y="0"/>
                      </a:moveTo>
                      <a:cubicBezTo>
                        <a:pt x="68" y="8"/>
                        <a:pt x="314" y="2"/>
                        <a:pt x="410" y="50"/>
                      </a:cubicBezTo>
                      <a:cubicBezTo>
                        <a:pt x="506" y="98"/>
                        <a:pt x="542" y="238"/>
                        <a:pt x="576" y="288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0" name="Freeform 80"/>
                <p:cNvSpPr>
                  <a:spLocks/>
                </p:cNvSpPr>
                <p:nvPr/>
              </p:nvSpPr>
              <p:spPr bwMode="auto">
                <a:xfrm>
                  <a:off x="4705" y="3265"/>
                  <a:ext cx="26" cy="171"/>
                </a:xfrm>
                <a:custGeom>
                  <a:avLst/>
                  <a:gdLst>
                    <a:gd name="T0" fmla="*/ 0 w 80"/>
                    <a:gd name="T1" fmla="*/ 0 h 576"/>
                    <a:gd name="T2" fmla="*/ 80 w 80"/>
                    <a:gd name="T3" fmla="*/ 290 h 576"/>
                    <a:gd name="T4" fmla="*/ 0 w 80"/>
                    <a:gd name="T5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0" h="576">
                      <a:moveTo>
                        <a:pt x="0" y="0"/>
                      </a:moveTo>
                      <a:cubicBezTo>
                        <a:pt x="13" y="48"/>
                        <a:pt x="80" y="194"/>
                        <a:pt x="80" y="290"/>
                      </a:cubicBezTo>
                      <a:cubicBezTo>
                        <a:pt x="80" y="386"/>
                        <a:pt x="17" y="517"/>
                        <a:pt x="0" y="57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1" name="Freeform 81"/>
                <p:cNvSpPr>
                  <a:spLocks/>
                </p:cNvSpPr>
                <p:nvPr/>
              </p:nvSpPr>
              <p:spPr bwMode="auto">
                <a:xfrm>
                  <a:off x="4705" y="3265"/>
                  <a:ext cx="182" cy="86"/>
                </a:xfrm>
                <a:custGeom>
                  <a:avLst/>
                  <a:gdLst>
                    <a:gd name="T0" fmla="*/ 0 w 576"/>
                    <a:gd name="T1" fmla="*/ 0 h 288"/>
                    <a:gd name="T2" fmla="*/ 410 w 576"/>
                    <a:gd name="T3" fmla="*/ 50 h 288"/>
                    <a:gd name="T4" fmla="*/ 576 w 576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288">
                      <a:moveTo>
                        <a:pt x="0" y="0"/>
                      </a:moveTo>
                      <a:cubicBezTo>
                        <a:pt x="68" y="8"/>
                        <a:pt x="314" y="2"/>
                        <a:pt x="410" y="50"/>
                      </a:cubicBezTo>
                      <a:cubicBezTo>
                        <a:pt x="506" y="98"/>
                        <a:pt x="542" y="238"/>
                        <a:pt x="576" y="288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112" name="Group 392"/>
              <p:cNvGrpSpPr>
                <a:grpSpLocks/>
              </p:cNvGrpSpPr>
              <p:nvPr/>
            </p:nvGrpSpPr>
            <p:grpSpPr bwMode="auto">
              <a:xfrm>
                <a:off x="4292" y="3105"/>
                <a:ext cx="288" cy="171"/>
                <a:chOff x="4132" y="3230"/>
                <a:chExt cx="288" cy="171"/>
              </a:xfrm>
            </p:grpSpPr>
            <p:sp>
              <p:nvSpPr>
                <p:cNvPr id="30732" name="Freeform 12"/>
                <p:cNvSpPr>
                  <a:spLocks/>
                </p:cNvSpPr>
                <p:nvPr/>
              </p:nvSpPr>
              <p:spPr bwMode="auto">
                <a:xfrm>
                  <a:off x="4189" y="3271"/>
                  <a:ext cx="57" cy="1"/>
                </a:xfrm>
                <a:custGeom>
                  <a:avLst/>
                  <a:gdLst>
                    <a:gd name="T0" fmla="*/ 0 w 141"/>
                    <a:gd name="T1" fmla="*/ 0 h 1"/>
                    <a:gd name="T2" fmla="*/ 141 w 1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1" h="1">
                      <a:moveTo>
                        <a:pt x="0" y="0"/>
                      </a:moveTo>
                      <a:lnTo>
                        <a:pt x="14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AutoShape 32"/>
                <p:cNvSpPr>
                  <a:spLocks noChangeArrowheads="1"/>
                </p:cNvSpPr>
                <p:nvPr/>
              </p:nvSpPr>
              <p:spPr bwMode="auto">
                <a:xfrm>
                  <a:off x="4247" y="3230"/>
                  <a:ext cx="173" cy="17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7" name="AutoShape 87"/>
                <p:cNvSpPr>
                  <a:spLocks noChangeArrowheads="1"/>
                </p:cNvSpPr>
                <p:nvPr/>
              </p:nvSpPr>
              <p:spPr bwMode="auto">
                <a:xfrm rot="5400000">
                  <a:off x="4118" y="3244"/>
                  <a:ext cx="86" cy="57"/>
                </a:xfrm>
                <a:prstGeom prst="flowChartExtra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113" name="Group 393"/>
              <p:cNvGrpSpPr>
                <a:grpSpLocks/>
              </p:cNvGrpSpPr>
              <p:nvPr/>
            </p:nvGrpSpPr>
            <p:grpSpPr bwMode="auto">
              <a:xfrm>
                <a:off x="4292" y="3335"/>
                <a:ext cx="288" cy="154"/>
                <a:chOff x="4132" y="3460"/>
                <a:chExt cx="288" cy="154"/>
              </a:xfrm>
            </p:grpSpPr>
            <p:sp>
              <p:nvSpPr>
                <p:cNvPr id="30729" name="AutoShape 9"/>
                <p:cNvSpPr>
                  <a:spLocks noChangeArrowheads="1"/>
                </p:cNvSpPr>
                <p:nvPr/>
              </p:nvSpPr>
              <p:spPr bwMode="auto">
                <a:xfrm>
                  <a:off x="4247" y="3460"/>
                  <a:ext cx="173" cy="154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1" name="Freeform 11"/>
                <p:cNvSpPr>
                  <a:spLocks/>
                </p:cNvSpPr>
                <p:nvPr/>
              </p:nvSpPr>
              <p:spPr bwMode="auto">
                <a:xfrm>
                  <a:off x="4189" y="3559"/>
                  <a:ext cx="55" cy="1"/>
                </a:xfrm>
                <a:custGeom>
                  <a:avLst/>
                  <a:gdLst>
                    <a:gd name="T0" fmla="*/ 0 w 138"/>
                    <a:gd name="T1" fmla="*/ 0 h 1"/>
                    <a:gd name="T2" fmla="*/ 138 w 13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8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8" name="AutoShape 88"/>
                <p:cNvSpPr>
                  <a:spLocks noChangeArrowheads="1"/>
                </p:cNvSpPr>
                <p:nvPr/>
              </p:nvSpPr>
              <p:spPr bwMode="auto">
                <a:xfrm rot="5400000">
                  <a:off x="4118" y="3532"/>
                  <a:ext cx="86" cy="57"/>
                </a:xfrm>
                <a:prstGeom prst="flowChartExtra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29" name="Oval 109"/>
              <p:cNvSpPr>
                <a:spLocks noChangeArrowheads="1"/>
              </p:cNvSpPr>
              <p:nvPr/>
            </p:nvSpPr>
            <p:spPr bwMode="auto">
              <a:xfrm>
                <a:off x="4344" y="3421"/>
                <a:ext cx="29" cy="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Oval 110"/>
              <p:cNvSpPr>
                <a:spLocks noChangeArrowheads="1"/>
              </p:cNvSpPr>
              <p:nvPr/>
            </p:nvSpPr>
            <p:spPr bwMode="auto">
              <a:xfrm>
                <a:off x="4344" y="3133"/>
                <a:ext cx="29" cy="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3908" y="2501"/>
                <a:ext cx="1025" cy="1"/>
              </a:xfrm>
              <a:custGeom>
                <a:avLst/>
                <a:gdLst>
                  <a:gd name="T0" fmla="*/ 0 w 1025"/>
                  <a:gd name="T1" fmla="*/ 0 h 1"/>
                  <a:gd name="T2" fmla="*/ 1025 w 102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5" h="1">
                    <a:moveTo>
                      <a:pt x="0" y="0"/>
                    </a:moveTo>
                    <a:lnTo>
                      <a:pt x="1025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3913" y="2596"/>
                <a:ext cx="489" cy="770"/>
              </a:xfrm>
              <a:custGeom>
                <a:avLst/>
                <a:gdLst>
                  <a:gd name="T0" fmla="*/ 0 w 489"/>
                  <a:gd name="T1" fmla="*/ 0 h 770"/>
                  <a:gd name="T2" fmla="*/ 186 w 489"/>
                  <a:gd name="T3" fmla="*/ 0 h 770"/>
                  <a:gd name="T4" fmla="*/ 186 w 489"/>
                  <a:gd name="T5" fmla="*/ 770 h 770"/>
                  <a:gd name="T6" fmla="*/ 489 w 489"/>
                  <a:gd name="T7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9" h="77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770"/>
                    </a:lnTo>
                    <a:lnTo>
                      <a:pt x="489" y="77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3913" y="2687"/>
                <a:ext cx="377" cy="748"/>
              </a:xfrm>
              <a:custGeom>
                <a:avLst/>
                <a:gdLst>
                  <a:gd name="T0" fmla="*/ 0 w 377"/>
                  <a:gd name="T1" fmla="*/ 0 h 748"/>
                  <a:gd name="T2" fmla="*/ 106 w 377"/>
                  <a:gd name="T3" fmla="*/ 0 h 748"/>
                  <a:gd name="T4" fmla="*/ 106 w 377"/>
                  <a:gd name="T5" fmla="*/ 748 h 748"/>
                  <a:gd name="T6" fmla="*/ 377 w 377"/>
                  <a:gd name="T7" fmla="*/ 74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748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8"/>
                    </a:lnTo>
                    <a:lnTo>
                      <a:pt x="377" y="748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84" y="2501"/>
                <a:ext cx="223" cy="419"/>
              </a:xfrm>
              <a:custGeom>
                <a:avLst/>
                <a:gdLst>
                  <a:gd name="T0" fmla="*/ 0 w 223"/>
                  <a:gd name="T1" fmla="*/ 0 h 419"/>
                  <a:gd name="T2" fmla="*/ 0 w 223"/>
                  <a:gd name="T3" fmla="*/ 419 h 419"/>
                  <a:gd name="T4" fmla="*/ 223 w 223"/>
                  <a:gd name="T5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" h="419">
                    <a:moveTo>
                      <a:pt x="0" y="0"/>
                    </a:moveTo>
                    <a:lnTo>
                      <a:pt x="0" y="419"/>
                    </a:lnTo>
                    <a:lnTo>
                      <a:pt x="223" y="419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2" name="Line 402"/>
              <p:cNvSpPr>
                <a:spLocks noChangeShapeType="1"/>
              </p:cNvSpPr>
              <p:nvPr/>
            </p:nvSpPr>
            <p:spPr bwMode="auto">
              <a:xfrm flipH="1">
                <a:off x="4094" y="2687"/>
                <a:ext cx="313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3" name="Line 403"/>
              <p:cNvSpPr>
                <a:spLocks noChangeShapeType="1"/>
              </p:cNvSpPr>
              <p:nvPr/>
            </p:nvSpPr>
            <p:spPr bwMode="auto">
              <a:xfrm flipH="1">
                <a:off x="4014" y="2750"/>
                <a:ext cx="393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4" name="Line 404"/>
              <p:cNvSpPr>
                <a:spLocks noChangeShapeType="1"/>
              </p:cNvSpPr>
              <p:nvPr/>
            </p:nvSpPr>
            <p:spPr bwMode="auto">
              <a:xfrm flipH="1">
                <a:off x="4094" y="2989"/>
                <a:ext cx="308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5" name="Line 405"/>
              <p:cNvSpPr>
                <a:spLocks noChangeShapeType="1"/>
              </p:cNvSpPr>
              <p:nvPr/>
            </p:nvSpPr>
            <p:spPr bwMode="auto">
              <a:xfrm flipH="1">
                <a:off x="4104" y="3143"/>
                <a:ext cx="186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6" name="Line 406"/>
              <p:cNvSpPr>
                <a:spLocks noChangeShapeType="1"/>
              </p:cNvSpPr>
              <p:nvPr/>
            </p:nvSpPr>
            <p:spPr bwMode="auto">
              <a:xfrm flipH="1">
                <a:off x="4030" y="3217"/>
                <a:ext cx="377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8" name="Oval 408"/>
              <p:cNvSpPr>
                <a:spLocks noChangeArrowheads="1"/>
              </p:cNvSpPr>
              <p:nvPr/>
            </p:nvSpPr>
            <p:spPr bwMode="auto">
              <a:xfrm>
                <a:off x="4170" y="2496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9" name="Oval 409"/>
              <p:cNvSpPr>
                <a:spLocks noChangeArrowheads="1"/>
              </p:cNvSpPr>
              <p:nvPr/>
            </p:nvSpPr>
            <p:spPr bwMode="auto">
              <a:xfrm>
                <a:off x="4087" y="267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0" name="Oval 410"/>
              <p:cNvSpPr>
                <a:spLocks noChangeArrowheads="1"/>
              </p:cNvSpPr>
              <p:nvPr/>
            </p:nvSpPr>
            <p:spPr bwMode="auto">
              <a:xfrm>
                <a:off x="4004" y="2731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2" name="Oval 412"/>
              <p:cNvSpPr>
                <a:spLocks noChangeArrowheads="1"/>
              </p:cNvSpPr>
              <p:nvPr/>
            </p:nvSpPr>
            <p:spPr bwMode="auto">
              <a:xfrm>
                <a:off x="4090" y="2969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" name="Oval 414"/>
              <p:cNvSpPr>
                <a:spLocks noChangeArrowheads="1"/>
              </p:cNvSpPr>
              <p:nvPr/>
            </p:nvSpPr>
            <p:spPr bwMode="auto">
              <a:xfrm>
                <a:off x="4091" y="3125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" name="Oval 415"/>
              <p:cNvSpPr>
                <a:spLocks noChangeArrowheads="1"/>
              </p:cNvSpPr>
              <p:nvPr/>
            </p:nvSpPr>
            <p:spPr bwMode="auto">
              <a:xfrm>
                <a:off x="4007" y="3206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587" y="2564"/>
                <a:ext cx="351" cy="154"/>
              </a:xfrm>
              <a:custGeom>
                <a:avLst/>
                <a:gdLst>
                  <a:gd name="T0" fmla="*/ 0 w 351"/>
                  <a:gd name="T1" fmla="*/ 154 h 154"/>
                  <a:gd name="T2" fmla="*/ 170 w 351"/>
                  <a:gd name="T3" fmla="*/ 154 h 154"/>
                  <a:gd name="T4" fmla="*/ 170 w 351"/>
                  <a:gd name="T5" fmla="*/ 0 h 154"/>
                  <a:gd name="T6" fmla="*/ 351 w 351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1" h="154">
                    <a:moveTo>
                      <a:pt x="0" y="154"/>
                    </a:moveTo>
                    <a:lnTo>
                      <a:pt x="170" y="154"/>
                    </a:lnTo>
                    <a:lnTo>
                      <a:pt x="170" y="0"/>
                    </a:lnTo>
                    <a:lnTo>
                      <a:pt x="351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7" name="Line 417"/>
              <p:cNvSpPr>
                <a:spLocks noChangeShapeType="1"/>
              </p:cNvSpPr>
              <p:nvPr/>
            </p:nvSpPr>
            <p:spPr bwMode="auto">
              <a:xfrm>
                <a:off x="4587" y="3186"/>
                <a:ext cx="383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582" y="2947"/>
                <a:ext cx="377" cy="196"/>
              </a:xfrm>
              <a:custGeom>
                <a:avLst/>
                <a:gdLst>
                  <a:gd name="T0" fmla="*/ 0 w 377"/>
                  <a:gd name="T1" fmla="*/ 0 h 196"/>
                  <a:gd name="T2" fmla="*/ 181 w 377"/>
                  <a:gd name="T3" fmla="*/ 0 h 196"/>
                  <a:gd name="T4" fmla="*/ 181 w 377"/>
                  <a:gd name="T5" fmla="*/ 196 h 196"/>
                  <a:gd name="T6" fmla="*/ 377 w 377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196">
                    <a:moveTo>
                      <a:pt x="0" y="0"/>
                    </a:moveTo>
                    <a:lnTo>
                      <a:pt x="181" y="0"/>
                    </a:lnTo>
                    <a:lnTo>
                      <a:pt x="181" y="196"/>
                    </a:lnTo>
                    <a:lnTo>
                      <a:pt x="377" y="196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593" y="3223"/>
                <a:ext cx="366" cy="180"/>
              </a:xfrm>
              <a:custGeom>
                <a:avLst/>
                <a:gdLst>
                  <a:gd name="T0" fmla="*/ 0 w 366"/>
                  <a:gd name="T1" fmla="*/ 180 h 180"/>
                  <a:gd name="T2" fmla="*/ 170 w 366"/>
                  <a:gd name="T3" fmla="*/ 180 h 180"/>
                  <a:gd name="T4" fmla="*/ 170 w 366"/>
                  <a:gd name="T5" fmla="*/ 0 h 180"/>
                  <a:gd name="T6" fmla="*/ 366 w 366"/>
                  <a:gd name="T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6" h="180">
                    <a:moveTo>
                      <a:pt x="0" y="180"/>
                    </a:moveTo>
                    <a:lnTo>
                      <a:pt x="170" y="180"/>
                    </a:lnTo>
                    <a:lnTo>
                      <a:pt x="170" y="0"/>
                    </a:lnTo>
                    <a:lnTo>
                      <a:pt x="366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338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components</a:t>
            </a:r>
          </a:p>
        </p:txBody>
      </p:sp>
      <p:grpSp>
        <p:nvGrpSpPr>
          <p:cNvPr id="32029" name="Group 285"/>
          <p:cNvGrpSpPr>
            <a:grpSpLocks/>
          </p:cNvGrpSpPr>
          <p:nvPr/>
        </p:nvGrpSpPr>
        <p:grpSpPr bwMode="auto">
          <a:xfrm>
            <a:off x="1" y="1547812"/>
            <a:ext cx="9144000" cy="5310188"/>
            <a:chOff x="142" y="975"/>
            <a:chExt cx="5466" cy="2791"/>
          </a:xfrm>
        </p:grpSpPr>
        <p:sp>
          <p:nvSpPr>
            <p:cNvPr id="31907" name="Rectangle 163"/>
            <p:cNvSpPr>
              <a:spLocks noChangeArrowheads="1"/>
            </p:cNvSpPr>
            <p:nvPr/>
          </p:nvSpPr>
          <p:spPr bwMode="auto">
            <a:xfrm>
              <a:off x="4514" y="975"/>
              <a:ext cx="1094" cy="109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2" name="Rectangle 158"/>
            <p:cNvSpPr>
              <a:spLocks noChangeArrowheads="1"/>
            </p:cNvSpPr>
            <p:nvPr/>
          </p:nvSpPr>
          <p:spPr bwMode="auto">
            <a:xfrm>
              <a:off x="4514" y="2071"/>
              <a:ext cx="1094" cy="100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3" name="Rectangle 159"/>
            <p:cNvSpPr>
              <a:spLocks noChangeArrowheads="1"/>
            </p:cNvSpPr>
            <p:nvPr/>
          </p:nvSpPr>
          <p:spPr bwMode="auto">
            <a:xfrm>
              <a:off x="1236" y="2071"/>
              <a:ext cx="1094" cy="100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4" name="Rectangle 160"/>
            <p:cNvSpPr>
              <a:spLocks noChangeArrowheads="1"/>
            </p:cNvSpPr>
            <p:nvPr/>
          </p:nvSpPr>
          <p:spPr bwMode="auto">
            <a:xfrm>
              <a:off x="142" y="2071"/>
              <a:ext cx="1094" cy="100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5" name="Rectangle 161"/>
            <p:cNvSpPr>
              <a:spLocks noChangeArrowheads="1"/>
            </p:cNvSpPr>
            <p:nvPr/>
          </p:nvSpPr>
          <p:spPr bwMode="auto">
            <a:xfrm>
              <a:off x="2325" y="2071"/>
              <a:ext cx="1094" cy="100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6" name="Rectangle 162"/>
            <p:cNvSpPr>
              <a:spLocks noChangeArrowheads="1"/>
            </p:cNvSpPr>
            <p:nvPr/>
          </p:nvSpPr>
          <p:spPr bwMode="auto">
            <a:xfrm>
              <a:off x="3419" y="2071"/>
              <a:ext cx="1094" cy="1008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8" name="Rectangle 164"/>
            <p:cNvSpPr>
              <a:spLocks noChangeArrowheads="1"/>
            </p:cNvSpPr>
            <p:nvPr/>
          </p:nvSpPr>
          <p:spPr bwMode="auto">
            <a:xfrm>
              <a:off x="1236" y="975"/>
              <a:ext cx="1094" cy="109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09" name="Rectangle 165"/>
            <p:cNvSpPr>
              <a:spLocks noChangeArrowheads="1"/>
            </p:cNvSpPr>
            <p:nvPr/>
          </p:nvSpPr>
          <p:spPr bwMode="auto">
            <a:xfrm>
              <a:off x="142" y="975"/>
              <a:ext cx="1094" cy="109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0" name="Rectangle 166"/>
            <p:cNvSpPr>
              <a:spLocks noChangeArrowheads="1"/>
            </p:cNvSpPr>
            <p:nvPr/>
          </p:nvSpPr>
          <p:spPr bwMode="auto">
            <a:xfrm>
              <a:off x="2325" y="975"/>
              <a:ext cx="1094" cy="109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1" name="Rectangle 167"/>
            <p:cNvSpPr>
              <a:spLocks noChangeArrowheads="1"/>
            </p:cNvSpPr>
            <p:nvPr/>
          </p:nvSpPr>
          <p:spPr bwMode="auto">
            <a:xfrm>
              <a:off x="3419" y="975"/>
              <a:ext cx="1094" cy="109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2" name="Rectangle 168"/>
            <p:cNvSpPr>
              <a:spLocks noChangeArrowheads="1"/>
            </p:cNvSpPr>
            <p:nvPr/>
          </p:nvSpPr>
          <p:spPr bwMode="auto">
            <a:xfrm>
              <a:off x="4514" y="3075"/>
              <a:ext cx="1094" cy="6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3" name="Rectangle 169"/>
            <p:cNvSpPr>
              <a:spLocks noChangeArrowheads="1"/>
            </p:cNvSpPr>
            <p:nvPr/>
          </p:nvSpPr>
          <p:spPr bwMode="auto">
            <a:xfrm>
              <a:off x="1236" y="3075"/>
              <a:ext cx="1094" cy="6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4" name="Rectangle 170"/>
            <p:cNvSpPr>
              <a:spLocks noChangeArrowheads="1"/>
            </p:cNvSpPr>
            <p:nvPr/>
          </p:nvSpPr>
          <p:spPr bwMode="auto">
            <a:xfrm>
              <a:off x="142" y="3075"/>
              <a:ext cx="1094" cy="6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5" name="Rectangle 171"/>
            <p:cNvSpPr>
              <a:spLocks noChangeArrowheads="1"/>
            </p:cNvSpPr>
            <p:nvPr/>
          </p:nvSpPr>
          <p:spPr bwMode="auto">
            <a:xfrm>
              <a:off x="2325" y="3075"/>
              <a:ext cx="1094" cy="6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6" name="Rectangle 172"/>
            <p:cNvSpPr>
              <a:spLocks noChangeArrowheads="1"/>
            </p:cNvSpPr>
            <p:nvPr/>
          </p:nvSpPr>
          <p:spPr bwMode="auto">
            <a:xfrm>
              <a:off x="3419" y="3075"/>
              <a:ext cx="1094" cy="691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918" name="Text Box 174"/>
            <p:cNvSpPr txBox="1">
              <a:spLocks noChangeArrowheads="1"/>
            </p:cNvSpPr>
            <p:nvPr/>
          </p:nvSpPr>
          <p:spPr bwMode="auto">
            <a:xfrm>
              <a:off x="1307" y="3232"/>
              <a:ext cx="9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With enable input e </a:t>
              </a:r>
              <a:r>
                <a:rPr lang="en-US" sz="1200">
                  <a:sym typeface="Wingdings" pitchFamily="2" charset="2"/>
                </a:rPr>
                <a:t> </a:t>
              </a:r>
              <a:r>
                <a:rPr lang="en-US" sz="1200"/>
                <a:t>all O’s are 0 if e=0</a:t>
              </a:r>
            </a:p>
          </p:txBody>
        </p:sp>
        <p:sp>
          <p:nvSpPr>
            <p:cNvPr id="31920" name="Text Box 176"/>
            <p:cNvSpPr txBox="1">
              <a:spLocks noChangeArrowheads="1"/>
            </p:cNvSpPr>
            <p:nvPr/>
          </p:nvSpPr>
          <p:spPr bwMode="auto">
            <a:xfrm>
              <a:off x="2401" y="3232"/>
              <a:ext cx="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With carry-in input Ci</a:t>
              </a:r>
              <a:r>
                <a:rPr lang="en-US" sz="1200">
                  <a:sym typeface="Wingdings" pitchFamily="2" charset="2"/>
                </a:rPr>
                <a:t></a:t>
              </a:r>
              <a:endParaRPr lang="en-US" sz="1200"/>
            </a:p>
            <a:p>
              <a:r>
                <a:rPr lang="en-US" sz="1200"/>
                <a:t>sum = A + B + Ci</a:t>
              </a:r>
            </a:p>
          </p:txBody>
        </p:sp>
        <p:sp>
          <p:nvSpPr>
            <p:cNvPr id="31921" name="Text Box 177"/>
            <p:cNvSpPr txBox="1">
              <a:spLocks noChangeArrowheads="1"/>
            </p:cNvSpPr>
            <p:nvPr/>
          </p:nvSpPr>
          <p:spPr bwMode="auto">
            <a:xfrm>
              <a:off x="4592" y="3232"/>
              <a:ext cx="9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May have status outputs carry, zero, etc.</a:t>
              </a:r>
            </a:p>
          </p:txBody>
        </p:sp>
        <p:sp>
          <p:nvSpPr>
            <p:cNvPr id="31922" name="Text Box 178"/>
            <p:cNvSpPr txBox="1">
              <a:spLocks noChangeArrowheads="1"/>
            </p:cNvSpPr>
            <p:nvPr/>
          </p:nvSpPr>
          <p:spPr bwMode="auto">
            <a:xfrm>
              <a:off x="189" y="2112"/>
              <a:ext cx="954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O =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I0 if S=0..00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I1 if S=0..01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…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I(m-1) if S=1..11</a:t>
              </a:r>
            </a:p>
          </p:txBody>
        </p:sp>
        <p:sp>
          <p:nvSpPr>
            <p:cNvPr id="31923" name="Text Box 179"/>
            <p:cNvSpPr txBox="1">
              <a:spLocks noChangeArrowheads="1"/>
            </p:cNvSpPr>
            <p:nvPr/>
          </p:nvSpPr>
          <p:spPr bwMode="auto">
            <a:xfrm>
              <a:off x="1286" y="2121"/>
              <a:ext cx="1009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O0 =1 if I=0..00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O1 =1 if I=0..01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…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O(n-1) =1 if I=1..11</a:t>
              </a:r>
            </a:p>
          </p:txBody>
        </p:sp>
        <p:sp>
          <p:nvSpPr>
            <p:cNvPr id="31924" name="Text Box 180"/>
            <p:cNvSpPr txBox="1">
              <a:spLocks noChangeArrowheads="1"/>
            </p:cNvSpPr>
            <p:nvPr/>
          </p:nvSpPr>
          <p:spPr bwMode="auto">
            <a:xfrm>
              <a:off x="2384" y="2124"/>
              <a:ext cx="986" cy="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sum = A+B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   (first n bits)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carry = (n+1)’th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   bit of A+B </a:t>
              </a:r>
            </a:p>
          </p:txBody>
        </p:sp>
        <p:sp>
          <p:nvSpPr>
            <p:cNvPr id="31925" name="Text Box 181"/>
            <p:cNvSpPr txBox="1">
              <a:spLocks noChangeArrowheads="1"/>
            </p:cNvSpPr>
            <p:nvPr/>
          </p:nvSpPr>
          <p:spPr bwMode="auto">
            <a:xfrm>
              <a:off x="3467" y="2118"/>
              <a:ext cx="1002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less    = 1 if A&lt;B 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equal  =1 if A=B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greater=1 if A&gt;B</a:t>
              </a:r>
            </a:p>
          </p:txBody>
        </p:sp>
        <p:sp>
          <p:nvSpPr>
            <p:cNvPr id="31926" name="Text Box 182"/>
            <p:cNvSpPr txBox="1">
              <a:spLocks noChangeArrowheads="1"/>
            </p:cNvSpPr>
            <p:nvPr/>
          </p:nvSpPr>
          <p:spPr bwMode="auto">
            <a:xfrm>
              <a:off x="4564" y="2119"/>
              <a:ext cx="993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200"/>
                <a:t>O = A  </a:t>
              </a:r>
              <a:r>
                <a:rPr lang="en-US" sz="1200" i="1"/>
                <a:t>op</a:t>
              </a:r>
              <a:r>
                <a:rPr lang="en-US" sz="1200"/>
                <a:t>  B</a:t>
              </a:r>
            </a:p>
            <a:p>
              <a:pPr>
                <a:spcBef>
                  <a:spcPct val="0"/>
                </a:spcBef>
              </a:pPr>
              <a:r>
                <a:rPr lang="en-US" sz="1200" i="1"/>
                <a:t>op</a:t>
              </a:r>
              <a:r>
                <a:rPr lang="en-US" sz="1200"/>
                <a:t> determined</a:t>
              </a:r>
            </a:p>
            <a:p>
              <a:pPr>
                <a:spcBef>
                  <a:spcPct val="0"/>
                </a:spcBef>
              </a:pPr>
              <a:r>
                <a:rPr lang="en-US" sz="1200"/>
                <a:t>by S.</a:t>
              </a:r>
            </a:p>
            <a:p>
              <a:pPr>
                <a:spcBef>
                  <a:spcPct val="0"/>
                </a:spcBef>
              </a:pPr>
              <a:endParaRPr lang="en-US" sz="1200"/>
            </a:p>
          </p:txBody>
        </p:sp>
        <p:grpSp>
          <p:nvGrpSpPr>
            <p:cNvPr id="32028" name="Group 284"/>
            <p:cNvGrpSpPr>
              <a:grpSpLocks/>
            </p:cNvGrpSpPr>
            <p:nvPr/>
          </p:nvGrpSpPr>
          <p:grpSpPr bwMode="auto">
            <a:xfrm>
              <a:off x="305" y="1149"/>
              <a:ext cx="634" cy="787"/>
              <a:chOff x="345" y="1109"/>
              <a:chExt cx="634" cy="787"/>
            </a:xfrm>
          </p:grpSpPr>
          <p:sp>
            <p:nvSpPr>
              <p:cNvPr id="31927" name="Text Box 183"/>
              <p:cNvSpPr txBox="1">
                <a:spLocks noChangeArrowheads="1"/>
              </p:cNvSpPr>
              <p:nvPr/>
            </p:nvSpPr>
            <p:spPr bwMode="auto">
              <a:xfrm>
                <a:off x="547" y="1407"/>
                <a:ext cx="403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n-bit, m x 1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/>
                  <a:t>Multiplexor</a:t>
                </a:r>
              </a:p>
            </p:txBody>
          </p:sp>
          <p:sp>
            <p:nvSpPr>
              <p:cNvPr id="31928" name="Text Box 184"/>
              <p:cNvSpPr txBox="1">
                <a:spLocks noChangeArrowheads="1"/>
              </p:cNvSpPr>
              <p:nvPr/>
            </p:nvSpPr>
            <p:spPr bwMode="auto">
              <a:xfrm>
                <a:off x="673" y="1810"/>
                <a:ext cx="14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O</a:t>
                </a:r>
              </a:p>
            </p:txBody>
          </p:sp>
          <p:sp>
            <p:nvSpPr>
              <p:cNvPr id="31929" name="Freeform 185"/>
              <p:cNvSpPr>
                <a:spLocks/>
              </p:cNvSpPr>
              <p:nvPr/>
            </p:nvSpPr>
            <p:spPr bwMode="auto">
              <a:xfrm>
                <a:off x="402" y="1490"/>
                <a:ext cx="145" cy="1"/>
              </a:xfrm>
              <a:custGeom>
                <a:avLst/>
                <a:gdLst>
                  <a:gd name="T0" fmla="*/ 0 w 361"/>
                  <a:gd name="T1" fmla="*/ 3 h 3"/>
                  <a:gd name="T2" fmla="*/ 361 w 361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1" h="3">
                    <a:moveTo>
                      <a:pt x="0" y="3"/>
                    </a:moveTo>
                    <a:lnTo>
                      <a:pt x="36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0" name="Freeform 186"/>
              <p:cNvSpPr>
                <a:spLocks/>
              </p:cNvSpPr>
              <p:nvPr/>
            </p:nvSpPr>
            <p:spPr bwMode="auto">
              <a:xfrm>
                <a:off x="405" y="1518"/>
                <a:ext cx="142" cy="1"/>
              </a:xfrm>
              <a:custGeom>
                <a:avLst/>
                <a:gdLst>
                  <a:gd name="T0" fmla="*/ 0 w 354"/>
                  <a:gd name="T1" fmla="*/ 0 h 1"/>
                  <a:gd name="T2" fmla="*/ 354 w 354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">
                    <a:moveTo>
                      <a:pt x="0" y="0"/>
                    </a:moveTo>
                    <a:lnTo>
                      <a:pt x="354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1" name="Text Box 187"/>
              <p:cNvSpPr txBox="1">
                <a:spLocks noChangeArrowheads="1"/>
              </p:cNvSpPr>
              <p:nvPr/>
            </p:nvSpPr>
            <p:spPr bwMode="auto">
              <a:xfrm>
                <a:off x="377" y="1490"/>
                <a:ext cx="128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…</a:t>
                </a:r>
              </a:p>
            </p:txBody>
          </p:sp>
          <p:sp>
            <p:nvSpPr>
              <p:cNvPr id="31932" name="Freeform 188"/>
              <p:cNvSpPr>
                <a:spLocks/>
              </p:cNvSpPr>
              <p:nvPr/>
            </p:nvSpPr>
            <p:spPr bwMode="auto">
              <a:xfrm>
                <a:off x="399" y="1576"/>
                <a:ext cx="148" cy="5"/>
              </a:xfrm>
              <a:custGeom>
                <a:avLst/>
                <a:gdLst>
                  <a:gd name="T0" fmla="*/ 0 w 369"/>
                  <a:gd name="T1" fmla="*/ 12 h 12"/>
                  <a:gd name="T2" fmla="*/ 369 w 369"/>
                  <a:gd name="T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2">
                    <a:moveTo>
                      <a:pt x="0" y="12"/>
                    </a:moveTo>
                    <a:lnTo>
                      <a:pt x="36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3" name="Text Box 189"/>
              <p:cNvSpPr txBox="1">
                <a:spLocks noChangeArrowheads="1"/>
              </p:cNvSpPr>
              <p:nvPr/>
            </p:nvSpPr>
            <p:spPr bwMode="auto">
              <a:xfrm>
                <a:off x="345" y="1403"/>
                <a:ext cx="14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S0</a:t>
                </a:r>
              </a:p>
            </p:txBody>
          </p:sp>
          <p:sp>
            <p:nvSpPr>
              <p:cNvPr id="31934" name="Text Box 190"/>
              <p:cNvSpPr txBox="1">
                <a:spLocks noChangeArrowheads="1"/>
              </p:cNvSpPr>
              <p:nvPr/>
            </p:nvSpPr>
            <p:spPr bwMode="auto">
              <a:xfrm>
                <a:off x="360" y="1598"/>
                <a:ext cx="25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S(log m)</a:t>
                </a:r>
              </a:p>
            </p:txBody>
          </p:sp>
          <p:sp>
            <p:nvSpPr>
              <p:cNvPr id="31935" name="Text Box 191"/>
              <p:cNvSpPr txBox="1">
                <a:spLocks noChangeArrowheads="1"/>
              </p:cNvSpPr>
              <p:nvPr/>
            </p:nvSpPr>
            <p:spPr bwMode="auto">
              <a:xfrm>
                <a:off x="497" y="1215"/>
                <a:ext cx="8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1936" name="Text Box 192"/>
              <p:cNvSpPr txBox="1">
                <a:spLocks noChangeArrowheads="1"/>
              </p:cNvSpPr>
              <p:nvPr/>
            </p:nvSpPr>
            <p:spPr bwMode="auto">
              <a:xfrm>
                <a:off x="647" y="1634"/>
                <a:ext cx="8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1937" name="Text Box 193"/>
              <p:cNvSpPr txBox="1">
                <a:spLocks noChangeArrowheads="1"/>
              </p:cNvSpPr>
              <p:nvPr/>
            </p:nvSpPr>
            <p:spPr bwMode="auto">
              <a:xfrm>
                <a:off x="479" y="1112"/>
                <a:ext cx="268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I(m-1)</a:t>
                </a:r>
              </a:p>
            </p:txBody>
          </p:sp>
          <p:sp>
            <p:nvSpPr>
              <p:cNvPr id="31938" name="Text Box 194"/>
              <p:cNvSpPr txBox="1">
                <a:spLocks noChangeArrowheads="1"/>
              </p:cNvSpPr>
              <p:nvPr/>
            </p:nvSpPr>
            <p:spPr bwMode="auto">
              <a:xfrm>
                <a:off x="735" y="1109"/>
                <a:ext cx="14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I1</a:t>
                </a:r>
              </a:p>
            </p:txBody>
          </p:sp>
          <p:sp>
            <p:nvSpPr>
              <p:cNvPr id="31939" name="Text Box 195"/>
              <p:cNvSpPr txBox="1">
                <a:spLocks noChangeArrowheads="1"/>
              </p:cNvSpPr>
              <p:nvPr/>
            </p:nvSpPr>
            <p:spPr bwMode="auto">
              <a:xfrm>
                <a:off x="837" y="1109"/>
                <a:ext cx="14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I0</a:t>
                </a:r>
              </a:p>
            </p:txBody>
          </p:sp>
          <p:sp>
            <p:nvSpPr>
              <p:cNvPr id="31940" name="Text Box 196"/>
              <p:cNvSpPr txBox="1">
                <a:spLocks noChangeArrowheads="1"/>
              </p:cNvSpPr>
              <p:nvPr/>
            </p:nvSpPr>
            <p:spPr bwMode="auto">
              <a:xfrm>
                <a:off x="656" y="1229"/>
                <a:ext cx="13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…</a:t>
                </a:r>
              </a:p>
            </p:txBody>
          </p:sp>
          <p:grpSp>
            <p:nvGrpSpPr>
              <p:cNvPr id="31941" name="Group 197"/>
              <p:cNvGrpSpPr>
                <a:grpSpLocks/>
              </p:cNvGrpSpPr>
              <p:nvPr/>
            </p:nvGrpSpPr>
            <p:grpSpPr bwMode="auto">
              <a:xfrm>
                <a:off x="770" y="1195"/>
                <a:ext cx="72" cy="212"/>
                <a:chOff x="1848" y="2546"/>
                <a:chExt cx="180" cy="528"/>
              </a:xfrm>
            </p:grpSpPr>
            <p:sp>
              <p:nvSpPr>
                <p:cNvPr id="31942" name="Line 198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43" name="Freeform 199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44" name="Group 200"/>
              <p:cNvGrpSpPr>
                <a:grpSpLocks/>
              </p:cNvGrpSpPr>
              <p:nvPr/>
            </p:nvGrpSpPr>
            <p:grpSpPr bwMode="auto">
              <a:xfrm>
                <a:off x="866" y="1195"/>
                <a:ext cx="72" cy="212"/>
                <a:chOff x="1848" y="2546"/>
                <a:chExt cx="180" cy="528"/>
              </a:xfrm>
            </p:grpSpPr>
            <p:sp>
              <p:nvSpPr>
                <p:cNvPr id="31945" name="Line 201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46" name="Freeform 202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47" name="Group 203"/>
              <p:cNvGrpSpPr>
                <a:grpSpLocks/>
              </p:cNvGrpSpPr>
              <p:nvPr/>
            </p:nvGrpSpPr>
            <p:grpSpPr bwMode="auto">
              <a:xfrm>
                <a:off x="708" y="1599"/>
                <a:ext cx="72" cy="211"/>
                <a:chOff x="1848" y="2546"/>
                <a:chExt cx="180" cy="528"/>
              </a:xfrm>
            </p:grpSpPr>
            <p:sp>
              <p:nvSpPr>
                <p:cNvPr id="31948" name="Line 204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49" name="Freeform 205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50" name="Group 206"/>
              <p:cNvGrpSpPr>
                <a:grpSpLocks/>
              </p:cNvGrpSpPr>
              <p:nvPr/>
            </p:nvGrpSpPr>
            <p:grpSpPr bwMode="auto">
              <a:xfrm>
                <a:off x="573" y="1195"/>
                <a:ext cx="72" cy="212"/>
                <a:chOff x="1848" y="2546"/>
                <a:chExt cx="180" cy="528"/>
              </a:xfrm>
            </p:grpSpPr>
            <p:sp>
              <p:nvSpPr>
                <p:cNvPr id="31951" name="Line 207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52" name="Freeform 208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953" name="Group 209"/>
            <p:cNvGrpSpPr>
              <a:grpSpLocks/>
            </p:cNvGrpSpPr>
            <p:nvPr/>
          </p:nvGrpSpPr>
          <p:grpSpPr bwMode="auto">
            <a:xfrm>
              <a:off x="1514" y="1102"/>
              <a:ext cx="507" cy="789"/>
              <a:chOff x="3950" y="2385"/>
              <a:chExt cx="1268" cy="1973"/>
            </a:xfrm>
          </p:grpSpPr>
          <p:sp>
            <p:nvSpPr>
              <p:cNvPr id="31954" name="Text Box 210"/>
              <p:cNvSpPr txBox="1">
                <a:spLocks noChangeArrowheads="1"/>
              </p:cNvSpPr>
              <p:nvPr/>
            </p:nvSpPr>
            <p:spPr bwMode="auto">
              <a:xfrm>
                <a:off x="4213" y="3134"/>
                <a:ext cx="79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log n x n 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/>
                  <a:t>Decoder</a:t>
                </a:r>
              </a:p>
            </p:txBody>
          </p:sp>
          <p:sp>
            <p:nvSpPr>
              <p:cNvPr id="31955" name="Line 211"/>
              <p:cNvSpPr>
                <a:spLocks noChangeShapeType="1"/>
              </p:cNvSpPr>
              <p:nvPr/>
            </p:nvSpPr>
            <p:spPr bwMode="auto">
              <a:xfrm>
                <a:off x="4786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6" name="Line 212"/>
              <p:cNvSpPr>
                <a:spLocks noChangeShapeType="1"/>
              </p:cNvSpPr>
              <p:nvPr/>
            </p:nvSpPr>
            <p:spPr bwMode="auto">
              <a:xfrm>
                <a:off x="4630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7" name="Text Box 213"/>
              <p:cNvSpPr txBox="1">
                <a:spLocks noChangeArrowheads="1"/>
              </p:cNvSpPr>
              <p:nvPr/>
            </p:nvSpPr>
            <p:spPr bwMode="auto">
              <a:xfrm>
                <a:off x="4322" y="3614"/>
                <a:ext cx="34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…</a:t>
                </a:r>
              </a:p>
            </p:txBody>
          </p:sp>
          <p:sp>
            <p:nvSpPr>
              <p:cNvPr id="31958" name="Line 214"/>
              <p:cNvSpPr>
                <a:spLocks noChangeShapeType="1"/>
              </p:cNvSpPr>
              <p:nvPr/>
            </p:nvSpPr>
            <p:spPr bwMode="auto">
              <a:xfrm>
                <a:off x="4931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9" name="Text Box 215"/>
              <p:cNvSpPr txBox="1">
                <a:spLocks noChangeArrowheads="1"/>
              </p:cNvSpPr>
              <p:nvPr/>
            </p:nvSpPr>
            <p:spPr bwMode="auto">
              <a:xfrm>
                <a:off x="4630" y="4142"/>
                <a:ext cx="30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O1</a:t>
                </a:r>
              </a:p>
            </p:txBody>
          </p:sp>
          <p:sp>
            <p:nvSpPr>
              <p:cNvPr id="31960" name="Text Box 216"/>
              <p:cNvSpPr txBox="1">
                <a:spLocks noChangeArrowheads="1"/>
              </p:cNvSpPr>
              <p:nvPr/>
            </p:nvSpPr>
            <p:spPr bwMode="auto">
              <a:xfrm>
                <a:off x="4862" y="4142"/>
                <a:ext cx="35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O0</a:t>
                </a:r>
              </a:p>
            </p:txBody>
          </p:sp>
          <p:sp>
            <p:nvSpPr>
              <p:cNvPr id="31961" name="Text Box 217"/>
              <p:cNvSpPr txBox="1">
                <a:spLocks noChangeArrowheads="1"/>
              </p:cNvSpPr>
              <p:nvPr/>
            </p:nvSpPr>
            <p:spPr bwMode="auto">
              <a:xfrm>
                <a:off x="4026" y="4142"/>
                <a:ext cx="60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O(n-1)</a:t>
                </a:r>
              </a:p>
            </p:txBody>
          </p:sp>
          <p:sp>
            <p:nvSpPr>
              <p:cNvPr id="31962" name="Text Box 218"/>
              <p:cNvSpPr txBox="1">
                <a:spLocks noChangeArrowheads="1"/>
              </p:cNvSpPr>
              <p:nvPr/>
            </p:nvSpPr>
            <p:spPr bwMode="auto">
              <a:xfrm>
                <a:off x="4689" y="2385"/>
                <a:ext cx="36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I0</a:t>
                </a:r>
              </a:p>
            </p:txBody>
          </p:sp>
          <p:sp>
            <p:nvSpPr>
              <p:cNvPr id="31963" name="Text Box 219"/>
              <p:cNvSpPr txBox="1">
                <a:spLocks noChangeArrowheads="1"/>
              </p:cNvSpPr>
              <p:nvPr/>
            </p:nvSpPr>
            <p:spPr bwMode="auto">
              <a:xfrm>
                <a:off x="3950" y="2399"/>
                <a:ext cx="837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I(log n  -1)</a:t>
                </a:r>
              </a:p>
            </p:txBody>
          </p:sp>
          <p:sp>
            <p:nvSpPr>
              <p:cNvPr id="31964" name="Line 220"/>
              <p:cNvSpPr>
                <a:spLocks noChangeShapeType="1"/>
              </p:cNvSpPr>
              <p:nvPr/>
            </p:nvSpPr>
            <p:spPr bwMode="auto">
              <a:xfrm>
                <a:off x="4391" y="2606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5" name="Line 221"/>
              <p:cNvSpPr>
                <a:spLocks noChangeShapeType="1"/>
              </p:cNvSpPr>
              <p:nvPr/>
            </p:nvSpPr>
            <p:spPr bwMode="auto">
              <a:xfrm>
                <a:off x="4629" y="2606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6" name="Text Box 222"/>
              <p:cNvSpPr txBox="1">
                <a:spLocks noChangeArrowheads="1"/>
              </p:cNvSpPr>
              <p:nvPr/>
            </p:nvSpPr>
            <p:spPr bwMode="auto">
              <a:xfrm>
                <a:off x="4344" y="2654"/>
                <a:ext cx="34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…</a:t>
                </a:r>
              </a:p>
            </p:txBody>
          </p:sp>
          <p:sp>
            <p:nvSpPr>
              <p:cNvPr id="31967" name="Line 223"/>
              <p:cNvSpPr>
                <a:spLocks noChangeShapeType="1"/>
              </p:cNvSpPr>
              <p:nvPr/>
            </p:nvSpPr>
            <p:spPr bwMode="auto">
              <a:xfrm>
                <a:off x="4838" y="2606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8" name="Line 224"/>
              <p:cNvSpPr>
                <a:spLocks noChangeShapeType="1"/>
              </p:cNvSpPr>
              <p:nvPr/>
            </p:nvSpPr>
            <p:spPr bwMode="auto">
              <a:xfrm>
                <a:off x="4298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969" name="Group 225"/>
            <p:cNvGrpSpPr>
              <a:grpSpLocks/>
            </p:cNvGrpSpPr>
            <p:nvPr/>
          </p:nvGrpSpPr>
          <p:grpSpPr bwMode="auto">
            <a:xfrm>
              <a:off x="2669" y="1109"/>
              <a:ext cx="377" cy="787"/>
              <a:chOff x="5451" y="2390"/>
              <a:chExt cx="941" cy="1968"/>
            </a:xfrm>
          </p:grpSpPr>
          <p:sp>
            <p:nvSpPr>
              <p:cNvPr id="31970" name="Text Box 226"/>
              <p:cNvSpPr txBox="1">
                <a:spLocks noChangeArrowheads="1"/>
              </p:cNvSpPr>
              <p:nvPr/>
            </p:nvSpPr>
            <p:spPr bwMode="auto">
              <a:xfrm>
                <a:off x="5519" y="3134"/>
                <a:ext cx="792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n-bit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/>
                  <a:t>Adder</a:t>
                </a:r>
              </a:p>
            </p:txBody>
          </p:sp>
          <p:sp>
            <p:nvSpPr>
              <p:cNvPr id="31971" name="Text Box 227"/>
              <p:cNvSpPr txBox="1">
                <a:spLocks noChangeArrowheads="1"/>
              </p:cNvSpPr>
              <p:nvPr/>
            </p:nvSpPr>
            <p:spPr bwMode="auto">
              <a:xfrm>
                <a:off x="5838" y="2654"/>
                <a:ext cx="20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1972" name="Text Box 228"/>
              <p:cNvSpPr txBox="1">
                <a:spLocks noChangeArrowheads="1"/>
              </p:cNvSpPr>
              <p:nvPr/>
            </p:nvSpPr>
            <p:spPr bwMode="auto">
              <a:xfrm>
                <a:off x="5652" y="2390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A</a:t>
                </a:r>
              </a:p>
            </p:txBody>
          </p:sp>
          <p:sp>
            <p:nvSpPr>
              <p:cNvPr id="31973" name="Text Box 229"/>
              <p:cNvSpPr txBox="1">
                <a:spLocks noChangeArrowheads="1"/>
              </p:cNvSpPr>
              <p:nvPr/>
            </p:nvSpPr>
            <p:spPr bwMode="auto">
              <a:xfrm>
                <a:off x="6021" y="2400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B</a:t>
                </a:r>
              </a:p>
            </p:txBody>
          </p:sp>
          <p:sp>
            <p:nvSpPr>
              <p:cNvPr id="31974" name="Text Box 230"/>
              <p:cNvSpPr txBox="1">
                <a:spLocks noChangeArrowheads="1"/>
              </p:cNvSpPr>
              <p:nvPr/>
            </p:nvSpPr>
            <p:spPr bwMode="auto">
              <a:xfrm>
                <a:off x="5946" y="3662"/>
                <a:ext cx="20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1975" name="Text Box 231"/>
              <p:cNvSpPr txBox="1">
                <a:spLocks noChangeArrowheads="1"/>
              </p:cNvSpPr>
              <p:nvPr/>
            </p:nvSpPr>
            <p:spPr bwMode="auto">
              <a:xfrm>
                <a:off x="6037" y="4142"/>
                <a:ext cx="35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sum</a:t>
                </a:r>
              </a:p>
            </p:txBody>
          </p:sp>
          <p:sp>
            <p:nvSpPr>
              <p:cNvPr id="31976" name="Line 232"/>
              <p:cNvSpPr>
                <a:spLocks noChangeShapeType="1"/>
              </p:cNvSpPr>
              <p:nvPr/>
            </p:nvSpPr>
            <p:spPr bwMode="auto">
              <a:xfrm>
                <a:off x="5750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7" name="Text Box 233"/>
              <p:cNvSpPr txBox="1">
                <a:spLocks noChangeArrowheads="1"/>
              </p:cNvSpPr>
              <p:nvPr/>
            </p:nvSpPr>
            <p:spPr bwMode="auto">
              <a:xfrm>
                <a:off x="5451" y="4142"/>
                <a:ext cx="55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carry</a:t>
                </a:r>
              </a:p>
            </p:txBody>
          </p:sp>
          <p:grpSp>
            <p:nvGrpSpPr>
              <p:cNvPr id="31978" name="Group 234"/>
              <p:cNvGrpSpPr>
                <a:grpSpLocks/>
              </p:cNvGrpSpPr>
              <p:nvPr/>
            </p:nvGrpSpPr>
            <p:grpSpPr bwMode="auto">
              <a:xfrm>
                <a:off x="6115" y="3614"/>
                <a:ext cx="180" cy="528"/>
                <a:chOff x="1848" y="2546"/>
                <a:chExt cx="180" cy="528"/>
              </a:xfrm>
            </p:grpSpPr>
            <p:sp>
              <p:nvSpPr>
                <p:cNvPr id="31979" name="Line 235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80" name="Freeform 236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81" name="Group 237"/>
              <p:cNvGrpSpPr>
                <a:grpSpLocks/>
              </p:cNvGrpSpPr>
              <p:nvPr/>
            </p:nvGrpSpPr>
            <p:grpSpPr bwMode="auto">
              <a:xfrm>
                <a:off x="6035" y="2606"/>
                <a:ext cx="180" cy="528"/>
                <a:chOff x="1848" y="2546"/>
                <a:chExt cx="180" cy="528"/>
              </a:xfrm>
            </p:grpSpPr>
            <p:sp>
              <p:nvSpPr>
                <p:cNvPr id="31982" name="Line 238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83" name="Freeform 239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84" name="Group 240"/>
              <p:cNvGrpSpPr>
                <a:grpSpLocks/>
              </p:cNvGrpSpPr>
              <p:nvPr/>
            </p:nvGrpSpPr>
            <p:grpSpPr bwMode="auto">
              <a:xfrm>
                <a:off x="5661" y="2606"/>
                <a:ext cx="180" cy="528"/>
                <a:chOff x="1848" y="2546"/>
                <a:chExt cx="180" cy="528"/>
              </a:xfrm>
            </p:grpSpPr>
            <p:sp>
              <p:nvSpPr>
                <p:cNvPr id="31985" name="Line 241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86" name="Freeform 242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987" name="Group 243"/>
            <p:cNvGrpSpPr>
              <a:grpSpLocks/>
            </p:cNvGrpSpPr>
            <p:nvPr/>
          </p:nvGrpSpPr>
          <p:grpSpPr bwMode="auto">
            <a:xfrm>
              <a:off x="3693" y="1115"/>
              <a:ext cx="541" cy="791"/>
              <a:chOff x="6791" y="2380"/>
              <a:chExt cx="1351" cy="1978"/>
            </a:xfrm>
          </p:grpSpPr>
          <p:sp>
            <p:nvSpPr>
              <p:cNvPr id="31988" name="Text Box 244"/>
              <p:cNvSpPr txBox="1">
                <a:spLocks noChangeArrowheads="1"/>
              </p:cNvSpPr>
              <p:nvPr/>
            </p:nvSpPr>
            <p:spPr bwMode="auto">
              <a:xfrm>
                <a:off x="6910" y="3134"/>
                <a:ext cx="95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n-bit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/>
                  <a:t>Comparator</a:t>
                </a:r>
              </a:p>
            </p:txBody>
          </p:sp>
          <p:sp>
            <p:nvSpPr>
              <p:cNvPr id="31989" name="Text Box 245"/>
              <p:cNvSpPr txBox="1">
                <a:spLocks noChangeArrowheads="1"/>
              </p:cNvSpPr>
              <p:nvPr/>
            </p:nvSpPr>
            <p:spPr bwMode="auto">
              <a:xfrm>
                <a:off x="6936" y="2644"/>
                <a:ext cx="20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1990" name="Text Box 246"/>
              <p:cNvSpPr txBox="1">
                <a:spLocks noChangeArrowheads="1"/>
              </p:cNvSpPr>
              <p:nvPr/>
            </p:nvSpPr>
            <p:spPr bwMode="auto">
              <a:xfrm>
                <a:off x="7365" y="2644"/>
                <a:ext cx="20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1991" name="Text Box 247"/>
              <p:cNvSpPr txBox="1">
                <a:spLocks noChangeArrowheads="1"/>
              </p:cNvSpPr>
              <p:nvPr/>
            </p:nvSpPr>
            <p:spPr bwMode="auto">
              <a:xfrm>
                <a:off x="7103" y="2380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A</a:t>
                </a:r>
              </a:p>
            </p:txBody>
          </p:sp>
          <p:sp>
            <p:nvSpPr>
              <p:cNvPr id="31992" name="Text Box 248"/>
              <p:cNvSpPr txBox="1">
                <a:spLocks noChangeArrowheads="1"/>
              </p:cNvSpPr>
              <p:nvPr/>
            </p:nvSpPr>
            <p:spPr bwMode="auto">
              <a:xfrm>
                <a:off x="7544" y="2380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B</a:t>
                </a:r>
              </a:p>
            </p:txBody>
          </p:sp>
          <p:sp>
            <p:nvSpPr>
              <p:cNvPr id="31993" name="Line 249"/>
              <p:cNvSpPr>
                <a:spLocks noChangeShapeType="1"/>
              </p:cNvSpPr>
              <p:nvPr/>
            </p:nvSpPr>
            <p:spPr bwMode="auto">
              <a:xfrm>
                <a:off x="6988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4" name="Text Box 250"/>
              <p:cNvSpPr txBox="1">
                <a:spLocks noChangeArrowheads="1"/>
              </p:cNvSpPr>
              <p:nvPr/>
            </p:nvSpPr>
            <p:spPr bwMode="auto">
              <a:xfrm>
                <a:off x="6791" y="4142"/>
                <a:ext cx="3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less</a:t>
                </a:r>
              </a:p>
            </p:txBody>
          </p:sp>
          <p:sp>
            <p:nvSpPr>
              <p:cNvPr id="31995" name="Line 251"/>
              <p:cNvSpPr>
                <a:spLocks noChangeShapeType="1"/>
              </p:cNvSpPr>
              <p:nvPr/>
            </p:nvSpPr>
            <p:spPr bwMode="auto">
              <a:xfrm>
                <a:off x="7389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6" name="Line 252"/>
              <p:cNvSpPr>
                <a:spLocks noChangeShapeType="1"/>
              </p:cNvSpPr>
              <p:nvPr/>
            </p:nvSpPr>
            <p:spPr bwMode="auto">
              <a:xfrm>
                <a:off x="7791" y="3614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7" name="Text Box 253"/>
              <p:cNvSpPr txBox="1">
                <a:spLocks noChangeArrowheads="1"/>
              </p:cNvSpPr>
              <p:nvPr/>
            </p:nvSpPr>
            <p:spPr bwMode="auto">
              <a:xfrm>
                <a:off x="7166" y="4142"/>
                <a:ext cx="42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equal</a:t>
                </a:r>
              </a:p>
            </p:txBody>
          </p:sp>
          <p:sp>
            <p:nvSpPr>
              <p:cNvPr id="31998" name="Text Box 254"/>
              <p:cNvSpPr txBox="1">
                <a:spLocks noChangeArrowheads="1"/>
              </p:cNvSpPr>
              <p:nvPr/>
            </p:nvSpPr>
            <p:spPr bwMode="auto">
              <a:xfrm>
                <a:off x="7604" y="4142"/>
                <a:ext cx="53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greater</a:t>
                </a:r>
              </a:p>
            </p:txBody>
          </p:sp>
          <p:grpSp>
            <p:nvGrpSpPr>
              <p:cNvPr id="31999" name="Group 255"/>
              <p:cNvGrpSpPr>
                <a:grpSpLocks/>
              </p:cNvGrpSpPr>
              <p:nvPr/>
            </p:nvGrpSpPr>
            <p:grpSpPr bwMode="auto">
              <a:xfrm>
                <a:off x="7559" y="2608"/>
                <a:ext cx="180" cy="528"/>
                <a:chOff x="1848" y="2546"/>
                <a:chExt cx="180" cy="528"/>
              </a:xfrm>
            </p:grpSpPr>
            <p:sp>
              <p:nvSpPr>
                <p:cNvPr id="32000" name="Line 256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1" name="Freeform 257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02" name="Group 258"/>
              <p:cNvGrpSpPr>
                <a:grpSpLocks/>
              </p:cNvGrpSpPr>
              <p:nvPr/>
            </p:nvGrpSpPr>
            <p:grpSpPr bwMode="auto">
              <a:xfrm>
                <a:off x="7113" y="2608"/>
                <a:ext cx="180" cy="528"/>
                <a:chOff x="1848" y="2546"/>
                <a:chExt cx="180" cy="528"/>
              </a:xfrm>
            </p:grpSpPr>
            <p:sp>
              <p:nvSpPr>
                <p:cNvPr id="32003" name="Line 259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4" name="Freeform 260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27" name="Group 283"/>
            <p:cNvGrpSpPr>
              <a:grpSpLocks/>
            </p:cNvGrpSpPr>
            <p:nvPr/>
          </p:nvGrpSpPr>
          <p:grpSpPr bwMode="auto">
            <a:xfrm>
              <a:off x="4837" y="1074"/>
              <a:ext cx="536" cy="878"/>
              <a:chOff x="4837" y="1074"/>
              <a:chExt cx="536" cy="878"/>
            </a:xfrm>
          </p:grpSpPr>
          <p:sp>
            <p:nvSpPr>
              <p:cNvPr id="32005" name="Text Box 261"/>
              <p:cNvSpPr txBox="1">
                <a:spLocks noChangeArrowheads="1"/>
              </p:cNvSpPr>
              <p:nvPr/>
            </p:nvSpPr>
            <p:spPr bwMode="auto">
              <a:xfrm>
                <a:off x="4843" y="1372"/>
                <a:ext cx="367" cy="2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 bit,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/>
                  <a:t>m function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900"/>
                  <a:t>ALU</a:t>
                </a:r>
              </a:p>
            </p:txBody>
          </p:sp>
          <p:sp>
            <p:nvSpPr>
              <p:cNvPr id="32006" name="Text Box 262"/>
              <p:cNvSpPr txBox="1">
                <a:spLocks noChangeArrowheads="1"/>
              </p:cNvSpPr>
              <p:nvPr/>
            </p:nvSpPr>
            <p:spPr bwMode="auto">
              <a:xfrm>
                <a:off x="4837" y="1188"/>
                <a:ext cx="8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2007" name="Text Box 263"/>
              <p:cNvSpPr txBox="1">
                <a:spLocks noChangeArrowheads="1"/>
              </p:cNvSpPr>
              <p:nvPr/>
            </p:nvSpPr>
            <p:spPr bwMode="auto">
              <a:xfrm>
                <a:off x="5008" y="1180"/>
                <a:ext cx="8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2008" name="Text Box 264"/>
              <p:cNvSpPr txBox="1">
                <a:spLocks noChangeArrowheads="1"/>
              </p:cNvSpPr>
              <p:nvPr/>
            </p:nvSpPr>
            <p:spPr bwMode="auto">
              <a:xfrm>
                <a:off x="4896" y="1074"/>
                <a:ext cx="8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A</a:t>
                </a:r>
              </a:p>
            </p:txBody>
          </p:sp>
          <p:sp>
            <p:nvSpPr>
              <p:cNvPr id="32009" name="Text Box 265"/>
              <p:cNvSpPr txBox="1">
                <a:spLocks noChangeArrowheads="1"/>
              </p:cNvSpPr>
              <p:nvPr/>
            </p:nvSpPr>
            <p:spPr bwMode="auto">
              <a:xfrm>
                <a:off x="5087" y="1074"/>
                <a:ext cx="8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B</a:t>
                </a:r>
              </a:p>
            </p:txBody>
          </p:sp>
          <p:sp>
            <p:nvSpPr>
              <p:cNvPr id="32010" name="Freeform 266"/>
              <p:cNvSpPr>
                <a:spLocks/>
              </p:cNvSpPr>
              <p:nvPr/>
            </p:nvSpPr>
            <p:spPr bwMode="auto">
              <a:xfrm>
                <a:off x="5216" y="1544"/>
                <a:ext cx="115" cy="4"/>
              </a:xfrm>
              <a:custGeom>
                <a:avLst/>
                <a:gdLst>
                  <a:gd name="T0" fmla="*/ 288 w 288"/>
                  <a:gd name="T1" fmla="*/ 0 h 8"/>
                  <a:gd name="T2" fmla="*/ 0 w 288"/>
                  <a:gd name="T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8" h="8">
                    <a:moveTo>
                      <a:pt x="288" y="0"/>
                    </a:moveTo>
                    <a:lnTo>
                      <a:pt x="0" y="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1" name="Freeform 267"/>
              <p:cNvSpPr>
                <a:spLocks/>
              </p:cNvSpPr>
              <p:nvPr/>
            </p:nvSpPr>
            <p:spPr bwMode="auto">
              <a:xfrm>
                <a:off x="5216" y="1574"/>
                <a:ext cx="118" cy="2"/>
              </a:xfrm>
              <a:custGeom>
                <a:avLst/>
                <a:gdLst>
                  <a:gd name="T0" fmla="*/ 296 w 296"/>
                  <a:gd name="T1" fmla="*/ 0 h 5"/>
                  <a:gd name="T2" fmla="*/ 0 w 296"/>
                  <a:gd name="T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6" h="5">
                    <a:moveTo>
                      <a:pt x="296" y="0"/>
                    </a:moveTo>
                    <a:lnTo>
                      <a:pt x="0" y="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2" name="Text Box 268"/>
              <p:cNvSpPr txBox="1">
                <a:spLocks noChangeArrowheads="1"/>
              </p:cNvSpPr>
              <p:nvPr/>
            </p:nvSpPr>
            <p:spPr bwMode="auto">
              <a:xfrm flipH="1">
                <a:off x="5248" y="1548"/>
                <a:ext cx="120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…</a:t>
                </a:r>
              </a:p>
            </p:txBody>
          </p:sp>
          <p:sp>
            <p:nvSpPr>
              <p:cNvPr id="32013" name="Freeform 269"/>
              <p:cNvSpPr>
                <a:spLocks/>
              </p:cNvSpPr>
              <p:nvPr/>
            </p:nvSpPr>
            <p:spPr bwMode="auto">
              <a:xfrm>
                <a:off x="5216" y="1634"/>
                <a:ext cx="121" cy="0"/>
              </a:xfrm>
              <a:custGeom>
                <a:avLst/>
                <a:gdLst>
                  <a:gd name="T0" fmla="*/ 303 w 303"/>
                  <a:gd name="T1" fmla="*/ 1 h 1"/>
                  <a:gd name="T2" fmla="*/ 0 w 30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3" h="1">
                    <a:moveTo>
                      <a:pt x="303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4" name="Text Box 270"/>
              <p:cNvSpPr txBox="1">
                <a:spLocks noChangeArrowheads="1"/>
              </p:cNvSpPr>
              <p:nvPr/>
            </p:nvSpPr>
            <p:spPr bwMode="auto">
              <a:xfrm flipH="1">
                <a:off x="5268" y="1457"/>
                <a:ext cx="10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S0</a:t>
                </a:r>
              </a:p>
            </p:txBody>
          </p:sp>
          <p:sp>
            <p:nvSpPr>
              <p:cNvPr id="32015" name="Text Box 271"/>
              <p:cNvSpPr txBox="1">
                <a:spLocks noChangeArrowheads="1"/>
              </p:cNvSpPr>
              <p:nvPr/>
            </p:nvSpPr>
            <p:spPr bwMode="auto">
              <a:xfrm flipH="1">
                <a:off x="5108" y="1648"/>
                <a:ext cx="25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S(log m)</a:t>
                </a:r>
              </a:p>
            </p:txBody>
          </p:sp>
          <p:sp>
            <p:nvSpPr>
              <p:cNvPr id="32016" name="Text Box 272"/>
              <p:cNvSpPr txBox="1">
                <a:spLocks noChangeArrowheads="1"/>
              </p:cNvSpPr>
              <p:nvPr/>
            </p:nvSpPr>
            <p:spPr bwMode="auto">
              <a:xfrm>
                <a:off x="4901" y="1674"/>
                <a:ext cx="8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n</a:t>
                </a:r>
              </a:p>
            </p:txBody>
          </p:sp>
          <p:sp>
            <p:nvSpPr>
              <p:cNvPr id="32017" name="Text Box 273"/>
              <p:cNvSpPr txBox="1">
                <a:spLocks noChangeArrowheads="1"/>
              </p:cNvSpPr>
              <p:nvPr/>
            </p:nvSpPr>
            <p:spPr bwMode="auto">
              <a:xfrm>
                <a:off x="4961" y="1866"/>
                <a:ext cx="14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sz="900"/>
                  <a:t>O</a:t>
                </a:r>
              </a:p>
            </p:txBody>
          </p:sp>
          <p:grpSp>
            <p:nvGrpSpPr>
              <p:cNvPr id="32018" name="Group 274"/>
              <p:cNvGrpSpPr>
                <a:grpSpLocks/>
              </p:cNvGrpSpPr>
              <p:nvPr/>
            </p:nvGrpSpPr>
            <p:grpSpPr bwMode="auto">
              <a:xfrm>
                <a:off x="4905" y="1165"/>
                <a:ext cx="72" cy="211"/>
                <a:chOff x="1848" y="2546"/>
                <a:chExt cx="180" cy="528"/>
              </a:xfrm>
            </p:grpSpPr>
            <p:sp>
              <p:nvSpPr>
                <p:cNvPr id="32019" name="Line 275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20" name="Freeform 276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21" name="Group 277"/>
              <p:cNvGrpSpPr>
                <a:grpSpLocks/>
              </p:cNvGrpSpPr>
              <p:nvPr/>
            </p:nvGrpSpPr>
            <p:grpSpPr bwMode="auto">
              <a:xfrm>
                <a:off x="5089" y="1165"/>
                <a:ext cx="72" cy="211"/>
                <a:chOff x="1848" y="2546"/>
                <a:chExt cx="180" cy="528"/>
              </a:xfrm>
            </p:grpSpPr>
            <p:sp>
              <p:nvSpPr>
                <p:cNvPr id="32022" name="Line 278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23" name="Freeform 279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024" name="Group 280"/>
              <p:cNvGrpSpPr>
                <a:grpSpLocks/>
              </p:cNvGrpSpPr>
              <p:nvPr/>
            </p:nvGrpSpPr>
            <p:grpSpPr bwMode="auto">
              <a:xfrm>
                <a:off x="4989" y="1655"/>
                <a:ext cx="72" cy="211"/>
                <a:chOff x="1848" y="2546"/>
                <a:chExt cx="180" cy="528"/>
              </a:xfrm>
            </p:grpSpPr>
            <p:sp>
              <p:nvSpPr>
                <p:cNvPr id="32025" name="Line 281"/>
                <p:cNvSpPr>
                  <a:spLocks noChangeShapeType="1"/>
                </p:cNvSpPr>
                <p:nvPr/>
              </p:nvSpPr>
              <p:spPr bwMode="auto">
                <a:xfrm>
                  <a:off x="1943" y="2546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26" name="Freeform 282"/>
                <p:cNvSpPr>
                  <a:spLocks/>
                </p:cNvSpPr>
                <p:nvPr/>
              </p:nvSpPr>
              <p:spPr bwMode="auto">
                <a:xfrm>
                  <a:off x="1848" y="2688"/>
                  <a:ext cx="180" cy="84"/>
                </a:xfrm>
                <a:custGeom>
                  <a:avLst/>
                  <a:gdLst>
                    <a:gd name="T0" fmla="*/ 0 w 180"/>
                    <a:gd name="T1" fmla="*/ 0 h 84"/>
                    <a:gd name="T2" fmla="*/ 180 w 180"/>
                    <a:gd name="T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0" h="84">
                      <a:moveTo>
                        <a:pt x="0" y="0"/>
                      </a:moveTo>
                      <a:lnTo>
                        <a:pt x="180" y="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3355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components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22250" y="1846263"/>
            <a:ext cx="2889250" cy="18288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16263" y="1846263"/>
            <a:ext cx="2889250" cy="18288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010275" y="1846263"/>
            <a:ext cx="2889250" cy="18288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22250" y="3673475"/>
            <a:ext cx="2889250" cy="18288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3116263" y="3673475"/>
            <a:ext cx="2889250" cy="18288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010275" y="3673475"/>
            <a:ext cx="2889250" cy="18288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92100" y="3749675"/>
            <a:ext cx="27225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/>
              <a:t>Q = </a:t>
            </a:r>
          </a:p>
          <a:p>
            <a:pPr>
              <a:spcBef>
                <a:spcPct val="0"/>
              </a:spcBef>
            </a:pPr>
            <a:r>
              <a:rPr lang="en-US" sz="1200"/>
              <a:t>   0 if clear=1,</a:t>
            </a:r>
          </a:p>
          <a:p>
            <a:pPr>
              <a:spcBef>
                <a:spcPct val="0"/>
              </a:spcBef>
            </a:pPr>
            <a:r>
              <a:rPr lang="en-US" sz="1200"/>
              <a:t>   I if load=1 and clock=1,</a:t>
            </a:r>
          </a:p>
          <a:p>
            <a:pPr>
              <a:spcBef>
                <a:spcPct val="0"/>
              </a:spcBef>
            </a:pPr>
            <a:r>
              <a:rPr lang="en-US" sz="1200"/>
              <a:t>   Q(previous) otherwise.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69013" y="3756025"/>
            <a:ext cx="266223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/>
              <a:t>Q = </a:t>
            </a:r>
          </a:p>
          <a:p>
            <a:pPr>
              <a:spcBef>
                <a:spcPct val="0"/>
              </a:spcBef>
            </a:pPr>
            <a:r>
              <a:rPr lang="en-US" sz="1200"/>
              <a:t>   0 if clear=1,</a:t>
            </a:r>
          </a:p>
          <a:p>
            <a:pPr>
              <a:spcBef>
                <a:spcPct val="0"/>
              </a:spcBef>
            </a:pPr>
            <a:r>
              <a:rPr lang="en-US" sz="1200"/>
              <a:t>   Q(prev)+1 if count=1 and clock=1.</a:t>
            </a:r>
          </a:p>
        </p:txBody>
      </p:sp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558800" y="1939925"/>
            <a:ext cx="1717675" cy="1563688"/>
            <a:chOff x="2098" y="1910"/>
            <a:chExt cx="1701" cy="1968"/>
          </a:xfrm>
        </p:grpSpPr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2098" y="3062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clear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2647" y="2654"/>
              <a:ext cx="1152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n-bit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Register </a:t>
              </a: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3267" y="2126"/>
              <a:ext cx="0" cy="5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3123" y="2294"/>
              <a:ext cx="303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2953" y="2198"/>
              <a:ext cx="13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3138" y="3278"/>
              <a:ext cx="303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3267" y="3134"/>
              <a:ext cx="0" cy="5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2953" y="3182"/>
              <a:ext cx="13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</a:t>
              </a: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rot="16200000" flipH="1">
              <a:off x="2384" y="251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rot="16200000" flipH="1">
              <a:off x="2377" y="2805"/>
              <a:ext cx="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2120" y="2558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load</a:t>
              </a:r>
            </a:p>
          </p:txBody>
        </p:sp>
        <p:grpSp>
          <p:nvGrpSpPr>
            <p:cNvPr id="32799" name="Group 31"/>
            <p:cNvGrpSpPr>
              <a:grpSpLocks/>
            </p:cNvGrpSpPr>
            <p:nvPr/>
          </p:nvGrpSpPr>
          <p:grpSpPr bwMode="auto">
            <a:xfrm>
              <a:off x="2647" y="2846"/>
              <a:ext cx="116" cy="144"/>
              <a:chOff x="3010" y="6240"/>
              <a:chExt cx="116" cy="144"/>
            </a:xfrm>
          </p:grpSpPr>
          <p:sp>
            <p:nvSpPr>
              <p:cNvPr id="32800" name="Line 32"/>
              <p:cNvSpPr>
                <a:spLocks noChangeShapeType="1"/>
              </p:cNvSpPr>
              <p:nvPr/>
            </p:nvSpPr>
            <p:spPr bwMode="auto">
              <a:xfrm>
                <a:off x="3010" y="6240"/>
                <a:ext cx="116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1" name="Line 33"/>
              <p:cNvSpPr>
                <a:spLocks noChangeShapeType="1"/>
              </p:cNvSpPr>
              <p:nvPr/>
            </p:nvSpPr>
            <p:spPr bwMode="auto">
              <a:xfrm flipH="1">
                <a:off x="3011" y="6312"/>
                <a:ext cx="11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3086" y="1910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I</a:t>
              </a: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166" y="3662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Q</a:t>
              </a: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H="1">
              <a:off x="2120" y="291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3430588" y="2459038"/>
            <a:ext cx="2190750" cy="561975"/>
            <a:chOff x="4309" y="2558"/>
            <a:chExt cx="2204" cy="720"/>
          </a:xfrm>
        </p:grpSpPr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16200000" flipH="1">
              <a:off x="4573" y="251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4309" y="2558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shift</a:t>
              </a:r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rot="16200000" flipH="1">
              <a:off x="4573" y="279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Text Box 41"/>
            <p:cNvSpPr txBox="1">
              <a:spLocks noChangeArrowheads="1"/>
            </p:cNvSpPr>
            <p:nvPr/>
          </p:nvSpPr>
          <p:spPr bwMode="auto">
            <a:xfrm>
              <a:off x="4309" y="3062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I</a:t>
              </a:r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16200000" flipH="1">
              <a:off x="6249" y="279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6014" y="3062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Q</a:t>
              </a:r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4837" y="2654"/>
              <a:ext cx="1152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n-bit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Shift register</a:t>
              </a:r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>
              <a:off x="4837" y="2846"/>
              <a:ext cx="116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flipH="1">
              <a:off x="4838" y="2918"/>
              <a:ext cx="115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flipH="1">
              <a:off x="4309" y="2918"/>
              <a:ext cx="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16" name="Group 48"/>
          <p:cNvGrpSpPr>
            <a:grpSpLocks/>
          </p:cNvGrpSpPr>
          <p:nvPr/>
        </p:nvGrpSpPr>
        <p:grpSpPr bwMode="auto">
          <a:xfrm>
            <a:off x="6632575" y="2528888"/>
            <a:ext cx="1649413" cy="939800"/>
            <a:chOff x="6881" y="2654"/>
            <a:chExt cx="1684" cy="1224"/>
          </a:xfrm>
        </p:grpSpPr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7413" y="2654"/>
              <a:ext cx="1152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n-bit</a:t>
              </a:r>
            </a:p>
            <a:p>
              <a:pPr algn="ctr">
                <a:spcBef>
                  <a:spcPct val="0"/>
                </a:spcBef>
              </a:pPr>
              <a:r>
                <a:rPr lang="en-US" sz="1200"/>
                <a:t>Counter</a:t>
              </a:r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16200000" flipH="1">
              <a:off x="7149" y="279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19" name="Group 51"/>
            <p:cNvGrpSpPr>
              <a:grpSpLocks/>
            </p:cNvGrpSpPr>
            <p:nvPr/>
          </p:nvGrpSpPr>
          <p:grpSpPr bwMode="auto">
            <a:xfrm>
              <a:off x="7413" y="2846"/>
              <a:ext cx="116" cy="144"/>
              <a:chOff x="3010" y="6240"/>
              <a:chExt cx="116" cy="144"/>
            </a:xfrm>
          </p:grpSpPr>
          <p:sp>
            <p:nvSpPr>
              <p:cNvPr id="32820" name="Line 52"/>
              <p:cNvSpPr>
                <a:spLocks noChangeShapeType="1"/>
              </p:cNvSpPr>
              <p:nvPr/>
            </p:nvSpPr>
            <p:spPr bwMode="auto">
              <a:xfrm>
                <a:off x="3010" y="6240"/>
                <a:ext cx="116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Line 53"/>
              <p:cNvSpPr>
                <a:spLocks noChangeShapeType="1"/>
              </p:cNvSpPr>
              <p:nvPr/>
            </p:nvSpPr>
            <p:spPr bwMode="auto">
              <a:xfrm flipH="1">
                <a:off x="3011" y="6312"/>
                <a:ext cx="11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flipH="1">
              <a:off x="6881" y="291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16200000" flipH="1">
              <a:off x="7150" y="251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7943" y="3278"/>
              <a:ext cx="303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8072" y="3134"/>
              <a:ext cx="0" cy="5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7758" y="3182"/>
              <a:ext cx="13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n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7891" y="3662"/>
              <a:ext cx="3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Q</a:t>
              </a:r>
            </a:p>
          </p:txBody>
        </p:sp>
      </p:grp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3200400" y="3724275"/>
            <a:ext cx="27225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200"/>
              <a:t>Q = lsb</a:t>
            </a:r>
          </a:p>
          <a:p>
            <a:pPr>
              <a:spcBef>
                <a:spcPct val="0"/>
              </a:spcBef>
            </a:pPr>
            <a:r>
              <a:rPr lang="en-US" sz="1200"/>
              <a:t>   - Content shifted</a:t>
            </a:r>
          </a:p>
          <a:p>
            <a:pPr>
              <a:spcBef>
                <a:spcPct val="0"/>
              </a:spcBef>
            </a:pPr>
            <a:r>
              <a:rPr lang="en-US" sz="1200"/>
              <a:t>   - I stored in msb</a:t>
            </a:r>
          </a:p>
        </p:txBody>
      </p:sp>
    </p:spTree>
    <p:extLst>
      <p:ext uri="{BB962C8B-B14F-4D97-AF65-F5344CB8AC3E}">
        <p14:creationId xmlns="" xmlns:p14="http://schemas.microsoft.com/office/powerpoint/2010/main" val="36130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design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53999" y="1635125"/>
            <a:ext cx="2898775" cy="1287463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dirty="0"/>
              <a:t>A) Problem Description</a:t>
            </a:r>
          </a:p>
          <a:p>
            <a:endParaRPr lang="en-US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want to construct a clock divider.  Slow down your pre-existing clock so that you output a 1 for every four clock cycles</a:t>
            </a:r>
          </a:p>
        </p:txBody>
      </p:sp>
      <p:grpSp>
        <p:nvGrpSpPr>
          <p:cNvPr id="34073" name="Group 281"/>
          <p:cNvGrpSpPr>
            <a:grpSpLocks/>
          </p:cNvGrpSpPr>
          <p:nvPr/>
        </p:nvGrpSpPr>
        <p:grpSpPr bwMode="auto">
          <a:xfrm>
            <a:off x="263525" y="3341688"/>
            <a:ext cx="2889250" cy="2525712"/>
            <a:chOff x="166" y="2105"/>
            <a:chExt cx="1820" cy="1309"/>
          </a:xfrm>
        </p:grpSpPr>
        <p:grpSp>
          <p:nvGrpSpPr>
            <p:cNvPr id="34071" name="Group 279"/>
            <p:cNvGrpSpPr>
              <a:grpSpLocks/>
            </p:cNvGrpSpPr>
            <p:nvPr/>
          </p:nvGrpSpPr>
          <p:grpSpPr bwMode="auto">
            <a:xfrm>
              <a:off x="257" y="2360"/>
              <a:ext cx="1672" cy="940"/>
              <a:chOff x="257" y="2360"/>
              <a:chExt cx="1672" cy="940"/>
            </a:xfrm>
          </p:grpSpPr>
          <p:sp>
            <p:nvSpPr>
              <p:cNvPr id="33801" name="Oval 9"/>
              <p:cNvSpPr>
                <a:spLocks noChangeArrowheads="1"/>
              </p:cNvSpPr>
              <p:nvPr/>
            </p:nvSpPr>
            <p:spPr bwMode="auto">
              <a:xfrm>
                <a:off x="574" y="2475"/>
                <a:ext cx="202" cy="202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574" y="2981"/>
                <a:ext cx="202" cy="202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803" name="Oval 11"/>
              <p:cNvSpPr>
                <a:spLocks noChangeArrowheads="1"/>
              </p:cNvSpPr>
              <p:nvPr/>
            </p:nvSpPr>
            <p:spPr bwMode="auto">
              <a:xfrm>
                <a:off x="1366" y="2981"/>
                <a:ext cx="202" cy="202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200"/>
                  <a:t>2</a:t>
                </a:r>
                <a:endParaRPr lang="en-US" sz="2400"/>
              </a:p>
            </p:txBody>
          </p:sp>
          <p:sp>
            <p:nvSpPr>
              <p:cNvPr id="33804" name="Oval 12"/>
              <p:cNvSpPr>
                <a:spLocks noChangeArrowheads="1"/>
              </p:cNvSpPr>
              <p:nvPr/>
            </p:nvSpPr>
            <p:spPr bwMode="auto">
              <a:xfrm>
                <a:off x="1366" y="2475"/>
                <a:ext cx="202" cy="202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200"/>
                  <a:t>3</a:t>
                </a:r>
                <a:endParaRPr lang="en-US" sz="2400"/>
              </a:p>
            </p:txBody>
          </p:sp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>
                <a:off x="676" y="2687"/>
                <a:ext cx="0" cy="287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 flipV="1">
                <a:off x="1462" y="2687"/>
                <a:ext cx="0" cy="287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9" name="Line 17"/>
              <p:cNvSpPr>
                <a:spLocks noChangeShapeType="1"/>
              </p:cNvSpPr>
              <p:nvPr/>
            </p:nvSpPr>
            <p:spPr bwMode="auto">
              <a:xfrm flipH="1">
                <a:off x="787" y="2565"/>
                <a:ext cx="579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0" name="Line 18"/>
              <p:cNvSpPr>
                <a:spLocks noChangeShapeType="1"/>
              </p:cNvSpPr>
              <p:nvPr/>
            </p:nvSpPr>
            <p:spPr bwMode="auto">
              <a:xfrm>
                <a:off x="787" y="3086"/>
                <a:ext cx="579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2" name="Freeform 20"/>
              <p:cNvSpPr>
                <a:spLocks/>
              </p:cNvSpPr>
              <p:nvPr/>
            </p:nvSpPr>
            <p:spPr bwMode="auto">
              <a:xfrm>
                <a:off x="405" y="2372"/>
                <a:ext cx="175" cy="161"/>
              </a:xfrm>
              <a:custGeom>
                <a:avLst/>
                <a:gdLst>
                  <a:gd name="T0" fmla="*/ 143 w 175"/>
                  <a:gd name="T1" fmla="*/ 161 h 161"/>
                  <a:gd name="T2" fmla="*/ 21 w 175"/>
                  <a:gd name="T3" fmla="*/ 135 h 161"/>
                  <a:gd name="T4" fmla="*/ 16 w 175"/>
                  <a:gd name="T5" fmla="*/ 55 h 161"/>
                  <a:gd name="T6" fmla="*/ 85 w 175"/>
                  <a:gd name="T7" fmla="*/ 7 h 161"/>
                  <a:gd name="T8" fmla="*/ 175 w 175"/>
                  <a:gd name="T9" fmla="*/ 9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61">
                    <a:moveTo>
                      <a:pt x="143" y="161"/>
                    </a:moveTo>
                    <a:cubicBezTo>
                      <a:pt x="123" y="156"/>
                      <a:pt x="42" y="153"/>
                      <a:pt x="21" y="135"/>
                    </a:cubicBezTo>
                    <a:cubicBezTo>
                      <a:pt x="0" y="117"/>
                      <a:pt x="5" y="76"/>
                      <a:pt x="16" y="55"/>
                    </a:cubicBezTo>
                    <a:cubicBezTo>
                      <a:pt x="27" y="34"/>
                      <a:pt x="59" y="0"/>
                      <a:pt x="85" y="7"/>
                    </a:cubicBezTo>
                    <a:cubicBezTo>
                      <a:pt x="111" y="14"/>
                      <a:pt x="156" y="79"/>
                      <a:pt x="175" y="98"/>
                    </a:cubicBez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3" name="Freeform 21"/>
              <p:cNvSpPr>
                <a:spLocks/>
              </p:cNvSpPr>
              <p:nvPr/>
            </p:nvSpPr>
            <p:spPr bwMode="auto">
              <a:xfrm>
                <a:off x="436" y="3128"/>
                <a:ext cx="165" cy="157"/>
              </a:xfrm>
              <a:custGeom>
                <a:avLst/>
                <a:gdLst>
                  <a:gd name="T0" fmla="*/ 165 w 165"/>
                  <a:gd name="T1" fmla="*/ 69 h 157"/>
                  <a:gd name="T2" fmla="*/ 91 w 165"/>
                  <a:gd name="T3" fmla="*/ 149 h 157"/>
                  <a:gd name="T4" fmla="*/ 17 w 165"/>
                  <a:gd name="T5" fmla="*/ 117 h 157"/>
                  <a:gd name="T6" fmla="*/ 17 w 165"/>
                  <a:gd name="T7" fmla="*/ 27 h 157"/>
                  <a:gd name="T8" fmla="*/ 117 w 165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57">
                    <a:moveTo>
                      <a:pt x="165" y="69"/>
                    </a:moveTo>
                    <a:cubicBezTo>
                      <a:pt x="153" y="82"/>
                      <a:pt x="116" y="141"/>
                      <a:pt x="91" y="149"/>
                    </a:cubicBezTo>
                    <a:cubicBezTo>
                      <a:pt x="66" y="157"/>
                      <a:pt x="29" y="137"/>
                      <a:pt x="17" y="117"/>
                    </a:cubicBezTo>
                    <a:cubicBezTo>
                      <a:pt x="5" y="97"/>
                      <a:pt x="0" y="46"/>
                      <a:pt x="17" y="27"/>
                    </a:cubicBezTo>
                    <a:cubicBezTo>
                      <a:pt x="34" y="8"/>
                      <a:pt x="96" y="6"/>
                      <a:pt x="117" y="0"/>
                    </a:cubicBez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5" name="Freeform 23"/>
              <p:cNvSpPr>
                <a:spLocks/>
              </p:cNvSpPr>
              <p:nvPr/>
            </p:nvSpPr>
            <p:spPr bwMode="auto">
              <a:xfrm>
                <a:off x="1568" y="2376"/>
                <a:ext cx="163" cy="166"/>
              </a:xfrm>
              <a:custGeom>
                <a:avLst/>
                <a:gdLst>
                  <a:gd name="T0" fmla="*/ 0 w 163"/>
                  <a:gd name="T1" fmla="*/ 113 h 166"/>
                  <a:gd name="T2" fmla="*/ 58 w 163"/>
                  <a:gd name="T3" fmla="*/ 14 h 166"/>
                  <a:gd name="T4" fmla="*/ 148 w 163"/>
                  <a:gd name="T5" fmla="*/ 28 h 166"/>
                  <a:gd name="T6" fmla="*/ 143 w 163"/>
                  <a:gd name="T7" fmla="*/ 118 h 166"/>
                  <a:gd name="T8" fmla="*/ 26 w 163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66">
                    <a:moveTo>
                      <a:pt x="0" y="113"/>
                    </a:moveTo>
                    <a:cubicBezTo>
                      <a:pt x="10" y="97"/>
                      <a:pt x="33" y="28"/>
                      <a:pt x="58" y="14"/>
                    </a:cubicBezTo>
                    <a:cubicBezTo>
                      <a:pt x="83" y="0"/>
                      <a:pt x="134" y="11"/>
                      <a:pt x="148" y="28"/>
                    </a:cubicBezTo>
                    <a:cubicBezTo>
                      <a:pt x="162" y="45"/>
                      <a:pt x="163" y="95"/>
                      <a:pt x="143" y="118"/>
                    </a:cubicBezTo>
                    <a:cubicBezTo>
                      <a:pt x="123" y="141"/>
                      <a:pt x="50" y="156"/>
                      <a:pt x="26" y="166"/>
                    </a:cubicBez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6" name="Freeform 24"/>
              <p:cNvSpPr>
                <a:spLocks/>
              </p:cNvSpPr>
              <p:nvPr/>
            </p:nvSpPr>
            <p:spPr bwMode="auto">
              <a:xfrm>
                <a:off x="1573" y="3111"/>
                <a:ext cx="158" cy="152"/>
              </a:xfrm>
              <a:custGeom>
                <a:avLst/>
                <a:gdLst>
                  <a:gd name="T0" fmla="*/ 21 w 158"/>
                  <a:gd name="T1" fmla="*/ 12 h 152"/>
                  <a:gd name="T2" fmla="*/ 111 w 158"/>
                  <a:gd name="T3" fmla="*/ 12 h 152"/>
                  <a:gd name="T4" fmla="*/ 154 w 158"/>
                  <a:gd name="T5" fmla="*/ 86 h 152"/>
                  <a:gd name="T6" fmla="*/ 85 w 158"/>
                  <a:gd name="T7" fmla="*/ 150 h 152"/>
                  <a:gd name="T8" fmla="*/ 0 w 158"/>
                  <a:gd name="T9" fmla="*/ 7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2">
                    <a:moveTo>
                      <a:pt x="21" y="12"/>
                    </a:moveTo>
                    <a:cubicBezTo>
                      <a:pt x="36" y="12"/>
                      <a:pt x="89" y="0"/>
                      <a:pt x="111" y="12"/>
                    </a:cubicBezTo>
                    <a:cubicBezTo>
                      <a:pt x="133" y="24"/>
                      <a:pt x="158" y="63"/>
                      <a:pt x="154" y="86"/>
                    </a:cubicBezTo>
                    <a:cubicBezTo>
                      <a:pt x="150" y="109"/>
                      <a:pt x="111" y="152"/>
                      <a:pt x="85" y="150"/>
                    </a:cubicBezTo>
                    <a:cubicBezTo>
                      <a:pt x="59" y="148"/>
                      <a:pt x="18" y="91"/>
                      <a:pt x="0" y="75"/>
                    </a:cubicBez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1325" y="3176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x=0</a:t>
                </a:r>
                <a:endParaRPr lang="en-US" sz="2400"/>
              </a:p>
            </p:txBody>
          </p:sp>
          <p:sp>
            <p:nvSpPr>
              <p:cNvPr id="33820" name="Text Box 28"/>
              <p:cNvSpPr txBox="1">
                <a:spLocks noChangeArrowheads="1"/>
              </p:cNvSpPr>
              <p:nvPr/>
            </p:nvSpPr>
            <p:spPr bwMode="auto">
              <a:xfrm>
                <a:off x="1325" y="2360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x=1</a:t>
                </a:r>
                <a:endParaRPr lang="en-US" sz="2400"/>
              </a:p>
            </p:txBody>
          </p:sp>
          <p:sp>
            <p:nvSpPr>
              <p:cNvPr id="33821" name="Text Box 29"/>
              <p:cNvSpPr txBox="1">
                <a:spLocks noChangeArrowheads="1"/>
              </p:cNvSpPr>
              <p:nvPr/>
            </p:nvSpPr>
            <p:spPr bwMode="auto">
              <a:xfrm>
                <a:off x="684" y="2365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x=0</a:t>
                </a:r>
                <a:endParaRPr lang="en-US" sz="2400"/>
              </a:p>
            </p:txBody>
          </p:sp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684" y="3185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x=0</a:t>
                </a:r>
                <a:endParaRPr lang="en-US" sz="2400"/>
              </a:p>
            </p:txBody>
          </p:sp>
          <p:sp>
            <p:nvSpPr>
              <p:cNvPr id="33824" name="Text Box 32"/>
              <p:cNvSpPr txBox="1">
                <a:spLocks noChangeArrowheads="1"/>
              </p:cNvSpPr>
              <p:nvPr/>
            </p:nvSpPr>
            <p:spPr bwMode="auto">
              <a:xfrm>
                <a:off x="690" y="2728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a=1</a:t>
                </a:r>
                <a:endParaRPr lang="en-US" sz="2400"/>
              </a:p>
            </p:txBody>
          </p:sp>
          <p:sp>
            <p:nvSpPr>
              <p:cNvPr id="33825" name="Text Box 33"/>
              <p:cNvSpPr txBox="1">
                <a:spLocks noChangeArrowheads="1"/>
              </p:cNvSpPr>
              <p:nvPr/>
            </p:nvSpPr>
            <p:spPr bwMode="auto">
              <a:xfrm>
                <a:off x="1476" y="2734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a=1</a:t>
                </a:r>
                <a:endParaRPr lang="en-US" sz="2400"/>
              </a:p>
            </p:txBody>
          </p:sp>
          <p:sp>
            <p:nvSpPr>
              <p:cNvPr id="33826" name="Text Box 34"/>
              <p:cNvSpPr txBox="1">
                <a:spLocks noChangeArrowheads="1"/>
              </p:cNvSpPr>
              <p:nvPr/>
            </p:nvSpPr>
            <p:spPr bwMode="auto">
              <a:xfrm>
                <a:off x="1004" y="3077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a=1</a:t>
                </a:r>
                <a:endParaRPr lang="en-US" sz="2400"/>
              </a:p>
            </p:txBody>
          </p:sp>
          <p:sp>
            <p:nvSpPr>
              <p:cNvPr id="33827" name="Text Box 35"/>
              <p:cNvSpPr txBox="1">
                <a:spLocks noChangeArrowheads="1"/>
              </p:cNvSpPr>
              <p:nvPr/>
            </p:nvSpPr>
            <p:spPr bwMode="auto">
              <a:xfrm>
                <a:off x="982" y="2546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a=1</a:t>
                </a:r>
                <a:endParaRPr lang="en-US" sz="2400"/>
              </a:p>
            </p:txBody>
          </p:sp>
          <p:sp>
            <p:nvSpPr>
              <p:cNvPr id="33828" name="Text Box 36"/>
              <p:cNvSpPr txBox="1">
                <a:spLocks noChangeArrowheads="1"/>
              </p:cNvSpPr>
              <p:nvPr/>
            </p:nvSpPr>
            <p:spPr bwMode="auto">
              <a:xfrm>
                <a:off x="1748" y="3138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a=0</a:t>
                </a:r>
                <a:endParaRPr lang="en-US" sz="2400"/>
              </a:p>
            </p:txBody>
          </p:sp>
          <p:sp>
            <p:nvSpPr>
              <p:cNvPr id="33829" name="Text Box 37"/>
              <p:cNvSpPr txBox="1">
                <a:spLocks noChangeArrowheads="1"/>
              </p:cNvSpPr>
              <p:nvPr/>
            </p:nvSpPr>
            <p:spPr bwMode="auto">
              <a:xfrm>
                <a:off x="1749" y="2369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a=0</a:t>
                </a:r>
                <a:endParaRPr lang="en-US" sz="2400"/>
              </a:p>
            </p:txBody>
          </p:sp>
          <p:sp>
            <p:nvSpPr>
              <p:cNvPr id="33830" name="Text Box 38"/>
              <p:cNvSpPr txBox="1">
                <a:spLocks noChangeArrowheads="1"/>
              </p:cNvSpPr>
              <p:nvPr/>
            </p:nvSpPr>
            <p:spPr bwMode="auto">
              <a:xfrm>
                <a:off x="273" y="3145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a=0</a:t>
                </a:r>
                <a:endParaRPr lang="en-US" sz="2400"/>
              </a:p>
            </p:txBody>
          </p:sp>
          <p:sp>
            <p:nvSpPr>
              <p:cNvPr id="33831" name="Text Box 39"/>
              <p:cNvSpPr txBox="1">
                <a:spLocks noChangeArrowheads="1"/>
              </p:cNvSpPr>
              <p:nvPr/>
            </p:nvSpPr>
            <p:spPr bwMode="auto">
              <a:xfrm>
                <a:off x="257" y="2370"/>
                <a:ext cx="18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1200"/>
                  <a:t>a=0</a:t>
                </a:r>
                <a:endParaRPr lang="en-US" sz="2400"/>
              </a:p>
            </p:txBody>
          </p:sp>
        </p:grp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66" y="2105"/>
              <a:ext cx="1820" cy="1309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/>
                <a:t>B) State Diagram</a:t>
              </a:r>
            </a:p>
            <a:p>
              <a:endParaRPr lang="en-US" sz="1200"/>
            </a:p>
          </p:txBody>
        </p:sp>
      </p:grpSp>
      <p:grpSp>
        <p:nvGrpSpPr>
          <p:cNvPr id="33886" name="Group 94"/>
          <p:cNvGrpSpPr>
            <a:grpSpLocks/>
          </p:cNvGrpSpPr>
          <p:nvPr/>
        </p:nvGrpSpPr>
        <p:grpSpPr bwMode="auto">
          <a:xfrm>
            <a:off x="3379788" y="1635125"/>
            <a:ext cx="2703512" cy="2801938"/>
            <a:chOff x="171" y="1981"/>
            <a:chExt cx="1703" cy="1765"/>
          </a:xfrm>
        </p:grpSpPr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171" y="1981"/>
              <a:ext cx="1703" cy="1765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/>
                <a:t>C) Implementation Model</a:t>
              </a:r>
            </a:p>
            <a:p>
              <a:endParaRPr lang="en-US" sz="1200"/>
            </a:p>
          </p:txBody>
        </p:sp>
        <p:sp>
          <p:nvSpPr>
            <p:cNvPr id="33861" name="Text Box 69"/>
            <p:cNvSpPr txBox="1">
              <a:spLocks noChangeArrowheads="1"/>
            </p:cNvSpPr>
            <p:nvPr/>
          </p:nvSpPr>
          <p:spPr bwMode="auto">
            <a:xfrm>
              <a:off x="488" y="2336"/>
              <a:ext cx="967" cy="523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200"/>
                <a:t>Combinational logic</a:t>
              </a:r>
            </a:p>
          </p:txBody>
        </p:sp>
        <p:sp>
          <p:nvSpPr>
            <p:cNvPr id="33862" name="Text Box 70"/>
            <p:cNvSpPr txBox="1">
              <a:spLocks noChangeArrowheads="1"/>
            </p:cNvSpPr>
            <p:nvPr/>
          </p:nvSpPr>
          <p:spPr bwMode="auto">
            <a:xfrm>
              <a:off x="488" y="3132"/>
              <a:ext cx="977" cy="23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200"/>
                <a:t>State register</a:t>
              </a:r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 flipV="1">
              <a:off x="759" y="2856"/>
              <a:ext cx="0" cy="27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65" name="Line 73"/>
            <p:cNvSpPr>
              <a:spLocks noChangeShapeType="1"/>
            </p:cNvSpPr>
            <p:nvPr/>
          </p:nvSpPr>
          <p:spPr bwMode="auto">
            <a:xfrm flipV="1">
              <a:off x="1215" y="2857"/>
              <a:ext cx="0" cy="27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66" name="Line 74"/>
            <p:cNvSpPr>
              <a:spLocks noChangeShapeType="1"/>
            </p:cNvSpPr>
            <p:nvPr/>
          </p:nvSpPr>
          <p:spPr bwMode="auto">
            <a:xfrm>
              <a:off x="250" y="2458"/>
              <a:ext cx="23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67" name="Line 75"/>
            <p:cNvSpPr>
              <a:spLocks noChangeShapeType="1"/>
            </p:cNvSpPr>
            <p:nvPr/>
          </p:nvSpPr>
          <p:spPr bwMode="auto">
            <a:xfrm>
              <a:off x="1455" y="2410"/>
              <a:ext cx="29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69" name="Freeform 77"/>
            <p:cNvSpPr>
              <a:spLocks/>
            </p:cNvSpPr>
            <p:nvPr/>
          </p:nvSpPr>
          <p:spPr bwMode="auto">
            <a:xfrm>
              <a:off x="759" y="2558"/>
              <a:ext cx="967" cy="1105"/>
            </a:xfrm>
            <a:custGeom>
              <a:avLst/>
              <a:gdLst>
                <a:gd name="T0" fmla="*/ 701 w 967"/>
                <a:gd name="T1" fmla="*/ 0 h 1105"/>
                <a:gd name="T2" fmla="*/ 967 w 967"/>
                <a:gd name="T3" fmla="*/ 0 h 1105"/>
                <a:gd name="T4" fmla="*/ 967 w 967"/>
                <a:gd name="T5" fmla="*/ 1105 h 1105"/>
                <a:gd name="T6" fmla="*/ 0 w 967"/>
                <a:gd name="T7" fmla="*/ 1105 h 1105"/>
                <a:gd name="T8" fmla="*/ 0 w 967"/>
                <a:gd name="T9" fmla="*/ 808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1105">
                  <a:moveTo>
                    <a:pt x="701" y="0"/>
                  </a:moveTo>
                  <a:lnTo>
                    <a:pt x="967" y="0"/>
                  </a:lnTo>
                  <a:lnTo>
                    <a:pt x="967" y="1105"/>
                  </a:lnTo>
                  <a:lnTo>
                    <a:pt x="0" y="1105"/>
                  </a:lnTo>
                  <a:lnTo>
                    <a:pt x="0" y="808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70" name="Freeform 78"/>
            <p:cNvSpPr>
              <a:spLocks/>
            </p:cNvSpPr>
            <p:nvPr/>
          </p:nvSpPr>
          <p:spPr bwMode="auto">
            <a:xfrm>
              <a:off x="1221" y="2724"/>
              <a:ext cx="393" cy="785"/>
            </a:xfrm>
            <a:custGeom>
              <a:avLst/>
              <a:gdLst>
                <a:gd name="T0" fmla="*/ 240 w 393"/>
                <a:gd name="T1" fmla="*/ 0 h 785"/>
                <a:gd name="T2" fmla="*/ 393 w 393"/>
                <a:gd name="T3" fmla="*/ 0 h 785"/>
                <a:gd name="T4" fmla="*/ 393 w 393"/>
                <a:gd name="T5" fmla="*/ 785 h 785"/>
                <a:gd name="T6" fmla="*/ 0 w 393"/>
                <a:gd name="T7" fmla="*/ 785 h 785"/>
                <a:gd name="T8" fmla="*/ 0 w 393"/>
                <a:gd name="T9" fmla="*/ 647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785">
                  <a:moveTo>
                    <a:pt x="240" y="0"/>
                  </a:moveTo>
                  <a:lnTo>
                    <a:pt x="393" y="0"/>
                  </a:lnTo>
                  <a:lnTo>
                    <a:pt x="393" y="785"/>
                  </a:lnTo>
                  <a:lnTo>
                    <a:pt x="0" y="785"/>
                  </a:lnTo>
                  <a:lnTo>
                    <a:pt x="0" y="647"/>
                  </a:ln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872" name="Text Box 80"/>
            <p:cNvSpPr txBox="1">
              <a:spLocks noChangeArrowheads="1"/>
            </p:cNvSpPr>
            <p:nvPr/>
          </p:nvSpPr>
          <p:spPr bwMode="auto">
            <a:xfrm>
              <a:off x="255" y="2320"/>
              <a:ext cx="9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33874" name="Text Box 82"/>
            <p:cNvSpPr txBox="1">
              <a:spLocks noChangeArrowheads="1"/>
            </p:cNvSpPr>
            <p:nvPr/>
          </p:nvSpPr>
          <p:spPr bwMode="auto">
            <a:xfrm>
              <a:off x="1500" y="2268"/>
              <a:ext cx="9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x</a:t>
              </a:r>
            </a:p>
          </p:txBody>
        </p:sp>
        <p:sp>
          <p:nvSpPr>
            <p:cNvPr id="33878" name="Text Box 86"/>
            <p:cNvSpPr txBox="1">
              <a:spLocks noChangeArrowheads="1"/>
            </p:cNvSpPr>
            <p:nvPr/>
          </p:nvSpPr>
          <p:spPr bwMode="auto">
            <a:xfrm>
              <a:off x="1512" y="2600"/>
              <a:ext cx="9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I0</a:t>
              </a:r>
            </a:p>
          </p:txBody>
        </p:sp>
        <p:sp>
          <p:nvSpPr>
            <p:cNvPr id="33881" name="Text Box 89"/>
            <p:cNvSpPr txBox="1">
              <a:spLocks noChangeArrowheads="1"/>
            </p:cNvSpPr>
            <p:nvPr/>
          </p:nvSpPr>
          <p:spPr bwMode="auto">
            <a:xfrm>
              <a:off x="1077" y="3376"/>
              <a:ext cx="9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I0</a:t>
              </a:r>
            </a:p>
          </p:txBody>
        </p:sp>
        <p:sp>
          <p:nvSpPr>
            <p:cNvPr id="33882" name="Text Box 90"/>
            <p:cNvSpPr txBox="1">
              <a:spLocks noChangeArrowheads="1"/>
            </p:cNvSpPr>
            <p:nvPr/>
          </p:nvSpPr>
          <p:spPr bwMode="auto">
            <a:xfrm>
              <a:off x="1511" y="2439"/>
              <a:ext cx="9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I1</a:t>
              </a:r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620" y="3379"/>
              <a:ext cx="9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I1</a:t>
              </a:r>
            </a:p>
          </p:txBody>
        </p:sp>
        <p:sp>
          <p:nvSpPr>
            <p:cNvPr id="33884" name="Text Box 92"/>
            <p:cNvSpPr txBox="1">
              <a:spLocks noChangeArrowheads="1"/>
            </p:cNvSpPr>
            <p:nvPr/>
          </p:nvSpPr>
          <p:spPr bwMode="auto">
            <a:xfrm>
              <a:off x="600" y="2861"/>
              <a:ext cx="14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Q1</a:t>
              </a:r>
            </a:p>
          </p:txBody>
        </p:sp>
        <p:sp>
          <p:nvSpPr>
            <p:cNvPr id="33885" name="Text Box 93"/>
            <p:cNvSpPr txBox="1">
              <a:spLocks noChangeArrowheads="1"/>
            </p:cNvSpPr>
            <p:nvPr/>
          </p:nvSpPr>
          <p:spPr bwMode="auto">
            <a:xfrm>
              <a:off x="1057" y="2872"/>
              <a:ext cx="14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/>
                <a:t>Q0</a:t>
              </a:r>
            </a:p>
          </p:txBody>
        </p:sp>
      </p:grpSp>
      <p:grpSp>
        <p:nvGrpSpPr>
          <p:cNvPr id="34074" name="Group 282"/>
          <p:cNvGrpSpPr>
            <a:grpSpLocks/>
          </p:cNvGrpSpPr>
          <p:nvPr/>
        </p:nvGrpSpPr>
        <p:grpSpPr bwMode="auto">
          <a:xfrm>
            <a:off x="6288088" y="1635125"/>
            <a:ext cx="2493962" cy="2792413"/>
            <a:chOff x="3961" y="1030"/>
            <a:chExt cx="1571" cy="1759"/>
          </a:xfrm>
        </p:grpSpPr>
        <p:sp>
          <p:nvSpPr>
            <p:cNvPr id="33983" name="Text Box 191"/>
            <p:cNvSpPr txBox="1">
              <a:spLocks noChangeArrowheads="1"/>
            </p:cNvSpPr>
            <p:nvPr/>
          </p:nvSpPr>
          <p:spPr bwMode="auto">
            <a:xfrm>
              <a:off x="3961" y="1030"/>
              <a:ext cx="1571" cy="17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</a:pPr>
              <a:r>
                <a:rPr lang="en-US" sz="1200"/>
                <a:t>D) State Table (Moore-type)</a:t>
              </a:r>
              <a:endParaRPr lang="en-US" sz="900"/>
            </a:p>
            <a:p>
              <a:pPr algn="ctr">
                <a:spcBef>
                  <a:spcPct val="0"/>
                </a:spcBef>
              </a:pPr>
              <a:endParaRPr lang="en-US" sz="900"/>
            </a:p>
            <a:p>
              <a:pPr algn="ctr">
                <a:spcBef>
                  <a:spcPct val="0"/>
                </a:spcBef>
              </a:pPr>
              <a:endParaRPr lang="en-US" sz="900"/>
            </a:p>
          </p:txBody>
        </p:sp>
        <p:grpSp>
          <p:nvGrpSpPr>
            <p:cNvPr id="34069" name="Group 277"/>
            <p:cNvGrpSpPr>
              <a:grpSpLocks/>
            </p:cNvGrpSpPr>
            <p:nvPr/>
          </p:nvGrpSpPr>
          <p:grpSpPr bwMode="auto">
            <a:xfrm>
              <a:off x="4047" y="1369"/>
              <a:ext cx="1394" cy="1131"/>
              <a:chOff x="311" y="2108"/>
              <a:chExt cx="1394" cy="1131"/>
            </a:xfrm>
          </p:grpSpPr>
          <p:sp>
            <p:nvSpPr>
              <p:cNvPr id="33984" name="Text Box 192"/>
              <p:cNvSpPr txBox="1">
                <a:spLocks noChangeArrowheads="1"/>
              </p:cNvSpPr>
              <p:nvPr/>
            </p:nvSpPr>
            <p:spPr bwMode="auto">
              <a:xfrm>
                <a:off x="332" y="2898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85" name="Text Box 193"/>
              <p:cNvSpPr txBox="1">
                <a:spLocks noChangeArrowheads="1"/>
              </p:cNvSpPr>
              <p:nvPr/>
            </p:nvSpPr>
            <p:spPr bwMode="auto">
              <a:xfrm>
                <a:off x="555" y="2898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3986" name="Text Box 194"/>
              <p:cNvSpPr txBox="1">
                <a:spLocks noChangeArrowheads="1"/>
              </p:cNvSpPr>
              <p:nvPr/>
            </p:nvSpPr>
            <p:spPr bwMode="auto">
              <a:xfrm>
                <a:off x="779" y="2898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87" name="Text Box 195"/>
              <p:cNvSpPr txBox="1">
                <a:spLocks noChangeArrowheads="1"/>
              </p:cNvSpPr>
              <p:nvPr/>
            </p:nvSpPr>
            <p:spPr bwMode="auto">
              <a:xfrm>
                <a:off x="997" y="2898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88" name="Text Box 196"/>
              <p:cNvSpPr txBox="1">
                <a:spLocks noChangeArrowheads="1"/>
              </p:cNvSpPr>
              <p:nvPr/>
            </p:nvSpPr>
            <p:spPr bwMode="auto">
              <a:xfrm>
                <a:off x="1236" y="2898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89" name="Text Box 197"/>
              <p:cNvSpPr txBox="1">
                <a:spLocks noChangeArrowheads="1"/>
              </p:cNvSpPr>
              <p:nvPr/>
            </p:nvSpPr>
            <p:spPr bwMode="auto">
              <a:xfrm>
                <a:off x="332" y="3009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0" name="Text Box 198"/>
              <p:cNvSpPr txBox="1">
                <a:spLocks noChangeArrowheads="1"/>
              </p:cNvSpPr>
              <p:nvPr/>
            </p:nvSpPr>
            <p:spPr bwMode="auto">
              <a:xfrm>
                <a:off x="555" y="3009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1" name="Text Box 199"/>
              <p:cNvSpPr txBox="1">
                <a:spLocks noChangeArrowheads="1"/>
              </p:cNvSpPr>
              <p:nvPr/>
            </p:nvSpPr>
            <p:spPr bwMode="auto">
              <a:xfrm>
                <a:off x="779" y="3009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3992" name="Text Box 200"/>
              <p:cNvSpPr txBox="1">
                <a:spLocks noChangeArrowheads="1"/>
              </p:cNvSpPr>
              <p:nvPr/>
            </p:nvSpPr>
            <p:spPr bwMode="auto">
              <a:xfrm>
                <a:off x="997" y="3009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3" name="Text Box 201"/>
              <p:cNvSpPr txBox="1">
                <a:spLocks noChangeArrowheads="1"/>
              </p:cNvSpPr>
              <p:nvPr/>
            </p:nvSpPr>
            <p:spPr bwMode="auto">
              <a:xfrm>
                <a:off x="1236" y="3009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4" name="Text Box 202"/>
              <p:cNvSpPr txBox="1">
                <a:spLocks noChangeArrowheads="1"/>
              </p:cNvSpPr>
              <p:nvPr/>
            </p:nvSpPr>
            <p:spPr bwMode="auto">
              <a:xfrm>
                <a:off x="332" y="312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5" name="Text Box 203"/>
              <p:cNvSpPr txBox="1">
                <a:spLocks noChangeArrowheads="1"/>
              </p:cNvSpPr>
              <p:nvPr/>
            </p:nvSpPr>
            <p:spPr bwMode="auto">
              <a:xfrm>
                <a:off x="555" y="312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6" name="Text Box 204"/>
              <p:cNvSpPr txBox="1">
                <a:spLocks noChangeArrowheads="1"/>
              </p:cNvSpPr>
              <p:nvPr/>
            </p:nvSpPr>
            <p:spPr bwMode="auto">
              <a:xfrm>
                <a:off x="779" y="312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3997" name="Text Box 205"/>
              <p:cNvSpPr txBox="1">
                <a:spLocks noChangeArrowheads="1"/>
              </p:cNvSpPr>
              <p:nvPr/>
            </p:nvSpPr>
            <p:spPr bwMode="auto">
              <a:xfrm>
                <a:off x="997" y="312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3998" name="Text Box 206"/>
              <p:cNvSpPr txBox="1">
                <a:spLocks noChangeArrowheads="1"/>
              </p:cNvSpPr>
              <p:nvPr/>
            </p:nvSpPr>
            <p:spPr bwMode="auto">
              <a:xfrm>
                <a:off x="1236" y="312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09" name="Text Box 217"/>
              <p:cNvSpPr txBox="1">
                <a:spLocks noChangeArrowheads="1"/>
              </p:cNvSpPr>
              <p:nvPr/>
            </p:nvSpPr>
            <p:spPr bwMode="auto">
              <a:xfrm>
                <a:off x="333" y="246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10" name="Text Box 218"/>
              <p:cNvSpPr txBox="1">
                <a:spLocks noChangeArrowheads="1"/>
              </p:cNvSpPr>
              <p:nvPr/>
            </p:nvSpPr>
            <p:spPr bwMode="auto">
              <a:xfrm>
                <a:off x="556" y="246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11" name="Text Box 219"/>
              <p:cNvSpPr txBox="1">
                <a:spLocks noChangeArrowheads="1"/>
              </p:cNvSpPr>
              <p:nvPr/>
            </p:nvSpPr>
            <p:spPr bwMode="auto">
              <a:xfrm>
                <a:off x="780" y="246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12" name="Text Box 220"/>
              <p:cNvSpPr txBox="1">
                <a:spLocks noChangeArrowheads="1"/>
              </p:cNvSpPr>
              <p:nvPr/>
            </p:nvSpPr>
            <p:spPr bwMode="auto">
              <a:xfrm>
                <a:off x="998" y="246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13" name="Text Box 221"/>
              <p:cNvSpPr txBox="1">
                <a:spLocks noChangeArrowheads="1"/>
              </p:cNvSpPr>
              <p:nvPr/>
            </p:nvSpPr>
            <p:spPr bwMode="auto">
              <a:xfrm>
                <a:off x="1237" y="246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14" name="Text Box 222"/>
              <p:cNvSpPr txBox="1">
                <a:spLocks noChangeArrowheads="1"/>
              </p:cNvSpPr>
              <p:nvPr/>
            </p:nvSpPr>
            <p:spPr bwMode="auto">
              <a:xfrm>
                <a:off x="332" y="257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15" name="Text Box 223"/>
              <p:cNvSpPr txBox="1">
                <a:spLocks noChangeArrowheads="1"/>
              </p:cNvSpPr>
              <p:nvPr/>
            </p:nvSpPr>
            <p:spPr bwMode="auto">
              <a:xfrm>
                <a:off x="555" y="257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16" name="Text Box 224"/>
              <p:cNvSpPr txBox="1">
                <a:spLocks noChangeArrowheads="1"/>
              </p:cNvSpPr>
              <p:nvPr/>
            </p:nvSpPr>
            <p:spPr bwMode="auto">
              <a:xfrm>
                <a:off x="779" y="257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17" name="Text Box 225"/>
              <p:cNvSpPr txBox="1">
                <a:spLocks noChangeArrowheads="1"/>
              </p:cNvSpPr>
              <p:nvPr/>
            </p:nvSpPr>
            <p:spPr bwMode="auto">
              <a:xfrm>
                <a:off x="997" y="257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18" name="Text Box 226"/>
              <p:cNvSpPr txBox="1">
                <a:spLocks noChangeArrowheads="1"/>
              </p:cNvSpPr>
              <p:nvPr/>
            </p:nvSpPr>
            <p:spPr bwMode="auto">
              <a:xfrm>
                <a:off x="1236" y="257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19" name="Text Box 227"/>
              <p:cNvSpPr txBox="1">
                <a:spLocks noChangeArrowheads="1"/>
              </p:cNvSpPr>
              <p:nvPr/>
            </p:nvSpPr>
            <p:spPr bwMode="auto">
              <a:xfrm>
                <a:off x="332" y="268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20" name="Text Box 228"/>
              <p:cNvSpPr txBox="1">
                <a:spLocks noChangeArrowheads="1"/>
              </p:cNvSpPr>
              <p:nvPr/>
            </p:nvSpPr>
            <p:spPr bwMode="auto">
              <a:xfrm>
                <a:off x="555" y="268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21" name="Text Box 229"/>
              <p:cNvSpPr txBox="1">
                <a:spLocks noChangeArrowheads="1"/>
              </p:cNvSpPr>
              <p:nvPr/>
            </p:nvSpPr>
            <p:spPr bwMode="auto">
              <a:xfrm>
                <a:off x="779" y="268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22" name="Text Box 230"/>
              <p:cNvSpPr txBox="1">
                <a:spLocks noChangeArrowheads="1"/>
              </p:cNvSpPr>
              <p:nvPr/>
            </p:nvSpPr>
            <p:spPr bwMode="auto">
              <a:xfrm>
                <a:off x="997" y="268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23" name="Text Box 231"/>
              <p:cNvSpPr txBox="1">
                <a:spLocks noChangeArrowheads="1"/>
              </p:cNvSpPr>
              <p:nvPr/>
            </p:nvSpPr>
            <p:spPr bwMode="auto">
              <a:xfrm>
                <a:off x="1236" y="268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24" name="Text Box 232"/>
              <p:cNvSpPr txBox="1">
                <a:spLocks noChangeArrowheads="1"/>
              </p:cNvSpPr>
              <p:nvPr/>
            </p:nvSpPr>
            <p:spPr bwMode="auto">
              <a:xfrm>
                <a:off x="332" y="278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25" name="Text Box 233"/>
              <p:cNvSpPr txBox="1">
                <a:spLocks noChangeArrowheads="1"/>
              </p:cNvSpPr>
              <p:nvPr/>
            </p:nvSpPr>
            <p:spPr bwMode="auto">
              <a:xfrm>
                <a:off x="555" y="278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26" name="Text Box 234"/>
              <p:cNvSpPr txBox="1">
                <a:spLocks noChangeArrowheads="1"/>
              </p:cNvSpPr>
              <p:nvPr/>
            </p:nvSpPr>
            <p:spPr bwMode="auto">
              <a:xfrm>
                <a:off x="779" y="278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27" name="Text Box 235"/>
              <p:cNvSpPr txBox="1">
                <a:spLocks noChangeArrowheads="1"/>
              </p:cNvSpPr>
              <p:nvPr/>
            </p:nvSpPr>
            <p:spPr bwMode="auto">
              <a:xfrm>
                <a:off x="997" y="278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28" name="Text Box 236"/>
              <p:cNvSpPr txBox="1">
                <a:spLocks noChangeArrowheads="1"/>
              </p:cNvSpPr>
              <p:nvPr/>
            </p:nvSpPr>
            <p:spPr bwMode="auto">
              <a:xfrm>
                <a:off x="1236" y="2782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29" name="Text Box 237"/>
              <p:cNvSpPr txBox="1">
                <a:spLocks noChangeArrowheads="1"/>
              </p:cNvSpPr>
              <p:nvPr/>
            </p:nvSpPr>
            <p:spPr bwMode="auto">
              <a:xfrm>
                <a:off x="1236" y="235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30" name="Text Box 238"/>
              <p:cNvSpPr txBox="1">
                <a:spLocks noChangeArrowheads="1"/>
              </p:cNvSpPr>
              <p:nvPr/>
            </p:nvSpPr>
            <p:spPr bwMode="auto">
              <a:xfrm>
                <a:off x="332" y="235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31" name="Text Box 239"/>
              <p:cNvSpPr txBox="1">
                <a:spLocks noChangeArrowheads="1"/>
              </p:cNvSpPr>
              <p:nvPr/>
            </p:nvSpPr>
            <p:spPr bwMode="auto">
              <a:xfrm>
                <a:off x="555" y="235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32" name="Text Box 240"/>
              <p:cNvSpPr txBox="1">
                <a:spLocks noChangeArrowheads="1"/>
              </p:cNvSpPr>
              <p:nvPr/>
            </p:nvSpPr>
            <p:spPr bwMode="auto">
              <a:xfrm>
                <a:off x="779" y="235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33" name="Text Box 241"/>
              <p:cNvSpPr txBox="1">
                <a:spLocks noChangeArrowheads="1"/>
              </p:cNvSpPr>
              <p:nvPr/>
            </p:nvSpPr>
            <p:spPr bwMode="auto">
              <a:xfrm>
                <a:off x="997" y="235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34" name="Rectangle 242"/>
              <p:cNvSpPr>
                <a:spLocks noChangeArrowheads="1"/>
              </p:cNvSpPr>
              <p:nvPr/>
            </p:nvSpPr>
            <p:spPr bwMode="auto">
              <a:xfrm>
                <a:off x="311" y="2108"/>
                <a:ext cx="1386" cy="1131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35" name="Text Box 243"/>
              <p:cNvSpPr txBox="1">
                <a:spLocks noChangeArrowheads="1"/>
              </p:cNvSpPr>
              <p:nvPr/>
            </p:nvSpPr>
            <p:spPr bwMode="auto">
              <a:xfrm>
                <a:off x="353" y="2111"/>
                <a:ext cx="60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200"/>
                  <a:t>Inputs</a:t>
                </a:r>
              </a:p>
            </p:txBody>
          </p:sp>
          <p:sp>
            <p:nvSpPr>
              <p:cNvPr id="34036" name="Text Box 244"/>
              <p:cNvSpPr txBox="1">
                <a:spLocks noChangeArrowheads="1"/>
              </p:cNvSpPr>
              <p:nvPr/>
            </p:nvSpPr>
            <p:spPr bwMode="auto">
              <a:xfrm>
                <a:off x="315" y="222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Q1</a:t>
                </a:r>
              </a:p>
            </p:txBody>
          </p:sp>
          <p:sp>
            <p:nvSpPr>
              <p:cNvPr id="34037" name="Text Box 245"/>
              <p:cNvSpPr txBox="1">
                <a:spLocks noChangeArrowheads="1"/>
              </p:cNvSpPr>
              <p:nvPr/>
            </p:nvSpPr>
            <p:spPr bwMode="auto">
              <a:xfrm>
                <a:off x="544" y="222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Q0</a:t>
                </a:r>
              </a:p>
            </p:txBody>
          </p:sp>
          <p:sp>
            <p:nvSpPr>
              <p:cNvPr id="34038" name="Text Box 246"/>
              <p:cNvSpPr txBox="1">
                <a:spLocks noChangeArrowheads="1"/>
              </p:cNvSpPr>
              <p:nvPr/>
            </p:nvSpPr>
            <p:spPr bwMode="auto">
              <a:xfrm>
                <a:off x="772" y="222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a</a:t>
                </a:r>
              </a:p>
            </p:txBody>
          </p:sp>
          <p:sp>
            <p:nvSpPr>
              <p:cNvPr id="34039" name="Text Box 247"/>
              <p:cNvSpPr txBox="1">
                <a:spLocks noChangeArrowheads="1"/>
              </p:cNvSpPr>
              <p:nvPr/>
            </p:nvSpPr>
            <p:spPr bwMode="auto">
              <a:xfrm>
                <a:off x="1152" y="2108"/>
                <a:ext cx="377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200"/>
                  <a:t>Outputs</a:t>
                </a:r>
              </a:p>
            </p:txBody>
          </p:sp>
          <p:sp>
            <p:nvSpPr>
              <p:cNvPr id="34040" name="Text Box 248"/>
              <p:cNvSpPr txBox="1">
                <a:spLocks noChangeArrowheads="1"/>
              </p:cNvSpPr>
              <p:nvPr/>
            </p:nvSpPr>
            <p:spPr bwMode="auto">
              <a:xfrm>
                <a:off x="1001" y="222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I1</a:t>
                </a:r>
              </a:p>
            </p:txBody>
          </p:sp>
          <p:sp>
            <p:nvSpPr>
              <p:cNvPr id="34041" name="Text Box 249"/>
              <p:cNvSpPr txBox="1">
                <a:spLocks noChangeArrowheads="1"/>
              </p:cNvSpPr>
              <p:nvPr/>
            </p:nvSpPr>
            <p:spPr bwMode="auto">
              <a:xfrm>
                <a:off x="1229" y="2224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I0</a:t>
                </a:r>
              </a:p>
            </p:txBody>
          </p:sp>
          <p:sp>
            <p:nvSpPr>
              <p:cNvPr id="34042" name="Freeform 250"/>
              <p:cNvSpPr>
                <a:spLocks/>
              </p:cNvSpPr>
              <p:nvPr/>
            </p:nvSpPr>
            <p:spPr bwMode="auto">
              <a:xfrm>
                <a:off x="998" y="2109"/>
                <a:ext cx="2" cy="1130"/>
              </a:xfrm>
              <a:custGeom>
                <a:avLst/>
                <a:gdLst>
                  <a:gd name="T0" fmla="*/ 2 w 2"/>
                  <a:gd name="T1" fmla="*/ 0 h 1130"/>
                  <a:gd name="T2" fmla="*/ 0 w 2"/>
                  <a:gd name="T3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1130">
                    <a:moveTo>
                      <a:pt x="2" y="0"/>
                    </a:moveTo>
                    <a:lnTo>
                      <a:pt x="0" y="113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3" name="Freeform 251"/>
              <p:cNvSpPr>
                <a:spLocks/>
              </p:cNvSpPr>
              <p:nvPr/>
            </p:nvSpPr>
            <p:spPr bwMode="auto">
              <a:xfrm>
                <a:off x="312" y="2352"/>
                <a:ext cx="1376" cy="2"/>
              </a:xfrm>
              <a:custGeom>
                <a:avLst/>
                <a:gdLst>
                  <a:gd name="T0" fmla="*/ 1376 w 1376"/>
                  <a:gd name="T1" fmla="*/ 0 h 2"/>
                  <a:gd name="T2" fmla="*/ 0 w 1376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76" h="2">
                    <a:moveTo>
                      <a:pt x="1376" y="0"/>
                    </a:moveTo>
                    <a:lnTo>
                      <a:pt x="0" y="2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4" name="Freeform 252"/>
              <p:cNvSpPr>
                <a:spLocks/>
              </p:cNvSpPr>
              <p:nvPr/>
            </p:nvSpPr>
            <p:spPr bwMode="auto">
              <a:xfrm>
                <a:off x="539" y="2353"/>
                <a:ext cx="3" cy="886"/>
              </a:xfrm>
              <a:custGeom>
                <a:avLst/>
                <a:gdLst>
                  <a:gd name="T0" fmla="*/ 3 w 3"/>
                  <a:gd name="T1" fmla="*/ 886 h 886"/>
                  <a:gd name="T2" fmla="*/ 0 w 3"/>
                  <a:gd name="T3" fmla="*/ 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886">
                    <a:moveTo>
                      <a:pt x="3" y="886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5" name="Freeform 253"/>
              <p:cNvSpPr>
                <a:spLocks/>
              </p:cNvSpPr>
              <p:nvPr/>
            </p:nvSpPr>
            <p:spPr bwMode="auto">
              <a:xfrm>
                <a:off x="775" y="2358"/>
                <a:ext cx="1" cy="881"/>
              </a:xfrm>
              <a:custGeom>
                <a:avLst/>
                <a:gdLst>
                  <a:gd name="T0" fmla="*/ 0 w 1"/>
                  <a:gd name="T1" fmla="*/ 881 h 881"/>
                  <a:gd name="T2" fmla="*/ 0 w 1"/>
                  <a:gd name="T3" fmla="*/ 0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81">
                    <a:moveTo>
                      <a:pt x="0" y="8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6" name="Freeform 254"/>
              <p:cNvSpPr>
                <a:spLocks/>
              </p:cNvSpPr>
              <p:nvPr/>
            </p:nvSpPr>
            <p:spPr bwMode="auto">
              <a:xfrm>
                <a:off x="1231" y="2354"/>
                <a:ext cx="1" cy="885"/>
              </a:xfrm>
              <a:custGeom>
                <a:avLst/>
                <a:gdLst>
                  <a:gd name="T0" fmla="*/ 1 w 1"/>
                  <a:gd name="T1" fmla="*/ 885 h 885"/>
                  <a:gd name="T2" fmla="*/ 0 w 1"/>
                  <a:gd name="T3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85">
                    <a:moveTo>
                      <a:pt x="1" y="88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7" name="Freeform 255"/>
              <p:cNvSpPr>
                <a:spLocks/>
              </p:cNvSpPr>
              <p:nvPr/>
            </p:nvSpPr>
            <p:spPr bwMode="auto">
              <a:xfrm>
                <a:off x="312" y="2469"/>
                <a:ext cx="1148" cy="2"/>
              </a:xfrm>
              <a:custGeom>
                <a:avLst/>
                <a:gdLst>
                  <a:gd name="T0" fmla="*/ 1148 w 1148"/>
                  <a:gd name="T1" fmla="*/ 0 h 2"/>
                  <a:gd name="T2" fmla="*/ 0 w 1148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8" h="2">
                    <a:moveTo>
                      <a:pt x="1148" y="0"/>
                    </a:moveTo>
                    <a:lnTo>
                      <a:pt x="0" y="2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8" name="Freeform 256"/>
              <p:cNvSpPr>
                <a:spLocks/>
              </p:cNvSpPr>
              <p:nvPr/>
            </p:nvSpPr>
            <p:spPr bwMode="auto">
              <a:xfrm>
                <a:off x="312" y="2575"/>
                <a:ext cx="1387" cy="1"/>
              </a:xfrm>
              <a:custGeom>
                <a:avLst/>
                <a:gdLst>
                  <a:gd name="T0" fmla="*/ 1387 w 1387"/>
                  <a:gd name="T1" fmla="*/ 0 h 1"/>
                  <a:gd name="T2" fmla="*/ 0 w 138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7" h="1">
                    <a:moveTo>
                      <a:pt x="138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49" name="Freeform 257"/>
              <p:cNvSpPr>
                <a:spLocks/>
              </p:cNvSpPr>
              <p:nvPr/>
            </p:nvSpPr>
            <p:spPr bwMode="auto">
              <a:xfrm>
                <a:off x="312" y="2681"/>
                <a:ext cx="1153" cy="1"/>
              </a:xfrm>
              <a:custGeom>
                <a:avLst/>
                <a:gdLst>
                  <a:gd name="T0" fmla="*/ 1153 w 1153"/>
                  <a:gd name="T1" fmla="*/ 0 h 1"/>
                  <a:gd name="T2" fmla="*/ 0 w 115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3" h="1">
                    <a:moveTo>
                      <a:pt x="11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50" name="Freeform 258"/>
              <p:cNvSpPr>
                <a:spLocks/>
              </p:cNvSpPr>
              <p:nvPr/>
            </p:nvSpPr>
            <p:spPr bwMode="auto">
              <a:xfrm>
                <a:off x="312" y="2787"/>
                <a:ext cx="1387" cy="1"/>
              </a:xfrm>
              <a:custGeom>
                <a:avLst/>
                <a:gdLst>
                  <a:gd name="T0" fmla="*/ 1387 w 1387"/>
                  <a:gd name="T1" fmla="*/ 0 h 1"/>
                  <a:gd name="T2" fmla="*/ 0 w 138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7" h="1">
                    <a:moveTo>
                      <a:pt x="138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51" name="Freeform 259"/>
              <p:cNvSpPr>
                <a:spLocks/>
              </p:cNvSpPr>
              <p:nvPr/>
            </p:nvSpPr>
            <p:spPr bwMode="auto">
              <a:xfrm>
                <a:off x="312" y="2888"/>
                <a:ext cx="1153" cy="1"/>
              </a:xfrm>
              <a:custGeom>
                <a:avLst/>
                <a:gdLst>
                  <a:gd name="T0" fmla="*/ 1153 w 1153"/>
                  <a:gd name="T1" fmla="*/ 0 h 1"/>
                  <a:gd name="T2" fmla="*/ 0 w 115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3" h="1">
                    <a:moveTo>
                      <a:pt x="11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52" name="Freeform 260"/>
              <p:cNvSpPr>
                <a:spLocks/>
              </p:cNvSpPr>
              <p:nvPr/>
            </p:nvSpPr>
            <p:spPr bwMode="auto">
              <a:xfrm>
                <a:off x="312" y="3009"/>
                <a:ext cx="1387" cy="1"/>
              </a:xfrm>
              <a:custGeom>
                <a:avLst/>
                <a:gdLst>
                  <a:gd name="T0" fmla="*/ 1387 w 1387"/>
                  <a:gd name="T1" fmla="*/ 1 h 1"/>
                  <a:gd name="T2" fmla="*/ 0 w 138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7" h="1">
                    <a:moveTo>
                      <a:pt x="1387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53" name="Freeform 261"/>
              <p:cNvSpPr>
                <a:spLocks/>
              </p:cNvSpPr>
              <p:nvPr/>
            </p:nvSpPr>
            <p:spPr bwMode="auto">
              <a:xfrm>
                <a:off x="312" y="3120"/>
                <a:ext cx="1153" cy="2"/>
              </a:xfrm>
              <a:custGeom>
                <a:avLst/>
                <a:gdLst>
                  <a:gd name="T0" fmla="*/ 1153 w 1153"/>
                  <a:gd name="T1" fmla="*/ 2 h 2"/>
                  <a:gd name="T2" fmla="*/ 0 w 115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53" h="2">
                    <a:moveTo>
                      <a:pt x="1153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57" name="Freeform 265"/>
              <p:cNvSpPr>
                <a:spLocks/>
              </p:cNvSpPr>
              <p:nvPr/>
            </p:nvSpPr>
            <p:spPr bwMode="auto">
              <a:xfrm>
                <a:off x="1465" y="2352"/>
                <a:ext cx="1" cy="881"/>
              </a:xfrm>
              <a:custGeom>
                <a:avLst/>
                <a:gdLst>
                  <a:gd name="T0" fmla="*/ 0 w 1"/>
                  <a:gd name="T1" fmla="*/ 0 h 881"/>
                  <a:gd name="T2" fmla="*/ 0 w 1"/>
                  <a:gd name="T3" fmla="*/ 881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81">
                    <a:moveTo>
                      <a:pt x="0" y="0"/>
                    </a:moveTo>
                    <a:lnTo>
                      <a:pt x="0" y="881"/>
                    </a:lnTo>
                  </a:path>
                </a:pathLst>
              </a:custGeom>
              <a:noFill/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60" name="Text Box 268"/>
              <p:cNvSpPr txBox="1">
                <a:spLocks noChangeArrowheads="1"/>
              </p:cNvSpPr>
              <p:nvPr/>
            </p:nvSpPr>
            <p:spPr bwMode="auto">
              <a:xfrm>
                <a:off x="1472" y="3061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1</a:t>
                </a:r>
                <a:endParaRPr lang="en-US" sz="2400"/>
              </a:p>
            </p:txBody>
          </p:sp>
          <p:sp>
            <p:nvSpPr>
              <p:cNvPr id="34063" name="Text Box 271"/>
              <p:cNvSpPr txBox="1">
                <a:spLocks noChangeArrowheads="1"/>
              </p:cNvSpPr>
              <p:nvPr/>
            </p:nvSpPr>
            <p:spPr bwMode="auto">
              <a:xfrm>
                <a:off x="1473" y="2410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65" name="Text Box 273"/>
              <p:cNvSpPr txBox="1">
                <a:spLocks noChangeArrowheads="1"/>
              </p:cNvSpPr>
              <p:nvPr/>
            </p:nvSpPr>
            <p:spPr bwMode="auto">
              <a:xfrm>
                <a:off x="1472" y="2617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66" name="Text Box 274"/>
              <p:cNvSpPr txBox="1">
                <a:spLocks noChangeArrowheads="1"/>
              </p:cNvSpPr>
              <p:nvPr/>
            </p:nvSpPr>
            <p:spPr bwMode="auto">
              <a:xfrm>
                <a:off x="1472" y="2828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0</a:t>
                </a:r>
                <a:endParaRPr lang="en-US" sz="2400"/>
              </a:p>
            </p:txBody>
          </p:sp>
          <p:sp>
            <p:nvSpPr>
              <p:cNvPr id="34068" name="Text Box 276"/>
              <p:cNvSpPr txBox="1">
                <a:spLocks noChangeArrowheads="1"/>
              </p:cNvSpPr>
              <p:nvPr/>
            </p:nvSpPr>
            <p:spPr bwMode="auto">
              <a:xfrm>
                <a:off x="1475" y="2235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200"/>
                  <a:t>x</a:t>
                </a:r>
              </a:p>
            </p:txBody>
          </p:sp>
        </p:grpSp>
      </p:grpSp>
      <p:sp>
        <p:nvSpPr>
          <p:cNvPr id="34070" name="Rectangle 278"/>
          <p:cNvSpPr>
            <a:spLocks noGrp="1" noChangeArrowheads="1"/>
          </p:cNvSpPr>
          <p:nvPr>
            <p:ph type="body" idx="1"/>
          </p:nvPr>
        </p:nvSpPr>
        <p:spPr>
          <a:xfrm>
            <a:off x="3398838" y="4705350"/>
            <a:ext cx="5386387" cy="16192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this implementation model</a:t>
            </a:r>
          </a:p>
          <a:p>
            <a:pPr marL="457200" lvl="1" indent="0">
              <a:buNone/>
            </a:pPr>
            <a:r>
              <a:rPr lang="en-US" sz="2000" dirty="0" smtClean="0"/>
              <a:t>Sequential </a:t>
            </a:r>
            <a:r>
              <a:rPr lang="en-US" sz="2000" dirty="0"/>
              <a:t>logic design quickly reduces to combinational logic design</a:t>
            </a:r>
          </a:p>
          <a:p>
            <a:endParaRPr lang="en-US" sz="2400" dirty="0"/>
          </a:p>
        </p:txBody>
      </p:sp>
      <p:sp>
        <p:nvSpPr>
          <p:cNvPr id="34075" name="Line 283"/>
          <p:cNvSpPr>
            <a:spLocks noChangeShapeType="1"/>
          </p:cNvSpPr>
          <p:nvPr/>
        </p:nvSpPr>
        <p:spPr bwMode="auto">
          <a:xfrm>
            <a:off x="3908425" y="3629025"/>
            <a:ext cx="76200" cy="76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76" name="Line 284"/>
          <p:cNvSpPr>
            <a:spLocks noChangeShapeType="1"/>
          </p:cNvSpPr>
          <p:nvPr/>
        </p:nvSpPr>
        <p:spPr bwMode="auto">
          <a:xfrm flipH="1">
            <a:off x="3889375" y="3705225"/>
            <a:ext cx="82550" cy="6985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51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4070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3199</Words>
  <Application>Microsoft Office PowerPoint</Application>
  <PresentationFormat>On-screen Show (4:3)</PresentationFormat>
  <Paragraphs>1513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Hardware Design Issues</vt:lpstr>
      <vt:lpstr>Combinational and Sequential logic</vt:lpstr>
      <vt:lpstr>Combinational and Sequential logic</vt:lpstr>
      <vt:lpstr>CMOS transistor implementations</vt:lpstr>
      <vt:lpstr>Basic logic gates</vt:lpstr>
      <vt:lpstr>Combinational logic design</vt:lpstr>
      <vt:lpstr>Combinational components</vt:lpstr>
      <vt:lpstr>Sequential components</vt:lpstr>
      <vt:lpstr>Sequential logic design</vt:lpstr>
      <vt:lpstr>Sequential logic design (cont.)</vt:lpstr>
      <vt:lpstr>Custom single-purpose processor basic model</vt:lpstr>
      <vt:lpstr>Example: greatest common divisor</vt:lpstr>
      <vt:lpstr>State diagram templates</vt:lpstr>
      <vt:lpstr>Creating the datapath</vt:lpstr>
      <vt:lpstr>Creating the controller’s FSM</vt:lpstr>
      <vt:lpstr>Splitting into a controller and datapath</vt:lpstr>
      <vt:lpstr>Controller state table for the GCD example</vt:lpstr>
      <vt:lpstr>Completing the GCD custom single-purpose processor design</vt:lpstr>
      <vt:lpstr>RT-level custom single-purpose processor design</vt:lpstr>
      <vt:lpstr>Slide 20</vt:lpstr>
      <vt:lpstr>Optimizing single-purpose processors</vt:lpstr>
      <vt:lpstr>Optimizing the original program</vt:lpstr>
      <vt:lpstr>Optimizing the original program (contd)</vt:lpstr>
      <vt:lpstr>Optimizing the FSMD</vt:lpstr>
      <vt:lpstr>Optimizing the FSMD (cont.)</vt:lpstr>
      <vt:lpstr>Optimizing the datapath</vt:lpstr>
      <vt:lpstr>Optimizing the FSM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Software Design Issues</dc:title>
  <dc:creator>DpN</dc:creator>
  <cp:lastModifiedBy>adbl</cp:lastModifiedBy>
  <cp:revision>54</cp:revision>
  <dcterms:created xsi:type="dcterms:W3CDTF">2006-08-16T00:00:00Z</dcterms:created>
  <dcterms:modified xsi:type="dcterms:W3CDTF">2020-03-03T11:15:10Z</dcterms:modified>
</cp:coreProperties>
</file>