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2" r:id="rId4"/>
    <p:sldId id="261" r:id="rId5"/>
    <p:sldId id="265" r:id="rId6"/>
    <p:sldId id="266" r:id="rId7"/>
    <p:sldId id="267" r:id="rId8"/>
    <p:sldId id="279" r:id="rId9"/>
    <p:sldId id="268" r:id="rId10"/>
    <p:sldId id="269" r:id="rId11"/>
    <p:sldId id="270" r:id="rId12"/>
    <p:sldId id="271" r:id="rId13"/>
    <p:sldId id="280" r:id="rId14"/>
    <p:sldId id="272" r:id="rId15"/>
    <p:sldId id="273" r:id="rId16"/>
    <p:sldId id="281" r:id="rId17"/>
    <p:sldId id="282" r:id="rId18"/>
    <p:sldId id="283" r:id="rId19"/>
    <p:sldId id="284" r:id="rId20"/>
    <p:sldId id="285" r:id="rId21"/>
    <p:sldId id="287" r:id="rId22"/>
    <p:sldId id="290" r:id="rId23"/>
    <p:sldId id="291" r:id="rId24"/>
    <p:sldId id="303" r:id="rId25"/>
    <p:sldId id="306" r:id="rId26"/>
    <p:sldId id="305" r:id="rId27"/>
    <p:sldId id="295" r:id="rId28"/>
    <p:sldId id="296" r:id="rId29"/>
    <p:sldId id="297" r:id="rId30"/>
    <p:sldId id="298" r:id="rId31"/>
    <p:sldId id="299" r:id="rId32"/>
    <p:sldId id="300" r:id="rId33"/>
    <p:sldId id="301" r:id="rId34"/>
    <p:sldId id="302" r:id="rId35"/>
    <p:sldId id="294"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4BD63-0FE3-4908-A95F-2741C142BF96}" type="datetimeFigureOut">
              <a:rPr lang="en-US" smtClean="0"/>
              <a:pPr/>
              <a:t>7/22/2019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428AF2-0606-426C-B5E6-20961B818029}" type="slidenum">
              <a:rPr lang="en-US" smtClean="0"/>
              <a:pPr/>
              <a:t>‹#›</a:t>
            </a:fld>
            <a:endParaRPr lang="en-US"/>
          </a:p>
        </p:txBody>
      </p:sp>
    </p:spTree>
    <p:extLst>
      <p:ext uri="{BB962C8B-B14F-4D97-AF65-F5344CB8AC3E}">
        <p14:creationId xmlns="" xmlns:p14="http://schemas.microsoft.com/office/powerpoint/2010/main" val="192237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20000"/>
              <a:buNone/>
            </a:pPr>
            <a:r>
              <a:rPr lang="en-US" sz="1200" dirty="0" smtClean="0">
                <a:latin typeface="Times New Roman" pitchFamily="18" charset="0"/>
                <a:cs typeface="Times New Roman" pitchFamily="18" charset="0"/>
              </a:rPr>
              <a:t>Tradeoff: Ideally we want memory with the highest write ability and the highest storage permanence. However, write ability and storage permanence tend to be inversely proportional to one another. Furthermore, highly writable memory typically requires more area and/or power than less-writable memory.</a:t>
            </a:r>
          </a:p>
          <a:p>
            <a:pPr marL="0" indent="0">
              <a:buSzPct val="120000"/>
              <a:buNone/>
            </a:pPr>
            <a:r>
              <a:rPr lang="en-US" sz="12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0"/>
          </p:nvPr>
        </p:nvSpPr>
        <p:spPr/>
        <p:txBody>
          <a:bodyPr/>
          <a:lstStyle/>
          <a:p>
            <a:fld id="{83428AF2-0606-426C-B5E6-20961B818029}" type="slidenum">
              <a:rPr lang="en-US" smtClean="0"/>
              <a:pPr/>
              <a:t>7</a:t>
            </a:fld>
            <a:endParaRPr lang="en-US"/>
          </a:p>
        </p:txBody>
      </p:sp>
    </p:spTree>
    <p:extLst>
      <p:ext uri="{BB962C8B-B14F-4D97-AF65-F5344CB8AC3E}">
        <p14:creationId xmlns="" xmlns:p14="http://schemas.microsoft.com/office/powerpoint/2010/main" val="81360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28AF2-0606-426C-B5E6-20961B818029}" type="slidenum">
              <a:rPr lang="en-US" smtClean="0"/>
              <a:pPr/>
              <a:t>8</a:t>
            </a:fld>
            <a:endParaRPr lang="en-US"/>
          </a:p>
        </p:txBody>
      </p:sp>
    </p:spTree>
    <p:extLst>
      <p:ext uri="{BB962C8B-B14F-4D97-AF65-F5344CB8AC3E}">
        <p14:creationId xmlns="" xmlns:p14="http://schemas.microsoft.com/office/powerpoint/2010/main" val="81360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28AF2-0606-426C-B5E6-20961B818029}" type="slidenum">
              <a:rPr lang="en-US" smtClean="0"/>
              <a:pPr/>
              <a:t>9</a:t>
            </a:fld>
            <a:endParaRPr lang="en-US"/>
          </a:p>
        </p:txBody>
      </p:sp>
    </p:spTree>
    <p:extLst>
      <p:ext uri="{BB962C8B-B14F-4D97-AF65-F5344CB8AC3E}">
        <p14:creationId xmlns="" xmlns:p14="http://schemas.microsoft.com/office/powerpoint/2010/main" val="81360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28AF2-0606-426C-B5E6-20961B818029}" type="slidenum">
              <a:rPr lang="en-US" smtClean="0"/>
              <a:pPr/>
              <a:t>10</a:t>
            </a:fld>
            <a:endParaRPr lang="en-US"/>
          </a:p>
        </p:txBody>
      </p:sp>
    </p:spTree>
    <p:extLst>
      <p:ext uri="{BB962C8B-B14F-4D97-AF65-F5344CB8AC3E}">
        <p14:creationId xmlns="" xmlns:p14="http://schemas.microsoft.com/office/powerpoint/2010/main" val="81360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28AF2-0606-426C-B5E6-20961B818029}" type="slidenum">
              <a:rPr lang="en-US" smtClean="0"/>
              <a:pPr/>
              <a:t>11</a:t>
            </a:fld>
            <a:endParaRPr lang="en-US"/>
          </a:p>
        </p:txBody>
      </p:sp>
    </p:spTree>
    <p:extLst>
      <p:ext uri="{BB962C8B-B14F-4D97-AF65-F5344CB8AC3E}">
        <p14:creationId xmlns="" xmlns:p14="http://schemas.microsoft.com/office/powerpoint/2010/main" val="813604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28AF2-0606-426C-B5E6-20961B818029}" type="slidenum">
              <a:rPr lang="en-US" smtClean="0"/>
              <a:pPr/>
              <a:t>12</a:t>
            </a:fld>
            <a:endParaRPr lang="en-US"/>
          </a:p>
        </p:txBody>
      </p:sp>
    </p:spTree>
    <p:extLst>
      <p:ext uri="{BB962C8B-B14F-4D97-AF65-F5344CB8AC3E}">
        <p14:creationId xmlns="" xmlns:p14="http://schemas.microsoft.com/office/powerpoint/2010/main" val="813604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28AF2-0606-426C-B5E6-20961B818029}" type="slidenum">
              <a:rPr lang="en-US" smtClean="0"/>
              <a:pPr/>
              <a:t>13</a:t>
            </a:fld>
            <a:endParaRPr lang="en-US"/>
          </a:p>
        </p:txBody>
      </p:sp>
    </p:spTree>
    <p:extLst>
      <p:ext uri="{BB962C8B-B14F-4D97-AF65-F5344CB8AC3E}">
        <p14:creationId xmlns="" xmlns:p14="http://schemas.microsoft.com/office/powerpoint/2010/main" val="81360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428AF2-0606-426C-B5E6-20961B818029}" type="slidenum">
              <a:rPr lang="en-US" smtClean="0"/>
              <a:pPr/>
              <a:t>14</a:t>
            </a:fld>
            <a:endParaRPr lang="en-US"/>
          </a:p>
        </p:txBody>
      </p:sp>
    </p:spTree>
    <p:extLst>
      <p:ext uri="{BB962C8B-B14F-4D97-AF65-F5344CB8AC3E}">
        <p14:creationId xmlns="" xmlns:p14="http://schemas.microsoft.com/office/powerpoint/2010/main" val="813604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a:t>
            </a:r>
            <a:endParaRPr lang="en-US" dirty="0"/>
          </a:p>
        </p:txBody>
      </p:sp>
    </p:spTree>
    <p:extLst>
      <p:ext uri="{BB962C8B-B14F-4D97-AF65-F5344CB8AC3E}">
        <p14:creationId xmlns="" xmlns:p14="http://schemas.microsoft.com/office/powerpoint/2010/main" val="1952878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normAutofit/>
          </a:bodyPr>
          <a:lstStyle/>
          <a:p>
            <a:r>
              <a:rPr lang="en-US" sz="3600" dirty="0" smtClean="0"/>
              <a:t>Common Memory Types Contd…</a:t>
            </a:r>
            <a:endParaRPr lang="en-US" sz="4000" dirty="0"/>
          </a:p>
        </p:txBody>
      </p:sp>
      <p:sp>
        <p:nvSpPr>
          <p:cNvPr id="235523" name="Rectangle 3"/>
          <p:cNvSpPr>
            <a:spLocks noGrp="1" noChangeArrowheads="1"/>
          </p:cNvSpPr>
          <p:nvPr>
            <p:ph type="body" idx="1"/>
          </p:nvPr>
        </p:nvSpPr>
        <p:spPr>
          <a:xfrm>
            <a:off x="0" y="1295400"/>
            <a:ext cx="9144000" cy="5562600"/>
          </a:xfrm>
        </p:spPr>
        <p:txBody>
          <a:bodyPr>
            <a:normAutofit/>
          </a:bodyPr>
          <a:lstStyle/>
          <a:p>
            <a:pPr marL="0" indent="0" algn="ctr">
              <a:buSzPct val="120000"/>
              <a:buNone/>
            </a:pPr>
            <a:r>
              <a:rPr lang="en-US" sz="2000" b="1" dirty="0" smtClean="0">
                <a:latin typeface="Times New Roman" pitchFamily="18" charset="0"/>
                <a:cs typeface="Times New Roman" pitchFamily="18" charset="0"/>
              </a:rPr>
              <a:t>						Internal View of ROM</a:t>
            </a:r>
          </a:p>
          <a:p>
            <a:pPr marL="0" indent="0">
              <a:buSzPct val="120000"/>
              <a:buNone/>
            </a:pPr>
            <a:endParaRPr lang="en-US" sz="2000" b="1" dirty="0">
              <a:latin typeface="Times New Roman" pitchFamily="18" charset="0"/>
              <a:cs typeface="Times New Roman" pitchFamily="18" charset="0"/>
            </a:endParaRPr>
          </a:p>
          <a:p>
            <a:pPr marL="0" indent="0">
              <a:buSzPct val="120000"/>
              <a:buNone/>
            </a:pPr>
            <a:endParaRPr lang="en-US" sz="2400" b="1" dirty="0" smtClean="0">
              <a:latin typeface="Times New Roman" pitchFamily="18" charset="0"/>
              <a:cs typeface="Times New Roman" pitchFamily="18" charset="0"/>
            </a:endParaRPr>
          </a:p>
        </p:txBody>
      </p:sp>
      <p:pic>
        <p:nvPicPr>
          <p:cNvPr id="9" name="Picture 8"/>
          <p:cNvPicPr/>
          <p:nvPr/>
        </p:nvPicPr>
        <p:blipFill rotWithShape="1">
          <a:blip r:embed="rId3"/>
          <a:srcRect l="24898" t="28163" r="37358" b="28163"/>
          <a:stretch/>
        </p:blipFill>
        <p:spPr bwMode="auto">
          <a:xfrm>
            <a:off x="4419600" y="1752600"/>
            <a:ext cx="4724400" cy="4876800"/>
          </a:xfrm>
          <a:prstGeom prst="rect">
            <a:avLst/>
          </a:prstGeom>
          <a:ln>
            <a:noFill/>
          </a:ln>
          <a:extLst>
            <a:ext uri="{53640926-AAD7-44D8-BBD7-CCE9431645EC}">
              <a14:shadowObscured xmlns="" xmlns:a14="http://schemas.microsoft.com/office/drawing/2010/main"/>
            </a:ext>
          </a:extLst>
        </p:spPr>
      </p:pic>
      <p:sp>
        <p:nvSpPr>
          <p:cNvPr id="5" name="Rectangle 23"/>
          <p:cNvSpPr txBox="1">
            <a:spLocks noChangeArrowheads="1"/>
          </p:cNvSpPr>
          <p:nvPr/>
        </p:nvSpPr>
        <p:spPr>
          <a:xfrm>
            <a:off x="0" y="1433513"/>
            <a:ext cx="4038601" cy="5424487"/>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sz="2400" dirty="0" smtClean="0"/>
              <a:t>Horizontal lines -&gt; words.</a:t>
            </a:r>
          </a:p>
          <a:p>
            <a:pPr>
              <a:buFont typeface="Wingdings" pitchFamily="2" charset="2"/>
              <a:buChar char="v"/>
            </a:pPr>
            <a:r>
              <a:rPr lang="en-US" sz="2400" dirty="0" smtClean="0"/>
              <a:t>Vertical lines -&gt; data.</a:t>
            </a:r>
          </a:p>
          <a:p>
            <a:pPr>
              <a:buFont typeface="Wingdings" pitchFamily="2" charset="2"/>
              <a:buChar char="v"/>
            </a:pPr>
            <a:r>
              <a:rPr lang="en-US" sz="2400" dirty="0"/>
              <a:t>if address input is </a:t>
            </a:r>
            <a:r>
              <a:rPr lang="en-US" sz="2400" dirty="0" smtClean="0"/>
              <a:t>010 then decoder sets word 2’s line to 1 Data lines Q</a:t>
            </a:r>
            <a:r>
              <a:rPr lang="en-US" sz="1600" dirty="0" smtClean="0"/>
              <a:t>3</a:t>
            </a:r>
            <a:r>
              <a:rPr lang="en-US" sz="2400" dirty="0" smtClean="0"/>
              <a:t> and Q</a:t>
            </a:r>
            <a:r>
              <a:rPr lang="en-US" sz="1600" dirty="0" smtClean="0"/>
              <a:t>1</a:t>
            </a:r>
            <a:r>
              <a:rPr lang="en-US" sz="2400" dirty="0" smtClean="0"/>
              <a:t> are set to 1 because there is a “programmed” connection with word 2’s line.</a:t>
            </a:r>
          </a:p>
          <a:p>
            <a:pPr>
              <a:buFont typeface="Wingdings" pitchFamily="2" charset="2"/>
              <a:buChar char="v"/>
            </a:pPr>
            <a:r>
              <a:rPr lang="en-US" sz="2400" dirty="0" smtClean="0"/>
              <a:t>Word 2 is not connected with data lines Q</a:t>
            </a:r>
            <a:r>
              <a:rPr lang="en-US" sz="1400" dirty="0" smtClean="0"/>
              <a:t>2</a:t>
            </a:r>
            <a:r>
              <a:rPr lang="en-US" sz="2400" dirty="0" smtClean="0"/>
              <a:t> and Q</a:t>
            </a:r>
            <a:r>
              <a:rPr lang="en-US" sz="1400" dirty="0" smtClean="0"/>
              <a:t>0.</a:t>
            </a:r>
            <a:endParaRPr lang="en-US" sz="2400" dirty="0" smtClean="0"/>
          </a:p>
          <a:p>
            <a:pPr>
              <a:buFont typeface="Wingdings" pitchFamily="2" charset="2"/>
              <a:buChar char="v"/>
            </a:pPr>
            <a:r>
              <a:rPr lang="en-US" sz="2400" dirty="0" smtClean="0"/>
              <a:t>Output is 1010.</a:t>
            </a:r>
          </a:p>
          <a:p>
            <a:endParaRPr lang="en-US" sz="2400" dirty="0"/>
          </a:p>
        </p:txBody>
      </p:sp>
    </p:spTree>
    <p:extLst>
      <p:ext uri="{BB962C8B-B14F-4D97-AF65-F5344CB8AC3E}">
        <p14:creationId xmlns="" xmlns:p14="http://schemas.microsoft.com/office/powerpoint/2010/main" val="2468846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normAutofit/>
          </a:bodyPr>
          <a:lstStyle/>
          <a:p>
            <a:r>
              <a:rPr lang="en-US" sz="3600" dirty="0" smtClean="0"/>
              <a:t>Common Memory Types Contd…</a:t>
            </a:r>
            <a:endParaRPr lang="en-US" sz="4000" dirty="0"/>
          </a:p>
        </p:txBody>
      </p:sp>
      <p:sp>
        <p:nvSpPr>
          <p:cNvPr id="235523" name="Rectangle 3"/>
          <p:cNvSpPr>
            <a:spLocks noGrp="1" noChangeArrowheads="1"/>
          </p:cNvSpPr>
          <p:nvPr>
            <p:ph type="body" idx="1"/>
          </p:nvPr>
        </p:nvSpPr>
        <p:spPr>
          <a:xfrm>
            <a:off x="0" y="1295400"/>
            <a:ext cx="9144000" cy="5562600"/>
          </a:xfrm>
        </p:spPr>
        <p:txBody>
          <a:bodyPr>
            <a:normAutofit/>
          </a:bodyPr>
          <a:lstStyle/>
          <a:p>
            <a:pPr marL="0" indent="0">
              <a:buSzPct val="120000"/>
              <a:buNone/>
            </a:pPr>
            <a:r>
              <a:rPr lang="en-US" sz="2000" b="1" dirty="0" smtClean="0">
                <a:latin typeface="Times New Roman" pitchFamily="18" charset="0"/>
                <a:cs typeface="Times New Roman" pitchFamily="18" charset="0"/>
              </a:rPr>
              <a:t>ROM Memory Types:</a:t>
            </a:r>
          </a:p>
          <a:p>
            <a:pPr marL="0" indent="0">
              <a:buSzPct val="120000"/>
              <a:buNone/>
            </a:pPr>
            <a:endParaRPr lang="en-US" sz="2000" b="1" dirty="0" smtClean="0">
              <a:latin typeface="Times New Roman" pitchFamily="18" charset="0"/>
              <a:cs typeface="Times New Roman" pitchFamily="18" charset="0"/>
            </a:endParaRPr>
          </a:p>
          <a:p>
            <a:pPr lvl="1">
              <a:buSzPct val="120000"/>
              <a:buFont typeface="Wingdings" pitchFamily="2" charset="2"/>
              <a:buChar char="v"/>
            </a:pPr>
            <a:r>
              <a:rPr lang="en-US" sz="2000" dirty="0" smtClean="0">
                <a:latin typeface="Times New Roman" pitchFamily="18" charset="0"/>
                <a:cs typeface="Times New Roman" pitchFamily="18" charset="0"/>
              </a:rPr>
              <a:t>Mask- Programmed ROM</a:t>
            </a:r>
          </a:p>
          <a:p>
            <a:pPr lvl="1">
              <a:buSzPct val="120000"/>
              <a:buFont typeface="Wingdings" pitchFamily="2" charset="2"/>
              <a:buChar char="v"/>
            </a:pPr>
            <a:endParaRPr lang="en-US" sz="2000" dirty="0" smtClean="0">
              <a:latin typeface="Times New Roman" pitchFamily="18" charset="0"/>
              <a:cs typeface="Times New Roman" pitchFamily="18" charset="0"/>
            </a:endParaRPr>
          </a:p>
          <a:p>
            <a:pPr lvl="1">
              <a:buSzPct val="120000"/>
              <a:buFont typeface="Wingdings" pitchFamily="2" charset="2"/>
              <a:buChar char="v"/>
            </a:pPr>
            <a:r>
              <a:rPr lang="en-US" sz="2000" dirty="0" smtClean="0">
                <a:latin typeface="Times New Roman" pitchFamily="18" charset="0"/>
                <a:cs typeface="Times New Roman" pitchFamily="18" charset="0"/>
              </a:rPr>
              <a:t>One-Time Programmable ROM</a:t>
            </a:r>
          </a:p>
          <a:p>
            <a:pPr lvl="1">
              <a:buSzPct val="120000"/>
              <a:buFont typeface="Wingdings" pitchFamily="2" charset="2"/>
              <a:buChar char="v"/>
            </a:pPr>
            <a:endParaRPr lang="en-US" sz="2000" dirty="0" smtClean="0">
              <a:latin typeface="Times New Roman" pitchFamily="18" charset="0"/>
              <a:cs typeface="Times New Roman" pitchFamily="18" charset="0"/>
            </a:endParaRPr>
          </a:p>
          <a:p>
            <a:pPr lvl="1">
              <a:buSzPct val="120000"/>
              <a:buFont typeface="Wingdings" pitchFamily="2" charset="2"/>
              <a:buChar char="v"/>
            </a:pPr>
            <a:r>
              <a:rPr lang="en-US" sz="2000" dirty="0" smtClean="0">
                <a:latin typeface="Times New Roman" pitchFamily="18" charset="0"/>
                <a:cs typeface="Times New Roman" pitchFamily="18" charset="0"/>
              </a:rPr>
              <a:t>Erasable Programmable ROM</a:t>
            </a:r>
          </a:p>
          <a:p>
            <a:pPr lvl="1">
              <a:buSzPct val="120000"/>
              <a:buFont typeface="Wingdings" pitchFamily="2" charset="2"/>
              <a:buChar char="v"/>
            </a:pPr>
            <a:endParaRPr lang="en-US" sz="2000" dirty="0" smtClean="0">
              <a:latin typeface="Times New Roman" pitchFamily="18" charset="0"/>
              <a:cs typeface="Times New Roman" pitchFamily="18" charset="0"/>
            </a:endParaRPr>
          </a:p>
          <a:p>
            <a:pPr lvl="1">
              <a:buSzPct val="120000"/>
              <a:buFont typeface="Wingdings" pitchFamily="2" charset="2"/>
              <a:buChar char="v"/>
            </a:pPr>
            <a:r>
              <a:rPr lang="en-US" sz="2000" dirty="0" smtClean="0">
                <a:latin typeface="Times New Roman" pitchFamily="18" charset="0"/>
                <a:cs typeface="Times New Roman" pitchFamily="18" charset="0"/>
              </a:rPr>
              <a:t>Electrically Erasable Programmable ROM</a:t>
            </a:r>
          </a:p>
          <a:p>
            <a:pPr lvl="1">
              <a:buSzPct val="120000"/>
              <a:buFont typeface="Wingdings" pitchFamily="2" charset="2"/>
              <a:buChar char="v"/>
            </a:pPr>
            <a:endParaRPr lang="en-US" sz="2000" dirty="0" smtClean="0">
              <a:latin typeface="Times New Roman" pitchFamily="18" charset="0"/>
              <a:cs typeface="Times New Roman" pitchFamily="18" charset="0"/>
            </a:endParaRPr>
          </a:p>
          <a:p>
            <a:pPr lvl="1">
              <a:buSzPct val="120000"/>
              <a:buFont typeface="Wingdings" pitchFamily="2" charset="2"/>
              <a:buChar char="v"/>
            </a:pPr>
            <a:r>
              <a:rPr lang="en-US" sz="2000" dirty="0" smtClean="0">
                <a:latin typeface="Times New Roman" pitchFamily="18" charset="0"/>
                <a:cs typeface="Times New Roman" pitchFamily="18" charset="0"/>
              </a:rPr>
              <a:t>Flash Memory</a:t>
            </a:r>
            <a:endParaRPr lang="en-US" sz="2000" b="1" dirty="0">
              <a:latin typeface="Times New Roman" pitchFamily="18" charset="0"/>
              <a:cs typeface="Times New Roman" pitchFamily="18" charset="0"/>
            </a:endParaRPr>
          </a:p>
          <a:p>
            <a:pPr marL="0" indent="0">
              <a:buSzPct val="120000"/>
              <a:buNone/>
            </a:pPr>
            <a:endParaRPr lang="en-US" sz="24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406356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normAutofit/>
          </a:bodyPr>
          <a:lstStyle/>
          <a:p>
            <a:pPr marL="0" indent="0"/>
            <a:r>
              <a:rPr lang="en-US" sz="3600" b="1" dirty="0">
                <a:latin typeface="Times New Roman" pitchFamily="18" charset="0"/>
                <a:cs typeface="Times New Roman" pitchFamily="18" charset="0"/>
              </a:rPr>
              <a:t>Mask-Programmed </a:t>
            </a:r>
            <a:r>
              <a:rPr lang="en-US" sz="3600" b="1" dirty="0" smtClean="0">
                <a:latin typeface="Times New Roman" pitchFamily="18" charset="0"/>
                <a:cs typeface="Times New Roman" pitchFamily="18" charset="0"/>
              </a:rPr>
              <a:t>ROM</a:t>
            </a:r>
            <a:endParaRPr lang="en-US" sz="3600" b="1" dirty="0">
              <a:latin typeface="Times New Roman" pitchFamily="18" charset="0"/>
              <a:cs typeface="Times New Roman" pitchFamily="18" charset="0"/>
            </a:endParaRPr>
          </a:p>
        </p:txBody>
      </p:sp>
      <p:sp>
        <p:nvSpPr>
          <p:cNvPr id="235523" name="Rectangle 3"/>
          <p:cNvSpPr>
            <a:spLocks noGrp="1" noChangeArrowheads="1"/>
          </p:cNvSpPr>
          <p:nvPr>
            <p:ph type="body" idx="1"/>
          </p:nvPr>
        </p:nvSpPr>
        <p:spPr>
          <a:xfrm>
            <a:off x="0" y="1295400"/>
            <a:ext cx="9144000" cy="5562600"/>
          </a:xfrm>
        </p:spPr>
        <p:txBody>
          <a:bodyPr>
            <a:normAutofit/>
          </a:bodyPr>
          <a:lstStyle/>
          <a:p>
            <a:pPr marL="0" indent="0">
              <a:buSzPct val="120000"/>
              <a:buNone/>
            </a:pPr>
            <a:endParaRPr lang="en-US" sz="2000" b="1" dirty="0" smtClean="0">
              <a:latin typeface="Times New Roman" pitchFamily="18" charset="0"/>
              <a:cs typeface="Times New Roman" pitchFamily="18" charset="0"/>
            </a:endParaRPr>
          </a:p>
          <a:p>
            <a:pPr>
              <a:buSzPct val="120000"/>
              <a:buFont typeface="Wingdings" pitchFamily="2" charset="2"/>
              <a:buChar char="v"/>
            </a:pPr>
            <a:r>
              <a:rPr lang="en-US" sz="2000" b="1" dirty="0" smtClean="0">
                <a:latin typeface="Times New Roman" pitchFamily="18" charset="0"/>
                <a:cs typeface="Times New Roman" pitchFamily="18" charset="0"/>
              </a:rPr>
              <a:t>Connections are programmed during fabrication.</a:t>
            </a:r>
          </a:p>
          <a:p>
            <a:pPr marL="742950" lvl="2" indent="-342900">
              <a:buSzPct val="120000"/>
              <a:buFont typeface="Wingdings" pitchFamily="2" charset="2"/>
              <a:buChar char="v"/>
            </a:pPr>
            <a:r>
              <a:rPr lang="en-US" sz="2000" dirty="0">
                <a:latin typeface="Times New Roman" pitchFamily="18" charset="0"/>
                <a:cs typeface="Times New Roman" pitchFamily="18" charset="0"/>
              </a:rPr>
              <a:t>Connection is programmed when the chip is being fabricated by creating appropriate set of masks.</a:t>
            </a:r>
          </a:p>
          <a:p>
            <a:pPr>
              <a:buSzPct val="120000"/>
              <a:buFont typeface="Wingdings" pitchFamily="2" charset="2"/>
              <a:buChar char="v"/>
            </a:pPr>
            <a:endParaRPr lang="en-US" sz="2000" b="1" dirty="0" smtClean="0">
              <a:latin typeface="Times New Roman" pitchFamily="18" charset="0"/>
              <a:cs typeface="Times New Roman" pitchFamily="18" charset="0"/>
            </a:endParaRPr>
          </a:p>
          <a:p>
            <a:pPr marL="342900" lvl="1" indent="-342900">
              <a:buSzPct val="120000"/>
              <a:buFont typeface="Wingdings" pitchFamily="2" charset="2"/>
              <a:buChar char="v"/>
            </a:pPr>
            <a:r>
              <a:rPr lang="en-US" sz="2000" b="1" dirty="0">
                <a:latin typeface="Times New Roman" pitchFamily="18" charset="0"/>
                <a:cs typeface="Times New Roman" pitchFamily="18" charset="0"/>
              </a:rPr>
              <a:t>Write Ability</a:t>
            </a:r>
            <a:r>
              <a:rPr lang="en-US" sz="2000" b="1" dirty="0" smtClean="0">
                <a:latin typeface="Times New Roman" pitchFamily="18" charset="0"/>
                <a:cs typeface="Times New Roman" pitchFamily="18" charset="0"/>
              </a:rPr>
              <a:t>:</a:t>
            </a:r>
          </a:p>
          <a:p>
            <a:pPr marL="742950" lvl="2" indent="-342900">
              <a:buSzPct val="120000"/>
              <a:buFont typeface="Wingdings" pitchFamily="2" charset="2"/>
              <a:buChar char="v"/>
            </a:pPr>
            <a:r>
              <a:rPr lang="en-US" sz="2000" dirty="0">
                <a:latin typeface="Times New Roman" pitchFamily="18" charset="0"/>
                <a:cs typeface="Times New Roman" pitchFamily="18" charset="0"/>
              </a:rPr>
              <a:t>Has extremely low write </a:t>
            </a:r>
            <a:r>
              <a:rPr lang="en-US" sz="2000" dirty="0" smtClean="0">
                <a:latin typeface="Times New Roman" pitchFamily="18" charset="0"/>
                <a:cs typeface="Times New Roman" pitchFamily="18" charset="0"/>
              </a:rPr>
              <a:t>ability.</a:t>
            </a:r>
            <a:endParaRPr lang="en-US" sz="2000" b="1" dirty="0">
              <a:latin typeface="Times New Roman" pitchFamily="18" charset="0"/>
              <a:cs typeface="Times New Roman" pitchFamily="18" charset="0"/>
            </a:endParaRPr>
          </a:p>
          <a:p>
            <a:pPr>
              <a:buSzPct val="120000"/>
              <a:buFont typeface="Wingdings" pitchFamily="2" charset="2"/>
              <a:buChar char="v"/>
            </a:pPr>
            <a:endParaRPr lang="en-US" sz="2000" b="1" dirty="0" smtClean="0">
              <a:latin typeface="Times New Roman" pitchFamily="18" charset="0"/>
              <a:cs typeface="Times New Roman" pitchFamily="18" charset="0"/>
            </a:endParaRPr>
          </a:p>
          <a:p>
            <a:pPr>
              <a:buSzPct val="120000"/>
              <a:buFont typeface="Wingdings" pitchFamily="2" charset="2"/>
              <a:buChar char="v"/>
            </a:pPr>
            <a:r>
              <a:rPr lang="en-US" sz="2000" b="1" dirty="0" smtClean="0">
                <a:latin typeface="Times New Roman" pitchFamily="18" charset="0"/>
                <a:cs typeface="Times New Roman" pitchFamily="18" charset="0"/>
              </a:rPr>
              <a:t>Storage Permanence:</a:t>
            </a:r>
          </a:p>
          <a:p>
            <a:pPr marL="742950" lvl="2" indent="-342900">
              <a:buSzPct val="120000"/>
              <a:buFont typeface="Wingdings" pitchFamily="2" charset="2"/>
              <a:buChar char="v"/>
            </a:pPr>
            <a:r>
              <a:rPr lang="en-US" sz="2000" dirty="0">
                <a:latin typeface="Times New Roman" pitchFamily="18" charset="0"/>
                <a:cs typeface="Times New Roman" pitchFamily="18" charset="0"/>
              </a:rPr>
              <a:t>highest storage </a:t>
            </a:r>
            <a:r>
              <a:rPr lang="en-US" sz="2000" dirty="0" smtClean="0">
                <a:latin typeface="Times New Roman" pitchFamily="18" charset="0"/>
                <a:cs typeface="Times New Roman" pitchFamily="18" charset="0"/>
              </a:rPr>
              <a:t>permanence since </a:t>
            </a:r>
            <a:r>
              <a:rPr lang="en-US" sz="2000" dirty="0">
                <a:latin typeface="Times New Roman" pitchFamily="18" charset="0"/>
                <a:cs typeface="Times New Roman" pitchFamily="18" charset="0"/>
              </a:rPr>
              <a:t>the stored bits will never change unless the chip is damaged. </a:t>
            </a:r>
            <a:endParaRPr lang="en-US" sz="2000" b="1" dirty="0">
              <a:latin typeface="Times New Roman" pitchFamily="18" charset="0"/>
              <a:cs typeface="Times New Roman" pitchFamily="18" charset="0"/>
            </a:endParaRPr>
          </a:p>
          <a:p>
            <a:pPr>
              <a:buSzPct val="120000"/>
              <a:buFont typeface="Wingdings" pitchFamily="2" charset="2"/>
              <a:buChar char="v"/>
            </a:pPr>
            <a:endParaRPr lang="en-US" sz="2000" b="1" dirty="0" smtClean="0">
              <a:latin typeface="Times New Roman" pitchFamily="18" charset="0"/>
              <a:cs typeface="Times New Roman" pitchFamily="18" charset="0"/>
            </a:endParaRPr>
          </a:p>
          <a:p>
            <a:pPr>
              <a:buSzPct val="120000"/>
              <a:buFont typeface="Wingdings" pitchFamily="2" charset="2"/>
              <a:buChar char="v"/>
            </a:pPr>
            <a:r>
              <a:rPr lang="en-US" sz="2000" b="1" dirty="0" smtClean="0">
                <a:latin typeface="Times New Roman" pitchFamily="18" charset="0"/>
                <a:cs typeface="Times New Roman" pitchFamily="18" charset="0"/>
              </a:rPr>
              <a:t>Typically used for final design of high-volume systems.</a:t>
            </a:r>
          </a:p>
          <a:p>
            <a:pPr marL="0" indent="0">
              <a:buSzPct val="120000"/>
              <a:buNone/>
            </a:pPr>
            <a:endParaRPr lang="en-US" sz="2000" b="1" dirty="0" smtClean="0">
              <a:latin typeface="Times New Roman" pitchFamily="18" charset="0"/>
              <a:cs typeface="Times New Roman" pitchFamily="18" charset="0"/>
            </a:endParaRPr>
          </a:p>
          <a:p>
            <a:pPr marL="342900" lvl="1" indent="-342900">
              <a:buSzPct val="120000"/>
              <a:buFont typeface="Wingdings" pitchFamily="2" charset="2"/>
              <a:buChar char="v"/>
            </a:pPr>
            <a:endParaRPr lang="en-US" sz="2000" dirty="0">
              <a:latin typeface="Times New Roman" pitchFamily="18" charset="0"/>
              <a:cs typeface="Times New Roman" pitchFamily="18" charset="0"/>
            </a:endParaRPr>
          </a:p>
          <a:p>
            <a:pPr marL="0" lvl="1" indent="0">
              <a:buSzPct val="120000"/>
              <a:buNone/>
            </a:pPr>
            <a:endParaRPr lang="en-US" sz="2000" dirty="0">
              <a:latin typeface="Times New Roman" pitchFamily="18" charset="0"/>
              <a:cs typeface="Times New Roman" pitchFamily="18" charset="0"/>
            </a:endParaRPr>
          </a:p>
          <a:p>
            <a:pPr marL="0" indent="0">
              <a:buSzPct val="120000"/>
              <a:buNone/>
            </a:pPr>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58973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normAutofit fontScale="90000"/>
          </a:bodyPr>
          <a:lstStyle/>
          <a:p>
            <a:pPr marL="0" indent="0"/>
            <a:r>
              <a:rPr lang="en-US" sz="3600" b="1" dirty="0">
                <a:latin typeface="Times New Roman" pitchFamily="18" charset="0"/>
                <a:cs typeface="Times New Roman" pitchFamily="18" charset="0"/>
              </a:rPr>
              <a:t>One-Time Programmable (OTP  ROM or PROM</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sp>
        <p:nvSpPr>
          <p:cNvPr id="235523" name="Rectangle 3"/>
          <p:cNvSpPr>
            <a:spLocks noGrp="1" noChangeArrowheads="1"/>
          </p:cNvSpPr>
          <p:nvPr>
            <p:ph type="body" idx="1"/>
          </p:nvPr>
        </p:nvSpPr>
        <p:spPr>
          <a:xfrm>
            <a:off x="0" y="1295400"/>
            <a:ext cx="9144000" cy="5562600"/>
          </a:xfrm>
        </p:spPr>
        <p:txBody>
          <a:bodyPr>
            <a:normAutofit/>
          </a:bodyPr>
          <a:lstStyle/>
          <a:p>
            <a:pPr marL="0" indent="0">
              <a:buSzPct val="120000"/>
              <a:buNone/>
            </a:pPr>
            <a:endParaRPr lang="en-US" sz="2000" b="1" dirty="0" smtClean="0">
              <a:latin typeface="Times New Roman" pitchFamily="18" charset="0"/>
              <a:cs typeface="Times New Roman" pitchFamily="18" charset="0"/>
            </a:endParaRPr>
          </a:p>
          <a:p>
            <a:pPr marL="0" indent="0">
              <a:buSzPct val="12000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Connections are programmed after manufactured by user.</a:t>
            </a:r>
          </a:p>
          <a:p>
            <a:pPr marL="0" indent="0">
              <a:buSzPct val="120000"/>
              <a:buNone/>
            </a:pPr>
            <a:endParaRPr lang="en-US" sz="2000" b="1" dirty="0" smtClean="0">
              <a:latin typeface="Times New Roman" pitchFamily="18" charset="0"/>
              <a:cs typeface="Times New Roman" pitchFamily="18" charset="0"/>
            </a:endParaRPr>
          </a:p>
          <a:p>
            <a:pPr marL="342900" lvl="1" indent="-342900">
              <a:buSzPct val="120000"/>
              <a:buFont typeface="Wingdings" pitchFamily="2" charset="2"/>
              <a:buChar char="v"/>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program a PROM </a:t>
            </a:r>
            <a:r>
              <a:rPr lang="en-US" sz="2000" dirty="0" smtClean="0">
                <a:latin typeface="Times New Roman" pitchFamily="18" charset="0"/>
                <a:cs typeface="Times New Roman" pitchFamily="18" charset="0"/>
              </a:rPr>
              <a:t>device, the </a:t>
            </a:r>
            <a:r>
              <a:rPr lang="en-US" sz="2000" dirty="0">
                <a:latin typeface="Times New Roman" pitchFamily="18" charset="0"/>
                <a:cs typeface="Times New Roman" pitchFamily="18" charset="0"/>
              </a:rPr>
              <a:t>user provides a file that indicates the desired </a:t>
            </a:r>
            <a:r>
              <a:rPr lang="en-US" sz="2000" dirty="0" smtClean="0">
                <a:latin typeface="Times New Roman" pitchFamily="18" charset="0"/>
                <a:cs typeface="Times New Roman" pitchFamily="18" charset="0"/>
              </a:rPr>
              <a:t>ROM </a:t>
            </a:r>
            <a:r>
              <a:rPr lang="en-US" sz="2000" dirty="0">
                <a:latin typeface="Times New Roman" pitchFamily="18" charset="0"/>
                <a:cs typeface="Times New Roman" pitchFamily="18" charset="0"/>
              </a:rPr>
              <a:t>contents. </a:t>
            </a:r>
            <a:endParaRPr lang="en-US" sz="2000" dirty="0" smtClean="0">
              <a:latin typeface="Times New Roman" pitchFamily="18" charset="0"/>
              <a:cs typeface="Times New Roman" pitchFamily="18" charset="0"/>
            </a:endParaRPr>
          </a:p>
          <a:p>
            <a:pPr marL="342900" lvl="1" indent="-342900">
              <a:buSzPct val="120000"/>
              <a:buFont typeface="Wingdings" pitchFamily="2" charset="2"/>
              <a:buChar char="v"/>
            </a:pPr>
            <a:endParaRPr lang="en-US" sz="2000" dirty="0" smtClean="0">
              <a:latin typeface="Times New Roman" pitchFamily="18" charset="0"/>
              <a:cs typeface="Times New Roman" pitchFamily="18" charset="0"/>
            </a:endParaRPr>
          </a:p>
          <a:p>
            <a:pPr marL="342900" lvl="1" indent="-342900">
              <a:buSzPct val="120000"/>
              <a:buFont typeface="Wingdings" pitchFamily="2" charset="2"/>
              <a:buChar char="v"/>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piece of equipment called a ROM programmer then configures each  </a:t>
            </a:r>
            <a:r>
              <a:rPr lang="en-US" sz="2000" dirty="0" smtClean="0">
                <a:latin typeface="Times New Roman" pitchFamily="18" charset="0"/>
                <a:cs typeface="Times New Roman" pitchFamily="18" charset="0"/>
              </a:rPr>
              <a:t>programmable </a:t>
            </a:r>
            <a:r>
              <a:rPr lang="en-US" sz="2000" dirty="0">
                <a:latin typeface="Times New Roman" pitchFamily="18" charset="0"/>
                <a:cs typeface="Times New Roman" pitchFamily="18" charset="0"/>
              </a:rPr>
              <a:t>connection according to the file</a:t>
            </a:r>
            <a:r>
              <a:rPr lang="en-US" sz="2000" dirty="0" smtClean="0">
                <a:latin typeface="Times New Roman" pitchFamily="18" charset="0"/>
                <a:cs typeface="Times New Roman" pitchFamily="18" charset="0"/>
              </a:rPr>
              <a:t>.</a:t>
            </a:r>
          </a:p>
          <a:p>
            <a:pPr marL="342900" lvl="1" indent="-342900">
              <a:buSzPct val="120000"/>
              <a:buFont typeface="Wingdings" pitchFamily="2" charset="2"/>
              <a:buChar char="v"/>
            </a:pPr>
            <a:endParaRPr lang="en-US" sz="2000" dirty="0" smtClean="0">
              <a:latin typeface="Times New Roman" pitchFamily="18" charset="0"/>
              <a:cs typeface="Times New Roman" pitchFamily="18" charset="0"/>
            </a:endParaRPr>
          </a:p>
          <a:p>
            <a:pPr marL="342900" lvl="1" indent="-342900">
              <a:buSzPct val="120000"/>
              <a:buFont typeface="Wingdings" pitchFamily="2" charset="2"/>
              <a:buChar char="v"/>
            </a:pPr>
            <a:r>
              <a:rPr lang="en-US" sz="2000" dirty="0" smtClean="0">
                <a:latin typeface="Times New Roman" pitchFamily="18" charset="0"/>
                <a:cs typeface="Times New Roman" pitchFamily="18" charset="0"/>
              </a:rPr>
              <a:t>Uses </a:t>
            </a:r>
            <a:r>
              <a:rPr lang="en-US" sz="2000" dirty="0">
                <a:latin typeface="Times New Roman" pitchFamily="18" charset="0"/>
                <a:cs typeface="Times New Roman" pitchFamily="18" charset="0"/>
              </a:rPr>
              <a:t>a fuse for each programmable connection</a:t>
            </a:r>
            <a:r>
              <a:rPr lang="en-US" sz="2000" dirty="0" smtClean="0">
                <a:latin typeface="Times New Roman" pitchFamily="18" charset="0"/>
                <a:cs typeface="Times New Roman" pitchFamily="18" charset="0"/>
              </a:rPr>
              <a:t>.</a:t>
            </a:r>
          </a:p>
          <a:p>
            <a:pPr marL="342900" lvl="1" indent="-342900">
              <a:buSzPct val="120000"/>
              <a:buFont typeface="Wingdings" pitchFamily="2" charset="2"/>
              <a:buChar char="v"/>
            </a:pPr>
            <a:endParaRPr lang="en-US" sz="2000" dirty="0" smtClean="0">
              <a:latin typeface="Times New Roman" pitchFamily="18" charset="0"/>
              <a:cs typeface="Times New Roman" pitchFamily="18" charset="0"/>
            </a:endParaRPr>
          </a:p>
          <a:p>
            <a:pPr marL="342900" lvl="1" indent="-342900">
              <a:buSzPct val="120000"/>
              <a:buFont typeface="Wingdings" pitchFamily="2" charset="2"/>
              <a:buChar char="v"/>
            </a:pPr>
            <a:r>
              <a:rPr lang="en-US" sz="2000" dirty="0">
                <a:latin typeface="Times New Roman" pitchFamily="18" charset="0"/>
                <a:cs typeface="Times New Roman" pitchFamily="18" charset="0"/>
              </a:rPr>
              <a:t>ROM Programmer blows fuses by passing a large current wherever a connection should not exist. Once a fuse is blown connection can never be reestablished.</a:t>
            </a:r>
          </a:p>
          <a:p>
            <a:pPr marL="342900" lvl="1" indent="-342900">
              <a:buSzPct val="120000"/>
              <a:buFont typeface="Wingdings" pitchFamily="2" charset="2"/>
              <a:buChar char="v"/>
            </a:pPr>
            <a:endParaRPr lang="en-US" sz="2000" dirty="0">
              <a:latin typeface="Times New Roman" pitchFamily="18" charset="0"/>
              <a:cs typeface="Times New Roman" pitchFamily="18" charset="0"/>
            </a:endParaRPr>
          </a:p>
          <a:p>
            <a:pPr marL="0" lvl="1" indent="0">
              <a:buSzPct val="120000"/>
              <a:buNone/>
            </a:pPr>
            <a:endParaRPr lang="en-US" sz="2000" dirty="0">
              <a:latin typeface="Times New Roman" pitchFamily="18" charset="0"/>
              <a:cs typeface="Times New Roman" pitchFamily="18" charset="0"/>
            </a:endParaRPr>
          </a:p>
          <a:p>
            <a:pPr marL="0" indent="0">
              <a:buSzPct val="120000"/>
              <a:buNone/>
            </a:pPr>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876730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normAutofit fontScale="90000"/>
          </a:bodyPr>
          <a:lstStyle/>
          <a:p>
            <a:pPr marL="0" indent="0"/>
            <a:r>
              <a:rPr lang="en-US" sz="3600" b="1" dirty="0">
                <a:latin typeface="Times New Roman" pitchFamily="18" charset="0"/>
                <a:cs typeface="Times New Roman" pitchFamily="18" charset="0"/>
              </a:rPr>
              <a:t>One-Time Programmable (OTP  ROM or PROM</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sp>
        <p:nvSpPr>
          <p:cNvPr id="235523" name="Rectangle 3"/>
          <p:cNvSpPr>
            <a:spLocks noGrp="1" noChangeArrowheads="1"/>
          </p:cNvSpPr>
          <p:nvPr>
            <p:ph type="body" idx="1"/>
          </p:nvPr>
        </p:nvSpPr>
        <p:spPr>
          <a:xfrm>
            <a:off x="0" y="1295400"/>
            <a:ext cx="9144000" cy="5562600"/>
          </a:xfrm>
        </p:spPr>
        <p:txBody>
          <a:bodyPr>
            <a:normAutofit/>
          </a:bodyPr>
          <a:lstStyle/>
          <a:p>
            <a:pPr marL="457200" lvl="1" indent="0">
              <a:buSzPct val="120000"/>
              <a:buNone/>
            </a:pPr>
            <a:r>
              <a:rPr lang="en-US" sz="2000" b="1" dirty="0" smtClean="0">
                <a:latin typeface="Times New Roman" pitchFamily="18" charset="0"/>
                <a:cs typeface="Times New Roman" pitchFamily="18" charset="0"/>
              </a:rPr>
              <a:t>Write Ability:</a:t>
            </a:r>
          </a:p>
          <a:p>
            <a:pPr lvl="1">
              <a:buSzPct val="120000"/>
              <a:buFont typeface="Wingdings" pitchFamily="2" charset="2"/>
              <a:buChar char="v"/>
            </a:pPr>
            <a:r>
              <a:rPr lang="en-US" sz="2000" dirty="0" smtClean="0">
                <a:latin typeface="Times New Roman" pitchFamily="18" charset="0"/>
                <a:cs typeface="Times New Roman" pitchFamily="18" charset="0"/>
              </a:rPr>
              <a:t> Has </a:t>
            </a:r>
            <a:r>
              <a:rPr lang="en-US" sz="2000" dirty="0">
                <a:latin typeface="Times New Roman" pitchFamily="18" charset="0"/>
                <a:cs typeface="Times New Roman" pitchFamily="18" charset="0"/>
              </a:rPr>
              <a:t>lowest write ability of PROMs since they can be written only once.</a:t>
            </a:r>
          </a:p>
          <a:p>
            <a:pPr lvl="1">
              <a:buSzPct val="120000"/>
              <a:buFont typeface="Wingdings" pitchFamily="2" charset="2"/>
              <a:buChar char="v"/>
            </a:pPr>
            <a:endParaRPr lang="en-US" sz="2000" dirty="0" smtClean="0">
              <a:latin typeface="Times New Roman" pitchFamily="18" charset="0"/>
              <a:cs typeface="Times New Roman" pitchFamily="18" charset="0"/>
            </a:endParaRPr>
          </a:p>
          <a:p>
            <a:pPr marL="457200" lvl="1" indent="0">
              <a:buSzPct val="120000"/>
              <a:buNone/>
            </a:pPr>
            <a:r>
              <a:rPr lang="en-US" sz="2000" b="1" dirty="0" smtClean="0">
                <a:latin typeface="Times New Roman" pitchFamily="18" charset="0"/>
                <a:cs typeface="Times New Roman" pitchFamily="18" charset="0"/>
              </a:rPr>
              <a:t>Storage Permanence:</a:t>
            </a:r>
            <a:endParaRPr lang="en-US" sz="2000" b="1" dirty="0">
              <a:latin typeface="Times New Roman" pitchFamily="18" charset="0"/>
              <a:cs typeface="Times New Roman" pitchFamily="18" charset="0"/>
            </a:endParaRPr>
          </a:p>
          <a:p>
            <a:pPr lvl="1">
              <a:buSzPct val="120000"/>
              <a:buFont typeface="Wingdings" pitchFamily="2" charset="2"/>
              <a:buChar char="v"/>
            </a:pPr>
            <a:r>
              <a:rPr lang="en-US" sz="2000" dirty="0" smtClean="0">
                <a:latin typeface="Times New Roman" pitchFamily="18" charset="0"/>
                <a:cs typeface="Times New Roman" pitchFamily="18" charset="0"/>
              </a:rPr>
              <a:t>. Has high storage permanence since their stored bits won’t change unless someone reconnects the device to a programmer and blows more fuses.</a:t>
            </a:r>
          </a:p>
          <a:p>
            <a:pPr lvl="1">
              <a:buSzPct val="120000"/>
              <a:buFont typeface="Wingdings" pitchFamily="2" charset="2"/>
              <a:buChar char="v"/>
            </a:pPr>
            <a:endParaRPr lang="en-US" sz="2000" dirty="0">
              <a:latin typeface="Times New Roman" pitchFamily="18" charset="0"/>
              <a:cs typeface="Times New Roman" pitchFamily="18" charset="0"/>
            </a:endParaRPr>
          </a:p>
          <a:p>
            <a:pPr marL="457200" lvl="1" indent="0">
              <a:buSzPct val="120000"/>
              <a:buNone/>
            </a:pPr>
            <a:r>
              <a:rPr lang="en-US" sz="2000" b="1" dirty="0" smtClean="0">
                <a:latin typeface="Times New Roman" pitchFamily="18" charset="0"/>
                <a:cs typeface="Times New Roman" pitchFamily="18" charset="0"/>
              </a:rPr>
              <a:t>Commonly used in final products:</a:t>
            </a:r>
          </a:p>
          <a:p>
            <a:pPr lvl="1">
              <a:buSzPct val="120000"/>
              <a:buFont typeface="Wingdings" pitchFamily="2" charset="2"/>
              <a:buChar char="v"/>
            </a:pPr>
            <a:r>
              <a:rPr lang="en-US" sz="2000" dirty="0">
                <a:latin typeface="Times New Roman" pitchFamily="18" charset="0"/>
                <a:cs typeface="Times New Roman" pitchFamily="18" charset="0"/>
              </a:rPr>
              <a:t>This devices are better suited to prototyping and to low-volume applications    	than are masked-ROM</a:t>
            </a:r>
            <a:endParaRPr lang="en-US" sz="2000" dirty="0" smtClean="0">
              <a:latin typeface="Times New Roman" pitchFamily="18" charset="0"/>
              <a:cs typeface="Times New Roman" pitchFamily="18" charset="0"/>
            </a:endParaRPr>
          </a:p>
          <a:p>
            <a:pPr lvl="1">
              <a:buSzPct val="120000"/>
              <a:buFont typeface="Wingdings" pitchFamily="2" charset="2"/>
              <a:buChar char="v"/>
            </a:pPr>
            <a:r>
              <a:rPr lang="en-US" sz="2000" dirty="0" smtClean="0">
                <a:latin typeface="Times New Roman" pitchFamily="18" charset="0"/>
                <a:cs typeface="Times New Roman" pitchFamily="18" charset="0"/>
              </a:rPr>
              <a:t>This ROMs are also cheaper per chip than other PROMs often costing under a dollar each</a:t>
            </a:r>
            <a:r>
              <a:rPr lang="en-US" sz="2000" dirty="0">
                <a:latin typeface="Times New Roman" pitchFamily="18" charset="0"/>
                <a:cs typeface="Times New Roman" pitchFamily="18" charset="0"/>
              </a:rPr>
              <a:t>.</a:t>
            </a:r>
            <a:endParaRPr lang="en-US" sz="2000" dirty="0"/>
          </a:p>
          <a:p>
            <a:pPr lvl="1">
              <a:buSzPct val="120000"/>
              <a:buFont typeface="Wingdings" pitchFamily="2" charset="2"/>
              <a:buChar char="v"/>
            </a:pPr>
            <a:endParaRPr lang="en-US" sz="2000" dirty="0" smtClean="0">
              <a:latin typeface="Times New Roman" pitchFamily="18" charset="0"/>
              <a:cs typeface="Times New Roman" pitchFamily="18" charset="0"/>
            </a:endParaRPr>
          </a:p>
          <a:p>
            <a:pPr marL="457200" lvl="1" indent="0">
              <a:buSzPct val="120000"/>
              <a:buNone/>
            </a:pPr>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725838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pPr marL="0" indent="0"/>
            <a:r>
              <a:rPr lang="en-US" b="1" dirty="0">
                <a:latin typeface="Times New Roman" pitchFamily="18" charset="0"/>
                <a:cs typeface="Times New Roman" pitchFamily="18" charset="0"/>
              </a:rPr>
              <a:t>EPROM(Erasable Programmable ROM</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a:bodyPr>
          <a:lstStyle/>
          <a:p>
            <a:pPr marL="0" indent="0">
              <a:buNone/>
            </a:pPr>
            <a:r>
              <a:rPr lang="en-US" sz="2000" b="1" dirty="0" smtClean="0">
                <a:latin typeface="Times New Roman" pitchFamily="18" charset="0"/>
                <a:cs typeface="Times New Roman" pitchFamily="18" charset="0"/>
              </a:rPr>
              <a:t>Programmable Component is a MOS transistor.</a:t>
            </a:r>
            <a:endParaRPr lang="en-US" sz="2000" b="1" dirty="0">
              <a:latin typeface="Times New Roman" pitchFamily="18" charset="0"/>
              <a:cs typeface="Times New Roman" pitchFamily="18" charset="0"/>
            </a:endParaRP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Transistor has floating gate surrounded by an insulator.</a:t>
            </a:r>
          </a:p>
          <a:p>
            <a:pPr>
              <a:buFont typeface="Wingdings" pitchFamily="2" charset="2"/>
              <a:buChar char="v"/>
            </a:pPr>
            <a:r>
              <a:rPr lang="en-US" sz="2000" dirty="0" smtClean="0">
                <a:latin typeface="Times New Roman" pitchFamily="18" charset="0"/>
                <a:cs typeface="Times New Roman" pitchFamily="18" charset="0"/>
              </a:rPr>
              <a:t>Negative charges form a channel between source and </a:t>
            </a:r>
          </a:p>
          <a:p>
            <a:pPr marL="0" indent="0">
              <a:buNone/>
            </a:pPr>
            <a:r>
              <a:rPr lang="en-US" sz="2000" dirty="0" smtClean="0">
                <a:latin typeface="Times New Roman" pitchFamily="18" charset="0"/>
                <a:cs typeface="Times New Roman" pitchFamily="18" charset="0"/>
              </a:rPr>
              <a:t>     drain storing a logic 1.</a:t>
            </a:r>
            <a:endParaRPr lang="en-US" sz="2000" dirty="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Large positive voltage(12-25) at gate causes negative charges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to move out of channel and get trapped  in floating </a:t>
            </a:r>
          </a:p>
          <a:p>
            <a:pPr marL="0" indent="0">
              <a:buNone/>
            </a:pPr>
            <a:r>
              <a:rPr lang="en-US" sz="2000" dirty="0" smtClean="0">
                <a:latin typeface="Times New Roman" pitchFamily="18" charset="0"/>
                <a:cs typeface="Times New Roman" pitchFamily="18" charset="0"/>
              </a:rPr>
              <a:t>      gate storing a logic 0.</a:t>
            </a:r>
          </a:p>
          <a:p>
            <a:pPr>
              <a:buFont typeface="Wingdings" pitchFamily="2" charset="2"/>
              <a:buChar char="v"/>
            </a:pPr>
            <a:r>
              <a:rPr lang="en-US" sz="2000" dirty="0" smtClean="0">
                <a:latin typeface="Times New Roman" pitchFamily="18" charset="0"/>
                <a:cs typeface="Times New Roman" pitchFamily="18" charset="0"/>
              </a:rPr>
              <a:t>Shining UV rays on surface of floating gate causes negative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charges to return to channel from floating gate restoring the </a:t>
            </a:r>
          </a:p>
          <a:p>
            <a:pPr marL="0" indent="0">
              <a:buNone/>
            </a:pPr>
            <a:r>
              <a:rPr lang="en-US" sz="2000" dirty="0" smtClean="0">
                <a:latin typeface="Times New Roman" pitchFamily="18" charset="0"/>
                <a:cs typeface="Times New Roman" pitchFamily="18" charset="0"/>
              </a:rPr>
              <a:t>      logic 1.</a:t>
            </a:r>
          </a:p>
          <a:p>
            <a:pPr>
              <a:buFont typeface="Wingdings" pitchFamily="2" charset="2"/>
              <a:buChar char="v"/>
            </a:pPr>
            <a:r>
              <a:rPr lang="en-US" sz="2000" dirty="0" smtClean="0">
                <a:latin typeface="Times New Roman" pitchFamily="18" charset="0"/>
                <a:cs typeface="Times New Roman" pitchFamily="18" charset="0"/>
              </a:rPr>
              <a:t>An EPROM package showing quartz window through which </a:t>
            </a:r>
          </a:p>
          <a:p>
            <a:pPr marL="0" indent="0">
              <a:buNone/>
            </a:pPr>
            <a:r>
              <a:rPr lang="en-US" sz="2000" dirty="0" smtClean="0">
                <a:latin typeface="Times New Roman" pitchFamily="18" charset="0"/>
                <a:cs typeface="Times New Roman" pitchFamily="18" charset="0"/>
              </a:rPr>
              <a:t>     UV light can pass.</a:t>
            </a:r>
          </a:p>
          <a:p>
            <a:pPr marL="0" indent="0">
              <a:buNone/>
            </a:pP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p:txBody>
      </p:sp>
      <p:grpSp>
        <p:nvGrpSpPr>
          <p:cNvPr id="7" name="Group 445"/>
          <p:cNvGrpSpPr>
            <a:grpSpLocks/>
          </p:cNvGrpSpPr>
          <p:nvPr/>
        </p:nvGrpSpPr>
        <p:grpSpPr bwMode="auto">
          <a:xfrm>
            <a:off x="5638800" y="1981200"/>
            <a:ext cx="3391694" cy="4764554"/>
            <a:chOff x="3444" y="924"/>
            <a:chExt cx="2193" cy="2761"/>
          </a:xfrm>
        </p:grpSpPr>
        <p:sp>
          <p:nvSpPr>
            <p:cNvPr id="8" name="Rectangle 63"/>
            <p:cNvSpPr>
              <a:spLocks noChangeArrowheads="1"/>
            </p:cNvSpPr>
            <p:nvPr/>
          </p:nvSpPr>
          <p:spPr bwMode="auto">
            <a:xfrm>
              <a:off x="4207" y="3562"/>
              <a:ext cx="8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rPr>
                <a:t>(d)</a:t>
              </a:r>
              <a:endParaRPr lang="en-US"/>
            </a:p>
          </p:txBody>
        </p:sp>
        <p:grpSp>
          <p:nvGrpSpPr>
            <p:cNvPr id="9" name="Group 73"/>
            <p:cNvGrpSpPr>
              <a:grpSpLocks/>
            </p:cNvGrpSpPr>
            <p:nvPr/>
          </p:nvGrpSpPr>
          <p:grpSpPr bwMode="auto">
            <a:xfrm>
              <a:off x="4263" y="924"/>
              <a:ext cx="163" cy="133"/>
              <a:chOff x="4194" y="1020"/>
              <a:chExt cx="143" cy="113"/>
            </a:xfrm>
          </p:grpSpPr>
          <p:grpSp>
            <p:nvGrpSpPr>
              <p:cNvPr id="362" name="Group 71"/>
              <p:cNvGrpSpPr>
                <a:grpSpLocks/>
              </p:cNvGrpSpPr>
              <p:nvPr/>
            </p:nvGrpSpPr>
            <p:grpSpPr bwMode="auto">
              <a:xfrm>
                <a:off x="4194" y="1020"/>
                <a:ext cx="143" cy="113"/>
                <a:chOff x="4194" y="1020"/>
                <a:chExt cx="143" cy="113"/>
              </a:xfrm>
            </p:grpSpPr>
            <p:sp>
              <p:nvSpPr>
                <p:cNvPr id="364" name="Rectangle 67"/>
                <p:cNvSpPr>
                  <a:spLocks noChangeArrowheads="1"/>
                </p:cNvSpPr>
                <p:nvPr/>
              </p:nvSpPr>
              <p:spPr bwMode="auto">
                <a:xfrm>
                  <a:off x="4194" y="1020"/>
                  <a:ext cx="143" cy="113"/>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65" name="Freeform 68"/>
                <p:cNvSpPr>
                  <a:spLocks/>
                </p:cNvSpPr>
                <p:nvPr/>
              </p:nvSpPr>
              <p:spPr bwMode="auto">
                <a:xfrm>
                  <a:off x="4194" y="1020"/>
                  <a:ext cx="140" cy="110"/>
                </a:xfrm>
                <a:custGeom>
                  <a:avLst/>
                  <a:gdLst>
                    <a:gd name="T0" fmla="*/ 70 w 140"/>
                    <a:gd name="T1" fmla="*/ 0 h 110"/>
                    <a:gd name="T2" fmla="*/ 57 w 140"/>
                    <a:gd name="T3" fmla="*/ 1 h 110"/>
                    <a:gd name="T4" fmla="*/ 44 w 140"/>
                    <a:gd name="T5" fmla="*/ 4 h 110"/>
                    <a:gd name="T6" fmla="*/ 31 w 140"/>
                    <a:gd name="T7" fmla="*/ 8 h 110"/>
                    <a:gd name="T8" fmla="*/ 20 w 140"/>
                    <a:gd name="T9" fmla="*/ 16 h 110"/>
                    <a:gd name="T10" fmla="*/ 11 w 140"/>
                    <a:gd name="T11" fmla="*/ 25 h 110"/>
                    <a:gd name="T12" fmla="*/ 5 w 140"/>
                    <a:gd name="T13" fmla="*/ 34 h 110"/>
                    <a:gd name="T14" fmla="*/ 1 w 140"/>
                    <a:gd name="T15" fmla="*/ 44 h 110"/>
                    <a:gd name="T16" fmla="*/ 0 w 140"/>
                    <a:gd name="T17" fmla="*/ 54 h 110"/>
                    <a:gd name="T18" fmla="*/ 1 w 140"/>
                    <a:gd name="T19" fmla="*/ 66 h 110"/>
                    <a:gd name="T20" fmla="*/ 5 w 140"/>
                    <a:gd name="T21" fmla="*/ 76 h 110"/>
                    <a:gd name="T22" fmla="*/ 11 w 140"/>
                    <a:gd name="T23" fmla="*/ 85 h 110"/>
                    <a:gd name="T24" fmla="*/ 20 w 140"/>
                    <a:gd name="T25" fmla="*/ 94 h 110"/>
                    <a:gd name="T26" fmla="*/ 31 w 140"/>
                    <a:gd name="T27" fmla="*/ 101 h 110"/>
                    <a:gd name="T28" fmla="*/ 44 w 140"/>
                    <a:gd name="T29" fmla="*/ 106 h 110"/>
                    <a:gd name="T30" fmla="*/ 57 w 140"/>
                    <a:gd name="T31" fmla="*/ 109 h 110"/>
                    <a:gd name="T32" fmla="*/ 70 w 140"/>
                    <a:gd name="T33" fmla="*/ 110 h 110"/>
                    <a:gd name="T34" fmla="*/ 85 w 140"/>
                    <a:gd name="T35" fmla="*/ 109 h 110"/>
                    <a:gd name="T36" fmla="*/ 97 w 140"/>
                    <a:gd name="T37" fmla="*/ 106 h 110"/>
                    <a:gd name="T38" fmla="*/ 109 w 140"/>
                    <a:gd name="T39" fmla="*/ 101 h 110"/>
                    <a:gd name="T40" fmla="*/ 119 w 140"/>
                    <a:gd name="T41" fmla="*/ 94 h 110"/>
                    <a:gd name="T42" fmla="*/ 128 w 140"/>
                    <a:gd name="T43" fmla="*/ 85 h 110"/>
                    <a:gd name="T44" fmla="*/ 134 w 140"/>
                    <a:gd name="T45" fmla="*/ 76 h 110"/>
                    <a:gd name="T46" fmla="*/ 138 w 140"/>
                    <a:gd name="T47" fmla="*/ 66 h 110"/>
                    <a:gd name="T48" fmla="*/ 140 w 140"/>
                    <a:gd name="T49" fmla="*/ 54 h 110"/>
                    <a:gd name="T50" fmla="*/ 138 w 140"/>
                    <a:gd name="T51" fmla="*/ 44 h 110"/>
                    <a:gd name="T52" fmla="*/ 134 w 140"/>
                    <a:gd name="T53" fmla="*/ 34 h 110"/>
                    <a:gd name="T54" fmla="*/ 128 w 140"/>
                    <a:gd name="T55" fmla="*/ 25 h 110"/>
                    <a:gd name="T56" fmla="*/ 119 w 140"/>
                    <a:gd name="T57" fmla="*/ 16 h 110"/>
                    <a:gd name="T58" fmla="*/ 109 w 140"/>
                    <a:gd name="T59" fmla="*/ 8 h 110"/>
                    <a:gd name="T60" fmla="*/ 97 w 140"/>
                    <a:gd name="T61" fmla="*/ 4 h 110"/>
                    <a:gd name="T62" fmla="*/ 85 w 140"/>
                    <a:gd name="T63" fmla="*/ 1 h 110"/>
                    <a:gd name="T64" fmla="*/ 70 w 140"/>
                    <a:gd name="T6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10">
                      <a:moveTo>
                        <a:pt x="70" y="0"/>
                      </a:moveTo>
                      <a:lnTo>
                        <a:pt x="57" y="1"/>
                      </a:lnTo>
                      <a:lnTo>
                        <a:pt x="44" y="4"/>
                      </a:lnTo>
                      <a:lnTo>
                        <a:pt x="31" y="8"/>
                      </a:lnTo>
                      <a:lnTo>
                        <a:pt x="20" y="16"/>
                      </a:lnTo>
                      <a:lnTo>
                        <a:pt x="11" y="25"/>
                      </a:lnTo>
                      <a:lnTo>
                        <a:pt x="5" y="34"/>
                      </a:lnTo>
                      <a:lnTo>
                        <a:pt x="1" y="44"/>
                      </a:lnTo>
                      <a:lnTo>
                        <a:pt x="0" y="54"/>
                      </a:lnTo>
                      <a:lnTo>
                        <a:pt x="1" y="66"/>
                      </a:lnTo>
                      <a:lnTo>
                        <a:pt x="5" y="76"/>
                      </a:lnTo>
                      <a:lnTo>
                        <a:pt x="11" y="85"/>
                      </a:lnTo>
                      <a:lnTo>
                        <a:pt x="20" y="94"/>
                      </a:lnTo>
                      <a:lnTo>
                        <a:pt x="31" y="101"/>
                      </a:lnTo>
                      <a:lnTo>
                        <a:pt x="44" y="106"/>
                      </a:lnTo>
                      <a:lnTo>
                        <a:pt x="57" y="109"/>
                      </a:lnTo>
                      <a:lnTo>
                        <a:pt x="70" y="110"/>
                      </a:lnTo>
                      <a:lnTo>
                        <a:pt x="85" y="109"/>
                      </a:lnTo>
                      <a:lnTo>
                        <a:pt x="97" y="106"/>
                      </a:lnTo>
                      <a:lnTo>
                        <a:pt x="109" y="101"/>
                      </a:lnTo>
                      <a:lnTo>
                        <a:pt x="119" y="94"/>
                      </a:lnTo>
                      <a:lnTo>
                        <a:pt x="128" y="85"/>
                      </a:lnTo>
                      <a:lnTo>
                        <a:pt x="134" y="76"/>
                      </a:lnTo>
                      <a:lnTo>
                        <a:pt x="138" y="66"/>
                      </a:lnTo>
                      <a:lnTo>
                        <a:pt x="140" y="54"/>
                      </a:lnTo>
                      <a:lnTo>
                        <a:pt x="138" y="44"/>
                      </a:lnTo>
                      <a:lnTo>
                        <a:pt x="134" y="34"/>
                      </a:lnTo>
                      <a:lnTo>
                        <a:pt x="128" y="25"/>
                      </a:lnTo>
                      <a:lnTo>
                        <a:pt x="119" y="16"/>
                      </a:lnTo>
                      <a:lnTo>
                        <a:pt x="109" y="8"/>
                      </a:lnTo>
                      <a:lnTo>
                        <a:pt x="97" y="4"/>
                      </a:lnTo>
                      <a:lnTo>
                        <a:pt x="85" y="1"/>
                      </a:lnTo>
                      <a:lnTo>
                        <a:pt x="70" y="0"/>
                      </a:lnTo>
                      <a:close/>
                    </a:path>
                  </a:pathLst>
                </a:custGeom>
                <a:solidFill>
                  <a:srgbClr val="C0C0C0"/>
                </a:solidFill>
                <a:ln w="0">
                  <a:solidFill>
                    <a:srgbClr val="FFFFFF"/>
                  </a:solidFill>
                  <a:prstDash val="solid"/>
                  <a:round/>
                  <a:headEnd/>
                  <a:tailEnd/>
                </a:ln>
              </p:spPr>
              <p:txBody>
                <a:bodyPr/>
                <a:lstStyle/>
                <a:p>
                  <a:endParaRPr lang="en-US"/>
                </a:p>
              </p:txBody>
            </p:sp>
            <p:sp>
              <p:nvSpPr>
                <p:cNvPr id="366" name="Oval 69"/>
                <p:cNvSpPr>
                  <a:spLocks noChangeArrowheads="1"/>
                </p:cNvSpPr>
                <p:nvPr/>
              </p:nvSpPr>
              <p:spPr bwMode="auto">
                <a:xfrm>
                  <a:off x="4194" y="1020"/>
                  <a:ext cx="141" cy="112"/>
                </a:xfrm>
                <a:prstGeom prst="ellipse">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7" name="Rectangle 70"/>
                <p:cNvSpPr>
                  <a:spLocks noChangeArrowheads="1"/>
                </p:cNvSpPr>
                <p:nvPr/>
              </p:nvSpPr>
              <p:spPr bwMode="auto">
                <a:xfrm>
                  <a:off x="4194" y="1020"/>
                  <a:ext cx="143" cy="113"/>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363" name="Oval 72"/>
              <p:cNvSpPr>
                <a:spLocks noChangeArrowheads="1"/>
              </p:cNvSpPr>
              <p:nvPr/>
            </p:nvSpPr>
            <p:spPr bwMode="auto">
              <a:xfrm>
                <a:off x="4194" y="1020"/>
                <a:ext cx="141" cy="112"/>
              </a:xfrm>
              <a:prstGeom prst="ellipse">
                <a:avLst/>
              </a:pr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0" name="Rectangle 74"/>
            <p:cNvSpPr>
              <a:spLocks noChangeArrowheads="1"/>
            </p:cNvSpPr>
            <p:nvPr/>
          </p:nvSpPr>
          <p:spPr bwMode="auto">
            <a:xfrm>
              <a:off x="3919" y="1228"/>
              <a:ext cx="404" cy="80"/>
            </a:xfrm>
            <a:prstGeom prst="rect">
              <a:avLst/>
            </a:prstGeom>
            <a:solidFill>
              <a:srgbClr val="FFFFFF"/>
            </a:solidFill>
            <a:ln w="6350">
              <a:solidFill>
                <a:srgbClr val="000000"/>
              </a:solidFill>
              <a:miter lim="800000"/>
              <a:headEnd/>
              <a:tailEnd/>
            </a:ln>
          </p:spPr>
          <p:txBody>
            <a:bodyPr/>
            <a:lstStyle/>
            <a:p>
              <a:endParaRPr lang="en-US"/>
            </a:p>
          </p:txBody>
        </p:sp>
        <p:grpSp>
          <p:nvGrpSpPr>
            <p:cNvPr id="11" name="Group 79"/>
            <p:cNvGrpSpPr>
              <a:grpSpLocks/>
            </p:cNvGrpSpPr>
            <p:nvPr/>
          </p:nvGrpSpPr>
          <p:grpSpPr bwMode="auto">
            <a:xfrm>
              <a:off x="3637" y="1307"/>
              <a:ext cx="972" cy="263"/>
              <a:chOff x="3643" y="1345"/>
              <a:chExt cx="855" cy="224"/>
            </a:xfrm>
          </p:grpSpPr>
          <p:sp>
            <p:nvSpPr>
              <p:cNvPr id="358" name="Rectangle 75"/>
              <p:cNvSpPr>
                <a:spLocks noChangeArrowheads="1"/>
              </p:cNvSpPr>
              <p:nvPr/>
            </p:nvSpPr>
            <p:spPr bwMode="auto">
              <a:xfrm>
                <a:off x="3643" y="1345"/>
                <a:ext cx="853" cy="223"/>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59" name="Rectangle 76"/>
              <p:cNvSpPr>
                <a:spLocks noChangeArrowheads="1"/>
              </p:cNvSpPr>
              <p:nvPr/>
            </p:nvSpPr>
            <p:spPr bwMode="auto">
              <a:xfrm>
                <a:off x="3643" y="1345"/>
                <a:ext cx="853" cy="223"/>
              </a:xfrm>
              <a:prstGeom prst="rect">
                <a:avLst/>
              </a:prstGeom>
              <a:solidFill>
                <a:srgbClr val="C0C0C0"/>
              </a:solidFill>
              <a:ln w="0">
                <a:solidFill>
                  <a:srgbClr val="FFFFFF"/>
                </a:solidFill>
                <a:miter lim="800000"/>
                <a:headEnd/>
                <a:tailEnd/>
              </a:ln>
            </p:spPr>
            <p:txBody>
              <a:bodyPr/>
              <a:lstStyle/>
              <a:p>
                <a:endParaRPr lang="en-US"/>
              </a:p>
            </p:txBody>
          </p:sp>
          <p:sp>
            <p:nvSpPr>
              <p:cNvPr id="360" name="Rectangle 77"/>
              <p:cNvSpPr>
                <a:spLocks noChangeArrowheads="1"/>
              </p:cNvSpPr>
              <p:nvPr/>
            </p:nvSpPr>
            <p:spPr bwMode="auto">
              <a:xfrm>
                <a:off x="3643" y="1345"/>
                <a:ext cx="855" cy="224"/>
              </a:xfrm>
              <a:prstGeom prst="rect">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61" name="Rectangle 78"/>
              <p:cNvSpPr>
                <a:spLocks noChangeArrowheads="1"/>
              </p:cNvSpPr>
              <p:nvPr/>
            </p:nvSpPr>
            <p:spPr bwMode="auto">
              <a:xfrm>
                <a:off x="3643" y="1345"/>
                <a:ext cx="853" cy="223"/>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grpSp>
          <p:nvGrpSpPr>
            <p:cNvPr id="12" name="Group 86"/>
            <p:cNvGrpSpPr>
              <a:grpSpLocks/>
            </p:cNvGrpSpPr>
            <p:nvPr/>
          </p:nvGrpSpPr>
          <p:grpSpPr bwMode="auto">
            <a:xfrm>
              <a:off x="4397" y="3524"/>
              <a:ext cx="935" cy="134"/>
              <a:chOff x="4312" y="3346"/>
              <a:chExt cx="823" cy="114"/>
            </a:xfrm>
          </p:grpSpPr>
          <p:sp>
            <p:nvSpPr>
              <p:cNvPr id="352" name="Freeform 80"/>
              <p:cNvSpPr>
                <a:spLocks/>
              </p:cNvSpPr>
              <p:nvPr/>
            </p:nvSpPr>
            <p:spPr bwMode="auto">
              <a:xfrm>
                <a:off x="4312" y="3346"/>
                <a:ext cx="823" cy="114"/>
              </a:xfrm>
              <a:custGeom>
                <a:avLst/>
                <a:gdLst>
                  <a:gd name="T0" fmla="*/ 75 w 823"/>
                  <a:gd name="T1" fmla="*/ 0 h 114"/>
                  <a:gd name="T2" fmla="*/ 0 w 823"/>
                  <a:gd name="T3" fmla="*/ 76 h 114"/>
                  <a:gd name="T4" fmla="*/ 0 w 823"/>
                  <a:gd name="T5" fmla="*/ 114 h 114"/>
                  <a:gd name="T6" fmla="*/ 747 w 823"/>
                  <a:gd name="T7" fmla="*/ 114 h 114"/>
                  <a:gd name="T8" fmla="*/ 823 w 823"/>
                  <a:gd name="T9" fmla="*/ 39 h 114"/>
                  <a:gd name="T10" fmla="*/ 823 w 823"/>
                  <a:gd name="T11" fmla="*/ 0 h 114"/>
                  <a:gd name="T12" fmla="*/ 75 w 823"/>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23" h="114">
                    <a:moveTo>
                      <a:pt x="75" y="0"/>
                    </a:moveTo>
                    <a:lnTo>
                      <a:pt x="0" y="76"/>
                    </a:lnTo>
                    <a:lnTo>
                      <a:pt x="0" y="114"/>
                    </a:lnTo>
                    <a:lnTo>
                      <a:pt x="747" y="114"/>
                    </a:lnTo>
                    <a:lnTo>
                      <a:pt x="823" y="39"/>
                    </a:lnTo>
                    <a:lnTo>
                      <a:pt x="823" y="0"/>
                    </a:lnTo>
                    <a:lnTo>
                      <a:pt x="7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3" name="Freeform 81"/>
              <p:cNvSpPr>
                <a:spLocks/>
              </p:cNvSpPr>
              <p:nvPr/>
            </p:nvSpPr>
            <p:spPr bwMode="auto">
              <a:xfrm>
                <a:off x="4312" y="3346"/>
                <a:ext cx="823" cy="76"/>
              </a:xfrm>
              <a:custGeom>
                <a:avLst/>
                <a:gdLst>
                  <a:gd name="T0" fmla="*/ 0 w 823"/>
                  <a:gd name="T1" fmla="*/ 76 h 76"/>
                  <a:gd name="T2" fmla="*/ 747 w 823"/>
                  <a:gd name="T3" fmla="*/ 76 h 76"/>
                  <a:gd name="T4" fmla="*/ 823 w 823"/>
                  <a:gd name="T5" fmla="*/ 0 h 76"/>
                  <a:gd name="T6" fmla="*/ 75 w 823"/>
                  <a:gd name="T7" fmla="*/ 0 h 76"/>
                  <a:gd name="T8" fmla="*/ 0 w 823"/>
                  <a:gd name="T9" fmla="*/ 76 h 76"/>
                </a:gdLst>
                <a:ahLst/>
                <a:cxnLst>
                  <a:cxn ang="0">
                    <a:pos x="T0" y="T1"/>
                  </a:cxn>
                  <a:cxn ang="0">
                    <a:pos x="T2" y="T3"/>
                  </a:cxn>
                  <a:cxn ang="0">
                    <a:pos x="T4" y="T5"/>
                  </a:cxn>
                  <a:cxn ang="0">
                    <a:pos x="T6" y="T7"/>
                  </a:cxn>
                  <a:cxn ang="0">
                    <a:pos x="T8" y="T9"/>
                  </a:cxn>
                </a:cxnLst>
                <a:rect l="0" t="0" r="r" b="b"/>
                <a:pathLst>
                  <a:path w="823" h="76">
                    <a:moveTo>
                      <a:pt x="0" y="76"/>
                    </a:moveTo>
                    <a:lnTo>
                      <a:pt x="747" y="76"/>
                    </a:lnTo>
                    <a:lnTo>
                      <a:pt x="823" y="0"/>
                    </a:lnTo>
                    <a:lnTo>
                      <a:pt x="75" y="0"/>
                    </a:lnTo>
                    <a:lnTo>
                      <a:pt x="0" y="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4" name="Freeform 82"/>
              <p:cNvSpPr>
                <a:spLocks/>
              </p:cNvSpPr>
              <p:nvPr/>
            </p:nvSpPr>
            <p:spPr bwMode="auto">
              <a:xfrm>
                <a:off x="5059" y="3346"/>
                <a:ext cx="76" cy="114"/>
              </a:xfrm>
              <a:custGeom>
                <a:avLst/>
                <a:gdLst>
                  <a:gd name="T0" fmla="*/ 0 w 76"/>
                  <a:gd name="T1" fmla="*/ 76 h 114"/>
                  <a:gd name="T2" fmla="*/ 76 w 76"/>
                  <a:gd name="T3" fmla="*/ 0 h 114"/>
                  <a:gd name="T4" fmla="*/ 76 w 76"/>
                  <a:gd name="T5" fmla="*/ 39 h 114"/>
                  <a:gd name="T6" fmla="*/ 0 w 76"/>
                  <a:gd name="T7" fmla="*/ 114 h 114"/>
                  <a:gd name="T8" fmla="*/ 0 w 76"/>
                  <a:gd name="T9" fmla="*/ 76 h 114"/>
                </a:gdLst>
                <a:ahLst/>
                <a:cxnLst>
                  <a:cxn ang="0">
                    <a:pos x="T0" y="T1"/>
                  </a:cxn>
                  <a:cxn ang="0">
                    <a:pos x="T2" y="T3"/>
                  </a:cxn>
                  <a:cxn ang="0">
                    <a:pos x="T4" y="T5"/>
                  </a:cxn>
                  <a:cxn ang="0">
                    <a:pos x="T6" y="T7"/>
                  </a:cxn>
                  <a:cxn ang="0">
                    <a:pos x="T8" y="T9"/>
                  </a:cxn>
                </a:cxnLst>
                <a:rect l="0" t="0" r="r" b="b"/>
                <a:pathLst>
                  <a:path w="76" h="114">
                    <a:moveTo>
                      <a:pt x="0" y="76"/>
                    </a:moveTo>
                    <a:lnTo>
                      <a:pt x="76" y="0"/>
                    </a:lnTo>
                    <a:lnTo>
                      <a:pt x="76" y="39"/>
                    </a:lnTo>
                    <a:lnTo>
                      <a:pt x="0" y="114"/>
                    </a:lnTo>
                    <a:lnTo>
                      <a:pt x="0" y="76"/>
                    </a:lnTo>
                    <a:close/>
                  </a:path>
                </a:pathLst>
              </a:custGeom>
              <a:solidFill>
                <a:srgbClr val="CDCDC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5" name="Freeform 83"/>
              <p:cNvSpPr>
                <a:spLocks/>
              </p:cNvSpPr>
              <p:nvPr/>
            </p:nvSpPr>
            <p:spPr bwMode="auto">
              <a:xfrm>
                <a:off x="4312" y="3346"/>
                <a:ext cx="823" cy="114"/>
              </a:xfrm>
              <a:custGeom>
                <a:avLst/>
                <a:gdLst>
                  <a:gd name="T0" fmla="*/ 75 w 823"/>
                  <a:gd name="T1" fmla="*/ 0 h 114"/>
                  <a:gd name="T2" fmla="*/ 0 w 823"/>
                  <a:gd name="T3" fmla="*/ 76 h 114"/>
                  <a:gd name="T4" fmla="*/ 0 w 823"/>
                  <a:gd name="T5" fmla="*/ 114 h 114"/>
                  <a:gd name="T6" fmla="*/ 747 w 823"/>
                  <a:gd name="T7" fmla="*/ 114 h 114"/>
                  <a:gd name="T8" fmla="*/ 823 w 823"/>
                  <a:gd name="T9" fmla="*/ 39 h 114"/>
                  <a:gd name="T10" fmla="*/ 823 w 823"/>
                  <a:gd name="T11" fmla="*/ 0 h 114"/>
                  <a:gd name="T12" fmla="*/ 75 w 823"/>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23" h="114">
                    <a:moveTo>
                      <a:pt x="75" y="0"/>
                    </a:moveTo>
                    <a:lnTo>
                      <a:pt x="0" y="76"/>
                    </a:lnTo>
                    <a:lnTo>
                      <a:pt x="0" y="114"/>
                    </a:lnTo>
                    <a:lnTo>
                      <a:pt x="747" y="114"/>
                    </a:lnTo>
                    <a:lnTo>
                      <a:pt x="823" y="39"/>
                    </a:lnTo>
                    <a:lnTo>
                      <a:pt x="823" y="0"/>
                    </a:lnTo>
                    <a:lnTo>
                      <a:pt x="75" y="0"/>
                    </a:lnTo>
                    <a:close/>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56" name="Freeform 84"/>
              <p:cNvSpPr>
                <a:spLocks/>
              </p:cNvSpPr>
              <p:nvPr/>
            </p:nvSpPr>
            <p:spPr bwMode="auto">
              <a:xfrm>
                <a:off x="4312" y="3346"/>
                <a:ext cx="823" cy="76"/>
              </a:xfrm>
              <a:custGeom>
                <a:avLst/>
                <a:gdLst>
                  <a:gd name="T0" fmla="*/ 0 w 823"/>
                  <a:gd name="T1" fmla="*/ 76 h 76"/>
                  <a:gd name="T2" fmla="*/ 747 w 823"/>
                  <a:gd name="T3" fmla="*/ 76 h 76"/>
                  <a:gd name="T4" fmla="*/ 823 w 823"/>
                  <a:gd name="T5" fmla="*/ 0 h 76"/>
                </a:gdLst>
                <a:ahLst/>
                <a:cxnLst>
                  <a:cxn ang="0">
                    <a:pos x="T0" y="T1"/>
                  </a:cxn>
                  <a:cxn ang="0">
                    <a:pos x="T2" y="T3"/>
                  </a:cxn>
                  <a:cxn ang="0">
                    <a:pos x="T4" y="T5"/>
                  </a:cxn>
                </a:cxnLst>
                <a:rect l="0" t="0" r="r" b="b"/>
                <a:pathLst>
                  <a:path w="823" h="76">
                    <a:moveTo>
                      <a:pt x="0" y="76"/>
                    </a:moveTo>
                    <a:lnTo>
                      <a:pt x="747" y="76"/>
                    </a:lnTo>
                    <a:lnTo>
                      <a:pt x="823" y="0"/>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57" name="Line 85"/>
              <p:cNvSpPr>
                <a:spLocks noChangeShapeType="1"/>
              </p:cNvSpPr>
              <p:nvPr/>
            </p:nvSpPr>
            <p:spPr bwMode="auto">
              <a:xfrm>
                <a:off x="5059" y="3422"/>
                <a:ext cx="1" cy="3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3" name="Oval 87"/>
            <p:cNvSpPr>
              <a:spLocks noChangeArrowheads="1"/>
            </p:cNvSpPr>
            <p:nvPr/>
          </p:nvSpPr>
          <p:spPr bwMode="auto">
            <a:xfrm>
              <a:off x="4773" y="3540"/>
              <a:ext cx="163" cy="57"/>
            </a:xfrm>
            <a:prstGeom prst="ellipse">
              <a:avLst/>
            </a:prstGeom>
            <a:solidFill>
              <a:srgbClr val="FFFFFF"/>
            </a:solidFill>
            <a:ln w="6350">
              <a:solidFill>
                <a:srgbClr val="000000"/>
              </a:solidFill>
              <a:round/>
              <a:headEnd/>
              <a:tailEnd/>
            </a:ln>
          </p:spPr>
          <p:txBody>
            <a:bodyPr/>
            <a:lstStyle/>
            <a:p>
              <a:endParaRPr lang="en-US"/>
            </a:p>
          </p:txBody>
        </p:sp>
        <p:sp>
          <p:nvSpPr>
            <p:cNvPr id="14" name="Line 88"/>
            <p:cNvSpPr>
              <a:spLocks noChangeShapeType="1"/>
            </p:cNvSpPr>
            <p:nvPr/>
          </p:nvSpPr>
          <p:spPr bwMode="auto">
            <a:xfrm>
              <a:off x="4444"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89"/>
            <p:cNvSpPr>
              <a:spLocks noChangeShapeType="1"/>
            </p:cNvSpPr>
            <p:nvPr/>
          </p:nvSpPr>
          <p:spPr bwMode="auto">
            <a:xfrm>
              <a:off x="4485"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90"/>
            <p:cNvSpPr>
              <a:spLocks noChangeShapeType="1"/>
            </p:cNvSpPr>
            <p:nvPr/>
          </p:nvSpPr>
          <p:spPr bwMode="auto">
            <a:xfrm>
              <a:off x="4521"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 name="Line 91"/>
            <p:cNvSpPr>
              <a:spLocks noChangeShapeType="1"/>
            </p:cNvSpPr>
            <p:nvPr/>
          </p:nvSpPr>
          <p:spPr bwMode="auto">
            <a:xfrm>
              <a:off x="4562"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 name="Line 92"/>
            <p:cNvSpPr>
              <a:spLocks noChangeShapeType="1"/>
            </p:cNvSpPr>
            <p:nvPr/>
          </p:nvSpPr>
          <p:spPr bwMode="auto">
            <a:xfrm>
              <a:off x="4595"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 name="Line 93"/>
            <p:cNvSpPr>
              <a:spLocks noChangeShapeType="1"/>
            </p:cNvSpPr>
            <p:nvPr/>
          </p:nvSpPr>
          <p:spPr bwMode="auto">
            <a:xfrm>
              <a:off x="4637"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Line 94"/>
            <p:cNvSpPr>
              <a:spLocks noChangeShapeType="1"/>
            </p:cNvSpPr>
            <p:nvPr/>
          </p:nvSpPr>
          <p:spPr bwMode="auto">
            <a:xfrm>
              <a:off x="4673"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 name="Line 95"/>
            <p:cNvSpPr>
              <a:spLocks noChangeShapeType="1"/>
            </p:cNvSpPr>
            <p:nvPr/>
          </p:nvSpPr>
          <p:spPr bwMode="auto">
            <a:xfrm>
              <a:off x="4714"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 name="Line 96"/>
            <p:cNvSpPr>
              <a:spLocks noChangeShapeType="1"/>
            </p:cNvSpPr>
            <p:nvPr/>
          </p:nvSpPr>
          <p:spPr bwMode="auto">
            <a:xfrm>
              <a:off x="4747"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 name="Line 97"/>
            <p:cNvSpPr>
              <a:spLocks noChangeShapeType="1"/>
            </p:cNvSpPr>
            <p:nvPr/>
          </p:nvSpPr>
          <p:spPr bwMode="auto">
            <a:xfrm>
              <a:off x="4788"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Line 98"/>
            <p:cNvSpPr>
              <a:spLocks noChangeShapeType="1"/>
            </p:cNvSpPr>
            <p:nvPr/>
          </p:nvSpPr>
          <p:spPr bwMode="auto">
            <a:xfrm>
              <a:off x="4824" y="3668"/>
              <a:ext cx="2"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 name="Line 99"/>
            <p:cNvSpPr>
              <a:spLocks noChangeShapeType="1"/>
            </p:cNvSpPr>
            <p:nvPr/>
          </p:nvSpPr>
          <p:spPr bwMode="auto">
            <a:xfrm>
              <a:off x="4865" y="3668"/>
              <a:ext cx="2"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 name="Line 100"/>
            <p:cNvSpPr>
              <a:spLocks noChangeShapeType="1"/>
            </p:cNvSpPr>
            <p:nvPr/>
          </p:nvSpPr>
          <p:spPr bwMode="auto">
            <a:xfrm>
              <a:off x="4901"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 name="Line 101"/>
            <p:cNvSpPr>
              <a:spLocks noChangeShapeType="1"/>
            </p:cNvSpPr>
            <p:nvPr/>
          </p:nvSpPr>
          <p:spPr bwMode="auto">
            <a:xfrm>
              <a:off x="4940" y="3668"/>
              <a:ext cx="2"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Line 102"/>
            <p:cNvSpPr>
              <a:spLocks noChangeShapeType="1"/>
            </p:cNvSpPr>
            <p:nvPr/>
          </p:nvSpPr>
          <p:spPr bwMode="auto">
            <a:xfrm>
              <a:off x="4978"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Line 103"/>
            <p:cNvSpPr>
              <a:spLocks noChangeShapeType="1"/>
            </p:cNvSpPr>
            <p:nvPr/>
          </p:nvSpPr>
          <p:spPr bwMode="auto">
            <a:xfrm>
              <a:off x="5018"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Line 104"/>
            <p:cNvSpPr>
              <a:spLocks noChangeShapeType="1"/>
            </p:cNvSpPr>
            <p:nvPr/>
          </p:nvSpPr>
          <p:spPr bwMode="auto">
            <a:xfrm>
              <a:off x="5056"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Line 105"/>
            <p:cNvSpPr>
              <a:spLocks noChangeShapeType="1"/>
            </p:cNvSpPr>
            <p:nvPr/>
          </p:nvSpPr>
          <p:spPr bwMode="auto">
            <a:xfrm>
              <a:off x="5097"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 name="Line 106"/>
            <p:cNvSpPr>
              <a:spLocks noChangeShapeType="1"/>
            </p:cNvSpPr>
            <p:nvPr/>
          </p:nvSpPr>
          <p:spPr bwMode="auto">
            <a:xfrm>
              <a:off x="5134" y="3668"/>
              <a:ext cx="1"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 name="Line 107"/>
            <p:cNvSpPr>
              <a:spLocks noChangeShapeType="1"/>
            </p:cNvSpPr>
            <p:nvPr/>
          </p:nvSpPr>
          <p:spPr bwMode="auto">
            <a:xfrm>
              <a:off x="5174" y="3668"/>
              <a:ext cx="2"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 name="Line 108"/>
            <p:cNvSpPr>
              <a:spLocks noChangeShapeType="1"/>
            </p:cNvSpPr>
            <p:nvPr/>
          </p:nvSpPr>
          <p:spPr bwMode="auto">
            <a:xfrm>
              <a:off x="5207" y="3668"/>
              <a:ext cx="2" cy="1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5" name="Group 115"/>
            <p:cNvGrpSpPr>
              <a:grpSpLocks/>
            </p:cNvGrpSpPr>
            <p:nvPr/>
          </p:nvGrpSpPr>
          <p:grpSpPr bwMode="auto">
            <a:xfrm>
              <a:off x="4746" y="944"/>
              <a:ext cx="161" cy="137"/>
              <a:chOff x="4619" y="1037"/>
              <a:chExt cx="142" cy="116"/>
            </a:xfrm>
          </p:grpSpPr>
          <p:grpSp>
            <p:nvGrpSpPr>
              <p:cNvPr id="346" name="Group 113"/>
              <p:cNvGrpSpPr>
                <a:grpSpLocks/>
              </p:cNvGrpSpPr>
              <p:nvPr/>
            </p:nvGrpSpPr>
            <p:grpSpPr bwMode="auto">
              <a:xfrm>
                <a:off x="4619" y="1037"/>
                <a:ext cx="142" cy="116"/>
                <a:chOff x="4619" y="1037"/>
                <a:chExt cx="142" cy="116"/>
              </a:xfrm>
            </p:grpSpPr>
            <p:sp>
              <p:nvSpPr>
                <p:cNvPr id="348" name="Rectangle 109"/>
                <p:cNvSpPr>
                  <a:spLocks noChangeArrowheads="1"/>
                </p:cNvSpPr>
                <p:nvPr/>
              </p:nvSpPr>
              <p:spPr bwMode="auto">
                <a:xfrm>
                  <a:off x="4619" y="1037"/>
                  <a:ext cx="142" cy="116"/>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9" name="Freeform 110"/>
                <p:cNvSpPr>
                  <a:spLocks/>
                </p:cNvSpPr>
                <p:nvPr/>
              </p:nvSpPr>
              <p:spPr bwMode="auto">
                <a:xfrm>
                  <a:off x="4619" y="1037"/>
                  <a:ext cx="139" cy="113"/>
                </a:xfrm>
                <a:custGeom>
                  <a:avLst/>
                  <a:gdLst>
                    <a:gd name="T0" fmla="*/ 69 w 139"/>
                    <a:gd name="T1" fmla="*/ 0 h 113"/>
                    <a:gd name="T2" fmla="*/ 56 w 139"/>
                    <a:gd name="T3" fmla="*/ 2 h 113"/>
                    <a:gd name="T4" fmla="*/ 43 w 139"/>
                    <a:gd name="T5" fmla="*/ 5 h 113"/>
                    <a:gd name="T6" fmla="*/ 31 w 139"/>
                    <a:gd name="T7" fmla="*/ 11 h 113"/>
                    <a:gd name="T8" fmla="*/ 21 w 139"/>
                    <a:gd name="T9" fmla="*/ 17 h 113"/>
                    <a:gd name="T10" fmla="*/ 12 w 139"/>
                    <a:gd name="T11" fmla="*/ 25 h 113"/>
                    <a:gd name="T12" fmla="*/ 6 w 139"/>
                    <a:gd name="T13" fmla="*/ 34 h 113"/>
                    <a:gd name="T14" fmla="*/ 1 w 139"/>
                    <a:gd name="T15" fmla="*/ 45 h 113"/>
                    <a:gd name="T16" fmla="*/ 0 w 139"/>
                    <a:gd name="T17" fmla="*/ 56 h 113"/>
                    <a:gd name="T18" fmla="*/ 1 w 139"/>
                    <a:gd name="T19" fmla="*/ 68 h 113"/>
                    <a:gd name="T20" fmla="*/ 6 w 139"/>
                    <a:gd name="T21" fmla="*/ 79 h 113"/>
                    <a:gd name="T22" fmla="*/ 12 w 139"/>
                    <a:gd name="T23" fmla="*/ 87 h 113"/>
                    <a:gd name="T24" fmla="*/ 21 w 139"/>
                    <a:gd name="T25" fmla="*/ 96 h 113"/>
                    <a:gd name="T26" fmla="*/ 31 w 139"/>
                    <a:gd name="T27" fmla="*/ 104 h 113"/>
                    <a:gd name="T28" fmla="*/ 43 w 139"/>
                    <a:gd name="T29" fmla="*/ 108 h 113"/>
                    <a:gd name="T30" fmla="*/ 56 w 139"/>
                    <a:gd name="T31" fmla="*/ 111 h 113"/>
                    <a:gd name="T32" fmla="*/ 69 w 139"/>
                    <a:gd name="T33" fmla="*/ 113 h 113"/>
                    <a:gd name="T34" fmla="*/ 84 w 139"/>
                    <a:gd name="T35" fmla="*/ 111 h 113"/>
                    <a:gd name="T36" fmla="*/ 96 w 139"/>
                    <a:gd name="T37" fmla="*/ 108 h 113"/>
                    <a:gd name="T38" fmla="*/ 108 w 139"/>
                    <a:gd name="T39" fmla="*/ 104 h 113"/>
                    <a:gd name="T40" fmla="*/ 118 w 139"/>
                    <a:gd name="T41" fmla="*/ 96 h 113"/>
                    <a:gd name="T42" fmla="*/ 127 w 139"/>
                    <a:gd name="T43" fmla="*/ 87 h 113"/>
                    <a:gd name="T44" fmla="*/ 133 w 139"/>
                    <a:gd name="T45" fmla="*/ 79 h 113"/>
                    <a:gd name="T46" fmla="*/ 137 w 139"/>
                    <a:gd name="T47" fmla="*/ 68 h 113"/>
                    <a:gd name="T48" fmla="*/ 139 w 139"/>
                    <a:gd name="T49" fmla="*/ 56 h 113"/>
                    <a:gd name="T50" fmla="*/ 137 w 139"/>
                    <a:gd name="T51" fmla="*/ 45 h 113"/>
                    <a:gd name="T52" fmla="*/ 133 w 139"/>
                    <a:gd name="T53" fmla="*/ 34 h 113"/>
                    <a:gd name="T54" fmla="*/ 127 w 139"/>
                    <a:gd name="T55" fmla="*/ 25 h 113"/>
                    <a:gd name="T56" fmla="*/ 118 w 139"/>
                    <a:gd name="T57" fmla="*/ 17 h 113"/>
                    <a:gd name="T58" fmla="*/ 108 w 139"/>
                    <a:gd name="T59" fmla="*/ 11 h 113"/>
                    <a:gd name="T60" fmla="*/ 96 w 139"/>
                    <a:gd name="T61" fmla="*/ 5 h 113"/>
                    <a:gd name="T62" fmla="*/ 84 w 139"/>
                    <a:gd name="T63" fmla="*/ 2 h 113"/>
                    <a:gd name="T64" fmla="*/ 69 w 139"/>
                    <a:gd name="T6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13">
                      <a:moveTo>
                        <a:pt x="69" y="0"/>
                      </a:moveTo>
                      <a:lnTo>
                        <a:pt x="56" y="2"/>
                      </a:lnTo>
                      <a:lnTo>
                        <a:pt x="43" y="5"/>
                      </a:lnTo>
                      <a:lnTo>
                        <a:pt x="31" y="11"/>
                      </a:lnTo>
                      <a:lnTo>
                        <a:pt x="21" y="17"/>
                      </a:lnTo>
                      <a:lnTo>
                        <a:pt x="12" y="25"/>
                      </a:lnTo>
                      <a:lnTo>
                        <a:pt x="6" y="34"/>
                      </a:lnTo>
                      <a:lnTo>
                        <a:pt x="1" y="45"/>
                      </a:lnTo>
                      <a:lnTo>
                        <a:pt x="0" y="56"/>
                      </a:lnTo>
                      <a:lnTo>
                        <a:pt x="1" y="68"/>
                      </a:lnTo>
                      <a:lnTo>
                        <a:pt x="6" y="79"/>
                      </a:lnTo>
                      <a:lnTo>
                        <a:pt x="12" y="87"/>
                      </a:lnTo>
                      <a:lnTo>
                        <a:pt x="21" y="96"/>
                      </a:lnTo>
                      <a:lnTo>
                        <a:pt x="31" y="104"/>
                      </a:lnTo>
                      <a:lnTo>
                        <a:pt x="43" y="108"/>
                      </a:lnTo>
                      <a:lnTo>
                        <a:pt x="56" y="111"/>
                      </a:lnTo>
                      <a:lnTo>
                        <a:pt x="69" y="113"/>
                      </a:lnTo>
                      <a:lnTo>
                        <a:pt x="84" y="111"/>
                      </a:lnTo>
                      <a:lnTo>
                        <a:pt x="96" y="108"/>
                      </a:lnTo>
                      <a:lnTo>
                        <a:pt x="108" y="104"/>
                      </a:lnTo>
                      <a:lnTo>
                        <a:pt x="118" y="96"/>
                      </a:lnTo>
                      <a:lnTo>
                        <a:pt x="127" y="87"/>
                      </a:lnTo>
                      <a:lnTo>
                        <a:pt x="133" y="79"/>
                      </a:lnTo>
                      <a:lnTo>
                        <a:pt x="137" y="68"/>
                      </a:lnTo>
                      <a:lnTo>
                        <a:pt x="139" y="56"/>
                      </a:lnTo>
                      <a:lnTo>
                        <a:pt x="137" y="45"/>
                      </a:lnTo>
                      <a:lnTo>
                        <a:pt x="133" y="34"/>
                      </a:lnTo>
                      <a:lnTo>
                        <a:pt x="127" y="25"/>
                      </a:lnTo>
                      <a:lnTo>
                        <a:pt x="118" y="17"/>
                      </a:lnTo>
                      <a:lnTo>
                        <a:pt x="108" y="11"/>
                      </a:lnTo>
                      <a:lnTo>
                        <a:pt x="96" y="5"/>
                      </a:lnTo>
                      <a:lnTo>
                        <a:pt x="84" y="2"/>
                      </a:lnTo>
                      <a:lnTo>
                        <a:pt x="69" y="0"/>
                      </a:lnTo>
                      <a:close/>
                    </a:path>
                  </a:pathLst>
                </a:custGeom>
                <a:solidFill>
                  <a:srgbClr val="C0C0C0"/>
                </a:solidFill>
                <a:ln w="0">
                  <a:solidFill>
                    <a:srgbClr val="FFFFFF"/>
                  </a:solidFill>
                  <a:prstDash val="solid"/>
                  <a:round/>
                  <a:headEnd/>
                  <a:tailEnd/>
                </a:ln>
              </p:spPr>
              <p:txBody>
                <a:bodyPr/>
                <a:lstStyle/>
                <a:p>
                  <a:endParaRPr lang="en-US"/>
                </a:p>
              </p:txBody>
            </p:sp>
            <p:sp>
              <p:nvSpPr>
                <p:cNvPr id="350" name="Oval 111"/>
                <p:cNvSpPr>
                  <a:spLocks noChangeArrowheads="1"/>
                </p:cNvSpPr>
                <p:nvPr/>
              </p:nvSpPr>
              <p:spPr bwMode="auto">
                <a:xfrm>
                  <a:off x="4619" y="1037"/>
                  <a:ext cx="140" cy="114"/>
                </a:xfrm>
                <a:prstGeom prst="ellipse">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1" name="Rectangle 112"/>
                <p:cNvSpPr>
                  <a:spLocks noChangeArrowheads="1"/>
                </p:cNvSpPr>
                <p:nvPr/>
              </p:nvSpPr>
              <p:spPr bwMode="auto">
                <a:xfrm>
                  <a:off x="4619" y="1037"/>
                  <a:ext cx="142" cy="116"/>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347" name="Oval 114"/>
              <p:cNvSpPr>
                <a:spLocks noChangeArrowheads="1"/>
              </p:cNvSpPr>
              <p:nvPr/>
            </p:nvSpPr>
            <p:spPr bwMode="auto">
              <a:xfrm>
                <a:off x="4619" y="1037"/>
                <a:ext cx="140" cy="114"/>
              </a:xfrm>
              <a:prstGeom prst="ellipse">
                <a:avLst/>
              </a:pr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6" name="Line 116"/>
            <p:cNvSpPr>
              <a:spLocks noChangeShapeType="1"/>
            </p:cNvSpPr>
            <p:nvPr/>
          </p:nvSpPr>
          <p:spPr bwMode="auto">
            <a:xfrm>
              <a:off x="4715" y="1021"/>
              <a:ext cx="547"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 name="Line 117"/>
            <p:cNvSpPr>
              <a:spLocks noChangeShapeType="1"/>
            </p:cNvSpPr>
            <p:nvPr/>
          </p:nvSpPr>
          <p:spPr bwMode="auto">
            <a:xfrm>
              <a:off x="4715" y="1099"/>
              <a:ext cx="547" cy="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8" name="Line 118"/>
            <p:cNvSpPr>
              <a:spLocks noChangeShapeType="1"/>
            </p:cNvSpPr>
            <p:nvPr/>
          </p:nvSpPr>
          <p:spPr bwMode="auto">
            <a:xfrm>
              <a:off x="4715" y="1569"/>
              <a:ext cx="548"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 name="Line 119"/>
            <p:cNvSpPr>
              <a:spLocks noChangeShapeType="1"/>
            </p:cNvSpPr>
            <p:nvPr/>
          </p:nvSpPr>
          <p:spPr bwMode="auto">
            <a:xfrm>
              <a:off x="4715" y="1174"/>
              <a:ext cx="548"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 name="Line 120"/>
            <p:cNvSpPr>
              <a:spLocks noChangeShapeType="1"/>
            </p:cNvSpPr>
            <p:nvPr/>
          </p:nvSpPr>
          <p:spPr bwMode="auto">
            <a:xfrm>
              <a:off x="4715" y="1256"/>
              <a:ext cx="548"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 name="Line 121"/>
            <p:cNvSpPr>
              <a:spLocks noChangeShapeType="1"/>
            </p:cNvSpPr>
            <p:nvPr/>
          </p:nvSpPr>
          <p:spPr bwMode="auto">
            <a:xfrm>
              <a:off x="4715" y="1330"/>
              <a:ext cx="548"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 name="Line 122"/>
            <p:cNvSpPr>
              <a:spLocks noChangeShapeType="1"/>
            </p:cNvSpPr>
            <p:nvPr/>
          </p:nvSpPr>
          <p:spPr bwMode="auto">
            <a:xfrm>
              <a:off x="4715" y="1413"/>
              <a:ext cx="548"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3" name="Line 123"/>
            <p:cNvSpPr>
              <a:spLocks noChangeShapeType="1"/>
            </p:cNvSpPr>
            <p:nvPr/>
          </p:nvSpPr>
          <p:spPr bwMode="auto">
            <a:xfrm>
              <a:off x="4715" y="1487"/>
              <a:ext cx="548"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4" name="Group 126"/>
            <p:cNvGrpSpPr>
              <a:grpSpLocks/>
            </p:cNvGrpSpPr>
            <p:nvPr/>
          </p:nvGrpSpPr>
          <p:grpSpPr bwMode="auto">
            <a:xfrm>
              <a:off x="5085" y="1021"/>
              <a:ext cx="35" cy="859"/>
              <a:chOff x="4917" y="1102"/>
              <a:chExt cx="31" cy="730"/>
            </a:xfrm>
          </p:grpSpPr>
          <p:sp>
            <p:nvSpPr>
              <p:cNvPr id="344" name="Line 124"/>
              <p:cNvSpPr>
                <a:spLocks noChangeShapeType="1"/>
              </p:cNvSpPr>
              <p:nvPr/>
            </p:nvSpPr>
            <p:spPr bwMode="auto">
              <a:xfrm>
                <a:off x="4934" y="1102"/>
                <a:ext cx="1" cy="68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5" name="Freeform 125"/>
              <p:cNvSpPr>
                <a:spLocks/>
              </p:cNvSpPr>
              <p:nvPr/>
            </p:nvSpPr>
            <p:spPr bwMode="auto">
              <a:xfrm>
                <a:off x="4917" y="1785"/>
                <a:ext cx="31" cy="47"/>
              </a:xfrm>
              <a:custGeom>
                <a:avLst/>
                <a:gdLst>
                  <a:gd name="T0" fmla="*/ 0 w 31"/>
                  <a:gd name="T1" fmla="*/ 0 h 47"/>
                  <a:gd name="T2" fmla="*/ 17 w 31"/>
                  <a:gd name="T3" fmla="*/ 47 h 47"/>
                  <a:gd name="T4" fmla="*/ 31 w 31"/>
                  <a:gd name="T5" fmla="*/ 0 h 47"/>
                  <a:gd name="T6" fmla="*/ 0 w 31"/>
                  <a:gd name="T7" fmla="*/ 0 h 47"/>
                </a:gdLst>
                <a:ahLst/>
                <a:cxnLst>
                  <a:cxn ang="0">
                    <a:pos x="T0" y="T1"/>
                  </a:cxn>
                  <a:cxn ang="0">
                    <a:pos x="T2" y="T3"/>
                  </a:cxn>
                  <a:cxn ang="0">
                    <a:pos x="T4" y="T5"/>
                  </a:cxn>
                  <a:cxn ang="0">
                    <a:pos x="T6" y="T7"/>
                  </a:cxn>
                </a:cxnLst>
                <a:rect l="0" t="0" r="r" b="b"/>
                <a:pathLst>
                  <a:path w="31" h="47">
                    <a:moveTo>
                      <a:pt x="0" y="0"/>
                    </a:moveTo>
                    <a:lnTo>
                      <a:pt x="17" y="47"/>
                    </a:lnTo>
                    <a:lnTo>
                      <a:pt x="3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5" name="Group 129"/>
            <p:cNvGrpSpPr>
              <a:grpSpLocks/>
            </p:cNvGrpSpPr>
            <p:nvPr/>
          </p:nvGrpSpPr>
          <p:grpSpPr bwMode="auto">
            <a:xfrm>
              <a:off x="5193" y="1021"/>
              <a:ext cx="35" cy="859"/>
              <a:chOff x="5012" y="1102"/>
              <a:chExt cx="31" cy="730"/>
            </a:xfrm>
          </p:grpSpPr>
          <p:sp>
            <p:nvSpPr>
              <p:cNvPr id="342" name="Line 127"/>
              <p:cNvSpPr>
                <a:spLocks noChangeShapeType="1"/>
              </p:cNvSpPr>
              <p:nvPr/>
            </p:nvSpPr>
            <p:spPr bwMode="auto">
              <a:xfrm>
                <a:off x="5028" y="1102"/>
                <a:ext cx="1" cy="68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3" name="Freeform 128"/>
              <p:cNvSpPr>
                <a:spLocks/>
              </p:cNvSpPr>
              <p:nvPr/>
            </p:nvSpPr>
            <p:spPr bwMode="auto">
              <a:xfrm>
                <a:off x="5012" y="1785"/>
                <a:ext cx="31" cy="47"/>
              </a:xfrm>
              <a:custGeom>
                <a:avLst/>
                <a:gdLst>
                  <a:gd name="T0" fmla="*/ 0 w 31"/>
                  <a:gd name="T1" fmla="*/ 0 h 47"/>
                  <a:gd name="T2" fmla="*/ 16 w 31"/>
                  <a:gd name="T3" fmla="*/ 47 h 47"/>
                  <a:gd name="T4" fmla="*/ 31 w 31"/>
                  <a:gd name="T5" fmla="*/ 0 h 47"/>
                  <a:gd name="T6" fmla="*/ 0 w 31"/>
                  <a:gd name="T7" fmla="*/ 0 h 47"/>
                </a:gdLst>
                <a:ahLst/>
                <a:cxnLst>
                  <a:cxn ang="0">
                    <a:pos x="T0" y="T1"/>
                  </a:cxn>
                  <a:cxn ang="0">
                    <a:pos x="T2" y="T3"/>
                  </a:cxn>
                  <a:cxn ang="0">
                    <a:pos x="T4" y="T5"/>
                  </a:cxn>
                  <a:cxn ang="0">
                    <a:pos x="T6" y="T7"/>
                  </a:cxn>
                </a:cxnLst>
                <a:rect l="0" t="0" r="r" b="b"/>
                <a:pathLst>
                  <a:path w="31" h="47">
                    <a:moveTo>
                      <a:pt x="0" y="0"/>
                    </a:moveTo>
                    <a:lnTo>
                      <a:pt x="16" y="47"/>
                    </a:lnTo>
                    <a:lnTo>
                      <a:pt x="3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6" name="Group 132"/>
            <p:cNvGrpSpPr>
              <a:grpSpLocks/>
            </p:cNvGrpSpPr>
            <p:nvPr/>
          </p:nvGrpSpPr>
          <p:grpSpPr bwMode="auto">
            <a:xfrm>
              <a:off x="4854" y="1021"/>
              <a:ext cx="35" cy="859"/>
              <a:chOff x="4714" y="1102"/>
              <a:chExt cx="31" cy="730"/>
            </a:xfrm>
          </p:grpSpPr>
          <p:sp>
            <p:nvSpPr>
              <p:cNvPr id="340" name="Line 130"/>
              <p:cNvSpPr>
                <a:spLocks noChangeShapeType="1"/>
              </p:cNvSpPr>
              <p:nvPr/>
            </p:nvSpPr>
            <p:spPr bwMode="auto">
              <a:xfrm>
                <a:off x="4730" y="1102"/>
                <a:ext cx="1" cy="68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1" name="Freeform 131"/>
              <p:cNvSpPr>
                <a:spLocks/>
              </p:cNvSpPr>
              <p:nvPr/>
            </p:nvSpPr>
            <p:spPr bwMode="auto">
              <a:xfrm>
                <a:off x="4714" y="1785"/>
                <a:ext cx="31" cy="47"/>
              </a:xfrm>
              <a:custGeom>
                <a:avLst/>
                <a:gdLst>
                  <a:gd name="T0" fmla="*/ 0 w 31"/>
                  <a:gd name="T1" fmla="*/ 0 h 47"/>
                  <a:gd name="T2" fmla="*/ 16 w 31"/>
                  <a:gd name="T3" fmla="*/ 47 h 47"/>
                  <a:gd name="T4" fmla="*/ 31 w 31"/>
                  <a:gd name="T5" fmla="*/ 0 h 47"/>
                  <a:gd name="T6" fmla="*/ 0 w 31"/>
                  <a:gd name="T7" fmla="*/ 0 h 47"/>
                </a:gdLst>
                <a:ahLst/>
                <a:cxnLst>
                  <a:cxn ang="0">
                    <a:pos x="T0" y="T1"/>
                  </a:cxn>
                  <a:cxn ang="0">
                    <a:pos x="T2" y="T3"/>
                  </a:cxn>
                  <a:cxn ang="0">
                    <a:pos x="T4" y="T5"/>
                  </a:cxn>
                  <a:cxn ang="0">
                    <a:pos x="T6" y="T7"/>
                  </a:cxn>
                </a:cxnLst>
                <a:rect l="0" t="0" r="r" b="b"/>
                <a:pathLst>
                  <a:path w="31" h="47">
                    <a:moveTo>
                      <a:pt x="0" y="0"/>
                    </a:moveTo>
                    <a:lnTo>
                      <a:pt x="16" y="47"/>
                    </a:lnTo>
                    <a:lnTo>
                      <a:pt x="3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7" name="Group 135"/>
            <p:cNvGrpSpPr>
              <a:grpSpLocks/>
            </p:cNvGrpSpPr>
            <p:nvPr/>
          </p:nvGrpSpPr>
          <p:grpSpPr bwMode="auto">
            <a:xfrm>
              <a:off x="4974" y="1021"/>
              <a:ext cx="36" cy="859"/>
              <a:chOff x="4820" y="1102"/>
              <a:chExt cx="31" cy="730"/>
            </a:xfrm>
          </p:grpSpPr>
          <p:sp>
            <p:nvSpPr>
              <p:cNvPr id="338" name="Line 133"/>
              <p:cNvSpPr>
                <a:spLocks noChangeShapeType="1"/>
              </p:cNvSpPr>
              <p:nvPr/>
            </p:nvSpPr>
            <p:spPr bwMode="auto">
              <a:xfrm>
                <a:off x="4836" y="1102"/>
                <a:ext cx="1" cy="68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9" name="Freeform 134"/>
              <p:cNvSpPr>
                <a:spLocks/>
              </p:cNvSpPr>
              <p:nvPr/>
            </p:nvSpPr>
            <p:spPr bwMode="auto">
              <a:xfrm>
                <a:off x="4820" y="1785"/>
                <a:ext cx="31" cy="47"/>
              </a:xfrm>
              <a:custGeom>
                <a:avLst/>
                <a:gdLst>
                  <a:gd name="T0" fmla="*/ 0 w 31"/>
                  <a:gd name="T1" fmla="*/ 0 h 47"/>
                  <a:gd name="T2" fmla="*/ 16 w 31"/>
                  <a:gd name="T3" fmla="*/ 47 h 47"/>
                  <a:gd name="T4" fmla="*/ 31 w 31"/>
                  <a:gd name="T5" fmla="*/ 0 h 47"/>
                  <a:gd name="T6" fmla="*/ 0 w 31"/>
                  <a:gd name="T7" fmla="*/ 0 h 47"/>
                </a:gdLst>
                <a:ahLst/>
                <a:cxnLst>
                  <a:cxn ang="0">
                    <a:pos x="T0" y="T1"/>
                  </a:cxn>
                  <a:cxn ang="0">
                    <a:pos x="T2" y="T3"/>
                  </a:cxn>
                  <a:cxn ang="0">
                    <a:pos x="T4" y="T5"/>
                  </a:cxn>
                  <a:cxn ang="0">
                    <a:pos x="T6" y="T7"/>
                  </a:cxn>
                </a:cxnLst>
                <a:rect l="0" t="0" r="r" b="b"/>
                <a:pathLst>
                  <a:path w="31" h="47">
                    <a:moveTo>
                      <a:pt x="0" y="0"/>
                    </a:moveTo>
                    <a:lnTo>
                      <a:pt x="16" y="47"/>
                    </a:lnTo>
                    <a:lnTo>
                      <a:pt x="3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48" name="Line 136"/>
            <p:cNvSpPr>
              <a:spLocks noChangeShapeType="1"/>
            </p:cNvSpPr>
            <p:nvPr/>
          </p:nvSpPr>
          <p:spPr bwMode="auto">
            <a:xfrm>
              <a:off x="4806" y="1021"/>
              <a:ext cx="66" cy="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 name="Line 137"/>
            <p:cNvSpPr>
              <a:spLocks noChangeShapeType="1"/>
            </p:cNvSpPr>
            <p:nvPr/>
          </p:nvSpPr>
          <p:spPr bwMode="auto">
            <a:xfrm>
              <a:off x="4929" y="1021"/>
              <a:ext cx="66" cy="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 name="Line 138"/>
            <p:cNvSpPr>
              <a:spLocks noChangeShapeType="1"/>
            </p:cNvSpPr>
            <p:nvPr/>
          </p:nvSpPr>
          <p:spPr bwMode="auto">
            <a:xfrm>
              <a:off x="5038" y="1021"/>
              <a:ext cx="66" cy="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 name="Line 139"/>
            <p:cNvSpPr>
              <a:spLocks noChangeShapeType="1"/>
            </p:cNvSpPr>
            <p:nvPr/>
          </p:nvSpPr>
          <p:spPr bwMode="auto">
            <a:xfrm>
              <a:off x="5155" y="1021"/>
              <a:ext cx="66" cy="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2" name="Oval 140"/>
            <p:cNvSpPr>
              <a:spLocks noChangeArrowheads="1"/>
            </p:cNvSpPr>
            <p:nvPr/>
          </p:nvSpPr>
          <p:spPr bwMode="auto">
            <a:xfrm>
              <a:off x="4789" y="1004"/>
              <a:ext cx="27"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3" name="Oval 141"/>
            <p:cNvSpPr>
              <a:spLocks noChangeArrowheads="1"/>
            </p:cNvSpPr>
            <p:nvPr/>
          </p:nvSpPr>
          <p:spPr bwMode="auto">
            <a:xfrm>
              <a:off x="4915" y="1006"/>
              <a:ext cx="28"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Oval 142"/>
            <p:cNvSpPr>
              <a:spLocks noChangeArrowheads="1"/>
            </p:cNvSpPr>
            <p:nvPr/>
          </p:nvSpPr>
          <p:spPr bwMode="auto">
            <a:xfrm>
              <a:off x="5027" y="1004"/>
              <a:ext cx="26"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 name="Oval 143"/>
            <p:cNvSpPr>
              <a:spLocks noChangeArrowheads="1"/>
            </p:cNvSpPr>
            <p:nvPr/>
          </p:nvSpPr>
          <p:spPr bwMode="auto">
            <a:xfrm>
              <a:off x="5147" y="1006"/>
              <a:ext cx="27"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 name="Oval 144"/>
            <p:cNvSpPr>
              <a:spLocks noChangeArrowheads="1"/>
            </p:cNvSpPr>
            <p:nvPr/>
          </p:nvSpPr>
          <p:spPr bwMode="auto">
            <a:xfrm>
              <a:off x="4854" y="1033"/>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7" name="Oval 145"/>
            <p:cNvSpPr>
              <a:spLocks noChangeArrowheads="1"/>
            </p:cNvSpPr>
            <p:nvPr/>
          </p:nvSpPr>
          <p:spPr bwMode="auto">
            <a:xfrm>
              <a:off x="4979" y="1033"/>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Oval 146"/>
            <p:cNvSpPr>
              <a:spLocks noChangeArrowheads="1"/>
            </p:cNvSpPr>
            <p:nvPr/>
          </p:nvSpPr>
          <p:spPr bwMode="auto">
            <a:xfrm>
              <a:off x="5088" y="1033"/>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 name="Oval 147"/>
            <p:cNvSpPr>
              <a:spLocks noChangeArrowheads="1"/>
            </p:cNvSpPr>
            <p:nvPr/>
          </p:nvSpPr>
          <p:spPr bwMode="auto">
            <a:xfrm>
              <a:off x="5201" y="1028"/>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 name="Line 148"/>
            <p:cNvSpPr>
              <a:spLocks noChangeShapeType="1"/>
            </p:cNvSpPr>
            <p:nvPr/>
          </p:nvSpPr>
          <p:spPr bwMode="auto">
            <a:xfrm>
              <a:off x="4806" y="1099"/>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 name="Line 149"/>
            <p:cNvSpPr>
              <a:spLocks noChangeShapeType="1"/>
            </p:cNvSpPr>
            <p:nvPr/>
          </p:nvSpPr>
          <p:spPr bwMode="auto">
            <a:xfrm>
              <a:off x="4929" y="1099"/>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 name="Line 150"/>
            <p:cNvSpPr>
              <a:spLocks noChangeShapeType="1"/>
            </p:cNvSpPr>
            <p:nvPr/>
          </p:nvSpPr>
          <p:spPr bwMode="auto">
            <a:xfrm>
              <a:off x="5038" y="1099"/>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3" name="Oval 151"/>
            <p:cNvSpPr>
              <a:spLocks noChangeArrowheads="1"/>
            </p:cNvSpPr>
            <p:nvPr/>
          </p:nvSpPr>
          <p:spPr bwMode="auto">
            <a:xfrm>
              <a:off x="4789" y="1082"/>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4" name="Oval 152"/>
            <p:cNvSpPr>
              <a:spLocks noChangeArrowheads="1"/>
            </p:cNvSpPr>
            <p:nvPr/>
          </p:nvSpPr>
          <p:spPr bwMode="auto">
            <a:xfrm>
              <a:off x="4915" y="1085"/>
              <a:ext cx="28"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Oval 153"/>
            <p:cNvSpPr>
              <a:spLocks noChangeArrowheads="1"/>
            </p:cNvSpPr>
            <p:nvPr/>
          </p:nvSpPr>
          <p:spPr bwMode="auto">
            <a:xfrm>
              <a:off x="5027" y="1082"/>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6" name="Oval 154"/>
            <p:cNvSpPr>
              <a:spLocks noChangeArrowheads="1"/>
            </p:cNvSpPr>
            <p:nvPr/>
          </p:nvSpPr>
          <p:spPr bwMode="auto">
            <a:xfrm>
              <a:off x="5147" y="1085"/>
              <a:ext cx="27"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7" name="Oval 155"/>
            <p:cNvSpPr>
              <a:spLocks noChangeArrowheads="1"/>
            </p:cNvSpPr>
            <p:nvPr/>
          </p:nvSpPr>
          <p:spPr bwMode="auto">
            <a:xfrm>
              <a:off x="4854" y="1111"/>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8" name="Oval 156"/>
            <p:cNvSpPr>
              <a:spLocks noChangeArrowheads="1"/>
            </p:cNvSpPr>
            <p:nvPr/>
          </p:nvSpPr>
          <p:spPr bwMode="auto">
            <a:xfrm>
              <a:off x="4979" y="1114"/>
              <a:ext cx="27"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9" name="Oval 157"/>
            <p:cNvSpPr>
              <a:spLocks noChangeArrowheads="1"/>
            </p:cNvSpPr>
            <p:nvPr/>
          </p:nvSpPr>
          <p:spPr bwMode="auto">
            <a:xfrm>
              <a:off x="5088" y="1114"/>
              <a:ext cx="27"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0" name="Oval 158"/>
            <p:cNvSpPr>
              <a:spLocks noChangeArrowheads="1"/>
            </p:cNvSpPr>
            <p:nvPr/>
          </p:nvSpPr>
          <p:spPr bwMode="auto">
            <a:xfrm>
              <a:off x="5201" y="1106"/>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1" name="Line 159"/>
            <p:cNvSpPr>
              <a:spLocks noChangeShapeType="1"/>
            </p:cNvSpPr>
            <p:nvPr/>
          </p:nvSpPr>
          <p:spPr bwMode="auto">
            <a:xfrm>
              <a:off x="4809" y="1177"/>
              <a:ext cx="64"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 name="Line 160"/>
            <p:cNvSpPr>
              <a:spLocks noChangeShapeType="1"/>
            </p:cNvSpPr>
            <p:nvPr/>
          </p:nvSpPr>
          <p:spPr bwMode="auto">
            <a:xfrm>
              <a:off x="5042" y="1177"/>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3" name="Line 161"/>
            <p:cNvSpPr>
              <a:spLocks noChangeShapeType="1"/>
            </p:cNvSpPr>
            <p:nvPr/>
          </p:nvSpPr>
          <p:spPr bwMode="auto">
            <a:xfrm>
              <a:off x="5154" y="1096"/>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 name="Oval 162"/>
            <p:cNvSpPr>
              <a:spLocks noChangeArrowheads="1"/>
            </p:cNvSpPr>
            <p:nvPr/>
          </p:nvSpPr>
          <p:spPr bwMode="auto">
            <a:xfrm>
              <a:off x="4793" y="1162"/>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5" name="Oval 163"/>
            <p:cNvSpPr>
              <a:spLocks noChangeArrowheads="1"/>
            </p:cNvSpPr>
            <p:nvPr/>
          </p:nvSpPr>
          <p:spPr bwMode="auto">
            <a:xfrm>
              <a:off x="4919" y="1163"/>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6" name="Oval 164"/>
            <p:cNvSpPr>
              <a:spLocks noChangeArrowheads="1"/>
            </p:cNvSpPr>
            <p:nvPr/>
          </p:nvSpPr>
          <p:spPr bwMode="auto">
            <a:xfrm>
              <a:off x="5028" y="1162"/>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7" name="Oval 165"/>
            <p:cNvSpPr>
              <a:spLocks noChangeArrowheads="1"/>
            </p:cNvSpPr>
            <p:nvPr/>
          </p:nvSpPr>
          <p:spPr bwMode="auto">
            <a:xfrm>
              <a:off x="5149" y="1165"/>
              <a:ext cx="27"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8" name="Oval 166"/>
            <p:cNvSpPr>
              <a:spLocks noChangeArrowheads="1"/>
            </p:cNvSpPr>
            <p:nvPr/>
          </p:nvSpPr>
          <p:spPr bwMode="auto">
            <a:xfrm>
              <a:off x="4855" y="1191"/>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9" name="Oval 167"/>
            <p:cNvSpPr>
              <a:spLocks noChangeArrowheads="1"/>
            </p:cNvSpPr>
            <p:nvPr/>
          </p:nvSpPr>
          <p:spPr bwMode="auto">
            <a:xfrm>
              <a:off x="4981" y="1191"/>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0" name="Oval 168"/>
            <p:cNvSpPr>
              <a:spLocks noChangeArrowheads="1"/>
            </p:cNvSpPr>
            <p:nvPr/>
          </p:nvSpPr>
          <p:spPr bwMode="auto">
            <a:xfrm>
              <a:off x="5092" y="1191"/>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1" name="Oval 169"/>
            <p:cNvSpPr>
              <a:spLocks noChangeArrowheads="1"/>
            </p:cNvSpPr>
            <p:nvPr/>
          </p:nvSpPr>
          <p:spPr bwMode="auto">
            <a:xfrm>
              <a:off x="5204" y="1186"/>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2" name="Line 170"/>
            <p:cNvSpPr>
              <a:spLocks noChangeShapeType="1"/>
            </p:cNvSpPr>
            <p:nvPr/>
          </p:nvSpPr>
          <p:spPr bwMode="auto">
            <a:xfrm>
              <a:off x="4812" y="1256"/>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 name="Line 171"/>
            <p:cNvSpPr>
              <a:spLocks noChangeShapeType="1"/>
            </p:cNvSpPr>
            <p:nvPr/>
          </p:nvSpPr>
          <p:spPr bwMode="auto">
            <a:xfrm>
              <a:off x="4934" y="1256"/>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 name="Line 172"/>
            <p:cNvSpPr>
              <a:spLocks noChangeShapeType="1"/>
            </p:cNvSpPr>
            <p:nvPr/>
          </p:nvSpPr>
          <p:spPr bwMode="auto">
            <a:xfrm>
              <a:off x="5043" y="1256"/>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 name="Line 173"/>
            <p:cNvSpPr>
              <a:spLocks noChangeShapeType="1"/>
            </p:cNvSpPr>
            <p:nvPr/>
          </p:nvSpPr>
          <p:spPr bwMode="auto">
            <a:xfrm>
              <a:off x="5161" y="1256"/>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 name="Oval 174"/>
            <p:cNvSpPr>
              <a:spLocks noChangeArrowheads="1"/>
            </p:cNvSpPr>
            <p:nvPr/>
          </p:nvSpPr>
          <p:spPr bwMode="auto">
            <a:xfrm>
              <a:off x="4795" y="1239"/>
              <a:ext cx="26"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7" name="Oval 175"/>
            <p:cNvSpPr>
              <a:spLocks noChangeArrowheads="1"/>
            </p:cNvSpPr>
            <p:nvPr/>
          </p:nvSpPr>
          <p:spPr bwMode="auto">
            <a:xfrm>
              <a:off x="4921" y="1243"/>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8" name="Oval 176"/>
            <p:cNvSpPr>
              <a:spLocks noChangeArrowheads="1"/>
            </p:cNvSpPr>
            <p:nvPr/>
          </p:nvSpPr>
          <p:spPr bwMode="auto">
            <a:xfrm>
              <a:off x="5031" y="1239"/>
              <a:ext cx="28"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9" name="Oval 177"/>
            <p:cNvSpPr>
              <a:spLocks noChangeArrowheads="1"/>
            </p:cNvSpPr>
            <p:nvPr/>
          </p:nvSpPr>
          <p:spPr bwMode="auto">
            <a:xfrm>
              <a:off x="5152" y="1243"/>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0" name="Oval 178"/>
            <p:cNvSpPr>
              <a:spLocks noChangeArrowheads="1"/>
            </p:cNvSpPr>
            <p:nvPr/>
          </p:nvSpPr>
          <p:spPr bwMode="auto">
            <a:xfrm>
              <a:off x="4859" y="1270"/>
              <a:ext cx="27"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1" name="Oval 179"/>
            <p:cNvSpPr>
              <a:spLocks noChangeArrowheads="1"/>
            </p:cNvSpPr>
            <p:nvPr/>
          </p:nvSpPr>
          <p:spPr bwMode="auto">
            <a:xfrm>
              <a:off x="4985" y="1270"/>
              <a:ext cx="26"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2" name="Oval 180"/>
            <p:cNvSpPr>
              <a:spLocks noChangeArrowheads="1"/>
            </p:cNvSpPr>
            <p:nvPr/>
          </p:nvSpPr>
          <p:spPr bwMode="auto">
            <a:xfrm>
              <a:off x="5094" y="1270"/>
              <a:ext cx="26"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3" name="Oval 181"/>
            <p:cNvSpPr>
              <a:spLocks noChangeArrowheads="1"/>
            </p:cNvSpPr>
            <p:nvPr/>
          </p:nvSpPr>
          <p:spPr bwMode="auto">
            <a:xfrm>
              <a:off x="5206" y="1264"/>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4" name="Line 182"/>
            <p:cNvSpPr>
              <a:spLocks noChangeShapeType="1"/>
            </p:cNvSpPr>
            <p:nvPr/>
          </p:nvSpPr>
          <p:spPr bwMode="auto">
            <a:xfrm>
              <a:off x="4812" y="1336"/>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 name="Line 183"/>
            <p:cNvSpPr>
              <a:spLocks noChangeShapeType="1"/>
            </p:cNvSpPr>
            <p:nvPr/>
          </p:nvSpPr>
          <p:spPr bwMode="auto">
            <a:xfrm>
              <a:off x="4934" y="1336"/>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6" name="Line 184"/>
            <p:cNvSpPr>
              <a:spLocks noChangeShapeType="1"/>
            </p:cNvSpPr>
            <p:nvPr/>
          </p:nvSpPr>
          <p:spPr bwMode="auto">
            <a:xfrm>
              <a:off x="5043" y="1336"/>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 name="Line 185"/>
            <p:cNvSpPr>
              <a:spLocks noChangeShapeType="1"/>
            </p:cNvSpPr>
            <p:nvPr/>
          </p:nvSpPr>
          <p:spPr bwMode="auto">
            <a:xfrm>
              <a:off x="5161" y="1336"/>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8" name="Oval 186"/>
            <p:cNvSpPr>
              <a:spLocks noChangeArrowheads="1"/>
            </p:cNvSpPr>
            <p:nvPr/>
          </p:nvSpPr>
          <p:spPr bwMode="auto">
            <a:xfrm>
              <a:off x="4795" y="1318"/>
              <a:ext cx="26"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9" name="Oval 187"/>
            <p:cNvSpPr>
              <a:spLocks noChangeArrowheads="1"/>
            </p:cNvSpPr>
            <p:nvPr/>
          </p:nvSpPr>
          <p:spPr bwMode="auto">
            <a:xfrm>
              <a:off x="4921" y="1322"/>
              <a:ext cx="26"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0" name="Oval 188"/>
            <p:cNvSpPr>
              <a:spLocks noChangeArrowheads="1"/>
            </p:cNvSpPr>
            <p:nvPr/>
          </p:nvSpPr>
          <p:spPr bwMode="auto">
            <a:xfrm>
              <a:off x="5031" y="1318"/>
              <a:ext cx="28"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1" name="Oval 189"/>
            <p:cNvSpPr>
              <a:spLocks noChangeArrowheads="1"/>
            </p:cNvSpPr>
            <p:nvPr/>
          </p:nvSpPr>
          <p:spPr bwMode="auto">
            <a:xfrm>
              <a:off x="5152" y="1322"/>
              <a:ext cx="27"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2" name="Oval 190"/>
            <p:cNvSpPr>
              <a:spLocks noChangeArrowheads="1"/>
            </p:cNvSpPr>
            <p:nvPr/>
          </p:nvSpPr>
          <p:spPr bwMode="auto">
            <a:xfrm>
              <a:off x="4859" y="1348"/>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 name="Oval 191"/>
            <p:cNvSpPr>
              <a:spLocks noChangeArrowheads="1"/>
            </p:cNvSpPr>
            <p:nvPr/>
          </p:nvSpPr>
          <p:spPr bwMode="auto">
            <a:xfrm>
              <a:off x="4985" y="1348"/>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4" name="Oval 192"/>
            <p:cNvSpPr>
              <a:spLocks noChangeArrowheads="1"/>
            </p:cNvSpPr>
            <p:nvPr/>
          </p:nvSpPr>
          <p:spPr bwMode="auto">
            <a:xfrm>
              <a:off x="5094" y="1348"/>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5" name="Oval 193"/>
            <p:cNvSpPr>
              <a:spLocks noChangeArrowheads="1"/>
            </p:cNvSpPr>
            <p:nvPr/>
          </p:nvSpPr>
          <p:spPr bwMode="auto">
            <a:xfrm>
              <a:off x="5206" y="1343"/>
              <a:ext cx="26"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6" name="Line 194"/>
            <p:cNvSpPr>
              <a:spLocks noChangeShapeType="1"/>
            </p:cNvSpPr>
            <p:nvPr/>
          </p:nvSpPr>
          <p:spPr bwMode="auto">
            <a:xfrm>
              <a:off x="4812" y="1410"/>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7" name="Line 195"/>
            <p:cNvSpPr>
              <a:spLocks noChangeShapeType="1"/>
            </p:cNvSpPr>
            <p:nvPr/>
          </p:nvSpPr>
          <p:spPr bwMode="auto">
            <a:xfrm>
              <a:off x="4934" y="1410"/>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8" name="Line 196"/>
            <p:cNvSpPr>
              <a:spLocks noChangeShapeType="1"/>
            </p:cNvSpPr>
            <p:nvPr/>
          </p:nvSpPr>
          <p:spPr bwMode="auto">
            <a:xfrm>
              <a:off x="5043" y="1410"/>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9" name="Line 197"/>
            <p:cNvSpPr>
              <a:spLocks noChangeShapeType="1"/>
            </p:cNvSpPr>
            <p:nvPr/>
          </p:nvSpPr>
          <p:spPr bwMode="auto">
            <a:xfrm>
              <a:off x="5161" y="1410"/>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0" name="Oval 198"/>
            <p:cNvSpPr>
              <a:spLocks noChangeArrowheads="1"/>
            </p:cNvSpPr>
            <p:nvPr/>
          </p:nvSpPr>
          <p:spPr bwMode="auto">
            <a:xfrm>
              <a:off x="4795" y="1395"/>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1" name="Oval 199"/>
            <p:cNvSpPr>
              <a:spLocks noChangeArrowheads="1"/>
            </p:cNvSpPr>
            <p:nvPr/>
          </p:nvSpPr>
          <p:spPr bwMode="auto">
            <a:xfrm>
              <a:off x="4921" y="1398"/>
              <a:ext cx="26"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2" name="Oval 200"/>
            <p:cNvSpPr>
              <a:spLocks noChangeArrowheads="1"/>
            </p:cNvSpPr>
            <p:nvPr/>
          </p:nvSpPr>
          <p:spPr bwMode="auto">
            <a:xfrm>
              <a:off x="5031" y="1395"/>
              <a:ext cx="28"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3" name="Oval 201"/>
            <p:cNvSpPr>
              <a:spLocks noChangeArrowheads="1"/>
            </p:cNvSpPr>
            <p:nvPr/>
          </p:nvSpPr>
          <p:spPr bwMode="auto">
            <a:xfrm>
              <a:off x="5152" y="1398"/>
              <a:ext cx="27"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4" name="Oval 202"/>
            <p:cNvSpPr>
              <a:spLocks noChangeArrowheads="1"/>
            </p:cNvSpPr>
            <p:nvPr/>
          </p:nvSpPr>
          <p:spPr bwMode="auto">
            <a:xfrm>
              <a:off x="4859" y="1424"/>
              <a:ext cx="27"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5" name="Oval 203"/>
            <p:cNvSpPr>
              <a:spLocks noChangeArrowheads="1"/>
            </p:cNvSpPr>
            <p:nvPr/>
          </p:nvSpPr>
          <p:spPr bwMode="auto">
            <a:xfrm>
              <a:off x="4985" y="1424"/>
              <a:ext cx="26"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 name="Oval 204"/>
            <p:cNvSpPr>
              <a:spLocks noChangeArrowheads="1"/>
            </p:cNvSpPr>
            <p:nvPr/>
          </p:nvSpPr>
          <p:spPr bwMode="auto">
            <a:xfrm>
              <a:off x="5094" y="1424"/>
              <a:ext cx="26"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 name="Oval 205"/>
            <p:cNvSpPr>
              <a:spLocks noChangeArrowheads="1"/>
            </p:cNvSpPr>
            <p:nvPr/>
          </p:nvSpPr>
          <p:spPr bwMode="auto">
            <a:xfrm>
              <a:off x="5206" y="1420"/>
              <a:ext cx="26"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8" name="Line 206"/>
            <p:cNvSpPr>
              <a:spLocks noChangeShapeType="1"/>
            </p:cNvSpPr>
            <p:nvPr/>
          </p:nvSpPr>
          <p:spPr bwMode="auto">
            <a:xfrm>
              <a:off x="4812" y="1493"/>
              <a:ext cx="65" cy="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9" name="Line 207"/>
            <p:cNvSpPr>
              <a:spLocks noChangeShapeType="1"/>
            </p:cNvSpPr>
            <p:nvPr/>
          </p:nvSpPr>
          <p:spPr bwMode="auto">
            <a:xfrm>
              <a:off x="4934" y="1493"/>
              <a:ext cx="65" cy="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0" name="Line 208"/>
            <p:cNvSpPr>
              <a:spLocks noChangeShapeType="1"/>
            </p:cNvSpPr>
            <p:nvPr/>
          </p:nvSpPr>
          <p:spPr bwMode="auto">
            <a:xfrm>
              <a:off x="5043" y="1493"/>
              <a:ext cx="66" cy="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1" name="Line 209"/>
            <p:cNvSpPr>
              <a:spLocks noChangeShapeType="1"/>
            </p:cNvSpPr>
            <p:nvPr/>
          </p:nvSpPr>
          <p:spPr bwMode="auto">
            <a:xfrm>
              <a:off x="5161" y="1493"/>
              <a:ext cx="65" cy="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2" name="Oval 210"/>
            <p:cNvSpPr>
              <a:spLocks noChangeArrowheads="1"/>
            </p:cNvSpPr>
            <p:nvPr/>
          </p:nvSpPr>
          <p:spPr bwMode="auto">
            <a:xfrm>
              <a:off x="4795" y="1476"/>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 name="Oval 211"/>
            <p:cNvSpPr>
              <a:spLocks noChangeArrowheads="1"/>
            </p:cNvSpPr>
            <p:nvPr/>
          </p:nvSpPr>
          <p:spPr bwMode="auto">
            <a:xfrm>
              <a:off x="4921" y="1478"/>
              <a:ext cx="26" cy="2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 name="Oval 212"/>
            <p:cNvSpPr>
              <a:spLocks noChangeArrowheads="1"/>
            </p:cNvSpPr>
            <p:nvPr/>
          </p:nvSpPr>
          <p:spPr bwMode="auto">
            <a:xfrm>
              <a:off x="5031" y="1476"/>
              <a:ext cx="28"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5" name="Oval 213"/>
            <p:cNvSpPr>
              <a:spLocks noChangeArrowheads="1"/>
            </p:cNvSpPr>
            <p:nvPr/>
          </p:nvSpPr>
          <p:spPr bwMode="auto">
            <a:xfrm>
              <a:off x="5152" y="1480"/>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6" name="Oval 214"/>
            <p:cNvSpPr>
              <a:spLocks noChangeArrowheads="1"/>
            </p:cNvSpPr>
            <p:nvPr/>
          </p:nvSpPr>
          <p:spPr bwMode="auto">
            <a:xfrm>
              <a:off x="4859" y="1505"/>
              <a:ext cx="27"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 name="Oval 215"/>
            <p:cNvSpPr>
              <a:spLocks noChangeArrowheads="1"/>
            </p:cNvSpPr>
            <p:nvPr/>
          </p:nvSpPr>
          <p:spPr bwMode="auto">
            <a:xfrm>
              <a:off x="4985" y="1505"/>
              <a:ext cx="26"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8" name="Oval 216"/>
            <p:cNvSpPr>
              <a:spLocks noChangeArrowheads="1"/>
            </p:cNvSpPr>
            <p:nvPr/>
          </p:nvSpPr>
          <p:spPr bwMode="auto">
            <a:xfrm>
              <a:off x="5094" y="1505"/>
              <a:ext cx="26" cy="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9" name="Oval 217"/>
            <p:cNvSpPr>
              <a:spLocks noChangeArrowheads="1"/>
            </p:cNvSpPr>
            <p:nvPr/>
          </p:nvSpPr>
          <p:spPr bwMode="auto">
            <a:xfrm>
              <a:off x="5206" y="1501"/>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 name="Line 218"/>
            <p:cNvSpPr>
              <a:spLocks noChangeShapeType="1"/>
            </p:cNvSpPr>
            <p:nvPr/>
          </p:nvSpPr>
          <p:spPr bwMode="auto">
            <a:xfrm>
              <a:off x="4813" y="1574"/>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1" name="Line 219"/>
            <p:cNvSpPr>
              <a:spLocks noChangeShapeType="1"/>
            </p:cNvSpPr>
            <p:nvPr/>
          </p:nvSpPr>
          <p:spPr bwMode="auto">
            <a:xfrm>
              <a:off x="4936" y="1574"/>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2" name="Line 220"/>
            <p:cNvSpPr>
              <a:spLocks noChangeShapeType="1"/>
            </p:cNvSpPr>
            <p:nvPr/>
          </p:nvSpPr>
          <p:spPr bwMode="auto">
            <a:xfrm>
              <a:off x="5045" y="1574"/>
              <a:ext cx="66"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 name="Line 221"/>
            <p:cNvSpPr>
              <a:spLocks noChangeShapeType="1"/>
            </p:cNvSpPr>
            <p:nvPr/>
          </p:nvSpPr>
          <p:spPr bwMode="auto">
            <a:xfrm>
              <a:off x="5164" y="1574"/>
              <a:ext cx="6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4" name="Oval 222"/>
            <p:cNvSpPr>
              <a:spLocks noChangeArrowheads="1"/>
            </p:cNvSpPr>
            <p:nvPr/>
          </p:nvSpPr>
          <p:spPr bwMode="auto">
            <a:xfrm>
              <a:off x="4798" y="1558"/>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5" name="Oval 223"/>
            <p:cNvSpPr>
              <a:spLocks noChangeArrowheads="1"/>
            </p:cNvSpPr>
            <p:nvPr/>
          </p:nvSpPr>
          <p:spPr bwMode="auto">
            <a:xfrm>
              <a:off x="4924" y="1560"/>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6" name="Oval 224"/>
            <p:cNvSpPr>
              <a:spLocks noChangeArrowheads="1"/>
            </p:cNvSpPr>
            <p:nvPr/>
          </p:nvSpPr>
          <p:spPr bwMode="auto">
            <a:xfrm>
              <a:off x="5034" y="1558"/>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7" name="Oval 225"/>
            <p:cNvSpPr>
              <a:spLocks noChangeArrowheads="1"/>
            </p:cNvSpPr>
            <p:nvPr/>
          </p:nvSpPr>
          <p:spPr bwMode="auto">
            <a:xfrm>
              <a:off x="5154" y="1560"/>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 name="Oval 226"/>
            <p:cNvSpPr>
              <a:spLocks noChangeArrowheads="1"/>
            </p:cNvSpPr>
            <p:nvPr/>
          </p:nvSpPr>
          <p:spPr bwMode="auto">
            <a:xfrm>
              <a:off x="4860" y="1588"/>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9" name="Oval 227"/>
            <p:cNvSpPr>
              <a:spLocks noChangeArrowheads="1"/>
            </p:cNvSpPr>
            <p:nvPr/>
          </p:nvSpPr>
          <p:spPr bwMode="auto">
            <a:xfrm>
              <a:off x="4986" y="1588"/>
              <a:ext cx="27"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0" name="Oval 228"/>
            <p:cNvSpPr>
              <a:spLocks noChangeArrowheads="1"/>
            </p:cNvSpPr>
            <p:nvPr/>
          </p:nvSpPr>
          <p:spPr bwMode="auto">
            <a:xfrm>
              <a:off x="5097" y="1588"/>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1" name="Oval 229"/>
            <p:cNvSpPr>
              <a:spLocks noChangeArrowheads="1"/>
            </p:cNvSpPr>
            <p:nvPr/>
          </p:nvSpPr>
          <p:spPr bwMode="auto">
            <a:xfrm>
              <a:off x="5210" y="1582"/>
              <a:ext cx="26" cy="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 name="Freeform 230"/>
            <p:cNvSpPr>
              <a:spLocks/>
            </p:cNvSpPr>
            <p:nvPr/>
          </p:nvSpPr>
          <p:spPr bwMode="auto">
            <a:xfrm>
              <a:off x="5169" y="1694"/>
              <a:ext cx="48" cy="108"/>
            </a:xfrm>
            <a:custGeom>
              <a:avLst/>
              <a:gdLst>
                <a:gd name="T0" fmla="*/ 0 w 42"/>
                <a:gd name="T1" fmla="*/ 0 h 92"/>
                <a:gd name="T2" fmla="*/ 0 w 42"/>
                <a:gd name="T3" fmla="*/ 6 h 92"/>
                <a:gd name="T4" fmla="*/ 2 w 42"/>
                <a:gd name="T5" fmla="*/ 13 h 92"/>
                <a:gd name="T6" fmla="*/ 2 w 42"/>
                <a:gd name="T7" fmla="*/ 31 h 92"/>
                <a:gd name="T8" fmla="*/ 5 w 42"/>
                <a:gd name="T9" fmla="*/ 50 h 92"/>
                <a:gd name="T10" fmla="*/ 6 w 42"/>
                <a:gd name="T11" fmla="*/ 59 h 92"/>
                <a:gd name="T12" fmla="*/ 8 w 42"/>
                <a:gd name="T13" fmla="*/ 65 h 92"/>
                <a:gd name="T14" fmla="*/ 15 w 42"/>
                <a:gd name="T15" fmla="*/ 75 h 92"/>
                <a:gd name="T16" fmla="*/ 25 w 42"/>
                <a:gd name="T17" fmla="*/ 83 h 92"/>
                <a:gd name="T18" fmla="*/ 34 w 42"/>
                <a:gd name="T19" fmla="*/ 89 h 92"/>
                <a:gd name="T20" fmla="*/ 42 w 42"/>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92">
                  <a:moveTo>
                    <a:pt x="0" y="0"/>
                  </a:moveTo>
                  <a:lnTo>
                    <a:pt x="0" y="6"/>
                  </a:lnTo>
                  <a:lnTo>
                    <a:pt x="2" y="13"/>
                  </a:lnTo>
                  <a:lnTo>
                    <a:pt x="2" y="31"/>
                  </a:lnTo>
                  <a:lnTo>
                    <a:pt x="5" y="50"/>
                  </a:lnTo>
                  <a:lnTo>
                    <a:pt x="6" y="59"/>
                  </a:lnTo>
                  <a:lnTo>
                    <a:pt x="8" y="65"/>
                  </a:lnTo>
                  <a:lnTo>
                    <a:pt x="15" y="75"/>
                  </a:lnTo>
                  <a:lnTo>
                    <a:pt x="25" y="83"/>
                  </a:lnTo>
                  <a:lnTo>
                    <a:pt x="34" y="89"/>
                  </a:lnTo>
                  <a:lnTo>
                    <a:pt x="42" y="92"/>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3" name="Freeform 231"/>
            <p:cNvSpPr>
              <a:spLocks/>
            </p:cNvSpPr>
            <p:nvPr/>
          </p:nvSpPr>
          <p:spPr bwMode="auto">
            <a:xfrm>
              <a:off x="5169" y="1694"/>
              <a:ext cx="94" cy="15"/>
            </a:xfrm>
            <a:custGeom>
              <a:avLst/>
              <a:gdLst>
                <a:gd name="T0" fmla="*/ 83 w 83"/>
                <a:gd name="T1" fmla="*/ 0 h 13"/>
                <a:gd name="T2" fmla="*/ 76 w 83"/>
                <a:gd name="T3" fmla="*/ 3 h 13"/>
                <a:gd name="T4" fmla="*/ 65 w 83"/>
                <a:gd name="T5" fmla="*/ 7 h 13"/>
                <a:gd name="T6" fmla="*/ 53 w 83"/>
                <a:gd name="T7" fmla="*/ 12 h 13"/>
                <a:gd name="T8" fmla="*/ 42 w 83"/>
                <a:gd name="T9" fmla="*/ 13 h 13"/>
                <a:gd name="T10" fmla="*/ 31 w 83"/>
                <a:gd name="T11" fmla="*/ 12 h 13"/>
                <a:gd name="T12" fmla="*/ 19 w 83"/>
                <a:gd name="T13" fmla="*/ 7 h 13"/>
                <a:gd name="T14" fmla="*/ 9 w 83"/>
                <a:gd name="T15" fmla="*/ 3 h 13"/>
                <a:gd name="T16" fmla="*/ 0 w 8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3">
                  <a:moveTo>
                    <a:pt x="83" y="0"/>
                  </a:moveTo>
                  <a:lnTo>
                    <a:pt x="76" y="3"/>
                  </a:lnTo>
                  <a:lnTo>
                    <a:pt x="65" y="7"/>
                  </a:lnTo>
                  <a:lnTo>
                    <a:pt x="53" y="12"/>
                  </a:lnTo>
                  <a:lnTo>
                    <a:pt x="42" y="13"/>
                  </a:lnTo>
                  <a:lnTo>
                    <a:pt x="31" y="12"/>
                  </a:lnTo>
                  <a:lnTo>
                    <a:pt x="19" y="7"/>
                  </a:lnTo>
                  <a:lnTo>
                    <a:pt x="9" y="3"/>
                  </a:lnTo>
                  <a:lnTo>
                    <a:pt x="0" y="0"/>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4" name="Freeform 232"/>
            <p:cNvSpPr>
              <a:spLocks/>
            </p:cNvSpPr>
            <p:nvPr/>
          </p:nvSpPr>
          <p:spPr bwMode="auto">
            <a:xfrm>
              <a:off x="5217" y="1694"/>
              <a:ext cx="46" cy="108"/>
            </a:xfrm>
            <a:custGeom>
              <a:avLst/>
              <a:gdLst>
                <a:gd name="T0" fmla="*/ 41 w 41"/>
                <a:gd name="T1" fmla="*/ 0 h 92"/>
                <a:gd name="T2" fmla="*/ 41 w 41"/>
                <a:gd name="T3" fmla="*/ 6 h 92"/>
                <a:gd name="T4" fmla="*/ 41 w 41"/>
                <a:gd name="T5" fmla="*/ 13 h 92"/>
                <a:gd name="T6" fmla="*/ 40 w 41"/>
                <a:gd name="T7" fmla="*/ 31 h 92"/>
                <a:gd name="T8" fmla="*/ 38 w 41"/>
                <a:gd name="T9" fmla="*/ 50 h 92"/>
                <a:gd name="T10" fmla="*/ 37 w 41"/>
                <a:gd name="T11" fmla="*/ 59 h 92"/>
                <a:gd name="T12" fmla="*/ 34 w 41"/>
                <a:gd name="T13" fmla="*/ 65 h 92"/>
                <a:gd name="T14" fmla="*/ 26 w 41"/>
                <a:gd name="T15" fmla="*/ 75 h 92"/>
                <a:gd name="T16" fmla="*/ 17 w 41"/>
                <a:gd name="T17" fmla="*/ 83 h 92"/>
                <a:gd name="T18" fmla="*/ 7 w 41"/>
                <a:gd name="T19" fmla="*/ 89 h 92"/>
                <a:gd name="T20" fmla="*/ 0 w 41"/>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92">
                  <a:moveTo>
                    <a:pt x="41" y="0"/>
                  </a:moveTo>
                  <a:lnTo>
                    <a:pt x="41" y="6"/>
                  </a:lnTo>
                  <a:lnTo>
                    <a:pt x="41" y="13"/>
                  </a:lnTo>
                  <a:lnTo>
                    <a:pt x="40" y="31"/>
                  </a:lnTo>
                  <a:lnTo>
                    <a:pt x="38" y="50"/>
                  </a:lnTo>
                  <a:lnTo>
                    <a:pt x="37" y="59"/>
                  </a:lnTo>
                  <a:lnTo>
                    <a:pt x="34" y="65"/>
                  </a:lnTo>
                  <a:lnTo>
                    <a:pt x="26" y="75"/>
                  </a:lnTo>
                  <a:lnTo>
                    <a:pt x="17" y="83"/>
                  </a:lnTo>
                  <a:lnTo>
                    <a:pt x="7" y="89"/>
                  </a:lnTo>
                  <a:lnTo>
                    <a:pt x="0" y="92"/>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5" name="Freeform 233"/>
            <p:cNvSpPr>
              <a:spLocks/>
            </p:cNvSpPr>
            <p:nvPr/>
          </p:nvSpPr>
          <p:spPr bwMode="auto">
            <a:xfrm>
              <a:off x="5043" y="1694"/>
              <a:ext cx="47" cy="108"/>
            </a:xfrm>
            <a:custGeom>
              <a:avLst/>
              <a:gdLst>
                <a:gd name="T0" fmla="*/ 0 w 42"/>
                <a:gd name="T1" fmla="*/ 0 h 92"/>
                <a:gd name="T2" fmla="*/ 0 w 42"/>
                <a:gd name="T3" fmla="*/ 6 h 92"/>
                <a:gd name="T4" fmla="*/ 2 w 42"/>
                <a:gd name="T5" fmla="*/ 13 h 92"/>
                <a:gd name="T6" fmla="*/ 2 w 42"/>
                <a:gd name="T7" fmla="*/ 31 h 92"/>
                <a:gd name="T8" fmla="*/ 5 w 42"/>
                <a:gd name="T9" fmla="*/ 50 h 92"/>
                <a:gd name="T10" fmla="*/ 6 w 42"/>
                <a:gd name="T11" fmla="*/ 59 h 92"/>
                <a:gd name="T12" fmla="*/ 8 w 42"/>
                <a:gd name="T13" fmla="*/ 65 h 92"/>
                <a:gd name="T14" fmla="*/ 15 w 42"/>
                <a:gd name="T15" fmla="*/ 75 h 92"/>
                <a:gd name="T16" fmla="*/ 26 w 42"/>
                <a:gd name="T17" fmla="*/ 83 h 92"/>
                <a:gd name="T18" fmla="*/ 34 w 42"/>
                <a:gd name="T19" fmla="*/ 89 h 92"/>
                <a:gd name="T20" fmla="*/ 42 w 42"/>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92">
                  <a:moveTo>
                    <a:pt x="0" y="0"/>
                  </a:moveTo>
                  <a:lnTo>
                    <a:pt x="0" y="6"/>
                  </a:lnTo>
                  <a:lnTo>
                    <a:pt x="2" y="13"/>
                  </a:lnTo>
                  <a:lnTo>
                    <a:pt x="2" y="31"/>
                  </a:lnTo>
                  <a:lnTo>
                    <a:pt x="5" y="50"/>
                  </a:lnTo>
                  <a:lnTo>
                    <a:pt x="6" y="59"/>
                  </a:lnTo>
                  <a:lnTo>
                    <a:pt x="8" y="65"/>
                  </a:lnTo>
                  <a:lnTo>
                    <a:pt x="15" y="75"/>
                  </a:lnTo>
                  <a:lnTo>
                    <a:pt x="26" y="83"/>
                  </a:lnTo>
                  <a:lnTo>
                    <a:pt x="34" y="89"/>
                  </a:lnTo>
                  <a:lnTo>
                    <a:pt x="42" y="92"/>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6" name="Freeform 234"/>
            <p:cNvSpPr>
              <a:spLocks/>
            </p:cNvSpPr>
            <p:nvPr/>
          </p:nvSpPr>
          <p:spPr bwMode="auto">
            <a:xfrm>
              <a:off x="5043" y="1694"/>
              <a:ext cx="94" cy="15"/>
            </a:xfrm>
            <a:custGeom>
              <a:avLst/>
              <a:gdLst>
                <a:gd name="T0" fmla="*/ 83 w 83"/>
                <a:gd name="T1" fmla="*/ 0 h 13"/>
                <a:gd name="T2" fmla="*/ 76 w 83"/>
                <a:gd name="T3" fmla="*/ 3 h 13"/>
                <a:gd name="T4" fmla="*/ 65 w 83"/>
                <a:gd name="T5" fmla="*/ 7 h 13"/>
                <a:gd name="T6" fmla="*/ 54 w 83"/>
                <a:gd name="T7" fmla="*/ 12 h 13"/>
                <a:gd name="T8" fmla="*/ 42 w 83"/>
                <a:gd name="T9" fmla="*/ 13 h 13"/>
                <a:gd name="T10" fmla="*/ 32 w 83"/>
                <a:gd name="T11" fmla="*/ 12 h 13"/>
                <a:gd name="T12" fmla="*/ 20 w 83"/>
                <a:gd name="T13" fmla="*/ 7 h 13"/>
                <a:gd name="T14" fmla="*/ 9 w 83"/>
                <a:gd name="T15" fmla="*/ 3 h 13"/>
                <a:gd name="T16" fmla="*/ 0 w 8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3">
                  <a:moveTo>
                    <a:pt x="83" y="0"/>
                  </a:moveTo>
                  <a:lnTo>
                    <a:pt x="76" y="3"/>
                  </a:lnTo>
                  <a:lnTo>
                    <a:pt x="65" y="7"/>
                  </a:lnTo>
                  <a:lnTo>
                    <a:pt x="54" y="12"/>
                  </a:lnTo>
                  <a:lnTo>
                    <a:pt x="42" y="13"/>
                  </a:lnTo>
                  <a:lnTo>
                    <a:pt x="32" y="12"/>
                  </a:lnTo>
                  <a:lnTo>
                    <a:pt x="20" y="7"/>
                  </a:lnTo>
                  <a:lnTo>
                    <a:pt x="9" y="3"/>
                  </a:lnTo>
                  <a:lnTo>
                    <a:pt x="0" y="0"/>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7" name="Freeform 235"/>
            <p:cNvSpPr>
              <a:spLocks/>
            </p:cNvSpPr>
            <p:nvPr/>
          </p:nvSpPr>
          <p:spPr bwMode="auto">
            <a:xfrm>
              <a:off x="5090" y="1694"/>
              <a:ext cx="47" cy="108"/>
            </a:xfrm>
            <a:custGeom>
              <a:avLst/>
              <a:gdLst>
                <a:gd name="T0" fmla="*/ 41 w 41"/>
                <a:gd name="T1" fmla="*/ 0 h 92"/>
                <a:gd name="T2" fmla="*/ 41 w 41"/>
                <a:gd name="T3" fmla="*/ 6 h 92"/>
                <a:gd name="T4" fmla="*/ 41 w 41"/>
                <a:gd name="T5" fmla="*/ 13 h 92"/>
                <a:gd name="T6" fmla="*/ 40 w 41"/>
                <a:gd name="T7" fmla="*/ 31 h 92"/>
                <a:gd name="T8" fmla="*/ 38 w 41"/>
                <a:gd name="T9" fmla="*/ 50 h 92"/>
                <a:gd name="T10" fmla="*/ 37 w 41"/>
                <a:gd name="T11" fmla="*/ 59 h 92"/>
                <a:gd name="T12" fmla="*/ 34 w 41"/>
                <a:gd name="T13" fmla="*/ 65 h 92"/>
                <a:gd name="T14" fmla="*/ 26 w 41"/>
                <a:gd name="T15" fmla="*/ 75 h 92"/>
                <a:gd name="T16" fmla="*/ 18 w 41"/>
                <a:gd name="T17" fmla="*/ 83 h 92"/>
                <a:gd name="T18" fmla="*/ 7 w 41"/>
                <a:gd name="T19" fmla="*/ 89 h 92"/>
                <a:gd name="T20" fmla="*/ 0 w 41"/>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92">
                  <a:moveTo>
                    <a:pt x="41" y="0"/>
                  </a:moveTo>
                  <a:lnTo>
                    <a:pt x="41" y="6"/>
                  </a:lnTo>
                  <a:lnTo>
                    <a:pt x="41" y="13"/>
                  </a:lnTo>
                  <a:lnTo>
                    <a:pt x="40" y="31"/>
                  </a:lnTo>
                  <a:lnTo>
                    <a:pt x="38" y="50"/>
                  </a:lnTo>
                  <a:lnTo>
                    <a:pt x="37" y="59"/>
                  </a:lnTo>
                  <a:lnTo>
                    <a:pt x="34" y="65"/>
                  </a:lnTo>
                  <a:lnTo>
                    <a:pt x="26" y="75"/>
                  </a:lnTo>
                  <a:lnTo>
                    <a:pt x="18" y="83"/>
                  </a:lnTo>
                  <a:lnTo>
                    <a:pt x="7" y="89"/>
                  </a:lnTo>
                  <a:lnTo>
                    <a:pt x="0" y="92"/>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8" name="Freeform 236"/>
            <p:cNvSpPr>
              <a:spLocks/>
            </p:cNvSpPr>
            <p:nvPr/>
          </p:nvSpPr>
          <p:spPr bwMode="auto">
            <a:xfrm>
              <a:off x="4934" y="1694"/>
              <a:ext cx="47" cy="108"/>
            </a:xfrm>
            <a:custGeom>
              <a:avLst/>
              <a:gdLst>
                <a:gd name="T0" fmla="*/ 0 w 42"/>
                <a:gd name="T1" fmla="*/ 0 h 92"/>
                <a:gd name="T2" fmla="*/ 0 w 42"/>
                <a:gd name="T3" fmla="*/ 6 h 92"/>
                <a:gd name="T4" fmla="*/ 2 w 42"/>
                <a:gd name="T5" fmla="*/ 13 h 92"/>
                <a:gd name="T6" fmla="*/ 2 w 42"/>
                <a:gd name="T7" fmla="*/ 31 h 92"/>
                <a:gd name="T8" fmla="*/ 3 w 42"/>
                <a:gd name="T9" fmla="*/ 50 h 92"/>
                <a:gd name="T10" fmla="*/ 5 w 42"/>
                <a:gd name="T11" fmla="*/ 59 h 92"/>
                <a:gd name="T12" fmla="*/ 8 w 42"/>
                <a:gd name="T13" fmla="*/ 65 h 92"/>
                <a:gd name="T14" fmla="*/ 15 w 42"/>
                <a:gd name="T15" fmla="*/ 75 h 92"/>
                <a:gd name="T16" fmla="*/ 24 w 42"/>
                <a:gd name="T17" fmla="*/ 83 h 92"/>
                <a:gd name="T18" fmla="*/ 34 w 42"/>
                <a:gd name="T19" fmla="*/ 89 h 92"/>
                <a:gd name="T20" fmla="*/ 42 w 42"/>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92">
                  <a:moveTo>
                    <a:pt x="0" y="0"/>
                  </a:moveTo>
                  <a:lnTo>
                    <a:pt x="0" y="6"/>
                  </a:lnTo>
                  <a:lnTo>
                    <a:pt x="2" y="13"/>
                  </a:lnTo>
                  <a:lnTo>
                    <a:pt x="2" y="31"/>
                  </a:lnTo>
                  <a:lnTo>
                    <a:pt x="3" y="50"/>
                  </a:lnTo>
                  <a:lnTo>
                    <a:pt x="5" y="59"/>
                  </a:lnTo>
                  <a:lnTo>
                    <a:pt x="8" y="65"/>
                  </a:lnTo>
                  <a:lnTo>
                    <a:pt x="15" y="75"/>
                  </a:lnTo>
                  <a:lnTo>
                    <a:pt x="24" y="83"/>
                  </a:lnTo>
                  <a:lnTo>
                    <a:pt x="34" y="89"/>
                  </a:lnTo>
                  <a:lnTo>
                    <a:pt x="42" y="92"/>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49" name="Freeform 237"/>
            <p:cNvSpPr>
              <a:spLocks/>
            </p:cNvSpPr>
            <p:nvPr/>
          </p:nvSpPr>
          <p:spPr bwMode="auto">
            <a:xfrm>
              <a:off x="4934" y="1694"/>
              <a:ext cx="93" cy="15"/>
            </a:xfrm>
            <a:custGeom>
              <a:avLst/>
              <a:gdLst>
                <a:gd name="T0" fmla="*/ 82 w 82"/>
                <a:gd name="T1" fmla="*/ 0 h 13"/>
                <a:gd name="T2" fmla="*/ 74 w 82"/>
                <a:gd name="T3" fmla="*/ 3 h 13"/>
                <a:gd name="T4" fmla="*/ 64 w 82"/>
                <a:gd name="T5" fmla="*/ 7 h 13"/>
                <a:gd name="T6" fmla="*/ 52 w 82"/>
                <a:gd name="T7" fmla="*/ 12 h 13"/>
                <a:gd name="T8" fmla="*/ 40 w 82"/>
                <a:gd name="T9" fmla="*/ 13 h 13"/>
                <a:gd name="T10" fmla="*/ 30 w 82"/>
                <a:gd name="T11" fmla="*/ 12 h 13"/>
                <a:gd name="T12" fmla="*/ 18 w 82"/>
                <a:gd name="T13" fmla="*/ 7 h 13"/>
                <a:gd name="T14" fmla="*/ 9 w 82"/>
                <a:gd name="T15" fmla="*/ 3 h 13"/>
                <a:gd name="T16" fmla="*/ 0 w 8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3">
                  <a:moveTo>
                    <a:pt x="82" y="0"/>
                  </a:moveTo>
                  <a:lnTo>
                    <a:pt x="74" y="3"/>
                  </a:lnTo>
                  <a:lnTo>
                    <a:pt x="64" y="7"/>
                  </a:lnTo>
                  <a:lnTo>
                    <a:pt x="52" y="12"/>
                  </a:lnTo>
                  <a:lnTo>
                    <a:pt x="40" y="13"/>
                  </a:lnTo>
                  <a:lnTo>
                    <a:pt x="30" y="12"/>
                  </a:lnTo>
                  <a:lnTo>
                    <a:pt x="18" y="7"/>
                  </a:lnTo>
                  <a:lnTo>
                    <a:pt x="9" y="3"/>
                  </a:lnTo>
                  <a:lnTo>
                    <a:pt x="0" y="0"/>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50" name="Freeform 238"/>
            <p:cNvSpPr>
              <a:spLocks/>
            </p:cNvSpPr>
            <p:nvPr/>
          </p:nvSpPr>
          <p:spPr bwMode="auto">
            <a:xfrm>
              <a:off x="4981" y="1694"/>
              <a:ext cx="46" cy="108"/>
            </a:xfrm>
            <a:custGeom>
              <a:avLst/>
              <a:gdLst>
                <a:gd name="T0" fmla="*/ 40 w 40"/>
                <a:gd name="T1" fmla="*/ 0 h 92"/>
                <a:gd name="T2" fmla="*/ 40 w 40"/>
                <a:gd name="T3" fmla="*/ 6 h 92"/>
                <a:gd name="T4" fmla="*/ 40 w 40"/>
                <a:gd name="T5" fmla="*/ 13 h 92"/>
                <a:gd name="T6" fmla="*/ 40 w 40"/>
                <a:gd name="T7" fmla="*/ 31 h 92"/>
                <a:gd name="T8" fmla="*/ 37 w 40"/>
                <a:gd name="T9" fmla="*/ 50 h 92"/>
                <a:gd name="T10" fmla="*/ 35 w 40"/>
                <a:gd name="T11" fmla="*/ 59 h 92"/>
                <a:gd name="T12" fmla="*/ 34 w 40"/>
                <a:gd name="T13" fmla="*/ 65 h 92"/>
                <a:gd name="T14" fmla="*/ 26 w 40"/>
                <a:gd name="T15" fmla="*/ 75 h 92"/>
                <a:gd name="T16" fmla="*/ 18 w 40"/>
                <a:gd name="T17" fmla="*/ 83 h 92"/>
                <a:gd name="T18" fmla="*/ 7 w 40"/>
                <a:gd name="T19" fmla="*/ 89 h 92"/>
                <a:gd name="T20" fmla="*/ 0 w 40"/>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92">
                  <a:moveTo>
                    <a:pt x="40" y="0"/>
                  </a:moveTo>
                  <a:lnTo>
                    <a:pt x="40" y="6"/>
                  </a:lnTo>
                  <a:lnTo>
                    <a:pt x="40" y="13"/>
                  </a:lnTo>
                  <a:lnTo>
                    <a:pt x="40" y="31"/>
                  </a:lnTo>
                  <a:lnTo>
                    <a:pt x="37" y="50"/>
                  </a:lnTo>
                  <a:lnTo>
                    <a:pt x="35" y="59"/>
                  </a:lnTo>
                  <a:lnTo>
                    <a:pt x="34" y="65"/>
                  </a:lnTo>
                  <a:lnTo>
                    <a:pt x="26" y="75"/>
                  </a:lnTo>
                  <a:lnTo>
                    <a:pt x="18" y="83"/>
                  </a:lnTo>
                  <a:lnTo>
                    <a:pt x="7" y="89"/>
                  </a:lnTo>
                  <a:lnTo>
                    <a:pt x="0" y="92"/>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51" name="Freeform 239"/>
            <p:cNvSpPr>
              <a:spLocks/>
            </p:cNvSpPr>
            <p:nvPr/>
          </p:nvSpPr>
          <p:spPr bwMode="auto">
            <a:xfrm>
              <a:off x="4823" y="1694"/>
              <a:ext cx="47" cy="108"/>
            </a:xfrm>
            <a:custGeom>
              <a:avLst/>
              <a:gdLst>
                <a:gd name="T0" fmla="*/ 0 w 41"/>
                <a:gd name="T1" fmla="*/ 0 h 92"/>
                <a:gd name="T2" fmla="*/ 0 w 41"/>
                <a:gd name="T3" fmla="*/ 6 h 92"/>
                <a:gd name="T4" fmla="*/ 1 w 41"/>
                <a:gd name="T5" fmla="*/ 13 h 92"/>
                <a:gd name="T6" fmla="*/ 1 w 41"/>
                <a:gd name="T7" fmla="*/ 31 h 92"/>
                <a:gd name="T8" fmla="*/ 3 w 41"/>
                <a:gd name="T9" fmla="*/ 50 h 92"/>
                <a:gd name="T10" fmla="*/ 4 w 41"/>
                <a:gd name="T11" fmla="*/ 59 h 92"/>
                <a:gd name="T12" fmla="*/ 7 w 41"/>
                <a:gd name="T13" fmla="*/ 65 h 92"/>
                <a:gd name="T14" fmla="*/ 15 w 41"/>
                <a:gd name="T15" fmla="*/ 75 h 92"/>
                <a:gd name="T16" fmla="*/ 25 w 41"/>
                <a:gd name="T17" fmla="*/ 83 h 92"/>
                <a:gd name="T18" fmla="*/ 34 w 41"/>
                <a:gd name="T19" fmla="*/ 89 h 92"/>
                <a:gd name="T20" fmla="*/ 41 w 41"/>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92">
                  <a:moveTo>
                    <a:pt x="0" y="0"/>
                  </a:moveTo>
                  <a:lnTo>
                    <a:pt x="0" y="6"/>
                  </a:lnTo>
                  <a:lnTo>
                    <a:pt x="1" y="13"/>
                  </a:lnTo>
                  <a:lnTo>
                    <a:pt x="1" y="31"/>
                  </a:lnTo>
                  <a:lnTo>
                    <a:pt x="3" y="50"/>
                  </a:lnTo>
                  <a:lnTo>
                    <a:pt x="4" y="59"/>
                  </a:lnTo>
                  <a:lnTo>
                    <a:pt x="7" y="65"/>
                  </a:lnTo>
                  <a:lnTo>
                    <a:pt x="15" y="75"/>
                  </a:lnTo>
                  <a:lnTo>
                    <a:pt x="25" y="83"/>
                  </a:lnTo>
                  <a:lnTo>
                    <a:pt x="34" y="89"/>
                  </a:lnTo>
                  <a:lnTo>
                    <a:pt x="41" y="92"/>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52" name="Freeform 240"/>
            <p:cNvSpPr>
              <a:spLocks/>
            </p:cNvSpPr>
            <p:nvPr/>
          </p:nvSpPr>
          <p:spPr bwMode="auto">
            <a:xfrm>
              <a:off x="4823" y="1694"/>
              <a:ext cx="95" cy="15"/>
            </a:xfrm>
            <a:custGeom>
              <a:avLst/>
              <a:gdLst>
                <a:gd name="T0" fmla="*/ 83 w 83"/>
                <a:gd name="T1" fmla="*/ 0 h 13"/>
                <a:gd name="T2" fmla="*/ 75 w 83"/>
                <a:gd name="T3" fmla="*/ 3 h 13"/>
                <a:gd name="T4" fmla="*/ 65 w 83"/>
                <a:gd name="T5" fmla="*/ 7 h 13"/>
                <a:gd name="T6" fmla="*/ 53 w 83"/>
                <a:gd name="T7" fmla="*/ 12 h 13"/>
                <a:gd name="T8" fmla="*/ 41 w 83"/>
                <a:gd name="T9" fmla="*/ 13 h 13"/>
                <a:gd name="T10" fmla="*/ 31 w 83"/>
                <a:gd name="T11" fmla="*/ 12 h 13"/>
                <a:gd name="T12" fmla="*/ 19 w 83"/>
                <a:gd name="T13" fmla="*/ 7 h 13"/>
                <a:gd name="T14" fmla="*/ 9 w 83"/>
                <a:gd name="T15" fmla="*/ 3 h 13"/>
                <a:gd name="T16" fmla="*/ 0 w 8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3">
                  <a:moveTo>
                    <a:pt x="83" y="0"/>
                  </a:moveTo>
                  <a:lnTo>
                    <a:pt x="75" y="3"/>
                  </a:lnTo>
                  <a:lnTo>
                    <a:pt x="65" y="7"/>
                  </a:lnTo>
                  <a:lnTo>
                    <a:pt x="53" y="12"/>
                  </a:lnTo>
                  <a:lnTo>
                    <a:pt x="41" y="13"/>
                  </a:lnTo>
                  <a:lnTo>
                    <a:pt x="31" y="12"/>
                  </a:lnTo>
                  <a:lnTo>
                    <a:pt x="19" y="7"/>
                  </a:lnTo>
                  <a:lnTo>
                    <a:pt x="9" y="3"/>
                  </a:lnTo>
                  <a:lnTo>
                    <a:pt x="0" y="0"/>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53" name="Freeform 241"/>
            <p:cNvSpPr>
              <a:spLocks/>
            </p:cNvSpPr>
            <p:nvPr/>
          </p:nvSpPr>
          <p:spPr bwMode="auto">
            <a:xfrm>
              <a:off x="4870" y="1694"/>
              <a:ext cx="48" cy="108"/>
            </a:xfrm>
            <a:custGeom>
              <a:avLst/>
              <a:gdLst>
                <a:gd name="T0" fmla="*/ 42 w 42"/>
                <a:gd name="T1" fmla="*/ 0 h 92"/>
                <a:gd name="T2" fmla="*/ 42 w 42"/>
                <a:gd name="T3" fmla="*/ 6 h 92"/>
                <a:gd name="T4" fmla="*/ 42 w 42"/>
                <a:gd name="T5" fmla="*/ 13 h 92"/>
                <a:gd name="T6" fmla="*/ 40 w 42"/>
                <a:gd name="T7" fmla="*/ 31 h 92"/>
                <a:gd name="T8" fmla="*/ 39 w 42"/>
                <a:gd name="T9" fmla="*/ 50 h 92"/>
                <a:gd name="T10" fmla="*/ 37 w 42"/>
                <a:gd name="T11" fmla="*/ 59 h 92"/>
                <a:gd name="T12" fmla="*/ 34 w 42"/>
                <a:gd name="T13" fmla="*/ 65 h 92"/>
                <a:gd name="T14" fmla="*/ 27 w 42"/>
                <a:gd name="T15" fmla="*/ 75 h 92"/>
                <a:gd name="T16" fmla="*/ 18 w 42"/>
                <a:gd name="T17" fmla="*/ 83 h 92"/>
                <a:gd name="T18" fmla="*/ 8 w 42"/>
                <a:gd name="T19" fmla="*/ 89 h 92"/>
                <a:gd name="T20" fmla="*/ 0 w 42"/>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92">
                  <a:moveTo>
                    <a:pt x="42" y="0"/>
                  </a:moveTo>
                  <a:lnTo>
                    <a:pt x="42" y="6"/>
                  </a:lnTo>
                  <a:lnTo>
                    <a:pt x="42" y="13"/>
                  </a:lnTo>
                  <a:lnTo>
                    <a:pt x="40" y="31"/>
                  </a:lnTo>
                  <a:lnTo>
                    <a:pt x="39" y="50"/>
                  </a:lnTo>
                  <a:lnTo>
                    <a:pt x="37" y="59"/>
                  </a:lnTo>
                  <a:lnTo>
                    <a:pt x="34" y="65"/>
                  </a:lnTo>
                  <a:lnTo>
                    <a:pt x="27" y="75"/>
                  </a:lnTo>
                  <a:lnTo>
                    <a:pt x="18" y="83"/>
                  </a:lnTo>
                  <a:lnTo>
                    <a:pt x="8" y="89"/>
                  </a:lnTo>
                  <a:lnTo>
                    <a:pt x="0" y="92"/>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54" name="Group 244"/>
            <p:cNvGrpSpPr>
              <a:grpSpLocks/>
            </p:cNvGrpSpPr>
            <p:nvPr/>
          </p:nvGrpSpPr>
          <p:grpSpPr bwMode="auto">
            <a:xfrm>
              <a:off x="4440" y="969"/>
              <a:ext cx="316" cy="36"/>
              <a:chOff x="4350" y="1058"/>
              <a:chExt cx="278" cy="31"/>
            </a:xfrm>
          </p:grpSpPr>
          <p:sp>
            <p:nvSpPr>
              <p:cNvPr id="336" name="Line 242"/>
              <p:cNvSpPr>
                <a:spLocks noChangeShapeType="1"/>
              </p:cNvSpPr>
              <p:nvPr/>
            </p:nvSpPr>
            <p:spPr bwMode="auto">
              <a:xfrm flipH="1">
                <a:off x="4350" y="1073"/>
                <a:ext cx="278"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7" name="Freeform 243"/>
              <p:cNvSpPr>
                <a:spLocks/>
              </p:cNvSpPr>
              <p:nvPr/>
            </p:nvSpPr>
            <p:spPr bwMode="auto">
              <a:xfrm>
                <a:off x="4350" y="1058"/>
                <a:ext cx="47" cy="31"/>
              </a:xfrm>
              <a:custGeom>
                <a:avLst/>
                <a:gdLst>
                  <a:gd name="T0" fmla="*/ 47 w 47"/>
                  <a:gd name="T1" fmla="*/ 0 h 31"/>
                  <a:gd name="T2" fmla="*/ 0 w 47"/>
                  <a:gd name="T3" fmla="*/ 16 h 31"/>
                  <a:gd name="T4" fmla="*/ 47 w 47"/>
                  <a:gd name="T5" fmla="*/ 31 h 31"/>
                </a:gdLst>
                <a:ahLst/>
                <a:cxnLst>
                  <a:cxn ang="0">
                    <a:pos x="T0" y="T1"/>
                  </a:cxn>
                  <a:cxn ang="0">
                    <a:pos x="T2" y="T3"/>
                  </a:cxn>
                  <a:cxn ang="0">
                    <a:pos x="T4" y="T5"/>
                  </a:cxn>
                </a:cxnLst>
                <a:rect l="0" t="0" r="r" b="b"/>
                <a:pathLst>
                  <a:path w="47" h="31">
                    <a:moveTo>
                      <a:pt x="47" y="0"/>
                    </a:moveTo>
                    <a:lnTo>
                      <a:pt x="0" y="16"/>
                    </a:lnTo>
                    <a:lnTo>
                      <a:pt x="47" y="31"/>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55" name="Rectangle 246"/>
            <p:cNvSpPr>
              <a:spLocks noChangeArrowheads="1"/>
            </p:cNvSpPr>
            <p:nvPr/>
          </p:nvSpPr>
          <p:spPr bwMode="auto">
            <a:xfrm>
              <a:off x="4225" y="1631"/>
              <a:ext cx="8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rPr>
                <a:t>(a)</a:t>
              </a:r>
              <a:endParaRPr lang="en-US"/>
            </a:p>
          </p:txBody>
        </p:sp>
        <p:sp>
          <p:nvSpPr>
            <p:cNvPr id="156" name="Rectangle 251"/>
            <p:cNvSpPr>
              <a:spLocks noChangeArrowheads="1"/>
            </p:cNvSpPr>
            <p:nvPr/>
          </p:nvSpPr>
          <p:spPr bwMode="auto">
            <a:xfrm>
              <a:off x="4207" y="2345"/>
              <a:ext cx="8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rPr>
                <a:t>(b)</a:t>
              </a:r>
              <a:endParaRPr lang="en-US"/>
            </a:p>
          </p:txBody>
        </p:sp>
        <p:sp>
          <p:nvSpPr>
            <p:cNvPr id="157" name="Rectangle 257"/>
            <p:cNvSpPr>
              <a:spLocks noChangeArrowheads="1"/>
            </p:cNvSpPr>
            <p:nvPr/>
          </p:nvSpPr>
          <p:spPr bwMode="auto">
            <a:xfrm>
              <a:off x="4686" y="2247"/>
              <a:ext cx="404" cy="54"/>
            </a:xfrm>
            <a:prstGeom prst="rect">
              <a:avLst/>
            </a:prstGeom>
            <a:solidFill>
              <a:srgbClr val="FFFFFF"/>
            </a:solidFill>
            <a:ln w="6350">
              <a:solidFill>
                <a:srgbClr val="000000"/>
              </a:solidFill>
              <a:miter lim="800000"/>
              <a:headEnd/>
              <a:tailEnd/>
            </a:ln>
          </p:spPr>
          <p:txBody>
            <a:bodyPr/>
            <a:lstStyle/>
            <a:p>
              <a:endParaRPr lang="en-US"/>
            </a:p>
          </p:txBody>
        </p:sp>
        <p:sp>
          <p:nvSpPr>
            <p:cNvPr id="158" name="Rectangle 258"/>
            <p:cNvSpPr>
              <a:spLocks noChangeArrowheads="1"/>
            </p:cNvSpPr>
            <p:nvPr/>
          </p:nvSpPr>
          <p:spPr bwMode="auto">
            <a:xfrm>
              <a:off x="4401" y="2299"/>
              <a:ext cx="968" cy="275"/>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9" name="Rectangle 259"/>
            <p:cNvSpPr>
              <a:spLocks noChangeArrowheads="1"/>
            </p:cNvSpPr>
            <p:nvPr/>
          </p:nvSpPr>
          <p:spPr bwMode="auto">
            <a:xfrm>
              <a:off x="4397" y="2291"/>
              <a:ext cx="357" cy="143"/>
            </a:xfrm>
            <a:prstGeom prst="rect">
              <a:avLst/>
            </a:prstGeom>
            <a:solidFill>
              <a:srgbClr val="969696"/>
            </a:solidFill>
            <a:ln w="6350">
              <a:solidFill>
                <a:srgbClr val="000000"/>
              </a:solidFill>
              <a:miter lim="800000"/>
              <a:headEnd/>
              <a:tailEnd/>
            </a:ln>
          </p:spPr>
          <p:txBody>
            <a:bodyPr/>
            <a:lstStyle/>
            <a:p>
              <a:endParaRPr lang="en-US"/>
            </a:p>
          </p:txBody>
        </p:sp>
        <p:sp>
          <p:nvSpPr>
            <p:cNvPr id="160" name="Rectangle 260"/>
            <p:cNvSpPr>
              <a:spLocks noChangeArrowheads="1"/>
            </p:cNvSpPr>
            <p:nvPr/>
          </p:nvSpPr>
          <p:spPr bwMode="auto">
            <a:xfrm>
              <a:off x="4451" y="2320"/>
              <a:ext cx="175"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  source</a:t>
              </a:r>
              <a:endParaRPr lang="en-US"/>
            </a:p>
          </p:txBody>
        </p:sp>
        <p:sp>
          <p:nvSpPr>
            <p:cNvPr id="161" name="Rectangle 261"/>
            <p:cNvSpPr>
              <a:spLocks noChangeArrowheads="1"/>
            </p:cNvSpPr>
            <p:nvPr/>
          </p:nvSpPr>
          <p:spPr bwMode="auto">
            <a:xfrm>
              <a:off x="5018" y="2291"/>
              <a:ext cx="355" cy="143"/>
            </a:xfrm>
            <a:prstGeom prst="rect">
              <a:avLst/>
            </a:prstGeom>
            <a:solidFill>
              <a:srgbClr val="969696"/>
            </a:solidFill>
            <a:ln w="6350">
              <a:solidFill>
                <a:srgbClr val="000000"/>
              </a:solidFill>
              <a:miter lim="800000"/>
              <a:headEnd/>
              <a:tailEnd/>
            </a:ln>
          </p:spPr>
          <p:txBody>
            <a:bodyPr/>
            <a:lstStyle/>
            <a:p>
              <a:endParaRPr lang="en-US"/>
            </a:p>
          </p:txBody>
        </p:sp>
        <p:sp>
          <p:nvSpPr>
            <p:cNvPr id="162" name="Rectangle 262"/>
            <p:cNvSpPr>
              <a:spLocks noChangeArrowheads="1"/>
            </p:cNvSpPr>
            <p:nvPr/>
          </p:nvSpPr>
          <p:spPr bwMode="auto">
            <a:xfrm>
              <a:off x="5070" y="2321"/>
              <a:ext cx="172"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    drain</a:t>
              </a:r>
              <a:endParaRPr lang="en-US"/>
            </a:p>
          </p:txBody>
        </p:sp>
        <p:sp>
          <p:nvSpPr>
            <p:cNvPr id="163" name="Line 263"/>
            <p:cNvSpPr>
              <a:spLocks noChangeShapeType="1"/>
            </p:cNvSpPr>
            <p:nvPr/>
          </p:nvSpPr>
          <p:spPr bwMode="auto">
            <a:xfrm>
              <a:off x="4401" y="2302"/>
              <a:ext cx="1" cy="2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4" name="Line 264"/>
            <p:cNvSpPr>
              <a:spLocks noChangeShapeType="1"/>
            </p:cNvSpPr>
            <p:nvPr/>
          </p:nvSpPr>
          <p:spPr bwMode="auto">
            <a:xfrm>
              <a:off x="4401" y="2577"/>
              <a:ext cx="971"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5" name="Line 265"/>
            <p:cNvSpPr>
              <a:spLocks noChangeShapeType="1"/>
            </p:cNvSpPr>
            <p:nvPr/>
          </p:nvSpPr>
          <p:spPr bwMode="auto">
            <a:xfrm>
              <a:off x="5369" y="2302"/>
              <a:ext cx="1" cy="27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6" name="Rectangle 266"/>
            <p:cNvSpPr>
              <a:spLocks noChangeArrowheads="1"/>
            </p:cNvSpPr>
            <p:nvPr/>
          </p:nvSpPr>
          <p:spPr bwMode="auto">
            <a:xfrm>
              <a:off x="5329" y="2065"/>
              <a:ext cx="308" cy="16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67" name="Rectangle 267"/>
            <p:cNvSpPr>
              <a:spLocks noChangeArrowheads="1"/>
            </p:cNvSpPr>
            <p:nvPr/>
          </p:nvSpPr>
          <p:spPr bwMode="auto">
            <a:xfrm>
              <a:off x="5379" y="2092"/>
              <a:ext cx="219"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+15V</a:t>
              </a:r>
              <a:endParaRPr lang="en-US" sz="1000"/>
            </a:p>
          </p:txBody>
        </p:sp>
        <p:sp>
          <p:nvSpPr>
            <p:cNvPr id="168" name="Rectangle 268"/>
            <p:cNvSpPr>
              <a:spLocks noChangeArrowheads="1"/>
            </p:cNvSpPr>
            <p:nvPr/>
          </p:nvSpPr>
          <p:spPr bwMode="auto">
            <a:xfrm>
              <a:off x="4696" y="2181"/>
              <a:ext cx="392" cy="81"/>
            </a:xfrm>
            <a:prstGeom prst="rect">
              <a:avLst/>
            </a:prstGeom>
            <a:solidFill>
              <a:srgbClr val="C0C0C0"/>
            </a:solidFill>
            <a:ln w="6350">
              <a:solidFill>
                <a:srgbClr val="000000"/>
              </a:solidFill>
              <a:miter lim="800000"/>
              <a:headEnd/>
              <a:tailEnd/>
            </a:ln>
          </p:spPr>
          <p:txBody>
            <a:bodyPr/>
            <a:lstStyle/>
            <a:p>
              <a:endParaRPr lang="en-US"/>
            </a:p>
          </p:txBody>
        </p:sp>
        <p:sp>
          <p:nvSpPr>
            <p:cNvPr id="169" name="Line 269"/>
            <p:cNvSpPr>
              <a:spLocks noChangeShapeType="1"/>
            </p:cNvSpPr>
            <p:nvPr/>
          </p:nvSpPr>
          <p:spPr bwMode="auto">
            <a:xfrm>
              <a:off x="4904" y="2131"/>
              <a:ext cx="409"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0" name="Oval 270"/>
            <p:cNvSpPr>
              <a:spLocks noChangeArrowheads="1"/>
            </p:cNvSpPr>
            <p:nvPr/>
          </p:nvSpPr>
          <p:spPr bwMode="auto">
            <a:xfrm>
              <a:off x="4707" y="2193"/>
              <a:ext cx="53" cy="54"/>
            </a:xfrm>
            <a:prstGeom prst="ellipse">
              <a:avLst/>
            </a:prstGeom>
            <a:solidFill>
              <a:srgbClr val="FFFFFF"/>
            </a:solidFill>
            <a:ln w="6350">
              <a:solidFill>
                <a:srgbClr val="000000"/>
              </a:solidFill>
              <a:round/>
              <a:headEnd/>
              <a:tailEnd/>
            </a:ln>
          </p:spPr>
          <p:txBody>
            <a:bodyPr/>
            <a:lstStyle/>
            <a:p>
              <a:endParaRPr lang="en-US"/>
            </a:p>
          </p:txBody>
        </p:sp>
        <p:sp>
          <p:nvSpPr>
            <p:cNvPr id="171" name="Line 271"/>
            <p:cNvSpPr>
              <a:spLocks noChangeShapeType="1"/>
            </p:cNvSpPr>
            <p:nvPr/>
          </p:nvSpPr>
          <p:spPr bwMode="auto">
            <a:xfrm>
              <a:off x="4719" y="2221"/>
              <a:ext cx="26"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2" name="Oval 272"/>
            <p:cNvSpPr>
              <a:spLocks noChangeArrowheads="1"/>
            </p:cNvSpPr>
            <p:nvPr/>
          </p:nvSpPr>
          <p:spPr bwMode="auto">
            <a:xfrm>
              <a:off x="4777" y="2196"/>
              <a:ext cx="51" cy="52"/>
            </a:xfrm>
            <a:prstGeom prst="ellipse">
              <a:avLst/>
            </a:prstGeom>
            <a:solidFill>
              <a:srgbClr val="FFFFFF"/>
            </a:solidFill>
            <a:ln w="6350">
              <a:solidFill>
                <a:srgbClr val="000000"/>
              </a:solidFill>
              <a:round/>
              <a:headEnd/>
              <a:tailEnd/>
            </a:ln>
          </p:spPr>
          <p:txBody>
            <a:bodyPr/>
            <a:lstStyle/>
            <a:p>
              <a:endParaRPr lang="en-US"/>
            </a:p>
          </p:txBody>
        </p:sp>
        <p:sp>
          <p:nvSpPr>
            <p:cNvPr id="173" name="Line 273"/>
            <p:cNvSpPr>
              <a:spLocks noChangeShapeType="1"/>
            </p:cNvSpPr>
            <p:nvPr/>
          </p:nvSpPr>
          <p:spPr bwMode="auto">
            <a:xfrm>
              <a:off x="4788" y="2225"/>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 name="Oval 274"/>
            <p:cNvSpPr>
              <a:spLocks noChangeArrowheads="1"/>
            </p:cNvSpPr>
            <p:nvPr/>
          </p:nvSpPr>
          <p:spPr bwMode="auto">
            <a:xfrm>
              <a:off x="4835" y="2196"/>
              <a:ext cx="52" cy="52"/>
            </a:xfrm>
            <a:prstGeom prst="ellipse">
              <a:avLst/>
            </a:prstGeom>
            <a:solidFill>
              <a:srgbClr val="FFFFFF"/>
            </a:solidFill>
            <a:ln w="6350">
              <a:solidFill>
                <a:srgbClr val="000000"/>
              </a:solidFill>
              <a:round/>
              <a:headEnd/>
              <a:tailEnd/>
            </a:ln>
          </p:spPr>
          <p:txBody>
            <a:bodyPr/>
            <a:lstStyle/>
            <a:p>
              <a:endParaRPr lang="en-US"/>
            </a:p>
          </p:txBody>
        </p:sp>
        <p:sp>
          <p:nvSpPr>
            <p:cNvPr id="175" name="Line 275"/>
            <p:cNvSpPr>
              <a:spLocks noChangeShapeType="1"/>
            </p:cNvSpPr>
            <p:nvPr/>
          </p:nvSpPr>
          <p:spPr bwMode="auto">
            <a:xfrm>
              <a:off x="4847" y="2225"/>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6" name="Oval 276"/>
            <p:cNvSpPr>
              <a:spLocks noChangeArrowheads="1"/>
            </p:cNvSpPr>
            <p:nvPr/>
          </p:nvSpPr>
          <p:spPr bwMode="auto">
            <a:xfrm>
              <a:off x="4897" y="2196"/>
              <a:ext cx="52" cy="52"/>
            </a:xfrm>
            <a:prstGeom prst="ellipse">
              <a:avLst/>
            </a:prstGeom>
            <a:solidFill>
              <a:srgbClr val="FFFFFF"/>
            </a:solidFill>
            <a:ln w="6350">
              <a:solidFill>
                <a:srgbClr val="000000"/>
              </a:solidFill>
              <a:round/>
              <a:headEnd/>
              <a:tailEnd/>
            </a:ln>
          </p:spPr>
          <p:txBody>
            <a:bodyPr/>
            <a:lstStyle/>
            <a:p>
              <a:endParaRPr lang="en-US"/>
            </a:p>
          </p:txBody>
        </p:sp>
        <p:sp>
          <p:nvSpPr>
            <p:cNvPr id="177" name="Line 277"/>
            <p:cNvSpPr>
              <a:spLocks noChangeShapeType="1"/>
            </p:cNvSpPr>
            <p:nvPr/>
          </p:nvSpPr>
          <p:spPr bwMode="auto">
            <a:xfrm>
              <a:off x="4909" y="2225"/>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8" name="Oval 278"/>
            <p:cNvSpPr>
              <a:spLocks noChangeArrowheads="1"/>
            </p:cNvSpPr>
            <p:nvPr/>
          </p:nvSpPr>
          <p:spPr bwMode="auto">
            <a:xfrm>
              <a:off x="4963" y="2196"/>
              <a:ext cx="51" cy="52"/>
            </a:xfrm>
            <a:prstGeom prst="ellipse">
              <a:avLst/>
            </a:prstGeom>
            <a:solidFill>
              <a:srgbClr val="FFFFFF"/>
            </a:solidFill>
            <a:ln w="6350">
              <a:solidFill>
                <a:srgbClr val="000000"/>
              </a:solidFill>
              <a:round/>
              <a:headEnd/>
              <a:tailEnd/>
            </a:ln>
          </p:spPr>
          <p:txBody>
            <a:bodyPr/>
            <a:lstStyle/>
            <a:p>
              <a:endParaRPr lang="en-US"/>
            </a:p>
          </p:txBody>
        </p:sp>
        <p:sp>
          <p:nvSpPr>
            <p:cNvPr id="179" name="Line 279"/>
            <p:cNvSpPr>
              <a:spLocks noChangeShapeType="1"/>
            </p:cNvSpPr>
            <p:nvPr/>
          </p:nvSpPr>
          <p:spPr bwMode="auto">
            <a:xfrm>
              <a:off x="4974" y="2225"/>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0" name="Oval 280"/>
            <p:cNvSpPr>
              <a:spLocks noChangeArrowheads="1"/>
            </p:cNvSpPr>
            <p:nvPr/>
          </p:nvSpPr>
          <p:spPr bwMode="auto">
            <a:xfrm>
              <a:off x="5018" y="2193"/>
              <a:ext cx="52" cy="54"/>
            </a:xfrm>
            <a:prstGeom prst="ellipse">
              <a:avLst/>
            </a:prstGeom>
            <a:solidFill>
              <a:srgbClr val="FFFFFF"/>
            </a:solidFill>
            <a:ln w="6350">
              <a:solidFill>
                <a:srgbClr val="000000"/>
              </a:solidFill>
              <a:round/>
              <a:headEnd/>
              <a:tailEnd/>
            </a:ln>
          </p:spPr>
          <p:txBody>
            <a:bodyPr/>
            <a:lstStyle/>
            <a:p>
              <a:endParaRPr lang="en-US"/>
            </a:p>
          </p:txBody>
        </p:sp>
        <p:sp>
          <p:nvSpPr>
            <p:cNvPr id="181" name="Line 281"/>
            <p:cNvSpPr>
              <a:spLocks noChangeShapeType="1"/>
            </p:cNvSpPr>
            <p:nvPr/>
          </p:nvSpPr>
          <p:spPr bwMode="auto">
            <a:xfrm>
              <a:off x="5031" y="2221"/>
              <a:ext cx="24"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2" name="Oval 282"/>
            <p:cNvSpPr>
              <a:spLocks noChangeArrowheads="1"/>
            </p:cNvSpPr>
            <p:nvPr/>
          </p:nvSpPr>
          <p:spPr bwMode="auto">
            <a:xfrm>
              <a:off x="4810" y="2384"/>
              <a:ext cx="52" cy="53"/>
            </a:xfrm>
            <a:prstGeom prst="ellipse">
              <a:avLst/>
            </a:prstGeom>
            <a:solidFill>
              <a:srgbClr val="FFFFFF"/>
            </a:solidFill>
            <a:ln w="6350">
              <a:solidFill>
                <a:srgbClr val="000000"/>
              </a:solidFill>
              <a:round/>
              <a:headEnd/>
              <a:tailEnd/>
            </a:ln>
          </p:spPr>
          <p:txBody>
            <a:bodyPr/>
            <a:lstStyle/>
            <a:p>
              <a:endParaRPr lang="en-US"/>
            </a:p>
          </p:txBody>
        </p:sp>
        <p:sp>
          <p:nvSpPr>
            <p:cNvPr id="183" name="Line 283"/>
            <p:cNvSpPr>
              <a:spLocks noChangeShapeType="1"/>
            </p:cNvSpPr>
            <p:nvPr/>
          </p:nvSpPr>
          <p:spPr bwMode="auto">
            <a:xfrm>
              <a:off x="4823" y="2412"/>
              <a:ext cx="24"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84" name="Group 286"/>
            <p:cNvGrpSpPr>
              <a:grpSpLocks/>
            </p:cNvGrpSpPr>
            <p:nvPr/>
          </p:nvGrpSpPr>
          <p:grpSpPr bwMode="auto">
            <a:xfrm>
              <a:off x="4820" y="2320"/>
              <a:ext cx="35" cy="66"/>
              <a:chOff x="4684" y="2206"/>
              <a:chExt cx="31" cy="56"/>
            </a:xfrm>
          </p:grpSpPr>
          <p:sp>
            <p:nvSpPr>
              <p:cNvPr id="334" name="Line 284"/>
              <p:cNvSpPr>
                <a:spLocks noChangeShapeType="1"/>
              </p:cNvSpPr>
              <p:nvPr/>
            </p:nvSpPr>
            <p:spPr bwMode="auto">
              <a:xfrm flipV="1">
                <a:off x="4697" y="2234"/>
                <a:ext cx="2" cy="2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5" name="Freeform 285"/>
              <p:cNvSpPr>
                <a:spLocks/>
              </p:cNvSpPr>
              <p:nvPr/>
            </p:nvSpPr>
            <p:spPr bwMode="auto">
              <a:xfrm>
                <a:off x="4684" y="2206"/>
                <a:ext cx="31" cy="31"/>
              </a:xfrm>
              <a:custGeom>
                <a:avLst/>
                <a:gdLst>
                  <a:gd name="T0" fmla="*/ 31 w 31"/>
                  <a:gd name="T1" fmla="*/ 31 h 31"/>
                  <a:gd name="T2" fmla="*/ 16 w 31"/>
                  <a:gd name="T3" fmla="*/ 0 h 31"/>
                  <a:gd name="T4" fmla="*/ 0 w 31"/>
                  <a:gd name="T5" fmla="*/ 31 h 31"/>
                  <a:gd name="T6" fmla="*/ 31 w 31"/>
                  <a:gd name="T7" fmla="*/ 31 h 31"/>
                </a:gdLst>
                <a:ahLst/>
                <a:cxnLst>
                  <a:cxn ang="0">
                    <a:pos x="T0" y="T1"/>
                  </a:cxn>
                  <a:cxn ang="0">
                    <a:pos x="T2" y="T3"/>
                  </a:cxn>
                  <a:cxn ang="0">
                    <a:pos x="T4" y="T5"/>
                  </a:cxn>
                  <a:cxn ang="0">
                    <a:pos x="T6" y="T7"/>
                  </a:cxn>
                </a:cxnLst>
                <a:rect l="0" t="0" r="r" b="b"/>
                <a:pathLst>
                  <a:path w="31" h="31">
                    <a:moveTo>
                      <a:pt x="31" y="31"/>
                    </a:moveTo>
                    <a:lnTo>
                      <a:pt x="16" y="0"/>
                    </a:lnTo>
                    <a:lnTo>
                      <a:pt x="0" y="31"/>
                    </a:lnTo>
                    <a:lnTo>
                      <a:pt x="31"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185" name="Oval 287"/>
            <p:cNvSpPr>
              <a:spLocks noChangeArrowheads="1"/>
            </p:cNvSpPr>
            <p:nvPr/>
          </p:nvSpPr>
          <p:spPr bwMode="auto">
            <a:xfrm>
              <a:off x="4907" y="2374"/>
              <a:ext cx="53" cy="53"/>
            </a:xfrm>
            <a:prstGeom prst="ellipse">
              <a:avLst/>
            </a:prstGeom>
            <a:solidFill>
              <a:srgbClr val="FFFFFF"/>
            </a:solidFill>
            <a:ln w="6350">
              <a:solidFill>
                <a:srgbClr val="000000"/>
              </a:solidFill>
              <a:round/>
              <a:headEnd/>
              <a:tailEnd/>
            </a:ln>
          </p:spPr>
          <p:txBody>
            <a:bodyPr/>
            <a:lstStyle/>
            <a:p>
              <a:endParaRPr lang="en-US"/>
            </a:p>
          </p:txBody>
        </p:sp>
        <p:sp>
          <p:nvSpPr>
            <p:cNvPr id="186" name="Line 288"/>
            <p:cNvSpPr>
              <a:spLocks noChangeShapeType="1"/>
            </p:cNvSpPr>
            <p:nvPr/>
          </p:nvSpPr>
          <p:spPr bwMode="auto">
            <a:xfrm>
              <a:off x="4919" y="2404"/>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87" name="Group 291"/>
            <p:cNvGrpSpPr>
              <a:grpSpLocks/>
            </p:cNvGrpSpPr>
            <p:nvPr/>
          </p:nvGrpSpPr>
          <p:grpSpPr bwMode="auto">
            <a:xfrm>
              <a:off x="4915" y="2309"/>
              <a:ext cx="36" cy="69"/>
              <a:chOff x="4768" y="2197"/>
              <a:chExt cx="31" cy="58"/>
            </a:xfrm>
          </p:grpSpPr>
          <p:sp>
            <p:nvSpPr>
              <p:cNvPr id="332" name="Line 289"/>
              <p:cNvSpPr>
                <a:spLocks noChangeShapeType="1"/>
              </p:cNvSpPr>
              <p:nvPr/>
            </p:nvSpPr>
            <p:spPr bwMode="auto">
              <a:xfrm flipV="1">
                <a:off x="4782" y="2225"/>
                <a:ext cx="1" cy="30"/>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3" name="Freeform 290"/>
              <p:cNvSpPr>
                <a:spLocks/>
              </p:cNvSpPr>
              <p:nvPr/>
            </p:nvSpPr>
            <p:spPr bwMode="auto">
              <a:xfrm>
                <a:off x="4768" y="2197"/>
                <a:ext cx="31" cy="31"/>
              </a:xfrm>
              <a:custGeom>
                <a:avLst/>
                <a:gdLst>
                  <a:gd name="T0" fmla="*/ 31 w 31"/>
                  <a:gd name="T1" fmla="*/ 31 h 31"/>
                  <a:gd name="T2" fmla="*/ 16 w 31"/>
                  <a:gd name="T3" fmla="*/ 0 h 31"/>
                  <a:gd name="T4" fmla="*/ 0 w 31"/>
                  <a:gd name="T5" fmla="*/ 31 h 31"/>
                  <a:gd name="T6" fmla="*/ 31 w 31"/>
                  <a:gd name="T7" fmla="*/ 31 h 31"/>
                </a:gdLst>
                <a:ahLst/>
                <a:cxnLst>
                  <a:cxn ang="0">
                    <a:pos x="T0" y="T1"/>
                  </a:cxn>
                  <a:cxn ang="0">
                    <a:pos x="T2" y="T3"/>
                  </a:cxn>
                  <a:cxn ang="0">
                    <a:pos x="T4" y="T5"/>
                  </a:cxn>
                  <a:cxn ang="0">
                    <a:pos x="T6" y="T7"/>
                  </a:cxn>
                </a:cxnLst>
                <a:rect l="0" t="0" r="r" b="b"/>
                <a:pathLst>
                  <a:path w="31" h="31">
                    <a:moveTo>
                      <a:pt x="31" y="31"/>
                    </a:moveTo>
                    <a:lnTo>
                      <a:pt x="16" y="0"/>
                    </a:lnTo>
                    <a:lnTo>
                      <a:pt x="0" y="31"/>
                    </a:lnTo>
                    <a:lnTo>
                      <a:pt x="31"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88" name="Group 298"/>
            <p:cNvGrpSpPr>
              <a:grpSpLocks/>
            </p:cNvGrpSpPr>
            <p:nvPr/>
          </p:nvGrpSpPr>
          <p:grpSpPr bwMode="auto">
            <a:xfrm>
              <a:off x="3638" y="1300"/>
              <a:ext cx="356" cy="142"/>
              <a:chOff x="3644" y="1339"/>
              <a:chExt cx="313" cy="121"/>
            </a:xfrm>
          </p:grpSpPr>
          <p:grpSp>
            <p:nvGrpSpPr>
              <p:cNvPr id="326" name="Group 296"/>
              <p:cNvGrpSpPr>
                <a:grpSpLocks/>
              </p:cNvGrpSpPr>
              <p:nvPr/>
            </p:nvGrpSpPr>
            <p:grpSpPr bwMode="auto">
              <a:xfrm>
                <a:off x="3644" y="1339"/>
                <a:ext cx="313" cy="121"/>
                <a:chOff x="3644" y="1339"/>
                <a:chExt cx="313" cy="121"/>
              </a:xfrm>
            </p:grpSpPr>
            <p:sp>
              <p:nvSpPr>
                <p:cNvPr id="328" name="Rectangle 292"/>
                <p:cNvSpPr>
                  <a:spLocks noChangeArrowheads="1"/>
                </p:cNvSpPr>
                <p:nvPr/>
              </p:nvSpPr>
              <p:spPr bwMode="auto">
                <a:xfrm>
                  <a:off x="3644" y="1339"/>
                  <a:ext cx="312" cy="119"/>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29" name="Rectangle 293"/>
                <p:cNvSpPr>
                  <a:spLocks noChangeArrowheads="1"/>
                </p:cNvSpPr>
                <p:nvPr/>
              </p:nvSpPr>
              <p:spPr bwMode="auto">
                <a:xfrm>
                  <a:off x="3644" y="1339"/>
                  <a:ext cx="312" cy="119"/>
                </a:xfrm>
                <a:prstGeom prst="rect">
                  <a:avLst/>
                </a:prstGeom>
                <a:solidFill>
                  <a:srgbClr val="969696"/>
                </a:solidFill>
                <a:ln w="0">
                  <a:solidFill>
                    <a:srgbClr val="FFFFFF"/>
                  </a:solidFill>
                  <a:miter lim="800000"/>
                  <a:headEnd/>
                  <a:tailEnd/>
                </a:ln>
              </p:spPr>
              <p:txBody>
                <a:bodyPr/>
                <a:lstStyle/>
                <a:p>
                  <a:endParaRPr lang="en-US"/>
                </a:p>
              </p:txBody>
            </p:sp>
            <p:sp>
              <p:nvSpPr>
                <p:cNvPr id="330" name="Rectangle 294"/>
                <p:cNvSpPr>
                  <a:spLocks noChangeArrowheads="1"/>
                </p:cNvSpPr>
                <p:nvPr/>
              </p:nvSpPr>
              <p:spPr bwMode="auto">
                <a:xfrm>
                  <a:off x="3644" y="1339"/>
                  <a:ext cx="313" cy="121"/>
                </a:xfrm>
                <a:prstGeom prst="rect">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31" name="Rectangle 295"/>
                <p:cNvSpPr>
                  <a:spLocks noChangeArrowheads="1"/>
                </p:cNvSpPr>
                <p:nvPr/>
              </p:nvSpPr>
              <p:spPr bwMode="auto">
                <a:xfrm>
                  <a:off x="3644" y="1339"/>
                  <a:ext cx="312" cy="119"/>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327" name="Rectangle 297"/>
              <p:cNvSpPr>
                <a:spLocks noChangeArrowheads="1"/>
              </p:cNvSpPr>
              <p:nvPr/>
            </p:nvSpPr>
            <p:spPr bwMode="auto">
              <a:xfrm>
                <a:off x="3644" y="1339"/>
                <a:ext cx="313" cy="121"/>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89" name="Rectangle 299"/>
            <p:cNvSpPr>
              <a:spLocks noChangeArrowheads="1"/>
            </p:cNvSpPr>
            <p:nvPr/>
          </p:nvSpPr>
          <p:spPr bwMode="auto">
            <a:xfrm>
              <a:off x="3691" y="1329"/>
              <a:ext cx="189"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   source</a:t>
              </a:r>
              <a:endParaRPr lang="en-US"/>
            </a:p>
          </p:txBody>
        </p:sp>
        <p:grpSp>
          <p:nvGrpSpPr>
            <p:cNvPr id="190" name="Group 306"/>
            <p:cNvGrpSpPr>
              <a:grpSpLocks/>
            </p:cNvGrpSpPr>
            <p:nvPr/>
          </p:nvGrpSpPr>
          <p:grpSpPr bwMode="auto">
            <a:xfrm>
              <a:off x="4249" y="1294"/>
              <a:ext cx="356" cy="144"/>
              <a:chOff x="4182" y="1334"/>
              <a:chExt cx="313" cy="123"/>
            </a:xfrm>
          </p:grpSpPr>
          <p:grpSp>
            <p:nvGrpSpPr>
              <p:cNvPr id="320" name="Group 304"/>
              <p:cNvGrpSpPr>
                <a:grpSpLocks/>
              </p:cNvGrpSpPr>
              <p:nvPr/>
            </p:nvGrpSpPr>
            <p:grpSpPr bwMode="auto">
              <a:xfrm>
                <a:off x="4182" y="1334"/>
                <a:ext cx="313" cy="123"/>
                <a:chOff x="4182" y="1334"/>
                <a:chExt cx="313" cy="123"/>
              </a:xfrm>
            </p:grpSpPr>
            <p:sp>
              <p:nvSpPr>
                <p:cNvPr id="322" name="Rectangle 300"/>
                <p:cNvSpPr>
                  <a:spLocks noChangeArrowheads="1"/>
                </p:cNvSpPr>
                <p:nvPr/>
              </p:nvSpPr>
              <p:spPr bwMode="auto">
                <a:xfrm>
                  <a:off x="4182" y="1334"/>
                  <a:ext cx="311" cy="121"/>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23" name="Rectangle 301"/>
                <p:cNvSpPr>
                  <a:spLocks noChangeArrowheads="1"/>
                </p:cNvSpPr>
                <p:nvPr/>
              </p:nvSpPr>
              <p:spPr bwMode="auto">
                <a:xfrm>
                  <a:off x="4182" y="1334"/>
                  <a:ext cx="311" cy="121"/>
                </a:xfrm>
                <a:prstGeom prst="rect">
                  <a:avLst/>
                </a:prstGeom>
                <a:solidFill>
                  <a:srgbClr val="969696"/>
                </a:solidFill>
                <a:ln w="0">
                  <a:solidFill>
                    <a:srgbClr val="FFFFFF"/>
                  </a:solidFill>
                  <a:miter lim="800000"/>
                  <a:headEnd/>
                  <a:tailEnd/>
                </a:ln>
              </p:spPr>
              <p:txBody>
                <a:bodyPr/>
                <a:lstStyle/>
                <a:p>
                  <a:endParaRPr lang="en-US"/>
                </a:p>
              </p:txBody>
            </p:sp>
            <p:sp>
              <p:nvSpPr>
                <p:cNvPr id="324" name="Rectangle 302"/>
                <p:cNvSpPr>
                  <a:spLocks noChangeArrowheads="1"/>
                </p:cNvSpPr>
                <p:nvPr/>
              </p:nvSpPr>
              <p:spPr bwMode="auto">
                <a:xfrm>
                  <a:off x="4182" y="1334"/>
                  <a:ext cx="313" cy="123"/>
                </a:xfrm>
                <a:prstGeom prst="rect">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25" name="Rectangle 303"/>
                <p:cNvSpPr>
                  <a:spLocks noChangeArrowheads="1"/>
                </p:cNvSpPr>
                <p:nvPr/>
              </p:nvSpPr>
              <p:spPr bwMode="auto">
                <a:xfrm>
                  <a:off x="4182" y="1334"/>
                  <a:ext cx="311" cy="121"/>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321" name="Rectangle 305"/>
              <p:cNvSpPr>
                <a:spLocks noChangeArrowheads="1"/>
              </p:cNvSpPr>
              <p:nvPr/>
            </p:nvSpPr>
            <p:spPr bwMode="auto">
              <a:xfrm>
                <a:off x="4182" y="1334"/>
                <a:ext cx="313" cy="123"/>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91" name="Rectangle 307"/>
            <p:cNvSpPr>
              <a:spLocks noChangeArrowheads="1"/>
            </p:cNvSpPr>
            <p:nvPr/>
          </p:nvSpPr>
          <p:spPr bwMode="auto">
            <a:xfrm>
              <a:off x="4303" y="1325"/>
              <a:ext cx="158"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   drain</a:t>
              </a:r>
              <a:endParaRPr lang="en-US"/>
            </a:p>
          </p:txBody>
        </p:sp>
        <p:sp>
          <p:nvSpPr>
            <p:cNvPr id="192" name="Line 308"/>
            <p:cNvSpPr>
              <a:spLocks noChangeShapeType="1"/>
            </p:cNvSpPr>
            <p:nvPr/>
          </p:nvSpPr>
          <p:spPr bwMode="auto">
            <a:xfrm>
              <a:off x="3637" y="1300"/>
              <a:ext cx="1" cy="27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3" name="Line 309"/>
            <p:cNvSpPr>
              <a:spLocks noChangeShapeType="1"/>
            </p:cNvSpPr>
            <p:nvPr/>
          </p:nvSpPr>
          <p:spPr bwMode="auto">
            <a:xfrm>
              <a:off x="3637" y="1573"/>
              <a:ext cx="972"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4" name="Line 310"/>
            <p:cNvSpPr>
              <a:spLocks noChangeShapeType="1"/>
            </p:cNvSpPr>
            <p:nvPr/>
          </p:nvSpPr>
          <p:spPr bwMode="auto">
            <a:xfrm>
              <a:off x="4606" y="1300"/>
              <a:ext cx="1" cy="27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95" name="Group 317"/>
            <p:cNvGrpSpPr>
              <a:grpSpLocks/>
            </p:cNvGrpSpPr>
            <p:nvPr/>
          </p:nvGrpSpPr>
          <p:grpSpPr bwMode="auto">
            <a:xfrm>
              <a:off x="4085" y="1304"/>
              <a:ext cx="53" cy="56"/>
              <a:chOff x="4037" y="1343"/>
              <a:chExt cx="47" cy="47"/>
            </a:xfrm>
          </p:grpSpPr>
          <p:grpSp>
            <p:nvGrpSpPr>
              <p:cNvPr id="314" name="Group 315"/>
              <p:cNvGrpSpPr>
                <a:grpSpLocks/>
              </p:cNvGrpSpPr>
              <p:nvPr/>
            </p:nvGrpSpPr>
            <p:grpSpPr bwMode="auto">
              <a:xfrm>
                <a:off x="4037" y="1343"/>
                <a:ext cx="47" cy="47"/>
                <a:chOff x="4037" y="1343"/>
                <a:chExt cx="47" cy="47"/>
              </a:xfrm>
            </p:grpSpPr>
            <p:sp>
              <p:nvSpPr>
                <p:cNvPr id="316" name="Rectangle 311"/>
                <p:cNvSpPr>
                  <a:spLocks noChangeArrowheads="1"/>
                </p:cNvSpPr>
                <p:nvPr/>
              </p:nvSpPr>
              <p:spPr bwMode="auto">
                <a:xfrm>
                  <a:off x="4037" y="1343"/>
                  <a:ext cx="47"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17" name="Freeform 312"/>
                <p:cNvSpPr>
                  <a:spLocks/>
                </p:cNvSpPr>
                <p:nvPr/>
              </p:nvSpPr>
              <p:spPr bwMode="auto">
                <a:xfrm>
                  <a:off x="4037" y="1343"/>
                  <a:ext cx="44" cy="44"/>
                </a:xfrm>
                <a:custGeom>
                  <a:avLst/>
                  <a:gdLst>
                    <a:gd name="T0" fmla="*/ 22 w 44"/>
                    <a:gd name="T1" fmla="*/ 0 h 44"/>
                    <a:gd name="T2" fmla="*/ 13 w 44"/>
                    <a:gd name="T3" fmla="*/ 2 h 44"/>
                    <a:gd name="T4" fmla="*/ 6 w 44"/>
                    <a:gd name="T5" fmla="*/ 7 h 44"/>
                    <a:gd name="T6" fmla="*/ 1 w 44"/>
                    <a:gd name="T7" fmla="*/ 13 h 44"/>
                    <a:gd name="T8" fmla="*/ 0 w 44"/>
                    <a:gd name="T9" fmla="*/ 22 h 44"/>
                    <a:gd name="T10" fmla="*/ 1 w 44"/>
                    <a:gd name="T11" fmla="*/ 31 h 44"/>
                    <a:gd name="T12" fmla="*/ 6 w 44"/>
                    <a:gd name="T13" fmla="*/ 38 h 44"/>
                    <a:gd name="T14" fmla="*/ 13 w 44"/>
                    <a:gd name="T15" fmla="*/ 43 h 44"/>
                    <a:gd name="T16" fmla="*/ 22 w 44"/>
                    <a:gd name="T17" fmla="*/ 44 h 44"/>
                    <a:gd name="T18" fmla="*/ 31 w 44"/>
                    <a:gd name="T19" fmla="*/ 43 h 44"/>
                    <a:gd name="T20" fmla="*/ 38 w 44"/>
                    <a:gd name="T21" fmla="*/ 38 h 44"/>
                    <a:gd name="T22" fmla="*/ 43 w 44"/>
                    <a:gd name="T23" fmla="*/ 31 h 44"/>
                    <a:gd name="T24" fmla="*/ 44 w 44"/>
                    <a:gd name="T25" fmla="*/ 22 h 44"/>
                    <a:gd name="T26" fmla="*/ 43 w 44"/>
                    <a:gd name="T27" fmla="*/ 13 h 44"/>
                    <a:gd name="T28" fmla="*/ 38 w 44"/>
                    <a:gd name="T29" fmla="*/ 7 h 44"/>
                    <a:gd name="T30" fmla="*/ 31 w 44"/>
                    <a:gd name="T31" fmla="*/ 2 h 44"/>
                    <a:gd name="T32" fmla="*/ 22 w 44"/>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44">
                      <a:moveTo>
                        <a:pt x="22" y="0"/>
                      </a:moveTo>
                      <a:lnTo>
                        <a:pt x="13" y="2"/>
                      </a:lnTo>
                      <a:lnTo>
                        <a:pt x="6" y="7"/>
                      </a:lnTo>
                      <a:lnTo>
                        <a:pt x="1" y="13"/>
                      </a:lnTo>
                      <a:lnTo>
                        <a:pt x="0" y="22"/>
                      </a:lnTo>
                      <a:lnTo>
                        <a:pt x="1" y="31"/>
                      </a:lnTo>
                      <a:lnTo>
                        <a:pt x="6" y="38"/>
                      </a:lnTo>
                      <a:lnTo>
                        <a:pt x="13" y="43"/>
                      </a:lnTo>
                      <a:lnTo>
                        <a:pt x="22" y="44"/>
                      </a:lnTo>
                      <a:lnTo>
                        <a:pt x="31" y="43"/>
                      </a:lnTo>
                      <a:lnTo>
                        <a:pt x="38" y="38"/>
                      </a:lnTo>
                      <a:lnTo>
                        <a:pt x="43" y="31"/>
                      </a:lnTo>
                      <a:lnTo>
                        <a:pt x="44" y="22"/>
                      </a:lnTo>
                      <a:lnTo>
                        <a:pt x="43" y="13"/>
                      </a:lnTo>
                      <a:lnTo>
                        <a:pt x="38" y="7"/>
                      </a:lnTo>
                      <a:lnTo>
                        <a:pt x="31" y="2"/>
                      </a:lnTo>
                      <a:lnTo>
                        <a:pt x="22" y="0"/>
                      </a:lnTo>
                      <a:close/>
                    </a:path>
                  </a:pathLst>
                </a:custGeom>
                <a:solidFill>
                  <a:srgbClr val="FFFFFF"/>
                </a:solidFill>
                <a:ln w="0">
                  <a:solidFill>
                    <a:srgbClr val="FFFFFF"/>
                  </a:solidFill>
                  <a:prstDash val="solid"/>
                  <a:round/>
                  <a:headEnd/>
                  <a:tailEnd/>
                </a:ln>
              </p:spPr>
              <p:txBody>
                <a:bodyPr/>
                <a:lstStyle/>
                <a:p>
                  <a:endParaRPr lang="en-US"/>
                </a:p>
              </p:txBody>
            </p:sp>
            <p:sp>
              <p:nvSpPr>
                <p:cNvPr id="318" name="Oval 313"/>
                <p:cNvSpPr>
                  <a:spLocks noChangeArrowheads="1"/>
                </p:cNvSpPr>
                <p:nvPr/>
              </p:nvSpPr>
              <p:spPr bwMode="auto">
                <a:xfrm>
                  <a:off x="4037" y="1343"/>
                  <a:ext cx="46" cy="46"/>
                </a:xfrm>
                <a:prstGeom prst="ellipse">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9" name="Rectangle 314"/>
                <p:cNvSpPr>
                  <a:spLocks noChangeArrowheads="1"/>
                </p:cNvSpPr>
                <p:nvPr/>
              </p:nvSpPr>
              <p:spPr bwMode="auto">
                <a:xfrm>
                  <a:off x="4037" y="1343"/>
                  <a:ext cx="47"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315" name="Oval 316"/>
              <p:cNvSpPr>
                <a:spLocks noChangeArrowheads="1"/>
              </p:cNvSpPr>
              <p:nvPr/>
            </p:nvSpPr>
            <p:spPr bwMode="auto">
              <a:xfrm>
                <a:off x="4037" y="1343"/>
                <a:ext cx="46" cy="46"/>
              </a:xfrm>
              <a:prstGeom prst="ellipse">
                <a:avLst/>
              </a:pr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96" name="Line 318"/>
            <p:cNvSpPr>
              <a:spLocks noChangeShapeType="1"/>
            </p:cNvSpPr>
            <p:nvPr/>
          </p:nvSpPr>
          <p:spPr bwMode="auto">
            <a:xfrm>
              <a:off x="4096" y="1334"/>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97" name="Group 325"/>
            <p:cNvGrpSpPr>
              <a:grpSpLocks/>
            </p:cNvGrpSpPr>
            <p:nvPr/>
          </p:nvGrpSpPr>
          <p:grpSpPr bwMode="auto">
            <a:xfrm>
              <a:off x="4110" y="1369"/>
              <a:ext cx="52" cy="55"/>
              <a:chOff x="4059" y="1398"/>
              <a:chExt cx="46" cy="47"/>
            </a:xfrm>
          </p:grpSpPr>
          <p:grpSp>
            <p:nvGrpSpPr>
              <p:cNvPr id="308" name="Group 323"/>
              <p:cNvGrpSpPr>
                <a:grpSpLocks/>
              </p:cNvGrpSpPr>
              <p:nvPr/>
            </p:nvGrpSpPr>
            <p:grpSpPr bwMode="auto">
              <a:xfrm>
                <a:off x="4059" y="1398"/>
                <a:ext cx="46" cy="47"/>
                <a:chOff x="4059" y="1398"/>
                <a:chExt cx="46" cy="47"/>
              </a:xfrm>
            </p:grpSpPr>
            <p:sp>
              <p:nvSpPr>
                <p:cNvPr id="310" name="Rectangle 319"/>
                <p:cNvSpPr>
                  <a:spLocks noChangeArrowheads="1"/>
                </p:cNvSpPr>
                <p:nvPr/>
              </p:nvSpPr>
              <p:spPr bwMode="auto">
                <a:xfrm>
                  <a:off x="4059" y="1398"/>
                  <a:ext cx="46"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11" name="Freeform 320"/>
                <p:cNvSpPr>
                  <a:spLocks/>
                </p:cNvSpPr>
                <p:nvPr/>
              </p:nvSpPr>
              <p:spPr bwMode="auto">
                <a:xfrm>
                  <a:off x="4059" y="1398"/>
                  <a:ext cx="43" cy="44"/>
                </a:xfrm>
                <a:custGeom>
                  <a:avLst/>
                  <a:gdLst>
                    <a:gd name="T0" fmla="*/ 21 w 43"/>
                    <a:gd name="T1" fmla="*/ 0 h 44"/>
                    <a:gd name="T2" fmla="*/ 12 w 43"/>
                    <a:gd name="T3" fmla="*/ 1 h 44"/>
                    <a:gd name="T4" fmla="*/ 6 w 43"/>
                    <a:gd name="T5" fmla="*/ 7 h 44"/>
                    <a:gd name="T6" fmla="*/ 2 w 43"/>
                    <a:gd name="T7" fmla="*/ 13 h 44"/>
                    <a:gd name="T8" fmla="*/ 0 w 43"/>
                    <a:gd name="T9" fmla="*/ 22 h 44"/>
                    <a:gd name="T10" fmla="*/ 2 w 43"/>
                    <a:gd name="T11" fmla="*/ 31 h 44"/>
                    <a:gd name="T12" fmla="*/ 6 w 43"/>
                    <a:gd name="T13" fmla="*/ 38 h 44"/>
                    <a:gd name="T14" fmla="*/ 12 w 43"/>
                    <a:gd name="T15" fmla="*/ 43 h 44"/>
                    <a:gd name="T16" fmla="*/ 21 w 43"/>
                    <a:gd name="T17" fmla="*/ 44 h 44"/>
                    <a:gd name="T18" fmla="*/ 30 w 43"/>
                    <a:gd name="T19" fmla="*/ 43 h 44"/>
                    <a:gd name="T20" fmla="*/ 37 w 43"/>
                    <a:gd name="T21" fmla="*/ 38 h 44"/>
                    <a:gd name="T22" fmla="*/ 42 w 43"/>
                    <a:gd name="T23" fmla="*/ 31 h 44"/>
                    <a:gd name="T24" fmla="*/ 43 w 43"/>
                    <a:gd name="T25" fmla="*/ 22 h 44"/>
                    <a:gd name="T26" fmla="*/ 42 w 43"/>
                    <a:gd name="T27" fmla="*/ 13 h 44"/>
                    <a:gd name="T28" fmla="*/ 37 w 43"/>
                    <a:gd name="T29" fmla="*/ 7 h 44"/>
                    <a:gd name="T30" fmla="*/ 30 w 43"/>
                    <a:gd name="T31" fmla="*/ 1 h 44"/>
                    <a:gd name="T32" fmla="*/ 21 w 43"/>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4">
                      <a:moveTo>
                        <a:pt x="21" y="0"/>
                      </a:moveTo>
                      <a:lnTo>
                        <a:pt x="12" y="1"/>
                      </a:lnTo>
                      <a:lnTo>
                        <a:pt x="6" y="7"/>
                      </a:lnTo>
                      <a:lnTo>
                        <a:pt x="2" y="13"/>
                      </a:lnTo>
                      <a:lnTo>
                        <a:pt x="0" y="22"/>
                      </a:lnTo>
                      <a:lnTo>
                        <a:pt x="2" y="31"/>
                      </a:lnTo>
                      <a:lnTo>
                        <a:pt x="6" y="38"/>
                      </a:lnTo>
                      <a:lnTo>
                        <a:pt x="12" y="43"/>
                      </a:lnTo>
                      <a:lnTo>
                        <a:pt x="21" y="44"/>
                      </a:lnTo>
                      <a:lnTo>
                        <a:pt x="30" y="43"/>
                      </a:lnTo>
                      <a:lnTo>
                        <a:pt x="37" y="38"/>
                      </a:lnTo>
                      <a:lnTo>
                        <a:pt x="42" y="31"/>
                      </a:lnTo>
                      <a:lnTo>
                        <a:pt x="43" y="22"/>
                      </a:lnTo>
                      <a:lnTo>
                        <a:pt x="42" y="13"/>
                      </a:lnTo>
                      <a:lnTo>
                        <a:pt x="37" y="7"/>
                      </a:lnTo>
                      <a:lnTo>
                        <a:pt x="30" y="1"/>
                      </a:lnTo>
                      <a:lnTo>
                        <a:pt x="21" y="0"/>
                      </a:lnTo>
                      <a:close/>
                    </a:path>
                  </a:pathLst>
                </a:custGeom>
                <a:solidFill>
                  <a:srgbClr val="FFFFFF"/>
                </a:solidFill>
                <a:ln w="0">
                  <a:solidFill>
                    <a:srgbClr val="FFFFFF"/>
                  </a:solidFill>
                  <a:prstDash val="solid"/>
                  <a:round/>
                  <a:headEnd/>
                  <a:tailEnd/>
                </a:ln>
              </p:spPr>
              <p:txBody>
                <a:bodyPr/>
                <a:lstStyle/>
                <a:p>
                  <a:endParaRPr lang="en-US"/>
                </a:p>
              </p:txBody>
            </p:sp>
            <p:sp>
              <p:nvSpPr>
                <p:cNvPr id="312" name="Oval 321"/>
                <p:cNvSpPr>
                  <a:spLocks noChangeArrowheads="1"/>
                </p:cNvSpPr>
                <p:nvPr/>
              </p:nvSpPr>
              <p:spPr bwMode="auto">
                <a:xfrm>
                  <a:off x="4059" y="1398"/>
                  <a:ext cx="44" cy="46"/>
                </a:xfrm>
                <a:prstGeom prst="ellipse">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3" name="Rectangle 322"/>
                <p:cNvSpPr>
                  <a:spLocks noChangeArrowheads="1"/>
                </p:cNvSpPr>
                <p:nvPr/>
              </p:nvSpPr>
              <p:spPr bwMode="auto">
                <a:xfrm>
                  <a:off x="4059" y="1398"/>
                  <a:ext cx="46"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309" name="Oval 324"/>
              <p:cNvSpPr>
                <a:spLocks noChangeArrowheads="1"/>
              </p:cNvSpPr>
              <p:nvPr/>
            </p:nvSpPr>
            <p:spPr bwMode="auto">
              <a:xfrm>
                <a:off x="4059" y="1398"/>
                <a:ext cx="44" cy="46"/>
              </a:xfrm>
              <a:prstGeom prst="ellipse">
                <a:avLst/>
              </a:pr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98" name="Line 326"/>
            <p:cNvSpPr>
              <a:spLocks noChangeShapeType="1"/>
            </p:cNvSpPr>
            <p:nvPr/>
          </p:nvSpPr>
          <p:spPr bwMode="auto">
            <a:xfrm>
              <a:off x="4121" y="1398"/>
              <a:ext cx="26" cy="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99" name="Group 333"/>
            <p:cNvGrpSpPr>
              <a:grpSpLocks/>
            </p:cNvGrpSpPr>
            <p:nvPr/>
          </p:nvGrpSpPr>
          <p:grpSpPr bwMode="auto">
            <a:xfrm>
              <a:off x="4169" y="1315"/>
              <a:ext cx="53" cy="55"/>
              <a:chOff x="4111" y="1352"/>
              <a:chExt cx="47" cy="47"/>
            </a:xfrm>
          </p:grpSpPr>
          <p:grpSp>
            <p:nvGrpSpPr>
              <p:cNvPr id="302" name="Group 331"/>
              <p:cNvGrpSpPr>
                <a:grpSpLocks/>
              </p:cNvGrpSpPr>
              <p:nvPr/>
            </p:nvGrpSpPr>
            <p:grpSpPr bwMode="auto">
              <a:xfrm>
                <a:off x="4111" y="1352"/>
                <a:ext cx="47" cy="47"/>
                <a:chOff x="4111" y="1352"/>
                <a:chExt cx="47" cy="47"/>
              </a:xfrm>
            </p:grpSpPr>
            <p:sp>
              <p:nvSpPr>
                <p:cNvPr id="304" name="Rectangle 327"/>
                <p:cNvSpPr>
                  <a:spLocks noChangeArrowheads="1"/>
                </p:cNvSpPr>
                <p:nvPr/>
              </p:nvSpPr>
              <p:spPr bwMode="auto">
                <a:xfrm>
                  <a:off x="4111" y="1352"/>
                  <a:ext cx="47"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05" name="Freeform 328"/>
                <p:cNvSpPr>
                  <a:spLocks/>
                </p:cNvSpPr>
                <p:nvPr/>
              </p:nvSpPr>
              <p:spPr bwMode="auto">
                <a:xfrm>
                  <a:off x="4111" y="1352"/>
                  <a:ext cx="44" cy="44"/>
                </a:xfrm>
                <a:custGeom>
                  <a:avLst/>
                  <a:gdLst>
                    <a:gd name="T0" fmla="*/ 22 w 44"/>
                    <a:gd name="T1" fmla="*/ 0 h 44"/>
                    <a:gd name="T2" fmla="*/ 13 w 44"/>
                    <a:gd name="T3" fmla="*/ 1 h 44"/>
                    <a:gd name="T4" fmla="*/ 6 w 44"/>
                    <a:gd name="T5" fmla="*/ 6 h 44"/>
                    <a:gd name="T6" fmla="*/ 1 w 44"/>
                    <a:gd name="T7" fmla="*/ 13 h 44"/>
                    <a:gd name="T8" fmla="*/ 0 w 44"/>
                    <a:gd name="T9" fmla="*/ 22 h 44"/>
                    <a:gd name="T10" fmla="*/ 1 w 44"/>
                    <a:gd name="T11" fmla="*/ 31 h 44"/>
                    <a:gd name="T12" fmla="*/ 6 w 44"/>
                    <a:gd name="T13" fmla="*/ 38 h 44"/>
                    <a:gd name="T14" fmla="*/ 13 w 44"/>
                    <a:gd name="T15" fmla="*/ 43 h 44"/>
                    <a:gd name="T16" fmla="*/ 22 w 44"/>
                    <a:gd name="T17" fmla="*/ 44 h 44"/>
                    <a:gd name="T18" fmla="*/ 31 w 44"/>
                    <a:gd name="T19" fmla="*/ 43 h 44"/>
                    <a:gd name="T20" fmla="*/ 38 w 44"/>
                    <a:gd name="T21" fmla="*/ 38 h 44"/>
                    <a:gd name="T22" fmla="*/ 43 w 44"/>
                    <a:gd name="T23" fmla="*/ 31 h 44"/>
                    <a:gd name="T24" fmla="*/ 44 w 44"/>
                    <a:gd name="T25" fmla="*/ 22 h 44"/>
                    <a:gd name="T26" fmla="*/ 43 w 44"/>
                    <a:gd name="T27" fmla="*/ 13 h 44"/>
                    <a:gd name="T28" fmla="*/ 38 w 44"/>
                    <a:gd name="T29" fmla="*/ 6 h 44"/>
                    <a:gd name="T30" fmla="*/ 31 w 44"/>
                    <a:gd name="T31" fmla="*/ 1 h 44"/>
                    <a:gd name="T32" fmla="*/ 22 w 44"/>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44">
                      <a:moveTo>
                        <a:pt x="22" y="0"/>
                      </a:moveTo>
                      <a:lnTo>
                        <a:pt x="13" y="1"/>
                      </a:lnTo>
                      <a:lnTo>
                        <a:pt x="6" y="6"/>
                      </a:lnTo>
                      <a:lnTo>
                        <a:pt x="1" y="13"/>
                      </a:lnTo>
                      <a:lnTo>
                        <a:pt x="0" y="22"/>
                      </a:lnTo>
                      <a:lnTo>
                        <a:pt x="1" y="31"/>
                      </a:lnTo>
                      <a:lnTo>
                        <a:pt x="6" y="38"/>
                      </a:lnTo>
                      <a:lnTo>
                        <a:pt x="13" y="43"/>
                      </a:lnTo>
                      <a:lnTo>
                        <a:pt x="22" y="44"/>
                      </a:lnTo>
                      <a:lnTo>
                        <a:pt x="31" y="43"/>
                      </a:lnTo>
                      <a:lnTo>
                        <a:pt x="38" y="38"/>
                      </a:lnTo>
                      <a:lnTo>
                        <a:pt x="43" y="31"/>
                      </a:lnTo>
                      <a:lnTo>
                        <a:pt x="44" y="22"/>
                      </a:lnTo>
                      <a:lnTo>
                        <a:pt x="43" y="13"/>
                      </a:lnTo>
                      <a:lnTo>
                        <a:pt x="38" y="6"/>
                      </a:lnTo>
                      <a:lnTo>
                        <a:pt x="31" y="1"/>
                      </a:lnTo>
                      <a:lnTo>
                        <a:pt x="22" y="0"/>
                      </a:lnTo>
                      <a:close/>
                    </a:path>
                  </a:pathLst>
                </a:custGeom>
                <a:solidFill>
                  <a:srgbClr val="FFFFFF"/>
                </a:solidFill>
                <a:ln w="0">
                  <a:solidFill>
                    <a:srgbClr val="FFFFFF"/>
                  </a:solidFill>
                  <a:prstDash val="solid"/>
                  <a:round/>
                  <a:headEnd/>
                  <a:tailEnd/>
                </a:ln>
              </p:spPr>
              <p:txBody>
                <a:bodyPr/>
                <a:lstStyle/>
                <a:p>
                  <a:endParaRPr lang="en-US"/>
                </a:p>
              </p:txBody>
            </p:sp>
            <p:sp>
              <p:nvSpPr>
                <p:cNvPr id="306" name="Oval 329"/>
                <p:cNvSpPr>
                  <a:spLocks noChangeArrowheads="1"/>
                </p:cNvSpPr>
                <p:nvPr/>
              </p:nvSpPr>
              <p:spPr bwMode="auto">
                <a:xfrm>
                  <a:off x="4111" y="1352"/>
                  <a:ext cx="46" cy="46"/>
                </a:xfrm>
                <a:prstGeom prst="ellipse">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 name="Rectangle 330"/>
                <p:cNvSpPr>
                  <a:spLocks noChangeArrowheads="1"/>
                </p:cNvSpPr>
                <p:nvPr/>
              </p:nvSpPr>
              <p:spPr bwMode="auto">
                <a:xfrm>
                  <a:off x="4111" y="1352"/>
                  <a:ext cx="47"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303" name="Oval 332"/>
              <p:cNvSpPr>
                <a:spLocks noChangeArrowheads="1"/>
              </p:cNvSpPr>
              <p:nvPr/>
            </p:nvSpPr>
            <p:spPr bwMode="auto">
              <a:xfrm>
                <a:off x="4111" y="1352"/>
                <a:ext cx="46" cy="46"/>
              </a:xfrm>
              <a:prstGeom prst="ellipse">
                <a:avLst/>
              </a:pr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00" name="Line 334"/>
            <p:cNvSpPr>
              <a:spLocks noChangeShapeType="1"/>
            </p:cNvSpPr>
            <p:nvPr/>
          </p:nvSpPr>
          <p:spPr bwMode="auto">
            <a:xfrm>
              <a:off x="4180" y="1343"/>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01" name="Group 341"/>
            <p:cNvGrpSpPr>
              <a:grpSpLocks/>
            </p:cNvGrpSpPr>
            <p:nvPr/>
          </p:nvGrpSpPr>
          <p:grpSpPr bwMode="auto">
            <a:xfrm>
              <a:off x="4169" y="1391"/>
              <a:ext cx="53" cy="56"/>
              <a:chOff x="4111" y="1417"/>
              <a:chExt cx="47" cy="47"/>
            </a:xfrm>
          </p:grpSpPr>
          <p:grpSp>
            <p:nvGrpSpPr>
              <p:cNvPr id="296" name="Group 339"/>
              <p:cNvGrpSpPr>
                <a:grpSpLocks/>
              </p:cNvGrpSpPr>
              <p:nvPr/>
            </p:nvGrpSpPr>
            <p:grpSpPr bwMode="auto">
              <a:xfrm>
                <a:off x="4111" y="1417"/>
                <a:ext cx="47" cy="47"/>
                <a:chOff x="4111" y="1417"/>
                <a:chExt cx="47" cy="47"/>
              </a:xfrm>
            </p:grpSpPr>
            <p:sp>
              <p:nvSpPr>
                <p:cNvPr id="298" name="Rectangle 335"/>
                <p:cNvSpPr>
                  <a:spLocks noChangeArrowheads="1"/>
                </p:cNvSpPr>
                <p:nvPr/>
              </p:nvSpPr>
              <p:spPr bwMode="auto">
                <a:xfrm>
                  <a:off x="4111" y="1417"/>
                  <a:ext cx="47"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99" name="Freeform 336"/>
                <p:cNvSpPr>
                  <a:spLocks/>
                </p:cNvSpPr>
                <p:nvPr/>
              </p:nvSpPr>
              <p:spPr bwMode="auto">
                <a:xfrm>
                  <a:off x="4111" y="1417"/>
                  <a:ext cx="44" cy="44"/>
                </a:xfrm>
                <a:custGeom>
                  <a:avLst/>
                  <a:gdLst>
                    <a:gd name="T0" fmla="*/ 22 w 44"/>
                    <a:gd name="T1" fmla="*/ 0 h 44"/>
                    <a:gd name="T2" fmla="*/ 13 w 44"/>
                    <a:gd name="T3" fmla="*/ 1 h 44"/>
                    <a:gd name="T4" fmla="*/ 6 w 44"/>
                    <a:gd name="T5" fmla="*/ 7 h 44"/>
                    <a:gd name="T6" fmla="*/ 1 w 44"/>
                    <a:gd name="T7" fmla="*/ 13 h 44"/>
                    <a:gd name="T8" fmla="*/ 0 w 44"/>
                    <a:gd name="T9" fmla="*/ 22 h 44"/>
                    <a:gd name="T10" fmla="*/ 1 w 44"/>
                    <a:gd name="T11" fmla="*/ 31 h 44"/>
                    <a:gd name="T12" fmla="*/ 6 w 44"/>
                    <a:gd name="T13" fmla="*/ 38 h 44"/>
                    <a:gd name="T14" fmla="*/ 13 w 44"/>
                    <a:gd name="T15" fmla="*/ 43 h 44"/>
                    <a:gd name="T16" fmla="*/ 22 w 44"/>
                    <a:gd name="T17" fmla="*/ 44 h 44"/>
                    <a:gd name="T18" fmla="*/ 31 w 44"/>
                    <a:gd name="T19" fmla="*/ 43 h 44"/>
                    <a:gd name="T20" fmla="*/ 38 w 44"/>
                    <a:gd name="T21" fmla="*/ 38 h 44"/>
                    <a:gd name="T22" fmla="*/ 43 w 44"/>
                    <a:gd name="T23" fmla="*/ 31 h 44"/>
                    <a:gd name="T24" fmla="*/ 44 w 44"/>
                    <a:gd name="T25" fmla="*/ 22 h 44"/>
                    <a:gd name="T26" fmla="*/ 43 w 44"/>
                    <a:gd name="T27" fmla="*/ 13 h 44"/>
                    <a:gd name="T28" fmla="*/ 38 w 44"/>
                    <a:gd name="T29" fmla="*/ 7 h 44"/>
                    <a:gd name="T30" fmla="*/ 31 w 44"/>
                    <a:gd name="T31" fmla="*/ 1 h 44"/>
                    <a:gd name="T32" fmla="*/ 22 w 44"/>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44">
                      <a:moveTo>
                        <a:pt x="22" y="0"/>
                      </a:moveTo>
                      <a:lnTo>
                        <a:pt x="13" y="1"/>
                      </a:lnTo>
                      <a:lnTo>
                        <a:pt x="6" y="7"/>
                      </a:lnTo>
                      <a:lnTo>
                        <a:pt x="1" y="13"/>
                      </a:lnTo>
                      <a:lnTo>
                        <a:pt x="0" y="22"/>
                      </a:lnTo>
                      <a:lnTo>
                        <a:pt x="1" y="31"/>
                      </a:lnTo>
                      <a:lnTo>
                        <a:pt x="6" y="38"/>
                      </a:lnTo>
                      <a:lnTo>
                        <a:pt x="13" y="43"/>
                      </a:lnTo>
                      <a:lnTo>
                        <a:pt x="22" y="44"/>
                      </a:lnTo>
                      <a:lnTo>
                        <a:pt x="31" y="43"/>
                      </a:lnTo>
                      <a:lnTo>
                        <a:pt x="38" y="38"/>
                      </a:lnTo>
                      <a:lnTo>
                        <a:pt x="43" y="31"/>
                      </a:lnTo>
                      <a:lnTo>
                        <a:pt x="44" y="22"/>
                      </a:lnTo>
                      <a:lnTo>
                        <a:pt x="43" y="13"/>
                      </a:lnTo>
                      <a:lnTo>
                        <a:pt x="38" y="7"/>
                      </a:lnTo>
                      <a:lnTo>
                        <a:pt x="31" y="1"/>
                      </a:lnTo>
                      <a:lnTo>
                        <a:pt x="22" y="0"/>
                      </a:lnTo>
                      <a:close/>
                    </a:path>
                  </a:pathLst>
                </a:custGeom>
                <a:solidFill>
                  <a:srgbClr val="FFFFFF"/>
                </a:solidFill>
                <a:ln w="0">
                  <a:solidFill>
                    <a:srgbClr val="FFFFFF"/>
                  </a:solidFill>
                  <a:prstDash val="solid"/>
                  <a:round/>
                  <a:headEnd/>
                  <a:tailEnd/>
                </a:ln>
              </p:spPr>
              <p:txBody>
                <a:bodyPr/>
                <a:lstStyle/>
                <a:p>
                  <a:endParaRPr lang="en-US"/>
                </a:p>
              </p:txBody>
            </p:sp>
            <p:sp>
              <p:nvSpPr>
                <p:cNvPr id="300" name="Oval 337"/>
                <p:cNvSpPr>
                  <a:spLocks noChangeArrowheads="1"/>
                </p:cNvSpPr>
                <p:nvPr/>
              </p:nvSpPr>
              <p:spPr bwMode="auto">
                <a:xfrm>
                  <a:off x="4111" y="1417"/>
                  <a:ext cx="46" cy="46"/>
                </a:xfrm>
                <a:prstGeom prst="ellipse">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1" name="Rectangle 338"/>
                <p:cNvSpPr>
                  <a:spLocks noChangeArrowheads="1"/>
                </p:cNvSpPr>
                <p:nvPr/>
              </p:nvSpPr>
              <p:spPr bwMode="auto">
                <a:xfrm>
                  <a:off x="4111" y="1417"/>
                  <a:ext cx="47"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297" name="Oval 340"/>
              <p:cNvSpPr>
                <a:spLocks noChangeArrowheads="1"/>
              </p:cNvSpPr>
              <p:nvPr/>
            </p:nvSpPr>
            <p:spPr bwMode="auto">
              <a:xfrm>
                <a:off x="4111" y="1417"/>
                <a:ext cx="46" cy="46"/>
              </a:xfrm>
              <a:prstGeom prst="ellipse">
                <a:avLst/>
              </a:pr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02" name="Line 342"/>
            <p:cNvSpPr>
              <a:spLocks noChangeShapeType="1"/>
            </p:cNvSpPr>
            <p:nvPr/>
          </p:nvSpPr>
          <p:spPr bwMode="auto">
            <a:xfrm>
              <a:off x="4180" y="1421"/>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03" name="Group 349"/>
            <p:cNvGrpSpPr>
              <a:grpSpLocks/>
            </p:cNvGrpSpPr>
            <p:nvPr/>
          </p:nvGrpSpPr>
          <p:grpSpPr bwMode="auto">
            <a:xfrm>
              <a:off x="4026" y="1372"/>
              <a:ext cx="52" cy="56"/>
              <a:chOff x="3985" y="1401"/>
              <a:chExt cx="46" cy="47"/>
            </a:xfrm>
          </p:grpSpPr>
          <p:grpSp>
            <p:nvGrpSpPr>
              <p:cNvPr id="290" name="Group 347"/>
              <p:cNvGrpSpPr>
                <a:grpSpLocks/>
              </p:cNvGrpSpPr>
              <p:nvPr/>
            </p:nvGrpSpPr>
            <p:grpSpPr bwMode="auto">
              <a:xfrm>
                <a:off x="3985" y="1401"/>
                <a:ext cx="46" cy="47"/>
                <a:chOff x="3985" y="1401"/>
                <a:chExt cx="46" cy="47"/>
              </a:xfrm>
            </p:grpSpPr>
            <p:sp>
              <p:nvSpPr>
                <p:cNvPr id="292" name="Rectangle 343"/>
                <p:cNvSpPr>
                  <a:spLocks noChangeArrowheads="1"/>
                </p:cNvSpPr>
                <p:nvPr/>
              </p:nvSpPr>
              <p:spPr bwMode="auto">
                <a:xfrm>
                  <a:off x="3985" y="1401"/>
                  <a:ext cx="46"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93" name="Freeform 344"/>
                <p:cNvSpPr>
                  <a:spLocks/>
                </p:cNvSpPr>
                <p:nvPr/>
              </p:nvSpPr>
              <p:spPr bwMode="auto">
                <a:xfrm>
                  <a:off x="3985" y="1401"/>
                  <a:ext cx="43" cy="44"/>
                </a:xfrm>
                <a:custGeom>
                  <a:avLst/>
                  <a:gdLst>
                    <a:gd name="T0" fmla="*/ 21 w 43"/>
                    <a:gd name="T1" fmla="*/ 0 h 44"/>
                    <a:gd name="T2" fmla="*/ 12 w 43"/>
                    <a:gd name="T3" fmla="*/ 1 h 44"/>
                    <a:gd name="T4" fmla="*/ 6 w 43"/>
                    <a:gd name="T5" fmla="*/ 7 h 44"/>
                    <a:gd name="T6" fmla="*/ 2 w 43"/>
                    <a:gd name="T7" fmla="*/ 13 h 44"/>
                    <a:gd name="T8" fmla="*/ 0 w 43"/>
                    <a:gd name="T9" fmla="*/ 22 h 44"/>
                    <a:gd name="T10" fmla="*/ 2 w 43"/>
                    <a:gd name="T11" fmla="*/ 31 h 44"/>
                    <a:gd name="T12" fmla="*/ 6 w 43"/>
                    <a:gd name="T13" fmla="*/ 38 h 44"/>
                    <a:gd name="T14" fmla="*/ 12 w 43"/>
                    <a:gd name="T15" fmla="*/ 43 h 44"/>
                    <a:gd name="T16" fmla="*/ 21 w 43"/>
                    <a:gd name="T17" fmla="*/ 44 h 44"/>
                    <a:gd name="T18" fmla="*/ 30 w 43"/>
                    <a:gd name="T19" fmla="*/ 43 h 44"/>
                    <a:gd name="T20" fmla="*/ 37 w 43"/>
                    <a:gd name="T21" fmla="*/ 38 h 44"/>
                    <a:gd name="T22" fmla="*/ 42 w 43"/>
                    <a:gd name="T23" fmla="*/ 31 h 44"/>
                    <a:gd name="T24" fmla="*/ 43 w 43"/>
                    <a:gd name="T25" fmla="*/ 22 h 44"/>
                    <a:gd name="T26" fmla="*/ 42 w 43"/>
                    <a:gd name="T27" fmla="*/ 13 h 44"/>
                    <a:gd name="T28" fmla="*/ 37 w 43"/>
                    <a:gd name="T29" fmla="*/ 7 h 44"/>
                    <a:gd name="T30" fmla="*/ 30 w 43"/>
                    <a:gd name="T31" fmla="*/ 1 h 44"/>
                    <a:gd name="T32" fmla="*/ 21 w 43"/>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4">
                      <a:moveTo>
                        <a:pt x="21" y="0"/>
                      </a:moveTo>
                      <a:lnTo>
                        <a:pt x="12" y="1"/>
                      </a:lnTo>
                      <a:lnTo>
                        <a:pt x="6" y="7"/>
                      </a:lnTo>
                      <a:lnTo>
                        <a:pt x="2" y="13"/>
                      </a:lnTo>
                      <a:lnTo>
                        <a:pt x="0" y="22"/>
                      </a:lnTo>
                      <a:lnTo>
                        <a:pt x="2" y="31"/>
                      </a:lnTo>
                      <a:lnTo>
                        <a:pt x="6" y="38"/>
                      </a:lnTo>
                      <a:lnTo>
                        <a:pt x="12" y="43"/>
                      </a:lnTo>
                      <a:lnTo>
                        <a:pt x="21" y="44"/>
                      </a:lnTo>
                      <a:lnTo>
                        <a:pt x="30" y="43"/>
                      </a:lnTo>
                      <a:lnTo>
                        <a:pt x="37" y="38"/>
                      </a:lnTo>
                      <a:lnTo>
                        <a:pt x="42" y="31"/>
                      </a:lnTo>
                      <a:lnTo>
                        <a:pt x="43" y="22"/>
                      </a:lnTo>
                      <a:lnTo>
                        <a:pt x="42" y="13"/>
                      </a:lnTo>
                      <a:lnTo>
                        <a:pt x="37" y="7"/>
                      </a:lnTo>
                      <a:lnTo>
                        <a:pt x="30" y="1"/>
                      </a:lnTo>
                      <a:lnTo>
                        <a:pt x="21" y="0"/>
                      </a:lnTo>
                      <a:close/>
                    </a:path>
                  </a:pathLst>
                </a:custGeom>
                <a:solidFill>
                  <a:srgbClr val="FFFFFF"/>
                </a:solidFill>
                <a:ln w="0">
                  <a:solidFill>
                    <a:srgbClr val="FFFFFF"/>
                  </a:solidFill>
                  <a:prstDash val="solid"/>
                  <a:round/>
                  <a:headEnd/>
                  <a:tailEnd/>
                </a:ln>
              </p:spPr>
              <p:txBody>
                <a:bodyPr/>
                <a:lstStyle/>
                <a:p>
                  <a:endParaRPr lang="en-US"/>
                </a:p>
              </p:txBody>
            </p:sp>
            <p:sp>
              <p:nvSpPr>
                <p:cNvPr id="294" name="Oval 345"/>
                <p:cNvSpPr>
                  <a:spLocks noChangeArrowheads="1"/>
                </p:cNvSpPr>
                <p:nvPr/>
              </p:nvSpPr>
              <p:spPr bwMode="auto">
                <a:xfrm>
                  <a:off x="3985" y="1401"/>
                  <a:ext cx="45" cy="45"/>
                </a:xfrm>
                <a:prstGeom prst="ellipse">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5" name="Rectangle 346"/>
                <p:cNvSpPr>
                  <a:spLocks noChangeArrowheads="1"/>
                </p:cNvSpPr>
                <p:nvPr/>
              </p:nvSpPr>
              <p:spPr bwMode="auto">
                <a:xfrm>
                  <a:off x="3985" y="1401"/>
                  <a:ext cx="46"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291" name="Oval 348"/>
              <p:cNvSpPr>
                <a:spLocks noChangeArrowheads="1"/>
              </p:cNvSpPr>
              <p:nvPr/>
            </p:nvSpPr>
            <p:spPr bwMode="auto">
              <a:xfrm>
                <a:off x="3985" y="1401"/>
                <a:ext cx="45" cy="45"/>
              </a:xfrm>
              <a:prstGeom prst="ellipse">
                <a:avLst/>
              </a:pr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04" name="Line 350"/>
            <p:cNvSpPr>
              <a:spLocks noChangeShapeType="1"/>
            </p:cNvSpPr>
            <p:nvPr/>
          </p:nvSpPr>
          <p:spPr bwMode="auto">
            <a:xfrm>
              <a:off x="4038" y="1402"/>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05" name="Group 357"/>
            <p:cNvGrpSpPr>
              <a:grpSpLocks/>
            </p:cNvGrpSpPr>
            <p:nvPr/>
          </p:nvGrpSpPr>
          <p:grpSpPr bwMode="auto">
            <a:xfrm>
              <a:off x="4015" y="1304"/>
              <a:ext cx="55" cy="56"/>
              <a:chOff x="3976" y="1343"/>
              <a:chExt cx="48" cy="47"/>
            </a:xfrm>
          </p:grpSpPr>
          <p:grpSp>
            <p:nvGrpSpPr>
              <p:cNvPr id="284" name="Group 355"/>
              <p:cNvGrpSpPr>
                <a:grpSpLocks/>
              </p:cNvGrpSpPr>
              <p:nvPr/>
            </p:nvGrpSpPr>
            <p:grpSpPr bwMode="auto">
              <a:xfrm>
                <a:off x="3976" y="1343"/>
                <a:ext cx="48" cy="47"/>
                <a:chOff x="3976" y="1343"/>
                <a:chExt cx="48" cy="47"/>
              </a:xfrm>
            </p:grpSpPr>
            <p:sp>
              <p:nvSpPr>
                <p:cNvPr id="286" name="Rectangle 351"/>
                <p:cNvSpPr>
                  <a:spLocks noChangeArrowheads="1"/>
                </p:cNvSpPr>
                <p:nvPr/>
              </p:nvSpPr>
              <p:spPr bwMode="auto">
                <a:xfrm>
                  <a:off x="3976" y="1343"/>
                  <a:ext cx="48"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87" name="Freeform 352"/>
                <p:cNvSpPr>
                  <a:spLocks/>
                </p:cNvSpPr>
                <p:nvPr/>
              </p:nvSpPr>
              <p:spPr bwMode="auto">
                <a:xfrm>
                  <a:off x="3976" y="1343"/>
                  <a:ext cx="45" cy="44"/>
                </a:xfrm>
                <a:custGeom>
                  <a:avLst/>
                  <a:gdLst>
                    <a:gd name="T0" fmla="*/ 23 w 45"/>
                    <a:gd name="T1" fmla="*/ 0 h 44"/>
                    <a:gd name="T2" fmla="*/ 14 w 45"/>
                    <a:gd name="T3" fmla="*/ 2 h 44"/>
                    <a:gd name="T4" fmla="*/ 8 w 45"/>
                    <a:gd name="T5" fmla="*/ 7 h 44"/>
                    <a:gd name="T6" fmla="*/ 2 w 45"/>
                    <a:gd name="T7" fmla="*/ 13 h 44"/>
                    <a:gd name="T8" fmla="*/ 0 w 45"/>
                    <a:gd name="T9" fmla="*/ 22 h 44"/>
                    <a:gd name="T10" fmla="*/ 2 w 45"/>
                    <a:gd name="T11" fmla="*/ 31 h 44"/>
                    <a:gd name="T12" fmla="*/ 8 w 45"/>
                    <a:gd name="T13" fmla="*/ 38 h 44"/>
                    <a:gd name="T14" fmla="*/ 14 w 45"/>
                    <a:gd name="T15" fmla="*/ 43 h 44"/>
                    <a:gd name="T16" fmla="*/ 23 w 45"/>
                    <a:gd name="T17" fmla="*/ 44 h 44"/>
                    <a:gd name="T18" fmla="*/ 31 w 45"/>
                    <a:gd name="T19" fmla="*/ 43 h 44"/>
                    <a:gd name="T20" fmla="*/ 39 w 45"/>
                    <a:gd name="T21" fmla="*/ 38 h 44"/>
                    <a:gd name="T22" fmla="*/ 43 w 45"/>
                    <a:gd name="T23" fmla="*/ 31 h 44"/>
                    <a:gd name="T24" fmla="*/ 45 w 45"/>
                    <a:gd name="T25" fmla="*/ 22 h 44"/>
                    <a:gd name="T26" fmla="*/ 43 w 45"/>
                    <a:gd name="T27" fmla="*/ 13 h 44"/>
                    <a:gd name="T28" fmla="*/ 39 w 45"/>
                    <a:gd name="T29" fmla="*/ 7 h 44"/>
                    <a:gd name="T30" fmla="*/ 31 w 45"/>
                    <a:gd name="T31" fmla="*/ 2 h 44"/>
                    <a:gd name="T32" fmla="*/ 23 w 45"/>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44">
                      <a:moveTo>
                        <a:pt x="23" y="0"/>
                      </a:moveTo>
                      <a:lnTo>
                        <a:pt x="14" y="2"/>
                      </a:lnTo>
                      <a:lnTo>
                        <a:pt x="8" y="7"/>
                      </a:lnTo>
                      <a:lnTo>
                        <a:pt x="2" y="13"/>
                      </a:lnTo>
                      <a:lnTo>
                        <a:pt x="0" y="22"/>
                      </a:lnTo>
                      <a:lnTo>
                        <a:pt x="2" y="31"/>
                      </a:lnTo>
                      <a:lnTo>
                        <a:pt x="8" y="38"/>
                      </a:lnTo>
                      <a:lnTo>
                        <a:pt x="14" y="43"/>
                      </a:lnTo>
                      <a:lnTo>
                        <a:pt x="23" y="44"/>
                      </a:lnTo>
                      <a:lnTo>
                        <a:pt x="31" y="43"/>
                      </a:lnTo>
                      <a:lnTo>
                        <a:pt x="39" y="38"/>
                      </a:lnTo>
                      <a:lnTo>
                        <a:pt x="43" y="31"/>
                      </a:lnTo>
                      <a:lnTo>
                        <a:pt x="45" y="22"/>
                      </a:lnTo>
                      <a:lnTo>
                        <a:pt x="43" y="13"/>
                      </a:lnTo>
                      <a:lnTo>
                        <a:pt x="39" y="7"/>
                      </a:lnTo>
                      <a:lnTo>
                        <a:pt x="31" y="2"/>
                      </a:lnTo>
                      <a:lnTo>
                        <a:pt x="23" y="0"/>
                      </a:lnTo>
                      <a:close/>
                    </a:path>
                  </a:pathLst>
                </a:custGeom>
                <a:solidFill>
                  <a:srgbClr val="FFFFFF"/>
                </a:solidFill>
                <a:ln w="0">
                  <a:solidFill>
                    <a:srgbClr val="FFFFFF"/>
                  </a:solidFill>
                  <a:prstDash val="solid"/>
                  <a:round/>
                  <a:headEnd/>
                  <a:tailEnd/>
                </a:ln>
              </p:spPr>
              <p:txBody>
                <a:bodyPr/>
                <a:lstStyle/>
                <a:p>
                  <a:endParaRPr lang="en-US"/>
                </a:p>
              </p:txBody>
            </p:sp>
            <p:sp>
              <p:nvSpPr>
                <p:cNvPr id="288" name="Oval 353"/>
                <p:cNvSpPr>
                  <a:spLocks noChangeArrowheads="1"/>
                </p:cNvSpPr>
                <p:nvPr/>
              </p:nvSpPr>
              <p:spPr bwMode="auto">
                <a:xfrm>
                  <a:off x="3976" y="1343"/>
                  <a:ext cx="46" cy="46"/>
                </a:xfrm>
                <a:prstGeom prst="ellipse">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9" name="Rectangle 354"/>
                <p:cNvSpPr>
                  <a:spLocks noChangeArrowheads="1"/>
                </p:cNvSpPr>
                <p:nvPr/>
              </p:nvSpPr>
              <p:spPr bwMode="auto">
                <a:xfrm>
                  <a:off x="3976" y="1343"/>
                  <a:ext cx="48" cy="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285" name="Oval 356"/>
              <p:cNvSpPr>
                <a:spLocks noChangeArrowheads="1"/>
              </p:cNvSpPr>
              <p:nvPr/>
            </p:nvSpPr>
            <p:spPr bwMode="auto">
              <a:xfrm>
                <a:off x="3976" y="1343"/>
                <a:ext cx="46" cy="46"/>
              </a:xfrm>
              <a:prstGeom prst="ellipse">
                <a:avLst/>
              </a:pr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06" name="Line 358"/>
            <p:cNvSpPr>
              <a:spLocks noChangeShapeType="1"/>
            </p:cNvSpPr>
            <p:nvPr/>
          </p:nvSpPr>
          <p:spPr bwMode="auto">
            <a:xfrm>
              <a:off x="4028" y="1334"/>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07" name="Group 361"/>
            <p:cNvGrpSpPr>
              <a:grpSpLocks/>
            </p:cNvGrpSpPr>
            <p:nvPr/>
          </p:nvGrpSpPr>
          <p:grpSpPr bwMode="auto">
            <a:xfrm>
              <a:off x="3695" y="1343"/>
              <a:ext cx="49" cy="49"/>
              <a:chOff x="3694" y="1376"/>
              <a:chExt cx="43" cy="42"/>
            </a:xfrm>
          </p:grpSpPr>
          <p:sp>
            <p:nvSpPr>
              <p:cNvPr id="282" name="Line 359"/>
              <p:cNvSpPr>
                <a:spLocks noChangeShapeType="1"/>
              </p:cNvSpPr>
              <p:nvPr/>
            </p:nvSpPr>
            <p:spPr bwMode="auto">
              <a:xfrm flipV="1">
                <a:off x="3715" y="1380"/>
                <a:ext cx="16" cy="1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3" name="Oval 360"/>
              <p:cNvSpPr>
                <a:spLocks noChangeArrowheads="1"/>
              </p:cNvSpPr>
              <p:nvPr/>
            </p:nvSpPr>
            <p:spPr bwMode="auto">
              <a:xfrm>
                <a:off x="3694" y="1376"/>
                <a:ext cx="43" cy="42"/>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08" name="Group 364"/>
            <p:cNvGrpSpPr>
              <a:grpSpLocks/>
            </p:cNvGrpSpPr>
            <p:nvPr/>
          </p:nvGrpSpPr>
          <p:grpSpPr bwMode="auto">
            <a:xfrm>
              <a:off x="4296" y="1332"/>
              <a:ext cx="49" cy="51"/>
              <a:chOff x="4223" y="1367"/>
              <a:chExt cx="43" cy="43"/>
            </a:xfrm>
          </p:grpSpPr>
          <p:sp>
            <p:nvSpPr>
              <p:cNvPr id="280" name="Line 362"/>
              <p:cNvSpPr>
                <a:spLocks noChangeShapeType="1"/>
              </p:cNvSpPr>
              <p:nvPr/>
            </p:nvSpPr>
            <p:spPr bwMode="auto">
              <a:xfrm flipV="1">
                <a:off x="4244" y="1371"/>
                <a:ext cx="16" cy="1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1" name="Oval 363"/>
              <p:cNvSpPr>
                <a:spLocks noChangeArrowheads="1"/>
              </p:cNvSpPr>
              <p:nvPr/>
            </p:nvSpPr>
            <p:spPr bwMode="auto">
              <a:xfrm>
                <a:off x="4223" y="1367"/>
                <a:ext cx="43" cy="4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09" name="Group 369"/>
            <p:cNvGrpSpPr>
              <a:grpSpLocks/>
            </p:cNvGrpSpPr>
            <p:nvPr/>
          </p:nvGrpSpPr>
          <p:grpSpPr bwMode="auto">
            <a:xfrm>
              <a:off x="4426" y="1089"/>
              <a:ext cx="309" cy="163"/>
              <a:chOff x="4337" y="1160"/>
              <a:chExt cx="272" cy="139"/>
            </a:xfrm>
          </p:grpSpPr>
          <p:sp>
            <p:nvSpPr>
              <p:cNvPr id="276" name="Rectangle 365"/>
              <p:cNvSpPr>
                <a:spLocks noChangeArrowheads="1"/>
              </p:cNvSpPr>
              <p:nvPr/>
            </p:nvSpPr>
            <p:spPr bwMode="auto">
              <a:xfrm>
                <a:off x="4337" y="1160"/>
                <a:ext cx="270" cy="13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77" name="Rectangle 366"/>
              <p:cNvSpPr>
                <a:spLocks noChangeArrowheads="1"/>
              </p:cNvSpPr>
              <p:nvPr/>
            </p:nvSpPr>
            <p:spPr bwMode="auto">
              <a:xfrm>
                <a:off x="4337" y="1160"/>
                <a:ext cx="270" cy="137"/>
              </a:xfrm>
              <a:prstGeom prst="rect">
                <a:avLst/>
              </a:prstGeom>
              <a:solidFill>
                <a:srgbClr val="FFFFFF"/>
              </a:solidFill>
              <a:ln w="0">
                <a:solidFill>
                  <a:srgbClr val="FFFFFF"/>
                </a:solidFill>
                <a:miter lim="800000"/>
                <a:headEnd/>
                <a:tailEnd/>
              </a:ln>
            </p:spPr>
            <p:txBody>
              <a:bodyPr/>
              <a:lstStyle/>
              <a:p>
                <a:endParaRPr lang="en-US"/>
              </a:p>
            </p:txBody>
          </p:sp>
          <p:sp>
            <p:nvSpPr>
              <p:cNvPr id="278" name="Rectangle 367"/>
              <p:cNvSpPr>
                <a:spLocks noChangeArrowheads="1"/>
              </p:cNvSpPr>
              <p:nvPr/>
            </p:nvSpPr>
            <p:spPr bwMode="auto">
              <a:xfrm>
                <a:off x="4337" y="1160"/>
                <a:ext cx="272" cy="139"/>
              </a:xfrm>
              <a:prstGeom prst="rect">
                <a:avLst/>
              </a:prstGeom>
              <a:blipFill dpi="0" rotWithShape="0">
                <a:blip r:embed="rId2"/>
                <a:srcRect/>
                <a:tile tx="0" ty="0" sx="100000" sy="100000" flip="none" algn="tl"/>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79" name="Rectangle 368"/>
              <p:cNvSpPr>
                <a:spLocks noChangeArrowheads="1"/>
              </p:cNvSpPr>
              <p:nvPr/>
            </p:nvSpPr>
            <p:spPr bwMode="auto">
              <a:xfrm>
                <a:off x="4337" y="1160"/>
                <a:ext cx="270" cy="13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sp>
          <p:nvSpPr>
            <p:cNvPr id="210" name="Rectangle 370"/>
            <p:cNvSpPr>
              <a:spLocks noChangeArrowheads="1"/>
            </p:cNvSpPr>
            <p:nvPr/>
          </p:nvSpPr>
          <p:spPr bwMode="auto">
            <a:xfrm>
              <a:off x="4476" y="1117"/>
              <a:ext cx="68"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0V</a:t>
              </a:r>
              <a:endParaRPr lang="en-US"/>
            </a:p>
          </p:txBody>
        </p:sp>
        <p:sp>
          <p:nvSpPr>
            <p:cNvPr id="211" name="Rectangle 372"/>
            <p:cNvSpPr>
              <a:spLocks noChangeArrowheads="1"/>
            </p:cNvSpPr>
            <p:nvPr/>
          </p:nvSpPr>
          <p:spPr bwMode="auto">
            <a:xfrm>
              <a:off x="4213" y="3159"/>
              <a:ext cx="8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rPr>
                <a:t>(c)</a:t>
              </a:r>
              <a:endParaRPr lang="en-US"/>
            </a:p>
          </p:txBody>
        </p:sp>
        <p:sp>
          <p:nvSpPr>
            <p:cNvPr id="212" name="Rectangle 378"/>
            <p:cNvSpPr>
              <a:spLocks noChangeArrowheads="1"/>
            </p:cNvSpPr>
            <p:nvPr/>
          </p:nvSpPr>
          <p:spPr bwMode="auto">
            <a:xfrm>
              <a:off x="4397" y="3045"/>
              <a:ext cx="960" cy="274"/>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13" name="Rectangle 379"/>
            <p:cNvSpPr>
              <a:spLocks noChangeArrowheads="1"/>
            </p:cNvSpPr>
            <p:nvPr/>
          </p:nvSpPr>
          <p:spPr bwMode="auto">
            <a:xfrm>
              <a:off x="4673" y="3019"/>
              <a:ext cx="431" cy="53"/>
            </a:xfrm>
            <a:prstGeom prst="rect">
              <a:avLst/>
            </a:prstGeom>
            <a:solidFill>
              <a:srgbClr val="FFFFFF"/>
            </a:solidFill>
            <a:ln w="6350">
              <a:solidFill>
                <a:srgbClr val="000000"/>
              </a:solidFill>
              <a:miter lim="800000"/>
              <a:headEnd/>
              <a:tailEnd/>
            </a:ln>
          </p:spPr>
          <p:txBody>
            <a:bodyPr/>
            <a:lstStyle/>
            <a:p>
              <a:endParaRPr lang="en-US"/>
            </a:p>
          </p:txBody>
        </p:sp>
        <p:sp>
          <p:nvSpPr>
            <p:cNvPr id="214" name="Rectangle 380"/>
            <p:cNvSpPr>
              <a:spLocks noChangeArrowheads="1"/>
            </p:cNvSpPr>
            <p:nvPr/>
          </p:nvSpPr>
          <p:spPr bwMode="auto">
            <a:xfrm>
              <a:off x="4385" y="3049"/>
              <a:ext cx="356" cy="143"/>
            </a:xfrm>
            <a:prstGeom prst="rect">
              <a:avLst/>
            </a:prstGeom>
            <a:solidFill>
              <a:srgbClr val="969696"/>
            </a:solidFill>
            <a:ln w="6350">
              <a:solidFill>
                <a:srgbClr val="000000"/>
              </a:solidFill>
              <a:miter lim="800000"/>
              <a:headEnd/>
              <a:tailEnd/>
            </a:ln>
          </p:spPr>
          <p:txBody>
            <a:bodyPr/>
            <a:lstStyle/>
            <a:p>
              <a:endParaRPr lang="en-US"/>
            </a:p>
          </p:txBody>
        </p:sp>
        <p:sp>
          <p:nvSpPr>
            <p:cNvPr id="215" name="Rectangle 381"/>
            <p:cNvSpPr>
              <a:spLocks noChangeArrowheads="1"/>
            </p:cNvSpPr>
            <p:nvPr/>
          </p:nvSpPr>
          <p:spPr bwMode="auto">
            <a:xfrm>
              <a:off x="4439" y="3079"/>
              <a:ext cx="175"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  source</a:t>
              </a:r>
              <a:endParaRPr lang="en-US"/>
            </a:p>
          </p:txBody>
        </p:sp>
        <p:sp>
          <p:nvSpPr>
            <p:cNvPr id="216" name="Rectangle 382"/>
            <p:cNvSpPr>
              <a:spLocks noChangeArrowheads="1"/>
            </p:cNvSpPr>
            <p:nvPr/>
          </p:nvSpPr>
          <p:spPr bwMode="auto">
            <a:xfrm>
              <a:off x="5005" y="3045"/>
              <a:ext cx="356" cy="143"/>
            </a:xfrm>
            <a:prstGeom prst="rect">
              <a:avLst/>
            </a:prstGeom>
            <a:solidFill>
              <a:srgbClr val="969696"/>
            </a:solidFill>
            <a:ln w="6350">
              <a:solidFill>
                <a:srgbClr val="000000"/>
              </a:solidFill>
              <a:miter lim="800000"/>
              <a:headEnd/>
              <a:tailEnd/>
            </a:ln>
          </p:spPr>
          <p:txBody>
            <a:bodyPr/>
            <a:lstStyle/>
            <a:p>
              <a:endParaRPr lang="en-US"/>
            </a:p>
          </p:txBody>
        </p:sp>
        <p:sp>
          <p:nvSpPr>
            <p:cNvPr id="217" name="Rectangle 383"/>
            <p:cNvSpPr>
              <a:spLocks noChangeArrowheads="1"/>
            </p:cNvSpPr>
            <p:nvPr/>
          </p:nvSpPr>
          <p:spPr bwMode="auto">
            <a:xfrm>
              <a:off x="5059" y="3075"/>
              <a:ext cx="172"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    drain</a:t>
              </a:r>
              <a:endParaRPr lang="en-US"/>
            </a:p>
          </p:txBody>
        </p:sp>
        <p:sp>
          <p:nvSpPr>
            <p:cNvPr id="218" name="Line 384"/>
            <p:cNvSpPr>
              <a:spLocks noChangeShapeType="1"/>
            </p:cNvSpPr>
            <p:nvPr/>
          </p:nvSpPr>
          <p:spPr bwMode="auto">
            <a:xfrm>
              <a:off x="4387" y="3049"/>
              <a:ext cx="1" cy="27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9" name="Line 385"/>
            <p:cNvSpPr>
              <a:spLocks noChangeShapeType="1"/>
            </p:cNvSpPr>
            <p:nvPr/>
          </p:nvSpPr>
          <p:spPr bwMode="auto">
            <a:xfrm>
              <a:off x="4387" y="3314"/>
              <a:ext cx="974" cy="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0" name="Line 386"/>
            <p:cNvSpPr>
              <a:spLocks noChangeShapeType="1"/>
            </p:cNvSpPr>
            <p:nvPr/>
          </p:nvSpPr>
          <p:spPr bwMode="auto">
            <a:xfrm>
              <a:off x="5357" y="3049"/>
              <a:ext cx="2" cy="27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1" name="Rectangle 387"/>
            <p:cNvSpPr>
              <a:spLocks noChangeArrowheads="1"/>
            </p:cNvSpPr>
            <p:nvPr/>
          </p:nvSpPr>
          <p:spPr bwMode="auto">
            <a:xfrm>
              <a:off x="4687" y="2900"/>
              <a:ext cx="394" cy="83"/>
            </a:xfrm>
            <a:prstGeom prst="rect">
              <a:avLst/>
            </a:prstGeom>
            <a:solidFill>
              <a:srgbClr val="C0C0C0"/>
            </a:solidFill>
            <a:ln w="6350">
              <a:solidFill>
                <a:srgbClr val="000000"/>
              </a:solidFill>
              <a:miter lim="800000"/>
              <a:headEnd/>
              <a:tailEnd/>
            </a:ln>
          </p:spPr>
          <p:txBody>
            <a:bodyPr/>
            <a:lstStyle/>
            <a:p>
              <a:endParaRPr lang="en-US"/>
            </a:p>
          </p:txBody>
        </p:sp>
        <p:sp>
          <p:nvSpPr>
            <p:cNvPr id="222" name="Oval 388"/>
            <p:cNvSpPr>
              <a:spLocks noChangeArrowheads="1"/>
            </p:cNvSpPr>
            <p:nvPr/>
          </p:nvSpPr>
          <p:spPr bwMode="auto">
            <a:xfrm>
              <a:off x="4768" y="2959"/>
              <a:ext cx="52" cy="54"/>
            </a:xfrm>
            <a:prstGeom prst="ellipse">
              <a:avLst/>
            </a:prstGeom>
            <a:solidFill>
              <a:srgbClr val="FFFFFF"/>
            </a:solidFill>
            <a:ln w="6350">
              <a:solidFill>
                <a:srgbClr val="000000"/>
              </a:solidFill>
              <a:round/>
              <a:headEnd/>
              <a:tailEnd/>
            </a:ln>
          </p:spPr>
          <p:txBody>
            <a:bodyPr/>
            <a:lstStyle/>
            <a:p>
              <a:endParaRPr lang="en-US"/>
            </a:p>
          </p:txBody>
        </p:sp>
        <p:sp>
          <p:nvSpPr>
            <p:cNvPr id="223" name="Line 389"/>
            <p:cNvSpPr>
              <a:spLocks noChangeShapeType="1"/>
            </p:cNvSpPr>
            <p:nvPr/>
          </p:nvSpPr>
          <p:spPr bwMode="auto">
            <a:xfrm>
              <a:off x="4781" y="2990"/>
              <a:ext cx="24"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4" name="Oval 390"/>
            <p:cNvSpPr>
              <a:spLocks noChangeArrowheads="1"/>
            </p:cNvSpPr>
            <p:nvPr/>
          </p:nvSpPr>
          <p:spPr bwMode="auto">
            <a:xfrm>
              <a:off x="4954" y="2959"/>
              <a:ext cx="52" cy="54"/>
            </a:xfrm>
            <a:prstGeom prst="ellipse">
              <a:avLst/>
            </a:prstGeom>
            <a:solidFill>
              <a:srgbClr val="FFFFFF"/>
            </a:solidFill>
            <a:ln w="6350">
              <a:solidFill>
                <a:srgbClr val="000000"/>
              </a:solidFill>
              <a:round/>
              <a:headEnd/>
              <a:tailEnd/>
            </a:ln>
          </p:spPr>
          <p:txBody>
            <a:bodyPr/>
            <a:lstStyle/>
            <a:p>
              <a:endParaRPr lang="en-US"/>
            </a:p>
          </p:txBody>
        </p:sp>
        <p:sp>
          <p:nvSpPr>
            <p:cNvPr id="225" name="Line 391"/>
            <p:cNvSpPr>
              <a:spLocks noChangeShapeType="1"/>
            </p:cNvSpPr>
            <p:nvPr/>
          </p:nvSpPr>
          <p:spPr bwMode="auto">
            <a:xfrm>
              <a:off x="4968" y="2990"/>
              <a:ext cx="24"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26" name="Group 394"/>
            <p:cNvGrpSpPr>
              <a:grpSpLocks/>
            </p:cNvGrpSpPr>
            <p:nvPr/>
          </p:nvGrpSpPr>
          <p:grpSpPr bwMode="auto">
            <a:xfrm>
              <a:off x="4684" y="2678"/>
              <a:ext cx="84" cy="178"/>
              <a:chOff x="4564" y="2510"/>
              <a:chExt cx="74" cy="151"/>
            </a:xfrm>
          </p:grpSpPr>
          <p:sp>
            <p:nvSpPr>
              <p:cNvPr id="274" name="Freeform 392"/>
              <p:cNvSpPr>
                <a:spLocks/>
              </p:cNvSpPr>
              <p:nvPr/>
            </p:nvSpPr>
            <p:spPr bwMode="auto">
              <a:xfrm>
                <a:off x="4564" y="2510"/>
                <a:ext cx="58" cy="127"/>
              </a:xfrm>
              <a:custGeom>
                <a:avLst/>
                <a:gdLst>
                  <a:gd name="T0" fmla="*/ 0 w 58"/>
                  <a:gd name="T1" fmla="*/ 0 h 127"/>
                  <a:gd name="T2" fmla="*/ 8 w 58"/>
                  <a:gd name="T3" fmla="*/ 9 h 127"/>
                  <a:gd name="T4" fmla="*/ 11 w 58"/>
                  <a:gd name="T5" fmla="*/ 15 h 127"/>
                  <a:gd name="T6" fmla="*/ 12 w 58"/>
                  <a:gd name="T7" fmla="*/ 22 h 127"/>
                  <a:gd name="T8" fmla="*/ 12 w 58"/>
                  <a:gd name="T9" fmla="*/ 27 h 127"/>
                  <a:gd name="T10" fmla="*/ 9 w 58"/>
                  <a:gd name="T11" fmla="*/ 33 h 127"/>
                  <a:gd name="T12" fmla="*/ 5 w 58"/>
                  <a:gd name="T13" fmla="*/ 46 h 127"/>
                  <a:gd name="T14" fmla="*/ 2 w 58"/>
                  <a:gd name="T15" fmla="*/ 59 h 127"/>
                  <a:gd name="T16" fmla="*/ 2 w 58"/>
                  <a:gd name="T17" fmla="*/ 64 h 127"/>
                  <a:gd name="T18" fmla="*/ 3 w 58"/>
                  <a:gd name="T19" fmla="*/ 68 h 127"/>
                  <a:gd name="T20" fmla="*/ 8 w 58"/>
                  <a:gd name="T21" fmla="*/ 71 h 127"/>
                  <a:gd name="T22" fmla="*/ 14 w 58"/>
                  <a:gd name="T23" fmla="*/ 73 h 127"/>
                  <a:gd name="T24" fmla="*/ 28 w 58"/>
                  <a:gd name="T25" fmla="*/ 74 h 127"/>
                  <a:gd name="T26" fmla="*/ 45 w 58"/>
                  <a:gd name="T27" fmla="*/ 75 h 127"/>
                  <a:gd name="T28" fmla="*/ 51 w 58"/>
                  <a:gd name="T29" fmla="*/ 77 h 127"/>
                  <a:gd name="T30" fmla="*/ 55 w 58"/>
                  <a:gd name="T31" fmla="*/ 80 h 127"/>
                  <a:gd name="T32" fmla="*/ 56 w 58"/>
                  <a:gd name="T33" fmla="*/ 83 h 127"/>
                  <a:gd name="T34" fmla="*/ 58 w 58"/>
                  <a:gd name="T35" fmla="*/ 87 h 127"/>
                  <a:gd name="T36" fmla="*/ 56 w 58"/>
                  <a:gd name="T37" fmla="*/ 99 h 127"/>
                  <a:gd name="T38" fmla="*/ 55 w 58"/>
                  <a:gd name="T39" fmla="*/ 111 h 127"/>
                  <a:gd name="T40" fmla="*/ 54 w 58"/>
                  <a:gd name="T41" fmla="*/ 123 h 127"/>
                  <a:gd name="T42" fmla="*/ 56 w 58"/>
                  <a:gd name="T43" fmla="*/ 126 h 127"/>
                  <a:gd name="T44" fmla="*/ 58 w 58"/>
                  <a:gd name="T45" fmla="*/ 127 h 127"/>
                  <a:gd name="T46" fmla="*/ 58 w 58"/>
                  <a:gd name="T4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127">
                    <a:moveTo>
                      <a:pt x="0" y="0"/>
                    </a:moveTo>
                    <a:lnTo>
                      <a:pt x="8" y="9"/>
                    </a:lnTo>
                    <a:lnTo>
                      <a:pt x="11" y="15"/>
                    </a:lnTo>
                    <a:lnTo>
                      <a:pt x="12" y="22"/>
                    </a:lnTo>
                    <a:lnTo>
                      <a:pt x="12" y="27"/>
                    </a:lnTo>
                    <a:lnTo>
                      <a:pt x="9" y="33"/>
                    </a:lnTo>
                    <a:lnTo>
                      <a:pt x="5" y="46"/>
                    </a:lnTo>
                    <a:lnTo>
                      <a:pt x="2" y="59"/>
                    </a:lnTo>
                    <a:lnTo>
                      <a:pt x="2" y="64"/>
                    </a:lnTo>
                    <a:lnTo>
                      <a:pt x="3" y="68"/>
                    </a:lnTo>
                    <a:lnTo>
                      <a:pt x="8" y="71"/>
                    </a:lnTo>
                    <a:lnTo>
                      <a:pt x="14" y="73"/>
                    </a:lnTo>
                    <a:lnTo>
                      <a:pt x="28" y="74"/>
                    </a:lnTo>
                    <a:lnTo>
                      <a:pt x="45" y="75"/>
                    </a:lnTo>
                    <a:lnTo>
                      <a:pt x="51" y="77"/>
                    </a:lnTo>
                    <a:lnTo>
                      <a:pt x="55" y="80"/>
                    </a:lnTo>
                    <a:lnTo>
                      <a:pt x="56" y="83"/>
                    </a:lnTo>
                    <a:lnTo>
                      <a:pt x="58" y="87"/>
                    </a:lnTo>
                    <a:lnTo>
                      <a:pt x="56" y="99"/>
                    </a:lnTo>
                    <a:lnTo>
                      <a:pt x="55" y="111"/>
                    </a:lnTo>
                    <a:lnTo>
                      <a:pt x="54" y="123"/>
                    </a:lnTo>
                    <a:lnTo>
                      <a:pt x="56" y="126"/>
                    </a:lnTo>
                    <a:lnTo>
                      <a:pt x="58" y="127"/>
                    </a:lnTo>
                    <a:lnTo>
                      <a:pt x="58" y="127"/>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5" name="Freeform 393"/>
              <p:cNvSpPr>
                <a:spLocks/>
              </p:cNvSpPr>
              <p:nvPr/>
            </p:nvSpPr>
            <p:spPr bwMode="auto">
              <a:xfrm>
                <a:off x="4607" y="2627"/>
                <a:ext cx="31" cy="34"/>
              </a:xfrm>
              <a:custGeom>
                <a:avLst/>
                <a:gdLst>
                  <a:gd name="T0" fmla="*/ 0 w 31"/>
                  <a:gd name="T1" fmla="*/ 18 h 34"/>
                  <a:gd name="T2" fmla="*/ 31 w 31"/>
                  <a:gd name="T3" fmla="*/ 34 h 34"/>
                  <a:gd name="T4" fmla="*/ 25 w 31"/>
                  <a:gd name="T5" fmla="*/ 0 h 34"/>
                  <a:gd name="T6" fmla="*/ 0 w 31"/>
                  <a:gd name="T7" fmla="*/ 18 h 34"/>
                </a:gdLst>
                <a:ahLst/>
                <a:cxnLst>
                  <a:cxn ang="0">
                    <a:pos x="T0" y="T1"/>
                  </a:cxn>
                  <a:cxn ang="0">
                    <a:pos x="T2" y="T3"/>
                  </a:cxn>
                  <a:cxn ang="0">
                    <a:pos x="T4" y="T5"/>
                  </a:cxn>
                  <a:cxn ang="0">
                    <a:pos x="T6" y="T7"/>
                  </a:cxn>
                </a:cxnLst>
                <a:rect l="0" t="0" r="r" b="b"/>
                <a:pathLst>
                  <a:path w="31" h="34">
                    <a:moveTo>
                      <a:pt x="0" y="18"/>
                    </a:moveTo>
                    <a:lnTo>
                      <a:pt x="31" y="34"/>
                    </a:lnTo>
                    <a:lnTo>
                      <a:pt x="25" y="0"/>
                    </a:lnTo>
                    <a:lnTo>
                      <a:pt x="0" y="1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27" name="Group 397"/>
            <p:cNvGrpSpPr>
              <a:grpSpLocks/>
            </p:cNvGrpSpPr>
            <p:nvPr/>
          </p:nvGrpSpPr>
          <p:grpSpPr bwMode="auto">
            <a:xfrm>
              <a:off x="4781" y="2660"/>
              <a:ext cx="56" cy="196"/>
              <a:chOff x="4650" y="2495"/>
              <a:chExt cx="49" cy="166"/>
            </a:xfrm>
          </p:grpSpPr>
          <p:sp>
            <p:nvSpPr>
              <p:cNvPr id="272" name="Freeform 395"/>
              <p:cNvSpPr>
                <a:spLocks/>
              </p:cNvSpPr>
              <p:nvPr/>
            </p:nvSpPr>
            <p:spPr bwMode="auto">
              <a:xfrm>
                <a:off x="4650" y="2495"/>
                <a:ext cx="47" cy="138"/>
              </a:xfrm>
              <a:custGeom>
                <a:avLst/>
                <a:gdLst>
                  <a:gd name="T0" fmla="*/ 16 w 47"/>
                  <a:gd name="T1" fmla="*/ 0 h 138"/>
                  <a:gd name="T2" fmla="*/ 21 w 47"/>
                  <a:gd name="T3" fmla="*/ 11 h 138"/>
                  <a:gd name="T4" fmla="*/ 22 w 47"/>
                  <a:gd name="T5" fmla="*/ 17 h 138"/>
                  <a:gd name="T6" fmla="*/ 21 w 47"/>
                  <a:gd name="T7" fmla="*/ 24 h 138"/>
                  <a:gd name="T8" fmla="*/ 19 w 47"/>
                  <a:gd name="T9" fmla="*/ 28 h 138"/>
                  <a:gd name="T10" fmla="*/ 16 w 47"/>
                  <a:gd name="T11" fmla="*/ 34 h 138"/>
                  <a:gd name="T12" fmla="*/ 7 w 47"/>
                  <a:gd name="T13" fmla="*/ 46 h 138"/>
                  <a:gd name="T14" fmla="*/ 2 w 47"/>
                  <a:gd name="T15" fmla="*/ 57 h 138"/>
                  <a:gd name="T16" fmla="*/ 0 w 47"/>
                  <a:gd name="T17" fmla="*/ 62 h 138"/>
                  <a:gd name="T18" fmla="*/ 0 w 47"/>
                  <a:gd name="T19" fmla="*/ 67 h 138"/>
                  <a:gd name="T20" fmla="*/ 3 w 47"/>
                  <a:gd name="T21" fmla="*/ 71 h 138"/>
                  <a:gd name="T22" fmla="*/ 9 w 47"/>
                  <a:gd name="T23" fmla="*/ 74 h 138"/>
                  <a:gd name="T24" fmla="*/ 15 w 47"/>
                  <a:gd name="T25" fmla="*/ 77 h 138"/>
                  <a:gd name="T26" fmla="*/ 24 w 47"/>
                  <a:gd name="T27" fmla="*/ 80 h 138"/>
                  <a:gd name="T28" fmla="*/ 38 w 47"/>
                  <a:gd name="T29" fmla="*/ 85 h 138"/>
                  <a:gd name="T30" fmla="*/ 44 w 47"/>
                  <a:gd name="T31" fmla="*/ 88 h 138"/>
                  <a:gd name="T32" fmla="*/ 47 w 47"/>
                  <a:gd name="T33" fmla="*/ 92 h 138"/>
                  <a:gd name="T34" fmla="*/ 47 w 47"/>
                  <a:gd name="T35" fmla="*/ 96 h 138"/>
                  <a:gd name="T36" fmla="*/ 47 w 47"/>
                  <a:gd name="T37" fmla="*/ 101 h 138"/>
                  <a:gd name="T38" fmla="*/ 43 w 47"/>
                  <a:gd name="T39" fmla="*/ 113 h 138"/>
                  <a:gd name="T40" fmla="*/ 37 w 47"/>
                  <a:gd name="T41" fmla="*/ 123 h 138"/>
                  <a:gd name="T42" fmla="*/ 33 w 47"/>
                  <a:gd name="T43" fmla="*/ 133 h 138"/>
                  <a:gd name="T44" fmla="*/ 34 w 47"/>
                  <a:gd name="T45" fmla="*/ 136 h 138"/>
                  <a:gd name="T46" fmla="*/ 34 w 47"/>
                  <a:gd name="T47" fmla="*/ 138 h 138"/>
                  <a:gd name="T48" fmla="*/ 34 w 47"/>
                  <a:gd name="T49"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138">
                    <a:moveTo>
                      <a:pt x="16" y="0"/>
                    </a:moveTo>
                    <a:lnTo>
                      <a:pt x="21" y="11"/>
                    </a:lnTo>
                    <a:lnTo>
                      <a:pt x="22" y="17"/>
                    </a:lnTo>
                    <a:lnTo>
                      <a:pt x="21" y="24"/>
                    </a:lnTo>
                    <a:lnTo>
                      <a:pt x="19" y="28"/>
                    </a:lnTo>
                    <a:lnTo>
                      <a:pt x="16" y="34"/>
                    </a:lnTo>
                    <a:lnTo>
                      <a:pt x="7" y="46"/>
                    </a:lnTo>
                    <a:lnTo>
                      <a:pt x="2" y="57"/>
                    </a:lnTo>
                    <a:lnTo>
                      <a:pt x="0" y="62"/>
                    </a:lnTo>
                    <a:lnTo>
                      <a:pt x="0" y="67"/>
                    </a:lnTo>
                    <a:lnTo>
                      <a:pt x="3" y="71"/>
                    </a:lnTo>
                    <a:lnTo>
                      <a:pt x="9" y="74"/>
                    </a:lnTo>
                    <a:lnTo>
                      <a:pt x="15" y="77"/>
                    </a:lnTo>
                    <a:lnTo>
                      <a:pt x="24" y="80"/>
                    </a:lnTo>
                    <a:lnTo>
                      <a:pt x="38" y="85"/>
                    </a:lnTo>
                    <a:lnTo>
                      <a:pt x="44" y="88"/>
                    </a:lnTo>
                    <a:lnTo>
                      <a:pt x="47" y="92"/>
                    </a:lnTo>
                    <a:lnTo>
                      <a:pt x="47" y="96"/>
                    </a:lnTo>
                    <a:lnTo>
                      <a:pt x="47" y="101"/>
                    </a:lnTo>
                    <a:lnTo>
                      <a:pt x="43" y="113"/>
                    </a:lnTo>
                    <a:lnTo>
                      <a:pt x="37" y="123"/>
                    </a:lnTo>
                    <a:lnTo>
                      <a:pt x="33" y="133"/>
                    </a:lnTo>
                    <a:lnTo>
                      <a:pt x="34" y="136"/>
                    </a:lnTo>
                    <a:lnTo>
                      <a:pt x="34" y="138"/>
                    </a:lnTo>
                    <a:lnTo>
                      <a:pt x="34" y="138"/>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3" name="Freeform 396"/>
              <p:cNvSpPr>
                <a:spLocks/>
              </p:cNvSpPr>
              <p:nvPr/>
            </p:nvSpPr>
            <p:spPr bwMode="auto">
              <a:xfrm>
                <a:off x="4669" y="2627"/>
                <a:ext cx="30" cy="34"/>
              </a:xfrm>
              <a:custGeom>
                <a:avLst/>
                <a:gdLst>
                  <a:gd name="T0" fmla="*/ 0 w 30"/>
                  <a:gd name="T1" fmla="*/ 10 h 34"/>
                  <a:gd name="T2" fmla="*/ 25 w 30"/>
                  <a:gd name="T3" fmla="*/ 34 h 34"/>
                  <a:gd name="T4" fmla="*/ 30 w 30"/>
                  <a:gd name="T5" fmla="*/ 0 h 34"/>
                  <a:gd name="T6" fmla="*/ 0 w 30"/>
                  <a:gd name="T7" fmla="*/ 10 h 34"/>
                </a:gdLst>
                <a:ahLst/>
                <a:cxnLst>
                  <a:cxn ang="0">
                    <a:pos x="T0" y="T1"/>
                  </a:cxn>
                  <a:cxn ang="0">
                    <a:pos x="T2" y="T3"/>
                  </a:cxn>
                  <a:cxn ang="0">
                    <a:pos x="T4" y="T5"/>
                  </a:cxn>
                  <a:cxn ang="0">
                    <a:pos x="T6" y="T7"/>
                  </a:cxn>
                </a:cxnLst>
                <a:rect l="0" t="0" r="r" b="b"/>
                <a:pathLst>
                  <a:path w="30" h="34">
                    <a:moveTo>
                      <a:pt x="0" y="10"/>
                    </a:moveTo>
                    <a:lnTo>
                      <a:pt x="25" y="34"/>
                    </a:lnTo>
                    <a:lnTo>
                      <a:pt x="30" y="0"/>
                    </a:lnTo>
                    <a:lnTo>
                      <a:pt x="0" y="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28" name="Group 400"/>
            <p:cNvGrpSpPr>
              <a:grpSpLocks/>
            </p:cNvGrpSpPr>
            <p:nvPr/>
          </p:nvGrpSpPr>
          <p:grpSpPr bwMode="auto">
            <a:xfrm>
              <a:off x="4862" y="2659"/>
              <a:ext cx="47" cy="198"/>
              <a:chOff x="4721" y="2494"/>
              <a:chExt cx="41" cy="168"/>
            </a:xfrm>
          </p:grpSpPr>
          <p:sp>
            <p:nvSpPr>
              <p:cNvPr id="270" name="Freeform 398"/>
              <p:cNvSpPr>
                <a:spLocks/>
              </p:cNvSpPr>
              <p:nvPr/>
            </p:nvSpPr>
            <p:spPr bwMode="auto">
              <a:xfrm>
                <a:off x="4721" y="2494"/>
                <a:ext cx="41" cy="140"/>
              </a:xfrm>
              <a:custGeom>
                <a:avLst/>
                <a:gdLst>
                  <a:gd name="T0" fmla="*/ 29 w 41"/>
                  <a:gd name="T1" fmla="*/ 0 h 140"/>
                  <a:gd name="T2" fmla="*/ 32 w 41"/>
                  <a:gd name="T3" fmla="*/ 12 h 140"/>
                  <a:gd name="T4" fmla="*/ 31 w 41"/>
                  <a:gd name="T5" fmla="*/ 18 h 140"/>
                  <a:gd name="T6" fmla="*/ 29 w 41"/>
                  <a:gd name="T7" fmla="*/ 25 h 140"/>
                  <a:gd name="T8" fmla="*/ 27 w 41"/>
                  <a:gd name="T9" fmla="*/ 29 h 140"/>
                  <a:gd name="T10" fmla="*/ 24 w 41"/>
                  <a:gd name="T11" fmla="*/ 34 h 140"/>
                  <a:gd name="T12" fmla="*/ 13 w 41"/>
                  <a:gd name="T13" fmla="*/ 43 h 140"/>
                  <a:gd name="T14" fmla="*/ 3 w 41"/>
                  <a:gd name="T15" fmla="*/ 53 h 140"/>
                  <a:gd name="T16" fmla="*/ 0 w 41"/>
                  <a:gd name="T17" fmla="*/ 58 h 140"/>
                  <a:gd name="T18" fmla="*/ 0 w 41"/>
                  <a:gd name="T19" fmla="*/ 62 h 140"/>
                  <a:gd name="T20" fmla="*/ 3 w 41"/>
                  <a:gd name="T21" fmla="*/ 66 h 140"/>
                  <a:gd name="T22" fmla="*/ 7 w 41"/>
                  <a:gd name="T23" fmla="*/ 71 h 140"/>
                  <a:gd name="T24" fmla="*/ 13 w 41"/>
                  <a:gd name="T25" fmla="*/ 74 h 140"/>
                  <a:gd name="T26" fmla="*/ 21 w 41"/>
                  <a:gd name="T27" fmla="*/ 78 h 140"/>
                  <a:gd name="T28" fmla="*/ 28 w 41"/>
                  <a:gd name="T29" fmla="*/ 83 h 140"/>
                  <a:gd name="T30" fmla="*/ 34 w 41"/>
                  <a:gd name="T31" fmla="*/ 87 h 140"/>
                  <a:gd name="T32" fmla="*/ 38 w 41"/>
                  <a:gd name="T33" fmla="*/ 91 h 140"/>
                  <a:gd name="T34" fmla="*/ 41 w 41"/>
                  <a:gd name="T35" fmla="*/ 96 h 140"/>
                  <a:gd name="T36" fmla="*/ 41 w 41"/>
                  <a:gd name="T37" fmla="*/ 100 h 140"/>
                  <a:gd name="T38" fmla="*/ 40 w 41"/>
                  <a:gd name="T39" fmla="*/ 106 h 140"/>
                  <a:gd name="T40" fmla="*/ 32 w 41"/>
                  <a:gd name="T41" fmla="*/ 117 h 140"/>
                  <a:gd name="T42" fmla="*/ 25 w 41"/>
                  <a:gd name="T43" fmla="*/ 127 h 140"/>
                  <a:gd name="T44" fmla="*/ 22 w 41"/>
                  <a:gd name="T45" fmla="*/ 133 h 140"/>
                  <a:gd name="T46" fmla="*/ 19 w 41"/>
                  <a:gd name="T47" fmla="*/ 137 h 140"/>
                  <a:gd name="T48" fmla="*/ 21 w 41"/>
                  <a:gd name="T49" fmla="*/ 140 h 140"/>
                  <a:gd name="T50" fmla="*/ 21 w 41"/>
                  <a:gd name="T5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40">
                    <a:moveTo>
                      <a:pt x="29" y="0"/>
                    </a:moveTo>
                    <a:lnTo>
                      <a:pt x="32" y="12"/>
                    </a:lnTo>
                    <a:lnTo>
                      <a:pt x="31" y="18"/>
                    </a:lnTo>
                    <a:lnTo>
                      <a:pt x="29" y="25"/>
                    </a:lnTo>
                    <a:lnTo>
                      <a:pt x="27" y="29"/>
                    </a:lnTo>
                    <a:lnTo>
                      <a:pt x="24" y="34"/>
                    </a:lnTo>
                    <a:lnTo>
                      <a:pt x="13" y="43"/>
                    </a:lnTo>
                    <a:lnTo>
                      <a:pt x="3" y="53"/>
                    </a:lnTo>
                    <a:lnTo>
                      <a:pt x="0" y="58"/>
                    </a:lnTo>
                    <a:lnTo>
                      <a:pt x="0" y="62"/>
                    </a:lnTo>
                    <a:lnTo>
                      <a:pt x="3" y="66"/>
                    </a:lnTo>
                    <a:lnTo>
                      <a:pt x="7" y="71"/>
                    </a:lnTo>
                    <a:lnTo>
                      <a:pt x="13" y="74"/>
                    </a:lnTo>
                    <a:lnTo>
                      <a:pt x="21" y="78"/>
                    </a:lnTo>
                    <a:lnTo>
                      <a:pt x="28" y="83"/>
                    </a:lnTo>
                    <a:lnTo>
                      <a:pt x="34" y="87"/>
                    </a:lnTo>
                    <a:lnTo>
                      <a:pt x="38" y="91"/>
                    </a:lnTo>
                    <a:lnTo>
                      <a:pt x="41" y="96"/>
                    </a:lnTo>
                    <a:lnTo>
                      <a:pt x="41" y="100"/>
                    </a:lnTo>
                    <a:lnTo>
                      <a:pt x="40" y="106"/>
                    </a:lnTo>
                    <a:lnTo>
                      <a:pt x="32" y="117"/>
                    </a:lnTo>
                    <a:lnTo>
                      <a:pt x="25" y="127"/>
                    </a:lnTo>
                    <a:lnTo>
                      <a:pt x="22" y="133"/>
                    </a:lnTo>
                    <a:lnTo>
                      <a:pt x="19" y="137"/>
                    </a:lnTo>
                    <a:lnTo>
                      <a:pt x="21" y="140"/>
                    </a:lnTo>
                    <a:lnTo>
                      <a:pt x="21" y="140"/>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71" name="Freeform 399"/>
              <p:cNvSpPr>
                <a:spLocks/>
              </p:cNvSpPr>
              <p:nvPr/>
            </p:nvSpPr>
            <p:spPr bwMode="auto">
              <a:xfrm>
                <a:off x="4725" y="2628"/>
                <a:ext cx="31" cy="34"/>
              </a:xfrm>
              <a:custGeom>
                <a:avLst/>
                <a:gdLst>
                  <a:gd name="T0" fmla="*/ 0 w 31"/>
                  <a:gd name="T1" fmla="*/ 6 h 34"/>
                  <a:gd name="T2" fmla="*/ 23 w 31"/>
                  <a:gd name="T3" fmla="*/ 34 h 34"/>
                  <a:gd name="T4" fmla="*/ 31 w 31"/>
                  <a:gd name="T5" fmla="*/ 0 h 34"/>
                  <a:gd name="T6" fmla="*/ 0 w 31"/>
                  <a:gd name="T7" fmla="*/ 6 h 34"/>
                </a:gdLst>
                <a:ahLst/>
                <a:cxnLst>
                  <a:cxn ang="0">
                    <a:pos x="T0" y="T1"/>
                  </a:cxn>
                  <a:cxn ang="0">
                    <a:pos x="T2" y="T3"/>
                  </a:cxn>
                  <a:cxn ang="0">
                    <a:pos x="T4" y="T5"/>
                  </a:cxn>
                  <a:cxn ang="0">
                    <a:pos x="T6" y="T7"/>
                  </a:cxn>
                </a:cxnLst>
                <a:rect l="0" t="0" r="r" b="b"/>
                <a:pathLst>
                  <a:path w="31" h="34">
                    <a:moveTo>
                      <a:pt x="0" y="6"/>
                    </a:moveTo>
                    <a:lnTo>
                      <a:pt x="23" y="34"/>
                    </a:lnTo>
                    <a:lnTo>
                      <a:pt x="31" y="0"/>
                    </a:lnTo>
                    <a:lnTo>
                      <a:pt x="0"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29" name="Group 403"/>
            <p:cNvGrpSpPr>
              <a:grpSpLocks/>
            </p:cNvGrpSpPr>
            <p:nvPr/>
          </p:nvGrpSpPr>
          <p:grpSpPr bwMode="auto">
            <a:xfrm>
              <a:off x="4944" y="2684"/>
              <a:ext cx="93" cy="176"/>
              <a:chOff x="4793" y="2515"/>
              <a:chExt cx="82" cy="150"/>
            </a:xfrm>
          </p:grpSpPr>
          <p:sp>
            <p:nvSpPr>
              <p:cNvPr id="268" name="Freeform 401"/>
              <p:cNvSpPr>
                <a:spLocks/>
              </p:cNvSpPr>
              <p:nvPr/>
            </p:nvSpPr>
            <p:spPr bwMode="auto">
              <a:xfrm>
                <a:off x="4810" y="2515"/>
                <a:ext cx="65" cy="124"/>
              </a:xfrm>
              <a:custGeom>
                <a:avLst/>
                <a:gdLst>
                  <a:gd name="T0" fmla="*/ 65 w 65"/>
                  <a:gd name="T1" fmla="*/ 0 h 124"/>
                  <a:gd name="T2" fmla="*/ 62 w 65"/>
                  <a:gd name="T3" fmla="*/ 11 h 124"/>
                  <a:gd name="T4" fmla="*/ 60 w 65"/>
                  <a:gd name="T5" fmla="*/ 16 h 124"/>
                  <a:gd name="T6" fmla="*/ 54 w 65"/>
                  <a:gd name="T7" fmla="*/ 22 h 124"/>
                  <a:gd name="T8" fmla="*/ 50 w 65"/>
                  <a:gd name="T9" fmla="*/ 25 h 124"/>
                  <a:gd name="T10" fmla="*/ 44 w 65"/>
                  <a:gd name="T11" fmla="*/ 26 h 124"/>
                  <a:gd name="T12" fmla="*/ 32 w 65"/>
                  <a:gd name="T13" fmla="*/ 31 h 124"/>
                  <a:gd name="T14" fmla="*/ 19 w 65"/>
                  <a:gd name="T15" fmla="*/ 37 h 124"/>
                  <a:gd name="T16" fmla="*/ 16 w 65"/>
                  <a:gd name="T17" fmla="*/ 39 h 124"/>
                  <a:gd name="T18" fmla="*/ 13 w 65"/>
                  <a:gd name="T19" fmla="*/ 44 h 124"/>
                  <a:gd name="T20" fmla="*/ 13 w 65"/>
                  <a:gd name="T21" fmla="*/ 48 h 124"/>
                  <a:gd name="T22" fmla="*/ 16 w 65"/>
                  <a:gd name="T23" fmla="*/ 54 h 124"/>
                  <a:gd name="T24" fmla="*/ 20 w 65"/>
                  <a:gd name="T25" fmla="*/ 60 h 124"/>
                  <a:gd name="T26" fmla="*/ 25 w 65"/>
                  <a:gd name="T27" fmla="*/ 68 h 124"/>
                  <a:gd name="T28" fmla="*/ 29 w 65"/>
                  <a:gd name="T29" fmla="*/ 73 h 124"/>
                  <a:gd name="T30" fmla="*/ 34 w 65"/>
                  <a:gd name="T31" fmla="*/ 79 h 124"/>
                  <a:gd name="T32" fmla="*/ 37 w 65"/>
                  <a:gd name="T33" fmla="*/ 85 h 124"/>
                  <a:gd name="T34" fmla="*/ 37 w 65"/>
                  <a:gd name="T35" fmla="*/ 91 h 124"/>
                  <a:gd name="T36" fmla="*/ 35 w 65"/>
                  <a:gd name="T37" fmla="*/ 96 h 124"/>
                  <a:gd name="T38" fmla="*/ 31 w 65"/>
                  <a:gd name="T39" fmla="*/ 100 h 124"/>
                  <a:gd name="T40" fmla="*/ 20 w 65"/>
                  <a:gd name="T41" fmla="*/ 106 h 124"/>
                  <a:gd name="T42" fmla="*/ 8 w 65"/>
                  <a:gd name="T43" fmla="*/ 113 h 124"/>
                  <a:gd name="T44" fmla="*/ 4 w 65"/>
                  <a:gd name="T45" fmla="*/ 116 h 124"/>
                  <a:gd name="T46" fmla="*/ 0 w 65"/>
                  <a:gd name="T47" fmla="*/ 119 h 124"/>
                  <a:gd name="T48" fmla="*/ 0 w 65"/>
                  <a:gd name="T49" fmla="*/ 122 h 124"/>
                  <a:gd name="T50" fmla="*/ 0 w 65"/>
                  <a:gd name="T51" fmla="*/ 124 h 124"/>
                  <a:gd name="T52" fmla="*/ 0 w 65"/>
                  <a:gd name="T53"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124">
                    <a:moveTo>
                      <a:pt x="65" y="0"/>
                    </a:moveTo>
                    <a:lnTo>
                      <a:pt x="62" y="11"/>
                    </a:lnTo>
                    <a:lnTo>
                      <a:pt x="60" y="16"/>
                    </a:lnTo>
                    <a:lnTo>
                      <a:pt x="54" y="22"/>
                    </a:lnTo>
                    <a:lnTo>
                      <a:pt x="50" y="25"/>
                    </a:lnTo>
                    <a:lnTo>
                      <a:pt x="44" y="26"/>
                    </a:lnTo>
                    <a:lnTo>
                      <a:pt x="32" y="31"/>
                    </a:lnTo>
                    <a:lnTo>
                      <a:pt x="19" y="37"/>
                    </a:lnTo>
                    <a:lnTo>
                      <a:pt x="16" y="39"/>
                    </a:lnTo>
                    <a:lnTo>
                      <a:pt x="13" y="44"/>
                    </a:lnTo>
                    <a:lnTo>
                      <a:pt x="13" y="48"/>
                    </a:lnTo>
                    <a:lnTo>
                      <a:pt x="16" y="54"/>
                    </a:lnTo>
                    <a:lnTo>
                      <a:pt x="20" y="60"/>
                    </a:lnTo>
                    <a:lnTo>
                      <a:pt x="25" y="68"/>
                    </a:lnTo>
                    <a:lnTo>
                      <a:pt x="29" y="73"/>
                    </a:lnTo>
                    <a:lnTo>
                      <a:pt x="34" y="79"/>
                    </a:lnTo>
                    <a:lnTo>
                      <a:pt x="37" y="85"/>
                    </a:lnTo>
                    <a:lnTo>
                      <a:pt x="37" y="91"/>
                    </a:lnTo>
                    <a:lnTo>
                      <a:pt x="35" y="96"/>
                    </a:lnTo>
                    <a:lnTo>
                      <a:pt x="31" y="100"/>
                    </a:lnTo>
                    <a:lnTo>
                      <a:pt x="20" y="106"/>
                    </a:lnTo>
                    <a:lnTo>
                      <a:pt x="8" y="113"/>
                    </a:lnTo>
                    <a:lnTo>
                      <a:pt x="4" y="116"/>
                    </a:lnTo>
                    <a:lnTo>
                      <a:pt x="0" y="119"/>
                    </a:lnTo>
                    <a:lnTo>
                      <a:pt x="0" y="122"/>
                    </a:lnTo>
                    <a:lnTo>
                      <a:pt x="0" y="124"/>
                    </a:lnTo>
                    <a:lnTo>
                      <a:pt x="0" y="124"/>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69" name="Freeform 402"/>
              <p:cNvSpPr>
                <a:spLocks/>
              </p:cNvSpPr>
              <p:nvPr/>
            </p:nvSpPr>
            <p:spPr bwMode="auto">
              <a:xfrm>
                <a:off x="4793" y="2631"/>
                <a:ext cx="31" cy="34"/>
              </a:xfrm>
              <a:custGeom>
                <a:avLst/>
                <a:gdLst>
                  <a:gd name="T0" fmla="*/ 0 w 31"/>
                  <a:gd name="T1" fmla="*/ 0 h 34"/>
                  <a:gd name="T2" fmla="*/ 9 w 31"/>
                  <a:gd name="T3" fmla="*/ 34 h 34"/>
                  <a:gd name="T4" fmla="*/ 31 w 31"/>
                  <a:gd name="T5" fmla="*/ 8 h 34"/>
                  <a:gd name="T6" fmla="*/ 0 w 31"/>
                  <a:gd name="T7" fmla="*/ 0 h 34"/>
                </a:gdLst>
                <a:ahLst/>
                <a:cxnLst>
                  <a:cxn ang="0">
                    <a:pos x="T0" y="T1"/>
                  </a:cxn>
                  <a:cxn ang="0">
                    <a:pos x="T2" y="T3"/>
                  </a:cxn>
                  <a:cxn ang="0">
                    <a:pos x="T4" y="T5"/>
                  </a:cxn>
                  <a:cxn ang="0">
                    <a:pos x="T6" y="T7"/>
                  </a:cxn>
                </a:cxnLst>
                <a:rect l="0" t="0" r="r" b="b"/>
                <a:pathLst>
                  <a:path w="31" h="34">
                    <a:moveTo>
                      <a:pt x="0" y="0"/>
                    </a:moveTo>
                    <a:lnTo>
                      <a:pt x="9" y="34"/>
                    </a:lnTo>
                    <a:lnTo>
                      <a:pt x="31" y="8"/>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30" name="Group 406"/>
            <p:cNvGrpSpPr>
              <a:grpSpLocks/>
            </p:cNvGrpSpPr>
            <p:nvPr/>
          </p:nvGrpSpPr>
          <p:grpSpPr bwMode="auto">
            <a:xfrm>
              <a:off x="5030" y="2714"/>
              <a:ext cx="117" cy="156"/>
              <a:chOff x="4869" y="2541"/>
              <a:chExt cx="103" cy="132"/>
            </a:xfrm>
          </p:grpSpPr>
          <p:sp>
            <p:nvSpPr>
              <p:cNvPr id="266" name="Freeform 404"/>
              <p:cNvSpPr>
                <a:spLocks/>
              </p:cNvSpPr>
              <p:nvPr/>
            </p:nvSpPr>
            <p:spPr bwMode="auto">
              <a:xfrm>
                <a:off x="4883" y="2541"/>
                <a:ext cx="89" cy="105"/>
              </a:xfrm>
              <a:custGeom>
                <a:avLst/>
                <a:gdLst>
                  <a:gd name="T0" fmla="*/ 89 w 89"/>
                  <a:gd name="T1" fmla="*/ 0 h 105"/>
                  <a:gd name="T2" fmla="*/ 88 w 89"/>
                  <a:gd name="T3" fmla="*/ 6 h 105"/>
                  <a:gd name="T4" fmla="*/ 85 w 89"/>
                  <a:gd name="T5" fmla="*/ 11 h 105"/>
                  <a:gd name="T6" fmla="*/ 80 w 89"/>
                  <a:gd name="T7" fmla="*/ 15 h 105"/>
                  <a:gd name="T8" fmla="*/ 74 w 89"/>
                  <a:gd name="T9" fmla="*/ 19 h 105"/>
                  <a:gd name="T10" fmla="*/ 70 w 89"/>
                  <a:gd name="T11" fmla="*/ 21 h 105"/>
                  <a:gd name="T12" fmla="*/ 64 w 89"/>
                  <a:gd name="T13" fmla="*/ 22 h 105"/>
                  <a:gd name="T14" fmla="*/ 49 w 89"/>
                  <a:gd name="T15" fmla="*/ 24 h 105"/>
                  <a:gd name="T16" fmla="*/ 37 w 89"/>
                  <a:gd name="T17" fmla="*/ 27 h 105"/>
                  <a:gd name="T18" fmla="*/ 31 w 89"/>
                  <a:gd name="T19" fmla="*/ 30 h 105"/>
                  <a:gd name="T20" fmla="*/ 29 w 89"/>
                  <a:gd name="T21" fmla="*/ 33 h 105"/>
                  <a:gd name="T22" fmla="*/ 27 w 89"/>
                  <a:gd name="T23" fmla="*/ 37 h 105"/>
                  <a:gd name="T24" fmla="*/ 29 w 89"/>
                  <a:gd name="T25" fmla="*/ 43 h 105"/>
                  <a:gd name="T26" fmla="*/ 34 w 89"/>
                  <a:gd name="T27" fmla="*/ 58 h 105"/>
                  <a:gd name="T28" fmla="*/ 40 w 89"/>
                  <a:gd name="T29" fmla="*/ 73 h 105"/>
                  <a:gd name="T30" fmla="*/ 42 w 89"/>
                  <a:gd name="T31" fmla="*/ 78 h 105"/>
                  <a:gd name="T32" fmla="*/ 40 w 89"/>
                  <a:gd name="T33" fmla="*/ 84 h 105"/>
                  <a:gd name="T34" fmla="*/ 37 w 89"/>
                  <a:gd name="T35" fmla="*/ 87 h 105"/>
                  <a:gd name="T36" fmla="*/ 34 w 89"/>
                  <a:gd name="T37" fmla="*/ 90 h 105"/>
                  <a:gd name="T38" fmla="*/ 23 w 89"/>
                  <a:gd name="T39" fmla="*/ 95 h 105"/>
                  <a:gd name="T40" fmla="*/ 11 w 89"/>
                  <a:gd name="T41" fmla="*/ 98 h 105"/>
                  <a:gd name="T42" fmla="*/ 0 w 89"/>
                  <a:gd name="T43" fmla="*/ 102 h 105"/>
                  <a:gd name="T44" fmla="*/ 0 w 89"/>
                  <a:gd name="T45" fmla="*/ 105 h 105"/>
                  <a:gd name="T46" fmla="*/ 0 w 89"/>
                  <a:gd name="T47"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105">
                    <a:moveTo>
                      <a:pt x="89" y="0"/>
                    </a:moveTo>
                    <a:lnTo>
                      <a:pt x="88" y="6"/>
                    </a:lnTo>
                    <a:lnTo>
                      <a:pt x="85" y="11"/>
                    </a:lnTo>
                    <a:lnTo>
                      <a:pt x="80" y="15"/>
                    </a:lnTo>
                    <a:lnTo>
                      <a:pt x="74" y="19"/>
                    </a:lnTo>
                    <a:lnTo>
                      <a:pt x="70" y="21"/>
                    </a:lnTo>
                    <a:lnTo>
                      <a:pt x="64" y="22"/>
                    </a:lnTo>
                    <a:lnTo>
                      <a:pt x="49" y="24"/>
                    </a:lnTo>
                    <a:lnTo>
                      <a:pt x="37" y="27"/>
                    </a:lnTo>
                    <a:lnTo>
                      <a:pt x="31" y="30"/>
                    </a:lnTo>
                    <a:lnTo>
                      <a:pt x="29" y="33"/>
                    </a:lnTo>
                    <a:lnTo>
                      <a:pt x="27" y="37"/>
                    </a:lnTo>
                    <a:lnTo>
                      <a:pt x="29" y="43"/>
                    </a:lnTo>
                    <a:lnTo>
                      <a:pt x="34" y="58"/>
                    </a:lnTo>
                    <a:lnTo>
                      <a:pt x="40" y="73"/>
                    </a:lnTo>
                    <a:lnTo>
                      <a:pt x="42" y="78"/>
                    </a:lnTo>
                    <a:lnTo>
                      <a:pt x="40" y="84"/>
                    </a:lnTo>
                    <a:lnTo>
                      <a:pt x="37" y="87"/>
                    </a:lnTo>
                    <a:lnTo>
                      <a:pt x="34" y="90"/>
                    </a:lnTo>
                    <a:lnTo>
                      <a:pt x="23" y="95"/>
                    </a:lnTo>
                    <a:lnTo>
                      <a:pt x="11" y="98"/>
                    </a:lnTo>
                    <a:lnTo>
                      <a:pt x="0" y="102"/>
                    </a:lnTo>
                    <a:lnTo>
                      <a:pt x="0" y="105"/>
                    </a:lnTo>
                    <a:lnTo>
                      <a:pt x="0" y="105"/>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67" name="Freeform 405"/>
              <p:cNvSpPr>
                <a:spLocks/>
              </p:cNvSpPr>
              <p:nvPr/>
            </p:nvSpPr>
            <p:spPr bwMode="auto">
              <a:xfrm>
                <a:off x="4869" y="2637"/>
                <a:ext cx="26" cy="36"/>
              </a:xfrm>
              <a:custGeom>
                <a:avLst/>
                <a:gdLst>
                  <a:gd name="T0" fmla="*/ 0 w 26"/>
                  <a:gd name="T1" fmla="*/ 0 h 36"/>
                  <a:gd name="T2" fmla="*/ 0 w 26"/>
                  <a:gd name="T3" fmla="*/ 36 h 36"/>
                  <a:gd name="T4" fmla="*/ 26 w 26"/>
                  <a:gd name="T5" fmla="*/ 15 h 36"/>
                  <a:gd name="T6" fmla="*/ 0 w 26"/>
                  <a:gd name="T7" fmla="*/ 0 h 36"/>
                </a:gdLst>
                <a:ahLst/>
                <a:cxnLst>
                  <a:cxn ang="0">
                    <a:pos x="T0" y="T1"/>
                  </a:cxn>
                  <a:cxn ang="0">
                    <a:pos x="T2" y="T3"/>
                  </a:cxn>
                  <a:cxn ang="0">
                    <a:pos x="T4" y="T5"/>
                  </a:cxn>
                  <a:cxn ang="0">
                    <a:pos x="T6" y="T7"/>
                  </a:cxn>
                </a:cxnLst>
                <a:rect l="0" t="0" r="r" b="b"/>
                <a:pathLst>
                  <a:path w="26" h="36">
                    <a:moveTo>
                      <a:pt x="0" y="0"/>
                    </a:moveTo>
                    <a:lnTo>
                      <a:pt x="0" y="36"/>
                    </a:lnTo>
                    <a:lnTo>
                      <a:pt x="26" y="15"/>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31" name="Group 409"/>
            <p:cNvGrpSpPr>
              <a:grpSpLocks/>
            </p:cNvGrpSpPr>
            <p:nvPr/>
          </p:nvGrpSpPr>
          <p:grpSpPr bwMode="auto">
            <a:xfrm>
              <a:off x="4937" y="3009"/>
              <a:ext cx="32" cy="61"/>
              <a:chOff x="4787" y="2791"/>
              <a:chExt cx="28" cy="52"/>
            </a:xfrm>
          </p:grpSpPr>
          <p:sp>
            <p:nvSpPr>
              <p:cNvPr id="264" name="Line 407"/>
              <p:cNvSpPr>
                <a:spLocks noChangeShapeType="1"/>
              </p:cNvSpPr>
              <p:nvPr/>
            </p:nvSpPr>
            <p:spPr bwMode="auto">
              <a:xfrm flipH="1">
                <a:off x="4802" y="2791"/>
                <a:ext cx="9" cy="25"/>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5" name="Freeform 408"/>
              <p:cNvSpPr>
                <a:spLocks/>
              </p:cNvSpPr>
              <p:nvPr/>
            </p:nvSpPr>
            <p:spPr bwMode="auto">
              <a:xfrm>
                <a:off x="4787" y="2809"/>
                <a:ext cx="28" cy="34"/>
              </a:xfrm>
              <a:custGeom>
                <a:avLst/>
                <a:gdLst>
                  <a:gd name="T0" fmla="*/ 0 w 28"/>
                  <a:gd name="T1" fmla="*/ 0 h 34"/>
                  <a:gd name="T2" fmla="*/ 5 w 28"/>
                  <a:gd name="T3" fmla="*/ 34 h 34"/>
                  <a:gd name="T4" fmla="*/ 28 w 28"/>
                  <a:gd name="T5" fmla="*/ 8 h 34"/>
                  <a:gd name="T6" fmla="*/ 0 w 28"/>
                  <a:gd name="T7" fmla="*/ 0 h 34"/>
                </a:gdLst>
                <a:ahLst/>
                <a:cxnLst>
                  <a:cxn ang="0">
                    <a:pos x="T0" y="T1"/>
                  </a:cxn>
                  <a:cxn ang="0">
                    <a:pos x="T2" y="T3"/>
                  </a:cxn>
                  <a:cxn ang="0">
                    <a:pos x="T4" y="T5"/>
                  </a:cxn>
                  <a:cxn ang="0">
                    <a:pos x="T6" y="T7"/>
                  </a:cxn>
                </a:cxnLst>
                <a:rect l="0" t="0" r="r" b="b"/>
                <a:pathLst>
                  <a:path w="28" h="34">
                    <a:moveTo>
                      <a:pt x="0" y="0"/>
                    </a:moveTo>
                    <a:lnTo>
                      <a:pt x="5" y="34"/>
                    </a:lnTo>
                    <a:lnTo>
                      <a:pt x="28" y="8"/>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32" name="Oval 410"/>
            <p:cNvSpPr>
              <a:spLocks noChangeArrowheads="1"/>
            </p:cNvSpPr>
            <p:nvPr/>
          </p:nvSpPr>
          <p:spPr bwMode="auto">
            <a:xfrm>
              <a:off x="4835" y="3052"/>
              <a:ext cx="52" cy="52"/>
            </a:xfrm>
            <a:prstGeom prst="ellipse">
              <a:avLst/>
            </a:prstGeom>
            <a:solidFill>
              <a:srgbClr val="FFFFFF"/>
            </a:solidFill>
            <a:ln w="6350">
              <a:solidFill>
                <a:srgbClr val="000000"/>
              </a:solidFill>
              <a:round/>
              <a:headEnd/>
              <a:tailEnd/>
            </a:ln>
          </p:spPr>
          <p:txBody>
            <a:bodyPr/>
            <a:lstStyle/>
            <a:p>
              <a:endParaRPr lang="en-US"/>
            </a:p>
          </p:txBody>
        </p:sp>
        <p:sp>
          <p:nvSpPr>
            <p:cNvPr id="233" name="Line 411"/>
            <p:cNvSpPr>
              <a:spLocks noChangeShapeType="1"/>
            </p:cNvSpPr>
            <p:nvPr/>
          </p:nvSpPr>
          <p:spPr bwMode="auto">
            <a:xfrm>
              <a:off x="4848" y="3123"/>
              <a:ext cx="24"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4" name="Oval 412"/>
            <p:cNvSpPr>
              <a:spLocks noChangeArrowheads="1"/>
            </p:cNvSpPr>
            <p:nvPr/>
          </p:nvSpPr>
          <p:spPr bwMode="auto">
            <a:xfrm>
              <a:off x="4860" y="3159"/>
              <a:ext cx="52" cy="53"/>
            </a:xfrm>
            <a:prstGeom prst="ellipse">
              <a:avLst/>
            </a:prstGeom>
            <a:solidFill>
              <a:srgbClr val="FFFFFF"/>
            </a:solidFill>
            <a:ln w="6350">
              <a:solidFill>
                <a:srgbClr val="000000"/>
              </a:solidFill>
              <a:round/>
              <a:headEnd/>
              <a:tailEnd/>
            </a:ln>
          </p:spPr>
          <p:txBody>
            <a:bodyPr/>
            <a:lstStyle/>
            <a:p>
              <a:endParaRPr lang="en-US"/>
            </a:p>
          </p:txBody>
        </p:sp>
        <p:sp>
          <p:nvSpPr>
            <p:cNvPr id="235" name="Line 413"/>
            <p:cNvSpPr>
              <a:spLocks noChangeShapeType="1"/>
            </p:cNvSpPr>
            <p:nvPr/>
          </p:nvSpPr>
          <p:spPr bwMode="auto">
            <a:xfrm>
              <a:off x="4872" y="3188"/>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 name="Oval 414"/>
            <p:cNvSpPr>
              <a:spLocks noChangeArrowheads="1"/>
            </p:cNvSpPr>
            <p:nvPr/>
          </p:nvSpPr>
          <p:spPr bwMode="auto">
            <a:xfrm>
              <a:off x="4919" y="3183"/>
              <a:ext cx="52" cy="52"/>
            </a:xfrm>
            <a:prstGeom prst="ellipse">
              <a:avLst/>
            </a:prstGeom>
            <a:solidFill>
              <a:srgbClr val="FFFFFF"/>
            </a:solidFill>
            <a:ln w="6350">
              <a:solidFill>
                <a:srgbClr val="000000"/>
              </a:solidFill>
              <a:round/>
              <a:headEnd/>
              <a:tailEnd/>
            </a:ln>
          </p:spPr>
          <p:txBody>
            <a:bodyPr/>
            <a:lstStyle/>
            <a:p>
              <a:endParaRPr lang="en-US"/>
            </a:p>
          </p:txBody>
        </p:sp>
        <p:sp>
          <p:nvSpPr>
            <p:cNvPr id="237" name="Line 415"/>
            <p:cNvSpPr>
              <a:spLocks noChangeShapeType="1"/>
            </p:cNvSpPr>
            <p:nvPr/>
          </p:nvSpPr>
          <p:spPr bwMode="auto">
            <a:xfrm>
              <a:off x="4932" y="3254"/>
              <a:ext cx="24"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8" name="Oval 416"/>
            <p:cNvSpPr>
              <a:spLocks noChangeArrowheads="1"/>
            </p:cNvSpPr>
            <p:nvPr/>
          </p:nvSpPr>
          <p:spPr bwMode="auto">
            <a:xfrm>
              <a:off x="4777" y="3163"/>
              <a:ext cx="51" cy="53"/>
            </a:xfrm>
            <a:prstGeom prst="ellipse">
              <a:avLst/>
            </a:prstGeom>
            <a:solidFill>
              <a:srgbClr val="FFFFFF"/>
            </a:solidFill>
            <a:ln w="6350">
              <a:solidFill>
                <a:srgbClr val="000000"/>
              </a:solidFill>
              <a:round/>
              <a:headEnd/>
              <a:tailEnd/>
            </a:ln>
          </p:spPr>
          <p:txBody>
            <a:bodyPr/>
            <a:lstStyle/>
            <a:p>
              <a:endParaRPr lang="en-US"/>
            </a:p>
          </p:txBody>
        </p:sp>
        <p:sp>
          <p:nvSpPr>
            <p:cNvPr id="239" name="Line 417"/>
            <p:cNvSpPr>
              <a:spLocks noChangeShapeType="1"/>
            </p:cNvSpPr>
            <p:nvPr/>
          </p:nvSpPr>
          <p:spPr bwMode="auto">
            <a:xfrm>
              <a:off x="4788" y="3191"/>
              <a:ext cx="25" cy="1"/>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40" name="Group 420"/>
            <p:cNvGrpSpPr>
              <a:grpSpLocks/>
            </p:cNvGrpSpPr>
            <p:nvPr/>
          </p:nvGrpSpPr>
          <p:grpSpPr bwMode="auto">
            <a:xfrm>
              <a:off x="4796" y="3012"/>
              <a:ext cx="32" cy="67"/>
              <a:chOff x="4663" y="2794"/>
              <a:chExt cx="28" cy="57"/>
            </a:xfrm>
          </p:grpSpPr>
          <p:sp>
            <p:nvSpPr>
              <p:cNvPr id="262" name="Line 418"/>
              <p:cNvSpPr>
                <a:spLocks noChangeShapeType="1"/>
              </p:cNvSpPr>
              <p:nvPr/>
            </p:nvSpPr>
            <p:spPr bwMode="auto">
              <a:xfrm>
                <a:off x="4666" y="2794"/>
                <a:ext cx="12" cy="3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3" name="Freeform 419"/>
              <p:cNvSpPr>
                <a:spLocks/>
              </p:cNvSpPr>
              <p:nvPr/>
            </p:nvSpPr>
            <p:spPr bwMode="auto">
              <a:xfrm>
                <a:off x="4663" y="2817"/>
                <a:ext cx="28" cy="34"/>
              </a:xfrm>
              <a:custGeom>
                <a:avLst/>
                <a:gdLst>
                  <a:gd name="T0" fmla="*/ 0 w 28"/>
                  <a:gd name="T1" fmla="*/ 12 h 34"/>
                  <a:gd name="T2" fmla="*/ 27 w 28"/>
                  <a:gd name="T3" fmla="*/ 34 h 34"/>
                  <a:gd name="T4" fmla="*/ 28 w 28"/>
                  <a:gd name="T5" fmla="*/ 0 h 34"/>
                  <a:gd name="T6" fmla="*/ 0 w 28"/>
                  <a:gd name="T7" fmla="*/ 12 h 34"/>
                </a:gdLst>
                <a:ahLst/>
                <a:cxnLst>
                  <a:cxn ang="0">
                    <a:pos x="T0" y="T1"/>
                  </a:cxn>
                  <a:cxn ang="0">
                    <a:pos x="T2" y="T3"/>
                  </a:cxn>
                  <a:cxn ang="0">
                    <a:pos x="T4" y="T5"/>
                  </a:cxn>
                  <a:cxn ang="0">
                    <a:pos x="T6" y="T7"/>
                  </a:cxn>
                </a:cxnLst>
                <a:rect l="0" t="0" r="r" b="b"/>
                <a:pathLst>
                  <a:path w="28" h="34">
                    <a:moveTo>
                      <a:pt x="0" y="12"/>
                    </a:moveTo>
                    <a:lnTo>
                      <a:pt x="27" y="34"/>
                    </a:lnTo>
                    <a:lnTo>
                      <a:pt x="28" y="0"/>
                    </a:lnTo>
                    <a:lnTo>
                      <a:pt x="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41" name="Rectangle 421"/>
            <p:cNvSpPr>
              <a:spLocks noChangeArrowheads="1"/>
            </p:cNvSpPr>
            <p:nvPr/>
          </p:nvSpPr>
          <p:spPr bwMode="auto">
            <a:xfrm>
              <a:off x="3919" y="1176"/>
              <a:ext cx="404" cy="81"/>
            </a:xfrm>
            <a:prstGeom prst="rect">
              <a:avLst/>
            </a:prstGeom>
            <a:solidFill>
              <a:srgbClr val="C0C0C0"/>
            </a:solidFill>
            <a:ln w="6350">
              <a:solidFill>
                <a:srgbClr val="000000"/>
              </a:solidFill>
              <a:miter lim="800000"/>
              <a:headEnd/>
              <a:tailEnd/>
            </a:ln>
          </p:spPr>
          <p:txBody>
            <a:bodyPr/>
            <a:lstStyle/>
            <a:p>
              <a:endParaRPr lang="en-US"/>
            </a:p>
          </p:txBody>
        </p:sp>
        <p:sp>
          <p:nvSpPr>
            <p:cNvPr id="242" name="Rectangle 422"/>
            <p:cNvSpPr>
              <a:spLocks noChangeArrowheads="1"/>
            </p:cNvSpPr>
            <p:nvPr/>
          </p:nvSpPr>
          <p:spPr bwMode="auto">
            <a:xfrm>
              <a:off x="3922" y="1179"/>
              <a:ext cx="284" cy="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000000"/>
                  </a:solidFill>
                </a:rPr>
                <a:t>floating gate</a:t>
              </a:r>
              <a:endParaRPr lang="en-US"/>
            </a:p>
          </p:txBody>
        </p:sp>
        <p:sp>
          <p:nvSpPr>
            <p:cNvPr id="243" name="Line 423"/>
            <p:cNvSpPr>
              <a:spLocks noChangeShapeType="1"/>
            </p:cNvSpPr>
            <p:nvPr/>
          </p:nvSpPr>
          <p:spPr bwMode="auto">
            <a:xfrm>
              <a:off x="3958" y="1086"/>
              <a:ext cx="766" cy="56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4" name="Line 424"/>
            <p:cNvSpPr>
              <a:spLocks noChangeShapeType="1"/>
            </p:cNvSpPr>
            <p:nvPr/>
          </p:nvSpPr>
          <p:spPr bwMode="auto">
            <a:xfrm flipV="1">
              <a:off x="3444" y="930"/>
              <a:ext cx="641" cy="759"/>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45" name="Group 432"/>
            <p:cNvGrpSpPr>
              <a:grpSpLocks/>
            </p:cNvGrpSpPr>
            <p:nvPr/>
          </p:nvGrpSpPr>
          <p:grpSpPr bwMode="auto">
            <a:xfrm>
              <a:off x="4310" y="983"/>
              <a:ext cx="56" cy="36"/>
              <a:chOff x="4235" y="1070"/>
              <a:chExt cx="50" cy="31"/>
            </a:xfrm>
          </p:grpSpPr>
          <p:sp>
            <p:nvSpPr>
              <p:cNvPr id="255" name="Freeform 425"/>
              <p:cNvSpPr>
                <a:spLocks/>
              </p:cNvSpPr>
              <p:nvPr/>
            </p:nvSpPr>
            <p:spPr bwMode="auto">
              <a:xfrm>
                <a:off x="4235" y="1095"/>
                <a:ext cx="4" cy="6"/>
              </a:xfrm>
              <a:custGeom>
                <a:avLst/>
                <a:gdLst>
                  <a:gd name="T0" fmla="*/ 1 w 4"/>
                  <a:gd name="T1" fmla="*/ 1 h 6"/>
                  <a:gd name="T2" fmla="*/ 0 w 4"/>
                  <a:gd name="T3" fmla="*/ 3 h 6"/>
                  <a:gd name="T4" fmla="*/ 0 w 4"/>
                  <a:gd name="T5" fmla="*/ 3 h 6"/>
                  <a:gd name="T6" fmla="*/ 1 w 4"/>
                  <a:gd name="T7" fmla="*/ 4 h 6"/>
                  <a:gd name="T8" fmla="*/ 3 w 4"/>
                  <a:gd name="T9" fmla="*/ 6 h 6"/>
                  <a:gd name="T10" fmla="*/ 3 w 4"/>
                  <a:gd name="T11" fmla="*/ 4 h 6"/>
                  <a:gd name="T12" fmla="*/ 4 w 4"/>
                  <a:gd name="T13" fmla="*/ 3 h 6"/>
                  <a:gd name="T14" fmla="*/ 4 w 4"/>
                  <a:gd name="T15" fmla="*/ 1 h 6"/>
                  <a:gd name="T16" fmla="*/ 3 w 4"/>
                  <a:gd name="T17" fmla="*/ 0 h 6"/>
                  <a:gd name="T18" fmla="*/ 1 w 4"/>
                  <a:gd name="T19" fmla="*/ 0 h 6"/>
                  <a:gd name="T20" fmla="*/ 1 w 4"/>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1" y="1"/>
                    </a:moveTo>
                    <a:lnTo>
                      <a:pt x="0" y="3"/>
                    </a:lnTo>
                    <a:lnTo>
                      <a:pt x="0" y="3"/>
                    </a:lnTo>
                    <a:lnTo>
                      <a:pt x="1" y="4"/>
                    </a:lnTo>
                    <a:lnTo>
                      <a:pt x="3" y="6"/>
                    </a:lnTo>
                    <a:lnTo>
                      <a:pt x="3" y="4"/>
                    </a:lnTo>
                    <a:lnTo>
                      <a:pt x="4" y="3"/>
                    </a:lnTo>
                    <a:lnTo>
                      <a:pt x="4" y="1"/>
                    </a:lnTo>
                    <a:lnTo>
                      <a:pt x="3" y="0"/>
                    </a:lnTo>
                    <a:lnTo>
                      <a:pt x="1" y="0"/>
                    </a:lnTo>
                    <a:lnTo>
                      <a:pt x="1"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 name="Freeform 426"/>
              <p:cNvSpPr>
                <a:spLocks/>
              </p:cNvSpPr>
              <p:nvPr/>
            </p:nvSpPr>
            <p:spPr bwMode="auto">
              <a:xfrm>
                <a:off x="4242" y="1092"/>
                <a:ext cx="5" cy="4"/>
              </a:xfrm>
              <a:custGeom>
                <a:avLst/>
                <a:gdLst>
                  <a:gd name="T0" fmla="*/ 2 w 5"/>
                  <a:gd name="T1" fmla="*/ 0 h 4"/>
                  <a:gd name="T2" fmla="*/ 0 w 5"/>
                  <a:gd name="T3" fmla="*/ 1 h 4"/>
                  <a:gd name="T4" fmla="*/ 0 w 5"/>
                  <a:gd name="T5" fmla="*/ 3 h 4"/>
                  <a:gd name="T6" fmla="*/ 2 w 5"/>
                  <a:gd name="T7" fmla="*/ 4 h 4"/>
                  <a:gd name="T8" fmla="*/ 3 w 5"/>
                  <a:gd name="T9" fmla="*/ 4 h 4"/>
                  <a:gd name="T10" fmla="*/ 3 w 5"/>
                  <a:gd name="T11" fmla="*/ 4 h 4"/>
                  <a:gd name="T12" fmla="*/ 5 w 5"/>
                  <a:gd name="T13" fmla="*/ 3 h 4"/>
                  <a:gd name="T14" fmla="*/ 5 w 5"/>
                  <a:gd name="T15" fmla="*/ 1 h 4"/>
                  <a:gd name="T16" fmla="*/ 3 w 5"/>
                  <a:gd name="T17" fmla="*/ 0 h 4"/>
                  <a:gd name="T18" fmla="*/ 2 w 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2" y="0"/>
                    </a:moveTo>
                    <a:lnTo>
                      <a:pt x="0" y="1"/>
                    </a:lnTo>
                    <a:lnTo>
                      <a:pt x="0" y="3"/>
                    </a:lnTo>
                    <a:lnTo>
                      <a:pt x="2" y="4"/>
                    </a:lnTo>
                    <a:lnTo>
                      <a:pt x="3" y="4"/>
                    </a:lnTo>
                    <a:lnTo>
                      <a:pt x="3" y="4"/>
                    </a:lnTo>
                    <a:lnTo>
                      <a:pt x="5" y="3"/>
                    </a:lnTo>
                    <a:lnTo>
                      <a:pt x="5" y="1"/>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 name="Freeform 427"/>
              <p:cNvSpPr>
                <a:spLocks/>
              </p:cNvSpPr>
              <p:nvPr/>
            </p:nvSpPr>
            <p:spPr bwMode="auto">
              <a:xfrm>
                <a:off x="4250" y="1088"/>
                <a:ext cx="4" cy="4"/>
              </a:xfrm>
              <a:custGeom>
                <a:avLst/>
                <a:gdLst>
                  <a:gd name="T0" fmla="*/ 1 w 4"/>
                  <a:gd name="T1" fmla="*/ 0 h 4"/>
                  <a:gd name="T2" fmla="*/ 0 w 4"/>
                  <a:gd name="T3" fmla="*/ 1 h 4"/>
                  <a:gd name="T4" fmla="*/ 0 w 4"/>
                  <a:gd name="T5" fmla="*/ 2 h 4"/>
                  <a:gd name="T6" fmla="*/ 1 w 4"/>
                  <a:gd name="T7" fmla="*/ 4 h 4"/>
                  <a:gd name="T8" fmla="*/ 3 w 4"/>
                  <a:gd name="T9" fmla="*/ 4 h 4"/>
                  <a:gd name="T10" fmla="*/ 3 w 4"/>
                  <a:gd name="T11" fmla="*/ 4 h 4"/>
                  <a:gd name="T12" fmla="*/ 4 w 4"/>
                  <a:gd name="T13" fmla="*/ 2 h 4"/>
                  <a:gd name="T14" fmla="*/ 4 w 4"/>
                  <a:gd name="T15" fmla="*/ 1 h 4"/>
                  <a:gd name="T16" fmla="*/ 3 w 4"/>
                  <a:gd name="T17" fmla="*/ 0 h 4"/>
                  <a:gd name="T18" fmla="*/ 1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1" y="0"/>
                    </a:moveTo>
                    <a:lnTo>
                      <a:pt x="0" y="1"/>
                    </a:lnTo>
                    <a:lnTo>
                      <a:pt x="0" y="2"/>
                    </a:lnTo>
                    <a:lnTo>
                      <a:pt x="1" y="4"/>
                    </a:lnTo>
                    <a:lnTo>
                      <a:pt x="3" y="4"/>
                    </a:lnTo>
                    <a:lnTo>
                      <a:pt x="3" y="4"/>
                    </a:lnTo>
                    <a:lnTo>
                      <a:pt x="4" y="2"/>
                    </a:lnTo>
                    <a:lnTo>
                      <a:pt x="4" y="1"/>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8" name="Freeform 428"/>
              <p:cNvSpPr>
                <a:spLocks/>
              </p:cNvSpPr>
              <p:nvPr/>
            </p:nvSpPr>
            <p:spPr bwMode="auto">
              <a:xfrm>
                <a:off x="4257" y="1083"/>
                <a:ext cx="5" cy="5"/>
              </a:xfrm>
              <a:custGeom>
                <a:avLst/>
                <a:gdLst>
                  <a:gd name="T0" fmla="*/ 2 w 5"/>
                  <a:gd name="T1" fmla="*/ 0 h 5"/>
                  <a:gd name="T2" fmla="*/ 0 w 5"/>
                  <a:gd name="T3" fmla="*/ 2 h 5"/>
                  <a:gd name="T4" fmla="*/ 0 w 5"/>
                  <a:gd name="T5" fmla="*/ 3 h 5"/>
                  <a:gd name="T6" fmla="*/ 2 w 5"/>
                  <a:gd name="T7" fmla="*/ 5 h 5"/>
                  <a:gd name="T8" fmla="*/ 3 w 5"/>
                  <a:gd name="T9" fmla="*/ 5 h 5"/>
                  <a:gd name="T10" fmla="*/ 3 w 5"/>
                  <a:gd name="T11" fmla="*/ 5 h 5"/>
                  <a:gd name="T12" fmla="*/ 5 w 5"/>
                  <a:gd name="T13" fmla="*/ 3 h 5"/>
                  <a:gd name="T14" fmla="*/ 5 w 5"/>
                  <a:gd name="T15" fmla="*/ 2 h 5"/>
                  <a:gd name="T16" fmla="*/ 3 w 5"/>
                  <a:gd name="T17" fmla="*/ 0 h 5"/>
                  <a:gd name="T18" fmla="*/ 2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0"/>
                    </a:moveTo>
                    <a:lnTo>
                      <a:pt x="0" y="2"/>
                    </a:lnTo>
                    <a:lnTo>
                      <a:pt x="0" y="3"/>
                    </a:lnTo>
                    <a:lnTo>
                      <a:pt x="2" y="5"/>
                    </a:lnTo>
                    <a:lnTo>
                      <a:pt x="3" y="5"/>
                    </a:lnTo>
                    <a:lnTo>
                      <a:pt x="3" y="5"/>
                    </a:lnTo>
                    <a:lnTo>
                      <a:pt x="5" y="3"/>
                    </a:lnTo>
                    <a:lnTo>
                      <a:pt x="5" y="2"/>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9" name="Freeform 429"/>
              <p:cNvSpPr>
                <a:spLocks/>
              </p:cNvSpPr>
              <p:nvPr/>
            </p:nvSpPr>
            <p:spPr bwMode="auto">
              <a:xfrm>
                <a:off x="4264" y="1079"/>
                <a:ext cx="5" cy="4"/>
              </a:xfrm>
              <a:custGeom>
                <a:avLst/>
                <a:gdLst>
                  <a:gd name="T0" fmla="*/ 2 w 5"/>
                  <a:gd name="T1" fmla="*/ 0 h 4"/>
                  <a:gd name="T2" fmla="*/ 0 w 5"/>
                  <a:gd name="T3" fmla="*/ 1 h 4"/>
                  <a:gd name="T4" fmla="*/ 0 w 5"/>
                  <a:gd name="T5" fmla="*/ 3 h 4"/>
                  <a:gd name="T6" fmla="*/ 2 w 5"/>
                  <a:gd name="T7" fmla="*/ 4 h 4"/>
                  <a:gd name="T8" fmla="*/ 3 w 5"/>
                  <a:gd name="T9" fmla="*/ 4 h 4"/>
                  <a:gd name="T10" fmla="*/ 3 w 5"/>
                  <a:gd name="T11" fmla="*/ 4 h 4"/>
                  <a:gd name="T12" fmla="*/ 5 w 5"/>
                  <a:gd name="T13" fmla="*/ 3 h 4"/>
                  <a:gd name="T14" fmla="*/ 5 w 5"/>
                  <a:gd name="T15" fmla="*/ 1 h 4"/>
                  <a:gd name="T16" fmla="*/ 3 w 5"/>
                  <a:gd name="T17" fmla="*/ 0 h 4"/>
                  <a:gd name="T18" fmla="*/ 2 w 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2" y="0"/>
                    </a:moveTo>
                    <a:lnTo>
                      <a:pt x="0" y="1"/>
                    </a:lnTo>
                    <a:lnTo>
                      <a:pt x="0" y="3"/>
                    </a:lnTo>
                    <a:lnTo>
                      <a:pt x="2" y="4"/>
                    </a:lnTo>
                    <a:lnTo>
                      <a:pt x="3" y="4"/>
                    </a:lnTo>
                    <a:lnTo>
                      <a:pt x="3" y="4"/>
                    </a:lnTo>
                    <a:lnTo>
                      <a:pt x="5" y="3"/>
                    </a:lnTo>
                    <a:lnTo>
                      <a:pt x="5" y="1"/>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 name="Freeform 430"/>
              <p:cNvSpPr>
                <a:spLocks/>
              </p:cNvSpPr>
              <p:nvPr/>
            </p:nvSpPr>
            <p:spPr bwMode="auto">
              <a:xfrm>
                <a:off x="4273" y="1074"/>
                <a:ext cx="5" cy="5"/>
              </a:xfrm>
              <a:custGeom>
                <a:avLst/>
                <a:gdLst>
                  <a:gd name="T0" fmla="*/ 2 w 5"/>
                  <a:gd name="T1" fmla="*/ 0 h 5"/>
                  <a:gd name="T2" fmla="*/ 0 w 5"/>
                  <a:gd name="T3" fmla="*/ 2 h 5"/>
                  <a:gd name="T4" fmla="*/ 0 w 5"/>
                  <a:gd name="T5" fmla="*/ 3 h 5"/>
                  <a:gd name="T6" fmla="*/ 2 w 5"/>
                  <a:gd name="T7" fmla="*/ 5 h 5"/>
                  <a:gd name="T8" fmla="*/ 3 w 5"/>
                  <a:gd name="T9" fmla="*/ 5 h 5"/>
                  <a:gd name="T10" fmla="*/ 3 w 5"/>
                  <a:gd name="T11" fmla="*/ 5 h 5"/>
                  <a:gd name="T12" fmla="*/ 5 w 5"/>
                  <a:gd name="T13" fmla="*/ 3 h 5"/>
                  <a:gd name="T14" fmla="*/ 5 w 5"/>
                  <a:gd name="T15" fmla="*/ 2 h 5"/>
                  <a:gd name="T16" fmla="*/ 3 w 5"/>
                  <a:gd name="T17" fmla="*/ 0 h 5"/>
                  <a:gd name="T18" fmla="*/ 2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0"/>
                    </a:moveTo>
                    <a:lnTo>
                      <a:pt x="0" y="2"/>
                    </a:lnTo>
                    <a:lnTo>
                      <a:pt x="0" y="3"/>
                    </a:lnTo>
                    <a:lnTo>
                      <a:pt x="2" y="5"/>
                    </a:lnTo>
                    <a:lnTo>
                      <a:pt x="3" y="5"/>
                    </a:lnTo>
                    <a:lnTo>
                      <a:pt x="3" y="5"/>
                    </a:lnTo>
                    <a:lnTo>
                      <a:pt x="5" y="3"/>
                    </a:lnTo>
                    <a:lnTo>
                      <a:pt x="5" y="2"/>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1" name="Freeform 431"/>
              <p:cNvSpPr>
                <a:spLocks/>
              </p:cNvSpPr>
              <p:nvPr/>
            </p:nvSpPr>
            <p:spPr bwMode="auto">
              <a:xfrm>
                <a:off x="4281" y="1070"/>
                <a:ext cx="4" cy="4"/>
              </a:xfrm>
              <a:custGeom>
                <a:avLst/>
                <a:gdLst>
                  <a:gd name="T0" fmla="*/ 1 w 4"/>
                  <a:gd name="T1" fmla="*/ 0 h 4"/>
                  <a:gd name="T2" fmla="*/ 0 w 4"/>
                  <a:gd name="T3" fmla="*/ 1 h 4"/>
                  <a:gd name="T4" fmla="*/ 0 w 4"/>
                  <a:gd name="T5" fmla="*/ 3 h 4"/>
                  <a:gd name="T6" fmla="*/ 1 w 4"/>
                  <a:gd name="T7" fmla="*/ 4 h 4"/>
                  <a:gd name="T8" fmla="*/ 3 w 4"/>
                  <a:gd name="T9" fmla="*/ 4 h 4"/>
                  <a:gd name="T10" fmla="*/ 3 w 4"/>
                  <a:gd name="T11" fmla="*/ 4 h 4"/>
                  <a:gd name="T12" fmla="*/ 4 w 4"/>
                  <a:gd name="T13" fmla="*/ 3 h 4"/>
                  <a:gd name="T14" fmla="*/ 4 w 4"/>
                  <a:gd name="T15" fmla="*/ 1 h 4"/>
                  <a:gd name="T16" fmla="*/ 3 w 4"/>
                  <a:gd name="T17" fmla="*/ 0 h 4"/>
                  <a:gd name="T18" fmla="*/ 1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1" y="0"/>
                    </a:moveTo>
                    <a:lnTo>
                      <a:pt x="0" y="1"/>
                    </a:lnTo>
                    <a:lnTo>
                      <a:pt x="0" y="3"/>
                    </a:lnTo>
                    <a:lnTo>
                      <a:pt x="1" y="4"/>
                    </a:lnTo>
                    <a:lnTo>
                      <a:pt x="3" y="4"/>
                    </a:lnTo>
                    <a:lnTo>
                      <a:pt x="3" y="4"/>
                    </a:lnTo>
                    <a:lnTo>
                      <a:pt x="4" y="3"/>
                    </a:lnTo>
                    <a:lnTo>
                      <a:pt x="4" y="1"/>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46" name="Freeform 433"/>
            <p:cNvSpPr>
              <a:spLocks/>
            </p:cNvSpPr>
            <p:nvPr/>
          </p:nvSpPr>
          <p:spPr bwMode="auto">
            <a:xfrm>
              <a:off x="4299" y="1001"/>
              <a:ext cx="25" cy="25"/>
            </a:xfrm>
            <a:custGeom>
              <a:avLst/>
              <a:gdLst>
                <a:gd name="T0" fmla="*/ 3 w 22"/>
                <a:gd name="T1" fmla="*/ 4 h 22"/>
                <a:gd name="T2" fmla="*/ 0 w 22"/>
                <a:gd name="T3" fmla="*/ 8 h 22"/>
                <a:gd name="T4" fmla="*/ 0 w 22"/>
                <a:gd name="T5" fmla="*/ 11 h 22"/>
                <a:gd name="T6" fmla="*/ 2 w 22"/>
                <a:gd name="T7" fmla="*/ 16 h 22"/>
                <a:gd name="T8" fmla="*/ 5 w 22"/>
                <a:gd name="T9" fmla="*/ 19 h 22"/>
                <a:gd name="T10" fmla="*/ 7 w 22"/>
                <a:gd name="T11" fmla="*/ 22 h 22"/>
                <a:gd name="T12" fmla="*/ 12 w 22"/>
                <a:gd name="T13" fmla="*/ 22 h 22"/>
                <a:gd name="T14" fmla="*/ 16 w 22"/>
                <a:gd name="T15" fmla="*/ 22 h 22"/>
                <a:gd name="T16" fmla="*/ 19 w 22"/>
                <a:gd name="T17" fmla="*/ 19 h 22"/>
                <a:gd name="T18" fmla="*/ 22 w 22"/>
                <a:gd name="T19" fmla="*/ 14 h 22"/>
                <a:gd name="T20" fmla="*/ 22 w 22"/>
                <a:gd name="T21" fmla="*/ 10 h 22"/>
                <a:gd name="T22" fmla="*/ 21 w 22"/>
                <a:gd name="T23" fmla="*/ 5 h 22"/>
                <a:gd name="T24" fmla="*/ 18 w 22"/>
                <a:gd name="T25" fmla="*/ 3 h 22"/>
                <a:gd name="T26" fmla="*/ 13 w 22"/>
                <a:gd name="T27" fmla="*/ 1 h 22"/>
                <a:gd name="T28" fmla="*/ 10 w 22"/>
                <a:gd name="T29" fmla="*/ 0 h 22"/>
                <a:gd name="T30" fmla="*/ 6 w 22"/>
                <a:gd name="T31" fmla="*/ 1 h 22"/>
                <a:gd name="T32" fmla="*/ 3 w 22"/>
                <a:gd name="T3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3" y="4"/>
                  </a:moveTo>
                  <a:lnTo>
                    <a:pt x="0" y="8"/>
                  </a:lnTo>
                  <a:lnTo>
                    <a:pt x="0" y="11"/>
                  </a:lnTo>
                  <a:lnTo>
                    <a:pt x="2" y="16"/>
                  </a:lnTo>
                  <a:lnTo>
                    <a:pt x="5" y="19"/>
                  </a:lnTo>
                  <a:lnTo>
                    <a:pt x="7" y="22"/>
                  </a:lnTo>
                  <a:lnTo>
                    <a:pt x="12" y="22"/>
                  </a:lnTo>
                  <a:lnTo>
                    <a:pt x="16" y="22"/>
                  </a:lnTo>
                  <a:lnTo>
                    <a:pt x="19" y="19"/>
                  </a:lnTo>
                  <a:lnTo>
                    <a:pt x="22" y="14"/>
                  </a:lnTo>
                  <a:lnTo>
                    <a:pt x="22" y="10"/>
                  </a:lnTo>
                  <a:lnTo>
                    <a:pt x="21" y="5"/>
                  </a:lnTo>
                  <a:lnTo>
                    <a:pt x="18" y="3"/>
                  </a:lnTo>
                  <a:lnTo>
                    <a:pt x="13" y="1"/>
                  </a:lnTo>
                  <a:lnTo>
                    <a:pt x="10" y="0"/>
                  </a:lnTo>
                  <a:lnTo>
                    <a:pt x="6" y="1"/>
                  </a:lnTo>
                  <a:lnTo>
                    <a:pt x="3"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 name="Freeform 434"/>
            <p:cNvSpPr>
              <a:spLocks/>
            </p:cNvSpPr>
            <p:nvPr/>
          </p:nvSpPr>
          <p:spPr bwMode="auto">
            <a:xfrm>
              <a:off x="4352" y="970"/>
              <a:ext cx="24" cy="27"/>
            </a:xfrm>
            <a:custGeom>
              <a:avLst/>
              <a:gdLst>
                <a:gd name="T0" fmla="*/ 1 w 21"/>
                <a:gd name="T1" fmla="*/ 5 h 23"/>
                <a:gd name="T2" fmla="*/ 0 w 21"/>
                <a:gd name="T3" fmla="*/ 12 h 23"/>
                <a:gd name="T4" fmla="*/ 0 w 21"/>
                <a:gd name="T5" fmla="*/ 17 h 23"/>
                <a:gd name="T6" fmla="*/ 3 w 21"/>
                <a:gd name="T7" fmla="*/ 20 h 23"/>
                <a:gd name="T8" fmla="*/ 7 w 21"/>
                <a:gd name="T9" fmla="*/ 23 h 23"/>
                <a:gd name="T10" fmla="*/ 12 w 21"/>
                <a:gd name="T11" fmla="*/ 23 h 23"/>
                <a:gd name="T12" fmla="*/ 15 w 21"/>
                <a:gd name="T13" fmla="*/ 23 h 23"/>
                <a:gd name="T14" fmla="*/ 19 w 21"/>
                <a:gd name="T15" fmla="*/ 20 h 23"/>
                <a:gd name="T16" fmla="*/ 21 w 21"/>
                <a:gd name="T17" fmla="*/ 12 h 23"/>
                <a:gd name="T18" fmla="*/ 21 w 21"/>
                <a:gd name="T19" fmla="*/ 8 h 23"/>
                <a:gd name="T20" fmla="*/ 18 w 21"/>
                <a:gd name="T21" fmla="*/ 3 h 23"/>
                <a:gd name="T22" fmla="*/ 13 w 21"/>
                <a:gd name="T23" fmla="*/ 2 h 23"/>
                <a:gd name="T24" fmla="*/ 10 w 21"/>
                <a:gd name="T25" fmla="*/ 0 h 23"/>
                <a:gd name="T26" fmla="*/ 6 w 21"/>
                <a:gd name="T27" fmla="*/ 2 h 23"/>
                <a:gd name="T28" fmla="*/ 1 w 21"/>
                <a:gd name="T29"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1" y="5"/>
                  </a:moveTo>
                  <a:lnTo>
                    <a:pt x="0" y="12"/>
                  </a:lnTo>
                  <a:lnTo>
                    <a:pt x="0" y="17"/>
                  </a:lnTo>
                  <a:lnTo>
                    <a:pt x="3" y="20"/>
                  </a:lnTo>
                  <a:lnTo>
                    <a:pt x="7" y="23"/>
                  </a:lnTo>
                  <a:lnTo>
                    <a:pt x="12" y="23"/>
                  </a:lnTo>
                  <a:lnTo>
                    <a:pt x="15" y="23"/>
                  </a:lnTo>
                  <a:lnTo>
                    <a:pt x="19" y="20"/>
                  </a:lnTo>
                  <a:lnTo>
                    <a:pt x="21" y="12"/>
                  </a:lnTo>
                  <a:lnTo>
                    <a:pt x="21" y="8"/>
                  </a:lnTo>
                  <a:lnTo>
                    <a:pt x="18" y="3"/>
                  </a:lnTo>
                  <a:lnTo>
                    <a:pt x="13" y="2"/>
                  </a:lnTo>
                  <a:lnTo>
                    <a:pt x="10" y="0"/>
                  </a:lnTo>
                  <a:lnTo>
                    <a:pt x="6" y="2"/>
                  </a:lnTo>
                  <a:lnTo>
                    <a:pt x="1"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8" name="Line 435"/>
            <p:cNvSpPr>
              <a:spLocks noChangeShapeType="1"/>
            </p:cNvSpPr>
            <p:nvPr/>
          </p:nvSpPr>
          <p:spPr bwMode="auto">
            <a:xfrm flipV="1">
              <a:off x="4249" y="943"/>
              <a:ext cx="116" cy="138"/>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9" name="Line 436"/>
            <p:cNvSpPr>
              <a:spLocks noChangeShapeType="1"/>
            </p:cNvSpPr>
            <p:nvPr/>
          </p:nvSpPr>
          <p:spPr bwMode="auto">
            <a:xfrm flipH="1" flipV="1">
              <a:off x="4345" y="965"/>
              <a:ext cx="57" cy="52"/>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50" name="Group 439"/>
            <p:cNvGrpSpPr>
              <a:grpSpLocks/>
            </p:cNvGrpSpPr>
            <p:nvPr/>
          </p:nvGrpSpPr>
          <p:grpSpPr bwMode="auto">
            <a:xfrm>
              <a:off x="4061" y="998"/>
              <a:ext cx="185" cy="103"/>
              <a:chOff x="4016" y="1083"/>
              <a:chExt cx="163" cy="87"/>
            </a:xfrm>
          </p:grpSpPr>
          <p:sp>
            <p:nvSpPr>
              <p:cNvPr id="253" name="Line 437"/>
              <p:cNvSpPr>
                <a:spLocks noChangeShapeType="1"/>
              </p:cNvSpPr>
              <p:nvPr/>
            </p:nvSpPr>
            <p:spPr bwMode="auto">
              <a:xfrm flipH="1">
                <a:off x="4016" y="1083"/>
                <a:ext cx="163" cy="87"/>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4" name="Freeform 438"/>
              <p:cNvSpPr>
                <a:spLocks/>
              </p:cNvSpPr>
              <p:nvPr/>
            </p:nvSpPr>
            <p:spPr bwMode="auto">
              <a:xfrm>
                <a:off x="4016" y="1133"/>
                <a:ext cx="49" cy="37"/>
              </a:xfrm>
              <a:custGeom>
                <a:avLst/>
                <a:gdLst>
                  <a:gd name="T0" fmla="*/ 34 w 49"/>
                  <a:gd name="T1" fmla="*/ 0 h 37"/>
                  <a:gd name="T2" fmla="*/ 0 w 49"/>
                  <a:gd name="T3" fmla="*/ 37 h 37"/>
                  <a:gd name="T4" fmla="*/ 49 w 49"/>
                  <a:gd name="T5" fmla="*/ 28 h 37"/>
                </a:gdLst>
                <a:ahLst/>
                <a:cxnLst>
                  <a:cxn ang="0">
                    <a:pos x="T0" y="T1"/>
                  </a:cxn>
                  <a:cxn ang="0">
                    <a:pos x="T2" y="T3"/>
                  </a:cxn>
                  <a:cxn ang="0">
                    <a:pos x="T4" y="T5"/>
                  </a:cxn>
                </a:cxnLst>
                <a:rect l="0" t="0" r="r" b="b"/>
                <a:pathLst>
                  <a:path w="49" h="37">
                    <a:moveTo>
                      <a:pt x="34" y="0"/>
                    </a:moveTo>
                    <a:lnTo>
                      <a:pt x="0" y="37"/>
                    </a:lnTo>
                    <a:lnTo>
                      <a:pt x="49" y="28"/>
                    </a:lnTo>
                  </a:path>
                </a:pathLst>
              </a:custGeom>
              <a:noFill/>
              <a:ln w="63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51" name="Rectangle 440"/>
            <p:cNvSpPr>
              <a:spLocks noChangeArrowheads="1"/>
            </p:cNvSpPr>
            <p:nvPr/>
          </p:nvSpPr>
          <p:spPr bwMode="auto">
            <a:xfrm>
              <a:off x="5211" y="2657"/>
              <a:ext cx="378" cy="2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52" name="Rectangle 441"/>
            <p:cNvSpPr>
              <a:spLocks noChangeArrowheads="1"/>
            </p:cNvSpPr>
            <p:nvPr/>
          </p:nvSpPr>
          <p:spPr bwMode="auto">
            <a:xfrm>
              <a:off x="5262" y="2685"/>
              <a:ext cx="35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5-30 min</a:t>
              </a:r>
              <a:endParaRPr lang="en-US"/>
            </a:p>
          </p:txBody>
        </p:sp>
      </p:grpSp>
    </p:spTree>
    <p:extLst>
      <p:ext uri="{BB962C8B-B14F-4D97-AF65-F5344CB8AC3E}">
        <p14:creationId xmlns="" xmlns:p14="http://schemas.microsoft.com/office/powerpoint/2010/main" val="1383335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pPr marL="0" indent="0"/>
            <a:r>
              <a:rPr lang="en-US" b="1" dirty="0">
                <a:latin typeface="Times New Roman" pitchFamily="18" charset="0"/>
                <a:cs typeface="Times New Roman" pitchFamily="18" charset="0"/>
              </a:rPr>
              <a:t>EPROM(Erasable Programmable ROM</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a:bodyPr>
          <a:lstStyle/>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Better Write Ability:</a:t>
            </a:r>
          </a:p>
          <a:p>
            <a:pPr>
              <a:buFont typeface="Wingdings" pitchFamily="2" charset="2"/>
              <a:buChar char="v"/>
            </a:pPr>
            <a:r>
              <a:rPr lang="en-US" sz="2000" dirty="0" smtClean="0">
                <a:latin typeface="Times New Roman" pitchFamily="18" charset="0"/>
                <a:cs typeface="Times New Roman" pitchFamily="18" charset="0"/>
              </a:rPr>
              <a:t>Can be erased and reprogrammed thousand of times.</a:t>
            </a:r>
          </a:p>
          <a:p>
            <a:pPr>
              <a:buFont typeface="Wingdings" pitchFamily="2" charset="2"/>
              <a:buChar char="v"/>
            </a:pPr>
            <a:endParaRPr lang="en-US" sz="2000" dirty="0" smtClean="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Reduce Storage Permanence:</a:t>
            </a:r>
          </a:p>
          <a:p>
            <a:pPr>
              <a:buFont typeface="Wingdings" pitchFamily="2" charset="2"/>
              <a:buChar char="v"/>
            </a:pPr>
            <a:r>
              <a:rPr lang="en-US" sz="2000" dirty="0" smtClean="0">
                <a:latin typeface="Times New Roman" pitchFamily="18" charset="0"/>
                <a:cs typeface="Times New Roman" pitchFamily="18" charset="0"/>
              </a:rPr>
              <a:t>Program last about 10 years but is susceptible to radiation and electric noise.</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Note: Reading </a:t>
            </a:r>
            <a:r>
              <a:rPr lang="en-US" sz="2000" dirty="0">
                <a:latin typeface="Times New Roman" pitchFamily="18" charset="0"/>
                <a:cs typeface="Times New Roman" pitchFamily="18" charset="0"/>
              </a:rPr>
              <a:t>an EPROM is much faster than writing, since reading does not require programming.</a:t>
            </a: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065497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pPr marL="0" indent="0"/>
            <a:r>
              <a:rPr lang="en-US" b="1" dirty="0" smtClean="0">
                <a:latin typeface="Times New Roman" pitchFamily="18" charset="0"/>
                <a:cs typeface="Times New Roman" pitchFamily="18" charset="0"/>
              </a:rPr>
              <a:t>EEPROM(Electrically Erasable </a:t>
            </a:r>
            <a:r>
              <a:rPr lang="en-US" b="1" dirty="0">
                <a:latin typeface="Times New Roman" pitchFamily="18" charset="0"/>
                <a:cs typeface="Times New Roman" pitchFamily="18" charset="0"/>
              </a:rPr>
              <a:t>Programmable ROM</a:t>
            </a:r>
            <a:r>
              <a:rPr lang="en-US" b="1" dirty="0" smtClean="0">
                <a:latin typeface="Times New Roman" pitchFamily="18" charset="0"/>
                <a:cs typeface="Times New Roman" pitchFamily="18" charset="0"/>
              </a:rPr>
              <a:t>) or E-</a:t>
            </a:r>
            <a:r>
              <a:rPr lang="en-US" b="1" dirty="0" err="1" smtClean="0">
                <a:latin typeface="Times New Roman" pitchFamily="18" charset="0"/>
                <a:cs typeface="Times New Roman" pitchFamily="18" charset="0"/>
              </a:rPr>
              <a:t>squareds</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a:bodyPr>
          <a:lstStyle/>
          <a:p>
            <a:pPr marL="0" indent="0">
              <a:buNone/>
            </a:pP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Programmed and erased electronically:</a:t>
            </a:r>
          </a:p>
          <a:p>
            <a:pPr marL="0" indent="0">
              <a:buNone/>
            </a:pPr>
            <a:endParaRPr lang="en-US" sz="2000" b="1" dirty="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using higher than normal voltage.</a:t>
            </a:r>
          </a:p>
          <a:p>
            <a:pPr lvl="1">
              <a:buFont typeface="Wingdings" pitchFamily="2" charset="2"/>
              <a:buChar char="v"/>
            </a:pPr>
            <a:endParaRPr lang="en-US" sz="2000" dirty="0" smtClean="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can program and erase individual words.</a:t>
            </a:r>
          </a:p>
          <a:p>
            <a:pPr lvl="1">
              <a:buFont typeface="Wingdings" pitchFamily="2" charset="2"/>
              <a:buChar char="v"/>
            </a:pPr>
            <a:endParaRPr lang="en-US" sz="2000" dirty="0" smtClean="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more expensive than EPROM but convenient to use.</a:t>
            </a:r>
          </a:p>
          <a:p>
            <a:pPr lvl="1">
              <a:buFont typeface="Wingdings" pitchFamily="2" charset="2"/>
              <a:buChar char="v"/>
            </a:pPr>
            <a:endParaRPr lang="en-US" sz="2000" dirty="0" smtClean="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For example: EEPROM is used in telephones that can store commonly dialed 	phone numbers in memory for speed dialing.</a:t>
            </a:r>
          </a:p>
          <a:p>
            <a:pPr marL="0" indent="0">
              <a:buNone/>
            </a:pPr>
            <a:endParaRPr lang="en-US" sz="20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976207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pPr marL="0" indent="0"/>
            <a:r>
              <a:rPr lang="en-US" b="1" dirty="0" smtClean="0">
                <a:latin typeface="Times New Roman" pitchFamily="18" charset="0"/>
                <a:cs typeface="Times New Roman" pitchFamily="18" charset="0"/>
              </a:rPr>
              <a:t>EEPROM(Electrically Erasable </a:t>
            </a:r>
            <a:r>
              <a:rPr lang="en-US" b="1" dirty="0">
                <a:latin typeface="Times New Roman" pitchFamily="18" charset="0"/>
                <a:cs typeface="Times New Roman" pitchFamily="18" charset="0"/>
              </a:rPr>
              <a:t>Programmable ROM</a:t>
            </a:r>
            <a:r>
              <a:rPr lang="en-US" b="1" dirty="0" smtClean="0">
                <a:latin typeface="Times New Roman" pitchFamily="18" charset="0"/>
                <a:cs typeface="Times New Roman" pitchFamily="18" charset="0"/>
              </a:rPr>
              <a:t>) or E-</a:t>
            </a:r>
            <a:r>
              <a:rPr lang="en-US" b="1" dirty="0" err="1" smtClean="0">
                <a:latin typeface="Times New Roman" pitchFamily="18" charset="0"/>
                <a:cs typeface="Times New Roman" pitchFamily="18" charset="0"/>
              </a:rPr>
              <a:t>squareds</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fontScale="77500" lnSpcReduction="20000"/>
          </a:bodyPr>
          <a:lstStyle/>
          <a:p>
            <a:pPr marL="0" indent="0">
              <a:buNone/>
            </a:pPr>
            <a:r>
              <a:rPr lang="en-US" sz="2400" b="1" dirty="0">
                <a:latin typeface="Times New Roman" pitchFamily="18" charset="0"/>
                <a:cs typeface="Times New Roman" pitchFamily="18" charset="0"/>
              </a:rPr>
              <a:t>Better Write Ability</a:t>
            </a:r>
            <a:r>
              <a:rPr lang="en-US" sz="2400" b="1" dirty="0" smtClean="0">
                <a:latin typeface="Times New Roman" pitchFamily="18" charset="0"/>
                <a:cs typeface="Times New Roman" pitchFamily="18" charset="0"/>
              </a:rPr>
              <a:t>:</a:t>
            </a:r>
          </a:p>
          <a:p>
            <a:pPr marL="0" indent="0">
              <a:buNone/>
            </a:pPr>
            <a:endParaRPr lang="en-US" sz="2400" b="1" dirty="0">
              <a:latin typeface="Times New Roman" pitchFamily="18" charset="0"/>
              <a:cs typeface="Times New Roman" pitchFamily="18" charset="0"/>
            </a:endParaRPr>
          </a:p>
          <a:p>
            <a:pPr lvl="1">
              <a:buFont typeface="Wingdings" pitchFamily="2" charset="2"/>
              <a:buChar char="v"/>
            </a:pPr>
            <a:r>
              <a:rPr lang="en-US" sz="2400" dirty="0">
                <a:latin typeface="Times New Roman" pitchFamily="18" charset="0"/>
                <a:cs typeface="Times New Roman" pitchFamily="18" charset="0"/>
              </a:rPr>
              <a:t>can be in-system programmable with built-in circuit to provide higher than 	normal voltage.</a:t>
            </a:r>
          </a:p>
          <a:p>
            <a:pPr lvl="1">
              <a:buFont typeface="Wingdings" pitchFamily="2" charset="2"/>
              <a:buChar char="v"/>
            </a:pPr>
            <a:r>
              <a:rPr lang="en-US" sz="2400" dirty="0">
                <a:latin typeface="Times New Roman" pitchFamily="18" charset="0"/>
                <a:cs typeface="Times New Roman" pitchFamily="18" charset="0"/>
              </a:rPr>
              <a:t>built-in memory controller commonly used to hide internal memory access details from memory user and provides a simple memory interface to user.</a:t>
            </a:r>
          </a:p>
          <a:p>
            <a:pPr lvl="1">
              <a:buFont typeface="Wingdings" pitchFamily="2" charset="2"/>
              <a:buChar char="v"/>
            </a:pPr>
            <a:r>
              <a:rPr lang="en-US" sz="2400" dirty="0">
                <a:latin typeface="Times New Roman" pitchFamily="18" charset="0"/>
                <a:cs typeface="Times New Roman" pitchFamily="18" charset="0"/>
              </a:rPr>
              <a:t>While read access requires only tens of nanoseconds and writes may requires tens of microseconds or more.</a:t>
            </a:r>
          </a:p>
          <a:p>
            <a:pPr lvl="1">
              <a:buFont typeface="Wingdings" pitchFamily="2" charset="2"/>
              <a:buChar char="v"/>
            </a:pPr>
            <a:r>
              <a:rPr lang="en-US" sz="2400" dirty="0">
                <a:latin typeface="Times New Roman" pitchFamily="18" charset="0"/>
                <a:cs typeface="Times New Roman" pitchFamily="18" charset="0"/>
              </a:rPr>
              <a:t>busy pin indicates to processor EEPROM still writing.</a:t>
            </a:r>
          </a:p>
          <a:p>
            <a:pPr lvl="1">
              <a:buFont typeface="Wingdings" pitchFamily="2" charset="2"/>
              <a:buChar char="v"/>
            </a:pPr>
            <a:r>
              <a:rPr lang="en-US" sz="2400" dirty="0">
                <a:latin typeface="Times New Roman" pitchFamily="18" charset="0"/>
                <a:cs typeface="Times New Roman" pitchFamily="18" charset="0"/>
              </a:rPr>
              <a:t>can be erased and programmed tens of thousands of times.</a:t>
            </a:r>
          </a:p>
          <a:p>
            <a:pPr marL="0" indent="0">
              <a:buNone/>
            </a:pP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Similar storage permanence of EPROM(10 years):</a:t>
            </a:r>
          </a:p>
          <a:p>
            <a:pPr>
              <a:buFont typeface="Wingdings" pitchFamily="2" charset="2"/>
              <a:buChar char="v"/>
            </a:pPr>
            <a:r>
              <a:rPr lang="en-US" sz="2400" dirty="0" smtClean="0">
                <a:latin typeface="Times New Roman" pitchFamily="18" charset="0"/>
                <a:cs typeface="Times New Roman" pitchFamily="18" charset="0"/>
              </a:rPr>
              <a:t>can be erased and programmed tens of thousands of times before losing their ability to store data.</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Far more convenient than EPROMs,  but more expensive.</a:t>
            </a:r>
            <a:endParaRPr lang="en-US" sz="24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1447509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marL="0" indent="0"/>
            <a:r>
              <a:rPr lang="en-US" b="1" dirty="0" smtClean="0">
                <a:latin typeface="Times New Roman" pitchFamily="18" charset="0"/>
                <a:cs typeface="Times New Roman" pitchFamily="18" charset="0"/>
              </a:rPr>
              <a:t>Flash Memory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pPr marL="0" indent="0">
              <a:buNone/>
            </a:pPr>
            <a:r>
              <a:rPr lang="en-US" sz="2000" b="1" dirty="0" smtClean="0">
                <a:latin typeface="Times New Roman" pitchFamily="18" charset="0"/>
                <a:cs typeface="Times New Roman" pitchFamily="18" charset="0"/>
              </a:rPr>
              <a:t>Extension of EEPROM:</a:t>
            </a:r>
          </a:p>
          <a:p>
            <a:pPr lvl="1">
              <a:buFont typeface="Wingdings" pitchFamily="2" charset="2"/>
              <a:buChar char="v"/>
            </a:pPr>
            <a:r>
              <a:rPr lang="en-US" sz="2000" dirty="0" smtClean="0">
                <a:latin typeface="Times New Roman" pitchFamily="18" charset="0"/>
                <a:cs typeface="Times New Roman" pitchFamily="18" charset="0"/>
              </a:rPr>
              <a:t> same floating gate principle.</a:t>
            </a:r>
          </a:p>
          <a:p>
            <a:pPr lvl="1">
              <a:buFont typeface="Wingdings" pitchFamily="2" charset="2"/>
              <a:buChar char="v"/>
            </a:pPr>
            <a:r>
              <a:rPr lang="en-US" sz="2000" dirty="0" smtClean="0">
                <a:latin typeface="Times New Roman" pitchFamily="18" charset="0"/>
                <a:cs typeface="Times New Roman" pitchFamily="18" charset="0"/>
              </a:rPr>
              <a:t>  same write ability and storage permanence.</a:t>
            </a:r>
          </a:p>
          <a:p>
            <a:pPr marL="0" indent="0">
              <a:buNone/>
            </a:pP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Fast Erase</a:t>
            </a:r>
          </a:p>
          <a:p>
            <a:pPr lvl="1">
              <a:buFont typeface="Wingdings" pitchFamily="2" charset="2"/>
              <a:buChar char="v"/>
            </a:pPr>
            <a:r>
              <a:rPr lang="en-US" sz="2000" dirty="0" smtClean="0">
                <a:latin typeface="Times New Roman" pitchFamily="18" charset="0"/>
                <a:cs typeface="Times New Roman" pitchFamily="18" charset="0"/>
              </a:rPr>
              <a:t>large blocks of memory erased at once, rather than one word at a time.</a:t>
            </a:r>
          </a:p>
          <a:p>
            <a:pPr lvl="1">
              <a:buFont typeface="Wingdings" pitchFamily="2" charset="2"/>
              <a:buChar char="v"/>
            </a:pPr>
            <a:r>
              <a:rPr lang="en-US" sz="2000" dirty="0" smtClean="0">
                <a:latin typeface="Times New Roman" pitchFamily="18" charset="0"/>
                <a:cs typeface="Times New Roman" pitchFamily="18" charset="0"/>
              </a:rPr>
              <a:t>blocks typically several thousand bytes large.</a:t>
            </a:r>
          </a:p>
          <a:p>
            <a:pPr marL="0" indent="0">
              <a:buNone/>
            </a:pP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Writes to single words may be slower.</a:t>
            </a:r>
          </a:p>
          <a:p>
            <a:pPr lvl="1">
              <a:buFont typeface="Wingdings" pitchFamily="2" charset="2"/>
              <a:buChar char="v"/>
            </a:pPr>
            <a:r>
              <a:rPr lang="en-US" sz="2000" dirty="0" smtClean="0">
                <a:latin typeface="Times New Roman" pitchFamily="18" charset="0"/>
                <a:cs typeface="Times New Roman" pitchFamily="18" charset="0"/>
              </a:rPr>
              <a:t>Entire block must be read, word updated, then entire block written back.</a:t>
            </a:r>
          </a:p>
          <a:p>
            <a:pPr marL="0" indent="0">
              <a:buNone/>
            </a:pPr>
            <a:endParaRPr lang="en-US" sz="2000"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Used in embedded systems storing large data items in non volatile memory.</a:t>
            </a:r>
          </a:p>
          <a:p>
            <a:pPr lvl="1">
              <a:buFont typeface="Wingdings" pitchFamily="2" charset="2"/>
              <a:buChar char="v"/>
            </a:pPr>
            <a:r>
              <a:rPr lang="en-US" sz="2000" dirty="0" smtClean="0">
                <a:latin typeface="Times New Roman" pitchFamily="18" charset="0"/>
                <a:cs typeface="Times New Roman" pitchFamily="18" charset="0"/>
              </a:rPr>
              <a:t>e.g., digital cameras, TV set-top boxes, cell phones and medical monitoring equipment.</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 Writing to a single word in flash may be slower than writing to single word in EEPROM.</a:t>
            </a:r>
            <a:r>
              <a:rPr lang="en-US" sz="20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4236083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Memory</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pPr marL="0" indent="0">
              <a:buNone/>
            </a:pPr>
            <a:r>
              <a:rPr lang="en-US" sz="2400" dirty="0" smtClean="0">
                <a:latin typeface="Times New Roman" pitchFamily="18" charset="0"/>
                <a:cs typeface="Times New Roman" pitchFamily="18" charset="0"/>
              </a:rPr>
              <a:t>Embedded system – Processor, Memory and I/O.</a:t>
            </a:r>
          </a:p>
          <a:p>
            <a:pPr marL="0" indent="0">
              <a:buNone/>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Processing :  transformation of data</a:t>
            </a:r>
          </a:p>
          <a:p>
            <a:pPr>
              <a:buFont typeface="Wingdings" pitchFamily="2" charset="2"/>
              <a:buChar char="v"/>
            </a:pPr>
            <a:r>
              <a:rPr lang="en-US" sz="2400" dirty="0" smtClean="0">
                <a:latin typeface="Times New Roman" pitchFamily="18" charset="0"/>
                <a:cs typeface="Times New Roman" pitchFamily="18" charset="0"/>
              </a:rPr>
              <a:t>Storage :  retention of data for later use</a:t>
            </a:r>
          </a:p>
          <a:p>
            <a:pPr>
              <a:buFont typeface="Wingdings" pitchFamily="2" charset="2"/>
              <a:buChar char="v"/>
            </a:pPr>
            <a:r>
              <a:rPr lang="en-US" sz="2400" dirty="0" smtClean="0">
                <a:latin typeface="Times New Roman" pitchFamily="18" charset="0"/>
                <a:cs typeface="Times New Roman" pitchFamily="18" charset="0"/>
              </a:rPr>
              <a:t>Communication: transfer of data using buses.</a:t>
            </a:r>
          </a:p>
          <a:p>
            <a:pPr>
              <a:buFont typeface="Wingdings" pitchFamily="2" charset="2"/>
              <a:buChar char="v"/>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Characteristics of memory: Area, Speed and Power.</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Memory Classification:</a:t>
            </a:r>
          </a:p>
          <a:p>
            <a:pPr lvl="1">
              <a:buFont typeface="Wingdings" pitchFamily="2" charset="2"/>
              <a:buChar char="v"/>
            </a:pPr>
            <a:r>
              <a:rPr lang="en-US" sz="2400" dirty="0" smtClean="0">
                <a:latin typeface="Times New Roman" pitchFamily="18" charset="0"/>
                <a:cs typeface="Times New Roman" pitchFamily="18" charset="0"/>
              </a:rPr>
              <a:t>Data Storage Mode</a:t>
            </a:r>
          </a:p>
          <a:p>
            <a:pPr lvl="2">
              <a:buFont typeface="Wingdings" pitchFamily="2" charset="2"/>
              <a:buChar char="v"/>
            </a:pPr>
            <a:r>
              <a:rPr lang="en-US" dirty="0" smtClean="0">
                <a:latin typeface="Times New Roman" pitchFamily="18" charset="0"/>
                <a:cs typeface="Times New Roman" pitchFamily="18" charset="0"/>
              </a:rPr>
              <a:t>Volatile: SRAM, DRAM</a:t>
            </a:r>
          </a:p>
          <a:p>
            <a:pPr lvl="2">
              <a:buFont typeface="Wingdings" pitchFamily="2" charset="2"/>
              <a:buChar char="v"/>
            </a:pPr>
            <a:r>
              <a:rPr lang="en-US" dirty="0" smtClean="0">
                <a:latin typeface="Times New Roman" pitchFamily="18" charset="0"/>
                <a:cs typeface="Times New Roman" pitchFamily="18" charset="0"/>
              </a:rPr>
              <a:t>Nonvolatile: </a:t>
            </a:r>
          </a:p>
          <a:p>
            <a:pPr lvl="3">
              <a:buFont typeface="Wingdings" pitchFamily="2" charset="2"/>
              <a:buChar char="v"/>
            </a:pPr>
            <a:r>
              <a:rPr lang="en-US" sz="1600" dirty="0" smtClean="0">
                <a:latin typeface="Times New Roman" pitchFamily="18" charset="0"/>
                <a:cs typeface="Times New Roman" pitchFamily="18" charset="0"/>
              </a:rPr>
              <a:t>Read-Write: Flash, EPROM, EEPROM</a:t>
            </a:r>
          </a:p>
          <a:p>
            <a:pPr lvl="3">
              <a:buFont typeface="Wingdings" pitchFamily="2" charset="2"/>
              <a:buChar char="v"/>
            </a:pPr>
            <a:r>
              <a:rPr lang="en-US" sz="1600" dirty="0" smtClean="0">
                <a:latin typeface="Times New Roman" pitchFamily="18" charset="0"/>
                <a:cs typeface="Times New Roman" pitchFamily="18" charset="0"/>
              </a:rPr>
              <a:t>Read only: Mask-Programmable ROM</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601840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pPr marL="0" indent="0"/>
            <a:r>
              <a:rPr lang="en-US" b="1" dirty="0" smtClean="0">
                <a:latin typeface="Times New Roman" pitchFamily="18" charset="0"/>
                <a:cs typeface="Times New Roman" pitchFamily="18" charset="0"/>
              </a:rPr>
              <a:t>Introduction to Read-Write Memory(RAM)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pPr>
              <a:buFont typeface="Wingdings" pitchFamily="2" charset="2"/>
              <a:buChar char="v"/>
            </a:pPr>
            <a:r>
              <a:rPr lang="en-US" sz="2000" dirty="0" smtClean="0">
                <a:latin typeface="Times New Roman" pitchFamily="18" charset="0"/>
                <a:cs typeface="Times New Roman" pitchFamily="18" charset="0"/>
              </a:rPr>
              <a:t>RAM – Random Access Memory that can read and write easily.</a:t>
            </a:r>
          </a:p>
          <a:p>
            <a:pPr>
              <a:buFont typeface="Wingdings" pitchFamily="2" charset="2"/>
              <a:buChar char="v"/>
            </a:pPr>
            <a:r>
              <a:rPr lang="en-US" sz="2000" dirty="0" smtClean="0">
                <a:latin typeface="Times New Roman" pitchFamily="18" charset="0"/>
                <a:cs typeface="Times New Roman" pitchFamily="18" charset="0"/>
              </a:rPr>
              <a:t>Writing to RAM is faster than reading.</a:t>
            </a:r>
          </a:p>
          <a:p>
            <a:pPr>
              <a:buFont typeface="Wingdings" pitchFamily="2" charset="2"/>
              <a:buChar char="v"/>
            </a:pPr>
            <a:r>
              <a:rPr lang="en-US" sz="2000" dirty="0" smtClean="0">
                <a:latin typeface="Times New Roman" pitchFamily="18" charset="0"/>
                <a:cs typeface="Times New Roman" pitchFamily="18" charset="0"/>
              </a:rPr>
              <a:t>Typically Volatile memory</a:t>
            </a:r>
          </a:p>
          <a:p>
            <a:pPr lvl="1">
              <a:buFont typeface="Wingdings" pitchFamily="2" charset="2"/>
              <a:buChar char="Ø"/>
            </a:pPr>
            <a:r>
              <a:rPr lang="en-US" sz="2000" dirty="0">
                <a:latin typeface="Times New Roman" pitchFamily="18" charset="0"/>
                <a:cs typeface="Times New Roman" pitchFamily="18" charset="0"/>
              </a:rPr>
              <a:t>bit are not held without power supply</a:t>
            </a: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Internal Structure of RAM</a:t>
            </a:r>
          </a:p>
          <a:p>
            <a:pPr lvl="1">
              <a:buFont typeface="Wingdings" pitchFamily="2" charset="2"/>
              <a:buChar char="Ø"/>
            </a:pPr>
            <a:r>
              <a:rPr lang="en-US" sz="2000" dirty="0" smtClean="0">
                <a:latin typeface="Times New Roman" pitchFamily="18" charset="0"/>
                <a:cs typeface="Times New Roman" pitchFamily="18" charset="0"/>
              </a:rPr>
              <a:t>More complex than ROM.</a:t>
            </a:r>
          </a:p>
          <a:p>
            <a:pPr lvl="1">
              <a:buFont typeface="Wingdings" pitchFamily="2" charset="2"/>
              <a:buChar char="Ø"/>
            </a:pPr>
            <a:r>
              <a:rPr lang="en-US" sz="2000" dirty="0" smtClean="0">
                <a:latin typeface="Times New Roman" pitchFamily="18" charset="0"/>
                <a:cs typeface="Times New Roman" pitchFamily="18" charset="0"/>
              </a:rPr>
              <a:t>A word consists of several memory</a:t>
            </a:r>
          </a:p>
          <a:p>
            <a:pPr marL="457200" lvl="1" indent="0">
              <a:buNone/>
            </a:pPr>
            <a:r>
              <a:rPr lang="en-US" sz="2000" dirty="0" smtClean="0">
                <a:latin typeface="Times New Roman" pitchFamily="18" charset="0"/>
                <a:cs typeface="Times New Roman" pitchFamily="18" charset="0"/>
              </a:rPr>
              <a:t>    cells each storing 1-bit.</a:t>
            </a:r>
          </a:p>
          <a:p>
            <a:pPr lvl="1">
              <a:buFont typeface="Wingdings" pitchFamily="2" charset="2"/>
              <a:buChar char="Ø"/>
            </a:pPr>
            <a:r>
              <a:rPr lang="en-US" sz="2000" dirty="0" smtClean="0">
                <a:latin typeface="Times New Roman" pitchFamily="18" charset="0"/>
                <a:cs typeface="Times New Roman" pitchFamily="18" charset="0"/>
              </a:rPr>
              <a:t>Each input and output data lines</a:t>
            </a:r>
          </a:p>
          <a:p>
            <a:pPr marL="457200" lvl="1" indent="0">
              <a:buNone/>
            </a:pPr>
            <a:r>
              <a:rPr lang="en-US" sz="2000" dirty="0" smtClean="0">
                <a:latin typeface="Times New Roman" pitchFamily="18" charset="0"/>
                <a:cs typeface="Times New Roman" pitchFamily="18" charset="0"/>
              </a:rPr>
              <a:t>    connects to each cells in its column.</a:t>
            </a:r>
          </a:p>
          <a:p>
            <a:pPr lvl="1">
              <a:buFont typeface="Wingdings" pitchFamily="2" charset="2"/>
              <a:buChar char="Ø"/>
            </a:pPr>
            <a:r>
              <a:rPr lang="en-US" sz="2000" dirty="0" err="1" smtClean="0">
                <a:latin typeface="Times New Roman" pitchFamily="18" charset="0"/>
                <a:cs typeface="Times New Roman" pitchFamily="18" charset="0"/>
              </a:rPr>
              <a:t>rd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wr</a:t>
            </a:r>
            <a:r>
              <a:rPr lang="en-US" sz="2000" dirty="0" smtClean="0">
                <a:latin typeface="Times New Roman" pitchFamily="18" charset="0"/>
                <a:cs typeface="Times New Roman" pitchFamily="18" charset="0"/>
              </a:rPr>
              <a:t> connected to every cell.</a:t>
            </a:r>
          </a:p>
          <a:p>
            <a:pPr lvl="1">
              <a:buFont typeface="Wingdings" pitchFamily="2" charset="2"/>
              <a:buChar char="Ø"/>
            </a:pPr>
            <a:r>
              <a:rPr lang="en-US" sz="2000" dirty="0" smtClean="0">
                <a:latin typeface="Times New Roman" pitchFamily="18" charset="0"/>
                <a:cs typeface="Times New Roman" pitchFamily="18" charset="0"/>
              </a:rPr>
              <a:t>When row is enabled by decoder</a:t>
            </a:r>
          </a:p>
          <a:p>
            <a:pPr marL="457200" lvl="1"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each cell has logic that stores input</a:t>
            </a:r>
          </a:p>
          <a:p>
            <a:pPr marL="457200" lvl="1" indent="0">
              <a:buNone/>
            </a:pPr>
            <a:r>
              <a:rPr lang="en-US" sz="2000" dirty="0" smtClean="0">
                <a:latin typeface="Times New Roman" pitchFamily="18" charset="0"/>
                <a:cs typeface="Times New Roman" pitchFamily="18" charset="0"/>
              </a:rPr>
              <a:t>     data bit when </a:t>
            </a:r>
            <a:r>
              <a:rPr lang="en-US" sz="2000" dirty="0" err="1" smtClean="0">
                <a:latin typeface="Times New Roman" pitchFamily="18" charset="0"/>
                <a:cs typeface="Times New Roman" pitchFamily="18" charset="0"/>
              </a:rPr>
              <a:t>rd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wr</a:t>
            </a:r>
            <a:r>
              <a:rPr lang="en-US" sz="2000" dirty="0" smtClean="0">
                <a:latin typeface="Times New Roman" pitchFamily="18" charset="0"/>
                <a:cs typeface="Times New Roman" pitchFamily="18" charset="0"/>
              </a:rPr>
              <a:t> indicates write</a:t>
            </a:r>
          </a:p>
          <a:p>
            <a:pPr marL="457200" lvl="1" indent="0">
              <a:buNone/>
            </a:pPr>
            <a:r>
              <a:rPr lang="en-US" sz="2000" dirty="0" smtClean="0">
                <a:latin typeface="Times New Roman" pitchFamily="18" charset="0"/>
                <a:cs typeface="Times New Roman" pitchFamily="18" charset="0"/>
              </a:rPr>
              <a:t>     or outputs stored bit when </a:t>
            </a:r>
            <a:r>
              <a:rPr lang="en-US" sz="2000" dirty="0" err="1" smtClean="0">
                <a:latin typeface="Times New Roman" pitchFamily="18" charset="0"/>
                <a:cs typeface="Times New Roman" pitchFamily="18" charset="0"/>
              </a:rPr>
              <a:t>rd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wr</a:t>
            </a:r>
            <a:r>
              <a:rPr lang="en-US" sz="2000" dirty="0" smtClean="0">
                <a:latin typeface="Times New Roman" pitchFamily="18" charset="0"/>
                <a:cs typeface="Times New Roman" pitchFamily="18" charset="0"/>
              </a:rPr>
              <a:t> indicates</a:t>
            </a:r>
          </a:p>
          <a:p>
            <a:pPr marL="457200" lvl="1" indent="0">
              <a:buNone/>
            </a:pPr>
            <a:r>
              <a:rPr lang="en-US" sz="2000" dirty="0" smtClean="0">
                <a:latin typeface="Times New Roman" pitchFamily="18" charset="0"/>
                <a:cs typeface="Times New Roman" pitchFamily="18" charset="0"/>
              </a:rPr>
              <a:t>     read.</a:t>
            </a:r>
          </a:p>
          <a:p>
            <a:pPr lvl="1">
              <a:buFont typeface="Wingdings" pitchFamily="2" charset="2"/>
              <a:buChar char="v"/>
            </a:pPr>
            <a:endParaRPr lang="en-US" sz="2000" dirty="0" smtClean="0">
              <a:latin typeface="Times New Roman" pitchFamily="18" charset="0"/>
              <a:cs typeface="Times New Roman" pitchFamily="18" charset="0"/>
            </a:endParaRPr>
          </a:p>
          <a:p>
            <a:pPr lvl="1">
              <a:buFont typeface="Wingdings" pitchFamily="2" charset="2"/>
              <a:buChar char="v"/>
            </a:pPr>
            <a:endParaRPr lang="en-US" sz="1600" dirty="0" smtClean="0">
              <a:latin typeface="Times New Roman" pitchFamily="18" charset="0"/>
              <a:cs typeface="Times New Roman" pitchFamily="18" charset="0"/>
            </a:endParaRPr>
          </a:p>
          <a:p>
            <a:pPr>
              <a:buFont typeface="Wingdings" pitchFamily="2" charset="2"/>
              <a:buChar char="v"/>
            </a:pPr>
            <a:endParaRPr lang="en-US" sz="16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grpSp>
        <p:nvGrpSpPr>
          <p:cNvPr id="4" name="Group 303"/>
          <p:cNvGrpSpPr>
            <a:grpSpLocks/>
          </p:cNvGrpSpPr>
          <p:nvPr/>
        </p:nvGrpSpPr>
        <p:grpSpPr bwMode="auto">
          <a:xfrm>
            <a:off x="4069560" y="2286000"/>
            <a:ext cx="4956171" cy="4550720"/>
            <a:chOff x="3681" y="2200"/>
            <a:chExt cx="1921" cy="1622"/>
          </a:xfrm>
        </p:grpSpPr>
        <p:grpSp>
          <p:nvGrpSpPr>
            <p:cNvPr id="5" name="Group 301"/>
            <p:cNvGrpSpPr>
              <a:grpSpLocks/>
            </p:cNvGrpSpPr>
            <p:nvPr/>
          </p:nvGrpSpPr>
          <p:grpSpPr bwMode="auto">
            <a:xfrm>
              <a:off x="3681" y="2344"/>
              <a:ext cx="1921" cy="1478"/>
              <a:chOff x="3681" y="2308"/>
              <a:chExt cx="1921" cy="1478"/>
            </a:xfrm>
          </p:grpSpPr>
          <p:sp>
            <p:nvSpPr>
              <p:cNvPr id="7" name="Rectangle 205"/>
              <p:cNvSpPr>
                <a:spLocks noChangeArrowheads="1"/>
              </p:cNvSpPr>
              <p:nvPr/>
            </p:nvSpPr>
            <p:spPr bwMode="auto">
              <a:xfrm>
                <a:off x="4031" y="2534"/>
                <a:ext cx="1571" cy="10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r>
                  <a:rPr lang="en-US" dirty="0"/>
                  <a:t>4×4 RAM</a:t>
                </a:r>
              </a:p>
            </p:txBody>
          </p:sp>
          <p:sp>
            <p:nvSpPr>
              <p:cNvPr id="8" name="Line 206"/>
              <p:cNvSpPr>
                <a:spLocks noChangeShapeType="1"/>
              </p:cNvSpPr>
              <p:nvPr/>
            </p:nvSpPr>
            <p:spPr bwMode="auto">
              <a:xfrm>
                <a:off x="4587" y="2433"/>
                <a:ext cx="0" cy="94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 name="Rectangle 207"/>
              <p:cNvSpPr>
                <a:spLocks noChangeArrowheads="1"/>
              </p:cNvSpPr>
              <p:nvPr/>
            </p:nvSpPr>
            <p:spPr bwMode="auto">
              <a:xfrm>
                <a:off x="4137" y="2738"/>
                <a:ext cx="299" cy="678"/>
              </a:xfrm>
              <a:prstGeom prst="rect">
                <a:avLst/>
              </a:prstGeom>
              <a:solidFill>
                <a:srgbClr val="FFFFFF"/>
              </a:solidFill>
              <a:ln w="9525">
                <a:solidFill>
                  <a:srgbClr val="000000"/>
                </a:solidFill>
                <a:miter lim="800000"/>
                <a:headEnd/>
                <a:tailEnd/>
              </a:ln>
            </p:spPr>
            <p:txBody>
              <a:bodyPr lIns="0" rIns="0" bIns="0"/>
              <a:lstStyle/>
              <a:p>
                <a:pPr algn="ctr"/>
                <a:r>
                  <a:rPr lang="en-US"/>
                  <a:t>2×4 decoder</a:t>
                </a:r>
              </a:p>
            </p:txBody>
          </p:sp>
          <p:sp>
            <p:nvSpPr>
              <p:cNvPr id="10" name="Text Box 208"/>
              <p:cNvSpPr txBox="1">
                <a:spLocks noChangeArrowheads="1"/>
              </p:cNvSpPr>
              <p:nvPr/>
            </p:nvSpPr>
            <p:spPr bwMode="auto">
              <a:xfrm>
                <a:off x="4761" y="3684"/>
                <a:ext cx="125"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endParaRPr lang="en-US"/>
              </a:p>
            </p:txBody>
          </p:sp>
          <p:sp>
            <p:nvSpPr>
              <p:cNvPr id="11" name="Text Box 209"/>
              <p:cNvSpPr txBox="1">
                <a:spLocks noChangeArrowheads="1"/>
              </p:cNvSpPr>
              <p:nvPr/>
            </p:nvSpPr>
            <p:spPr bwMode="auto">
              <a:xfrm>
                <a:off x="4998" y="3684"/>
                <a:ext cx="90"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000"/>
                  <a:t>Q</a:t>
                </a:r>
                <a:r>
                  <a:rPr lang="en-US" sz="1000" baseline="-25000"/>
                  <a:t>0</a:t>
                </a:r>
                <a:endParaRPr lang="en-US"/>
              </a:p>
            </p:txBody>
          </p:sp>
          <p:sp>
            <p:nvSpPr>
              <p:cNvPr id="12" name="Text Box 210"/>
              <p:cNvSpPr txBox="1">
                <a:spLocks noChangeArrowheads="1"/>
              </p:cNvSpPr>
              <p:nvPr/>
            </p:nvSpPr>
            <p:spPr bwMode="auto">
              <a:xfrm>
                <a:off x="4516" y="3684"/>
                <a:ext cx="245"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000"/>
                  <a:t>Q</a:t>
                </a:r>
                <a:r>
                  <a:rPr lang="en-US" sz="1000" baseline="-25000"/>
                  <a:t>3</a:t>
                </a:r>
                <a:endParaRPr lang="en-US"/>
              </a:p>
            </p:txBody>
          </p:sp>
          <p:sp>
            <p:nvSpPr>
              <p:cNvPr id="13" name="Text Box 211"/>
              <p:cNvSpPr txBox="1">
                <a:spLocks noChangeArrowheads="1"/>
              </p:cNvSpPr>
              <p:nvPr/>
            </p:nvSpPr>
            <p:spPr bwMode="auto">
              <a:xfrm>
                <a:off x="3776" y="3009"/>
                <a:ext cx="147"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A</a:t>
                </a:r>
                <a:r>
                  <a:rPr lang="en-US" sz="1200" baseline="-25000"/>
                  <a:t>0</a:t>
                </a:r>
                <a:endParaRPr lang="en-US"/>
              </a:p>
            </p:txBody>
          </p:sp>
          <p:sp>
            <p:nvSpPr>
              <p:cNvPr id="14" name="Line 212"/>
              <p:cNvSpPr>
                <a:spLocks noChangeShapeType="1"/>
              </p:cNvSpPr>
              <p:nvPr/>
            </p:nvSpPr>
            <p:spPr bwMode="auto">
              <a:xfrm rot="-5400000">
                <a:off x="4030" y="3068"/>
                <a:ext cx="0" cy="214"/>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5" name="Line 213"/>
              <p:cNvSpPr>
                <a:spLocks noChangeShapeType="1"/>
              </p:cNvSpPr>
              <p:nvPr/>
            </p:nvSpPr>
            <p:spPr bwMode="auto">
              <a:xfrm rot="-5400000">
                <a:off x="4030" y="2970"/>
                <a:ext cx="0" cy="214"/>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6" name="Line 214"/>
              <p:cNvSpPr>
                <a:spLocks noChangeShapeType="1"/>
              </p:cNvSpPr>
              <p:nvPr/>
            </p:nvSpPr>
            <p:spPr bwMode="auto">
              <a:xfrm rot="-5400000">
                <a:off x="4030" y="2766"/>
                <a:ext cx="0" cy="214"/>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7" name="Text Box 215"/>
              <p:cNvSpPr txBox="1">
                <a:spLocks noChangeArrowheads="1"/>
              </p:cNvSpPr>
              <p:nvPr/>
            </p:nvSpPr>
            <p:spPr bwMode="auto">
              <a:xfrm>
                <a:off x="3766" y="2879"/>
                <a:ext cx="254" cy="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dirty="0"/>
                  <a:t>enable</a:t>
                </a:r>
              </a:p>
            </p:txBody>
          </p:sp>
          <p:sp>
            <p:nvSpPr>
              <p:cNvPr id="18" name="Line 216"/>
              <p:cNvSpPr>
                <a:spLocks noChangeShapeType="1"/>
              </p:cNvSpPr>
              <p:nvPr/>
            </p:nvSpPr>
            <p:spPr bwMode="auto">
              <a:xfrm>
                <a:off x="4436" y="2772"/>
                <a:ext cx="63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 name="Text Box 217"/>
              <p:cNvSpPr txBox="1">
                <a:spLocks noChangeArrowheads="1"/>
              </p:cNvSpPr>
              <p:nvPr/>
            </p:nvSpPr>
            <p:spPr bwMode="auto">
              <a:xfrm>
                <a:off x="3779" y="3111"/>
                <a:ext cx="146"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dirty="0"/>
                  <a:t>A</a:t>
                </a:r>
                <a:r>
                  <a:rPr lang="en-US" sz="1200" baseline="-25000" dirty="0"/>
                  <a:t>1</a:t>
                </a:r>
                <a:endParaRPr lang="en-US" dirty="0"/>
              </a:p>
            </p:txBody>
          </p:sp>
          <p:sp>
            <p:nvSpPr>
              <p:cNvPr id="20" name="Line 218"/>
              <p:cNvSpPr>
                <a:spLocks noChangeShapeType="1"/>
              </p:cNvSpPr>
              <p:nvPr/>
            </p:nvSpPr>
            <p:spPr bwMode="auto">
              <a:xfrm>
                <a:off x="4436" y="2971"/>
                <a:ext cx="63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 name="Line 219"/>
              <p:cNvSpPr>
                <a:spLocks noChangeShapeType="1"/>
              </p:cNvSpPr>
              <p:nvPr/>
            </p:nvSpPr>
            <p:spPr bwMode="auto">
              <a:xfrm>
                <a:off x="4436" y="3175"/>
                <a:ext cx="63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 name="Line 220"/>
              <p:cNvSpPr>
                <a:spLocks noChangeShapeType="1"/>
              </p:cNvSpPr>
              <p:nvPr/>
            </p:nvSpPr>
            <p:spPr bwMode="auto">
              <a:xfrm>
                <a:off x="4436" y="3378"/>
                <a:ext cx="63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 name="Text Box 221"/>
              <p:cNvSpPr txBox="1">
                <a:spLocks noChangeArrowheads="1"/>
              </p:cNvSpPr>
              <p:nvPr/>
            </p:nvSpPr>
            <p:spPr bwMode="auto">
              <a:xfrm>
                <a:off x="4665" y="3684"/>
                <a:ext cx="246"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000"/>
                  <a:t>Q</a:t>
                </a:r>
                <a:r>
                  <a:rPr lang="en-US" sz="1000" baseline="-25000"/>
                  <a:t>2</a:t>
                </a:r>
                <a:endParaRPr lang="en-US"/>
              </a:p>
            </p:txBody>
          </p:sp>
          <p:grpSp>
            <p:nvGrpSpPr>
              <p:cNvPr id="24" name="Group 222"/>
              <p:cNvGrpSpPr>
                <a:grpSpLocks/>
              </p:cNvGrpSpPr>
              <p:nvPr/>
            </p:nvGrpSpPr>
            <p:grpSpPr bwMode="auto">
              <a:xfrm>
                <a:off x="4646" y="2772"/>
                <a:ext cx="409" cy="919"/>
                <a:chOff x="5467" y="2487"/>
                <a:chExt cx="1008" cy="2373"/>
              </a:xfrm>
            </p:grpSpPr>
            <p:sp>
              <p:nvSpPr>
                <p:cNvPr id="55" name="Line 223"/>
                <p:cNvSpPr>
                  <a:spLocks noChangeShapeType="1"/>
                </p:cNvSpPr>
                <p:nvPr/>
              </p:nvSpPr>
              <p:spPr bwMode="auto">
                <a:xfrm>
                  <a:off x="6146" y="2487"/>
                  <a:ext cx="0" cy="2373"/>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56" name="Line 224"/>
                <p:cNvSpPr>
                  <a:spLocks noChangeShapeType="1"/>
                </p:cNvSpPr>
                <p:nvPr/>
              </p:nvSpPr>
              <p:spPr bwMode="auto">
                <a:xfrm>
                  <a:off x="6475" y="2487"/>
                  <a:ext cx="0" cy="2373"/>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57" name="Line 225"/>
                <p:cNvSpPr>
                  <a:spLocks noChangeShapeType="1"/>
                </p:cNvSpPr>
                <p:nvPr/>
              </p:nvSpPr>
              <p:spPr bwMode="auto">
                <a:xfrm>
                  <a:off x="5467" y="2487"/>
                  <a:ext cx="0" cy="2373"/>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58" name="Line 226"/>
                <p:cNvSpPr>
                  <a:spLocks noChangeShapeType="1"/>
                </p:cNvSpPr>
                <p:nvPr/>
              </p:nvSpPr>
              <p:spPr bwMode="auto">
                <a:xfrm>
                  <a:off x="5827" y="2487"/>
                  <a:ext cx="0" cy="2373"/>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grpSp>
          <p:sp>
            <p:nvSpPr>
              <p:cNvPr id="25" name="Text Box 227"/>
              <p:cNvSpPr txBox="1">
                <a:spLocks noChangeArrowheads="1"/>
              </p:cNvSpPr>
              <p:nvPr/>
            </p:nvSpPr>
            <p:spPr bwMode="auto">
              <a:xfrm>
                <a:off x="4861" y="3684"/>
                <a:ext cx="90"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000"/>
                  <a:t>Q</a:t>
                </a:r>
                <a:r>
                  <a:rPr lang="en-US" sz="1000" baseline="-25000"/>
                  <a:t>1</a:t>
                </a:r>
                <a:endParaRPr lang="en-US"/>
              </a:p>
            </p:txBody>
          </p:sp>
          <p:sp>
            <p:nvSpPr>
              <p:cNvPr id="26" name="Text Box 228"/>
              <p:cNvSpPr txBox="1">
                <a:spLocks noChangeArrowheads="1"/>
              </p:cNvSpPr>
              <p:nvPr/>
            </p:nvSpPr>
            <p:spPr bwMode="auto">
              <a:xfrm>
                <a:off x="5218" y="3239"/>
                <a:ext cx="367"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Memory cell</a:t>
                </a:r>
              </a:p>
            </p:txBody>
          </p:sp>
          <p:sp>
            <p:nvSpPr>
              <p:cNvPr id="27" name="Line 229"/>
              <p:cNvSpPr>
                <a:spLocks noChangeShapeType="1"/>
              </p:cNvSpPr>
              <p:nvPr/>
            </p:nvSpPr>
            <p:spPr bwMode="auto">
              <a:xfrm>
                <a:off x="4733" y="2433"/>
                <a:ext cx="0" cy="94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Line 230"/>
              <p:cNvSpPr>
                <a:spLocks noChangeShapeType="1"/>
              </p:cNvSpPr>
              <p:nvPr/>
            </p:nvSpPr>
            <p:spPr bwMode="auto">
              <a:xfrm>
                <a:off x="4880" y="2433"/>
                <a:ext cx="0" cy="94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Line 231"/>
              <p:cNvSpPr>
                <a:spLocks noChangeShapeType="1"/>
              </p:cNvSpPr>
              <p:nvPr/>
            </p:nvSpPr>
            <p:spPr bwMode="auto">
              <a:xfrm>
                <a:off x="4997" y="2433"/>
                <a:ext cx="0" cy="94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Rectangle 232"/>
              <p:cNvSpPr>
                <a:spLocks noChangeArrowheads="1"/>
              </p:cNvSpPr>
              <p:nvPr/>
            </p:nvSpPr>
            <p:spPr bwMode="auto">
              <a:xfrm>
                <a:off x="4570" y="2715"/>
                <a:ext cx="87" cy="102"/>
              </a:xfrm>
              <a:prstGeom prst="rect">
                <a:avLst/>
              </a:prstGeom>
              <a:solidFill>
                <a:srgbClr val="FFFFFF"/>
              </a:solidFill>
              <a:ln w="9525">
                <a:solidFill>
                  <a:srgbClr val="000000"/>
                </a:solidFill>
                <a:miter lim="800000"/>
                <a:headEnd/>
                <a:tailEnd/>
              </a:ln>
            </p:spPr>
            <p:txBody>
              <a:bodyPr/>
              <a:lstStyle/>
              <a:p>
                <a:endParaRPr lang="en-US"/>
              </a:p>
            </p:txBody>
          </p:sp>
          <p:sp>
            <p:nvSpPr>
              <p:cNvPr id="31" name="Rectangle 233"/>
              <p:cNvSpPr>
                <a:spLocks noChangeArrowheads="1"/>
              </p:cNvSpPr>
              <p:nvPr/>
            </p:nvSpPr>
            <p:spPr bwMode="auto">
              <a:xfrm>
                <a:off x="4570" y="2919"/>
                <a:ext cx="87" cy="101"/>
              </a:xfrm>
              <a:prstGeom prst="rect">
                <a:avLst/>
              </a:prstGeom>
              <a:solidFill>
                <a:srgbClr val="FFFFFF"/>
              </a:solidFill>
              <a:ln w="9525">
                <a:solidFill>
                  <a:srgbClr val="000000"/>
                </a:solidFill>
                <a:miter lim="800000"/>
                <a:headEnd/>
                <a:tailEnd/>
              </a:ln>
            </p:spPr>
            <p:txBody>
              <a:bodyPr/>
              <a:lstStyle/>
              <a:p>
                <a:endParaRPr lang="en-US"/>
              </a:p>
            </p:txBody>
          </p:sp>
          <p:sp>
            <p:nvSpPr>
              <p:cNvPr id="32" name="Rectangle 234"/>
              <p:cNvSpPr>
                <a:spLocks noChangeArrowheads="1"/>
              </p:cNvSpPr>
              <p:nvPr/>
            </p:nvSpPr>
            <p:spPr bwMode="auto">
              <a:xfrm>
                <a:off x="4716" y="2919"/>
                <a:ext cx="88" cy="101"/>
              </a:xfrm>
              <a:prstGeom prst="rect">
                <a:avLst/>
              </a:prstGeom>
              <a:solidFill>
                <a:srgbClr val="FFFFFF"/>
              </a:solidFill>
              <a:ln w="9525">
                <a:solidFill>
                  <a:srgbClr val="000000"/>
                </a:solidFill>
                <a:miter lim="800000"/>
                <a:headEnd/>
                <a:tailEnd/>
              </a:ln>
            </p:spPr>
            <p:txBody>
              <a:bodyPr/>
              <a:lstStyle/>
              <a:p>
                <a:endParaRPr lang="en-US"/>
              </a:p>
            </p:txBody>
          </p:sp>
          <p:sp>
            <p:nvSpPr>
              <p:cNvPr id="33" name="Rectangle 235"/>
              <p:cNvSpPr>
                <a:spLocks noChangeArrowheads="1"/>
              </p:cNvSpPr>
              <p:nvPr/>
            </p:nvSpPr>
            <p:spPr bwMode="auto">
              <a:xfrm>
                <a:off x="4850" y="2919"/>
                <a:ext cx="88" cy="101"/>
              </a:xfrm>
              <a:prstGeom prst="rect">
                <a:avLst/>
              </a:prstGeom>
              <a:solidFill>
                <a:srgbClr val="FFFFFF"/>
              </a:solidFill>
              <a:ln w="9525">
                <a:solidFill>
                  <a:srgbClr val="000000"/>
                </a:solidFill>
                <a:miter lim="800000"/>
                <a:headEnd/>
                <a:tailEnd/>
              </a:ln>
            </p:spPr>
            <p:txBody>
              <a:bodyPr/>
              <a:lstStyle/>
              <a:p>
                <a:endParaRPr lang="en-US"/>
              </a:p>
            </p:txBody>
          </p:sp>
          <p:sp>
            <p:nvSpPr>
              <p:cNvPr id="34" name="Rectangle 236"/>
              <p:cNvSpPr>
                <a:spLocks noChangeArrowheads="1"/>
              </p:cNvSpPr>
              <p:nvPr/>
            </p:nvSpPr>
            <p:spPr bwMode="auto">
              <a:xfrm>
                <a:off x="4979" y="2919"/>
                <a:ext cx="88" cy="101"/>
              </a:xfrm>
              <a:prstGeom prst="rect">
                <a:avLst/>
              </a:prstGeom>
              <a:solidFill>
                <a:srgbClr val="FFFFFF"/>
              </a:solidFill>
              <a:ln w="9525">
                <a:solidFill>
                  <a:srgbClr val="000000"/>
                </a:solidFill>
                <a:miter lim="800000"/>
                <a:headEnd/>
                <a:tailEnd/>
              </a:ln>
            </p:spPr>
            <p:txBody>
              <a:bodyPr/>
              <a:lstStyle/>
              <a:p>
                <a:endParaRPr lang="en-US"/>
              </a:p>
            </p:txBody>
          </p:sp>
          <p:sp>
            <p:nvSpPr>
              <p:cNvPr id="35" name="Rectangle 237"/>
              <p:cNvSpPr>
                <a:spLocks noChangeArrowheads="1"/>
              </p:cNvSpPr>
              <p:nvPr/>
            </p:nvSpPr>
            <p:spPr bwMode="auto">
              <a:xfrm>
                <a:off x="4570" y="3122"/>
                <a:ext cx="87" cy="102"/>
              </a:xfrm>
              <a:prstGeom prst="rect">
                <a:avLst/>
              </a:prstGeom>
              <a:solidFill>
                <a:srgbClr val="FFFFFF"/>
              </a:solidFill>
              <a:ln w="9525">
                <a:solidFill>
                  <a:srgbClr val="000000"/>
                </a:solidFill>
                <a:miter lim="800000"/>
                <a:headEnd/>
                <a:tailEnd/>
              </a:ln>
            </p:spPr>
            <p:txBody>
              <a:bodyPr/>
              <a:lstStyle/>
              <a:p>
                <a:endParaRPr lang="en-US"/>
              </a:p>
            </p:txBody>
          </p:sp>
          <p:sp>
            <p:nvSpPr>
              <p:cNvPr id="36" name="Rectangle 238"/>
              <p:cNvSpPr>
                <a:spLocks noChangeArrowheads="1"/>
              </p:cNvSpPr>
              <p:nvPr/>
            </p:nvSpPr>
            <p:spPr bwMode="auto">
              <a:xfrm>
                <a:off x="4716" y="3122"/>
                <a:ext cx="88" cy="102"/>
              </a:xfrm>
              <a:prstGeom prst="rect">
                <a:avLst/>
              </a:prstGeom>
              <a:solidFill>
                <a:srgbClr val="FFFFFF"/>
              </a:solidFill>
              <a:ln w="9525">
                <a:solidFill>
                  <a:srgbClr val="000000"/>
                </a:solidFill>
                <a:miter lim="800000"/>
                <a:headEnd/>
                <a:tailEnd/>
              </a:ln>
            </p:spPr>
            <p:txBody>
              <a:bodyPr/>
              <a:lstStyle/>
              <a:p>
                <a:endParaRPr lang="en-US"/>
              </a:p>
            </p:txBody>
          </p:sp>
          <p:sp>
            <p:nvSpPr>
              <p:cNvPr id="37" name="Rectangle 239"/>
              <p:cNvSpPr>
                <a:spLocks noChangeArrowheads="1"/>
              </p:cNvSpPr>
              <p:nvPr/>
            </p:nvSpPr>
            <p:spPr bwMode="auto">
              <a:xfrm>
                <a:off x="4850" y="3122"/>
                <a:ext cx="88" cy="102"/>
              </a:xfrm>
              <a:prstGeom prst="rect">
                <a:avLst/>
              </a:prstGeom>
              <a:solidFill>
                <a:srgbClr val="FFFFFF"/>
              </a:solidFill>
              <a:ln w="9525">
                <a:solidFill>
                  <a:srgbClr val="000000"/>
                </a:solidFill>
                <a:miter lim="800000"/>
                <a:headEnd/>
                <a:tailEnd/>
              </a:ln>
            </p:spPr>
            <p:txBody>
              <a:bodyPr/>
              <a:lstStyle/>
              <a:p>
                <a:endParaRPr lang="en-US"/>
              </a:p>
            </p:txBody>
          </p:sp>
          <p:sp>
            <p:nvSpPr>
              <p:cNvPr id="38" name="Rectangle 240"/>
              <p:cNvSpPr>
                <a:spLocks noChangeArrowheads="1"/>
              </p:cNvSpPr>
              <p:nvPr/>
            </p:nvSpPr>
            <p:spPr bwMode="auto">
              <a:xfrm>
                <a:off x="4979" y="3122"/>
                <a:ext cx="88" cy="102"/>
              </a:xfrm>
              <a:prstGeom prst="rect">
                <a:avLst/>
              </a:prstGeom>
              <a:solidFill>
                <a:srgbClr val="FFFFFF"/>
              </a:solidFill>
              <a:ln w="9525">
                <a:solidFill>
                  <a:srgbClr val="000000"/>
                </a:solidFill>
                <a:miter lim="800000"/>
                <a:headEnd/>
                <a:tailEnd/>
              </a:ln>
            </p:spPr>
            <p:txBody>
              <a:bodyPr/>
              <a:lstStyle/>
              <a:p>
                <a:endParaRPr lang="en-US"/>
              </a:p>
            </p:txBody>
          </p:sp>
          <p:sp>
            <p:nvSpPr>
              <p:cNvPr id="39" name="Rectangle 241"/>
              <p:cNvSpPr>
                <a:spLocks noChangeArrowheads="1"/>
              </p:cNvSpPr>
              <p:nvPr/>
            </p:nvSpPr>
            <p:spPr bwMode="auto">
              <a:xfrm>
                <a:off x="4570" y="3326"/>
                <a:ext cx="87" cy="101"/>
              </a:xfrm>
              <a:prstGeom prst="rect">
                <a:avLst/>
              </a:prstGeom>
              <a:solidFill>
                <a:srgbClr val="FFFFFF"/>
              </a:solidFill>
              <a:ln w="9525">
                <a:solidFill>
                  <a:srgbClr val="000000"/>
                </a:solidFill>
                <a:miter lim="800000"/>
                <a:headEnd/>
                <a:tailEnd/>
              </a:ln>
            </p:spPr>
            <p:txBody>
              <a:bodyPr/>
              <a:lstStyle/>
              <a:p>
                <a:endParaRPr lang="en-US"/>
              </a:p>
            </p:txBody>
          </p:sp>
          <p:sp>
            <p:nvSpPr>
              <p:cNvPr id="40" name="Rectangle 242"/>
              <p:cNvSpPr>
                <a:spLocks noChangeArrowheads="1"/>
              </p:cNvSpPr>
              <p:nvPr/>
            </p:nvSpPr>
            <p:spPr bwMode="auto">
              <a:xfrm>
                <a:off x="4716" y="3326"/>
                <a:ext cx="88" cy="101"/>
              </a:xfrm>
              <a:prstGeom prst="rect">
                <a:avLst/>
              </a:prstGeom>
              <a:solidFill>
                <a:srgbClr val="FFFFFF"/>
              </a:solidFill>
              <a:ln w="9525">
                <a:solidFill>
                  <a:srgbClr val="000000"/>
                </a:solidFill>
                <a:miter lim="800000"/>
                <a:headEnd/>
                <a:tailEnd/>
              </a:ln>
            </p:spPr>
            <p:txBody>
              <a:bodyPr/>
              <a:lstStyle/>
              <a:p>
                <a:endParaRPr lang="en-US"/>
              </a:p>
            </p:txBody>
          </p:sp>
          <p:sp>
            <p:nvSpPr>
              <p:cNvPr id="41" name="Rectangle 243"/>
              <p:cNvSpPr>
                <a:spLocks noChangeArrowheads="1"/>
              </p:cNvSpPr>
              <p:nvPr/>
            </p:nvSpPr>
            <p:spPr bwMode="auto">
              <a:xfrm>
                <a:off x="4850" y="3326"/>
                <a:ext cx="88" cy="101"/>
              </a:xfrm>
              <a:prstGeom prst="rect">
                <a:avLst/>
              </a:prstGeom>
              <a:solidFill>
                <a:srgbClr val="FFFFFF"/>
              </a:solidFill>
              <a:ln w="9525">
                <a:solidFill>
                  <a:srgbClr val="000000"/>
                </a:solidFill>
                <a:miter lim="800000"/>
                <a:headEnd/>
                <a:tailEnd/>
              </a:ln>
            </p:spPr>
            <p:txBody>
              <a:bodyPr/>
              <a:lstStyle/>
              <a:p>
                <a:endParaRPr lang="en-US"/>
              </a:p>
            </p:txBody>
          </p:sp>
          <p:sp>
            <p:nvSpPr>
              <p:cNvPr id="42" name="Rectangle 244"/>
              <p:cNvSpPr>
                <a:spLocks noChangeArrowheads="1"/>
              </p:cNvSpPr>
              <p:nvPr/>
            </p:nvSpPr>
            <p:spPr bwMode="auto">
              <a:xfrm>
                <a:off x="4979" y="3326"/>
                <a:ext cx="88" cy="101"/>
              </a:xfrm>
              <a:prstGeom prst="rect">
                <a:avLst/>
              </a:prstGeom>
              <a:solidFill>
                <a:srgbClr val="FFFFFF"/>
              </a:solidFill>
              <a:ln w="9525">
                <a:solidFill>
                  <a:srgbClr val="000000"/>
                </a:solidFill>
                <a:miter lim="800000"/>
                <a:headEnd/>
                <a:tailEnd/>
              </a:ln>
            </p:spPr>
            <p:txBody>
              <a:bodyPr/>
              <a:lstStyle/>
              <a:p>
                <a:endParaRPr lang="en-US"/>
              </a:p>
            </p:txBody>
          </p:sp>
          <p:sp>
            <p:nvSpPr>
              <p:cNvPr id="43" name="Rectangle 245"/>
              <p:cNvSpPr>
                <a:spLocks noChangeArrowheads="1"/>
              </p:cNvSpPr>
              <p:nvPr/>
            </p:nvSpPr>
            <p:spPr bwMode="auto">
              <a:xfrm>
                <a:off x="4716" y="2715"/>
                <a:ext cx="88" cy="102"/>
              </a:xfrm>
              <a:prstGeom prst="rect">
                <a:avLst/>
              </a:prstGeom>
              <a:solidFill>
                <a:srgbClr val="FFFFFF"/>
              </a:solidFill>
              <a:ln w="9525">
                <a:solidFill>
                  <a:srgbClr val="000000"/>
                </a:solidFill>
                <a:miter lim="800000"/>
                <a:headEnd/>
                <a:tailEnd/>
              </a:ln>
            </p:spPr>
            <p:txBody>
              <a:bodyPr/>
              <a:lstStyle/>
              <a:p>
                <a:endParaRPr lang="en-US"/>
              </a:p>
            </p:txBody>
          </p:sp>
          <p:sp>
            <p:nvSpPr>
              <p:cNvPr id="44" name="Rectangle 246"/>
              <p:cNvSpPr>
                <a:spLocks noChangeArrowheads="1"/>
              </p:cNvSpPr>
              <p:nvPr/>
            </p:nvSpPr>
            <p:spPr bwMode="auto">
              <a:xfrm>
                <a:off x="4850" y="2715"/>
                <a:ext cx="88" cy="102"/>
              </a:xfrm>
              <a:prstGeom prst="rect">
                <a:avLst/>
              </a:prstGeom>
              <a:solidFill>
                <a:srgbClr val="FFFFFF"/>
              </a:solidFill>
              <a:ln w="9525">
                <a:solidFill>
                  <a:srgbClr val="000000"/>
                </a:solidFill>
                <a:miter lim="800000"/>
                <a:headEnd/>
                <a:tailEnd/>
              </a:ln>
            </p:spPr>
            <p:txBody>
              <a:bodyPr/>
              <a:lstStyle/>
              <a:p>
                <a:endParaRPr lang="en-US"/>
              </a:p>
            </p:txBody>
          </p:sp>
          <p:sp>
            <p:nvSpPr>
              <p:cNvPr id="45" name="Rectangle 247"/>
              <p:cNvSpPr>
                <a:spLocks noChangeArrowheads="1"/>
              </p:cNvSpPr>
              <p:nvPr/>
            </p:nvSpPr>
            <p:spPr bwMode="auto">
              <a:xfrm>
                <a:off x="4979" y="2715"/>
                <a:ext cx="88" cy="102"/>
              </a:xfrm>
              <a:prstGeom prst="rect">
                <a:avLst/>
              </a:prstGeom>
              <a:solidFill>
                <a:srgbClr val="FFFFFF"/>
              </a:solidFill>
              <a:ln w="9525">
                <a:solidFill>
                  <a:srgbClr val="000000"/>
                </a:solidFill>
                <a:miter lim="800000"/>
                <a:headEnd/>
                <a:tailEnd/>
              </a:ln>
            </p:spPr>
            <p:txBody>
              <a:bodyPr/>
              <a:lstStyle/>
              <a:p>
                <a:endParaRPr lang="en-US"/>
              </a:p>
            </p:txBody>
          </p:sp>
          <p:sp>
            <p:nvSpPr>
              <p:cNvPr id="46" name="Line 248"/>
              <p:cNvSpPr>
                <a:spLocks noChangeShapeType="1"/>
              </p:cNvSpPr>
              <p:nvPr/>
            </p:nvSpPr>
            <p:spPr bwMode="auto">
              <a:xfrm flipH="1" flipV="1">
                <a:off x="5034" y="3361"/>
                <a:ext cx="184" cy="0"/>
              </a:xfrm>
              <a:prstGeom prst="line">
                <a:avLst/>
              </a:prstGeom>
              <a:noFill/>
              <a:ln w="9525">
                <a:solidFill>
                  <a:srgbClr val="000000"/>
                </a:solidFill>
                <a:round/>
                <a:headEnd/>
                <a:tailEnd type="arrow" w="med" len="med"/>
              </a:ln>
              <a:extLst>
                <a:ext uri="{909E8E84-426E-40DD-AFC4-6F175D3DCCD1}">
                  <a14:hiddenFill xmlns="" xmlns:a14="http://schemas.microsoft.com/office/drawing/2010/main">
                    <a:noFill/>
                  </a14:hiddenFill>
                </a:ext>
              </a:extLst>
            </p:spPr>
            <p:txBody>
              <a:bodyPr/>
              <a:lstStyle/>
              <a:p>
                <a:endParaRPr lang="en-US"/>
              </a:p>
            </p:txBody>
          </p:sp>
          <p:sp>
            <p:nvSpPr>
              <p:cNvPr id="47" name="Text Box 249"/>
              <p:cNvSpPr txBox="1">
                <a:spLocks noChangeArrowheads="1"/>
              </p:cNvSpPr>
              <p:nvPr/>
            </p:nvSpPr>
            <p:spPr bwMode="auto">
              <a:xfrm>
                <a:off x="4737" y="2308"/>
                <a:ext cx="125"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endParaRPr lang="en-US"/>
              </a:p>
            </p:txBody>
          </p:sp>
          <p:sp>
            <p:nvSpPr>
              <p:cNvPr id="48" name="Text Box 250"/>
              <p:cNvSpPr txBox="1">
                <a:spLocks noChangeArrowheads="1"/>
              </p:cNvSpPr>
              <p:nvPr/>
            </p:nvSpPr>
            <p:spPr bwMode="auto">
              <a:xfrm>
                <a:off x="4974" y="2308"/>
                <a:ext cx="91"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I</a:t>
                </a:r>
                <a:r>
                  <a:rPr lang="en-US" baseline="-25000"/>
                  <a:t>0</a:t>
                </a:r>
                <a:endParaRPr lang="en-US"/>
              </a:p>
            </p:txBody>
          </p:sp>
          <p:sp>
            <p:nvSpPr>
              <p:cNvPr id="49" name="Text Box 251"/>
              <p:cNvSpPr txBox="1">
                <a:spLocks noChangeArrowheads="1"/>
              </p:cNvSpPr>
              <p:nvPr/>
            </p:nvSpPr>
            <p:spPr bwMode="auto">
              <a:xfrm>
                <a:off x="4492" y="2308"/>
                <a:ext cx="245"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I</a:t>
                </a:r>
                <a:r>
                  <a:rPr lang="en-US" baseline="-25000"/>
                  <a:t>3</a:t>
                </a:r>
                <a:endParaRPr lang="en-US"/>
              </a:p>
            </p:txBody>
          </p:sp>
          <p:sp>
            <p:nvSpPr>
              <p:cNvPr id="50" name="Text Box 252"/>
              <p:cNvSpPr txBox="1">
                <a:spLocks noChangeArrowheads="1"/>
              </p:cNvSpPr>
              <p:nvPr/>
            </p:nvSpPr>
            <p:spPr bwMode="auto">
              <a:xfrm>
                <a:off x="4641" y="2308"/>
                <a:ext cx="246"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I</a:t>
                </a:r>
                <a:r>
                  <a:rPr lang="en-US" baseline="-25000"/>
                  <a:t>2</a:t>
                </a:r>
                <a:endParaRPr lang="en-US"/>
              </a:p>
            </p:txBody>
          </p:sp>
          <p:sp>
            <p:nvSpPr>
              <p:cNvPr id="51" name="Text Box 253"/>
              <p:cNvSpPr txBox="1">
                <a:spLocks noChangeArrowheads="1"/>
              </p:cNvSpPr>
              <p:nvPr/>
            </p:nvSpPr>
            <p:spPr bwMode="auto">
              <a:xfrm>
                <a:off x="4837" y="2308"/>
                <a:ext cx="90"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I</a:t>
                </a:r>
                <a:r>
                  <a:rPr lang="en-US" baseline="-25000"/>
                  <a:t>1</a:t>
                </a:r>
                <a:endParaRPr lang="en-US"/>
              </a:p>
            </p:txBody>
          </p:sp>
          <p:sp>
            <p:nvSpPr>
              <p:cNvPr id="52" name="Line 254"/>
              <p:cNvSpPr>
                <a:spLocks noChangeShapeType="1"/>
              </p:cNvSpPr>
              <p:nvPr/>
            </p:nvSpPr>
            <p:spPr bwMode="auto">
              <a:xfrm rot="-5400000">
                <a:off x="4033" y="3375"/>
                <a:ext cx="0" cy="214"/>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53" name="Text Box 255"/>
              <p:cNvSpPr txBox="1">
                <a:spLocks noChangeArrowheads="1"/>
              </p:cNvSpPr>
              <p:nvPr/>
            </p:nvSpPr>
            <p:spPr bwMode="auto">
              <a:xfrm>
                <a:off x="3681" y="3401"/>
                <a:ext cx="254"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rd/wr</a:t>
                </a:r>
                <a:endParaRPr lang="en-US"/>
              </a:p>
            </p:txBody>
          </p:sp>
          <p:sp>
            <p:nvSpPr>
              <p:cNvPr id="54" name="Text Box 256"/>
              <p:cNvSpPr txBox="1">
                <a:spLocks noChangeArrowheads="1"/>
              </p:cNvSpPr>
              <p:nvPr/>
            </p:nvSpPr>
            <p:spPr bwMode="auto">
              <a:xfrm>
                <a:off x="4135" y="3442"/>
                <a:ext cx="104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US" sz="1000"/>
                  <a:t>To every  cell</a:t>
                </a:r>
                <a:endParaRPr lang="en-US"/>
              </a:p>
            </p:txBody>
          </p:sp>
        </p:grpSp>
        <p:sp>
          <p:nvSpPr>
            <p:cNvPr id="6" name="Text Box 302"/>
            <p:cNvSpPr txBox="1">
              <a:spLocks noChangeArrowheads="1"/>
            </p:cNvSpPr>
            <p:nvPr/>
          </p:nvSpPr>
          <p:spPr bwMode="auto">
            <a:xfrm>
              <a:off x="4336" y="2200"/>
              <a:ext cx="882" cy="1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b="1" u="sng" dirty="0"/>
                <a:t>internal view</a:t>
              </a:r>
            </a:p>
          </p:txBody>
        </p:sp>
      </p:grpSp>
    </p:spTree>
    <p:extLst>
      <p:ext uri="{BB962C8B-B14F-4D97-AF65-F5344CB8AC3E}">
        <p14:creationId xmlns="" xmlns:p14="http://schemas.microsoft.com/office/powerpoint/2010/main" val="2418246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Types of RAM</a:t>
            </a:r>
            <a:endParaRPr lang="en-US" dirty="0"/>
          </a:p>
        </p:txBody>
      </p:sp>
      <p:sp>
        <p:nvSpPr>
          <p:cNvPr id="3" name="Content Placeholder 2"/>
          <p:cNvSpPr>
            <a:spLocks noGrp="1"/>
          </p:cNvSpPr>
          <p:nvPr>
            <p:ph idx="1"/>
          </p:nvPr>
        </p:nvSpPr>
        <p:spPr>
          <a:xfrm>
            <a:off x="0" y="1600200"/>
            <a:ext cx="9139451" cy="5257800"/>
          </a:xfrm>
        </p:spPr>
        <p:txBody>
          <a:bodyPr>
            <a:normAutofit/>
          </a:bodyPr>
          <a:lstStyle/>
          <a:p>
            <a:pPr marL="0" indent="0">
              <a:buNone/>
            </a:pPr>
            <a:r>
              <a:rPr lang="en-US" sz="2000" b="1" dirty="0" smtClean="0">
                <a:latin typeface="Times New Roman" pitchFamily="18" charset="0"/>
                <a:cs typeface="Times New Roman" pitchFamily="18" charset="0"/>
              </a:rPr>
              <a:t>RAM: Static RAM</a:t>
            </a:r>
          </a:p>
          <a:p>
            <a:pPr marL="0" indent="0">
              <a:buNone/>
            </a:pPr>
            <a:endParaRPr lang="en-US" sz="2000" b="1" dirty="0" smtClean="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Memory cell uses flip-flop to store bit.</a:t>
            </a:r>
          </a:p>
          <a:p>
            <a:pPr lvl="1">
              <a:buFont typeface="Wingdings" pitchFamily="2" charset="2"/>
              <a:buChar char="v"/>
            </a:pPr>
            <a:r>
              <a:rPr lang="en-US" sz="2000" dirty="0" smtClean="0">
                <a:latin typeface="Times New Roman" pitchFamily="18" charset="0"/>
                <a:cs typeface="Times New Roman" pitchFamily="18" charset="0"/>
              </a:rPr>
              <a:t>Requires 6 transistors.</a:t>
            </a:r>
          </a:p>
          <a:p>
            <a:pPr lvl="1">
              <a:buFont typeface="Wingdings" pitchFamily="2" charset="2"/>
              <a:buChar char="v"/>
            </a:pPr>
            <a:r>
              <a:rPr lang="en-US" sz="2000" dirty="0" smtClean="0">
                <a:latin typeface="Times New Roman" pitchFamily="18" charset="0"/>
                <a:cs typeface="Times New Roman" pitchFamily="18" charset="0"/>
              </a:rPr>
              <a:t>Holds data as long as power supplied.</a:t>
            </a:r>
          </a:p>
          <a:p>
            <a:pPr lvl="1">
              <a:buFont typeface="Wingdings" pitchFamily="2" charset="2"/>
              <a:buChar char="v"/>
            </a:pPr>
            <a:r>
              <a:rPr lang="en-US" sz="2000" dirty="0" smtClean="0">
                <a:latin typeface="Times New Roman" pitchFamily="18" charset="0"/>
                <a:cs typeface="Times New Roman" pitchFamily="18" charset="0"/>
              </a:rPr>
              <a:t>Typically used for high-performance parts of </a:t>
            </a:r>
          </a:p>
          <a:p>
            <a:pPr marL="457200" lvl="1" indent="0">
              <a:buNone/>
            </a:pPr>
            <a:r>
              <a:rPr lang="en-US" sz="2000" dirty="0" smtClean="0">
                <a:latin typeface="Times New Roman" pitchFamily="18" charset="0"/>
                <a:cs typeface="Times New Roman" pitchFamily="18" charset="0"/>
              </a:rPr>
              <a:t>     of a system(e.g., cache)</a:t>
            </a:r>
            <a:endParaRPr lang="en-US" sz="1600" dirty="0" smtClean="0">
              <a:latin typeface="Times New Roman" pitchFamily="18" charset="0"/>
              <a:cs typeface="Times New Roman" pitchFamily="18" charset="0"/>
            </a:endParaRP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endParaRPr lang="en-US" sz="2000"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High Switching Speed.</a:t>
            </a:r>
            <a:endParaRPr lang="en-US" sz="2000" b="1" dirty="0">
              <a:latin typeface="Times New Roman" pitchFamily="18" charset="0"/>
              <a:cs typeface="Times New Roman" pitchFamily="18" charset="0"/>
            </a:endParaRPr>
          </a:p>
        </p:txBody>
      </p:sp>
      <p:grpSp>
        <p:nvGrpSpPr>
          <p:cNvPr id="4" name="Group 238"/>
          <p:cNvGrpSpPr>
            <a:grpSpLocks/>
          </p:cNvGrpSpPr>
          <p:nvPr/>
        </p:nvGrpSpPr>
        <p:grpSpPr bwMode="auto">
          <a:xfrm>
            <a:off x="5534524" y="1676400"/>
            <a:ext cx="3519487" cy="2286000"/>
            <a:chOff x="3517" y="1386"/>
            <a:chExt cx="2112" cy="1056"/>
          </a:xfrm>
        </p:grpSpPr>
        <p:grpSp>
          <p:nvGrpSpPr>
            <p:cNvPr id="5" name="Group 234"/>
            <p:cNvGrpSpPr>
              <a:grpSpLocks/>
            </p:cNvGrpSpPr>
            <p:nvPr/>
          </p:nvGrpSpPr>
          <p:grpSpPr bwMode="auto">
            <a:xfrm>
              <a:off x="3517" y="1604"/>
              <a:ext cx="2112" cy="838"/>
              <a:chOff x="3499" y="1298"/>
              <a:chExt cx="2112" cy="838"/>
            </a:xfrm>
          </p:grpSpPr>
          <p:sp>
            <p:nvSpPr>
              <p:cNvPr id="7" name="Text Box 179"/>
              <p:cNvSpPr txBox="1">
                <a:spLocks noChangeArrowheads="1"/>
              </p:cNvSpPr>
              <p:nvPr/>
            </p:nvSpPr>
            <p:spPr bwMode="auto">
              <a:xfrm>
                <a:off x="5223" y="1559"/>
                <a:ext cx="388" cy="14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a:t>Data</a:t>
                </a:r>
                <a:endParaRPr lang="en-US"/>
              </a:p>
            </p:txBody>
          </p:sp>
          <p:sp>
            <p:nvSpPr>
              <p:cNvPr id="8" name="Text Box 180"/>
              <p:cNvSpPr txBox="1">
                <a:spLocks noChangeArrowheads="1"/>
              </p:cNvSpPr>
              <p:nvPr/>
            </p:nvSpPr>
            <p:spPr bwMode="auto">
              <a:xfrm>
                <a:off x="5196" y="1990"/>
                <a:ext cx="228" cy="14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a:t>W</a:t>
                </a:r>
                <a:endParaRPr lang="en-US"/>
              </a:p>
            </p:txBody>
          </p:sp>
          <p:sp>
            <p:nvSpPr>
              <p:cNvPr id="9" name="AutoShape 181"/>
              <p:cNvSpPr>
                <a:spLocks/>
              </p:cNvSpPr>
              <p:nvPr/>
            </p:nvSpPr>
            <p:spPr bwMode="auto">
              <a:xfrm>
                <a:off x="4118" y="1390"/>
                <a:ext cx="57" cy="131"/>
              </a:xfrm>
              <a:prstGeom prst="rightBracket">
                <a:avLst>
                  <a:gd name="adj" fmla="val 19152"/>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 name="Line 182"/>
              <p:cNvSpPr>
                <a:spLocks noChangeShapeType="1"/>
              </p:cNvSpPr>
              <p:nvPr/>
            </p:nvSpPr>
            <p:spPr bwMode="auto">
              <a:xfrm>
                <a:off x="4200" y="1397"/>
                <a:ext cx="0" cy="11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 name="Oval 183"/>
              <p:cNvSpPr>
                <a:spLocks noChangeArrowheads="1"/>
              </p:cNvSpPr>
              <p:nvPr/>
            </p:nvSpPr>
            <p:spPr bwMode="auto">
              <a:xfrm>
                <a:off x="4200" y="1443"/>
                <a:ext cx="29" cy="29"/>
              </a:xfrm>
              <a:prstGeom prst="ellipse">
                <a:avLst/>
              </a:prstGeom>
              <a:solidFill>
                <a:srgbClr val="FFFFFF"/>
              </a:solidFill>
              <a:ln w="9525">
                <a:solidFill>
                  <a:srgbClr val="000000"/>
                </a:solidFill>
                <a:round/>
                <a:headEnd/>
                <a:tailEnd/>
              </a:ln>
            </p:spPr>
            <p:txBody>
              <a:bodyPr/>
              <a:lstStyle/>
              <a:p>
                <a:endParaRPr lang="en-US"/>
              </a:p>
            </p:txBody>
          </p:sp>
          <p:sp>
            <p:nvSpPr>
              <p:cNvPr id="12" name="AutoShape 184"/>
              <p:cNvSpPr>
                <a:spLocks/>
              </p:cNvSpPr>
              <p:nvPr/>
            </p:nvSpPr>
            <p:spPr bwMode="auto">
              <a:xfrm>
                <a:off x="4122" y="1720"/>
                <a:ext cx="57" cy="132"/>
              </a:xfrm>
              <a:prstGeom prst="rightBracket">
                <a:avLst>
                  <a:gd name="adj" fmla="val 19298"/>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 name="Line 185"/>
              <p:cNvSpPr>
                <a:spLocks noChangeShapeType="1"/>
              </p:cNvSpPr>
              <p:nvPr/>
            </p:nvSpPr>
            <p:spPr bwMode="auto">
              <a:xfrm>
                <a:off x="4204" y="1727"/>
                <a:ext cx="0" cy="1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Line 186"/>
              <p:cNvSpPr>
                <a:spLocks noChangeShapeType="1"/>
              </p:cNvSpPr>
              <p:nvPr/>
            </p:nvSpPr>
            <p:spPr bwMode="auto">
              <a:xfrm>
                <a:off x="4229" y="1457"/>
                <a:ext cx="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187"/>
              <p:cNvSpPr>
                <a:spLocks noChangeShapeType="1"/>
              </p:cNvSpPr>
              <p:nvPr/>
            </p:nvSpPr>
            <p:spPr bwMode="auto">
              <a:xfrm>
                <a:off x="4204" y="1784"/>
                <a:ext cx="4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88"/>
              <p:cNvSpPr>
                <a:spLocks noChangeShapeType="1"/>
              </p:cNvSpPr>
              <p:nvPr/>
            </p:nvSpPr>
            <p:spPr bwMode="auto">
              <a:xfrm>
                <a:off x="4254" y="1457"/>
                <a:ext cx="0" cy="32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 name="Line 189"/>
              <p:cNvSpPr>
                <a:spLocks noChangeShapeType="1"/>
              </p:cNvSpPr>
              <p:nvPr/>
            </p:nvSpPr>
            <p:spPr bwMode="auto">
              <a:xfrm rot="21480000" flipH="1">
                <a:off x="4122" y="1851"/>
                <a:ext cx="4" cy="8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 name="AutoShape 190"/>
              <p:cNvSpPr>
                <a:spLocks noChangeArrowheads="1"/>
              </p:cNvSpPr>
              <p:nvPr/>
            </p:nvSpPr>
            <p:spPr bwMode="auto">
              <a:xfrm rot="-10776239">
                <a:off x="4080" y="1939"/>
                <a:ext cx="88" cy="81"/>
              </a:xfrm>
              <a:prstGeom prst="triangle">
                <a:avLst>
                  <a:gd name="adj" fmla="val 50000"/>
                </a:avLst>
              </a:prstGeom>
              <a:solidFill>
                <a:srgbClr val="FFFFFF"/>
              </a:solidFill>
              <a:ln w="9525">
                <a:solidFill>
                  <a:srgbClr val="000000"/>
                </a:solidFill>
                <a:miter lim="800000"/>
                <a:headEnd/>
                <a:tailEnd/>
              </a:ln>
            </p:spPr>
            <p:txBody>
              <a:bodyPr/>
              <a:lstStyle/>
              <a:p>
                <a:endParaRPr lang="en-US"/>
              </a:p>
            </p:txBody>
          </p:sp>
          <p:sp>
            <p:nvSpPr>
              <p:cNvPr id="19" name="Line 191"/>
              <p:cNvSpPr>
                <a:spLocks noChangeShapeType="1"/>
              </p:cNvSpPr>
              <p:nvPr/>
            </p:nvSpPr>
            <p:spPr bwMode="auto">
              <a:xfrm rot="21480000" flipH="1">
                <a:off x="4112" y="1311"/>
                <a:ext cx="3" cy="8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Line 192"/>
              <p:cNvSpPr>
                <a:spLocks noChangeShapeType="1"/>
              </p:cNvSpPr>
              <p:nvPr/>
            </p:nvSpPr>
            <p:spPr bwMode="auto">
              <a:xfrm>
                <a:off x="4080" y="1311"/>
                <a:ext cx="74" cy="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 name="Line 193"/>
              <p:cNvSpPr>
                <a:spLocks noChangeShapeType="1"/>
              </p:cNvSpPr>
              <p:nvPr/>
            </p:nvSpPr>
            <p:spPr bwMode="auto">
              <a:xfrm>
                <a:off x="4115" y="1521"/>
                <a:ext cx="0" cy="20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 name="AutoShape 194"/>
              <p:cNvSpPr>
                <a:spLocks/>
              </p:cNvSpPr>
              <p:nvPr/>
            </p:nvSpPr>
            <p:spPr bwMode="auto">
              <a:xfrm rot="-10800000">
                <a:off x="4690" y="1717"/>
                <a:ext cx="58" cy="131"/>
              </a:xfrm>
              <a:prstGeom prst="rightBracket">
                <a:avLst>
                  <a:gd name="adj" fmla="val 18822"/>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3" name="Line 195"/>
              <p:cNvSpPr>
                <a:spLocks noChangeShapeType="1"/>
              </p:cNvSpPr>
              <p:nvPr/>
            </p:nvSpPr>
            <p:spPr bwMode="auto">
              <a:xfrm rot="-10800000">
                <a:off x="4666" y="1724"/>
                <a:ext cx="0" cy="11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 name="Oval 196"/>
              <p:cNvSpPr>
                <a:spLocks noChangeArrowheads="1"/>
              </p:cNvSpPr>
              <p:nvPr/>
            </p:nvSpPr>
            <p:spPr bwMode="auto">
              <a:xfrm rot="-10800000">
                <a:off x="4630" y="1443"/>
                <a:ext cx="28" cy="29"/>
              </a:xfrm>
              <a:prstGeom prst="ellipse">
                <a:avLst/>
              </a:prstGeom>
              <a:solidFill>
                <a:srgbClr val="FFFFFF"/>
              </a:solidFill>
              <a:ln w="9525">
                <a:solidFill>
                  <a:srgbClr val="000000"/>
                </a:solidFill>
                <a:round/>
                <a:headEnd/>
                <a:tailEnd/>
              </a:ln>
            </p:spPr>
            <p:txBody>
              <a:bodyPr/>
              <a:lstStyle/>
              <a:p>
                <a:endParaRPr lang="en-US"/>
              </a:p>
            </p:txBody>
          </p:sp>
          <p:sp>
            <p:nvSpPr>
              <p:cNvPr id="25" name="AutoShape 197"/>
              <p:cNvSpPr>
                <a:spLocks/>
              </p:cNvSpPr>
              <p:nvPr/>
            </p:nvSpPr>
            <p:spPr bwMode="auto">
              <a:xfrm rot="-10800000">
                <a:off x="4687" y="1386"/>
                <a:ext cx="57" cy="132"/>
              </a:xfrm>
              <a:prstGeom prst="rightBracket">
                <a:avLst>
                  <a:gd name="adj" fmla="val 19298"/>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6" name="Line 198"/>
              <p:cNvSpPr>
                <a:spLocks noChangeShapeType="1"/>
              </p:cNvSpPr>
              <p:nvPr/>
            </p:nvSpPr>
            <p:spPr bwMode="auto">
              <a:xfrm rot="-10800000">
                <a:off x="4662" y="1394"/>
                <a:ext cx="0" cy="11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 name="Line 199"/>
              <p:cNvSpPr>
                <a:spLocks noChangeShapeType="1"/>
              </p:cNvSpPr>
              <p:nvPr/>
            </p:nvSpPr>
            <p:spPr bwMode="auto">
              <a:xfrm rot="-10800000">
                <a:off x="4612" y="1458"/>
                <a:ext cx="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 name="Line 200"/>
              <p:cNvSpPr>
                <a:spLocks noChangeShapeType="1"/>
              </p:cNvSpPr>
              <p:nvPr/>
            </p:nvSpPr>
            <p:spPr bwMode="auto">
              <a:xfrm rot="-10800000">
                <a:off x="4616" y="1785"/>
                <a:ext cx="4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 name="Line 201"/>
              <p:cNvSpPr>
                <a:spLocks noChangeShapeType="1"/>
              </p:cNvSpPr>
              <p:nvPr/>
            </p:nvSpPr>
            <p:spPr bwMode="auto">
              <a:xfrm rot="-10800000">
                <a:off x="4612" y="1454"/>
                <a:ext cx="0" cy="32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 name="Line 202"/>
              <p:cNvSpPr>
                <a:spLocks noChangeShapeType="1"/>
              </p:cNvSpPr>
              <p:nvPr/>
            </p:nvSpPr>
            <p:spPr bwMode="auto">
              <a:xfrm rot="10680000" flipH="1">
                <a:off x="4741" y="1305"/>
                <a:ext cx="3" cy="8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 name="AutoShape 203"/>
              <p:cNvSpPr>
                <a:spLocks noChangeArrowheads="1"/>
              </p:cNvSpPr>
              <p:nvPr/>
            </p:nvSpPr>
            <p:spPr bwMode="auto">
              <a:xfrm rot="-32376240">
                <a:off x="4713" y="1930"/>
                <a:ext cx="87" cy="80"/>
              </a:xfrm>
              <a:prstGeom prst="triangle">
                <a:avLst>
                  <a:gd name="adj" fmla="val 50000"/>
                </a:avLst>
              </a:prstGeom>
              <a:solidFill>
                <a:srgbClr val="FFFFFF"/>
              </a:solidFill>
              <a:ln w="9525">
                <a:solidFill>
                  <a:srgbClr val="000000"/>
                </a:solidFill>
                <a:miter lim="800000"/>
                <a:headEnd/>
                <a:tailEnd/>
              </a:ln>
            </p:spPr>
            <p:txBody>
              <a:bodyPr/>
              <a:lstStyle/>
              <a:p>
                <a:endParaRPr lang="en-US"/>
              </a:p>
            </p:txBody>
          </p:sp>
          <p:sp>
            <p:nvSpPr>
              <p:cNvPr id="32" name="Line 204"/>
              <p:cNvSpPr>
                <a:spLocks noChangeShapeType="1"/>
              </p:cNvSpPr>
              <p:nvPr/>
            </p:nvSpPr>
            <p:spPr bwMode="auto">
              <a:xfrm rot="10800000" flipH="1">
                <a:off x="4752" y="1845"/>
                <a:ext cx="3" cy="8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3" name="Line 205"/>
              <p:cNvSpPr>
                <a:spLocks noChangeShapeType="1"/>
              </p:cNvSpPr>
              <p:nvPr/>
            </p:nvSpPr>
            <p:spPr bwMode="auto">
              <a:xfrm rot="-10800000">
                <a:off x="4704" y="1298"/>
                <a:ext cx="75" cy="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 name="Line 206"/>
              <p:cNvSpPr>
                <a:spLocks noChangeShapeType="1"/>
              </p:cNvSpPr>
              <p:nvPr/>
            </p:nvSpPr>
            <p:spPr bwMode="auto">
              <a:xfrm rot="-10800000">
                <a:off x="4751" y="1514"/>
                <a:ext cx="0" cy="20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 name="Line 207"/>
              <p:cNvSpPr>
                <a:spLocks noChangeShapeType="1"/>
              </p:cNvSpPr>
              <p:nvPr/>
            </p:nvSpPr>
            <p:spPr bwMode="auto">
              <a:xfrm>
                <a:off x="4115" y="1553"/>
                <a:ext cx="491" cy="185"/>
              </a:xfrm>
              <a:prstGeom prst="line">
                <a:avLst/>
              </a:prstGeom>
              <a:noFill/>
              <a:ln w="9525">
                <a:solidFill>
                  <a:srgbClr val="000000"/>
                </a:solidFill>
                <a:round/>
                <a:headEnd type="oval" w="sm" len="sm"/>
                <a:tailEnd type="oval" w="sm" len="sm"/>
              </a:ln>
              <a:extLst>
                <a:ext uri="{909E8E84-426E-40DD-AFC4-6F175D3DCCD1}">
                  <a14:hiddenFill xmlns="" xmlns:a14="http://schemas.microsoft.com/office/drawing/2010/main">
                    <a:noFill/>
                  </a14:hiddenFill>
                </a:ext>
              </a:extLst>
            </p:spPr>
            <p:txBody>
              <a:bodyPr/>
              <a:lstStyle/>
              <a:p>
                <a:endParaRPr lang="en-US"/>
              </a:p>
            </p:txBody>
          </p:sp>
          <p:sp>
            <p:nvSpPr>
              <p:cNvPr id="36" name="Line 208"/>
              <p:cNvSpPr>
                <a:spLocks noChangeShapeType="1"/>
              </p:cNvSpPr>
              <p:nvPr/>
            </p:nvSpPr>
            <p:spPr bwMode="auto">
              <a:xfrm flipV="1">
                <a:off x="4250" y="1549"/>
                <a:ext cx="502" cy="192"/>
              </a:xfrm>
              <a:prstGeom prst="line">
                <a:avLst/>
              </a:prstGeom>
              <a:noFill/>
              <a:ln w="9525">
                <a:solidFill>
                  <a:srgbClr val="000000"/>
                </a:solidFill>
                <a:round/>
                <a:headEnd type="oval" w="sm" len="sm"/>
                <a:tailEnd type="oval" w="sm" len="sm"/>
              </a:ln>
              <a:extLst>
                <a:ext uri="{909E8E84-426E-40DD-AFC4-6F175D3DCCD1}">
                  <a14:hiddenFill xmlns="" xmlns:a14="http://schemas.microsoft.com/office/drawing/2010/main">
                    <a:noFill/>
                  </a14:hiddenFill>
                </a:ext>
              </a:extLst>
            </p:spPr>
            <p:txBody>
              <a:bodyPr/>
              <a:lstStyle/>
              <a:p>
                <a:endParaRPr lang="en-US"/>
              </a:p>
            </p:txBody>
          </p:sp>
          <p:sp>
            <p:nvSpPr>
              <p:cNvPr id="37" name="AutoShape 209"/>
              <p:cNvSpPr>
                <a:spLocks/>
              </p:cNvSpPr>
              <p:nvPr/>
            </p:nvSpPr>
            <p:spPr bwMode="auto">
              <a:xfrm rot="-16315811">
                <a:off x="3786" y="1656"/>
                <a:ext cx="58" cy="131"/>
              </a:xfrm>
              <a:prstGeom prst="rightBracket">
                <a:avLst>
                  <a:gd name="adj" fmla="val 18822"/>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8" name="Line 210"/>
              <p:cNvSpPr>
                <a:spLocks noChangeShapeType="1"/>
              </p:cNvSpPr>
              <p:nvPr/>
            </p:nvSpPr>
            <p:spPr bwMode="auto">
              <a:xfrm rot="-16315811">
                <a:off x="3816" y="1716"/>
                <a:ext cx="0" cy="1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 name="Line 211"/>
              <p:cNvSpPr>
                <a:spLocks noChangeShapeType="1"/>
              </p:cNvSpPr>
              <p:nvPr/>
            </p:nvSpPr>
            <p:spPr bwMode="auto">
              <a:xfrm rot="-16315811">
                <a:off x="3648" y="1936"/>
                <a:ext cx="336" cy="1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 name="AutoShape 212"/>
              <p:cNvSpPr>
                <a:spLocks/>
              </p:cNvSpPr>
              <p:nvPr/>
            </p:nvSpPr>
            <p:spPr bwMode="auto">
              <a:xfrm rot="-16315811">
                <a:off x="5030" y="1660"/>
                <a:ext cx="57" cy="132"/>
              </a:xfrm>
              <a:prstGeom prst="rightBracket">
                <a:avLst>
                  <a:gd name="adj" fmla="val 19298"/>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41" name="Line 213"/>
              <p:cNvSpPr>
                <a:spLocks noChangeShapeType="1"/>
              </p:cNvSpPr>
              <p:nvPr/>
            </p:nvSpPr>
            <p:spPr bwMode="auto">
              <a:xfrm rot="5460000">
                <a:off x="5061" y="1720"/>
                <a:ext cx="0" cy="11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2" name="Line 214"/>
              <p:cNvSpPr>
                <a:spLocks noChangeShapeType="1"/>
              </p:cNvSpPr>
              <p:nvPr/>
            </p:nvSpPr>
            <p:spPr bwMode="auto">
              <a:xfrm>
                <a:off x="3880" y="1695"/>
                <a:ext cx="239" cy="0"/>
              </a:xfrm>
              <a:prstGeom prst="line">
                <a:avLst/>
              </a:prstGeom>
              <a:noFill/>
              <a:ln w="9525">
                <a:solidFill>
                  <a:srgbClr val="000000"/>
                </a:solidFill>
                <a:round/>
                <a:headEnd/>
                <a:tailEnd type="oval" w="sm" len="sm"/>
              </a:ln>
              <a:extLst>
                <a:ext uri="{909E8E84-426E-40DD-AFC4-6F175D3DCCD1}">
                  <a14:hiddenFill xmlns="" xmlns:a14="http://schemas.microsoft.com/office/drawing/2010/main">
                    <a:noFill/>
                  </a14:hiddenFill>
                </a:ext>
              </a:extLst>
            </p:spPr>
            <p:txBody>
              <a:bodyPr/>
              <a:lstStyle/>
              <a:p>
                <a:endParaRPr lang="en-US"/>
              </a:p>
            </p:txBody>
          </p:sp>
          <p:sp>
            <p:nvSpPr>
              <p:cNvPr id="43" name="Line 215"/>
              <p:cNvSpPr>
                <a:spLocks noChangeShapeType="1"/>
              </p:cNvSpPr>
              <p:nvPr/>
            </p:nvSpPr>
            <p:spPr bwMode="auto">
              <a:xfrm rot="21540000">
                <a:off x="4752" y="1695"/>
                <a:ext cx="238" cy="0"/>
              </a:xfrm>
              <a:prstGeom prst="line">
                <a:avLst/>
              </a:prstGeom>
              <a:noFill/>
              <a:ln w="9525">
                <a:solidFill>
                  <a:srgbClr val="000000"/>
                </a:solidFill>
                <a:round/>
                <a:headEnd type="oval"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44" name="Line 216"/>
              <p:cNvSpPr>
                <a:spLocks noChangeShapeType="1"/>
              </p:cNvSpPr>
              <p:nvPr/>
            </p:nvSpPr>
            <p:spPr bwMode="auto">
              <a:xfrm rot="-16315811">
                <a:off x="4888" y="1940"/>
                <a:ext cx="337" cy="14"/>
              </a:xfrm>
              <a:prstGeom prst="line">
                <a:avLst/>
              </a:prstGeom>
              <a:noFill/>
              <a:ln w="9525">
                <a:solidFill>
                  <a:srgbClr val="000000"/>
                </a:solidFill>
                <a:round/>
                <a:headEnd/>
                <a:tailEnd type="oval" w="sm" len="sm"/>
              </a:ln>
              <a:extLst>
                <a:ext uri="{909E8E84-426E-40DD-AFC4-6F175D3DCCD1}">
                  <a14:hiddenFill xmlns="" xmlns:a14="http://schemas.microsoft.com/office/drawing/2010/main">
                    <a:noFill/>
                  </a14:hiddenFill>
                </a:ext>
              </a:extLst>
            </p:spPr>
            <p:txBody>
              <a:bodyPr/>
              <a:lstStyle/>
              <a:p>
                <a:endParaRPr lang="en-US"/>
              </a:p>
            </p:txBody>
          </p:sp>
          <p:sp>
            <p:nvSpPr>
              <p:cNvPr id="45" name="Line 217"/>
              <p:cNvSpPr>
                <a:spLocks noChangeShapeType="1"/>
              </p:cNvSpPr>
              <p:nvPr/>
            </p:nvSpPr>
            <p:spPr bwMode="auto">
              <a:xfrm>
                <a:off x="3816" y="2107"/>
                <a:ext cx="1529" cy="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 name="Line 218"/>
              <p:cNvSpPr>
                <a:spLocks noChangeShapeType="1"/>
              </p:cNvSpPr>
              <p:nvPr/>
            </p:nvSpPr>
            <p:spPr bwMode="auto">
              <a:xfrm>
                <a:off x="5129" y="1699"/>
                <a:ext cx="2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 name="Text Box 219"/>
              <p:cNvSpPr txBox="1">
                <a:spLocks noChangeArrowheads="1"/>
              </p:cNvSpPr>
              <p:nvPr/>
            </p:nvSpPr>
            <p:spPr bwMode="auto">
              <a:xfrm>
                <a:off x="3499" y="1540"/>
                <a:ext cx="428" cy="15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a:t>Data'</a:t>
                </a:r>
                <a:endParaRPr lang="en-US"/>
              </a:p>
            </p:txBody>
          </p:sp>
          <p:sp>
            <p:nvSpPr>
              <p:cNvPr id="48" name="Line 220"/>
              <p:cNvSpPr>
                <a:spLocks noChangeShapeType="1"/>
              </p:cNvSpPr>
              <p:nvPr/>
            </p:nvSpPr>
            <p:spPr bwMode="auto">
              <a:xfrm>
                <a:off x="3525" y="1706"/>
                <a:ext cx="2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 name="Text Box 236"/>
            <p:cNvSpPr txBox="1">
              <a:spLocks noChangeArrowheads="1"/>
            </p:cNvSpPr>
            <p:nvPr/>
          </p:nvSpPr>
          <p:spPr bwMode="auto">
            <a:xfrm>
              <a:off x="3966" y="1386"/>
              <a:ext cx="1050"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sz="1200" u="sng"/>
                <a:t>SRAM</a:t>
              </a:r>
              <a:endParaRPr lang="en-US"/>
            </a:p>
          </p:txBody>
        </p:sp>
      </p:grpSp>
    </p:spTree>
    <p:extLst>
      <p:ext uri="{BB962C8B-B14F-4D97-AF65-F5344CB8AC3E}">
        <p14:creationId xmlns="" xmlns:p14="http://schemas.microsoft.com/office/powerpoint/2010/main" val="831667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Types of RAM</a:t>
            </a:r>
            <a:endParaRPr lang="en-US" dirty="0"/>
          </a:p>
        </p:txBody>
      </p:sp>
      <p:sp>
        <p:nvSpPr>
          <p:cNvPr id="3" name="Content Placeholder 2"/>
          <p:cNvSpPr>
            <a:spLocks noGrp="1"/>
          </p:cNvSpPr>
          <p:nvPr>
            <p:ph idx="1"/>
          </p:nvPr>
        </p:nvSpPr>
        <p:spPr>
          <a:xfrm>
            <a:off x="0" y="1600200"/>
            <a:ext cx="9139451" cy="5257800"/>
          </a:xfrm>
        </p:spPr>
        <p:txBody>
          <a:bodyPr>
            <a:normAutofit/>
          </a:bodyPr>
          <a:lstStyle/>
          <a:p>
            <a:pPr marL="0" indent="0">
              <a:buNone/>
            </a:pPr>
            <a:r>
              <a:rPr lang="en-US" sz="2000" b="1" dirty="0" smtClean="0">
                <a:latin typeface="Times New Roman" pitchFamily="18" charset="0"/>
                <a:cs typeface="Times New Roman" pitchFamily="18" charset="0"/>
              </a:rPr>
              <a:t>RAM: Dynamic RAM</a:t>
            </a:r>
          </a:p>
          <a:p>
            <a:pPr marL="0" indent="0">
              <a:buNone/>
            </a:pPr>
            <a:endParaRPr lang="en-US" sz="2000" b="1" dirty="0" smtClean="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MOS transistor and a capacitor to store a bit.</a:t>
            </a:r>
          </a:p>
          <a:p>
            <a:pPr lvl="1">
              <a:buFont typeface="Wingdings" pitchFamily="2" charset="2"/>
              <a:buChar char="v"/>
            </a:pPr>
            <a:endParaRPr lang="en-US" sz="2000" dirty="0" smtClean="0">
              <a:latin typeface="Times New Roman" pitchFamily="18" charset="0"/>
              <a:cs typeface="Times New Roman" pitchFamily="18" charset="0"/>
            </a:endParaRPr>
          </a:p>
          <a:p>
            <a:pPr lvl="1">
              <a:buFont typeface="Wingdings" pitchFamily="2" charset="2"/>
              <a:buChar char="v"/>
            </a:pPr>
            <a:r>
              <a:rPr lang="en-US" sz="2000" dirty="0">
                <a:latin typeface="Times New Roman" pitchFamily="18" charset="0"/>
                <a:cs typeface="Times New Roman" pitchFamily="18" charset="0"/>
              </a:rPr>
              <a:t>More compact </a:t>
            </a:r>
            <a:r>
              <a:rPr lang="en-US" sz="2000" dirty="0" smtClean="0">
                <a:latin typeface="Times New Roman" pitchFamily="18" charset="0"/>
                <a:cs typeface="Times New Roman" pitchFamily="18" charset="0"/>
              </a:rPr>
              <a:t>memory </a:t>
            </a:r>
            <a:r>
              <a:rPr lang="en-US" sz="2000" dirty="0">
                <a:latin typeface="Times New Roman" pitchFamily="18" charset="0"/>
                <a:cs typeface="Times New Roman" pitchFamily="18" charset="0"/>
              </a:rPr>
              <a:t>than SRAM</a:t>
            </a:r>
            <a:r>
              <a:rPr lang="en-US" sz="2000" dirty="0" smtClean="0">
                <a:latin typeface="Times New Roman" pitchFamily="18" charset="0"/>
                <a:cs typeface="Times New Roman" pitchFamily="18" charset="0"/>
              </a:rPr>
              <a:t>.</a:t>
            </a:r>
          </a:p>
          <a:p>
            <a:pPr lvl="1">
              <a:buFont typeface="Wingdings" pitchFamily="2" charset="2"/>
              <a:buChar char="v"/>
            </a:pPr>
            <a:endParaRPr lang="en-US" sz="2000" dirty="0" smtClean="0">
              <a:latin typeface="Times New Roman" pitchFamily="18" charset="0"/>
              <a:cs typeface="Times New Roman" pitchFamily="18" charset="0"/>
            </a:endParaRPr>
          </a:p>
          <a:p>
            <a:pPr lvl="1">
              <a:buFont typeface="Wingdings" pitchFamily="2" charset="2"/>
              <a:buChar char="v"/>
            </a:pPr>
            <a:r>
              <a:rPr lang="en-US" sz="2000" dirty="0">
                <a:latin typeface="Times New Roman" pitchFamily="18" charset="0"/>
                <a:cs typeface="Times New Roman" pitchFamily="18" charset="0"/>
              </a:rPr>
              <a:t>Refresh required due to capacitor leak</a:t>
            </a:r>
          </a:p>
          <a:p>
            <a:pPr lvl="2">
              <a:buFont typeface="Wingdings" pitchFamily="2" charset="2"/>
              <a:buChar char="v"/>
            </a:pPr>
            <a:r>
              <a:rPr lang="en-US" sz="2000" dirty="0">
                <a:latin typeface="Times New Roman" pitchFamily="18" charset="0"/>
                <a:cs typeface="Times New Roman" pitchFamily="18" charset="0"/>
              </a:rPr>
              <a:t>Word’s cells refreshed when read</a:t>
            </a:r>
            <a:r>
              <a:rPr lang="en-US" sz="2000" dirty="0" smtClean="0">
                <a:latin typeface="Times New Roman" pitchFamily="18" charset="0"/>
                <a:cs typeface="Times New Roman" pitchFamily="18" charset="0"/>
              </a:rPr>
              <a:t>.</a:t>
            </a:r>
          </a:p>
          <a:p>
            <a:pPr lvl="2">
              <a:buFont typeface="Wingdings" pitchFamily="2" charset="2"/>
              <a:buChar char="v"/>
            </a:pPr>
            <a:endParaRPr lang="en-US" sz="2000" dirty="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Refresh Rate 15.625.</a:t>
            </a:r>
          </a:p>
          <a:p>
            <a:pPr lvl="1">
              <a:buFont typeface="Wingdings" pitchFamily="2" charset="2"/>
              <a:buChar char="v"/>
            </a:pPr>
            <a:endParaRPr lang="en-US" sz="2000" dirty="0" smtClean="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Slower to access than SRAM.</a:t>
            </a:r>
          </a:p>
        </p:txBody>
      </p:sp>
      <p:grpSp>
        <p:nvGrpSpPr>
          <p:cNvPr id="49" name="Group 239"/>
          <p:cNvGrpSpPr>
            <a:grpSpLocks/>
          </p:cNvGrpSpPr>
          <p:nvPr/>
        </p:nvGrpSpPr>
        <p:grpSpPr bwMode="auto">
          <a:xfrm>
            <a:off x="6172200" y="3048000"/>
            <a:ext cx="2024063" cy="2004885"/>
            <a:chOff x="4110" y="2616"/>
            <a:chExt cx="1050" cy="740"/>
          </a:xfrm>
        </p:grpSpPr>
        <p:grpSp>
          <p:nvGrpSpPr>
            <p:cNvPr id="50" name="Group 233"/>
            <p:cNvGrpSpPr>
              <a:grpSpLocks/>
            </p:cNvGrpSpPr>
            <p:nvPr/>
          </p:nvGrpSpPr>
          <p:grpSpPr bwMode="auto">
            <a:xfrm>
              <a:off x="4325" y="2818"/>
              <a:ext cx="725" cy="538"/>
              <a:chOff x="4325" y="2818"/>
              <a:chExt cx="725" cy="538"/>
            </a:xfrm>
          </p:grpSpPr>
          <p:sp>
            <p:nvSpPr>
              <p:cNvPr id="52" name="Text Box 222"/>
              <p:cNvSpPr txBox="1">
                <a:spLocks noChangeArrowheads="1"/>
              </p:cNvSpPr>
              <p:nvPr/>
            </p:nvSpPr>
            <p:spPr bwMode="auto">
              <a:xfrm>
                <a:off x="4641" y="2818"/>
                <a:ext cx="409" cy="21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a:t>Data</a:t>
                </a:r>
                <a:endParaRPr lang="en-US"/>
              </a:p>
            </p:txBody>
          </p:sp>
          <p:sp>
            <p:nvSpPr>
              <p:cNvPr id="53" name="Text Box 223"/>
              <p:cNvSpPr txBox="1">
                <a:spLocks noChangeArrowheads="1"/>
              </p:cNvSpPr>
              <p:nvPr/>
            </p:nvSpPr>
            <p:spPr bwMode="auto">
              <a:xfrm>
                <a:off x="4325" y="2959"/>
                <a:ext cx="249" cy="21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a:t>W</a:t>
                </a:r>
                <a:endParaRPr lang="en-US"/>
              </a:p>
            </p:txBody>
          </p:sp>
          <p:sp>
            <p:nvSpPr>
              <p:cNvPr id="54" name="AutoShape 224"/>
              <p:cNvSpPr>
                <a:spLocks/>
              </p:cNvSpPr>
              <p:nvPr/>
            </p:nvSpPr>
            <p:spPr bwMode="auto">
              <a:xfrm rot="-10800000">
                <a:off x="4618" y="3054"/>
                <a:ext cx="57" cy="131"/>
              </a:xfrm>
              <a:prstGeom prst="rightBracket">
                <a:avLst>
                  <a:gd name="adj" fmla="val 19152"/>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55" name="Line 225"/>
              <p:cNvSpPr>
                <a:spLocks noChangeShapeType="1"/>
              </p:cNvSpPr>
              <p:nvPr/>
            </p:nvSpPr>
            <p:spPr bwMode="auto">
              <a:xfrm rot="-10800000">
                <a:off x="4593" y="3061"/>
                <a:ext cx="0" cy="11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6" name="Line 226"/>
              <p:cNvSpPr>
                <a:spLocks noChangeShapeType="1"/>
              </p:cNvSpPr>
              <p:nvPr/>
            </p:nvSpPr>
            <p:spPr bwMode="auto">
              <a:xfrm rot="10860000" flipV="1">
                <a:off x="4426" y="3123"/>
                <a:ext cx="164" cy="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7" name="Line 227"/>
              <p:cNvSpPr>
                <a:spLocks noChangeShapeType="1"/>
              </p:cNvSpPr>
              <p:nvPr/>
            </p:nvSpPr>
            <p:spPr bwMode="auto">
              <a:xfrm rot="10800000" flipH="1">
                <a:off x="4679" y="3183"/>
                <a:ext cx="4" cy="8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 name="Line 228"/>
              <p:cNvSpPr>
                <a:spLocks noChangeShapeType="1"/>
              </p:cNvSpPr>
              <p:nvPr/>
            </p:nvSpPr>
            <p:spPr bwMode="auto">
              <a:xfrm rot="-10800000">
                <a:off x="4679" y="2851"/>
                <a:ext cx="0" cy="20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 name="Line 229"/>
              <p:cNvSpPr>
                <a:spLocks noChangeShapeType="1"/>
              </p:cNvSpPr>
              <p:nvPr/>
            </p:nvSpPr>
            <p:spPr bwMode="auto">
              <a:xfrm>
                <a:off x="4626" y="3267"/>
                <a:ext cx="11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0" name="Line 230"/>
              <p:cNvSpPr>
                <a:spLocks noChangeShapeType="1"/>
              </p:cNvSpPr>
              <p:nvPr/>
            </p:nvSpPr>
            <p:spPr bwMode="auto">
              <a:xfrm>
                <a:off x="4626" y="3296"/>
                <a:ext cx="11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 name="Line 231"/>
              <p:cNvSpPr>
                <a:spLocks noChangeShapeType="1"/>
              </p:cNvSpPr>
              <p:nvPr/>
            </p:nvSpPr>
            <p:spPr bwMode="auto">
              <a:xfrm rot="240000">
                <a:off x="4683" y="3292"/>
                <a:ext cx="4" cy="5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 name="Line 232"/>
              <p:cNvSpPr>
                <a:spLocks noChangeShapeType="1"/>
              </p:cNvSpPr>
              <p:nvPr/>
            </p:nvSpPr>
            <p:spPr bwMode="auto">
              <a:xfrm>
                <a:off x="4651" y="3352"/>
                <a:ext cx="67" cy="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1" name="Text Box 237"/>
            <p:cNvSpPr txBox="1">
              <a:spLocks noChangeArrowheads="1"/>
            </p:cNvSpPr>
            <p:nvPr/>
          </p:nvSpPr>
          <p:spPr bwMode="auto">
            <a:xfrm>
              <a:off x="4110" y="2616"/>
              <a:ext cx="1050"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sz="1200" u="sng"/>
                <a:t>DRAM</a:t>
              </a:r>
              <a:endParaRPr lang="en-US"/>
            </a:p>
          </p:txBody>
        </p:sp>
      </p:grpSp>
    </p:spTree>
    <p:extLst>
      <p:ext uri="{BB962C8B-B14F-4D97-AF65-F5344CB8AC3E}">
        <p14:creationId xmlns="" xmlns:p14="http://schemas.microsoft.com/office/powerpoint/2010/main" val="2760904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Variations</a:t>
            </a:r>
            <a:endParaRPr lang="en-US" dirty="0"/>
          </a:p>
        </p:txBody>
      </p:sp>
      <p:sp>
        <p:nvSpPr>
          <p:cNvPr id="3" name="Content Placeholder 2"/>
          <p:cNvSpPr>
            <a:spLocks noGrp="1"/>
          </p:cNvSpPr>
          <p:nvPr>
            <p:ph idx="1"/>
          </p:nvPr>
        </p:nvSpPr>
        <p:spPr>
          <a:xfrm>
            <a:off x="0" y="1600200"/>
            <a:ext cx="9139451" cy="5257800"/>
          </a:xfrm>
        </p:spPr>
        <p:txBody>
          <a:bodyPr>
            <a:normAutofit lnSpcReduction="10000"/>
          </a:bodyPr>
          <a:lstStyle/>
          <a:p>
            <a:pPr marL="0" indent="0">
              <a:buNone/>
            </a:pPr>
            <a:r>
              <a:rPr lang="en-US" sz="2400" dirty="0"/>
              <a:t>PSRAM: Pseudo-static </a:t>
            </a:r>
            <a:r>
              <a:rPr lang="en-US" sz="2400" dirty="0" smtClean="0"/>
              <a:t>RAM</a:t>
            </a:r>
          </a:p>
          <a:p>
            <a:pPr marL="0" indent="0">
              <a:buNone/>
            </a:pPr>
            <a:endParaRPr lang="en-US" sz="2400" dirty="0"/>
          </a:p>
          <a:p>
            <a:pPr lvl="1">
              <a:buFont typeface="Wingdings" pitchFamily="2" charset="2"/>
              <a:buChar char="v"/>
            </a:pPr>
            <a:r>
              <a:rPr lang="en-US" sz="2000" dirty="0"/>
              <a:t>DRAM with built-in memory refresh </a:t>
            </a:r>
            <a:r>
              <a:rPr lang="en-US" sz="2000" dirty="0" smtClean="0"/>
              <a:t>controller.</a:t>
            </a:r>
            <a:endParaRPr lang="en-US" sz="2000" dirty="0"/>
          </a:p>
          <a:p>
            <a:pPr lvl="1">
              <a:buFont typeface="Wingdings" pitchFamily="2" charset="2"/>
              <a:buChar char="v"/>
            </a:pPr>
            <a:r>
              <a:rPr lang="en-US" sz="2000" dirty="0"/>
              <a:t>Popular low-cost high-density alternative to </a:t>
            </a:r>
            <a:r>
              <a:rPr lang="en-US" sz="2000" dirty="0" smtClean="0"/>
              <a:t>SRAM.</a:t>
            </a:r>
          </a:p>
          <a:p>
            <a:pPr marL="457200" lvl="1" indent="0">
              <a:buNone/>
            </a:pPr>
            <a:endParaRPr lang="en-US" sz="2000" dirty="0"/>
          </a:p>
          <a:p>
            <a:pPr marL="0" indent="0">
              <a:buNone/>
            </a:pPr>
            <a:r>
              <a:rPr lang="en-US" sz="2400" dirty="0"/>
              <a:t>NVRAM: Nonvolatile </a:t>
            </a:r>
            <a:r>
              <a:rPr lang="en-US" sz="2400" dirty="0" smtClean="0"/>
              <a:t>RAM</a:t>
            </a:r>
          </a:p>
          <a:p>
            <a:pPr marL="0" indent="0">
              <a:buNone/>
            </a:pPr>
            <a:endParaRPr lang="en-US" sz="2400" dirty="0"/>
          </a:p>
          <a:p>
            <a:pPr lvl="1">
              <a:buFont typeface="Wingdings" pitchFamily="2" charset="2"/>
              <a:buChar char="v"/>
            </a:pPr>
            <a:r>
              <a:rPr lang="en-US" sz="2000" dirty="0"/>
              <a:t>Holds data after external power removed</a:t>
            </a:r>
          </a:p>
          <a:p>
            <a:pPr lvl="1">
              <a:buFont typeface="Wingdings" pitchFamily="2" charset="2"/>
              <a:buChar char="v"/>
            </a:pPr>
            <a:r>
              <a:rPr lang="en-US" sz="2000" dirty="0"/>
              <a:t>Battery-backed RAM</a:t>
            </a:r>
          </a:p>
          <a:p>
            <a:pPr lvl="2">
              <a:buFont typeface="Wingdings" pitchFamily="2" charset="2"/>
              <a:buChar char="v"/>
            </a:pPr>
            <a:r>
              <a:rPr lang="en-US" sz="1800" dirty="0"/>
              <a:t>SRAM with own permanently connected </a:t>
            </a:r>
            <a:r>
              <a:rPr lang="en-US" sz="1800" dirty="0" smtClean="0"/>
              <a:t>battery.</a:t>
            </a:r>
            <a:endParaRPr lang="en-US" sz="1800" dirty="0"/>
          </a:p>
          <a:p>
            <a:pPr lvl="2">
              <a:buFont typeface="Wingdings" pitchFamily="2" charset="2"/>
              <a:buChar char="v"/>
            </a:pPr>
            <a:r>
              <a:rPr lang="en-US" sz="1800" dirty="0"/>
              <a:t>writes as fast as </a:t>
            </a:r>
            <a:r>
              <a:rPr lang="en-US" sz="1800" dirty="0" smtClean="0"/>
              <a:t>reads.</a:t>
            </a:r>
            <a:endParaRPr lang="en-US" sz="1800" dirty="0"/>
          </a:p>
          <a:p>
            <a:pPr lvl="2">
              <a:buFont typeface="Wingdings" pitchFamily="2" charset="2"/>
              <a:buChar char="v"/>
            </a:pPr>
            <a:r>
              <a:rPr lang="en-US" sz="1800" dirty="0"/>
              <a:t>no limit on number of writes unlike nonvolatile ROM-based </a:t>
            </a:r>
            <a:r>
              <a:rPr lang="en-US" sz="1800" dirty="0" smtClean="0"/>
              <a:t>memory.</a:t>
            </a:r>
            <a:endParaRPr lang="en-US" sz="1800" dirty="0"/>
          </a:p>
          <a:p>
            <a:pPr lvl="1">
              <a:buFont typeface="Wingdings" pitchFamily="2" charset="2"/>
              <a:buChar char="v"/>
            </a:pPr>
            <a:r>
              <a:rPr lang="en-US" sz="2000" dirty="0"/>
              <a:t>SRAM with EEPROM or flash</a:t>
            </a:r>
          </a:p>
          <a:p>
            <a:pPr lvl="2">
              <a:buFont typeface="Wingdings" pitchFamily="2" charset="2"/>
              <a:buChar char="v"/>
            </a:pPr>
            <a:r>
              <a:rPr lang="en-US" sz="1800" dirty="0"/>
              <a:t>stores complete RAM contents on EEPROM or flash before power turned off</a:t>
            </a:r>
          </a:p>
        </p:txBody>
      </p:sp>
    </p:spTree>
    <p:extLst>
      <p:ext uri="{BB962C8B-B14F-4D97-AF65-F5344CB8AC3E}">
        <p14:creationId xmlns="" xmlns:p14="http://schemas.microsoft.com/office/powerpoint/2010/main" val="3371177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87" name="Rectangle 135"/>
          <p:cNvSpPr>
            <a:spLocks noGrp="1" noChangeArrowheads="1"/>
          </p:cNvSpPr>
          <p:nvPr>
            <p:ph type="title"/>
          </p:nvPr>
        </p:nvSpPr>
        <p:spPr/>
        <p:txBody>
          <a:bodyPr/>
          <a:lstStyle/>
          <a:p>
            <a:r>
              <a:rPr lang="en-US"/>
              <a:t>Composing memory</a:t>
            </a:r>
          </a:p>
        </p:txBody>
      </p:sp>
      <p:sp>
        <p:nvSpPr>
          <p:cNvPr id="74888" name="Rectangle 136"/>
          <p:cNvSpPr>
            <a:spLocks noGrp="1" noChangeArrowheads="1"/>
          </p:cNvSpPr>
          <p:nvPr>
            <p:ph type="body" idx="1"/>
          </p:nvPr>
        </p:nvSpPr>
        <p:spPr>
          <a:xfrm>
            <a:off x="0" y="1390650"/>
            <a:ext cx="9144000" cy="1733550"/>
          </a:xfrm>
        </p:spPr>
        <p:txBody>
          <a:bodyPr>
            <a:normAutofit/>
          </a:bodyPr>
          <a:lstStyle/>
          <a:p>
            <a:pPr>
              <a:buFont typeface="Wingdings" pitchFamily="2" charset="2"/>
              <a:buChar char="v"/>
            </a:pPr>
            <a:r>
              <a:rPr lang="en-US" sz="2000" dirty="0">
                <a:latin typeface="Times New Roman" pitchFamily="18" charset="0"/>
                <a:cs typeface="Times New Roman" pitchFamily="18" charset="0"/>
              </a:rPr>
              <a:t>Memory size needed often differs from size of readily available </a:t>
            </a:r>
            <a:r>
              <a:rPr lang="en-US" sz="2000" dirty="0" smtClean="0">
                <a:latin typeface="Times New Roman" pitchFamily="18" charset="0"/>
                <a:cs typeface="Times New Roman" pitchFamily="18" charset="0"/>
              </a:rPr>
              <a:t>memories.</a:t>
            </a:r>
            <a:endParaRPr lang="en-US" sz="2000" dirty="0">
              <a:latin typeface="Times New Roman" pitchFamily="18" charset="0"/>
              <a:cs typeface="Times New Roman" pitchFamily="18" charset="0"/>
            </a:endParaRP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available memory is larger, simply ignore unneeded high-order address bits and higher data </a:t>
            </a:r>
            <a:r>
              <a:rPr lang="en-US" sz="2000" dirty="0" smtClean="0">
                <a:latin typeface="Times New Roman" pitchFamily="18" charset="0"/>
                <a:cs typeface="Times New Roman" pitchFamily="18" charset="0"/>
              </a:rPr>
              <a:t>lines.</a:t>
            </a:r>
            <a:endParaRPr lang="en-US" sz="2000" dirty="0">
              <a:latin typeface="Times New Roman" pitchFamily="18" charset="0"/>
              <a:cs typeface="Times New Roman" pitchFamily="18" charset="0"/>
            </a:endParaRPr>
          </a:p>
          <a:p>
            <a:pPr>
              <a:buFont typeface="Wingdings" pitchFamily="2" charset="2"/>
              <a:buChar char="Ø"/>
            </a:pPr>
            <a:endParaRPr lang="en-US" sz="1800" dirty="0"/>
          </a:p>
        </p:txBody>
      </p:sp>
      <p:grpSp>
        <p:nvGrpSpPr>
          <p:cNvPr id="75064" name="Group 312"/>
          <p:cNvGrpSpPr>
            <a:grpSpLocks/>
          </p:cNvGrpSpPr>
          <p:nvPr/>
        </p:nvGrpSpPr>
        <p:grpSpPr bwMode="auto">
          <a:xfrm>
            <a:off x="0" y="3342780"/>
            <a:ext cx="8991600" cy="2743201"/>
            <a:chOff x="156" y="2856"/>
            <a:chExt cx="3399" cy="975"/>
          </a:xfrm>
        </p:grpSpPr>
        <p:grpSp>
          <p:nvGrpSpPr>
            <p:cNvPr id="75004" name="Group 252"/>
            <p:cNvGrpSpPr>
              <a:grpSpLocks/>
            </p:cNvGrpSpPr>
            <p:nvPr/>
          </p:nvGrpSpPr>
          <p:grpSpPr bwMode="auto">
            <a:xfrm>
              <a:off x="939" y="2856"/>
              <a:ext cx="2616" cy="975"/>
              <a:chOff x="2535" y="2142"/>
              <a:chExt cx="2808" cy="1119"/>
            </a:xfrm>
          </p:grpSpPr>
          <p:sp>
            <p:nvSpPr>
              <p:cNvPr id="74890" name="Line 138"/>
              <p:cNvSpPr>
                <a:spLocks noChangeShapeType="1"/>
              </p:cNvSpPr>
              <p:nvPr/>
            </p:nvSpPr>
            <p:spPr bwMode="auto">
              <a:xfrm>
                <a:off x="4179" y="2868"/>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891" name="Line 139"/>
              <p:cNvSpPr>
                <a:spLocks noChangeShapeType="1"/>
              </p:cNvSpPr>
              <p:nvPr/>
            </p:nvSpPr>
            <p:spPr bwMode="auto">
              <a:xfrm>
                <a:off x="4106" y="2868"/>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892" name="Text Box 140"/>
              <p:cNvSpPr txBox="1">
                <a:spLocks noChangeArrowheads="1"/>
              </p:cNvSpPr>
              <p:nvPr/>
            </p:nvSpPr>
            <p:spPr bwMode="auto">
              <a:xfrm>
                <a:off x="3964" y="2904"/>
                <a:ext cx="148"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74893" name="Line 141"/>
              <p:cNvSpPr>
                <a:spLocks noChangeShapeType="1"/>
              </p:cNvSpPr>
              <p:nvPr/>
            </p:nvSpPr>
            <p:spPr bwMode="auto">
              <a:xfrm>
                <a:off x="4236" y="2868"/>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894" name="Line 142"/>
              <p:cNvSpPr>
                <a:spLocks noChangeShapeType="1"/>
              </p:cNvSpPr>
              <p:nvPr/>
            </p:nvSpPr>
            <p:spPr bwMode="auto">
              <a:xfrm>
                <a:off x="3964" y="2868"/>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895" name="Rectangle 143"/>
              <p:cNvSpPr>
                <a:spLocks noChangeArrowheads="1"/>
              </p:cNvSpPr>
              <p:nvPr/>
            </p:nvSpPr>
            <p:spPr bwMode="auto">
              <a:xfrm>
                <a:off x="2861" y="2142"/>
                <a:ext cx="2482" cy="85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a:r>
                  <a:rPr lang="en-US" sz="1200"/>
                  <a:t>2</a:t>
                </a:r>
                <a:r>
                  <a:rPr lang="en-US" sz="1200" baseline="30000"/>
                  <a:t>m</a:t>
                </a:r>
                <a:r>
                  <a:rPr lang="en-US" sz="1200"/>
                  <a:t> × 3n  ROM</a:t>
                </a:r>
                <a:endParaRPr lang="en-US"/>
              </a:p>
            </p:txBody>
          </p:sp>
          <p:sp>
            <p:nvSpPr>
              <p:cNvPr id="74896" name="Text Box 144"/>
              <p:cNvSpPr txBox="1">
                <a:spLocks noChangeArrowheads="1"/>
              </p:cNvSpPr>
              <p:nvPr/>
            </p:nvSpPr>
            <p:spPr bwMode="auto">
              <a:xfrm>
                <a:off x="3031" y="2320"/>
                <a:ext cx="558" cy="536"/>
              </a:xfrm>
              <a:prstGeom prst="rect">
                <a:avLst/>
              </a:prstGeom>
              <a:solidFill>
                <a:srgbClr val="FFFFFF"/>
              </a:solidFill>
              <a:ln w="9525">
                <a:solidFill>
                  <a:srgbClr val="000000"/>
                </a:solidFill>
                <a:miter lim="800000"/>
                <a:headEnd/>
                <a:tailEnd/>
              </a:ln>
            </p:spPr>
            <p:txBody>
              <a:bodyPr lIns="0" rIns="0"/>
              <a:lstStyle/>
              <a:p>
                <a:pPr algn="ctr"/>
                <a:r>
                  <a:rPr lang="en-US" sz="1200"/>
                  <a:t>2</a:t>
                </a:r>
                <a:r>
                  <a:rPr lang="en-US" sz="1200" baseline="30000"/>
                  <a:t>m</a:t>
                </a:r>
                <a:r>
                  <a:rPr lang="en-US" sz="1200"/>
                  <a:t> × n  ROM</a:t>
                </a:r>
                <a:endParaRPr lang="en-US"/>
              </a:p>
            </p:txBody>
          </p:sp>
          <p:sp>
            <p:nvSpPr>
              <p:cNvPr id="74897" name="Text Box 145"/>
              <p:cNvSpPr txBox="1">
                <a:spLocks noChangeArrowheads="1"/>
              </p:cNvSpPr>
              <p:nvPr/>
            </p:nvSpPr>
            <p:spPr bwMode="auto">
              <a:xfrm>
                <a:off x="2649" y="2606"/>
                <a:ext cx="15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A</a:t>
                </a:r>
                <a:r>
                  <a:rPr lang="en-US" sz="1200" baseline="-25000"/>
                  <a:t>0</a:t>
                </a:r>
                <a:endParaRPr lang="en-US"/>
              </a:p>
            </p:txBody>
          </p:sp>
          <p:sp>
            <p:nvSpPr>
              <p:cNvPr id="74898" name="Line 146"/>
              <p:cNvSpPr>
                <a:spLocks noChangeShapeType="1"/>
              </p:cNvSpPr>
              <p:nvPr/>
            </p:nvSpPr>
            <p:spPr bwMode="auto">
              <a:xfrm rot="-5400000">
                <a:off x="2917" y="2600"/>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899" name="Line 147"/>
              <p:cNvSpPr>
                <a:spLocks noChangeShapeType="1"/>
              </p:cNvSpPr>
              <p:nvPr/>
            </p:nvSpPr>
            <p:spPr bwMode="auto">
              <a:xfrm rot="-5400000">
                <a:off x="2917" y="2707"/>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00" name="Text Box 148"/>
              <p:cNvSpPr txBox="1">
                <a:spLocks noChangeArrowheads="1"/>
              </p:cNvSpPr>
              <p:nvPr/>
            </p:nvSpPr>
            <p:spPr bwMode="auto">
              <a:xfrm>
                <a:off x="2845" y="2677"/>
                <a:ext cx="148"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74901" name="Line 149"/>
              <p:cNvSpPr>
                <a:spLocks noChangeShapeType="1"/>
              </p:cNvSpPr>
              <p:nvPr/>
            </p:nvSpPr>
            <p:spPr bwMode="auto">
              <a:xfrm rot="-5400000">
                <a:off x="2917" y="2564"/>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02" name="Line 150"/>
              <p:cNvSpPr>
                <a:spLocks noChangeShapeType="1"/>
              </p:cNvSpPr>
              <p:nvPr/>
            </p:nvSpPr>
            <p:spPr bwMode="auto">
              <a:xfrm rot="-5400000">
                <a:off x="2917" y="2350"/>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03" name="Text Box 151"/>
              <p:cNvSpPr txBox="1">
                <a:spLocks noChangeArrowheads="1"/>
              </p:cNvSpPr>
              <p:nvPr/>
            </p:nvSpPr>
            <p:spPr bwMode="auto">
              <a:xfrm>
                <a:off x="2535" y="2356"/>
                <a:ext cx="26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enable</a:t>
                </a:r>
              </a:p>
            </p:txBody>
          </p:sp>
          <p:sp>
            <p:nvSpPr>
              <p:cNvPr id="74904" name="Text Box 152"/>
              <p:cNvSpPr txBox="1">
                <a:spLocks noChangeArrowheads="1"/>
              </p:cNvSpPr>
              <p:nvPr/>
            </p:nvSpPr>
            <p:spPr bwMode="auto">
              <a:xfrm>
                <a:off x="3828" y="2320"/>
                <a:ext cx="558" cy="536"/>
              </a:xfrm>
              <a:prstGeom prst="rect">
                <a:avLst/>
              </a:prstGeom>
              <a:solidFill>
                <a:srgbClr val="FFFFFF"/>
              </a:solidFill>
              <a:ln w="9525">
                <a:solidFill>
                  <a:srgbClr val="000000"/>
                </a:solidFill>
                <a:miter lim="800000"/>
                <a:headEnd/>
                <a:tailEnd/>
              </a:ln>
            </p:spPr>
            <p:txBody>
              <a:bodyPr lIns="0" rIns="0"/>
              <a:lstStyle/>
              <a:p>
                <a:pPr algn="ctr"/>
                <a:r>
                  <a:rPr lang="en-US" sz="1200"/>
                  <a:t>2</a:t>
                </a:r>
                <a:r>
                  <a:rPr lang="en-US" sz="1200" baseline="30000"/>
                  <a:t>m</a:t>
                </a:r>
                <a:r>
                  <a:rPr lang="en-US" sz="1200"/>
                  <a:t> × n  ROM</a:t>
                </a:r>
                <a:endParaRPr lang="en-US"/>
              </a:p>
            </p:txBody>
          </p:sp>
          <p:sp>
            <p:nvSpPr>
              <p:cNvPr id="74905" name="Line 153"/>
              <p:cNvSpPr>
                <a:spLocks noChangeShapeType="1"/>
              </p:cNvSpPr>
              <p:nvPr/>
            </p:nvSpPr>
            <p:spPr bwMode="auto">
              <a:xfrm rot="-5400000">
                <a:off x="3714" y="2600"/>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06" name="Text Box 154"/>
              <p:cNvSpPr txBox="1">
                <a:spLocks noChangeArrowheads="1"/>
              </p:cNvSpPr>
              <p:nvPr/>
            </p:nvSpPr>
            <p:spPr bwMode="auto">
              <a:xfrm>
                <a:off x="3642" y="2677"/>
                <a:ext cx="14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dirty="0"/>
                  <a:t>…</a:t>
                </a:r>
              </a:p>
            </p:txBody>
          </p:sp>
          <p:sp>
            <p:nvSpPr>
              <p:cNvPr id="74907" name="Line 155"/>
              <p:cNvSpPr>
                <a:spLocks noChangeShapeType="1"/>
              </p:cNvSpPr>
              <p:nvPr/>
            </p:nvSpPr>
            <p:spPr bwMode="auto">
              <a:xfrm rot="-5400000">
                <a:off x="3714" y="2564"/>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08" name="Line 156"/>
              <p:cNvSpPr>
                <a:spLocks noChangeShapeType="1"/>
              </p:cNvSpPr>
              <p:nvPr/>
            </p:nvSpPr>
            <p:spPr bwMode="auto">
              <a:xfrm rot="-5400000">
                <a:off x="3714" y="2350"/>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09" name="Text Box 157"/>
              <p:cNvSpPr txBox="1">
                <a:spLocks noChangeArrowheads="1"/>
              </p:cNvSpPr>
              <p:nvPr/>
            </p:nvSpPr>
            <p:spPr bwMode="auto">
              <a:xfrm>
                <a:off x="4633" y="2320"/>
                <a:ext cx="558" cy="536"/>
              </a:xfrm>
              <a:prstGeom prst="rect">
                <a:avLst/>
              </a:prstGeom>
              <a:solidFill>
                <a:srgbClr val="FFFFFF"/>
              </a:solidFill>
              <a:ln w="9525">
                <a:solidFill>
                  <a:srgbClr val="000000"/>
                </a:solidFill>
                <a:miter lim="800000"/>
                <a:headEnd/>
                <a:tailEnd/>
              </a:ln>
            </p:spPr>
            <p:txBody>
              <a:bodyPr lIns="0" rIns="0"/>
              <a:lstStyle/>
              <a:p>
                <a:pPr algn="ctr"/>
                <a:r>
                  <a:rPr lang="en-US" sz="1200"/>
                  <a:t>2</a:t>
                </a:r>
                <a:r>
                  <a:rPr lang="en-US" sz="1200" baseline="30000"/>
                  <a:t>m</a:t>
                </a:r>
                <a:r>
                  <a:rPr lang="en-US" sz="1200"/>
                  <a:t> × n  ROM</a:t>
                </a:r>
                <a:endParaRPr lang="en-US"/>
              </a:p>
            </p:txBody>
          </p:sp>
          <p:sp>
            <p:nvSpPr>
              <p:cNvPr id="74910" name="Line 158"/>
              <p:cNvSpPr>
                <a:spLocks noChangeShapeType="1"/>
              </p:cNvSpPr>
              <p:nvPr/>
            </p:nvSpPr>
            <p:spPr bwMode="auto">
              <a:xfrm rot="-5400000">
                <a:off x="4519" y="2600"/>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11" name="Text Box 159"/>
              <p:cNvSpPr txBox="1">
                <a:spLocks noChangeArrowheads="1"/>
              </p:cNvSpPr>
              <p:nvPr/>
            </p:nvSpPr>
            <p:spPr bwMode="auto">
              <a:xfrm>
                <a:off x="4447" y="2677"/>
                <a:ext cx="148"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74912" name="Line 160"/>
              <p:cNvSpPr>
                <a:spLocks noChangeShapeType="1"/>
              </p:cNvSpPr>
              <p:nvPr/>
            </p:nvSpPr>
            <p:spPr bwMode="auto">
              <a:xfrm rot="-5400000">
                <a:off x="4519" y="2564"/>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13" name="Line 161"/>
              <p:cNvSpPr>
                <a:spLocks noChangeShapeType="1"/>
              </p:cNvSpPr>
              <p:nvPr/>
            </p:nvSpPr>
            <p:spPr bwMode="auto">
              <a:xfrm rot="-5400000">
                <a:off x="4519" y="2350"/>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14" name="Text Box 162"/>
              <p:cNvSpPr txBox="1">
                <a:spLocks noChangeArrowheads="1"/>
              </p:cNvSpPr>
              <p:nvPr/>
            </p:nvSpPr>
            <p:spPr bwMode="auto">
              <a:xfrm>
                <a:off x="3051" y="3118"/>
                <a:ext cx="20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Q</a:t>
                </a:r>
                <a:r>
                  <a:rPr lang="en-US" sz="1200" baseline="-25000"/>
                  <a:t>3n-1</a:t>
                </a:r>
                <a:endParaRPr lang="en-US" sz="1200"/>
              </a:p>
            </p:txBody>
          </p:sp>
          <p:sp>
            <p:nvSpPr>
              <p:cNvPr id="74915" name="Text Box 163"/>
              <p:cNvSpPr txBox="1">
                <a:spLocks noChangeArrowheads="1"/>
              </p:cNvSpPr>
              <p:nvPr/>
            </p:nvSpPr>
            <p:spPr bwMode="auto">
              <a:xfrm>
                <a:off x="3983" y="3118"/>
                <a:ext cx="133"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endParaRPr lang="en-US"/>
              </a:p>
            </p:txBody>
          </p:sp>
          <p:sp>
            <p:nvSpPr>
              <p:cNvPr id="74916" name="Text Box 164"/>
              <p:cNvSpPr txBox="1">
                <a:spLocks noChangeArrowheads="1"/>
              </p:cNvSpPr>
              <p:nvPr/>
            </p:nvSpPr>
            <p:spPr bwMode="auto">
              <a:xfrm>
                <a:off x="3864" y="3118"/>
                <a:ext cx="216"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Q</a:t>
                </a:r>
                <a:r>
                  <a:rPr lang="en-US" sz="1200" baseline="-25000"/>
                  <a:t>2n-1</a:t>
                </a:r>
                <a:endParaRPr lang="en-US"/>
              </a:p>
            </p:txBody>
          </p:sp>
          <p:sp>
            <p:nvSpPr>
              <p:cNvPr id="74917" name="Line 165"/>
              <p:cNvSpPr>
                <a:spLocks noChangeShapeType="1"/>
              </p:cNvSpPr>
              <p:nvPr/>
            </p:nvSpPr>
            <p:spPr bwMode="auto">
              <a:xfrm>
                <a:off x="4971" y="2856"/>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18" name="Line 166"/>
              <p:cNvSpPr>
                <a:spLocks noChangeShapeType="1"/>
              </p:cNvSpPr>
              <p:nvPr/>
            </p:nvSpPr>
            <p:spPr bwMode="auto">
              <a:xfrm>
                <a:off x="4898" y="2856"/>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19" name="Text Box 167"/>
              <p:cNvSpPr txBox="1">
                <a:spLocks noChangeArrowheads="1"/>
              </p:cNvSpPr>
              <p:nvPr/>
            </p:nvSpPr>
            <p:spPr bwMode="auto">
              <a:xfrm>
                <a:off x="4755" y="2892"/>
                <a:ext cx="14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74920" name="Line 168"/>
              <p:cNvSpPr>
                <a:spLocks noChangeShapeType="1"/>
              </p:cNvSpPr>
              <p:nvPr/>
            </p:nvSpPr>
            <p:spPr bwMode="auto">
              <a:xfrm>
                <a:off x="5028" y="2856"/>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21" name="Text Box 169"/>
              <p:cNvSpPr txBox="1">
                <a:spLocks noChangeArrowheads="1"/>
              </p:cNvSpPr>
              <p:nvPr/>
            </p:nvSpPr>
            <p:spPr bwMode="auto">
              <a:xfrm>
                <a:off x="4766" y="3118"/>
                <a:ext cx="132"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endParaRPr lang="en-US"/>
              </a:p>
            </p:txBody>
          </p:sp>
          <p:sp>
            <p:nvSpPr>
              <p:cNvPr id="74922" name="Text Box 170"/>
              <p:cNvSpPr txBox="1">
                <a:spLocks noChangeArrowheads="1"/>
              </p:cNvSpPr>
              <p:nvPr/>
            </p:nvSpPr>
            <p:spPr bwMode="auto">
              <a:xfrm>
                <a:off x="4962" y="3118"/>
                <a:ext cx="204"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Q</a:t>
                </a:r>
                <a:r>
                  <a:rPr lang="en-US" sz="1200" baseline="-25000"/>
                  <a:t>0</a:t>
                </a:r>
                <a:endParaRPr lang="en-US" sz="1200"/>
              </a:p>
            </p:txBody>
          </p:sp>
          <p:sp>
            <p:nvSpPr>
              <p:cNvPr id="74923" name="Line 171"/>
              <p:cNvSpPr>
                <a:spLocks noChangeShapeType="1"/>
              </p:cNvSpPr>
              <p:nvPr/>
            </p:nvSpPr>
            <p:spPr bwMode="auto">
              <a:xfrm>
                <a:off x="4755" y="2856"/>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24" name="Line 172"/>
              <p:cNvSpPr>
                <a:spLocks noChangeShapeType="1"/>
              </p:cNvSpPr>
              <p:nvPr/>
            </p:nvSpPr>
            <p:spPr bwMode="auto">
              <a:xfrm>
                <a:off x="3031" y="2463"/>
                <a:ext cx="558" cy="1"/>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25" name="Line 173"/>
              <p:cNvSpPr>
                <a:spLocks noChangeShapeType="1"/>
              </p:cNvSpPr>
              <p:nvPr/>
            </p:nvSpPr>
            <p:spPr bwMode="auto">
              <a:xfrm>
                <a:off x="3031" y="2677"/>
                <a:ext cx="558" cy="1"/>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26" name="Line 174"/>
              <p:cNvSpPr>
                <a:spLocks noChangeShapeType="1"/>
              </p:cNvSpPr>
              <p:nvPr/>
            </p:nvSpPr>
            <p:spPr bwMode="auto">
              <a:xfrm>
                <a:off x="3031" y="2713"/>
                <a:ext cx="558" cy="1"/>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27" name="Line 175"/>
              <p:cNvSpPr>
                <a:spLocks noChangeShapeType="1"/>
              </p:cNvSpPr>
              <p:nvPr/>
            </p:nvSpPr>
            <p:spPr bwMode="auto">
              <a:xfrm>
                <a:off x="3031" y="2820"/>
                <a:ext cx="558" cy="1"/>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28" name="Line 176"/>
              <p:cNvSpPr>
                <a:spLocks noChangeShapeType="1"/>
              </p:cNvSpPr>
              <p:nvPr/>
            </p:nvSpPr>
            <p:spPr bwMode="auto">
              <a:xfrm rot="-5400000">
                <a:off x="3714" y="2707"/>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29" name="Line 177"/>
              <p:cNvSpPr>
                <a:spLocks noChangeShapeType="1"/>
              </p:cNvSpPr>
              <p:nvPr/>
            </p:nvSpPr>
            <p:spPr bwMode="auto">
              <a:xfrm rot="-5400000">
                <a:off x="4519" y="2707"/>
                <a:ext cx="1" cy="227"/>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30" name="Line 178"/>
              <p:cNvSpPr>
                <a:spLocks noChangeShapeType="1"/>
              </p:cNvSpPr>
              <p:nvPr/>
            </p:nvSpPr>
            <p:spPr bwMode="auto">
              <a:xfrm>
                <a:off x="3828" y="2463"/>
                <a:ext cx="562" cy="1"/>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31" name="Line 179"/>
              <p:cNvSpPr>
                <a:spLocks noChangeShapeType="1"/>
              </p:cNvSpPr>
              <p:nvPr/>
            </p:nvSpPr>
            <p:spPr bwMode="auto">
              <a:xfrm>
                <a:off x="3828" y="2677"/>
                <a:ext cx="558" cy="1"/>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32" name="Line 180"/>
              <p:cNvSpPr>
                <a:spLocks noChangeShapeType="1"/>
              </p:cNvSpPr>
              <p:nvPr/>
            </p:nvSpPr>
            <p:spPr bwMode="auto">
              <a:xfrm>
                <a:off x="3828" y="2713"/>
                <a:ext cx="558" cy="1"/>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33" name="Line 181"/>
              <p:cNvSpPr>
                <a:spLocks noChangeShapeType="1"/>
              </p:cNvSpPr>
              <p:nvPr/>
            </p:nvSpPr>
            <p:spPr bwMode="auto">
              <a:xfrm>
                <a:off x="3828" y="2820"/>
                <a:ext cx="562" cy="1"/>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4935" name="Line 183"/>
              <p:cNvSpPr>
                <a:spLocks noChangeShapeType="1"/>
              </p:cNvSpPr>
              <p:nvPr/>
            </p:nvSpPr>
            <p:spPr bwMode="auto">
              <a:xfrm>
                <a:off x="3389" y="2855"/>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36" name="Line 184"/>
              <p:cNvSpPr>
                <a:spLocks noChangeShapeType="1"/>
              </p:cNvSpPr>
              <p:nvPr/>
            </p:nvSpPr>
            <p:spPr bwMode="auto">
              <a:xfrm>
                <a:off x="3316" y="2855"/>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37" name="Text Box 185"/>
              <p:cNvSpPr txBox="1">
                <a:spLocks noChangeArrowheads="1"/>
              </p:cNvSpPr>
              <p:nvPr/>
            </p:nvSpPr>
            <p:spPr bwMode="auto">
              <a:xfrm>
                <a:off x="3173" y="2891"/>
                <a:ext cx="14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74938" name="Line 186"/>
              <p:cNvSpPr>
                <a:spLocks noChangeShapeType="1"/>
              </p:cNvSpPr>
              <p:nvPr/>
            </p:nvSpPr>
            <p:spPr bwMode="auto">
              <a:xfrm>
                <a:off x="3446" y="2855"/>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939" name="Line 187"/>
              <p:cNvSpPr>
                <a:spLocks noChangeShapeType="1"/>
              </p:cNvSpPr>
              <p:nvPr/>
            </p:nvSpPr>
            <p:spPr bwMode="auto">
              <a:xfrm>
                <a:off x="3173" y="2855"/>
                <a:ext cx="1" cy="26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5003" name="Text Box 251"/>
              <p:cNvSpPr txBox="1">
                <a:spLocks noChangeArrowheads="1"/>
              </p:cNvSpPr>
              <p:nvPr/>
            </p:nvSpPr>
            <p:spPr bwMode="auto">
              <a:xfrm>
                <a:off x="2655" y="2762"/>
                <a:ext cx="15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A</a:t>
                </a:r>
                <a:r>
                  <a:rPr lang="en-US" sz="1200" baseline="-25000"/>
                  <a:t>m</a:t>
                </a:r>
                <a:endParaRPr lang="en-US"/>
              </a:p>
            </p:txBody>
          </p:sp>
        </p:grpSp>
        <p:sp>
          <p:nvSpPr>
            <p:cNvPr id="75057" name="Text Box 305"/>
            <p:cNvSpPr txBox="1">
              <a:spLocks noChangeArrowheads="1"/>
            </p:cNvSpPr>
            <p:nvPr/>
          </p:nvSpPr>
          <p:spPr bwMode="auto">
            <a:xfrm>
              <a:off x="156" y="3168"/>
              <a:ext cx="768"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sz="1200" b="1" u="sng"/>
                <a:t>Increase width of words</a:t>
              </a:r>
              <a:endParaRPr lang="en-US"/>
            </a:p>
          </p:txBody>
        </p:sp>
      </p:grpSp>
    </p:spTree>
    <p:extLst>
      <p:ext uri="{BB962C8B-B14F-4D97-AF65-F5344CB8AC3E}">
        <p14:creationId xmlns="" xmlns:p14="http://schemas.microsoft.com/office/powerpoint/2010/main" val="2988180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87" name="Rectangle 135"/>
          <p:cNvSpPr>
            <a:spLocks noGrp="1" noChangeArrowheads="1"/>
          </p:cNvSpPr>
          <p:nvPr>
            <p:ph type="title"/>
          </p:nvPr>
        </p:nvSpPr>
        <p:spPr/>
        <p:txBody>
          <a:bodyPr/>
          <a:lstStyle/>
          <a:p>
            <a:r>
              <a:rPr lang="en-US"/>
              <a:t>Composing memory</a:t>
            </a:r>
          </a:p>
        </p:txBody>
      </p:sp>
      <p:sp>
        <p:nvSpPr>
          <p:cNvPr id="74888" name="Rectangle 136"/>
          <p:cNvSpPr>
            <a:spLocks noGrp="1" noChangeArrowheads="1"/>
          </p:cNvSpPr>
          <p:nvPr>
            <p:ph type="body" idx="1"/>
          </p:nvPr>
        </p:nvSpPr>
        <p:spPr>
          <a:xfrm>
            <a:off x="0" y="1390650"/>
            <a:ext cx="9144000" cy="1733550"/>
          </a:xfrm>
        </p:spPr>
        <p:txBody>
          <a:bodyPr>
            <a:normAutofit/>
          </a:bodyPr>
          <a:lstStyle/>
          <a:p>
            <a:pPr lvl="1">
              <a:buFont typeface="Wingdings" pitchFamily="2" charset="2"/>
              <a:buChar char="Ø"/>
            </a:pPr>
            <a:r>
              <a:rPr lang="en-US" sz="2400" dirty="0" smtClean="0">
                <a:latin typeface="Times New Roman" pitchFamily="18" charset="0"/>
                <a:cs typeface="Times New Roman" pitchFamily="18" charset="0"/>
              </a:rPr>
              <a:t>Combine </a:t>
            </a:r>
            <a:r>
              <a:rPr lang="en-US" sz="2400" dirty="0">
                <a:latin typeface="Times New Roman" pitchFamily="18" charset="0"/>
                <a:cs typeface="Times New Roman" pitchFamily="18" charset="0"/>
              </a:rPr>
              <a:t>techniques to increase number and width of words</a:t>
            </a:r>
          </a:p>
          <a:p>
            <a:pPr>
              <a:buFont typeface="Wingdings" pitchFamily="2" charset="2"/>
              <a:buChar char="Ø"/>
            </a:pPr>
            <a:endParaRPr lang="en-US" sz="1800" dirty="0"/>
          </a:p>
        </p:txBody>
      </p:sp>
      <p:grpSp>
        <p:nvGrpSpPr>
          <p:cNvPr id="110" name="Group 310"/>
          <p:cNvGrpSpPr>
            <a:grpSpLocks/>
          </p:cNvGrpSpPr>
          <p:nvPr/>
        </p:nvGrpSpPr>
        <p:grpSpPr bwMode="auto">
          <a:xfrm>
            <a:off x="152400" y="1981200"/>
            <a:ext cx="8915400" cy="4834650"/>
            <a:chOff x="3626" y="942"/>
            <a:chExt cx="1926" cy="2036"/>
          </a:xfrm>
        </p:grpSpPr>
        <p:grpSp>
          <p:nvGrpSpPr>
            <p:cNvPr id="111" name="Group 250"/>
            <p:cNvGrpSpPr>
              <a:grpSpLocks/>
            </p:cNvGrpSpPr>
            <p:nvPr/>
          </p:nvGrpSpPr>
          <p:grpSpPr bwMode="auto">
            <a:xfrm>
              <a:off x="3626" y="1097"/>
              <a:ext cx="1926" cy="1881"/>
              <a:chOff x="656" y="1841"/>
              <a:chExt cx="1926" cy="1881"/>
            </a:xfrm>
          </p:grpSpPr>
          <p:sp>
            <p:nvSpPr>
              <p:cNvPr id="113" name="Rectangle 190"/>
              <p:cNvSpPr>
                <a:spLocks noChangeArrowheads="1"/>
              </p:cNvSpPr>
              <p:nvPr/>
            </p:nvSpPr>
            <p:spPr bwMode="auto">
              <a:xfrm>
                <a:off x="1025" y="1841"/>
                <a:ext cx="1557" cy="161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a:r>
                  <a:rPr lang="en-US" sz="1200"/>
                  <a:t>2</a:t>
                </a:r>
                <a:r>
                  <a:rPr lang="en-US" sz="1200" baseline="30000"/>
                  <a:t>m+1</a:t>
                </a:r>
                <a:r>
                  <a:rPr lang="en-US" sz="1200"/>
                  <a:t> × n  ROM</a:t>
                </a:r>
                <a:endParaRPr lang="en-US"/>
              </a:p>
            </p:txBody>
          </p:sp>
          <p:sp>
            <p:nvSpPr>
              <p:cNvPr id="114" name="Text Box 191"/>
              <p:cNvSpPr txBox="1">
                <a:spLocks noChangeArrowheads="1"/>
              </p:cNvSpPr>
              <p:nvPr/>
            </p:nvSpPr>
            <p:spPr bwMode="auto">
              <a:xfrm>
                <a:off x="1913" y="1992"/>
                <a:ext cx="519" cy="432"/>
              </a:xfrm>
              <a:prstGeom prst="rect">
                <a:avLst/>
              </a:prstGeom>
              <a:solidFill>
                <a:srgbClr val="FFFFFF"/>
              </a:solidFill>
              <a:ln w="9525">
                <a:solidFill>
                  <a:srgbClr val="000000"/>
                </a:solidFill>
                <a:miter lim="800000"/>
                <a:headEnd/>
                <a:tailEnd/>
              </a:ln>
            </p:spPr>
            <p:txBody>
              <a:bodyPr lIns="0" rIns="0"/>
              <a:lstStyle/>
              <a:p>
                <a:pPr algn="ctr"/>
                <a:r>
                  <a:rPr lang="en-US" sz="1000"/>
                  <a:t>2</a:t>
                </a:r>
                <a:r>
                  <a:rPr lang="en-US" sz="1000" baseline="30000"/>
                  <a:t>m</a:t>
                </a:r>
                <a:r>
                  <a:rPr lang="en-US" sz="1000"/>
                  <a:t> × n  ROM</a:t>
                </a:r>
                <a:endParaRPr lang="en-US"/>
              </a:p>
            </p:txBody>
          </p:sp>
          <p:sp>
            <p:nvSpPr>
              <p:cNvPr id="115" name="Text Box 192"/>
              <p:cNvSpPr txBox="1">
                <a:spLocks noChangeArrowheads="1"/>
              </p:cNvSpPr>
              <p:nvPr/>
            </p:nvSpPr>
            <p:spPr bwMode="auto">
              <a:xfrm>
                <a:off x="810" y="2168"/>
                <a:ext cx="144" cy="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400"/>
                  <a:t>A</a:t>
                </a:r>
                <a:r>
                  <a:rPr lang="en-US" sz="1400" baseline="-25000"/>
                  <a:t>0</a:t>
                </a:r>
                <a:endParaRPr lang="en-US"/>
              </a:p>
            </p:txBody>
          </p:sp>
          <p:sp>
            <p:nvSpPr>
              <p:cNvPr id="116" name="Line 193"/>
              <p:cNvSpPr>
                <a:spLocks noChangeShapeType="1"/>
              </p:cNvSpPr>
              <p:nvPr/>
            </p:nvSpPr>
            <p:spPr bwMode="auto">
              <a:xfrm rot="-5400000">
                <a:off x="1438" y="1834"/>
                <a:ext cx="0" cy="95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17" name="Line 194"/>
              <p:cNvSpPr>
                <a:spLocks noChangeShapeType="1"/>
              </p:cNvSpPr>
              <p:nvPr/>
            </p:nvSpPr>
            <p:spPr bwMode="auto">
              <a:xfrm rot="-5400000">
                <a:off x="1438" y="1891"/>
                <a:ext cx="0" cy="95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18" name="Text Box 195"/>
              <p:cNvSpPr txBox="1">
                <a:spLocks noChangeArrowheads="1"/>
              </p:cNvSpPr>
              <p:nvPr/>
            </p:nvSpPr>
            <p:spPr bwMode="auto">
              <a:xfrm>
                <a:off x="1740" y="2280"/>
                <a:ext cx="139"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119" name="Line 196"/>
              <p:cNvSpPr>
                <a:spLocks noChangeShapeType="1"/>
              </p:cNvSpPr>
              <p:nvPr/>
            </p:nvSpPr>
            <p:spPr bwMode="auto">
              <a:xfrm rot="-5400000">
                <a:off x="1438" y="1805"/>
                <a:ext cx="0" cy="95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20" name="Line 197"/>
              <p:cNvSpPr>
                <a:spLocks noChangeShapeType="1"/>
              </p:cNvSpPr>
              <p:nvPr/>
            </p:nvSpPr>
            <p:spPr bwMode="auto">
              <a:xfrm rot="-5400000">
                <a:off x="1766" y="1960"/>
                <a:ext cx="0" cy="294"/>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21" name="Text Box 198"/>
              <p:cNvSpPr txBox="1">
                <a:spLocks noChangeArrowheads="1"/>
              </p:cNvSpPr>
              <p:nvPr/>
            </p:nvSpPr>
            <p:spPr bwMode="auto">
              <a:xfrm>
                <a:off x="656" y="2779"/>
                <a:ext cx="298"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enable</a:t>
                </a:r>
                <a:endParaRPr lang="en-US"/>
              </a:p>
            </p:txBody>
          </p:sp>
          <p:sp>
            <p:nvSpPr>
              <p:cNvPr id="122" name="Text Box 199"/>
              <p:cNvSpPr txBox="1">
                <a:spLocks noChangeArrowheads="1"/>
              </p:cNvSpPr>
              <p:nvPr/>
            </p:nvSpPr>
            <p:spPr bwMode="auto">
              <a:xfrm>
                <a:off x="2090" y="2453"/>
                <a:ext cx="13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123" name="Line 200"/>
              <p:cNvSpPr>
                <a:spLocks noChangeShapeType="1"/>
              </p:cNvSpPr>
              <p:nvPr/>
            </p:nvSpPr>
            <p:spPr bwMode="auto">
              <a:xfrm>
                <a:off x="2340" y="2424"/>
                <a:ext cx="0" cy="21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24" name="Text Box 201"/>
              <p:cNvSpPr txBox="1">
                <a:spLocks noChangeArrowheads="1"/>
              </p:cNvSpPr>
              <p:nvPr/>
            </p:nvSpPr>
            <p:spPr bwMode="auto">
              <a:xfrm>
                <a:off x="2062" y="2635"/>
                <a:ext cx="12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endParaRPr lang="en-US"/>
              </a:p>
            </p:txBody>
          </p:sp>
          <p:sp>
            <p:nvSpPr>
              <p:cNvPr id="125" name="Line 202"/>
              <p:cNvSpPr>
                <a:spLocks noChangeShapeType="1"/>
              </p:cNvSpPr>
              <p:nvPr/>
            </p:nvSpPr>
            <p:spPr bwMode="auto">
              <a:xfrm>
                <a:off x="2066" y="2424"/>
                <a:ext cx="0" cy="21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26" name="Text Box 203"/>
              <p:cNvSpPr txBox="1">
                <a:spLocks noChangeArrowheads="1"/>
              </p:cNvSpPr>
              <p:nvPr/>
            </p:nvSpPr>
            <p:spPr bwMode="auto">
              <a:xfrm>
                <a:off x="1913" y="2635"/>
                <a:ext cx="519" cy="432"/>
              </a:xfrm>
              <a:prstGeom prst="rect">
                <a:avLst/>
              </a:prstGeom>
              <a:solidFill>
                <a:srgbClr val="FFFFFF"/>
              </a:solidFill>
              <a:ln w="9525">
                <a:solidFill>
                  <a:srgbClr val="000000"/>
                </a:solidFill>
                <a:miter lim="800000"/>
                <a:headEnd/>
                <a:tailEnd/>
              </a:ln>
            </p:spPr>
            <p:txBody>
              <a:bodyPr lIns="0" rIns="0"/>
              <a:lstStyle/>
              <a:p>
                <a:pPr algn="ctr"/>
                <a:r>
                  <a:rPr lang="en-US" sz="1000"/>
                  <a:t>2</a:t>
                </a:r>
                <a:r>
                  <a:rPr lang="en-US" sz="1000" baseline="30000"/>
                  <a:t>m</a:t>
                </a:r>
                <a:r>
                  <a:rPr lang="en-US" sz="1000"/>
                  <a:t> × n  ROM</a:t>
                </a:r>
                <a:endParaRPr lang="en-US"/>
              </a:p>
            </p:txBody>
          </p:sp>
          <p:sp>
            <p:nvSpPr>
              <p:cNvPr id="127" name="Text Box 206"/>
              <p:cNvSpPr txBox="1">
                <a:spLocks noChangeArrowheads="1"/>
              </p:cNvSpPr>
              <p:nvPr/>
            </p:nvSpPr>
            <p:spPr bwMode="auto">
              <a:xfrm>
                <a:off x="2050" y="3470"/>
                <a:ext cx="123"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endParaRPr lang="en-US"/>
              </a:p>
            </p:txBody>
          </p:sp>
          <p:sp>
            <p:nvSpPr>
              <p:cNvPr id="128" name="Text Box 208"/>
              <p:cNvSpPr txBox="1">
                <a:spLocks noChangeArrowheads="1"/>
              </p:cNvSpPr>
              <p:nvPr/>
            </p:nvSpPr>
            <p:spPr bwMode="auto">
              <a:xfrm>
                <a:off x="769" y="2301"/>
                <a:ext cx="234" cy="1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400"/>
                  <a:t>A</a:t>
                </a:r>
                <a:r>
                  <a:rPr lang="en-US" sz="1400" baseline="-25000"/>
                  <a:t>m-1</a:t>
                </a:r>
                <a:endParaRPr lang="en-US" baseline="-25000"/>
              </a:p>
            </p:txBody>
          </p:sp>
          <p:sp>
            <p:nvSpPr>
              <p:cNvPr id="129" name="Text Box 210"/>
              <p:cNvSpPr txBox="1">
                <a:spLocks noChangeArrowheads="1"/>
              </p:cNvSpPr>
              <p:nvPr/>
            </p:nvSpPr>
            <p:spPr bwMode="auto">
              <a:xfrm>
                <a:off x="806" y="2468"/>
                <a:ext cx="144" cy="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400"/>
                  <a:t>A</a:t>
                </a:r>
                <a:r>
                  <a:rPr lang="en-US" sz="1400" baseline="-25000"/>
                  <a:t>m</a:t>
                </a:r>
                <a:endParaRPr lang="en-US" baseline="-25000"/>
              </a:p>
            </p:txBody>
          </p:sp>
          <p:sp>
            <p:nvSpPr>
              <p:cNvPr id="130" name="Rectangle 211"/>
              <p:cNvSpPr>
                <a:spLocks noChangeArrowheads="1"/>
              </p:cNvSpPr>
              <p:nvPr/>
            </p:nvSpPr>
            <p:spPr bwMode="auto">
              <a:xfrm>
                <a:off x="1257" y="2395"/>
                <a:ext cx="294" cy="259"/>
              </a:xfrm>
              <a:prstGeom prst="rect">
                <a:avLst/>
              </a:prstGeom>
              <a:solidFill>
                <a:srgbClr val="FFFFFF"/>
              </a:solidFill>
              <a:ln w="9525">
                <a:solidFill>
                  <a:srgbClr val="000000"/>
                </a:solidFill>
                <a:miter lim="800000"/>
                <a:headEnd/>
                <a:tailEnd/>
              </a:ln>
            </p:spPr>
            <p:txBody>
              <a:bodyPr lIns="0" rIns="0" bIns="0"/>
              <a:lstStyle/>
              <a:p>
                <a:pPr algn="ctr"/>
                <a:r>
                  <a:rPr lang="en-US"/>
                  <a:t>1 × 2 decoder</a:t>
                </a:r>
              </a:p>
            </p:txBody>
          </p:sp>
          <p:sp>
            <p:nvSpPr>
              <p:cNvPr id="131" name="Line 212"/>
              <p:cNvSpPr>
                <a:spLocks noChangeShapeType="1"/>
              </p:cNvSpPr>
              <p:nvPr/>
            </p:nvSpPr>
            <p:spPr bwMode="auto">
              <a:xfrm rot="5400000" flipV="1">
                <a:off x="1107" y="2375"/>
                <a:ext cx="0" cy="288"/>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32" name="Line 213"/>
              <p:cNvSpPr>
                <a:spLocks noChangeShapeType="1"/>
              </p:cNvSpPr>
              <p:nvPr/>
            </p:nvSpPr>
            <p:spPr bwMode="auto">
              <a:xfrm>
                <a:off x="1551" y="2453"/>
                <a:ext cx="6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 name="Line 214"/>
              <p:cNvSpPr>
                <a:spLocks noChangeShapeType="1"/>
              </p:cNvSpPr>
              <p:nvPr/>
            </p:nvSpPr>
            <p:spPr bwMode="auto">
              <a:xfrm flipV="1">
                <a:off x="1619" y="2107"/>
                <a:ext cx="0" cy="34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4" name="Line 215"/>
              <p:cNvSpPr>
                <a:spLocks noChangeShapeType="1"/>
              </p:cNvSpPr>
              <p:nvPr/>
            </p:nvSpPr>
            <p:spPr bwMode="auto">
              <a:xfrm>
                <a:off x="1551" y="2616"/>
                <a:ext cx="6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5" name="Line 216"/>
              <p:cNvSpPr>
                <a:spLocks noChangeShapeType="1"/>
              </p:cNvSpPr>
              <p:nvPr/>
            </p:nvSpPr>
            <p:spPr bwMode="auto">
              <a:xfrm flipV="1">
                <a:off x="1619" y="2616"/>
                <a:ext cx="0" cy="1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6" name="Line 217"/>
              <p:cNvSpPr>
                <a:spLocks noChangeShapeType="1"/>
              </p:cNvSpPr>
              <p:nvPr/>
            </p:nvSpPr>
            <p:spPr bwMode="auto">
              <a:xfrm rot="-5400000">
                <a:off x="1766" y="2594"/>
                <a:ext cx="0" cy="294"/>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37" name="Line 218"/>
              <p:cNvSpPr>
                <a:spLocks noChangeShapeType="1"/>
              </p:cNvSpPr>
              <p:nvPr/>
            </p:nvSpPr>
            <p:spPr bwMode="auto">
              <a:xfrm rot="-5400000">
                <a:off x="1827" y="2880"/>
                <a:ext cx="0" cy="173"/>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38" name="Line 219"/>
              <p:cNvSpPr>
                <a:spLocks noChangeShapeType="1"/>
              </p:cNvSpPr>
              <p:nvPr/>
            </p:nvSpPr>
            <p:spPr bwMode="auto">
              <a:xfrm rot="-5400000">
                <a:off x="1805" y="2919"/>
                <a:ext cx="0" cy="21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39" name="Text Box 220"/>
              <p:cNvSpPr txBox="1">
                <a:spLocks noChangeArrowheads="1"/>
              </p:cNvSpPr>
              <p:nvPr/>
            </p:nvSpPr>
            <p:spPr bwMode="auto">
              <a:xfrm>
                <a:off x="1740" y="2944"/>
                <a:ext cx="139" cy="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140" name="Line 221"/>
              <p:cNvSpPr>
                <a:spLocks noChangeShapeType="1"/>
              </p:cNvSpPr>
              <p:nvPr/>
            </p:nvSpPr>
            <p:spPr bwMode="auto">
              <a:xfrm rot="-5400000">
                <a:off x="1844" y="2874"/>
                <a:ext cx="0" cy="139"/>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41" name="Line 222"/>
              <p:cNvSpPr>
                <a:spLocks noChangeShapeType="1"/>
              </p:cNvSpPr>
              <p:nvPr/>
            </p:nvSpPr>
            <p:spPr bwMode="auto">
              <a:xfrm flipV="1">
                <a:off x="1393" y="2654"/>
                <a:ext cx="0" cy="21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42" name="Line 223"/>
              <p:cNvSpPr>
                <a:spLocks noChangeShapeType="1"/>
              </p:cNvSpPr>
              <p:nvPr/>
            </p:nvSpPr>
            <p:spPr bwMode="auto">
              <a:xfrm flipH="1">
                <a:off x="963" y="2871"/>
                <a:ext cx="43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 name="Line 224"/>
              <p:cNvSpPr>
                <a:spLocks noChangeShapeType="1"/>
              </p:cNvSpPr>
              <p:nvPr/>
            </p:nvSpPr>
            <p:spPr bwMode="auto">
              <a:xfrm flipV="1">
                <a:off x="1774" y="2280"/>
                <a:ext cx="0" cy="65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4" name="Line 225"/>
              <p:cNvSpPr>
                <a:spLocks noChangeShapeType="1"/>
              </p:cNvSpPr>
              <p:nvPr/>
            </p:nvSpPr>
            <p:spPr bwMode="auto">
              <a:xfrm flipV="1">
                <a:off x="1740" y="2309"/>
                <a:ext cx="0" cy="65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5" name="Line 226"/>
              <p:cNvSpPr>
                <a:spLocks noChangeShapeType="1"/>
              </p:cNvSpPr>
              <p:nvPr/>
            </p:nvSpPr>
            <p:spPr bwMode="auto">
              <a:xfrm flipV="1">
                <a:off x="1699" y="2366"/>
                <a:ext cx="0" cy="65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6" name="Line 227"/>
              <p:cNvSpPr>
                <a:spLocks noChangeShapeType="1"/>
              </p:cNvSpPr>
              <p:nvPr/>
            </p:nvSpPr>
            <p:spPr bwMode="auto">
              <a:xfrm>
                <a:off x="2066" y="2635"/>
                <a:ext cx="0" cy="432"/>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7" name="Line 228"/>
              <p:cNvSpPr>
                <a:spLocks noChangeShapeType="1"/>
              </p:cNvSpPr>
              <p:nvPr/>
            </p:nvSpPr>
            <p:spPr bwMode="auto">
              <a:xfrm>
                <a:off x="2340" y="2635"/>
                <a:ext cx="0" cy="432"/>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48" name="Group 246"/>
              <p:cNvGrpSpPr>
                <a:grpSpLocks/>
              </p:cNvGrpSpPr>
              <p:nvPr/>
            </p:nvGrpSpPr>
            <p:grpSpPr bwMode="auto">
              <a:xfrm>
                <a:off x="2047" y="3079"/>
                <a:ext cx="299" cy="211"/>
                <a:chOff x="2041" y="3163"/>
                <a:chExt cx="299" cy="211"/>
              </a:xfrm>
            </p:grpSpPr>
            <p:sp>
              <p:nvSpPr>
                <p:cNvPr id="166" name="Text Box 204"/>
                <p:cNvSpPr txBox="1">
                  <a:spLocks noChangeArrowheads="1"/>
                </p:cNvSpPr>
                <p:nvPr/>
              </p:nvSpPr>
              <p:spPr bwMode="auto">
                <a:xfrm>
                  <a:off x="2090" y="3192"/>
                  <a:ext cx="13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167" name="Line 205"/>
                <p:cNvSpPr>
                  <a:spLocks noChangeShapeType="1"/>
                </p:cNvSpPr>
                <p:nvPr/>
              </p:nvSpPr>
              <p:spPr bwMode="auto">
                <a:xfrm>
                  <a:off x="2294" y="3163"/>
                  <a:ext cx="0" cy="21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68" name="Line 207"/>
                <p:cNvSpPr>
                  <a:spLocks noChangeShapeType="1"/>
                </p:cNvSpPr>
                <p:nvPr/>
              </p:nvSpPr>
              <p:spPr bwMode="auto">
                <a:xfrm>
                  <a:off x="2041" y="3163"/>
                  <a:ext cx="0" cy="21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69" name="Line 229"/>
                <p:cNvSpPr>
                  <a:spLocks noChangeShapeType="1"/>
                </p:cNvSpPr>
                <p:nvPr/>
              </p:nvSpPr>
              <p:spPr bwMode="auto">
                <a:xfrm>
                  <a:off x="2066" y="3163"/>
                  <a:ext cx="0" cy="21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70" name="Line 230"/>
                <p:cNvSpPr>
                  <a:spLocks noChangeShapeType="1"/>
                </p:cNvSpPr>
                <p:nvPr/>
              </p:nvSpPr>
              <p:spPr bwMode="auto">
                <a:xfrm>
                  <a:off x="2340" y="3163"/>
                  <a:ext cx="0" cy="21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grpSp>
          <p:grpSp>
            <p:nvGrpSpPr>
              <p:cNvPr id="149" name="Group 247"/>
              <p:cNvGrpSpPr>
                <a:grpSpLocks/>
              </p:cNvGrpSpPr>
              <p:nvPr/>
            </p:nvGrpSpPr>
            <p:grpSpPr bwMode="auto">
              <a:xfrm>
                <a:off x="2228" y="3278"/>
                <a:ext cx="173" cy="173"/>
                <a:chOff x="2228" y="3434"/>
                <a:chExt cx="173" cy="173"/>
              </a:xfrm>
            </p:grpSpPr>
            <p:sp>
              <p:nvSpPr>
                <p:cNvPr id="163" name="Freeform 231"/>
                <p:cNvSpPr>
                  <a:spLocks/>
                </p:cNvSpPr>
                <p:nvPr/>
              </p:nvSpPr>
              <p:spPr bwMode="auto">
                <a:xfrm rot="5400000" flipV="1">
                  <a:off x="2184" y="3478"/>
                  <a:ext cx="173" cy="86"/>
                </a:xfrm>
                <a:custGeom>
                  <a:avLst/>
                  <a:gdLst>
                    <a:gd name="T0" fmla="*/ 0 w 576"/>
                    <a:gd name="T1" fmla="*/ 0 h 288"/>
                    <a:gd name="T2" fmla="*/ 410 w 576"/>
                    <a:gd name="T3" fmla="*/ 50 h 288"/>
                    <a:gd name="T4" fmla="*/ 576 w 576"/>
                    <a:gd name="T5" fmla="*/ 288 h 288"/>
                  </a:gdLst>
                  <a:ahLst/>
                  <a:cxnLst>
                    <a:cxn ang="0">
                      <a:pos x="T0" y="T1"/>
                    </a:cxn>
                    <a:cxn ang="0">
                      <a:pos x="T2" y="T3"/>
                    </a:cxn>
                    <a:cxn ang="0">
                      <a:pos x="T4" y="T5"/>
                    </a:cxn>
                  </a:cxnLst>
                  <a:rect l="0" t="0" r="r" b="b"/>
                  <a:pathLst>
                    <a:path w="576" h="288">
                      <a:moveTo>
                        <a:pt x="0" y="0"/>
                      </a:moveTo>
                      <a:cubicBezTo>
                        <a:pt x="68" y="8"/>
                        <a:pt x="314" y="2"/>
                        <a:pt x="410" y="50"/>
                      </a:cubicBezTo>
                      <a:cubicBezTo>
                        <a:pt x="506" y="98"/>
                        <a:pt x="542" y="238"/>
                        <a:pt x="576" y="288"/>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 name="Freeform 232"/>
                <p:cNvSpPr>
                  <a:spLocks/>
                </p:cNvSpPr>
                <p:nvPr/>
              </p:nvSpPr>
              <p:spPr bwMode="auto">
                <a:xfrm rot="5400000">
                  <a:off x="2303" y="3359"/>
                  <a:ext cx="24" cy="173"/>
                </a:xfrm>
                <a:custGeom>
                  <a:avLst/>
                  <a:gdLst>
                    <a:gd name="T0" fmla="*/ 0 w 80"/>
                    <a:gd name="T1" fmla="*/ 0 h 576"/>
                    <a:gd name="T2" fmla="*/ 80 w 80"/>
                    <a:gd name="T3" fmla="*/ 290 h 576"/>
                    <a:gd name="T4" fmla="*/ 0 w 80"/>
                    <a:gd name="T5" fmla="*/ 576 h 576"/>
                  </a:gdLst>
                  <a:ahLst/>
                  <a:cxnLst>
                    <a:cxn ang="0">
                      <a:pos x="T0" y="T1"/>
                    </a:cxn>
                    <a:cxn ang="0">
                      <a:pos x="T2" y="T3"/>
                    </a:cxn>
                    <a:cxn ang="0">
                      <a:pos x="T4" y="T5"/>
                    </a:cxn>
                  </a:cxnLst>
                  <a:rect l="0" t="0" r="r" b="b"/>
                  <a:pathLst>
                    <a:path w="80" h="576">
                      <a:moveTo>
                        <a:pt x="0" y="0"/>
                      </a:moveTo>
                      <a:cubicBezTo>
                        <a:pt x="13" y="48"/>
                        <a:pt x="80" y="194"/>
                        <a:pt x="80" y="290"/>
                      </a:cubicBezTo>
                      <a:cubicBezTo>
                        <a:pt x="80" y="386"/>
                        <a:pt x="17" y="517"/>
                        <a:pt x="0" y="576"/>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5" name="Freeform 233"/>
                <p:cNvSpPr>
                  <a:spLocks/>
                </p:cNvSpPr>
                <p:nvPr/>
              </p:nvSpPr>
              <p:spPr bwMode="auto">
                <a:xfrm rot="5400000">
                  <a:off x="2271" y="3477"/>
                  <a:ext cx="173" cy="87"/>
                </a:xfrm>
                <a:custGeom>
                  <a:avLst/>
                  <a:gdLst>
                    <a:gd name="T0" fmla="*/ 0 w 576"/>
                    <a:gd name="T1" fmla="*/ 0 h 288"/>
                    <a:gd name="T2" fmla="*/ 410 w 576"/>
                    <a:gd name="T3" fmla="*/ 50 h 288"/>
                    <a:gd name="T4" fmla="*/ 576 w 576"/>
                    <a:gd name="T5" fmla="*/ 288 h 288"/>
                  </a:gdLst>
                  <a:ahLst/>
                  <a:cxnLst>
                    <a:cxn ang="0">
                      <a:pos x="T0" y="T1"/>
                    </a:cxn>
                    <a:cxn ang="0">
                      <a:pos x="T2" y="T3"/>
                    </a:cxn>
                    <a:cxn ang="0">
                      <a:pos x="T4" y="T5"/>
                    </a:cxn>
                  </a:cxnLst>
                  <a:rect l="0" t="0" r="r" b="b"/>
                  <a:pathLst>
                    <a:path w="576" h="288">
                      <a:moveTo>
                        <a:pt x="0" y="0"/>
                      </a:moveTo>
                      <a:cubicBezTo>
                        <a:pt x="68" y="8"/>
                        <a:pt x="314" y="2"/>
                        <a:pt x="410" y="50"/>
                      </a:cubicBezTo>
                      <a:cubicBezTo>
                        <a:pt x="506" y="98"/>
                        <a:pt x="542" y="238"/>
                        <a:pt x="576" y="288"/>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50" name="Group 245"/>
              <p:cNvGrpSpPr>
                <a:grpSpLocks/>
              </p:cNvGrpSpPr>
              <p:nvPr/>
            </p:nvGrpSpPr>
            <p:grpSpPr bwMode="auto">
              <a:xfrm>
                <a:off x="1955" y="3278"/>
                <a:ext cx="173" cy="173"/>
                <a:chOff x="1955" y="3434"/>
                <a:chExt cx="173" cy="173"/>
              </a:xfrm>
            </p:grpSpPr>
            <p:sp>
              <p:nvSpPr>
                <p:cNvPr id="160" name="Freeform 234"/>
                <p:cNvSpPr>
                  <a:spLocks/>
                </p:cNvSpPr>
                <p:nvPr/>
              </p:nvSpPr>
              <p:spPr bwMode="auto">
                <a:xfrm rot="5400000" flipV="1">
                  <a:off x="1912" y="3477"/>
                  <a:ext cx="173" cy="87"/>
                </a:xfrm>
                <a:custGeom>
                  <a:avLst/>
                  <a:gdLst>
                    <a:gd name="T0" fmla="*/ 0 w 576"/>
                    <a:gd name="T1" fmla="*/ 0 h 288"/>
                    <a:gd name="T2" fmla="*/ 410 w 576"/>
                    <a:gd name="T3" fmla="*/ 50 h 288"/>
                    <a:gd name="T4" fmla="*/ 576 w 576"/>
                    <a:gd name="T5" fmla="*/ 288 h 288"/>
                  </a:gdLst>
                  <a:ahLst/>
                  <a:cxnLst>
                    <a:cxn ang="0">
                      <a:pos x="T0" y="T1"/>
                    </a:cxn>
                    <a:cxn ang="0">
                      <a:pos x="T2" y="T3"/>
                    </a:cxn>
                    <a:cxn ang="0">
                      <a:pos x="T4" y="T5"/>
                    </a:cxn>
                  </a:cxnLst>
                  <a:rect l="0" t="0" r="r" b="b"/>
                  <a:pathLst>
                    <a:path w="576" h="288">
                      <a:moveTo>
                        <a:pt x="0" y="0"/>
                      </a:moveTo>
                      <a:cubicBezTo>
                        <a:pt x="68" y="8"/>
                        <a:pt x="314" y="2"/>
                        <a:pt x="410" y="50"/>
                      </a:cubicBezTo>
                      <a:cubicBezTo>
                        <a:pt x="506" y="98"/>
                        <a:pt x="542" y="238"/>
                        <a:pt x="576" y="288"/>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1" name="Freeform 235"/>
                <p:cNvSpPr>
                  <a:spLocks/>
                </p:cNvSpPr>
                <p:nvPr/>
              </p:nvSpPr>
              <p:spPr bwMode="auto">
                <a:xfrm rot="5400000">
                  <a:off x="2030" y="3359"/>
                  <a:ext cx="24" cy="173"/>
                </a:xfrm>
                <a:custGeom>
                  <a:avLst/>
                  <a:gdLst>
                    <a:gd name="T0" fmla="*/ 0 w 80"/>
                    <a:gd name="T1" fmla="*/ 0 h 576"/>
                    <a:gd name="T2" fmla="*/ 80 w 80"/>
                    <a:gd name="T3" fmla="*/ 290 h 576"/>
                    <a:gd name="T4" fmla="*/ 0 w 80"/>
                    <a:gd name="T5" fmla="*/ 576 h 576"/>
                  </a:gdLst>
                  <a:ahLst/>
                  <a:cxnLst>
                    <a:cxn ang="0">
                      <a:pos x="T0" y="T1"/>
                    </a:cxn>
                    <a:cxn ang="0">
                      <a:pos x="T2" y="T3"/>
                    </a:cxn>
                    <a:cxn ang="0">
                      <a:pos x="T4" y="T5"/>
                    </a:cxn>
                  </a:cxnLst>
                  <a:rect l="0" t="0" r="r" b="b"/>
                  <a:pathLst>
                    <a:path w="80" h="576">
                      <a:moveTo>
                        <a:pt x="0" y="0"/>
                      </a:moveTo>
                      <a:cubicBezTo>
                        <a:pt x="13" y="48"/>
                        <a:pt x="80" y="194"/>
                        <a:pt x="80" y="290"/>
                      </a:cubicBezTo>
                      <a:cubicBezTo>
                        <a:pt x="80" y="386"/>
                        <a:pt x="17" y="517"/>
                        <a:pt x="0" y="576"/>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2" name="Freeform 236"/>
                <p:cNvSpPr>
                  <a:spLocks/>
                </p:cNvSpPr>
                <p:nvPr/>
              </p:nvSpPr>
              <p:spPr bwMode="auto">
                <a:xfrm rot="5400000">
                  <a:off x="1998" y="3478"/>
                  <a:ext cx="173" cy="86"/>
                </a:xfrm>
                <a:custGeom>
                  <a:avLst/>
                  <a:gdLst>
                    <a:gd name="T0" fmla="*/ 0 w 576"/>
                    <a:gd name="T1" fmla="*/ 0 h 288"/>
                    <a:gd name="T2" fmla="*/ 410 w 576"/>
                    <a:gd name="T3" fmla="*/ 50 h 288"/>
                    <a:gd name="T4" fmla="*/ 576 w 576"/>
                    <a:gd name="T5" fmla="*/ 288 h 288"/>
                  </a:gdLst>
                  <a:ahLst/>
                  <a:cxnLst>
                    <a:cxn ang="0">
                      <a:pos x="T0" y="T1"/>
                    </a:cxn>
                    <a:cxn ang="0">
                      <a:pos x="T2" y="T3"/>
                    </a:cxn>
                    <a:cxn ang="0">
                      <a:pos x="T4" y="T5"/>
                    </a:cxn>
                  </a:cxnLst>
                  <a:rect l="0" t="0" r="r" b="b"/>
                  <a:pathLst>
                    <a:path w="576" h="288">
                      <a:moveTo>
                        <a:pt x="0" y="0"/>
                      </a:moveTo>
                      <a:cubicBezTo>
                        <a:pt x="68" y="8"/>
                        <a:pt x="314" y="2"/>
                        <a:pt x="410" y="50"/>
                      </a:cubicBezTo>
                      <a:cubicBezTo>
                        <a:pt x="506" y="98"/>
                        <a:pt x="542" y="238"/>
                        <a:pt x="576" y="288"/>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51" name="Text Box 237"/>
              <p:cNvSpPr txBox="1">
                <a:spLocks noChangeArrowheads="1"/>
              </p:cNvSpPr>
              <p:nvPr/>
            </p:nvSpPr>
            <p:spPr bwMode="auto">
              <a:xfrm>
                <a:off x="1025" y="2270"/>
                <a:ext cx="138" cy="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152" name="Text Box 189"/>
              <p:cNvSpPr txBox="1">
                <a:spLocks noChangeArrowheads="1"/>
              </p:cNvSpPr>
              <p:nvPr/>
            </p:nvSpPr>
            <p:spPr bwMode="auto">
              <a:xfrm>
                <a:off x="1969" y="3588"/>
                <a:ext cx="15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Q</a:t>
                </a:r>
                <a:r>
                  <a:rPr lang="en-US" sz="1200" baseline="-25000"/>
                  <a:t>n-1</a:t>
                </a:r>
                <a:endParaRPr lang="en-US"/>
              </a:p>
            </p:txBody>
          </p:sp>
          <p:sp>
            <p:nvSpPr>
              <p:cNvPr id="153" name="Text Box 209"/>
              <p:cNvSpPr txBox="1">
                <a:spLocks noChangeArrowheads="1"/>
              </p:cNvSpPr>
              <p:nvPr/>
            </p:nvSpPr>
            <p:spPr bwMode="auto">
              <a:xfrm>
                <a:off x="2261" y="3588"/>
                <a:ext cx="144" cy="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Q</a:t>
                </a:r>
                <a:r>
                  <a:rPr lang="en-US" sz="1200" baseline="-25000"/>
                  <a:t>0</a:t>
                </a:r>
                <a:endParaRPr lang="en-US" sz="1200"/>
              </a:p>
            </p:txBody>
          </p:sp>
          <p:sp>
            <p:nvSpPr>
              <p:cNvPr id="154" name="Line 238"/>
              <p:cNvSpPr>
                <a:spLocks noChangeShapeType="1"/>
              </p:cNvSpPr>
              <p:nvPr/>
            </p:nvSpPr>
            <p:spPr bwMode="auto">
              <a:xfrm>
                <a:off x="2314" y="3457"/>
                <a:ext cx="0" cy="13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55" name="Line 239"/>
              <p:cNvSpPr>
                <a:spLocks noChangeShapeType="1"/>
              </p:cNvSpPr>
              <p:nvPr/>
            </p:nvSpPr>
            <p:spPr bwMode="auto">
              <a:xfrm>
                <a:off x="2041" y="3457"/>
                <a:ext cx="0" cy="13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156" name="Text Box 240"/>
              <p:cNvSpPr txBox="1">
                <a:spLocks noChangeArrowheads="1"/>
              </p:cNvSpPr>
              <p:nvPr/>
            </p:nvSpPr>
            <p:spPr bwMode="auto">
              <a:xfrm>
                <a:off x="2090" y="3501"/>
                <a:ext cx="138" cy="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dirty="0"/>
                  <a:t>…</a:t>
                </a:r>
              </a:p>
            </p:txBody>
          </p:sp>
          <p:sp>
            <p:nvSpPr>
              <p:cNvPr id="157" name="Oval 242"/>
              <p:cNvSpPr>
                <a:spLocks noChangeArrowheads="1"/>
              </p:cNvSpPr>
              <p:nvPr/>
            </p:nvSpPr>
            <p:spPr bwMode="auto">
              <a:xfrm>
                <a:off x="1767" y="2271"/>
                <a:ext cx="28" cy="28"/>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8" name="Oval 243"/>
              <p:cNvSpPr>
                <a:spLocks noChangeArrowheads="1"/>
              </p:cNvSpPr>
              <p:nvPr/>
            </p:nvSpPr>
            <p:spPr bwMode="auto">
              <a:xfrm>
                <a:off x="1726" y="2295"/>
                <a:ext cx="28" cy="28"/>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9" name="Oval 244"/>
              <p:cNvSpPr>
                <a:spLocks noChangeArrowheads="1"/>
              </p:cNvSpPr>
              <p:nvPr/>
            </p:nvSpPr>
            <p:spPr bwMode="auto">
              <a:xfrm>
                <a:off x="1687" y="2358"/>
                <a:ext cx="29" cy="29"/>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 name="Text Box 306"/>
            <p:cNvSpPr txBox="1">
              <a:spLocks noChangeArrowheads="1"/>
            </p:cNvSpPr>
            <p:nvPr/>
          </p:nvSpPr>
          <p:spPr bwMode="auto">
            <a:xfrm>
              <a:off x="4062" y="942"/>
              <a:ext cx="1428"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sz="1200" b="1" u="sng" dirty="0"/>
                <a:t>Increase number of words</a:t>
              </a:r>
              <a:endParaRPr lang="en-US" dirty="0"/>
            </a:p>
          </p:txBody>
        </p:sp>
      </p:grpSp>
    </p:spTree>
    <p:extLst>
      <p:ext uri="{BB962C8B-B14F-4D97-AF65-F5344CB8AC3E}">
        <p14:creationId xmlns="" xmlns:p14="http://schemas.microsoft.com/office/powerpoint/2010/main" val="160496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87" name="Rectangle 135"/>
          <p:cNvSpPr>
            <a:spLocks noGrp="1" noChangeArrowheads="1"/>
          </p:cNvSpPr>
          <p:nvPr>
            <p:ph type="title"/>
          </p:nvPr>
        </p:nvSpPr>
        <p:spPr/>
        <p:txBody>
          <a:bodyPr/>
          <a:lstStyle/>
          <a:p>
            <a:r>
              <a:rPr lang="en-US"/>
              <a:t>Composing memory</a:t>
            </a:r>
          </a:p>
        </p:txBody>
      </p:sp>
      <p:sp>
        <p:nvSpPr>
          <p:cNvPr id="74888" name="Rectangle 136"/>
          <p:cNvSpPr>
            <a:spLocks noGrp="1" noChangeArrowheads="1"/>
          </p:cNvSpPr>
          <p:nvPr>
            <p:ph type="body" idx="1"/>
          </p:nvPr>
        </p:nvSpPr>
        <p:spPr>
          <a:xfrm>
            <a:off x="0" y="1524000"/>
            <a:ext cx="9144000" cy="2286000"/>
          </a:xfrm>
        </p:spPr>
        <p:txBody>
          <a:bodyPr>
            <a:normAutofit/>
          </a:bodyPr>
          <a:lstStyle/>
          <a:p>
            <a:pPr>
              <a:buFont typeface="Wingdings" pitchFamily="2" charset="2"/>
              <a:buChar char="v"/>
            </a:pPr>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available memory is smaller, compose several smaller memories into one larger </a:t>
            </a:r>
            <a:r>
              <a:rPr lang="en-US" sz="2000" dirty="0" smtClean="0">
                <a:latin typeface="Times New Roman" pitchFamily="18" charset="0"/>
                <a:cs typeface="Times New Roman" pitchFamily="18" charset="0"/>
              </a:rPr>
              <a:t>memory.</a:t>
            </a:r>
            <a:endParaRPr lang="en-US" sz="2000" dirty="0">
              <a:latin typeface="Times New Roman" pitchFamily="18" charset="0"/>
              <a:cs typeface="Times New Roman" pitchFamily="18" charset="0"/>
            </a:endParaRPr>
          </a:p>
          <a:p>
            <a:pPr lvl="1">
              <a:buFont typeface="Wingdings" pitchFamily="2" charset="2"/>
              <a:buChar char="Ø"/>
            </a:pPr>
            <a:r>
              <a:rPr lang="en-US" sz="2000" dirty="0">
                <a:latin typeface="Times New Roman" pitchFamily="18" charset="0"/>
                <a:cs typeface="Times New Roman" pitchFamily="18" charset="0"/>
              </a:rPr>
              <a:t>Connect side-by-side to increase width of </a:t>
            </a:r>
            <a:r>
              <a:rPr lang="en-US" sz="2000" dirty="0" smtClean="0">
                <a:latin typeface="Times New Roman" pitchFamily="18" charset="0"/>
                <a:cs typeface="Times New Roman" pitchFamily="18" charset="0"/>
              </a:rPr>
              <a:t>words</a:t>
            </a:r>
          </a:p>
          <a:p>
            <a:pPr lvl="1">
              <a:buFont typeface="Wingdings" pitchFamily="2" charset="2"/>
              <a:buChar char="Ø"/>
            </a:pPr>
            <a:r>
              <a:rPr lang="en-US" sz="2000" dirty="0">
                <a:latin typeface="Times New Roman" pitchFamily="18" charset="0"/>
                <a:cs typeface="Times New Roman" pitchFamily="18" charset="0"/>
              </a:rPr>
              <a:t>Connect top to bottom to increase number of words</a:t>
            </a:r>
          </a:p>
          <a:p>
            <a:pPr lvl="2"/>
            <a:r>
              <a:rPr lang="en-US" sz="2000" dirty="0">
                <a:latin typeface="Times New Roman" pitchFamily="18" charset="0"/>
                <a:cs typeface="Times New Roman" pitchFamily="18" charset="0"/>
              </a:rPr>
              <a:t>added high-order address line selects smaller memory containing desired word using a </a:t>
            </a:r>
            <a:r>
              <a:rPr lang="en-US" sz="2000" dirty="0" smtClean="0">
                <a:latin typeface="Times New Roman" pitchFamily="18" charset="0"/>
                <a:cs typeface="Times New Roman" pitchFamily="18" charset="0"/>
              </a:rPr>
              <a:t>decoder.</a:t>
            </a:r>
            <a:endParaRPr lang="en-US" sz="2000" dirty="0">
              <a:latin typeface="Times New Roman" pitchFamily="18" charset="0"/>
              <a:cs typeface="Times New Roman" pitchFamily="18" charset="0"/>
            </a:endParaRPr>
          </a:p>
          <a:p>
            <a:pPr lvl="1">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1800" dirty="0"/>
          </a:p>
        </p:txBody>
      </p:sp>
      <p:grpSp>
        <p:nvGrpSpPr>
          <p:cNvPr id="57" name="Group 311"/>
          <p:cNvGrpSpPr>
            <a:grpSpLocks/>
          </p:cNvGrpSpPr>
          <p:nvPr/>
        </p:nvGrpSpPr>
        <p:grpSpPr bwMode="auto">
          <a:xfrm>
            <a:off x="1635137" y="4110680"/>
            <a:ext cx="5756263" cy="2594919"/>
            <a:chOff x="3894" y="3022"/>
            <a:chExt cx="1606" cy="799"/>
          </a:xfrm>
        </p:grpSpPr>
        <p:grpSp>
          <p:nvGrpSpPr>
            <p:cNvPr id="58" name="Group 253"/>
            <p:cNvGrpSpPr>
              <a:grpSpLocks/>
            </p:cNvGrpSpPr>
            <p:nvPr/>
          </p:nvGrpSpPr>
          <p:grpSpPr bwMode="auto">
            <a:xfrm>
              <a:off x="4676" y="3022"/>
              <a:ext cx="824" cy="799"/>
              <a:chOff x="6619" y="4734"/>
              <a:chExt cx="2062" cy="1998"/>
            </a:xfrm>
          </p:grpSpPr>
          <p:sp>
            <p:nvSpPr>
              <p:cNvPr id="60" name="Rectangle 254"/>
              <p:cNvSpPr>
                <a:spLocks noChangeArrowheads="1"/>
              </p:cNvSpPr>
              <p:nvPr/>
            </p:nvSpPr>
            <p:spPr bwMode="auto">
              <a:xfrm>
                <a:off x="7877" y="4734"/>
                <a:ext cx="290" cy="288"/>
              </a:xfrm>
              <a:prstGeom prst="rect">
                <a:avLst/>
              </a:prstGeom>
              <a:solidFill>
                <a:srgbClr val="FFFFFF"/>
              </a:solidFill>
              <a:ln w="9525">
                <a:solidFill>
                  <a:srgbClr val="000000"/>
                </a:solidFill>
                <a:miter lim="800000"/>
                <a:headEnd/>
                <a:tailEnd/>
              </a:ln>
            </p:spPr>
            <p:txBody>
              <a:bodyPr/>
              <a:lstStyle/>
              <a:p>
                <a:endParaRPr lang="en-US"/>
              </a:p>
            </p:txBody>
          </p:sp>
          <p:sp>
            <p:nvSpPr>
              <p:cNvPr id="61" name="Rectangle 255"/>
              <p:cNvSpPr>
                <a:spLocks noChangeArrowheads="1"/>
              </p:cNvSpPr>
              <p:nvPr/>
            </p:nvSpPr>
            <p:spPr bwMode="auto">
              <a:xfrm>
                <a:off x="8391" y="4734"/>
                <a:ext cx="290" cy="288"/>
              </a:xfrm>
              <a:prstGeom prst="rect">
                <a:avLst/>
              </a:prstGeom>
              <a:solidFill>
                <a:srgbClr val="FFFFFF"/>
              </a:solidFill>
              <a:ln w="9525">
                <a:solidFill>
                  <a:srgbClr val="000000"/>
                </a:solidFill>
                <a:miter lim="800000"/>
                <a:headEnd/>
                <a:tailEnd/>
              </a:ln>
            </p:spPr>
            <p:txBody>
              <a:bodyPr/>
              <a:lstStyle/>
              <a:p>
                <a:endParaRPr lang="en-US"/>
              </a:p>
            </p:txBody>
          </p:sp>
          <p:sp>
            <p:nvSpPr>
              <p:cNvPr id="62" name="Rectangle 256"/>
              <p:cNvSpPr>
                <a:spLocks noChangeArrowheads="1"/>
              </p:cNvSpPr>
              <p:nvPr/>
            </p:nvSpPr>
            <p:spPr bwMode="auto">
              <a:xfrm>
                <a:off x="7877" y="5150"/>
                <a:ext cx="290" cy="288"/>
              </a:xfrm>
              <a:prstGeom prst="rect">
                <a:avLst/>
              </a:prstGeom>
              <a:solidFill>
                <a:srgbClr val="FFFFFF"/>
              </a:solidFill>
              <a:ln w="9525">
                <a:solidFill>
                  <a:srgbClr val="000000"/>
                </a:solidFill>
                <a:miter lim="800000"/>
                <a:headEnd/>
                <a:tailEnd/>
              </a:ln>
            </p:spPr>
            <p:txBody>
              <a:bodyPr/>
              <a:lstStyle/>
              <a:p>
                <a:endParaRPr lang="en-US"/>
              </a:p>
            </p:txBody>
          </p:sp>
          <p:sp>
            <p:nvSpPr>
              <p:cNvPr id="63" name="Rectangle 257"/>
              <p:cNvSpPr>
                <a:spLocks noChangeArrowheads="1"/>
              </p:cNvSpPr>
              <p:nvPr/>
            </p:nvSpPr>
            <p:spPr bwMode="auto">
              <a:xfrm>
                <a:off x="8391" y="5142"/>
                <a:ext cx="290" cy="288"/>
              </a:xfrm>
              <a:prstGeom prst="rect">
                <a:avLst/>
              </a:prstGeom>
              <a:solidFill>
                <a:srgbClr val="FFFFFF"/>
              </a:solidFill>
              <a:ln w="9525">
                <a:solidFill>
                  <a:srgbClr val="000000"/>
                </a:solidFill>
                <a:miter lim="800000"/>
                <a:headEnd/>
                <a:tailEnd/>
              </a:ln>
            </p:spPr>
            <p:txBody>
              <a:bodyPr/>
              <a:lstStyle/>
              <a:p>
                <a:endParaRPr lang="en-US"/>
              </a:p>
            </p:txBody>
          </p:sp>
          <p:sp>
            <p:nvSpPr>
              <p:cNvPr id="64" name="Rectangle 258"/>
              <p:cNvSpPr>
                <a:spLocks noChangeArrowheads="1"/>
              </p:cNvSpPr>
              <p:nvPr/>
            </p:nvSpPr>
            <p:spPr bwMode="auto">
              <a:xfrm>
                <a:off x="7877" y="5574"/>
                <a:ext cx="290" cy="288"/>
              </a:xfrm>
              <a:prstGeom prst="rect">
                <a:avLst/>
              </a:prstGeom>
              <a:solidFill>
                <a:srgbClr val="FFFFFF"/>
              </a:solidFill>
              <a:ln w="9525">
                <a:solidFill>
                  <a:srgbClr val="000000"/>
                </a:solidFill>
                <a:miter lim="800000"/>
                <a:headEnd/>
                <a:tailEnd/>
              </a:ln>
            </p:spPr>
            <p:txBody>
              <a:bodyPr/>
              <a:lstStyle/>
              <a:p>
                <a:endParaRPr lang="en-US"/>
              </a:p>
            </p:txBody>
          </p:sp>
          <p:sp>
            <p:nvSpPr>
              <p:cNvPr id="65" name="Rectangle 259"/>
              <p:cNvSpPr>
                <a:spLocks noChangeArrowheads="1"/>
              </p:cNvSpPr>
              <p:nvPr/>
            </p:nvSpPr>
            <p:spPr bwMode="auto">
              <a:xfrm>
                <a:off x="8391" y="5574"/>
                <a:ext cx="290" cy="288"/>
              </a:xfrm>
              <a:prstGeom prst="rect">
                <a:avLst/>
              </a:prstGeom>
              <a:solidFill>
                <a:srgbClr val="FFFFFF"/>
              </a:solidFill>
              <a:ln w="9525">
                <a:solidFill>
                  <a:srgbClr val="000000"/>
                </a:solidFill>
                <a:miter lim="800000"/>
                <a:headEnd/>
                <a:tailEnd/>
              </a:ln>
            </p:spPr>
            <p:txBody>
              <a:bodyPr/>
              <a:lstStyle/>
              <a:p>
                <a:endParaRPr lang="en-US"/>
              </a:p>
            </p:txBody>
          </p:sp>
          <p:sp>
            <p:nvSpPr>
              <p:cNvPr id="66" name="Rectangle 260"/>
              <p:cNvSpPr>
                <a:spLocks noChangeArrowheads="1"/>
              </p:cNvSpPr>
              <p:nvPr/>
            </p:nvSpPr>
            <p:spPr bwMode="auto">
              <a:xfrm>
                <a:off x="7877" y="6006"/>
                <a:ext cx="290" cy="288"/>
              </a:xfrm>
              <a:prstGeom prst="rect">
                <a:avLst/>
              </a:prstGeom>
              <a:solidFill>
                <a:srgbClr val="FFFFFF"/>
              </a:solidFill>
              <a:ln w="9525">
                <a:solidFill>
                  <a:srgbClr val="000000"/>
                </a:solidFill>
                <a:miter lim="800000"/>
                <a:headEnd/>
                <a:tailEnd/>
              </a:ln>
            </p:spPr>
            <p:txBody>
              <a:bodyPr/>
              <a:lstStyle/>
              <a:p>
                <a:endParaRPr lang="en-US"/>
              </a:p>
            </p:txBody>
          </p:sp>
          <p:sp>
            <p:nvSpPr>
              <p:cNvPr id="67" name="Rectangle 261"/>
              <p:cNvSpPr>
                <a:spLocks noChangeArrowheads="1"/>
              </p:cNvSpPr>
              <p:nvPr/>
            </p:nvSpPr>
            <p:spPr bwMode="auto">
              <a:xfrm>
                <a:off x="8391" y="6006"/>
                <a:ext cx="290" cy="288"/>
              </a:xfrm>
              <a:prstGeom prst="rect">
                <a:avLst/>
              </a:prstGeom>
              <a:solidFill>
                <a:srgbClr val="FFFFFF"/>
              </a:solidFill>
              <a:ln w="9525">
                <a:solidFill>
                  <a:srgbClr val="000000"/>
                </a:solidFill>
                <a:miter lim="800000"/>
                <a:headEnd/>
                <a:tailEnd/>
              </a:ln>
            </p:spPr>
            <p:txBody>
              <a:bodyPr/>
              <a:lstStyle/>
              <a:p>
                <a:endParaRPr lang="en-US"/>
              </a:p>
            </p:txBody>
          </p:sp>
          <p:sp>
            <p:nvSpPr>
              <p:cNvPr id="68" name="Rectangle 262"/>
              <p:cNvSpPr>
                <a:spLocks noChangeArrowheads="1"/>
              </p:cNvSpPr>
              <p:nvPr/>
            </p:nvSpPr>
            <p:spPr bwMode="auto">
              <a:xfrm>
                <a:off x="7198" y="5102"/>
                <a:ext cx="295" cy="760"/>
              </a:xfrm>
              <a:prstGeom prst="rect">
                <a:avLst/>
              </a:prstGeom>
              <a:solidFill>
                <a:srgbClr val="FFFFFF"/>
              </a:solidFill>
              <a:ln w="9525">
                <a:solidFill>
                  <a:srgbClr val="000000"/>
                </a:solidFill>
                <a:miter lim="800000"/>
                <a:headEnd/>
                <a:tailEnd/>
              </a:ln>
            </p:spPr>
            <p:txBody>
              <a:bodyPr/>
              <a:lstStyle/>
              <a:p>
                <a:endParaRPr lang="en-US"/>
              </a:p>
            </p:txBody>
          </p:sp>
          <p:sp>
            <p:nvSpPr>
              <p:cNvPr id="69" name="Line 263"/>
              <p:cNvSpPr>
                <a:spLocks noChangeShapeType="1"/>
              </p:cNvSpPr>
              <p:nvPr/>
            </p:nvSpPr>
            <p:spPr bwMode="auto">
              <a:xfrm>
                <a:off x="7045" y="4932"/>
                <a:ext cx="851" cy="0"/>
              </a:xfrm>
              <a:prstGeom prst="line">
                <a:avLst/>
              </a:prstGeom>
              <a:noFill/>
              <a:ln w="9525">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en-US"/>
              </a:p>
            </p:txBody>
          </p:sp>
          <p:sp>
            <p:nvSpPr>
              <p:cNvPr id="70" name="Line 264"/>
              <p:cNvSpPr>
                <a:spLocks noChangeShapeType="1"/>
              </p:cNvSpPr>
              <p:nvPr/>
            </p:nvSpPr>
            <p:spPr bwMode="auto">
              <a:xfrm>
                <a:off x="7653" y="4932"/>
                <a:ext cx="0" cy="129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 name="Line 265"/>
              <p:cNvSpPr>
                <a:spLocks noChangeShapeType="1"/>
              </p:cNvSpPr>
              <p:nvPr/>
            </p:nvSpPr>
            <p:spPr bwMode="auto">
              <a:xfrm>
                <a:off x="7653" y="6228"/>
                <a:ext cx="243" cy="0"/>
              </a:xfrm>
              <a:prstGeom prst="line">
                <a:avLst/>
              </a:prstGeom>
              <a:noFill/>
              <a:ln w="9525">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en-US"/>
              </a:p>
            </p:txBody>
          </p:sp>
          <p:sp>
            <p:nvSpPr>
              <p:cNvPr id="72" name="Line 266"/>
              <p:cNvSpPr>
                <a:spLocks noChangeShapeType="1"/>
              </p:cNvSpPr>
              <p:nvPr/>
            </p:nvSpPr>
            <p:spPr bwMode="auto">
              <a:xfrm>
                <a:off x="7653" y="5814"/>
                <a:ext cx="224" cy="0"/>
              </a:xfrm>
              <a:prstGeom prst="line">
                <a:avLst/>
              </a:prstGeom>
              <a:noFill/>
              <a:ln w="9525">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en-US"/>
              </a:p>
            </p:txBody>
          </p:sp>
          <p:sp>
            <p:nvSpPr>
              <p:cNvPr id="73" name="Line 267"/>
              <p:cNvSpPr>
                <a:spLocks noChangeShapeType="1"/>
              </p:cNvSpPr>
              <p:nvPr/>
            </p:nvSpPr>
            <p:spPr bwMode="auto">
              <a:xfrm>
                <a:off x="7653" y="5382"/>
                <a:ext cx="224" cy="0"/>
              </a:xfrm>
              <a:prstGeom prst="line">
                <a:avLst/>
              </a:prstGeom>
              <a:noFill/>
              <a:ln w="9525">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en-US"/>
              </a:p>
            </p:txBody>
          </p:sp>
          <p:sp>
            <p:nvSpPr>
              <p:cNvPr id="74" name="Line 268"/>
              <p:cNvSpPr>
                <a:spLocks noChangeShapeType="1"/>
              </p:cNvSpPr>
              <p:nvPr/>
            </p:nvSpPr>
            <p:spPr bwMode="auto">
              <a:xfrm>
                <a:off x="7877" y="4932"/>
                <a:ext cx="290" cy="0"/>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 name="Line 269"/>
              <p:cNvSpPr>
                <a:spLocks noChangeShapeType="1"/>
              </p:cNvSpPr>
              <p:nvPr/>
            </p:nvSpPr>
            <p:spPr bwMode="auto">
              <a:xfrm>
                <a:off x="7877" y="5382"/>
                <a:ext cx="290" cy="0"/>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6" name="Line 270"/>
              <p:cNvSpPr>
                <a:spLocks noChangeShapeType="1"/>
              </p:cNvSpPr>
              <p:nvPr/>
            </p:nvSpPr>
            <p:spPr bwMode="auto">
              <a:xfrm>
                <a:off x="7877" y="5814"/>
                <a:ext cx="290" cy="0"/>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7" name="Line 271"/>
              <p:cNvSpPr>
                <a:spLocks noChangeShapeType="1"/>
              </p:cNvSpPr>
              <p:nvPr/>
            </p:nvSpPr>
            <p:spPr bwMode="auto">
              <a:xfrm>
                <a:off x="7877" y="6228"/>
                <a:ext cx="290" cy="0"/>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8" name="Line 272"/>
              <p:cNvSpPr>
                <a:spLocks noChangeShapeType="1"/>
              </p:cNvSpPr>
              <p:nvPr/>
            </p:nvSpPr>
            <p:spPr bwMode="auto">
              <a:xfrm>
                <a:off x="8167" y="4932"/>
                <a:ext cx="224" cy="0"/>
              </a:xfrm>
              <a:prstGeom prst="line">
                <a:avLst/>
              </a:prstGeom>
              <a:noFill/>
              <a:ln w="9525">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en-US"/>
              </a:p>
            </p:txBody>
          </p:sp>
          <p:sp>
            <p:nvSpPr>
              <p:cNvPr id="79" name="Line 273"/>
              <p:cNvSpPr>
                <a:spLocks noChangeShapeType="1"/>
              </p:cNvSpPr>
              <p:nvPr/>
            </p:nvSpPr>
            <p:spPr bwMode="auto">
              <a:xfrm>
                <a:off x="8167" y="5382"/>
                <a:ext cx="224" cy="0"/>
              </a:xfrm>
              <a:prstGeom prst="line">
                <a:avLst/>
              </a:prstGeom>
              <a:noFill/>
              <a:ln w="9525">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en-US"/>
              </a:p>
            </p:txBody>
          </p:sp>
          <p:sp>
            <p:nvSpPr>
              <p:cNvPr id="80" name="Line 274"/>
              <p:cNvSpPr>
                <a:spLocks noChangeShapeType="1"/>
              </p:cNvSpPr>
              <p:nvPr/>
            </p:nvSpPr>
            <p:spPr bwMode="auto">
              <a:xfrm>
                <a:off x="8167" y="5814"/>
                <a:ext cx="224" cy="0"/>
              </a:xfrm>
              <a:prstGeom prst="line">
                <a:avLst/>
              </a:prstGeom>
              <a:noFill/>
              <a:ln w="9525">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en-US"/>
              </a:p>
            </p:txBody>
          </p:sp>
          <p:sp>
            <p:nvSpPr>
              <p:cNvPr id="81" name="Line 275"/>
              <p:cNvSpPr>
                <a:spLocks noChangeShapeType="1"/>
              </p:cNvSpPr>
              <p:nvPr/>
            </p:nvSpPr>
            <p:spPr bwMode="auto">
              <a:xfrm>
                <a:off x="8167" y="6228"/>
                <a:ext cx="224" cy="0"/>
              </a:xfrm>
              <a:prstGeom prst="line">
                <a:avLst/>
              </a:prstGeom>
              <a:noFill/>
              <a:ln w="9525">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en-US"/>
              </a:p>
            </p:txBody>
          </p:sp>
          <p:sp>
            <p:nvSpPr>
              <p:cNvPr id="82" name="Line 276"/>
              <p:cNvSpPr>
                <a:spLocks noChangeShapeType="1"/>
              </p:cNvSpPr>
              <p:nvPr/>
            </p:nvSpPr>
            <p:spPr bwMode="auto">
              <a:xfrm>
                <a:off x="7493" y="5238"/>
                <a:ext cx="38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 name="Line 277"/>
              <p:cNvSpPr>
                <a:spLocks noChangeShapeType="1"/>
              </p:cNvSpPr>
              <p:nvPr/>
            </p:nvSpPr>
            <p:spPr bwMode="auto">
              <a:xfrm>
                <a:off x="7577" y="4788"/>
                <a:ext cx="38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 name="Line 278"/>
              <p:cNvSpPr>
                <a:spLocks noChangeShapeType="1"/>
              </p:cNvSpPr>
              <p:nvPr/>
            </p:nvSpPr>
            <p:spPr bwMode="auto">
              <a:xfrm>
                <a:off x="7499" y="5652"/>
                <a:ext cx="38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 name="Line 279"/>
              <p:cNvSpPr>
                <a:spLocks noChangeShapeType="1"/>
              </p:cNvSpPr>
              <p:nvPr/>
            </p:nvSpPr>
            <p:spPr bwMode="auto">
              <a:xfrm>
                <a:off x="7577" y="6084"/>
                <a:ext cx="30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 name="Line 280"/>
              <p:cNvSpPr>
                <a:spLocks noChangeShapeType="1"/>
              </p:cNvSpPr>
              <p:nvPr/>
            </p:nvSpPr>
            <p:spPr bwMode="auto">
              <a:xfrm>
                <a:off x="7883" y="4788"/>
                <a:ext cx="290" cy="0"/>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7" name="Line 281"/>
              <p:cNvSpPr>
                <a:spLocks noChangeShapeType="1"/>
              </p:cNvSpPr>
              <p:nvPr/>
            </p:nvSpPr>
            <p:spPr bwMode="auto">
              <a:xfrm>
                <a:off x="7877" y="5238"/>
                <a:ext cx="290" cy="0"/>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8" name="Line 282"/>
              <p:cNvSpPr>
                <a:spLocks noChangeShapeType="1"/>
              </p:cNvSpPr>
              <p:nvPr/>
            </p:nvSpPr>
            <p:spPr bwMode="auto">
              <a:xfrm>
                <a:off x="7877" y="5652"/>
                <a:ext cx="290" cy="0"/>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 name="Line 283"/>
              <p:cNvSpPr>
                <a:spLocks noChangeShapeType="1"/>
              </p:cNvSpPr>
              <p:nvPr/>
            </p:nvSpPr>
            <p:spPr bwMode="auto">
              <a:xfrm>
                <a:off x="7877" y="6084"/>
                <a:ext cx="290" cy="0"/>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0" name="Line 284"/>
              <p:cNvSpPr>
                <a:spLocks noChangeShapeType="1"/>
              </p:cNvSpPr>
              <p:nvPr/>
            </p:nvSpPr>
            <p:spPr bwMode="auto">
              <a:xfrm>
                <a:off x="8173" y="4788"/>
                <a:ext cx="2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1" name="Line 285"/>
              <p:cNvSpPr>
                <a:spLocks noChangeShapeType="1"/>
              </p:cNvSpPr>
              <p:nvPr/>
            </p:nvSpPr>
            <p:spPr bwMode="auto">
              <a:xfrm>
                <a:off x="8173" y="5238"/>
                <a:ext cx="2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 name="Line 286"/>
              <p:cNvSpPr>
                <a:spLocks noChangeShapeType="1"/>
              </p:cNvSpPr>
              <p:nvPr/>
            </p:nvSpPr>
            <p:spPr bwMode="auto">
              <a:xfrm>
                <a:off x="8173" y="5652"/>
                <a:ext cx="2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 name="Line 287"/>
              <p:cNvSpPr>
                <a:spLocks noChangeShapeType="1"/>
              </p:cNvSpPr>
              <p:nvPr/>
            </p:nvSpPr>
            <p:spPr bwMode="auto">
              <a:xfrm>
                <a:off x="8173" y="6084"/>
                <a:ext cx="2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 name="Line 288"/>
              <p:cNvSpPr>
                <a:spLocks noChangeShapeType="1"/>
              </p:cNvSpPr>
              <p:nvPr/>
            </p:nvSpPr>
            <p:spPr bwMode="auto">
              <a:xfrm>
                <a:off x="8087" y="5022"/>
                <a:ext cx="0" cy="149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 name="Line 289"/>
              <p:cNvSpPr>
                <a:spLocks noChangeShapeType="1"/>
              </p:cNvSpPr>
              <p:nvPr/>
            </p:nvSpPr>
            <p:spPr bwMode="auto">
              <a:xfrm>
                <a:off x="8519" y="5022"/>
                <a:ext cx="0" cy="149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6" name="Line 290"/>
              <p:cNvSpPr>
                <a:spLocks noChangeShapeType="1"/>
              </p:cNvSpPr>
              <p:nvPr/>
            </p:nvSpPr>
            <p:spPr bwMode="auto">
              <a:xfrm>
                <a:off x="7577" y="4788"/>
                <a:ext cx="0" cy="37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7" name="Line 291"/>
              <p:cNvSpPr>
                <a:spLocks noChangeShapeType="1"/>
              </p:cNvSpPr>
              <p:nvPr/>
            </p:nvSpPr>
            <p:spPr bwMode="auto">
              <a:xfrm flipH="1">
                <a:off x="7493" y="5166"/>
                <a:ext cx="8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8" name="Line 292"/>
              <p:cNvSpPr>
                <a:spLocks noChangeShapeType="1"/>
              </p:cNvSpPr>
              <p:nvPr/>
            </p:nvSpPr>
            <p:spPr bwMode="auto">
              <a:xfrm>
                <a:off x="7577" y="5724"/>
                <a:ext cx="0" cy="37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 name="Line 293"/>
              <p:cNvSpPr>
                <a:spLocks noChangeShapeType="1"/>
              </p:cNvSpPr>
              <p:nvPr/>
            </p:nvSpPr>
            <p:spPr bwMode="auto">
              <a:xfrm flipH="1">
                <a:off x="7499" y="5724"/>
                <a:ext cx="8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 name="Line 294"/>
              <p:cNvSpPr>
                <a:spLocks noChangeShapeType="1"/>
              </p:cNvSpPr>
              <p:nvPr/>
            </p:nvSpPr>
            <p:spPr bwMode="auto">
              <a:xfrm flipH="1">
                <a:off x="6866" y="4932"/>
                <a:ext cx="17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 name="Line 295"/>
              <p:cNvSpPr>
                <a:spLocks noChangeShapeType="1"/>
              </p:cNvSpPr>
              <p:nvPr/>
            </p:nvSpPr>
            <p:spPr bwMode="auto">
              <a:xfrm>
                <a:off x="7109" y="4932"/>
                <a:ext cx="0" cy="42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 name="Line 296"/>
              <p:cNvSpPr>
                <a:spLocks noChangeShapeType="1"/>
              </p:cNvSpPr>
              <p:nvPr/>
            </p:nvSpPr>
            <p:spPr bwMode="auto">
              <a:xfrm>
                <a:off x="7045" y="4932"/>
                <a:ext cx="0" cy="7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 name="Line 297"/>
              <p:cNvSpPr>
                <a:spLocks noChangeShapeType="1"/>
              </p:cNvSpPr>
              <p:nvPr/>
            </p:nvSpPr>
            <p:spPr bwMode="auto">
              <a:xfrm flipV="1">
                <a:off x="7109" y="5358"/>
                <a:ext cx="8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 name="Line 298"/>
              <p:cNvSpPr>
                <a:spLocks noChangeShapeType="1"/>
              </p:cNvSpPr>
              <p:nvPr/>
            </p:nvSpPr>
            <p:spPr bwMode="auto">
              <a:xfrm>
                <a:off x="7045" y="5652"/>
                <a:ext cx="15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 name="Line 299"/>
              <p:cNvSpPr>
                <a:spLocks noChangeShapeType="1"/>
              </p:cNvSpPr>
              <p:nvPr/>
            </p:nvSpPr>
            <p:spPr bwMode="auto">
              <a:xfrm>
                <a:off x="7354" y="5862"/>
                <a:ext cx="0" cy="14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6" name="Line 300"/>
              <p:cNvSpPr>
                <a:spLocks noChangeShapeType="1"/>
              </p:cNvSpPr>
              <p:nvPr/>
            </p:nvSpPr>
            <p:spPr bwMode="auto">
              <a:xfrm flipH="1">
                <a:off x="6866" y="6006"/>
                <a:ext cx="5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7" name="Text Box 301"/>
              <p:cNvSpPr txBox="1">
                <a:spLocks noChangeArrowheads="1"/>
              </p:cNvSpPr>
              <p:nvPr/>
            </p:nvSpPr>
            <p:spPr bwMode="auto">
              <a:xfrm>
                <a:off x="6619" y="4806"/>
                <a:ext cx="289" cy="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dirty="0"/>
                  <a:t>A</a:t>
                </a:r>
              </a:p>
            </p:txBody>
          </p:sp>
          <p:sp>
            <p:nvSpPr>
              <p:cNvPr id="108" name="Text Box 302"/>
              <p:cNvSpPr txBox="1">
                <a:spLocks noChangeArrowheads="1"/>
              </p:cNvSpPr>
              <p:nvPr/>
            </p:nvSpPr>
            <p:spPr bwMode="auto">
              <a:xfrm>
                <a:off x="6619" y="6012"/>
                <a:ext cx="624" cy="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enable</a:t>
                </a:r>
              </a:p>
            </p:txBody>
          </p:sp>
          <p:sp>
            <p:nvSpPr>
              <p:cNvPr id="109" name="Text Box 303"/>
              <p:cNvSpPr txBox="1">
                <a:spLocks noChangeArrowheads="1"/>
              </p:cNvSpPr>
              <p:nvPr/>
            </p:nvSpPr>
            <p:spPr bwMode="auto">
              <a:xfrm>
                <a:off x="7961" y="6516"/>
                <a:ext cx="624" cy="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outputs</a:t>
                </a:r>
              </a:p>
            </p:txBody>
          </p:sp>
        </p:grpSp>
        <p:sp>
          <p:nvSpPr>
            <p:cNvPr id="59" name="Text Box 307"/>
            <p:cNvSpPr txBox="1">
              <a:spLocks noChangeArrowheads="1"/>
            </p:cNvSpPr>
            <p:nvPr/>
          </p:nvSpPr>
          <p:spPr bwMode="auto">
            <a:xfrm>
              <a:off x="3894" y="3156"/>
              <a:ext cx="816" cy="4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sz="1200" b="1" u="sng" dirty="0"/>
                <a:t>Increase number and width of words</a:t>
              </a:r>
              <a:endParaRPr lang="en-US" dirty="0"/>
            </a:p>
          </p:txBody>
        </p:sp>
      </p:grpSp>
    </p:spTree>
    <p:extLst>
      <p:ext uri="{BB962C8B-B14F-4D97-AF65-F5344CB8AC3E}">
        <p14:creationId xmlns="" xmlns:p14="http://schemas.microsoft.com/office/powerpoint/2010/main" val="1945363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Memory hierarchy</a:t>
            </a:r>
          </a:p>
        </p:txBody>
      </p:sp>
      <p:sp>
        <p:nvSpPr>
          <p:cNvPr id="91139" name="Rectangle 3"/>
          <p:cNvSpPr>
            <a:spLocks noGrp="1" noChangeArrowheads="1"/>
          </p:cNvSpPr>
          <p:nvPr>
            <p:ph type="body" idx="1"/>
          </p:nvPr>
        </p:nvSpPr>
        <p:spPr>
          <a:xfrm>
            <a:off x="1137" y="1470845"/>
            <a:ext cx="3808863" cy="5387155"/>
          </a:xfrm>
        </p:spPr>
        <p:txBody>
          <a:bodyPr>
            <a:normAutofit/>
          </a:bodyPr>
          <a:lstStyle/>
          <a:p>
            <a:pPr>
              <a:buFont typeface="Wingdings" pitchFamily="2" charset="2"/>
              <a:buChar char="v"/>
            </a:pPr>
            <a:r>
              <a:rPr lang="en-US" sz="2400" dirty="0" smtClean="0"/>
              <a:t>Want </a:t>
            </a:r>
            <a:r>
              <a:rPr lang="en-US" sz="2400" dirty="0"/>
              <a:t>inexpensive, fast memory</a:t>
            </a:r>
          </a:p>
          <a:p>
            <a:pPr>
              <a:buFont typeface="Wingdings" pitchFamily="2" charset="2"/>
              <a:buChar char="v"/>
            </a:pPr>
            <a:r>
              <a:rPr lang="en-US" sz="2400" dirty="0"/>
              <a:t>Main memory</a:t>
            </a:r>
          </a:p>
          <a:p>
            <a:pPr lvl="1">
              <a:buFont typeface="Wingdings" pitchFamily="2" charset="2"/>
              <a:buChar char="Ø"/>
            </a:pPr>
            <a:r>
              <a:rPr lang="en-US" sz="2000" dirty="0"/>
              <a:t>Large, inexpensive, slow memory stores entire program and </a:t>
            </a:r>
            <a:r>
              <a:rPr lang="en-US" sz="2000" dirty="0" smtClean="0"/>
              <a:t>data.</a:t>
            </a:r>
            <a:endParaRPr lang="en-US" sz="2000" dirty="0"/>
          </a:p>
          <a:p>
            <a:pPr>
              <a:buFont typeface="Wingdings" pitchFamily="2" charset="2"/>
              <a:buChar char="v"/>
            </a:pPr>
            <a:r>
              <a:rPr lang="en-US" sz="2400" dirty="0"/>
              <a:t>Cache</a:t>
            </a:r>
          </a:p>
          <a:p>
            <a:pPr lvl="1">
              <a:buFont typeface="Wingdings" pitchFamily="2" charset="2"/>
              <a:buChar char="Ø"/>
            </a:pPr>
            <a:r>
              <a:rPr lang="en-US" sz="2000" dirty="0"/>
              <a:t>Small, expensive, fast memory stores copy of likely accessed parts of larger </a:t>
            </a:r>
            <a:r>
              <a:rPr lang="en-US" sz="2000" dirty="0" smtClean="0"/>
              <a:t>memory.</a:t>
            </a:r>
            <a:endParaRPr lang="en-US" sz="2000" dirty="0"/>
          </a:p>
          <a:p>
            <a:pPr lvl="1">
              <a:buFont typeface="Wingdings" pitchFamily="2" charset="2"/>
              <a:buChar char="Ø"/>
            </a:pPr>
            <a:r>
              <a:rPr lang="en-US" sz="2000" dirty="0"/>
              <a:t>Can be multiple levels of </a:t>
            </a:r>
            <a:r>
              <a:rPr lang="en-US" sz="2000" dirty="0" smtClean="0"/>
              <a:t>cache.</a:t>
            </a:r>
            <a:endParaRPr lang="en-US" sz="2000" dirty="0"/>
          </a:p>
        </p:txBody>
      </p:sp>
      <p:grpSp>
        <p:nvGrpSpPr>
          <p:cNvPr id="91140" name="Group 4"/>
          <p:cNvGrpSpPr>
            <a:grpSpLocks/>
          </p:cNvGrpSpPr>
          <p:nvPr/>
        </p:nvGrpSpPr>
        <p:grpSpPr bwMode="auto">
          <a:xfrm>
            <a:off x="2514600" y="1676401"/>
            <a:ext cx="6401053" cy="5029200"/>
            <a:chOff x="1621" y="1706"/>
            <a:chExt cx="6952" cy="4464"/>
          </a:xfrm>
        </p:grpSpPr>
        <p:sp>
          <p:nvSpPr>
            <p:cNvPr id="91141" name="Rectangle 5"/>
            <p:cNvSpPr>
              <a:spLocks noChangeArrowheads="1"/>
            </p:cNvSpPr>
            <p:nvPr/>
          </p:nvSpPr>
          <p:spPr bwMode="auto">
            <a:xfrm>
              <a:off x="4600" y="1778"/>
              <a:ext cx="1242" cy="432"/>
            </a:xfrm>
            <a:prstGeom prst="rect">
              <a:avLst/>
            </a:prstGeom>
            <a:solidFill>
              <a:srgbClr val="FFFFFF"/>
            </a:solidFill>
            <a:ln w="9525">
              <a:solidFill>
                <a:srgbClr val="000000"/>
              </a:solidFill>
              <a:miter lim="800000"/>
              <a:headEnd/>
              <a:tailEnd/>
            </a:ln>
          </p:spPr>
          <p:txBody>
            <a:bodyPr lIns="0" rIns="0"/>
            <a:lstStyle/>
            <a:p>
              <a:pPr algn="ctr"/>
              <a:r>
                <a:rPr lang="en-US" dirty="0"/>
                <a:t>Processor</a:t>
              </a:r>
            </a:p>
          </p:txBody>
        </p:sp>
        <p:sp>
          <p:nvSpPr>
            <p:cNvPr id="91142" name="Line 6"/>
            <p:cNvSpPr>
              <a:spLocks noChangeShapeType="1"/>
            </p:cNvSpPr>
            <p:nvPr/>
          </p:nvSpPr>
          <p:spPr bwMode="auto">
            <a:xfrm>
              <a:off x="5221" y="3002"/>
              <a:ext cx="0" cy="360"/>
            </a:xfrm>
            <a:prstGeom prst="line">
              <a:avLst/>
            </a:prstGeom>
            <a:noFill/>
            <a:ln w="9525">
              <a:solidFill>
                <a:srgbClr val="000000"/>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1143" name="Rectangle 7"/>
            <p:cNvSpPr>
              <a:spLocks noChangeArrowheads="1"/>
            </p:cNvSpPr>
            <p:nvPr/>
          </p:nvSpPr>
          <p:spPr bwMode="auto">
            <a:xfrm>
              <a:off x="4501" y="3362"/>
              <a:ext cx="1440" cy="432"/>
            </a:xfrm>
            <a:prstGeom prst="rect">
              <a:avLst/>
            </a:prstGeom>
            <a:solidFill>
              <a:srgbClr val="FFFFFF"/>
            </a:solidFill>
            <a:ln w="9525">
              <a:solidFill>
                <a:srgbClr val="000000"/>
              </a:solidFill>
              <a:miter lim="800000"/>
              <a:headEnd/>
              <a:tailEnd/>
            </a:ln>
          </p:spPr>
          <p:txBody>
            <a:bodyPr/>
            <a:lstStyle/>
            <a:p>
              <a:pPr algn="ctr"/>
              <a:r>
                <a:rPr lang="en-US"/>
                <a:t>Cache</a:t>
              </a:r>
            </a:p>
          </p:txBody>
        </p:sp>
        <p:sp>
          <p:nvSpPr>
            <p:cNvPr id="91144" name="Line 8"/>
            <p:cNvSpPr>
              <a:spLocks noChangeShapeType="1"/>
            </p:cNvSpPr>
            <p:nvPr/>
          </p:nvSpPr>
          <p:spPr bwMode="auto">
            <a:xfrm>
              <a:off x="5221" y="3794"/>
              <a:ext cx="0" cy="360"/>
            </a:xfrm>
            <a:prstGeom prst="line">
              <a:avLst/>
            </a:prstGeom>
            <a:noFill/>
            <a:ln w="9525">
              <a:solidFill>
                <a:srgbClr val="000000"/>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1145" name="Rectangle 9"/>
            <p:cNvSpPr>
              <a:spLocks noChangeArrowheads="1"/>
            </p:cNvSpPr>
            <p:nvPr/>
          </p:nvSpPr>
          <p:spPr bwMode="auto">
            <a:xfrm>
              <a:off x="3421" y="4154"/>
              <a:ext cx="3600" cy="432"/>
            </a:xfrm>
            <a:prstGeom prst="rect">
              <a:avLst/>
            </a:prstGeom>
            <a:solidFill>
              <a:srgbClr val="FFFFFF"/>
            </a:solidFill>
            <a:ln w="9525">
              <a:solidFill>
                <a:srgbClr val="000000"/>
              </a:solidFill>
              <a:miter lim="800000"/>
              <a:headEnd/>
              <a:tailEnd/>
            </a:ln>
          </p:spPr>
          <p:txBody>
            <a:bodyPr/>
            <a:lstStyle/>
            <a:p>
              <a:pPr algn="ctr"/>
              <a:r>
                <a:rPr lang="en-US"/>
                <a:t>Main memory</a:t>
              </a:r>
            </a:p>
          </p:txBody>
        </p:sp>
        <p:sp>
          <p:nvSpPr>
            <p:cNvPr id="91146" name="Rectangle 10"/>
            <p:cNvSpPr>
              <a:spLocks noChangeArrowheads="1"/>
            </p:cNvSpPr>
            <p:nvPr/>
          </p:nvSpPr>
          <p:spPr bwMode="auto">
            <a:xfrm>
              <a:off x="2701" y="4946"/>
              <a:ext cx="5040" cy="432"/>
            </a:xfrm>
            <a:prstGeom prst="rect">
              <a:avLst/>
            </a:prstGeom>
            <a:solidFill>
              <a:srgbClr val="FFFFFF"/>
            </a:solidFill>
            <a:ln w="9525" cap="rnd">
              <a:solidFill>
                <a:srgbClr val="000000"/>
              </a:solidFill>
              <a:prstDash val="sysDot"/>
              <a:miter lim="800000"/>
              <a:headEnd/>
              <a:tailEnd/>
            </a:ln>
          </p:spPr>
          <p:txBody>
            <a:bodyPr/>
            <a:lstStyle/>
            <a:p>
              <a:pPr algn="ctr"/>
              <a:r>
                <a:rPr lang="en-US"/>
                <a:t>Disk</a:t>
              </a:r>
            </a:p>
          </p:txBody>
        </p:sp>
        <p:sp>
          <p:nvSpPr>
            <p:cNvPr id="91147" name="Line 11"/>
            <p:cNvSpPr>
              <a:spLocks noChangeShapeType="1"/>
            </p:cNvSpPr>
            <p:nvPr/>
          </p:nvSpPr>
          <p:spPr bwMode="auto">
            <a:xfrm>
              <a:off x="5221" y="4586"/>
              <a:ext cx="0" cy="360"/>
            </a:xfrm>
            <a:prstGeom prst="line">
              <a:avLst/>
            </a:prstGeom>
            <a:noFill/>
            <a:ln w="9525">
              <a:solidFill>
                <a:srgbClr val="000000"/>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1148" name="Line 12"/>
            <p:cNvSpPr>
              <a:spLocks noChangeShapeType="1"/>
            </p:cNvSpPr>
            <p:nvPr/>
          </p:nvSpPr>
          <p:spPr bwMode="auto">
            <a:xfrm>
              <a:off x="5221" y="5378"/>
              <a:ext cx="0" cy="360"/>
            </a:xfrm>
            <a:prstGeom prst="line">
              <a:avLst/>
            </a:prstGeom>
            <a:noFill/>
            <a:ln w="9525">
              <a:solidFill>
                <a:srgbClr val="000000"/>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1149" name="Rectangle 13"/>
            <p:cNvSpPr>
              <a:spLocks noChangeArrowheads="1"/>
            </p:cNvSpPr>
            <p:nvPr/>
          </p:nvSpPr>
          <p:spPr bwMode="auto">
            <a:xfrm>
              <a:off x="1621" y="5738"/>
              <a:ext cx="6952" cy="432"/>
            </a:xfrm>
            <a:prstGeom prst="rect">
              <a:avLst/>
            </a:prstGeom>
            <a:solidFill>
              <a:srgbClr val="FFFFFF"/>
            </a:solidFill>
            <a:ln w="9525" cap="rnd">
              <a:solidFill>
                <a:srgbClr val="000000"/>
              </a:solidFill>
              <a:prstDash val="sysDot"/>
              <a:miter lim="800000"/>
              <a:headEnd/>
              <a:tailEnd/>
            </a:ln>
          </p:spPr>
          <p:txBody>
            <a:bodyPr/>
            <a:lstStyle/>
            <a:p>
              <a:pPr algn="ctr"/>
              <a:r>
                <a:rPr lang="en-US"/>
                <a:t>Tape</a:t>
              </a:r>
            </a:p>
          </p:txBody>
        </p:sp>
        <p:sp>
          <p:nvSpPr>
            <p:cNvPr id="91150" name="Rectangle 14"/>
            <p:cNvSpPr>
              <a:spLocks noChangeArrowheads="1"/>
            </p:cNvSpPr>
            <p:nvPr/>
          </p:nvSpPr>
          <p:spPr bwMode="auto">
            <a:xfrm>
              <a:off x="4357" y="1706"/>
              <a:ext cx="1728" cy="2232"/>
            </a:xfrm>
            <a:prstGeom prst="rect">
              <a:avLst/>
            </a:prstGeom>
            <a:noFill/>
            <a:ln w="9525">
              <a:solidFill>
                <a:srgbClr val="000000"/>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1151" name="Rectangle 15"/>
            <p:cNvSpPr>
              <a:spLocks noChangeArrowheads="1"/>
            </p:cNvSpPr>
            <p:nvPr/>
          </p:nvSpPr>
          <p:spPr bwMode="auto">
            <a:xfrm>
              <a:off x="4789" y="2570"/>
              <a:ext cx="864" cy="432"/>
            </a:xfrm>
            <a:prstGeom prst="rect">
              <a:avLst/>
            </a:prstGeom>
            <a:solidFill>
              <a:srgbClr val="FFFFFF"/>
            </a:solidFill>
            <a:ln w="9525">
              <a:solidFill>
                <a:srgbClr val="000000"/>
              </a:solidFill>
              <a:miter lim="800000"/>
              <a:headEnd/>
              <a:tailEnd/>
            </a:ln>
          </p:spPr>
          <p:txBody>
            <a:bodyPr lIns="0" rIns="0"/>
            <a:lstStyle/>
            <a:p>
              <a:pPr algn="ctr"/>
              <a:r>
                <a:rPr lang="en-US"/>
                <a:t>Registers</a:t>
              </a:r>
            </a:p>
          </p:txBody>
        </p:sp>
        <p:sp>
          <p:nvSpPr>
            <p:cNvPr id="91152" name="Line 16"/>
            <p:cNvSpPr>
              <a:spLocks noChangeShapeType="1"/>
            </p:cNvSpPr>
            <p:nvPr/>
          </p:nvSpPr>
          <p:spPr bwMode="auto">
            <a:xfrm>
              <a:off x="5221" y="2210"/>
              <a:ext cx="0" cy="360"/>
            </a:xfrm>
            <a:prstGeom prst="line">
              <a:avLst/>
            </a:prstGeom>
            <a:noFill/>
            <a:ln w="9525">
              <a:solidFill>
                <a:srgbClr val="000000"/>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 xmlns:p14="http://schemas.microsoft.com/office/powerpoint/2010/main" val="1985618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244475" y="1477963"/>
            <a:ext cx="8591550" cy="44243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p>
            <a:r>
              <a:rPr lang="en-US" sz="1200"/>
              <a:t>	</a:t>
            </a:r>
          </a:p>
        </p:txBody>
      </p:sp>
      <p:sp>
        <p:nvSpPr>
          <p:cNvPr id="75939" name="Rectangle 163"/>
          <p:cNvSpPr>
            <a:spLocks noGrp="1" noChangeArrowheads="1"/>
          </p:cNvSpPr>
          <p:nvPr>
            <p:ph type="title"/>
          </p:nvPr>
        </p:nvSpPr>
        <p:spPr/>
        <p:txBody>
          <a:bodyPr/>
          <a:lstStyle/>
          <a:p>
            <a:r>
              <a:rPr lang="en-US"/>
              <a:t>Cache</a:t>
            </a:r>
          </a:p>
        </p:txBody>
      </p:sp>
      <p:sp>
        <p:nvSpPr>
          <p:cNvPr id="75940" name="Rectangle 164"/>
          <p:cNvSpPr>
            <a:spLocks noGrp="1" noChangeArrowheads="1"/>
          </p:cNvSpPr>
          <p:nvPr>
            <p:ph type="body" idx="1"/>
          </p:nvPr>
        </p:nvSpPr>
        <p:spPr>
          <a:xfrm>
            <a:off x="0" y="1600200"/>
            <a:ext cx="9144000" cy="5257800"/>
          </a:xfrm>
        </p:spPr>
        <p:txBody>
          <a:bodyPr>
            <a:normAutofit/>
          </a:bodyPr>
          <a:lstStyle/>
          <a:p>
            <a:pPr>
              <a:buFont typeface="Wingdings" pitchFamily="2" charset="2"/>
              <a:buChar char="v"/>
            </a:pPr>
            <a:r>
              <a:rPr lang="en-US" sz="2000" b="1" dirty="0"/>
              <a:t>Usually designed with SRAM</a:t>
            </a:r>
            <a:endParaRPr lang="en-US" sz="2000" dirty="0"/>
          </a:p>
          <a:p>
            <a:pPr lvl="1">
              <a:buFont typeface="Wingdings" pitchFamily="2" charset="2"/>
              <a:buChar char="Ø"/>
            </a:pPr>
            <a:r>
              <a:rPr lang="en-US" sz="1800" dirty="0"/>
              <a:t>faster but more expensive than DRAM</a:t>
            </a:r>
          </a:p>
          <a:p>
            <a:pPr>
              <a:buFont typeface="Wingdings" pitchFamily="2" charset="2"/>
              <a:buChar char="v"/>
            </a:pPr>
            <a:r>
              <a:rPr lang="en-US" sz="2000" b="1" dirty="0"/>
              <a:t>Usually on same chip as processor</a:t>
            </a:r>
            <a:endParaRPr lang="en-US" sz="2000" dirty="0"/>
          </a:p>
          <a:p>
            <a:pPr lvl="1">
              <a:buFont typeface="Wingdings" pitchFamily="2" charset="2"/>
              <a:buChar char="Ø"/>
            </a:pPr>
            <a:r>
              <a:rPr lang="en-US" sz="1800" dirty="0"/>
              <a:t>space limited, so much smaller than off-chip main memory</a:t>
            </a:r>
          </a:p>
          <a:p>
            <a:pPr lvl="1">
              <a:buFont typeface="Wingdings" pitchFamily="2" charset="2"/>
              <a:buChar char="Ø"/>
            </a:pPr>
            <a:r>
              <a:rPr lang="en-US" sz="1800" dirty="0"/>
              <a:t>faster access ( 1 cycle vs. several cycles for main memory)</a:t>
            </a:r>
          </a:p>
          <a:p>
            <a:pPr>
              <a:buFont typeface="Wingdings" pitchFamily="2" charset="2"/>
              <a:buChar char="v"/>
            </a:pPr>
            <a:r>
              <a:rPr lang="en-US" sz="2000" b="1" dirty="0"/>
              <a:t>Cache operation:</a:t>
            </a:r>
            <a:endParaRPr lang="en-US" sz="2000" dirty="0"/>
          </a:p>
          <a:p>
            <a:pPr lvl="1">
              <a:buFont typeface="Wingdings" pitchFamily="2" charset="2"/>
              <a:buChar char="Ø"/>
            </a:pPr>
            <a:r>
              <a:rPr lang="en-US" sz="1800" dirty="0"/>
              <a:t>Request for main memory access (read or write)</a:t>
            </a:r>
          </a:p>
          <a:p>
            <a:pPr lvl="1">
              <a:buFont typeface="Wingdings" pitchFamily="2" charset="2"/>
              <a:buChar char="Ø"/>
            </a:pPr>
            <a:r>
              <a:rPr lang="en-US" sz="1800" dirty="0"/>
              <a:t>First, check cache for copy</a:t>
            </a:r>
            <a:endParaRPr lang="en-US" sz="1600" dirty="0"/>
          </a:p>
          <a:p>
            <a:pPr lvl="2"/>
            <a:r>
              <a:rPr lang="en-US" sz="1600" dirty="0"/>
              <a:t>cache hit</a:t>
            </a:r>
          </a:p>
          <a:p>
            <a:pPr marL="1371600" lvl="3" indent="0">
              <a:buNone/>
            </a:pPr>
            <a:r>
              <a:rPr lang="en-US" sz="1400" dirty="0"/>
              <a:t>copy is in cache, quick access</a:t>
            </a:r>
          </a:p>
          <a:p>
            <a:pPr lvl="2"/>
            <a:r>
              <a:rPr lang="en-US" sz="1600" dirty="0"/>
              <a:t>cache miss</a:t>
            </a:r>
          </a:p>
          <a:p>
            <a:pPr marL="1371600" lvl="3" indent="0">
              <a:buNone/>
            </a:pPr>
            <a:r>
              <a:rPr lang="en-US" sz="1400" dirty="0"/>
              <a:t>copy not in cache, read address and possibly its neighbors into cache</a:t>
            </a:r>
          </a:p>
          <a:p>
            <a:pPr>
              <a:buFont typeface="Wingdings" pitchFamily="2" charset="2"/>
              <a:buChar char="v"/>
            </a:pPr>
            <a:r>
              <a:rPr lang="en-US" sz="2000" b="1" dirty="0"/>
              <a:t>Several cache design choices</a:t>
            </a:r>
          </a:p>
          <a:p>
            <a:pPr lvl="1">
              <a:buFont typeface="Wingdings" pitchFamily="2" charset="2"/>
              <a:buChar char="Ø"/>
            </a:pPr>
            <a:r>
              <a:rPr lang="en-US" sz="1800" dirty="0"/>
              <a:t>cache mapping, replacement policies, and write techniques</a:t>
            </a:r>
          </a:p>
        </p:txBody>
      </p:sp>
    </p:spTree>
    <p:extLst>
      <p:ext uri="{BB962C8B-B14F-4D97-AF65-F5344CB8AC3E}">
        <p14:creationId xmlns="" xmlns:p14="http://schemas.microsoft.com/office/powerpoint/2010/main" val="2647857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Cache mapping</a:t>
            </a:r>
          </a:p>
        </p:txBody>
      </p:sp>
      <p:sp>
        <p:nvSpPr>
          <p:cNvPr id="92163" name="Rectangle 3"/>
          <p:cNvSpPr>
            <a:spLocks noGrp="1" noChangeArrowheads="1"/>
          </p:cNvSpPr>
          <p:nvPr>
            <p:ph type="body" idx="1"/>
          </p:nvPr>
        </p:nvSpPr>
        <p:spPr>
          <a:xfrm>
            <a:off x="0" y="1524000"/>
            <a:ext cx="9144000" cy="5334000"/>
          </a:xfrm>
        </p:spPr>
        <p:txBody>
          <a:bodyPr>
            <a:normAutofit fontScale="92500" lnSpcReduction="10000"/>
          </a:bodyPr>
          <a:lstStyle/>
          <a:p>
            <a:pPr>
              <a:buFont typeface="Wingdings" pitchFamily="2" charset="2"/>
              <a:buChar char="v"/>
            </a:pPr>
            <a:r>
              <a:rPr lang="en-US" sz="2400" dirty="0"/>
              <a:t>Far fewer number of available cache addresses</a:t>
            </a:r>
          </a:p>
          <a:p>
            <a:pPr>
              <a:buFont typeface="Wingdings" pitchFamily="2" charset="2"/>
              <a:buChar char="v"/>
            </a:pPr>
            <a:endParaRPr lang="en-US" sz="2400" dirty="0" smtClean="0"/>
          </a:p>
          <a:p>
            <a:pPr>
              <a:buFont typeface="Wingdings" pitchFamily="2" charset="2"/>
              <a:buChar char="v"/>
            </a:pPr>
            <a:r>
              <a:rPr lang="en-US" sz="2400" dirty="0" smtClean="0"/>
              <a:t>Are </a:t>
            </a:r>
            <a:r>
              <a:rPr lang="en-US" sz="2400" dirty="0"/>
              <a:t>address’ contents in cache?</a:t>
            </a:r>
          </a:p>
          <a:p>
            <a:pPr>
              <a:buFont typeface="Wingdings" pitchFamily="2" charset="2"/>
              <a:buChar char="v"/>
            </a:pPr>
            <a:endParaRPr lang="en-US" sz="2400" dirty="0" smtClean="0"/>
          </a:p>
          <a:p>
            <a:pPr>
              <a:buFont typeface="Wingdings" pitchFamily="2" charset="2"/>
              <a:buChar char="v"/>
            </a:pPr>
            <a:r>
              <a:rPr lang="en-US" sz="2400" dirty="0" smtClean="0"/>
              <a:t>Cache </a:t>
            </a:r>
            <a:r>
              <a:rPr lang="en-US" sz="2400" dirty="0"/>
              <a:t>mapping used to assign main memory address to cache address and determine hit or </a:t>
            </a:r>
            <a:r>
              <a:rPr lang="en-US" sz="2400" dirty="0" smtClean="0"/>
              <a:t>miss.</a:t>
            </a:r>
          </a:p>
          <a:p>
            <a:pPr>
              <a:buFont typeface="Wingdings" pitchFamily="2" charset="2"/>
              <a:buChar char="v"/>
            </a:pPr>
            <a:endParaRPr lang="en-US" sz="2400" dirty="0"/>
          </a:p>
          <a:p>
            <a:pPr>
              <a:buFont typeface="Wingdings" pitchFamily="2" charset="2"/>
              <a:buChar char="v"/>
            </a:pPr>
            <a:r>
              <a:rPr lang="en-US" sz="2400" dirty="0"/>
              <a:t>Three basic techniques:</a:t>
            </a:r>
          </a:p>
          <a:p>
            <a:pPr lvl="1">
              <a:buFont typeface="Wingdings" pitchFamily="2" charset="2"/>
              <a:buChar char="Ø"/>
            </a:pPr>
            <a:r>
              <a:rPr lang="en-US" sz="2000" dirty="0"/>
              <a:t>Direct mapping</a:t>
            </a:r>
          </a:p>
          <a:p>
            <a:pPr lvl="1">
              <a:buFont typeface="Wingdings" pitchFamily="2" charset="2"/>
              <a:buChar char="Ø"/>
            </a:pPr>
            <a:r>
              <a:rPr lang="en-US" sz="2000" dirty="0"/>
              <a:t>Fully associative mapping</a:t>
            </a:r>
          </a:p>
          <a:p>
            <a:pPr lvl="1">
              <a:buFont typeface="Wingdings" pitchFamily="2" charset="2"/>
              <a:buChar char="Ø"/>
            </a:pPr>
            <a:r>
              <a:rPr lang="en-US" sz="2000" dirty="0"/>
              <a:t>Set-associative </a:t>
            </a:r>
            <a:r>
              <a:rPr lang="en-US" sz="2000" dirty="0" smtClean="0"/>
              <a:t>mapping</a:t>
            </a:r>
          </a:p>
          <a:p>
            <a:pPr marL="457200" lvl="1" indent="0">
              <a:buNone/>
            </a:pPr>
            <a:endParaRPr lang="en-US" sz="2000" dirty="0"/>
          </a:p>
          <a:p>
            <a:pPr>
              <a:buFont typeface="Wingdings" pitchFamily="2" charset="2"/>
              <a:buChar char="v"/>
            </a:pPr>
            <a:r>
              <a:rPr lang="en-US" sz="2400" dirty="0"/>
              <a:t>Caches partitioned into indivisible blocks or lines of adjacent memory addresses</a:t>
            </a:r>
          </a:p>
          <a:p>
            <a:pPr lvl="1">
              <a:buFont typeface="Wingdings" pitchFamily="2" charset="2"/>
              <a:buChar char="Ø"/>
            </a:pPr>
            <a:r>
              <a:rPr lang="en-US" sz="2000" dirty="0"/>
              <a:t>usually 4 or 8 addresses per line</a:t>
            </a:r>
          </a:p>
        </p:txBody>
      </p:sp>
    </p:spTree>
    <p:extLst>
      <p:ext uri="{BB962C8B-B14F-4D97-AF65-F5344CB8AC3E}">
        <p14:creationId xmlns="" xmlns:p14="http://schemas.microsoft.com/office/powerpoint/2010/main" val="2524231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Semiconductor memories</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marL="0" indent="0">
              <a:buNone/>
            </a:pPr>
            <a:r>
              <a:rPr lang="en-US" sz="2000" dirty="0" smtClean="0">
                <a:latin typeface="Times New Roman" pitchFamily="18" charset="0"/>
                <a:cs typeface="Times New Roman" pitchFamily="18" charset="0"/>
              </a:rPr>
              <a:t>RAM</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Static RAM(SRAM)</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Dynamic RAM(DRAM)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PSRAM (Pseudo-Static RAM)</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NV RAM(Non-Volatile RAM)</a:t>
            </a:r>
          </a:p>
          <a:p>
            <a:pPr marL="0" indent="0">
              <a:buNone/>
            </a:pPr>
            <a:r>
              <a:rPr lang="en-US" sz="2000" dirty="0" smtClean="0">
                <a:latin typeface="Times New Roman" pitchFamily="18" charset="0"/>
                <a:cs typeface="Times New Roman" pitchFamily="18" charset="0"/>
              </a:rPr>
              <a:t>ROM</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Mask-Programmed ROM</a:t>
            </a:r>
          </a:p>
          <a:p>
            <a:pPr marL="0" indent="0">
              <a:buNone/>
            </a:pPr>
            <a:r>
              <a:rPr lang="en-US" sz="2000" dirty="0" smtClean="0">
                <a:latin typeface="Times New Roman" pitchFamily="18" charset="0"/>
                <a:cs typeface="Times New Roman" pitchFamily="18" charset="0"/>
              </a:rPr>
              <a:t>	One-Time Programmable ROM</a:t>
            </a:r>
          </a:p>
          <a:p>
            <a:pPr marL="0" indent="0">
              <a:buNone/>
            </a:pPr>
            <a:r>
              <a:rPr lang="en-US" sz="2000" dirty="0" smtClean="0">
                <a:latin typeface="Times New Roman" pitchFamily="18" charset="0"/>
                <a:cs typeface="Times New Roman" pitchFamily="18" charset="0"/>
              </a:rPr>
              <a:t>	Erasable Programmable ROM(EPROM</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Electrically Erasable and </a:t>
            </a:r>
            <a:r>
              <a:rPr lang="en-US" sz="2000" dirty="0">
                <a:latin typeface="Times New Roman" pitchFamily="18" charset="0"/>
                <a:cs typeface="Times New Roman" pitchFamily="18" charset="0"/>
              </a:rPr>
              <a:t>Programmable </a:t>
            </a:r>
            <a:r>
              <a:rPr lang="en-US" sz="2000" dirty="0" smtClean="0">
                <a:latin typeface="Times New Roman" pitchFamily="18" charset="0"/>
                <a:cs typeface="Times New Roman" pitchFamily="18" charset="0"/>
              </a:rPr>
              <a:t>ROM(EEPROM)</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Flash memory</a:t>
            </a:r>
          </a:p>
          <a:p>
            <a:pPr marL="0" indent="0">
              <a:buNone/>
            </a:pP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476295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Direct mapping</a:t>
            </a:r>
          </a:p>
        </p:txBody>
      </p:sp>
      <p:sp>
        <p:nvSpPr>
          <p:cNvPr id="93187" name="Rectangle 3"/>
          <p:cNvSpPr>
            <a:spLocks noGrp="1" noChangeArrowheads="1"/>
          </p:cNvSpPr>
          <p:nvPr>
            <p:ph type="body" idx="1"/>
          </p:nvPr>
        </p:nvSpPr>
        <p:spPr>
          <a:xfrm>
            <a:off x="1" y="1524000"/>
            <a:ext cx="5037206" cy="5334000"/>
          </a:xfrm>
        </p:spPr>
        <p:txBody>
          <a:bodyPr/>
          <a:lstStyle/>
          <a:p>
            <a:pPr>
              <a:buFont typeface="Wingdings" pitchFamily="2" charset="2"/>
              <a:buChar char="v"/>
            </a:pPr>
            <a:r>
              <a:rPr lang="en-US" sz="2000" dirty="0" smtClean="0"/>
              <a:t>Main </a:t>
            </a:r>
            <a:r>
              <a:rPr lang="en-US" sz="2000" dirty="0"/>
              <a:t>memory address divided into 2 fields</a:t>
            </a:r>
          </a:p>
          <a:p>
            <a:pPr lvl="1">
              <a:buFont typeface="Wingdings" pitchFamily="2" charset="2"/>
              <a:buChar char="Ø"/>
            </a:pPr>
            <a:r>
              <a:rPr lang="en-US" sz="1800" dirty="0" smtClean="0"/>
              <a:t>Index</a:t>
            </a:r>
            <a:endParaRPr lang="en-US" sz="1800" dirty="0"/>
          </a:p>
          <a:p>
            <a:pPr lvl="2"/>
            <a:r>
              <a:rPr lang="en-US" sz="1600" dirty="0"/>
              <a:t>cache address</a:t>
            </a:r>
          </a:p>
          <a:p>
            <a:pPr lvl="2"/>
            <a:r>
              <a:rPr lang="en-US" sz="1400" dirty="0"/>
              <a:t>number of bits determined by cache size</a:t>
            </a:r>
            <a:endParaRPr lang="en-US" sz="1600" dirty="0"/>
          </a:p>
          <a:p>
            <a:pPr lvl="1">
              <a:buFont typeface="Wingdings" pitchFamily="2" charset="2"/>
              <a:buChar char="Ø"/>
            </a:pPr>
            <a:r>
              <a:rPr lang="en-US" sz="1800" dirty="0"/>
              <a:t>Tag</a:t>
            </a:r>
          </a:p>
          <a:p>
            <a:pPr lvl="2"/>
            <a:r>
              <a:rPr lang="en-US" sz="1600" dirty="0"/>
              <a:t>compared with tag stored in cache at address indicated by index</a:t>
            </a:r>
          </a:p>
          <a:p>
            <a:pPr lvl="2"/>
            <a:r>
              <a:rPr lang="en-US" sz="1600" dirty="0"/>
              <a:t>if tags </a:t>
            </a:r>
            <a:r>
              <a:rPr lang="en-US" sz="1600" dirty="0" smtClean="0"/>
              <a:t>match</a:t>
            </a:r>
            <a:r>
              <a:rPr lang="en-US" sz="1600" dirty="0"/>
              <a:t>, check </a:t>
            </a:r>
            <a:r>
              <a:rPr lang="en-US" sz="1600" dirty="0" smtClean="0"/>
              <a:t>valid bit</a:t>
            </a:r>
            <a:endParaRPr lang="en-US" sz="1600" dirty="0"/>
          </a:p>
          <a:p>
            <a:pPr>
              <a:buFont typeface="Wingdings" pitchFamily="2" charset="2"/>
              <a:buChar char="v"/>
            </a:pPr>
            <a:r>
              <a:rPr lang="en-US" sz="2000" dirty="0"/>
              <a:t>Valid bit</a:t>
            </a:r>
          </a:p>
          <a:p>
            <a:pPr lvl="1">
              <a:buFont typeface="Wingdings" pitchFamily="2" charset="2"/>
              <a:buChar char="Ø"/>
            </a:pPr>
            <a:r>
              <a:rPr lang="en-US" sz="1800" dirty="0"/>
              <a:t>indicates whether data in slot has been loaded from memory</a:t>
            </a:r>
          </a:p>
          <a:p>
            <a:pPr>
              <a:buFont typeface="Wingdings" pitchFamily="2" charset="2"/>
              <a:buChar char="v"/>
            </a:pPr>
            <a:r>
              <a:rPr lang="en-US" sz="2000" dirty="0"/>
              <a:t>Offset</a:t>
            </a:r>
          </a:p>
          <a:p>
            <a:pPr lvl="1">
              <a:buFont typeface="Wingdings" pitchFamily="2" charset="2"/>
              <a:buChar char="Ø"/>
            </a:pPr>
            <a:r>
              <a:rPr lang="en-US" sz="1800" dirty="0"/>
              <a:t>used to find particular word in cache line</a:t>
            </a:r>
          </a:p>
        </p:txBody>
      </p:sp>
      <p:grpSp>
        <p:nvGrpSpPr>
          <p:cNvPr id="93188" name="Group 4"/>
          <p:cNvGrpSpPr>
            <a:grpSpLocks/>
          </p:cNvGrpSpPr>
          <p:nvPr/>
        </p:nvGrpSpPr>
        <p:grpSpPr bwMode="auto">
          <a:xfrm>
            <a:off x="4892058" y="2153743"/>
            <a:ext cx="4048367" cy="3886200"/>
            <a:chOff x="3062" y="1521"/>
            <a:chExt cx="4351" cy="2527"/>
          </a:xfrm>
        </p:grpSpPr>
        <p:sp>
          <p:nvSpPr>
            <p:cNvPr id="93189" name="Text Box 5"/>
            <p:cNvSpPr txBox="1">
              <a:spLocks noChangeArrowheads="1"/>
            </p:cNvSpPr>
            <p:nvPr/>
          </p:nvSpPr>
          <p:spPr bwMode="auto">
            <a:xfrm>
              <a:off x="6172" y="2860"/>
              <a:ext cx="1241" cy="41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t>Data</a:t>
              </a:r>
            </a:p>
          </p:txBody>
        </p:sp>
        <p:sp>
          <p:nvSpPr>
            <p:cNvPr id="93190" name="Text Box 6"/>
            <p:cNvSpPr txBox="1">
              <a:spLocks noChangeArrowheads="1"/>
            </p:cNvSpPr>
            <p:nvPr/>
          </p:nvSpPr>
          <p:spPr bwMode="auto">
            <a:xfrm>
              <a:off x="5400" y="3431"/>
              <a:ext cx="1241" cy="4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t>Valid</a:t>
              </a:r>
            </a:p>
          </p:txBody>
        </p:sp>
        <p:sp>
          <p:nvSpPr>
            <p:cNvPr id="93191" name="Rectangle 7"/>
            <p:cNvSpPr>
              <a:spLocks noChangeArrowheads="1"/>
            </p:cNvSpPr>
            <p:nvPr/>
          </p:nvSpPr>
          <p:spPr bwMode="auto">
            <a:xfrm>
              <a:off x="3062" y="1521"/>
              <a:ext cx="2943" cy="439"/>
            </a:xfrm>
            <a:prstGeom prst="rect">
              <a:avLst/>
            </a:prstGeom>
            <a:solidFill>
              <a:srgbClr val="FFFFFF"/>
            </a:solidFill>
            <a:ln w="9525">
              <a:solidFill>
                <a:srgbClr val="000000"/>
              </a:solidFill>
              <a:miter lim="800000"/>
              <a:headEnd/>
              <a:tailEnd/>
            </a:ln>
          </p:spPr>
          <p:txBody>
            <a:bodyPr/>
            <a:lstStyle/>
            <a:p>
              <a:endParaRPr lang="en-US"/>
            </a:p>
          </p:txBody>
        </p:sp>
        <p:sp>
          <p:nvSpPr>
            <p:cNvPr id="93192" name="Text Box 8"/>
            <p:cNvSpPr txBox="1">
              <a:spLocks noChangeArrowheads="1"/>
            </p:cNvSpPr>
            <p:nvPr/>
          </p:nvSpPr>
          <p:spPr bwMode="auto">
            <a:xfrm>
              <a:off x="3093" y="1557"/>
              <a:ext cx="1002" cy="377"/>
            </a:xfrm>
            <a:prstGeom prst="rect">
              <a:avLst/>
            </a:prstGeom>
            <a:solidFill>
              <a:srgbClr val="FFFFFF"/>
            </a:solidFill>
            <a:ln w="9525">
              <a:solidFill>
                <a:srgbClr val="000000"/>
              </a:solidFill>
              <a:miter lim="800000"/>
              <a:headEnd/>
              <a:tailEnd/>
            </a:ln>
          </p:spPr>
          <p:txBody>
            <a:bodyPr/>
            <a:lstStyle/>
            <a:p>
              <a:r>
                <a:rPr lang="en-US"/>
                <a:t>Tag</a:t>
              </a:r>
            </a:p>
          </p:txBody>
        </p:sp>
        <p:sp>
          <p:nvSpPr>
            <p:cNvPr id="93193" name="Text Box 9"/>
            <p:cNvSpPr txBox="1">
              <a:spLocks noChangeArrowheads="1"/>
            </p:cNvSpPr>
            <p:nvPr/>
          </p:nvSpPr>
          <p:spPr bwMode="auto">
            <a:xfrm>
              <a:off x="4127" y="1557"/>
              <a:ext cx="907" cy="377"/>
            </a:xfrm>
            <a:prstGeom prst="rect">
              <a:avLst/>
            </a:prstGeom>
            <a:solidFill>
              <a:srgbClr val="FFFFFF"/>
            </a:solidFill>
            <a:ln w="9525">
              <a:solidFill>
                <a:srgbClr val="000000"/>
              </a:solidFill>
              <a:miter lim="800000"/>
              <a:headEnd/>
              <a:tailEnd/>
            </a:ln>
          </p:spPr>
          <p:txBody>
            <a:bodyPr/>
            <a:lstStyle/>
            <a:p>
              <a:r>
                <a:rPr lang="en-US"/>
                <a:t>Index</a:t>
              </a:r>
            </a:p>
          </p:txBody>
        </p:sp>
        <p:sp>
          <p:nvSpPr>
            <p:cNvPr id="93194" name="Text Box 10"/>
            <p:cNvSpPr txBox="1">
              <a:spLocks noChangeArrowheads="1"/>
            </p:cNvSpPr>
            <p:nvPr/>
          </p:nvSpPr>
          <p:spPr bwMode="auto">
            <a:xfrm>
              <a:off x="5065" y="1557"/>
              <a:ext cx="898" cy="377"/>
            </a:xfrm>
            <a:prstGeom prst="rect">
              <a:avLst/>
            </a:prstGeom>
            <a:solidFill>
              <a:srgbClr val="FFFFFF"/>
            </a:solidFill>
            <a:ln w="9525">
              <a:solidFill>
                <a:srgbClr val="000000"/>
              </a:solidFill>
              <a:miter lim="800000"/>
              <a:headEnd/>
              <a:tailEnd/>
            </a:ln>
          </p:spPr>
          <p:txBody>
            <a:bodyPr/>
            <a:lstStyle/>
            <a:p>
              <a:r>
                <a:rPr lang="en-US"/>
                <a:t>Offset</a:t>
              </a:r>
            </a:p>
          </p:txBody>
        </p:sp>
        <p:sp>
          <p:nvSpPr>
            <p:cNvPr id="93195" name="Line 11"/>
            <p:cNvSpPr>
              <a:spLocks noChangeShapeType="1"/>
            </p:cNvSpPr>
            <p:nvPr/>
          </p:nvSpPr>
          <p:spPr bwMode="auto">
            <a:xfrm>
              <a:off x="4877" y="1860"/>
              <a:ext cx="0" cy="825"/>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3196" name="Line 12"/>
            <p:cNvSpPr>
              <a:spLocks noChangeShapeType="1"/>
            </p:cNvSpPr>
            <p:nvPr/>
          </p:nvSpPr>
          <p:spPr bwMode="auto">
            <a:xfrm flipH="1">
              <a:off x="4460" y="2694"/>
              <a:ext cx="427" cy="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3197" name="AutoShape 13"/>
            <p:cNvSpPr>
              <a:spLocks noChangeArrowheads="1"/>
            </p:cNvSpPr>
            <p:nvPr/>
          </p:nvSpPr>
          <p:spPr bwMode="auto">
            <a:xfrm>
              <a:off x="4732" y="3238"/>
              <a:ext cx="699" cy="396"/>
            </a:xfrm>
            <a:prstGeom prst="flowChartDelay">
              <a:avLst/>
            </a:prstGeom>
            <a:solidFill>
              <a:srgbClr val="FFFFFF"/>
            </a:solidFill>
            <a:ln w="9525">
              <a:solidFill>
                <a:srgbClr val="000000"/>
              </a:solidFill>
              <a:miter lim="800000"/>
              <a:headEnd/>
              <a:tailEnd/>
            </a:ln>
          </p:spPr>
          <p:txBody>
            <a:bodyPr/>
            <a:lstStyle/>
            <a:p>
              <a:endParaRPr lang="en-US"/>
            </a:p>
          </p:txBody>
        </p:sp>
        <p:sp>
          <p:nvSpPr>
            <p:cNvPr id="93198" name="Line 14"/>
            <p:cNvSpPr>
              <a:spLocks noChangeShapeType="1"/>
            </p:cNvSpPr>
            <p:nvPr/>
          </p:nvSpPr>
          <p:spPr bwMode="auto">
            <a:xfrm>
              <a:off x="3614" y="3379"/>
              <a:ext cx="1117"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199" name="Line 15"/>
            <p:cNvSpPr>
              <a:spLocks noChangeShapeType="1"/>
            </p:cNvSpPr>
            <p:nvPr/>
          </p:nvSpPr>
          <p:spPr bwMode="auto">
            <a:xfrm>
              <a:off x="5433" y="3437"/>
              <a:ext cx="720" cy="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3200" name="Line 16"/>
            <p:cNvSpPr>
              <a:spLocks noChangeShapeType="1"/>
            </p:cNvSpPr>
            <p:nvPr/>
          </p:nvSpPr>
          <p:spPr bwMode="auto">
            <a:xfrm>
              <a:off x="3218" y="1843"/>
              <a:ext cx="0" cy="1938"/>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3201" name="Line 17"/>
            <p:cNvSpPr>
              <a:spLocks noChangeShapeType="1"/>
            </p:cNvSpPr>
            <p:nvPr/>
          </p:nvSpPr>
          <p:spPr bwMode="auto">
            <a:xfrm>
              <a:off x="3219" y="3790"/>
              <a:ext cx="404" cy="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3202" name="Line 18"/>
            <p:cNvSpPr>
              <a:spLocks noChangeShapeType="1"/>
            </p:cNvSpPr>
            <p:nvPr/>
          </p:nvSpPr>
          <p:spPr bwMode="auto">
            <a:xfrm>
              <a:off x="4316" y="3782"/>
              <a:ext cx="29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03" name="Line 19"/>
            <p:cNvSpPr>
              <a:spLocks noChangeShapeType="1"/>
            </p:cNvSpPr>
            <p:nvPr/>
          </p:nvSpPr>
          <p:spPr bwMode="auto">
            <a:xfrm flipV="1">
              <a:off x="4606" y="3518"/>
              <a:ext cx="0" cy="27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04" name="Line 20"/>
            <p:cNvSpPr>
              <a:spLocks noChangeShapeType="1"/>
            </p:cNvSpPr>
            <p:nvPr/>
          </p:nvSpPr>
          <p:spPr bwMode="auto">
            <a:xfrm>
              <a:off x="4597" y="3519"/>
              <a:ext cx="13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05" name="AutoShape 21"/>
            <p:cNvSpPr>
              <a:spLocks noChangeArrowheads="1"/>
            </p:cNvSpPr>
            <p:nvPr/>
          </p:nvSpPr>
          <p:spPr bwMode="auto">
            <a:xfrm>
              <a:off x="3625" y="3511"/>
              <a:ext cx="693" cy="537"/>
            </a:xfrm>
            <a:prstGeom prst="diamond">
              <a:avLst/>
            </a:prstGeom>
            <a:solidFill>
              <a:srgbClr val="FFFFFF"/>
            </a:solidFill>
            <a:ln w="9525">
              <a:solidFill>
                <a:srgbClr val="000000"/>
              </a:solidFill>
              <a:miter lim="800000"/>
              <a:headEnd/>
              <a:tailEnd/>
            </a:ln>
          </p:spPr>
          <p:txBody>
            <a:bodyPr/>
            <a:lstStyle/>
            <a:p>
              <a:r>
                <a:rPr lang="en-US"/>
                <a:t>=</a:t>
              </a:r>
            </a:p>
          </p:txBody>
        </p:sp>
        <p:sp>
          <p:nvSpPr>
            <p:cNvPr id="93206" name="Rectangle 22"/>
            <p:cNvSpPr>
              <a:spLocks noChangeArrowheads="1"/>
            </p:cNvSpPr>
            <p:nvPr/>
          </p:nvSpPr>
          <p:spPr bwMode="auto">
            <a:xfrm>
              <a:off x="3457" y="2183"/>
              <a:ext cx="1003" cy="1064"/>
            </a:xfrm>
            <a:prstGeom prst="rect">
              <a:avLst/>
            </a:prstGeom>
            <a:solidFill>
              <a:srgbClr val="FFFFFF"/>
            </a:solidFill>
            <a:ln w="9525">
              <a:solidFill>
                <a:srgbClr val="000000"/>
              </a:solidFill>
              <a:miter lim="800000"/>
              <a:headEnd/>
              <a:tailEnd/>
            </a:ln>
          </p:spPr>
          <p:txBody>
            <a:bodyPr/>
            <a:lstStyle/>
            <a:p>
              <a:endParaRPr lang="en-US"/>
            </a:p>
          </p:txBody>
        </p:sp>
        <p:sp>
          <p:nvSpPr>
            <p:cNvPr id="93207" name="Text Box 23"/>
            <p:cNvSpPr txBox="1">
              <a:spLocks noChangeArrowheads="1"/>
            </p:cNvSpPr>
            <p:nvPr/>
          </p:nvSpPr>
          <p:spPr bwMode="auto">
            <a:xfrm>
              <a:off x="3457" y="2118"/>
              <a:ext cx="1003" cy="345"/>
            </a:xfrm>
            <a:prstGeom prst="rect">
              <a:avLst/>
            </a:prstGeom>
            <a:solidFill>
              <a:srgbClr val="FFFFFF"/>
            </a:solidFill>
            <a:ln w="9525">
              <a:solidFill>
                <a:srgbClr val="000000"/>
              </a:solidFill>
              <a:miter lim="800000"/>
              <a:headEnd/>
              <a:tailEnd/>
            </a:ln>
          </p:spPr>
          <p:txBody>
            <a:bodyPr/>
            <a:lstStyle/>
            <a:p>
              <a:r>
                <a:rPr lang="en-US" dirty="0"/>
                <a:t>V    T   D</a:t>
              </a:r>
            </a:p>
          </p:txBody>
        </p:sp>
        <p:sp>
          <p:nvSpPr>
            <p:cNvPr id="93208" name="Line 24"/>
            <p:cNvSpPr>
              <a:spLocks noChangeShapeType="1"/>
            </p:cNvSpPr>
            <p:nvPr/>
          </p:nvSpPr>
          <p:spPr bwMode="auto">
            <a:xfrm>
              <a:off x="3458" y="2612"/>
              <a:ext cx="101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09" name="Line 25"/>
            <p:cNvSpPr>
              <a:spLocks noChangeShapeType="1"/>
            </p:cNvSpPr>
            <p:nvPr/>
          </p:nvSpPr>
          <p:spPr bwMode="auto">
            <a:xfrm>
              <a:off x="3458" y="2768"/>
              <a:ext cx="101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10" name="Line 26"/>
            <p:cNvSpPr>
              <a:spLocks noChangeShapeType="1"/>
            </p:cNvSpPr>
            <p:nvPr/>
          </p:nvSpPr>
          <p:spPr bwMode="auto">
            <a:xfrm>
              <a:off x="3459" y="2926"/>
              <a:ext cx="101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11" name="Line 27"/>
            <p:cNvSpPr>
              <a:spLocks noChangeShapeType="1"/>
            </p:cNvSpPr>
            <p:nvPr/>
          </p:nvSpPr>
          <p:spPr bwMode="auto">
            <a:xfrm>
              <a:off x="3459" y="3082"/>
              <a:ext cx="101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12" name="Rectangle 28"/>
            <p:cNvSpPr>
              <a:spLocks noChangeArrowheads="1"/>
            </p:cNvSpPr>
            <p:nvPr/>
          </p:nvSpPr>
          <p:spPr bwMode="auto">
            <a:xfrm>
              <a:off x="3458" y="2611"/>
              <a:ext cx="1002" cy="157"/>
            </a:xfrm>
            <a:prstGeom prst="rect">
              <a:avLst/>
            </a:prstGeom>
            <a:solidFill>
              <a:srgbClr val="969696">
                <a:alpha val="50000"/>
              </a:srgbClr>
            </a:solidFill>
            <a:ln w="9525">
              <a:solidFill>
                <a:srgbClr val="000000"/>
              </a:solidFill>
              <a:miter lim="800000"/>
              <a:headEnd/>
              <a:tailEnd/>
            </a:ln>
          </p:spPr>
          <p:txBody>
            <a:bodyPr/>
            <a:lstStyle/>
            <a:p>
              <a:endParaRPr lang="en-US"/>
            </a:p>
          </p:txBody>
        </p:sp>
        <p:sp>
          <p:nvSpPr>
            <p:cNvPr id="93213" name="Line 29"/>
            <p:cNvSpPr>
              <a:spLocks noChangeShapeType="1"/>
            </p:cNvSpPr>
            <p:nvPr/>
          </p:nvSpPr>
          <p:spPr bwMode="auto">
            <a:xfrm>
              <a:off x="3801" y="2109"/>
              <a:ext cx="0" cy="11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14" name="Line 30"/>
            <p:cNvSpPr>
              <a:spLocks noChangeShapeType="1"/>
            </p:cNvSpPr>
            <p:nvPr/>
          </p:nvSpPr>
          <p:spPr bwMode="auto">
            <a:xfrm>
              <a:off x="4132" y="2146"/>
              <a:ext cx="0" cy="110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15" name="AutoShape 31"/>
            <p:cNvSpPr>
              <a:spLocks noChangeArrowheads="1"/>
            </p:cNvSpPr>
            <p:nvPr/>
          </p:nvSpPr>
          <p:spPr bwMode="auto">
            <a:xfrm rot="-5400000">
              <a:off x="5542" y="2584"/>
              <a:ext cx="645" cy="60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endParaRPr lang="en-US"/>
            </a:p>
          </p:txBody>
        </p:sp>
        <p:sp>
          <p:nvSpPr>
            <p:cNvPr id="93216" name="Line 32"/>
            <p:cNvSpPr>
              <a:spLocks noChangeShapeType="1"/>
            </p:cNvSpPr>
            <p:nvPr/>
          </p:nvSpPr>
          <p:spPr bwMode="auto">
            <a:xfrm>
              <a:off x="5889" y="1836"/>
              <a:ext cx="0" cy="800"/>
            </a:xfrm>
            <a:prstGeom prst="line">
              <a:avLst/>
            </a:prstGeom>
            <a:noFill/>
            <a:ln w="9525">
              <a:solidFill>
                <a:srgbClr val="000000"/>
              </a:solidFill>
              <a:round/>
              <a:headEnd type="oval" w="sm" len="sm"/>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3217" name="Line 33"/>
            <p:cNvSpPr>
              <a:spLocks noChangeShapeType="1"/>
            </p:cNvSpPr>
            <p:nvPr/>
          </p:nvSpPr>
          <p:spPr bwMode="auto">
            <a:xfrm>
              <a:off x="4282" y="2693"/>
              <a:ext cx="355" cy="215"/>
            </a:xfrm>
            <a:prstGeom prst="line">
              <a:avLst/>
            </a:prstGeom>
            <a:noFill/>
            <a:ln w="25400">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3218" name="Line 34"/>
            <p:cNvSpPr>
              <a:spLocks noChangeShapeType="1"/>
            </p:cNvSpPr>
            <p:nvPr/>
          </p:nvSpPr>
          <p:spPr bwMode="auto">
            <a:xfrm flipV="1">
              <a:off x="4626" y="2907"/>
              <a:ext cx="930" cy="1"/>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219" name="Line 35"/>
            <p:cNvSpPr>
              <a:spLocks noChangeShapeType="1"/>
            </p:cNvSpPr>
            <p:nvPr/>
          </p:nvSpPr>
          <p:spPr bwMode="auto">
            <a:xfrm>
              <a:off x="6172" y="2884"/>
              <a:ext cx="720" cy="0"/>
            </a:xfrm>
            <a:prstGeom prst="line">
              <a:avLst/>
            </a:prstGeom>
            <a:noFill/>
            <a:ln w="2540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3220" name="Line 36"/>
            <p:cNvSpPr>
              <a:spLocks noChangeShapeType="1"/>
            </p:cNvSpPr>
            <p:nvPr/>
          </p:nvSpPr>
          <p:spPr bwMode="auto">
            <a:xfrm>
              <a:off x="3614" y="2685"/>
              <a:ext cx="0" cy="694"/>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3221" name="Line 37"/>
            <p:cNvSpPr>
              <a:spLocks noChangeShapeType="1"/>
            </p:cNvSpPr>
            <p:nvPr/>
          </p:nvSpPr>
          <p:spPr bwMode="auto">
            <a:xfrm flipH="1">
              <a:off x="3968" y="2693"/>
              <a:ext cx="1" cy="817"/>
            </a:xfrm>
            <a:prstGeom prst="line">
              <a:avLst/>
            </a:prstGeom>
            <a:noFill/>
            <a:ln w="9525">
              <a:solidFill>
                <a:srgbClr val="000000"/>
              </a:solidFill>
              <a:round/>
              <a:headEnd type="oval" w="sm" len="sm"/>
              <a:tailEnd type="triangle" w="sm" len="me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 xmlns:p14="http://schemas.microsoft.com/office/powerpoint/2010/main" val="972514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Fully associative mapping</a:t>
            </a:r>
          </a:p>
        </p:txBody>
      </p:sp>
      <p:sp>
        <p:nvSpPr>
          <p:cNvPr id="94211" name="Rectangle 3"/>
          <p:cNvSpPr>
            <a:spLocks noGrp="1" noChangeArrowheads="1"/>
          </p:cNvSpPr>
          <p:nvPr>
            <p:ph type="body" idx="1"/>
          </p:nvPr>
        </p:nvSpPr>
        <p:spPr>
          <a:xfrm>
            <a:off x="0" y="1657350"/>
            <a:ext cx="9144000" cy="1781175"/>
          </a:xfrm>
        </p:spPr>
        <p:txBody>
          <a:bodyPr/>
          <a:lstStyle/>
          <a:p>
            <a:pPr>
              <a:buFont typeface="Wingdings" pitchFamily="2" charset="2"/>
              <a:buChar char="v"/>
            </a:pPr>
            <a:r>
              <a:rPr lang="en-US" sz="2400" dirty="0"/>
              <a:t>Complete main memory address stored in each cache </a:t>
            </a:r>
            <a:r>
              <a:rPr lang="en-US" sz="2400" dirty="0" smtClean="0"/>
              <a:t>address.</a:t>
            </a:r>
            <a:endParaRPr lang="en-US" sz="2400" dirty="0"/>
          </a:p>
          <a:p>
            <a:pPr>
              <a:buFont typeface="Wingdings" pitchFamily="2" charset="2"/>
              <a:buChar char="v"/>
            </a:pPr>
            <a:r>
              <a:rPr lang="en-US" sz="2400" dirty="0"/>
              <a:t>All addresses stored in cache simultaneously compared with desired </a:t>
            </a:r>
            <a:r>
              <a:rPr lang="en-US" sz="2400" dirty="0" smtClean="0"/>
              <a:t>address.</a:t>
            </a:r>
            <a:endParaRPr lang="en-US" sz="2400" dirty="0"/>
          </a:p>
          <a:p>
            <a:pPr>
              <a:buFont typeface="Wingdings" pitchFamily="2" charset="2"/>
              <a:buChar char="v"/>
            </a:pPr>
            <a:r>
              <a:rPr lang="en-US" sz="2400" dirty="0"/>
              <a:t>Valid bit and offset same as direct </a:t>
            </a:r>
            <a:r>
              <a:rPr lang="en-US" sz="2400" dirty="0" smtClean="0"/>
              <a:t>mapping.</a:t>
            </a:r>
            <a:endParaRPr lang="en-US" sz="2000" dirty="0"/>
          </a:p>
        </p:txBody>
      </p:sp>
      <p:grpSp>
        <p:nvGrpSpPr>
          <p:cNvPr id="94212" name="Group 4"/>
          <p:cNvGrpSpPr>
            <a:grpSpLocks/>
          </p:cNvGrpSpPr>
          <p:nvPr/>
        </p:nvGrpSpPr>
        <p:grpSpPr bwMode="auto">
          <a:xfrm>
            <a:off x="533400" y="3763963"/>
            <a:ext cx="8229600" cy="2980192"/>
            <a:chOff x="2531" y="3887"/>
            <a:chExt cx="6347" cy="2908"/>
          </a:xfrm>
        </p:grpSpPr>
        <p:sp>
          <p:nvSpPr>
            <p:cNvPr id="94213" name="Rectangle 5"/>
            <p:cNvSpPr>
              <a:spLocks noChangeArrowheads="1"/>
            </p:cNvSpPr>
            <p:nvPr/>
          </p:nvSpPr>
          <p:spPr bwMode="auto">
            <a:xfrm>
              <a:off x="2531" y="3887"/>
              <a:ext cx="2943" cy="416"/>
            </a:xfrm>
            <a:prstGeom prst="rect">
              <a:avLst/>
            </a:prstGeom>
            <a:solidFill>
              <a:srgbClr val="FFFFFF"/>
            </a:solidFill>
            <a:ln w="9525">
              <a:solidFill>
                <a:srgbClr val="000000"/>
              </a:solidFill>
              <a:miter lim="800000"/>
              <a:headEnd/>
              <a:tailEnd/>
            </a:ln>
          </p:spPr>
          <p:txBody>
            <a:bodyPr/>
            <a:lstStyle/>
            <a:p>
              <a:endParaRPr lang="en-US"/>
            </a:p>
          </p:txBody>
        </p:sp>
        <p:sp>
          <p:nvSpPr>
            <p:cNvPr id="94214" name="Text Box 6"/>
            <p:cNvSpPr txBox="1">
              <a:spLocks noChangeArrowheads="1"/>
            </p:cNvSpPr>
            <p:nvPr/>
          </p:nvSpPr>
          <p:spPr bwMode="auto">
            <a:xfrm>
              <a:off x="2562" y="3919"/>
              <a:ext cx="1931" cy="359"/>
            </a:xfrm>
            <a:prstGeom prst="rect">
              <a:avLst/>
            </a:prstGeom>
            <a:solidFill>
              <a:srgbClr val="FFFFFF"/>
            </a:solidFill>
            <a:ln w="9525">
              <a:solidFill>
                <a:srgbClr val="000000"/>
              </a:solidFill>
              <a:miter lim="800000"/>
              <a:headEnd/>
              <a:tailEnd/>
            </a:ln>
          </p:spPr>
          <p:txBody>
            <a:bodyPr/>
            <a:lstStyle/>
            <a:p>
              <a:r>
                <a:rPr lang="en-US"/>
                <a:t>Tag</a:t>
              </a:r>
            </a:p>
          </p:txBody>
        </p:sp>
        <p:sp>
          <p:nvSpPr>
            <p:cNvPr id="94215" name="Text Box 7"/>
            <p:cNvSpPr txBox="1">
              <a:spLocks noChangeArrowheads="1"/>
            </p:cNvSpPr>
            <p:nvPr/>
          </p:nvSpPr>
          <p:spPr bwMode="auto">
            <a:xfrm>
              <a:off x="4534" y="3919"/>
              <a:ext cx="898" cy="359"/>
            </a:xfrm>
            <a:prstGeom prst="rect">
              <a:avLst/>
            </a:prstGeom>
            <a:solidFill>
              <a:srgbClr val="FFFFFF"/>
            </a:solidFill>
            <a:ln w="9525">
              <a:solidFill>
                <a:srgbClr val="000000"/>
              </a:solidFill>
              <a:miter lim="800000"/>
              <a:headEnd/>
              <a:tailEnd/>
            </a:ln>
          </p:spPr>
          <p:txBody>
            <a:bodyPr/>
            <a:lstStyle/>
            <a:p>
              <a:r>
                <a:rPr lang="en-US"/>
                <a:t>Offset</a:t>
              </a:r>
            </a:p>
          </p:txBody>
        </p:sp>
        <p:sp>
          <p:nvSpPr>
            <p:cNvPr id="94216" name="Line 8"/>
            <p:cNvSpPr>
              <a:spLocks noChangeShapeType="1"/>
            </p:cNvSpPr>
            <p:nvPr/>
          </p:nvSpPr>
          <p:spPr bwMode="auto">
            <a:xfrm flipH="1">
              <a:off x="2687" y="4204"/>
              <a:ext cx="0" cy="1839"/>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17" name="Line 9"/>
            <p:cNvSpPr>
              <a:spLocks noChangeShapeType="1"/>
            </p:cNvSpPr>
            <p:nvPr/>
          </p:nvSpPr>
          <p:spPr bwMode="auto">
            <a:xfrm flipV="1">
              <a:off x="2697" y="5441"/>
              <a:ext cx="511" cy="0"/>
            </a:xfrm>
            <a:prstGeom prst="line">
              <a:avLst/>
            </a:prstGeom>
            <a:noFill/>
            <a:ln w="9525">
              <a:solidFill>
                <a:srgbClr val="000000"/>
              </a:solidFill>
              <a:round/>
              <a:headEnd type="oval" w="sm" len="sm"/>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4218" name="AutoShape 10"/>
            <p:cNvSpPr>
              <a:spLocks noChangeArrowheads="1"/>
            </p:cNvSpPr>
            <p:nvPr/>
          </p:nvSpPr>
          <p:spPr bwMode="auto">
            <a:xfrm>
              <a:off x="3177" y="5178"/>
              <a:ext cx="505" cy="537"/>
            </a:xfrm>
            <a:prstGeom prst="diamond">
              <a:avLst/>
            </a:prstGeom>
            <a:solidFill>
              <a:srgbClr val="FFFFFF"/>
            </a:solidFill>
            <a:ln w="9525">
              <a:solidFill>
                <a:srgbClr val="000000"/>
              </a:solidFill>
              <a:miter lim="800000"/>
              <a:headEnd/>
              <a:tailEnd/>
            </a:ln>
          </p:spPr>
          <p:txBody>
            <a:bodyPr/>
            <a:lstStyle/>
            <a:p>
              <a:r>
                <a:rPr lang="en-US"/>
                <a:t>=</a:t>
              </a:r>
            </a:p>
          </p:txBody>
        </p:sp>
        <p:sp>
          <p:nvSpPr>
            <p:cNvPr id="94219" name="Rectangle 11"/>
            <p:cNvSpPr>
              <a:spLocks noChangeArrowheads="1"/>
            </p:cNvSpPr>
            <p:nvPr/>
          </p:nvSpPr>
          <p:spPr bwMode="auto">
            <a:xfrm>
              <a:off x="2926" y="4526"/>
              <a:ext cx="1003" cy="453"/>
            </a:xfrm>
            <a:prstGeom prst="rect">
              <a:avLst/>
            </a:prstGeom>
            <a:solidFill>
              <a:srgbClr val="FFFFFF"/>
            </a:solidFill>
            <a:ln w="9525">
              <a:solidFill>
                <a:srgbClr val="000000"/>
              </a:solidFill>
              <a:miter lim="800000"/>
              <a:headEnd/>
              <a:tailEnd/>
            </a:ln>
          </p:spPr>
          <p:txBody>
            <a:bodyPr/>
            <a:lstStyle/>
            <a:p>
              <a:endParaRPr lang="en-US"/>
            </a:p>
          </p:txBody>
        </p:sp>
        <p:sp>
          <p:nvSpPr>
            <p:cNvPr id="94220" name="Text Box 12"/>
            <p:cNvSpPr txBox="1">
              <a:spLocks noChangeArrowheads="1"/>
            </p:cNvSpPr>
            <p:nvPr/>
          </p:nvSpPr>
          <p:spPr bwMode="auto">
            <a:xfrm>
              <a:off x="2926" y="4433"/>
              <a:ext cx="1003" cy="373"/>
            </a:xfrm>
            <a:prstGeom prst="rect">
              <a:avLst/>
            </a:prstGeom>
            <a:solidFill>
              <a:srgbClr val="FFFFFF"/>
            </a:solidFill>
            <a:ln w="9525">
              <a:solidFill>
                <a:srgbClr val="000000"/>
              </a:solidFill>
              <a:miter lim="800000"/>
              <a:headEnd/>
              <a:tailEnd/>
            </a:ln>
          </p:spPr>
          <p:txBody>
            <a:bodyPr/>
            <a:lstStyle/>
            <a:p>
              <a:r>
                <a:rPr lang="en-US" dirty="0"/>
                <a:t>V    </a:t>
              </a:r>
              <a:r>
                <a:rPr lang="en-US" dirty="0" smtClean="0"/>
                <a:t>   T     D</a:t>
              </a:r>
              <a:endParaRPr lang="en-US" dirty="0"/>
            </a:p>
          </p:txBody>
        </p:sp>
        <p:sp>
          <p:nvSpPr>
            <p:cNvPr id="94221" name="Line 13"/>
            <p:cNvSpPr>
              <a:spLocks noChangeShapeType="1"/>
            </p:cNvSpPr>
            <p:nvPr/>
          </p:nvSpPr>
          <p:spPr bwMode="auto">
            <a:xfrm>
              <a:off x="3261" y="4434"/>
              <a:ext cx="9" cy="54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2" name="Line 14"/>
            <p:cNvSpPr>
              <a:spLocks noChangeShapeType="1"/>
            </p:cNvSpPr>
            <p:nvPr/>
          </p:nvSpPr>
          <p:spPr bwMode="auto">
            <a:xfrm>
              <a:off x="3601" y="4434"/>
              <a:ext cx="0" cy="52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3" name="Text Box 15"/>
            <p:cNvSpPr txBox="1">
              <a:spLocks noChangeArrowheads="1"/>
            </p:cNvSpPr>
            <p:nvPr/>
          </p:nvSpPr>
          <p:spPr bwMode="auto">
            <a:xfrm>
              <a:off x="7077" y="5136"/>
              <a:ext cx="1001" cy="41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t>Valid</a:t>
              </a:r>
            </a:p>
          </p:txBody>
        </p:sp>
        <p:sp>
          <p:nvSpPr>
            <p:cNvPr id="94224" name="Line 16"/>
            <p:cNvSpPr>
              <a:spLocks noChangeShapeType="1"/>
            </p:cNvSpPr>
            <p:nvPr/>
          </p:nvSpPr>
          <p:spPr bwMode="auto">
            <a:xfrm>
              <a:off x="7054" y="5416"/>
              <a:ext cx="675" cy="1"/>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4225" name="Line 17"/>
            <p:cNvSpPr>
              <a:spLocks noChangeShapeType="1"/>
            </p:cNvSpPr>
            <p:nvPr/>
          </p:nvSpPr>
          <p:spPr bwMode="auto">
            <a:xfrm>
              <a:off x="2989" y="4888"/>
              <a:ext cx="0" cy="1567"/>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26" name="Line 18"/>
            <p:cNvSpPr>
              <a:spLocks noChangeShapeType="1"/>
            </p:cNvSpPr>
            <p:nvPr/>
          </p:nvSpPr>
          <p:spPr bwMode="auto">
            <a:xfrm>
              <a:off x="3438" y="4896"/>
              <a:ext cx="0" cy="279"/>
            </a:xfrm>
            <a:prstGeom prst="line">
              <a:avLst/>
            </a:prstGeom>
            <a:noFill/>
            <a:ln w="9525">
              <a:solidFill>
                <a:srgbClr val="000000"/>
              </a:solidFill>
              <a:round/>
              <a:headEnd type="oval" w="sm" len="sm"/>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4227" name="Line 19"/>
            <p:cNvSpPr>
              <a:spLocks noChangeShapeType="1"/>
            </p:cNvSpPr>
            <p:nvPr/>
          </p:nvSpPr>
          <p:spPr bwMode="auto">
            <a:xfrm flipV="1">
              <a:off x="2676" y="6043"/>
              <a:ext cx="271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28" name="AutoShape 20"/>
            <p:cNvSpPr>
              <a:spLocks noChangeArrowheads="1"/>
            </p:cNvSpPr>
            <p:nvPr/>
          </p:nvSpPr>
          <p:spPr bwMode="auto">
            <a:xfrm rot="-16169235">
              <a:off x="6725" y="5717"/>
              <a:ext cx="626" cy="584"/>
            </a:xfrm>
            <a:prstGeom prst="flowChartOnlineStorage">
              <a:avLst/>
            </a:prstGeom>
            <a:solidFill>
              <a:srgbClr val="FFFFFF"/>
            </a:solidFill>
            <a:ln w="9525">
              <a:solidFill>
                <a:srgbClr val="000000"/>
              </a:solidFill>
              <a:miter lim="800000"/>
              <a:headEnd/>
              <a:tailEnd/>
            </a:ln>
          </p:spPr>
          <p:txBody>
            <a:bodyPr/>
            <a:lstStyle/>
            <a:p>
              <a:endParaRPr lang="en-US"/>
            </a:p>
          </p:txBody>
        </p:sp>
        <p:sp>
          <p:nvSpPr>
            <p:cNvPr id="94229" name="Line 21"/>
            <p:cNvSpPr>
              <a:spLocks noChangeShapeType="1"/>
            </p:cNvSpPr>
            <p:nvPr/>
          </p:nvSpPr>
          <p:spPr bwMode="auto">
            <a:xfrm flipV="1">
              <a:off x="7058" y="5406"/>
              <a:ext cx="0" cy="30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0" name="AutoShape 22"/>
            <p:cNvSpPr>
              <a:spLocks noChangeArrowheads="1"/>
            </p:cNvSpPr>
            <p:nvPr/>
          </p:nvSpPr>
          <p:spPr bwMode="auto">
            <a:xfrm rot="-5400000">
              <a:off x="7464" y="4236"/>
              <a:ext cx="646" cy="60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endParaRPr lang="en-US"/>
            </a:p>
          </p:txBody>
        </p:sp>
        <p:sp>
          <p:nvSpPr>
            <p:cNvPr id="94231" name="Line 23"/>
            <p:cNvSpPr>
              <a:spLocks noChangeShapeType="1"/>
            </p:cNvSpPr>
            <p:nvPr/>
          </p:nvSpPr>
          <p:spPr bwMode="auto">
            <a:xfrm>
              <a:off x="8102" y="4543"/>
              <a:ext cx="720" cy="0"/>
            </a:xfrm>
            <a:prstGeom prst="line">
              <a:avLst/>
            </a:prstGeom>
            <a:noFill/>
            <a:ln w="2540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4232" name="AutoShape 24"/>
            <p:cNvSpPr>
              <a:spLocks noChangeArrowheads="1"/>
            </p:cNvSpPr>
            <p:nvPr/>
          </p:nvSpPr>
          <p:spPr bwMode="auto">
            <a:xfrm rot="-5400000">
              <a:off x="6607" y="4681"/>
              <a:ext cx="646" cy="60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endParaRPr lang="en-US"/>
            </a:p>
          </p:txBody>
        </p:sp>
        <p:sp>
          <p:nvSpPr>
            <p:cNvPr id="94233" name="Line 25"/>
            <p:cNvSpPr>
              <a:spLocks noChangeShapeType="1"/>
            </p:cNvSpPr>
            <p:nvPr/>
          </p:nvSpPr>
          <p:spPr bwMode="auto">
            <a:xfrm>
              <a:off x="7246" y="4980"/>
              <a:ext cx="125"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4" name="Line 26"/>
            <p:cNvSpPr>
              <a:spLocks noChangeShapeType="1"/>
            </p:cNvSpPr>
            <p:nvPr/>
          </p:nvSpPr>
          <p:spPr bwMode="auto">
            <a:xfrm flipV="1">
              <a:off x="7371" y="4527"/>
              <a:ext cx="0" cy="453"/>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5" name="Line 27"/>
            <p:cNvSpPr>
              <a:spLocks noChangeShapeType="1"/>
            </p:cNvSpPr>
            <p:nvPr/>
          </p:nvSpPr>
          <p:spPr bwMode="auto">
            <a:xfrm flipV="1">
              <a:off x="7371" y="4527"/>
              <a:ext cx="105" cy="8"/>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36" name="Line 28"/>
            <p:cNvSpPr>
              <a:spLocks noChangeShapeType="1"/>
            </p:cNvSpPr>
            <p:nvPr/>
          </p:nvSpPr>
          <p:spPr bwMode="auto">
            <a:xfrm>
              <a:off x="5337" y="4114"/>
              <a:ext cx="2421" cy="0"/>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37" name="Rectangle 29"/>
            <p:cNvSpPr>
              <a:spLocks noChangeArrowheads="1"/>
            </p:cNvSpPr>
            <p:nvPr/>
          </p:nvSpPr>
          <p:spPr bwMode="auto">
            <a:xfrm>
              <a:off x="3970" y="4526"/>
              <a:ext cx="1003" cy="453"/>
            </a:xfrm>
            <a:prstGeom prst="rect">
              <a:avLst/>
            </a:prstGeom>
            <a:solidFill>
              <a:srgbClr val="FFFFFF"/>
            </a:solidFill>
            <a:ln w="9525">
              <a:solidFill>
                <a:srgbClr val="000000"/>
              </a:solidFill>
              <a:miter lim="800000"/>
              <a:headEnd/>
              <a:tailEnd/>
            </a:ln>
          </p:spPr>
          <p:txBody>
            <a:bodyPr/>
            <a:lstStyle/>
            <a:p>
              <a:endParaRPr lang="en-US"/>
            </a:p>
          </p:txBody>
        </p:sp>
        <p:sp>
          <p:nvSpPr>
            <p:cNvPr id="94238" name="Text Box 30"/>
            <p:cNvSpPr txBox="1">
              <a:spLocks noChangeArrowheads="1"/>
            </p:cNvSpPr>
            <p:nvPr/>
          </p:nvSpPr>
          <p:spPr bwMode="auto">
            <a:xfrm>
              <a:off x="3970" y="4443"/>
              <a:ext cx="1003" cy="363"/>
            </a:xfrm>
            <a:prstGeom prst="rect">
              <a:avLst/>
            </a:prstGeom>
            <a:solidFill>
              <a:srgbClr val="FFFFFF"/>
            </a:solidFill>
            <a:ln w="9525">
              <a:solidFill>
                <a:srgbClr val="000000"/>
              </a:solidFill>
              <a:miter lim="800000"/>
              <a:headEnd/>
              <a:tailEnd/>
            </a:ln>
          </p:spPr>
          <p:txBody>
            <a:bodyPr/>
            <a:lstStyle/>
            <a:p>
              <a:r>
                <a:rPr lang="en-US" dirty="0"/>
                <a:t>V    </a:t>
              </a:r>
              <a:r>
                <a:rPr lang="en-US" dirty="0" smtClean="0"/>
                <a:t>  T       D</a:t>
              </a:r>
              <a:endParaRPr lang="en-US" dirty="0"/>
            </a:p>
          </p:txBody>
        </p:sp>
        <p:sp>
          <p:nvSpPr>
            <p:cNvPr id="94239" name="Line 31"/>
            <p:cNvSpPr>
              <a:spLocks noChangeShapeType="1"/>
            </p:cNvSpPr>
            <p:nvPr/>
          </p:nvSpPr>
          <p:spPr bwMode="auto">
            <a:xfrm>
              <a:off x="4314" y="4434"/>
              <a:ext cx="0" cy="54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40" name="Line 32"/>
            <p:cNvSpPr>
              <a:spLocks noChangeShapeType="1"/>
            </p:cNvSpPr>
            <p:nvPr/>
          </p:nvSpPr>
          <p:spPr bwMode="auto">
            <a:xfrm>
              <a:off x="4635" y="4452"/>
              <a:ext cx="10" cy="51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41" name="Text Box 33"/>
            <p:cNvSpPr txBox="1">
              <a:spLocks noChangeArrowheads="1"/>
            </p:cNvSpPr>
            <p:nvPr/>
          </p:nvSpPr>
          <p:spPr bwMode="auto">
            <a:xfrm>
              <a:off x="5002" y="4618"/>
              <a:ext cx="498" cy="32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000" b="1"/>
                <a:t>…</a:t>
              </a:r>
            </a:p>
          </p:txBody>
        </p:sp>
        <p:sp>
          <p:nvSpPr>
            <p:cNvPr id="94242" name="Rectangle 34"/>
            <p:cNvSpPr>
              <a:spLocks noChangeArrowheads="1"/>
            </p:cNvSpPr>
            <p:nvPr/>
          </p:nvSpPr>
          <p:spPr bwMode="auto">
            <a:xfrm>
              <a:off x="5462" y="4567"/>
              <a:ext cx="1003" cy="454"/>
            </a:xfrm>
            <a:prstGeom prst="rect">
              <a:avLst/>
            </a:prstGeom>
            <a:solidFill>
              <a:srgbClr val="FFFFFF"/>
            </a:solidFill>
            <a:ln w="9525">
              <a:solidFill>
                <a:srgbClr val="000000"/>
              </a:solidFill>
              <a:miter lim="800000"/>
              <a:headEnd/>
              <a:tailEnd/>
            </a:ln>
          </p:spPr>
          <p:txBody>
            <a:bodyPr/>
            <a:lstStyle/>
            <a:p>
              <a:endParaRPr lang="en-US"/>
            </a:p>
          </p:txBody>
        </p:sp>
        <p:sp>
          <p:nvSpPr>
            <p:cNvPr id="94243" name="Text Box 35"/>
            <p:cNvSpPr txBox="1">
              <a:spLocks noChangeArrowheads="1"/>
            </p:cNvSpPr>
            <p:nvPr/>
          </p:nvSpPr>
          <p:spPr bwMode="auto">
            <a:xfrm>
              <a:off x="5462" y="4456"/>
              <a:ext cx="1003" cy="391"/>
            </a:xfrm>
            <a:prstGeom prst="rect">
              <a:avLst/>
            </a:prstGeom>
            <a:solidFill>
              <a:srgbClr val="FFFFFF"/>
            </a:solidFill>
            <a:ln w="9525">
              <a:solidFill>
                <a:srgbClr val="000000"/>
              </a:solidFill>
              <a:miter lim="800000"/>
              <a:headEnd/>
              <a:tailEnd/>
            </a:ln>
          </p:spPr>
          <p:txBody>
            <a:bodyPr/>
            <a:lstStyle/>
            <a:p>
              <a:r>
                <a:rPr lang="en-US" dirty="0"/>
                <a:t>V    </a:t>
              </a:r>
              <a:r>
                <a:rPr lang="en-US" dirty="0" smtClean="0"/>
                <a:t>    T      D </a:t>
              </a:r>
              <a:endParaRPr lang="en-US" dirty="0"/>
            </a:p>
          </p:txBody>
        </p:sp>
        <p:sp>
          <p:nvSpPr>
            <p:cNvPr id="94244" name="Line 36"/>
            <p:cNvSpPr>
              <a:spLocks noChangeShapeType="1"/>
            </p:cNvSpPr>
            <p:nvPr/>
          </p:nvSpPr>
          <p:spPr bwMode="auto">
            <a:xfrm>
              <a:off x="5806" y="4457"/>
              <a:ext cx="0" cy="56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45" name="Line 37"/>
            <p:cNvSpPr>
              <a:spLocks noChangeShapeType="1"/>
            </p:cNvSpPr>
            <p:nvPr/>
          </p:nvSpPr>
          <p:spPr bwMode="auto">
            <a:xfrm>
              <a:off x="6128" y="4447"/>
              <a:ext cx="9" cy="55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46" name="AutoShape 38"/>
            <p:cNvSpPr>
              <a:spLocks noChangeArrowheads="1"/>
            </p:cNvSpPr>
            <p:nvPr/>
          </p:nvSpPr>
          <p:spPr bwMode="auto">
            <a:xfrm>
              <a:off x="4210" y="5162"/>
              <a:ext cx="505" cy="537"/>
            </a:xfrm>
            <a:prstGeom prst="diamond">
              <a:avLst/>
            </a:prstGeom>
            <a:solidFill>
              <a:srgbClr val="FFFFFF"/>
            </a:solidFill>
            <a:ln w="9525">
              <a:solidFill>
                <a:srgbClr val="000000"/>
              </a:solidFill>
              <a:miter lim="800000"/>
              <a:headEnd/>
              <a:tailEnd/>
            </a:ln>
          </p:spPr>
          <p:txBody>
            <a:bodyPr/>
            <a:lstStyle/>
            <a:p>
              <a:r>
                <a:rPr lang="en-US"/>
                <a:t>=</a:t>
              </a:r>
            </a:p>
          </p:txBody>
        </p:sp>
        <p:sp>
          <p:nvSpPr>
            <p:cNvPr id="94247" name="Line 39"/>
            <p:cNvSpPr>
              <a:spLocks noChangeShapeType="1"/>
            </p:cNvSpPr>
            <p:nvPr/>
          </p:nvSpPr>
          <p:spPr bwMode="auto">
            <a:xfrm>
              <a:off x="4471" y="4880"/>
              <a:ext cx="0" cy="280"/>
            </a:xfrm>
            <a:prstGeom prst="line">
              <a:avLst/>
            </a:prstGeom>
            <a:noFill/>
            <a:ln w="9525">
              <a:solidFill>
                <a:srgbClr val="000000"/>
              </a:solidFill>
              <a:round/>
              <a:headEnd type="oval" w="sm" len="sm"/>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4248" name="AutoShape 40"/>
            <p:cNvSpPr>
              <a:spLocks noChangeArrowheads="1"/>
            </p:cNvSpPr>
            <p:nvPr/>
          </p:nvSpPr>
          <p:spPr bwMode="auto">
            <a:xfrm>
              <a:off x="5702" y="5318"/>
              <a:ext cx="505" cy="537"/>
            </a:xfrm>
            <a:prstGeom prst="diamond">
              <a:avLst/>
            </a:prstGeom>
            <a:solidFill>
              <a:srgbClr val="FFFFFF"/>
            </a:solidFill>
            <a:ln w="9525">
              <a:solidFill>
                <a:srgbClr val="000000"/>
              </a:solidFill>
              <a:miter lim="800000"/>
              <a:headEnd/>
              <a:tailEnd/>
            </a:ln>
          </p:spPr>
          <p:txBody>
            <a:bodyPr/>
            <a:lstStyle/>
            <a:p>
              <a:r>
                <a:rPr lang="en-US"/>
                <a:t>=</a:t>
              </a:r>
            </a:p>
          </p:txBody>
        </p:sp>
        <p:sp>
          <p:nvSpPr>
            <p:cNvPr id="94249" name="Line 41"/>
            <p:cNvSpPr>
              <a:spLocks noChangeShapeType="1"/>
            </p:cNvSpPr>
            <p:nvPr/>
          </p:nvSpPr>
          <p:spPr bwMode="auto">
            <a:xfrm>
              <a:off x="5963" y="4920"/>
              <a:ext cx="0" cy="404"/>
            </a:xfrm>
            <a:prstGeom prst="line">
              <a:avLst/>
            </a:prstGeom>
            <a:noFill/>
            <a:ln w="9525">
              <a:solidFill>
                <a:srgbClr val="000000"/>
              </a:solidFill>
              <a:round/>
              <a:headEnd type="oval" w="sm" len="sm"/>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4250" name="Line 42"/>
            <p:cNvSpPr>
              <a:spLocks noChangeShapeType="1"/>
            </p:cNvSpPr>
            <p:nvPr/>
          </p:nvSpPr>
          <p:spPr bwMode="auto">
            <a:xfrm flipV="1">
              <a:off x="5388" y="5583"/>
              <a:ext cx="0" cy="4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51" name="Line 43"/>
            <p:cNvSpPr>
              <a:spLocks noChangeShapeType="1"/>
            </p:cNvSpPr>
            <p:nvPr/>
          </p:nvSpPr>
          <p:spPr bwMode="auto">
            <a:xfrm>
              <a:off x="5399" y="5583"/>
              <a:ext cx="323" cy="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4252" name="Line 44"/>
            <p:cNvSpPr>
              <a:spLocks noChangeShapeType="1"/>
            </p:cNvSpPr>
            <p:nvPr/>
          </p:nvSpPr>
          <p:spPr bwMode="auto">
            <a:xfrm flipV="1">
              <a:off x="3927" y="5443"/>
              <a:ext cx="0" cy="602"/>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53" name="Line 45"/>
            <p:cNvSpPr>
              <a:spLocks noChangeShapeType="1"/>
            </p:cNvSpPr>
            <p:nvPr/>
          </p:nvSpPr>
          <p:spPr bwMode="auto">
            <a:xfrm>
              <a:off x="3927" y="5426"/>
              <a:ext cx="303" cy="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4254" name="Line 46"/>
            <p:cNvSpPr>
              <a:spLocks noChangeShapeType="1"/>
            </p:cNvSpPr>
            <p:nvPr/>
          </p:nvSpPr>
          <p:spPr bwMode="auto">
            <a:xfrm>
              <a:off x="4085" y="4871"/>
              <a:ext cx="0" cy="1568"/>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55" name="Line 47"/>
            <p:cNvSpPr>
              <a:spLocks noChangeShapeType="1"/>
            </p:cNvSpPr>
            <p:nvPr/>
          </p:nvSpPr>
          <p:spPr bwMode="auto">
            <a:xfrm>
              <a:off x="5598" y="4921"/>
              <a:ext cx="0" cy="1567"/>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56" name="AutoShape 48"/>
            <p:cNvSpPr>
              <a:spLocks noChangeArrowheads="1"/>
            </p:cNvSpPr>
            <p:nvPr/>
          </p:nvSpPr>
          <p:spPr bwMode="auto">
            <a:xfrm>
              <a:off x="5788" y="6201"/>
              <a:ext cx="699" cy="396"/>
            </a:xfrm>
            <a:prstGeom prst="flowChartDelay">
              <a:avLst/>
            </a:prstGeom>
            <a:solidFill>
              <a:srgbClr val="FFFFFF"/>
            </a:solidFill>
            <a:ln w="9525">
              <a:solidFill>
                <a:srgbClr val="000000"/>
              </a:solidFill>
              <a:miter lim="800000"/>
              <a:headEnd/>
              <a:tailEnd/>
            </a:ln>
          </p:spPr>
          <p:txBody>
            <a:bodyPr/>
            <a:lstStyle/>
            <a:p>
              <a:endParaRPr lang="en-US"/>
            </a:p>
          </p:txBody>
        </p:sp>
        <p:sp>
          <p:nvSpPr>
            <p:cNvPr id="94257" name="Line 49"/>
            <p:cNvSpPr>
              <a:spLocks noChangeShapeType="1"/>
            </p:cNvSpPr>
            <p:nvPr/>
          </p:nvSpPr>
          <p:spPr bwMode="auto">
            <a:xfrm>
              <a:off x="5597" y="6497"/>
              <a:ext cx="19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58" name="Line 50"/>
            <p:cNvSpPr>
              <a:spLocks noChangeShapeType="1"/>
            </p:cNvSpPr>
            <p:nvPr/>
          </p:nvSpPr>
          <p:spPr bwMode="auto">
            <a:xfrm>
              <a:off x="6484" y="6407"/>
              <a:ext cx="417"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59" name="AutoShape 51"/>
            <p:cNvSpPr>
              <a:spLocks noChangeArrowheads="1"/>
            </p:cNvSpPr>
            <p:nvPr/>
          </p:nvSpPr>
          <p:spPr bwMode="auto">
            <a:xfrm>
              <a:off x="4285" y="6143"/>
              <a:ext cx="699" cy="396"/>
            </a:xfrm>
            <a:prstGeom prst="flowChartDelay">
              <a:avLst/>
            </a:prstGeom>
            <a:solidFill>
              <a:srgbClr val="FFFFFF"/>
            </a:solidFill>
            <a:ln w="9525">
              <a:solidFill>
                <a:srgbClr val="000000"/>
              </a:solidFill>
              <a:miter lim="800000"/>
              <a:headEnd/>
              <a:tailEnd/>
            </a:ln>
          </p:spPr>
          <p:txBody>
            <a:bodyPr/>
            <a:lstStyle/>
            <a:p>
              <a:endParaRPr lang="en-US"/>
            </a:p>
          </p:txBody>
        </p:sp>
        <p:sp>
          <p:nvSpPr>
            <p:cNvPr id="94260" name="Line 52"/>
            <p:cNvSpPr>
              <a:spLocks noChangeShapeType="1"/>
            </p:cNvSpPr>
            <p:nvPr/>
          </p:nvSpPr>
          <p:spPr bwMode="auto">
            <a:xfrm>
              <a:off x="4094" y="6439"/>
              <a:ext cx="19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61" name="Line 53"/>
            <p:cNvSpPr>
              <a:spLocks noChangeShapeType="1"/>
            </p:cNvSpPr>
            <p:nvPr/>
          </p:nvSpPr>
          <p:spPr bwMode="auto">
            <a:xfrm>
              <a:off x="4981" y="6349"/>
              <a:ext cx="417"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62" name="AutoShape 54"/>
            <p:cNvSpPr>
              <a:spLocks noChangeArrowheads="1"/>
            </p:cNvSpPr>
            <p:nvPr/>
          </p:nvSpPr>
          <p:spPr bwMode="auto">
            <a:xfrm>
              <a:off x="3190" y="6159"/>
              <a:ext cx="699" cy="396"/>
            </a:xfrm>
            <a:prstGeom prst="flowChartDelay">
              <a:avLst/>
            </a:prstGeom>
            <a:solidFill>
              <a:srgbClr val="FFFFFF"/>
            </a:solidFill>
            <a:ln w="9525">
              <a:solidFill>
                <a:srgbClr val="000000"/>
              </a:solidFill>
              <a:miter lim="800000"/>
              <a:headEnd/>
              <a:tailEnd/>
            </a:ln>
          </p:spPr>
          <p:txBody>
            <a:bodyPr/>
            <a:lstStyle/>
            <a:p>
              <a:endParaRPr lang="en-US"/>
            </a:p>
          </p:txBody>
        </p:sp>
        <p:sp>
          <p:nvSpPr>
            <p:cNvPr id="94263" name="Line 55"/>
            <p:cNvSpPr>
              <a:spLocks noChangeShapeType="1"/>
            </p:cNvSpPr>
            <p:nvPr/>
          </p:nvSpPr>
          <p:spPr bwMode="auto">
            <a:xfrm>
              <a:off x="2999" y="6455"/>
              <a:ext cx="19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64" name="Line 56"/>
            <p:cNvSpPr>
              <a:spLocks noChangeShapeType="1"/>
            </p:cNvSpPr>
            <p:nvPr/>
          </p:nvSpPr>
          <p:spPr bwMode="auto">
            <a:xfrm>
              <a:off x="3885" y="6367"/>
              <a:ext cx="11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65" name="Line 57"/>
            <p:cNvSpPr>
              <a:spLocks noChangeShapeType="1"/>
            </p:cNvSpPr>
            <p:nvPr/>
          </p:nvSpPr>
          <p:spPr bwMode="auto">
            <a:xfrm flipV="1">
              <a:off x="6901" y="6235"/>
              <a:ext cx="0" cy="16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66" name="Line 58"/>
            <p:cNvSpPr>
              <a:spLocks noChangeShapeType="1"/>
            </p:cNvSpPr>
            <p:nvPr/>
          </p:nvSpPr>
          <p:spPr bwMode="auto">
            <a:xfrm>
              <a:off x="5409" y="6358"/>
              <a:ext cx="0" cy="32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67" name="Line 59"/>
            <p:cNvSpPr>
              <a:spLocks noChangeShapeType="1"/>
            </p:cNvSpPr>
            <p:nvPr/>
          </p:nvSpPr>
          <p:spPr bwMode="auto">
            <a:xfrm>
              <a:off x="5419" y="6680"/>
              <a:ext cx="1607"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68" name="Line 60"/>
            <p:cNvSpPr>
              <a:spLocks noChangeShapeType="1"/>
            </p:cNvSpPr>
            <p:nvPr/>
          </p:nvSpPr>
          <p:spPr bwMode="auto">
            <a:xfrm flipV="1">
              <a:off x="7047" y="6218"/>
              <a:ext cx="0" cy="47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69" name="Line 61"/>
            <p:cNvSpPr>
              <a:spLocks noChangeShapeType="1"/>
            </p:cNvSpPr>
            <p:nvPr/>
          </p:nvSpPr>
          <p:spPr bwMode="auto">
            <a:xfrm>
              <a:off x="3999" y="6374"/>
              <a:ext cx="0" cy="4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0" name="Line 62"/>
            <p:cNvSpPr>
              <a:spLocks noChangeShapeType="1"/>
            </p:cNvSpPr>
            <p:nvPr/>
          </p:nvSpPr>
          <p:spPr bwMode="auto">
            <a:xfrm>
              <a:off x="3990" y="6795"/>
              <a:ext cx="323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1" name="Line 63"/>
            <p:cNvSpPr>
              <a:spLocks noChangeShapeType="1"/>
            </p:cNvSpPr>
            <p:nvPr/>
          </p:nvSpPr>
          <p:spPr bwMode="auto">
            <a:xfrm flipV="1">
              <a:off x="7224" y="6259"/>
              <a:ext cx="0" cy="5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2" name="Line 64"/>
            <p:cNvSpPr>
              <a:spLocks noChangeShapeType="1"/>
            </p:cNvSpPr>
            <p:nvPr/>
          </p:nvSpPr>
          <p:spPr bwMode="auto">
            <a:xfrm flipH="1">
              <a:off x="3103" y="6242"/>
              <a:ext cx="8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3" name="Line 65"/>
            <p:cNvSpPr>
              <a:spLocks noChangeShapeType="1"/>
            </p:cNvSpPr>
            <p:nvPr/>
          </p:nvSpPr>
          <p:spPr bwMode="auto">
            <a:xfrm flipH="1">
              <a:off x="4189" y="6226"/>
              <a:ext cx="8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4" name="Line 66"/>
            <p:cNvSpPr>
              <a:spLocks noChangeShapeType="1"/>
            </p:cNvSpPr>
            <p:nvPr/>
          </p:nvSpPr>
          <p:spPr bwMode="auto">
            <a:xfrm flipH="1">
              <a:off x="5701" y="6259"/>
              <a:ext cx="8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5" name="Line 67"/>
            <p:cNvSpPr>
              <a:spLocks noChangeShapeType="1"/>
            </p:cNvSpPr>
            <p:nvPr/>
          </p:nvSpPr>
          <p:spPr bwMode="auto">
            <a:xfrm>
              <a:off x="3689" y="5434"/>
              <a:ext cx="10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6" name="Line 68"/>
            <p:cNvSpPr>
              <a:spLocks noChangeShapeType="1"/>
            </p:cNvSpPr>
            <p:nvPr/>
          </p:nvSpPr>
          <p:spPr bwMode="auto">
            <a:xfrm>
              <a:off x="4731" y="5434"/>
              <a:ext cx="167"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7" name="Line 69"/>
            <p:cNvSpPr>
              <a:spLocks noChangeShapeType="1"/>
            </p:cNvSpPr>
            <p:nvPr/>
          </p:nvSpPr>
          <p:spPr bwMode="auto">
            <a:xfrm>
              <a:off x="6223" y="5574"/>
              <a:ext cx="176"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8" name="Line 70"/>
            <p:cNvSpPr>
              <a:spLocks noChangeShapeType="1"/>
            </p:cNvSpPr>
            <p:nvPr/>
          </p:nvSpPr>
          <p:spPr bwMode="auto">
            <a:xfrm flipH="1" flipV="1">
              <a:off x="3103" y="5822"/>
              <a:ext cx="0" cy="4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79" name="Line 71"/>
            <p:cNvSpPr>
              <a:spLocks noChangeShapeType="1"/>
            </p:cNvSpPr>
            <p:nvPr/>
          </p:nvSpPr>
          <p:spPr bwMode="auto">
            <a:xfrm flipH="1" flipV="1">
              <a:off x="4178" y="5798"/>
              <a:ext cx="0" cy="42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80" name="Line 72"/>
            <p:cNvSpPr>
              <a:spLocks noChangeShapeType="1"/>
            </p:cNvSpPr>
            <p:nvPr/>
          </p:nvSpPr>
          <p:spPr bwMode="auto">
            <a:xfrm flipH="1" flipV="1">
              <a:off x="5690" y="5929"/>
              <a:ext cx="0" cy="32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81" name="Line 73"/>
            <p:cNvSpPr>
              <a:spLocks noChangeShapeType="1"/>
            </p:cNvSpPr>
            <p:nvPr/>
          </p:nvSpPr>
          <p:spPr bwMode="auto">
            <a:xfrm>
              <a:off x="3102" y="5821"/>
              <a:ext cx="68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82" name="Line 74"/>
            <p:cNvSpPr>
              <a:spLocks noChangeShapeType="1"/>
            </p:cNvSpPr>
            <p:nvPr/>
          </p:nvSpPr>
          <p:spPr bwMode="auto">
            <a:xfrm>
              <a:off x="3812" y="5434"/>
              <a:ext cx="0" cy="3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83" name="Line 75"/>
            <p:cNvSpPr>
              <a:spLocks noChangeShapeType="1"/>
            </p:cNvSpPr>
            <p:nvPr/>
          </p:nvSpPr>
          <p:spPr bwMode="auto">
            <a:xfrm>
              <a:off x="4187" y="5797"/>
              <a:ext cx="68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84" name="Line 76"/>
            <p:cNvSpPr>
              <a:spLocks noChangeShapeType="1"/>
            </p:cNvSpPr>
            <p:nvPr/>
          </p:nvSpPr>
          <p:spPr bwMode="auto">
            <a:xfrm>
              <a:off x="4897" y="5417"/>
              <a:ext cx="0" cy="38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85" name="Line 77"/>
            <p:cNvSpPr>
              <a:spLocks noChangeShapeType="1"/>
            </p:cNvSpPr>
            <p:nvPr/>
          </p:nvSpPr>
          <p:spPr bwMode="auto">
            <a:xfrm>
              <a:off x="5690" y="5928"/>
              <a:ext cx="68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86" name="Line 78"/>
            <p:cNvSpPr>
              <a:spLocks noChangeShapeType="1"/>
            </p:cNvSpPr>
            <p:nvPr/>
          </p:nvSpPr>
          <p:spPr bwMode="auto">
            <a:xfrm>
              <a:off x="6398" y="5566"/>
              <a:ext cx="2" cy="3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87" name="Line 79"/>
            <p:cNvSpPr>
              <a:spLocks noChangeShapeType="1"/>
            </p:cNvSpPr>
            <p:nvPr/>
          </p:nvSpPr>
          <p:spPr bwMode="auto">
            <a:xfrm flipV="1">
              <a:off x="6525" y="5575"/>
              <a:ext cx="0" cy="841"/>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88" name="Line 80"/>
            <p:cNvSpPr>
              <a:spLocks noChangeShapeType="1"/>
            </p:cNvSpPr>
            <p:nvPr/>
          </p:nvSpPr>
          <p:spPr bwMode="auto">
            <a:xfrm flipV="1">
              <a:off x="6535" y="5253"/>
              <a:ext cx="303" cy="322"/>
            </a:xfrm>
            <a:prstGeom prst="line">
              <a:avLst/>
            </a:prstGeom>
            <a:noFill/>
            <a:ln w="9525">
              <a:solidFill>
                <a:srgbClr val="000000"/>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94289" name="Line 81"/>
            <p:cNvSpPr>
              <a:spLocks noChangeShapeType="1"/>
            </p:cNvSpPr>
            <p:nvPr/>
          </p:nvSpPr>
          <p:spPr bwMode="auto">
            <a:xfrm flipV="1">
              <a:off x="6598" y="5616"/>
              <a:ext cx="0" cy="1056"/>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90" name="Line 82"/>
            <p:cNvSpPr>
              <a:spLocks noChangeShapeType="1"/>
            </p:cNvSpPr>
            <p:nvPr/>
          </p:nvSpPr>
          <p:spPr bwMode="auto">
            <a:xfrm flipV="1">
              <a:off x="6598" y="5212"/>
              <a:ext cx="407" cy="420"/>
            </a:xfrm>
            <a:prstGeom prst="line">
              <a:avLst/>
            </a:prstGeom>
            <a:noFill/>
            <a:ln w="9525">
              <a:solidFill>
                <a:srgbClr val="000000"/>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94291" name="Line 83"/>
            <p:cNvSpPr>
              <a:spLocks noChangeShapeType="1"/>
            </p:cNvSpPr>
            <p:nvPr/>
          </p:nvSpPr>
          <p:spPr bwMode="auto">
            <a:xfrm flipV="1">
              <a:off x="6683" y="5640"/>
              <a:ext cx="0" cy="1155"/>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92" name="Line 84"/>
            <p:cNvSpPr>
              <a:spLocks noChangeShapeType="1"/>
            </p:cNvSpPr>
            <p:nvPr/>
          </p:nvSpPr>
          <p:spPr bwMode="auto">
            <a:xfrm flipV="1">
              <a:off x="6693" y="5162"/>
              <a:ext cx="480" cy="487"/>
            </a:xfrm>
            <a:prstGeom prst="line">
              <a:avLst/>
            </a:prstGeom>
            <a:noFill/>
            <a:ln w="9525">
              <a:solidFill>
                <a:srgbClr val="000000"/>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94293" name="Line 85"/>
            <p:cNvSpPr>
              <a:spLocks noChangeShapeType="1"/>
            </p:cNvSpPr>
            <p:nvPr/>
          </p:nvSpPr>
          <p:spPr bwMode="auto">
            <a:xfrm>
              <a:off x="3697" y="4865"/>
              <a:ext cx="230" cy="363"/>
            </a:xfrm>
            <a:prstGeom prst="line">
              <a:avLst/>
            </a:prstGeom>
            <a:noFill/>
            <a:ln w="25400">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94" name="Line 86"/>
            <p:cNvSpPr>
              <a:spLocks noChangeShapeType="1"/>
            </p:cNvSpPr>
            <p:nvPr/>
          </p:nvSpPr>
          <p:spPr bwMode="auto">
            <a:xfrm>
              <a:off x="3916" y="5220"/>
              <a:ext cx="2713"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95" name="Line 87"/>
            <p:cNvSpPr>
              <a:spLocks noChangeShapeType="1"/>
            </p:cNvSpPr>
            <p:nvPr/>
          </p:nvSpPr>
          <p:spPr bwMode="auto">
            <a:xfrm>
              <a:off x="4824" y="4881"/>
              <a:ext cx="250" cy="281"/>
            </a:xfrm>
            <a:prstGeom prst="line">
              <a:avLst/>
            </a:prstGeom>
            <a:noFill/>
            <a:ln w="25400">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96" name="Line 88"/>
            <p:cNvSpPr>
              <a:spLocks noChangeShapeType="1"/>
            </p:cNvSpPr>
            <p:nvPr/>
          </p:nvSpPr>
          <p:spPr bwMode="auto">
            <a:xfrm>
              <a:off x="5054" y="5162"/>
              <a:ext cx="1575"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297" name="Line 89"/>
            <p:cNvSpPr>
              <a:spLocks noChangeShapeType="1"/>
            </p:cNvSpPr>
            <p:nvPr/>
          </p:nvSpPr>
          <p:spPr bwMode="auto">
            <a:xfrm>
              <a:off x="6368" y="4948"/>
              <a:ext cx="261" cy="0"/>
            </a:xfrm>
            <a:prstGeom prst="line">
              <a:avLst/>
            </a:prstGeom>
            <a:noFill/>
            <a:ln w="25400">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4298" name="Line 90"/>
            <p:cNvSpPr>
              <a:spLocks noChangeShapeType="1"/>
            </p:cNvSpPr>
            <p:nvPr/>
          </p:nvSpPr>
          <p:spPr bwMode="auto">
            <a:xfrm flipH="1">
              <a:off x="7766" y="4106"/>
              <a:ext cx="1" cy="198"/>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4299" name="Text Box 91"/>
            <p:cNvSpPr txBox="1">
              <a:spLocks noChangeArrowheads="1"/>
            </p:cNvSpPr>
            <p:nvPr/>
          </p:nvSpPr>
          <p:spPr bwMode="auto">
            <a:xfrm>
              <a:off x="8002" y="4196"/>
              <a:ext cx="876" cy="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t>Data</a:t>
              </a:r>
            </a:p>
          </p:txBody>
        </p:sp>
      </p:grpSp>
    </p:spTree>
    <p:extLst>
      <p:ext uri="{BB962C8B-B14F-4D97-AF65-F5344CB8AC3E}">
        <p14:creationId xmlns="" xmlns:p14="http://schemas.microsoft.com/office/powerpoint/2010/main" val="1956823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Set-associative mapping</a:t>
            </a:r>
          </a:p>
        </p:txBody>
      </p:sp>
      <p:sp>
        <p:nvSpPr>
          <p:cNvPr id="95235" name="Rectangle 3"/>
          <p:cNvSpPr>
            <a:spLocks noGrp="1" noChangeArrowheads="1"/>
          </p:cNvSpPr>
          <p:nvPr>
            <p:ph type="body" idx="1"/>
          </p:nvPr>
        </p:nvSpPr>
        <p:spPr>
          <a:xfrm>
            <a:off x="1" y="1781174"/>
            <a:ext cx="4114799" cy="5076826"/>
          </a:xfrm>
        </p:spPr>
        <p:txBody>
          <a:bodyPr/>
          <a:lstStyle/>
          <a:p>
            <a:pPr>
              <a:buFont typeface="Wingdings" pitchFamily="2" charset="2"/>
              <a:buChar char="v"/>
            </a:pPr>
            <a:r>
              <a:rPr lang="en-US" sz="2000" dirty="0"/>
              <a:t>Compromise between direct mapping and fully associative </a:t>
            </a:r>
            <a:r>
              <a:rPr lang="en-US" sz="2000" dirty="0" smtClean="0"/>
              <a:t>mapping.</a:t>
            </a:r>
            <a:endParaRPr lang="en-US" sz="2000" dirty="0"/>
          </a:p>
          <a:p>
            <a:pPr>
              <a:buFont typeface="Wingdings" pitchFamily="2" charset="2"/>
              <a:buChar char="v"/>
            </a:pPr>
            <a:r>
              <a:rPr lang="en-US" sz="2000" dirty="0"/>
              <a:t>Index same as in direct </a:t>
            </a:r>
            <a:r>
              <a:rPr lang="en-US" sz="2000" dirty="0" smtClean="0"/>
              <a:t>mapping.</a:t>
            </a:r>
            <a:endParaRPr lang="en-US" sz="2000" dirty="0"/>
          </a:p>
          <a:p>
            <a:pPr>
              <a:buFont typeface="Wingdings" pitchFamily="2" charset="2"/>
              <a:buChar char="v"/>
            </a:pPr>
            <a:r>
              <a:rPr lang="en-US" sz="2000" dirty="0"/>
              <a:t>But, each cache address contains content and tags of 2 or more memory address </a:t>
            </a:r>
            <a:r>
              <a:rPr lang="en-US" sz="2000" dirty="0" smtClean="0"/>
              <a:t>locations.</a:t>
            </a:r>
            <a:endParaRPr lang="en-US" sz="2000" dirty="0"/>
          </a:p>
          <a:p>
            <a:pPr>
              <a:buFont typeface="Wingdings" pitchFamily="2" charset="2"/>
              <a:buChar char="v"/>
            </a:pPr>
            <a:r>
              <a:rPr lang="en-US" sz="2000" dirty="0"/>
              <a:t>Tags of that set </a:t>
            </a:r>
            <a:r>
              <a:rPr lang="en-US" sz="2000" dirty="0" smtClean="0"/>
              <a:t>simultaneously compared </a:t>
            </a:r>
            <a:r>
              <a:rPr lang="en-US" sz="2000" dirty="0"/>
              <a:t>as in fully associative </a:t>
            </a:r>
            <a:r>
              <a:rPr lang="en-US" sz="2000" dirty="0" smtClean="0"/>
              <a:t>mapping.</a:t>
            </a:r>
            <a:endParaRPr lang="en-US" sz="2000" dirty="0"/>
          </a:p>
          <a:p>
            <a:pPr>
              <a:buFont typeface="Wingdings" pitchFamily="2" charset="2"/>
              <a:buChar char="v"/>
            </a:pPr>
            <a:r>
              <a:rPr lang="en-US" sz="2000" dirty="0"/>
              <a:t>Cache with set size N called N-way set-associative</a:t>
            </a:r>
          </a:p>
          <a:p>
            <a:pPr lvl="1">
              <a:buFont typeface="Wingdings" pitchFamily="2" charset="2"/>
              <a:buChar char="Ø"/>
            </a:pPr>
            <a:r>
              <a:rPr lang="en-US" sz="1800" dirty="0"/>
              <a:t>2-way, 4-way, 8-way are common</a:t>
            </a:r>
            <a:endParaRPr lang="en-US" dirty="0"/>
          </a:p>
        </p:txBody>
      </p:sp>
      <p:grpSp>
        <p:nvGrpSpPr>
          <p:cNvPr id="95236" name="Group 4"/>
          <p:cNvGrpSpPr>
            <a:grpSpLocks/>
          </p:cNvGrpSpPr>
          <p:nvPr/>
        </p:nvGrpSpPr>
        <p:grpSpPr bwMode="auto">
          <a:xfrm>
            <a:off x="4343400" y="1725168"/>
            <a:ext cx="4800600" cy="4828032"/>
            <a:chOff x="3134" y="2379"/>
            <a:chExt cx="2046" cy="1300"/>
          </a:xfrm>
        </p:grpSpPr>
        <p:sp>
          <p:nvSpPr>
            <p:cNvPr id="95237" name="Rectangle 5"/>
            <p:cNvSpPr>
              <a:spLocks noChangeArrowheads="1"/>
            </p:cNvSpPr>
            <p:nvPr/>
          </p:nvSpPr>
          <p:spPr bwMode="auto">
            <a:xfrm>
              <a:off x="3134" y="2379"/>
              <a:ext cx="1177" cy="166"/>
            </a:xfrm>
            <a:prstGeom prst="rect">
              <a:avLst/>
            </a:prstGeom>
            <a:solidFill>
              <a:srgbClr val="FFFFFF"/>
            </a:solidFill>
            <a:ln w="9525">
              <a:solidFill>
                <a:srgbClr val="000000"/>
              </a:solidFill>
              <a:miter lim="800000"/>
              <a:headEnd/>
              <a:tailEnd/>
            </a:ln>
          </p:spPr>
          <p:txBody>
            <a:bodyPr/>
            <a:lstStyle/>
            <a:p>
              <a:endParaRPr lang="en-US"/>
            </a:p>
          </p:txBody>
        </p:sp>
        <p:sp>
          <p:nvSpPr>
            <p:cNvPr id="95238" name="Text Box 6"/>
            <p:cNvSpPr txBox="1">
              <a:spLocks noChangeArrowheads="1"/>
            </p:cNvSpPr>
            <p:nvPr/>
          </p:nvSpPr>
          <p:spPr bwMode="auto">
            <a:xfrm>
              <a:off x="3146" y="2392"/>
              <a:ext cx="401" cy="144"/>
            </a:xfrm>
            <a:prstGeom prst="rect">
              <a:avLst/>
            </a:prstGeom>
            <a:solidFill>
              <a:srgbClr val="FFFFFF"/>
            </a:solidFill>
            <a:ln w="9525">
              <a:solidFill>
                <a:srgbClr val="000000"/>
              </a:solidFill>
              <a:miter lim="800000"/>
              <a:headEnd/>
              <a:tailEnd/>
            </a:ln>
          </p:spPr>
          <p:txBody>
            <a:bodyPr/>
            <a:lstStyle/>
            <a:p>
              <a:r>
                <a:rPr lang="en-US"/>
                <a:t>Tag</a:t>
              </a:r>
            </a:p>
          </p:txBody>
        </p:sp>
        <p:sp>
          <p:nvSpPr>
            <p:cNvPr id="95239" name="Text Box 7"/>
            <p:cNvSpPr txBox="1">
              <a:spLocks noChangeArrowheads="1"/>
            </p:cNvSpPr>
            <p:nvPr/>
          </p:nvSpPr>
          <p:spPr bwMode="auto">
            <a:xfrm>
              <a:off x="3560" y="2392"/>
              <a:ext cx="363" cy="144"/>
            </a:xfrm>
            <a:prstGeom prst="rect">
              <a:avLst/>
            </a:prstGeom>
            <a:solidFill>
              <a:srgbClr val="FFFFFF"/>
            </a:solidFill>
            <a:ln w="9525">
              <a:solidFill>
                <a:srgbClr val="000000"/>
              </a:solidFill>
              <a:miter lim="800000"/>
              <a:headEnd/>
              <a:tailEnd/>
            </a:ln>
          </p:spPr>
          <p:txBody>
            <a:bodyPr/>
            <a:lstStyle/>
            <a:p>
              <a:r>
                <a:rPr lang="en-US"/>
                <a:t>Index</a:t>
              </a:r>
            </a:p>
          </p:txBody>
        </p:sp>
        <p:sp>
          <p:nvSpPr>
            <p:cNvPr id="95240" name="Text Box 8"/>
            <p:cNvSpPr txBox="1">
              <a:spLocks noChangeArrowheads="1"/>
            </p:cNvSpPr>
            <p:nvPr/>
          </p:nvSpPr>
          <p:spPr bwMode="auto">
            <a:xfrm>
              <a:off x="3935" y="2392"/>
              <a:ext cx="360" cy="144"/>
            </a:xfrm>
            <a:prstGeom prst="rect">
              <a:avLst/>
            </a:prstGeom>
            <a:solidFill>
              <a:srgbClr val="FFFFFF"/>
            </a:solidFill>
            <a:ln w="9525">
              <a:solidFill>
                <a:srgbClr val="000000"/>
              </a:solidFill>
              <a:miter lim="800000"/>
              <a:headEnd/>
              <a:tailEnd/>
            </a:ln>
          </p:spPr>
          <p:txBody>
            <a:bodyPr/>
            <a:lstStyle/>
            <a:p>
              <a:r>
                <a:rPr lang="en-US"/>
                <a:t>Offset</a:t>
              </a:r>
            </a:p>
          </p:txBody>
        </p:sp>
        <p:sp>
          <p:nvSpPr>
            <p:cNvPr id="95241" name="Line 9"/>
            <p:cNvSpPr>
              <a:spLocks noChangeShapeType="1"/>
            </p:cNvSpPr>
            <p:nvPr/>
          </p:nvSpPr>
          <p:spPr bwMode="auto">
            <a:xfrm>
              <a:off x="3196" y="2485"/>
              <a:ext cx="0" cy="900"/>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5242" name="Line 10"/>
            <p:cNvSpPr>
              <a:spLocks noChangeShapeType="1"/>
            </p:cNvSpPr>
            <p:nvPr/>
          </p:nvSpPr>
          <p:spPr bwMode="auto">
            <a:xfrm flipV="1">
              <a:off x="3200" y="3253"/>
              <a:ext cx="209" cy="0"/>
            </a:xfrm>
            <a:prstGeom prst="line">
              <a:avLst/>
            </a:prstGeom>
            <a:noFill/>
            <a:ln w="9525">
              <a:solidFill>
                <a:srgbClr val="000000"/>
              </a:solidFill>
              <a:round/>
              <a:headEnd type="oval" w="sm" len="sm"/>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5243" name="AutoShape 11"/>
            <p:cNvSpPr>
              <a:spLocks noChangeArrowheads="1"/>
            </p:cNvSpPr>
            <p:nvPr/>
          </p:nvSpPr>
          <p:spPr bwMode="auto">
            <a:xfrm>
              <a:off x="3401" y="3144"/>
              <a:ext cx="202" cy="215"/>
            </a:xfrm>
            <a:prstGeom prst="diamond">
              <a:avLst/>
            </a:prstGeom>
            <a:solidFill>
              <a:srgbClr val="FFFFFF"/>
            </a:solidFill>
            <a:ln w="9525">
              <a:solidFill>
                <a:srgbClr val="000000"/>
              </a:solidFill>
              <a:miter lim="800000"/>
              <a:headEnd/>
              <a:tailEnd/>
            </a:ln>
          </p:spPr>
          <p:txBody>
            <a:bodyPr/>
            <a:lstStyle/>
            <a:p>
              <a:r>
                <a:rPr lang="en-US"/>
                <a:t>=</a:t>
              </a:r>
            </a:p>
          </p:txBody>
        </p:sp>
        <p:sp>
          <p:nvSpPr>
            <p:cNvPr id="95244" name="Rectangle 12"/>
            <p:cNvSpPr>
              <a:spLocks noChangeArrowheads="1"/>
            </p:cNvSpPr>
            <p:nvPr/>
          </p:nvSpPr>
          <p:spPr bwMode="auto">
            <a:xfrm>
              <a:off x="3292" y="2613"/>
              <a:ext cx="401" cy="426"/>
            </a:xfrm>
            <a:prstGeom prst="rect">
              <a:avLst/>
            </a:prstGeom>
            <a:solidFill>
              <a:srgbClr val="FFFFFF"/>
            </a:solidFill>
            <a:ln w="9525">
              <a:solidFill>
                <a:srgbClr val="000000"/>
              </a:solidFill>
              <a:miter lim="800000"/>
              <a:headEnd/>
              <a:tailEnd/>
            </a:ln>
          </p:spPr>
          <p:txBody>
            <a:bodyPr/>
            <a:lstStyle/>
            <a:p>
              <a:endParaRPr lang="en-US"/>
            </a:p>
          </p:txBody>
        </p:sp>
        <p:sp>
          <p:nvSpPr>
            <p:cNvPr id="95245" name="Text Box 13"/>
            <p:cNvSpPr txBox="1">
              <a:spLocks noChangeArrowheads="1"/>
            </p:cNvSpPr>
            <p:nvPr/>
          </p:nvSpPr>
          <p:spPr bwMode="auto">
            <a:xfrm>
              <a:off x="3292" y="2613"/>
              <a:ext cx="401" cy="127"/>
            </a:xfrm>
            <a:prstGeom prst="rect">
              <a:avLst/>
            </a:prstGeom>
            <a:solidFill>
              <a:srgbClr val="FFFFFF"/>
            </a:solidFill>
            <a:ln w="9525">
              <a:solidFill>
                <a:srgbClr val="000000"/>
              </a:solidFill>
              <a:miter lim="800000"/>
              <a:headEnd/>
              <a:tailEnd/>
            </a:ln>
          </p:spPr>
          <p:txBody>
            <a:bodyPr/>
            <a:lstStyle/>
            <a:p>
              <a:r>
                <a:rPr lang="en-US"/>
                <a:t>V    T   D</a:t>
              </a:r>
            </a:p>
          </p:txBody>
        </p:sp>
        <p:sp>
          <p:nvSpPr>
            <p:cNvPr id="95246" name="Line 14"/>
            <p:cNvSpPr>
              <a:spLocks noChangeShapeType="1"/>
            </p:cNvSpPr>
            <p:nvPr/>
          </p:nvSpPr>
          <p:spPr bwMode="auto">
            <a:xfrm>
              <a:off x="3292" y="2785"/>
              <a:ext cx="40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47" name="Line 15"/>
            <p:cNvSpPr>
              <a:spLocks noChangeShapeType="1"/>
            </p:cNvSpPr>
            <p:nvPr/>
          </p:nvSpPr>
          <p:spPr bwMode="auto">
            <a:xfrm>
              <a:off x="3292" y="2847"/>
              <a:ext cx="40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48" name="Line 16"/>
            <p:cNvSpPr>
              <a:spLocks noChangeShapeType="1"/>
            </p:cNvSpPr>
            <p:nvPr/>
          </p:nvSpPr>
          <p:spPr bwMode="auto">
            <a:xfrm>
              <a:off x="3293" y="2910"/>
              <a:ext cx="40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49" name="Line 17"/>
            <p:cNvSpPr>
              <a:spLocks noChangeShapeType="1"/>
            </p:cNvSpPr>
            <p:nvPr/>
          </p:nvSpPr>
          <p:spPr bwMode="auto">
            <a:xfrm>
              <a:off x="3293" y="2973"/>
              <a:ext cx="40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50" name="Rectangle 18"/>
            <p:cNvSpPr>
              <a:spLocks noChangeArrowheads="1"/>
            </p:cNvSpPr>
            <p:nvPr/>
          </p:nvSpPr>
          <p:spPr bwMode="auto">
            <a:xfrm>
              <a:off x="3292" y="2785"/>
              <a:ext cx="401" cy="62"/>
            </a:xfrm>
            <a:prstGeom prst="rect">
              <a:avLst/>
            </a:prstGeom>
            <a:solidFill>
              <a:srgbClr val="969696">
                <a:alpha val="50000"/>
              </a:srgbClr>
            </a:solidFill>
            <a:ln w="9525">
              <a:solidFill>
                <a:srgbClr val="000000"/>
              </a:solidFill>
              <a:miter lim="800000"/>
              <a:headEnd/>
              <a:tailEnd/>
            </a:ln>
          </p:spPr>
          <p:txBody>
            <a:bodyPr/>
            <a:lstStyle/>
            <a:p>
              <a:endParaRPr lang="en-US"/>
            </a:p>
          </p:txBody>
        </p:sp>
        <p:sp>
          <p:nvSpPr>
            <p:cNvPr id="95251" name="Line 19"/>
            <p:cNvSpPr>
              <a:spLocks noChangeShapeType="1"/>
            </p:cNvSpPr>
            <p:nvPr/>
          </p:nvSpPr>
          <p:spPr bwMode="auto">
            <a:xfrm>
              <a:off x="3430" y="2613"/>
              <a:ext cx="0" cy="42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52" name="Line 20"/>
            <p:cNvSpPr>
              <a:spLocks noChangeShapeType="1"/>
            </p:cNvSpPr>
            <p:nvPr/>
          </p:nvSpPr>
          <p:spPr bwMode="auto">
            <a:xfrm>
              <a:off x="3562" y="2613"/>
              <a:ext cx="0" cy="42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53" name="Text Box 21"/>
            <p:cNvSpPr txBox="1">
              <a:spLocks noChangeArrowheads="1"/>
            </p:cNvSpPr>
            <p:nvPr/>
          </p:nvSpPr>
          <p:spPr bwMode="auto">
            <a:xfrm>
              <a:off x="4830" y="2729"/>
              <a:ext cx="350" cy="16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t>Data</a:t>
              </a:r>
            </a:p>
          </p:txBody>
        </p:sp>
        <p:sp>
          <p:nvSpPr>
            <p:cNvPr id="95254" name="Text Box 22"/>
            <p:cNvSpPr txBox="1">
              <a:spLocks noChangeArrowheads="1"/>
            </p:cNvSpPr>
            <p:nvPr/>
          </p:nvSpPr>
          <p:spPr bwMode="auto">
            <a:xfrm>
              <a:off x="4679" y="2983"/>
              <a:ext cx="401" cy="16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t>Valid</a:t>
              </a:r>
            </a:p>
          </p:txBody>
        </p:sp>
        <p:sp>
          <p:nvSpPr>
            <p:cNvPr id="95255" name="AutoShape 23"/>
            <p:cNvSpPr>
              <a:spLocks noChangeArrowheads="1"/>
            </p:cNvSpPr>
            <p:nvPr/>
          </p:nvSpPr>
          <p:spPr bwMode="auto">
            <a:xfrm>
              <a:off x="3740" y="3454"/>
              <a:ext cx="279" cy="158"/>
            </a:xfrm>
            <a:prstGeom prst="flowChartDelay">
              <a:avLst/>
            </a:prstGeom>
            <a:solidFill>
              <a:srgbClr val="FFFFFF"/>
            </a:solidFill>
            <a:ln w="9525">
              <a:solidFill>
                <a:srgbClr val="000000"/>
              </a:solidFill>
              <a:miter lim="800000"/>
              <a:headEnd/>
              <a:tailEnd/>
            </a:ln>
          </p:spPr>
          <p:txBody>
            <a:bodyPr/>
            <a:lstStyle/>
            <a:p>
              <a:endParaRPr lang="en-US"/>
            </a:p>
          </p:txBody>
        </p:sp>
        <p:sp>
          <p:nvSpPr>
            <p:cNvPr id="95256" name="Line 24"/>
            <p:cNvSpPr>
              <a:spLocks noChangeShapeType="1"/>
            </p:cNvSpPr>
            <p:nvPr/>
          </p:nvSpPr>
          <p:spPr bwMode="auto">
            <a:xfrm>
              <a:off x="4666" y="3091"/>
              <a:ext cx="270" cy="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5257" name="AutoShape 25"/>
            <p:cNvSpPr>
              <a:spLocks noChangeArrowheads="1"/>
            </p:cNvSpPr>
            <p:nvPr/>
          </p:nvSpPr>
          <p:spPr bwMode="auto">
            <a:xfrm rot="-5400000">
              <a:off x="4561" y="2721"/>
              <a:ext cx="258" cy="24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endParaRPr lang="en-US"/>
            </a:p>
          </p:txBody>
        </p:sp>
        <p:sp>
          <p:nvSpPr>
            <p:cNvPr id="95258" name="Line 26"/>
            <p:cNvSpPr>
              <a:spLocks noChangeShapeType="1"/>
            </p:cNvSpPr>
            <p:nvPr/>
          </p:nvSpPr>
          <p:spPr bwMode="auto">
            <a:xfrm>
              <a:off x="4708" y="2451"/>
              <a:ext cx="0" cy="294"/>
            </a:xfrm>
            <a:prstGeom prst="line">
              <a:avLst/>
            </a:prstGeom>
            <a:noFill/>
            <a:ln w="9525">
              <a:solidFill>
                <a:srgbClr val="000000"/>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95259" name="Line 27"/>
            <p:cNvSpPr>
              <a:spLocks noChangeShapeType="1"/>
            </p:cNvSpPr>
            <p:nvPr/>
          </p:nvSpPr>
          <p:spPr bwMode="auto">
            <a:xfrm>
              <a:off x="4816" y="2844"/>
              <a:ext cx="288" cy="0"/>
            </a:xfrm>
            <a:prstGeom prst="line">
              <a:avLst/>
            </a:prstGeom>
            <a:noFill/>
            <a:ln w="2540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5260" name="Rectangle 28"/>
            <p:cNvSpPr>
              <a:spLocks noChangeArrowheads="1"/>
            </p:cNvSpPr>
            <p:nvPr/>
          </p:nvSpPr>
          <p:spPr bwMode="auto">
            <a:xfrm>
              <a:off x="3726" y="2613"/>
              <a:ext cx="416" cy="426"/>
            </a:xfrm>
            <a:prstGeom prst="rect">
              <a:avLst/>
            </a:prstGeom>
            <a:solidFill>
              <a:srgbClr val="FFFFFF"/>
            </a:solidFill>
            <a:ln w="9525">
              <a:solidFill>
                <a:srgbClr val="000000"/>
              </a:solidFill>
              <a:miter lim="800000"/>
              <a:headEnd/>
              <a:tailEnd/>
            </a:ln>
          </p:spPr>
          <p:txBody>
            <a:bodyPr/>
            <a:lstStyle/>
            <a:p>
              <a:endParaRPr lang="en-US"/>
            </a:p>
          </p:txBody>
        </p:sp>
        <p:sp>
          <p:nvSpPr>
            <p:cNvPr id="95261" name="Text Box 29"/>
            <p:cNvSpPr txBox="1">
              <a:spLocks noChangeArrowheads="1"/>
            </p:cNvSpPr>
            <p:nvPr/>
          </p:nvSpPr>
          <p:spPr bwMode="auto">
            <a:xfrm>
              <a:off x="3726" y="2613"/>
              <a:ext cx="416" cy="127"/>
            </a:xfrm>
            <a:prstGeom prst="rect">
              <a:avLst/>
            </a:prstGeom>
            <a:solidFill>
              <a:srgbClr val="FFFFFF"/>
            </a:solidFill>
            <a:ln w="9525">
              <a:solidFill>
                <a:srgbClr val="000000"/>
              </a:solidFill>
              <a:miter lim="800000"/>
              <a:headEnd/>
              <a:tailEnd/>
            </a:ln>
          </p:spPr>
          <p:txBody>
            <a:bodyPr/>
            <a:lstStyle/>
            <a:p>
              <a:r>
                <a:rPr lang="en-US"/>
                <a:t>V    T   D</a:t>
              </a:r>
            </a:p>
          </p:txBody>
        </p:sp>
        <p:sp>
          <p:nvSpPr>
            <p:cNvPr id="95262" name="Line 30"/>
            <p:cNvSpPr>
              <a:spLocks noChangeShapeType="1"/>
            </p:cNvSpPr>
            <p:nvPr/>
          </p:nvSpPr>
          <p:spPr bwMode="auto">
            <a:xfrm>
              <a:off x="3727" y="2785"/>
              <a:ext cx="40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63" name="Line 31"/>
            <p:cNvSpPr>
              <a:spLocks noChangeShapeType="1"/>
            </p:cNvSpPr>
            <p:nvPr/>
          </p:nvSpPr>
          <p:spPr bwMode="auto">
            <a:xfrm>
              <a:off x="3727" y="2848"/>
              <a:ext cx="40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64" name="Line 32"/>
            <p:cNvSpPr>
              <a:spLocks noChangeShapeType="1"/>
            </p:cNvSpPr>
            <p:nvPr/>
          </p:nvSpPr>
          <p:spPr bwMode="auto">
            <a:xfrm>
              <a:off x="3727" y="2911"/>
              <a:ext cx="40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65" name="Line 33"/>
            <p:cNvSpPr>
              <a:spLocks noChangeShapeType="1"/>
            </p:cNvSpPr>
            <p:nvPr/>
          </p:nvSpPr>
          <p:spPr bwMode="auto">
            <a:xfrm>
              <a:off x="3727" y="2973"/>
              <a:ext cx="40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66" name="Rectangle 34"/>
            <p:cNvSpPr>
              <a:spLocks noChangeArrowheads="1"/>
            </p:cNvSpPr>
            <p:nvPr/>
          </p:nvSpPr>
          <p:spPr bwMode="auto">
            <a:xfrm>
              <a:off x="3727" y="2785"/>
              <a:ext cx="415" cy="59"/>
            </a:xfrm>
            <a:prstGeom prst="rect">
              <a:avLst/>
            </a:prstGeom>
            <a:solidFill>
              <a:srgbClr val="969696">
                <a:alpha val="50000"/>
              </a:srgbClr>
            </a:solidFill>
            <a:ln w="9525">
              <a:solidFill>
                <a:srgbClr val="000000"/>
              </a:solidFill>
              <a:miter lim="800000"/>
              <a:headEnd/>
              <a:tailEnd/>
            </a:ln>
          </p:spPr>
          <p:txBody>
            <a:bodyPr/>
            <a:lstStyle/>
            <a:p>
              <a:endParaRPr lang="en-US"/>
            </a:p>
          </p:txBody>
        </p:sp>
        <p:sp>
          <p:nvSpPr>
            <p:cNvPr id="95267" name="Line 35"/>
            <p:cNvSpPr>
              <a:spLocks noChangeShapeType="1"/>
            </p:cNvSpPr>
            <p:nvPr/>
          </p:nvSpPr>
          <p:spPr bwMode="auto">
            <a:xfrm>
              <a:off x="3864" y="2613"/>
              <a:ext cx="0" cy="42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68" name="Line 36"/>
            <p:cNvSpPr>
              <a:spLocks noChangeShapeType="1"/>
            </p:cNvSpPr>
            <p:nvPr/>
          </p:nvSpPr>
          <p:spPr bwMode="auto">
            <a:xfrm>
              <a:off x="3996" y="2613"/>
              <a:ext cx="0" cy="42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69" name="Line 37"/>
            <p:cNvSpPr>
              <a:spLocks noChangeShapeType="1"/>
            </p:cNvSpPr>
            <p:nvPr/>
          </p:nvSpPr>
          <p:spPr bwMode="auto">
            <a:xfrm>
              <a:off x="3885" y="2472"/>
              <a:ext cx="0" cy="95"/>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5270" name="Line 38"/>
            <p:cNvSpPr>
              <a:spLocks noChangeShapeType="1"/>
            </p:cNvSpPr>
            <p:nvPr/>
          </p:nvSpPr>
          <p:spPr bwMode="auto">
            <a:xfrm>
              <a:off x="3889" y="2567"/>
              <a:ext cx="35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71" name="Line 39"/>
            <p:cNvSpPr>
              <a:spLocks noChangeShapeType="1"/>
            </p:cNvSpPr>
            <p:nvPr/>
          </p:nvSpPr>
          <p:spPr bwMode="auto">
            <a:xfrm>
              <a:off x="4244" y="2567"/>
              <a:ext cx="0" cy="24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72" name="Line 40"/>
            <p:cNvSpPr>
              <a:spLocks noChangeShapeType="1"/>
            </p:cNvSpPr>
            <p:nvPr/>
          </p:nvSpPr>
          <p:spPr bwMode="auto">
            <a:xfrm flipH="1">
              <a:off x="4131" y="2811"/>
              <a:ext cx="113" cy="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5273" name="Line 41"/>
            <p:cNvSpPr>
              <a:spLocks noChangeShapeType="1"/>
            </p:cNvSpPr>
            <p:nvPr/>
          </p:nvSpPr>
          <p:spPr bwMode="auto">
            <a:xfrm>
              <a:off x="3355" y="2814"/>
              <a:ext cx="0" cy="759"/>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5274" name="Line 42"/>
            <p:cNvSpPr>
              <a:spLocks noChangeShapeType="1"/>
            </p:cNvSpPr>
            <p:nvPr/>
          </p:nvSpPr>
          <p:spPr bwMode="auto">
            <a:xfrm flipH="1">
              <a:off x="3496" y="2817"/>
              <a:ext cx="1" cy="327"/>
            </a:xfrm>
            <a:prstGeom prst="line">
              <a:avLst/>
            </a:prstGeom>
            <a:noFill/>
            <a:ln w="9525">
              <a:solidFill>
                <a:srgbClr val="000000"/>
              </a:solidFill>
              <a:round/>
              <a:headEnd type="oval" w="sm" len="sm"/>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5275" name="Line 43"/>
            <p:cNvSpPr>
              <a:spLocks noChangeShapeType="1"/>
            </p:cNvSpPr>
            <p:nvPr/>
          </p:nvSpPr>
          <p:spPr bwMode="auto">
            <a:xfrm>
              <a:off x="3789" y="2814"/>
              <a:ext cx="0" cy="571"/>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5276" name="Line 44"/>
            <p:cNvSpPr>
              <a:spLocks noChangeShapeType="1"/>
            </p:cNvSpPr>
            <p:nvPr/>
          </p:nvSpPr>
          <p:spPr bwMode="auto">
            <a:xfrm flipH="1">
              <a:off x="3931" y="2817"/>
              <a:ext cx="0" cy="327"/>
            </a:xfrm>
            <a:prstGeom prst="line">
              <a:avLst/>
            </a:prstGeom>
            <a:noFill/>
            <a:ln w="9525">
              <a:solidFill>
                <a:srgbClr val="000000"/>
              </a:solidFill>
              <a:round/>
              <a:headEnd type="oval" w="sm" len="sm"/>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95277" name="Line 45"/>
            <p:cNvSpPr>
              <a:spLocks noChangeShapeType="1"/>
            </p:cNvSpPr>
            <p:nvPr/>
          </p:nvSpPr>
          <p:spPr bwMode="auto">
            <a:xfrm>
              <a:off x="3196" y="3388"/>
              <a:ext cx="48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78" name="Line 46"/>
            <p:cNvSpPr>
              <a:spLocks noChangeShapeType="1"/>
            </p:cNvSpPr>
            <p:nvPr/>
          </p:nvSpPr>
          <p:spPr bwMode="auto">
            <a:xfrm flipV="1">
              <a:off x="3693" y="3253"/>
              <a:ext cx="0" cy="13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79" name="Line 47"/>
            <p:cNvSpPr>
              <a:spLocks noChangeShapeType="1"/>
            </p:cNvSpPr>
            <p:nvPr/>
          </p:nvSpPr>
          <p:spPr bwMode="auto">
            <a:xfrm>
              <a:off x="3693" y="3253"/>
              <a:ext cx="142" cy="0"/>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5280" name="AutoShape 48"/>
            <p:cNvSpPr>
              <a:spLocks noChangeArrowheads="1"/>
            </p:cNvSpPr>
            <p:nvPr/>
          </p:nvSpPr>
          <p:spPr bwMode="auto">
            <a:xfrm>
              <a:off x="4191" y="3472"/>
              <a:ext cx="280" cy="159"/>
            </a:xfrm>
            <a:prstGeom prst="flowChartDelay">
              <a:avLst/>
            </a:prstGeom>
            <a:solidFill>
              <a:srgbClr val="FFFFFF"/>
            </a:solidFill>
            <a:ln w="9525">
              <a:solidFill>
                <a:srgbClr val="000000"/>
              </a:solidFill>
              <a:miter lim="800000"/>
              <a:headEnd/>
              <a:tailEnd/>
            </a:ln>
          </p:spPr>
          <p:txBody>
            <a:bodyPr/>
            <a:lstStyle/>
            <a:p>
              <a:endParaRPr lang="en-US"/>
            </a:p>
          </p:txBody>
        </p:sp>
        <p:sp>
          <p:nvSpPr>
            <p:cNvPr id="95281" name="Line 49"/>
            <p:cNvSpPr>
              <a:spLocks noChangeShapeType="1"/>
            </p:cNvSpPr>
            <p:nvPr/>
          </p:nvSpPr>
          <p:spPr bwMode="auto">
            <a:xfrm flipV="1">
              <a:off x="3596" y="3253"/>
              <a:ext cx="5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82" name="Line 50"/>
            <p:cNvSpPr>
              <a:spLocks noChangeShapeType="1"/>
            </p:cNvSpPr>
            <p:nvPr/>
          </p:nvSpPr>
          <p:spPr bwMode="auto">
            <a:xfrm>
              <a:off x="3660" y="3256"/>
              <a:ext cx="0" cy="2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83" name="Line 51"/>
            <p:cNvSpPr>
              <a:spLocks noChangeShapeType="1"/>
            </p:cNvSpPr>
            <p:nvPr/>
          </p:nvSpPr>
          <p:spPr bwMode="auto">
            <a:xfrm>
              <a:off x="3660" y="3500"/>
              <a:ext cx="7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84" name="Line 52"/>
            <p:cNvSpPr>
              <a:spLocks noChangeShapeType="1"/>
            </p:cNvSpPr>
            <p:nvPr/>
          </p:nvSpPr>
          <p:spPr bwMode="auto">
            <a:xfrm>
              <a:off x="4034" y="3253"/>
              <a:ext cx="6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85" name="Line 53"/>
            <p:cNvSpPr>
              <a:spLocks noChangeShapeType="1"/>
            </p:cNvSpPr>
            <p:nvPr/>
          </p:nvSpPr>
          <p:spPr bwMode="auto">
            <a:xfrm>
              <a:off x="4102" y="3256"/>
              <a:ext cx="0" cy="2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86" name="Line 54"/>
            <p:cNvSpPr>
              <a:spLocks noChangeShapeType="1"/>
            </p:cNvSpPr>
            <p:nvPr/>
          </p:nvSpPr>
          <p:spPr bwMode="auto">
            <a:xfrm>
              <a:off x="4102" y="3500"/>
              <a:ext cx="7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87" name="AutoShape 55"/>
            <p:cNvSpPr>
              <a:spLocks noChangeArrowheads="1"/>
            </p:cNvSpPr>
            <p:nvPr/>
          </p:nvSpPr>
          <p:spPr bwMode="auto">
            <a:xfrm>
              <a:off x="3835" y="3144"/>
              <a:ext cx="202" cy="215"/>
            </a:xfrm>
            <a:prstGeom prst="diamond">
              <a:avLst/>
            </a:prstGeom>
            <a:solidFill>
              <a:srgbClr val="FFFFFF"/>
            </a:solidFill>
            <a:ln w="9525">
              <a:solidFill>
                <a:srgbClr val="000000"/>
              </a:solidFill>
              <a:miter lim="800000"/>
              <a:headEnd/>
              <a:tailEnd/>
            </a:ln>
          </p:spPr>
          <p:txBody>
            <a:bodyPr/>
            <a:lstStyle/>
            <a:p>
              <a:r>
                <a:rPr lang="en-US"/>
                <a:t>=</a:t>
              </a:r>
            </a:p>
          </p:txBody>
        </p:sp>
        <p:sp>
          <p:nvSpPr>
            <p:cNvPr id="95288" name="Line 56"/>
            <p:cNvSpPr>
              <a:spLocks noChangeShapeType="1"/>
            </p:cNvSpPr>
            <p:nvPr/>
          </p:nvSpPr>
          <p:spPr bwMode="auto">
            <a:xfrm flipV="1">
              <a:off x="3355" y="3573"/>
              <a:ext cx="3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89" name="Line 57"/>
            <p:cNvSpPr>
              <a:spLocks noChangeShapeType="1"/>
            </p:cNvSpPr>
            <p:nvPr/>
          </p:nvSpPr>
          <p:spPr bwMode="auto">
            <a:xfrm>
              <a:off x="3795" y="3388"/>
              <a:ext cx="2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90" name="Line 58"/>
            <p:cNvSpPr>
              <a:spLocks noChangeShapeType="1"/>
            </p:cNvSpPr>
            <p:nvPr/>
          </p:nvSpPr>
          <p:spPr bwMode="auto">
            <a:xfrm>
              <a:off x="4073" y="3391"/>
              <a:ext cx="0" cy="19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91" name="Line 59"/>
            <p:cNvSpPr>
              <a:spLocks noChangeShapeType="1"/>
            </p:cNvSpPr>
            <p:nvPr/>
          </p:nvSpPr>
          <p:spPr bwMode="auto">
            <a:xfrm>
              <a:off x="4073" y="3586"/>
              <a:ext cx="12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92" name="AutoShape 60"/>
            <p:cNvSpPr>
              <a:spLocks noChangeArrowheads="1"/>
            </p:cNvSpPr>
            <p:nvPr/>
          </p:nvSpPr>
          <p:spPr bwMode="auto">
            <a:xfrm rot="-16169235">
              <a:off x="4544" y="3212"/>
              <a:ext cx="251" cy="234"/>
            </a:xfrm>
            <a:prstGeom prst="flowChartOnlineStorage">
              <a:avLst/>
            </a:prstGeom>
            <a:solidFill>
              <a:srgbClr val="FFFFFF"/>
            </a:solidFill>
            <a:ln w="9525">
              <a:solidFill>
                <a:srgbClr val="000000"/>
              </a:solidFill>
              <a:miter lim="800000"/>
              <a:headEnd/>
              <a:tailEnd/>
            </a:ln>
          </p:spPr>
          <p:txBody>
            <a:bodyPr/>
            <a:lstStyle/>
            <a:p>
              <a:endParaRPr lang="en-US"/>
            </a:p>
          </p:txBody>
        </p:sp>
        <p:sp>
          <p:nvSpPr>
            <p:cNvPr id="95293" name="Line 61"/>
            <p:cNvSpPr>
              <a:spLocks noChangeShapeType="1"/>
            </p:cNvSpPr>
            <p:nvPr/>
          </p:nvSpPr>
          <p:spPr bwMode="auto">
            <a:xfrm flipV="1">
              <a:off x="4665" y="3091"/>
              <a:ext cx="0" cy="1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94" name="Line 62"/>
            <p:cNvSpPr>
              <a:spLocks noChangeShapeType="1"/>
            </p:cNvSpPr>
            <p:nvPr/>
          </p:nvSpPr>
          <p:spPr bwMode="auto">
            <a:xfrm>
              <a:off x="4469" y="3549"/>
              <a:ext cx="167"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95" name="Line 63"/>
            <p:cNvSpPr>
              <a:spLocks noChangeShapeType="1"/>
            </p:cNvSpPr>
            <p:nvPr/>
          </p:nvSpPr>
          <p:spPr bwMode="auto">
            <a:xfrm flipV="1">
              <a:off x="4636" y="3421"/>
              <a:ext cx="0" cy="1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96" name="Line 64"/>
            <p:cNvSpPr>
              <a:spLocks noChangeShapeType="1"/>
            </p:cNvSpPr>
            <p:nvPr/>
          </p:nvSpPr>
          <p:spPr bwMode="auto">
            <a:xfrm flipV="1">
              <a:off x="4023" y="3533"/>
              <a:ext cx="33" cy="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97" name="Line 65"/>
            <p:cNvSpPr>
              <a:spLocks noChangeShapeType="1"/>
            </p:cNvSpPr>
            <p:nvPr/>
          </p:nvSpPr>
          <p:spPr bwMode="auto">
            <a:xfrm>
              <a:off x="4056" y="3533"/>
              <a:ext cx="0" cy="13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98" name="Line 66"/>
            <p:cNvSpPr>
              <a:spLocks noChangeShapeType="1"/>
            </p:cNvSpPr>
            <p:nvPr/>
          </p:nvSpPr>
          <p:spPr bwMode="auto">
            <a:xfrm>
              <a:off x="4060" y="3675"/>
              <a:ext cx="6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299" name="Line 67"/>
            <p:cNvSpPr>
              <a:spLocks noChangeShapeType="1"/>
            </p:cNvSpPr>
            <p:nvPr/>
          </p:nvSpPr>
          <p:spPr bwMode="auto">
            <a:xfrm flipV="1">
              <a:off x="4720" y="3418"/>
              <a:ext cx="0" cy="26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300" name="AutoShape 68"/>
            <p:cNvSpPr>
              <a:spLocks noChangeArrowheads="1"/>
            </p:cNvSpPr>
            <p:nvPr/>
          </p:nvSpPr>
          <p:spPr bwMode="auto">
            <a:xfrm rot="-5400000">
              <a:off x="4230" y="2979"/>
              <a:ext cx="259" cy="24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endParaRPr lang="en-US"/>
            </a:p>
          </p:txBody>
        </p:sp>
        <p:sp>
          <p:nvSpPr>
            <p:cNvPr id="95301" name="Line 69"/>
            <p:cNvSpPr>
              <a:spLocks noChangeShapeType="1"/>
            </p:cNvSpPr>
            <p:nvPr/>
          </p:nvSpPr>
          <p:spPr bwMode="auto">
            <a:xfrm>
              <a:off x="4486" y="3098"/>
              <a:ext cx="50"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302" name="Line 70"/>
            <p:cNvSpPr>
              <a:spLocks noChangeShapeType="1"/>
            </p:cNvSpPr>
            <p:nvPr/>
          </p:nvSpPr>
          <p:spPr bwMode="auto">
            <a:xfrm flipV="1">
              <a:off x="4536" y="2837"/>
              <a:ext cx="0" cy="261"/>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303" name="Line 71"/>
            <p:cNvSpPr>
              <a:spLocks noChangeShapeType="1"/>
            </p:cNvSpPr>
            <p:nvPr/>
          </p:nvSpPr>
          <p:spPr bwMode="auto">
            <a:xfrm flipV="1">
              <a:off x="4532" y="2837"/>
              <a:ext cx="42" cy="4"/>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304" name="Line 72"/>
            <p:cNvSpPr>
              <a:spLocks noChangeShapeType="1"/>
            </p:cNvSpPr>
            <p:nvPr/>
          </p:nvSpPr>
          <p:spPr bwMode="auto">
            <a:xfrm flipV="1">
              <a:off x="4499" y="3233"/>
              <a:ext cx="0" cy="304"/>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5305" name="Line 73"/>
            <p:cNvSpPr>
              <a:spLocks noChangeShapeType="1"/>
            </p:cNvSpPr>
            <p:nvPr/>
          </p:nvSpPr>
          <p:spPr bwMode="auto">
            <a:xfrm flipH="1" flipV="1">
              <a:off x="4423" y="3181"/>
              <a:ext cx="76" cy="52"/>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5306" name="Line 74"/>
            <p:cNvSpPr>
              <a:spLocks noChangeShapeType="1"/>
            </p:cNvSpPr>
            <p:nvPr/>
          </p:nvSpPr>
          <p:spPr bwMode="auto">
            <a:xfrm flipV="1">
              <a:off x="4536" y="3325"/>
              <a:ext cx="0" cy="354"/>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5307" name="Line 75"/>
            <p:cNvSpPr>
              <a:spLocks noChangeShapeType="1"/>
            </p:cNvSpPr>
            <p:nvPr/>
          </p:nvSpPr>
          <p:spPr bwMode="auto">
            <a:xfrm flipH="1" flipV="1">
              <a:off x="4357" y="3197"/>
              <a:ext cx="183" cy="126"/>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95308" name="Line 76"/>
            <p:cNvSpPr>
              <a:spLocks noChangeShapeType="1"/>
            </p:cNvSpPr>
            <p:nvPr/>
          </p:nvSpPr>
          <p:spPr bwMode="auto">
            <a:xfrm>
              <a:off x="3605" y="2818"/>
              <a:ext cx="480" cy="346"/>
            </a:xfrm>
            <a:prstGeom prst="line">
              <a:avLst/>
            </a:prstGeom>
            <a:noFill/>
            <a:ln w="25400">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5309" name="Line 77"/>
            <p:cNvSpPr>
              <a:spLocks noChangeShapeType="1"/>
            </p:cNvSpPr>
            <p:nvPr/>
          </p:nvSpPr>
          <p:spPr bwMode="auto">
            <a:xfrm>
              <a:off x="4085" y="3167"/>
              <a:ext cx="163"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310" name="Line 78"/>
            <p:cNvSpPr>
              <a:spLocks noChangeShapeType="1"/>
            </p:cNvSpPr>
            <p:nvPr/>
          </p:nvSpPr>
          <p:spPr bwMode="auto">
            <a:xfrm>
              <a:off x="4052" y="2818"/>
              <a:ext cx="117" cy="211"/>
            </a:xfrm>
            <a:prstGeom prst="line">
              <a:avLst/>
            </a:prstGeom>
            <a:noFill/>
            <a:ln w="25400">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sp>
          <p:nvSpPr>
            <p:cNvPr id="95311" name="Line 79"/>
            <p:cNvSpPr>
              <a:spLocks noChangeShapeType="1"/>
            </p:cNvSpPr>
            <p:nvPr/>
          </p:nvSpPr>
          <p:spPr bwMode="auto">
            <a:xfrm>
              <a:off x="4177" y="3026"/>
              <a:ext cx="63" cy="3"/>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5312" name="Line 80"/>
            <p:cNvSpPr>
              <a:spLocks noChangeShapeType="1"/>
            </p:cNvSpPr>
            <p:nvPr/>
          </p:nvSpPr>
          <p:spPr bwMode="auto">
            <a:xfrm>
              <a:off x="4257" y="2452"/>
              <a:ext cx="451" cy="0"/>
            </a:xfrm>
            <a:prstGeom prst="line">
              <a:avLst/>
            </a:prstGeom>
            <a:noFill/>
            <a:ln w="9525">
              <a:solidFill>
                <a:srgbClr val="000000"/>
              </a:solidFill>
              <a:round/>
              <a:headEnd type="oval" w="sm" len="sm"/>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 xmlns:p14="http://schemas.microsoft.com/office/powerpoint/2010/main" val="957729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Cache-replacement policy</a:t>
            </a:r>
          </a:p>
        </p:txBody>
      </p:sp>
      <p:sp>
        <p:nvSpPr>
          <p:cNvPr id="96259" name="Rectangle 3"/>
          <p:cNvSpPr>
            <a:spLocks noGrp="1" noChangeArrowheads="1"/>
          </p:cNvSpPr>
          <p:nvPr>
            <p:ph type="body" idx="1"/>
          </p:nvPr>
        </p:nvSpPr>
        <p:spPr>
          <a:xfrm>
            <a:off x="0" y="1600200"/>
            <a:ext cx="9144000" cy="5257800"/>
          </a:xfrm>
        </p:spPr>
        <p:txBody>
          <a:bodyPr/>
          <a:lstStyle/>
          <a:p>
            <a:pPr>
              <a:buFont typeface="Wingdings" pitchFamily="2" charset="2"/>
              <a:buChar char="v"/>
            </a:pPr>
            <a:r>
              <a:rPr lang="en-US" sz="2400" dirty="0"/>
              <a:t>Technique for choosing which block to replace</a:t>
            </a:r>
          </a:p>
          <a:p>
            <a:pPr lvl="1">
              <a:buFont typeface="Wingdings" pitchFamily="2" charset="2"/>
              <a:buChar char="Ø"/>
            </a:pPr>
            <a:r>
              <a:rPr lang="en-US" sz="2000" dirty="0"/>
              <a:t>when fully associative cache is </a:t>
            </a:r>
            <a:r>
              <a:rPr lang="en-US" sz="2000" dirty="0" smtClean="0"/>
              <a:t>full.</a:t>
            </a:r>
            <a:endParaRPr lang="en-US" sz="2000" dirty="0"/>
          </a:p>
          <a:p>
            <a:pPr lvl="1">
              <a:buFont typeface="Wingdings" pitchFamily="2" charset="2"/>
              <a:buChar char="Ø"/>
            </a:pPr>
            <a:r>
              <a:rPr lang="en-US" sz="2000" dirty="0"/>
              <a:t>when set-associative cache’s line is </a:t>
            </a:r>
            <a:r>
              <a:rPr lang="en-US" sz="2000" dirty="0" smtClean="0"/>
              <a:t>full.</a:t>
            </a:r>
            <a:endParaRPr lang="en-US" sz="2000" dirty="0"/>
          </a:p>
          <a:p>
            <a:pPr>
              <a:buFont typeface="Wingdings" pitchFamily="2" charset="2"/>
              <a:buChar char="v"/>
            </a:pPr>
            <a:r>
              <a:rPr lang="en-US" sz="2400" dirty="0"/>
              <a:t>Direct mapped cache has no choice</a:t>
            </a:r>
          </a:p>
          <a:p>
            <a:pPr>
              <a:buFont typeface="Wingdings" pitchFamily="2" charset="2"/>
              <a:buChar char="v"/>
            </a:pPr>
            <a:r>
              <a:rPr lang="en-US" sz="2400" dirty="0"/>
              <a:t>Random</a:t>
            </a:r>
          </a:p>
          <a:p>
            <a:pPr lvl="1">
              <a:buFont typeface="Wingdings" pitchFamily="2" charset="2"/>
              <a:buChar char="Ø"/>
            </a:pPr>
            <a:r>
              <a:rPr lang="en-US" sz="2000" dirty="0"/>
              <a:t>replace block chosen at </a:t>
            </a:r>
            <a:r>
              <a:rPr lang="en-US" sz="2000" dirty="0" smtClean="0"/>
              <a:t>random.</a:t>
            </a:r>
            <a:endParaRPr lang="en-US" sz="2000" dirty="0"/>
          </a:p>
          <a:p>
            <a:pPr>
              <a:buFont typeface="Wingdings" pitchFamily="2" charset="2"/>
              <a:buChar char="v"/>
            </a:pPr>
            <a:r>
              <a:rPr lang="en-US" sz="2400" dirty="0"/>
              <a:t>LRU: least-recently used</a:t>
            </a:r>
          </a:p>
          <a:p>
            <a:pPr lvl="1">
              <a:buFont typeface="Wingdings" pitchFamily="2" charset="2"/>
              <a:buChar char="Ø"/>
            </a:pPr>
            <a:r>
              <a:rPr lang="en-US" sz="2000" dirty="0"/>
              <a:t>replace block not accessed for longest </a:t>
            </a:r>
            <a:r>
              <a:rPr lang="en-US" sz="2000" dirty="0" smtClean="0"/>
              <a:t>time.</a:t>
            </a:r>
            <a:endParaRPr lang="en-US" sz="2000" dirty="0"/>
          </a:p>
          <a:p>
            <a:pPr>
              <a:buFont typeface="Wingdings" pitchFamily="2" charset="2"/>
              <a:buChar char="v"/>
            </a:pPr>
            <a:r>
              <a:rPr lang="en-US" sz="2400" dirty="0"/>
              <a:t>FIFO: first-in-first-out</a:t>
            </a:r>
          </a:p>
          <a:p>
            <a:pPr lvl="1">
              <a:buFont typeface="Wingdings" pitchFamily="2" charset="2"/>
              <a:buChar char="Ø"/>
            </a:pPr>
            <a:r>
              <a:rPr lang="en-US" sz="2000" dirty="0"/>
              <a:t>push block onto queue when </a:t>
            </a:r>
            <a:r>
              <a:rPr lang="en-US" sz="2000" dirty="0" smtClean="0"/>
              <a:t>accessed.</a:t>
            </a:r>
            <a:endParaRPr lang="en-US" sz="2000" dirty="0"/>
          </a:p>
          <a:p>
            <a:pPr lvl="1">
              <a:buFont typeface="Wingdings" pitchFamily="2" charset="2"/>
              <a:buChar char="Ø"/>
            </a:pPr>
            <a:r>
              <a:rPr lang="en-US" sz="2000" dirty="0"/>
              <a:t>choose block to replace by popping </a:t>
            </a:r>
            <a:r>
              <a:rPr lang="en-US" sz="2000" dirty="0" smtClean="0"/>
              <a:t>queue.</a:t>
            </a:r>
            <a:endParaRPr lang="en-US" sz="2000" dirty="0"/>
          </a:p>
        </p:txBody>
      </p:sp>
    </p:spTree>
    <p:extLst>
      <p:ext uri="{BB962C8B-B14F-4D97-AF65-F5344CB8AC3E}">
        <p14:creationId xmlns="" xmlns:p14="http://schemas.microsoft.com/office/powerpoint/2010/main" val="2361455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33400" y="304800"/>
            <a:ext cx="8229600" cy="1143000"/>
          </a:xfrm>
        </p:spPr>
        <p:txBody>
          <a:bodyPr/>
          <a:lstStyle/>
          <a:p>
            <a:r>
              <a:rPr lang="en-US"/>
              <a:t>Cache write techniques</a:t>
            </a:r>
          </a:p>
        </p:txBody>
      </p:sp>
      <p:sp>
        <p:nvSpPr>
          <p:cNvPr id="97283" name="Rectangle 3"/>
          <p:cNvSpPr>
            <a:spLocks noGrp="1" noChangeArrowheads="1"/>
          </p:cNvSpPr>
          <p:nvPr>
            <p:ph type="body" idx="1"/>
          </p:nvPr>
        </p:nvSpPr>
        <p:spPr>
          <a:xfrm>
            <a:off x="0" y="1600200"/>
            <a:ext cx="9144000" cy="5257800"/>
          </a:xfrm>
        </p:spPr>
        <p:txBody>
          <a:bodyPr>
            <a:normAutofit lnSpcReduction="10000"/>
          </a:bodyPr>
          <a:lstStyle/>
          <a:p>
            <a:pPr marL="0" indent="0">
              <a:buNone/>
            </a:pPr>
            <a:r>
              <a:rPr lang="en-US" sz="2400" dirty="0"/>
              <a:t>When written, data cache must update main </a:t>
            </a:r>
            <a:r>
              <a:rPr lang="en-US" sz="2400" dirty="0" smtClean="0"/>
              <a:t>memory</a:t>
            </a:r>
          </a:p>
          <a:p>
            <a:pPr marL="0" indent="0">
              <a:buNone/>
            </a:pPr>
            <a:endParaRPr lang="en-US" sz="2400" dirty="0"/>
          </a:p>
          <a:p>
            <a:pPr>
              <a:buFont typeface="Wingdings" pitchFamily="2" charset="2"/>
              <a:buChar char="v"/>
            </a:pPr>
            <a:r>
              <a:rPr lang="en-US" sz="2400" dirty="0" smtClean="0"/>
              <a:t>Write-through</a:t>
            </a:r>
          </a:p>
          <a:p>
            <a:pPr marL="0" indent="0">
              <a:buNone/>
            </a:pPr>
            <a:endParaRPr lang="en-US" sz="2400" dirty="0"/>
          </a:p>
          <a:p>
            <a:pPr lvl="1">
              <a:buFont typeface="Wingdings" pitchFamily="2" charset="2"/>
              <a:buChar char="Ø"/>
            </a:pPr>
            <a:r>
              <a:rPr lang="en-US" sz="2000" dirty="0"/>
              <a:t>write to main memory whenever cache is written to</a:t>
            </a:r>
          </a:p>
          <a:p>
            <a:pPr lvl="1">
              <a:buFont typeface="Wingdings" pitchFamily="2" charset="2"/>
              <a:buChar char="Ø"/>
            </a:pPr>
            <a:r>
              <a:rPr lang="en-US" sz="2000" dirty="0"/>
              <a:t>easiest to implement </a:t>
            </a:r>
          </a:p>
          <a:p>
            <a:pPr lvl="1">
              <a:buFont typeface="Wingdings" pitchFamily="2" charset="2"/>
              <a:buChar char="Ø"/>
            </a:pPr>
            <a:r>
              <a:rPr lang="en-US" sz="2000" dirty="0"/>
              <a:t>processor must wait for slower main memory write</a:t>
            </a:r>
          </a:p>
          <a:p>
            <a:pPr lvl="1">
              <a:buFont typeface="Wingdings" pitchFamily="2" charset="2"/>
              <a:buChar char="Ø"/>
            </a:pPr>
            <a:r>
              <a:rPr lang="en-US" sz="2000" dirty="0"/>
              <a:t>potential for unnecessary writes</a:t>
            </a:r>
          </a:p>
          <a:p>
            <a:pPr>
              <a:buFont typeface="Wingdings" pitchFamily="2" charset="2"/>
              <a:buChar char="v"/>
            </a:pPr>
            <a:endParaRPr lang="en-US" sz="2400" dirty="0" smtClean="0"/>
          </a:p>
          <a:p>
            <a:pPr>
              <a:buFont typeface="Wingdings" pitchFamily="2" charset="2"/>
              <a:buChar char="v"/>
            </a:pPr>
            <a:r>
              <a:rPr lang="en-US" sz="2400" dirty="0" smtClean="0"/>
              <a:t>Write-back</a:t>
            </a:r>
          </a:p>
          <a:p>
            <a:pPr>
              <a:buFont typeface="Wingdings" pitchFamily="2" charset="2"/>
              <a:buChar char="v"/>
            </a:pPr>
            <a:endParaRPr lang="en-US" sz="2400" dirty="0"/>
          </a:p>
          <a:p>
            <a:pPr lvl="1">
              <a:buFont typeface="Wingdings" pitchFamily="2" charset="2"/>
              <a:buChar char="Ø"/>
            </a:pPr>
            <a:r>
              <a:rPr lang="en-US" sz="2000" dirty="0"/>
              <a:t>main memory only written when “dirty” block replaced</a:t>
            </a:r>
          </a:p>
          <a:p>
            <a:pPr lvl="1">
              <a:buFont typeface="Wingdings" pitchFamily="2" charset="2"/>
              <a:buChar char="Ø"/>
            </a:pPr>
            <a:r>
              <a:rPr lang="en-US" sz="2000" dirty="0"/>
              <a:t>extra dirty bit for each block set when cache block written to</a:t>
            </a:r>
          </a:p>
          <a:p>
            <a:pPr lvl="1">
              <a:buFont typeface="Wingdings" pitchFamily="2" charset="2"/>
              <a:buChar char="Ø"/>
            </a:pPr>
            <a:r>
              <a:rPr lang="en-US" sz="2000" dirty="0"/>
              <a:t>reduces number of slow main memory writes</a:t>
            </a:r>
          </a:p>
        </p:txBody>
      </p:sp>
    </p:spTree>
    <p:extLst>
      <p:ext uri="{BB962C8B-B14F-4D97-AF65-F5344CB8AC3E}">
        <p14:creationId xmlns="" xmlns:p14="http://schemas.microsoft.com/office/powerpoint/2010/main" val="3774602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r>
              <a:rPr lang="en-US"/>
              <a:t>Cache impact on system performance</a:t>
            </a:r>
          </a:p>
        </p:txBody>
      </p:sp>
      <p:sp>
        <p:nvSpPr>
          <p:cNvPr id="98307" name="Rectangle 3"/>
          <p:cNvSpPr>
            <a:spLocks noGrp="1" noChangeArrowheads="1"/>
          </p:cNvSpPr>
          <p:nvPr>
            <p:ph type="body" idx="1"/>
          </p:nvPr>
        </p:nvSpPr>
        <p:spPr>
          <a:xfrm>
            <a:off x="0" y="1524000"/>
            <a:ext cx="9144000" cy="5334000"/>
          </a:xfrm>
        </p:spPr>
        <p:txBody>
          <a:bodyPr>
            <a:noAutofit/>
          </a:bodyPr>
          <a:lstStyle/>
          <a:p>
            <a:pPr>
              <a:buFont typeface="Wingdings" pitchFamily="2" charset="2"/>
              <a:buChar char="v"/>
            </a:pPr>
            <a:r>
              <a:rPr lang="en-US" sz="1800" dirty="0">
                <a:latin typeface="Times New Roman" pitchFamily="18" charset="0"/>
                <a:cs typeface="Times New Roman" pitchFamily="18" charset="0"/>
              </a:rPr>
              <a:t>Most important parameters in terms of performance:</a:t>
            </a:r>
          </a:p>
          <a:p>
            <a:pPr lvl="1">
              <a:buFont typeface="Wingdings" pitchFamily="2" charset="2"/>
              <a:buChar char="Ø"/>
            </a:pPr>
            <a:r>
              <a:rPr lang="en-US" sz="1800" dirty="0">
                <a:latin typeface="Times New Roman" pitchFamily="18" charset="0"/>
                <a:cs typeface="Times New Roman" pitchFamily="18" charset="0"/>
              </a:rPr>
              <a:t>Total size of cache</a:t>
            </a:r>
          </a:p>
          <a:p>
            <a:pPr lvl="2"/>
            <a:r>
              <a:rPr lang="en-US" sz="1800" dirty="0">
                <a:latin typeface="Times New Roman" pitchFamily="18" charset="0"/>
                <a:cs typeface="Times New Roman" pitchFamily="18" charset="0"/>
              </a:rPr>
              <a:t>total number of data bytes cache can hold</a:t>
            </a:r>
          </a:p>
          <a:p>
            <a:pPr lvl="2"/>
            <a:r>
              <a:rPr lang="en-US" sz="1800" dirty="0">
                <a:latin typeface="Times New Roman" pitchFamily="18" charset="0"/>
                <a:cs typeface="Times New Roman" pitchFamily="18" charset="0"/>
              </a:rPr>
              <a:t>tag, valid and other house keeping bits not included in total</a:t>
            </a:r>
          </a:p>
          <a:p>
            <a:pPr lvl="1">
              <a:buFont typeface="Wingdings" pitchFamily="2" charset="2"/>
              <a:buChar char="Ø"/>
            </a:pPr>
            <a:r>
              <a:rPr lang="en-US" sz="1800" dirty="0">
                <a:latin typeface="Times New Roman" pitchFamily="18" charset="0"/>
                <a:cs typeface="Times New Roman" pitchFamily="18" charset="0"/>
              </a:rPr>
              <a:t>Degree of associativity</a:t>
            </a:r>
          </a:p>
          <a:p>
            <a:pPr lvl="1">
              <a:buFont typeface="Wingdings" pitchFamily="2" charset="2"/>
              <a:buChar char="Ø"/>
            </a:pPr>
            <a:r>
              <a:rPr lang="en-US" sz="1800" dirty="0">
                <a:latin typeface="Times New Roman" pitchFamily="18" charset="0"/>
                <a:cs typeface="Times New Roman" pitchFamily="18" charset="0"/>
              </a:rPr>
              <a:t>Data block size</a:t>
            </a:r>
          </a:p>
          <a:p>
            <a:pPr>
              <a:buFont typeface="Wingdings" pitchFamily="2" charset="2"/>
              <a:buChar char="v"/>
            </a:pPr>
            <a:r>
              <a:rPr lang="en-US" sz="1800" dirty="0">
                <a:latin typeface="Times New Roman" pitchFamily="18" charset="0"/>
                <a:cs typeface="Times New Roman" pitchFamily="18" charset="0"/>
              </a:rPr>
              <a:t>Larger caches achieve lower miss rates but higher access cost</a:t>
            </a:r>
          </a:p>
          <a:p>
            <a:pPr lvl="1">
              <a:buFont typeface="Wingdings" pitchFamily="2" charset="2"/>
              <a:buChar char="Ø"/>
            </a:pPr>
            <a:r>
              <a:rPr lang="en-US" sz="1800" dirty="0" smtClean="0">
                <a:latin typeface="Times New Roman" pitchFamily="18" charset="0"/>
                <a:cs typeface="Times New Roman" pitchFamily="18" charset="0"/>
              </a:rPr>
              <a:t>e.g</a:t>
            </a:r>
            <a:r>
              <a:rPr lang="en-US" sz="1800" dirty="0">
                <a:latin typeface="Times New Roman" pitchFamily="18" charset="0"/>
                <a:cs typeface="Times New Roman" pitchFamily="18" charset="0"/>
              </a:rPr>
              <a:t>.,</a:t>
            </a:r>
          </a:p>
          <a:p>
            <a:pPr lvl="2"/>
            <a:r>
              <a:rPr lang="en-US" sz="1800" dirty="0">
                <a:latin typeface="Times New Roman" pitchFamily="18" charset="0"/>
                <a:cs typeface="Times New Roman" pitchFamily="18" charset="0"/>
              </a:rPr>
              <a:t>2 Kbyte cache: miss rate = 15%, hit cost = 2 cycles, miss cost = 20 cycles</a:t>
            </a:r>
          </a:p>
          <a:p>
            <a:pPr marL="1371600" lvl="3" indent="0">
              <a:buNone/>
            </a:pPr>
            <a:r>
              <a:rPr lang="en-US" sz="1800" dirty="0">
                <a:latin typeface="Times New Roman" pitchFamily="18" charset="0"/>
                <a:cs typeface="Times New Roman" pitchFamily="18" charset="0"/>
              </a:rPr>
              <a:t>avg. cost of memory access = (0.85 * 2) + (0.15 * 20) = 4.7 cycles</a:t>
            </a:r>
          </a:p>
          <a:p>
            <a:pPr lvl="2"/>
            <a:r>
              <a:rPr lang="en-US" sz="1800" dirty="0">
                <a:latin typeface="Times New Roman" pitchFamily="18" charset="0"/>
                <a:cs typeface="Times New Roman" pitchFamily="18" charset="0"/>
              </a:rPr>
              <a:t>4 Kbyte cache: miss rate = 6.5%, hit cost = 3 cycles, miss cost will not </a:t>
            </a:r>
            <a:r>
              <a:rPr lang="en-US" sz="1800" dirty="0" smtClean="0">
                <a:latin typeface="Times New Roman" pitchFamily="18" charset="0"/>
                <a:cs typeface="Times New Roman" pitchFamily="18" charset="0"/>
              </a:rPr>
              <a:t>change</a:t>
            </a:r>
          </a:p>
          <a:p>
            <a:pPr marL="914400" lvl="2" indent="0">
              <a:buNone/>
            </a:pPr>
            <a:r>
              <a:rPr lang="en-US" sz="1800" dirty="0" smtClean="0">
                <a:latin typeface="Times New Roman" pitchFamily="18" charset="0"/>
                <a:cs typeface="Times New Roman" pitchFamily="18" charset="0"/>
              </a:rPr>
              <a:t>    avg</a:t>
            </a:r>
            <a:r>
              <a:rPr lang="en-US" sz="1800" dirty="0">
                <a:latin typeface="Times New Roman" pitchFamily="18" charset="0"/>
                <a:cs typeface="Times New Roman" pitchFamily="18" charset="0"/>
              </a:rPr>
              <a:t>. cost of memory access = (0.935 * 3) + (0.065 * 20) = 4.105 cycles    </a:t>
            </a:r>
            <a:r>
              <a:rPr lang="en-US" sz="1800" dirty="0" smtClean="0">
                <a:latin typeface="Times New Roman" pitchFamily="18" charset="0"/>
                <a:cs typeface="Times New Roman" pitchFamily="18" charset="0"/>
              </a:rPr>
              <a:t>    				</a:t>
            </a:r>
            <a:r>
              <a:rPr lang="en-US" sz="1800" b="1" u="sng" dirty="0" smtClean="0">
                <a:latin typeface="Times New Roman" pitchFamily="18" charset="0"/>
                <a:cs typeface="Times New Roman" pitchFamily="18" charset="0"/>
              </a:rPr>
              <a:t>(</a:t>
            </a:r>
            <a:r>
              <a:rPr lang="en-US" sz="1800" b="1" u="sng" dirty="0">
                <a:latin typeface="Times New Roman" pitchFamily="18" charset="0"/>
                <a:cs typeface="Times New Roman" pitchFamily="18" charset="0"/>
              </a:rPr>
              <a:t>improvement)</a:t>
            </a:r>
            <a:endParaRPr lang="en-US" sz="1800" dirty="0">
              <a:latin typeface="Times New Roman" pitchFamily="18" charset="0"/>
              <a:cs typeface="Times New Roman" pitchFamily="18" charset="0"/>
            </a:endParaRPr>
          </a:p>
          <a:p>
            <a:pPr lvl="2"/>
            <a:r>
              <a:rPr lang="en-US" sz="1800" dirty="0" smtClean="0">
                <a:latin typeface="Times New Roman" pitchFamily="18" charset="0"/>
                <a:cs typeface="Times New Roman" pitchFamily="18" charset="0"/>
              </a:rPr>
              <a:t>8 </a:t>
            </a:r>
            <a:r>
              <a:rPr lang="en-US" sz="1800" dirty="0">
                <a:latin typeface="Times New Roman" pitchFamily="18" charset="0"/>
                <a:cs typeface="Times New Roman" pitchFamily="18" charset="0"/>
              </a:rPr>
              <a:t>Kbyte cache: miss rate = 5.565%, hit cost = 4 cycles, miss cost will not change</a:t>
            </a:r>
          </a:p>
          <a:p>
            <a:pPr marL="1371600" lvl="3" indent="0">
              <a:buNone/>
            </a:pPr>
            <a:r>
              <a:rPr lang="en-US" sz="1800" dirty="0">
                <a:latin typeface="Times New Roman" pitchFamily="18" charset="0"/>
                <a:cs typeface="Times New Roman" pitchFamily="18" charset="0"/>
              </a:rPr>
              <a:t>avg. cost of memory access = (0.94435 * 4) + (0.05565 * 20) = 4.8904 cycles   </a:t>
            </a:r>
            <a:r>
              <a:rPr lang="en-US" sz="1800" dirty="0" smtClean="0">
                <a:latin typeface="Times New Roman" pitchFamily="18" charset="0"/>
                <a:cs typeface="Times New Roman" pitchFamily="18" charset="0"/>
              </a:rPr>
              <a:t>			</a:t>
            </a:r>
            <a:r>
              <a:rPr lang="en-US" sz="1800" b="1" u="sng" dirty="0" smtClean="0">
                <a:latin typeface="Times New Roman" pitchFamily="18" charset="0"/>
                <a:cs typeface="Times New Roman" pitchFamily="18" charset="0"/>
              </a:rPr>
              <a:t>(</a:t>
            </a:r>
            <a:r>
              <a:rPr lang="en-US" sz="1800" b="1" u="sng" dirty="0">
                <a:latin typeface="Times New Roman" pitchFamily="18" charset="0"/>
                <a:cs typeface="Times New Roman" pitchFamily="18" charset="0"/>
              </a:rPr>
              <a:t>worse)</a:t>
            </a:r>
            <a:endParaRPr lang="en-US"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509608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lide Number Placeholder 3"/>
          <p:cNvSpPr>
            <a:spLocks noGrp="1"/>
          </p:cNvSpPr>
          <p:nvPr>
            <p:ph type="sldNum" sz="quarter" idx="10"/>
          </p:nvPr>
        </p:nvSpPr>
        <p:spPr/>
        <p:txBody>
          <a:bodyPr/>
          <a:lstStyle/>
          <a:p>
            <a:fld id="{05B773A3-C0F6-4C05-ABB3-75C33C67BB5D}" type="slidenum">
              <a:rPr lang="en-US"/>
              <a:pPr/>
              <a:t>36</a:t>
            </a:fld>
            <a:endParaRPr lang="en-US"/>
          </a:p>
        </p:txBody>
      </p:sp>
      <p:sp>
        <p:nvSpPr>
          <p:cNvPr id="99330" name="Rectangle 2"/>
          <p:cNvSpPr>
            <a:spLocks noGrp="1" noChangeArrowheads="1"/>
          </p:cNvSpPr>
          <p:nvPr>
            <p:ph type="title"/>
          </p:nvPr>
        </p:nvSpPr>
        <p:spPr/>
        <p:txBody>
          <a:bodyPr/>
          <a:lstStyle/>
          <a:p>
            <a:r>
              <a:rPr lang="en-US"/>
              <a:t>Cache performance trade-offs</a:t>
            </a:r>
          </a:p>
        </p:txBody>
      </p:sp>
      <p:sp>
        <p:nvSpPr>
          <p:cNvPr id="99331" name="Rectangle 3"/>
          <p:cNvSpPr>
            <a:spLocks noGrp="1" noChangeArrowheads="1"/>
          </p:cNvSpPr>
          <p:nvPr>
            <p:ph type="body" idx="1"/>
          </p:nvPr>
        </p:nvSpPr>
        <p:spPr>
          <a:xfrm>
            <a:off x="0" y="1524001"/>
            <a:ext cx="9144000" cy="1600200"/>
          </a:xfrm>
        </p:spPr>
        <p:txBody>
          <a:bodyPr>
            <a:normAutofit/>
          </a:bodyPr>
          <a:lstStyle/>
          <a:p>
            <a:pPr>
              <a:buFont typeface="Wingdings" pitchFamily="2" charset="2"/>
              <a:buChar char="v"/>
            </a:pPr>
            <a:r>
              <a:rPr lang="en-US" sz="2000" dirty="0">
                <a:latin typeface="Times New Roman" pitchFamily="18" charset="0"/>
                <a:cs typeface="Times New Roman" pitchFamily="18" charset="0"/>
              </a:rPr>
              <a:t>Improving cache hit rate without increasing size</a:t>
            </a:r>
          </a:p>
          <a:p>
            <a:pPr lvl="1">
              <a:buFont typeface="Wingdings" pitchFamily="2" charset="2"/>
              <a:buChar char="v"/>
            </a:pPr>
            <a:r>
              <a:rPr lang="en-US" sz="2000" dirty="0">
                <a:latin typeface="Times New Roman" pitchFamily="18" charset="0"/>
                <a:cs typeface="Times New Roman" pitchFamily="18" charset="0"/>
              </a:rPr>
              <a:t>Increase line size</a:t>
            </a:r>
          </a:p>
          <a:p>
            <a:pPr lvl="1">
              <a:buFont typeface="Wingdings" pitchFamily="2" charset="2"/>
              <a:buChar char="v"/>
            </a:pPr>
            <a:r>
              <a:rPr lang="en-US" sz="2000" dirty="0">
                <a:latin typeface="Times New Roman" pitchFamily="18" charset="0"/>
                <a:cs typeface="Times New Roman" pitchFamily="18" charset="0"/>
              </a:rPr>
              <a:t>Change set-associativity</a:t>
            </a:r>
          </a:p>
        </p:txBody>
      </p:sp>
      <p:grpSp>
        <p:nvGrpSpPr>
          <p:cNvPr id="99491" name="Group 163"/>
          <p:cNvGrpSpPr>
            <a:grpSpLocks/>
          </p:cNvGrpSpPr>
          <p:nvPr/>
        </p:nvGrpSpPr>
        <p:grpSpPr bwMode="auto">
          <a:xfrm>
            <a:off x="0" y="3048000"/>
            <a:ext cx="9067800" cy="3797300"/>
            <a:chOff x="989" y="2220"/>
            <a:chExt cx="3227" cy="1532"/>
          </a:xfrm>
        </p:grpSpPr>
        <p:sp>
          <p:nvSpPr>
            <p:cNvPr id="99333" name="Rectangle 5"/>
            <p:cNvSpPr>
              <a:spLocks noChangeArrowheads="1"/>
            </p:cNvSpPr>
            <p:nvPr/>
          </p:nvSpPr>
          <p:spPr bwMode="auto">
            <a:xfrm>
              <a:off x="1753" y="2262"/>
              <a:ext cx="1966" cy="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334" name="Line 6"/>
            <p:cNvSpPr>
              <a:spLocks noChangeShapeType="1"/>
            </p:cNvSpPr>
            <p:nvPr/>
          </p:nvSpPr>
          <p:spPr bwMode="auto">
            <a:xfrm>
              <a:off x="1753" y="3444"/>
              <a:ext cx="1966"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35" name="Line 7"/>
            <p:cNvSpPr>
              <a:spLocks noChangeShapeType="1"/>
            </p:cNvSpPr>
            <p:nvPr/>
          </p:nvSpPr>
          <p:spPr bwMode="auto">
            <a:xfrm>
              <a:off x="1753" y="3276"/>
              <a:ext cx="1966"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36" name="Line 8"/>
            <p:cNvSpPr>
              <a:spLocks noChangeShapeType="1"/>
            </p:cNvSpPr>
            <p:nvPr/>
          </p:nvSpPr>
          <p:spPr bwMode="auto">
            <a:xfrm>
              <a:off x="1753" y="3108"/>
              <a:ext cx="1966"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37" name="Line 9"/>
            <p:cNvSpPr>
              <a:spLocks noChangeShapeType="1"/>
            </p:cNvSpPr>
            <p:nvPr/>
          </p:nvSpPr>
          <p:spPr bwMode="auto">
            <a:xfrm>
              <a:off x="1753" y="2940"/>
              <a:ext cx="1966"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38" name="Line 10"/>
            <p:cNvSpPr>
              <a:spLocks noChangeShapeType="1"/>
            </p:cNvSpPr>
            <p:nvPr/>
          </p:nvSpPr>
          <p:spPr bwMode="auto">
            <a:xfrm>
              <a:off x="1753" y="2766"/>
              <a:ext cx="1966"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39" name="Line 11"/>
            <p:cNvSpPr>
              <a:spLocks noChangeShapeType="1"/>
            </p:cNvSpPr>
            <p:nvPr/>
          </p:nvSpPr>
          <p:spPr bwMode="auto">
            <a:xfrm>
              <a:off x="1753" y="2598"/>
              <a:ext cx="1966"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0" name="Line 12"/>
            <p:cNvSpPr>
              <a:spLocks noChangeShapeType="1"/>
            </p:cNvSpPr>
            <p:nvPr/>
          </p:nvSpPr>
          <p:spPr bwMode="auto">
            <a:xfrm>
              <a:off x="1753" y="2430"/>
              <a:ext cx="1966"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1" name="Line 13"/>
            <p:cNvSpPr>
              <a:spLocks noChangeShapeType="1"/>
            </p:cNvSpPr>
            <p:nvPr/>
          </p:nvSpPr>
          <p:spPr bwMode="auto">
            <a:xfrm>
              <a:off x="1753" y="2262"/>
              <a:ext cx="1966"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2" name="Rectangle 14"/>
            <p:cNvSpPr>
              <a:spLocks noChangeArrowheads="1"/>
            </p:cNvSpPr>
            <p:nvPr/>
          </p:nvSpPr>
          <p:spPr bwMode="auto">
            <a:xfrm>
              <a:off x="1753" y="2262"/>
              <a:ext cx="1966" cy="1350"/>
            </a:xfrm>
            <a:prstGeom prst="rect">
              <a:avLst/>
            </a:prstGeom>
            <a:noFill/>
            <a:ln w="9525">
              <a:solidFill>
                <a:srgbClr val="80808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9343" name="Line 15"/>
            <p:cNvSpPr>
              <a:spLocks noChangeShapeType="1"/>
            </p:cNvSpPr>
            <p:nvPr/>
          </p:nvSpPr>
          <p:spPr bwMode="auto">
            <a:xfrm>
              <a:off x="1753" y="2262"/>
              <a:ext cx="0" cy="135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4" name="Line 16"/>
            <p:cNvSpPr>
              <a:spLocks noChangeShapeType="1"/>
            </p:cNvSpPr>
            <p:nvPr/>
          </p:nvSpPr>
          <p:spPr bwMode="auto">
            <a:xfrm>
              <a:off x="1735" y="3612"/>
              <a:ext cx="1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5" name="Line 17"/>
            <p:cNvSpPr>
              <a:spLocks noChangeShapeType="1"/>
            </p:cNvSpPr>
            <p:nvPr/>
          </p:nvSpPr>
          <p:spPr bwMode="auto">
            <a:xfrm>
              <a:off x="1735" y="3444"/>
              <a:ext cx="1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6" name="Line 18"/>
            <p:cNvSpPr>
              <a:spLocks noChangeShapeType="1"/>
            </p:cNvSpPr>
            <p:nvPr/>
          </p:nvSpPr>
          <p:spPr bwMode="auto">
            <a:xfrm>
              <a:off x="1735" y="3276"/>
              <a:ext cx="1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7" name="Line 19"/>
            <p:cNvSpPr>
              <a:spLocks noChangeShapeType="1"/>
            </p:cNvSpPr>
            <p:nvPr/>
          </p:nvSpPr>
          <p:spPr bwMode="auto">
            <a:xfrm>
              <a:off x="1735" y="3108"/>
              <a:ext cx="1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8" name="Line 20"/>
            <p:cNvSpPr>
              <a:spLocks noChangeShapeType="1"/>
            </p:cNvSpPr>
            <p:nvPr/>
          </p:nvSpPr>
          <p:spPr bwMode="auto">
            <a:xfrm>
              <a:off x="1735" y="2940"/>
              <a:ext cx="1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9" name="Line 21"/>
            <p:cNvSpPr>
              <a:spLocks noChangeShapeType="1"/>
            </p:cNvSpPr>
            <p:nvPr/>
          </p:nvSpPr>
          <p:spPr bwMode="auto">
            <a:xfrm>
              <a:off x="1735" y="2766"/>
              <a:ext cx="1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0" name="Line 22"/>
            <p:cNvSpPr>
              <a:spLocks noChangeShapeType="1"/>
            </p:cNvSpPr>
            <p:nvPr/>
          </p:nvSpPr>
          <p:spPr bwMode="auto">
            <a:xfrm>
              <a:off x="1735" y="2598"/>
              <a:ext cx="1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1" name="Line 23"/>
            <p:cNvSpPr>
              <a:spLocks noChangeShapeType="1"/>
            </p:cNvSpPr>
            <p:nvPr/>
          </p:nvSpPr>
          <p:spPr bwMode="auto">
            <a:xfrm>
              <a:off x="1735" y="2430"/>
              <a:ext cx="1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2" name="Line 24"/>
            <p:cNvSpPr>
              <a:spLocks noChangeShapeType="1"/>
            </p:cNvSpPr>
            <p:nvPr/>
          </p:nvSpPr>
          <p:spPr bwMode="auto">
            <a:xfrm>
              <a:off x="1735" y="2262"/>
              <a:ext cx="18"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3" name="Line 25"/>
            <p:cNvSpPr>
              <a:spLocks noChangeShapeType="1"/>
            </p:cNvSpPr>
            <p:nvPr/>
          </p:nvSpPr>
          <p:spPr bwMode="auto">
            <a:xfrm>
              <a:off x="1753" y="3612"/>
              <a:ext cx="1966" cy="0"/>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4" name="Line 26"/>
            <p:cNvSpPr>
              <a:spLocks noChangeShapeType="1"/>
            </p:cNvSpPr>
            <p:nvPr/>
          </p:nvSpPr>
          <p:spPr bwMode="auto">
            <a:xfrm flipV="1">
              <a:off x="1753" y="3612"/>
              <a:ext cx="0" cy="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5" name="Line 27"/>
            <p:cNvSpPr>
              <a:spLocks noChangeShapeType="1"/>
            </p:cNvSpPr>
            <p:nvPr/>
          </p:nvSpPr>
          <p:spPr bwMode="auto">
            <a:xfrm flipV="1">
              <a:off x="1999" y="3612"/>
              <a:ext cx="0" cy="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6" name="Line 28"/>
            <p:cNvSpPr>
              <a:spLocks noChangeShapeType="1"/>
            </p:cNvSpPr>
            <p:nvPr/>
          </p:nvSpPr>
          <p:spPr bwMode="auto">
            <a:xfrm flipV="1">
              <a:off x="2244" y="3612"/>
              <a:ext cx="1" cy="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7" name="Line 29"/>
            <p:cNvSpPr>
              <a:spLocks noChangeShapeType="1"/>
            </p:cNvSpPr>
            <p:nvPr/>
          </p:nvSpPr>
          <p:spPr bwMode="auto">
            <a:xfrm flipV="1">
              <a:off x="2490" y="3612"/>
              <a:ext cx="0" cy="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8" name="Line 30"/>
            <p:cNvSpPr>
              <a:spLocks noChangeShapeType="1"/>
            </p:cNvSpPr>
            <p:nvPr/>
          </p:nvSpPr>
          <p:spPr bwMode="auto">
            <a:xfrm flipV="1">
              <a:off x="2736" y="3612"/>
              <a:ext cx="0" cy="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59" name="Line 31"/>
            <p:cNvSpPr>
              <a:spLocks noChangeShapeType="1"/>
            </p:cNvSpPr>
            <p:nvPr/>
          </p:nvSpPr>
          <p:spPr bwMode="auto">
            <a:xfrm flipV="1">
              <a:off x="2981" y="3612"/>
              <a:ext cx="1" cy="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0" name="Line 32"/>
            <p:cNvSpPr>
              <a:spLocks noChangeShapeType="1"/>
            </p:cNvSpPr>
            <p:nvPr/>
          </p:nvSpPr>
          <p:spPr bwMode="auto">
            <a:xfrm flipV="1">
              <a:off x="3227" y="3612"/>
              <a:ext cx="1" cy="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1" name="Line 33"/>
            <p:cNvSpPr>
              <a:spLocks noChangeShapeType="1"/>
            </p:cNvSpPr>
            <p:nvPr/>
          </p:nvSpPr>
          <p:spPr bwMode="auto">
            <a:xfrm flipV="1">
              <a:off x="3473" y="3612"/>
              <a:ext cx="0" cy="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2" name="Line 34"/>
            <p:cNvSpPr>
              <a:spLocks noChangeShapeType="1"/>
            </p:cNvSpPr>
            <p:nvPr/>
          </p:nvSpPr>
          <p:spPr bwMode="auto">
            <a:xfrm flipV="1">
              <a:off x="3719" y="3612"/>
              <a:ext cx="0" cy="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3" name="Line 35"/>
            <p:cNvSpPr>
              <a:spLocks noChangeShapeType="1"/>
            </p:cNvSpPr>
            <p:nvPr/>
          </p:nvSpPr>
          <p:spPr bwMode="auto">
            <a:xfrm>
              <a:off x="1879" y="2472"/>
              <a:ext cx="245" cy="29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4" name="Line 36"/>
            <p:cNvSpPr>
              <a:spLocks noChangeShapeType="1"/>
            </p:cNvSpPr>
            <p:nvPr/>
          </p:nvSpPr>
          <p:spPr bwMode="auto">
            <a:xfrm>
              <a:off x="2124" y="2766"/>
              <a:ext cx="246" cy="1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5" name="Line 37"/>
            <p:cNvSpPr>
              <a:spLocks noChangeShapeType="1"/>
            </p:cNvSpPr>
            <p:nvPr/>
          </p:nvSpPr>
          <p:spPr bwMode="auto">
            <a:xfrm>
              <a:off x="2370" y="2940"/>
              <a:ext cx="246" cy="25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6" name="Line 38"/>
            <p:cNvSpPr>
              <a:spLocks noChangeShapeType="1"/>
            </p:cNvSpPr>
            <p:nvPr/>
          </p:nvSpPr>
          <p:spPr bwMode="auto">
            <a:xfrm>
              <a:off x="2616" y="3192"/>
              <a:ext cx="246" cy="10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7" name="Line 39"/>
            <p:cNvSpPr>
              <a:spLocks noChangeShapeType="1"/>
            </p:cNvSpPr>
            <p:nvPr/>
          </p:nvSpPr>
          <p:spPr bwMode="auto">
            <a:xfrm>
              <a:off x="2862" y="3294"/>
              <a:ext cx="245" cy="1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8" name="Line 40"/>
            <p:cNvSpPr>
              <a:spLocks noChangeShapeType="1"/>
            </p:cNvSpPr>
            <p:nvPr/>
          </p:nvSpPr>
          <p:spPr bwMode="auto">
            <a:xfrm>
              <a:off x="3107" y="3444"/>
              <a:ext cx="246" cy="4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69" name="Line 41"/>
            <p:cNvSpPr>
              <a:spLocks noChangeShapeType="1"/>
            </p:cNvSpPr>
            <p:nvPr/>
          </p:nvSpPr>
          <p:spPr bwMode="auto">
            <a:xfrm>
              <a:off x="3353" y="3486"/>
              <a:ext cx="246" cy="4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0" name="Line 42"/>
            <p:cNvSpPr>
              <a:spLocks noChangeShapeType="1"/>
            </p:cNvSpPr>
            <p:nvPr/>
          </p:nvSpPr>
          <p:spPr bwMode="auto">
            <a:xfrm>
              <a:off x="1879" y="2682"/>
              <a:ext cx="245" cy="24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1" name="Line 43"/>
            <p:cNvSpPr>
              <a:spLocks noChangeShapeType="1"/>
            </p:cNvSpPr>
            <p:nvPr/>
          </p:nvSpPr>
          <p:spPr bwMode="auto">
            <a:xfrm>
              <a:off x="2124" y="2928"/>
              <a:ext cx="246" cy="18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2" name="Line 44"/>
            <p:cNvSpPr>
              <a:spLocks noChangeShapeType="1"/>
            </p:cNvSpPr>
            <p:nvPr/>
          </p:nvSpPr>
          <p:spPr bwMode="auto">
            <a:xfrm>
              <a:off x="2370" y="3108"/>
              <a:ext cx="246" cy="1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3" name="Line 45"/>
            <p:cNvSpPr>
              <a:spLocks noChangeShapeType="1"/>
            </p:cNvSpPr>
            <p:nvPr/>
          </p:nvSpPr>
          <p:spPr bwMode="auto">
            <a:xfrm>
              <a:off x="2616" y="3276"/>
              <a:ext cx="246" cy="12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4" name="Line 46"/>
            <p:cNvSpPr>
              <a:spLocks noChangeShapeType="1"/>
            </p:cNvSpPr>
            <p:nvPr/>
          </p:nvSpPr>
          <p:spPr bwMode="auto">
            <a:xfrm>
              <a:off x="2862" y="3402"/>
              <a:ext cx="245" cy="8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5" name="Line 47"/>
            <p:cNvSpPr>
              <a:spLocks noChangeShapeType="1"/>
            </p:cNvSpPr>
            <p:nvPr/>
          </p:nvSpPr>
          <p:spPr bwMode="auto">
            <a:xfrm>
              <a:off x="3107" y="3486"/>
              <a:ext cx="246" cy="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6" name="Line 48"/>
            <p:cNvSpPr>
              <a:spLocks noChangeShapeType="1"/>
            </p:cNvSpPr>
            <p:nvPr/>
          </p:nvSpPr>
          <p:spPr bwMode="auto">
            <a:xfrm>
              <a:off x="3353" y="3492"/>
              <a:ext cx="246" cy="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7" name="Line 49"/>
            <p:cNvSpPr>
              <a:spLocks noChangeShapeType="1"/>
            </p:cNvSpPr>
            <p:nvPr/>
          </p:nvSpPr>
          <p:spPr bwMode="auto">
            <a:xfrm>
              <a:off x="1879" y="2808"/>
              <a:ext cx="245" cy="1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8" name="Line 50"/>
            <p:cNvSpPr>
              <a:spLocks noChangeShapeType="1"/>
            </p:cNvSpPr>
            <p:nvPr/>
          </p:nvSpPr>
          <p:spPr bwMode="auto">
            <a:xfrm>
              <a:off x="2124" y="2982"/>
              <a:ext cx="246" cy="1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79" name="Line 51"/>
            <p:cNvSpPr>
              <a:spLocks noChangeShapeType="1"/>
            </p:cNvSpPr>
            <p:nvPr/>
          </p:nvSpPr>
          <p:spPr bwMode="auto">
            <a:xfrm>
              <a:off x="2370" y="3150"/>
              <a:ext cx="246" cy="14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0" name="Line 52"/>
            <p:cNvSpPr>
              <a:spLocks noChangeShapeType="1"/>
            </p:cNvSpPr>
            <p:nvPr/>
          </p:nvSpPr>
          <p:spPr bwMode="auto">
            <a:xfrm>
              <a:off x="2616" y="3294"/>
              <a:ext cx="246" cy="1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1" name="Line 53"/>
            <p:cNvSpPr>
              <a:spLocks noChangeShapeType="1"/>
            </p:cNvSpPr>
            <p:nvPr/>
          </p:nvSpPr>
          <p:spPr bwMode="auto">
            <a:xfrm>
              <a:off x="2862" y="3432"/>
              <a:ext cx="245" cy="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2" name="Line 54"/>
            <p:cNvSpPr>
              <a:spLocks noChangeShapeType="1"/>
            </p:cNvSpPr>
            <p:nvPr/>
          </p:nvSpPr>
          <p:spPr bwMode="auto">
            <a:xfrm>
              <a:off x="3107" y="3492"/>
              <a:ext cx="246" cy="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3" name="Line 55"/>
            <p:cNvSpPr>
              <a:spLocks noChangeShapeType="1"/>
            </p:cNvSpPr>
            <p:nvPr/>
          </p:nvSpPr>
          <p:spPr bwMode="auto">
            <a:xfrm>
              <a:off x="3353" y="3504"/>
              <a:ext cx="246" cy="2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4" name="Line 56"/>
            <p:cNvSpPr>
              <a:spLocks noChangeShapeType="1"/>
            </p:cNvSpPr>
            <p:nvPr/>
          </p:nvSpPr>
          <p:spPr bwMode="auto">
            <a:xfrm>
              <a:off x="1879" y="2892"/>
              <a:ext cx="245" cy="2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5" name="Line 57"/>
            <p:cNvSpPr>
              <a:spLocks noChangeShapeType="1"/>
            </p:cNvSpPr>
            <p:nvPr/>
          </p:nvSpPr>
          <p:spPr bwMode="auto">
            <a:xfrm>
              <a:off x="2124" y="3108"/>
              <a:ext cx="246"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6" name="Line 58"/>
            <p:cNvSpPr>
              <a:spLocks noChangeShapeType="1"/>
            </p:cNvSpPr>
            <p:nvPr/>
          </p:nvSpPr>
          <p:spPr bwMode="auto">
            <a:xfrm>
              <a:off x="2370" y="3264"/>
              <a:ext cx="246" cy="7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7" name="Line 59"/>
            <p:cNvSpPr>
              <a:spLocks noChangeShapeType="1"/>
            </p:cNvSpPr>
            <p:nvPr/>
          </p:nvSpPr>
          <p:spPr bwMode="auto">
            <a:xfrm>
              <a:off x="2616" y="3342"/>
              <a:ext cx="246" cy="10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8" name="Line 60"/>
            <p:cNvSpPr>
              <a:spLocks noChangeShapeType="1"/>
            </p:cNvSpPr>
            <p:nvPr/>
          </p:nvSpPr>
          <p:spPr bwMode="auto">
            <a:xfrm>
              <a:off x="2862" y="3444"/>
              <a:ext cx="245" cy="6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89" name="Line 61"/>
            <p:cNvSpPr>
              <a:spLocks noChangeShapeType="1"/>
            </p:cNvSpPr>
            <p:nvPr/>
          </p:nvSpPr>
          <p:spPr bwMode="auto">
            <a:xfrm>
              <a:off x="3107" y="3504"/>
              <a:ext cx="246" cy="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90" name="Line 62"/>
            <p:cNvSpPr>
              <a:spLocks noChangeShapeType="1"/>
            </p:cNvSpPr>
            <p:nvPr/>
          </p:nvSpPr>
          <p:spPr bwMode="auto">
            <a:xfrm>
              <a:off x="3353" y="3510"/>
              <a:ext cx="246"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91" name="Freeform 63"/>
            <p:cNvSpPr>
              <a:spLocks/>
            </p:cNvSpPr>
            <p:nvPr/>
          </p:nvSpPr>
          <p:spPr bwMode="auto">
            <a:xfrm>
              <a:off x="1861" y="2454"/>
              <a:ext cx="36" cy="36"/>
            </a:xfrm>
            <a:custGeom>
              <a:avLst/>
              <a:gdLst>
                <a:gd name="T0" fmla="*/ 45 w 90"/>
                <a:gd name="T1" fmla="*/ 0 h 90"/>
                <a:gd name="T2" fmla="*/ 90 w 90"/>
                <a:gd name="T3" fmla="*/ 45 h 90"/>
                <a:gd name="T4" fmla="*/ 45 w 90"/>
                <a:gd name="T5" fmla="*/ 90 h 90"/>
                <a:gd name="T6" fmla="*/ 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90" y="45"/>
                  </a:lnTo>
                  <a:lnTo>
                    <a:pt x="45" y="90"/>
                  </a:lnTo>
                  <a:lnTo>
                    <a:pt x="0" y="45"/>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392" name="Freeform 64"/>
            <p:cNvSpPr>
              <a:spLocks/>
            </p:cNvSpPr>
            <p:nvPr/>
          </p:nvSpPr>
          <p:spPr bwMode="auto">
            <a:xfrm>
              <a:off x="2106" y="2748"/>
              <a:ext cx="36" cy="36"/>
            </a:xfrm>
            <a:custGeom>
              <a:avLst/>
              <a:gdLst>
                <a:gd name="T0" fmla="*/ 45 w 90"/>
                <a:gd name="T1" fmla="*/ 0 h 90"/>
                <a:gd name="T2" fmla="*/ 90 w 90"/>
                <a:gd name="T3" fmla="*/ 45 h 90"/>
                <a:gd name="T4" fmla="*/ 45 w 90"/>
                <a:gd name="T5" fmla="*/ 90 h 90"/>
                <a:gd name="T6" fmla="*/ 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90" y="45"/>
                  </a:lnTo>
                  <a:lnTo>
                    <a:pt x="45" y="90"/>
                  </a:lnTo>
                  <a:lnTo>
                    <a:pt x="0" y="45"/>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393" name="Freeform 65"/>
            <p:cNvSpPr>
              <a:spLocks/>
            </p:cNvSpPr>
            <p:nvPr/>
          </p:nvSpPr>
          <p:spPr bwMode="auto">
            <a:xfrm>
              <a:off x="2352" y="2922"/>
              <a:ext cx="36" cy="36"/>
            </a:xfrm>
            <a:custGeom>
              <a:avLst/>
              <a:gdLst>
                <a:gd name="T0" fmla="*/ 45 w 90"/>
                <a:gd name="T1" fmla="*/ 0 h 90"/>
                <a:gd name="T2" fmla="*/ 90 w 90"/>
                <a:gd name="T3" fmla="*/ 45 h 90"/>
                <a:gd name="T4" fmla="*/ 45 w 90"/>
                <a:gd name="T5" fmla="*/ 90 h 90"/>
                <a:gd name="T6" fmla="*/ 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90" y="45"/>
                  </a:lnTo>
                  <a:lnTo>
                    <a:pt x="45" y="90"/>
                  </a:lnTo>
                  <a:lnTo>
                    <a:pt x="0" y="45"/>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394" name="Freeform 66"/>
            <p:cNvSpPr>
              <a:spLocks/>
            </p:cNvSpPr>
            <p:nvPr/>
          </p:nvSpPr>
          <p:spPr bwMode="auto">
            <a:xfrm>
              <a:off x="2598" y="3174"/>
              <a:ext cx="36" cy="36"/>
            </a:xfrm>
            <a:custGeom>
              <a:avLst/>
              <a:gdLst>
                <a:gd name="T0" fmla="*/ 45 w 90"/>
                <a:gd name="T1" fmla="*/ 0 h 90"/>
                <a:gd name="T2" fmla="*/ 90 w 90"/>
                <a:gd name="T3" fmla="*/ 45 h 90"/>
                <a:gd name="T4" fmla="*/ 45 w 90"/>
                <a:gd name="T5" fmla="*/ 90 h 90"/>
                <a:gd name="T6" fmla="*/ 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90" y="45"/>
                  </a:lnTo>
                  <a:lnTo>
                    <a:pt x="45" y="90"/>
                  </a:lnTo>
                  <a:lnTo>
                    <a:pt x="0" y="45"/>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395" name="Freeform 67"/>
            <p:cNvSpPr>
              <a:spLocks/>
            </p:cNvSpPr>
            <p:nvPr/>
          </p:nvSpPr>
          <p:spPr bwMode="auto">
            <a:xfrm>
              <a:off x="2844" y="3276"/>
              <a:ext cx="35" cy="36"/>
            </a:xfrm>
            <a:custGeom>
              <a:avLst/>
              <a:gdLst>
                <a:gd name="T0" fmla="*/ 45 w 89"/>
                <a:gd name="T1" fmla="*/ 0 h 90"/>
                <a:gd name="T2" fmla="*/ 89 w 89"/>
                <a:gd name="T3" fmla="*/ 45 h 90"/>
                <a:gd name="T4" fmla="*/ 45 w 89"/>
                <a:gd name="T5" fmla="*/ 90 h 90"/>
                <a:gd name="T6" fmla="*/ 0 w 89"/>
                <a:gd name="T7" fmla="*/ 45 h 90"/>
                <a:gd name="T8" fmla="*/ 45 w 89"/>
                <a:gd name="T9" fmla="*/ 0 h 90"/>
              </a:gdLst>
              <a:ahLst/>
              <a:cxnLst>
                <a:cxn ang="0">
                  <a:pos x="T0" y="T1"/>
                </a:cxn>
                <a:cxn ang="0">
                  <a:pos x="T2" y="T3"/>
                </a:cxn>
                <a:cxn ang="0">
                  <a:pos x="T4" y="T5"/>
                </a:cxn>
                <a:cxn ang="0">
                  <a:pos x="T6" y="T7"/>
                </a:cxn>
                <a:cxn ang="0">
                  <a:pos x="T8" y="T9"/>
                </a:cxn>
              </a:cxnLst>
              <a:rect l="0" t="0" r="r" b="b"/>
              <a:pathLst>
                <a:path w="89" h="90">
                  <a:moveTo>
                    <a:pt x="45" y="0"/>
                  </a:moveTo>
                  <a:lnTo>
                    <a:pt x="89" y="45"/>
                  </a:lnTo>
                  <a:lnTo>
                    <a:pt x="45" y="90"/>
                  </a:lnTo>
                  <a:lnTo>
                    <a:pt x="0" y="45"/>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396" name="Freeform 68"/>
            <p:cNvSpPr>
              <a:spLocks/>
            </p:cNvSpPr>
            <p:nvPr/>
          </p:nvSpPr>
          <p:spPr bwMode="auto">
            <a:xfrm>
              <a:off x="3089" y="3426"/>
              <a:ext cx="36" cy="36"/>
            </a:xfrm>
            <a:custGeom>
              <a:avLst/>
              <a:gdLst>
                <a:gd name="T0" fmla="*/ 45 w 90"/>
                <a:gd name="T1" fmla="*/ 0 h 90"/>
                <a:gd name="T2" fmla="*/ 90 w 90"/>
                <a:gd name="T3" fmla="*/ 45 h 90"/>
                <a:gd name="T4" fmla="*/ 45 w 90"/>
                <a:gd name="T5" fmla="*/ 90 h 90"/>
                <a:gd name="T6" fmla="*/ 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90" y="45"/>
                  </a:lnTo>
                  <a:lnTo>
                    <a:pt x="45" y="90"/>
                  </a:lnTo>
                  <a:lnTo>
                    <a:pt x="0" y="45"/>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397" name="Freeform 69"/>
            <p:cNvSpPr>
              <a:spLocks/>
            </p:cNvSpPr>
            <p:nvPr/>
          </p:nvSpPr>
          <p:spPr bwMode="auto">
            <a:xfrm>
              <a:off x="3335" y="3468"/>
              <a:ext cx="36" cy="36"/>
            </a:xfrm>
            <a:custGeom>
              <a:avLst/>
              <a:gdLst>
                <a:gd name="T0" fmla="*/ 45 w 90"/>
                <a:gd name="T1" fmla="*/ 0 h 90"/>
                <a:gd name="T2" fmla="*/ 90 w 90"/>
                <a:gd name="T3" fmla="*/ 45 h 90"/>
                <a:gd name="T4" fmla="*/ 45 w 90"/>
                <a:gd name="T5" fmla="*/ 90 h 90"/>
                <a:gd name="T6" fmla="*/ 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90" y="45"/>
                  </a:lnTo>
                  <a:lnTo>
                    <a:pt x="45" y="90"/>
                  </a:lnTo>
                  <a:lnTo>
                    <a:pt x="0" y="45"/>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398" name="Freeform 70"/>
            <p:cNvSpPr>
              <a:spLocks/>
            </p:cNvSpPr>
            <p:nvPr/>
          </p:nvSpPr>
          <p:spPr bwMode="auto">
            <a:xfrm>
              <a:off x="3581" y="3510"/>
              <a:ext cx="36" cy="36"/>
            </a:xfrm>
            <a:custGeom>
              <a:avLst/>
              <a:gdLst>
                <a:gd name="T0" fmla="*/ 45 w 90"/>
                <a:gd name="T1" fmla="*/ 0 h 90"/>
                <a:gd name="T2" fmla="*/ 90 w 90"/>
                <a:gd name="T3" fmla="*/ 45 h 90"/>
                <a:gd name="T4" fmla="*/ 45 w 90"/>
                <a:gd name="T5" fmla="*/ 90 h 90"/>
                <a:gd name="T6" fmla="*/ 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90" y="45"/>
                  </a:lnTo>
                  <a:lnTo>
                    <a:pt x="45" y="90"/>
                  </a:lnTo>
                  <a:lnTo>
                    <a:pt x="0" y="45"/>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399" name="Rectangle 71"/>
            <p:cNvSpPr>
              <a:spLocks noChangeArrowheads="1"/>
            </p:cNvSpPr>
            <p:nvPr/>
          </p:nvSpPr>
          <p:spPr bwMode="auto">
            <a:xfrm>
              <a:off x="1861" y="2664"/>
              <a:ext cx="36" cy="36"/>
            </a:xfrm>
            <a:prstGeom prst="rect">
              <a:avLst/>
            </a:prstGeom>
            <a:solidFill>
              <a:srgbClr val="000000"/>
            </a:solidFill>
            <a:ln w="9525">
              <a:solidFill>
                <a:srgbClr val="000000"/>
              </a:solidFill>
              <a:miter lim="800000"/>
              <a:headEnd/>
              <a:tailEnd/>
            </a:ln>
          </p:spPr>
          <p:txBody>
            <a:bodyPr/>
            <a:lstStyle/>
            <a:p>
              <a:endParaRPr lang="en-US"/>
            </a:p>
          </p:txBody>
        </p:sp>
        <p:sp>
          <p:nvSpPr>
            <p:cNvPr id="99400" name="Rectangle 72"/>
            <p:cNvSpPr>
              <a:spLocks noChangeArrowheads="1"/>
            </p:cNvSpPr>
            <p:nvPr/>
          </p:nvSpPr>
          <p:spPr bwMode="auto">
            <a:xfrm>
              <a:off x="2106" y="2910"/>
              <a:ext cx="36" cy="36"/>
            </a:xfrm>
            <a:prstGeom prst="rect">
              <a:avLst/>
            </a:prstGeom>
            <a:solidFill>
              <a:srgbClr val="000000"/>
            </a:solidFill>
            <a:ln w="9525">
              <a:solidFill>
                <a:srgbClr val="000000"/>
              </a:solidFill>
              <a:miter lim="800000"/>
              <a:headEnd/>
              <a:tailEnd/>
            </a:ln>
          </p:spPr>
          <p:txBody>
            <a:bodyPr/>
            <a:lstStyle/>
            <a:p>
              <a:endParaRPr lang="en-US"/>
            </a:p>
          </p:txBody>
        </p:sp>
        <p:sp>
          <p:nvSpPr>
            <p:cNvPr id="99401" name="Rectangle 73"/>
            <p:cNvSpPr>
              <a:spLocks noChangeArrowheads="1"/>
            </p:cNvSpPr>
            <p:nvPr/>
          </p:nvSpPr>
          <p:spPr bwMode="auto">
            <a:xfrm>
              <a:off x="2352" y="3090"/>
              <a:ext cx="36" cy="36"/>
            </a:xfrm>
            <a:prstGeom prst="rect">
              <a:avLst/>
            </a:prstGeom>
            <a:solidFill>
              <a:srgbClr val="000000"/>
            </a:solidFill>
            <a:ln w="9525">
              <a:solidFill>
                <a:srgbClr val="000000"/>
              </a:solidFill>
              <a:miter lim="800000"/>
              <a:headEnd/>
              <a:tailEnd/>
            </a:ln>
          </p:spPr>
          <p:txBody>
            <a:bodyPr/>
            <a:lstStyle/>
            <a:p>
              <a:endParaRPr lang="en-US"/>
            </a:p>
          </p:txBody>
        </p:sp>
        <p:sp>
          <p:nvSpPr>
            <p:cNvPr id="99402" name="Rectangle 74"/>
            <p:cNvSpPr>
              <a:spLocks noChangeArrowheads="1"/>
            </p:cNvSpPr>
            <p:nvPr/>
          </p:nvSpPr>
          <p:spPr bwMode="auto">
            <a:xfrm>
              <a:off x="2598" y="3258"/>
              <a:ext cx="36" cy="36"/>
            </a:xfrm>
            <a:prstGeom prst="rect">
              <a:avLst/>
            </a:prstGeom>
            <a:solidFill>
              <a:srgbClr val="000000"/>
            </a:solidFill>
            <a:ln w="9525">
              <a:solidFill>
                <a:srgbClr val="000000"/>
              </a:solidFill>
              <a:miter lim="800000"/>
              <a:headEnd/>
              <a:tailEnd/>
            </a:ln>
          </p:spPr>
          <p:txBody>
            <a:bodyPr/>
            <a:lstStyle/>
            <a:p>
              <a:endParaRPr lang="en-US"/>
            </a:p>
          </p:txBody>
        </p:sp>
        <p:sp>
          <p:nvSpPr>
            <p:cNvPr id="99403" name="Rectangle 75"/>
            <p:cNvSpPr>
              <a:spLocks noChangeArrowheads="1"/>
            </p:cNvSpPr>
            <p:nvPr/>
          </p:nvSpPr>
          <p:spPr bwMode="auto">
            <a:xfrm>
              <a:off x="2844" y="3384"/>
              <a:ext cx="35" cy="36"/>
            </a:xfrm>
            <a:prstGeom prst="rect">
              <a:avLst/>
            </a:prstGeom>
            <a:solidFill>
              <a:srgbClr val="000000"/>
            </a:solidFill>
            <a:ln w="9525">
              <a:solidFill>
                <a:srgbClr val="000000"/>
              </a:solidFill>
              <a:miter lim="800000"/>
              <a:headEnd/>
              <a:tailEnd/>
            </a:ln>
          </p:spPr>
          <p:txBody>
            <a:bodyPr/>
            <a:lstStyle/>
            <a:p>
              <a:endParaRPr lang="en-US"/>
            </a:p>
          </p:txBody>
        </p:sp>
        <p:sp>
          <p:nvSpPr>
            <p:cNvPr id="99404" name="Rectangle 76"/>
            <p:cNvSpPr>
              <a:spLocks noChangeArrowheads="1"/>
            </p:cNvSpPr>
            <p:nvPr/>
          </p:nvSpPr>
          <p:spPr bwMode="auto">
            <a:xfrm>
              <a:off x="3089" y="3468"/>
              <a:ext cx="36" cy="36"/>
            </a:xfrm>
            <a:prstGeom prst="rect">
              <a:avLst/>
            </a:prstGeom>
            <a:solidFill>
              <a:srgbClr val="000000"/>
            </a:solidFill>
            <a:ln w="9525">
              <a:solidFill>
                <a:srgbClr val="000000"/>
              </a:solidFill>
              <a:miter lim="800000"/>
              <a:headEnd/>
              <a:tailEnd/>
            </a:ln>
          </p:spPr>
          <p:txBody>
            <a:bodyPr/>
            <a:lstStyle/>
            <a:p>
              <a:endParaRPr lang="en-US"/>
            </a:p>
          </p:txBody>
        </p:sp>
        <p:sp>
          <p:nvSpPr>
            <p:cNvPr id="99405" name="Rectangle 77"/>
            <p:cNvSpPr>
              <a:spLocks noChangeArrowheads="1"/>
            </p:cNvSpPr>
            <p:nvPr/>
          </p:nvSpPr>
          <p:spPr bwMode="auto">
            <a:xfrm>
              <a:off x="3335" y="3474"/>
              <a:ext cx="36" cy="36"/>
            </a:xfrm>
            <a:prstGeom prst="rect">
              <a:avLst/>
            </a:prstGeom>
            <a:solidFill>
              <a:srgbClr val="000000"/>
            </a:solidFill>
            <a:ln w="9525">
              <a:solidFill>
                <a:srgbClr val="000000"/>
              </a:solidFill>
              <a:miter lim="800000"/>
              <a:headEnd/>
              <a:tailEnd/>
            </a:ln>
          </p:spPr>
          <p:txBody>
            <a:bodyPr/>
            <a:lstStyle/>
            <a:p>
              <a:endParaRPr lang="en-US"/>
            </a:p>
          </p:txBody>
        </p:sp>
        <p:sp>
          <p:nvSpPr>
            <p:cNvPr id="99406" name="Rectangle 78"/>
            <p:cNvSpPr>
              <a:spLocks noChangeArrowheads="1"/>
            </p:cNvSpPr>
            <p:nvPr/>
          </p:nvSpPr>
          <p:spPr bwMode="auto">
            <a:xfrm>
              <a:off x="3581" y="3510"/>
              <a:ext cx="36" cy="36"/>
            </a:xfrm>
            <a:prstGeom prst="rect">
              <a:avLst/>
            </a:prstGeom>
            <a:solidFill>
              <a:srgbClr val="000000"/>
            </a:solidFill>
            <a:ln w="9525">
              <a:solidFill>
                <a:srgbClr val="000000"/>
              </a:solidFill>
              <a:miter lim="800000"/>
              <a:headEnd/>
              <a:tailEnd/>
            </a:ln>
          </p:spPr>
          <p:txBody>
            <a:bodyPr/>
            <a:lstStyle/>
            <a:p>
              <a:endParaRPr lang="en-US"/>
            </a:p>
          </p:txBody>
        </p:sp>
        <p:sp>
          <p:nvSpPr>
            <p:cNvPr id="99407" name="Freeform 79"/>
            <p:cNvSpPr>
              <a:spLocks/>
            </p:cNvSpPr>
            <p:nvPr/>
          </p:nvSpPr>
          <p:spPr bwMode="auto">
            <a:xfrm>
              <a:off x="1861" y="2790"/>
              <a:ext cx="36" cy="36"/>
            </a:xfrm>
            <a:custGeom>
              <a:avLst/>
              <a:gdLst>
                <a:gd name="T0" fmla="*/ 45 w 90"/>
                <a:gd name="T1" fmla="*/ 0 h 90"/>
                <a:gd name="T2" fmla="*/ 90 w 90"/>
                <a:gd name="T3" fmla="*/ 90 h 90"/>
                <a:gd name="T4" fmla="*/ 0 w 90"/>
                <a:gd name="T5" fmla="*/ 90 h 90"/>
                <a:gd name="T6" fmla="*/ 45 w 90"/>
                <a:gd name="T7" fmla="*/ 0 h 90"/>
              </a:gdLst>
              <a:ahLst/>
              <a:cxnLst>
                <a:cxn ang="0">
                  <a:pos x="T0" y="T1"/>
                </a:cxn>
                <a:cxn ang="0">
                  <a:pos x="T2" y="T3"/>
                </a:cxn>
                <a:cxn ang="0">
                  <a:pos x="T4" y="T5"/>
                </a:cxn>
                <a:cxn ang="0">
                  <a:pos x="T6" y="T7"/>
                </a:cxn>
              </a:cxnLst>
              <a:rect l="0" t="0" r="r" b="b"/>
              <a:pathLst>
                <a:path w="90" h="90">
                  <a:moveTo>
                    <a:pt x="45" y="0"/>
                  </a:moveTo>
                  <a:lnTo>
                    <a:pt x="90" y="90"/>
                  </a:lnTo>
                  <a:lnTo>
                    <a:pt x="0" y="90"/>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08" name="Freeform 80"/>
            <p:cNvSpPr>
              <a:spLocks/>
            </p:cNvSpPr>
            <p:nvPr/>
          </p:nvSpPr>
          <p:spPr bwMode="auto">
            <a:xfrm>
              <a:off x="2106" y="2964"/>
              <a:ext cx="36" cy="36"/>
            </a:xfrm>
            <a:custGeom>
              <a:avLst/>
              <a:gdLst>
                <a:gd name="T0" fmla="*/ 45 w 90"/>
                <a:gd name="T1" fmla="*/ 0 h 90"/>
                <a:gd name="T2" fmla="*/ 90 w 90"/>
                <a:gd name="T3" fmla="*/ 90 h 90"/>
                <a:gd name="T4" fmla="*/ 0 w 90"/>
                <a:gd name="T5" fmla="*/ 90 h 90"/>
                <a:gd name="T6" fmla="*/ 45 w 90"/>
                <a:gd name="T7" fmla="*/ 0 h 90"/>
              </a:gdLst>
              <a:ahLst/>
              <a:cxnLst>
                <a:cxn ang="0">
                  <a:pos x="T0" y="T1"/>
                </a:cxn>
                <a:cxn ang="0">
                  <a:pos x="T2" y="T3"/>
                </a:cxn>
                <a:cxn ang="0">
                  <a:pos x="T4" y="T5"/>
                </a:cxn>
                <a:cxn ang="0">
                  <a:pos x="T6" y="T7"/>
                </a:cxn>
              </a:cxnLst>
              <a:rect l="0" t="0" r="r" b="b"/>
              <a:pathLst>
                <a:path w="90" h="90">
                  <a:moveTo>
                    <a:pt x="45" y="0"/>
                  </a:moveTo>
                  <a:lnTo>
                    <a:pt x="90" y="90"/>
                  </a:lnTo>
                  <a:lnTo>
                    <a:pt x="0" y="90"/>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09" name="Freeform 81"/>
            <p:cNvSpPr>
              <a:spLocks/>
            </p:cNvSpPr>
            <p:nvPr/>
          </p:nvSpPr>
          <p:spPr bwMode="auto">
            <a:xfrm>
              <a:off x="2352" y="3132"/>
              <a:ext cx="36" cy="36"/>
            </a:xfrm>
            <a:custGeom>
              <a:avLst/>
              <a:gdLst>
                <a:gd name="T0" fmla="*/ 45 w 90"/>
                <a:gd name="T1" fmla="*/ 0 h 90"/>
                <a:gd name="T2" fmla="*/ 90 w 90"/>
                <a:gd name="T3" fmla="*/ 90 h 90"/>
                <a:gd name="T4" fmla="*/ 0 w 90"/>
                <a:gd name="T5" fmla="*/ 90 h 90"/>
                <a:gd name="T6" fmla="*/ 45 w 90"/>
                <a:gd name="T7" fmla="*/ 0 h 90"/>
              </a:gdLst>
              <a:ahLst/>
              <a:cxnLst>
                <a:cxn ang="0">
                  <a:pos x="T0" y="T1"/>
                </a:cxn>
                <a:cxn ang="0">
                  <a:pos x="T2" y="T3"/>
                </a:cxn>
                <a:cxn ang="0">
                  <a:pos x="T4" y="T5"/>
                </a:cxn>
                <a:cxn ang="0">
                  <a:pos x="T6" y="T7"/>
                </a:cxn>
              </a:cxnLst>
              <a:rect l="0" t="0" r="r" b="b"/>
              <a:pathLst>
                <a:path w="90" h="90">
                  <a:moveTo>
                    <a:pt x="45" y="0"/>
                  </a:moveTo>
                  <a:lnTo>
                    <a:pt x="90" y="90"/>
                  </a:lnTo>
                  <a:lnTo>
                    <a:pt x="0" y="90"/>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10" name="Freeform 82"/>
            <p:cNvSpPr>
              <a:spLocks/>
            </p:cNvSpPr>
            <p:nvPr/>
          </p:nvSpPr>
          <p:spPr bwMode="auto">
            <a:xfrm>
              <a:off x="2598" y="3276"/>
              <a:ext cx="36" cy="36"/>
            </a:xfrm>
            <a:custGeom>
              <a:avLst/>
              <a:gdLst>
                <a:gd name="T0" fmla="*/ 45 w 90"/>
                <a:gd name="T1" fmla="*/ 0 h 90"/>
                <a:gd name="T2" fmla="*/ 90 w 90"/>
                <a:gd name="T3" fmla="*/ 90 h 90"/>
                <a:gd name="T4" fmla="*/ 0 w 90"/>
                <a:gd name="T5" fmla="*/ 90 h 90"/>
                <a:gd name="T6" fmla="*/ 45 w 90"/>
                <a:gd name="T7" fmla="*/ 0 h 90"/>
              </a:gdLst>
              <a:ahLst/>
              <a:cxnLst>
                <a:cxn ang="0">
                  <a:pos x="T0" y="T1"/>
                </a:cxn>
                <a:cxn ang="0">
                  <a:pos x="T2" y="T3"/>
                </a:cxn>
                <a:cxn ang="0">
                  <a:pos x="T4" y="T5"/>
                </a:cxn>
                <a:cxn ang="0">
                  <a:pos x="T6" y="T7"/>
                </a:cxn>
              </a:cxnLst>
              <a:rect l="0" t="0" r="r" b="b"/>
              <a:pathLst>
                <a:path w="90" h="90">
                  <a:moveTo>
                    <a:pt x="45" y="0"/>
                  </a:moveTo>
                  <a:lnTo>
                    <a:pt x="90" y="90"/>
                  </a:lnTo>
                  <a:lnTo>
                    <a:pt x="0" y="90"/>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11" name="Freeform 83"/>
            <p:cNvSpPr>
              <a:spLocks/>
            </p:cNvSpPr>
            <p:nvPr/>
          </p:nvSpPr>
          <p:spPr bwMode="auto">
            <a:xfrm>
              <a:off x="2844" y="3414"/>
              <a:ext cx="35" cy="36"/>
            </a:xfrm>
            <a:custGeom>
              <a:avLst/>
              <a:gdLst>
                <a:gd name="T0" fmla="*/ 45 w 89"/>
                <a:gd name="T1" fmla="*/ 0 h 90"/>
                <a:gd name="T2" fmla="*/ 89 w 89"/>
                <a:gd name="T3" fmla="*/ 90 h 90"/>
                <a:gd name="T4" fmla="*/ 0 w 89"/>
                <a:gd name="T5" fmla="*/ 90 h 90"/>
                <a:gd name="T6" fmla="*/ 45 w 89"/>
                <a:gd name="T7" fmla="*/ 0 h 90"/>
              </a:gdLst>
              <a:ahLst/>
              <a:cxnLst>
                <a:cxn ang="0">
                  <a:pos x="T0" y="T1"/>
                </a:cxn>
                <a:cxn ang="0">
                  <a:pos x="T2" y="T3"/>
                </a:cxn>
                <a:cxn ang="0">
                  <a:pos x="T4" y="T5"/>
                </a:cxn>
                <a:cxn ang="0">
                  <a:pos x="T6" y="T7"/>
                </a:cxn>
              </a:cxnLst>
              <a:rect l="0" t="0" r="r" b="b"/>
              <a:pathLst>
                <a:path w="89" h="90">
                  <a:moveTo>
                    <a:pt x="45" y="0"/>
                  </a:moveTo>
                  <a:lnTo>
                    <a:pt x="89" y="90"/>
                  </a:lnTo>
                  <a:lnTo>
                    <a:pt x="0" y="90"/>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12" name="Freeform 84"/>
            <p:cNvSpPr>
              <a:spLocks/>
            </p:cNvSpPr>
            <p:nvPr/>
          </p:nvSpPr>
          <p:spPr bwMode="auto">
            <a:xfrm>
              <a:off x="3089" y="3474"/>
              <a:ext cx="36" cy="36"/>
            </a:xfrm>
            <a:custGeom>
              <a:avLst/>
              <a:gdLst>
                <a:gd name="T0" fmla="*/ 45 w 90"/>
                <a:gd name="T1" fmla="*/ 0 h 90"/>
                <a:gd name="T2" fmla="*/ 90 w 90"/>
                <a:gd name="T3" fmla="*/ 90 h 90"/>
                <a:gd name="T4" fmla="*/ 0 w 90"/>
                <a:gd name="T5" fmla="*/ 90 h 90"/>
                <a:gd name="T6" fmla="*/ 45 w 90"/>
                <a:gd name="T7" fmla="*/ 0 h 90"/>
              </a:gdLst>
              <a:ahLst/>
              <a:cxnLst>
                <a:cxn ang="0">
                  <a:pos x="T0" y="T1"/>
                </a:cxn>
                <a:cxn ang="0">
                  <a:pos x="T2" y="T3"/>
                </a:cxn>
                <a:cxn ang="0">
                  <a:pos x="T4" y="T5"/>
                </a:cxn>
                <a:cxn ang="0">
                  <a:pos x="T6" y="T7"/>
                </a:cxn>
              </a:cxnLst>
              <a:rect l="0" t="0" r="r" b="b"/>
              <a:pathLst>
                <a:path w="90" h="90">
                  <a:moveTo>
                    <a:pt x="45" y="0"/>
                  </a:moveTo>
                  <a:lnTo>
                    <a:pt x="90" y="90"/>
                  </a:lnTo>
                  <a:lnTo>
                    <a:pt x="0" y="90"/>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13" name="Freeform 85"/>
            <p:cNvSpPr>
              <a:spLocks/>
            </p:cNvSpPr>
            <p:nvPr/>
          </p:nvSpPr>
          <p:spPr bwMode="auto">
            <a:xfrm>
              <a:off x="3335" y="3486"/>
              <a:ext cx="36" cy="36"/>
            </a:xfrm>
            <a:custGeom>
              <a:avLst/>
              <a:gdLst>
                <a:gd name="T0" fmla="*/ 45 w 90"/>
                <a:gd name="T1" fmla="*/ 0 h 90"/>
                <a:gd name="T2" fmla="*/ 90 w 90"/>
                <a:gd name="T3" fmla="*/ 90 h 90"/>
                <a:gd name="T4" fmla="*/ 0 w 90"/>
                <a:gd name="T5" fmla="*/ 90 h 90"/>
                <a:gd name="T6" fmla="*/ 45 w 90"/>
                <a:gd name="T7" fmla="*/ 0 h 90"/>
              </a:gdLst>
              <a:ahLst/>
              <a:cxnLst>
                <a:cxn ang="0">
                  <a:pos x="T0" y="T1"/>
                </a:cxn>
                <a:cxn ang="0">
                  <a:pos x="T2" y="T3"/>
                </a:cxn>
                <a:cxn ang="0">
                  <a:pos x="T4" y="T5"/>
                </a:cxn>
                <a:cxn ang="0">
                  <a:pos x="T6" y="T7"/>
                </a:cxn>
              </a:cxnLst>
              <a:rect l="0" t="0" r="r" b="b"/>
              <a:pathLst>
                <a:path w="90" h="90">
                  <a:moveTo>
                    <a:pt x="45" y="0"/>
                  </a:moveTo>
                  <a:lnTo>
                    <a:pt x="90" y="90"/>
                  </a:lnTo>
                  <a:lnTo>
                    <a:pt x="0" y="90"/>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14" name="Freeform 86"/>
            <p:cNvSpPr>
              <a:spLocks/>
            </p:cNvSpPr>
            <p:nvPr/>
          </p:nvSpPr>
          <p:spPr bwMode="auto">
            <a:xfrm>
              <a:off x="3581" y="3510"/>
              <a:ext cx="36" cy="36"/>
            </a:xfrm>
            <a:custGeom>
              <a:avLst/>
              <a:gdLst>
                <a:gd name="T0" fmla="*/ 45 w 90"/>
                <a:gd name="T1" fmla="*/ 0 h 90"/>
                <a:gd name="T2" fmla="*/ 90 w 90"/>
                <a:gd name="T3" fmla="*/ 90 h 90"/>
                <a:gd name="T4" fmla="*/ 0 w 90"/>
                <a:gd name="T5" fmla="*/ 90 h 90"/>
                <a:gd name="T6" fmla="*/ 45 w 90"/>
                <a:gd name="T7" fmla="*/ 0 h 90"/>
              </a:gdLst>
              <a:ahLst/>
              <a:cxnLst>
                <a:cxn ang="0">
                  <a:pos x="T0" y="T1"/>
                </a:cxn>
                <a:cxn ang="0">
                  <a:pos x="T2" y="T3"/>
                </a:cxn>
                <a:cxn ang="0">
                  <a:pos x="T4" y="T5"/>
                </a:cxn>
                <a:cxn ang="0">
                  <a:pos x="T6" y="T7"/>
                </a:cxn>
              </a:cxnLst>
              <a:rect l="0" t="0" r="r" b="b"/>
              <a:pathLst>
                <a:path w="90" h="90">
                  <a:moveTo>
                    <a:pt x="45" y="0"/>
                  </a:moveTo>
                  <a:lnTo>
                    <a:pt x="90" y="90"/>
                  </a:lnTo>
                  <a:lnTo>
                    <a:pt x="0" y="90"/>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15" name="Rectangle 87"/>
            <p:cNvSpPr>
              <a:spLocks noChangeArrowheads="1"/>
            </p:cNvSpPr>
            <p:nvPr/>
          </p:nvSpPr>
          <p:spPr bwMode="auto">
            <a:xfrm>
              <a:off x="1855" y="2868"/>
              <a:ext cx="60"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416" name="Line 88"/>
            <p:cNvSpPr>
              <a:spLocks noChangeShapeType="1"/>
            </p:cNvSpPr>
            <p:nvPr/>
          </p:nvSpPr>
          <p:spPr bwMode="auto">
            <a:xfrm flipH="1" flipV="1">
              <a:off x="1861" y="287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17" name="Line 89"/>
            <p:cNvSpPr>
              <a:spLocks noChangeShapeType="1"/>
            </p:cNvSpPr>
            <p:nvPr/>
          </p:nvSpPr>
          <p:spPr bwMode="auto">
            <a:xfrm>
              <a:off x="1879" y="2892"/>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18" name="Line 90"/>
            <p:cNvSpPr>
              <a:spLocks noChangeShapeType="1"/>
            </p:cNvSpPr>
            <p:nvPr/>
          </p:nvSpPr>
          <p:spPr bwMode="auto">
            <a:xfrm flipH="1">
              <a:off x="1861" y="2892"/>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19" name="Line 91"/>
            <p:cNvSpPr>
              <a:spLocks noChangeShapeType="1"/>
            </p:cNvSpPr>
            <p:nvPr/>
          </p:nvSpPr>
          <p:spPr bwMode="auto">
            <a:xfrm flipV="1">
              <a:off x="1879" y="287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20" name="Rectangle 92"/>
            <p:cNvSpPr>
              <a:spLocks noChangeArrowheads="1"/>
            </p:cNvSpPr>
            <p:nvPr/>
          </p:nvSpPr>
          <p:spPr bwMode="auto">
            <a:xfrm>
              <a:off x="2100" y="3084"/>
              <a:ext cx="60"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421" name="Line 93"/>
            <p:cNvSpPr>
              <a:spLocks noChangeShapeType="1"/>
            </p:cNvSpPr>
            <p:nvPr/>
          </p:nvSpPr>
          <p:spPr bwMode="auto">
            <a:xfrm flipH="1" flipV="1">
              <a:off x="2106" y="3090"/>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22" name="Line 94"/>
            <p:cNvSpPr>
              <a:spLocks noChangeShapeType="1"/>
            </p:cNvSpPr>
            <p:nvPr/>
          </p:nvSpPr>
          <p:spPr bwMode="auto">
            <a:xfrm>
              <a:off x="2124" y="3108"/>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23" name="Line 95"/>
            <p:cNvSpPr>
              <a:spLocks noChangeShapeType="1"/>
            </p:cNvSpPr>
            <p:nvPr/>
          </p:nvSpPr>
          <p:spPr bwMode="auto">
            <a:xfrm flipH="1">
              <a:off x="2106" y="3108"/>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24" name="Line 96"/>
            <p:cNvSpPr>
              <a:spLocks noChangeShapeType="1"/>
            </p:cNvSpPr>
            <p:nvPr/>
          </p:nvSpPr>
          <p:spPr bwMode="auto">
            <a:xfrm flipV="1">
              <a:off x="2124" y="3090"/>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25" name="Rectangle 97"/>
            <p:cNvSpPr>
              <a:spLocks noChangeArrowheads="1"/>
            </p:cNvSpPr>
            <p:nvPr/>
          </p:nvSpPr>
          <p:spPr bwMode="auto">
            <a:xfrm>
              <a:off x="2346" y="3240"/>
              <a:ext cx="60"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426" name="Line 98"/>
            <p:cNvSpPr>
              <a:spLocks noChangeShapeType="1"/>
            </p:cNvSpPr>
            <p:nvPr/>
          </p:nvSpPr>
          <p:spPr bwMode="auto">
            <a:xfrm flipH="1" flipV="1">
              <a:off x="2352" y="3246"/>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27" name="Line 99"/>
            <p:cNvSpPr>
              <a:spLocks noChangeShapeType="1"/>
            </p:cNvSpPr>
            <p:nvPr/>
          </p:nvSpPr>
          <p:spPr bwMode="auto">
            <a:xfrm>
              <a:off x="2370" y="326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28" name="Line 100"/>
            <p:cNvSpPr>
              <a:spLocks noChangeShapeType="1"/>
            </p:cNvSpPr>
            <p:nvPr/>
          </p:nvSpPr>
          <p:spPr bwMode="auto">
            <a:xfrm flipH="1">
              <a:off x="2352" y="326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29" name="Line 101"/>
            <p:cNvSpPr>
              <a:spLocks noChangeShapeType="1"/>
            </p:cNvSpPr>
            <p:nvPr/>
          </p:nvSpPr>
          <p:spPr bwMode="auto">
            <a:xfrm flipV="1">
              <a:off x="2370" y="3246"/>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30" name="Rectangle 102"/>
            <p:cNvSpPr>
              <a:spLocks noChangeArrowheads="1"/>
            </p:cNvSpPr>
            <p:nvPr/>
          </p:nvSpPr>
          <p:spPr bwMode="auto">
            <a:xfrm>
              <a:off x="2592" y="3318"/>
              <a:ext cx="60"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431" name="Line 103"/>
            <p:cNvSpPr>
              <a:spLocks noChangeShapeType="1"/>
            </p:cNvSpPr>
            <p:nvPr/>
          </p:nvSpPr>
          <p:spPr bwMode="auto">
            <a:xfrm flipH="1" flipV="1">
              <a:off x="2598" y="332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32" name="Line 104"/>
            <p:cNvSpPr>
              <a:spLocks noChangeShapeType="1"/>
            </p:cNvSpPr>
            <p:nvPr/>
          </p:nvSpPr>
          <p:spPr bwMode="auto">
            <a:xfrm>
              <a:off x="2616" y="3342"/>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33" name="Line 105"/>
            <p:cNvSpPr>
              <a:spLocks noChangeShapeType="1"/>
            </p:cNvSpPr>
            <p:nvPr/>
          </p:nvSpPr>
          <p:spPr bwMode="auto">
            <a:xfrm flipH="1">
              <a:off x="2598" y="3342"/>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34" name="Line 106"/>
            <p:cNvSpPr>
              <a:spLocks noChangeShapeType="1"/>
            </p:cNvSpPr>
            <p:nvPr/>
          </p:nvSpPr>
          <p:spPr bwMode="auto">
            <a:xfrm flipV="1">
              <a:off x="2616" y="332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35" name="Rectangle 107"/>
            <p:cNvSpPr>
              <a:spLocks noChangeArrowheads="1"/>
            </p:cNvSpPr>
            <p:nvPr/>
          </p:nvSpPr>
          <p:spPr bwMode="auto">
            <a:xfrm>
              <a:off x="2838" y="3420"/>
              <a:ext cx="59"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436" name="Line 108"/>
            <p:cNvSpPr>
              <a:spLocks noChangeShapeType="1"/>
            </p:cNvSpPr>
            <p:nvPr/>
          </p:nvSpPr>
          <p:spPr bwMode="auto">
            <a:xfrm flipH="1" flipV="1">
              <a:off x="2844" y="3426"/>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37" name="Line 109"/>
            <p:cNvSpPr>
              <a:spLocks noChangeShapeType="1"/>
            </p:cNvSpPr>
            <p:nvPr/>
          </p:nvSpPr>
          <p:spPr bwMode="auto">
            <a:xfrm>
              <a:off x="2862" y="3444"/>
              <a:ext cx="17"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38" name="Line 110"/>
            <p:cNvSpPr>
              <a:spLocks noChangeShapeType="1"/>
            </p:cNvSpPr>
            <p:nvPr/>
          </p:nvSpPr>
          <p:spPr bwMode="auto">
            <a:xfrm flipH="1">
              <a:off x="2844" y="344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39" name="Line 111"/>
            <p:cNvSpPr>
              <a:spLocks noChangeShapeType="1"/>
            </p:cNvSpPr>
            <p:nvPr/>
          </p:nvSpPr>
          <p:spPr bwMode="auto">
            <a:xfrm flipV="1">
              <a:off x="2862" y="3426"/>
              <a:ext cx="17"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40" name="Rectangle 112"/>
            <p:cNvSpPr>
              <a:spLocks noChangeArrowheads="1"/>
            </p:cNvSpPr>
            <p:nvPr/>
          </p:nvSpPr>
          <p:spPr bwMode="auto">
            <a:xfrm>
              <a:off x="3083" y="3480"/>
              <a:ext cx="60"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441" name="Line 113"/>
            <p:cNvSpPr>
              <a:spLocks noChangeShapeType="1"/>
            </p:cNvSpPr>
            <p:nvPr/>
          </p:nvSpPr>
          <p:spPr bwMode="auto">
            <a:xfrm flipH="1" flipV="1">
              <a:off x="3089" y="3486"/>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42" name="Line 114"/>
            <p:cNvSpPr>
              <a:spLocks noChangeShapeType="1"/>
            </p:cNvSpPr>
            <p:nvPr/>
          </p:nvSpPr>
          <p:spPr bwMode="auto">
            <a:xfrm>
              <a:off x="3107" y="350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43" name="Line 115"/>
            <p:cNvSpPr>
              <a:spLocks noChangeShapeType="1"/>
            </p:cNvSpPr>
            <p:nvPr/>
          </p:nvSpPr>
          <p:spPr bwMode="auto">
            <a:xfrm flipH="1">
              <a:off x="3089" y="350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44" name="Line 116"/>
            <p:cNvSpPr>
              <a:spLocks noChangeShapeType="1"/>
            </p:cNvSpPr>
            <p:nvPr/>
          </p:nvSpPr>
          <p:spPr bwMode="auto">
            <a:xfrm flipV="1">
              <a:off x="3107" y="3486"/>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45" name="Rectangle 117"/>
            <p:cNvSpPr>
              <a:spLocks noChangeArrowheads="1"/>
            </p:cNvSpPr>
            <p:nvPr/>
          </p:nvSpPr>
          <p:spPr bwMode="auto">
            <a:xfrm>
              <a:off x="3329" y="3486"/>
              <a:ext cx="60"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446" name="Line 118"/>
            <p:cNvSpPr>
              <a:spLocks noChangeShapeType="1"/>
            </p:cNvSpPr>
            <p:nvPr/>
          </p:nvSpPr>
          <p:spPr bwMode="auto">
            <a:xfrm flipH="1" flipV="1">
              <a:off x="3335" y="3492"/>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47" name="Line 119"/>
            <p:cNvSpPr>
              <a:spLocks noChangeShapeType="1"/>
            </p:cNvSpPr>
            <p:nvPr/>
          </p:nvSpPr>
          <p:spPr bwMode="auto">
            <a:xfrm>
              <a:off x="3353" y="3510"/>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48" name="Line 120"/>
            <p:cNvSpPr>
              <a:spLocks noChangeShapeType="1"/>
            </p:cNvSpPr>
            <p:nvPr/>
          </p:nvSpPr>
          <p:spPr bwMode="auto">
            <a:xfrm flipH="1">
              <a:off x="3335" y="3510"/>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49" name="Line 121"/>
            <p:cNvSpPr>
              <a:spLocks noChangeShapeType="1"/>
            </p:cNvSpPr>
            <p:nvPr/>
          </p:nvSpPr>
          <p:spPr bwMode="auto">
            <a:xfrm flipV="1">
              <a:off x="3353" y="3492"/>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50" name="Rectangle 122"/>
            <p:cNvSpPr>
              <a:spLocks noChangeArrowheads="1"/>
            </p:cNvSpPr>
            <p:nvPr/>
          </p:nvSpPr>
          <p:spPr bwMode="auto">
            <a:xfrm>
              <a:off x="3575" y="3504"/>
              <a:ext cx="60"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451" name="Line 123"/>
            <p:cNvSpPr>
              <a:spLocks noChangeShapeType="1"/>
            </p:cNvSpPr>
            <p:nvPr/>
          </p:nvSpPr>
          <p:spPr bwMode="auto">
            <a:xfrm flipH="1" flipV="1">
              <a:off x="3581" y="3510"/>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52" name="Line 124"/>
            <p:cNvSpPr>
              <a:spLocks noChangeShapeType="1"/>
            </p:cNvSpPr>
            <p:nvPr/>
          </p:nvSpPr>
          <p:spPr bwMode="auto">
            <a:xfrm>
              <a:off x="3599" y="3528"/>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53" name="Line 125"/>
            <p:cNvSpPr>
              <a:spLocks noChangeShapeType="1"/>
            </p:cNvSpPr>
            <p:nvPr/>
          </p:nvSpPr>
          <p:spPr bwMode="auto">
            <a:xfrm flipH="1">
              <a:off x="3581" y="3528"/>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54" name="Line 126"/>
            <p:cNvSpPr>
              <a:spLocks noChangeShapeType="1"/>
            </p:cNvSpPr>
            <p:nvPr/>
          </p:nvSpPr>
          <p:spPr bwMode="auto">
            <a:xfrm flipV="1">
              <a:off x="3599" y="3510"/>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55" name="Rectangle 127"/>
            <p:cNvSpPr>
              <a:spLocks noChangeArrowheads="1"/>
            </p:cNvSpPr>
            <p:nvPr/>
          </p:nvSpPr>
          <p:spPr bwMode="auto">
            <a:xfrm>
              <a:off x="1669" y="3570"/>
              <a:ext cx="3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0</a:t>
              </a:r>
            </a:p>
          </p:txBody>
        </p:sp>
        <p:sp>
          <p:nvSpPr>
            <p:cNvPr id="99456" name="Rectangle 128"/>
            <p:cNvSpPr>
              <a:spLocks noChangeArrowheads="1"/>
            </p:cNvSpPr>
            <p:nvPr/>
          </p:nvSpPr>
          <p:spPr bwMode="auto">
            <a:xfrm>
              <a:off x="1579" y="3402"/>
              <a:ext cx="12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0.02</a:t>
              </a:r>
            </a:p>
          </p:txBody>
        </p:sp>
        <p:sp>
          <p:nvSpPr>
            <p:cNvPr id="99457" name="Rectangle 129"/>
            <p:cNvSpPr>
              <a:spLocks noChangeArrowheads="1"/>
            </p:cNvSpPr>
            <p:nvPr/>
          </p:nvSpPr>
          <p:spPr bwMode="auto">
            <a:xfrm>
              <a:off x="1579" y="3234"/>
              <a:ext cx="12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0.04</a:t>
              </a:r>
            </a:p>
          </p:txBody>
        </p:sp>
        <p:sp>
          <p:nvSpPr>
            <p:cNvPr id="99458" name="Rectangle 130"/>
            <p:cNvSpPr>
              <a:spLocks noChangeArrowheads="1"/>
            </p:cNvSpPr>
            <p:nvPr/>
          </p:nvSpPr>
          <p:spPr bwMode="auto">
            <a:xfrm>
              <a:off x="1579" y="3066"/>
              <a:ext cx="12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0.06</a:t>
              </a:r>
            </a:p>
          </p:txBody>
        </p:sp>
        <p:sp>
          <p:nvSpPr>
            <p:cNvPr id="99459" name="Rectangle 131"/>
            <p:cNvSpPr>
              <a:spLocks noChangeArrowheads="1"/>
            </p:cNvSpPr>
            <p:nvPr/>
          </p:nvSpPr>
          <p:spPr bwMode="auto">
            <a:xfrm>
              <a:off x="1579" y="2898"/>
              <a:ext cx="12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0.08</a:t>
              </a:r>
            </a:p>
          </p:txBody>
        </p:sp>
        <p:sp>
          <p:nvSpPr>
            <p:cNvPr id="99460" name="Rectangle 132"/>
            <p:cNvSpPr>
              <a:spLocks noChangeArrowheads="1"/>
            </p:cNvSpPr>
            <p:nvPr/>
          </p:nvSpPr>
          <p:spPr bwMode="auto">
            <a:xfrm>
              <a:off x="1615" y="2724"/>
              <a:ext cx="9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0.1</a:t>
              </a:r>
            </a:p>
          </p:txBody>
        </p:sp>
        <p:sp>
          <p:nvSpPr>
            <p:cNvPr id="99461" name="Rectangle 133"/>
            <p:cNvSpPr>
              <a:spLocks noChangeArrowheads="1"/>
            </p:cNvSpPr>
            <p:nvPr/>
          </p:nvSpPr>
          <p:spPr bwMode="auto">
            <a:xfrm>
              <a:off x="1579" y="2556"/>
              <a:ext cx="12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0.12</a:t>
              </a:r>
            </a:p>
          </p:txBody>
        </p:sp>
        <p:sp>
          <p:nvSpPr>
            <p:cNvPr id="99462" name="Rectangle 134"/>
            <p:cNvSpPr>
              <a:spLocks noChangeArrowheads="1"/>
            </p:cNvSpPr>
            <p:nvPr/>
          </p:nvSpPr>
          <p:spPr bwMode="auto">
            <a:xfrm>
              <a:off x="1579" y="2388"/>
              <a:ext cx="12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0.14</a:t>
              </a:r>
            </a:p>
          </p:txBody>
        </p:sp>
        <p:sp>
          <p:nvSpPr>
            <p:cNvPr id="99463" name="Rectangle 135"/>
            <p:cNvSpPr>
              <a:spLocks noChangeArrowheads="1"/>
            </p:cNvSpPr>
            <p:nvPr/>
          </p:nvSpPr>
          <p:spPr bwMode="auto">
            <a:xfrm>
              <a:off x="1579" y="2220"/>
              <a:ext cx="12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0.16</a:t>
              </a:r>
            </a:p>
          </p:txBody>
        </p:sp>
        <p:sp>
          <p:nvSpPr>
            <p:cNvPr id="99464" name="Rectangle 136"/>
            <p:cNvSpPr>
              <a:spLocks noChangeArrowheads="1"/>
            </p:cNvSpPr>
            <p:nvPr/>
          </p:nvSpPr>
          <p:spPr bwMode="auto">
            <a:xfrm>
              <a:off x="1813" y="3666"/>
              <a:ext cx="14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1 Kb</a:t>
              </a:r>
            </a:p>
          </p:txBody>
        </p:sp>
        <p:sp>
          <p:nvSpPr>
            <p:cNvPr id="99465" name="Rectangle 137"/>
            <p:cNvSpPr>
              <a:spLocks noChangeArrowheads="1"/>
            </p:cNvSpPr>
            <p:nvPr/>
          </p:nvSpPr>
          <p:spPr bwMode="auto">
            <a:xfrm>
              <a:off x="2059" y="3666"/>
              <a:ext cx="14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2 Kb</a:t>
              </a:r>
            </a:p>
          </p:txBody>
        </p:sp>
        <p:sp>
          <p:nvSpPr>
            <p:cNvPr id="99466" name="Rectangle 138"/>
            <p:cNvSpPr>
              <a:spLocks noChangeArrowheads="1"/>
            </p:cNvSpPr>
            <p:nvPr/>
          </p:nvSpPr>
          <p:spPr bwMode="auto">
            <a:xfrm>
              <a:off x="2304" y="3666"/>
              <a:ext cx="14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4 Kb</a:t>
              </a:r>
            </a:p>
          </p:txBody>
        </p:sp>
        <p:sp>
          <p:nvSpPr>
            <p:cNvPr id="99467" name="Rectangle 139"/>
            <p:cNvSpPr>
              <a:spLocks noChangeArrowheads="1"/>
            </p:cNvSpPr>
            <p:nvPr/>
          </p:nvSpPr>
          <p:spPr bwMode="auto">
            <a:xfrm>
              <a:off x="2550" y="3666"/>
              <a:ext cx="14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8 Kb</a:t>
              </a:r>
            </a:p>
          </p:txBody>
        </p:sp>
        <p:sp>
          <p:nvSpPr>
            <p:cNvPr id="99468" name="Rectangle 140"/>
            <p:cNvSpPr>
              <a:spLocks noChangeArrowheads="1"/>
            </p:cNvSpPr>
            <p:nvPr/>
          </p:nvSpPr>
          <p:spPr bwMode="auto">
            <a:xfrm>
              <a:off x="2778" y="3666"/>
              <a:ext cx="17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16 Kb</a:t>
              </a:r>
            </a:p>
          </p:txBody>
        </p:sp>
        <p:sp>
          <p:nvSpPr>
            <p:cNvPr id="99469" name="Rectangle 141"/>
            <p:cNvSpPr>
              <a:spLocks noChangeArrowheads="1"/>
            </p:cNvSpPr>
            <p:nvPr/>
          </p:nvSpPr>
          <p:spPr bwMode="auto">
            <a:xfrm>
              <a:off x="3017" y="3666"/>
              <a:ext cx="19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32 Kb </a:t>
              </a:r>
            </a:p>
          </p:txBody>
        </p:sp>
        <p:sp>
          <p:nvSpPr>
            <p:cNvPr id="99470" name="Rectangle 142"/>
            <p:cNvSpPr>
              <a:spLocks noChangeArrowheads="1"/>
            </p:cNvSpPr>
            <p:nvPr/>
          </p:nvSpPr>
          <p:spPr bwMode="auto">
            <a:xfrm>
              <a:off x="3269" y="3666"/>
              <a:ext cx="17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64 Kb</a:t>
              </a:r>
            </a:p>
          </p:txBody>
        </p:sp>
        <p:sp>
          <p:nvSpPr>
            <p:cNvPr id="99471" name="Rectangle 143"/>
            <p:cNvSpPr>
              <a:spLocks noChangeArrowheads="1"/>
            </p:cNvSpPr>
            <p:nvPr/>
          </p:nvSpPr>
          <p:spPr bwMode="auto">
            <a:xfrm>
              <a:off x="3497" y="3666"/>
              <a:ext cx="21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128 Kb</a:t>
              </a:r>
            </a:p>
          </p:txBody>
        </p:sp>
        <p:sp>
          <p:nvSpPr>
            <p:cNvPr id="99472" name="Rectangle 144"/>
            <p:cNvSpPr>
              <a:spLocks noChangeArrowheads="1"/>
            </p:cNvSpPr>
            <p:nvPr/>
          </p:nvSpPr>
          <p:spPr bwMode="auto">
            <a:xfrm>
              <a:off x="3784" y="2712"/>
              <a:ext cx="432" cy="462"/>
            </a:xfrm>
            <a:prstGeom prst="rect">
              <a:avLst/>
            </a:prstGeom>
            <a:solidFill>
              <a:srgbClr val="FFFFFF"/>
            </a:solidFill>
            <a:ln w="0">
              <a:solidFill>
                <a:srgbClr val="000000"/>
              </a:solidFill>
              <a:miter lim="800000"/>
              <a:headEnd/>
              <a:tailEnd/>
            </a:ln>
          </p:spPr>
          <p:txBody>
            <a:bodyPr/>
            <a:lstStyle/>
            <a:p>
              <a:endParaRPr lang="en-US"/>
            </a:p>
          </p:txBody>
        </p:sp>
        <p:sp>
          <p:nvSpPr>
            <p:cNvPr id="99473" name="Line 145"/>
            <p:cNvSpPr>
              <a:spLocks noChangeShapeType="1"/>
            </p:cNvSpPr>
            <p:nvPr/>
          </p:nvSpPr>
          <p:spPr bwMode="auto">
            <a:xfrm>
              <a:off x="3808" y="2772"/>
              <a:ext cx="16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74" name="Freeform 146"/>
            <p:cNvSpPr>
              <a:spLocks/>
            </p:cNvSpPr>
            <p:nvPr/>
          </p:nvSpPr>
          <p:spPr bwMode="auto">
            <a:xfrm>
              <a:off x="3868" y="2754"/>
              <a:ext cx="36" cy="36"/>
            </a:xfrm>
            <a:custGeom>
              <a:avLst/>
              <a:gdLst>
                <a:gd name="T0" fmla="*/ 45 w 90"/>
                <a:gd name="T1" fmla="*/ 0 h 90"/>
                <a:gd name="T2" fmla="*/ 90 w 90"/>
                <a:gd name="T3" fmla="*/ 45 h 90"/>
                <a:gd name="T4" fmla="*/ 45 w 90"/>
                <a:gd name="T5" fmla="*/ 90 h 90"/>
                <a:gd name="T6" fmla="*/ 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90" y="45"/>
                  </a:lnTo>
                  <a:lnTo>
                    <a:pt x="45" y="90"/>
                  </a:lnTo>
                  <a:lnTo>
                    <a:pt x="0" y="45"/>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75" name="Rectangle 147"/>
            <p:cNvSpPr>
              <a:spLocks noChangeArrowheads="1"/>
            </p:cNvSpPr>
            <p:nvPr/>
          </p:nvSpPr>
          <p:spPr bwMode="auto">
            <a:xfrm>
              <a:off x="3988" y="2730"/>
              <a:ext cx="17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1 way</a:t>
              </a:r>
            </a:p>
          </p:txBody>
        </p:sp>
        <p:sp>
          <p:nvSpPr>
            <p:cNvPr id="99476" name="Line 148"/>
            <p:cNvSpPr>
              <a:spLocks noChangeShapeType="1"/>
            </p:cNvSpPr>
            <p:nvPr/>
          </p:nvSpPr>
          <p:spPr bwMode="auto">
            <a:xfrm>
              <a:off x="3808" y="2886"/>
              <a:ext cx="16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77" name="Rectangle 149"/>
            <p:cNvSpPr>
              <a:spLocks noChangeArrowheads="1"/>
            </p:cNvSpPr>
            <p:nvPr/>
          </p:nvSpPr>
          <p:spPr bwMode="auto">
            <a:xfrm>
              <a:off x="3868" y="2868"/>
              <a:ext cx="36" cy="36"/>
            </a:xfrm>
            <a:prstGeom prst="rect">
              <a:avLst/>
            </a:prstGeom>
            <a:solidFill>
              <a:srgbClr val="000000"/>
            </a:solidFill>
            <a:ln w="9525">
              <a:solidFill>
                <a:srgbClr val="000000"/>
              </a:solidFill>
              <a:miter lim="800000"/>
              <a:headEnd/>
              <a:tailEnd/>
            </a:ln>
          </p:spPr>
          <p:txBody>
            <a:bodyPr/>
            <a:lstStyle/>
            <a:p>
              <a:endParaRPr lang="en-US"/>
            </a:p>
          </p:txBody>
        </p:sp>
        <p:sp>
          <p:nvSpPr>
            <p:cNvPr id="99478" name="Rectangle 150"/>
            <p:cNvSpPr>
              <a:spLocks noChangeArrowheads="1"/>
            </p:cNvSpPr>
            <p:nvPr/>
          </p:nvSpPr>
          <p:spPr bwMode="auto">
            <a:xfrm>
              <a:off x="3988" y="2844"/>
              <a:ext cx="17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2 way</a:t>
              </a:r>
            </a:p>
          </p:txBody>
        </p:sp>
        <p:sp>
          <p:nvSpPr>
            <p:cNvPr id="99479" name="Line 151"/>
            <p:cNvSpPr>
              <a:spLocks noChangeShapeType="1"/>
            </p:cNvSpPr>
            <p:nvPr/>
          </p:nvSpPr>
          <p:spPr bwMode="auto">
            <a:xfrm>
              <a:off x="3808" y="3000"/>
              <a:ext cx="16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80" name="Freeform 152"/>
            <p:cNvSpPr>
              <a:spLocks/>
            </p:cNvSpPr>
            <p:nvPr/>
          </p:nvSpPr>
          <p:spPr bwMode="auto">
            <a:xfrm>
              <a:off x="3868" y="2982"/>
              <a:ext cx="36" cy="36"/>
            </a:xfrm>
            <a:custGeom>
              <a:avLst/>
              <a:gdLst>
                <a:gd name="T0" fmla="*/ 45 w 90"/>
                <a:gd name="T1" fmla="*/ 0 h 90"/>
                <a:gd name="T2" fmla="*/ 90 w 90"/>
                <a:gd name="T3" fmla="*/ 90 h 90"/>
                <a:gd name="T4" fmla="*/ 0 w 90"/>
                <a:gd name="T5" fmla="*/ 90 h 90"/>
                <a:gd name="T6" fmla="*/ 45 w 90"/>
                <a:gd name="T7" fmla="*/ 0 h 90"/>
              </a:gdLst>
              <a:ahLst/>
              <a:cxnLst>
                <a:cxn ang="0">
                  <a:pos x="T0" y="T1"/>
                </a:cxn>
                <a:cxn ang="0">
                  <a:pos x="T2" y="T3"/>
                </a:cxn>
                <a:cxn ang="0">
                  <a:pos x="T4" y="T5"/>
                </a:cxn>
                <a:cxn ang="0">
                  <a:pos x="T6" y="T7"/>
                </a:cxn>
              </a:cxnLst>
              <a:rect l="0" t="0" r="r" b="b"/>
              <a:pathLst>
                <a:path w="90" h="90">
                  <a:moveTo>
                    <a:pt x="45" y="0"/>
                  </a:moveTo>
                  <a:lnTo>
                    <a:pt x="90" y="90"/>
                  </a:lnTo>
                  <a:lnTo>
                    <a:pt x="0" y="90"/>
                  </a:lnTo>
                  <a:lnTo>
                    <a:pt x="45" y="0"/>
                  </a:lnTo>
                  <a:close/>
                </a:path>
              </a:pathLst>
            </a:custGeom>
            <a:solidFill>
              <a:srgbClr val="000000"/>
            </a:solidFill>
            <a:ln w="9525">
              <a:solidFill>
                <a:srgbClr val="000000"/>
              </a:solidFill>
              <a:prstDash val="solid"/>
              <a:round/>
              <a:headEnd/>
              <a:tailEnd/>
            </a:ln>
          </p:spPr>
          <p:txBody>
            <a:bodyPr/>
            <a:lstStyle/>
            <a:p>
              <a:endParaRPr lang="en-US"/>
            </a:p>
          </p:txBody>
        </p:sp>
        <p:sp>
          <p:nvSpPr>
            <p:cNvPr id="99481" name="Rectangle 153"/>
            <p:cNvSpPr>
              <a:spLocks noChangeArrowheads="1"/>
            </p:cNvSpPr>
            <p:nvPr/>
          </p:nvSpPr>
          <p:spPr bwMode="auto">
            <a:xfrm>
              <a:off x="3988" y="2958"/>
              <a:ext cx="19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4 way </a:t>
              </a:r>
            </a:p>
          </p:txBody>
        </p:sp>
        <p:sp>
          <p:nvSpPr>
            <p:cNvPr id="99482" name="Line 154"/>
            <p:cNvSpPr>
              <a:spLocks noChangeShapeType="1"/>
            </p:cNvSpPr>
            <p:nvPr/>
          </p:nvSpPr>
          <p:spPr bwMode="auto">
            <a:xfrm>
              <a:off x="3808" y="3114"/>
              <a:ext cx="16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83" name="Rectangle 155"/>
            <p:cNvSpPr>
              <a:spLocks noChangeArrowheads="1"/>
            </p:cNvSpPr>
            <p:nvPr/>
          </p:nvSpPr>
          <p:spPr bwMode="auto">
            <a:xfrm>
              <a:off x="3862" y="3090"/>
              <a:ext cx="60"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484" name="Line 156"/>
            <p:cNvSpPr>
              <a:spLocks noChangeShapeType="1"/>
            </p:cNvSpPr>
            <p:nvPr/>
          </p:nvSpPr>
          <p:spPr bwMode="auto">
            <a:xfrm flipH="1" flipV="1">
              <a:off x="3868" y="3096"/>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85" name="Line 157"/>
            <p:cNvSpPr>
              <a:spLocks noChangeShapeType="1"/>
            </p:cNvSpPr>
            <p:nvPr/>
          </p:nvSpPr>
          <p:spPr bwMode="auto">
            <a:xfrm>
              <a:off x="3886" y="311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86" name="Line 158"/>
            <p:cNvSpPr>
              <a:spLocks noChangeShapeType="1"/>
            </p:cNvSpPr>
            <p:nvPr/>
          </p:nvSpPr>
          <p:spPr bwMode="auto">
            <a:xfrm flipH="1">
              <a:off x="3868" y="3114"/>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87" name="Line 159"/>
            <p:cNvSpPr>
              <a:spLocks noChangeShapeType="1"/>
            </p:cNvSpPr>
            <p:nvPr/>
          </p:nvSpPr>
          <p:spPr bwMode="auto">
            <a:xfrm flipV="1">
              <a:off x="3886" y="3096"/>
              <a:ext cx="18" cy="1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488" name="Rectangle 160"/>
            <p:cNvSpPr>
              <a:spLocks noChangeArrowheads="1"/>
            </p:cNvSpPr>
            <p:nvPr/>
          </p:nvSpPr>
          <p:spPr bwMode="auto">
            <a:xfrm>
              <a:off x="3988" y="3072"/>
              <a:ext cx="17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t>8 way</a:t>
              </a:r>
            </a:p>
          </p:txBody>
        </p:sp>
        <p:sp>
          <p:nvSpPr>
            <p:cNvPr id="99489" name="Text Box 161"/>
            <p:cNvSpPr txBox="1">
              <a:spLocks noChangeArrowheads="1"/>
            </p:cNvSpPr>
            <p:nvPr/>
          </p:nvSpPr>
          <p:spPr bwMode="auto">
            <a:xfrm>
              <a:off x="989" y="2770"/>
              <a:ext cx="554" cy="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 cache miss</a:t>
              </a:r>
            </a:p>
          </p:txBody>
        </p:sp>
        <p:sp>
          <p:nvSpPr>
            <p:cNvPr id="99490" name="Text Box 162"/>
            <p:cNvSpPr txBox="1">
              <a:spLocks noChangeArrowheads="1"/>
            </p:cNvSpPr>
            <p:nvPr/>
          </p:nvSpPr>
          <p:spPr bwMode="auto">
            <a:xfrm>
              <a:off x="3677" y="3596"/>
              <a:ext cx="518"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t>cache size</a:t>
              </a:r>
            </a:p>
          </p:txBody>
        </p:sp>
      </p:grpSp>
    </p:spTree>
    <p:extLst>
      <p:ext uri="{BB962C8B-B14F-4D97-AF65-F5344CB8AC3E}">
        <p14:creationId xmlns="" xmlns:p14="http://schemas.microsoft.com/office/powerpoint/2010/main" val="1609949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Memory Contd…</a:t>
            </a:r>
            <a:endParaRPr lang="en-US" dirty="0"/>
          </a:p>
        </p:txBody>
      </p:sp>
      <p:sp>
        <p:nvSpPr>
          <p:cNvPr id="3" name="Content Placeholder 2"/>
          <p:cNvSpPr>
            <a:spLocks noGrp="1"/>
          </p:cNvSpPr>
          <p:nvPr>
            <p:ph idx="1"/>
          </p:nvPr>
        </p:nvSpPr>
        <p:spPr>
          <a:xfrm>
            <a:off x="0" y="1600200"/>
            <a:ext cx="9144000" cy="5257800"/>
          </a:xfrm>
        </p:spPr>
        <p:txBody>
          <a:bodyPr/>
          <a:lstStyle/>
          <a:p>
            <a:pPr>
              <a:buFont typeface="Wingdings" pitchFamily="2" charset="2"/>
              <a:buChar char="v"/>
            </a:pPr>
            <a:r>
              <a:rPr lang="en-US" sz="2000" dirty="0">
                <a:latin typeface="Times New Roman" pitchFamily="18" charset="0"/>
                <a:cs typeface="Times New Roman" pitchFamily="18" charset="0"/>
              </a:rPr>
              <a:t>Stores large number of </a:t>
            </a:r>
            <a:r>
              <a:rPr lang="en-US" sz="2000" dirty="0" smtClean="0">
                <a:latin typeface="Times New Roman" pitchFamily="18" charset="0"/>
                <a:cs typeface="Times New Roman" pitchFamily="18" charset="0"/>
              </a:rPr>
              <a:t>bits</a:t>
            </a:r>
          </a:p>
          <a:p>
            <a:pPr lvl="1">
              <a:buFont typeface="Wingdings" pitchFamily="2" charset="2"/>
              <a:buChar char="v"/>
            </a:pPr>
            <a:r>
              <a:rPr lang="en-US" sz="2000" i="1" dirty="0"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x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words of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bits </a:t>
            </a:r>
            <a:r>
              <a:rPr lang="en-US" sz="2000" dirty="0" smtClean="0">
                <a:latin typeface="Times New Roman" pitchFamily="18" charset="0"/>
                <a:cs typeface="Times New Roman" pitchFamily="18" charset="0"/>
              </a:rPr>
              <a:t>each</a:t>
            </a:r>
          </a:p>
          <a:p>
            <a:pPr lvl="1">
              <a:buFont typeface="Wingdings" pitchFamily="2" charset="2"/>
              <a:buChar char="v"/>
            </a:pPr>
            <a:r>
              <a:rPr lang="en-US" sz="2000" dirty="0" smtClean="0">
                <a:latin typeface="Times New Roman" pitchFamily="18" charset="0"/>
                <a:cs typeface="Times New Roman" pitchFamily="18" charset="0"/>
              </a:rPr>
              <a:t>k = Log2(</a:t>
            </a:r>
            <a:r>
              <a:rPr lang="en-US" sz="2000" i="1" dirty="0"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address input signals</a:t>
            </a:r>
            <a:endParaRPr lang="en-US" sz="2000" dirty="0">
              <a:latin typeface="Times New Roman" pitchFamily="18" charset="0"/>
              <a:cs typeface="Times New Roman" pitchFamily="18" charset="0"/>
            </a:endParaRPr>
          </a:p>
          <a:p>
            <a:pPr lvl="1">
              <a:buFont typeface="Wingdings" pitchFamily="2" charset="2"/>
              <a:buChar char="v"/>
            </a:pPr>
            <a:r>
              <a:rPr lang="en-US" sz="2000" dirty="0" smtClean="0">
                <a:latin typeface="Times New Roman" pitchFamily="18" charset="0"/>
                <a:cs typeface="Times New Roman" pitchFamily="18" charset="0"/>
              </a:rPr>
              <a:t>or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 2^k </a:t>
            </a:r>
            <a:r>
              <a:rPr lang="en-US" sz="2000" dirty="0" smtClean="0">
                <a:latin typeface="Times New Roman" pitchFamily="18" charset="0"/>
                <a:cs typeface="Times New Roman" pitchFamily="18" charset="0"/>
              </a:rPr>
              <a:t>words</a:t>
            </a:r>
          </a:p>
          <a:p>
            <a:pPr lvl="1">
              <a:buFont typeface="Wingdings" pitchFamily="2" charset="2"/>
              <a:buChar char="v"/>
            </a:pPr>
            <a:r>
              <a:rPr lang="en-US" sz="2000" dirty="0" smtClean="0">
                <a:latin typeface="Times New Roman" pitchFamily="18" charset="0"/>
                <a:cs typeface="Times New Roman" pitchFamily="18" charset="0"/>
              </a:rPr>
              <a:t>e.g</a:t>
            </a:r>
            <a:r>
              <a:rPr lang="en-US" sz="2000" dirty="0">
                <a:latin typeface="Times New Roman" pitchFamily="18" charset="0"/>
                <a:cs typeface="Times New Roman" pitchFamily="18" charset="0"/>
              </a:rPr>
              <a:t>., 4,096 x 8 </a:t>
            </a:r>
            <a:r>
              <a:rPr lang="en-US" sz="2000" dirty="0" smtClean="0">
                <a:latin typeface="Times New Roman" pitchFamily="18" charset="0"/>
                <a:cs typeface="Times New Roman" pitchFamily="18" charset="0"/>
              </a:rPr>
              <a:t>memory:</a:t>
            </a:r>
          </a:p>
          <a:p>
            <a:pPr lvl="2">
              <a:buFont typeface="Wingdings" pitchFamily="2" charset="2"/>
              <a:buChar char="v"/>
            </a:pPr>
            <a:r>
              <a:rPr lang="en-US" sz="2000" dirty="0" smtClean="0">
                <a:latin typeface="Times New Roman" pitchFamily="18" charset="0"/>
                <a:cs typeface="Times New Roman" pitchFamily="18" charset="0"/>
              </a:rPr>
              <a:t>32,768 bits</a:t>
            </a:r>
          </a:p>
          <a:p>
            <a:pPr lvl="2">
              <a:buFont typeface="Wingdings" pitchFamily="2" charset="2"/>
              <a:buChar char="v"/>
            </a:pPr>
            <a:r>
              <a:rPr lang="en-US" sz="2000" dirty="0" smtClean="0">
                <a:latin typeface="Times New Roman" pitchFamily="18" charset="0"/>
                <a:cs typeface="Times New Roman" pitchFamily="18" charset="0"/>
              </a:rPr>
              <a:t>12 </a:t>
            </a:r>
            <a:r>
              <a:rPr lang="en-US" sz="2000" dirty="0">
                <a:latin typeface="Times New Roman" pitchFamily="18" charset="0"/>
                <a:cs typeface="Times New Roman" pitchFamily="18" charset="0"/>
              </a:rPr>
              <a:t>address input </a:t>
            </a:r>
            <a:r>
              <a:rPr lang="en-US" sz="2000" dirty="0" smtClean="0">
                <a:latin typeface="Times New Roman" pitchFamily="18" charset="0"/>
                <a:cs typeface="Times New Roman" pitchFamily="18" charset="0"/>
              </a:rPr>
              <a:t>signals</a:t>
            </a:r>
          </a:p>
          <a:p>
            <a:pPr lvl="2">
              <a:buFont typeface="Wingdings" pitchFamily="2" charset="2"/>
              <a:buChar char="v"/>
            </a:pPr>
            <a:r>
              <a:rPr lang="en-US" sz="2000" dirty="0" smtClean="0">
                <a:latin typeface="Times New Roman" pitchFamily="18" charset="0"/>
                <a:cs typeface="Times New Roman" pitchFamily="18" charset="0"/>
              </a:rPr>
              <a:t>8 </a:t>
            </a:r>
            <a:r>
              <a:rPr lang="en-US" sz="2000" dirty="0">
                <a:latin typeface="Times New Roman" pitchFamily="18" charset="0"/>
                <a:cs typeface="Times New Roman" pitchFamily="18" charset="0"/>
              </a:rPr>
              <a:t>input/output data signals</a:t>
            </a:r>
          </a:p>
          <a:p>
            <a:pPr>
              <a:buFont typeface="Wingdings" pitchFamily="2" charset="2"/>
              <a:buChar char="v"/>
            </a:pPr>
            <a:r>
              <a:rPr lang="en-US" sz="2000" dirty="0">
                <a:latin typeface="Times New Roman" pitchFamily="18" charset="0"/>
                <a:cs typeface="Times New Roman" pitchFamily="18" charset="0"/>
              </a:rPr>
              <a:t>Memory </a:t>
            </a:r>
            <a:r>
              <a:rPr lang="en-US" sz="2000" dirty="0" smtClean="0">
                <a:latin typeface="Times New Roman" pitchFamily="18" charset="0"/>
                <a:cs typeface="Times New Roman" pitchFamily="18" charset="0"/>
              </a:rPr>
              <a:t>access</a:t>
            </a:r>
          </a:p>
          <a:p>
            <a:pPr lvl="1">
              <a:buFont typeface="Wingdings" pitchFamily="2" charset="2"/>
              <a:buChar char="v"/>
            </a:pPr>
            <a:r>
              <a:rPr lang="en-US" sz="2000" dirty="0" smtClean="0">
                <a:latin typeface="Times New Roman" pitchFamily="18" charset="0"/>
                <a:cs typeface="Times New Roman" pitchFamily="18" charset="0"/>
              </a:rPr>
              <a:t>r/w</a:t>
            </a:r>
            <a:r>
              <a:rPr lang="en-US" sz="2000" dirty="0">
                <a:latin typeface="Times New Roman" pitchFamily="18" charset="0"/>
                <a:cs typeface="Times New Roman" pitchFamily="18" charset="0"/>
              </a:rPr>
              <a:t>: selects read or </a:t>
            </a:r>
            <a:r>
              <a:rPr lang="en-US" sz="2000" dirty="0" smtClean="0">
                <a:latin typeface="Times New Roman" pitchFamily="18" charset="0"/>
                <a:cs typeface="Times New Roman" pitchFamily="18" charset="0"/>
              </a:rPr>
              <a:t>write</a:t>
            </a:r>
          </a:p>
          <a:p>
            <a:pPr lvl="1">
              <a:buFont typeface="Wingdings" pitchFamily="2" charset="2"/>
              <a:buChar char="v"/>
            </a:pPr>
            <a:r>
              <a:rPr lang="en-US" sz="2000" dirty="0" smtClean="0">
                <a:latin typeface="Times New Roman" pitchFamily="18" charset="0"/>
                <a:cs typeface="Times New Roman" pitchFamily="18" charset="0"/>
              </a:rPr>
              <a:t>enable</a:t>
            </a:r>
            <a:r>
              <a:rPr lang="en-US" sz="2000" dirty="0">
                <a:latin typeface="Times New Roman" pitchFamily="18" charset="0"/>
                <a:cs typeface="Times New Roman" pitchFamily="18" charset="0"/>
              </a:rPr>
              <a:t>: read or write only when </a:t>
            </a:r>
            <a:r>
              <a:rPr lang="en-US" sz="2000" dirty="0" smtClean="0">
                <a:latin typeface="Times New Roman" pitchFamily="18" charset="0"/>
                <a:cs typeface="Times New Roman" pitchFamily="18" charset="0"/>
              </a:rPr>
              <a:t>asserted</a:t>
            </a:r>
          </a:p>
          <a:p>
            <a:pPr lvl="1">
              <a:buFont typeface="Wingdings" pitchFamily="2" charset="2"/>
              <a:buChar char="v"/>
            </a:pPr>
            <a:r>
              <a:rPr lang="en-US" sz="2000" dirty="0" smtClean="0">
                <a:latin typeface="Times New Roman" pitchFamily="18" charset="0"/>
                <a:cs typeface="Times New Roman" pitchFamily="18" charset="0"/>
              </a:rPr>
              <a:t>multiport</a:t>
            </a:r>
            <a:r>
              <a:rPr lang="en-US" sz="2000" dirty="0">
                <a:latin typeface="Times New Roman" pitchFamily="18" charset="0"/>
                <a:cs typeface="Times New Roman" pitchFamily="18" charset="0"/>
              </a:rPr>
              <a:t>: multiple accesses to different </a:t>
            </a:r>
            <a:r>
              <a:rPr lang="en-US" sz="2000" dirty="0" smtClean="0">
                <a:latin typeface="Times New Roman" pitchFamily="18" charset="0"/>
                <a:cs typeface="Times New Roman" pitchFamily="18" charset="0"/>
              </a:rPr>
              <a:t>locations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simultaneously</a:t>
            </a:r>
            <a:endParaRPr lang="en-US" sz="2000" dirty="0">
              <a:latin typeface="Times New Roman" pitchFamily="18" charset="0"/>
              <a:cs typeface="Times New Roman" pitchFamily="18" charset="0"/>
            </a:endParaRPr>
          </a:p>
          <a:p>
            <a:pPr marL="0" indent="0">
              <a:buNone/>
            </a:pPr>
            <a:endParaRPr lang="en-US" dirty="0"/>
          </a:p>
        </p:txBody>
      </p:sp>
      <p:grpSp>
        <p:nvGrpSpPr>
          <p:cNvPr id="51" name="Group 144"/>
          <p:cNvGrpSpPr>
            <a:grpSpLocks/>
          </p:cNvGrpSpPr>
          <p:nvPr/>
        </p:nvGrpSpPr>
        <p:grpSpPr bwMode="auto">
          <a:xfrm>
            <a:off x="6099175" y="1524001"/>
            <a:ext cx="2816225" cy="5195316"/>
            <a:chOff x="3728" y="1067"/>
            <a:chExt cx="1558" cy="2750"/>
          </a:xfrm>
        </p:grpSpPr>
        <p:grpSp>
          <p:nvGrpSpPr>
            <p:cNvPr id="52" name="Group 100"/>
            <p:cNvGrpSpPr>
              <a:grpSpLocks/>
            </p:cNvGrpSpPr>
            <p:nvPr/>
          </p:nvGrpSpPr>
          <p:grpSpPr bwMode="auto">
            <a:xfrm>
              <a:off x="4100" y="1067"/>
              <a:ext cx="1042" cy="1139"/>
              <a:chOff x="4496" y="1157"/>
              <a:chExt cx="832" cy="1079"/>
            </a:xfrm>
          </p:grpSpPr>
          <p:sp>
            <p:nvSpPr>
              <p:cNvPr id="75" name="Text Box 101"/>
              <p:cNvSpPr txBox="1">
                <a:spLocks noChangeArrowheads="1"/>
              </p:cNvSpPr>
              <p:nvPr/>
            </p:nvSpPr>
            <p:spPr bwMode="auto">
              <a:xfrm>
                <a:off x="4694" y="1327"/>
                <a:ext cx="634" cy="640"/>
              </a:xfrm>
              <a:prstGeom prst="rect">
                <a:avLst/>
              </a:prstGeom>
              <a:solidFill>
                <a:srgbClr val="FFFFFF"/>
              </a:solidFill>
              <a:ln w="9525">
                <a:solidFill>
                  <a:srgbClr val="000000"/>
                </a:solidFill>
                <a:miter lim="800000"/>
                <a:headEnd/>
                <a:tailEnd/>
              </a:ln>
            </p:spPr>
            <p:txBody>
              <a:bodyPr lIns="0" rIns="0"/>
              <a:lstStyle/>
              <a:p>
                <a:pPr algn="ctr"/>
                <a:endParaRPr lang="en-US"/>
              </a:p>
            </p:txBody>
          </p:sp>
          <p:sp>
            <p:nvSpPr>
              <p:cNvPr id="76" name="Text Box 102"/>
              <p:cNvSpPr txBox="1">
                <a:spLocks noChangeArrowheads="1"/>
              </p:cNvSpPr>
              <p:nvPr/>
            </p:nvSpPr>
            <p:spPr bwMode="auto">
              <a:xfrm>
                <a:off x="4694" y="1157"/>
                <a:ext cx="634"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b="1" u="sng"/>
                  <a:t>m ×  n memory</a:t>
                </a:r>
                <a:endParaRPr lang="en-US" u="sng"/>
              </a:p>
            </p:txBody>
          </p:sp>
          <p:sp>
            <p:nvSpPr>
              <p:cNvPr id="77" name="Line 103"/>
              <p:cNvSpPr>
                <a:spLocks noChangeShapeType="1"/>
              </p:cNvSpPr>
              <p:nvPr/>
            </p:nvSpPr>
            <p:spPr bwMode="auto">
              <a:xfrm>
                <a:off x="4694" y="1455"/>
                <a:ext cx="63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8" name="Line 104"/>
              <p:cNvSpPr>
                <a:spLocks noChangeShapeType="1"/>
              </p:cNvSpPr>
              <p:nvPr/>
            </p:nvSpPr>
            <p:spPr bwMode="auto">
              <a:xfrm>
                <a:off x="4694" y="1578"/>
                <a:ext cx="63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9" name="Line 105"/>
              <p:cNvSpPr>
                <a:spLocks noChangeShapeType="1"/>
              </p:cNvSpPr>
              <p:nvPr/>
            </p:nvSpPr>
            <p:spPr bwMode="auto">
              <a:xfrm>
                <a:off x="4694" y="1839"/>
                <a:ext cx="63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 name="Text Box 106"/>
              <p:cNvSpPr txBox="1">
                <a:spLocks noChangeArrowheads="1"/>
              </p:cNvSpPr>
              <p:nvPr/>
            </p:nvSpPr>
            <p:spPr bwMode="auto">
              <a:xfrm>
                <a:off x="4925" y="1626"/>
                <a:ext cx="169"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81" name="Line 107"/>
              <p:cNvSpPr>
                <a:spLocks noChangeShapeType="1"/>
              </p:cNvSpPr>
              <p:nvPr/>
            </p:nvSpPr>
            <p:spPr bwMode="auto">
              <a:xfrm>
                <a:off x="4784" y="1327"/>
                <a:ext cx="0" cy="2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 name="Line 108"/>
              <p:cNvSpPr>
                <a:spLocks noChangeShapeType="1"/>
              </p:cNvSpPr>
              <p:nvPr/>
            </p:nvSpPr>
            <p:spPr bwMode="auto">
              <a:xfrm>
                <a:off x="4854" y="1327"/>
                <a:ext cx="0" cy="2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 name="Line 109"/>
              <p:cNvSpPr>
                <a:spLocks noChangeShapeType="1"/>
              </p:cNvSpPr>
              <p:nvPr/>
            </p:nvSpPr>
            <p:spPr bwMode="auto">
              <a:xfrm>
                <a:off x="4925" y="1327"/>
                <a:ext cx="0" cy="2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 name="Line 110"/>
              <p:cNvSpPr>
                <a:spLocks noChangeShapeType="1"/>
              </p:cNvSpPr>
              <p:nvPr/>
            </p:nvSpPr>
            <p:spPr bwMode="auto">
              <a:xfrm>
                <a:off x="4995" y="1327"/>
                <a:ext cx="0" cy="2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 name="Line 111"/>
              <p:cNvSpPr>
                <a:spLocks noChangeShapeType="1"/>
              </p:cNvSpPr>
              <p:nvPr/>
            </p:nvSpPr>
            <p:spPr bwMode="auto">
              <a:xfrm>
                <a:off x="5215" y="1327"/>
                <a:ext cx="0" cy="2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 name="Text Box 112"/>
              <p:cNvSpPr txBox="1">
                <a:spLocks noChangeArrowheads="1"/>
              </p:cNvSpPr>
              <p:nvPr/>
            </p:nvSpPr>
            <p:spPr bwMode="auto">
              <a:xfrm>
                <a:off x="5046" y="1327"/>
                <a:ext cx="169"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87" name="Line 113"/>
              <p:cNvSpPr>
                <a:spLocks noChangeShapeType="1"/>
              </p:cNvSpPr>
              <p:nvPr/>
            </p:nvSpPr>
            <p:spPr bwMode="auto">
              <a:xfrm>
                <a:off x="4784" y="1839"/>
                <a:ext cx="0" cy="1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8" name="Line 114"/>
              <p:cNvSpPr>
                <a:spLocks noChangeShapeType="1"/>
              </p:cNvSpPr>
              <p:nvPr/>
            </p:nvSpPr>
            <p:spPr bwMode="auto">
              <a:xfrm>
                <a:off x="4854" y="1839"/>
                <a:ext cx="0" cy="1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 name="Line 115"/>
              <p:cNvSpPr>
                <a:spLocks noChangeShapeType="1"/>
              </p:cNvSpPr>
              <p:nvPr/>
            </p:nvSpPr>
            <p:spPr bwMode="auto">
              <a:xfrm>
                <a:off x="4995" y="1839"/>
                <a:ext cx="0" cy="1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0" name="Line 116"/>
              <p:cNvSpPr>
                <a:spLocks noChangeShapeType="1"/>
              </p:cNvSpPr>
              <p:nvPr/>
            </p:nvSpPr>
            <p:spPr bwMode="auto">
              <a:xfrm>
                <a:off x="4925" y="1839"/>
                <a:ext cx="0" cy="1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1" name="Line 117"/>
              <p:cNvSpPr>
                <a:spLocks noChangeShapeType="1"/>
              </p:cNvSpPr>
              <p:nvPr/>
            </p:nvSpPr>
            <p:spPr bwMode="auto">
              <a:xfrm>
                <a:off x="5215" y="1839"/>
                <a:ext cx="0" cy="1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 name="AutoShape 118"/>
              <p:cNvSpPr>
                <a:spLocks/>
              </p:cNvSpPr>
              <p:nvPr/>
            </p:nvSpPr>
            <p:spPr bwMode="auto">
              <a:xfrm>
                <a:off x="4618" y="1327"/>
                <a:ext cx="70" cy="640"/>
              </a:xfrm>
              <a:prstGeom prst="leftBrace">
                <a:avLst>
                  <a:gd name="adj1" fmla="val 76190"/>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000"/>
              </a:p>
            </p:txBody>
          </p:sp>
          <p:sp>
            <p:nvSpPr>
              <p:cNvPr id="93" name="Text Box 119"/>
              <p:cNvSpPr txBox="1">
                <a:spLocks noChangeArrowheads="1"/>
              </p:cNvSpPr>
              <p:nvPr/>
            </p:nvSpPr>
            <p:spPr bwMode="auto">
              <a:xfrm>
                <a:off x="4694" y="2094"/>
                <a:ext cx="634"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i="1"/>
                  <a:t>n</a:t>
                </a:r>
                <a:r>
                  <a:rPr lang="en-US"/>
                  <a:t> bits per word</a:t>
                </a:r>
              </a:p>
            </p:txBody>
          </p:sp>
          <p:sp>
            <p:nvSpPr>
              <p:cNvPr id="94" name="AutoShape 120"/>
              <p:cNvSpPr>
                <a:spLocks/>
              </p:cNvSpPr>
              <p:nvPr/>
            </p:nvSpPr>
            <p:spPr bwMode="auto">
              <a:xfrm rot="-5400000">
                <a:off x="4965" y="1731"/>
                <a:ext cx="92" cy="634"/>
              </a:xfrm>
              <a:prstGeom prst="leftBrace">
                <a:avLst>
                  <a:gd name="adj1" fmla="val 57428"/>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5" name="Text Box 121"/>
              <p:cNvSpPr txBox="1">
                <a:spLocks noChangeArrowheads="1"/>
              </p:cNvSpPr>
              <p:nvPr/>
            </p:nvSpPr>
            <p:spPr bwMode="auto">
              <a:xfrm rot="16200000">
                <a:off x="4262" y="1619"/>
                <a:ext cx="576" cy="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i="1"/>
                  <a:t>m</a:t>
                </a:r>
                <a:r>
                  <a:rPr lang="en-US"/>
                  <a:t> words</a:t>
                </a:r>
              </a:p>
            </p:txBody>
          </p:sp>
        </p:grpSp>
        <p:grpSp>
          <p:nvGrpSpPr>
            <p:cNvPr id="53" name="Group 122"/>
            <p:cNvGrpSpPr>
              <a:grpSpLocks/>
            </p:cNvGrpSpPr>
            <p:nvPr/>
          </p:nvGrpSpPr>
          <p:grpSpPr bwMode="auto">
            <a:xfrm>
              <a:off x="3728" y="2276"/>
              <a:ext cx="1558" cy="1541"/>
              <a:chOff x="3908" y="2264"/>
              <a:chExt cx="1558" cy="1541"/>
            </a:xfrm>
          </p:grpSpPr>
          <p:grpSp>
            <p:nvGrpSpPr>
              <p:cNvPr id="54" name="Group 123"/>
              <p:cNvGrpSpPr>
                <a:grpSpLocks/>
              </p:cNvGrpSpPr>
              <p:nvPr/>
            </p:nvGrpSpPr>
            <p:grpSpPr bwMode="auto">
              <a:xfrm>
                <a:off x="3908" y="2574"/>
                <a:ext cx="1468" cy="1231"/>
                <a:chOff x="3890" y="2502"/>
                <a:chExt cx="1468" cy="1231"/>
              </a:xfrm>
            </p:grpSpPr>
            <p:sp>
              <p:nvSpPr>
                <p:cNvPr id="56" name="Text Box 124"/>
                <p:cNvSpPr txBox="1">
                  <a:spLocks noChangeArrowheads="1"/>
                </p:cNvSpPr>
                <p:nvPr/>
              </p:nvSpPr>
              <p:spPr bwMode="auto">
                <a:xfrm>
                  <a:off x="3890" y="2669"/>
                  <a:ext cx="375"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dirty="0"/>
                    <a:t>enable</a:t>
                  </a:r>
                </a:p>
              </p:txBody>
            </p:sp>
            <p:sp>
              <p:nvSpPr>
                <p:cNvPr id="57" name="Text Box 125"/>
                <p:cNvSpPr txBox="1">
                  <a:spLocks noChangeArrowheads="1"/>
                </p:cNvSpPr>
                <p:nvPr/>
              </p:nvSpPr>
              <p:spPr bwMode="auto">
                <a:xfrm>
                  <a:off x="4578" y="2525"/>
                  <a:ext cx="780" cy="716"/>
                </a:xfrm>
                <a:prstGeom prst="rect">
                  <a:avLst/>
                </a:prstGeom>
                <a:solidFill>
                  <a:srgbClr val="FFFFFF"/>
                </a:solidFill>
                <a:ln w="9525">
                  <a:solidFill>
                    <a:srgbClr val="000000"/>
                  </a:solidFill>
                  <a:miter lim="800000"/>
                  <a:headEnd/>
                  <a:tailEnd/>
                </a:ln>
              </p:spPr>
              <p:txBody>
                <a:bodyPr lIns="0" rIns="0"/>
                <a:lstStyle/>
                <a:p>
                  <a:pPr algn="ctr"/>
                  <a:r>
                    <a:rPr lang="en-US" sz="1000"/>
                    <a:t>2</a:t>
                  </a:r>
                  <a:r>
                    <a:rPr lang="en-US" sz="1000" baseline="30000"/>
                    <a:t>k</a:t>
                  </a:r>
                  <a:r>
                    <a:rPr lang="en-US" sz="1000"/>
                    <a:t> × n read and write memory</a:t>
                  </a:r>
                </a:p>
              </p:txBody>
            </p:sp>
            <p:sp>
              <p:nvSpPr>
                <p:cNvPr id="58" name="Text Box 126"/>
                <p:cNvSpPr txBox="1">
                  <a:spLocks noChangeArrowheads="1"/>
                </p:cNvSpPr>
                <p:nvPr/>
              </p:nvSpPr>
              <p:spPr bwMode="auto">
                <a:xfrm>
                  <a:off x="4043" y="2906"/>
                  <a:ext cx="21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A</a:t>
                  </a:r>
                  <a:r>
                    <a:rPr lang="en-US" sz="1200" baseline="-25000"/>
                    <a:t>0</a:t>
                  </a:r>
                  <a:endParaRPr lang="en-US"/>
                </a:p>
              </p:txBody>
            </p:sp>
            <p:sp>
              <p:nvSpPr>
                <p:cNvPr id="59" name="Line 127"/>
                <p:cNvSpPr>
                  <a:spLocks noChangeShapeType="1"/>
                </p:cNvSpPr>
                <p:nvPr/>
              </p:nvSpPr>
              <p:spPr bwMode="auto">
                <a:xfrm rot="-5400000">
                  <a:off x="4419" y="2890"/>
                  <a:ext cx="0" cy="319"/>
                </a:xfrm>
                <a:prstGeom prst="line">
                  <a:avLst/>
                </a:prstGeom>
                <a:noFill/>
                <a:ln w="9525">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60" name="Line 128"/>
                <p:cNvSpPr>
                  <a:spLocks noChangeShapeType="1"/>
                </p:cNvSpPr>
                <p:nvPr/>
              </p:nvSpPr>
              <p:spPr bwMode="auto">
                <a:xfrm rot="-5400000">
                  <a:off x="4419" y="3033"/>
                  <a:ext cx="0" cy="319"/>
                </a:xfrm>
                <a:prstGeom prst="line">
                  <a:avLst/>
                </a:prstGeom>
                <a:noFill/>
                <a:ln w="9525">
                  <a:solidFill>
                    <a:srgbClr val="000000"/>
                  </a:solidFill>
                  <a:round/>
                  <a:headEnd type="non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61" name="Text Box 129"/>
                <p:cNvSpPr txBox="1">
                  <a:spLocks noChangeArrowheads="1"/>
                </p:cNvSpPr>
                <p:nvPr/>
              </p:nvSpPr>
              <p:spPr bwMode="auto">
                <a:xfrm>
                  <a:off x="4317" y="3003"/>
                  <a:ext cx="208" cy="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62" name="Line 130"/>
                <p:cNvSpPr>
                  <a:spLocks noChangeShapeType="1"/>
                </p:cNvSpPr>
                <p:nvPr/>
              </p:nvSpPr>
              <p:spPr bwMode="auto">
                <a:xfrm rot="-5400000">
                  <a:off x="4419" y="2818"/>
                  <a:ext cx="0" cy="319"/>
                </a:xfrm>
                <a:prstGeom prst="line">
                  <a:avLst/>
                </a:prstGeom>
                <a:noFill/>
                <a:ln w="9525">
                  <a:solidFill>
                    <a:srgbClr val="000000"/>
                  </a:solidFill>
                  <a:round/>
                  <a:headEnd type="non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63" name="Line 131"/>
                <p:cNvSpPr>
                  <a:spLocks noChangeShapeType="1"/>
                </p:cNvSpPr>
                <p:nvPr/>
              </p:nvSpPr>
              <p:spPr bwMode="auto">
                <a:xfrm rot="-5400000">
                  <a:off x="4419" y="2556"/>
                  <a:ext cx="0" cy="319"/>
                </a:xfrm>
                <a:prstGeom prst="line">
                  <a:avLst/>
                </a:prstGeom>
                <a:noFill/>
                <a:ln w="9525">
                  <a:solidFill>
                    <a:srgbClr val="000000"/>
                  </a:solidFill>
                  <a:round/>
                  <a:headEnd type="non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64" name="Line 132"/>
                <p:cNvSpPr>
                  <a:spLocks noChangeShapeType="1"/>
                </p:cNvSpPr>
                <p:nvPr/>
              </p:nvSpPr>
              <p:spPr bwMode="auto">
                <a:xfrm rot="-5400000">
                  <a:off x="4419" y="2413"/>
                  <a:ext cx="0" cy="319"/>
                </a:xfrm>
                <a:prstGeom prst="line">
                  <a:avLst/>
                </a:prstGeom>
                <a:noFill/>
                <a:ln w="9525">
                  <a:solidFill>
                    <a:srgbClr val="000000"/>
                  </a:solidFill>
                  <a:round/>
                  <a:headEnd type="non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65" name="Text Box 133"/>
                <p:cNvSpPr txBox="1">
                  <a:spLocks noChangeArrowheads="1"/>
                </p:cNvSpPr>
                <p:nvPr/>
              </p:nvSpPr>
              <p:spPr bwMode="auto">
                <a:xfrm>
                  <a:off x="3926" y="2502"/>
                  <a:ext cx="375"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000"/>
                    <a:t>r/w</a:t>
                  </a:r>
                  <a:endParaRPr lang="en-US"/>
                </a:p>
              </p:txBody>
            </p:sp>
            <p:sp>
              <p:nvSpPr>
                <p:cNvPr id="66" name="Line 134"/>
                <p:cNvSpPr>
                  <a:spLocks noChangeShapeType="1"/>
                </p:cNvSpPr>
                <p:nvPr/>
              </p:nvSpPr>
              <p:spPr bwMode="auto">
                <a:xfrm>
                  <a:off x="5085" y="3241"/>
                  <a:ext cx="0" cy="349"/>
                </a:xfrm>
                <a:prstGeom prst="line">
                  <a:avLst/>
                </a:prstGeom>
                <a:noFill/>
                <a:ln w="9525">
                  <a:solidFill>
                    <a:srgbClr val="000000"/>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67" name="Line 135"/>
                <p:cNvSpPr>
                  <a:spLocks noChangeShapeType="1"/>
                </p:cNvSpPr>
                <p:nvPr/>
              </p:nvSpPr>
              <p:spPr bwMode="auto">
                <a:xfrm>
                  <a:off x="4984" y="3241"/>
                  <a:ext cx="0" cy="349"/>
                </a:xfrm>
                <a:prstGeom prst="line">
                  <a:avLst/>
                </a:prstGeom>
                <a:noFill/>
                <a:ln w="9525">
                  <a:solidFill>
                    <a:srgbClr val="000000"/>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68" name="Text Box 136"/>
                <p:cNvSpPr txBox="1">
                  <a:spLocks noChangeArrowheads="1"/>
                </p:cNvSpPr>
                <p:nvPr/>
              </p:nvSpPr>
              <p:spPr bwMode="auto">
                <a:xfrm>
                  <a:off x="4783" y="3288"/>
                  <a:ext cx="208"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a:t>…</a:t>
                  </a:r>
                </a:p>
              </p:txBody>
            </p:sp>
            <p:sp>
              <p:nvSpPr>
                <p:cNvPr id="69" name="Line 137"/>
                <p:cNvSpPr>
                  <a:spLocks noChangeShapeType="1"/>
                </p:cNvSpPr>
                <p:nvPr/>
              </p:nvSpPr>
              <p:spPr bwMode="auto">
                <a:xfrm>
                  <a:off x="5165" y="3241"/>
                  <a:ext cx="0" cy="349"/>
                </a:xfrm>
                <a:prstGeom prst="line">
                  <a:avLst/>
                </a:prstGeom>
                <a:noFill/>
                <a:ln w="9525">
                  <a:solidFill>
                    <a:srgbClr val="000000"/>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0" name="Text Box 138"/>
                <p:cNvSpPr txBox="1">
                  <a:spLocks noChangeArrowheads="1"/>
                </p:cNvSpPr>
                <p:nvPr/>
              </p:nvSpPr>
              <p:spPr bwMode="auto">
                <a:xfrm>
                  <a:off x="4798" y="3590"/>
                  <a:ext cx="186"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endParaRPr lang="en-US"/>
                </a:p>
              </p:txBody>
            </p:sp>
            <p:sp>
              <p:nvSpPr>
                <p:cNvPr id="71" name="Text Box 139"/>
                <p:cNvSpPr txBox="1">
                  <a:spLocks noChangeArrowheads="1"/>
                </p:cNvSpPr>
                <p:nvPr/>
              </p:nvSpPr>
              <p:spPr bwMode="auto">
                <a:xfrm>
                  <a:off x="5123" y="3590"/>
                  <a:ext cx="134"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Q</a:t>
                  </a:r>
                  <a:r>
                    <a:rPr lang="en-US" sz="1200" baseline="-25000"/>
                    <a:t>0</a:t>
                  </a:r>
                  <a:endParaRPr lang="en-US" sz="1200"/>
                </a:p>
              </p:txBody>
            </p:sp>
            <p:sp>
              <p:nvSpPr>
                <p:cNvPr id="72" name="Text Box 140"/>
                <p:cNvSpPr txBox="1">
                  <a:spLocks noChangeArrowheads="1"/>
                </p:cNvSpPr>
                <p:nvPr/>
              </p:nvSpPr>
              <p:spPr bwMode="auto">
                <a:xfrm>
                  <a:off x="4620" y="3590"/>
                  <a:ext cx="355"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Q</a:t>
                  </a:r>
                  <a:r>
                    <a:rPr lang="en-US" sz="1200" baseline="-25000"/>
                    <a:t>n-1</a:t>
                  </a:r>
                  <a:endParaRPr lang="en-US"/>
                </a:p>
              </p:txBody>
            </p:sp>
            <p:sp>
              <p:nvSpPr>
                <p:cNvPr id="73" name="Line 141"/>
                <p:cNvSpPr>
                  <a:spLocks noChangeShapeType="1"/>
                </p:cNvSpPr>
                <p:nvPr/>
              </p:nvSpPr>
              <p:spPr bwMode="auto">
                <a:xfrm>
                  <a:off x="4783" y="3241"/>
                  <a:ext cx="0" cy="349"/>
                </a:xfrm>
                <a:prstGeom prst="line">
                  <a:avLst/>
                </a:prstGeom>
                <a:noFill/>
                <a:ln w="9525">
                  <a:solidFill>
                    <a:srgbClr val="000000"/>
                  </a:solidFill>
                  <a:round/>
                  <a:headEnd type="triangle" w="sm" len="med"/>
                  <a:tailEnd type="triangle" w="sm" len="med"/>
                </a:ln>
                <a:extLst>
                  <a:ext uri="{909E8E84-426E-40DD-AFC4-6F175D3DCCD1}">
                    <a14:hiddenFill xmlns="" xmlns:a14="http://schemas.microsoft.com/office/drawing/2010/main">
                      <a:noFill/>
                    </a14:hiddenFill>
                  </a:ext>
                </a:extLst>
              </p:spPr>
              <p:txBody>
                <a:bodyPr/>
                <a:lstStyle/>
                <a:p>
                  <a:endParaRPr lang="en-US"/>
                </a:p>
              </p:txBody>
            </p:sp>
            <p:sp>
              <p:nvSpPr>
                <p:cNvPr id="74" name="Text Box 142"/>
                <p:cNvSpPr txBox="1">
                  <a:spLocks noChangeArrowheads="1"/>
                </p:cNvSpPr>
                <p:nvPr/>
              </p:nvSpPr>
              <p:spPr bwMode="auto">
                <a:xfrm>
                  <a:off x="4035" y="3145"/>
                  <a:ext cx="218"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a:r>
                    <a:rPr lang="en-US" sz="1200"/>
                    <a:t>A</a:t>
                  </a:r>
                  <a:r>
                    <a:rPr lang="en-US" sz="1200" baseline="-25000"/>
                    <a:t>k-1</a:t>
                  </a:r>
                  <a:endParaRPr lang="en-US" sz="1200"/>
                </a:p>
              </p:txBody>
            </p:sp>
          </p:grpSp>
          <p:sp>
            <p:nvSpPr>
              <p:cNvPr id="55" name="Text Box 143"/>
              <p:cNvSpPr txBox="1">
                <a:spLocks noChangeArrowheads="1"/>
              </p:cNvSpPr>
              <p:nvPr/>
            </p:nvSpPr>
            <p:spPr bwMode="auto">
              <a:xfrm>
                <a:off x="4524" y="2264"/>
                <a:ext cx="942" cy="8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spcBef>
                    <a:spcPct val="50000"/>
                  </a:spcBef>
                </a:pPr>
                <a:r>
                  <a:rPr lang="en-US" b="1" u="sng" dirty="0"/>
                  <a:t>memory external view</a:t>
                </a:r>
              </a:p>
            </p:txBody>
          </p:sp>
        </p:grpSp>
      </p:grpSp>
    </p:spTree>
    <p:extLst>
      <p:ext uri="{BB962C8B-B14F-4D97-AF65-F5344CB8AC3E}">
        <p14:creationId xmlns="" xmlns:p14="http://schemas.microsoft.com/office/powerpoint/2010/main" val="941406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lstStyle/>
          <a:p>
            <a:r>
              <a:rPr lang="en-US" sz="3600" dirty="0"/>
              <a:t>Introduction to Memory Contd…</a:t>
            </a:r>
            <a:endParaRPr lang="en-US" sz="4000" dirty="0"/>
          </a:p>
        </p:txBody>
      </p:sp>
      <p:sp>
        <p:nvSpPr>
          <p:cNvPr id="235523" name="Rectangle 3"/>
          <p:cNvSpPr>
            <a:spLocks noGrp="1" noChangeArrowheads="1"/>
          </p:cNvSpPr>
          <p:nvPr>
            <p:ph type="body" idx="1"/>
          </p:nvPr>
        </p:nvSpPr>
        <p:spPr>
          <a:xfrm>
            <a:off x="0" y="1295400"/>
            <a:ext cx="9144000" cy="5562600"/>
          </a:xfrm>
        </p:spPr>
        <p:txBody>
          <a:bodyPr>
            <a:normAutofit fontScale="77500" lnSpcReduction="20000"/>
          </a:bodyPr>
          <a:lstStyle/>
          <a:p>
            <a:pPr>
              <a:buSzPct val="120000"/>
              <a:buFont typeface="Wingdings" pitchFamily="2" charset="2"/>
              <a:buChar char="v"/>
            </a:pPr>
            <a:r>
              <a:rPr lang="en-US" sz="2400" dirty="0" smtClean="0">
                <a:latin typeface="Times New Roman" pitchFamily="18" charset="0"/>
                <a:cs typeface="Times New Roman" pitchFamily="18" charset="0"/>
              </a:rPr>
              <a:t>Reading a memory means to retrieve the word of a particular address.</a:t>
            </a:r>
          </a:p>
          <a:p>
            <a:pPr>
              <a:buSzPct val="120000"/>
              <a:buFont typeface="Wingdings" pitchFamily="2" charset="2"/>
              <a:buChar char="v"/>
            </a:pPr>
            <a:r>
              <a:rPr lang="en-US" sz="2400" dirty="0" smtClean="0">
                <a:latin typeface="Times New Roman" pitchFamily="18" charset="0"/>
                <a:cs typeface="Times New Roman" pitchFamily="18" charset="0"/>
              </a:rPr>
              <a:t>Writing a memory means to store a word in a particular address.</a:t>
            </a:r>
          </a:p>
          <a:p>
            <a:pPr>
              <a:buSzPct val="120000"/>
              <a:buFont typeface="Wingdings" pitchFamily="2" charset="2"/>
              <a:buChar char="v"/>
            </a:pPr>
            <a:r>
              <a:rPr lang="en-US" sz="2400" dirty="0" smtClean="0">
                <a:latin typeface="Times New Roman" pitchFamily="18" charset="0"/>
                <a:cs typeface="Times New Roman" pitchFamily="18" charset="0"/>
              </a:rPr>
              <a:t>Memory access means either a read or write.</a:t>
            </a:r>
          </a:p>
          <a:p>
            <a:pPr>
              <a:buSzPct val="120000"/>
              <a:buFont typeface="Wingdings" pitchFamily="2" charset="2"/>
              <a:buChar char="v"/>
            </a:pPr>
            <a:r>
              <a:rPr lang="en-US" sz="2400" dirty="0" smtClean="0">
                <a:latin typeface="Times New Roman" pitchFamily="18" charset="0"/>
                <a:cs typeface="Times New Roman" pitchFamily="18" charset="0"/>
              </a:rPr>
              <a:t>Memory which requires both read and write needs a control input i.e., r/w.</a:t>
            </a:r>
          </a:p>
          <a:p>
            <a:pPr marL="0" indent="0">
              <a:buSzPct val="120000"/>
              <a:buNone/>
            </a:pPr>
            <a:endParaRPr lang="en-US" sz="2400" dirty="0" smtClean="0">
              <a:latin typeface="Times New Roman" pitchFamily="18" charset="0"/>
              <a:cs typeface="Times New Roman" pitchFamily="18" charset="0"/>
            </a:endParaRPr>
          </a:p>
          <a:p>
            <a:pPr marL="0" indent="0">
              <a:buSzPct val="120000"/>
              <a:buNone/>
            </a:pPr>
            <a:r>
              <a:rPr lang="en-US" sz="2600" dirty="0" smtClean="0">
                <a:latin typeface="Times New Roman" pitchFamily="18" charset="0"/>
                <a:cs typeface="Times New Roman" pitchFamily="18" charset="0"/>
              </a:rPr>
              <a:t>According to Moore’s Law “every 18 months memory-chip bit-capacity doubles”.</a:t>
            </a:r>
          </a:p>
          <a:p>
            <a:pPr marL="0" indent="0">
              <a:buSzPct val="120000"/>
              <a:buNone/>
            </a:pPr>
            <a:endParaRPr lang="en-US" sz="2600" dirty="0" smtClean="0">
              <a:latin typeface="Times New Roman" pitchFamily="18" charset="0"/>
              <a:cs typeface="Times New Roman" pitchFamily="18" charset="0"/>
            </a:endParaRPr>
          </a:p>
          <a:p>
            <a:pPr marL="0" indent="0">
              <a:buSzPct val="120000"/>
              <a:buNone/>
            </a:pPr>
            <a:r>
              <a:rPr lang="en-US" sz="2600" b="1" dirty="0" smtClean="0">
                <a:latin typeface="Times New Roman" pitchFamily="18" charset="0"/>
                <a:cs typeface="Times New Roman" pitchFamily="18" charset="0"/>
              </a:rPr>
              <a:t>ROM:  </a:t>
            </a:r>
            <a:r>
              <a:rPr lang="en-US" sz="2600" dirty="0" smtClean="0">
                <a:latin typeface="Times New Roman" pitchFamily="18" charset="0"/>
                <a:cs typeface="Times New Roman" pitchFamily="18" charset="0"/>
              </a:rPr>
              <a:t>a memory that a processor can only read, and which holds its stored bits even without a power source.</a:t>
            </a:r>
          </a:p>
          <a:p>
            <a:pPr marL="0" indent="0">
              <a:buSzPct val="120000"/>
              <a:buNone/>
            </a:pPr>
            <a:endParaRPr lang="en-US" sz="2600" dirty="0" smtClean="0">
              <a:latin typeface="Times New Roman" pitchFamily="18" charset="0"/>
              <a:cs typeface="Times New Roman" pitchFamily="18" charset="0"/>
            </a:endParaRPr>
          </a:p>
          <a:p>
            <a:pPr marL="0" indent="0">
              <a:buSzPct val="120000"/>
              <a:buNone/>
            </a:pPr>
            <a:r>
              <a:rPr lang="en-US" sz="2600" b="1" dirty="0" smtClean="0">
                <a:latin typeface="Times New Roman" pitchFamily="18" charset="0"/>
                <a:cs typeface="Times New Roman" pitchFamily="18" charset="0"/>
              </a:rPr>
              <a:t>RAM: </a:t>
            </a:r>
            <a:r>
              <a:rPr lang="en-US" sz="2600" dirty="0" smtClean="0">
                <a:latin typeface="Times New Roman" pitchFamily="18" charset="0"/>
                <a:cs typeface="Times New Roman" pitchFamily="18" charset="0"/>
              </a:rPr>
              <a:t>a memory that a processor can read and write but loses its stored bits if power is removed.</a:t>
            </a:r>
          </a:p>
          <a:p>
            <a:pPr marL="0" indent="0">
              <a:buSzPct val="120000"/>
              <a:buNone/>
            </a:pPr>
            <a:endParaRPr lang="en-US" sz="2600" dirty="0" smtClean="0">
              <a:latin typeface="Times New Roman" pitchFamily="18" charset="0"/>
              <a:cs typeface="Times New Roman" pitchFamily="18" charset="0"/>
            </a:endParaRPr>
          </a:p>
          <a:p>
            <a:pPr marL="0" indent="0">
              <a:buSzPct val="120000"/>
              <a:buNone/>
            </a:pPr>
            <a:r>
              <a:rPr lang="en-US" sz="2600" dirty="0" smtClean="0">
                <a:latin typeface="Times New Roman" pitchFamily="18" charset="0"/>
                <a:cs typeface="Times New Roman" pitchFamily="18" charset="0"/>
              </a:rPr>
              <a:t>However, processor can not only read but also write to advanced ROM like EEPROM and Flash memory although the writing to this may be slow as compared to RAM.</a:t>
            </a:r>
          </a:p>
          <a:p>
            <a:pPr marL="0" indent="0">
              <a:buSzPct val="120000"/>
              <a:buNone/>
            </a:pPr>
            <a:endParaRPr lang="en-US" sz="2600" dirty="0" smtClean="0">
              <a:latin typeface="Times New Roman" pitchFamily="18" charset="0"/>
              <a:cs typeface="Times New Roman" pitchFamily="18" charset="0"/>
            </a:endParaRPr>
          </a:p>
          <a:p>
            <a:pPr marL="0" indent="0">
              <a:buSzPct val="120000"/>
              <a:buNone/>
            </a:pPr>
            <a:r>
              <a:rPr lang="en-US" sz="2600" dirty="0" smtClean="0">
                <a:latin typeface="Times New Roman" pitchFamily="18" charset="0"/>
                <a:cs typeface="Times New Roman" pitchFamily="18" charset="0"/>
              </a:rPr>
              <a:t>Furthermore, advanced RAM like NVRAMs can hold their bits even when the power is removed.</a:t>
            </a:r>
          </a:p>
          <a:p>
            <a:pPr marL="0" indent="0">
              <a:buSzPct val="120000"/>
              <a:buNone/>
            </a:pPr>
            <a:r>
              <a:rPr lang="en-US" sz="2600" dirty="0" smtClean="0">
                <a:latin typeface="Times New Roman" pitchFamily="18" charset="0"/>
                <a:cs typeface="Times New Roman" pitchFamily="18" charset="0"/>
              </a:rPr>
              <a:t> </a:t>
            </a:r>
          </a:p>
        </p:txBody>
      </p:sp>
    </p:spTree>
    <p:extLst>
      <p:ext uri="{BB962C8B-B14F-4D97-AF65-F5344CB8AC3E}">
        <p14:creationId xmlns="" xmlns:p14="http://schemas.microsoft.com/office/powerpoint/2010/main" val="3472530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normAutofit fontScale="90000"/>
          </a:bodyPr>
          <a:lstStyle/>
          <a:p>
            <a:r>
              <a:rPr lang="en-US" sz="3600" dirty="0" smtClean="0"/>
              <a:t>Memory Write Ability and Storage Permanence</a:t>
            </a:r>
            <a:endParaRPr lang="en-US" sz="4000" dirty="0"/>
          </a:p>
        </p:txBody>
      </p:sp>
      <p:sp>
        <p:nvSpPr>
          <p:cNvPr id="235523" name="Rectangle 3"/>
          <p:cNvSpPr>
            <a:spLocks noGrp="1" noChangeArrowheads="1"/>
          </p:cNvSpPr>
          <p:nvPr>
            <p:ph type="body" idx="1"/>
          </p:nvPr>
        </p:nvSpPr>
        <p:spPr>
          <a:xfrm>
            <a:off x="0" y="1295400"/>
            <a:ext cx="9144000" cy="5562600"/>
          </a:xfrm>
        </p:spPr>
        <p:txBody>
          <a:bodyPr>
            <a:normAutofit/>
          </a:bodyPr>
          <a:lstStyle/>
          <a:p>
            <a:pPr marL="0" indent="0">
              <a:buSzPct val="120000"/>
              <a:buNone/>
            </a:pPr>
            <a:r>
              <a:rPr lang="en-US" sz="2000" b="1" dirty="0" smtClean="0">
                <a:latin typeface="Times New Roman" pitchFamily="18" charset="0"/>
                <a:cs typeface="Times New Roman" pitchFamily="18" charset="0"/>
              </a:rPr>
              <a:t>Write Ability </a:t>
            </a:r>
            <a:r>
              <a:rPr lang="en-US" sz="2000" dirty="0" smtClean="0">
                <a:latin typeface="Times New Roman" pitchFamily="18" charset="0"/>
                <a:cs typeface="Times New Roman" pitchFamily="18" charset="0"/>
              </a:rPr>
              <a:t>– the manner and speed that a particular memory can be written.</a:t>
            </a:r>
          </a:p>
          <a:p>
            <a:pPr marL="0" indent="0">
              <a:buSzPct val="120000"/>
              <a:buNone/>
            </a:pPr>
            <a:endParaRPr lang="en-US" sz="2000" dirty="0" smtClean="0">
              <a:latin typeface="Times New Roman" pitchFamily="18" charset="0"/>
              <a:cs typeface="Times New Roman" pitchFamily="18" charset="0"/>
            </a:endParaRPr>
          </a:p>
          <a:p>
            <a:pPr marL="0" indent="0">
              <a:buSzPct val="120000"/>
              <a:buNone/>
            </a:pPr>
            <a:r>
              <a:rPr lang="en-US" sz="2000" dirty="0" smtClean="0">
                <a:latin typeface="Times New Roman" pitchFamily="18" charset="0"/>
                <a:cs typeface="Times New Roman" pitchFamily="18" charset="0"/>
              </a:rPr>
              <a:t>Types of write ability:</a:t>
            </a:r>
          </a:p>
          <a:p>
            <a:pPr marL="0" indent="0">
              <a:buSzPct val="120000"/>
              <a:buNone/>
            </a:pPr>
            <a:endParaRPr lang="en-US" sz="2000" dirty="0" smtClean="0">
              <a:latin typeface="Times New Roman" pitchFamily="18" charset="0"/>
              <a:cs typeface="Times New Roman" pitchFamily="18" charset="0"/>
            </a:endParaRPr>
          </a:p>
          <a:p>
            <a:pPr>
              <a:buSzPct val="120000"/>
              <a:buFont typeface="Wingdings" pitchFamily="2" charset="2"/>
              <a:buChar char="v"/>
            </a:pPr>
            <a:r>
              <a:rPr lang="en-US" sz="2000" dirty="0" smtClean="0">
                <a:latin typeface="Times New Roman" pitchFamily="18" charset="0"/>
                <a:cs typeface="Times New Roman" pitchFamily="18" charset="0"/>
              </a:rPr>
              <a:t>High End Range: Processor write to memory types simply and quickly by setting such a memory’s address lines, data input bit and control lines appropriately.</a:t>
            </a:r>
          </a:p>
          <a:p>
            <a:pPr>
              <a:buSzPct val="120000"/>
              <a:buFont typeface="Wingdings" pitchFamily="2" charset="2"/>
              <a:buChar char="v"/>
            </a:pPr>
            <a:endParaRPr lang="en-US" sz="2000" dirty="0" smtClean="0">
              <a:latin typeface="Times New Roman" pitchFamily="18" charset="0"/>
              <a:cs typeface="Times New Roman" pitchFamily="18" charset="0"/>
            </a:endParaRPr>
          </a:p>
          <a:p>
            <a:pPr>
              <a:buSzPct val="120000"/>
              <a:buFont typeface="Wingdings" pitchFamily="2" charset="2"/>
              <a:buChar char="v"/>
            </a:pPr>
            <a:r>
              <a:rPr lang="en-US" sz="2000" dirty="0" smtClean="0">
                <a:latin typeface="Times New Roman" pitchFamily="18" charset="0"/>
                <a:cs typeface="Times New Roman" pitchFamily="18" charset="0"/>
              </a:rPr>
              <a:t>Middle Range: Processor write to memory types that are slower.</a:t>
            </a:r>
          </a:p>
          <a:p>
            <a:pPr>
              <a:buSzPct val="120000"/>
              <a:buFont typeface="Wingdings" pitchFamily="2" charset="2"/>
              <a:buChar char="v"/>
            </a:pPr>
            <a:endParaRPr lang="en-US" sz="2000" dirty="0" smtClean="0">
              <a:latin typeface="Times New Roman" pitchFamily="18" charset="0"/>
              <a:cs typeface="Times New Roman" pitchFamily="18" charset="0"/>
            </a:endParaRPr>
          </a:p>
          <a:p>
            <a:pPr>
              <a:buSzPct val="120000"/>
              <a:buFont typeface="Wingdings" pitchFamily="2" charset="2"/>
              <a:buChar char="v"/>
            </a:pPr>
            <a:r>
              <a:rPr lang="en-US" sz="2000" dirty="0" smtClean="0">
                <a:latin typeface="Times New Roman" pitchFamily="18" charset="0"/>
                <a:cs typeface="Times New Roman" pitchFamily="18" charset="0"/>
              </a:rPr>
              <a:t>Lower End Range: Memory can be written by a special equipment called a ‘programmer’. This device must apply special voltage levels to write to the memory, also known as “programming” or “burning”.</a:t>
            </a:r>
          </a:p>
          <a:p>
            <a:pPr>
              <a:buSzPct val="120000"/>
              <a:buFont typeface="Wingdings" pitchFamily="2" charset="2"/>
              <a:buChar char="v"/>
            </a:pPr>
            <a:endParaRPr lang="en-US" sz="2000" dirty="0" smtClean="0">
              <a:latin typeface="Times New Roman" pitchFamily="18" charset="0"/>
              <a:cs typeface="Times New Roman" pitchFamily="18" charset="0"/>
            </a:endParaRPr>
          </a:p>
          <a:p>
            <a:pPr>
              <a:buSzPct val="120000"/>
              <a:buFont typeface="Wingdings" pitchFamily="2" charset="2"/>
              <a:buChar char="v"/>
            </a:pPr>
            <a:r>
              <a:rPr lang="en-US" sz="2000" dirty="0" smtClean="0">
                <a:latin typeface="Times New Roman" pitchFamily="18" charset="0"/>
                <a:cs typeface="Times New Roman" pitchFamily="18" charset="0"/>
              </a:rPr>
              <a:t>Low End Range: We have types of memory that can only have their bits stored when the memory chip itself is being fabricated.</a:t>
            </a:r>
          </a:p>
        </p:txBody>
      </p:sp>
    </p:spTree>
    <p:extLst>
      <p:ext uri="{BB962C8B-B14F-4D97-AF65-F5344CB8AC3E}">
        <p14:creationId xmlns="" xmlns:p14="http://schemas.microsoft.com/office/powerpoint/2010/main" val="58462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normAutofit fontScale="90000"/>
          </a:bodyPr>
          <a:lstStyle/>
          <a:p>
            <a:r>
              <a:rPr lang="en-US" sz="3600" dirty="0" smtClean="0"/>
              <a:t>Memory Write Ability and Storage Permanence</a:t>
            </a:r>
            <a:endParaRPr lang="en-US" sz="4000" dirty="0"/>
          </a:p>
        </p:txBody>
      </p:sp>
      <p:sp>
        <p:nvSpPr>
          <p:cNvPr id="235523" name="Rectangle 3"/>
          <p:cNvSpPr>
            <a:spLocks noGrp="1" noChangeArrowheads="1"/>
          </p:cNvSpPr>
          <p:nvPr>
            <p:ph type="body" idx="1"/>
          </p:nvPr>
        </p:nvSpPr>
        <p:spPr>
          <a:xfrm>
            <a:off x="0" y="1295400"/>
            <a:ext cx="9144000" cy="5562600"/>
          </a:xfrm>
        </p:spPr>
        <p:txBody>
          <a:bodyPr>
            <a:normAutofit/>
          </a:bodyPr>
          <a:lstStyle/>
          <a:p>
            <a:pPr marL="0" indent="0">
              <a:buSzPct val="120000"/>
              <a:buNone/>
            </a:pPr>
            <a:r>
              <a:rPr lang="en-US" sz="2000" b="1" dirty="0" smtClean="0">
                <a:latin typeface="Times New Roman" pitchFamily="18" charset="0"/>
                <a:cs typeface="Times New Roman" pitchFamily="18" charset="0"/>
              </a:rPr>
              <a:t>Storage Permanence </a:t>
            </a:r>
            <a:r>
              <a:rPr lang="en-US" sz="2000" dirty="0" smtClean="0">
                <a:latin typeface="Times New Roman" pitchFamily="18" charset="0"/>
                <a:cs typeface="Times New Roman" pitchFamily="18" charset="0"/>
              </a:rPr>
              <a:t>– the ability of memory to hold its stored bits after those bits have been written.</a:t>
            </a:r>
          </a:p>
          <a:p>
            <a:pPr marL="0" indent="0">
              <a:buSzPct val="120000"/>
              <a:buNone/>
            </a:pPr>
            <a:endParaRPr lang="en-US" sz="2000" dirty="0" smtClean="0">
              <a:latin typeface="Times New Roman" pitchFamily="18" charset="0"/>
              <a:cs typeface="Times New Roman" pitchFamily="18" charset="0"/>
            </a:endParaRPr>
          </a:p>
          <a:p>
            <a:pPr>
              <a:buSzPct val="120000"/>
              <a:buFont typeface="Wingdings" pitchFamily="2" charset="2"/>
              <a:buChar char="v"/>
            </a:pPr>
            <a:r>
              <a:rPr lang="en-US" sz="2000" dirty="0" smtClean="0">
                <a:latin typeface="Times New Roman" pitchFamily="18" charset="0"/>
                <a:cs typeface="Times New Roman" pitchFamily="18" charset="0"/>
              </a:rPr>
              <a:t>Low End: Memory that begins to lose its bits almost immediately after those bits are written and must be continually refreshed.</a:t>
            </a:r>
          </a:p>
          <a:p>
            <a:pPr>
              <a:buSzPct val="120000"/>
              <a:buFont typeface="Wingdings" pitchFamily="2" charset="2"/>
              <a:buChar char="v"/>
            </a:pPr>
            <a:endParaRPr lang="en-US" sz="2000" dirty="0" smtClean="0">
              <a:latin typeface="Times New Roman" pitchFamily="18" charset="0"/>
              <a:cs typeface="Times New Roman" pitchFamily="18" charset="0"/>
            </a:endParaRPr>
          </a:p>
          <a:p>
            <a:pPr>
              <a:buSzPct val="120000"/>
              <a:buFont typeface="Wingdings" pitchFamily="2" charset="2"/>
              <a:buChar char="v"/>
            </a:pPr>
            <a:r>
              <a:rPr lang="en-US" sz="2000" dirty="0" smtClean="0">
                <a:latin typeface="Times New Roman" pitchFamily="18" charset="0"/>
                <a:cs typeface="Times New Roman" pitchFamily="18" charset="0"/>
              </a:rPr>
              <a:t>Lower End: Memory that will hold its bits as long as power is applied to the memory.</a:t>
            </a:r>
          </a:p>
          <a:p>
            <a:pPr>
              <a:buSzPct val="120000"/>
              <a:buFont typeface="Wingdings" pitchFamily="2" charset="2"/>
              <a:buChar char="v"/>
            </a:pPr>
            <a:endParaRPr lang="en-US" sz="2000" dirty="0" smtClean="0">
              <a:latin typeface="Times New Roman" pitchFamily="18" charset="0"/>
              <a:cs typeface="Times New Roman" pitchFamily="18" charset="0"/>
            </a:endParaRPr>
          </a:p>
          <a:p>
            <a:pPr>
              <a:buSzPct val="120000"/>
              <a:buFont typeface="Wingdings" pitchFamily="2" charset="2"/>
              <a:buChar char="v"/>
            </a:pPr>
            <a:r>
              <a:rPr lang="en-US" sz="2000" dirty="0" smtClean="0">
                <a:latin typeface="Times New Roman" pitchFamily="18" charset="0"/>
                <a:cs typeface="Times New Roman" pitchFamily="18" charset="0"/>
              </a:rPr>
              <a:t>Middle End: Memory that can hold its bits for days, months, or even years after the memory’s power source has been turned off.</a:t>
            </a:r>
          </a:p>
          <a:p>
            <a:pPr>
              <a:buSzPct val="120000"/>
              <a:buFont typeface="Wingdings" pitchFamily="2" charset="2"/>
              <a:buChar char="v"/>
            </a:pPr>
            <a:endParaRPr lang="en-US" sz="2000" dirty="0" smtClean="0">
              <a:latin typeface="Times New Roman" pitchFamily="18" charset="0"/>
              <a:cs typeface="Times New Roman" pitchFamily="18" charset="0"/>
            </a:endParaRPr>
          </a:p>
          <a:p>
            <a:pPr>
              <a:buSzPct val="120000"/>
              <a:buFont typeface="Wingdings" pitchFamily="2" charset="2"/>
              <a:buChar char="v"/>
            </a:pPr>
            <a:r>
              <a:rPr lang="en-US" sz="2000" dirty="0" smtClean="0">
                <a:latin typeface="Times New Roman" pitchFamily="18" charset="0"/>
                <a:cs typeface="Times New Roman" pitchFamily="18" charset="0"/>
              </a:rPr>
              <a:t>High End: Memory that will essentially never loose its bits as long as the memory chip is not </a:t>
            </a:r>
            <a:r>
              <a:rPr lang="en-US" sz="2000" smtClean="0">
                <a:latin typeface="Times New Roman" pitchFamily="18" charset="0"/>
                <a:cs typeface="Times New Roman" pitchFamily="18" charset="0"/>
              </a:rPr>
              <a:t>damaged.</a:t>
            </a:r>
            <a:endParaRPr lang="en-US" sz="2000" dirty="0" smtClean="0">
              <a:latin typeface="Times New Roman" pitchFamily="18" charset="0"/>
              <a:cs typeface="Times New Roman" pitchFamily="18" charset="0"/>
            </a:endParaRPr>
          </a:p>
          <a:p>
            <a:pPr marL="0" indent="0">
              <a:buSzPct val="120000"/>
              <a:buNone/>
            </a:pPr>
            <a:endParaRPr lang="en-US"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56222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normAutofit fontScale="90000"/>
          </a:bodyPr>
          <a:lstStyle/>
          <a:p>
            <a:r>
              <a:rPr lang="en-US" sz="3600" dirty="0" smtClean="0"/>
              <a:t>Memory Write Ability and Storage Permanence</a:t>
            </a:r>
            <a:endParaRPr lang="en-US" sz="4000" dirty="0"/>
          </a:p>
        </p:txBody>
      </p:sp>
      <p:sp>
        <p:nvSpPr>
          <p:cNvPr id="235523" name="Rectangle 3"/>
          <p:cNvSpPr>
            <a:spLocks noGrp="1" noChangeArrowheads="1"/>
          </p:cNvSpPr>
          <p:nvPr>
            <p:ph type="body" idx="1"/>
          </p:nvPr>
        </p:nvSpPr>
        <p:spPr>
          <a:xfrm>
            <a:off x="0" y="1295400"/>
            <a:ext cx="9144000" cy="5562600"/>
          </a:xfrm>
        </p:spPr>
        <p:txBody>
          <a:bodyPr>
            <a:normAutofit/>
          </a:bodyPr>
          <a:lstStyle/>
          <a:p>
            <a:pPr marL="0" indent="0">
              <a:buSzPct val="120000"/>
              <a:buNone/>
            </a:pPr>
            <a:endParaRPr lang="en-US" sz="2400" dirty="0" smtClean="0">
              <a:latin typeface="Times New Roman" pitchFamily="18" charset="0"/>
              <a:cs typeface="Times New Roman" pitchFamily="18" charset="0"/>
            </a:endParaRPr>
          </a:p>
        </p:txBody>
      </p:sp>
      <p:grpSp>
        <p:nvGrpSpPr>
          <p:cNvPr id="4" name="Group 545"/>
          <p:cNvGrpSpPr>
            <a:grpSpLocks/>
          </p:cNvGrpSpPr>
          <p:nvPr/>
        </p:nvGrpSpPr>
        <p:grpSpPr bwMode="auto">
          <a:xfrm>
            <a:off x="15174" y="1444286"/>
            <a:ext cx="9052626" cy="5261314"/>
            <a:chOff x="2529" y="1052"/>
            <a:chExt cx="2988" cy="2689"/>
          </a:xfrm>
        </p:grpSpPr>
        <p:sp>
          <p:nvSpPr>
            <p:cNvPr id="5" name="Rectangle 83"/>
            <p:cNvSpPr>
              <a:spLocks noChangeArrowheads="1"/>
            </p:cNvSpPr>
            <p:nvPr/>
          </p:nvSpPr>
          <p:spPr bwMode="auto">
            <a:xfrm>
              <a:off x="2997" y="3511"/>
              <a:ext cx="2126"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solidFill>
                    <a:srgbClr val="000000"/>
                  </a:solidFill>
                </a:rPr>
                <a:t>Write ability and storage permanence of memories, </a:t>
              </a:r>
            </a:p>
            <a:p>
              <a:pPr algn="ctr"/>
              <a:r>
                <a:rPr lang="en-US" sz="1200">
                  <a:solidFill>
                    <a:srgbClr val="000000"/>
                  </a:solidFill>
                </a:rPr>
                <a:t>showing relative degrees along each axis (not to scale).</a:t>
              </a:r>
              <a:endParaRPr lang="en-US"/>
            </a:p>
          </p:txBody>
        </p:sp>
        <p:sp>
          <p:nvSpPr>
            <p:cNvPr id="6" name="Line 84"/>
            <p:cNvSpPr>
              <a:spLocks noChangeShapeType="1"/>
            </p:cNvSpPr>
            <p:nvPr/>
          </p:nvSpPr>
          <p:spPr bwMode="auto">
            <a:xfrm>
              <a:off x="2605" y="3466"/>
              <a:ext cx="2912"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 name="Rectangle 85"/>
            <p:cNvSpPr>
              <a:spLocks noChangeArrowheads="1"/>
            </p:cNvSpPr>
            <p:nvPr/>
          </p:nvSpPr>
          <p:spPr bwMode="auto">
            <a:xfrm>
              <a:off x="4433" y="2827"/>
              <a:ext cx="463" cy="5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 name="Rectangle 86"/>
            <p:cNvSpPr>
              <a:spLocks noChangeArrowheads="1"/>
            </p:cNvSpPr>
            <p:nvPr/>
          </p:nvSpPr>
          <p:spPr bwMode="auto">
            <a:xfrm>
              <a:off x="4574" y="2827"/>
              <a:ext cx="24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External</a:t>
              </a:r>
              <a:endParaRPr lang="en-US"/>
            </a:p>
          </p:txBody>
        </p:sp>
        <p:sp>
          <p:nvSpPr>
            <p:cNvPr id="9" name="Rectangle 87"/>
            <p:cNvSpPr>
              <a:spLocks noChangeArrowheads="1"/>
            </p:cNvSpPr>
            <p:nvPr/>
          </p:nvSpPr>
          <p:spPr bwMode="auto">
            <a:xfrm>
              <a:off x="4525" y="2909"/>
              <a:ext cx="35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programmer</a:t>
              </a:r>
              <a:endParaRPr lang="en-US"/>
            </a:p>
          </p:txBody>
        </p:sp>
        <p:sp>
          <p:nvSpPr>
            <p:cNvPr id="10" name="Rectangle 88"/>
            <p:cNvSpPr>
              <a:spLocks noChangeArrowheads="1"/>
            </p:cNvSpPr>
            <p:nvPr/>
          </p:nvSpPr>
          <p:spPr bwMode="auto">
            <a:xfrm>
              <a:off x="4493" y="2992"/>
              <a:ext cx="41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OR in-system,</a:t>
              </a:r>
              <a:endParaRPr lang="en-US"/>
            </a:p>
          </p:txBody>
        </p:sp>
        <p:sp>
          <p:nvSpPr>
            <p:cNvPr id="11" name="Rectangle 89"/>
            <p:cNvSpPr>
              <a:spLocks noChangeArrowheads="1"/>
            </p:cNvSpPr>
            <p:nvPr/>
          </p:nvSpPr>
          <p:spPr bwMode="auto">
            <a:xfrm>
              <a:off x="4491" y="3074"/>
              <a:ext cx="42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block-oriented</a:t>
              </a:r>
              <a:endParaRPr lang="en-US"/>
            </a:p>
          </p:txBody>
        </p:sp>
        <p:sp>
          <p:nvSpPr>
            <p:cNvPr id="12" name="Rectangle 90"/>
            <p:cNvSpPr>
              <a:spLocks noChangeArrowheads="1"/>
            </p:cNvSpPr>
            <p:nvPr/>
          </p:nvSpPr>
          <p:spPr bwMode="auto">
            <a:xfrm>
              <a:off x="4503" y="3157"/>
              <a:ext cx="40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writes, 1,000s</a:t>
              </a:r>
              <a:endParaRPr lang="en-US"/>
            </a:p>
          </p:txBody>
        </p:sp>
        <p:sp>
          <p:nvSpPr>
            <p:cNvPr id="13" name="Rectangle 91"/>
            <p:cNvSpPr>
              <a:spLocks noChangeArrowheads="1"/>
            </p:cNvSpPr>
            <p:nvPr/>
          </p:nvSpPr>
          <p:spPr bwMode="auto">
            <a:xfrm>
              <a:off x="4561" y="3241"/>
              <a:ext cx="25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of cycles</a:t>
              </a:r>
              <a:endParaRPr lang="en-US"/>
            </a:p>
          </p:txBody>
        </p:sp>
        <p:sp>
          <p:nvSpPr>
            <p:cNvPr id="14" name="Rectangle 92"/>
            <p:cNvSpPr>
              <a:spLocks noChangeArrowheads="1"/>
            </p:cNvSpPr>
            <p:nvPr/>
          </p:nvSpPr>
          <p:spPr bwMode="auto">
            <a:xfrm>
              <a:off x="2529" y="1990"/>
              <a:ext cx="290"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5" name="Rectangle 93"/>
            <p:cNvSpPr>
              <a:spLocks noChangeArrowheads="1"/>
            </p:cNvSpPr>
            <p:nvPr/>
          </p:nvSpPr>
          <p:spPr bwMode="auto">
            <a:xfrm>
              <a:off x="2594" y="1990"/>
              <a:ext cx="21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Battery</a:t>
              </a:r>
              <a:endParaRPr lang="en-US"/>
            </a:p>
          </p:txBody>
        </p:sp>
        <p:sp>
          <p:nvSpPr>
            <p:cNvPr id="16" name="Rectangle 94"/>
            <p:cNvSpPr>
              <a:spLocks noChangeArrowheads="1"/>
            </p:cNvSpPr>
            <p:nvPr/>
          </p:nvSpPr>
          <p:spPr bwMode="auto">
            <a:xfrm>
              <a:off x="2595" y="2072"/>
              <a:ext cx="21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life (10</a:t>
              </a:r>
              <a:endParaRPr lang="en-US"/>
            </a:p>
          </p:txBody>
        </p:sp>
        <p:sp>
          <p:nvSpPr>
            <p:cNvPr id="17" name="Rectangle 95"/>
            <p:cNvSpPr>
              <a:spLocks noChangeArrowheads="1"/>
            </p:cNvSpPr>
            <p:nvPr/>
          </p:nvSpPr>
          <p:spPr bwMode="auto">
            <a:xfrm>
              <a:off x="2609" y="2157"/>
              <a:ext cx="17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years)</a:t>
              </a:r>
              <a:endParaRPr lang="en-US"/>
            </a:p>
          </p:txBody>
        </p:sp>
        <p:sp>
          <p:nvSpPr>
            <p:cNvPr id="18" name="Rectangle 96"/>
            <p:cNvSpPr>
              <a:spLocks noChangeArrowheads="1"/>
            </p:cNvSpPr>
            <p:nvPr/>
          </p:nvSpPr>
          <p:spPr bwMode="auto">
            <a:xfrm>
              <a:off x="5213" y="2581"/>
              <a:ext cx="261" cy="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9" name="Rectangle 97"/>
            <p:cNvSpPr>
              <a:spLocks noChangeArrowheads="1"/>
            </p:cNvSpPr>
            <p:nvPr/>
          </p:nvSpPr>
          <p:spPr bwMode="auto">
            <a:xfrm>
              <a:off x="5275" y="2579"/>
              <a:ext cx="183" cy="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solidFill>
                    <a:srgbClr val="000000"/>
                  </a:solidFill>
                </a:rPr>
                <a:t>Write</a:t>
              </a:r>
              <a:endParaRPr lang="en-US"/>
            </a:p>
          </p:txBody>
        </p:sp>
        <p:sp>
          <p:nvSpPr>
            <p:cNvPr id="20" name="Rectangle 98"/>
            <p:cNvSpPr>
              <a:spLocks noChangeArrowheads="1"/>
            </p:cNvSpPr>
            <p:nvPr/>
          </p:nvSpPr>
          <p:spPr bwMode="auto">
            <a:xfrm>
              <a:off x="5265" y="2675"/>
              <a:ext cx="204" cy="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solidFill>
                    <a:srgbClr val="000000"/>
                  </a:solidFill>
                </a:rPr>
                <a:t>ability</a:t>
              </a:r>
              <a:endParaRPr lang="en-US"/>
            </a:p>
          </p:txBody>
        </p:sp>
        <p:sp>
          <p:nvSpPr>
            <p:cNvPr id="21" name="Oval 99"/>
            <p:cNvSpPr>
              <a:spLocks noChangeArrowheads="1"/>
            </p:cNvSpPr>
            <p:nvPr/>
          </p:nvSpPr>
          <p:spPr bwMode="auto">
            <a:xfrm>
              <a:off x="5059" y="1387"/>
              <a:ext cx="31" cy="31"/>
            </a:xfrm>
            <a:prstGeom prst="ellipse">
              <a:avLst/>
            </a:prstGeom>
            <a:solidFill>
              <a:srgbClr val="FFFFFF"/>
            </a:solidFill>
            <a:ln w="9525">
              <a:solidFill>
                <a:srgbClr val="000000"/>
              </a:solidFill>
              <a:round/>
              <a:headEnd/>
              <a:tailEnd/>
            </a:ln>
          </p:spPr>
          <p:txBody>
            <a:bodyPr/>
            <a:lstStyle/>
            <a:p>
              <a:endParaRPr lang="en-US"/>
            </a:p>
          </p:txBody>
        </p:sp>
        <p:sp>
          <p:nvSpPr>
            <p:cNvPr id="22" name="Rectangle 100"/>
            <p:cNvSpPr>
              <a:spLocks noChangeArrowheads="1"/>
            </p:cNvSpPr>
            <p:nvPr/>
          </p:nvSpPr>
          <p:spPr bwMode="auto">
            <a:xfrm>
              <a:off x="3606" y="1796"/>
              <a:ext cx="326"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 name="Rectangle 101"/>
            <p:cNvSpPr>
              <a:spLocks noChangeArrowheads="1"/>
            </p:cNvSpPr>
            <p:nvPr/>
          </p:nvSpPr>
          <p:spPr bwMode="auto">
            <a:xfrm>
              <a:off x="3673" y="1796"/>
              <a:ext cx="24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EPROM</a:t>
              </a:r>
              <a:endParaRPr lang="en-US"/>
            </a:p>
          </p:txBody>
        </p:sp>
        <p:sp>
          <p:nvSpPr>
            <p:cNvPr id="24" name="Rectangle 102"/>
            <p:cNvSpPr>
              <a:spLocks noChangeArrowheads="1"/>
            </p:cNvSpPr>
            <p:nvPr/>
          </p:nvSpPr>
          <p:spPr bwMode="auto">
            <a:xfrm>
              <a:off x="2972" y="1293"/>
              <a:ext cx="866" cy="1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5" name="Rectangle 103"/>
            <p:cNvSpPr>
              <a:spLocks noChangeArrowheads="1"/>
            </p:cNvSpPr>
            <p:nvPr/>
          </p:nvSpPr>
          <p:spPr bwMode="auto">
            <a:xfrm>
              <a:off x="3096" y="1295"/>
              <a:ext cx="73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Mask-programmed ROM</a:t>
              </a:r>
              <a:endParaRPr lang="en-US"/>
            </a:p>
          </p:txBody>
        </p:sp>
        <p:sp>
          <p:nvSpPr>
            <p:cNvPr id="26" name="Rectangle 104"/>
            <p:cNvSpPr>
              <a:spLocks noChangeArrowheads="1"/>
            </p:cNvSpPr>
            <p:nvPr/>
          </p:nvSpPr>
          <p:spPr bwMode="auto">
            <a:xfrm>
              <a:off x="3951" y="1796"/>
              <a:ext cx="363"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7" name="Rectangle 105"/>
            <p:cNvSpPr>
              <a:spLocks noChangeArrowheads="1"/>
            </p:cNvSpPr>
            <p:nvPr/>
          </p:nvSpPr>
          <p:spPr bwMode="auto">
            <a:xfrm>
              <a:off x="4016" y="1798"/>
              <a:ext cx="29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EEPROM</a:t>
              </a:r>
              <a:endParaRPr lang="en-US"/>
            </a:p>
          </p:txBody>
        </p:sp>
        <p:sp>
          <p:nvSpPr>
            <p:cNvPr id="28" name="Rectangle 106"/>
            <p:cNvSpPr>
              <a:spLocks noChangeArrowheads="1"/>
            </p:cNvSpPr>
            <p:nvPr/>
          </p:nvSpPr>
          <p:spPr bwMode="auto">
            <a:xfrm>
              <a:off x="4493" y="1796"/>
              <a:ext cx="269" cy="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9" name="Rectangle 107"/>
            <p:cNvSpPr>
              <a:spLocks noChangeArrowheads="1"/>
            </p:cNvSpPr>
            <p:nvPr/>
          </p:nvSpPr>
          <p:spPr bwMode="auto">
            <a:xfrm>
              <a:off x="4539" y="1798"/>
              <a:ext cx="22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FLASH</a:t>
              </a:r>
              <a:endParaRPr lang="en-US"/>
            </a:p>
          </p:txBody>
        </p:sp>
        <p:sp>
          <p:nvSpPr>
            <p:cNvPr id="30" name="Rectangle 108"/>
            <p:cNvSpPr>
              <a:spLocks noChangeArrowheads="1"/>
            </p:cNvSpPr>
            <p:nvPr/>
          </p:nvSpPr>
          <p:spPr bwMode="auto">
            <a:xfrm>
              <a:off x="4915" y="1992"/>
              <a:ext cx="340" cy="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1" name="Rectangle 109"/>
            <p:cNvSpPr>
              <a:spLocks noChangeArrowheads="1"/>
            </p:cNvSpPr>
            <p:nvPr/>
          </p:nvSpPr>
          <p:spPr bwMode="auto">
            <a:xfrm>
              <a:off x="4980" y="1992"/>
              <a:ext cx="26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NVRAM</a:t>
              </a:r>
              <a:endParaRPr lang="en-US"/>
            </a:p>
          </p:txBody>
        </p:sp>
        <p:sp>
          <p:nvSpPr>
            <p:cNvPr id="32" name="Rectangle 110"/>
            <p:cNvSpPr>
              <a:spLocks noChangeArrowheads="1"/>
            </p:cNvSpPr>
            <p:nvPr/>
          </p:nvSpPr>
          <p:spPr bwMode="auto">
            <a:xfrm>
              <a:off x="4829" y="2395"/>
              <a:ext cx="491" cy="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3" name="Rectangle 111"/>
            <p:cNvSpPr>
              <a:spLocks noChangeArrowheads="1"/>
            </p:cNvSpPr>
            <p:nvPr/>
          </p:nvSpPr>
          <p:spPr bwMode="auto">
            <a:xfrm>
              <a:off x="4893" y="2395"/>
              <a:ext cx="44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SRAM/DRAM</a:t>
              </a:r>
              <a:endParaRPr lang="en-US"/>
            </a:p>
          </p:txBody>
        </p:sp>
        <p:sp>
          <p:nvSpPr>
            <p:cNvPr id="34" name="Rectangle 112"/>
            <p:cNvSpPr>
              <a:spLocks noChangeArrowheads="1"/>
            </p:cNvSpPr>
            <p:nvPr/>
          </p:nvSpPr>
          <p:spPr bwMode="auto">
            <a:xfrm>
              <a:off x="2715" y="1062"/>
              <a:ext cx="203" cy="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5" name="Rectangle 113"/>
            <p:cNvSpPr>
              <a:spLocks noChangeArrowheads="1"/>
            </p:cNvSpPr>
            <p:nvPr/>
          </p:nvSpPr>
          <p:spPr bwMode="auto">
            <a:xfrm rot="16200000">
              <a:off x="2639" y="1201"/>
              <a:ext cx="245" cy="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solidFill>
                    <a:srgbClr val="000000"/>
                  </a:solidFill>
                </a:rPr>
                <a:t>Storage</a:t>
              </a:r>
              <a:endParaRPr lang="en-US"/>
            </a:p>
          </p:txBody>
        </p:sp>
        <p:sp>
          <p:nvSpPr>
            <p:cNvPr id="36" name="Rectangle 114"/>
            <p:cNvSpPr>
              <a:spLocks noChangeArrowheads="1"/>
            </p:cNvSpPr>
            <p:nvPr/>
          </p:nvSpPr>
          <p:spPr bwMode="auto">
            <a:xfrm rot="16200000">
              <a:off x="2675" y="1199"/>
              <a:ext cx="389" cy="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000">
                  <a:solidFill>
                    <a:srgbClr val="000000"/>
                  </a:solidFill>
                </a:rPr>
                <a:t>permanence</a:t>
              </a:r>
              <a:endParaRPr lang="en-US"/>
            </a:p>
          </p:txBody>
        </p:sp>
        <p:grpSp>
          <p:nvGrpSpPr>
            <p:cNvPr id="37" name="Group 344"/>
            <p:cNvGrpSpPr>
              <a:grpSpLocks/>
            </p:cNvGrpSpPr>
            <p:nvPr/>
          </p:nvGrpSpPr>
          <p:grpSpPr bwMode="auto">
            <a:xfrm>
              <a:off x="2826" y="2132"/>
              <a:ext cx="2619" cy="7"/>
              <a:chOff x="2826" y="2132"/>
              <a:chExt cx="2619" cy="7"/>
            </a:xfrm>
          </p:grpSpPr>
          <p:grpSp>
            <p:nvGrpSpPr>
              <p:cNvPr id="237" name="Group 315"/>
              <p:cNvGrpSpPr>
                <a:grpSpLocks/>
              </p:cNvGrpSpPr>
              <p:nvPr/>
            </p:nvGrpSpPr>
            <p:grpSpPr bwMode="auto">
              <a:xfrm>
                <a:off x="2826" y="2132"/>
                <a:ext cx="2298" cy="7"/>
                <a:chOff x="2826" y="2132"/>
                <a:chExt cx="2298" cy="7"/>
              </a:xfrm>
            </p:grpSpPr>
            <p:sp>
              <p:nvSpPr>
                <p:cNvPr id="266" name="Freeform 115"/>
                <p:cNvSpPr>
                  <a:spLocks/>
                </p:cNvSpPr>
                <p:nvPr/>
              </p:nvSpPr>
              <p:spPr bwMode="auto">
                <a:xfrm>
                  <a:off x="2826" y="2132"/>
                  <a:ext cx="6" cy="7"/>
                </a:xfrm>
                <a:custGeom>
                  <a:avLst/>
                  <a:gdLst>
                    <a:gd name="T0" fmla="*/ 2 w 6"/>
                    <a:gd name="T1" fmla="*/ 2 h 7"/>
                    <a:gd name="T2" fmla="*/ 0 w 6"/>
                    <a:gd name="T3" fmla="*/ 3 h 7"/>
                    <a:gd name="T4" fmla="*/ 0 w 6"/>
                    <a:gd name="T5" fmla="*/ 3 h 7"/>
                    <a:gd name="T6" fmla="*/ 2 w 6"/>
                    <a:gd name="T7" fmla="*/ 5 h 7"/>
                    <a:gd name="T8" fmla="*/ 4 w 6"/>
                    <a:gd name="T9" fmla="*/ 7 h 7"/>
                    <a:gd name="T10" fmla="*/ 4 w 6"/>
                    <a:gd name="T11" fmla="*/ 5 h 7"/>
                    <a:gd name="T12" fmla="*/ 6 w 6"/>
                    <a:gd name="T13" fmla="*/ 3 h 7"/>
                    <a:gd name="T14" fmla="*/ 6 w 6"/>
                    <a:gd name="T15" fmla="*/ 2 h 7"/>
                    <a:gd name="T16" fmla="*/ 4 w 6"/>
                    <a:gd name="T17" fmla="*/ 0 h 7"/>
                    <a:gd name="T18" fmla="*/ 2 w 6"/>
                    <a:gd name="T19" fmla="*/ 0 h 7"/>
                    <a:gd name="T20" fmla="*/ 2 w 6"/>
                    <a:gd name="T2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2"/>
                      </a:moveTo>
                      <a:lnTo>
                        <a:pt x="0" y="3"/>
                      </a:lnTo>
                      <a:lnTo>
                        <a:pt x="0" y="3"/>
                      </a:lnTo>
                      <a:lnTo>
                        <a:pt x="2" y="5"/>
                      </a:lnTo>
                      <a:lnTo>
                        <a:pt x="4" y="7"/>
                      </a:lnTo>
                      <a:lnTo>
                        <a:pt x="4" y="5"/>
                      </a:lnTo>
                      <a:lnTo>
                        <a:pt x="6" y="3"/>
                      </a:lnTo>
                      <a:lnTo>
                        <a:pt x="6" y="2"/>
                      </a:lnTo>
                      <a:lnTo>
                        <a:pt x="4" y="0"/>
                      </a:lnTo>
                      <a:lnTo>
                        <a:pt x="2" y="0"/>
                      </a:lnTo>
                      <a:lnTo>
                        <a:pt x="2"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7" name="Freeform 116"/>
                <p:cNvSpPr>
                  <a:spLocks/>
                </p:cNvSpPr>
                <p:nvPr/>
              </p:nvSpPr>
              <p:spPr bwMode="auto">
                <a:xfrm>
                  <a:off x="283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8" name="Freeform 117"/>
                <p:cNvSpPr>
                  <a:spLocks/>
                </p:cNvSpPr>
                <p:nvPr/>
              </p:nvSpPr>
              <p:spPr bwMode="auto">
                <a:xfrm>
                  <a:off x="284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9" name="Freeform 118"/>
                <p:cNvSpPr>
                  <a:spLocks/>
                </p:cNvSpPr>
                <p:nvPr/>
              </p:nvSpPr>
              <p:spPr bwMode="auto">
                <a:xfrm>
                  <a:off x="285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0" name="Freeform 119"/>
                <p:cNvSpPr>
                  <a:spLocks/>
                </p:cNvSpPr>
                <p:nvPr/>
              </p:nvSpPr>
              <p:spPr bwMode="auto">
                <a:xfrm>
                  <a:off x="287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1" name="Freeform 120"/>
                <p:cNvSpPr>
                  <a:spLocks/>
                </p:cNvSpPr>
                <p:nvPr/>
              </p:nvSpPr>
              <p:spPr bwMode="auto">
                <a:xfrm>
                  <a:off x="288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2" name="Freeform 121"/>
                <p:cNvSpPr>
                  <a:spLocks/>
                </p:cNvSpPr>
                <p:nvPr/>
              </p:nvSpPr>
              <p:spPr bwMode="auto">
                <a:xfrm>
                  <a:off x="289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3" name="Freeform 122"/>
                <p:cNvSpPr>
                  <a:spLocks/>
                </p:cNvSpPr>
                <p:nvPr/>
              </p:nvSpPr>
              <p:spPr bwMode="auto">
                <a:xfrm>
                  <a:off x="290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4" name="Freeform 123"/>
                <p:cNvSpPr>
                  <a:spLocks/>
                </p:cNvSpPr>
                <p:nvPr/>
              </p:nvSpPr>
              <p:spPr bwMode="auto">
                <a:xfrm>
                  <a:off x="291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5" name="Freeform 124"/>
                <p:cNvSpPr>
                  <a:spLocks/>
                </p:cNvSpPr>
                <p:nvPr/>
              </p:nvSpPr>
              <p:spPr bwMode="auto">
                <a:xfrm>
                  <a:off x="292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6" name="Freeform 125"/>
                <p:cNvSpPr>
                  <a:spLocks/>
                </p:cNvSpPr>
                <p:nvPr/>
              </p:nvSpPr>
              <p:spPr bwMode="auto">
                <a:xfrm>
                  <a:off x="2940"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7" name="Freeform 126"/>
                <p:cNvSpPr>
                  <a:spLocks/>
                </p:cNvSpPr>
                <p:nvPr/>
              </p:nvSpPr>
              <p:spPr bwMode="auto">
                <a:xfrm>
                  <a:off x="295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8" name="Freeform 127"/>
                <p:cNvSpPr>
                  <a:spLocks/>
                </p:cNvSpPr>
                <p:nvPr/>
              </p:nvSpPr>
              <p:spPr bwMode="auto">
                <a:xfrm>
                  <a:off x="2963"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9" name="Freeform 128"/>
                <p:cNvSpPr>
                  <a:spLocks/>
                </p:cNvSpPr>
                <p:nvPr/>
              </p:nvSpPr>
              <p:spPr bwMode="auto">
                <a:xfrm>
                  <a:off x="297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0" name="Freeform 129"/>
                <p:cNvSpPr>
                  <a:spLocks/>
                </p:cNvSpPr>
                <p:nvPr/>
              </p:nvSpPr>
              <p:spPr bwMode="auto">
                <a:xfrm>
                  <a:off x="2986"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1" name="Freeform 130"/>
                <p:cNvSpPr>
                  <a:spLocks/>
                </p:cNvSpPr>
                <p:nvPr/>
              </p:nvSpPr>
              <p:spPr bwMode="auto">
                <a:xfrm>
                  <a:off x="299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2" name="Freeform 131"/>
                <p:cNvSpPr>
                  <a:spLocks/>
                </p:cNvSpPr>
                <p:nvPr/>
              </p:nvSpPr>
              <p:spPr bwMode="auto">
                <a:xfrm>
                  <a:off x="3009"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3" name="Freeform 132"/>
                <p:cNvSpPr>
                  <a:spLocks/>
                </p:cNvSpPr>
                <p:nvPr/>
              </p:nvSpPr>
              <p:spPr bwMode="auto">
                <a:xfrm>
                  <a:off x="302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4" name="Freeform 133"/>
                <p:cNvSpPr>
                  <a:spLocks/>
                </p:cNvSpPr>
                <p:nvPr/>
              </p:nvSpPr>
              <p:spPr bwMode="auto">
                <a:xfrm>
                  <a:off x="3032"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5" name="Freeform 134"/>
                <p:cNvSpPr>
                  <a:spLocks/>
                </p:cNvSpPr>
                <p:nvPr/>
              </p:nvSpPr>
              <p:spPr bwMode="auto">
                <a:xfrm>
                  <a:off x="304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6" name="Freeform 135"/>
                <p:cNvSpPr>
                  <a:spLocks/>
                </p:cNvSpPr>
                <p:nvPr/>
              </p:nvSpPr>
              <p:spPr bwMode="auto">
                <a:xfrm>
                  <a:off x="3055"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7" name="Freeform 136"/>
                <p:cNvSpPr>
                  <a:spLocks/>
                </p:cNvSpPr>
                <p:nvPr/>
              </p:nvSpPr>
              <p:spPr bwMode="auto">
                <a:xfrm>
                  <a:off x="306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8" name="Freeform 137"/>
                <p:cNvSpPr>
                  <a:spLocks/>
                </p:cNvSpPr>
                <p:nvPr/>
              </p:nvSpPr>
              <p:spPr bwMode="auto">
                <a:xfrm>
                  <a:off x="3078"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9" name="Freeform 138"/>
                <p:cNvSpPr>
                  <a:spLocks/>
                </p:cNvSpPr>
                <p:nvPr/>
              </p:nvSpPr>
              <p:spPr bwMode="auto">
                <a:xfrm>
                  <a:off x="308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0" name="Freeform 139"/>
                <p:cNvSpPr>
                  <a:spLocks/>
                </p:cNvSpPr>
                <p:nvPr/>
              </p:nvSpPr>
              <p:spPr bwMode="auto">
                <a:xfrm>
                  <a:off x="3101"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1" name="Freeform 140"/>
                <p:cNvSpPr>
                  <a:spLocks/>
                </p:cNvSpPr>
                <p:nvPr/>
              </p:nvSpPr>
              <p:spPr bwMode="auto">
                <a:xfrm>
                  <a:off x="311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2" name="Freeform 141"/>
                <p:cNvSpPr>
                  <a:spLocks/>
                </p:cNvSpPr>
                <p:nvPr/>
              </p:nvSpPr>
              <p:spPr bwMode="auto">
                <a:xfrm>
                  <a:off x="312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3" name="Freeform 142"/>
                <p:cNvSpPr>
                  <a:spLocks/>
                </p:cNvSpPr>
                <p:nvPr/>
              </p:nvSpPr>
              <p:spPr bwMode="auto">
                <a:xfrm>
                  <a:off x="313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4" name="Freeform 143"/>
                <p:cNvSpPr>
                  <a:spLocks/>
                </p:cNvSpPr>
                <p:nvPr/>
              </p:nvSpPr>
              <p:spPr bwMode="auto">
                <a:xfrm>
                  <a:off x="314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5" name="Freeform 144"/>
                <p:cNvSpPr>
                  <a:spLocks/>
                </p:cNvSpPr>
                <p:nvPr/>
              </p:nvSpPr>
              <p:spPr bwMode="auto">
                <a:xfrm>
                  <a:off x="315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6" name="Freeform 145"/>
                <p:cNvSpPr>
                  <a:spLocks/>
                </p:cNvSpPr>
                <p:nvPr/>
              </p:nvSpPr>
              <p:spPr bwMode="auto">
                <a:xfrm>
                  <a:off x="317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7" name="Freeform 146"/>
                <p:cNvSpPr>
                  <a:spLocks/>
                </p:cNvSpPr>
                <p:nvPr/>
              </p:nvSpPr>
              <p:spPr bwMode="auto">
                <a:xfrm>
                  <a:off x="318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8" name="Freeform 147"/>
                <p:cNvSpPr>
                  <a:spLocks/>
                </p:cNvSpPr>
                <p:nvPr/>
              </p:nvSpPr>
              <p:spPr bwMode="auto">
                <a:xfrm>
                  <a:off x="319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9" name="Freeform 148"/>
                <p:cNvSpPr>
                  <a:spLocks/>
                </p:cNvSpPr>
                <p:nvPr/>
              </p:nvSpPr>
              <p:spPr bwMode="auto">
                <a:xfrm>
                  <a:off x="320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0" name="Freeform 149"/>
                <p:cNvSpPr>
                  <a:spLocks/>
                </p:cNvSpPr>
                <p:nvPr/>
              </p:nvSpPr>
              <p:spPr bwMode="auto">
                <a:xfrm>
                  <a:off x="321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1" name="Freeform 150"/>
                <p:cNvSpPr>
                  <a:spLocks/>
                </p:cNvSpPr>
                <p:nvPr/>
              </p:nvSpPr>
              <p:spPr bwMode="auto">
                <a:xfrm>
                  <a:off x="3228"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2" name="Freeform 151"/>
                <p:cNvSpPr>
                  <a:spLocks/>
                </p:cNvSpPr>
                <p:nvPr/>
              </p:nvSpPr>
              <p:spPr bwMode="auto">
                <a:xfrm>
                  <a:off x="323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3" name="Freeform 152"/>
                <p:cNvSpPr>
                  <a:spLocks/>
                </p:cNvSpPr>
                <p:nvPr/>
              </p:nvSpPr>
              <p:spPr bwMode="auto">
                <a:xfrm>
                  <a:off x="3251"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4" name="Freeform 153"/>
                <p:cNvSpPr>
                  <a:spLocks/>
                </p:cNvSpPr>
                <p:nvPr/>
              </p:nvSpPr>
              <p:spPr bwMode="auto">
                <a:xfrm>
                  <a:off x="326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5" name="Freeform 154"/>
                <p:cNvSpPr>
                  <a:spLocks/>
                </p:cNvSpPr>
                <p:nvPr/>
              </p:nvSpPr>
              <p:spPr bwMode="auto">
                <a:xfrm>
                  <a:off x="3274"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6" name="Freeform 155"/>
                <p:cNvSpPr>
                  <a:spLocks/>
                </p:cNvSpPr>
                <p:nvPr/>
              </p:nvSpPr>
              <p:spPr bwMode="auto">
                <a:xfrm>
                  <a:off x="328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7" name="Freeform 156"/>
                <p:cNvSpPr>
                  <a:spLocks/>
                </p:cNvSpPr>
                <p:nvPr/>
              </p:nvSpPr>
              <p:spPr bwMode="auto">
                <a:xfrm>
                  <a:off x="3297"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8" name="Freeform 157"/>
                <p:cNvSpPr>
                  <a:spLocks/>
                </p:cNvSpPr>
                <p:nvPr/>
              </p:nvSpPr>
              <p:spPr bwMode="auto">
                <a:xfrm>
                  <a:off x="330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9" name="Freeform 158"/>
                <p:cNvSpPr>
                  <a:spLocks/>
                </p:cNvSpPr>
                <p:nvPr/>
              </p:nvSpPr>
              <p:spPr bwMode="auto">
                <a:xfrm>
                  <a:off x="3320"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0" name="Freeform 159"/>
                <p:cNvSpPr>
                  <a:spLocks/>
                </p:cNvSpPr>
                <p:nvPr/>
              </p:nvSpPr>
              <p:spPr bwMode="auto">
                <a:xfrm>
                  <a:off x="333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1" name="Freeform 160"/>
                <p:cNvSpPr>
                  <a:spLocks/>
                </p:cNvSpPr>
                <p:nvPr/>
              </p:nvSpPr>
              <p:spPr bwMode="auto">
                <a:xfrm>
                  <a:off x="3343"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2" name="Freeform 161"/>
                <p:cNvSpPr>
                  <a:spLocks/>
                </p:cNvSpPr>
                <p:nvPr/>
              </p:nvSpPr>
              <p:spPr bwMode="auto">
                <a:xfrm>
                  <a:off x="335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3" name="Freeform 162"/>
                <p:cNvSpPr>
                  <a:spLocks/>
                </p:cNvSpPr>
                <p:nvPr/>
              </p:nvSpPr>
              <p:spPr bwMode="auto">
                <a:xfrm>
                  <a:off x="3366"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4" name="Freeform 163"/>
                <p:cNvSpPr>
                  <a:spLocks/>
                </p:cNvSpPr>
                <p:nvPr/>
              </p:nvSpPr>
              <p:spPr bwMode="auto">
                <a:xfrm>
                  <a:off x="337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5" name="Freeform 164"/>
                <p:cNvSpPr>
                  <a:spLocks/>
                </p:cNvSpPr>
                <p:nvPr/>
              </p:nvSpPr>
              <p:spPr bwMode="auto">
                <a:xfrm>
                  <a:off x="3389"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6" name="Freeform 165"/>
                <p:cNvSpPr>
                  <a:spLocks/>
                </p:cNvSpPr>
                <p:nvPr/>
              </p:nvSpPr>
              <p:spPr bwMode="auto">
                <a:xfrm>
                  <a:off x="340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 name="Freeform 166"/>
                <p:cNvSpPr>
                  <a:spLocks/>
                </p:cNvSpPr>
                <p:nvPr/>
              </p:nvSpPr>
              <p:spPr bwMode="auto">
                <a:xfrm>
                  <a:off x="341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8" name="Freeform 167"/>
                <p:cNvSpPr>
                  <a:spLocks/>
                </p:cNvSpPr>
                <p:nvPr/>
              </p:nvSpPr>
              <p:spPr bwMode="auto">
                <a:xfrm>
                  <a:off x="342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9" name="Freeform 168"/>
                <p:cNvSpPr>
                  <a:spLocks/>
                </p:cNvSpPr>
                <p:nvPr/>
              </p:nvSpPr>
              <p:spPr bwMode="auto">
                <a:xfrm>
                  <a:off x="343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0" name="Freeform 169"/>
                <p:cNvSpPr>
                  <a:spLocks/>
                </p:cNvSpPr>
                <p:nvPr/>
              </p:nvSpPr>
              <p:spPr bwMode="auto">
                <a:xfrm>
                  <a:off x="344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1" name="Freeform 170"/>
                <p:cNvSpPr>
                  <a:spLocks/>
                </p:cNvSpPr>
                <p:nvPr/>
              </p:nvSpPr>
              <p:spPr bwMode="auto">
                <a:xfrm>
                  <a:off x="345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2" name="Freeform 171"/>
                <p:cNvSpPr>
                  <a:spLocks/>
                </p:cNvSpPr>
                <p:nvPr/>
              </p:nvSpPr>
              <p:spPr bwMode="auto">
                <a:xfrm>
                  <a:off x="346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3" name="Freeform 172"/>
                <p:cNvSpPr>
                  <a:spLocks/>
                </p:cNvSpPr>
                <p:nvPr/>
              </p:nvSpPr>
              <p:spPr bwMode="auto">
                <a:xfrm>
                  <a:off x="348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4" name="Freeform 173"/>
                <p:cNvSpPr>
                  <a:spLocks/>
                </p:cNvSpPr>
                <p:nvPr/>
              </p:nvSpPr>
              <p:spPr bwMode="auto">
                <a:xfrm>
                  <a:off x="349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5" name="Freeform 174"/>
                <p:cNvSpPr>
                  <a:spLocks/>
                </p:cNvSpPr>
                <p:nvPr/>
              </p:nvSpPr>
              <p:spPr bwMode="auto">
                <a:xfrm>
                  <a:off x="350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6" name="Freeform 175"/>
                <p:cNvSpPr>
                  <a:spLocks/>
                </p:cNvSpPr>
                <p:nvPr/>
              </p:nvSpPr>
              <p:spPr bwMode="auto">
                <a:xfrm>
                  <a:off x="3516"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 name="Freeform 176"/>
                <p:cNvSpPr>
                  <a:spLocks/>
                </p:cNvSpPr>
                <p:nvPr/>
              </p:nvSpPr>
              <p:spPr bwMode="auto">
                <a:xfrm>
                  <a:off x="352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8" name="Freeform 177"/>
                <p:cNvSpPr>
                  <a:spLocks/>
                </p:cNvSpPr>
                <p:nvPr/>
              </p:nvSpPr>
              <p:spPr bwMode="auto">
                <a:xfrm>
                  <a:off x="3539"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9" name="Freeform 178"/>
                <p:cNvSpPr>
                  <a:spLocks/>
                </p:cNvSpPr>
                <p:nvPr/>
              </p:nvSpPr>
              <p:spPr bwMode="auto">
                <a:xfrm>
                  <a:off x="355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0" name="Freeform 179"/>
                <p:cNvSpPr>
                  <a:spLocks/>
                </p:cNvSpPr>
                <p:nvPr/>
              </p:nvSpPr>
              <p:spPr bwMode="auto">
                <a:xfrm>
                  <a:off x="3562"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1" name="Freeform 180"/>
                <p:cNvSpPr>
                  <a:spLocks/>
                </p:cNvSpPr>
                <p:nvPr/>
              </p:nvSpPr>
              <p:spPr bwMode="auto">
                <a:xfrm>
                  <a:off x="357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2" name="Freeform 181"/>
                <p:cNvSpPr>
                  <a:spLocks/>
                </p:cNvSpPr>
                <p:nvPr/>
              </p:nvSpPr>
              <p:spPr bwMode="auto">
                <a:xfrm>
                  <a:off x="3585"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3" name="Freeform 182"/>
                <p:cNvSpPr>
                  <a:spLocks/>
                </p:cNvSpPr>
                <p:nvPr/>
              </p:nvSpPr>
              <p:spPr bwMode="auto">
                <a:xfrm>
                  <a:off x="359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4" name="Freeform 183"/>
                <p:cNvSpPr>
                  <a:spLocks/>
                </p:cNvSpPr>
                <p:nvPr/>
              </p:nvSpPr>
              <p:spPr bwMode="auto">
                <a:xfrm>
                  <a:off x="3608"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5" name="Freeform 184"/>
                <p:cNvSpPr>
                  <a:spLocks/>
                </p:cNvSpPr>
                <p:nvPr/>
              </p:nvSpPr>
              <p:spPr bwMode="auto">
                <a:xfrm>
                  <a:off x="361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6" name="Freeform 185"/>
                <p:cNvSpPr>
                  <a:spLocks/>
                </p:cNvSpPr>
                <p:nvPr/>
              </p:nvSpPr>
              <p:spPr bwMode="auto">
                <a:xfrm>
                  <a:off x="3631"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7" name="Freeform 186"/>
                <p:cNvSpPr>
                  <a:spLocks/>
                </p:cNvSpPr>
                <p:nvPr/>
              </p:nvSpPr>
              <p:spPr bwMode="auto">
                <a:xfrm>
                  <a:off x="364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8" name="Freeform 187"/>
                <p:cNvSpPr>
                  <a:spLocks/>
                </p:cNvSpPr>
                <p:nvPr/>
              </p:nvSpPr>
              <p:spPr bwMode="auto">
                <a:xfrm>
                  <a:off x="3654"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9" name="Freeform 188"/>
                <p:cNvSpPr>
                  <a:spLocks/>
                </p:cNvSpPr>
                <p:nvPr/>
              </p:nvSpPr>
              <p:spPr bwMode="auto">
                <a:xfrm>
                  <a:off x="366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0" name="Freeform 189"/>
                <p:cNvSpPr>
                  <a:spLocks/>
                </p:cNvSpPr>
                <p:nvPr/>
              </p:nvSpPr>
              <p:spPr bwMode="auto">
                <a:xfrm>
                  <a:off x="3677"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1" name="Freeform 190"/>
                <p:cNvSpPr>
                  <a:spLocks/>
                </p:cNvSpPr>
                <p:nvPr/>
              </p:nvSpPr>
              <p:spPr bwMode="auto">
                <a:xfrm>
                  <a:off x="368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 name="Freeform 191"/>
                <p:cNvSpPr>
                  <a:spLocks/>
                </p:cNvSpPr>
                <p:nvPr/>
              </p:nvSpPr>
              <p:spPr bwMode="auto">
                <a:xfrm>
                  <a:off x="370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3" name="Freeform 192"/>
                <p:cNvSpPr>
                  <a:spLocks/>
                </p:cNvSpPr>
                <p:nvPr/>
              </p:nvSpPr>
              <p:spPr bwMode="auto">
                <a:xfrm>
                  <a:off x="371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4" name="Freeform 193"/>
                <p:cNvSpPr>
                  <a:spLocks/>
                </p:cNvSpPr>
                <p:nvPr/>
              </p:nvSpPr>
              <p:spPr bwMode="auto">
                <a:xfrm>
                  <a:off x="372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5" name="Freeform 194"/>
                <p:cNvSpPr>
                  <a:spLocks/>
                </p:cNvSpPr>
                <p:nvPr/>
              </p:nvSpPr>
              <p:spPr bwMode="auto">
                <a:xfrm>
                  <a:off x="373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6" name="Freeform 195"/>
                <p:cNvSpPr>
                  <a:spLocks/>
                </p:cNvSpPr>
                <p:nvPr/>
              </p:nvSpPr>
              <p:spPr bwMode="auto">
                <a:xfrm>
                  <a:off x="374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7" name="Freeform 196"/>
                <p:cNvSpPr>
                  <a:spLocks/>
                </p:cNvSpPr>
                <p:nvPr/>
              </p:nvSpPr>
              <p:spPr bwMode="auto">
                <a:xfrm>
                  <a:off x="375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8" name="Freeform 197"/>
                <p:cNvSpPr>
                  <a:spLocks/>
                </p:cNvSpPr>
                <p:nvPr/>
              </p:nvSpPr>
              <p:spPr bwMode="auto">
                <a:xfrm>
                  <a:off x="376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9" name="Freeform 198"/>
                <p:cNvSpPr>
                  <a:spLocks/>
                </p:cNvSpPr>
                <p:nvPr/>
              </p:nvSpPr>
              <p:spPr bwMode="auto">
                <a:xfrm>
                  <a:off x="378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0" name="Freeform 199"/>
                <p:cNvSpPr>
                  <a:spLocks/>
                </p:cNvSpPr>
                <p:nvPr/>
              </p:nvSpPr>
              <p:spPr bwMode="auto">
                <a:xfrm>
                  <a:off x="379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1" name="Freeform 200"/>
                <p:cNvSpPr>
                  <a:spLocks/>
                </p:cNvSpPr>
                <p:nvPr/>
              </p:nvSpPr>
              <p:spPr bwMode="auto">
                <a:xfrm>
                  <a:off x="3804"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2" name="Freeform 201"/>
                <p:cNvSpPr>
                  <a:spLocks/>
                </p:cNvSpPr>
                <p:nvPr/>
              </p:nvSpPr>
              <p:spPr bwMode="auto">
                <a:xfrm>
                  <a:off x="381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3" name="Freeform 202"/>
                <p:cNvSpPr>
                  <a:spLocks/>
                </p:cNvSpPr>
                <p:nvPr/>
              </p:nvSpPr>
              <p:spPr bwMode="auto">
                <a:xfrm>
                  <a:off x="3827"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4" name="Freeform 203"/>
                <p:cNvSpPr>
                  <a:spLocks/>
                </p:cNvSpPr>
                <p:nvPr/>
              </p:nvSpPr>
              <p:spPr bwMode="auto">
                <a:xfrm>
                  <a:off x="383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5" name="Freeform 204"/>
                <p:cNvSpPr>
                  <a:spLocks/>
                </p:cNvSpPr>
                <p:nvPr/>
              </p:nvSpPr>
              <p:spPr bwMode="auto">
                <a:xfrm>
                  <a:off x="3850"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6" name="Freeform 205"/>
                <p:cNvSpPr>
                  <a:spLocks/>
                </p:cNvSpPr>
                <p:nvPr/>
              </p:nvSpPr>
              <p:spPr bwMode="auto">
                <a:xfrm>
                  <a:off x="386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7" name="Freeform 206"/>
                <p:cNvSpPr>
                  <a:spLocks/>
                </p:cNvSpPr>
                <p:nvPr/>
              </p:nvSpPr>
              <p:spPr bwMode="auto">
                <a:xfrm>
                  <a:off x="3873"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8" name="Freeform 207"/>
                <p:cNvSpPr>
                  <a:spLocks/>
                </p:cNvSpPr>
                <p:nvPr/>
              </p:nvSpPr>
              <p:spPr bwMode="auto">
                <a:xfrm>
                  <a:off x="388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9" name="Freeform 208"/>
                <p:cNvSpPr>
                  <a:spLocks/>
                </p:cNvSpPr>
                <p:nvPr/>
              </p:nvSpPr>
              <p:spPr bwMode="auto">
                <a:xfrm>
                  <a:off x="3896"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0" name="Freeform 209"/>
                <p:cNvSpPr>
                  <a:spLocks/>
                </p:cNvSpPr>
                <p:nvPr/>
              </p:nvSpPr>
              <p:spPr bwMode="auto">
                <a:xfrm>
                  <a:off x="390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1" name="Freeform 210"/>
                <p:cNvSpPr>
                  <a:spLocks/>
                </p:cNvSpPr>
                <p:nvPr/>
              </p:nvSpPr>
              <p:spPr bwMode="auto">
                <a:xfrm>
                  <a:off x="3919"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2" name="Freeform 211"/>
                <p:cNvSpPr>
                  <a:spLocks/>
                </p:cNvSpPr>
                <p:nvPr/>
              </p:nvSpPr>
              <p:spPr bwMode="auto">
                <a:xfrm>
                  <a:off x="393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3" name="Freeform 212"/>
                <p:cNvSpPr>
                  <a:spLocks/>
                </p:cNvSpPr>
                <p:nvPr/>
              </p:nvSpPr>
              <p:spPr bwMode="auto">
                <a:xfrm>
                  <a:off x="3942"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4" name="Freeform 213"/>
                <p:cNvSpPr>
                  <a:spLocks/>
                </p:cNvSpPr>
                <p:nvPr/>
              </p:nvSpPr>
              <p:spPr bwMode="auto">
                <a:xfrm>
                  <a:off x="395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5" name="Freeform 214"/>
                <p:cNvSpPr>
                  <a:spLocks/>
                </p:cNvSpPr>
                <p:nvPr/>
              </p:nvSpPr>
              <p:spPr bwMode="auto">
                <a:xfrm>
                  <a:off x="3965"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6" name="Freeform 215"/>
                <p:cNvSpPr>
                  <a:spLocks/>
                </p:cNvSpPr>
                <p:nvPr/>
              </p:nvSpPr>
              <p:spPr bwMode="auto">
                <a:xfrm>
                  <a:off x="397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7" name="Freeform 216"/>
                <p:cNvSpPr>
                  <a:spLocks/>
                </p:cNvSpPr>
                <p:nvPr/>
              </p:nvSpPr>
              <p:spPr bwMode="auto">
                <a:xfrm>
                  <a:off x="398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8" name="Freeform 217"/>
                <p:cNvSpPr>
                  <a:spLocks/>
                </p:cNvSpPr>
                <p:nvPr/>
              </p:nvSpPr>
              <p:spPr bwMode="auto">
                <a:xfrm>
                  <a:off x="399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9" name="Freeform 218"/>
                <p:cNvSpPr>
                  <a:spLocks/>
                </p:cNvSpPr>
                <p:nvPr/>
              </p:nvSpPr>
              <p:spPr bwMode="auto">
                <a:xfrm>
                  <a:off x="401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0" name="Freeform 219"/>
                <p:cNvSpPr>
                  <a:spLocks/>
                </p:cNvSpPr>
                <p:nvPr/>
              </p:nvSpPr>
              <p:spPr bwMode="auto">
                <a:xfrm>
                  <a:off x="402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1" name="Freeform 220"/>
                <p:cNvSpPr>
                  <a:spLocks/>
                </p:cNvSpPr>
                <p:nvPr/>
              </p:nvSpPr>
              <p:spPr bwMode="auto">
                <a:xfrm>
                  <a:off x="403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2" name="Freeform 221"/>
                <p:cNvSpPr>
                  <a:spLocks/>
                </p:cNvSpPr>
                <p:nvPr/>
              </p:nvSpPr>
              <p:spPr bwMode="auto">
                <a:xfrm>
                  <a:off x="404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3" name="Freeform 222"/>
                <p:cNvSpPr>
                  <a:spLocks/>
                </p:cNvSpPr>
                <p:nvPr/>
              </p:nvSpPr>
              <p:spPr bwMode="auto">
                <a:xfrm>
                  <a:off x="405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4" name="Freeform 223"/>
                <p:cNvSpPr>
                  <a:spLocks/>
                </p:cNvSpPr>
                <p:nvPr/>
              </p:nvSpPr>
              <p:spPr bwMode="auto">
                <a:xfrm>
                  <a:off x="406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5" name="Freeform 224"/>
                <p:cNvSpPr>
                  <a:spLocks/>
                </p:cNvSpPr>
                <p:nvPr/>
              </p:nvSpPr>
              <p:spPr bwMode="auto">
                <a:xfrm>
                  <a:off x="408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6" name="Freeform 225"/>
                <p:cNvSpPr>
                  <a:spLocks/>
                </p:cNvSpPr>
                <p:nvPr/>
              </p:nvSpPr>
              <p:spPr bwMode="auto">
                <a:xfrm>
                  <a:off x="4092"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7" name="Freeform 226"/>
                <p:cNvSpPr>
                  <a:spLocks/>
                </p:cNvSpPr>
                <p:nvPr/>
              </p:nvSpPr>
              <p:spPr bwMode="auto">
                <a:xfrm>
                  <a:off x="410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8" name="Freeform 227"/>
                <p:cNvSpPr>
                  <a:spLocks/>
                </p:cNvSpPr>
                <p:nvPr/>
              </p:nvSpPr>
              <p:spPr bwMode="auto">
                <a:xfrm>
                  <a:off x="4115"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9" name="Freeform 228"/>
                <p:cNvSpPr>
                  <a:spLocks/>
                </p:cNvSpPr>
                <p:nvPr/>
              </p:nvSpPr>
              <p:spPr bwMode="auto">
                <a:xfrm>
                  <a:off x="412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0" name="Freeform 229"/>
                <p:cNvSpPr>
                  <a:spLocks/>
                </p:cNvSpPr>
                <p:nvPr/>
              </p:nvSpPr>
              <p:spPr bwMode="auto">
                <a:xfrm>
                  <a:off x="4138"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1" name="Freeform 230"/>
                <p:cNvSpPr>
                  <a:spLocks/>
                </p:cNvSpPr>
                <p:nvPr/>
              </p:nvSpPr>
              <p:spPr bwMode="auto">
                <a:xfrm>
                  <a:off x="414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2" name="Freeform 231"/>
                <p:cNvSpPr>
                  <a:spLocks/>
                </p:cNvSpPr>
                <p:nvPr/>
              </p:nvSpPr>
              <p:spPr bwMode="auto">
                <a:xfrm>
                  <a:off x="4161"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3" name="Freeform 232"/>
                <p:cNvSpPr>
                  <a:spLocks/>
                </p:cNvSpPr>
                <p:nvPr/>
              </p:nvSpPr>
              <p:spPr bwMode="auto">
                <a:xfrm>
                  <a:off x="417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4" name="Freeform 233"/>
                <p:cNvSpPr>
                  <a:spLocks/>
                </p:cNvSpPr>
                <p:nvPr/>
              </p:nvSpPr>
              <p:spPr bwMode="auto">
                <a:xfrm>
                  <a:off x="4184"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5" name="Freeform 234"/>
                <p:cNvSpPr>
                  <a:spLocks/>
                </p:cNvSpPr>
                <p:nvPr/>
              </p:nvSpPr>
              <p:spPr bwMode="auto">
                <a:xfrm>
                  <a:off x="419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6" name="Freeform 235"/>
                <p:cNvSpPr>
                  <a:spLocks/>
                </p:cNvSpPr>
                <p:nvPr/>
              </p:nvSpPr>
              <p:spPr bwMode="auto">
                <a:xfrm>
                  <a:off x="4207"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7" name="Freeform 236"/>
                <p:cNvSpPr>
                  <a:spLocks/>
                </p:cNvSpPr>
                <p:nvPr/>
              </p:nvSpPr>
              <p:spPr bwMode="auto">
                <a:xfrm>
                  <a:off x="421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8" name="Freeform 237"/>
                <p:cNvSpPr>
                  <a:spLocks/>
                </p:cNvSpPr>
                <p:nvPr/>
              </p:nvSpPr>
              <p:spPr bwMode="auto">
                <a:xfrm>
                  <a:off x="4230"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9" name="Freeform 238"/>
                <p:cNvSpPr>
                  <a:spLocks/>
                </p:cNvSpPr>
                <p:nvPr/>
              </p:nvSpPr>
              <p:spPr bwMode="auto">
                <a:xfrm>
                  <a:off x="424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0" name="Freeform 239"/>
                <p:cNvSpPr>
                  <a:spLocks/>
                </p:cNvSpPr>
                <p:nvPr/>
              </p:nvSpPr>
              <p:spPr bwMode="auto">
                <a:xfrm>
                  <a:off x="4253"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1" name="Freeform 240"/>
                <p:cNvSpPr>
                  <a:spLocks/>
                </p:cNvSpPr>
                <p:nvPr/>
              </p:nvSpPr>
              <p:spPr bwMode="auto">
                <a:xfrm>
                  <a:off x="426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2" name="Freeform 241"/>
                <p:cNvSpPr>
                  <a:spLocks/>
                </p:cNvSpPr>
                <p:nvPr/>
              </p:nvSpPr>
              <p:spPr bwMode="auto">
                <a:xfrm>
                  <a:off x="427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3" name="Freeform 242"/>
                <p:cNvSpPr>
                  <a:spLocks/>
                </p:cNvSpPr>
                <p:nvPr/>
              </p:nvSpPr>
              <p:spPr bwMode="auto">
                <a:xfrm>
                  <a:off x="428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4" name="Freeform 243"/>
                <p:cNvSpPr>
                  <a:spLocks/>
                </p:cNvSpPr>
                <p:nvPr/>
              </p:nvSpPr>
              <p:spPr bwMode="auto">
                <a:xfrm>
                  <a:off x="429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5" name="Freeform 244"/>
                <p:cNvSpPr>
                  <a:spLocks/>
                </p:cNvSpPr>
                <p:nvPr/>
              </p:nvSpPr>
              <p:spPr bwMode="auto">
                <a:xfrm>
                  <a:off x="431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6" name="Freeform 245"/>
                <p:cNvSpPr>
                  <a:spLocks/>
                </p:cNvSpPr>
                <p:nvPr/>
              </p:nvSpPr>
              <p:spPr bwMode="auto">
                <a:xfrm>
                  <a:off x="432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7" name="Freeform 246"/>
                <p:cNvSpPr>
                  <a:spLocks/>
                </p:cNvSpPr>
                <p:nvPr/>
              </p:nvSpPr>
              <p:spPr bwMode="auto">
                <a:xfrm>
                  <a:off x="433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8" name="Freeform 247"/>
                <p:cNvSpPr>
                  <a:spLocks/>
                </p:cNvSpPr>
                <p:nvPr/>
              </p:nvSpPr>
              <p:spPr bwMode="auto">
                <a:xfrm>
                  <a:off x="434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9" name="Freeform 248"/>
                <p:cNvSpPr>
                  <a:spLocks/>
                </p:cNvSpPr>
                <p:nvPr/>
              </p:nvSpPr>
              <p:spPr bwMode="auto">
                <a:xfrm>
                  <a:off x="435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0" name="Freeform 249"/>
                <p:cNvSpPr>
                  <a:spLocks/>
                </p:cNvSpPr>
                <p:nvPr/>
              </p:nvSpPr>
              <p:spPr bwMode="auto">
                <a:xfrm>
                  <a:off x="436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1" name="Freeform 250"/>
                <p:cNvSpPr>
                  <a:spLocks/>
                </p:cNvSpPr>
                <p:nvPr/>
              </p:nvSpPr>
              <p:spPr bwMode="auto">
                <a:xfrm>
                  <a:off x="4380"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2" name="Freeform 251"/>
                <p:cNvSpPr>
                  <a:spLocks/>
                </p:cNvSpPr>
                <p:nvPr/>
              </p:nvSpPr>
              <p:spPr bwMode="auto">
                <a:xfrm>
                  <a:off x="439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3" name="Freeform 252"/>
                <p:cNvSpPr>
                  <a:spLocks/>
                </p:cNvSpPr>
                <p:nvPr/>
              </p:nvSpPr>
              <p:spPr bwMode="auto">
                <a:xfrm>
                  <a:off x="4403"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4" name="Freeform 253"/>
                <p:cNvSpPr>
                  <a:spLocks/>
                </p:cNvSpPr>
                <p:nvPr/>
              </p:nvSpPr>
              <p:spPr bwMode="auto">
                <a:xfrm>
                  <a:off x="441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5" name="Freeform 254"/>
                <p:cNvSpPr>
                  <a:spLocks/>
                </p:cNvSpPr>
                <p:nvPr/>
              </p:nvSpPr>
              <p:spPr bwMode="auto">
                <a:xfrm>
                  <a:off x="4426"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6" name="Freeform 255"/>
                <p:cNvSpPr>
                  <a:spLocks/>
                </p:cNvSpPr>
                <p:nvPr/>
              </p:nvSpPr>
              <p:spPr bwMode="auto">
                <a:xfrm>
                  <a:off x="443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7" name="Freeform 256"/>
                <p:cNvSpPr>
                  <a:spLocks/>
                </p:cNvSpPr>
                <p:nvPr/>
              </p:nvSpPr>
              <p:spPr bwMode="auto">
                <a:xfrm>
                  <a:off x="4449"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8" name="Freeform 257"/>
                <p:cNvSpPr>
                  <a:spLocks/>
                </p:cNvSpPr>
                <p:nvPr/>
              </p:nvSpPr>
              <p:spPr bwMode="auto">
                <a:xfrm>
                  <a:off x="446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9" name="Freeform 258"/>
                <p:cNvSpPr>
                  <a:spLocks/>
                </p:cNvSpPr>
                <p:nvPr/>
              </p:nvSpPr>
              <p:spPr bwMode="auto">
                <a:xfrm>
                  <a:off x="4472"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0" name="Freeform 259"/>
                <p:cNvSpPr>
                  <a:spLocks/>
                </p:cNvSpPr>
                <p:nvPr/>
              </p:nvSpPr>
              <p:spPr bwMode="auto">
                <a:xfrm>
                  <a:off x="448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1" name="Freeform 260"/>
                <p:cNvSpPr>
                  <a:spLocks/>
                </p:cNvSpPr>
                <p:nvPr/>
              </p:nvSpPr>
              <p:spPr bwMode="auto">
                <a:xfrm>
                  <a:off x="4495"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2" name="Freeform 261"/>
                <p:cNvSpPr>
                  <a:spLocks/>
                </p:cNvSpPr>
                <p:nvPr/>
              </p:nvSpPr>
              <p:spPr bwMode="auto">
                <a:xfrm>
                  <a:off x="450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3" name="Freeform 262"/>
                <p:cNvSpPr>
                  <a:spLocks/>
                </p:cNvSpPr>
                <p:nvPr/>
              </p:nvSpPr>
              <p:spPr bwMode="auto">
                <a:xfrm>
                  <a:off x="4518"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4" name="Freeform 263"/>
                <p:cNvSpPr>
                  <a:spLocks/>
                </p:cNvSpPr>
                <p:nvPr/>
              </p:nvSpPr>
              <p:spPr bwMode="auto">
                <a:xfrm>
                  <a:off x="452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5" name="Freeform 264"/>
                <p:cNvSpPr>
                  <a:spLocks/>
                </p:cNvSpPr>
                <p:nvPr/>
              </p:nvSpPr>
              <p:spPr bwMode="auto">
                <a:xfrm>
                  <a:off x="4541"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6" name="Freeform 265"/>
                <p:cNvSpPr>
                  <a:spLocks/>
                </p:cNvSpPr>
                <p:nvPr/>
              </p:nvSpPr>
              <p:spPr bwMode="auto">
                <a:xfrm>
                  <a:off x="455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7" name="Freeform 266"/>
                <p:cNvSpPr>
                  <a:spLocks/>
                </p:cNvSpPr>
                <p:nvPr/>
              </p:nvSpPr>
              <p:spPr bwMode="auto">
                <a:xfrm>
                  <a:off x="456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8" name="Freeform 267"/>
                <p:cNvSpPr>
                  <a:spLocks/>
                </p:cNvSpPr>
                <p:nvPr/>
              </p:nvSpPr>
              <p:spPr bwMode="auto">
                <a:xfrm>
                  <a:off x="457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9" name="Freeform 268"/>
                <p:cNvSpPr>
                  <a:spLocks/>
                </p:cNvSpPr>
                <p:nvPr/>
              </p:nvSpPr>
              <p:spPr bwMode="auto">
                <a:xfrm>
                  <a:off x="458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0" name="Freeform 269"/>
                <p:cNvSpPr>
                  <a:spLocks/>
                </p:cNvSpPr>
                <p:nvPr/>
              </p:nvSpPr>
              <p:spPr bwMode="auto">
                <a:xfrm>
                  <a:off x="459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1" name="Freeform 270"/>
                <p:cNvSpPr>
                  <a:spLocks/>
                </p:cNvSpPr>
                <p:nvPr/>
              </p:nvSpPr>
              <p:spPr bwMode="auto">
                <a:xfrm>
                  <a:off x="461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2" name="Freeform 271"/>
                <p:cNvSpPr>
                  <a:spLocks/>
                </p:cNvSpPr>
                <p:nvPr/>
              </p:nvSpPr>
              <p:spPr bwMode="auto">
                <a:xfrm>
                  <a:off x="462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3" name="Freeform 272"/>
                <p:cNvSpPr>
                  <a:spLocks/>
                </p:cNvSpPr>
                <p:nvPr/>
              </p:nvSpPr>
              <p:spPr bwMode="auto">
                <a:xfrm>
                  <a:off x="463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4" name="Freeform 273"/>
                <p:cNvSpPr>
                  <a:spLocks/>
                </p:cNvSpPr>
                <p:nvPr/>
              </p:nvSpPr>
              <p:spPr bwMode="auto">
                <a:xfrm>
                  <a:off x="464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5" name="Freeform 274"/>
                <p:cNvSpPr>
                  <a:spLocks/>
                </p:cNvSpPr>
                <p:nvPr/>
              </p:nvSpPr>
              <p:spPr bwMode="auto">
                <a:xfrm>
                  <a:off x="465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6" name="Freeform 275"/>
                <p:cNvSpPr>
                  <a:spLocks/>
                </p:cNvSpPr>
                <p:nvPr/>
              </p:nvSpPr>
              <p:spPr bwMode="auto">
                <a:xfrm>
                  <a:off x="4668"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7" name="Freeform 276"/>
                <p:cNvSpPr>
                  <a:spLocks/>
                </p:cNvSpPr>
                <p:nvPr/>
              </p:nvSpPr>
              <p:spPr bwMode="auto">
                <a:xfrm>
                  <a:off x="467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8" name="Freeform 277"/>
                <p:cNvSpPr>
                  <a:spLocks/>
                </p:cNvSpPr>
                <p:nvPr/>
              </p:nvSpPr>
              <p:spPr bwMode="auto">
                <a:xfrm>
                  <a:off x="4691"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9" name="Freeform 278"/>
                <p:cNvSpPr>
                  <a:spLocks/>
                </p:cNvSpPr>
                <p:nvPr/>
              </p:nvSpPr>
              <p:spPr bwMode="auto">
                <a:xfrm>
                  <a:off x="470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0" name="Freeform 279"/>
                <p:cNvSpPr>
                  <a:spLocks/>
                </p:cNvSpPr>
                <p:nvPr/>
              </p:nvSpPr>
              <p:spPr bwMode="auto">
                <a:xfrm>
                  <a:off x="4714"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1" name="Freeform 280"/>
                <p:cNvSpPr>
                  <a:spLocks/>
                </p:cNvSpPr>
                <p:nvPr/>
              </p:nvSpPr>
              <p:spPr bwMode="auto">
                <a:xfrm>
                  <a:off x="472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2" name="Freeform 281"/>
                <p:cNvSpPr>
                  <a:spLocks/>
                </p:cNvSpPr>
                <p:nvPr/>
              </p:nvSpPr>
              <p:spPr bwMode="auto">
                <a:xfrm>
                  <a:off x="4737"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3" name="Freeform 282"/>
                <p:cNvSpPr>
                  <a:spLocks/>
                </p:cNvSpPr>
                <p:nvPr/>
              </p:nvSpPr>
              <p:spPr bwMode="auto">
                <a:xfrm>
                  <a:off x="474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4" name="Freeform 283"/>
                <p:cNvSpPr>
                  <a:spLocks/>
                </p:cNvSpPr>
                <p:nvPr/>
              </p:nvSpPr>
              <p:spPr bwMode="auto">
                <a:xfrm>
                  <a:off x="4760"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5" name="Freeform 284"/>
                <p:cNvSpPr>
                  <a:spLocks/>
                </p:cNvSpPr>
                <p:nvPr/>
              </p:nvSpPr>
              <p:spPr bwMode="auto">
                <a:xfrm>
                  <a:off x="477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6" name="Freeform 285"/>
                <p:cNvSpPr>
                  <a:spLocks/>
                </p:cNvSpPr>
                <p:nvPr/>
              </p:nvSpPr>
              <p:spPr bwMode="auto">
                <a:xfrm>
                  <a:off x="4783"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7" name="Freeform 286"/>
                <p:cNvSpPr>
                  <a:spLocks/>
                </p:cNvSpPr>
                <p:nvPr/>
              </p:nvSpPr>
              <p:spPr bwMode="auto">
                <a:xfrm>
                  <a:off x="479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8" name="Freeform 287"/>
                <p:cNvSpPr>
                  <a:spLocks/>
                </p:cNvSpPr>
                <p:nvPr/>
              </p:nvSpPr>
              <p:spPr bwMode="auto">
                <a:xfrm>
                  <a:off x="4806"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9" name="Freeform 288"/>
                <p:cNvSpPr>
                  <a:spLocks/>
                </p:cNvSpPr>
                <p:nvPr/>
              </p:nvSpPr>
              <p:spPr bwMode="auto">
                <a:xfrm>
                  <a:off x="481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0" name="Freeform 289"/>
                <p:cNvSpPr>
                  <a:spLocks/>
                </p:cNvSpPr>
                <p:nvPr/>
              </p:nvSpPr>
              <p:spPr bwMode="auto">
                <a:xfrm>
                  <a:off x="4829"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1" name="Freeform 290"/>
                <p:cNvSpPr>
                  <a:spLocks/>
                </p:cNvSpPr>
                <p:nvPr/>
              </p:nvSpPr>
              <p:spPr bwMode="auto">
                <a:xfrm>
                  <a:off x="484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2" name="Freeform 291"/>
                <p:cNvSpPr>
                  <a:spLocks/>
                </p:cNvSpPr>
                <p:nvPr/>
              </p:nvSpPr>
              <p:spPr bwMode="auto">
                <a:xfrm>
                  <a:off x="485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3" name="Freeform 292"/>
                <p:cNvSpPr>
                  <a:spLocks/>
                </p:cNvSpPr>
                <p:nvPr/>
              </p:nvSpPr>
              <p:spPr bwMode="auto">
                <a:xfrm>
                  <a:off x="486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4" name="Freeform 293"/>
                <p:cNvSpPr>
                  <a:spLocks/>
                </p:cNvSpPr>
                <p:nvPr/>
              </p:nvSpPr>
              <p:spPr bwMode="auto">
                <a:xfrm>
                  <a:off x="487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5" name="Freeform 294"/>
                <p:cNvSpPr>
                  <a:spLocks/>
                </p:cNvSpPr>
                <p:nvPr/>
              </p:nvSpPr>
              <p:spPr bwMode="auto">
                <a:xfrm>
                  <a:off x="488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6" name="Freeform 295"/>
                <p:cNvSpPr>
                  <a:spLocks/>
                </p:cNvSpPr>
                <p:nvPr/>
              </p:nvSpPr>
              <p:spPr bwMode="auto">
                <a:xfrm>
                  <a:off x="489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7" name="Freeform 296"/>
                <p:cNvSpPr>
                  <a:spLocks/>
                </p:cNvSpPr>
                <p:nvPr/>
              </p:nvSpPr>
              <p:spPr bwMode="auto">
                <a:xfrm>
                  <a:off x="490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8" name="Freeform 297"/>
                <p:cNvSpPr>
                  <a:spLocks/>
                </p:cNvSpPr>
                <p:nvPr/>
              </p:nvSpPr>
              <p:spPr bwMode="auto">
                <a:xfrm>
                  <a:off x="492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9" name="Freeform 298"/>
                <p:cNvSpPr>
                  <a:spLocks/>
                </p:cNvSpPr>
                <p:nvPr/>
              </p:nvSpPr>
              <p:spPr bwMode="auto">
                <a:xfrm>
                  <a:off x="493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0" name="Freeform 299"/>
                <p:cNvSpPr>
                  <a:spLocks/>
                </p:cNvSpPr>
                <p:nvPr/>
              </p:nvSpPr>
              <p:spPr bwMode="auto">
                <a:xfrm>
                  <a:off x="494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1" name="Freeform 300"/>
                <p:cNvSpPr>
                  <a:spLocks/>
                </p:cNvSpPr>
                <p:nvPr/>
              </p:nvSpPr>
              <p:spPr bwMode="auto">
                <a:xfrm>
                  <a:off x="4956"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2" name="Freeform 301"/>
                <p:cNvSpPr>
                  <a:spLocks/>
                </p:cNvSpPr>
                <p:nvPr/>
              </p:nvSpPr>
              <p:spPr bwMode="auto">
                <a:xfrm>
                  <a:off x="496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3" name="Freeform 302"/>
                <p:cNvSpPr>
                  <a:spLocks/>
                </p:cNvSpPr>
                <p:nvPr/>
              </p:nvSpPr>
              <p:spPr bwMode="auto">
                <a:xfrm>
                  <a:off x="4979"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4" name="Freeform 303"/>
                <p:cNvSpPr>
                  <a:spLocks/>
                </p:cNvSpPr>
                <p:nvPr/>
              </p:nvSpPr>
              <p:spPr bwMode="auto">
                <a:xfrm>
                  <a:off x="499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5" name="Freeform 304"/>
                <p:cNvSpPr>
                  <a:spLocks/>
                </p:cNvSpPr>
                <p:nvPr/>
              </p:nvSpPr>
              <p:spPr bwMode="auto">
                <a:xfrm>
                  <a:off x="5002"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6" name="Freeform 305"/>
                <p:cNvSpPr>
                  <a:spLocks/>
                </p:cNvSpPr>
                <p:nvPr/>
              </p:nvSpPr>
              <p:spPr bwMode="auto">
                <a:xfrm>
                  <a:off x="501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7" name="Freeform 306"/>
                <p:cNvSpPr>
                  <a:spLocks/>
                </p:cNvSpPr>
                <p:nvPr/>
              </p:nvSpPr>
              <p:spPr bwMode="auto">
                <a:xfrm>
                  <a:off x="5025" y="2132"/>
                  <a:ext cx="7" cy="5"/>
                </a:xfrm>
                <a:custGeom>
                  <a:avLst/>
                  <a:gdLst>
                    <a:gd name="T0" fmla="*/ 2 w 7"/>
                    <a:gd name="T1" fmla="*/ 0 h 5"/>
                    <a:gd name="T2" fmla="*/ 0 w 7"/>
                    <a:gd name="T3" fmla="*/ 2 h 5"/>
                    <a:gd name="T4" fmla="*/ 0 w 7"/>
                    <a:gd name="T5" fmla="*/ 3 h 5"/>
                    <a:gd name="T6" fmla="*/ 2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3" y="5"/>
                      </a:lnTo>
                      <a:lnTo>
                        <a:pt x="5" y="5"/>
                      </a:lnTo>
                      <a:lnTo>
                        <a:pt x="7" y="3"/>
                      </a:lnTo>
                      <a:lnTo>
                        <a:pt x="7" y="2"/>
                      </a:lnTo>
                      <a:lnTo>
                        <a:pt x="5"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8" name="Freeform 307"/>
                <p:cNvSpPr>
                  <a:spLocks/>
                </p:cNvSpPr>
                <p:nvPr/>
              </p:nvSpPr>
              <p:spPr bwMode="auto">
                <a:xfrm>
                  <a:off x="503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9" name="Freeform 308"/>
                <p:cNvSpPr>
                  <a:spLocks/>
                </p:cNvSpPr>
                <p:nvPr/>
              </p:nvSpPr>
              <p:spPr bwMode="auto">
                <a:xfrm>
                  <a:off x="5048"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0" name="Freeform 309"/>
                <p:cNvSpPr>
                  <a:spLocks/>
                </p:cNvSpPr>
                <p:nvPr/>
              </p:nvSpPr>
              <p:spPr bwMode="auto">
                <a:xfrm>
                  <a:off x="505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1" name="Freeform 310"/>
                <p:cNvSpPr>
                  <a:spLocks/>
                </p:cNvSpPr>
                <p:nvPr/>
              </p:nvSpPr>
              <p:spPr bwMode="auto">
                <a:xfrm>
                  <a:off x="5071"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5 w 7"/>
                    <a:gd name="T11" fmla="*/ 5 h 5"/>
                    <a:gd name="T12" fmla="*/ 7 w 7"/>
                    <a:gd name="T13" fmla="*/ 3 h 5"/>
                    <a:gd name="T14" fmla="*/ 7 w 7"/>
                    <a:gd name="T15" fmla="*/ 2 h 5"/>
                    <a:gd name="T16" fmla="*/ 5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5" y="5"/>
                      </a:lnTo>
                      <a:lnTo>
                        <a:pt x="7" y="3"/>
                      </a:lnTo>
                      <a:lnTo>
                        <a:pt x="7" y="2"/>
                      </a:lnTo>
                      <a:lnTo>
                        <a:pt x="5"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2" name="Freeform 311"/>
                <p:cNvSpPr>
                  <a:spLocks/>
                </p:cNvSpPr>
                <p:nvPr/>
              </p:nvSpPr>
              <p:spPr bwMode="auto">
                <a:xfrm>
                  <a:off x="508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3" name="Freeform 312"/>
                <p:cNvSpPr>
                  <a:spLocks/>
                </p:cNvSpPr>
                <p:nvPr/>
              </p:nvSpPr>
              <p:spPr bwMode="auto">
                <a:xfrm>
                  <a:off x="5094"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4" name="Freeform 313"/>
                <p:cNvSpPr>
                  <a:spLocks/>
                </p:cNvSpPr>
                <p:nvPr/>
              </p:nvSpPr>
              <p:spPr bwMode="auto">
                <a:xfrm>
                  <a:off x="510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5" name="Freeform 314"/>
                <p:cNvSpPr>
                  <a:spLocks/>
                </p:cNvSpPr>
                <p:nvPr/>
              </p:nvSpPr>
              <p:spPr bwMode="auto">
                <a:xfrm>
                  <a:off x="5117" y="2132"/>
                  <a:ext cx="7" cy="5"/>
                </a:xfrm>
                <a:custGeom>
                  <a:avLst/>
                  <a:gdLst>
                    <a:gd name="T0" fmla="*/ 2 w 7"/>
                    <a:gd name="T1" fmla="*/ 0 h 5"/>
                    <a:gd name="T2" fmla="*/ 0 w 7"/>
                    <a:gd name="T3" fmla="*/ 2 h 5"/>
                    <a:gd name="T4" fmla="*/ 0 w 7"/>
                    <a:gd name="T5" fmla="*/ 3 h 5"/>
                    <a:gd name="T6" fmla="*/ 2 w 7"/>
                    <a:gd name="T7" fmla="*/ 5 h 5"/>
                    <a:gd name="T8" fmla="*/ 4 w 7"/>
                    <a:gd name="T9" fmla="*/ 5 h 5"/>
                    <a:gd name="T10" fmla="*/ 6 w 7"/>
                    <a:gd name="T11" fmla="*/ 5 h 5"/>
                    <a:gd name="T12" fmla="*/ 7 w 7"/>
                    <a:gd name="T13" fmla="*/ 3 h 5"/>
                    <a:gd name="T14" fmla="*/ 7 w 7"/>
                    <a:gd name="T15" fmla="*/ 2 h 5"/>
                    <a:gd name="T16" fmla="*/ 6 w 7"/>
                    <a:gd name="T17" fmla="*/ 0 h 5"/>
                    <a:gd name="T18" fmla="*/ 4 w 7"/>
                    <a:gd name="T19" fmla="*/ 0 h 5"/>
                    <a:gd name="T20" fmla="*/ 2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2" y="0"/>
                      </a:moveTo>
                      <a:lnTo>
                        <a:pt x="0" y="2"/>
                      </a:lnTo>
                      <a:lnTo>
                        <a:pt x="0" y="3"/>
                      </a:lnTo>
                      <a:lnTo>
                        <a:pt x="2" y="5"/>
                      </a:lnTo>
                      <a:lnTo>
                        <a:pt x="4" y="5"/>
                      </a:lnTo>
                      <a:lnTo>
                        <a:pt x="6" y="5"/>
                      </a:lnTo>
                      <a:lnTo>
                        <a:pt x="7" y="3"/>
                      </a:lnTo>
                      <a:lnTo>
                        <a:pt x="7"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38" name="Freeform 316"/>
              <p:cNvSpPr>
                <a:spLocks/>
              </p:cNvSpPr>
              <p:nvPr/>
            </p:nvSpPr>
            <p:spPr bwMode="auto">
              <a:xfrm>
                <a:off x="512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9" name="Freeform 317"/>
              <p:cNvSpPr>
                <a:spLocks/>
              </p:cNvSpPr>
              <p:nvPr/>
            </p:nvSpPr>
            <p:spPr bwMode="auto">
              <a:xfrm>
                <a:off x="514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0" name="Freeform 318"/>
              <p:cNvSpPr>
                <a:spLocks/>
              </p:cNvSpPr>
              <p:nvPr/>
            </p:nvSpPr>
            <p:spPr bwMode="auto">
              <a:xfrm>
                <a:off x="5151"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1" name="Freeform 319"/>
              <p:cNvSpPr>
                <a:spLocks/>
              </p:cNvSpPr>
              <p:nvPr/>
            </p:nvSpPr>
            <p:spPr bwMode="auto">
              <a:xfrm>
                <a:off x="5163"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2" name="Freeform 320"/>
              <p:cNvSpPr>
                <a:spLocks/>
              </p:cNvSpPr>
              <p:nvPr/>
            </p:nvSpPr>
            <p:spPr bwMode="auto">
              <a:xfrm>
                <a:off x="5174"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3" name="Freeform 321"/>
              <p:cNvSpPr>
                <a:spLocks/>
              </p:cNvSpPr>
              <p:nvPr/>
            </p:nvSpPr>
            <p:spPr bwMode="auto">
              <a:xfrm>
                <a:off x="5186"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4" name="Freeform 322"/>
              <p:cNvSpPr>
                <a:spLocks/>
              </p:cNvSpPr>
              <p:nvPr/>
            </p:nvSpPr>
            <p:spPr bwMode="auto">
              <a:xfrm>
                <a:off x="5197"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5" name="Freeform 323"/>
              <p:cNvSpPr>
                <a:spLocks/>
              </p:cNvSpPr>
              <p:nvPr/>
            </p:nvSpPr>
            <p:spPr bwMode="auto">
              <a:xfrm>
                <a:off x="5209"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6" name="Freeform 324"/>
              <p:cNvSpPr>
                <a:spLocks/>
              </p:cNvSpPr>
              <p:nvPr/>
            </p:nvSpPr>
            <p:spPr bwMode="auto">
              <a:xfrm>
                <a:off x="5220"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7" name="Freeform 325"/>
              <p:cNvSpPr>
                <a:spLocks/>
              </p:cNvSpPr>
              <p:nvPr/>
            </p:nvSpPr>
            <p:spPr bwMode="auto">
              <a:xfrm>
                <a:off x="5232"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8" name="Freeform 326"/>
              <p:cNvSpPr>
                <a:spLocks/>
              </p:cNvSpPr>
              <p:nvPr/>
            </p:nvSpPr>
            <p:spPr bwMode="auto">
              <a:xfrm>
                <a:off x="5244"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9" name="Freeform 327"/>
              <p:cNvSpPr>
                <a:spLocks/>
              </p:cNvSpPr>
              <p:nvPr/>
            </p:nvSpPr>
            <p:spPr bwMode="auto">
              <a:xfrm>
                <a:off x="5255"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0" name="Freeform 328"/>
              <p:cNvSpPr>
                <a:spLocks/>
              </p:cNvSpPr>
              <p:nvPr/>
            </p:nvSpPr>
            <p:spPr bwMode="auto">
              <a:xfrm>
                <a:off x="5267" y="2132"/>
                <a:ext cx="7" cy="5"/>
              </a:xfrm>
              <a:custGeom>
                <a:avLst/>
                <a:gdLst>
                  <a:gd name="T0" fmla="*/ 1 w 7"/>
                  <a:gd name="T1" fmla="*/ 0 h 5"/>
                  <a:gd name="T2" fmla="*/ 0 w 7"/>
                  <a:gd name="T3" fmla="*/ 2 h 5"/>
                  <a:gd name="T4" fmla="*/ 0 w 7"/>
                  <a:gd name="T5" fmla="*/ 3 h 5"/>
                  <a:gd name="T6" fmla="*/ 1 w 7"/>
                  <a:gd name="T7" fmla="*/ 5 h 5"/>
                  <a:gd name="T8" fmla="*/ 3 w 7"/>
                  <a:gd name="T9" fmla="*/ 5 h 5"/>
                  <a:gd name="T10" fmla="*/ 5 w 7"/>
                  <a:gd name="T11" fmla="*/ 5 h 5"/>
                  <a:gd name="T12" fmla="*/ 7 w 7"/>
                  <a:gd name="T13" fmla="*/ 3 h 5"/>
                  <a:gd name="T14" fmla="*/ 7 w 7"/>
                  <a:gd name="T15" fmla="*/ 2 h 5"/>
                  <a:gd name="T16" fmla="*/ 5 w 7"/>
                  <a:gd name="T17" fmla="*/ 0 h 5"/>
                  <a:gd name="T18" fmla="*/ 3 w 7"/>
                  <a:gd name="T19" fmla="*/ 0 h 5"/>
                  <a:gd name="T20" fmla="*/ 1 w 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1" y="0"/>
                    </a:moveTo>
                    <a:lnTo>
                      <a:pt x="0" y="2"/>
                    </a:lnTo>
                    <a:lnTo>
                      <a:pt x="0" y="3"/>
                    </a:lnTo>
                    <a:lnTo>
                      <a:pt x="1" y="5"/>
                    </a:lnTo>
                    <a:lnTo>
                      <a:pt x="3" y="5"/>
                    </a:lnTo>
                    <a:lnTo>
                      <a:pt x="5" y="5"/>
                    </a:lnTo>
                    <a:lnTo>
                      <a:pt x="7" y="3"/>
                    </a:lnTo>
                    <a:lnTo>
                      <a:pt x="7" y="2"/>
                    </a:lnTo>
                    <a:lnTo>
                      <a:pt x="5" y="0"/>
                    </a:lnTo>
                    <a:lnTo>
                      <a:pt x="3" y="0"/>
                    </a:lnTo>
                    <a:lnTo>
                      <a:pt x="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1" name="Freeform 329"/>
              <p:cNvSpPr>
                <a:spLocks/>
              </p:cNvSpPr>
              <p:nvPr/>
            </p:nvSpPr>
            <p:spPr bwMode="auto">
              <a:xfrm>
                <a:off x="5278" y="2132"/>
                <a:ext cx="8" cy="5"/>
              </a:xfrm>
              <a:custGeom>
                <a:avLst/>
                <a:gdLst>
                  <a:gd name="T0" fmla="*/ 2 w 8"/>
                  <a:gd name="T1" fmla="*/ 0 h 5"/>
                  <a:gd name="T2" fmla="*/ 0 w 8"/>
                  <a:gd name="T3" fmla="*/ 2 h 5"/>
                  <a:gd name="T4" fmla="*/ 0 w 8"/>
                  <a:gd name="T5" fmla="*/ 3 h 5"/>
                  <a:gd name="T6" fmla="*/ 2 w 8"/>
                  <a:gd name="T7" fmla="*/ 5 h 5"/>
                  <a:gd name="T8" fmla="*/ 4 w 8"/>
                  <a:gd name="T9" fmla="*/ 5 h 5"/>
                  <a:gd name="T10" fmla="*/ 6 w 8"/>
                  <a:gd name="T11" fmla="*/ 5 h 5"/>
                  <a:gd name="T12" fmla="*/ 8 w 8"/>
                  <a:gd name="T13" fmla="*/ 3 h 5"/>
                  <a:gd name="T14" fmla="*/ 8 w 8"/>
                  <a:gd name="T15" fmla="*/ 2 h 5"/>
                  <a:gd name="T16" fmla="*/ 6 w 8"/>
                  <a:gd name="T17" fmla="*/ 0 h 5"/>
                  <a:gd name="T18" fmla="*/ 4 w 8"/>
                  <a:gd name="T19" fmla="*/ 0 h 5"/>
                  <a:gd name="T20" fmla="*/ 2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0"/>
                    </a:moveTo>
                    <a:lnTo>
                      <a:pt x="0" y="2"/>
                    </a:lnTo>
                    <a:lnTo>
                      <a:pt x="0" y="3"/>
                    </a:lnTo>
                    <a:lnTo>
                      <a:pt x="2" y="5"/>
                    </a:lnTo>
                    <a:lnTo>
                      <a:pt x="4" y="5"/>
                    </a:lnTo>
                    <a:lnTo>
                      <a:pt x="6" y="5"/>
                    </a:lnTo>
                    <a:lnTo>
                      <a:pt x="8" y="3"/>
                    </a:lnTo>
                    <a:lnTo>
                      <a:pt x="8" y="2"/>
                    </a:lnTo>
                    <a:lnTo>
                      <a:pt x="6"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2" name="Freeform 330"/>
              <p:cNvSpPr>
                <a:spLocks/>
              </p:cNvSpPr>
              <p:nvPr/>
            </p:nvSpPr>
            <p:spPr bwMode="auto">
              <a:xfrm>
                <a:off x="5290" y="2132"/>
                <a:ext cx="5" cy="5"/>
              </a:xfrm>
              <a:custGeom>
                <a:avLst/>
                <a:gdLst>
                  <a:gd name="T0" fmla="*/ 2 w 5"/>
                  <a:gd name="T1" fmla="*/ 0 h 5"/>
                  <a:gd name="T2" fmla="*/ 0 w 5"/>
                  <a:gd name="T3" fmla="*/ 2 h 5"/>
                  <a:gd name="T4" fmla="*/ 0 w 5"/>
                  <a:gd name="T5" fmla="*/ 3 h 5"/>
                  <a:gd name="T6" fmla="*/ 2 w 5"/>
                  <a:gd name="T7" fmla="*/ 5 h 5"/>
                  <a:gd name="T8" fmla="*/ 3 w 5"/>
                  <a:gd name="T9" fmla="*/ 5 h 5"/>
                  <a:gd name="T10" fmla="*/ 5 w 5"/>
                  <a:gd name="T11" fmla="*/ 5 h 5"/>
                  <a:gd name="T12" fmla="*/ 5 w 5"/>
                  <a:gd name="T13" fmla="*/ 2 h 5"/>
                  <a:gd name="T14" fmla="*/ 5 w 5"/>
                  <a:gd name="T15" fmla="*/ 2 h 5"/>
                  <a:gd name="T16" fmla="*/ 3 w 5"/>
                  <a:gd name="T17" fmla="*/ 0 h 5"/>
                  <a:gd name="T18" fmla="*/ 3 w 5"/>
                  <a:gd name="T19" fmla="*/ 0 h 5"/>
                  <a:gd name="T20" fmla="*/ 2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2" y="0"/>
                    </a:moveTo>
                    <a:lnTo>
                      <a:pt x="0" y="2"/>
                    </a:lnTo>
                    <a:lnTo>
                      <a:pt x="0" y="3"/>
                    </a:lnTo>
                    <a:lnTo>
                      <a:pt x="2" y="5"/>
                    </a:lnTo>
                    <a:lnTo>
                      <a:pt x="3" y="5"/>
                    </a:lnTo>
                    <a:lnTo>
                      <a:pt x="5" y="5"/>
                    </a:lnTo>
                    <a:lnTo>
                      <a:pt x="5" y="2"/>
                    </a:lnTo>
                    <a:lnTo>
                      <a:pt x="5" y="2"/>
                    </a:lnTo>
                    <a:lnTo>
                      <a:pt x="3"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3" name="Freeform 331"/>
              <p:cNvSpPr>
                <a:spLocks/>
              </p:cNvSpPr>
              <p:nvPr/>
            </p:nvSpPr>
            <p:spPr bwMode="auto">
              <a:xfrm>
                <a:off x="5301"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4" name="Freeform 332"/>
              <p:cNvSpPr>
                <a:spLocks/>
              </p:cNvSpPr>
              <p:nvPr/>
            </p:nvSpPr>
            <p:spPr bwMode="auto">
              <a:xfrm>
                <a:off x="5313" y="2132"/>
                <a:ext cx="5" cy="5"/>
              </a:xfrm>
              <a:custGeom>
                <a:avLst/>
                <a:gdLst>
                  <a:gd name="T0" fmla="*/ 2 w 5"/>
                  <a:gd name="T1" fmla="*/ 0 h 5"/>
                  <a:gd name="T2" fmla="*/ 0 w 5"/>
                  <a:gd name="T3" fmla="*/ 2 h 5"/>
                  <a:gd name="T4" fmla="*/ 0 w 5"/>
                  <a:gd name="T5" fmla="*/ 3 h 5"/>
                  <a:gd name="T6" fmla="*/ 2 w 5"/>
                  <a:gd name="T7" fmla="*/ 5 h 5"/>
                  <a:gd name="T8" fmla="*/ 3 w 5"/>
                  <a:gd name="T9" fmla="*/ 5 h 5"/>
                  <a:gd name="T10" fmla="*/ 5 w 5"/>
                  <a:gd name="T11" fmla="*/ 5 h 5"/>
                  <a:gd name="T12" fmla="*/ 5 w 5"/>
                  <a:gd name="T13" fmla="*/ 2 h 5"/>
                  <a:gd name="T14" fmla="*/ 5 w 5"/>
                  <a:gd name="T15" fmla="*/ 2 h 5"/>
                  <a:gd name="T16" fmla="*/ 3 w 5"/>
                  <a:gd name="T17" fmla="*/ 0 h 5"/>
                  <a:gd name="T18" fmla="*/ 3 w 5"/>
                  <a:gd name="T19" fmla="*/ 0 h 5"/>
                  <a:gd name="T20" fmla="*/ 2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2" y="0"/>
                    </a:moveTo>
                    <a:lnTo>
                      <a:pt x="0" y="2"/>
                    </a:lnTo>
                    <a:lnTo>
                      <a:pt x="0" y="3"/>
                    </a:lnTo>
                    <a:lnTo>
                      <a:pt x="2" y="5"/>
                    </a:lnTo>
                    <a:lnTo>
                      <a:pt x="3" y="5"/>
                    </a:lnTo>
                    <a:lnTo>
                      <a:pt x="5" y="5"/>
                    </a:lnTo>
                    <a:lnTo>
                      <a:pt x="5" y="2"/>
                    </a:lnTo>
                    <a:lnTo>
                      <a:pt x="5" y="2"/>
                    </a:lnTo>
                    <a:lnTo>
                      <a:pt x="3" y="0"/>
                    </a:lnTo>
                    <a:lnTo>
                      <a:pt x="3"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5" name="Freeform 333"/>
              <p:cNvSpPr>
                <a:spLocks/>
              </p:cNvSpPr>
              <p:nvPr/>
            </p:nvSpPr>
            <p:spPr bwMode="auto">
              <a:xfrm>
                <a:off x="5324"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 name="Freeform 334"/>
              <p:cNvSpPr>
                <a:spLocks/>
              </p:cNvSpPr>
              <p:nvPr/>
            </p:nvSpPr>
            <p:spPr bwMode="auto">
              <a:xfrm>
                <a:off x="5336" y="2132"/>
                <a:ext cx="5" cy="5"/>
              </a:xfrm>
              <a:custGeom>
                <a:avLst/>
                <a:gdLst>
                  <a:gd name="T0" fmla="*/ 2 w 5"/>
                  <a:gd name="T1" fmla="*/ 0 h 5"/>
                  <a:gd name="T2" fmla="*/ 0 w 5"/>
                  <a:gd name="T3" fmla="*/ 2 h 5"/>
                  <a:gd name="T4" fmla="*/ 0 w 5"/>
                  <a:gd name="T5" fmla="*/ 3 h 5"/>
                  <a:gd name="T6" fmla="*/ 2 w 5"/>
                  <a:gd name="T7" fmla="*/ 5 h 5"/>
                  <a:gd name="T8" fmla="*/ 4 w 5"/>
                  <a:gd name="T9" fmla="*/ 5 h 5"/>
                  <a:gd name="T10" fmla="*/ 5 w 5"/>
                  <a:gd name="T11" fmla="*/ 5 h 5"/>
                  <a:gd name="T12" fmla="*/ 5 w 5"/>
                  <a:gd name="T13" fmla="*/ 2 h 5"/>
                  <a:gd name="T14" fmla="*/ 5 w 5"/>
                  <a:gd name="T15" fmla="*/ 2 h 5"/>
                  <a:gd name="T16" fmla="*/ 4 w 5"/>
                  <a:gd name="T17" fmla="*/ 0 h 5"/>
                  <a:gd name="T18" fmla="*/ 4 w 5"/>
                  <a:gd name="T19" fmla="*/ 0 h 5"/>
                  <a:gd name="T20" fmla="*/ 2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2" y="0"/>
                    </a:moveTo>
                    <a:lnTo>
                      <a:pt x="0" y="2"/>
                    </a:lnTo>
                    <a:lnTo>
                      <a:pt x="0" y="3"/>
                    </a:lnTo>
                    <a:lnTo>
                      <a:pt x="2" y="5"/>
                    </a:lnTo>
                    <a:lnTo>
                      <a:pt x="4" y="5"/>
                    </a:lnTo>
                    <a:lnTo>
                      <a:pt x="5" y="5"/>
                    </a:lnTo>
                    <a:lnTo>
                      <a:pt x="5" y="2"/>
                    </a:lnTo>
                    <a:lnTo>
                      <a:pt x="5"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7" name="Freeform 335"/>
              <p:cNvSpPr>
                <a:spLocks/>
              </p:cNvSpPr>
              <p:nvPr/>
            </p:nvSpPr>
            <p:spPr bwMode="auto">
              <a:xfrm>
                <a:off x="5347"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8" name="Freeform 336"/>
              <p:cNvSpPr>
                <a:spLocks/>
              </p:cNvSpPr>
              <p:nvPr/>
            </p:nvSpPr>
            <p:spPr bwMode="auto">
              <a:xfrm>
                <a:off x="5359" y="2132"/>
                <a:ext cx="5" cy="5"/>
              </a:xfrm>
              <a:custGeom>
                <a:avLst/>
                <a:gdLst>
                  <a:gd name="T0" fmla="*/ 2 w 5"/>
                  <a:gd name="T1" fmla="*/ 0 h 5"/>
                  <a:gd name="T2" fmla="*/ 0 w 5"/>
                  <a:gd name="T3" fmla="*/ 2 h 5"/>
                  <a:gd name="T4" fmla="*/ 0 w 5"/>
                  <a:gd name="T5" fmla="*/ 3 h 5"/>
                  <a:gd name="T6" fmla="*/ 2 w 5"/>
                  <a:gd name="T7" fmla="*/ 5 h 5"/>
                  <a:gd name="T8" fmla="*/ 4 w 5"/>
                  <a:gd name="T9" fmla="*/ 5 h 5"/>
                  <a:gd name="T10" fmla="*/ 5 w 5"/>
                  <a:gd name="T11" fmla="*/ 5 h 5"/>
                  <a:gd name="T12" fmla="*/ 5 w 5"/>
                  <a:gd name="T13" fmla="*/ 2 h 5"/>
                  <a:gd name="T14" fmla="*/ 5 w 5"/>
                  <a:gd name="T15" fmla="*/ 2 h 5"/>
                  <a:gd name="T16" fmla="*/ 4 w 5"/>
                  <a:gd name="T17" fmla="*/ 0 h 5"/>
                  <a:gd name="T18" fmla="*/ 4 w 5"/>
                  <a:gd name="T19" fmla="*/ 0 h 5"/>
                  <a:gd name="T20" fmla="*/ 2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2" y="0"/>
                    </a:moveTo>
                    <a:lnTo>
                      <a:pt x="0" y="2"/>
                    </a:lnTo>
                    <a:lnTo>
                      <a:pt x="0" y="3"/>
                    </a:lnTo>
                    <a:lnTo>
                      <a:pt x="2" y="5"/>
                    </a:lnTo>
                    <a:lnTo>
                      <a:pt x="4" y="5"/>
                    </a:lnTo>
                    <a:lnTo>
                      <a:pt x="5" y="5"/>
                    </a:lnTo>
                    <a:lnTo>
                      <a:pt x="5" y="2"/>
                    </a:lnTo>
                    <a:lnTo>
                      <a:pt x="5"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9" name="Freeform 337"/>
              <p:cNvSpPr>
                <a:spLocks/>
              </p:cNvSpPr>
              <p:nvPr/>
            </p:nvSpPr>
            <p:spPr bwMode="auto">
              <a:xfrm>
                <a:off x="5370"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0" name="Freeform 338"/>
              <p:cNvSpPr>
                <a:spLocks/>
              </p:cNvSpPr>
              <p:nvPr/>
            </p:nvSpPr>
            <p:spPr bwMode="auto">
              <a:xfrm>
                <a:off x="5382"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1" name="Freeform 339"/>
              <p:cNvSpPr>
                <a:spLocks/>
              </p:cNvSpPr>
              <p:nvPr/>
            </p:nvSpPr>
            <p:spPr bwMode="auto">
              <a:xfrm>
                <a:off x="5393"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2" name="Freeform 340"/>
              <p:cNvSpPr>
                <a:spLocks/>
              </p:cNvSpPr>
              <p:nvPr/>
            </p:nvSpPr>
            <p:spPr bwMode="auto">
              <a:xfrm>
                <a:off x="5405"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3" name="Freeform 341"/>
              <p:cNvSpPr>
                <a:spLocks/>
              </p:cNvSpPr>
              <p:nvPr/>
            </p:nvSpPr>
            <p:spPr bwMode="auto">
              <a:xfrm>
                <a:off x="5416"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4" name="Freeform 342"/>
              <p:cNvSpPr>
                <a:spLocks/>
              </p:cNvSpPr>
              <p:nvPr/>
            </p:nvSpPr>
            <p:spPr bwMode="auto">
              <a:xfrm>
                <a:off x="5428"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5" name="Freeform 343"/>
              <p:cNvSpPr>
                <a:spLocks/>
              </p:cNvSpPr>
              <p:nvPr/>
            </p:nvSpPr>
            <p:spPr bwMode="auto">
              <a:xfrm>
                <a:off x="5439" y="2132"/>
                <a:ext cx="6" cy="5"/>
              </a:xfrm>
              <a:custGeom>
                <a:avLst/>
                <a:gdLst>
                  <a:gd name="T0" fmla="*/ 2 w 6"/>
                  <a:gd name="T1" fmla="*/ 0 h 5"/>
                  <a:gd name="T2" fmla="*/ 0 w 6"/>
                  <a:gd name="T3" fmla="*/ 2 h 5"/>
                  <a:gd name="T4" fmla="*/ 0 w 6"/>
                  <a:gd name="T5" fmla="*/ 3 h 5"/>
                  <a:gd name="T6" fmla="*/ 2 w 6"/>
                  <a:gd name="T7" fmla="*/ 5 h 5"/>
                  <a:gd name="T8" fmla="*/ 4 w 6"/>
                  <a:gd name="T9" fmla="*/ 5 h 5"/>
                  <a:gd name="T10" fmla="*/ 6 w 6"/>
                  <a:gd name="T11" fmla="*/ 5 h 5"/>
                  <a:gd name="T12" fmla="*/ 6 w 6"/>
                  <a:gd name="T13" fmla="*/ 2 h 5"/>
                  <a:gd name="T14" fmla="*/ 6 w 6"/>
                  <a:gd name="T15" fmla="*/ 2 h 5"/>
                  <a:gd name="T16" fmla="*/ 4 w 6"/>
                  <a:gd name="T17" fmla="*/ 0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lnTo>
                      <a:pt x="0" y="2"/>
                    </a:lnTo>
                    <a:lnTo>
                      <a:pt x="0" y="3"/>
                    </a:lnTo>
                    <a:lnTo>
                      <a:pt x="2" y="5"/>
                    </a:lnTo>
                    <a:lnTo>
                      <a:pt x="4" y="5"/>
                    </a:lnTo>
                    <a:lnTo>
                      <a:pt x="6" y="5"/>
                    </a:lnTo>
                    <a:lnTo>
                      <a:pt x="6" y="2"/>
                    </a:lnTo>
                    <a:lnTo>
                      <a:pt x="6" y="2"/>
                    </a:lnTo>
                    <a:lnTo>
                      <a:pt x="4" y="0"/>
                    </a:lnTo>
                    <a:lnTo>
                      <a:pt x="4" y="0"/>
                    </a:lnTo>
                    <a:lnTo>
                      <a:pt x="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38" name="Rectangle 345"/>
            <p:cNvSpPr>
              <a:spLocks noChangeArrowheads="1"/>
            </p:cNvSpPr>
            <p:nvPr/>
          </p:nvSpPr>
          <p:spPr bwMode="auto">
            <a:xfrm>
              <a:off x="2943" y="2020"/>
              <a:ext cx="404" cy="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9" name="Rectangle 346"/>
            <p:cNvSpPr>
              <a:spLocks noChangeArrowheads="1"/>
            </p:cNvSpPr>
            <p:nvPr/>
          </p:nvSpPr>
          <p:spPr bwMode="auto">
            <a:xfrm>
              <a:off x="2981" y="2018"/>
              <a:ext cx="33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i="1">
                  <a:solidFill>
                    <a:srgbClr val="000000"/>
                  </a:solidFill>
                </a:rPr>
                <a:t>Nonvolatile</a:t>
              </a:r>
              <a:endParaRPr lang="en-US"/>
            </a:p>
          </p:txBody>
        </p:sp>
        <p:grpSp>
          <p:nvGrpSpPr>
            <p:cNvPr id="40" name="Group 349"/>
            <p:cNvGrpSpPr>
              <a:grpSpLocks/>
            </p:cNvGrpSpPr>
            <p:nvPr/>
          </p:nvGrpSpPr>
          <p:grpSpPr bwMode="auto">
            <a:xfrm>
              <a:off x="2809" y="1126"/>
              <a:ext cx="40" cy="1497"/>
              <a:chOff x="2809" y="1126"/>
              <a:chExt cx="40" cy="1497"/>
            </a:xfrm>
          </p:grpSpPr>
          <p:sp>
            <p:nvSpPr>
              <p:cNvPr id="235" name="Line 347"/>
              <p:cNvSpPr>
                <a:spLocks noChangeShapeType="1"/>
              </p:cNvSpPr>
              <p:nvPr/>
            </p:nvSpPr>
            <p:spPr bwMode="auto">
              <a:xfrm flipV="1">
                <a:off x="2828" y="1183"/>
                <a:ext cx="1" cy="144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6" name="Freeform 348"/>
              <p:cNvSpPr>
                <a:spLocks/>
              </p:cNvSpPr>
              <p:nvPr/>
            </p:nvSpPr>
            <p:spPr bwMode="auto">
              <a:xfrm>
                <a:off x="2809" y="1126"/>
                <a:ext cx="40" cy="61"/>
              </a:xfrm>
              <a:custGeom>
                <a:avLst/>
                <a:gdLst>
                  <a:gd name="T0" fmla="*/ 40 w 40"/>
                  <a:gd name="T1" fmla="*/ 61 h 61"/>
                  <a:gd name="T2" fmla="*/ 19 w 40"/>
                  <a:gd name="T3" fmla="*/ 0 h 61"/>
                  <a:gd name="T4" fmla="*/ 0 w 40"/>
                  <a:gd name="T5" fmla="*/ 61 h 61"/>
                  <a:gd name="T6" fmla="*/ 40 w 40"/>
                  <a:gd name="T7" fmla="*/ 61 h 61"/>
                </a:gdLst>
                <a:ahLst/>
                <a:cxnLst>
                  <a:cxn ang="0">
                    <a:pos x="T0" y="T1"/>
                  </a:cxn>
                  <a:cxn ang="0">
                    <a:pos x="T2" y="T3"/>
                  </a:cxn>
                  <a:cxn ang="0">
                    <a:pos x="T4" y="T5"/>
                  </a:cxn>
                  <a:cxn ang="0">
                    <a:pos x="T6" y="T7"/>
                  </a:cxn>
                </a:cxnLst>
                <a:rect l="0" t="0" r="r" b="b"/>
                <a:pathLst>
                  <a:path w="40" h="61">
                    <a:moveTo>
                      <a:pt x="40" y="61"/>
                    </a:moveTo>
                    <a:lnTo>
                      <a:pt x="19" y="0"/>
                    </a:lnTo>
                    <a:lnTo>
                      <a:pt x="0" y="61"/>
                    </a:lnTo>
                    <a:lnTo>
                      <a:pt x="40" y="6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1" name="Group 352"/>
            <p:cNvGrpSpPr>
              <a:grpSpLocks/>
            </p:cNvGrpSpPr>
            <p:nvPr/>
          </p:nvGrpSpPr>
          <p:grpSpPr bwMode="auto">
            <a:xfrm>
              <a:off x="2828" y="2750"/>
              <a:ext cx="2650" cy="40"/>
              <a:chOff x="2828" y="2750"/>
              <a:chExt cx="2650" cy="40"/>
            </a:xfrm>
          </p:grpSpPr>
          <p:sp>
            <p:nvSpPr>
              <p:cNvPr id="233" name="Line 350"/>
              <p:cNvSpPr>
                <a:spLocks noChangeShapeType="1"/>
              </p:cNvSpPr>
              <p:nvPr/>
            </p:nvSpPr>
            <p:spPr bwMode="auto">
              <a:xfrm>
                <a:off x="2828" y="2767"/>
                <a:ext cx="2592" cy="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4" name="Freeform 351"/>
              <p:cNvSpPr>
                <a:spLocks/>
              </p:cNvSpPr>
              <p:nvPr/>
            </p:nvSpPr>
            <p:spPr bwMode="auto">
              <a:xfrm>
                <a:off x="5416" y="2750"/>
                <a:ext cx="62" cy="40"/>
              </a:xfrm>
              <a:custGeom>
                <a:avLst/>
                <a:gdLst>
                  <a:gd name="T0" fmla="*/ 0 w 62"/>
                  <a:gd name="T1" fmla="*/ 40 h 40"/>
                  <a:gd name="T2" fmla="*/ 62 w 62"/>
                  <a:gd name="T3" fmla="*/ 19 h 40"/>
                  <a:gd name="T4" fmla="*/ 0 w 62"/>
                  <a:gd name="T5" fmla="*/ 0 h 40"/>
                  <a:gd name="T6" fmla="*/ 0 w 62"/>
                  <a:gd name="T7" fmla="*/ 40 h 40"/>
                </a:gdLst>
                <a:ahLst/>
                <a:cxnLst>
                  <a:cxn ang="0">
                    <a:pos x="T0" y="T1"/>
                  </a:cxn>
                  <a:cxn ang="0">
                    <a:pos x="T2" y="T3"/>
                  </a:cxn>
                  <a:cxn ang="0">
                    <a:pos x="T4" y="T5"/>
                  </a:cxn>
                  <a:cxn ang="0">
                    <a:pos x="T6" y="T7"/>
                  </a:cxn>
                </a:cxnLst>
                <a:rect l="0" t="0" r="r" b="b"/>
                <a:pathLst>
                  <a:path w="62" h="40">
                    <a:moveTo>
                      <a:pt x="0" y="40"/>
                    </a:moveTo>
                    <a:lnTo>
                      <a:pt x="62" y="19"/>
                    </a:lnTo>
                    <a:lnTo>
                      <a:pt x="0" y="0"/>
                    </a:lnTo>
                    <a:lnTo>
                      <a:pt x="0"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42" name="Group 480"/>
            <p:cNvGrpSpPr>
              <a:grpSpLocks/>
            </p:cNvGrpSpPr>
            <p:nvPr/>
          </p:nvGrpSpPr>
          <p:grpSpPr bwMode="auto">
            <a:xfrm>
              <a:off x="3949" y="1158"/>
              <a:ext cx="6" cy="1455"/>
              <a:chOff x="3949" y="1158"/>
              <a:chExt cx="6" cy="1455"/>
            </a:xfrm>
          </p:grpSpPr>
          <p:sp>
            <p:nvSpPr>
              <p:cNvPr id="106" name="Freeform 353"/>
              <p:cNvSpPr>
                <a:spLocks/>
              </p:cNvSpPr>
              <p:nvPr/>
            </p:nvSpPr>
            <p:spPr bwMode="auto">
              <a:xfrm>
                <a:off x="3949" y="1158"/>
                <a:ext cx="6" cy="4"/>
              </a:xfrm>
              <a:custGeom>
                <a:avLst/>
                <a:gdLst>
                  <a:gd name="T0" fmla="*/ 6 w 6"/>
                  <a:gd name="T1" fmla="*/ 4 h 4"/>
                  <a:gd name="T2" fmla="*/ 4 w 6"/>
                  <a:gd name="T3" fmla="*/ 2 h 4"/>
                  <a:gd name="T4" fmla="*/ 2 w 6"/>
                  <a:gd name="T5" fmla="*/ 0 h 4"/>
                  <a:gd name="T6" fmla="*/ 2 w 6"/>
                  <a:gd name="T7" fmla="*/ 0 h 4"/>
                  <a:gd name="T8" fmla="*/ 0 w 6"/>
                  <a:gd name="T9" fmla="*/ 2 h 4"/>
                  <a:gd name="T10" fmla="*/ 0 w 6"/>
                  <a:gd name="T11" fmla="*/ 2 h 4"/>
                  <a:gd name="T12" fmla="*/ 0 w 6"/>
                  <a:gd name="T13" fmla="*/ 2 h 4"/>
                  <a:gd name="T14" fmla="*/ 2 w 6"/>
                  <a:gd name="T15" fmla="*/ 4 h 4"/>
                  <a:gd name="T16" fmla="*/ 2 w 6"/>
                  <a:gd name="T17" fmla="*/ 4 h 4"/>
                  <a:gd name="T18" fmla="*/ 6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6" y="4"/>
                    </a:moveTo>
                    <a:lnTo>
                      <a:pt x="4" y="2"/>
                    </a:lnTo>
                    <a:lnTo>
                      <a:pt x="2" y="0"/>
                    </a:lnTo>
                    <a:lnTo>
                      <a:pt x="2" y="0"/>
                    </a:lnTo>
                    <a:lnTo>
                      <a:pt x="0" y="2"/>
                    </a:lnTo>
                    <a:lnTo>
                      <a:pt x="0" y="2"/>
                    </a:lnTo>
                    <a:lnTo>
                      <a:pt x="0" y="2"/>
                    </a:lnTo>
                    <a:lnTo>
                      <a:pt x="2" y="4"/>
                    </a:lnTo>
                    <a:lnTo>
                      <a:pt x="2" y="4"/>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7" name="Freeform 354"/>
              <p:cNvSpPr>
                <a:spLocks/>
              </p:cNvSpPr>
              <p:nvPr/>
            </p:nvSpPr>
            <p:spPr bwMode="auto">
              <a:xfrm>
                <a:off x="3949" y="116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8" name="Freeform 355"/>
              <p:cNvSpPr>
                <a:spLocks/>
              </p:cNvSpPr>
              <p:nvPr/>
            </p:nvSpPr>
            <p:spPr bwMode="auto">
              <a:xfrm>
                <a:off x="3949" y="1180"/>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9" name="Freeform 356"/>
              <p:cNvSpPr>
                <a:spLocks/>
              </p:cNvSpPr>
              <p:nvPr/>
            </p:nvSpPr>
            <p:spPr bwMode="auto">
              <a:xfrm>
                <a:off x="3949" y="119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0" name="Freeform 357"/>
              <p:cNvSpPr>
                <a:spLocks/>
              </p:cNvSpPr>
              <p:nvPr/>
            </p:nvSpPr>
            <p:spPr bwMode="auto">
              <a:xfrm>
                <a:off x="3949" y="1203"/>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1" name="Freeform 358"/>
              <p:cNvSpPr>
                <a:spLocks/>
              </p:cNvSpPr>
              <p:nvPr/>
            </p:nvSpPr>
            <p:spPr bwMode="auto">
              <a:xfrm>
                <a:off x="3949" y="1214"/>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2" name="Freeform 359"/>
              <p:cNvSpPr>
                <a:spLocks/>
              </p:cNvSpPr>
              <p:nvPr/>
            </p:nvSpPr>
            <p:spPr bwMode="auto">
              <a:xfrm>
                <a:off x="3949" y="1226"/>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3" name="Freeform 360"/>
              <p:cNvSpPr>
                <a:spLocks/>
              </p:cNvSpPr>
              <p:nvPr/>
            </p:nvSpPr>
            <p:spPr bwMode="auto">
              <a:xfrm>
                <a:off x="3949" y="1237"/>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4" name="Freeform 361"/>
              <p:cNvSpPr>
                <a:spLocks/>
              </p:cNvSpPr>
              <p:nvPr/>
            </p:nvSpPr>
            <p:spPr bwMode="auto">
              <a:xfrm>
                <a:off x="3949" y="1249"/>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5" name="Freeform 362"/>
              <p:cNvSpPr>
                <a:spLocks/>
              </p:cNvSpPr>
              <p:nvPr/>
            </p:nvSpPr>
            <p:spPr bwMode="auto">
              <a:xfrm>
                <a:off x="3949" y="1260"/>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6" name="Freeform 363"/>
              <p:cNvSpPr>
                <a:spLocks/>
              </p:cNvSpPr>
              <p:nvPr/>
            </p:nvSpPr>
            <p:spPr bwMode="auto">
              <a:xfrm>
                <a:off x="3949" y="1272"/>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7" name="Freeform 364"/>
              <p:cNvSpPr>
                <a:spLocks/>
              </p:cNvSpPr>
              <p:nvPr/>
            </p:nvSpPr>
            <p:spPr bwMode="auto">
              <a:xfrm>
                <a:off x="3949" y="1283"/>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8" name="Freeform 365"/>
              <p:cNvSpPr>
                <a:spLocks/>
              </p:cNvSpPr>
              <p:nvPr/>
            </p:nvSpPr>
            <p:spPr bwMode="auto">
              <a:xfrm>
                <a:off x="3949" y="1295"/>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9" name="Freeform 366"/>
              <p:cNvSpPr>
                <a:spLocks/>
              </p:cNvSpPr>
              <p:nvPr/>
            </p:nvSpPr>
            <p:spPr bwMode="auto">
              <a:xfrm>
                <a:off x="3949" y="130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0" name="Freeform 367"/>
              <p:cNvSpPr>
                <a:spLocks/>
              </p:cNvSpPr>
              <p:nvPr/>
            </p:nvSpPr>
            <p:spPr bwMode="auto">
              <a:xfrm>
                <a:off x="3949" y="131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1" name="Freeform 368"/>
              <p:cNvSpPr>
                <a:spLocks/>
              </p:cNvSpPr>
              <p:nvPr/>
            </p:nvSpPr>
            <p:spPr bwMode="auto">
              <a:xfrm>
                <a:off x="3949" y="1329"/>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2" name="Freeform 369"/>
              <p:cNvSpPr>
                <a:spLocks/>
              </p:cNvSpPr>
              <p:nvPr/>
            </p:nvSpPr>
            <p:spPr bwMode="auto">
              <a:xfrm>
                <a:off x="3949" y="134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3" name="Freeform 370"/>
              <p:cNvSpPr>
                <a:spLocks/>
              </p:cNvSpPr>
              <p:nvPr/>
            </p:nvSpPr>
            <p:spPr bwMode="auto">
              <a:xfrm>
                <a:off x="3949" y="1352"/>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4" name="Freeform 371"/>
              <p:cNvSpPr>
                <a:spLocks/>
              </p:cNvSpPr>
              <p:nvPr/>
            </p:nvSpPr>
            <p:spPr bwMode="auto">
              <a:xfrm>
                <a:off x="3949" y="1364"/>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5" name="Freeform 372"/>
              <p:cNvSpPr>
                <a:spLocks/>
              </p:cNvSpPr>
              <p:nvPr/>
            </p:nvSpPr>
            <p:spPr bwMode="auto">
              <a:xfrm>
                <a:off x="3949" y="1375"/>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6" name="Freeform 373"/>
              <p:cNvSpPr>
                <a:spLocks/>
              </p:cNvSpPr>
              <p:nvPr/>
            </p:nvSpPr>
            <p:spPr bwMode="auto">
              <a:xfrm>
                <a:off x="3949" y="1387"/>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7" name="Freeform 374"/>
              <p:cNvSpPr>
                <a:spLocks/>
              </p:cNvSpPr>
              <p:nvPr/>
            </p:nvSpPr>
            <p:spPr bwMode="auto">
              <a:xfrm>
                <a:off x="3949" y="139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8" name="Freeform 375"/>
              <p:cNvSpPr>
                <a:spLocks/>
              </p:cNvSpPr>
              <p:nvPr/>
            </p:nvSpPr>
            <p:spPr bwMode="auto">
              <a:xfrm>
                <a:off x="3949" y="1410"/>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9" name="Freeform 376"/>
              <p:cNvSpPr>
                <a:spLocks/>
              </p:cNvSpPr>
              <p:nvPr/>
            </p:nvSpPr>
            <p:spPr bwMode="auto">
              <a:xfrm>
                <a:off x="3949" y="142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0" name="Freeform 377"/>
              <p:cNvSpPr>
                <a:spLocks/>
              </p:cNvSpPr>
              <p:nvPr/>
            </p:nvSpPr>
            <p:spPr bwMode="auto">
              <a:xfrm>
                <a:off x="3949" y="1433"/>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1" name="Freeform 378"/>
              <p:cNvSpPr>
                <a:spLocks/>
              </p:cNvSpPr>
              <p:nvPr/>
            </p:nvSpPr>
            <p:spPr bwMode="auto">
              <a:xfrm>
                <a:off x="3949" y="1444"/>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2" name="Freeform 379"/>
              <p:cNvSpPr>
                <a:spLocks/>
              </p:cNvSpPr>
              <p:nvPr/>
            </p:nvSpPr>
            <p:spPr bwMode="auto">
              <a:xfrm>
                <a:off x="3949" y="145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3" name="Freeform 380"/>
              <p:cNvSpPr>
                <a:spLocks/>
              </p:cNvSpPr>
              <p:nvPr/>
            </p:nvSpPr>
            <p:spPr bwMode="auto">
              <a:xfrm>
                <a:off x="3949" y="1467"/>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4" name="Freeform 381"/>
              <p:cNvSpPr>
                <a:spLocks/>
              </p:cNvSpPr>
              <p:nvPr/>
            </p:nvSpPr>
            <p:spPr bwMode="auto">
              <a:xfrm>
                <a:off x="3949" y="1479"/>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5" name="Freeform 382"/>
              <p:cNvSpPr>
                <a:spLocks/>
              </p:cNvSpPr>
              <p:nvPr/>
            </p:nvSpPr>
            <p:spPr bwMode="auto">
              <a:xfrm>
                <a:off x="3949" y="1491"/>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6" name="Freeform 383"/>
              <p:cNvSpPr>
                <a:spLocks/>
              </p:cNvSpPr>
              <p:nvPr/>
            </p:nvSpPr>
            <p:spPr bwMode="auto">
              <a:xfrm>
                <a:off x="3949" y="1502"/>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7" name="Freeform 384"/>
              <p:cNvSpPr>
                <a:spLocks/>
              </p:cNvSpPr>
              <p:nvPr/>
            </p:nvSpPr>
            <p:spPr bwMode="auto">
              <a:xfrm>
                <a:off x="3949" y="1514"/>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8" name="Freeform 385"/>
              <p:cNvSpPr>
                <a:spLocks/>
              </p:cNvSpPr>
              <p:nvPr/>
            </p:nvSpPr>
            <p:spPr bwMode="auto">
              <a:xfrm>
                <a:off x="3949" y="1525"/>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9" name="Freeform 386"/>
              <p:cNvSpPr>
                <a:spLocks/>
              </p:cNvSpPr>
              <p:nvPr/>
            </p:nvSpPr>
            <p:spPr bwMode="auto">
              <a:xfrm>
                <a:off x="3949" y="1537"/>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0" name="Freeform 387"/>
              <p:cNvSpPr>
                <a:spLocks/>
              </p:cNvSpPr>
              <p:nvPr/>
            </p:nvSpPr>
            <p:spPr bwMode="auto">
              <a:xfrm>
                <a:off x="3949" y="154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1" name="Freeform 388"/>
              <p:cNvSpPr>
                <a:spLocks/>
              </p:cNvSpPr>
              <p:nvPr/>
            </p:nvSpPr>
            <p:spPr bwMode="auto">
              <a:xfrm>
                <a:off x="3949" y="1560"/>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2" name="Freeform 389"/>
              <p:cNvSpPr>
                <a:spLocks/>
              </p:cNvSpPr>
              <p:nvPr/>
            </p:nvSpPr>
            <p:spPr bwMode="auto">
              <a:xfrm>
                <a:off x="3949" y="157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3" name="Freeform 390"/>
              <p:cNvSpPr>
                <a:spLocks/>
              </p:cNvSpPr>
              <p:nvPr/>
            </p:nvSpPr>
            <p:spPr bwMode="auto">
              <a:xfrm>
                <a:off x="3949" y="1583"/>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4" name="Freeform 391"/>
              <p:cNvSpPr>
                <a:spLocks/>
              </p:cNvSpPr>
              <p:nvPr/>
            </p:nvSpPr>
            <p:spPr bwMode="auto">
              <a:xfrm>
                <a:off x="3949" y="1594"/>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5" name="Freeform 392"/>
              <p:cNvSpPr>
                <a:spLocks/>
              </p:cNvSpPr>
              <p:nvPr/>
            </p:nvSpPr>
            <p:spPr bwMode="auto">
              <a:xfrm>
                <a:off x="3949" y="1606"/>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6" name="Freeform 393"/>
              <p:cNvSpPr>
                <a:spLocks/>
              </p:cNvSpPr>
              <p:nvPr/>
            </p:nvSpPr>
            <p:spPr bwMode="auto">
              <a:xfrm>
                <a:off x="3949" y="1617"/>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7" name="Freeform 394"/>
              <p:cNvSpPr>
                <a:spLocks/>
              </p:cNvSpPr>
              <p:nvPr/>
            </p:nvSpPr>
            <p:spPr bwMode="auto">
              <a:xfrm>
                <a:off x="3949" y="1629"/>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8" name="Freeform 395"/>
              <p:cNvSpPr>
                <a:spLocks/>
              </p:cNvSpPr>
              <p:nvPr/>
            </p:nvSpPr>
            <p:spPr bwMode="auto">
              <a:xfrm>
                <a:off x="3949" y="1640"/>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9" name="Freeform 396"/>
              <p:cNvSpPr>
                <a:spLocks/>
              </p:cNvSpPr>
              <p:nvPr/>
            </p:nvSpPr>
            <p:spPr bwMode="auto">
              <a:xfrm>
                <a:off x="3949" y="1652"/>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0" name="Freeform 397"/>
              <p:cNvSpPr>
                <a:spLocks/>
              </p:cNvSpPr>
              <p:nvPr/>
            </p:nvSpPr>
            <p:spPr bwMode="auto">
              <a:xfrm>
                <a:off x="3949" y="1663"/>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1" name="Freeform 398"/>
              <p:cNvSpPr>
                <a:spLocks/>
              </p:cNvSpPr>
              <p:nvPr/>
            </p:nvSpPr>
            <p:spPr bwMode="auto">
              <a:xfrm>
                <a:off x="3949" y="1675"/>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2" name="Freeform 399"/>
              <p:cNvSpPr>
                <a:spLocks/>
              </p:cNvSpPr>
              <p:nvPr/>
            </p:nvSpPr>
            <p:spPr bwMode="auto">
              <a:xfrm>
                <a:off x="3949" y="168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3" name="Freeform 400"/>
              <p:cNvSpPr>
                <a:spLocks/>
              </p:cNvSpPr>
              <p:nvPr/>
            </p:nvSpPr>
            <p:spPr bwMode="auto">
              <a:xfrm>
                <a:off x="3949" y="169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4" name="Freeform 401"/>
              <p:cNvSpPr>
                <a:spLocks/>
              </p:cNvSpPr>
              <p:nvPr/>
            </p:nvSpPr>
            <p:spPr bwMode="auto">
              <a:xfrm>
                <a:off x="3949" y="1709"/>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5" name="Freeform 402"/>
              <p:cNvSpPr>
                <a:spLocks/>
              </p:cNvSpPr>
              <p:nvPr/>
            </p:nvSpPr>
            <p:spPr bwMode="auto">
              <a:xfrm>
                <a:off x="3949" y="172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6" name="Freeform 403"/>
              <p:cNvSpPr>
                <a:spLocks/>
              </p:cNvSpPr>
              <p:nvPr/>
            </p:nvSpPr>
            <p:spPr bwMode="auto">
              <a:xfrm>
                <a:off x="3949" y="1732"/>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7" name="Freeform 404"/>
              <p:cNvSpPr>
                <a:spLocks/>
              </p:cNvSpPr>
              <p:nvPr/>
            </p:nvSpPr>
            <p:spPr bwMode="auto">
              <a:xfrm>
                <a:off x="3949" y="1744"/>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8" name="Freeform 405"/>
              <p:cNvSpPr>
                <a:spLocks/>
              </p:cNvSpPr>
              <p:nvPr/>
            </p:nvSpPr>
            <p:spPr bwMode="auto">
              <a:xfrm>
                <a:off x="3949" y="1755"/>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9" name="Freeform 406"/>
              <p:cNvSpPr>
                <a:spLocks/>
              </p:cNvSpPr>
              <p:nvPr/>
            </p:nvSpPr>
            <p:spPr bwMode="auto">
              <a:xfrm>
                <a:off x="3949" y="1767"/>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0" name="Freeform 407"/>
              <p:cNvSpPr>
                <a:spLocks/>
              </p:cNvSpPr>
              <p:nvPr/>
            </p:nvSpPr>
            <p:spPr bwMode="auto">
              <a:xfrm>
                <a:off x="3949" y="177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1" name="Freeform 408"/>
              <p:cNvSpPr>
                <a:spLocks/>
              </p:cNvSpPr>
              <p:nvPr/>
            </p:nvSpPr>
            <p:spPr bwMode="auto">
              <a:xfrm>
                <a:off x="3949" y="1790"/>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2" name="Freeform 409"/>
              <p:cNvSpPr>
                <a:spLocks/>
              </p:cNvSpPr>
              <p:nvPr/>
            </p:nvSpPr>
            <p:spPr bwMode="auto">
              <a:xfrm>
                <a:off x="3949" y="180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3" name="Freeform 410"/>
              <p:cNvSpPr>
                <a:spLocks/>
              </p:cNvSpPr>
              <p:nvPr/>
            </p:nvSpPr>
            <p:spPr bwMode="auto">
              <a:xfrm>
                <a:off x="3949" y="1813"/>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4" name="Freeform 411"/>
              <p:cNvSpPr>
                <a:spLocks/>
              </p:cNvSpPr>
              <p:nvPr/>
            </p:nvSpPr>
            <p:spPr bwMode="auto">
              <a:xfrm>
                <a:off x="3949" y="1825"/>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5" name="Freeform 412"/>
              <p:cNvSpPr>
                <a:spLocks/>
              </p:cNvSpPr>
              <p:nvPr/>
            </p:nvSpPr>
            <p:spPr bwMode="auto">
              <a:xfrm>
                <a:off x="3949" y="183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6" name="Freeform 413"/>
              <p:cNvSpPr>
                <a:spLocks/>
              </p:cNvSpPr>
              <p:nvPr/>
            </p:nvSpPr>
            <p:spPr bwMode="auto">
              <a:xfrm>
                <a:off x="3949" y="1848"/>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7" name="Freeform 414"/>
              <p:cNvSpPr>
                <a:spLocks/>
              </p:cNvSpPr>
              <p:nvPr/>
            </p:nvSpPr>
            <p:spPr bwMode="auto">
              <a:xfrm>
                <a:off x="3949" y="1859"/>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8" name="Freeform 415"/>
              <p:cNvSpPr>
                <a:spLocks/>
              </p:cNvSpPr>
              <p:nvPr/>
            </p:nvSpPr>
            <p:spPr bwMode="auto">
              <a:xfrm>
                <a:off x="3949" y="1871"/>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9" name="Freeform 416"/>
              <p:cNvSpPr>
                <a:spLocks/>
              </p:cNvSpPr>
              <p:nvPr/>
            </p:nvSpPr>
            <p:spPr bwMode="auto">
              <a:xfrm>
                <a:off x="3949" y="1882"/>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0" name="Freeform 417"/>
              <p:cNvSpPr>
                <a:spLocks/>
              </p:cNvSpPr>
              <p:nvPr/>
            </p:nvSpPr>
            <p:spPr bwMode="auto">
              <a:xfrm>
                <a:off x="3949" y="1894"/>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1" name="Freeform 418"/>
              <p:cNvSpPr>
                <a:spLocks/>
              </p:cNvSpPr>
              <p:nvPr/>
            </p:nvSpPr>
            <p:spPr bwMode="auto">
              <a:xfrm>
                <a:off x="3949" y="1905"/>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2" name="Freeform 419"/>
              <p:cNvSpPr>
                <a:spLocks/>
              </p:cNvSpPr>
              <p:nvPr/>
            </p:nvSpPr>
            <p:spPr bwMode="auto">
              <a:xfrm>
                <a:off x="3949" y="1917"/>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3" name="Freeform 420"/>
              <p:cNvSpPr>
                <a:spLocks/>
              </p:cNvSpPr>
              <p:nvPr/>
            </p:nvSpPr>
            <p:spPr bwMode="auto">
              <a:xfrm>
                <a:off x="3949" y="192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4" name="Freeform 421"/>
              <p:cNvSpPr>
                <a:spLocks/>
              </p:cNvSpPr>
              <p:nvPr/>
            </p:nvSpPr>
            <p:spPr bwMode="auto">
              <a:xfrm>
                <a:off x="3949" y="1940"/>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5" name="Freeform 422"/>
              <p:cNvSpPr>
                <a:spLocks/>
              </p:cNvSpPr>
              <p:nvPr/>
            </p:nvSpPr>
            <p:spPr bwMode="auto">
              <a:xfrm>
                <a:off x="3949" y="195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6" name="Freeform 423"/>
              <p:cNvSpPr>
                <a:spLocks/>
              </p:cNvSpPr>
              <p:nvPr/>
            </p:nvSpPr>
            <p:spPr bwMode="auto">
              <a:xfrm>
                <a:off x="3949" y="1963"/>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7" name="Freeform 424"/>
              <p:cNvSpPr>
                <a:spLocks/>
              </p:cNvSpPr>
              <p:nvPr/>
            </p:nvSpPr>
            <p:spPr bwMode="auto">
              <a:xfrm>
                <a:off x="3949" y="1974"/>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8" name="Freeform 425"/>
              <p:cNvSpPr>
                <a:spLocks/>
              </p:cNvSpPr>
              <p:nvPr/>
            </p:nvSpPr>
            <p:spPr bwMode="auto">
              <a:xfrm>
                <a:off x="3949" y="198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9" name="Freeform 426"/>
              <p:cNvSpPr>
                <a:spLocks/>
              </p:cNvSpPr>
              <p:nvPr/>
            </p:nvSpPr>
            <p:spPr bwMode="auto">
              <a:xfrm>
                <a:off x="3949" y="1997"/>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0" name="Freeform 427"/>
              <p:cNvSpPr>
                <a:spLocks/>
              </p:cNvSpPr>
              <p:nvPr/>
            </p:nvSpPr>
            <p:spPr bwMode="auto">
              <a:xfrm>
                <a:off x="3949" y="2009"/>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1" name="Freeform 428"/>
              <p:cNvSpPr>
                <a:spLocks/>
              </p:cNvSpPr>
              <p:nvPr/>
            </p:nvSpPr>
            <p:spPr bwMode="auto">
              <a:xfrm>
                <a:off x="3949" y="2020"/>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2" name="Freeform 429"/>
              <p:cNvSpPr>
                <a:spLocks/>
              </p:cNvSpPr>
              <p:nvPr/>
            </p:nvSpPr>
            <p:spPr bwMode="auto">
              <a:xfrm>
                <a:off x="3949" y="2032"/>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3" name="Freeform 430"/>
              <p:cNvSpPr>
                <a:spLocks/>
              </p:cNvSpPr>
              <p:nvPr/>
            </p:nvSpPr>
            <p:spPr bwMode="auto">
              <a:xfrm>
                <a:off x="3949" y="2043"/>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4" name="Freeform 431"/>
              <p:cNvSpPr>
                <a:spLocks/>
              </p:cNvSpPr>
              <p:nvPr/>
            </p:nvSpPr>
            <p:spPr bwMode="auto">
              <a:xfrm>
                <a:off x="3949" y="2055"/>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5" name="Freeform 432"/>
              <p:cNvSpPr>
                <a:spLocks/>
              </p:cNvSpPr>
              <p:nvPr/>
            </p:nvSpPr>
            <p:spPr bwMode="auto">
              <a:xfrm>
                <a:off x="3949" y="206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6" name="Freeform 433"/>
              <p:cNvSpPr>
                <a:spLocks/>
              </p:cNvSpPr>
              <p:nvPr/>
            </p:nvSpPr>
            <p:spPr bwMode="auto">
              <a:xfrm>
                <a:off x="3949" y="207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7" name="Freeform 434"/>
              <p:cNvSpPr>
                <a:spLocks/>
              </p:cNvSpPr>
              <p:nvPr/>
            </p:nvSpPr>
            <p:spPr bwMode="auto">
              <a:xfrm>
                <a:off x="3949" y="2089"/>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8" name="Freeform 435"/>
              <p:cNvSpPr>
                <a:spLocks/>
              </p:cNvSpPr>
              <p:nvPr/>
            </p:nvSpPr>
            <p:spPr bwMode="auto">
              <a:xfrm>
                <a:off x="3949" y="210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9" name="Freeform 436"/>
              <p:cNvSpPr>
                <a:spLocks/>
              </p:cNvSpPr>
              <p:nvPr/>
            </p:nvSpPr>
            <p:spPr bwMode="auto">
              <a:xfrm>
                <a:off x="3949" y="2112"/>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0" name="Freeform 437"/>
              <p:cNvSpPr>
                <a:spLocks/>
              </p:cNvSpPr>
              <p:nvPr/>
            </p:nvSpPr>
            <p:spPr bwMode="auto">
              <a:xfrm>
                <a:off x="3949" y="2124"/>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1" name="Freeform 438"/>
              <p:cNvSpPr>
                <a:spLocks/>
              </p:cNvSpPr>
              <p:nvPr/>
            </p:nvSpPr>
            <p:spPr bwMode="auto">
              <a:xfrm>
                <a:off x="3949" y="2135"/>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2" name="Freeform 439"/>
              <p:cNvSpPr>
                <a:spLocks/>
              </p:cNvSpPr>
              <p:nvPr/>
            </p:nvSpPr>
            <p:spPr bwMode="auto">
              <a:xfrm>
                <a:off x="3949" y="2147"/>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3" name="Freeform 440"/>
              <p:cNvSpPr>
                <a:spLocks/>
              </p:cNvSpPr>
              <p:nvPr/>
            </p:nvSpPr>
            <p:spPr bwMode="auto">
              <a:xfrm>
                <a:off x="3949" y="2159"/>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4" name="Freeform 441"/>
              <p:cNvSpPr>
                <a:spLocks/>
              </p:cNvSpPr>
              <p:nvPr/>
            </p:nvSpPr>
            <p:spPr bwMode="auto">
              <a:xfrm>
                <a:off x="3949" y="2170"/>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5" name="Freeform 442"/>
              <p:cNvSpPr>
                <a:spLocks/>
              </p:cNvSpPr>
              <p:nvPr/>
            </p:nvSpPr>
            <p:spPr bwMode="auto">
              <a:xfrm>
                <a:off x="3949" y="2182"/>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6" name="Freeform 443"/>
              <p:cNvSpPr>
                <a:spLocks/>
              </p:cNvSpPr>
              <p:nvPr/>
            </p:nvSpPr>
            <p:spPr bwMode="auto">
              <a:xfrm>
                <a:off x="3949" y="2193"/>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7" name="Freeform 444"/>
              <p:cNvSpPr>
                <a:spLocks/>
              </p:cNvSpPr>
              <p:nvPr/>
            </p:nvSpPr>
            <p:spPr bwMode="auto">
              <a:xfrm>
                <a:off x="3949" y="2205"/>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8" name="Freeform 445"/>
              <p:cNvSpPr>
                <a:spLocks/>
              </p:cNvSpPr>
              <p:nvPr/>
            </p:nvSpPr>
            <p:spPr bwMode="auto">
              <a:xfrm>
                <a:off x="3949" y="221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9" name="Freeform 446"/>
              <p:cNvSpPr>
                <a:spLocks/>
              </p:cNvSpPr>
              <p:nvPr/>
            </p:nvSpPr>
            <p:spPr bwMode="auto">
              <a:xfrm>
                <a:off x="3949" y="2228"/>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0" name="Freeform 447"/>
              <p:cNvSpPr>
                <a:spLocks/>
              </p:cNvSpPr>
              <p:nvPr/>
            </p:nvSpPr>
            <p:spPr bwMode="auto">
              <a:xfrm>
                <a:off x="3949" y="2239"/>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1" name="Freeform 448"/>
              <p:cNvSpPr>
                <a:spLocks/>
              </p:cNvSpPr>
              <p:nvPr/>
            </p:nvSpPr>
            <p:spPr bwMode="auto">
              <a:xfrm>
                <a:off x="3949" y="2251"/>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2" name="Freeform 449"/>
              <p:cNvSpPr>
                <a:spLocks/>
              </p:cNvSpPr>
              <p:nvPr/>
            </p:nvSpPr>
            <p:spPr bwMode="auto">
              <a:xfrm>
                <a:off x="3949" y="2262"/>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3" name="Freeform 450"/>
              <p:cNvSpPr>
                <a:spLocks/>
              </p:cNvSpPr>
              <p:nvPr/>
            </p:nvSpPr>
            <p:spPr bwMode="auto">
              <a:xfrm>
                <a:off x="3949" y="2274"/>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4" name="Freeform 451"/>
              <p:cNvSpPr>
                <a:spLocks/>
              </p:cNvSpPr>
              <p:nvPr/>
            </p:nvSpPr>
            <p:spPr bwMode="auto">
              <a:xfrm>
                <a:off x="3949" y="2285"/>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5" name="Freeform 452"/>
              <p:cNvSpPr>
                <a:spLocks/>
              </p:cNvSpPr>
              <p:nvPr/>
            </p:nvSpPr>
            <p:spPr bwMode="auto">
              <a:xfrm>
                <a:off x="3949" y="2297"/>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6" name="Freeform 453"/>
              <p:cNvSpPr>
                <a:spLocks/>
              </p:cNvSpPr>
              <p:nvPr/>
            </p:nvSpPr>
            <p:spPr bwMode="auto">
              <a:xfrm>
                <a:off x="3949" y="230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7" name="Freeform 454"/>
              <p:cNvSpPr>
                <a:spLocks/>
              </p:cNvSpPr>
              <p:nvPr/>
            </p:nvSpPr>
            <p:spPr bwMode="auto">
              <a:xfrm>
                <a:off x="3949" y="2320"/>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8" name="Freeform 455"/>
              <p:cNvSpPr>
                <a:spLocks/>
              </p:cNvSpPr>
              <p:nvPr/>
            </p:nvSpPr>
            <p:spPr bwMode="auto">
              <a:xfrm>
                <a:off x="3949" y="233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9" name="Freeform 456"/>
              <p:cNvSpPr>
                <a:spLocks/>
              </p:cNvSpPr>
              <p:nvPr/>
            </p:nvSpPr>
            <p:spPr bwMode="auto">
              <a:xfrm>
                <a:off x="3949" y="2343"/>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0" name="Freeform 457"/>
              <p:cNvSpPr>
                <a:spLocks/>
              </p:cNvSpPr>
              <p:nvPr/>
            </p:nvSpPr>
            <p:spPr bwMode="auto">
              <a:xfrm>
                <a:off x="3949" y="2354"/>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1" name="Freeform 458"/>
              <p:cNvSpPr>
                <a:spLocks/>
              </p:cNvSpPr>
              <p:nvPr/>
            </p:nvSpPr>
            <p:spPr bwMode="auto">
              <a:xfrm>
                <a:off x="3949" y="236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2" name="Freeform 459"/>
              <p:cNvSpPr>
                <a:spLocks/>
              </p:cNvSpPr>
              <p:nvPr/>
            </p:nvSpPr>
            <p:spPr bwMode="auto">
              <a:xfrm>
                <a:off x="3949" y="2377"/>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3" name="Freeform 460"/>
              <p:cNvSpPr>
                <a:spLocks/>
              </p:cNvSpPr>
              <p:nvPr/>
            </p:nvSpPr>
            <p:spPr bwMode="auto">
              <a:xfrm>
                <a:off x="3949" y="2389"/>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4" name="Freeform 461"/>
              <p:cNvSpPr>
                <a:spLocks/>
              </p:cNvSpPr>
              <p:nvPr/>
            </p:nvSpPr>
            <p:spPr bwMode="auto">
              <a:xfrm>
                <a:off x="3949" y="2400"/>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5" name="Freeform 462"/>
              <p:cNvSpPr>
                <a:spLocks/>
              </p:cNvSpPr>
              <p:nvPr/>
            </p:nvSpPr>
            <p:spPr bwMode="auto">
              <a:xfrm>
                <a:off x="3949" y="2412"/>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6" name="Freeform 463"/>
              <p:cNvSpPr>
                <a:spLocks/>
              </p:cNvSpPr>
              <p:nvPr/>
            </p:nvSpPr>
            <p:spPr bwMode="auto">
              <a:xfrm>
                <a:off x="3949" y="2423"/>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7" name="Freeform 464"/>
              <p:cNvSpPr>
                <a:spLocks/>
              </p:cNvSpPr>
              <p:nvPr/>
            </p:nvSpPr>
            <p:spPr bwMode="auto">
              <a:xfrm>
                <a:off x="3949" y="2435"/>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8" name="Freeform 465"/>
              <p:cNvSpPr>
                <a:spLocks/>
              </p:cNvSpPr>
              <p:nvPr/>
            </p:nvSpPr>
            <p:spPr bwMode="auto">
              <a:xfrm>
                <a:off x="3949" y="244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9" name="Freeform 466"/>
              <p:cNvSpPr>
                <a:spLocks/>
              </p:cNvSpPr>
              <p:nvPr/>
            </p:nvSpPr>
            <p:spPr bwMode="auto">
              <a:xfrm>
                <a:off x="3949" y="2458"/>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0" name="Freeform 467"/>
              <p:cNvSpPr>
                <a:spLocks/>
              </p:cNvSpPr>
              <p:nvPr/>
            </p:nvSpPr>
            <p:spPr bwMode="auto">
              <a:xfrm>
                <a:off x="3949" y="2469"/>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1" name="Freeform 468"/>
              <p:cNvSpPr>
                <a:spLocks/>
              </p:cNvSpPr>
              <p:nvPr/>
            </p:nvSpPr>
            <p:spPr bwMode="auto">
              <a:xfrm>
                <a:off x="3949" y="2481"/>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2" name="Freeform 469"/>
              <p:cNvSpPr>
                <a:spLocks/>
              </p:cNvSpPr>
              <p:nvPr/>
            </p:nvSpPr>
            <p:spPr bwMode="auto">
              <a:xfrm>
                <a:off x="3949" y="2493"/>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3" name="Freeform 470"/>
              <p:cNvSpPr>
                <a:spLocks/>
              </p:cNvSpPr>
              <p:nvPr/>
            </p:nvSpPr>
            <p:spPr bwMode="auto">
              <a:xfrm>
                <a:off x="3949" y="2504"/>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4" name="Freeform 471"/>
              <p:cNvSpPr>
                <a:spLocks/>
              </p:cNvSpPr>
              <p:nvPr/>
            </p:nvSpPr>
            <p:spPr bwMode="auto">
              <a:xfrm>
                <a:off x="3949" y="2516"/>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 name="Freeform 472"/>
              <p:cNvSpPr>
                <a:spLocks/>
              </p:cNvSpPr>
              <p:nvPr/>
            </p:nvSpPr>
            <p:spPr bwMode="auto">
              <a:xfrm>
                <a:off x="3949" y="2527"/>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 name="Freeform 473"/>
              <p:cNvSpPr>
                <a:spLocks/>
              </p:cNvSpPr>
              <p:nvPr/>
            </p:nvSpPr>
            <p:spPr bwMode="auto">
              <a:xfrm>
                <a:off x="3949" y="2539"/>
                <a:ext cx="6" cy="5"/>
              </a:xfrm>
              <a:custGeom>
                <a:avLst/>
                <a:gdLst>
                  <a:gd name="T0" fmla="*/ 6 w 6"/>
                  <a:gd name="T1" fmla="*/ 3 h 5"/>
                  <a:gd name="T2" fmla="*/ 6 w 6"/>
                  <a:gd name="T3" fmla="*/ 1 h 5"/>
                  <a:gd name="T4" fmla="*/ 4 w 6"/>
                  <a:gd name="T5" fmla="*/ 0 h 5"/>
                  <a:gd name="T6" fmla="*/ 2 w 6"/>
                  <a:gd name="T7" fmla="*/ 0 h 5"/>
                  <a:gd name="T8" fmla="*/ 0 w 6"/>
                  <a:gd name="T9" fmla="*/ 1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1"/>
                    </a:lnTo>
                    <a:lnTo>
                      <a:pt x="4" y="0"/>
                    </a:lnTo>
                    <a:lnTo>
                      <a:pt x="2" y="0"/>
                    </a:lnTo>
                    <a:lnTo>
                      <a:pt x="0" y="1"/>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 name="Freeform 474"/>
              <p:cNvSpPr>
                <a:spLocks/>
              </p:cNvSpPr>
              <p:nvPr/>
            </p:nvSpPr>
            <p:spPr bwMode="auto">
              <a:xfrm>
                <a:off x="3949" y="2550"/>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8" name="Freeform 475"/>
              <p:cNvSpPr>
                <a:spLocks/>
              </p:cNvSpPr>
              <p:nvPr/>
            </p:nvSpPr>
            <p:spPr bwMode="auto">
              <a:xfrm>
                <a:off x="3949" y="2562"/>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9" name="Freeform 476"/>
              <p:cNvSpPr>
                <a:spLocks/>
              </p:cNvSpPr>
              <p:nvPr/>
            </p:nvSpPr>
            <p:spPr bwMode="auto">
              <a:xfrm>
                <a:off x="3949" y="2573"/>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0" name="Freeform 477"/>
              <p:cNvSpPr>
                <a:spLocks/>
              </p:cNvSpPr>
              <p:nvPr/>
            </p:nvSpPr>
            <p:spPr bwMode="auto">
              <a:xfrm>
                <a:off x="3949" y="2585"/>
                <a:ext cx="6" cy="5"/>
              </a:xfrm>
              <a:custGeom>
                <a:avLst/>
                <a:gdLst>
                  <a:gd name="T0" fmla="*/ 6 w 6"/>
                  <a:gd name="T1" fmla="*/ 3 h 5"/>
                  <a:gd name="T2" fmla="*/ 6 w 6"/>
                  <a:gd name="T3" fmla="*/ 2 h 5"/>
                  <a:gd name="T4" fmla="*/ 4 w 6"/>
                  <a:gd name="T5" fmla="*/ 0 h 5"/>
                  <a:gd name="T6" fmla="*/ 2 w 6"/>
                  <a:gd name="T7" fmla="*/ 0 h 5"/>
                  <a:gd name="T8" fmla="*/ 0 w 6"/>
                  <a:gd name="T9" fmla="*/ 2 h 5"/>
                  <a:gd name="T10" fmla="*/ 0 w 6"/>
                  <a:gd name="T11" fmla="*/ 3 h 5"/>
                  <a:gd name="T12" fmla="*/ 0 w 6"/>
                  <a:gd name="T13" fmla="*/ 3 h 5"/>
                  <a:gd name="T14" fmla="*/ 2 w 6"/>
                  <a:gd name="T15" fmla="*/ 5 h 5"/>
                  <a:gd name="T16" fmla="*/ 2 w 6"/>
                  <a:gd name="T17" fmla="*/ 5 h 5"/>
                  <a:gd name="T18" fmla="*/ 6 w 6"/>
                  <a:gd name="T19" fmla="*/ 5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3"/>
                    </a:moveTo>
                    <a:lnTo>
                      <a:pt x="6" y="2"/>
                    </a:lnTo>
                    <a:lnTo>
                      <a:pt x="4" y="0"/>
                    </a:lnTo>
                    <a:lnTo>
                      <a:pt x="2" y="0"/>
                    </a:lnTo>
                    <a:lnTo>
                      <a:pt x="0" y="2"/>
                    </a:lnTo>
                    <a:lnTo>
                      <a:pt x="0" y="3"/>
                    </a:lnTo>
                    <a:lnTo>
                      <a:pt x="0" y="3"/>
                    </a:lnTo>
                    <a:lnTo>
                      <a:pt x="2" y="5"/>
                    </a:lnTo>
                    <a:lnTo>
                      <a:pt x="2" y="5"/>
                    </a:lnTo>
                    <a:lnTo>
                      <a:pt x="6" y="5"/>
                    </a:lnTo>
                    <a:lnTo>
                      <a:pt x="6" y="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1" name="Freeform 478"/>
              <p:cNvSpPr>
                <a:spLocks/>
              </p:cNvSpPr>
              <p:nvPr/>
            </p:nvSpPr>
            <p:spPr bwMode="auto">
              <a:xfrm>
                <a:off x="3949" y="2596"/>
                <a:ext cx="6" cy="6"/>
              </a:xfrm>
              <a:custGeom>
                <a:avLst/>
                <a:gdLst>
                  <a:gd name="T0" fmla="*/ 6 w 6"/>
                  <a:gd name="T1" fmla="*/ 4 h 6"/>
                  <a:gd name="T2" fmla="*/ 6 w 6"/>
                  <a:gd name="T3" fmla="*/ 2 h 6"/>
                  <a:gd name="T4" fmla="*/ 4 w 6"/>
                  <a:gd name="T5" fmla="*/ 0 h 6"/>
                  <a:gd name="T6" fmla="*/ 2 w 6"/>
                  <a:gd name="T7" fmla="*/ 0 h 6"/>
                  <a:gd name="T8" fmla="*/ 0 w 6"/>
                  <a:gd name="T9" fmla="*/ 2 h 6"/>
                  <a:gd name="T10" fmla="*/ 0 w 6"/>
                  <a:gd name="T11" fmla="*/ 4 h 6"/>
                  <a:gd name="T12" fmla="*/ 0 w 6"/>
                  <a:gd name="T13" fmla="*/ 4 h 6"/>
                  <a:gd name="T14" fmla="*/ 2 w 6"/>
                  <a:gd name="T15" fmla="*/ 6 h 6"/>
                  <a:gd name="T16" fmla="*/ 2 w 6"/>
                  <a:gd name="T17" fmla="*/ 6 h 6"/>
                  <a:gd name="T18" fmla="*/ 6 w 6"/>
                  <a:gd name="T19" fmla="*/ 6 h 6"/>
                  <a:gd name="T20" fmla="*/ 6 w 6"/>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4"/>
                    </a:moveTo>
                    <a:lnTo>
                      <a:pt x="6" y="2"/>
                    </a:lnTo>
                    <a:lnTo>
                      <a:pt x="4" y="0"/>
                    </a:lnTo>
                    <a:lnTo>
                      <a:pt x="2" y="0"/>
                    </a:lnTo>
                    <a:lnTo>
                      <a:pt x="0" y="2"/>
                    </a:lnTo>
                    <a:lnTo>
                      <a:pt x="0" y="4"/>
                    </a:lnTo>
                    <a:lnTo>
                      <a:pt x="0" y="4"/>
                    </a:lnTo>
                    <a:lnTo>
                      <a:pt x="2" y="6"/>
                    </a:lnTo>
                    <a:lnTo>
                      <a:pt x="2" y="6"/>
                    </a:lnTo>
                    <a:lnTo>
                      <a:pt x="6" y="6"/>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2" name="Freeform 479"/>
              <p:cNvSpPr>
                <a:spLocks/>
              </p:cNvSpPr>
              <p:nvPr/>
            </p:nvSpPr>
            <p:spPr bwMode="auto">
              <a:xfrm>
                <a:off x="3949" y="2608"/>
                <a:ext cx="6" cy="5"/>
              </a:xfrm>
              <a:custGeom>
                <a:avLst/>
                <a:gdLst>
                  <a:gd name="T0" fmla="*/ 6 w 6"/>
                  <a:gd name="T1" fmla="*/ 4 h 5"/>
                  <a:gd name="T2" fmla="*/ 6 w 6"/>
                  <a:gd name="T3" fmla="*/ 2 h 5"/>
                  <a:gd name="T4" fmla="*/ 4 w 6"/>
                  <a:gd name="T5" fmla="*/ 0 h 5"/>
                  <a:gd name="T6" fmla="*/ 2 w 6"/>
                  <a:gd name="T7" fmla="*/ 0 h 5"/>
                  <a:gd name="T8" fmla="*/ 0 w 6"/>
                  <a:gd name="T9" fmla="*/ 2 h 5"/>
                  <a:gd name="T10" fmla="*/ 0 w 6"/>
                  <a:gd name="T11" fmla="*/ 4 h 5"/>
                  <a:gd name="T12" fmla="*/ 0 w 6"/>
                  <a:gd name="T13" fmla="*/ 4 h 5"/>
                  <a:gd name="T14" fmla="*/ 2 w 6"/>
                  <a:gd name="T15" fmla="*/ 5 h 5"/>
                  <a:gd name="T16" fmla="*/ 2 w 6"/>
                  <a:gd name="T17" fmla="*/ 5 h 5"/>
                  <a:gd name="T18" fmla="*/ 6 w 6"/>
                  <a:gd name="T19" fmla="*/ 5 h 5"/>
                  <a:gd name="T20" fmla="*/ 6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6" y="4"/>
                    </a:moveTo>
                    <a:lnTo>
                      <a:pt x="6" y="2"/>
                    </a:lnTo>
                    <a:lnTo>
                      <a:pt x="4" y="0"/>
                    </a:lnTo>
                    <a:lnTo>
                      <a:pt x="2" y="0"/>
                    </a:lnTo>
                    <a:lnTo>
                      <a:pt x="0" y="2"/>
                    </a:lnTo>
                    <a:lnTo>
                      <a:pt x="0" y="4"/>
                    </a:lnTo>
                    <a:lnTo>
                      <a:pt x="0" y="4"/>
                    </a:lnTo>
                    <a:lnTo>
                      <a:pt x="2" y="5"/>
                    </a:lnTo>
                    <a:lnTo>
                      <a:pt x="2" y="5"/>
                    </a:lnTo>
                    <a:lnTo>
                      <a:pt x="6" y="5"/>
                    </a:lnTo>
                    <a:lnTo>
                      <a:pt x="6"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43" name="Rectangle 481"/>
            <p:cNvSpPr>
              <a:spLocks noChangeArrowheads="1"/>
            </p:cNvSpPr>
            <p:nvPr/>
          </p:nvSpPr>
          <p:spPr bwMode="auto">
            <a:xfrm>
              <a:off x="3980" y="2337"/>
              <a:ext cx="463"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4" name="Rectangle 482"/>
            <p:cNvSpPr>
              <a:spLocks noChangeArrowheads="1"/>
            </p:cNvSpPr>
            <p:nvPr/>
          </p:nvSpPr>
          <p:spPr bwMode="auto">
            <a:xfrm>
              <a:off x="4105" y="2335"/>
              <a:ext cx="27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i="1">
                  <a:solidFill>
                    <a:srgbClr val="000000"/>
                  </a:solidFill>
                </a:rPr>
                <a:t>In-system</a:t>
              </a:r>
              <a:endParaRPr lang="en-US"/>
            </a:p>
          </p:txBody>
        </p:sp>
        <p:sp>
          <p:nvSpPr>
            <p:cNvPr id="45" name="Rectangle 483"/>
            <p:cNvSpPr>
              <a:spLocks noChangeArrowheads="1"/>
            </p:cNvSpPr>
            <p:nvPr/>
          </p:nvSpPr>
          <p:spPr bwMode="auto">
            <a:xfrm>
              <a:off x="4037" y="2421"/>
              <a:ext cx="42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i="1">
                  <a:solidFill>
                    <a:srgbClr val="000000"/>
                  </a:solidFill>
                </a:rPr>
                <a:t>programmable</a:t>
              </a:r>
              <a:endParaRPr lang="en-US"/>
            </a:p>
          </p:txBody>
        </p:sp>
        <p:sp>
          <p:nvSpPr>
            <p:cNvPr id="46" name="Rectangle 484"/>
            <p:cNvSpPr>
              <a:spLocks noChangeArrowheads="1"/>
            </p:cNvSpPr>
            <p:nvPr/>
          </p:nvSpPr>
          <p:spPr bwMode="auto">
            <a:xfrm>
              <a:off x="4815" y="1300"/>
              <a:ext cx="521" cy="1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7" name="Rectangle 485"/>
            <p:cNvSpPr>
              <a:spLocks noChangeArrowheads="1"/>
            </p:cNvSpPr>
            <p:nvPr/>
          </p:nvSpPr>
          <p:spPr bwMode="auto">
            <a:xfrm>
              <a:off x="4916" y="1300"/>
              <a:ext cx="39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i="1">
                  <a:solidFill>
                    <a:srgbClr val="000000"/>
                  </a:solidFill>
                </a:rPr>
                <a:t>Ideal memory</a:t>
              </a:r>
              <a:endParaRPr lang="en-US"/>
            </a:p>
          </p:txBody>
        </p:sp>
        <p:grpSp>
          <p:nvGrpSpPr>
            <p:cNvPr id="48" name="Group 488"/>
            <p:cNvGrpSpPr>
              <a:grpSpLocks/>
            </p:cNvGrpSpPr>
            <p:nvPr/>
          </p:nvGrpSpPr>
          <p:grpSpPr bwMode="auto">
            <a:xfrm>
              <a:off x="2895" y="1961"/>
              <a:ext cx="41" cy="173"/>
              <a:chOff x="2895" y="1961"/>
              <a:chExt cx="41" cy="173"/>
            </a:xfrm>
          </p:grpSpPr>
          <p:sp>
            <p:nvSpPr>
              <p:cNvPr id="104" name="Line 486"/>
              <p:cNvSpPr>
                <a:spLocks noChangeShapeType="1"/>
              </p:cNvSpPr>
              <p:nvPr/>
            </p:nvSpPr>
            <p:spPr bwMode="auto">
              <a:xfrm flipV="1">
                <a:off x="2915" y="1961"/>
                <a:ext cx="1" cy="17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 name="Freeform 487"/>
              <p:cNvSpPr>
                <a:spLocks/>
              </p:cNvSpPr>
              <p:nvPr/>
            </p:nvSpPr>
            <p:spPr bwMode="auto">
              <a:xfrm>
                <a:off x="2895" y="1961"/>
                <a:ext cx="41" cy="61"/>
              </a:xfrm>
              <a:custGeom>
                <a:avLst/>
                <a:gdLst>
                  <a:gd name="T0" fmla="*/ 41 w 41"/>
                  <a:gd name="T1" fmla="*/ 61 h 61"/>
                  <a:gd name="T2" fmla="*/ 20 w 41"/>
                  <a:gd name="T3" fmla="*/ 0 h 61"/>
                  <a:gd name="T4" fmla="*/ 0 w 41"/>
                  <a:gd name="T5" fmla="*/ 61 h 61"/>
                </a:gdLst>
                <a:ahLst/>
                <a:cxnLst>
                  <a:cxn ang="0">
                    <a:pos x="T0" y="T1"/>
                  </a:cxn>
                  <a:cxn ang="0">
                    <a:pos x="T2" y="T3"/>
                  </a:cxn>
                  <a:cxn ang="0">
                    <a:pos x="T4" y="T5"/>
                  </a:cxn>
                </a:cxnLst>
                <a:rect l="0" t="0" r="r" b="b"/>
                <a:pathLst>
                  <a:path w="41" h="61">
                    <a:moveTo>
                      <a:pt x="41" y="61"/>
                    </a:moveTo>
                    <a:lnTo>
                      <a:pt x="20" y="0"/>
                    </a:lnTo>
                    <a:lnTo>
                      <a:pt x="0" y="61"/>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49" name="Group 491"/>
            <p:cNvGrpSpPr>
              <a:grpSpLocks/>
            </p:cNvGrpSpPr>
            <p:nvPr/>
          </p:nvGrpSpPr>
          <p:grpSpPr bwMode="auto">
            <a:xfrm>
              <a:off x="3951" y="2615"/>
              <a:ext cx="173" cy="41"/>
              <a:chOff x="3951" y="2615"/>
              <a:chExt cx="173" cy="41"/>
            </a:xfrm>
          </p:grpSpPr>
          <p:sp>
            <p:nvSpPr>
              <p:cNvPr id="102" name="Line 489"/>
              <p:cNvSpPr>
                <a:spLocks noChangeShapeType="1"/>
              </p:cNvSpPr>
              <p:nvPr/>
            </p:nvSpPr>
            <p:spPr bwMode="auto">
              <a:xfrm>
                <a:off x="3951" y="2633"/>
                <a:ext cx="173" cy="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 name="Freeform 490"/>
              <p:cNvSpPr>
                <a:spLocks/>
              </p:cNvSpPr>
              <p:nvPr/>
            </p:nvSpPr>
            <p:spPr bwMode="auto">
              <a:xfrm>
                <a:off x="4063" y="2615"/>
                <a:ext cx="61" cy="41"/>
              </a:xfrm>
              <a:custGeom>
                <a:avLst/>
                <a:gdLst>
                  <a:gd name="T0" fmla="*/ 0 w 61"/>
                  <a:gd name="T1" fmla="*/ 41 h 41"/>
                  <a:gd name="T2" fmla="*/ 61 w 61"/>
                  <a:gd name="T3" fmla="*/ 20 h 41"/>
                  <a:gd name="T4" fmla="*/ 0 w 61"/>
                  <a:gd name="T5" fmla="*/ 0 h 41"/>
                </a:gdLst>
                <a:ahLst/>
                <a:cxnLst>
                  <a:cxn ang="0">
                    <a:pos x="T0" y="T1"/>
                  </a:cxn>
                  <a:cxn ang="0">
                    <a:pos x="T2" y="T3"/>
                  </a:cxn>
                  <a:cxn ang="0">
                    <a:pos x="T4" y="T5"/>
                  </a:cxn>
                </a:cxnLst>
                <a:rect l="0" t="0" r="r" b="b"/>
                <a:pathLst>
                  <a:path w="61" h="41">
                    <a:moveTo>
                      <a:pt x="0" y="41"/>
                    </a:moveTo>
                    <a:lnTo>
                      <a:pt x="61" y="20"/>
                    </a:lnTo>
                    <a:lnTo>
                      <a:pt x="0"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50" name="Rectangle 492"/>
            <p:cNvSpPr>
              <a:spLocks noChangeArrowheads="1"/>
            </p:cNvSpPr>
            <p:nvPr/>
          </p:nvSpPr>
          <p:spPr bwMode="auto">
            <a:xfrm>
              <a:off x="3174" y="1502"/>
              <a:ext cx="405" cy="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1" name="Rectangle 493"/>
            <p:cNvSpPr>
              <a:spLocks noChangeArrowheads="1"/>
            </p:cNvSpPr>
            <p:nvPr/>
          </p:nvSpPr>
          <p:spPr bwMode="auto">
            <a:xfrm>
              <a:off x="3248" y="1502"/>
              <a:ext cx="31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OTP ROM</a:t>
              </a:r>
              <a:endParaRPr lang="en-US"/>
            </a:p>
          </p:txBody>
        </p:sp>
        <p:sp>
          <p:nvSpPr>
            <p:cNvPr id="52" name="Oval 494"/>
            <p:cNvSpPr>
              <a:spLocks noChangeArrowheads="1"/>
            </p:cNvSpPr>
            <p:nvPr/>
          </p:nvSpPr>
          <p:spPr bwMode="auto">
            <a:xfrm>
              <a:off x="2986" y="1387"/>
              <a:ext cx="30" cy="31"/>
            </a:xfrm>
            <a:prstGeom prst="ellipse">
              <a:avLst/>
            </a:prstGeom>
            <a:solidFill>
              <a:srgbClr val="000000"/>
            </a:solidFill>
            <a:ln w="9525">
              <a:solidFill>
                <a:srgbClr val="000000"/>
              </a:solidFill>
              <a:round/>
              <a:headEnd/>
              <a:tailEnd/>
            </a:ln>
          </p:spPr>
          <p:txBody>
            <a:bodyPr/>
            <a:lstStyle/>
            <a:p>
              <a:endParaRPr lang="en-US"/>
            </a:p>
          </p:txBody>
        </p:sp>
        <p:sp>
          <p:nvSpPr>
            <p:cNvPr id="53" name="Oval 495"/>
            <p:cNvSpPr>
              <a:spLocks noChangeArrowheads="1"/>
            </p:cNvSpPr>
            <p:nvPr/>
          </p:nvSpPr>
          <p:spPr bwMode="auto">
            <a:xfrm>
              <a:off x="3347" y="1588"/>
              <a:ext cx="30" cy="31"/>
            </a:xfrm>
            <a:prstGeom prst="ellipse">
              <a:avLst/>
            </a:prstGeom>
            <a:solidFill>
              <a:srgbClr val="000000"/>
            </a:solidFill>
            <a:ln w="9525">
              <a:solidFill>
                <a:srgbClr val="000000"/>
              </a:solidFill>
              <a:round/>
              <a:headEnd/>
              <a:tailEnd/>
            </a:ln>
          </p:spPr>
          <p:txBody>
            <a:bodyPr/>
            <a:lstStyle/>
            <a:p>
              <a:endParaRPr lang="en-US"/>
            </a:p>
          </p:txBody>
        </p:sp>
        <p:sp>
          <p:nvSpPr>
            <p:cNvPr id="54" name="Oval 496"/>
            <p:cNvSpPr>
              <a:spLocks noChangeArrowheads="1"/>
            </p:cNvSpPr>
            <p:nvPr/>
          </p:nvSpPr>
          <p:spPr bwMode="auto">
            <a:xfrm>
              <a:off x="3750" y="1905"/>
              <a:ext cx="30" cy="31"/>
            </a:xfrm>
            <a:prstGeom prst="ellipse">
              <a:avLst/>
            </a:prstGeom>
            <a:solidFill>
              <a:srgbClr val="000000"/>
            </a:solidFill>
            <a:ln w="9525">
              <a:solidFill>
                <a:srgbClr val="000000"/>
              </a:solidFill>
              <a:round/>
              <a:headEnd/>
              <a:tailEnd/>
            </a:ln>
          </p:spPr>
          <p:txBody>
            <a:bodyPr/>
            <a:lstStyle/>
            <a:p>
              <a:endParaRPr lang="en-US"/>
            </a:p>
          </p:txBody>
        </p:sp>
        <p:sp>
          <p:nvSpPr>
            <p:cNvPr id="55" name="Oval 497"/>
            <p:cNvSpPr>
              <a:spLocks noChangeArrowheads="1"/>
            </p:cNvSpPr>
            <p:nvPr/>
          </p:nvSpPr>
          <p:spPr bwMode="auto">
            <a:xfrm>
              <a:off x="4124" y="1905"/>
              <a:ext cx="31" cy="31"/>
            </a:xfrm>
            <a:prstGeom prst="ellipse">
              <a:avLst/>
            </a:prstGeom>
            <a:solidFill>
              <a:srgbClr val="000000"/>
            </a:solidFill>
            <a:ln w="9525">
              <a:solidFill>
                <a:srgbClr val="000000"/>
              </a:solidFill>
              <a:round/>
              <a:headEnd/>
              <a:tailEnd/>
            </a:ln>
          </p:spPr>
          <p:txBody>
            <a:bodyPr/>
            <a:lstStyle/>
            <a:p>
              <a:endParaRPr lang="en-US"/>
            </a:p>
          </p:txBody>
        </p:sp>
        <p:sp>
          <p:nvSpPr>
            <p:cNvPr id="56" name="Oval 498"/>
            <p:cNvSpPr>
              <a:spLocks noChangeArrowheads="1"/>
            </p:cNvSpPr>
            <p:nvPr/>
          </p:nvSpPr>
          <p:spPr bwMode="auto">
            <a:xfrm>
              <a:off x="4616" y="1905"/>
              <a:ext cx="30" cy="31"/>
            </a:xfrm>
            <a:prstGeom prst="ellipse">
              <a:avLst/>
            </a:prstGeom>
            <a:solidFill>
              <a:srgbClr val="000000"/>
            </a:solidFill>
            <a:ln w="9525">
              <a:solidFill>
                <a:srgbClr val="000000"/>
              </a:solidFill>
              <a:round/>
              <a:headEnd/>
              <a:tailEnd/>
            </a:ln>
          </p:spPr>
          <p:txBody>
            <a:bodyPr/>
            <a:lstStyle/>
            <a:p>
              <a:endParaRPr lang="en-US"/>
            </a:p>
          </p:txBody>
        </p:sp>
        <p:sp>
          <p:nvSpPr>
            <p:cNvPr id="57" name="Oval 499"/>
            <p:cNvSpPr>
              <a:spLocks noChangeArrowheads="1"/>
            </p:cNvSpPr>
            <p:nvPr/>
          </p:nvSpPr>
          <p:spPr bwMode="auto">
            <a:xfrm>
              <a:off x="5059" y="2078"/>
              <a:ext cx="31" cy="31"/>
            </a:xfrm>
            <a:prstGeom prst="ellipse">
              <a:avLst/>
            </a:prstGeom>
            <a:solidFill>
              <a:srgbClr val="000000"/>
            </a:solidFill>
            <a:ln w="9525">
              <a:solidFill>
                <a:srgbClr val="000000"/>
              </a:solidFill>
              <a:round/>
              <a:headEnd/>
              <a:tailEnd/>
            </a:ln>
          </p:spPr>
          <p:txBody>
            <a:bodyPr/>
            <a:lstStyle/>
            <a:p>
              <a:endParaRPr lang="en-US"/>
            </a:p>
          </p:txBody>
        </p:sp>
        <p:sp>
          <p:nvSpPr>
            <p:cNvPr id="58" name="Oval 500"/>
            <p:cNvSpPr>
              <a:spLocks noChangeArrowheads="1"/>
            </p:cNvSpPr>
            <p:nvPr/>
          </p:nvSpPr>
          <p:spPr bwMode="auto">
            <a:xfrm>
              <a:off x="5059" y="2510"/>
              <a:ext cx="31" cy="30"/>
            </a:xfrm>
            <a:prstGeom prst="ellipse">
              <a:avLst/>
            </a:prstGeom>
            <a:solidFill>
              <a:srgbClr val="000000"/>
            </a:solidFill>
            <a:ln w="9525">
              <a:solidFill>
                <a:srgbClr val="000000"/>
              </a:solidFill>
              <a:round/>
              <a:headEnd/>
              <a:tailEnd/>
            </a:ln>
          </p:spPr>
          <p:txBody>
            <a:bodyPr/>
            <a:lstStyle/>
            <a:p>
              <a:endParaRPr lang="en-US"/>
            </a:p>
          </p:txBody>
        </p:sp>
        <p:sp>
          <p:nvSpPr>
            <p:cNvPr id="59" name="Line 501"/>
            <p:cNvSpPr>
              <a:spLocks noChangeShapeType="1"/>
            </p:cNvSpPr>
            <p:nvPr/>
          </p:nvSpPr>
          <p:spPr bwMode="auto">
            <a:xfrm>
              <a:off x="2993" y="2690"/>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0" name="Rectangle 502"/>
            <p:cNvSpPr>
              <a:spLocks noChangeArrowheads="1"/>
            </p:cNvSpPr>
            <p:nvPr/>
          </p:nvSpPr>
          <p:spPr bwMode="auto">
            <a:xfrm>
              <a:off x="2834" y="2827"/>
              <a:ext cx="319"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1" name="Rectangle 503"/>
            <p:cNvSpPr>
              <a:spLocks noChangeArrowheads="1"/>
            </p:cNvSpPr>
            <p:nvPr/>
          </p:nvSpPr>
          <p:spPr bwMode="auto">
            <a:xfrm>
              <a:off x="2920" y="2827"/>
              <a:ext cx="20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During</a:t>
              </a:r>
              <a:endParaRPr lang="en-US"/>
            </a:p>
          </p:txBody>
        </p:sp>
        <p:sp>
          <p:nvSpPr>
            <p:cNvPr id="62" name="Rectangle 504"/>
            <p:cNvSpPr>
              <a:spLocks noChangeArrowheads="1"/>
            </p:cNvSpPr>
            <p:nvPr/>
          </p:nvSpPr>
          <p:spPr bwMode="auto">
            <a:xfrm>
              <a:off x="2871" y="2909"/>
              <a:ext cx="31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fabrication</a:t>
              </a:r>
              <a:endParaRPr lang="en-US"/>
            </a:p>
          </p:txBody>
        </p:sp>
        <p:sp>
          <p:nvSpPr>
            <p:cNvPr id="63" name="Rectangle 505"/>
            <p:cNvSpPr>
              <a:spLocks noChangeArrowheads="1"/>
            </p:cNvSpPr>
            <p:nvPr/>
          </p:nvSpPr>
          <p:spPr bwMode="auto">
            <a:xfrm>
              <a:off x="2950" y="2994"/>
              <a:ext cx="12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only</a:t>
              </a:r>
              <a:endParaRPr lang="en-US"/>
            </a:p>
          </p:txBody>
        </p:sp>
        <p:sp>
          <p:nvSpPr>
            <p:cNvPr id="64" name="Rectangle 506"/>
            <p:cNvSpPr>
              <a:spLocks noChangeArrowheads="1"/>
            </p:cNvSpPr>
            <p:nvPr/>
          </p:nvSpPr>
          <p:spPr bwMode="auto">
            <a:xfrm>
              <a:off x="3577" y="2827"/>
              <a:ext cx="463" cy="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65" name="Rectangle 507"/>
            <p:cNvSpPr>
              <a:spLocks noChangeArrowheads="1"/>
            </p:cNvSpPr>
            <p:nvPr/>
          </p:nvSpPr>
          <p:spPr bwMode="auto">
            <a:xfrm>
              <a:off x="3717" y="2827"/>
              <a:ext cx="24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External</a:t>
              </a:r>
              <a:endParaRPr lang="en-US"/>
            </a:p>
          </p:txBody>
        </p:sp>
        <p:sp>
          <p:nvSpPr>
            <p:cNvPr id="66" name="Rectangle 508"/>
            <p:cNvSpPr>
              <a:spLocks noChangeArrowheads="1"/>
            </p:cNvSpPr>
            <p:nvPr/>
          </p:nvSpPr>
          <p:spPr bwMode="auto">
            <a:xfrm>
              <a:off x="3660" y="2909"/>
              <a:ext cx="37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programmer,</a:t>
              </a:r>
              <a:endParaRPr lang="en-US"/>
            </a:p>
          </p:txBody>
        </p:sp>
        <p:sp>
          <p:nvSpPr>
            <p:cNvPr id="67" name="Rectangle 509"/>
            <p:cNvSpPr>
              <a:spLocks noChangeArrowheads="1"/>
            </p:cNvSpPr>
            <p:nvPr/>
          </p:nvSpPr>
          <p:spPr bwMode="auto">
            <a:xfrm>
              <a:off x="3739" y="2992"/>
              <a:ext cx="19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1,000s</a:t>
              </a:r>
              <a:endParaRPr lang="en-US"/>
            </a:p>
          </p:txBody>
        </p:sp>
        <p:sp>
          <p:nvSpPr>
            <p:cNvPr id="68" name="Rectangle 510"/>
            <p:cNvSpPr>
              <a:spLocks noChangeArrowheads="1"/>
            </p:cNvSpPr>
            <p:nvPr/>
          </p:nvSpPr>
          <p:spPr bwMode="auto">
            <a:xfrm>
              <a:off x="3705" y="3078"/>
              <a:ext cx="25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of cycles</a:t>
              </a:r>
              <a:endParaRPr lang="en-US"/>
            </a:p>
          </p:txBody>
        </p:sp>
        <p:sp>
          <p:nvSpPr>
            <p:cNvPr id="69" name="Rectangle 511"/>
            <p:cNvSpPr>
              <a:spLocks noChangeArrowheads="1"/>
            </p:cNvSpPr>
            <p:nvPr/>
          </p:nvSpPr>
          <p:spPr bwMode="auto">
            <a:xfrm>
              <a:off x="3145" y="2827"/>
              <a:ext cx="463"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0" name="Rectangle 512"/>
            <p:cNvSpPr>
              <a:spLocks noChangeArrowheads="1"/>
            </p:cNvSpPr>
            <p:nvPr/>
          </p:nvSpPr>
          <p:spPr bwMode="auto">
            <a:xfrm>
              <a:off x="3285" y="2827"/>
              <a:ext cx="24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External</a:t>
              </a:r>
              <a:endParaRPr lang="en-US"/>
            </a:p>
          </p:txBody>
        </p:sp>
        <p:sp>
          <p:nvSpPr>
            <p:cNvPr id="71" name="Rectangle 513"/>
            <p:cNvSpPr>
              <a:spLocks noChangeArrowheads="1"/>
            </p:cNvSpPr>
            <p:nvPr/>
          </p:nvSpPr>
          <p:spPr bwMode="auto">
            <a:xfrm>
              <a:off x="3228" y="2909"/>
              <a:ext cx="37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programmer,</a:t>
              </a:r>
              <a:endParaRPr lang="en-US"/>
            </a:p>
          </p:txBody>
        </p:sp>
        <p:sp>
          <p:nvSpPr>
            <p:cNvPr id="72" name="Rectangle 514"/>
            <p:cNvSpPr>
              <a:spLocks noChangeArrowheads="1"/>
            </p:cNvSpPr>
            <p:nvPr/>
          </p:nvSpPr>
          <p:spPr bwMode="auto">
            <a:xfrm>
              <a:off x="3217" y="2994"/>
              <a:ext cx="39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one time only</a:t>
              </a:r>
              <a:endParaRPr lang="en-US"/>
            </a:p>
          </p:txBody>
        </p:sp>
        <p:sp>
          <p:nvSpPr>
            <p:cNvPr id="73" name="Rectangle 515"/>
            <p:cNvSpPr>
              <a:spLocks noChangeArrowheads="1"/>
            </p:cNvSpPr>
            <p:nvPr/>
          </p:nvSpPr>
          <p:spPr bwMode="auto">
            <a:xfrm>
              <a:off x="3980" y="2827"/>
              <a:ext cx="463"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4" name="Rectangle 516"/>
            <p:cNvSpPr>
              <a:spLocks noChangeArrowheads="1"/>
            </p:cNvSpPr>
            <p:nvPr/>
          </p:nvSpPr>
          <p:spPr bwMode="auto">
            <a:xfrm>
              <a:off x="4121" y="2827"/>
              <a:ext cx="24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External</a:t>
              </a:r>
              <a:endParaRPr lang="en-US"/>
            </a:p>
          </p:txBody>
        </p:sp>
        <p:sp>
          <p:nvSpPr>
            <p:cNvPr id="75" name="Rectangle 517"/>
            <p:cNvSpPr>
              <a:spLocks noChangeArrowheads="1"/>
            </p:cNvSpPr>
            <p:nvPr/>
          </p:nvSpPr>
          <p:spPr bwMode="auto">
            <a:xfrm>
              <a:off x="4072" y="2909"/>
              <a:ext cx="35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programmer</a:t>
              </a:r>
              <a:endParaRPr lang="en-US"/>
            </a:p>
          </p:txBody>
        </p:sp>
        <p:sp>
          <p:nvSpPr>
            <p:cNvPr id="76" name="Rectangle 518"/>
            <p:cNvSpPr>
              <a:spLocks noChangeArrowheads="1"/>
            </p:cNvSpPr>
            <p:nvPr/>
          </p:nvSpPr>
          <p:spPr bwMode="auto">
            <a:xfrm>
              <a:off x="4040" y="2992"/>
              <a:ext cx="41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OR in-system,</a:t>
              </a:r>
              <a:endParaRPr lang="en-US"/>
            </a:p>
          </p:txBody>
        </p:sp>
        <p:sp>
          <p:nvSpPr>
            <p:cNvPr id="77" name="Rectangle 519"/>
            <p:cNvSpPr>
              <a:spLocks noChangeArrowheads="1"/>
            </p:cNvSpPr>
            <p:nvPr/>
          </p:nvSpPr>
          <p:spPr bwMode="auto">
            <a:xfrm>
              <a:off x="4143" y="3074"/>
              <a:ext cx="19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1,000s</a:t>
              </a:r>
              <a:endParaRPr lang="en-US"/>
            </a:p>
          </p:txBody>
        </p:sp>
        <p:sp>
          <p:nvSpPr>
            <p:cNvPr id="78" name="Rectangle 520"/>
            <p:cNvSpPr>
              <a:spLocks noChangeArrowheads="1"/>
            </p:cNvSpPr>
            <p:nvPr/>
          </p:nvSpPr>
          <p:spPr bwMode="auto">
            <a:xfrm>
              <a:off x="4108" y="3159"/>
              <a:ext cx="25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of cycles</a:t>
              </a:r>
              <a:endParaRPr lang="en-US"/>
            </a:p>
          </p:txBody>
        </p:sp>
        <p:sp>
          <p:nvSpPr>
            <p:cNvPr id="79" name="Rectangle 521"/>
            <p:cNvSpPr>
              <a:spLocks noChangeArrowheads="1"/>
            </p:cNvSpPr>
            <p:nvPr/>
          </p:nvSpPr>
          <p:spPr bwMode="auto">
            <a:xfrm>
              <a:off x="4925" y="2869"/>
              <a:ext cx="463" cy="3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80" name="Rectangle 522"/>
            <p:cNvSpPr>
              <a:spLocks noChangeArrowheads="1"/>
            </p:cNvSpPr>
            <p:nvPr/>
          </p:nvSpPr>
          <p:spPr bwMode="auto">
            <a:xfrm>
              <a:off x="4982" y="2869"/>
              <a:ext cx="42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In-system, fast</a:t>
              </a:r>
              <a:endParaRPr lang="en-US"/>
            </a:p>
          </p:txBody>
        </p:sp>
        <p:sp>
          <p:nvSpPr>
            <p:cNvPr id="81" name="Rectangle 523"/>
            <p:cNvSpPr>
              <a:spLocks noChangeArrowheads="1"/>
            </p:cNvSpPr>
            <p:nvPr/>
          </p:nvSpPr>
          <p:spPr bwMode="auto">
            <a:xfrm>
              <a:off x="5085" y="2951"/>
              <a:ext cx="19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writes,</a:t>
              </a:r>
              <a:endParaRPr lang="en-US"/>
            </a:p>
          </p:txBody>
        </p:sp>
        <p:sp>
          <p:nvSpPr>
            <p:cNvPr id="82" name="Rectangle 524"/>
            <p:cNvSpPr>
              <a:spLocks noChangeArrowheads="1"/>
            </p:cNvSpPr>
            <p:nvPr/>
          </p:nvSpPr>
          <p:spPr bwMode="auto">
            <a:xfrm>
              <a:off x="5052" y="3034"/>
              <a:ext cx="276"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unlimited</a:t>
              </a:r>
              <a:endParaRPr lang="en-US"/>
            </a:p>
          </p:txBody>
        </p:sp>
        <p:sp>
          <p:nvSpPr>
            <p:cNvPr id="83" name="Rectangle 525"/>
            <p:cNvSpPr>
              <a:spLocks noChangeArrowheads="1"/>
            </p:cNvSpPr>
            <p:nvPr/>
          </p:nvSpPr>
          <p:spPr bwMode="auto">
            <a:xfrm>
              <a:off x="5088" y="3118"/>
              <a:ext cx="18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cycles</a:t>
              </a:r>
              <a:endParaRPr lang="en-US"/>
            </a:p>
          </p:txBody>
        </p:sp>
        <p:sp>
          <p:nvSpPr>
            <p:cNvPr id="84" name="Line 526"/>
            <p:cNvSpPr>
              <a:spLocks noChangeShapeType="1"/>
            </p:cNvSpPr>
            <p:nvPr/>
          </p:nvSpPr>
          <p:spPr bwMode="auto">
            <a:xfrm>
              <a:off x="3375" y="2690"/>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5" name="Line 527"/>
            <p:cNvSpPr>
              <a:spLocks noChangeShapeType="1"/>
            </p:cNvSpPr>
            <p:nvPr/>
          </p:nvSpPr>
          <p:spPr bwMode="auto">
            <a:xfrm>
              <a:off x="3779" y="2690"/>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 name="Line 528"/>
            <p:cNvSpPr>
              <a:spLocks noChangeShapeType="1"/>
            </p:cNvSpPr>
            <p:nvPr/>
          </p:nvSpPr>
          <p:spPr bwMode="auto">
            <a:xfrm>
              <a:off x="4124" y="2690"/>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7" name="Line 529"/>
            <p:cNvSpPr>
              <a:spLocks noChangeShapeType="1"/>
            </p:cNvSpPr>
            <p:nvPr/>
          </p:nvSpPr>
          <p:spPr bwMode="auto">
            <a:xfrm>
              <a:off x="4644" y="2690"/>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8" name="Line 530"/>
            <p:cNvSpPr>
              <a:spLocks noChangeShapeType="1"/>
            </p:cNvSpPr>
            <p:nvPr/>
          </p:nvSpPr>
          <p:spPr bwMode="auto">
            <a:xfrm>
              <a:off x="2799" y="2633"/>
              <a:ext cx="58" cy="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 name="Rectangle 531"/>
            <p:cNvSpPr>
              <a:spLocks noChangeArrowheads="1"/>
            </p:cNvSpPr>
            <p:nvPr/>
          </p:nvSpPr>
          <p:spPr bwMode="auto">
            <a:xfrm>
              <a:off x="2621" y="2529"/>
              <a:ext cx="175" cy="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0" name="Rectangle 532"/>
            <p:cNvSpPr>
              <a:spLocks noChangeArrowheads="1"/>
            </p:cNvSpPr>
            <p:nvPr/>
          </p:nvSpPr>
          <p:spPr bwMode="auto">
            <a:xfrm>
              <a:off x="2661" y="2529"/>
              <a:ext cx="14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Near</a:t>
              </a:r>
              <a:endParaRPr lang="en-US"/>
            </a:p>
          </p:txBody>
        </p:sp>
        <p:sp>
          <p:nvSpPr>
            <p:cNvPr id="91" name="Rectangle 533"/>
            <p:cNvSpPr>
              <a:spLocks noChangeArrowheads="1"/>
            </p:cNvSpPr>
            <p:nvPr/>
          </p:nvSpPr>
          <p:spPr bwMode="auto">
            <a:xfrm>
              <a:off x="2669" y="2613"/>
              <a:ext cx="12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zero</a:t>
              </a:r>
              <a:endParaRPr lang="en-US"/>
            </a:p>
          </p:txBody>
        </p:sp>
        <p:sp>
          <p:nvSpPr>
            <p:cNvPr id="92" name="Line 534"/>
            <p:cNvSpPr>
              <a:spLocks noChangeShapeType="1"/>
            </p:cNvSpPr>
            <p:nvPr/>
          </p:nvSpPr>
          <p:spPr bwMode="auto">
            <a:xfrm>
              <a:off x="2799" y="2105"/>
              <a:ext cx="58" cy="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 name="Line 535"/>
            <p:cNvSpPr>
              <a:spLocks noChangeShapeType="1"/>
            </p:cNvSpPr>
            <p:nvPr/>
          </p:nvSpPr>
          <p:spPr bwMode="auto">
            <a:xfrm>
              <a:off x="2799" y="1903"/>
              <a:ext cx="58" cy="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4" name="Rectangle 536"/>
            <p:cNvSpPr>
              <a:spLocks noChangeArrowheads="1"/>
            </p:cNvSpPr>
            <p:nvPr/>
          </p:nvSpPr>
          <p:spPr bwMode="auto">
            <a:xfrm>
              <a:off x="2534" y="1798"/>
              <a:ext cx="290" cy="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5" name="Rectangle 537"/>
            <p:cNvSpPr>
              <a:spLocks noChangeArrowheads="1"/>
            </p:cNvSpPr>
            <p:nvPr/>
          </p:nvSpPr>
          <p:spPr bwMode="auto">
            <a:xfrm>
              <a:off x="2597" y="1798"/>
              <a:ext cx="21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dirty="0">
                  <a:solidFill>
                    <a:srgbClr val="000000"/>
                  </a:solidFill>
                </a:rPr>
                <a:t>Tens of</a:t>
              </a:r>
              <a:endParaRPr lang="en-US" dirty="0"/>
            </a:p>
          </p:txBody>
        </p:sp>
        <p:sp>
          <p:nvSpPr>
            <p:cNvPr id="96" name="Rectangle 538"/>
            <p:cNvSpPr>
              <a:spLocks noChangeArrowheads="1"/>
            </p:cNvSpPr>
            <p:nvPr/>
          </p:nvSpPr>
          <p:spPr bwMode="auto">
            <a:xfrm>
              <a:off x="2626" y="1882"/>
              <a:ext cx="15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years</a:t>
              </a:r>
              <a:endParaRPr lang="en-US"/>
            </a:p>
          </p:txBody>
        </p:sp>
        <p:sp>
          <p:nvSpPr>
            <p:cNvPr id="97" name="Line 539"/>
            <p:cNvSpPr>
              <a:spLocks noChangeShapeType="1"/>
            </p:cNvSpPr>
            <p:nvPr/>
          </p:nvSpPr>
          <p:spPr bwMode="auto">
            <a:xfrm>
              <a:off x="2799" y="1615"/>
              <a:ext cx="58" cy="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8" name="Rectangle 540"/>
            <p:cNvSpPr>
              <a:spLocks noChangeArrowheads="1"/>
            </p:cNvSpPr>
            <p:nvPr/>
          </p:nvSpPr>
          <p:spPr bwMode="auto">
            <a:xfrm>
              <a:off x="2544" y="1529"/>
              <a:ext cx="290" cy="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9" name="Rectangle 541"/>
            <p:cNvSpPr>
              <a:spLocks noChangeArrowheads="1"/>
            </p:cNvSpPr>
            <p:nvPr/>
          </p:nvSpPr>
          <p:spPr bwMode="auto">
            <a:xfrm>
              <a:off x="2615" y="1529"/>
              <a:ext cx="198"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Life of</a:t>
              </a:r>
              <a:endParaRPr lang="en-US"/>
            </a:p>
          </p:txBody>
        </p:sp>
        <p:sp>
          <p:nvSpPr>
            <p:cNvPr id="100" name="Rectangle 542"/>
            <p:cNvSpPr>
              <a:spLocks noChangeArrowheads="1"/>
            </p:cNvSpPr>
            <p:nvPr/>
          </p:nvSpPr>
          <p:spPr bwMode="auto">
            <a:xfrm>
              <a:off x="2606" y="1613"/>
              <a:ext cx="22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solidFill>
                    <a:srgbClr val="000000"/>
                  </a:solidFill>
                </a:rPr>
                <a:t>product</a:t>
              </a:r>
              <a:endParaRPr lang="en-US"/>
            </a:p>
          </p:txBody>
        </p:sp>
        <p:sp>
          <p:nvSpPr>
            <p:cNvPr id="101" name="Line 543"/>
            <p:cNvSpPr>
              <a:spLocks noChangeShapeType="1"/>
            </p:cNvSpPr>
            <p:nvPr/>
          </p:nvSpPr>
          <p:spPr bwMode="auto">
            <a:xfrm>
              <a:off x="5098" y="2696"/>
              <a:ext cx="1" cy="5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 xmlns:p14="http://schemas.microsoft.com/office/powerpoint/2010/main" val="1364869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152400"/>
            <a:ext cx="7772400" cy="1143000"/>
          </a:xfrm>
        </p:spPr>
        <p:txBody>
          <a:bodyPr>
            <a:normAutofit/>
          </a:bodyPr>
          <a:lstStyle/>
          <a:p>
            <a:r>
              <a:rPr lang="en-US" sz="3600" dirty="0" smtClean="0"/>
              <a:t>Common Memory Types</a:t>
            </a:r>
            <a:endParaRPr lang="en-US" sz="4000" dirty="0"/>
          </a:p>
        </p:txBody>
      </p:sp>
      <p:sp>
        <p:nvSpPr>
          <p:cNvPr id="235523" name="Rectangle 3"/>
          <p:cNvSpPr>
            <a:spLocks noGrp="1" noChangeArrowheads="1"/>
          </p:cNvSpPr>
          <p:nvPr>
            <p:ph type="body" idx="1"/>
          </p:nvPr>
        </p:nvSpPr>
        <p:spPr>
          <a:xfrm>
            <a:off x="0" y="1295400"/>
            <a:ext cx="9144000" cy="5562600"/>
          </a:xfrm>
        </p:spPr>
        <p:txBody>
          <a:bodyPr>
            <a:normAutofit/>
          </a:bodyPr>
          <a:lstStyle/>
          <a:p>
            <a:pPr marL="0" indent="0">
              <a:buSzPct val="120000"/>
              <a:buNone/>
            </a:pPr>
            <a:r>
              <a:rPr lang="en-US" sz="2000" b="1" dirty="0" smtClean="0">
                <a:latin typeface="Times New Roman" pitchFamily="18" charset="0"/>
                <a:cs typeface="Times New Roman" pitchFamily="18" charset="0"/>
              </a:rPr>
              <a:t>Read Only Memory – ROM</a:t>
            </a:r>
          </a:p>
          <a:p>
            <a:pPr marL="0" indent="0">
              <a:buSzPct val="120000"/>
              <a:buNone/>
            </a:pPr>
            <a:endParaRPr lang="en-US" sz="2000" b="1" dirty="0" smtClean="0">
              <a:latin typeface="Times New Roman" pitchFamily="18" charset="0"/>
              <a:cs typeface="Times New Roman" pitchFamily="18" charset="0"/>
            </a:endParaRPr>
          </a:p>
          <a:p>
            <a:pPr>
              <a:buSzPct val="120000"/>
              <a:buFont typeface="Wingdings" pitchFamily="2" charset="2"/>
              <a:buChar char="v"/>
            </a:pPr>
            <a:r>
              <a:rPr lang="en-US" sz="2000" dirty="0" smtClean="0">
                <a:latin typeface="Times New Roman" pitchFamily="18" charset="0"/>
                <a:cs typeface="Times New Roman" pitchFamily="18" charset="0"/>
              </a:rPr>
              <a:t>Nonvolatile memory that can be read from but not written to by a processor.</a:t>
            </a:r>
          </a:p>
          <a:p>
            <a:pPr>
              <a:buSzPct val="120000"/>
              <a:buFont typeface="Wingdings" pitchFamily="2" charset="2"/>
              <a:buChar char="v"/>
            </a:pPr>
            <a:r>
              <a:rPr lang="en-US" sz="2000" dirty="0" smtClean="0">
                <a:latin typeface="Times New Roman" pitchFamily="18" charset="0"/>
                <a:cs typeface="Times New Roman" pitchFamily="18" charset="0"/>
              </a:rPr>
              <a:t>store a software program for a processor.</a:t>
            </a:r>
          </a:p>
          <a:p>
            <a:pPr>
              <a:buSzPct val="120000"/>
              <a:buFont typeface="Wingdings" pitchFamily="2" charset="2"/>
              <a:buChar char="v"/>
            </a:pPr>
            <a:r>
              <a:rPr lang="en-US" sz="2000" dirty="0" smtClean="0">
                <a:latin typeface="Times New Roman" pitchFamily="18" charset="0"/>
                <a:cs typeface="Times New Roman" pitchFamily="18" charset="0"/>
              </a:rPr>
              <a:t>store constant data, like large lookup tables of strings or numbers.</a:t>
            </a:r>
          </a:p>
          <a:p>
            <a:pPr>
              <a:buSzPct val="120000"/>
              <a:buFont typeface="Wingdings" pitchFamily="2" charset="2"/>
              <a:buChar char="v"/>
            </a:pPr>
            <a:r>
              <a:rPr lang="en-US" sz="2000" dirty="0" smtClean="0">
                <a:latin typeface="Times New Roman" pitchFamily="18" charset="0"/>
                <a:cs typeface="Times New Roman" pitchFamily="18" charset="0"/>
              </a:rPr>
              <a:t>to implement combinational circuit.</a:t>
            </a:r>
          </a:p>
          <a:p>
            <a:pPr marL="0" indent="0">
              <a:buSzPct val="120000"/>
              <a:buNone/>
            </a:pPr>
            <a:endParaRPr lang="en-US" sz="2000" dirty="0" smtClean="0">
              <a:latin typeface="Times New Roman" pitchFamily="18" charset="0"/>
              <a:cs typeface="Times New Roman" pitchFamily="18" charset="0"/>
            </a:endParaRPr>
          </a:p>
          <a:p>
            <a:pPr marL="0" indent="0">
              <a:buSzPct val="120000"/>
              <a:buNone/>
            </a:pPr>
            <a:endParaRPr lang="en-US" sz="2400" dirty="0" smtClean="0">
              <a:latin typeface="Times New Roman" pitchFamily="18" charset="0"/>
              <a:cs typeface="Times New Roman" pitchFamily="18" charset="0"/>
            </a:endParaRPr>
          </a:p>
        </p:txBody>
      </p:sp>
      <p:pic>
        <p:nvPicPr>
          <p:cNvPr id="6" name="Picture 5"/>
          <p:cNvPicPr/>
          <p:nvPr/>
        </p:nvPicPr>
        <p:blipFill rotWithShape="1">
          <a:blip r:embed="rId3"/>
          <a:srcRect l="16521" t="48980" r="28977" b="10932"/>
          <a:stretch/>
        </p:blipFill>
        <p:spPr bwMode="auto">
          <a:xfrm>
            <a:off x="1524000" y="3657600"/>
            <a:ext cx="5410200" cy="2743200"/>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1383257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2642</Words>
  <Application>Microsoft Office PowerPoint</Application>
  <PresentationFormat>On-screen Show (4:3)</PresentationFormat>
  <Paragraphs>598</Paragraphs>
  <Slides>36</Slides>
  <Notes>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Memory</vt:lpstr>
      <vt:lpstr>Introduction to Memory</vt:lpstr>
      <vt:lpstr>Types of Semiconductor memories</vt:lpstr>
      <vt:lpstr>Introduction to Memory Contd…</vt:lpstr>
      <vt:lpstr>Introduction to Memory Contd…</vt:lpstr>
      <vt:lpstr>Memory Write Ability and Storage Permanence</vt:lpstr>
      <vt:lpstr>Memory Write Ability and Storage Permanence</vt:lpstr>
      <vt:lpstr>Memory Write Ability and Storage Permanence</vt:lpstr>
      <vt:lpstr>Common Memory Types</vt:lpstr>
      <vt:lpstr>Common Memory Types Contd…</vt:lpstr>
      <vt:lpstr>Common Memory Types Contd…</vt:lpstr>
      <vt:lpstr>Mask-Programmed ROM</vt:lpstr>
      <vt:lpstr>One-Time Programmable (OTP  ROM or PROM)</vt:lpstr>
      <vt:lpstr>One-Time Programmable (OTP  ROM or PROM)</vt:lpstr>
      <vt:lpstr>EPROM(Erasable Programmable ROM)</vt:lpstr>
      <vt:lpstr>EPROM(Erasable Programmable ROM)</vt:lpstr>
      <vt:lpstr>EEPROM(Electrically Erasable Programmable ROM) or E-squareds.</vt:lpstr>
      <vt:lpstr>EEPROM(Electrically Erasable Programmable ROM) or E-squareds.</vt:lpstr>
      <vt:lpstr>Flash Memory</vt:lpstr>
      <vt:lpstr>Introduction to Read-Write Memory(RAM)</vt:lpstr>
      <vt:lpstr>Basic Types of RAM</vt:lpstr>
      <vt:lpstr>Basic Types of RAM</vt:lpstr>
      <vt:lpstr>RAM Variations</vt:lpstr>
      <vt:lpstr>Composing memory</vt:lpstr>
      <vt:lpstr>Composing memory</vt:lpstr>
      <vt:lpstr>Composing memory</vt:lpstr>
      <vt:lpstr>Memory hierarchy</vt:lpstr>
      <vt:lpstr>Cache</vt:lpstr>
      <vt:lpstr>Cache mapping</vt:lpstr>
      <vt:lpstr>Direct mapping</vt:lpstr>
      <vt:lpstr>Fully associative mapping</vt:lpstr>
      <vt:lpstr>Set-associative mapping</vt:lpstr>
      <vt:lpstr>Cache-replacement policy</vt:lpstr>
      <vt:lpstr>Cache write techniques</vt:lpstr>
      <vt:lpstr>Cache impact on system performance</vt:lpstr>
      <vt:lpstr>Cache performance trade-offs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dc:title>
  <dc:creator>DpN</dc:creator>
  <cp:lastModifiedBy>adbl</cp:lastModifiedBy>
  <cp:revision>232</cp:revision>
  <dcterms:created xsi:type="dcterms:W3CDTF">2006-08-16T00:00:00Z</dcterms:created>
  <dcterms:modified xsi:type="dcterms:W3CDTF">2019-07-22T09:19:18Z</dcterms:modified>
</cp:coreProperties>
</file>