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334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332" r:id="rId38"/>
    <p:sldId id="298" r:id="rId39"/>
    <p:sldId id="299" r:id="rId40"/>
    <p:sldId id="300" r:id="rId41"/>
    <p:sldId id="301" r:id="rId42"/>
    <p:sldId id="302" r:id="rId43"/>
    <p:sldId id="304" r:id="rId44"/>
    <p:sldId id="305" r:id="rId45"/>
    <p:sldId id="306" r:id="rId46"/>
    <p:sldId id="313" r:id="rId47"/>
    <p:sldId id="33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927D8-144A-42DC-94F8-A7B4D5E857F0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FDCB0-06D0-4A5B-8476-4865E6556B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644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FDCB0-06D0-4A5B-8476-4865E6556BB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1891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FDCB0-06D0-4A5B-8476-4865E6556BB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526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970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Compromises/extensions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95424"/>
            <a:ext cx="6067425" cy="5362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Parallel I/O peripheral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processor only supports bus-based I/O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but parallel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I/O needed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Each port on peripheral connected to a register within peripheral that is read/written by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processor</a:t>
            </a:r>
          </a:p>
          <a:p>
            <a:pPr lvl="1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Extended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parallel I/O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processor supports port-based I/O but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more ports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needed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One or more processor ports interface with parallel I/O peripheral extending total number of ports available for I/O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e.g., extending 4 ports to 6 ports in figure</a:t>
            </a:r>
          </a:p>
        </p:txBody>
      </p:sp>
      <p:grpSp>
        <p:nvGrpSpPr>
          <p:cNvPr id="85030" name="Group 38"/>
          <p:cNvGrpSpPr>
            <a:grpSpLocks/>
          </p:cNvGrpSpPr>
          <p:nvPr/>
        </p:nvGrpSpPr>
        <p:grpSpPr bwMode="auto">
          <a:xfrm>
            <a:off x="6172200" y="1565275"/>
            <a:ext cx="2466975" cy="2203450"/>
            <a:chOff x="2087" y="1070"/>
            <a:chExt cx="1279" cy="1388"/>
          </a:xfrm>
        </p:grpSpPr>
        <p:sp>
          <p:nvSpPr>
            <p:cNvPr id="84997" name="Rectangle 5"/>
            <p:cNvSpPr>
              <a:spLocks noChangeArrowheads="1"/>
            </p:cNvSpPr>
            <p:nvPr/>
          </p:nvSpPr>
          <p:spPr bwMode="auto">
            <a:xfrm>
              <a:off x="2087" y="1070"/>
              <a:ext cx="368" cy="7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Processor</a:t>
              </a:r>
            </a:p>
          </p:txBody>
        </p:sp>
        <p:sp>
          <p:nvSpPr>
            <p:cNvPr id="84998" name="Rectangle 6"/>
            <p:cNvSpPr>
              <a:spLocks noChangeArrowheads="1"/>
            </p:cNvSpPr>
            <p:nvPr/>
          </p:nvSpPr>
          <p:spPr bwMode="auto">
            <a:xfrm>
              <a:off x="2520" y="1070"/>
              <a:ext cx="389" cy="1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Memory</a:t>
              </a:r>
            </a:p>
          </p:txBody>
        </p:sp>
        <p:sp>
          <p:nvSpPr>
            <p:cNvPr id="84999" name="Freeform 7"/>
            <p:cNvSpPr>
              <a:spLocks/>
            </p:cNvSpPr>
            <p:nvPr/>
          </p:nvSpPr>
          <p:spPr bwMode="auto">
            <a:xfrm>
              <a:off x="2461" y="1447"/>
              <a:ext cx="902" cy="2"/>
            </a:xfrm>
            <a:custGeom>
              <a:avLst/>
              <a:gdLst>
                <a:gd name="T0" fmla="*/ 0 w 2006"/>
                <a:gd name="T1" fmla="*/ 4 h 4"/>
                <a:gd name="T2" fmla="*/ 2006 w 2006"/>
                <a:gd name="T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6" h="4">
                  <a:moveTo>
                    <a:pt x="0" y="4"/>
                  </a:moveTo>
                  <a:lnTo>
                    <a:pt x="200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0" name="Rectangle 8"/>
            <p:cNvSpPr>
              <a:spLocks noChangeArrowheads="1"/>
            </p:cNvSpPr>
            <p:nvPr/>
          </p:nvSpPr>
          <p:spPr bwMode="auto">
            <a:xfrm>
              <a:off x="2520" y="1625"/>
              <a:ext cx="763" cy="1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Parallel I/O peripheral</a:t>
              </a:r>
            </a:p>
          </p:txBody>
        </p:sp>
        <p:sp>
          <p:nvSpPr>
            <p:cNvPr id="85001" name="Line 9"/>
            <p:cNvSpPr>
              <a:spLocks noChangeShapeType="1"/>
            </p:cNvSpPr>
            <p:nvPr/>
          </p:nvSpPr>
          <p:spPr bwMode="auto">
            <a:xfrm>
              <a:off x="2616" y="1819"/>
              <a:ext cx="0" cy="19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2" name="Text Box 10"/>
            <p:cNvSpPr txBox="1">
              <a:spLocks noChangeArrowheads="1"/>
            </p:cNvSpPr>
            <p:nvPr/>
          </p:nvSpPr>
          <p:spPr bwMode="auto">
            <a:xfrm>
              <a:off x="2501" y="2013"/>
              <a:ext cx="226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Port A</a:t>
              </a:r>
            </a:p>
          </p:txBody>
        </p:sp>
        <p:sp>
          <p:nvSpPr>
            <p:cNvPr id="85003" name="Line 11"/>
            <p:cNvSpPr>
              <a:spLocks noChangeShapeType="1"/>
            </p:cNvSpPr>
            <p:nvPr/>
          </p:nvSpPr>
          <p:spPr bwMode="auto">
            <a:xfrm>
              <a:off x="2902" y="1819"/>
              <a:ext cx="0" cy="19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4" name="Text Box 12"/>
            <p:cNvSpPr txBox="1">
              <a:spLocks noChangeArrowheads="1"/>
            </p:cNvSpPr>
            <p:nvPr/>
          </p:nvSpPr>
          <p:spPr bwMode="auto">
            <a:xfrm>
              <a:off x="2801" y="1342"/>
              <a:ext cx="518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System bus</a:t>
              </a:r>
            </a:p>
          </p:txBody>
        </p:sp>
        <p:sp>
          <p:nvSpPr>
            <p:cNvPr id="85005" name="Text Box 13"/>
            <p:cNvSpPr txBox="1">
              <a:spLocks noChangeArrowheads="1"/>
            </p:cNvSpPr>
            <p:nvPr/>
          </p:nvSpPr>
          <p:spPr bwMode="auto">
            <a:xfrm>
              <a:off x="3076" y="2013"/>
              <a:ext cx="226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Port C</a:t>
              </a:r>
            </a:p>
          </p:txBody>
        </p:sp>
        <p:sp>
          <p:nvSpPr>
            <p:cNvPr id="85006" name="Line 14"/>
            <p:cNvSpPr>
              <a:spLocks noChangeShapeType="1"/>
            </p:cNvSpPr>
            <p:nvPr/>
          </p:nvSpPr>
          <p:spPr bwMode="auto">
            <a:xfrm>
              <a:off x="3189" y="1819"/>
              <a:ext cx="0" cy="19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7" name="Line 15"/>
            <p:cNvSpPr>
              <a:spLocks noChangeShapeType="1"/>
            </p:cNvSpPr>
            <p:nvPr/>
          </p:nvSpPr>
          <p:spPr bwMode="auto">
            <a:xfrm>
              <a:off x="2866" y="1454"/>
              <a:ext cx="0" cy="17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8" name="Line 16"/>
            <p:cNvSpPr>
              <a:spLocks noChangeShapeType="1"/>
            </p:cNvSpPr>
            <p:nvPr/>
          </p:nvSpPr>
          <p:spPr bwMode="auto">
            <a:xfrm>
              <a:off x="2741" y="1269"/>
              <a:ext cx="0" cy="17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9" name="Text Box 17"/>
            <p:cNvSpPr txBox="1">
              <a:spLocks noChangeArrowheads="1"/>
            </p:cNvSpPr>
            <p:nvPr/>
          </p:nvSpPr>
          <p:spPr bwMode="auto">
            <a:xfrm>
              <a:off x="2788" y="2013"/>
              <a:ext cx="227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Port B</a:t>
              </a:r>
            </a:p>
          </p:txBody>
        </p:sp>
        <p:sp>
          <p:nvSpPr>
            <p:cNvPr id="85010" name="Text Box 18"/>
            <p:cNvSpPr txBox="1">
              <a:spLocks noChangeArrowheads="1"/>
            </p:cNvSpPr>
            <p:nvPr/>
          </p:nvSpPr>
          <p:spPr bwMode="auto">
            <a:xfrm>
              <a:off x="2091" y="2175"/>
              <a:ext cx="1275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Adding parallel I/O to a bus-based I/O processor</a:t>
              </a:r>
            </a:p>
          </p:txBody>
        </p:sp>
      </p:grpSp>
      <p:grpSp>
        <p:nvGrpSpPr>
          <p:cNvPr id="85029" name="Group 37"/>
          <p:cNvGrpSpPr>
            <a:grpSpLocks/>
          </p:cNvGrpSpPr>
          <p:nvPr/>
        </p:nvGrpSpPr>
        <p:grpSpPr bwMode="auto">
          <a:xfrm>
            <a:off x="6179916" y="4208462"/>
            <a:ext cx="2735484" cy="2420938"/>
            <a:chOff x="3786" y="1070"/>
            <a:chExt cx="1297" cy="1316"/>
          </a:xfrm>
        </p:grpSpPr>
        <p:sp>
          <p:nvSpPr>
            <p:cNvPr id="85011" name="Rectangle 19"/>
            <p:cNvSpPr>
              <a:spLocks noChangeArrowheads="1"/>
            </p:cNvSpPr>
            <p:nvPr/>
          </p:nvSpPr>
          <p:spPr bwMode="auto">
            <a:xfrm>
              <a:off x="3786" y="1070"/>
              <a:ext cx="388" cy="7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Processor</a:t>
              </a:r>
            </a:p>
          </p:txBody>
        </p:sp>
        <p:sp>
          <p:nvSpPr>
            <p:cNvPr id="85012" name="Rectangle 20"/>
            <p:cNvSpPr>
              <a:spLocks noChangeArrowheads="1"/>
            </p:cNvSpPr>
            <p:nvPr/>
          </p:nvSpPr>
          <p:spPr bwMode="auto">
            <a:xfrm>
              <a:off x="4233" y="1625"/>
              <a:ext cx="764" cy="1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Parallel I/O peripheral</a:t>
              </a:r>
            </a:p>
          </p:txBody>
        </p:sp>
        <p:sp>
          <p:nvSpPr>
            <p:cNvPr id="85013" name="Line 21"/>
            <p:cNvSpPr>
              <a:spLocks noChangeShapeType="1"/>
            </p:cNvSpPr>
            <p:nvPr/>
          </p:nvSpPr>
          <p:spPr bwMode="auto">
            <a:xfrm>
              <a:off x="4327" y="1820"/>
              <a:ext cx="0" cy="19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4" name="Text Box 22"/>
            <p:cNvSpPr txBox="1">
              <a:spLocks noChangeArrowheads="1"/>
            </p:cNvSpPr>
            <p:nvPr/>
          </p:nvSpPr>
          <p:spPr bwMode="auto">
            <a:xfrm>
              <a:off x="4147" y="2014"/>
              <a:ext cx="356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Port A</a:t>
              </a:r>
            </a:p>
          </p:txBody>
        </p:sp>
        <p:sp>
          <p:nvSpPr>
            <p:cNvPr id="85015" name="Line 23"/>
            <p:cNvSpPr>
              <a:spLocks noChangeShapeType="1"/>
            </p:cNvSpPr>
            <p:nvPr/>
          </p:nvSpPr>
          <p:spPr bwMode="auto">
            <a:xfrm>
              <a:off x="4617" y="1820"/>
              <a:ext cx="0" cy="19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6" name="Text Box 24"/>
            <p:cNvSpPr txBox="1">
              <a:spLocks noChangeArrowheads="1"/>
            </p:cNvSpPr>
            <p:nvPr/>
          </p:nvSpPr>
          <p:spPr bwMode="auto">
            <a:xfrm>
              <a:off x="4444" y="2014"/>
              <a:ext cx="356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Port B</a:t>
              </a:r>
            </a:p>
          </p:txBody>
        </p:sp>
        <p:sp>
          <p:nvSpPr>
            <p:cNvPr id="85017" name="Text Box 25"/>
            <p:cNvSpPr txBox="1">
              <a:spLocks noChangeArrowheads="1"/>
            </p:cNvSpPr>
            <p:nvPr/>
          </p:nvSpPr>
          <p:spPr bwMode="auto">
            <a:xfrm>
              <a:off x="4727" y="2014"/>
              <a:ext cx="356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Port C</a:t>
              </a:r>
            </a:p>
          </p:txBody>
        </p:sp>
        <p:sp>
          <p:nvSpPr>
            <p:cNvPr id="85018" name="Line 26"/>
            <p:cNvSpPr>
              <a:spLocks noChangeShapeType="1"/>
            </p:cNvSpPr>
            <p:nvPr/>
          </p:nvSpPr>
          <p:spPr bwMode="auto">
            <a:xfrm>
              <a:off x="4908" y="1820"/>
              <a:ext cx="0" cy="19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9" name="Freeform 27"/>
            <p:cNvSpPr>
              <a:spLocks/>
            </p:cNvSpPr>
            <p:nvPr/>
          </p:nvSpPr>
          <p:spPr bwMode="auto">
            <a:xfrm>
              <a:off x="4606" y="1474"/>
              <a:ext cx="1" cy="152"/>
            </a:xfrm>
            <a:custGeom>
              <a:avLst/>
              <a:gdLst>
                <a:gd name="T0" fmla="*/ 0 w 3"/>
                <a:gd name="T1" fmla="*/ 0 h 338"/>
                <a:gd name="T2" fmla="*/ 3 w 3"/>
                <a:gd name="T3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338">
                  <a:moveTo>
                    <a:pt x="0" y="0"/>
                  </a:moveTo>
                  <a:lnTo>
                    <a:pt x="3" y="33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0" name="Line 28"/>
            <p:cNvSpPr>
              <a:spLocks noChangeShapeType="1"/>
            </p:cNvSpPr>
            <p:nvPr/>
          </p:nvSpPr>
          <p:spPr bwMode="auto">
            <a:xfrm rot="5400000">
              <a:off x="4274" y="1038"/>
              <a:ext cx="0" cy="19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1" name="Line 29"/>
            <p:cNvSpPr>
              <a:spLocks noChangeShapeType="1"/>
            </p:cNvSpPr>
            <p:nvPr/>
          </p:nvSpPr>
          <p:spPr bwMode="auto">
            <a:xfrm rot="5400000">
              <a:off x="4274" y="1135"/>
              <a:ext cx="0" cy="19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2" name="Line 30"/>
            <p:cNvSpPr>
              <a:spLocks noChangeShapeType="1"/>
            </p:cNvSpPr>
            <p:nvPr/>
          </p:nvSpPr>
          <p:spPr bwMode="auto">
            <a:xfrm rot="5400000">
              <a:off x="4274" y="1232"/>
              <a:ext cx="0" cy="19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3" name="Freeform 31"/>
            <p:cNvSpPr>
              <a:spLocks/>
            </p:cNvSpPr>
            <p:nvPr/>
          </p:nvSpPr>
          <p:spPr bwMode="auto">
            <a:xfrm>
              <a:off x="4176" y="1475"/>
              <a:ext cx="425" cy="4"/>
            </a:xfrm>
            <a:custGeom>
              <a:avLst/>
              <a:gdLst>
                <a:gd name="T0" fmla="*/ 945 w 945"/>
                <a:gd name="T1" fmla="*/ 8 h 8"/>
                <a:gd name="T2" fmla="*/ 0 w 945"/>
                <a:gd name="T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5" h="8">
                  <a:moveTo>
                    <a:pt x="945" y="8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4" name="Text Box 32"/>
            <p:cNvSpPr txBox="1">
              <a:spLocks noChangeArrowheads="1"/>
            </p:cNvSpPr>
            <p:nvPr/>
          </p:nvSpPr>
          <p:spPr bwMode="auto">
            <a:xfrm>
              <a:off x="4324" y="1092"/>
              <a:ext cx="356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Port 0</a:t>
              </a:r>
            </a:p>
          </p:txBody>
        </p:sp>
        <p:sp>
          <p:nvSpPr>
            <p:cNvPr id="85025" name="Text Box 33"/>
            <p:cNvSpPr txBox="1">
              <a:spLocks noChangeArrowheads="1"/>
            </p:cNvSpPr>
            <p:nvPr/>
          </p:nvSpPr>
          <p:spPr bwMode="auto">
            <a:xfrm>
              <a:off x="4324" y="1189"/>
              <a:ext cx="356" cy="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Port 1</a:t>
              </a:r>
            </a:p>
          </p:txBody>
        </p:sp>
        <p:sp>
          <p:nvSpPr>
            <p:cNvPr id="85026" name="Text Box 34"/>
            <p:cNvSpPr txBox="1">
              <a:spLocks noChangeArrowheads="1"/>
            </p:cNvSpPr>
            <p:nvPr/>
          </p:nvSpPr>
          <p:spPr bwMode="auto">
            <a:xfrm>
              <a:off x="4324" y="1287"/>
              <a:ext cx="356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Port 2</a:t>
              </a:r>
            </a:p>
          </p:txBody>
        </p:sp>
        <p:sp>
          <p:nvSpPr>
            <p:cNvPr id="85027" name="Text Box 35"/>
            <p:cNvSpPr txBox="1">
              <a:spLocks noChangeArrowheads="1"/>
            </p:cNvSpPr>
            <p:nvPr/>
          </p:nvSpPr>
          <p:spPr bwMode="auto">
            <a:xfrm>
              <a:off x="4324" y="1384"/>
              <a:ext cx="356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Port 3</a:t>
              </a:r>
            </a:p>
          </p:txBody>
        </p:sp>
        <p:sp>
          <p:nvSpPr>
            <p:cNvPr id="85028" name="Text Box 36"/>
            <p:cNvSpPr txBox="1">
              <a:spLocks noChangeArrowheads="1"/>
            </p:cNvSpPr>
            <p:nvPr/>
          </p:nvSpPr>
          <p:spPr bwMode="auto">
            <a:xfrm>
              <a:off x="3794" y="2175"/>
              <a:ext cx="124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Extended parallel I/O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9393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Types of bus-based I/O: </a:t>
            </a:r>
            <a:br>
              <a:rPr lang="en-US"/>
            </a:br>
            <a:r>
              <a:rPr lang="en-US"/>
              <a:t>memory-mapped I/O and standard I/O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04950"/>
            <a:ext cx="9144000" cy="535305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524000"/>
          <a:ext cx="9144000" cy="6057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66675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r>
                        <a:rPr lang="en-US" baseline="0" dirty="0" smtClean="0"/>
                        <a:t>-Mapped 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I/O Mapped I/O</a:t>
                      </a:r>
                      <a:endParaRPr lang="en-US" dirty="0"/>
                    </a:p>
                  </a:txBody>
                  <a:tcPr/>
                </a:tc>
              </a:tr>
              <a:tr h="169545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Memory mapped IO uses the same address space for both memory and IO device 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IO mapped IO uses two separate address spaces for memory and IO device. </a:t>
                      </a:r>
                      <a:endParaRPr lang="en-US" b="0" dirty="0"/>
                    </a:p>
                  </a:txBody>
                  <a:tcPr/>
                </a:tc>
              </a:tr>
              <a:tr h="144780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Only 1 set of</a:t>
                      </a:r>
                      <a:r>
                        <a:rPr lang="en-US" b="0" baseline="0" dirty="0" smtClean="0"/>
                        <a:t> read and write instruction lines.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I/O</a:t>
                      </a:r>
                      <a:r>
                        <a:rPr lang="en-US" b="0" baseline="0" dirty="0" smtClean="0"/>
                        <a:t> read and I/O write lines for I/O transfer.</a:t>
                      </a:r>
                    </a:p>
                    <a:p>
                      <a:r>
                        <a:rPr lang="en-US" b="0" baseline="0" dirty="0" smtClean="0"/>
                        <a:t>Memory read and Memory write lines for memory transfer.</a:t>
                      </a:r>
                    </a:p>
                  </a:txBody>
                  <a:tcPr/>
                </a:tc>
              </a:tr>
              <a:tr h="2247900">
                <a:tc>
                  <a:txBody>
                    <a:bodyPr/>
                    <a:lstStyle/>
                    <a:p>
                      <a:r>
                        <a:rPr lang="en-US" dirty="0" smtClean="0"/>
                        <a:t>No separate</a:t>
                      </a:r>
                      <a:r>
                        <a:rPr lang="en-US" baseline="0" dirty="0" smtClean="0"/>
                        <a:t> instruction  like IN, OUT and MOV. The instruction used to manipulate the memory can be used for I/O devices.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and OUT instructions  deals with I/O transfer.</a:t>
                      </a:r>
                    </a:p>
                    <a:p>
                      <a:r>
                        <a:rPr lang="en-US" dirty="0" smtClean="0"/>
                        <a:t>MOV instruction</a:t>
                      </a:r>
                      <a:r>
                        <a:rPr lang="en-US" baseline="0" dirty="0" smtClean="0"/>
                        <a:t> deals with memory transfer.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928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Microprocessor interfacing: interrupts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Suppose a peripheral intermittently receives data, which must be serviced by the processor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processor can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poll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peripheral regularly to see if data has arrived – wasteful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peripheral can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interrupt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processor when it has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Requires an extra pin or pins: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1, processor suspends current program, jumps to an Interrupt Service Routine, or ISR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Known as interrupt-driven I/O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Essentially, “polling” of the interrupt pin is built-into the hardware, so no extra time!</a:t>
            </a:r>
          </a:p>
        </p:txBody>
      </p:sp>
    </p:spTree>
    <p:extLst>
      <p:ext uri="{BB962C8B-B14F-4D97-AF65-F5344CB8AC3E}">
        <p14:creationId xmlns="" xmlns:p14="http://schemas.microsoft.com/office/powerpoint/2010/main" val="42934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Microprocessor interfacing: interrupts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00175"/>
            <a:ext cx="9144000" cy="5457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What is the address (interrupt address vector) of the ISR?</a:t>
            </a:r>
          </a:p>
          <a:p>
            <a:pPr marL="457200" lvl="1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Fixed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interrupt</a:t>
            </a:r>
          </a:p>
          <a:p>
            <a:pPr marL="914400" lvl="2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Address built into microprocessor, cannot be changed</a:t>
            </a:r>
          </a:p>
          <a:p>
            <a:pPr marL="914400" lvl="2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Either ISR stored at address or a jump to actual ISR stored if not enough bytes available</a:t>
            </a:r>
          </a:p>
          <a:p>
            <a:pPr marL="457200" lvl="1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Vectored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interrupt</a:t>
            </a:r>
          </a:p>
          <a:p>
            <a:pPr marL="914400" lvl="2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Peripheral must provide the address</a:t>
            </a:r>
          </a:p>
          <a:p>
            <a:pPr marL="914400" lvl="2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Common when microprocessor has multiple peripherals connected by a system bus</a:t>
            </a:r>
          </a:p>
          <a:p>
            <a:pPr marL="457200" lvl="1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Compromise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interrupt address table</a:t>
            </a:r>
          </a:p>
        </p:txBody>
      </p:sp>
    </p:spTree>
    <p:extLst>
      <p:ext uri="{BB962C8B-B14F-4D97-AF65-F5344CB8AC3E}">
        <p14:creationId xmlns="" xmlns:p14="http://schemas.microsoft.com/office/powerpoint/2010/main" val="9716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Interrupt-driven I/O using fixed ISR location</a:t>
            </a:r>
          </a:p>
        </p:txBody>
      </p:sp>
      <p:grpSp>
        <p:nvGrpSpPr>
          <p:cNvPr id="88085" name="Group 21"/>
          <p:cNvGrpSpPr>
            <a:grpSpLocks/>
          </p:cNvGrpSpPr>
          <p:nvPr/>
        </p:nvGrpSpPr>
        <p:grpSpPr bwMode="auto">
          <a:xfrm>
            <a:off x="0" y="1427709"/>
            <a:ext cx="8839200" cy="5243512"/>
            <a:chOff x="1038" y="1017"/>
            <a:chExt cx="3335" cy="2681"/>
          </a:xfrm>
        </p:grpSpPr>
        <p:sp>
          <p:nvSpPr>
            <p:cNvPr id="88069" name="Text Box 5"/>
            <p:cNvSpPr txBox="1">
              <a:spLocks noChangeArrowheads="1"/>
            </p:cNvSpPr>
            <p:nvPr/>
          </p:nvSpPr>
          <p:spPr bwMode="auto">
            <a:xfrm>
              <a:off x="1255" y="1017"/>
              <a:ext cx="1680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tIns="9144" rIns="45720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1(a):</a:t>
              </a:r>
              <a:r>
                <a:rPr lang="en-US"/>
                <a:t> μP is executing its main program.</a:t>
              </a:r>
            </a:p>
          </p:txBody>
        </p:sp>
        <p:sp>
          <p:nvSpPr>
            <p:cNvPr id="88070" name="Text Box 6"/>
            <p:cNvSpPr txBox="1">
              <a:spLocks noChangeArrowheads="1"/>
            </p:cNvSpPr>
            <p:nvPr/>
          </p:nvSpPr>
          <p:spPr bwMode="auto">
            <a:xfrm>
              <a:off x="3080" y="1017"/>
              <a:ext cx="1293" cy="28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tIns="9144" rIns="45720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1(b)</a:t>
              </a:r>
              <a:r>
                <a:rPr lang="en-US"/>
                <a:t>: P1 receives input data in a register with address 0x8000.</a:t>
              </a:r>
            </a:p>
          </p:txBody>
        </p:sp>
        <p:sp>
          <p:nvSpPr>
            <p:cNvPr id="88071" name="Freeform 7"/>
            <p:cNvSpPr>
              <a:spLocks/>
            </p:cNvSpPr>
            <p:nvPr/>
          </p:nvSpPr>
          <p:spPr bwMode="auto">
            <a:xfrm>
              <a:off x="3137" y="1301"/>
              <a:ext cx="0" cy="252"/>
            </a:xfrm>
            <a:custGeom>
              <a:avLst/>
              <a:gdLst>
                <a:gd name="T0" fmla="*/ 0 w 1"/>
                <a:gd name="T1" fmla="*/ 0 h 463"/>
                <a:gd name="T2" fmla="*/ 0 w 1"/>
                <a:gd name="T3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63">
                  <a:moveTo>
                    <a:pt x="0" y="0"/>
                  </a:moveTo>
                  <a:lnTo>
                    <a:pt x="0" y="46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72" name="Text Box 8"/>
            <p:cNvSpPr txBox="1">
              <a:spLocks noChangeArrowheads="1"/>
            </p:cNvSpPr>
            <p:nvPr/>
          </p:nvSpPr>
          <p:spPr bwMode="auto">
            <a:xfrm>
              <a:off x="3080" y="1556"/>
              <a:ext cx="1293" cy="34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tIns="9144" rIns="45720" bIns="9144"/>
            <a:lstStyle/>
            <a:p>
              <a:pPr algn="l">
                <a:spcBef>
                  <a:spcPct val="0"/>
                </a:spcBef>
              </a:pPr>
              <a:r>
                <a:rPr lang="en-US" i="1" dirty="0"/>
                <a:t>2:</a:t>
              </a:r>
              <a:r>
                <a:rPr lang="en-US" dirty="0"/>
                <a:t> P1 asserts </a:t>
              </a:r>
              <a:r>
                <a:rPr lang="en-US" i="1" dirty="0" err="1"/>
                <a:t>Int</a:t>
              </a:r>
              <a:r>
                <a:rPr lang="en-US" dirty="0"/>
                <a:t> to request servicing by the microprocessor.</a:t>
              </a:r>
            </a:p>
          </p:txBody>
        </p:sp>
        <p:sp>
          <p:nvSpPr>
            <p:cNvPr id="88073" name="Text Box 9"/>
            <p:cNvSpPr txBox="1">
              <a:spLocks noChangeArrowheads="1"/>
            </p:cNvSpPr>
            <p:nvPr/>
          </p:nvSpPr>
          <p:spPr bwMode="auto">
            <a:xfrm>
              <a:off x="1255" y="1809"/>
              <a:ext cx="1680" cy="54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tIns="9144" rIns="45720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3:</a:t>
              </a:r>
              <a:r>
                <a:rPr lang="en-US"/>
                <a:t> After completing instruction at 100, μP sees </a:t>
              </a:r>
              <a:r>
                <a:rPr lang="en-US" i="1"/>
                <a:t>Int</a:t>
              </a:r>
              <a:r>
                <a:rPr lang="en-US"/>
                <a:t> asserted, saves the PC’s value of 100, and sets PC to the ISR fixed location of 16. </a:t>
              </a:r>
            </a:p>
          </p:txBody>
        </p:sp>
        <p:sp>
          <p:nvSpPr>
            <p:cNvPr id="88074" name="Freeform 10"/>
            <p:cNvSpPr>
              <a:spLocks/>
            </p:cNvSpPr>
            <p:nvPr/>
          </p:nvSpPr>
          <p:spPr bwMode="auto">
            <a:xfrm>
              <a:off x="2935" y="1896"/>
              <a:ext cx="202" cy="212"/>
            </a:xfrm>
            <a:custGeom>
              <a:avLst/>
              <a:gdLst>
                <a:gd name="T0" fmla="*/ 450 w 450"/>
                <a:gd name="T1" fmla="*/ 0 h 390"/>
                <a:gd name="T2" fmla="*/ 0 w 450"/>
                <a:gd name="T3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0" h="390">
                  <a:moveTo>
                    <a:pt x="450" y="0"/>
                  </a:moveTo>
                  <a:lnTo>
                    <a:pt x="0" y="39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75" name="Text Box 11"/>
            <p:cNvSpPr txBox="1">
              <a:spLocks noChangeArrowheads="1"/>
            </p:cNvSpPr>
            <p:nvPr/>
          </p:nvSpPr>
          <p:spPr bwMode="auto">
            <a:xfrm>
              <a:off x="1255" y="2615"/>
              <a:ext cx="1680" cy="4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tIns="9144" rIns="45720" bIns="9144"/>
            <a:lstStyle/>
            <a:p>
              <a:pPr algn="l">
                <a:spcBef>
                  <a:spcPct val="0"/>
                </a:spcBef>
              </a:pPr>
              <a:r>
                <a:rPr lang="en-US" i="1" dirty="0"/>
                <a:t>4(a):</a:t>
              </a:r>
              <a:r>
                <a:rPr lang="en-US" dirty="0"/>
                <a:t> The ISR reads data from 0x8000, modifies the data, and writes the resulting data to 0x8001. </a:t>
              </a:r>
            </a:p>
          </p:txBody>
        </p:sp>
        <p:sp>
          <p:nvSpPr>
            <p:cNvPr id="88076" name="Freeform 12"/>
            <p:cNvSpPr>
              <a:spLocks/>
            </p:cNvSpPr>
            <p:nvPr/>
          </p:nvSpPr>
          <p:spPr bwMode="auto">
            <a:xfrm>
              <a:off x="2141" y="2360"/>
              <a:ext cx="0" cy="245"/>
            </a:xfrm>
            <a:custGeom>
              <a:avLst/>
              <a:gdLst>
                <a:gd name="T0" fmla="*/ 0 w 1"/>
                <a:gd name="T1" fmla="*/ 0 h 450"/>
                <a:gd name="T2" fmla="*/ 0 w 1"/>
                <a:gd name="T3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50">
                  <a:moveTo>
                    <a:pt x="0" y="0"/>
                  </a:moveTo>
                  <a:lnTo>
                    <a:pt x="0" y="45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77" name="Text Box 13"/>
            <p:cNvSpPr txBox="1">
              <a:spLocks noChangeArrowheads="1"/>
            </p:cNvSpPr>
            <p:nvPr/>
          </p:nvSpPr>
          <p:spPr bwMode="auto">
            <a:xfrm>
              <a:off x="1255" y="3303"/>
              <a:ext cx="1680" cy="39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tIns="9144" rIns="45720" bIns="9144"/>
            <a:lstStyle/>
            <a:p>
              <a:pPr algn="l">
                <a:spcBef>
                  <a:spcPct val="0"/>
                </a:spcBef>
              </a:pPr>
              <a:r>
                <a:rPr lang="en-US" i="1" noProof="1"/>
                <a:t>5:</a:t>
              </a:r>
              <a:r>
                <a:rPr lang="en-US" noProof="1"/>
                <a:t> The ISR returns, thus restoring PC to 100+1=101, where </a:t>
              </a:r>
              <a:r>
                <a:rPr lang="el-GR" noProof="1"/>
                <a:t>μ</a:t>
              </a:r>
              <a:r>
                <a:rPr lang="en-US" noProof="1"/>
                <a:t>P resumes executing.</a:t>
              </a:r>
            </a:p>
            <a:p>
              <a:pPr algn="l">
                <a:spcBef>
                  <a:spcPct val="0"/>
                </a:spcBef>
              </a:pPr>
              <a:endParaRPr lang="en-US" dirty="0"/>
            </a:p>
          </p:txBody>
        </p:sp>
        <p:sp>
          <p:nvSpPr>
            <p:cNvPr id="88078" name="Text Box 14"/>
            <p:cNvSpPr txBox="1">
              <a:spLocks noChangeArrowheads="1"/>
            </p:cNvSpPr>
            <p:nvPr/>
          </p:nvSpPr>
          <p:spPr bwMode="auto">
            <a:xfrm>
              <a:off x="3080" y="2615"/>
              <a:ext cx="1293" cy="3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tIns="9144" rIns="45720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4(b):</a:t>
              </a:r>
              <a:r>
                <a:rPr lang="en-US"/>
                <a:t> After being read, P1 de-asserts </a:t>
              </a:r>
              <a:r>
                <a:rPr lang="en-US" i="1"/>
                <a:t>Int</a:t>
              </a:r>
              <a:r>
                <a:rPr lang="en-US"/>
                <a:t>.</a:t>
              </a:r>
            </a:p>
          </p:txBody>
        </p:sp>
        <p:sp>
          <p:nvSpPr>
            <p:cNvPr id="88079" name="Freeform 15"/>
            <p:cNvSpPr>
              <a:spLocks/>
            </p:cNvSpPr>
            <p:nvPr/>
          </p:nvSpPr>
          <p:spPr bwMode="auto">
            <a:xfrm>
              <a:off x="2935" y="2262"/>
              <a:ext cx="236" cy="343"/>
            </a:xfrm>
            <a:custGeom>
              <a:avLst/>
              <a:gdLst>
                <a:gd name="T0" fmla="*/ 0 w 525"/>
                <a:gd name="T1" fmla="*/ 0 h 630"/>
                <a:gd name="T2" fmla="*/ 525 w 525"/>
                <a:gd name="T3" fmla="*/ 6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5" h="630">
                  <a:moveTo>
                    <a:pt x="0" y="0"/>
                  </a:moveTo>
                  <a:lnTo>
                    <a:pt x="525" y="63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0" name="Freeform 16"/>
            <p:cNvSpPr>
              <a:spLocks/>
            </p:cNvSpPr>
            <p:nvPr/>
          </p:nvSpPr>
          <p:spPr bwMode="auto">
            <a:xfrm>
              <a:off x="2141" y="3070"/>
              <a:ext cx="0" cy="236"/>
            </a:xfrm>
            <a:custGeom>
              <a:avLst/>
              <a:gdLst>
                <a:gd name="T0" fmla="*/ 0 w 1"/>
                <a:gd name="T1" fmla="*/ 0 h 435"/>
                <a:gd name="T2" fmla="*/ 0 w 1"/>
                <a:gd name="T3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35">
                  <a:moveTo>
                    <a:pt x="0" y="0"/>
                  </a:moveTo>
                  <a:lnTo>
                    <a:pt x="0" y="43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1" name="Freeform 17"/>
            <p:cNvSpPr>
              <a:spLocks/>
            </p:cNvSpPr>
            <p:nvPr/>
          </p:nvSpPr>
          <p:spPr bwMode="auto">
            <a:xfrm>
              <a:off x="2141" y="1281"/>
              <a:ext cx="2" cy="525"/>
            </a:xfrm>
            <a:custGeom>
              <a:avLst/>
              <a:gdLst>
                <a:gd name="T0" fmla="*/ 5 w 5"/>
                <a:gd name="T1" fmla="*/ 0 h 965"/>
                <a:gd name="T2" fmla="*/ 0 w 5"/>
                <a:gd name="T3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965">
                  <a:moveTo>
                    <a:pt x="5" y="0"/>
                  </a:moveTo>
                  <a:lnTo>
                    <a:pt x="0" y="9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2" name="Freeform 18"/>
            <p:cNvSpPr>
              <a:spLocks/>
            </p:cNvSpPr>
            <p:nvPr/>
          </p:nvSpPr>
          <p:spPr bwMode="auto">
            <a:xfrm>
              <a:off x="1142" y="1333"/>
              <a:ext cx="2" cy="2214"/>
            </a:xfrm>
            <a:custGeom>
              <a:avLst/>
              <a:gdLst>
                <a:gd name="T0" fmla="*/ 5 w 5"/>
                <a:gd name="T1" fmla="*/ 0 h 4075"/>
                <a:gd name="T2" fmla="*/ 0 w 5"/>
                <a:gd name="T3" fmla="*/ 4075 h 4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4075">
                  <a:moveTo>
                    <a:pt x="5" y="0"/>
                  </a:moveTo>
                  <a:lnTo>
                    <a:pt x="0" y="407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3" name="Text Box 19"/>
            <p:cNvSpPr txBox="1">
              <a:spLocks noChangeArrowheads="1"/>
            </p:cNvSpPr>
            <p:nvPr/>
          </p:nvSpPr>
          <p:spPr bwMode="auto">
            <a:xfrm rot="5400000">
              <a:off x="1011" y="1095"/>
              <a:ext cx="237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Time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9488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Interrupt-driven I/O using fixed ISR location 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268288" y="2161552"/>
            <a:ext cx="2867025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 dirty="0"/>
              <a:t>1(a): </a:t>
            </a:r>
            <a:r>
              <a:rPr lang="en-US" sz="1400" dirty="0">
                <a:sym typeface="Symbol" pitchFamily="18" charset="2"/>
              </a:rPr>
              <a:t></a:t>
            </a:r>
            <a:r>
              <a:rPr lang="en-US" sz="1400" dirty="0"/>
              <a:t>P is executing its main program</a:t>
            </a:r>
          </a:p>
          <a:p>
            <a:pPr algn="l">
              <a:spcBef>
                <a:spcPct val="0"/>
              </a:spcBef>
            </a:pPr>
            <a:endParaRPr lang="en-US" sz="1400" dirty="0"/>
          </a:p>
          <a:p>
            <a:pPr algn="l">
              <a:spcBef>
                <a:spcPct val="0"/>
              </a:spcBef>
            </a:pPr>
            <a:r>
              <a:rPr lang="en-US" sz="1400" dirty="0"/>
              <a:t>1(b): P1 receives input data in a register with address 0x8000.</a:t>
            </a:r>
          </a:p>
        </p:txBody>
      </p:sp>
      <p:grpSp>
        <p:nvGrpSpPr>
          <p:cNvPr id="126980" name="Group 4"/>
          <p:cNvGrpSpPr>
            <a:grpSpLocks/>
          </p:cNvGrpSpPr>
          <p:nvPr/>
        </p:nvGrpSpPr>
        <p:grpSpPr bwMode="auto">
          <a:xfrm>
            <a:off x="3495675" y="1806574"/>
            <a:ext cx="4813300" cy="3070225"/>
            <a:chOff x="2202" y="1138"/>
            <a:chExt cx="3032" cy="1425"/>
          </a:xfrm>
        </p:grpSpPr>
        <p:sp>
          <p:nvSpPr>
            <p:cNvPr id="126981" name="Rectangle 5"/>
            <p:cNvSpPr>
              <a:spLocks noChangeArrowheads="1"/>
            </p:cNvSpPr>
            <p:nvPr/>
          </p:nvSpPr>
          <p:spPr bwMode="auto">
            <a:xfrm>
              <a:off x="3662" y="1138"/>
              <a:ext cx="413" cy="1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μP</a:t>
              </a:r>
            </a:p>
          </p:txBody>
        </p:sp>
        <p:sp>
          <p:nvSpPr>
            <p:cNvPr id="126982" name="Rectangle 6"/>
            <p:cNvSpPr>
              <a:spLocks noChangeArrowheads="1"/>
            </p:cNvSpPr>
            <p:nvPr/>
          </p:nvSpPr>
          <p:spPr bwMode="auto">
            <a:xfrm>
              <a:off x="4223" y="1923"/>
              <a:ext cx="439" cy="6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126983" name="Rectangle 7"/>
            <p:cNvSpPr>
              <a:spLocks noChangeArrowheads="1"/>
            </p:cNvSpPr>
            <p:nvPr/>
          </p:nvSpPr>
          <p:spPr bwMode="auto">
            <a:xfrm>
              <a:off x="4756" y="1923"/>
              <a:ext cx="440" cy="6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P2</a:t>
              </a:r>
              <a:endParaRPr lang="en-US" sz="1400"/>
            </a:p>
          </p:txBody>
        </p:sp>
        <p:sp>
          <p:nvSpPr>
            <p:cNvPr id="126984" name="Rectangle 8"/>
            <p:cNvSpPr>
              <a:spLocks noChangeArrowheads="1"/>
            </p:cNvSpPr>
            <p:nvPr/>
          </p:nvSpPr>
          <p:spPr bwMode="auto">
            <a:xfrm>
              <a:off x="4249" y="2369"/>
              <a:ext cx="364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6985" name="Rectangle 9"/>
            <p:cNvSpPr>
              <a:spLocks noChangeArrowheads="1"/>
            </p:cNvSpPr>
            <p:nvPr/>
          </p:nvSpPr>
          <p:spPr bwMode="auto">
            <a:xfrm>
              <a:off x="4785" y="2369"/>
              <a:ext cx="363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6986" name="Freeform 10"/>
            <p:cNvSpPr>
              <a:spLocks/>
            </p:cNvSpPr>
            <p:nvPr/>
          </p:nvSpPr>
          <p:spPr bwMode="auto">
            <a:xfrm>
              <a:off x="4085" y="1658"/>
              <a:ext cx="1091" cy="0"/>
            </a:xfrm>
            <a:custGeom>
              <a:avLst/>
              <a:gdLst>
                <a:gd name="T0" fmla="*/ 0 w 1427"/>
                <a:gd name="T1" fmla="*/ 2 h 2"/>
                <a:gd name="T2" fmla="*/ 1427 w 1427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27" h="2">
                  <a:moveTo>
                    <a:pt x="0" y="2"/>
                  </a:moveTo>
                  <a:lnTo>
                    <a:pt x="1427" y="0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987" name="Line 11"/>
            <p:cNvSpPr>
              <a:spLocks noChangeShapeType="1"/>
            </p:cNvSpPr>
            <p:nvPr/>
          </p:nvSpPr>
          <p:spPr bwMode="auto">
            <a:xfrm>
              <a:off x="4448" y="1658"/>
              <a:ext cx="0" cy="258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988" name="Line 12"/>
            <p:cNvSpPr>
              <a:spLocks noChangeShapeType="1"/>
            </p:cNvSpPr>
            <p:nvPr/>
          </p:nvSpPr>
          <p:spPr bwMode="auto">
            <a:xfrm>
              <a:off x="4980" y="1658"/>
              <a:ext cx="0" cy="258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989" name="Text Box 13"/>
            <p:cNvSpPr txBox="1">
              <a:spLocks noChangeArrowheads="1"/>
            </p:cNvSpPr>
            <p:nvPr/>
          </p:nvSpPr>
          <p:spPr bwMode="auto">
            <a:xfrm>
              <a:off x="4651" y="1458"/>
              <a:ext cx="583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26990" name="Freeform 14"/>
            <p:cNvSpPr>
              <a:spLocks/>
            </p:cNvSpPr>
            <p:nvPr/>
          </p:nvSpPr>
          <p:spPr bwMode="auto">
            <a:xfrm>
              <a:off x="4081" y="2010"/>
              <a:ext cx="138" cy="7"/>
            </a:xfrm>
            <a:custGeom>
              <a:avLst/>
              <a:gdLst>
                <a:gd name="T0" fmla="*/ 180 w 180"/>
                <a:gd name="T1" fmla="*/ 0 h 7"/>
                <a:gd name="T2" fmla="*/ 0 w 180"/>
                <a:gd name="T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0" h="7">
                  <a:moveTo>
                    <a:pt x="180" y="0"/>
                  </a:moveTo>
                  <a:lnTo>
                    <a:pt x="0" y="7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991" name="Text Box 15"/>
            <p:cNvSpPr txBox="1">
              <a:spLocks noChangeArrowheads="1"/>
            </p:cNvSpPr>
            <p:nvPr/>
          </p:nvSpPr>
          <p:spPr bwMode="auto">
            <a:xfrm>
              <a:off x="3865" y="1927"/>
              <a:ext cx="184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Int</a:t>
              </a:r>
            </a:p>
          </p:txBody>
        </p:sp>
        <p:sp>
          <p:nvSpPr>
            <p:cNvPr id="126992" name="Rectangle 16"/>
            <p:cNvSpPr>
              <a:spLocks noChangeArrowheads="1"/>
            </p:cNvSpPr>
            <p:nvPr/>
          </p:nvSpPr>
          <p:spPr bwMode="auto">
            <a:xfrm>
              <a:off x="4203" y="1138"/>
              <a:ext cx="983" cy="273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26993" name="Line 17"/>
            <p:cNvSpPr>
              <a:spLocks noChangeShapeType="1"/>
            </p:cNvSpPr>
            <p:nvPr/>
          </p:nvSpPr>
          <p:spPr bwMode="auto">
            <a:xfrm>
              <a:off x="4601" y="1407"/>
              <a:ext cx="0" cy="245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994" name="Freeform 18"/>
            <p:cNvSpPr>
              <a:spLocks/>
            </p:cNvSpPr>
            <p:nvPr/>
          </p:nvSpPr>
          <p:spPr bwMode="auto">
            <a:xfrm>
              <a:off x="3540" y="2217"/>
              <a:ext cx="151" cy="2"/>
            </a:xfrm>
            <a:custGeom>
              <a:avLst/>
              <a:gdLst>
                <a:gd name="T0" fmla="*/ 196 w 196"/>
                <a:gd name="T1" fmla="*/ 3 h 3"/>
                <a:gd name="T2" fmla="*/ 0 w 196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995" name="Rectangle 19"/>
            <p:cNvSpPr>
              <a:spLocks noChangeArrowheads="1"/>
            </p:cNvSpPr>
            <p:nvPr/>
          </p:nvSpPr>
          <p:spPr bwMode="auto">
            <a:xfrm>
              <a:off x="4232" y="2170"/>
              <a:ext cx="382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0x8000</a:t>
              </a:r>
            </a:p>
          </p:txBody>
        </p:sp>
        <p:sp>
          <p:nvSpPr>
            <p:cNvPr id="126996" name="Rectangle 20"/>
            <p:cNvSpPr>
              <a:spLocks noChangeArrowheads="1"/>
            </p:cNvSpPr>
            <p:nvPr/>
          </p:nvSpPr>
          <p:spPr bwMode="auto">
            <a:xfrm>
              <a:off x="4777" y="2170"/>
              <a:ext cx="36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0x8001</a:t>
              </a:r>
            </a:p>
          </p:txBody>
        </p:sp>
        <p:sp>
          <p:nvSpPr>
            <p:cNvPr id="126997" name="Rectangle 21"/>
            <p:cNvSpPr>
              <a:spLocks noChangeArrowheads="1"/>
            </p:cNvSpPr>
            <p:nvPr/>
          </p:nvSpPr>
          <p:spPr bwMode="auto">
            <a:xfrm>
              <a:off x="2229" y="1138"/>
              <a:ext cx="1309" cy="14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6998" name="Text Box 22"/>
            <p:cNvSpPr txBox="1">
              <a:spLocks noChangeArrowheads="1"/>
            </p:cNvSpPr>
            <p:nvPr/>
          </p:nvSpPr>
          <p:spPr bwMode="auto">
            <a:xfrm>
              <a:off x="2277" y="1381"/>
              <a:ext cx="217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16:</a:t>
              </a:r>
            </a:p>
          </p:txBody>
        </p:sp>
        <p:sp>
          <p:nvSpPr>
            <p:cNvPr id="126999" name="Text Box 23"/>
            <p:cNvSpPr txBox="1">
              <a:spLocks noChangeArrowheads="1"/>
            </p:cNvSpPr>
            <p:nvPr/>
          </p:nvSpPr>
          <p:spPr bwMode="auto">
            <a:xfrm>
              <a:off x="2550" y="1381"/>
              <a:ext cx="92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MOV R0, 0x8000 </a:t>
              </a:r>
            </a:p>
          </p:txBody>
        </p:sp>
        <p:sp>
          <p:nvSpPr>
            <p:cNvPr id="127000" name="Text Box 24"/>
            <p:cNvSpPr txBox="1">
              <a:spLocks noChangeArrowheads="1"/>
            </p:cNvSpPr>
            <p:nvPr/>
          </p:nvSpPr>
          <p:spPr bwMode="auto">
            <a:xfrm>
              <a:off x="2254" y="1509"/>
              <a:ext cx="24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17:</a:t>
              </a:r>
            </a:p>
          </p:txBody>
        </p:sp>
        <p:sp>
          <p:nvSpPr>
            <p:cNvPr id="127001" name="Text Box 25"/>
            <p:cNvSpPr txBox="1">
              <a:spLocks noChangeArrowheads="1"/>
            </p:cNvSpPr>
            <p:nvPr/>
          </p:nvSpPr>
          <p:spPr bwMode="auto">
            <a:xfrm>
              <a:off x="2550" y="1509"/>
              <a:ext cx="73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# modifies R0 </a:t>
              </a:r>
            </a:p>
          </p:txBody>
        </p:sp>
        <p:sp>
          <p:nvSpPr>
            <p:cNvPr id="127002" name="Text Box 26"/>
            <p:cNvSpPr txBox="1">
              <a:spLocks noChangeArrowheads="1"/>
            </p:cNvSpPr>
            <p:nvPr/>
          </p:nvSpPr>
          <p:spPr bwMode="auto">
            <a:xfrm>
              <a:off x="2265" y="1646"/>
              <a:ext cx="229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18:</a:t>
              </a:r>
            </a:p>
          </p:txBody>
        </p:sp>
        <p:sp>
          <p:nvSpPr>
            <p:cNvPr id="127003" name="Text Box 27"/>
            <p:cNvSpPr txBox="1">
              <a:spLocks noChangeArrowheads="1"/>
            </p:cNvSpPr>
            <p:nvPr/>
          </p:nvSpPr>
          <p:spPr bwMode="auto">
            <a:xfrm>
              <a:off x="2550" y="1646"/>
              <a:ext cx="97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MOV 0x8001, R0 </a:t>
              </a:r>
            </a:p>
          </p:txBody>
        </p:sp>
        <p:sp>
          <p:nvSpPr>
            <p:cNvPr id="127004" name="Text Box 28"/>
            <p:cNvSpPr txBox="1">
              <a:spLocks noChangeArrowheads="1"/>
            </p:cNvSpPr>
            <p:nvPr/>
          </p:nvSpPr>
          <p:spPr bwMode="auto">
            <a:xfrm>
              <a:off x="2299" y="1784"/>
              <a:ext cx="195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19:</a:t>
              </a:r>
            </a:p>
          </p:txBody>
        </p:sp>
        <p:sp>
          <p:nvSpPr>
            <p:cNvPr id="127005" name="Text Box 29"/>
            <p:cNvSpPr txBox="1">
              <a:spLocks noChangeArrowheads="1"/>
            </p:cNvSpPr>
            <p:nvPr/>
          </p:nvSpPr>
          <p:spPr bwMode="auto">
            <a:xfrm>
              <a:off x="2550" y="1799"/>
              <a:ext cx="1007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RETI  # ISR return</a:t>
              </a:r>
            </a:p>
          </p:txBody>
        </p:sp>
        <p:sp>
          <p:nvSpPr>
            <p:cNvPr id="127006" name="Text Box 30"/>
            <p:cNvSpPr txBox="1">
              <a:spLocks noChangeArrowheads="1"/>
            </p:cNvSpPr>
            <p:nvPr/>
          </p:nvSpPr>
          <p:spPr bwMode="auto">
            <a:xfrm>
              <a:off x="2269" y="1262"/>
              <a:ext cx="28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rgbClr val="808080"/>
                  </a:solidFill>
                </a:rPr>
                <a:t>ISR </a:t>
              </a:r>
            </a:p>
          </p:txBody>
        </p:sp>
        <p:sp>
          <p:nvSpPr>
            <p:cNvPr id="127007" name="Text Box 31"/>
            <p:cNvSpPr txBox="1">
              <a:spLocks noChangeArrowheads="1"/>
            </p:cNvSpPr>
            <p:nvPr/>
          </p:nvSpPr>
          <p:spPr bwMode="auto">
            <a:xfrm>
              <a:off x="2202" y="2232"/>
              <a:ext cx="27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100:</a:t>
              </a:r>
            </a:p>
          </p:txBody>
        </p:sp>
        <p:sp>
          <p:nvSpPr>
            <p:cNvPr id="127008" name="Text Box 32"/>
            <p:cNvSpPr txBox="1">
              <a:spLocks noChangeArrowheads="1"/>
            </p:cNvSpPr>
            <p:nvPr/>
          </p:nvSpPr>
          <p:spPr bwMode="auto">
            <a:xfrm>
              <a:off x="2248" y="2369"/>
              <a:ext cx="229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101:</a:t>
              </a:r>
            </a:p>
          </p:txBody>
        </p:sp>
        <p:sp>
          <p:nvSpPr>
            <p:cNvPr id="127009" name="Text Box 33"/>
            <p:cNvSpPr txBox="1">
              <a:spLocks noChangeArrowheads="1"/>
            </p:cNvSpPr>
            <p:nvPr/>
          </p:nvSpPr>
          <p:spPr bwMode="auto">
            <a:xfrm>
              <a:off x="2533" y="2232"/>
              <a:ext cx="57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27010" name="Text Box 34"/>
            <p:cNvSpPr txBox="1">
              <a:spLocks noChangeArrowheads="1"/>
            </p:cNvSpPr>
            <p:nvPr/>
          </p:nvSpPr>
          <p:spPr bwMode="auto">
            <a:xfrm>
              <a:off x="2533" y="2369"/>
              <a:ext cx="58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27011" name="Text Box 35"/>
            <p:cNvSpPr txBox="1">
              <a:spLocks noChangeArrowheads="1"/>
            </p:cNvSpPr>
            <p:nvPr/>
          </p:nvSpPr>
          <p:spPr bwMode="auto">
            <a:xfrm>
              <a:off x="2322" y="1876"/>
              <a:ext cx="16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27012" name="Text Box 36"/>
            <p:cNvSpPr txBox="1">
              <a:spLocks noChangeArrowheads="1"/>
            </p:cNvSpPr>
            <p:nvPr/>
          </p:nvSpPr>
          <p:spPr bwMode="auto">
            <a:xfrm>
              <a:off x="2269" y="2017"/>
              <a:ext cx="7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rgbClr val="000000"/>
                  </a:solidFill>
                </a:rPr>
                <a:t>Main program</a:t>
              </a:r>
            </a:p>
          </p:txBody>
        </p:sp>
        <p:sp>
          <p:nvSpPr>
            <p:cNvPr id="127013" name="Text Box 37"/>
            <p:cNvSpPr txBox="1">
              <a:spLocks noChangeArrowheads="1"/>
            </p:cNvSpPr>
            <p:nvPr/>
          </p:nvSpPr>
          <p:spPr bwMode="auto">
            <a:xfrm>
              <a:off x="2311" y="2100"/>
              <a:ext cx="166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27014" name="Text Box 38"/>
            <p:cNvSpPr txBox="1">
              <a:spLocks noChangeArrowheads="1"/>
            </p:cNvSpPr>
            <p:nvPr/>
          </p:nvSpPr>
          <p:spPr bwMode="auto">
            <a:xfrm>
              <a:off x="2454" y="1153"/>
              <a:ext cx="897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noProof="1"/>
                <a:t>Program memory</a:t>
              </a:r>
            </a:p>
          </p:txBody>
        </p:sp>
        <p:sp>
          <p:nvSpPr>
            <p:cNvPr id="127015" name="Rectangle 39"/>
            <p:cNvSpPr>
              <a:spLocks noChangeArrowheads="1"/>
            </p:cNvSpPr>
            <p:nvPr/>
          </p:nvSpPr>
          <p:spPr bwMode="auto">
            <a:xfrm>
              <a:off x="3693" y="2140"/>
              <a:ext cx="247" cy="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PC</a:t>
              </a:r>
            </a:p>
          </p:txBody>
        </p:sp>
      </p:grpSp>
      <p:sp>
        <p:nvSpPr>
          <p:cNvPr id="127016" name="Oval 40"/>
          <p:cNvSpPr>
            <a:spLocks noChangeArrowheads="1"/>
          </p:cNvSpPr>
          <p:nvPr/>
        </p:nvSpPr>
        <p:spPr bwMode="auto">
          <a:xfrm>
            <a:off x="6972300" y="4352925"/>
            <a:ext cx="146050" cy="14605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grpSp>
        <p:nvGrpSpPr>
          <p:cNvPr id="127017" name="Group 41"/>
          <p:cNvGrpSpPr>
            <a:grpSpLocks/>
          </p:cNvGrpSpPr>
          <p:nvPr/>
        </p:nvGrpSpPr>
        <p:grpSpPr bwMode="auto">
          <a:xfrm>
            <a:off x="6972300" y="3810000"/>
            <a:ext cx="146050" cy="495300"/>
            <a:chOff x="4392" y="2400"/>
            <a:chExt cx="92" cy="312"/>
          </a:xfrm>
        </p:grpSpPr>
        <p:sp>
          <p:nvSpPr>
            <p:cNvPr id="127018" name="Oval 42"/>
            <p:cNvSpPr>
              <a:spLocks noChangeArrowheads="1"/>
            </p:cNvSpPr>
            <p:nvPr/>
          </p:nvSpPr>
          <p:spPr bwMode="auto">
            <a:xfrm>
              <a:off x="4392" y="2400"/>
              <a:ext cx="92" cy="92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7019" name="Freeform 43"/>
            <p:cNvSpPr>
              <a:spLocks/>
            </p:cNvSpPr>
            <p:nvPr/>
          </p:nvSpPr>
          <p:spPr bwMode="auto">
            <a:xfrm>
              <a:off x="4434" y="2526"/>
              <a:ext cx="1" cy="186"/>
            </a:xfrm>
            <a:custGeom>
              <a:avLst/>
              <a:gdLst>
                <a:gd name="T0" fmla="*/ 0 w 1"/>
                <a:gd name="T1" fmla="*/ 186 h 186"/>
                <a:gd name="T2" fmla="*/ 1 w 1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6">
                  <a:moveTo>
                    <a:pt x="0" y="186"/>
                  </a:moveTo>
                  <a:lnTo>
                    <a:pt x="1" y="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57495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Interrupt-driven I/O using fixed ISR location </a:t>
            </a:r>
          </a:p>
        </p:txBody>
      </p:sp>
      <p:sp>
        <p:nvSpPr>
          <p:cNvPr id="122920" name="Text Box 40"/>
          <p:cNvSpPr txBox="1">
            <a:spLocks noChangeArrowheads="1"/>
          </p:cNvSpPr>
          <p:nvPr/>
        </p:nvSpPr>
        <p:spPr bwMode="auto">
          <a:xfrm>
            <a:off x="268288" y="1806575"/>
            <a:ext cx="2867025" cy="10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 dirty="0"/>
              <a:t>2: P1 asserts </a:t>
            </a:r>
            <a:r>
              <a:rPr lang="en-US" sz="1400" i="1" dirty="0" err="1"/>
              <a:t>Int</a:t>
            </a:r>
            <a:r>
              <a:rPr lang="en-US" sz="1400" dirty="0"/>
              <a:t> to request servicing by the microprocessor</a:t>
            </a:r>
          </a:p>
          <a:p>
            <a:pPr algn="l">
              <a:spcBef>
                <a:spcPct val="0"/>
              </a:spcBef>
            </a:pPr>
            <a:endParaRPr lang="en-US" dirty="0"/>
          </a:p>
        </p:txBody>
      </p:sp>
      <p:grpSp>
        <p:nvGrpSpPr>
          <p:cNvPr id="123154" name="Group 274"/>
          <p:cNvGrpSpPr>
            <a:grpSpLocks/>
          </p:cNvGrpSpPr>
          <p:nvPr/>
        </p:nvGrpSpPr>
        <p:grpSpPr bwMode="auto">
          <a:xfrm>
            <a:off x="3495674" y="1806574"/>
            <a:ext cx="5343525" cy="3756026"/>
            <a:chOff x="2202" y="1138"/>
            <a:chExt cx="3032" cy="1425"/>
          </a:xfrm>
        </p:grpSpPr>
        <p:sp>
          <p:nvSpPr>
            <p:cNvPr id="122884" name="Rectangle 4"/>
            <p:cNvSpPr>
              <a:spLocks noChangeArrowheads="1"/>
            </p:cNvSpPr>
            <p:nvPr/>
          </p:nvSpPr>
          <p:spPr bwMode="auto">
            <a:xfrm>
              <a:off x="3662" y="1138"/>
              <a:ext cx="413" cy="1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 dirty="0" smtClean="0">
                  <a:solidFill>
                    <a:srgbClr val="000000"/>
                  </a:solidFill>
                </a:rPr>
                <a:t>      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μP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22885" name="Rectangle 5"/>
            <p:cNvSpPr>
              <a:spLocks noChangeArrowheads="1"/>
            </p:cNvSpPr>
            <p:nvPr/>
          </p:nvSpPr>
          <p:spPr bwMode="auto">
            <a:xfrm>
              <a:off x="4223" y="1923"/>
              <a:ext cx="439" cy="6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P1</a:t>
              </a:r>
            </a:p>
          </p:txBody>
        </p:sp>
        <p:sp>
          <p:nvSpPr>
            <p:cNvPr id="122886" name="Rectangle 6"/>
            <p:cNvSpPr>
              <a:spLocks noChangeArrowheads="1"/>
            </p:cNvSpPr>
            <p:nvPr/>
          </p:nvSpPr>
          <p:spPr bwMode="auto">
            <a:xfrm>
              <a:off x="4756" y="1923"/>
              <a:ext cx="440" cy="6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P2</a:t>
              </a:r>
              <a:endParaRPr lang="en-US" sz="1400"/>
            </a:p>
          </p:txBody>
        </p:sp>
        <p:sp>
          <p:nvSpPr>
            <p:cNvPr id="122887" name="Rectangle 7"/>
            <p:cNvSpPr>
              <a:spLocks noChangeArrowheads="1"/>
            </p:cNvSpPr>
            <p:nvPr/>
          </p:nvSpPr>
          <p:spPr bwMode="auto">
            <a:xfrm>
              <a:off x="4249" y="2369"/>
              <a:ext cx="364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2888" name="Rectangle 8"/>
            <p:cNvSpPr>
              <a:spLocks noChangeArrowheads="1"/>
            </p:cNvSpPr>
            <p:nvPr/>
          </p:nvSpPr>
          <p:spPr bwMode="auto">
            <a:xfrm>
              <a:off x="4785" y="2369"/>
              <a:ext cx="363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2889" name="Freeform 9"/>
            <p:cNvSpPr>
              <a:spLocks/>
            </p:cNvSpPr>
            <p:nvPr/>
          </p:nvSpPr>
          <p:spPr bwMode="auto">
            <a:xfrm>
              <a:off x="4085" y="1658"/>
              <a:ext cx="1091" cy="0"/>
            </a:xfrm>
            <a:custGeom>
              <a:avLst/>
              <a:gdLst>
                <a:gd name="T0" fmla="*/ 0 w 1427"/>
                <a:gd name="T1" fmla="*/ 2 h 2"/>
                <a:gd name="T2" fmla="*/ 1427 w 1427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27" h="2">
                  <a:moveTo>
                    <a:pt x="0" y="2"/>
                  </a:moveTo>
                  <a:lnTo>
                    <a:pt x="1427" y="0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890" name="Line 10"/>
            <p:cNvSpPr>
              <a:spLocks noChangeShapeType="1"/>
            </p:cNvSpPr>
            <p:nvPr/>
          </p:nvSpPr>
          <p:spPr bwMode="auto">
            <a:xfrm>
              <a:off x="4448" y="1658"/>
              <a:ext cx="0" cy="258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891" name="Line 11"/>
            <p:cNvSpPr>
              <a:spLocks noChangeShapeType="1"/>
            </p:cNvSpPr>
            <p:nvPr/>
          </p:nvSpPr>
          <p:spPr bwMode="auto">
            <a:xfrm>
              <a:off x="4980" y="1658"/>
              <a:ext cx="0" cy="258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892" name="Text Box 12"/>
            <p:cNvSpPr txBox="1">
              <a:spLocks noChangeArrowheads="1"/>
            </p:cNvSpPr>
            <p:nvPr/>
          </p:nvSpPr>
          <p:spPr bwMode="auto">
            <a:xfrm>
              <a:off x="4651" y="1458"/>
              <a:ext cx="583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22895" name="Rectangle 15"/>
            <p:cNvSpPr>
              <a:spLocks noChangeArrowheads="1"/>
            </p:cNvSpPr>
            <p:nvPr/>
          </p:nvSpPr>
          <p:spPr bwMode="auto">
            <a:xfrm>
              <a:off x="4203" y="1138"/>
              <a:ext cx="983" cy="273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22896" name="Line 16"/>
            <p:cNvSpPr>
              <a:spLocks noChangeShapeType="1"/>
            </p:cNvSpPr>
            <p:nvPr/>
          </p:nvSpPr>
          <p:spPr bwMode="auto">
            <a:xfrm>
              <a:off x="4601" y="1407"/>
              <a:ext cx="0" cy="245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897" name="Freeform 17"/>
            <p:cNvSpPr>
              <a:spLocks/>
            </p:cNvSpPr>
            <p:nvPr/>
          </p:nvSpPr>
          <p:spPr bwMode="auto">
            <a:xfrm>
              <a:off x="3540" y="2217"/>
              <a:ext cx="151" cy="2"/>
            </a:xfrm>
            <a:custGeom>
              <a:avLst/>
              <a:gdLst>
                <a:gd name="T0" fmla="*/ 196 w 196"/>
                <a:gd name="T1" fmla="*/ 3 h 3"/>
                <a:gd name="T2" fmla="*/ 0 w 196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898" name="Rectangle 18"/>
            <p:cNvSpPr>
              <a:spLocks noChangeArrowheads="1"/>
            </p:cNvSpPr>
            <p:nvPr/>
          </p:nvSpPr>
          <p:spPr bwMode="auto">
            <a:xfrm>
              <a:off x="4232" y="2170"/>
              <a:ext cx="382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4777" y="2170"/>
              <a:ext cx="36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0x8001</a:t>
              </a:r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>
              <a:off x="2229" y="1138"/>
              <a:ext cx="1309" cy="14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2901" name="Text Box 21"/>
            <p:cNvSpPr txBox="1">
              <a:spLocks noChangeArrowheads="1"/>
            </p:cNvSpPr>
            <p:nvPr/>
          </p:nvSpPr>
          <p:spPr bwMode="auto">
            <a:xfrm>
              <a:off x="2277" y="1381"/>
              <a:ext cx="217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16:</a:t>
              </a:r>
            </a:p>
          </p:txBody>
        </p:sp>
        <p:sp>
          <p:nvSpPr>
            <p:cNvPr id="122902" name="Text Box 22"/>
            <p:cNvSpPr txBox="1">
              <a:spLocks noChangeArrowheads="1"/>
            </p:cNvSpPr>
            <p:nvPr/>
          </p:nvSpPr>
          <p:spPr bwMode="auto">
            <a:xfrm>
              <a:off x="2550" y="1381"/>
              <a:ext cx="92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MOV R0, 0x8000 </a:t>
              </a:r>
            </a:p>
          </p:txBody>
        </p:sp>
        <p:sp>
          <p:nvSpPr>
            <p:cNvPr id="122903" name="Text Box 23"/>
            <p:cNvSpPr txBox="1">
              <a:spLocks noChangeArrowheads="1"/>
            </p:cNvSpPr>
            <p:nvPr/>
          </p:nvSpPr>
          <p:spPr bwMode="auto">
            <a:xfrm>
              <a:off x="2254" y="1509"/>
              <a:ext cx="24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17:</a:t>
              </a:r>
            </a:p>
          </p:txBody>
        </p:sp>
        <p:sp>
          <p:nvSpPr>
            <p:cNvPr id="122904" name="Text Box 24"/>
            <p:cNvSpPr txBox="1">
              <a:spLocks noChangeArrowheads="1"/>
            </p:cNvSpPr>
            <p:nvPr/>
          </p:nvSpPr>
          <p:spPr bwMode="auto">
            <a:xfrm>
              <a:off x="2550" y="1509"/>
              <a:ext cx="73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# modifies R0 </a:t>
              </a:r>
            </a:p>
          </p:txBody>
        </p:sp>
        <p:sp>
          <p:nvSpPr>
            <p:cNvPr id="122905" name="Text Box 25"/>
            <p:cNvSpPr txBox="1">
              <a:spLocks noChangeArrowheads="1"/>
            </p:cNvSpPr>
            <p:nvPr/>
          </p:nvSpPr>
          <p:spPr bwMode="auto">
            <a:xfrm>
              <a:off x="2265" y="1646"/>
              <a:ext cx="229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18:</a:t>
              </a:r>
            </a:p>
          </p:txBody>
        </p:sp>
        <p:sp>
          <p:nvSpPr>
            <p:cNvPr id="122906" name="Text Box 26"/>
            <p:cNvSpPr txBox="1">
              <a:spLocks noChangeArrowheads="1"/>
            </p:cNvSpPr>
            <p:nvPr/>
          </p:nvSpPr>
          <p:spPr bwMode="auto">
            <a:xfrm>
              <a:off x="2550" y="1646"/>
              <a:ext cx="97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MOV 0x8001, R0 </a:t>
              </a:r>
            </a:p>
          </p:txBody>
        </p:sp>
        <p:sp>
          <p:nvSpPr>
            <p:cNvPr id="122907" name="Text Box 27"/>
            <p:cNvSpPr txBox="1">
              <a:spLocks noChangeArrowheads="1"/>
            </p:cNvSpPr>
            <p:nvPr/>
          </p:nvSpPr>
          <p:spPr bwMode="auto">
            <a:xfrm>
              <a:off x="2299" y="1784"/>
              <a:ext cx="195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19:</a:t>
              </a:r>
            </a:p>
          </p:txBody>
        </p:sp>
        <p:sp>
          <p:nvSpPr>
            <p:cNvPr id="122908" name="Text Box 28"/>
            <p:cNvSpPr txBox="1">
              <a:spLocks noChangeArrowheads="1"/>
            </p:cNvSpPr>
            <p:nvPr/>
          </p:nvSpPr>
          <p:spPr bwMode="auto">
            <a:xfrm>
              <a:off x="2550" y="1799"/>
              <a:ext cx="1007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RETI  # ISR return</a:t>
              </a:r>
            </a:p>
          </p:txBody>
        </p:sp>
        <p:sp>
          <p:nvSpPr>
            <p:cNvPr id="122909" name="Text Box 29"/>
            <p:cNvSpPr txBox="1">
              <a:spLocks noChangeArrowheads="1"/>
            </p:cNvSpPr>
            <p:nvPr/>
          </p:nvSpPr>
          <p:spPr bwMode="auto">
            <a:xfrm>
              <a:off x="2269" y="1262"/>
              <a:ext cx="28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rgbClr val="808080"/>
                  </a:solidFill>
                </a:rPr>
                <a:t>ISR </a:t>
              </a:r>
            </a:p>
          </p:txBody>
        </p:sp>
        <p:sp>
          <p:nvSpPr>
            <p:cNvPr id="122910" name="Text Box 30"/>
            <p:cNvSpPr txBox="1">
              <a:spLocks noChangeArrowheads="1"/>
            </p:cNvSpPr>
            <p:nvPr/>
          </p:nvSpPr>
          <p:spPr bwMode="auto">
            <a:xfrm>
              <a:off x="2202" y="2232"/>
              <a:ext cx="27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100:</a:t>
              </a:r>
            </a:p>
          </p:txBody>
        </p:sp>
        <p:sp>
          <p:nvSpPr>
            <p:cNvPr id="122911" name="Text Box 31"/>
            <p:cNvSpPr txBox="1">
              <a:spLocks noChangeArrowheads="1"/>
            </p:cNvSpPr>
            <p:nvPr/>
          </p:nvSpPr>
          <p:spPr bwMode="auto">
            <a:xfrm>
              <a:off x="2248" y="2369"/>
              <a:ext cx="229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101:</a:t>
              </a:r>
            </a:p>
          </p:txBody>
        </p:sp>
        <p:sp>
          <p:nvSpPr>
            <p:cNvPr id="122912" name="Text Box 32"/>
            <p:cNvSpPr txBox="1">
              <a:spLocks noChangeArrowheads="1"/>
            </p:cNvSpPr>
            <p:nvPr/>
          </p:nvSpPr>
          <p:spPr bwMode="auto">
            <a:xfrm>
              <a:off x="2533" y="2232"/>
              <a:ext cx="57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22913" name="Text Box 33"/>
            <p:cNvSpPr txBox="1">
              <a:spLocks noChangeArrowheads="1"/>
            </p:cNvSpPr>
            <p:nvPr/>
          </p:nvSpPr>
          <p:spPr bwMode="auto">
            <a:xfrm>
              <a:off x="2533" y="2369"/>
              <a:ext cx="58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22914" name="Text Box 34"/>
            <p:cNvSpPr txBox="1">
              <a:spLocks noChangeArrowheads="1"/>
            </p:cNvSpPr>
            <p:nvPr/>
          </p:nvSpPr>
          <p:spPr bwMode="auto">
            <a:xfrm>
              <a:off x="2322" y="1876"/>
              <a:ext cx="16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22915" name="Text Box 35"/>
            <p:cNvSpPr txBox="1">
              <a:spLocks noChangeArrowheads="1"/>
            </p:cNvSpPr>
            <p:nvPr/>
          </p:nvSpPr>
          <p:spPr bwMode="auto">
            <a:xfrm>
              <a:off x="2269" y="2017"/>
              <a:ext cx="7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rgbClr val="000000"/>
                  </a:solidFill>
                </a:rPr>
                <a:t>Main program</a:t>
              </a:r>
            </a:p>
          </p:txBody>
        </p:sp>
        <p:sp>
          <p:nvSpPr>
            <p:cNvPr id="122916" name="Text Box 36"/>
            <p:cNvSpPr txBox="1">
              <a:spLocks noChangeArrowheads="1"/>
            </p:cNvSpPr>
            <p:nvPr/>
          </p:nvSpPr>
          <p:spPr bwMode="auto">
            <a:xfrm>
              <a:off x="2311" y="2100"/>
              <a:ext cx="166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22917" name="Text Box 37"/>
            <p:cNvSpPr txBox="1">
              <a:spLocks noChangeArrowheads="1"/>
            </p:cNvSpPr>
            <p:nvPr/>
          </p:nvSpPr>
          <p:spPr bwMode="auto">
            <a:xfrm>
              <a:off x="2454" y="1153"/>
              <a:ext cx="897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noProof="1"/>
                <a:t>Program memory</a:t>
              </a:r>
            </a:p>
          </p:txBody>
        </p:sp>
        <p:sp>
          <p:nvSpPr>
            <p:cNvPr id="122918" name="Rectangle 38"/>
            <p:cNvSpPr>
              <a:spLocks noChangeArrowheads="1"/>
            </p:cNvSpPr>
            <p:nvPr/>
          </p:nvSpPr>
          <p:spPr bwMode="auto">
            <a:xfrm>
              <a:off x="3745" y="2145"/>
              <a:ext cx="247" cy="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 dirty="0" smtClean="0">
                  <a:solidFill>
                    <a:srgbClr val="000000"/>
                  </a:solidFill>
                </a:rPr>
                <a:t>    PC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23109" name="Oval 229"/>
            <p:cNvSpPr>
              <a:spLocks noChangeArrowheads="1"/>
            </p:cNvSpPr>
            <p:nvPr/>
          </p:nvSpPr>
          <p:spPr bwMode="auto">
            <a:xfrm>
              <a:off x="4392" y="2400"/>
              <a:ext cx="92" cy="92"/>
            </a:xfrm>
            <a:prstGeom prst="ellipse">
              <a:avLst/>
            </a:prstGeom>
            <a:solidFill>
              <a:srgbClr val="969696"/>
            </a:solidFill>
            <a:ln w="12700" cap="sq">
              <a:solidFill>
                <a:srgbClr val="96969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23113" name="Freeform 233"/>
          <p:cNvSpPr>
            <a:spLocks/>
          </p:cNvSpPr>
          <p:nvPr/>
        </p:nvSpPr>
        <p:spPr bwMode="auto">
          <a:xfrm>
            <a:off x="6478588" y="3200400"/>
            <a:ext cx="227012" cy="1588"/>
          </a:xfrm>
          <a:custGeom>
            <a:avLst/>
            <a:gdLst>
              <a:gd name="T0" fmla="*/ 143 w 143"/>
              <a:gd name="T1" fmla="*/ 0 h 1"/>
              <a:gd name="T2" fmla="*/ 0 w 143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3" h="1">
                <a:moveTo>
                  <a:pt x="143" y="0"/>
                </a:moveTo>
                <a:lnTo>
                  <a:pt x="0" y="1"/>
                </a:lnTo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4" name="Text Box 234"/>
          <p:cNvSpPr txBox="1">
            <a:spLocks noChangeArrowheads="1"/>
          </p:cNvSpPr>
          <p:nvPr/>
        </p:nvSpPr>
        <p:spPr bwMode="auto">
          <a:xfrm>
            <a:off x="6135688" y="3059113"/>
            <a:ext cx="292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1400">
                <a:solidFill>
                  <a:srgbClr val="808080"/>
                </a:solidFill>
              </a:rPr>
              <a:t>Int</a:t>
            </a:r>
          </a:p>
        </p:txBody>
      </p:sp>
      <p:grpSp>
        <p:nvGrpSpPr>
          <p:cNvPr id="123118" name="Group 238"/>
          <p:cNvGrpSpPr>
            <a:grpSpLocks/>
          </p:cNvGrpSpPr>
          <p:nvPr/>
        </p:nvGrpSpPr>
        <p:grpSpPr bwMode="auto">
          <a:xfrm>
            <a:off x="6466667" y="3946274"/>
            <a:ext cx="727074" cy="430212"/>
            <a:chOff x="3865" y="1927"/>
            <a:chExt cx="458" cy="271"/>
          </a:xfrm>
        </p:grpSpPr>
        <p:sp>
          <p:nvSpPr>
            <p:cNvPr id="123115" name="Freeform 235"/>
            <p:cNvSpPr>
              <a:spLocks/>
            </p:cNvSpPr>
            <p:nvPr/>
          </p:nvSpPr>
          <p:spPr bwMode="auto">
            <a:xfrm>
              <a:off x="4081" y="2016"/>
              <a:ext cx="143" cy="1"/>
            </a:xfrm>
            <a:custGeom>
              <a:avLst/>
              <a:gdLst>
                <a:gd name="T0" fmla="*/ 143 w 143"/>
                <a:gd name="T1" fmla="*/ 0 h 1"/>
                <a:gd name="T2" fmla="*/ 0 w 143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3" h="1">
                  <a:moveTo>
                    <a:pt x="143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16" name="Text Box 236"/>
            <p:cNvSpPr txBox="1">
              <a:spLocks noChangeArrowheads="1"/>
            </p:cNvSpPr>
            <p:nvPr/>
          </p:nvSpPr>
          <p:spPr bwMode="auto">
            <a:xfrm>
              <a:off x="3865" y="1927"/>
              <a:ext cx="184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/>
                <a:t>Int</a:t>
              </a:r>
            </a:p>
          </p:txBody>
        </p:sp>
        <p:sp>
          <p:nvSpPr>
            <p:cNvPr id="123117" name="Text Box 237"/>
            <p:cNvSpPr txBox="1">
              <a:spLocks noChangeArrowheads="1"/>
            </p:cNvSpPr>
            <p:nvPr/>
          </p:nvSpPr>
          <p:spPr bwMode="auto">
            <a:xfrm>
              <a:off x="4107" y="2064"/>
              <a:ext cx="21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01611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Interrupt-driven I/O using fixed ISR location 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268288" y="1806575"/>
            <a:ext cx="2867025" cy="10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/>
              <a:t>3: After completing instruction at 100, </a:t>
            </a:r>
            <a:r>
              <a:rPr lang="en-US" sz="1400">
                <a:sym typeface="Symbol" pitchFamily="18" charset="2"/>
              </a:rPr>
              <a:t></a:t>
            </a:r>
            <a:r>
              <a:rPr lang="en-US" sz="1400"/>
              <a:t>P sees </a:t>
            </a:r>
            <a:r>
              <a:rPr lang="en-US" sz="1400" i="1"/>
              <a:t>Int</a:t>
            </a:r>
            <a:r>
              <a:rPr lang="en-US" sz="1400"/>
              <a:t> asserted, saves the PC’s value of 100, and sets PC to the ISR fixed location of 16.</a:t>
            </a:r>
            <a:endParaRPr lang="en-US"/>
          </a:p>
        </p:txBody>
      </p:sp>
      <p:grpSp>
        <p:nvGrpSpPr>
          <p:cNvPr id="128094" name="Group 94"/>
          <p:cNvGrpSpPr>
            <a:grpSpLocks/>
          </p:cNvGrpSpPr>
          <p:nvPr/>
        </p:nvGrpSpPr>
        <p:grpSpPr bwMode="auto">
          <a:xfrm>
            <a:off x="3495675" y="1806574"/>
            <a:ext cx="4813300" cy="3070225"/>
            <a:chOff x="2202" y="1138"/>
            <a:chExt cx="3032" cy="1425"/>
          </a:xfrm>
        </p:grpSpPr>
        <p:sp>
          <p:nvSpPr>
            <p:cNvPr id="128005" name="Rectangle 5"/>
            <p:cNvSpPr>
              <a:spLocks noChangeArrowheads="1"/>
            </p:cNvSpPr>
            <p:nvPr/>
          </p:nvSpPr>
          <p:spPr bwMode="auto">
            <a:xfrm>
              <a:off x="3662" y="1138"/>
              <a:ext cx="413" cy="1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μP</a:t>
              </a:r>
            </a:p>
          </p:txBody>
        </p:sp>
        <p:sp>
          <p:nvSpPr>
            <p:cNvPr id="128006" name="Rectangle 6"/>
            <p:cNvSpPr>
              <a:spLocks noChangeArrowheads="1"/>
            </p:cNvSpPr>
            <p:nvPr/>
          </p:nvSpPr>
          <p:spPr bwMode="auto">
            <a:xfrm>
              <a:off x="4223" y="1923"/>
              <a:ext cx="439" cy="6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P1</a:t>
              </a:r>
            </a:p>
          </p:txBody>
        </p:sp>
        <p:sp>
          <p:nvSpPr>
            <p:cNvPr id="128007" name="Rectangle 7"/>
            <p:cNvSpPr>
              <a:spLocks noChangeArrowheads="1"/>
            </p:cNvSpPr>
            <p:nvPr/>
          </p:nvSpPr>
          <p:spPr bwMode="auto">
            <a:xfrm>
              <a:off x="4756" y="1923"/>
              <a:ext cx="440" cy="6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P2</a:t>
              </a:r>
              <a:endParaRPr lang="en-US" sz="1400"/>
            </a:p>
          </p:txBody>
        </p:sp>
        <p:sp>
          <p:nvSpPr>
            <p:cNvPr id="128008" name="Rectangle 8"/>
            <p:cNvSpPr>
              <a:spLocks noChangeArrowheads="1"/>
            </p:cNvSpPr>
            <p:nvPr/>
          </p:nvSpPr>
          <p:spPr bwMode="auto">
            <a:xfrm>
              <a:off x="4249" y="2369"/>
              <a:ext cx="364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8009" name="Rectangle 9"/>
            <p:cNvSpPr>
              <a:spLocks noChangeArrowheads="1"/>
            </p:cNvSpPr>
            <p:nvPr/>
          </p:nvSpPr>
          <p:spPr bwMode="auto">
            <a:xfrm>
              <a:off x="4785" y="2369"/>
              <a:ext cx="363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8010" name="Freeform 10"/>
            <p:cNvSpPr>
              <a:spLocks/>
            </p:cNvSpPr>
            <p:nvPr/>
          </p:nvSpPr>
          <p:spPr bwMode="auto">
            <a:xfrm>
              <a:off x="4085" y="1658"/>
              <a:ext cx="1091" cy="0"/>
            </a:xfrm>
            <a:custGeom>
              <a:avLst/>
              <a:gdLst>
                <a:gd name="T0" fmla="*/ 0 w 1427"/>
                <a:gd name="T1" fmla="*/ 2 h 2"/>
                <a:gd name="T2" fmla="*/ 1427 w 1427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27" h="2">
                  <a:moveTo>
                    <a:pt x="0" y="2"/>
                  </a:moveTo>
                  <a:lnTo>
                    <a:pt x="1427" y="0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011" name="Line 11"/>
            <p:cNvSpPr>
              <a:spLocks noChangeShapeType="1"/>
            </p:cNvSpPr>
            <p:nvPr/>
          </p:nvSpPr>
          <p:spPr bwMode="auto">
            <a:xfrm>
              <a:off x="4448" y="1658"/>
              <a:ext cx="0" cy="258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012" name="Line 12"/>
            <p:cNvSpPr>
              <a:spLocks noChangeShapeType="1"/>
            </p:cNvSpPr>
            <p:nvPr/>
          </p:nvSpPr>
          <p:spPr bwMode="auto">
            <a:xfrm>
              <a:off x="4980" y="1658"/>
              <a:ext cx="0" cy="258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013" name="Text Box 13"/>
            <p:cNvSpPr txBox="1">
              <a:spLocks noChangeArrowheads="1"/>
            </p:cNvSpPr>
            <p:nvPr/>
          </p:nvSpPr>
          <p:spPr bwMode="auto">
            <a:xfrm>
              <a:off x="4651" y="1458"/>
              <a:ext cx="583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28014" name="Rectangle 14"/>
            <p:cNvSpPr>
              <a:spLocks noChangeArrowheads="1"/>
            </p:cNvSpPr>
            <p:nvPr/>
          </p:nvSpPr>
          <p:spPr bwMode="auto">
            <a:xfrm>
              <a:off x="4203" y="1138"/>
              <a:ext cx="983" cy="273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28015" name="Line 15"/>
            <p:cNvSpPr>
              <a:spLocks noChangeShapeType="1"/>
            </p:cNvSpPr>
            <p:nvPr/>
          </p:nvSpPr>
          <p:spPr bwMode="auto">
            <a:xfrm>
              <a:off x="4601" y="1407"/>
              <a:ext cx="0" cy="245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016" name="Freeform 16"/>
            <p:cNvSpPr>
              <a:spLocks/>
            </p:cNvSpPr>
            <p:nvPr/>
          </p:nvSpPr>
          <p:spPr bwMode="auto">
            <a:xfrm>
              <a:off x="3540" y="2217"/>
              <a:ext cx="151" cy="2"/>
            </a:xfrm>
            <a:custGeom>
              <a:avLst/>
              <a:gdLst>
                <a:gd name="T0" fmla="*/ 196 w 196"/>
                <a:gd name="T1" fmla="*/ 3 h 3"/>
                <a:gd name="T2" fmla="*/ 0 w 196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017" name="Rectangle 17"/>
            <p:cNvSpPr>
              <a:spLocks noChangeArrowheads="1"/>
            </p:cNvSpPr>
            <p:nvPr/>
          </p:nvSpPr>
          <p:spPr bwMode="auto">
            <a:xfrm>
              <a:off x="4232" y="2170"/>
              <a:ext cx="382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28018" name="Rectangle 18"/>
            <p:cNvSpPr>
              <a:spLocks noChangeArrowheads="1"/>
            </p:cNvSpPr>
            <p:nvPr/>
          </p:nvSpPr>
          <p:spPr bwMode="auto">
            <a:xfrm>
              <a:off x="4777" y="2170"/>
              <a:ext cx="36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0x8001</a:t>
              </a:r>
            </a:p>
          </p:txBody>
        </p:sp>
        <p:sp>
          <p:nvSpPr>
            <p:cNvPr id="128019" name="Rectangle 19"/>
            <p:cNvSpPr>
              <a:spLocks noChangeArrowheads="1"/>
            </p:cNvSpPr>
            <p:nvPr/>
          </p:nvSpPr>
          <p:spPr bwMode="auto">
            <a:xfrm>
              <a:off x="2229" y="1138"/>
              <a:ext cx="1309" cy="14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8020" name="Text Box 20"/>
            <p:cNvSpPr txBox="1">
              <a:spLocks noChangeArrowheads="1"/>
            </p:cNvSpPr>
            <p:nvPr/>
          </p:nvSpPr>
          <p:spPr bwMode="auto">
            <a:xfrm>
              <a:off x="2277" y="1381"/>
              <a:ext cx="217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16:</a:t>
              </a:r>
            </a:p>
          </p:txBody>
        </p:sp>
        <p:sp>
          <p:nvSpPr>
            <p:cNvPr id="128021" name="Text Box 21"/>
            <p:cNvSpPr txBox="1">
              <a:spLocks noChangeArrowheads="1"/>
            </p:cNvSpPr>
            <p:nvPr/>
          </p:nvSpPr>
          <p:spPr bwMode="auto">
            <a:xfrm>
              <a:off x="2550" y="1381"/>
              <a:ext cx="92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MOV R0, 0x8000 </a:t>
              </a:r>
            </a:p>
          </p:txBody>
        </p:sp>
        <p:sp>
          <p:nvSpPr>
            <p:cNvPr id="128022" name="Text Box 22"/>
            <p:cNvSpPr txBox="1">
              <a:spLocks noChangeArrowheads="1"/>
            </p:cNvSpPr>
            <p:nvPr/>
          </p:nvSpPr>
          <p:spPr bwMode="auto">
            <a:xfrm>
              <a:off x="2254" y="1509"/>
              <a:ext cx="24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17:</a:t>
              </a:r>
            </a:p>
          </p:txBody>
        </p:sp>
        <p:sp>
          <p:nvSpPr>
            <p:cNvPr id="128023" name="Text Box 23"/>
            <p:cNvSpPr txBox="1">
              <a:spLocks noChangeArrowheads="1"/>
            </p:cNvSpPr>
            <p:nvPr/>
          </p:nvSpPr>
          <p:spPr bwMode="auto">
            <a:xfrm>
              <a:off x="2550" y="1509"/>
              <a:ext cx="73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# modifies R0 </a:t>
              </a:r>
            </a:p>
          </p:txBody>
        </p:sp>
        <p:sp>
          <p:nvSpPr>
            <p:cNvPr id="128024" name="Text Box 24"/>
            <p:cNvSpPr txBox="1">
              <a:spLocks noChangeArrowheads="1"/>
            </p:cNvSpPr>
            <p:nvPr/>
          </p:nvSpPr>
          <p:spPr bwMode="auto">
            <a:xfrm>
              <a:off x="2265" y="1646"/>
              <a:ext cx="229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18:</a:t>
              </a:r>
            </a:p>
          </p:txBody>
        </p:sp>
        <p:sp>
          <p:nvSpPr>
            <p:cNvPr id="128025" name="Text Box 25"/>
            <p:cNvSpPr txBox="1">
              <a:spLocks noChangeArrowheads="1"/>
            </p:cNvSpPr>
            <p:nvPr/>
          </p:nvSpPr>
          <p:spPr bwMode="auto">
            <a:xfrm>
              <a:off x="2550" y="1646"/>
              <a:ext cx="97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MOV 0x8001, R0 </a:t>
              </a:r>
            </a:p>
          </p:txBody>
        </p:sp>
        <p:sp>
          <p:nvSpPr>
            <p:cNvPr id="128026" name="Text Box 26"/>
            <p:cNvSpPr txBox="1">
              <a:spLocks noChangeArrowheads="1"/>
            </p:cNvSpPr>
            <p:nvPr/>
          </p:nvSpPr>
          <p:spPr bwMode="auto">
            <a:xfrm>
              <a:off x="2299" y="1784"/>
              <a:ext cx="195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19:</a:t>
              </a:r>
            </a:p>
          </p:txBody>
        </p:sp>
        <p:sp>
          <p:nvSpPr>
            <p:cNvPr id="128027" name="Text Box 27"/>
            <p:cNvSpPr txBox="1">
              <a:spLocks noChangeArrowheads="1"/>
            </p:cNvSpPr>
            <p:nvPr/>
          </p:nvSpPr>
          <p:spPr bwMode="auto">
            <a:xfrm>
              <a:off x="2550" y="1799"/>
              <a:ext cx="1007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RETI  # ISR return</a:t>
              </a:r>
            </a:p>
          </p:txBody>
        </p:sp>
        <p:sp>
          <p:nvSpPr>
            <p:cNvPr id="128028" name="Text Box 28"/>
            <p:cNvSpPr txBox="1">
              <a:spLocks noChangeArrowheads="1"/>
            </p:cNvSpPr>
            <p:nvPr/>
          </p:nvSpPr>
          <p:spPr bwMode="auto">
            <a:xfrm>
              <a:off x="2269" y="1262"/>
              <a:ext cx="28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rgbClr val="808080"/>
                  </a:solidFill>
                </a:rPr>
                <a:t>ISR </a:t>
              </a:r>
            </a:p>
          </p:txBody>
        </p:sp>
        <p:sp>
          <p:nvSpPr>
            <p:cNvPr id="128029" name="Text Box 29"/>
            <p:cNvSpPr txBox="1">
              <a:spLocks noChangeArrowheads="1"/>
            </p:cNvSpPr>
            <p:nvPr/>
          </p:nvSpPr>
          <p:spPr bwMode="auto">
            <a:xfrm>
              <a:off x="2202" y="2232"/>
              <a:ext cx="27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100:</a:t>
              </a:r>
            </a:p>
          </p:txBody>
        </p:sp>
        <p:sp>
          <p:nvSpPr>
            <p:cNvPr id="128030" name="Text Box 30"/>
            <p:cNvSpPr txBox="1">
              <a:spLocks noChangeArrowheads="1"/>
            </p:cNvSpPr>
            <p:nvPr/>
          </p:nvSpPr>
          <p:spPr bwMode="auto">
            <a:xfrm>
              <a:off x="2248" y="2369"/>
              <a:ext cx="229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101:</a:t>
              </a:r>
            </a:p>
          </p:txBody>
        </p:sp>
        <p:sp>
          <p:nvSpPr>
            <p:cNvPr id="128031" name="Text Box 31"/>
            <p:cNvSpPr txBox="1">
              <a:spLocks noChangeArrowheads="1"/>
            </p:cNvSpPr>
            <p:nvPr/>
          </p:nvSpPr>
          <p:spPr bwMode="auto">
            <a:xfrm>
              <a:off x="2533" y="2232"/>
              <a:ext cx="57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28032" name="Text Box 32"/>
            <p:cNvSpPr txBox="1">
              <a:spLocks noChangeArrowheads="1"/>
            </p:cNvSpPr>
            <p:nvPr/>
          </p:nvSpPr>
          <p:spPr bwMode="auto">
            <a:xfrm>
              <a:off x="2533" y="2369"/>
              <a:ext cx="58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28033" name="Text Box 33"/>
            <p:cNvSpPr txBox="1">
              <a:spLocks noChangeArrowheads="1"/>
            </p:cNvSpPr>
            <p:nvPr/>
          </p:nvSpPr>
          <p:spPr bwMode="auto">
            <a:xfrm>
              <a:off x="2322" y="1876"/>
              <a:ext cx="16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28034" name="Text Box 34"/>
            <p:cNvSpPr txBox="1">
              <a:spLocks noChangeArrowheads="1"/>
            </p:cNvSpPr>
            <p:nvPr/>
          </p:nvSpPr>
          <p:spPr bwMode="auto">
            <a:xfrm>
              <a:off x="2269" y="2017"/>
              <a:ext cx="7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rgbClr val="000000"/>
                  </a:solidFill>
                </a:rPr>
                <a:t>Main program</a:t>
              </a:r>
            </a:p>
          </p:txBody>
        </p:sp>
        <p:sp>
          <p:nvSpPr>
            <p:cNvPr id="128035" name="Text Box 35"/>
            <p:cNvSpPr txBox="1">
              <a:spLocks noChangeArrowheads="1"/>
            </p:cNvSpPr>
            <p:nvPr/>
          </p:nvSpPr>
          <p:spPr bwMode="auto">
            <a:xfrm>
              <a:off x="2311" y="2100"/>
              <a:ext cx="166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28036" name="Text Box 36"/>
            <p:cNvSpPr txBox="1">
              <a:spLocks noChangeArrowheads="1"/>
            </p:cNvSpPr>
            <p:nvPr/>
          </p:nvSpPr>
          <p:spPr bwMode="auto">
            <a:xfrm>
              <a:off x="2454" y="1153"/>
              <a:ext cx="897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noProof="1"/>
                <a:t>Program memory</a:t>
              </a:r>
            </a:p>
          </p:txBody>
        </p:sp>
        <p:sp>
          <p:nvSpPr>
            <p:cNvPr id="128037" name="Rectangle 37"/>
            <p:cNvSpPr>
              <a:spLocks noChangeArrowheads="1"/>
            </p:cNvSpPr>
            <p:nvPr/>
          </p:nvSpPr>
          <p:spPr bwMode="auto">
            <a:xfrm>
              <a:off x="3693" y="2140"/>
              <a:ext cx="247" cy="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28038" name="Oval 38"/>
            <p:cNvSpPr>
              <a:spLocks noChangeArrowheads="1"/>
            </p:cNvSpPr>
            <p:nvPr/>
          </p:nvSpPr>
          <p:spPr bwMode="auto">
            <a:xfrm>
              <a:off x="4392" y="2400"/>
              <a:ext cx="92" cy="92"/>
            </a:xfrm>
            <a:prstGeom prst="ellipse">
              <a:avLst/>
            </a:prstGeom>
            <a:solidFill>
              <a:srgbClr val="969696"/>
            </a:solidFill>
            <a:ln w="12700" cap="sq">
              <a:solidFill>
                <a:srgbClr val="96969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8039" name="Freeform 39"/>
            <p:cNvSpPr>
              <a:spLocks/>
            </p:cNvSpPr>
            <p:nvPr/>
          </p:nvSpPr>
          <p:spPr bwMode="auto">
            <a:xfrm>
              <a:off x="4081" y="2016"/>
              <a:ext cx="143" cy="1"/>
            </a:xfrm>
            <a:custGeom>
              <a:avLst/>
              <a:gdLst>
                <a:gd name="T0" fmla="*/ 143 w 143"/>
                <a:gd name="T1" fmla="*/ 0 h 1"/>
                <a:gd name="T2" fmla="*/ 0 w 143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3" h="1">
                  <a:moveTo>
                    <a:pt x="143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040" name="Text Box 40"/>
            <p:cNvSpPr txBox="1">
              <a:spLocks noChangeArrowheads="1"/>
            </p:cNvSpPr>
            <p:nvPr/>
          </p:nvSpPr>
          <p:spPr bwMode="auto">
            <a:xfrm>
              <a:off x="3865" y="1927"/>
              <a:ext cx="184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Int</a:t>
              </a:r>
            </a:p>
          </p:txBody>
        </p:sp>
        <p:grpSp>
          <p:nvGrpSpPr>
            <p:cNvPr id="128051" name="Group 51"/>
            <p:cNvGrpSpPr>
              <a:grpSpLocks/>
            </p:cNvGrpSpPr>
            <p:nvPr/>
          </p:nvGrpSpPr>
          <p:grpSpPr bwMode="auto">
            <a:xfrm>
              <a:off x="3693" y="2208"/>
              <a:ext cx="345" cy="284"/>
              <a:chOff x="3693" y="2208"/>
              <a:chExt cx="345" cy="284"/>
            </a:xfrm>
          </p:grpSpPr>
          <p:sp>
            <p:nvSpPr>
              <p:cNvPr id="128048" name="Rectangle 48"/>
              <p:cNvSpPr>
                <a:spLocks noChangeArrowheads="1"/>
              </p:cNvSpPr>
              <p:nvPr/>
            </p:nvSpPr>
            <p:spPr bwMode="auto">
              <a:xfrm>
                <a:off x="3693" y="2332"/>
                <a:ext cx="247" cy="1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400">
                    <a:solidFill>
                      <a:srgbClr val="000000"/>
                    </a:solidFill>
                  </a:rPr>
                  <a:t>100</a:t>
                </a:r>
              </a:p>
            </p:txBody>
          </p:sp>
          <p:sp>
            <p:nvSpPr>
              <p:cNvPr id="128050" name="Freeform 50"/>
              <p:cNvSpPr>
                <a:spLocks/>
              </p:cNvSpPr>
              <p:nvPr/>
            </p:nvSpPr>
            <p:spPr bwMode="auto">
              <a:xfrm>
                <a:off x="3972" y="2208"/>
                <a:ext cx="66" cy="204"/>
              </a:xfrm>
              <a:custGeom>
                <a:avLst/>
                <a:gdLst>
                  <a:gd name="T0" fmla="*/ 0 w 66"/>
                  <a:gd name="T1" fmla="*/ 0 h 204"/>
                  <a:gd name="T2" fmla="*/ 66 w 66"/>
                  <a:gd name="T3" fmla="*/ 108 h 204"/>
                  <a:gd name="T4" fmla="*/ 0 w 66"/>
                  <a:gd name="T5" fmla="*/ 20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204">
                    <a:moveTo>
                      <a:pt x="0" y="0"/>
                    </a:moveTo>
                    <a:cubicBezTo>
                      <a:pt x="33" y="37"/>
                      <a:pt x="66" y="74"/>
                      <a:pt x="66" y="108"/>
                    </a:cubicBezTo>
                    <a:cubicBezTo>
                      <a:pt x="66" y="142"/>
                      <a:pt x="33" y="173"/>
                      <a:pt x="0" y="204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8047" name="Freeform 47"/>
            <p:cNvSpPr>
              <a:spLocks/>
            </p:cNvSpPr>
            <p:nvPr/>
          </p:nvSpPr>
          <p:spPr bwMode="auto">
            <a:xfrm>
              <a:off x="3342" y="1209"/>
              <a:ext cx="168" cy="1061"/>
            </a:xfrm>
            <a:custGeom>
              <a:avLst/>
              <a:gdLst>
                <a:gd name="T0" fmla="*/ 162 w 168"/>
                <a:gd name="T1" fmla="*/ 1005 h 1061"/>
                <a:gd name="T2" fmla="*/ 108 w 168"/>
                <a:gd name="T3" fmla="*/ 915 h 1061"/>
                <a:gd name="T4" fmla="*/ 150 w 168"/>
                <a:gd name="T5" fmla="*/ 129 h 1061"/>
                <a:gd name="T6" fmla="*/ 0 w 168"/>
                <a:gd name="T7" fmla="*/ 141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" h="1061">
                  <a:moveTo>
                    <a:pt x="162" y="1005"/>
                  </a:moveTo>
                  <a:cubicBezTo>
                    <a:pt x="136" y="1033"/>
                    <a:pt x="110" y="1061"/>
                    <a:pt x="108" y="915"/>
                  </a:cubicBezTo>
                  <a:cubicBezTo>
                    <a:pt x="106" y="769"/>
                    <a:pt x="168" y="258"/>
                    <a:pt x="150" y="129"/>
                  </a:cubicBezTo>
                  <a:cubicBezTo>
                    <a:pt x="132" y="0"/>
                    <a:pt x="66" y="70"/>
                    <a:pt x="0" y="141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8090" name="Rectangle 90"/>
            <p:cNvSpPr>
              <a:spLocks noChangeArrowheads="1"/>
            </p:cNvSpPr>
            <p:nvPr/>
          </p:nvSpPr>
          <p:spPr bwMode="auto">
            <a:xfrm>
              <a:off x="3693" y="2332"/>
              <a:ext cx="247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100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7165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137" name="Group 113"/>
          <p:cNvGrpSpPr>
            <a:grpSpLocks/>
          </p:cNvGrpSpPr>
          <p:nvPr/>
        </p:nvGrpSpPr>
        <p:grpSpPr bwMode="auto">
          <a:xfrm>
            <a:off x="3495675" y="1806574"/>
            <a:ext cx="4872038" cy="3222625"/>
            <a:chOff x="2202" y="1138"/>
            <a:chExt cx="3069" cy="1425"/>
          </a:xfrm>
        </p:grpSpPr>
        <p:sp>
          <p:nvSpPr>
            <p:cNvPr id="129029" name="Rectangle 5"/>
            <p:cNvSpPr>
              <a:spLocks noChangeArrowheads="1"/>
            </p:cNvSpPr>
            <p:nvPr/>
          </p:nvSpPr>
          <p:spPr bwMode="auto">
            <a:xfrm>
              <a:off x="3662" y="1138"/>
              <a:ext cx="413" cy="1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 dirty="0" smtClean="0">
                  <a:solidFill>
                    <a:srgbClr val="000000"/>
                  </a:solidFill>
                </a:rPr>
                <a:t>    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μP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29034" name="Freeform 10"/>
            <p:cNvSpPr>
              <a:spLocks/>
            </p:cNvSpPr>
            <p:nvPr/>
          </p:nvSpPr>
          <p:spPr bwMode="auto">
            <a:xfrm>
              <a:off x="4085" y="1658"/>
              <a:ext cx="1091" cy="0"/>
            </a:xfrm>
            <a:custGeom>
              <a:avLst/>
              <a:gdLst>
                <a:gd name="T0" fmla="*/ 0 w 1427"/>
                <a:gd name="T1" fmla="*/ 2 h 2"/>
                <a:gd name="T2" fmla="*/ 1427 w 1427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27" h="2">
                  <a:moveTo>
                    <a:pt x="0" y="2"/>
                  </a:moveTo>
                  <a:lnTo>
                    <a:pt x="1427" y="0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35" name="Line 11"/>
            <p:cNvSpPr>
              <a:spLocks noChangeShapeType="1"/>
            </p:cNvSpPr>
            <p:nvPr/>
          </p:nvSpPr>
          <p:spPr bwMode="auto">
            <a:xfrm>
              <a:off x="4448" y="1658"/>
              <a:ext cx="0" cy="258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36" name="Line 12"/>
            <p:cNvSpPr>
              <a:spLocks noChangeShapeType="1"/>
            </p:cNvSpPr>
            <p:nvPr/>
          </p:nvSpPr>
          <p:spPr bwMode="auto">
            <a:xfrm>
              <a:off x="4980" y="1658"/>
              <a:ext cx="0" cy="258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37" name="Text Box 13"/>
            <p:cNvSpPr txBox="1">
              <a:spLocks noChangeArrowheads="1"/>
            </p:cNvSpPr>
            <p:nvPr/>
          </p:nvSpPr>
          <p:spPr bwMode="auto">
            <a:xfrm>
              <a:off x="4688" y="1411"/>
              <a:ext cx="583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 dirty="0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29038" name="Rectangle 14"/>
            <p:cNvSpPr>
              <a:spLocks noChangeArrowheads="1"/>
            </p:cNvSpPr>
            <p:nvPr/>
          </p:nvSpPr>
          <p:spPr bwMode="auto">
            <a:xfrm>
              <a:off x="4203" y="1138"/>
              <a:ext cx="983" cy="273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 dirty="0" smtClean="0">
                  <a:solidFill>
                    <a:srgbClr val="808080"/>
                  </a:solidFill>
                </a:rPr>
                <a:t>      </a:t>
              </a:r>
            </a:p>
            <a:p>
              <a:pPr>
                <a:spcBef>
                  <a:spcPct val="0"/>
                </a:spcBef>
              </a:pPr>
              <a:r>
                <a:rPr lang="en-US" sz="1400" dirty="0">
                  <a:solidFill>
                    <a:srgbClr val="808080"/>
                  </a:solidFill>
                </a:rPr>
                <a:t> </a:t>
              </a:r>
              <a:r>
                <a:rPr lang="en-US" sz="1400" dirty="0" smtClean="0">
                  <a:solidFill>
                    <a:srgbClr val="808080"/>
                  </a:solidFill>
                </a:rPr>
                <a:t>     Data </a:t>
              </a:r>
              <a:r>
                <a:rPr lang="en-US" sz="1400" dirty="0">
                  <a:solidFill>
                    <a:srgbClr val="808080"/>
                  </a:solidFill>
                </a:rPr>
                <a:t>memory</a:t>
              </a:r>
            </a:p>
          </p:txBody>
        </p:sp>
        <p:sp>
          <p:nvSpPr>
            <p:cNvPr id="129039" name="Line 15"/>
            <p:cNvSpPr>
              <a:spLocks noChangeShapeType="1"/>
            </p:cNvSpPr>
            <p:nvPr/>
          </p:nvSpPr>
          <p:spPr bwMode="auto">
            <a:xfrm>
              <a:off x="4601" y="1407"/>
              <a:ext cx="0" cy="245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40" name="Freeform 16"/>
            <p:cNvSpPr>
              <a:spLocks/>
            </p:cNvSpPr>
            <p:nvPr/>
          </p:nvSpPr>
          <p:spPr bwMode="auto">
            <a:xfrm>
              <a:off x="3540" y="2217"/>
              <a:ext cx="151" cy="2"/>
            </a:xfrm>
            <a:custGeom>
              <a:avLst/>
              <a:gdLst>
                <a:gd name="T0" fmla="*/ 196 w 196"/>
                <a:gd name="T1" fmla="*/ 3 h 3"/>
                <a:gd name="T2" fmla="*/ 0 w 196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43" name="Rectangle 19"/>
            <p:cNvSpPr>
              <a:spLocks noChangeArrowheads="1"/>
            </p:cNvSpPr>
            <p:nvPr/>
          </p:nvSpPr>
          <p:spPr bwMode="auto">
            <a:xfrm>
              <a:off x="2229" y="1138"/>
              <a:ext cx="1309" cy="14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9044" name="Text Box 20"/>
            <p:cNvSpPr txBox="1">
              <a:spLocks noChangeArrowheads="1"/>
            </p:cNvSpPr>
            <p:nvPr/>
          </p:nvSpPr>
          <p:spPr bwMode="auto">
            <a:xfrm>
              <a:off x="2277" y="1381"/>
              <a:ext cx="217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/>
                <a:t>16:</a:t>
              </a:r>
            </a:p>
          </p:txBody>
        </p:sp>
        <p:sp>
          <p:nvSpPr>
            <p:cNvPr id="129045" name="Text Box 21"/>
            <p:cNvSpPr txBox="1">
              <a:spLocks noChangeArrowheads="1"/>
            </p:cNvSpPr>
            <p:nvPr/>
          </p:nvSpPr>
          <p:spPr bwMode="auto">
            <a:xfrm>
              <a:off x="2550" y="1381"/>
              <a:ext cx="92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/>
                <a:t>MOV R0, 0x8000</a:t>
              </a:r>
              <a:r>
                <a:rPr lang="en-US" sz="1400">
                  <a:solidFill>
                    <a:srgbClr val="808080"/>
                  </a:solidFill>
                </a:rPr>
                <a:t> </a:t>
              </a:r>
            </a:p>
          </p:txBody>
        </p:sp>
        <p:sp>
          <p:nvSpPr>
            <p:cNvPr id="129046" name="Text Box 22"/>
            <p:cNvSpPr txBox="1">
              <a:spLocks noChangeArrowheads="1"/>
            </p:cNvSpPr>
            <p:nvPr/>
          </p:nvSpPr>
          <p:spPr bwMode="auto">
            <a:xfrm>
              <a:off x="2254" y="1509"/>
              <a:ext cx="24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/>
                <a:t>17:</a:t>
              </a:r>
            </a:p>
          </p:txBody>
        </p:sp>
        <p:sp>
          <p:nvSpPr>
            <p:cNvPr id="129047" name="Text Box 23"/>
            <p:cNvSpPr txBox="1">
              <a:spLocks noChangeArrowheads="1"/>
            </p:cNvSpPr>
            <p:nvPr/>
          </p:nvSpPr>
          <p:spPr bwMode="auto">
            <a:xfrm>
              <a:off x="2550" y="1509"/>
              <a:ext cx="73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/>
                <a:t># modifies R0</a:t>
              </a:r>
              <a:r>
                <a:rPr lang="en-US" sz="1400">
                  <a:solidFill>
                    <a:srgbClr val="808080"/>
                  </a:solidFill>
                </a:rPr>
                <a:t> </a:t>
              </a:r>
            </a:p>
          </p:txBody>
        </p:sp>
        <p:sp>
          <p:nvSpPr>
            <p:cNvPr id="129048" name="Text Box 24"/>
            <p:cNvSpPr txBox="1">
              <a:spLocks noChangeArrowheads="1"/>
            </p:cNvSpPr>
            <p:nvPr/>
          </p:nvSpPr>
          <p:spPr bwMode="auto">
            <a:xfrm>
              <a:off x="2265" y="1646"/>
              <a:ext cx="229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/>
                <a:t>18:</a:t>
              </a:r>
            </a:p>
          </p:txBody>
        </p:sp>
        <p:sp>
          <p:nvSpPr>
            <p:cNvPr id="129049" name="Text Box 25"/>
            <p:cNvSpPr txBox="1">
              <a:spLocks noChangeArrowheads="1"/>
            </p:cNvSpPr>
            <p:nvPr/>
          </p:nvSpPr>
          <p:spPr bwMode="auto">
            <a:xfrm>
              <a:off x="2550" y="1646"/>
              <a:ext cx="97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/>
                <a:t>MOV 0x8001, R0</a:t>
              </a:r>
              <a:r>
                <a:rPr lang="en-US" sz="1400">
                  <a:solidFill>
                    <a:srgbClr val="808080"/>
                  </a:solidFill>
                </a:rPr>
                <a:t> </a:t>
              </a:r>
            </a:p>
          </p:txBody>
        </p:sp>
        <p:sp>
          <p:nvSpPr>
            <p:cNvPr id="129050" name="Text Box 26"/>
            <p:cNvSpPr txBox="1">
              <a:spLocks noChangeArrowheads="1"/>
            </p:cNvSpPr>
            <p:nvPr/>
          </p:nvSpPr>
          <p:spPr bwMode="auto">
            <a:xfrm>
              <a:off x="2299" y="1784"/>
              <a:ext cx="195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/>
                <a:t>19:</a:t>
              </a:r>
            </a:p>
          </p:txBody>
        </p:sp>
        <p:sp>
          <p:nvSpPr>
            <p:cNvPr id="129051" name="Text Box 27"/>
            <p:cNvSpPr txBox="1">
              <a:spLocks noChangeArrowheads="1"/>
            </p:cNvSpPr>
            <p:nvPr/>
          </p:nvSpPr>
          <p:spPr bwMode="auto">
            <a:xfrm>
              <a:off x="2550" y="1799"/>
              <a:ext cx="1007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/>
                <a:t>RETI  # ISR return</a:t>
              </a:r>
            </a:p>
          </p:txBody>
        </p:sp>
        <p:sp>
          <p:nvSpPr>
            <p:cNvPr id="129052" name="Text Box 28"/>
            <p:cNvSpPr txBox="1">
              <a:spLocks noChangeArrowheads="1"/>
            </p:cNvSpPr>
            <p:nvPr/>
          </p:nvSpPr>
          <p:spPr bwMode="auto">
            <a:xfrm>
              <a:off x="2269" y="1262"/>
              <a:ext cx="28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/>
                <a:t>ISR </a:t>
              </a:r>
            </a:p>
          </p:txBody>
        </p:sp>
        <p:sp>
          <p:nvSpPr>
            <p:cNvPr id="129053" name="Text Box 29"/>
            <p:cNvSpPr txBox="1">
              <a:spLocks noChangeArrowheads="1"/>
            </p:cNvSpPr>
            <p:nvPr/>
          </p:nvSpPr>
          <p:spPr bwMode="auto">
            <a:xfrm>
              <a:off x="2202" y="2232"/>
              <a:ext cx="27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100:</a:t>
              </a:r>
            </a:p>
          </p:txBody>
        </p:sp>
        <p:sp>
          <p:nvSpPr>
            <p:cNvPr id="129054" name="Text Box 30"/>
            <p:cNvSpPr txBox="1">
              <a:spLocks noChangeArrowheads="1"/>
            </p:cNvSpPr>
            <p:nvPr/>
          </p:nvSpPr>
          <p:spPr bwMode="auto">
            <a:xfrm>
              <a:off x="2248" y="2369"/>
              <a:ext cx="229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101:</a:t>
              </a:r>
            </a:p>
          </p:txBody>
        </p:sp>
        <p:sp>
          <p:nvSpPr>
            <p:cNvPr id="129055" name="Text Box 31"/>
            <p:cNvSpPr txBox="1">
              <a:spLocks noChangeArrowheads="1"/>
            </p:cNvSpPr>
            <p:nvPr/>
          </p:nvSpPr>
          <p:spPr bwMode="auto">
            <a:xfrm>
              <a:off x="2533" y="2232"/>
              <a:ext cx="57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instruction</a:t>
              </a:r>
              <a:r>
                <a:rPr lang="en-US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29056" name="Text Box 32"/>
            <p:cNvSpPr txBox="1">
              <a:spLocks noChangeArrowheads="1"/>
            </p:cNvSpPr>
            <p:nvPr/>
          </p:nvSpPr>
          <p:spPr bwMode="auto">
            <a:xfrm>
              <a:off x="2533" y="2369"/>
              <a:ext cx="58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instruction </a:t>
              </a:r>
            </a:p>
          </p:txBody>
        </p:sp>
        <p:sp>
          <p:nvSpPr>
            <p:cNvPr id="129057" name="Text Box 33"/>
            <p:cNvSpPr txBox="1">
              <a:spLocks noChangeArrowheads="1"/>
            </p:cNvSpPr>
            <p:nvPr/>
          </p:nvSpPr>
          <p:spPr bwMode="auto">
            <a:xfrm>
              <a:off x="2322" y="1876"/>
              <a:ext cx="16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29058" name="Text Box 34"/>
            <p:cNvSpPr txBox="1">
              <a:spLocks noChangeArrowheads="1"/>
            </p:cNvSpPr>
            <p:nvPr/>
          </p:nvSpPr>
          <p:spPr bwMode="auto">
            <a:xfrm>
              <a:off x="2269" y="2017"/>
              <a:ext cx="7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chemeClr val="bg2"/>
                  </a:solidFill>
                </a:rPr>
                <a:t>Main program</a:t>
              </a:r>
            </a:p>
          </p:txBody>
        </p:sp>
        <p:sp>
          <p:nvSpPr>
            <p:cNvPr id="129059" name="Text Box 35"/>
            <p:cNvSpPr txBox="1">
              <a:spLocks noChangeArrowheads="1"/>
            </p:cNvSpPr>
            <p:nvPr/>
          </p:nvSpPr>
          <p:spPr bwMode="auto">
            <a:xfrm>
              <a:off x="2311" y="2100"/>
              <a:ext cx="166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...</a:t>
              </a:r>
            </a:p>
          </p:txBody>
        </p:sp>
        <p:sp>
          <p:nvSpPr>
            <p:cNvPr id="129060" name="Text Box 36"/>
            <p:cNvSpPr txBox="1">
              <a:spLocks noChangeArrowheads="1"/>
            </p:cNvSpPr>
            <p:nvPr/>
          </p:nvSpPr>
          <p:spPr bwMode="auto">
            <a:xfrm>
              <a:off x="2454" y="1153"/>
              <a:ext cx="897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noProof="1"/>
                <a:t>Program memory</a:t>
              </a:r>
            </a:p>
          </p:txBody>
        </p:sp>
        <p:sp>
          <p:nvSpPr>
            <p:cNvPr id="129061" name="Rectangle 37"/>
            <p:cNvSpPr>
              <a:spLocks noChangeArrowheads="1"/>
            </p:cNvSpPr>
            <p:nvPr/>
          </p:nvSpPr>
          <p:spPr bwMode="auto">
            <a:xfrm>
              <a:off x="3693" y="2140"/>
              <a:ext cx="247" cy="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 dirty="0" smtClean="0">
                  <a:solidFill>
                    <a:srgbClr val="000000"/>
                  </a:solidFill>
                </a:rPr>
                <a:t>   PC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29063" name="Freeform 39"/>
            <p:cNvSpPr>
              <a:spLocks/>
            </p:cNvSpPr>
            <p:nvPr/>
          </p:nvSpPr>
          <p:spPr bwMode="auto">
            <a:xfrm>
              <a:off x="4081" y="2016"/>
              <a:ext cx="143" cy="1"/>
            </a:xfrm>
            <a:custGeom>
              <a:avLst/>
              <a:gdLst>
                <a:gd name="T0" fmla="*/ 143 w 143"/>
                <a:gd name="T1" fmla="*/ 0 h 1"/>
                <a:gd name="T2" fmla="*/ 0 w 143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3" h="1">
                  <a:moveTo>
                    <a:pt x="143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Interrupt-driven I/O using fixed ISR location </a:t>
            </a: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268288" y="1806575"/>
            <a:ext cx="2867025" cy="121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 dirty="0"/>
              <a:t>4(a): The ISR reads data from 0x8000, modifies the data, and writes the resulting data to 0x8001.</a:t>
            </a:r>
          </a:p>
          <a:p>
            <a:pPr algn="l">
              <a:spcBef>
                <a:spcPct val="0"/>
              </a:spcBef>
            </a:pPr>
            <a:endParaRPr lang="en-US" sz="1400" dirty="0"/>
          </a:p>
          <a:p>
            <a:pPr algn="l">
              <a:spcBef>
                <a:spcPct val="0"/>
              </a:spcBef>
            </a:pPr>
            <a:r>
              <a:rPr lang="en-US" sz="1400" dirty="0"/>
              <a:t>4(b): After being read, P1 </a:t>
            </a:r>
            <a:r>
              <a:rPr lang="en-US" sz="1400" dirty="0" err="1"/>
              <a:t>deasserts</a:t>
            </a:r>
            <a:r>
              <a:rPr lang="en-US" sz="1400" dirty="0"/>
              <a:t> </a:t>
            </a:r>
            <a:r>
              <a:rPr lang="en-US" sz="1400" i="1" dirty="0"/>
              <a:t>Int</a:t>
            </a:r>
            <a:r>
              <a:rPr lang="en-US" sz="1400" dirty="0"/>
              <a:t>.</a:t>
            </a:r>
          </a:p>
          <a:p>
            <a:pPr algn="l">
              <a:spcBef>
                <a:spcPct val="0"/>
              </a:spcBef>
            </a:pPr>
            <a:endParaRPr lang="en-US" sz="1400" dirty="0"/>
          </a:p>
        </p:txBody>
      </p:sp>
      <p:sp>
        <p:nvSpPr>
          <p:cNvPr id="129070" name="Rectangle 46"/>
          <p:cNvSpPr>
            <a:spLocks noChangeArrowheads="1"/>
          </p:cNvSpPr>
          <p:nvPr/>
        </p:nvSpPr>
        <p:spPr bwMode="auto">
          <a:xfrm>
            <a:off x="5893039" y="4610467"/>
            <a:ext cx="392112" cy="254000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1400">
                <a:solidFill>
                  <a:schemeClr val="bg2"/>
                </a:solidFill>
              </a:rPr>
              <a:t>100</a:t>
            </a:r>
          </a:p>
        </p:txBody>
      </p:sp>
      <p:grpSp>
        <p:nvGrpSpPr>
          <p:cNvPr id="129125" name="Group 101"/>
          <p:cNvGrpSpPr>
            <a:grpSpLocks/>
          </p:cNvGrpSpPr>
          <p:nvPr/>
        </p:nvGrpSpPr>
        <p:grpSpPr bwMode="auto">
          <a:xfrm>
            <a:off x="6135688" y="3052763"/>
            <a:ext cx="1866900" cy="1016000"/>
            <a:chOff x="3865" y="1923"/>
            <a:chExt cx="1176" cy="640"/>
          </a:xfrm>
        </p:grpSpPr>
        <p:grpSp>
          <p:nvGrpSpPr>
            <p:cNvPr id="129118" name="Group 94"/>
            <p:cNvGrpSpPr>
              <a:grpSpLocks/>
            </p:cNvGrpSpPr>
            <p:nvPr/>
          </p:nvGrpSpPr>
          <p:grpSpPr bwMode="auto">
            <a:xfrm>
              <a:off x="3865" y="1923"/>
              <a:ext cx="797" cy="640"/>
              <a:chOff x="3865" y="1923"/>
              <a:chExt cx="797" cy="640"/>
            </a:xfrm>
          </p:grpSpPr>
          <p:grpSp>
            <p:nvGrpSpPr>
              <p:cNvPr id="129113" name="Group 89"/>
              <p:cNvGrpSpPr>
                <a:grpSpLocks/>
              </p:cNvGrpSpPr>
              <p:nvPr/>
            </p:nvGrpSpPr>
            <p:grpSpPr bwMode="auto">
              <a:xfrm>
                <a:off x="3865" y="1927"/>
                <a:ext cx="405" cy="259"/>
                <a:chOff x="3865" y="1927"/>
                <a:chExt cx="405" cy="259"/>
              </a:xfrm>
            </p:grpSpPr>
            <p:sp>
              <p:nvSpPr>
                <p:cNvPr id="129109" name="Freeform 85"/>
                <p:cNvSpPr>
                  <a:spLocks/>
                </p:cNvSpPr>
                <p:nvPr/>
              </p:nvSpPr>
              <p:spPr bwMode="auto">
                <a:xfrm>
                  <a:off x="4081" y="2016"/>
                  <a:ext cx="143" cy="1"/>
                </a:xfrm>
                <a:custGeom>
                  <a:avLst/>
                  <a:gdLst>
                    <a:gd name="T0" fmla="*/ 143 w 143"/>
                    <a:gd name="T1" fmla="*/ 0 h 1"/>
                    <a:gd name="T2" fmla="*/ 0 w 143"/>
                    <a:gd name="T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3" h="1">
                      <a:moveTo>
                        <a:pt x="143" y="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110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865" y="1927"/>
                  <a:ext cx="184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r">
                    <a:spcBef>
                      <a:spcPct val="0"/>
                    </a:spcBef>
                  </a:pPr>
                  <a:r>
                    <a:rPr lang="en-US" sz="1400"/>
                    <a:t>Int</a:t>
                  </a:r>
                </a:p>
              </p:txBody>
            </p:sp>
            <p:sp>
              <p:nvSpPr>
                <p:cNvPr id="129112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102" y="2052"/>
                  <a:ext cx="168" cy="1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sz="1400" dirty="0"/>
                    <a:t>0</a:t>
                  </a:r>
                </a:p>
              </p:txBody>
            </p:sp>
          </p:grpSp>
          <p:sp>
            <p:nvSpPr>
              <p:cNvPr id="129116" name="Rectangle 92"/>
              <p:cNvSpPr>
                <a:spLocks noChangeArrowheads="1"/>
              </p:cNvSpPr>
              <p:nvPr/>
            </p:nvSpPr>
            <p:spPr bwMode="auto">
              <a:xfrm>
                <a:off x="4223" y="1923"/>
                <a:ext cx="439" cy="6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400"/>
                  <a:t>P1</a:t>
                </a:r>
              </a:p>
            </p:txBody>
          </p:sp>
        </p:grpSp>
        <p:grpSp>
          <p:nvGrpSpPr>
            <p:cNvPr id="129124" name="Group 100"/>
            <p:cNvGrpSpPr>
              <a:grpSpLocks/>
            </p:cNvGrpSpPr>
            <p:nvPr/>
          </p:nvGrpSpPr>
          <p:grpSpPr bwMode="auto">
            <a:xfrm>
              <a:off x="4920" y="2382"/>
              <a:ext cx="121" cy="121"/>
              <a:chOff x="4914" y="2844"/>
              <a:chExt cx="121" cy="121"/>
            </a:xfrm>
          </p:grpSpPr>
          <p:sp>
            <p:nvSpPr>
              <p:cNvPr id="129120" name="Oval 96"/>
              <p:cNvSpPr>
                <a:spLocks noChangeArrowheads="1"/>
              </p:cNvSpPr>
              <p:nvPr/>
            </p:nvSpPr>
            <p:spPr bwMode="auto">
              <a:xfrm>
                <a:off x="4932" y="2862"/>
                <a:ext cx="86" cy="86"/>
              </a:xfrm>
              <a:prstGeom prst="ellipse">
                <a:avLst/>
              </a:prstGeom>
              <a:solidFill>
                <a:srgbClr val="969696"/>
              </a:solidFill>
              <a:ln w="12700" cap="sq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121" name="Oval 97"/>
              <p:cNvSpPr>
                <a:spLocks noChangeArrowheads="1"/>
              </p:cNvSpPr>
              <p:nvPr/>
            </p:nvSpPr>
            <p:spPr bwMode="auto">
              <a:xfrm>
                <a:off x="4914" y="2844"/>
                <a:ext cx="121" cy="121"/>
              </a:xfrm>
              <a:prstGeom prst="ellipse">
                <a:avLst/>
              </a:prstGeom>
              <a:noFill/>
              <a:ln w="12700" cap="sq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9122" name="Oval 98"/>
            <p:cNvSpPr>
              <a:spLocks noChangeArrowheads="1"/>
            </p:cNvSpPr>
            <p:nvPr/>
          </p:nvSpPr>
          <p:spPr bwMode="auto">
            <a:xfrm>
              <a:off x="4386" y="2388"/>
              <a:ext cx="128" cy="116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9138" name="Group 114"/>
          <p:cNvGrpSpPr>
            <a:grpSpLocks/>
          </p:cNvGrpSpPr>
          <p:nvPr/>
        </p:nvGrpSpPr>
        <p:grpSpPr bwMode="auto">
          <a:xfrm>
            <a:off x="5970588" y="2286000"/>
            <a:ext cx="2278062" cy="1782763"/>
            <a:chOff x="3761" y="1440"/>
            <a:chExt cx="1435" cy="1123"/>
          </a:xfrm>
        </p:grpSpPr>
        <p:grpSp>
          <p:nvGrpSpPr>
            <p:cNvPr id="129131" name="Group 107"/>
            <p:cNvGrpSpPr>
              <a:grpSpLocks/>
            </p:cNvGrpSpPr>
            <p:nvPr/>
          </p:nvGrpSpPr>
          <p:grpSpPr bwMode="auto">
            <a:xfrm>
              <a:off x="3761" y="1440"/>
              <a:ext cx="1415" cy="1123"/>
              <a:chOff x="509" y="1926"/>
              <a:chExt cx="1415" cy="1123"/>
            </a:xfrm>
          </p:grpSpPr>
          <p:grpSp>
            <p:nvGrpSpPr>
              <p:cNvPr id="129126" name="Group 102"/>
              <p:cNvGrpSpPr>
                <a:grpSpLocks/>
              </p:cNvGrpSpPr>
              <p:nvPr/>
            </p:nvGrpSpPr>
            <p:grpSpPr bwMode="auto">
              <a:xfrm>
                <a:off x="509" y="1926"/>
                <a:ext cx="1415" cy="1123"/>
                <a:chOff x="3761" y="1440"/>
                <a:chExt cx="1415" cy="1123"/>
              </a:xfrm>
            </p:grpSpPr>
            <p:grpSp>
              <p:nvGrpSpPr>
                <p:cNvPr id="129123" name="Group 99"/>
                <p:cNvGrpSpPr>
                  <a:grpSpLocks/>
                </p:cNvGrpSpPr>
                <p:nvPr/>
              </p:nvGrpSpPr>
              <p:grpSpPr bwMode="auto">
                <a:xfrm>
                  <a:off x="3761" y="1440"/>
                  <a:ext cx="1415" cy="1063"/>
                  <a:chOff x="3761" y="1440"/>
                  <a:chExt cx="1415" cy="1063"/>
                </a:xfrm>
              </p:grpSpPr>
              <p:sp>
                <p:nvSpPr>
                  <p:cNvPr id="129096" name="Freeform 72"/>
                  <p:cNvSpPr>
                    <a:spLocks/>
                  </p:cNvSpPr>
                  <p:nvPr/>
                </p:nvSpPr>
                <p:spPr bwMode="auto">
                  <a:xfrm>
                    <a:off x="4056" y="1680"/>
                    <a:ext cx="589" cy="788"/>
                  </a:xfrm>
                  <a:custGeom>
                    <a:avLst/>
                    <a:gdLst>
                      <a:gd name="T0" fmla="*/ 468 w 589"/>
                      <a:gd name="T1" fmla="*/ 762 h 788"/>
                      <a:gd name="T2" fmla="*/ 564 w 589"/>
                      <a:gd name="T3" fmla="*/ 732 h 788"/>
                      <a:gd name="T4" fmla="*/ 576 w 589"/>
                      <a:gd name="T5" fmla="*/ 426 h 788"/>
                      <a:gd name="T6" fmla="*/ 570 w 589"/>
                      <a:gd name="T7" fmla="*/ 168 h 788"/>
                      <a:gd name="T8" fmla="*/ 462 w 589"/>
                      <a:gd name="T9" fmla="*/ 96 h 788"/>
                      <a:gd name="T10" fmla="*/ 306 w 589"/>
                      <a:gd name="T11" fmla="*/ 90 h 788"/>
                      <a:gd name="T12" fmla="*/ 132 w 589"/>
                      <a:gd name="T13" fmla="*/ 78 h 788"/>
                      <a:gd name="T14" fmla="*/ 0 w 589"/>
                      <a:gd name="T15" fmla="*/ 0 h 7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89" h="788">
                        <a:moveTo>
                          <a:pt x="468" y="762"/>
                        </a:moveTo>
                        <a:cubicBezTo>
                          <a:pt x="484" y="757"/>
                          <a:pt x="546" y="788"/>
                          <a:pt x="564" y="732"/>
                        </a:cubicBezTo>
                        <a:cubicBezTo>
                          <a:pt x="582" y="676"/>
                          <a:pt x="575" y="520"/>
                          <a:pt x="576" y="426"/>
                        </a:cubicBezTo>
                        <a:cubicBezTo>
                          <a:pt x="577" y="332"/>
                          <a:pt x="589" y="223"/>
                          <a:pt x="570" y="168"/>
                        </a:cubicBezTo>
                        <a:cubicBezTo>
                          <a:pt x="551" y="113"/>
                          <a:pt x="506" y="109"/>
                          <a:pt x="462" y="96"/>
                        </a:cubicBezTo>
                        <a:cubicBezTo>
                          <a:pt x="418" y="83"/>
                          <a:pt x="361" y="93"/>
                          <a:pt x="306" y="90"/>
                        </a:cubicBezTo>
                        <a:cubicBezTo>
                          <a:pt x="251" y="87"/>
                          <a:pt x="183" y="93"/>
                          <a:pt x="132" y="78"/>
                        </a:cubicBezTo>
                        <a:cubicBezTo>
                          <a:pt x="81" y="63"/>
                          <a:pt x="27" y="16"/>
                          <a:pt x="0" y="0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arrow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097" name="Freeform 73"/>
                  <p:cNvSpPr>
                    <a:spLocks/>
                  </p:cNvSpPr>
                  <p:nvPr/>
                </p:nvSpPr>
                <p:spPr bwMode="auto">
                  <a:xfrm>
                    <a:off x="3761" y="1500"/>
                    <a:ext cx="73" cy="144"/>
                  </a:xfrm>
                  <a:custGeom>
                    <a:avLst/>
                    <a:gdLst>
                      <a:gd name="T0" fmla="*/ 61 w 73"/>
                      <a:gd name="T1" fmla="*/ 144 h 144"/>
                      <a:gd name="T2" fmla="*/ 7 w 73"/>
                      <a:gd name="T3" fmla="*/ 96 h 144"/>
                      <a:gd name="T4" fmla="*/ 19 w 73"/>
                      <a:gd name="T5" fmla="*/ 30 h 144"/>
                      <a:gd name="T6" fmla="*/ 73 w 73"/>
                      <a:gd name="T7" fmla="*/ 0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3" h="144">
                        <a:moveTo>
                          <a:pt x="61" y="144"/>
                        </a:moveTo>
                        <a:cubicBezTo>
                          <a:pt x="52" y="135"/>
                          <a:pt x="14" y="115"/>
                          <a:pt x="7" y="96"/>
                        </a:cubicBezTo>
                        <a:cubicBezTo>
                          <a:pt x="0" y="77"/>
                          <a:pt x="8" y="46"/>
                          <a:pt x="19" y="30"/>
                        </a:cubicBezTo>
                        <a:cubicBezTo>
                          <a:pt x="30" y="14"/>
                          <a:pt x="62" y="6"/>
                          <a:pt x="73" y="0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arrow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098" name="Freeform 74"/>
                  <p:cNvSpPr>
                    <a:spLocks/>
                  </p:cNvSpPr>
                  <p:nvPr/>
                </p:nvSpPr>
                <p:spPr bwMode="auto">
                  <a:xfrm>
                    <a:off x="4104" y="1542"/>
                    <a:ext cx="744" cy="888"/>
                  </a:xfrm>
                  <a:custGeom>
                    <a:avLst/>
                    <a:gdLst>
                      <a:gd name="T0" fmla="*/ 0 w 744"/>
                      <a:gd name="T1" fmla="*/ 0 h 888"/>
                      <a:gd name="T2" fmla="*/ 132 w 744"/>
                      <a:gd name="T3" fmla="*/ 54 h 888"/>
                      <a:gd name="T4" fmla="*/ 426 w 744"/>
                      <a:gd name="T5" fmla="*/ 60 h 888"/>
                      <a:gd name="T6" fmla="*/ 600 w 744"/>
                      <a:gd name="T7" fmla="*/ 102 h 888"/>
                      <a:gd name="T8" fmla="*/ 618 w 744"/>
                      <a:gd name="T9" fmla="*/ 318 h 888"/>
                      <a:gd name="T10" fmla="*/ 636 w 744"/>
                      <a:gd name="T11" fmla="*/ 708 h 888"/>
                      <a:gd name="T12" fmla="*/ 744 w 744"/>
                      <a:gd name="T13" fmla="*/ 888 h 8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44" h="888">
                        <a:moveTo>
                          <a:pt x="0" y="0"/>
                        </a:moveTo>
                        <a:cubicBezTo>
                          <a:pt x="21" y="9"/>
                          <a:pt x="61" y="44"/>
                          <a:pt x="132" y="54"/>
                        </a:cubicBezTo>
                        <a:cubicBezTo>
                          <a:pt x="203" y="64"/>
                          <a:pt x="348" y="52"/>
                          <a:pt x="426" y="60"/>
                        </a:cubicBezTo>
                        <a:cubicBezTo>
                          <a:pt x="504" y="68"/>
                          <a:pt x="568" y="59"/>
                          <a:pt x="600" y="102"/>
                        </a:cubicBezTo>
                        <a:cubicBezTo>
                          <a:pt x="632" y="145"/>
                          <a:pt x="612" y="217"/>
                          <a:pt x="618" y="318"/>
                        </a:cubicBezTo>
                        <a:cubicBezTo>
                          <a:pt x="624" y="419"/>
                          <a:pt x="615" y="613"/>
                          <a:pt x="636" y="708"/>
                        </a:cubicBezTo>
                        <a:cubicBezTo>
                          <a:pt x="657" y="803"/>
                          <a:pt x="721" y="850"/>
                          <a:pt x="744" y="888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arrow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099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4398" y="2394"/>
                    <a:ext cx="104" cy="104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100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3912" y="1608"/>
                    <a:ext cx="86" cy="8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101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3906" y="1458"/>
                    <a:ext cx="86" cy="8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102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1440"/>
                    <a:ext cx="121" cy="121"/>
                  </a:xfrm>
                  <a:prstGeom prst="ellips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tx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103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4938" y="2400"/>
                    <a:ext cx="86" cy="8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104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4920" y="2382"/>
                    <a:ext cx="121" cy="121"/>
                  </a:xfrm>
                  <a:prstGeom prst="ellips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tx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105" name="Freeform 81"/>
                  <p:cNvSpPr>
                    <a:spLocks/>
                  </p:cNvSpPr>
                  <p:nvPr/>
                </p:nvSpPr>
                <p:spPr bwMode="auto">
                  <a:xfrm>
                    <a:off x="4085" y="1658"/>
                    <a:ext cx="1091" cy="0"/>
                  </a:xfrm>
                  <a:custGeom>
                    <a:avLst/>
                    <a:gdLst>
                      <a:gd name="T0" fmla="*/ 0 w 1427"/>
                      <a:gd name="T1" fmla="*/ 2 h 2"/>
                      <a:gd name="T2" fmla="*/ 1427 w 1427"/>
                      <a:gd name="T3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427" h="2">
                        <a:moveTo>
                          <a:pt x="0" y="2"/>
                        </a:moveTo>
                        <a:lnTo>
                          <a:pt x="1427" y="0"/>
                        </a:lnTo>
                      </a:path>
                    </a:pathLst>
                  </a:custGeom>
                  <a:noFill/>
                  <a:ln w="158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9106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4448" y="1658"/>
                    <a:ext cx="0" cy="258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9107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4980" y="1658"/>
                    <a:ext cx="0" cy="258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9114" name="Rectangle 90"/>
                <p:cNvSpPr>
                  <a:spLocks noChangeArrowheads="1"/>
                </p:cNvSpPr>
                <p:nvPr/>
              </p:nvSpPr>
              <p:spPr bwMode="auto">
                <a:xfrm>
                  <a:off x="4223" y="1923"/>
                  <a:ext cx="439" cy="6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400"/>
                    <a:t>P1</a:t>
                  </a:r>
                </a:p>
              </p:txBody>
            </p:sp>
          </p:grpSp>
          <p:sp>
            <p:nvSpPr>
              <p:cNvPr id="129127" name="Rectangle 103"/>
              <p:cNvSpPr>
                <a:spLocks noChangeArrowheads="1"/>
              </p:cNvSpPr>
              <p:nvPr/>
            </p:nvSpPr>
            <p:spPr bwMode="auto">
              <a:xfrm>
                <a:off x="997" y="2855"/>
                <a:ext cx="364" cy="1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endParaRPr lang="en-US" sz="1400"/>
              </a:p>
            </p:txBody>
          </p:sp>
          <p:sp>
            <p:nvSpPr>
              <p:cNvPr id="129128" name="Rectangle 104"/>
              <p:cNvSpPr>
                <a:spLocks noChangeArrowheads="1"/>
              </p:cNvSpPr>
              <p:nvPr/>
            </p:nvSpPr>
            <p:spPr bwMode="auto">
              <a:xfrm>
                <a:off x="980" y="2656"/>
                <a:ext cx="382" cy="1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400"/>
                  <a:t>0x8000</a:t>
                </a:r>
              </a:p>
            </p:txBody>
          </p:sp>
        </p:grpSp>
        <p:sp>
          <p:nvSpPr>
            <p:cNvPr id="129132" name="Rectangle 108"/>
            <p:cNvSpPr>
              <a:spLocks noChangeArrowheads="1"/>
            </p:cNvSpPr>
            <p:nvPr/>
          </p:nvSpPr>
          <p:spPr bwMode="auto">
            <a:xfrm>
              <a:off x="4756" y="1923"/>
              <a:ext cx="440" cy="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P2</a:t>
              </a:r>
            </a:p>
          </p:txBody>
        </p:sp>
        <p:sp>
          <p:nvSpPr>
            <p:cNvPr id="129133" name="Rectangle 109"/>
            <p:cNvSpPr>
              <a:spLocks noChangeArrowheads="1"/>
            </p:cNvSpPr>
            <p:nvPr/>
          </p:nvSpPr>
          <p:spPr bwMode="auto">
            <a:xfrm>
              <a:off x="4785" y="2369"/>
              <a:ext cx="363" cy="1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9134" name="Rectangle 110"/>
            <p:cNvSpPr>
              <a:spLocks noChangeArrowheads="1"/>
            </p:cNvSpPr>
            <p:nvPr/>
          </p:nvSpPr>
          <p:spPr bwMode="auto">
            <a:xfrm>
              <a:off x="4777" y="2170"/>
              <a:ext cx="36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0x8001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01341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87" name="Rectangle 3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Interrupt-driven I/O using fixed ISR location </a:t>
            </a:r>
          </a:p>
        </p:txBody>
      </p:sp>
      <p:sp>
        <p:nvSpPr>
          <p:cNvPr id="130088" name="Text Box 40"/>
          <p:cNvSpPr txBox="1">
            <a:spLocks noChangeArrowheads="1"/>
          </p:cNvSpPr>
          <p:nvPr/>
        </p:nvSpPr>
        <p:spPr bwMode="auto">
          <a:xfrm>
            <a:off x="268288" y="1806575"/>
            <a:ext cx="2867025" cy="121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 dirty="0"/>
              <a:t>5: The ISR returns, thus restoring PC to 100+1=101, where </a:t>
            </a:r>
            <a:r>
              <a:rPr lang="en-US" sz="1400" dirty="0">
                <a:sym typeface="Symbol" pitchFamily="18" charset="2"/>
              </a:rPr>
              <a:t></a:t>
            </a:r>
            <a:r>
              <a:rPr lang="en-US" sz="1400" dirty="0"/>
              <a:t>P resumes executing.</a:t>
            </a:r>
            <a:endParaRPr lang="en-US" dirty="0"/>
          </a:p>
        </p:txBody>
      </p:sp>
      <p:grpSp>
        <p:nvGrpSpPr>
          <p:cNvPr id="130149" name="Group 101"/>
          <p:cNvGrpSpPr>
            <a:grpSpLocks/>
          </p:cNvGrpSpPr>
          <p:nvPr/>
        </p:nvGrpSpPr>
        <p:grpSpPr bwMode="auto">
          <a:xfrm>
            <a:off x="3495675" y="1806574"/>
            <a:ext cx="4813300" cy="3679825"/>
            <a:chOff x="2202" y="1138"/>
            <a:chExt cx="3032" cy="1425"/>
          </a:xfrm>
        </p:grpSpPr>
        <p:sp>
          <p:nvSpPr>
            <p:cNvPr id="130051" name="Rectangle 3"/>
            <p:cNvSpPr>
              <a:spLocks noChangeArrowheads="1"/>
            </p:cNvSpPr>
            <p:nvPr/>
          </p:nvSpPr>
          <p:spPr bwMode="auto">
            <a:xfrm>
              <a:off x="3662" y="1138"/>
              <a:ext cx="413" cy="1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μP</a:t>
              </a:r>
            </a:p>
          </p:txBody>
        </p:sp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4223" y="1923"/>
              <a:ext cx="439" cy="6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P1</a:t>
              </a: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4756" y="1923"/>
              <a:ext cx="440" cy="6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P2</a:t>
              </a:r>
              <a:endParaRPr lang="en-US" sz="1400"/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4249" y="2369"/>
              <a:ext cx="364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30055" name="Rectangle 7"/>
            <p:cNvSpPr>
              <a:spLocks noChangeArrowheads="1"/>
            </p:cNvSpPr>
            <p:nvPr/>
          </p:nvSpPr>
          <p:spPr bwMode="auto">
            <a:xfrm>
              <a:off x="4785" y="2369"/>
              <a:ext cx="363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30056" name="Freeform 8"/>
            <p:cNvSpPr>
              <a:spLocks/>
            </p:cNvSpPr>
            <p:nvPr/>
          </p:nvSpPr>
          <p:spPr bwMode="auto">
            <a:xfrm>
              <a:off x="4085" y="1658"/>
              <a:ext cx="1091" cy="0"/>
            </a:xfrm>
            <a:custGeom>
              <a:avLst/>
              <a:gdLst>
                <a:gd name="T0" fmla="*/ 0 w 1427"/>
                <a:gd name="T1" fmla="*/ 2 h 2"/>
                <a:gd name="T2" fmla="*/ 1427 w 1427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27" h="2">
                  <a:moveTo>
                    <a:pt x="0" y="2"/>
                  </a:moveTo>
                  <a:lnTo>
                    <a:pt x="1427" y="0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57" name="Line 9"/>
            <p:cNvSpPr>
              <a:spLocks noChangeShapeType="1"/>
            </p:cNvSpPr>
            <p:nvPr/>
          </p:nvSpPr>
          <p:spPr bwMode="auto">
            <a:xfrm>
              <a:off x="4448" y="1658"/>
              <a:ext cx="0" cy="258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58" name="Line 10"/>
            <p:cNvSpPr>
              <a:spLocks noChangeShapeType="1"/>
            </p:cNvSpPr>
            <p:nvPr/>
          </p:nvSpPr>
          <p:spPr bwMode="auto">
            <a:xfrm>
              <a:off x="4980" y="1658"/>
              <a:ext cx="0" cy="258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59" name="Text Box 11"/>
            <p:cNvSpPr txBox="1">
              <a:spLocks noChangeArrowheads="1"/>
            </p:cNvSpPr>
            <p:nvPr/>
          </p:nvSpPr>
          <p:spPr bwMode="auto">
            <a:xfrm>
              <a:off x="4651" y="1458"/>
              <a:ext cx="583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30060" name="Rectangle 12"/>
            <p:cNvSpPr>
              <a:spLocks noChangeArrowheads="1"/>
            </p:cNvSpPr>
            <p:nvPr/>
          </p:nvSpPr>
          <p:spPr bwMode="auto">
            <a:xfrm>
              <a:off x="4203" y="1138"/>
              <a:ext cx="983" cy="273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30061" name="Line 13"/>
            <p:cNvSpPr>
              <a:spLocks noChangeShapeType="1"/>
            </p:cNvSpPr>
            <p:nvPr/>
          </p:nvSpPr>
          <p:spPr bwMode="auto">
            <a:xfrm>
              <a:off x="4601" y="1407"/>
              <a:ext cx="0" cy="245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62" name="Freeform 14"/>
            <p:cNvSpPr>
              <a:spLocks/>
            </p:cNvSpPr>
            <p:nvPr/>
          </p:nvSpPr>
          <p:spPr bwMode="auto">
            <a:xfrm>
              <a:off x="3540" y="2217"/>
              <a:ext cx="151" cy="2"/>
            </a:xfrm>
            <a:custGeom>
              <a:avLst/>
              <a:gdLst>
                <a:gd name="T0" fmla="*/ 196 w 196"/>
                <a:gd name="T1" fmla="*/ 3 h 3"/>
                <a:gd name="T2" fmla="*/ 0 w 196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4232" y="2170"/>
              <a:ext cx="382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30064" name="Rectangle 16"/>
            <p:cNvSpPr>
              <a:spLocks noChangeArrowheads="1"/>
            </p:cNvSpPr>
            <p:nvPr/>
          </p:nvSpPr>
          <p:spPr bwMode="auto">
            <a:xfrm>
              <a:off x="4777" y="2170"/>
              <a:ext cx="36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0x8001</a:t>
              </a:r>
            </a:p>
          </p:txBody>
        </p:sp>
        <p:sp>
          <p:nvSpPr>
            <p:cNvPr id="130065" name="Rectangle 17"/>
            <p:cNvSpPr>
              <a:spLocks noChangeArrowheads="1"/>
            </p:cNvSpPr>
            <p:nvPr/>
          </p:nvSpPr>
          <p:spPr bwMode="auto">
            <a:xfrm>
              <a:off x="2229" y="1138"/>
              <a:ext cx="1309" cy="14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30066" name="Text Box 18"/>
            <p:cNvSpPr txBox="1">
              <a:spLocks noChangeArrowheads="1"/>
            </p:cNvSpPr>
            <p:nvPr/>
          </p:nvSpPr>
          <p:spPr bwMode="auto">
            <a:xfrm>
              <a:off x="2277" y="1381"/>
              <a:ext cx="217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/>
                <a:t>16:</a:t>
              </a:r>
            </a:p>
          </p:txBody>
        </p:sp>
        <p:sp>
          <p:nvSpPr>
            <p:cNvPr id="130067" name="Text Box 19"/>
            <p:cNvSpPr txBox="1">
              <a:spLocks noChangeArrowheads="1"/>
            </p:cNvSpPr>
            <p:nvPr/>
          </p:nvSpPr>
          <p:spPr bwMode="auto">
            <a:xfrm>
              <a:off x="2550" y="1381"/>
              <a:ext cx="92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/>
                <a:t>MOV R0, 0x8000</a:t>
              </a:r>
              <a:r>
                <a:rPr lang="en-US" sz="1400">
                  <a:solidFill>
                    <a:srgbClr val="808080"/>
                  </a:solidFill>
                </a:rPr>
                <a:t> </a:t>
              </a:r>
            </a:p>
          </p:txBody>
        </p:sp>
        <p:sp>
          <p:nvSpPr>
            <p:cNvPr id="130068" name="Text Box 20"/>
            <p:cNvSpPr txBox="1">
              <a:spLocks noChangeArrowheads="1"/>
            </p:cNvSpPr>
            <p:nvPr/>
          </p:nvSpPr>
          <p:spPr bwMode="auto">
            <a:xfrm>
              <a:off x="2254" y="1509"/>
              <a:ext cx="24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/>
                <a:t>17:</a:t>
              </a:r>
            </a:p>
          </p:txBody>
        </p:sp>
        <p:sp>
          <p:nvSpPr>
            <p:cNvPr id="130069" name="Text Box 21"/>
            <p:cNvSpPr txBox="1">
              <a:spLocks noChangeArrowheads="1"/>
            </p:cNvSpPr>
            <p:nvPr/>
          </p:nvSpPr>
          <p:spPr bwMode="auto">
            <a:xfrm>
              <a:off x="2550" y="1509"/>
              <a:ext cx="73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/>
                <a:t># modifies R0</a:t>
              </a:r>
              <a:r>
                <a:rPr lang="en-US" sz="1400">
                  <a:solidFill>
                    <a:srgbClr val="808080"/>
                  </a:solidFill>
                </a:rPr>
                <a:t> </a:t>
              </a:r>
            </a:p>
          </p:txBody>
        </p:sp>
        <p:sp>
          <p:nvSpPr>
            <p:cNvPr id="130070" name="Text Box 22"/>
            <p:cNvSpPr txBox="1">
              <a:spLocks noChangeArrowheads="1"/>
            </p:cNvSpPr>
            <p:nvPr/>
          </p:nvSpPr>
          <p:spPr bwMode="auto">
            <a:xfrm>
              <a:off x="2265" y="1646"/>
              <a:ext cx="229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/>
                <a:t>18:</a:t>
              </a:r>
            </a:p>
          </p:txBody>
        </p:sp>
        <p:sp>
          <p:nvSpPr>
            <p:cNvPr id="130071" name="Text Box 23"/>
            <p:cNvSpPr txBox="1">
              <a:spLocks noChangeArrowheads="1"/>
            </p:cNvSpPr>
            <p:nvPr/>
          </p:nvSpPr>
          <p:spPr bwMode="auto">
            <a:xfrm>
              <a:off x="2550" y="1646"/>
              <a:ext cx="97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/>
                <a:t>MOV 0x8001, R0</a:t>
              </a:r>
              <a:r>
                <a:rPr lang="en-US" sz="1400">
                  <a:solidFill>
                    <a:srgbClr val="808080"/>
                  </a:solidFill>
                </a:rPr>
                <a:t> </a:t>
              </a:r>
            </a:p>
          </p:txBody>
        </p:sp>
        <p:sp>
          <p:nvSpPr>
            <p:cNvPr id="130072" name="Text Box 24"/>
            <p:cNvSpPr txBox="1">
              <a:spLocks noChangeArrowheads="1"/>
            </p:cNvSpPr>
            <p:nvPr/>
          </p:nvSpPr>
          <p:spPr bwMode="auto">
            <a:xfrm>
              <a:off x="2299" y="1784"/>
              <a:ext cx="195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/>
                <a:t>19:</a:t>
              </a:r>
            </a:p>
          </p:txBody>
        </p:sp>
        <p:sp>
          <p:nvSpPr>
            <p:cNvPr id="130073" name="Text Box 25"/>
            <p:cNvSpPr txBox="1">
              <a:spLocks noChangeArrowheads="1"/>
            </p:cNvSpPr>
            <p:nvPr/>
          </p:nvSpPr>
          <p:spPr bwMode="auto">
            <a:xfrm>
              <a:off x="2550" y="1799"/>
              <a:ext cx="1007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/>
                <a:t>RETI  # ISR return</a:t>
              </a:r>
            </a:p>
          </p:txBody>
        </p:sp>
        <p:sp>
          <p:nvSpPr>
            <p:cNvPr id="130074" name="Text Box 26"/>
            <p:cNvSpPr txBox="1">
              <a:spLocks noChangeArrowheads="1"/>
            </p:cNvSpPr>
            <p:nvPr/>
          </p:nvSpPr>
          <p:spPr bwMode="auto">
            <a:xfrm>
              <a:off x="2269" y="1262"/>
              <a:ext cx="28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/>
                <a:t>ISR </a:t>
              </a:r>
            </a:p>
          </p:txBody>
        </p:sp>
        <p:sp>
          <p:nvSpPr>
            <p:cNvPr id="130075" name="Text Box 27"/>
            <p:cNvSpPr txBox="1">
              <a:spLocks noChangeArrowheads="1"/>
            </p:cNvSpPr>
            <p:nvPr/>
          </p:nvSpPr>
          <p:spPr bwMode="auto">
            <a:xfrm>
              <a:off x="2202" y="2232"/>
              <a:ext cx="27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100:</a:t>
              </a:r>
            </a:p>
          </p:txBody>
        </p:sp>
        <p:sp>
          <p:nvSpPr>
            <p:cNvPr id="130076" name="Text Box 28"/>
            <p:cNvSpPr txBox="1">
              <a:spLocks noChangeArrowheads="1"/>
            </p:cNvSpPr>
            <p:nvPr/>
          </p:nvSpPr>
          <p:spPr bwMode="auto">
            <a:xfrm>
              <a:off x="2248" y="2369"/>
              <a:ext cx="229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101:</a:t>
              </a:r>
            </a:p>
          </p:txBody>
        </p:sp>
        <p:sp>
          <p:nvSpPr>
            <p:cNvPr id="130077" name="Text Box 29"/>
            <p:cNvSpPr txBox="1">
              <a:spLocks noChangeArrowheads="1"/>
            </p:cNvSpPr>
            <p:nvPr/>
          </p:nvSpPr>
          <p:spPr bwMode="auto">
            <a:xfrm>
              <a:off x="2533" y="2232"/>
              <a:ext cx="57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instruction</a:t>
              </a:r>
              <a:r>
                <a:rPr lang="en-US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30078" name="Text Box 30"/>
            <p:cNvSpPr txBox="1">
              <a:spLocks noChangeArrowheads="1"/>
            </p:cNvSpPr>
            <p:nvPr/>
          </p:nvSpPr>
          <p:spPr bwMode="auto">
            <a:xfrm>
              <a:off x="2533" y="2369"/>
              <a:ext cx="58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instruction </a:t>
              </a:r>
            </a:p>
          </p:txBody>
        </p:sp>
        <p:sp>
          <p:nvSpPr>
            <p:cNvPr id="130079" name="Text Box 31"/>
            <p:cNvSpPr txBox="1">
              <a:spLocks noChangeArrowheads="1"/>
            </p:cNvSpPr>
            <p:nvPr/>
          </p:nvSpPr>
          <p:spPr bwMode="auto">
            <a:xfrm>
              <a:off x="2322" y="1876"/>
              <a:ext cx="16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30080" name="Text Box 32"/>
            <p:cNvSpPr txBox="1">
              <a:spLocks noChangeArrowheads="1"/>
            </p:cNvSpPr>
            <p:nvPr/>
          </p:nvSpPr>
          <p:spPr bwMode="auto">
            <a:xfrm>
              <a:off x="2269" y="2017"/>
              <a:ext cx="7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chemeClr val="bg2"/>
                  </a:solidFill>
                </a:rPr>
                <a:t>Main program</a:t>
              </a:r>
            </a:p>
          </p:txBody>
        </p:sp>
        <p:sp>
          <p:nvSpPr>
            <p:cNvPr id="130081" name="Text Box 33"/>
            <p:cNvSpPr txBox="1">
              <a:spLocks noChangeArrowheads="1"/>
            </p:cNvSpPr>
            <p:nvPr/>
          </p:nvSpPr>
          <p:spPr bwMode="auto">
            <a:xfrm>
              <a:off x="2311" y="2100"/>
              <a:ext cx="166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...</a:t>
              </a:r>
            </a:p>
          </p:txBody>
        </p:sp>
        <p:sp>
          <p:nvSpPr>
            <p:cNvPr id="130082" name="Text Box 34"/>
            <p:cNvSpPr txBox="1">
              <a:spLocks noChangeArrowheads="1"/>
            </p:cNvSpPr>
            <p:nvPr/>
          </p:nvSpPr>
          <p:spPr bwMode="auto">
            <a:xfrm>
              <a:off x="2454" y="1153"/>
              <a:ext cx="897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noProof="1"/>
                <a:t>Program memory</a:t>
              </a:r>
            </a:p>
          </p:txBody>
        </p:sp>
        <p:sp>
          <p:nvSpPr>
            <p:cNvPr id="130083" name="Rectangle 35"/>
            <p:cNvSpPr>
              <a:spLocks noChangeArrowheads="1"/>
            </p:cNvSpPr>
            <p:nvPr/>
          </p:nvSpPr>
          <p:spPr bwMode="auto">
            <a:xfrm>
              <a:off x="3693" y="2140"/>
              <a:ext cx="247" cy="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30085" name="Freeform 37"/>
            <p:cNvSpPr>
              <a:spLocks/>
            </p:cNvSpPr>
            <p:nvPr/>
          </p:nvSpPr>
          <p:spPr bwMode="auto">
            <a:xfrm>
              <a:off x="4081" y="2016"/>
              <a:ext cx="143" cy="1"/>
            </a:xfrm>
            <a:custGeom>
              <a:avLst/>
              <a:gdLst>
                <a:gd name="T0" fmla="*/ 143 w 143"/>
                <a:gd name="T1" fmla="*/ 0 h 1"/>
                <a:gd name="T2" fmla="*/ 0 w 143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3" h="1">
                  <a:moveTo>
                    <a:pt x="143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86" name="Text Box 38"/>
            <p:cNvSpPr txBox="1">
              <a:spLocks noChangeArrowheads="1"/>
            </p:cNvSpPr>
            <p:nvPr/>
          </p:nvSpPr>
          <p:spPr bwMode="auto">
            <a:xfrm>
              <a:off x="3865" y="1927"/>
              <a:ext cx="184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Int</a:t>
              </a:r>
            </a:p>
          </p:txBody>
        </p:sp>
        <p:sp>
          <p:nvSpPr>
            <p:cNvPr id="130089" name="Rectangle 41"/>
            <p:cNvSpPr>
              <a:spLocks noChangeArrowheads="1"/>
            </p:cNvSpPr>
            <p:nvPr/>
          </p:nvSpPr>
          <p:spPr bwMode="auto">
            <a:xfrm>
              <a:off x="3693" y="2332"/>
              <a:ext cx="247" cy="160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100</a:t>
              </a:r>
            </a:p>
          </p:txBody>
        </p:sp>
        <p:sp>
          <p:nvSpPr>
            <p:cNvPr id="130117" name="Oval 69"/>
            <p:cNvSpPr>
              <a:spLocks noChangeArrowheads="1"/>
            </p:cNvSpPr>
            <p:nvPr/>
          </p:nvSpPr>
          <p:spPr bwMode="auto">
            <a:xfrm>
              <a:off x="4932" y="2400"/>
              <a:ext cx="86" cy="86"/>
            </a:xfrm>
            <a:prstGeom prst="ellipse">
              <a:avLst/>
            </a:prstGeom>
            <a:solidFill>
              <a:srgbClr val="969696"/>
            </a:solidFill>
            <a:ln w="12700" cap="sq">
              <a:solidFill>
                <a:srgbClr val="96969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30118" name="Oval 70"/>
            <p:cNvSpPr>
              <a:spLocks noChangeArrowheads="1"/>
            </p:cNvSpPr>
            <p:nvPr/>
          </p:nvSpPr>
          <p:spPr bwMode="auto">
            <a:xfrm>
              <a:off x="4914" y="2382"/>
              <a:ext cx="121" cy="121"/>
            </a:xfrm>
            <a:prstGeom prst="ellipse">
              <a:avLst/>
            </a:prstGeom>
            <a:noFill/>
            <a:ln w="12700" cap="sq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30121" name="Rectangle 73"/>
            <p:cNvSpPr>
              <a:spLocks noChangeArrowheads="1"/>
            </p:cNvSpPr>
            <p:nvPr/>
          </p:nvSpPr>
          <p:spPr bwMode="auto">
            <a:xfrm>
              <a:off x="3693" y="2332"/>
              <a:ext cx="247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100</a:t>
              </a:r>
            </a:p>
          </p:txBody>
        </p:sp>
        <p:sp>
          <p:nvSpPr>
            <p:cNvPr id="130123" name="Freeform 75"/>
            <p:cNvSpPr>
              <a:spLocks/>
            </p:cNvSpPr>
            <p:nvPr/>
          </p:nvSpPr>
          <p:spPr bwMode="auto">
            <a:xfrm>
              <a:off x="3960" y="2214"/>
              <a:ext cx="91" cy="198"/>
            </a:xfrm>
            <a:custGeom>
              <a:avLst/>
              <a:gdLst>
                <a:gd name="T0" fmla="*/ 6 w 91"/>
                <a:gd name="T1" fmla="*/ 198 h 198"/>
                <a:gd name="T2" fmla="*/ 90 w 91"/>
                <a:gd name="T3" fmla="*/ 114 h 198"/>
                <a:gd name="T4" fmla="*/ 0 w 91"/>
                <a:gd name="T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198">
                  <a:moveTo>
                    <a:pt x="6" y="198"/>
                  </a:moveTo>
                  <a:cubicBezTo>
                    <a:pt x="20" y="184"/>
                    <a:pt x="91" y="147"/>
                    <a:pt x="90" y="114"/>
                  </a:cubicBezTo>
                  <a:cubicBezTo>
                    <a:pt x="89" y="81"/>
                    <a:pt x="19" y="24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30124" name="Text Box 76"/>
            <p:cNvSpPr txBox="1">
              <a:spLocks noChangeArrowheads="1"/>
            </p:cNvSpPr>
            <p:nvPr/>
          </p:nvSpPr>
          <p:spPr bwMode="auto">
            <a:xfrm>
              <a:off x="4068" y="2262"/>
              <a:ext cx="162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/>
                <a:t>+1</a:t>
              </a:r>
            </a:p>
          </p:txBody>
        </p:sp>
        <p:grpSp>
          <p:nvGrpSpPr>
            <p:cNvPr id="130147" name="Group 99"/>
            <p:cNvGrpSpPr>
              <a:grpSpLocks/>
            </p:cNvGrpSpPr>
            <p:nvPr/>
          </p:nvGrpSpPr>
          <p:grpSpPr bwMode="auto">
            <a:xfrm>
              <a:off x="2202" y="1262"/>
              <a:ext cx="1776" cy="1258"/>
              <a:chOff x="2202" y="1262"/>
              <a:chExt cx="1776" cy="1258"/>
            </a:xfrm>
          </p:grpSpPr>
          <p:grpSp>
            <p:nvGrpSpPr>
              <p:cNvPr id="130144" name="Group 96"/>
              <p:cNvGrpSpPr>
                <a:grpSpLocks/>
              </p:cNvGrpSpPr>
              <p:nvPr/>
            </p:nvGrpSpPr>
            <p:grpSpPr bwMode="auto">
              <a:xfrm>
                <a:off x="2202" y="1262"/>
                <a:ext cx="1355" cy="1250"/>
                <a:chOff x="2202" y="1262"/>
                <a:chExt cx="1355" cy="1250"/>
              </a:xfrm>
            </p:grpSpPr>
            <p:grpSp>
              <p:nvGrpSpPr>
                <p:cNvPr id="130142" name="Group 94"/>
                <p:cNvGrpSpPr>
                  <a:grpSpLocks/>
                </p:cNvGrpSpPr>
                <p:nvPr/>
              </p:nvGrpSpPr>
              <p:grpSpPr bwMode="auto">
                <a:xfrm>
                  <a:off x="2202" y="1262"/>
                  <a:ext cx="1355" cy="1250"/>
                  <a:chOff x="2298" y="1358"/>
                  <a:chExt cx="1355" cy="1250"/>
                </a:xfrm>
              </p:grpSpPr>
              <p:sp>
                <p:nvSpPr>
                  <p:cNvPr id="130126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3" y="1477"/>
                    <a:ext cx="217" cy="1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chemeClr val="bg2"/>
                        </a:solidFill>
                      </a:rPr>
                      <a:t>16:</a:t>
                    </a:r>
                  </a:p>
                </p:txBody>
              </p:sp>
              <p:sp>
                <p:nvSpPr>
                  <p:cNvPr id="130127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6" y="1477"/>
                    <a:ext cx="927" cy="1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chemeClr val="bg2"/>
                        </a:solidFill>
                      </a:rPr>
                      <a:t>MOV R0, 0x8000 </a:t>
                    </a:r>
                  </a:p>
                </p:txBody>
              </p:sp>
              <p:sp>
                <p:nvSpPr>
                  <p:cNvPr id="130128" name="Text Box 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0" y="1605"/>
                    <a:ext cx="240" cy="1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chemeClr val="bg2"/>
                        </a:solidFill>
                      </a:rPr>
                      <a:t>17:</a:t>
                    </a:r>
                  </a:p>
                </p:txBody>
              </p:sp>
              <p:sp>
                <p:nvSpPr>
                  <p:cNvPr id="130129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6" y="1605"/>
                    <a:ext cx="734" cy="1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chemeClr val="bg2"/>
                        </a:solidFill>
                      </a:rPr>
                      <a:t># modifies R0 </a:t>
                    </a:r>
                  </a:p>
                </p:txBody>
              </p:sp>
              <p:sp>
                <p:nvSpPr>
                  <p:cNvPr id="130130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1" y="1742"/>
                    <a:ext cx="229" cy="1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chemeClr val="bg2"/>
                        </a:solidFill>
                      </a:rPr>
                      <a:t>18:</a:t>
                    </a:r>
                  </a:p>
                </p:txBody>
              </p:sp>
              <p:sp>
                <p:nvSpPr>
                  <p:cNvPr id="130131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6" y="1742"/>
                    <a:ext cx="977" cy="1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chemeClr val="bg2"/>
                        </a:solidFill>
                      </a:rPr>
                      <a:t>MOV 0x8001, R0 </a:t>
                    </a:r>
                  </a:p>
                </p:txBody>
              </p:sp>
              <p:sp>
                <p:nvSpPr>
                  <p:cNvPr id="130132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5" y="1880"/>
                    <a:ext cx="195" cy="1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chemeClr val="bg2"/>
                        </a:solidFill>
                      </a:rPr>
                      <a:t>19:</a:t>
                    </a:r>
                  </a:p>
                </p:txBody>
              </p:sp>
              <p:sp>
                <p:nvSpPr>
                  <p:cNvPr id="130133" name="Text Box 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6" y="1895"/>
                    <a:ext cx="1007" cy="14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chemeClr val="bg2"/>
                        </a:solidFill>
                      </a:rPr>
                      <a:t>RETI  # ISR return</a:t>
                    </a:r>
                  </a:p>
                </p:txBody>
              </p:sp>
              <p:sp>
                <p:nvSpPr>
                  <p:cNvPr id="130134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5" y="1358"/>
                    <a:ext cx="281" cy="19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400" i="1">
                        <a:solidFill>
                          <a:schemeClr val="bg2"/>
                        </a:solidFill>
                      </a:rPr>
                      <a:t>ISR </a:t>
                    </a:r>
                  </a:p>
                </p:txBody>
              </p:sp>
              <p:sp>
                <p:nvSpPr>
                  <p:cNvPr id="130135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98" y="2328"/>
                    <a:ext cx="275" cy="1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400"/>
                      <a:t>100:</a:t>
                    </a:r>
                  </a:p>
                </p:txBody>
              </p:sp>
              <p:sp>
                <p:nvSpPr>
                  <p:cNvPr id="130136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44" y="2465"/>
                    <a:ext cx="229" cy="1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400"/>
                      <a:t>101:</a:t>
                    </a:r>
                  </a:p>
                </p:txBody>
              </p:sp>
              <p:sp>
                <p:nvSpPr>
                  <p:cNvPr id="130137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29" y="2328"/>
                    <a:ext cx="571" cy="17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400"/>
                      <a:t>instruction </a:t>
                    </a:r>
                  </a:p>
                </p:txBody>
              </p:sp>
              <p:sp>
                <p:nvSpPr>
                  <p:cNvPr id="130138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29" y="2465"/>
                    <a:ext cx="587" cy="1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400"/>
                      <a:t>instruction </a:t>
                    </a:r>
                  </a:p>
                </p:txBody>
              </p:sp>
              <p:sp>
                <p:nvSpPr>
                  <p:cNvPr id="130139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18" y="1972"/>
                    <a:ext cx="167" cy="1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rgbClr val="000000"/>
                        </a:solidFill>
                      </a:rPr>
                      <a:t>...</a:t>
                    </a:r>
                  </a:p>
                </p:txBody>
              </p:sp>
              <p:sp>
                <p:nvSpPr>
                  <p:cNvPr id="130140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5" y="2113"/>
                    <a:ext cx="766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400" i="1"/>
                      <a:t>Main program</a:t>
                    </a:r>
                  </a:p>
                </p:txBody>
              </p:sp>
              <p:sp>
                <p:nvSpPr>
                  <p:cNvPr id="130141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7" y="2196"/>
                    <a:ext cx="166" cy="1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400"/>
                      <a:t>...</a:t>
                    </a:r>
                  </a:p>
                </p:txBody>
              </p:sp>
            </p:grpSp>
            <p:sp>
              <p:nvSpPr>
                <p:cNvPr id="130143" name="Freeform 95"/>
                <p:cNvSpPr>
                  <a:spLocks/>
                </p:cNvSpPr>
                <p:nvPr/>
              </p:nvSpPr>
              <p:spPr bwMode="auto">
                <a:xfrm>
                  <a:off x="3174" y="2027"/>
                  <a:ext cx="342" cy="257"/>
                </a:xfrm>
                <a:custGeom>
                  <a:avLst/>
                  <a:gdLst>
                    <a:gd name="T0" fmla="*/ 342 w 342"/>
                    <a:gd name="T1" fmla="*/ 187 h 257"/>
                    <a:gd name="T2" fmla="*/ 276 w 342"/>
                    <a:gd name="T3" fmla="*/ 229 h 257"/>
                    <a:gd name="T4" fmla="*/ 288 w 342"/>
                    <a:gd name="T5" fmla="*/ 19 h 257"/>
                    <a:gd name="T6" fmla="*/ 0 w 342"/>
                    <a:gd name="T7" fmla="*/ 115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2" h="257">
                      <a:moveTo>
                        <a:pt x="342" y="187"/>
                      </a:moveTo>
                      <a:cubicBezTo>
                        <a:pt x="313" y="222"/>
                        <a:pt x="285" y="257"/>
                        <a:pt x="276" y="229"/>
                      </a:cubicBezTo>
                      <a:cubicBezTo>
                        <a:pt x="267" y="201"/>
                        <a:pt x="334" y="38"/>
                        <a:pt x="288" y="19"/>
                      </a:cubicBezTo>
                      <a:cubicBezTo>
                        <a:pt x="242" y="0"/>
                        <a:pt x="121" y="57"/>
                        <a:pt x="0" y="115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0146" name="Rectangle 98"/>
              <p:cNvSpPr>
                <a:spLocks noChangeArrowheads="1"/>
              </p:cNvSpPr>
              <p:nvPr/>
            </p:nvSpPr>
            <p:spPr bwMode="auto">
              <a:xfrm>
                <a:off x="3684" y="2322"/>
                <a:ext cx="294" cy="1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0148" name="Rectangle 100"/>
            <p:cNvSpPr>
              <a:spLocks noChangeArrowheads="1"/>
            </p:cNvSpPr>
            <p:nvPr/>
          </p:nvSpPr>
          <p:spPr bwMode="auto">
            <a:xfrm>
              <a:off x="3693" y="2332"/>
              <a:ext cx="247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100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58720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Embedded system functionality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aspects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Processing</a:t>
            </a:r>
          </a:p>
          <a:p>
            <a:pPr marL="914400" lvl="2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Transformation of data</a:t>
            </a:r>
          </a:p>
          <a:p>
            <a:pPr marL="914400" lvl="2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Implemented using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processors</a:t>
            </a:r>
          </a:p>
          <a:p>
            <a:pPr marL="914400" lvl="2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Storage </a:t>
            </a:r>
          </a:p>
          <a:p>
            <a:pPr marL="914400" lvl="2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Retention of data</a:t>
            </a:r>
          </a:p>
          <a:p>
            <a:pPr marL="914400" lvl="2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Implemented using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memory</a:t>
            </a:r>
          </a:p>
          <a:p>
            <a:pPr marL="914400" lvl="2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 marL="914400" lvl="2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Transfer of data between processors and memories</a:t>
            </a:r>
          </a:p>
          <a:p>
            <a:pPr marL="914400" lvl="2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Implemented using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buses Called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interfacing</a:t>
            </a:r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="" xmlns:p14="http://schemas.microsoft.com/office/powerpoint/2010/main" val="102139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Interrupt-driven I/O using vectored interrupt</a:t>
            </a:r>
          </a:p>
        </p:txBody>
      </p:sp>
      <p:grpSp>
        <p:nvGrpSpPr>
          <p:cNvPr id="90135" name="Group 23"/>
          <p:cNvGrpSpPr>
            <a:grpSpLocks/>
          </p:cNvGrpSpPr>
          <p:nvPr/>
        </p:nvGrpSpPr>
        <p:grpSpPr bwMode="auto">
          <a:xfrm>
            <a:off x="76200" y="1742637"/>
            <a:ext cx="8943975" cy="5115363"/>
            <a:chOff x="796" y="1078"/>
            <a:chExt cx="3878" cy="2503"/>
          </a:xfrm>
        </p:grpSpPr>
        <p:sp>
          <p:nvSpPr>
            <p:cNvPr id="90117" name="Text Box 5"/>
            <p:cNvSpPr txBox="1">
              <a:spLocks noChangeArrowheads="1"/>
            </p:cNvSpPr>
            <p:nvPr/>
          </p:nvSpPr>
          <p:spPr bwMode="auto">
            <a:xfrm>
              <a:off x="1023" y="1078"/>
              <a:ext cx="1989" cy="2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tIns="9144" rIns="45720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1(a):</a:t>
              </a:r>
              <a:r>
                <a:rPr lang="en-US"/>
                <a:t> μP is executing its main program.</a:t>
              </a:r>
            </a:p>
          </p:txBody>
        </p:sp>
        <p:sp>
          <p:nvSpPr>
            <p:cNvPr id="90118" name="Text Box 6"/>
            <p:cNvSpPr txBox="1">
              <a:spLocks noChangeArrowheads="1"/>
            </p:cNvSpPr>
            <p:nvPr/>
          </p:nvSpPr>
          <p:spPr bwMode="auto">
            <a:xfrm>
              <a:off x="3129" y="1078"/>
              <a:ext cx="1530" cy="30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tIns="9144" rIns="45720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1(b)</a:t>
              </a:r>
              <a:r>
                <a:rPr lang="en-US"/>
                <a:t>: P1 receives input data in a register with address 0x8000.</a:t>
              </a:r>
            </a:p>
          </p:txBody>
        </p:sp>
        <p:sp>
          <p:nvSpPr>
            <p:cNvPr id="90119" name="Freeform 7"/>
            <p:cNvSpPr>
              <a:spLocks/>
            </p:cNvSpPr>
            <p:nvPr/>
          </p:nvSpPr>
          <p:spPr bwMode="auto">
            <a:xfrm>
              <a:off x="3166" y="1389"/>
              <a:ext cx="1" cy="164"/>
            </a:xfrm>
            <a:custGeom>
              <a:avLst/>
              <a:gdLst>
                <a:gd name="T0" fmla="*/ 0 w 1"/>
                <a:gd name="T1" fmla="*/ 0 h 280"/>
                <a:gd name="T2" fmla="*/ 0 w 1"/>
                <a:gd name="T3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80">
                  <a:moveTo>
                    <a:pt x="0" y="0"/>
                  </a:moveTo>
                  <a:lnTo>
                    <a:pt x="0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0" name="Text Box 8"/>
            <p:cNvSpPr txBox="1">
              <a:spLocks noChangeArrowheads="1"/>
            </p:cNvSpPr>
            <p:nvPr/>
          </p:nvSpPr>
          <p:spPr bwMode="auto">
            <a:xfrm>
              <a:off x="3129" y="1552"/>
              <a:ext cx="1530" cy="3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tIns="9144" rIns="45720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2:</a:t>
              </a:r>
              <a:r>
                <a:rPr lang="en-US"/>
                <a:t> P1 asserts </a:t>
              </a:r>
              <a:r>
                <a:rPr lang="en-US" i="1"/>
                <a:t>Int</a:t>
              </a:r>
              <a:r>
                <a:rPr lang="en-US"/>
                <a:t> to request servicing by the microprocessor.</a:t>
              </a:r>
            </a:p>
          </p:txBody>
        </p:sp>
        <p:sp>
          <p:nvSpPr>
            <p:cNvPr id="90121" name="Text Box 9"/>
            <p:cNvSpPr txBox="1">
              <a:spLocks noChangeArrowheads="1"/>
            </p:cNvSpPr>
            <p:nvPr/>
          </p:nvSpPr>
          <p:spPr bwMode="auto">
            <a:xfrm>
              <a:off x="1023" y="1704"/>
              <a:ext cx="1989" cy="4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tIns="9144" rIns="45720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3:</a:t>
              </a:r>
              <a:r>
                <a:rPr lang="en-US"/>
                <a:t> After completing instruction at 100, μP sees </a:t>
              </a:r>
              <a:r>
                <a:rPr lang="en-US" i="1"/>
                <a:t>Int</a:t>
              </a:r>
              <a:r>
                <a:rPr lang="en-US"/>
                <a:t> asserted, saves the PC’s value of 100, and </a:t>
              </a:r>
              <a:r>
                <a:rPr lang="en-US" b="1"/>
                <a:t>asserts </a:t>
              </a:r>
              <a:r>
                <a:rPr lang="en-US" b="1" i="1"/>
                <a:t>Inta</a:t>
              </a:r>
              <a:r>
                <a:rPr lang="en-US"/>
                <a:t>.</a:t>
              </a:r>
            </a:p>
          </p:txBody>
        </p:sp>
        <p:sp>
          <p:nvSpPr>
            <p:cNvPr id="90122" name="Freeform 10"/>
            <p:cNvSpPr>
              <a:spLocks/>
            </p:cNvSpPr>
            <p:nvPr/>
          </p:nvSpPr>
          <p:spPr bwMode="auto">
            <a:xfrm>
              <a:off x="3012" y="1653"/>
              <a:ext cx="117" cy="94"/>
            </a:xfrm>
            <a:custGeom>
              <a:avLst/>
              <a:gdLst>
                <a:gd name="T0" fmla="*/ 220 w 220"/>
                <a:gd name="T1" fmla="*/ 0 h 160"/>
                <a:gd name="T2" fmla="*/ 0 w 220"/>
                <a:gd name="T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0" h="160">
                  <a:moveTo>
                    <a:pt x="220" y="0"/>
                  </a:moveTo>
                  <a:lnTo>
                    <a:pt x="0" y="1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3" name="Text Box 11"/>
            <p:cNvSpPr txBox="1">
              <a:spLocks noChangeArrowheads="1"/>
            </p:cNvSpPr>
            <p:nvPr/>
          </p:nvSpPr>
          <p:spPr bwMode="auto">
            <a:xfrm>
              <a:off x="1023" y="2425"/>
              <a:ext cx="1989" cy="5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tIns="9144" rIns="45720" bIns="9144"/>
            <a:lstStyle/>
            <a:p>
              <a:pPr algn="l">
                <a:spcBef>
                  <a:spcPct val="0"/>
                </a:spcBef>
              </a:pPr>
              <a:r>
                <a:rPr lang="en-US" i="1" dirty="0"/>
                <a:t>5(a):</a:t>
              </a:r>
              <a:r>
                <a:rPr lang="en-US" dirty="0"/>
                <a:t> </a:t>
              </a:r>
              <a:r>
                <a:rPr lang="en-US" b="1" dirty="0" err="1"/>
                <a:t>μP</a:t>
              </a:r>
              <a:r>
                <a:rPr lang="en-US" b="1" dirty="0"/>
                <a:t> jumps to the address on the bus (16)</a:t>
              </a:r>
              <a:r>
                <a:rPr lang="en-US" dirty="0"/>
                <a:t>. The ISR there reads data from 0x8000, modifies the data, and writes the resulting data to 0x8001. </a:t>
              </a:r>
            </a:p>
          </p:txBody>
        </p:sp>
        <p:sp>
          <p:nvSpPr>
            <p:cNvPr id="90124" name="Text Box 12"/>
            <p:cNvSpPr txBox="1">
              <a:spLocks noChangeArrowheads="1"/>
            </p:cNvSpPr>
            <p:nvPr/>
          </p:nvSpPr>
          <p:spPr bwMode="auto">
            <a:xfrm>
              <a:off x="1023" y="3185"/>
              <a:ext cx="1989" cy="3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tIns="9144" rIns="45720" bIns="9144"/>
            <a:lstStyle/>
            <a:p>
              <a:pPr algn="l">
                <a:spcBef>
                  <a:spcPct val="0"/>
                </a:spcBef>
              </a:pPr>
              <a:r>
                <a:rPr lang="en-US" i="1" noProof="1"/>
                <a:t>6:</a:t>
              </a:r>
              <a:r>
                <a:rPr lang="en-US" noProof="1"/>
                <a:t> The ISR returns, thus restoring PC to 100+1=101, where </a:t>
              </a:r>
              <a:r>
                <a:rPr lang="el-GR" noProof="1"/>
                <a:t>μ</a:t>
              </a:r>
              <a:r>
                <a:rPr lang="en-US" noProof="1"/>
                <a:t>P resumes executing.</a:t>
              </a:r>
            </a:p>
            <a:p>
              <a:pPr algn="l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90125" name="Text Box 13"/>
            <p:cNvSpPr txBox="1">
              <a:spLocks noChangeArrowheads="1"/>
            </p:cNvSpPr>
            <p:nvPr/>
          </p:nvSpPr>
          <p:spPr bwMode="auto">
            <a:xfrm>
              <a:off x="3129" y="2661"/>
              <a:ext cx="1530" cy="3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tIns="9144" rIns="45720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5(b):</a:t>
              </a:r>
              <a:r>
                <a:rPr lang="en-US"/>
                <a:t> After being read, P1 deasserts </a:t>
              </a:r>
              <a:r>
                <a:rPr lang="en-US" i="1"/>
                <a:t>Int</a:t>
              </a:r>
              <a:r>
                <a:rPr lang="en-US"/>
                <a:t>.</a:t>
              </a:r>
            </a:p>
          </p:txBody>
        </p:sp>
        <p:sp>
          <p:nvSpPr>
            <p:cNvPr id="90126" name="Freeform 14"/>
            <p:cNvSpPr>
              <a:spLocks/>
            </p:cNvSpPr>
            <p:nvPr/>
          </p:nvSpPr>
          <p:spPr bwMode="auto">
            <a:xfrm>
              <a:off x="3012" y="2645"/>
              <a:ext cx="117" cy="88"/>
            </a:xfrm>
            <a:custGeom>
              <a:avLst/>
              <a:gdLst>
                <a:gd name="T0" fmla="*/ 0 w 220"/>
                <a:gd name="T1" fmla="*/ 0 h 150"/>
                <a:gd name="T2" fmla="*/ 220 w 220"/>
                <a:gd name="T3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0" h="150">
                  <a:moveTo>
                    <a:pt x="0" y="0"/>
                  </a:moveTo>
                  <a:lnTo>
                    <a:pt x="220" y="15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7" name="Freeform 15"/>
            <p:cNvSpPr>
              <a:spLocks/>
            </p:cNvSpPr>
            <p:nvPr/>
          </p:nvSpPr>
          <p:spPr bwMode="auto">
            <a:xfrm>
              <a:off x="2008" y="3003"/>
              <a:ext cx="1" cy="182"/>
            </a:xfrm>
            <a:custGeom>
              <a:avLst/>
              <a:gdLst>
                <a:gd name="T0" fmla="*/ 0 w 1"/>
                <a:gd name="T1" fmla="*/ 0 h 310"/>
                <a:gd name="T2" fmla="*/ 0 w 1"/>
                <a:gd name="T3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0">
                  <a:moveTo>
                    <a:pt x="0" y="0"/>
                  </a:moveTo>
                  <a:lnTo>
                    <a:pt x="0" y="31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8" name="Freeform 16"/>
            <p:cNvSpPr>
              <a:spLocks/>
            </p:cNvSpPr>
            <p:nvPr/>
          </p:nvSpPr>
          <p:spPr bwMode="auto">
            <a:xfrm>
              <a:off x="2019" y="1305"/>
              <a:ext cx="0" cy="401"/>
            </a:xfrm>
            <a:custGeom>
              <a:avLst/>
              <a:gdLst>
                <a:gd name="T0" fmla="*/ 1 w 1"/>
                <a:gd name="T1" fmla="*/ 0 h 683"/>
                <a:gd name="T2" fmla="*/ 0 w 1"/>
                <a:gd name="T3" fmla="*/ 68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683">
                  <a:moveTo>
                    <a:pt x="1" y="0"/>
                  </a:moveTo>
                  <a:lnTo>
                    <a:pt x="0" y="68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9" name="Freeform 17"/>
            <p:cNvSpPr>
              <a:spLocks/>
            </p:cNvSpPr>
            <p:nvPr/>
          </p:nvSpPr>
          <p:spPr bwMode="auto">
            <a:xfrm>
              <a:off x="892" y="1389"/>
              <a:ext cx="3" cy="2192"/>
            </a:xfrm>
            <a:custGeom>
              <a:avLst/>
              <a:gdLst>
                <a:gd name="T0" fmla="*/ 7 w 7"/>
                <a:gd name="T1" fmla="*/ 0 h 3735"/>
                <a:gd name="T2" fmla="*/ 0 w 7"/>
                <a:gd name="T3" fmla="*/ 3735 h 3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3735">
                  <a:moveTo>
                    <a:pt x="7" y="0"/>
                  </a:moveTo>
                  <a:lnTo>
                    <a:pt x="0" y="373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0" name="Text Box 18"/>
            <p:cNvSpPr txBox="1">
              <a:spLocks noChangeArrowheads="1"/>
            </p:cNvSpPr>
            <p:nvPr/>
          </p:nvSpPr>
          <p:spPr bwMode="auto">
            <a:xfrm rot="5400000">
              <a:off x="741" y="1177"/>
              <a:ext cx="275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Time</a:t>
              </a:r>
            </a:p>
          </p:txBody>
        </p:sp>
        <p:sp>
          <p:nvSpPr>
            <p:cNvPr id="90131" name="Text Box 19"/>
            <p:cNvSpPr txBox="1">
              <a:spLocks noChangeArrowheads="1"/>
            </p:cNvSpPr>
            <p:nvPr/>
          </p:nvSpPr>
          <p:spPr bwMode="auto">
            <a:xfrm>
              <a:off x="3144" y="1995"/>
              <a:ext cx="1530" cy="4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tIns="9144" rIns="45720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4:</a:t>
              </a:r>
              <a:r>
                <a:rPr lang="en-US"/>
                <a:t> P1 detects </a:t>
              </a:r>
              <a:r>
                <a:rPr lang="en-US" i="1"/>
                <a:t>Inta</a:t>
              </a:r>
              <a:r>
                <a:rPr lang="en-US"/>
                <a:t> and </a:t>
              </a:r>
              <a:r>
                <a:rPr lang="en-US" b="1"/>
                <a:t>puts interrupt address vector 16</a:t>
              </a:r>
              <a:r>
                <a:rPr lang="en-US"/>
                <a:t> on the data bus.</a:t>
              </a:r>
            </a:p>
          </p:txBody>
        </p:sp>
        <p:sp>
          <p:nvSpPr>
            <p:cNvPr id="90132" name="Freeform 20"/>
            <p:cNvSpPr>
              <a:spLocks/>
            </p:cNvSpPr>
            <p:nvPr/>
          </p:nvSpPr>
          <p:spPr bwMode="auto">
            <a:xfrm>
              <a:off x="3012" y="1970"/>
              <a:ext cx="133" cy="205"/>
            </a:xfrm>
            <a:custGeom>
              <a:avLst/>
              <a:gdLst>
                <a:gd name="T0" fmla="*/ 0 w 250"/>
                <a:gd name="T1" fmla="*/ 0 h 350"/>
                <a:gd name="T2" fmla="*/ 250 w 250"/>
                <a:gd name="T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350">
                  <a:moveTo>
                    <a:pt x="0" y="0"/>
                  </a:moveTo>
                  <a:lnTo>
                    <a:pt x="250" y="35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3" name="Freeform 21"/>
            <p:cNvSpPr>
              <a:spLocks/>
            </p:cNvSpPr>
            <p:nvPr/>
          </p:nvSpPr>
          <p:spPr bwMode="auto">
            <a:xfrm>
              <a:off x="3012" y="2287"/>
              <a:ext cx="133" cy="211"/>
            </a:xfrm>
            <a:custGeom>
              <a:avLst/>
              <a:gdLst>
                <a:gd name="T0" fmla="*/ 250 w 250"/>
                <a:gd name="T1" fmla="*/ 0 h 360"/>
                <a:gd name="T2" fmla="*/ 0 w 250"/>
                <a:gd name="T3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360">
                  <a:moveTo>
                    <a:pt x="250" y="0"/>
                  </a:moveTo>
                  <a:lnTo>
                    <a:pt x="0" y="3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33349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Interrupt-driven I/O using vectored interrupt </a:t>
            </a:r>
          </a:p>
        </p:txBody>
      </p:sp>
      <p:grpSp>
        <p:nvGrpSpPr>
          <p:cNvPr id="116787" name="Group 51"/>
          <p:cNvGrpSpPr>
            <a:grpSpLocks/>
          </p:cNvGrpSpPr>
          <p:nvPr/>
        </p:nvGrpSpPr>
        <p:grpSpPr bwMode="auto">
          <a:xfrm>
            <a:off x="3540125" y="1852613"/>
            <a:ext cx="4989513" cy="3252787"/>
            <a:chOff x="2230" y="1167"/>
            <a:chExt cx="3143" cy="1489"/>
          </a:xfrm>
        </p:grpSpPr>
        <p:sp>
          <p:nvSpPr>
            <p:cNvPr id="116740" name="Rectangle 4"/>
            <p:cNvSpPr>
              <a:spLocks noChangeArrowheads="1"/>
            </p:cNvSpPr>
            <p:nvPr/>
          </p:nvSpPr>
          <p:spPr bwMode="auto">
            <a:xfrm>
              <a:off x="3745" y="1167"/>
              <a:ext cx="429" cy="1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μP</a:t>
              </a:r>
            </a:p>
          </p:txBody>
        </p:sp>
        <p:sp>
          <p:nvSpPr>
            <p:cNvPr id="116741" name="Rectangle 5"/>
            <p:cNvSpPr>
              <a:spLocks noChangeArrowheads="1"/>
            </p:cNvSpPr>
            <p:nvPr/>
          </p:nvSpPr>
          <p:spPr bwMode="auto">
            <a:xfrm>
              <a:off x="4324" y="1960"/>
              <a:ext cx="458" cy="6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116742" name="Rectangle 6"/>
            <p:cNvSpPr>
              <a:spLocks noChangeArrowheads="1"/>
            </p:cNvSpPr>
            <p:nvPr/>
          </p:nvSpPr>
          <p:spPr bwMode="auto">
            <a:xfrm>
              <a:off x="4878" y="1960"/>
              <a:ext cx="458" cy="6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P2</a:t>
              </a:r>
              <a:endParaRPr lang="en-US" sz="1400"/>
            </a:p>
          </p:txBody>
        </p:sp>
        <p:sp>
          <p:nvSpPr>
            <p:cNvPr id="116743" name="Rectangle 7"/>
            <p:cNvSpPr>
              <a:spLocks noChangeArrowheads="1"/>
            </p:cNvSpPr>
            <p:nvPr/>
          </p:nvSpPr>
          <p:spPr bwMode="auto">
            <a:xfrm>
              <a:off x="4354" y="2462"/>
              <a:ext cx="377" cy="1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16744" name="Rectangle 8"/>
            <p:cNvSpPr>
              <a:spLocks noChangeArrowheads="1"/>
            </p:cNvSpPr>
            <p:nvPr/>
          </p:nvSpPr>
          <p:spPr bwMode="auto">
            <a:xfrm>
              <a:off x="4907" y="2462"/>
              <a:ext cx="377" cy="1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16745" name="Freeform 9"/>
            <p:cNvSpPr>
              <a:spLocks/>
            </p:cNvSpPr>
            <p:nvPr/>
          </p:nvSpPr>
          <p:spPr bwMode="auto">
            <a:xfrm>
              <a:off x="4183" y="1693"/>
              <a:ext cx="1131" cy="0"/>
            </a:xfrm>
            <a:custGeom>
              <a:avLst/>
              <a:gdLst>
                <a:gd name="T0" fmla="*/ 0 w 1427"/>
                <a:gd name="T1" fmla="*/ 2 h 2"/>
                <a:gd name="T2" fmla="*/ 1427 w 1427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27" h="2">
                  <a:moveTo>
                    <a:pt x="0" y="2"/>
                  </a:moveTo>
                  <a:lnTo>
                    <a:pt x="1427" y="0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46" name="Line 10"/>
            <p:cNvSpPr>
              <a:spLocks noChangeShapeType="1"/>
            </p:cNvSpPr>
            <p:nvPr/>
          </p:nvSpPr>
          <p:spPr bwMode="auto">
            <a:xfrm>
              <a:off x="4560" y="1693"/>
              <a:ext cx="0" cy="26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47" name="Line 11"/>
            <p:cNvSpPr>
              <a:spLocks noChangeShapeType="1"/>
            </p:cNvSpPr>
            <p:nvPr/>
          </p:nvSpPr>
          <p:spPr bwMode="auto">
            <a:xfrm>
              <a:off x="5110" y="1693"/>
              <a:ext cx="0" cy="26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48" name="Text Box 12"/>
            <p:cNvSpPr txBox="1">
              <a:spLocks noChangeArrowheads="1"/>
            </p:cNvSpPr>
            <p:nvPr/>
          </p:nvSpPr>
          <p:spPr bwMode="auto">
            <a:xfrm>
              <a:off x="4768" y="1490"/>
              <a:ext cx="60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16749" name="Rectangle 13"/>
            <p:cNvSpPr>
              <a:spLocks noChangeArrowheads="1"/>
            </p:cNvSpPr>
            <p:nvPr/>
          </p:nvSpPr>
          <p:spPr bwMode="auto">
            <a:xfrm>
              <a:off x="4306" y="1167"/>
              <a:ext cx="1018" cy="276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16750" name="Line 14"/>
            <p:cNvSpPr>
              <a:spLocks noChangeShapeType="1"/>
            </p:cNvSpPr>
            <p:nvPr/>
          </p:nvSpPr>
          <p:spPr bwMode="auto">
            <a:xfrm>
              <a:off x="4717" y="1439"/>
              <a:ext cx="0" cy="247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51" name="Freeform 15"/>
            <p:cNvSpPr>
              <a:spLocks/>
            </p:cNvSpPr>
            <p:nvPr/>
          </p:nvSpPr>
          <p:spPr bwMode="auto">
            <a:xfrm>
              <a:off x="3618" y="2257"/>
              <a:ext cx="157" cy="2"/>
            </a:xfrm>
            <a:custGeom>
              <a:avLst/>
              <a:gdLst>
                <a:gd name="T0" fmla="*/ 196 w 196"/>
                <a:gd name="T1" fmla="*/ 3 h 3"/>
                <a:gd name="T2" fmla="*/ 0 w 196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52" name="Rectangle 16"/>
            <p:cNvSpPr>
              <a:spLocks noChangeArrowheads="1"/>
            </p:cNvSpPr>
            <p:nvPr/>
          </p:nvSpPr>
          <p:spPr bwMode="auto">
            <a:xfrm>
              <a:off x="4358" y="2313"/>
              <a:ext cx="399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0x8000</a:t>
              </a:r>
            </a:p>
          </p:txBody>
        </p:sp>
        <p:sp>
          <p:nvSpPr>
            <p:cNvPr id="116753" name="Rectangle 17"/>
            <p:cNvSpPr>
              <a:spLocks noChangeArrowheads="1"/>
            </p:cNvSpPr>
            <p:nvPr/>
          </p:nvSpPr>
          <p:spPr bwMode="auto">
            <a:xfrm>
              <a:off x="4917" y="2318"/>
              <a:ext cx="38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0x8001</a:t>
              </a:r>
            </a:p>
          </p:txBody>
        </p:sp>
        <p:sp>
          <p:nvSpPr>
            <p:cNvPr id="116754" name="Rectangle 18"/>
            <p:cNvSpPr>
              <a:spLocks noChangeArrowheads="1"/>
            </p:cNvSpPr>
            <p:nvPr/>
          </p:nvSpPr>
          <p:spPr bwMode="auto">
            <a:xfrm>
              <a:off x="2258" y="1167"/>
              <a:ext cx="1358" cy="1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16755" name="Text Box 19"/>
            <p:cNvSpPr txBox="1">
              <a:spLocks noChangeArrowheads="1"/>
            </p:cNvSpPr>
            <p:nvPr/>
          </p:nvSpPr>
          <p:spPr bwMode="auto">
            <a:xfrm>
              <a:off x="2307" y="1413"/>
              <a:ext cx="22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16:</a:t>
              </a:r>
            </a:p>
          </p:txBody>
        </p:sp>
        <p:sp>
          <p:nvSpPr>
            <p:cNvPr id="116756" name="Text Box 20"/>
            <p:cNvSpPr txBox="1">
              <a:spLocks noChangeArrowheads="1"/>
            </p:cNvSpPr>
            <p:nvPr/>
          </p:nvSpPr>
          <p:spPr bwMode="auto">
            <a:xfrm>
              <a:off x="2591" y="1413"/>
              <a:ext cx="96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MOV R0, 0x8000 </a:t>
              </a:r>
            </a:p>
          </p:txBody>
        </p:sp>
        <p:sp>
          <p:nvSpPr>
            <p:cNvPr id="116757" name="Text Box 21"/>
            <p:cNvSpPr txBox="1">
              <a:spLocks noChangeArrowheads="1"/>
            </p:cNvSpPr>
            <p:nvPr/>
          </p:nvSpPr>
          <p:spPr bwMode="auto">
            <a:xfrm>
              <a:off x="2284" y="1542"/>
              <a:ext cx="249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17:</a:t>
              </a:r>
            </a:p>
          </p:txBody>
        </p:sp>
        <p:sp>
          <p:nvSpPr>
            <p:cNvPr id="116758" name="Text Box 22"/>
            <p:cNvSpPr txBox="1">
              <a:spLocks noChangeArrowheads="1"/>
            </p:cNvSpPr>
            <p:nvPr/>
          </p:nvSpPr>
          <p:spPr bwMode="auto">
            <a:xfrm>
              <a:off x="2591" y="1542"/>
              <a:ext cx="76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# modifies R0 </a:t>
              </a:r>
            </a:p>
          </p:txBody>
        </p:sp>
        <p:sp>
          <p:nvSpPr>
            <p:cNvPr id="116759" name="Text Box 23"/>
            <p:cNvSpPr txBox="1">
              <a:spLocks noChangeArrowheads="1"/>
            </p:cNvSpPr>
            <p:nvPr/>
          </p:nvSpPr>
          <p:spPr bwMode="auto">
            <a:xfrm>
              <a:off x="2295" y="1680"/>
              <a:ext cx="23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18:</a:t>
              </a:r>
            </a:p>
          </p:txBody>
        </p:sp>
        <p:sp>
          <p:nvSpPr>
            <p:cNvPr id="116760" name="Text Box 24"/>
            <p:cNvSpPr txBox="1">
              <a:spLocks noChangeArrowheads="1"/>
            </p:cNvSpPr>
            <p:nvPr/>
          </p:nvSpPr>
          <p:spPr bwMode="auto">
            <a:xfrm>
              <a:off x="2591" y="1680"/>
              <a:ext cx="1013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MOV 0x8001, R0 </a:t>
              </a:r>
            </a:p>
          </p:txBody>
        </p:sp>
        <p:sp>
          <p:nvSpPr>
            <p:cNvPr id="116761" name="Text Box 25"/>
            <p:cNvSpPr txBox="1">
              <a:spLocks noChangeArrowheads="1"/>
            </p:cNvSpPr>
            <p:nvPr/>
          </p:nvSpPr>
          <p:spPr bwMode="auto">
            <a:xfrm>
              <a:off x="2331" y="1820"/>
              <a:ext cx="20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19:</a:t>
              </a:r>
            </a:p>
          </p:txBody>
        </p:sp>
        <p:sp>
          <p:nvSpPr>
            <p:cNvPr id="116762" name="Text Box 26"/>
            <p:cNvSpPr txBox="1">
              <a:spLocks noChangeArrowheads="1"/>
            </p:cNvSpPr>
            <p:nvPr/>
          </p:nvSpPr>
          <p:spPr bwMode="auto">
            <a:xfrm>
              <a:off x="2591" y="1835"/>
              <a:ext cx="1045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RETI  # ISR return</a:t>
              </a:r>
            </a:p>
          </p:txBody>
        </p:sp>
        <p:sp>
          <p:nvSpPr>
            <p:cNvPr id="116763" name="Text Box 27"/>
            <p:cNvSpPr txBox="1">
              <a:spLocks noChangeArrowheads="1"/>
            </p:cNvSpPr>
            <p:nvPr/>
          </p:nvSpPr>
          <p:spPr bwMode="auto">
            <a:xfrm>
              <a:off x="2299" y="1292"/>
              <a:ext cx="29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rgbClr val="808080"/>
                  </a:solidFill>
                </a:rPr>
                <a:t>ISR </a:t>
              </a:r>
            </a:p>
          </p:txBody>
        </p:sp>
        <p:sp>
          <p:nvSpPr>
            <p:cNvPr id="116764" name="Text Box 28"/>
            <p:cNvSpPr txBox="1">
              <a:spLocks noChangeArrowheads="1"/>
            </p:cNvSpPr>
            <p:nvPr/>
          </p:nvSpPr>
          <p:spPr bwMode="auto">
            <a:xfrm>
              <a:off x="2230" y="2272"/>
              <a:ext cx="28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100:</a:t>
              </a:r>
            </a:p>
          </p:txBody>
        </p:sp>
        <p:sp>
          <p:nvSpPr>
            <p:cNvPr id="116765" name="Text Box 29"/>
            <p:cNvSpPr txBox="1">
              <a:spLocks noChangeArrowheads="1"/>
            </p:cNvSpPr>
            <p:nvPr/>
          </p:nvSpPr>
          <p:spPr bwMode="auto">
            <a:xfrm>
              <a:off x="2278" y="2410"/>
              <a:ext cx="23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101:</a:t>
              </a:r>
            </a:p>
          </p:txBody>
        </p:sp>
        <p:sp>
          <p:nvSpPr>
            <p:cNvPr id="116766" name="Text Box 30"/>
            <p:cNvSpPr txBox="1">
              <a:spLocks noChangeArrowheads="1"/>
            </p:cNvSpPr>
            <p:nvPr/>
          </p:nvSpPr>
          <p:spPr bwMode="auto">
            <a:xfrm>
              <a:off x="2573" y="2272"/>
              <a:ext cx="593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16767" name="Text Box 31"/>
            <p:cNvSpPr txBox="1">
              <a:spLocks noChangeArrowheads="1"/>
            </p:cNvSpPr>
            <p:nvPr/>
          </p:nvSpPr>
          <p:spPr bwMode="auto">
            <a:xfrm>
              <a:off x="2573" y="2410"/>
              <a:ext cx="60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16768" name="Text Box 32"/>
            <p:cNvSpPr txBox="1">
              <a:spLocks noChangeArrowheads="1"/>
            </p:cNvSpPr>
            <p:nvPr/>
          </p:nvSpPr>
          <p:spPr bwMode="auto">
            <a:xfrm>
              <a:off x="2355" y="1913"/>
              <a:ext cx="17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16769" name="Text Box 33"/>
            <p:cNvSpPr txBox="1">
              <a:spLocks noChangeArrowheads="1"/>
            </p:cNvSpPr>
            <p:nvPr/>
          </p:nvSpPr>
          <p:spPr bwMode="auto">
            <a:xfrm>
              <a:off x="2299" y="2055"/>
              <a:ext cx="796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rgbClr val="000000"/>
                  </a:solidFill>
                </a:rPr>
                <a:t>Main program</a:t>
              </a:r>
            </a:p>
          </p:txBody>
        </p:sp>
        <p:sp>
          <p:nvSpPr>
            <p:cNvPr id="116770" name="Text Box 34"/>
            <p:cNvSpPr txBox="1">
              <a:spLocks noChangeArrowheads="1"/>
            </p:cNvSpPr>
            <p:nvPr/>
          </p:nvSpPr>
          <p:spPr bwMode="auto">
            <a:xfrm>
              <a:off x="2343" y="2139"/>
              <a:ext cx="1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16771" name="Text Box 35"/>
            <p:cNvSpPr txBox="1">
              <a:spLocks noChangeArrowheads="1"/>
            </p:cNvSpPr>
            <p:nvPr/>
          </p:nvSpPr>
          <p:spPr bwMode="auto">
            <a:xfrm>
              <a:off x="2492" y="1182"/>
              <a:ext cx="93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noProof="1"/>
                <a:t>Program memory</a:t>
              </a:r>
            </a:p>
          </p:txBody>
        </p:sp>
        <p:sp>
          <p:nvSpPr>
            <p:cNvPr id="116772" name="Rectangle 36"/>
            <p:cNvSpPr>
              <a:spLocks noChangeArrowheads="1"/>
            </p:cNvSpPr>
            <p:nvPr/>
          </p:nvSpPr>
          <p:spPr bwMode="auto">
            <a:xfrm>
              <a:off x="3777" y="2180"/>
              <a:ext cx="256" cy="1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16773" name="Rectangle 37"/>
            <p:cNvSpPr>
              <a:spLocks noChangeArrowheads="1"/>
            </p:cNvSpPr>
            <p:nvPr/>
          </p:nvSpPr>
          <p:spPr bwMode="auto">
            <a:xfrm>
              <a:off x="3783" y="2395"/>
              <a:ext cx="256" cy="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100</a:t>
              </a:r>
            </a:p>
          </p:txBody>
        </p:sp>
        <p:grpSp>
          <p:nvGrpSpPr>
            <p:cNvPr id="116774" name="Group 38"/>
            <p:cNvGrpSpPr>
              <a:grpSpLocks/>
            </p:cNvGrpSpPr>
            <p:nvPr/>
          </p:nvGrpSpPr>
          <p:grpSpPr bwMode="auto">
            <a:xfrm>
              <a:off x="3924" y="1920"/>
              <a:ext cx="408" cy="293"/>
              <a:chOff x="3702" y="2010"/>
              <a:chExt cx="408" cy="293"/>
            </a:xfrm>
          </p:grpSpPr>
          <p:sp>
            <p:nvSpPr>
              <p:cNvPr id="116775" name="Freeform 39"/>
              <p:cNvSpPr>
                <a:spLocks/>
              </p:cNvSpPr>
              <p:nvPr/>
            </p:nvSpPr>
            <p:spPr bwMode="auto">
              <a:xfrm>
                <a:off x="3957" y="2184"/>
                <a:ext cx="153" cy="3"/>
              </a:xfrm>
              <a:custGeom>
                <a:avLst/>
                <a:gdLst>
                  <a:gd name="T0" fmla="*/ 153 w 153"/>
                  <a:gd name="T1" fmla="*/ 0 h 3"/>
                  <a:gd name="T2" fmla="*/ 0 w 153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3" h="3">
                    <a:moveTo>
                      <a:pt x="153" y="0"/>
                    </a:moveTo>
                    <a:lnTo>
                      <a:pt x="0" y="3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76" name="Text Box 40"/>
              <p:cNvSpPr txBox="1">
                <a:spLocks noChangeArrowheads="1"/>
              </p:cNvSpPr>
              <p:nvPr/>
            </p:nvSpPr>
            <p:spPr bwMode="auto">
              <a:xfrm>
                <a:off x="3734" y="2116"/>
                <a:ext cx="190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>
                    <a:solidFill>
                      <a:srgbClr val="808080"/>
                    </a:solidFill>
                  </a:rPr>
                  <a:t>Int</a:t>
                </a:r>
              </a:p>
            </p:txBody>
          </p:sp>
          <p:sp>
            <p:nvSpPr>
              <p:cNvPr id="116777" name="Freeform 41"/>
              <p:cNvSpPr>
                <a:spLocks/>
              </p:cNvSpPr>
              <p:nvPr/>
            </p:nvSpPr>
            <p:spPr bwMode="auto">
              <a:xfrm>
                <a:off x="3960" y="2099"/>
                <a:ext cx="149" cy="1"/>
              </a:xfrm>
              <a:custGeom>
                <a:avLst/>
                <a:gdLst>
                  <a:gd name="T0" fmla="*/ 0 w 149"/>
                  <a:gd name="T1" fmla="*/ 1 h 1"/>
                  <a:gd name="T2" fmla="*/ 149 w 149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9" h="1">
                    <a:moveTo>
                      <a:pt x="0" y="1"/>
                    </a:moveTo>
                    <a:lnTo>
                      <a:pt x="149" y="0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78" name="Text Box 42"/>
              <p:cNvSpPr txBox="1">
                <a:spLocks noChangeArrowheads="1"/>
              </p:cNvSpPr>
              <p:nvPr/>
            </p:nvSpPr>
            <p:spPr bwMode="auto">
              <a:xfrm>
                <a:off x="3702" y="2010"/>
                <a:ext cx="230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>
                    <a:solidFill>
                      <a:srgbClr val="808080"/>
                    </a:solidFill>
                  </a:rPr>
                  <a:t>Inta</a:t>
                </a:r>
              </a:p>
            </p:txBody>
          </p:sp>
        </p:grpSp>
        <p:sp>
          <p:nvSpPr>
            <p:cNvPr id="116779" name="Rectangle 43"/>
            <p:cNvSpPr>
              <a:spLocks noChangeArrowheads="1"/>
            </p:cNvSpPr>
            <p:nvPr/>
          </p:nvSpPr>
          <p:spPr bwMode="auto">
            <a:xfrm>
              <a:off x="4374" y="2137"/>
              <a:ext cx="214" cy="163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16</a:t>
              </a:r>
            </a:p>
          </p:txBody>
        </p:sp>
      </p:grpSp>
      <p:sp>
        <p:nvSpPr>
          <p:cNvPr id="116780" name="Text Box 44"/>
          <p:cNvSpPr txBox="1">
            <a:spLocks noChangeArrowheads="1"/>
          </p:cNvSpPr>
          <p:nvPr/>
        </p:nvSpPr>
        <p:spPr bwMode="auto">
          <a:xfrm>
            <a:off x="276225" y="1876425"/>
            <a:ext cx="310515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US" sz="1400"/>
              <a:t>1(a): P is executing its main program</a:t>
            </a:r>
          </a:p>
          <a:p>
            <a:pPr algn="l"/>
            <a:r>
              <a:rPr lang="en-US" sz="1400"/>
              <a:t>1(b): P1 receives input data in a register with address 0x8000.</a:t>
            </a:r>
          </a:p>
        </p:txBody>
      </p:sp>
      <p:sp>
        <p:nvSpPr>
          <p:cNvPr id="116783" name="Oval 47"/>
          <p:cNvSpPr>
            <a:spLocks noChangeArrowheads="1"/>
          </p:cNvSpPr>
          <p:nvPr/>
        </p:nvSpPr>
        <p:spPr bwMode="auto">
          <a:xfrm>
            <a:off x="7153275" y="5273675"/>
            <a:ext cx="136525" cy="136525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grpSp>
        <p:nvGrpSpPr>
          <p:cNvPr id="116785" name="Group 49"/>
          <p:cNvGrpSpPr>
            <a:grpSpLocks/>
          </p:cNvGrpSpPr>
          <p:nvPr/>
        </p:nvGrpSpPr>
        <p:grpSpPr bwMode="auto">
          <a:xfrm>
            <a:off x="7143750" y="4724400"/>
            <a:ext cx="136525" cy="485775"/>
            <a:chOff x="4500" y="2490"/>
            <a:chExt cx="86" cy="306"/>
          </a:xfrm>
        </p:grpSpPr>
        <p:sp>
          <p:nvSpPr>
            <p:cNvPr id="116782" name="Freeform 46"/>
            <p:cNvSpPr>
              <a:spLocks/>
            </p:cNvSpPr>
            <p:nvPr/>
          </p:nvSpPr>
          <p:spPr bwMode="auto">
            <a:xfrm>
              <a:off x="4542" y="2610"/>
              <a:ext cx="1" cy="186"/>
            </a:xfrm>
            <a:custGeom>
              <a:avLst/>
              <a:gdLst>
                <a:gd name="T0" fmla="*/ 0 w 1"/>
                <a:gd name="T1" fmla="*/ 186 h 186"/>
                <a:gd name="T2" fmla="*/ 1 w 1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6">
                  <a:moveTo>
                    <a:pt x="0" y="186"/>
                  </a:moveTo>
                  <a:lnTo>
                    <a:pt x="1" y="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6784" name="Oval 48"/>
            <p:cNvSpPr>
              <a:spLocks noChangeArrowheads="1"/>
            </p:cNvSpPr>
            <p:nvPr/>
          </p:nvSpPr>
          <p:spPr bwMode="auto">
            <a:xfrm>
              <a:off x="4500" y="2490"/>
              <a:ext cx="86" cy="86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4627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8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Interrupt-driven I/O using vectored interrupt </a:t>
            </a:r>
          </a:p>
        </p:txBody>
      </p:sp>
      <p:grpSp>
        <p:nvGrpSpPr>
          <p:cNvPr id="117821" name="Group 61"/>
          <p:cNvGrpSpPr>
            <a:grpSpLocks/>
          </p:cNvGrpSpPr>
          <p:nvPr/>
        </p:nvGrpSpPr>
        <p:grpSpPr bwMode="auto">
          <a:xfrm>
            <a:off x="3540125" y="1852613"/>
            <a:ext cx="4989513" cy="3709987"/>
            <a:chOff x="2230" y="1167"/>
            <a:chExt cx="3143" cy="1489"/>
          </a:xfrm>
        </p:grpSpPr>
        <p:sp>
          <p:nvSpPr>
            <p:cNvPr id="117764" name="Rectangle 4"/>
            <p:cNvSpPr>
              <a:spLocks noChangeArrowheads="1"/>
            </p:cNvSpPr>
            <p:nvPr/>
          </p:nvSpPr>
          <p:spPr bwMode="auto">
            <a:xfrm>
              <a:off x="3745" y="1167"/>
              <a:ext cx="429" cy="1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μP</a:t>
              </a:r>
            </a:p>
          </p:txBody>
        </p:sp>
        <p:sp>
          <p:nvSpPr>
            <p:cNvPr id="117765" name="Rectangle 5"/>
            <p:cNvSpPr>
              <a:spLocks noChangeArrowheads="1"/>
            </p:cNvSpPr>
            <p:nvPr/>
          </p:nvSpPr>
          <p:spPr bwMode="auto">
            <a:xfrm>
              <a:off x="4324" y="1960"/>
              <a:ext cx="458" cy="6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 dirty="0" smtClean="0">
                  <a:solidFill>
                    <a:srgbClr val="000000"/>
                  </a:solidFill>
                </a:rPr>
                <a:t>    P1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17766" name="Rectangle 6"/>
            <p:cNvSpPr>
              <a:spLocks noChangeArrowheads="1"/>
            </p:cNvSpPr>
            <p:nvPr/>
          </p:nvSpPr>
          <p:spPr bwMode="auto">
            <a:xfrm>
              <a:off x="4878" y="1960"/>
              <a:ext cx="458" cy="6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P2</a:t>
              </a:r>
              <a:endParaRPr lang="en-US" sz="1400"/>
            </a:p>
          </p:txBody>
        </p:sp>
        <p:sp>
          <p:nvSpPr>
            <p:cNvPr id="117767" name="Rectangle 7"/>
            <p:cNvSpPr>
              <a:spLocks noChangeArrowheads="1"/>
            </p:cNvSpPr>
            <p:nvPr/>
          </p:nvSpPr>
          <p:spPr bwMode="auto">
            <a:xfrm>
              <a:off x="4354" y="2462"/>
              <a:ext cx="377" cy="149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17768" name="Rectangle 8"/>
            <p:cNvSpPr>
              <a:spLocks noChangeArrowheads="1"/>
            </p:cNvSpPr>
            <p:nvPr/>
          </p:nvSpPr>
          <p:spPr bwMode="auto">
            <a:xfrm>
              <a:off x="4907" y="2462"/>
              <a:ext cx="377" cy="1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17769" name="Freeform 9"/>
            <p:cNvSpPr>
              <a:spLocks/>
            </p:cNvSpPr>
            <p:nvPr/>
          </p:nvSpPr>
          <p:spPr bwMode="auto">
            <a:xfrm>
              <a:off x="4183" y="1693"/>
              <a:ext cx="1131" cy="0"/>
            </a:xfrm>
            <a:custGeom>
              <a:avLst/>
              <a:gdLst>
                <a:gd name="T0" fmla="*/ 0 w 1427"/>
                <a:gd name="T1" fmla="*/ 2 h 2"/>
                <a:gd name="T2" fmla="*/ 1427 w 1427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27" h="2">
                  <a:moveTo>
                    <a:pt x="0" y="2"/>
                  </a:moveTo>
                  <a:lnTo>
                    <a:pt x="1427" y="0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0" name="Line 10"/>
            <p:cNvSpPr>
              <a:spLocks noChangeShapeType="1"/>
            </p:cNvSpPr>
            <p:nvPr/>
          </p:nvSpPr>
          <p:spPr bwMode="auto">
            <a:xfrm>
              <a:off x="4560" y="1693"/>
              <a:ext cx="0" cy="26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1" name="Line 11"/>
            <p:cNvSpPr>
              <a:spLocks noChangeShapeType="1"/>
            </p:cNvSpPr>
            <p:nvPr/>
          </p:nvSpPr>
          <p:spPr bwMode="auto">
            <a:xfrm>
              <a:off x="5110" y="1693"/>
              <a:ext cx="0" cy="26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2" name="Text Box 12"/>
            <p:cNvSpPr txBox="1">
              <a:spLocks noChangeArrowheads="1"/>
            </p:cNvSpPr>
            <p:nvPr/>
          </p:nvSpPr>
          <p:spPr bwMode="auto">
            <a:xfrm>
              <a:off x="4768" y="1490"/>
              <a:ext cx="60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17773" name="Rectangle 13"/>
            <p:cNvSpPr>
              <a:spLocks noChangeArrowheads="1"/>
            </p:cNvSpPr>
            <p:nvPr/>
          </p:nvSpPr>
          <p:spPr bwMode="auto">
            <a:xfrm>
              <a:off x="4306" y="1167"/>
              <a:ext cx="1018" cy="276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17774" name="Line 14"/>
            <p:cNvSpPr>
              <a:spLocks noChangeShapeType="1"/>
            </p:cNvSpPr>
            <p:nvPr/>
          </p:nvSpPr>
          <p:spPr bwMode="auto">
            <a:xfrm>
              <a:off x="4717" y="1439"/>
              <a:ext cx="0" cy="247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5" name="Freeform 15"/>
            <p:cNvSpPr>
              <a:spLocks/>
            </p:cNvSpPr>
            <p:nvPr/>
          </p:nvSpPr>
          <p:spPr bwMode="auto">
            <a:xfrm>
              <a:off x="3618" y="2257"/>
              <a:ext cx="157" cy="2"/>
            </a:xfrm>
            <a:custGeom>
              <a:avLst/>
              <a:gdLst>
                <a:gd name="T0" fmla="*/ 196 w 196"/>
                <a:gd name="T1" fmla="*/ 3 h 3"/>
                <a:gd name="T2" fmla="*/ 0 w 196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6" name="Rectangle 16"/>
            <p:cNvSpPr>
              <a:spLocks noChangeArrowheads="1"/>
            </p:cNvSpPr>
            <p:nvPr/>
          </p:nvSpPr>
          <p:spPr bwMode="auto">
            <a:xfrm>
              <a:off x="4358" y="2313"/>
              <a:ext cx="399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17777" name="Rectangle 17"/>
            <p:cNvSpPr>
              <a:spLocks noChangeArrowheads="1"/>
            </p:cNvSpPr>
            <p:nvPr/>
          </p:nvSpPr>
          <p:spPr bwMode="auto">
            <a:xfrm>
              <a:off x="4917" y="2318"/>
              <a:ext cx="38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0x8001</a:t>
              </a:r>
            </a:p>
          </p:txBody>
        </p:sp>
        <p:sp>
          <p:nvSpPr>
            <p:cNvPr id="117778" name="Rectangle 18"/>
            <p:cNvSpPr>
              <a:spLocks noChangeArrowheads="1"/>
            </p:cNvSpPr>
            <p:nvPr/>
          </p:nvSpPr>
          <p:spPr bwMode="auto">
            <a:xfrm>
              <a:off x="2258" y="1167"/>
              <a:ext cx="1358" cy="1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17779" name="Text Box 19"/>
            <p:cNvSpPr txBox="1">
              <a:spLocks noChangeArrowheads="1"/>
            </p:cNvSpPr>
            <p:nvPr/>
          </p:nvSpPr>
          <p:spPr bwMode="auto">
            <a:xfrm>
              <a:off x="2307" y="1413"/>
              <a:ext cx="22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16:</a:t>
              </a:r>
            </a:p>
          </p:txBody>
        </p:sp>
        <p:sp>
          <p:nvSpPr>
            <p:cNvPr id="117780" name="Text Box 20"/>
            <p:cNvSpPr txBox="1">
              <a:spLocks noChangeArrowheads="1"/>
            </p:cNvSpPr>
            <p:nvPr/>
          </p:nvSpPr>
          <p:spPr bwMode="auto">
            <a:xfrm>
              <a:off x="2591" y="1413"/>
              <a:ext cx="96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MOV R0, 0x8000 </a:t>
              </a:r>
            </a:p>
          </p:txBody>
        </p:sp>
        <p:sp>
          <p:nvSpPr>
            <p:cNvPr id="117781" name="Text Box 21"/>
            <p:cNvSpPr txBox="1">
              <a:spLocks noChangeArrowheads="1"/>
            </p:cNvSpPr>
            <p:nvPr/>
          </p:nvSpPr>
          <p:spPr bwMode="auto">
            <a:xfrm>
              <a:off x="2284" y="1542"/>
              <a:ext cx="249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17:</a:t>
              </a:r>
            </a:p>
          </p:txBody>
        </p:sp>
        <p:sp>
          <p:nvSpPr>
            <p:cNvPr id="117782" name="Text Box 22"/>
            <p:cNvSpPr txBox="1">
              <a:spLocks noChangeArrowheads="1"/>
            </p:cNvSpPr>
            <p:nvPr/>
          </p:nvSpPr>
          <p:spPr bwMode="auto">
            <a:xfrm>
              <a:off x="2591" y="1542"/>
              <a:ext cx="76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# modifies R0 </a:t>
              </a:r>
            </a:p>
          </p:txBody>
        </p:sp>
        <p:sp>
          <p:nvSpPr>
            <p:cNvPr id="117783" name="Text Box 23"/>
            <p:cNvSpPr txBox="1">
              <a:spLocks noChangeArrowheads="1"/>
            </p:cNvSpPr>
            <p:nvPr/>
          </p:nvSpPr>
          <p:spPr bwMode="auto">
            <a:xfrm>
              <a:off x="2295" y="1680"/>
              <a:ext cx="23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18:</a:t>
              </a:r>
            </a:p>
          </p:txBody>
        </p:sp>
        <p:sp>
          <p:nvSpPr>
            <p:cNvPr id="117784" name="Text Box 24"/>
            <p:cNvSpPr txBox="1">
              <a:spLocks noChangeArrowheads="1"/>
            </p:cNvSpPr>
            <p:nvPr/>
          </p:nvSpPr>
          <p:spPr bwMode="auto">
            <a:xfrm>
              <a:off x="2591" y="1680"/>
              <a:ext cx="1013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MOV 0x8001, R0 </a:t>
              </a:r>
            </a:p>
          </p:txBody>
        </p:sp>
        <p:sp>
          <p:nvSpPr>
            <p:cNvPr id="117785" name="Text Box 25"/>
            <p:cNvSpPr txBox="1">
              <a:spLocks noChangeArrowheads="1"/>
            </p:cNvSpPr>
            <p:nvPr/>
          </p:nvSpPr>
          <p:spPr bwMode="auto">
            <a:xfrm>
              <a:off x="2331" y="1820"/>
              <a:ext cx="20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19:</a:t>
              </a:r>
            </a:p>
          </p:txBody>
        </p:sp>
        <p:sp>
          <p:nvSpPr>
            <p:cNvPr id="117786" name="Text Box 26"/>
            <p:cNvSpPr txBox="1">
              <a:spLocks noChangeArrowheads="1"/>
            </p:cNvSpPr>
            <p:nvPr/>
          </p:nvSpPr>
          <p:spPr bwMode="auto">
            <a:xfrm>
              <a:off x="2591" y="1835"/>
              <a:ext cx="1045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RETI  # ISR return</a:t>
              </a:r>
            </a:p>
          </p:txBody>
        </p:sp>
        <p:sp>
          <p:nvSpPr>
            <p:cNvPr id="117787" name="Text Box 27"/>
            <p:cNvSpPr txBox="1">
              <a:spLocks noChangeArrowheads="1"/>
            </p:cNvSpPr>
            <p:nvPr/>
          </p:nvSpPr>
          <p:spPr bwMode="auto">
            <a:xfrm>
              <a:off x="2299" y="1292"/>
              <a:ext cx="29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rgbClr val="808080"/>
                  </a:solidFill>
                </a:rPr>
                <a:t>ISR </a:t>
              </a:r>
            </a:p>
          </p:txBody>
        </p:sp>
        <p:sp>
          <p:nvSpPr>
            <p:cNvPr id="117788" name="Text Box 28"/>
            <p:cNvSpPr txBox="1">
              <a:spLocks noChangeArrowheads="1"/>
            </p:cNvSpPr>
            <p:nvPr/>
          </p:nvSpPr>
          <p:spPr bwMode="auto">
            <a:xfrm>
              <a:off x="2230" y="2272"/>
              <a:ext cx="28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100:</a:t>
              </a:r>
            </a:p>
          </p:txBody>
        </p:sp>
        <p:sp>
          <p:nvSpPr>
            <p:cNvPr id="117789" name="Text Box 29"/>
            <p:cNvSpPr txBox="1">
              <a:spLocks noChangeArrowheads="1"/>
            </p:cNvSpPr>
            <p:nvPr/>
          </p:nvSpPr>
          <p:spPr bwMode="auto">
            <a:xfrm>
              <a:off x="2278" y="2410"/>
              <a:ext cx="23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101:</a:t>
              </a:r>
            </a:p>
          </p:txBody>
        </p:sp>
        <p:sp>
          <p:nvSpPr>
            <p:cNvPr id="117790" name="Text Box 30"/>
            <p:cNvSpPr txBox="1">
              <a:spLocks noChangeArrowheads="1"/>
            </p:cNvSpPr>
            <p:nvPr/>
          </p:nvSpPr>
          <p:spPr bwMode="auto">
            <a:xfrm>
              <a:off x="2573" y="2272"/>
              <a:ext cx="593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17791" name="Text Box 31"/>
            <p:cNvSpPr txBox="1">
              <a:spLocks noChangeArrowheads="1"/>
            </p:cNvSpPr>
            <p:nvPr/>
          </p:nvSpPr>
          <p:spPr bwMode="auto">
            <a:xfrm>
              <a:off x="2573" y="2410"/>
              <a:ext cx="60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17792" name="Text Box 32"/>
            <p:cNvSpPr txBox="1">
              <a:spLocks noChangeArrowheads="1"/>
            </p:cNvSpPr>
            <p:nvPr/>
          </p:nvSpPr>
          <p:spPr bwMode="auto">
            <a:xfrm>
              <a:off x="2355" y="1913"/>
              <a:ext cx="17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17793" name="Text Box 33"/>
            <p:cNvSpPr txBox="1">
              <a:spLocks noChangeArrowheads="1"/>
            </p:cNvSpPr>
            <p:nvPr/>
          </p:nvSpPr>
          <p:spPr bwMode="auto">
            <a:xfrm>
              <a:off x="2299" y="2055"/>
              <a:ext cx="796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rgbClr val="000000"/>
                  </a:solidFill>
                </a:rPr>
                <a:t>Main program</a:t>
              </a:r>
            </a:p>
          </p:txBody>
        </p:sp>
        <p:sp>
          <p:nvSpPr>
            <p:cNvPr id="117794" name="Text Box 34"/>
            <p:cNvSpPr txBox="1">
              <a:spLocks noChangeArrowheads="1"/>
            </p:cNvSpPr>
            <p:nvPr/>
          </p:nvSpPr>
          <p:spPr bwMode="auto">
            <a:xfrm>
              <a:off x="2343" y="2139"/>
              <a:ext cx="1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17795" name="Text Box 35"/>
            <p:cNvSpPr txBox="1">
              <a:spLocks noChangeArrowheads="1"/>
            </p:cNvSpPr>
            <p:nvPr/>
          </p:nvSpPr>
          <p:spPr bwMode="auto">
            <a:xfrm>
              <a:off x="2492" y="1182"/>
              <a:ext cx="93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noProof="1"/>
                <a:t>Program memory</a:t>
              </a:r>
            </a:p>
          </p:txBody>
        </p:sp>
        <p:sp>
          <p:nvSpPr>
            <p:cNvPr id="117796" name="Rectangle 36"/>
            <p:cNvSpPr>
              <a:spLocks noChangeArrowheads="1"/>
            </p:cNvSpPr>
            <p:nvPr/>
          </p:nvSpPr>
          <p:spPr bwMode="auto">
            <a:xfrm>
              <a:off x="3777" y="2180"/>
              <a:ext cx="256" cy="1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17797" name="Rectangle 37"/>
            <p:cNvSpPr>
              <a:spLocks noChangeArrowheads="1"/>
            </p:cNvSpPr>
            <p:nvPr/>
          </p:nvSpPr>
          <p:spPr bwMode="auto">
            <a:xfrm>
              <a:off x="3783" y="2395"/>
              <a:ext cx="256" cy="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100</a:t>
              </a:r>
            </a:p>
          </p:txBody>
        </p:sp>
        <p:sp>
          <p:nvSpPr>
            <p:cNvPr id="117801" name="Freeform 41"/>
            <p:cNvSpPr>
              <a:spLocks/>
            </p:cNvSpPr>
            <p:nvPr/>
          </p:nvSpPr>
          <p:spPr bwMode="auto">
            <a:xfrm>
              <a:off x="4182" y="2009"/>
              <a:ext cx="149" cy="1"/>
            </a:xfrm>
            <a:custGeom>
              <a:avLst/>
              <a:gdLst>
                <a:gd name="T0" fmla="*/ 0 w 149"/>
                <a:gd name="T1" fmla="*/ 1 h 1"/>
                <a:gd name="T2" fmla="*/ 149 w 14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9" h="1">
                  <a:moveTo>
                    <a:pt x="0" y="1"/>
                  </a:moveTo>
                  <a:lnTo>
                    <a:pt x="149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02" name="Text Box 42"/>
            <p:cNvSpPr txBox="1">
              <a:spLocks noChangeArrowheads="1"/>
            </p:cNvSpPr>
            <p:nvPr/>
          </p:nvSpPr>
          <p:spPr bwMode="auto">
            <a:xfrm>
              <a:off x="3924" y="1920"/>
              <a:ext cx="230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Inta</a:t>
              </a:r>
            </a:p>
          </p:txBody>
        </p:sp>
        <p:sp>
          <p:nvSpPr>
            <p:cNvPr id="117803" name="Rectangle 43"/>
            <p:cNvSpPr>
              <a:spLocks noChangeArrowheads="1"/>
            </p:cNvSpPr>
            <p:nvPr/>
          </p:nvSpPr>
          <p:spPr bwMode="auto">
            <a:xfrm>
              <a:off x="4374" y="2137"/>
              <a:ext cx="214" cy="163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 dirty="0" smtClean="0">
                  <a:solidFill>
                    <a:schemeClr val="bg2"/>
                  </a:solidFill>
                </a:rPr>
                <a:t>  16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</p:grpSp>
      <p:sp>
        <p:nvSpPr>
          <p:cNvPr id="117804" name="Text Box 44"/>
          <p:cNvSpPr txBox="1">
            <a:spLocks noChangeArrowheads="1"/>
          </p:cNvSpPr>
          <p:nvPr/>
        </p:nvSpPr>
        <p:spPr bwMode="auto">
          <a:xfrm>
            <a:off x="276225" y="1876425"/>
            <a:ext cx="310515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US" sz="1400"/>
              <a:t>2: P1 asserts </a:t>
            </a:r>
            <a:r>
              <a:rPr lang="en-US" sz="1400" i="1"/>
              <a:t>Int</a:t>
            </a:r>
            <a:r>
              <a:rPr lang="en-US" sz="1400"/>
              <a:t> to request servicing by the microprocessor</a:t>
            </a:r>
          </a:p>
        </p:txBody>
      </p:sp>
      <p:sp>
        <p:nvSpPr>
          <p:cNvPr id="117807" name="Oval 47"/>
          <p:cNvSpPr>
            <a:spLocks noChangeArrowheads="1"/>
          </p:cNvSpPr>
          <p:nvPr/>
        </p:nvSpPr>
        <p:spPr bwMode="auto">
          <a:xfrm>
            <a:off x="7143750" y="5257800"/>
            <a:ext cx="136525" cy="136525"/>
          </a:xfrm>
          <a:prstGeom prst="ellipse">
            <a:avLst/>
          </a:prstGeom>
          <a:solidFill>
            <a:srgbClr val="969696"/>
          </a:solidFill>
          <a:ln w="12700" cap="sq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17815" name="Freeform 55"/>
          <p:cNvSpPr>
            <a:spLocks/>
          </p:cNvSpPr>
          <p:nvPr/>
        </p:nvSpPr>
        <p:spPr bwMode="auto">
          <a:xfrm>
            <a:off x="6634163" y="3324225"/>
            <a:ext cx="233362" cy="4763"/>
          </a:xfrm>
          <a:custGeom>
            <a:avLst/>
            <a:gdLst>
              <a:gd name="T0" fmla="*/ 147 w 147"/>
              <a:gd name="T1" fmla="*/ 0 h 3"/>
              <a:gd name="T2" fmla="*/ 0 w 147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7" h="3">
                <a:moveTo>
                  <a:pt x="147" y="0"/>
                </a:moveTo>
                <a:lnTo>
                  <a:pt x="0" y="3"/>
                </a:lnTo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816" name="Text Box 56"/>
          <p:cNvSpPr txBox="1">
            <a:spLocks noChangeArrowheads="1"/>
          </p:cNvSpPr>
          <p:nvPr/>
        </p:nvSpPr>
        <p:spPr bwMode="auto">
          <a:xfrm>
            <a:off x="6280150" y="3216275"/>
            <a:ext cx="3016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1400">
                <a:solidFill>
                  <a:schemeClr val="bg2"/>
                </a:solidFill>
              </a:rPr>
              <a:t>Int</a:t>
            </a:r>
          </a:p>
        </p:txBody>
      </p:sp>
      <p:grpSp>
        <p:nvGrpSpPr>
          <p:cNvPr id="117820" name="Group 60"/>
          <p:cNvGrpSpPr>
            <a:grpSpLocks/>
          </p:cNvGrpSpPr>
          <p:nvPr/>
        </p:nvGrpSpPr>
        <p:grpSpPr bwMode="auto">
          <a:xfrm>
            <a:off x="6280150" y="3950537"/>
            <a:ext cx="708025" cy="395288"/>
            <a:chOff x="3956" y="2026"/>
            <a:chExt cx="446" cy="249"/>
          </a:xfrm>
        </p:grpSpPr>
        <p:sp>
          <p:nvSpPr>
            <p:cNvPr id="117808" name="Text Box 48"/>
            <p:cNvSpPr txBox="1">
              <a:spLocks noChangeArrowheads="1"/>
            </p:cNvSpPr>
            <p:nvPr/>
          </p:nvSpPr>
          <p:spPr bwMode="auto">
            <a:xfrm>
              <a:off x="4210" y="2160"/>
              <a:ext cx="192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7817" name="Freeform 57"/>
            <p:cNvSpPr>
              <a:spLocks/>
            </p:cNvSpPr>
            <p:nvPr/>
          </p:nvSpPr>
          <p:spPr bwMode="auto">
            <a:xfrm>
              <a:off x="4179" y="2094"/>
              <a:ext cx="147" cy="3"/>
            </a:xfrm>
            <a:custGeom>
              <a:avLst/>
              <a:gdLst>
                <a:gd name="T0" fmla="*/ 147 w 147"/>
                <a:gd name="T1" fmla="*/ 0 h 3"/>
                <a:gd name="T2" fmla="*/ 0 w 147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7" h="3">
                  <a:moveTo>
                    <a:pt x="147" y="0"/>
                  </a:moveTo>
                  <a:lnTo>
                    <a:pt x="0" y="3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18" name="Text Box 58"/>
            <p:cNvSpPr txBox="1">
              <a:spLocks noChangeArrowheads="1"/>
            </p:cNvSpPr>
            <p:nvPr/>
          </p:nvSpPr>
          <p:spPr bwMode="auto">
            <a:xfrm>
              <a:off x="3956" y="2026"/>
              <a:ext cx="190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 dirty="0" err="1"/>
                <a:t>Int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5834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Interrupt-driven I/O using vectored interrupt </a:t>
            </a:r>
          </a:p>
        </p:txBody>
      </p:sp>
      <p:sp>
        <p:nvSpPr>
          <p:cNvPr id="118827" name="Text Box 43"/>
          <p:cNvSpPr txBox="1">
            <a:spLocks noChangeArrowheads="1"/>
          </p:cNvSpPr>
          <p:nvPr/>
        </p:nvSpPr>
        <p:spPr bwMode="auto">
          <a:xfrm>
            <a:off x="276225" y="1876425"/>
            <a:ext cx="31051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US" sz="1400"/>
              <a:t>3: After completing instruction at 100, </a:t>
            </a:r>
            <a:r>
              <a:rPr lang="en-US" sz="1400">
                <a:cs typeface="Times New Roman" pitchFamily="18" charset="0"/>
              </a:rPr>
              <a:t>μ</a:t>
            </a:r>
            <a:r>
              <a:rPr lang="en-US" sz="1400"/>
              <a:t>P sees </a:t>
            </a:r>
            <a:r>
              <a:rPr lang="en-US" sz="1400" i="1"/>
              <a:t>Int </a:t>
            </a:r>
            <a:r>
              <a:rPr lang="en-US" sz="1400"/>
              <a:t>asserted, saves the PC’s value of 100, and </a:t>
            </a:r>
            <a:r>
              <a:rPr lang="en-US" sz="1400" b="1"/>
              <a:t>asserts </a:t>
            </a:r>
            <a:r>
              <a:rPr lang="en-US" sz="1400" b="1" i="1"/>
              <a:t>Inta</a:t>
            </a:r>
            <a:endParaRPr lang="en-US" sz="1400" b="1"/>
          </a:p>
        </p:txBody>
      </p:sp>
      <p:grpSp>
        <p:nvGrpSpPr>
          <p:cNvPr id="118842" name="Group 58"/>
          <p:cNvGrpSpPr>
            <a:grpSpLocks/>
          </p:cNvGrpSpPr>
          <p:nvPr/>
        </p:nvGrpSpPr>
        <p:grpSpPr bwMode="auto">
          <a:xfrm>
            <a:off x="3540125" y="1852613"/>
            <a:ext cx="4989513" cy="3176587"/>
            <a:chOff x="2230" y="1167"/>
            <a:chExt cx="3143" cy="1489"/>
          </a:xfrm>
        </p:grpSpPr>
        <p:sp>
          <p:nvSpPr>
            <p:cNvPr id="118788" name="Rectangle 4"/>
            <p:cNvSpPr>
              <a:spLocks noChangeArrowheads="1"/>
            </p:cNvSpPr>
            <p:nvPr/>
          </p:nvSpPr>
          <p:spPr bwMode="auto">
            <a:xfrm>
              <a:off x="3745" y="1167"/>
              <a:ext cx="429" cy="1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μP</a:t>
              </a:r>
            </a:p>
          </p:txBody>
        </p:sp>
        <p:sp>
          <p:nvSpPr>
            <p:cNvPr id="118789" name="Rectangle 5"/>
            <p:cNvSpPr>
              <a:spLocks noChangeArrowheads="1"/>
            </p:cNvSpPr>
            <p:nvPr/>
          </p:nvSpPr>
          <p:spPr bwMode="auto">
            <a:xfrm>
              <a:off x="4324" y="1960"/>
              <a:ext cx="458" cy="681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P1</a:t>
              </a:r>
            </a:p>
          </p:txBody>
        </p:sp>
        <p:sp>
          <p:nvSpPr>
            <p:cNvPr id="118790" name="Rectangle 6"/>
            <p:cNvSpPr>
              <a:spLocks noChangeArrowheads="1"/>
            </p:cNvSpPr>
            <p:nvPr/>
          </p:nvSpPr>
          <p:spPr bwMode="auto">
            <a:xfrm>
              <a:off x="4878" y="1960"/>
              <a:ext cx="458" cy="6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P2</a:t>
              </a:r>
              <a:endParaRPr lang="en-US" sz="1400"/>
            </a:p>
          </p:txBody>
        </p:sp>
        <p:sp>
          <p:nvSpPr>
            <p:cNvPr id="118791" name="Rectangle 7"/>
            <p:cNvSpPr>
              <a:spLocks noChangeArrowheads="1"/>
            </p:cNvSpPr>
            <p:nvPr/>
          </p:nvSpPr>
          <p:spPr bwMode="auto">
            <a:xfrm>
              <a:off x="4354" y="2462"/>
              <a:ext cx="377" cy="149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18792" name="Rectangle 8"/>
            <p:cNvSpPr>
              <a:spLocks noChangeArrowheads="1"/>
            </p:cNvSpPr>
            <p:nvPr/>
          </p:nvSpPr>
          <p:spPr bwMode="auto">
            <a:xfrm>
              <a:off x="4907" y="2462"/>
              <a:ext cx="377" cy="1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18793" name="Freeform 9"/>
            <p:cNvSpPr>
              <a:spLocks/>
            </p:cNvSpPr>
            <p:nvPr/>
          </p:nvSpPr>
          <p:spPr bwMode="auto">
            <a:xfrm>
              <a:off x="4183" y="1693"/>
              <a:ext cx="1131" cy="0"/>
            </a:xfrm>
            <a:custGeom>
              <a:avLst/>
              <a:gdLst>
                <a:gd name="T0" fmla="*/ 0 w 1427"/>
                <a:gd name="T1" fmla="*/ 2 h 2"/>
                <a:gd name="T2" fmla="*/ 1427 w 1427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27" h="2">
                  <a:moveTo>
                    <a:pt x="0" y="2"/>
                  </a:moveTo>
                  <a:lnTo>
                    <a:pt x="1427" y="0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4" name="Line 10"/>
            <p:cNvSpPr>
              <a:spLocks noChangeShapeType="1"/>
            </p:cNvSpPr>
            <p:nvPr/>
          </p:nvSpPr>
          <p:spPr bwMode="auto">
            <a:xfrm>
              <a:off x="4560" y="1693"/>
              <a:ext cx="0" cy="26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5" name="Line 11"/>
            <p:cNvSpPr>
              <a:spLocks noChangeShapeType="1"/>
            </p:cNvSpPr>
            <p:nvPr/>
          </p:nvSpPr>
          <p:spPr bwMode="auto">
            <a:xfrm>
              <a:off x="5110" y="1693"/>
              <a:ext cx="0" cy="26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6" name="Text Box 12"/>
            <p:cNvSpPr txBox="1">
              <a:spLocks noChangeArrowheads="1"/>
            </p:cNvSpPr>
            <p:nvPr/>
          </p:nvSpPr>
          <p:spPr bwMode="auto">
            <a:xfrm>
              <a:off x="4768" y="1490"/>
              <a:ext cx="60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18797" name="Rectangle 13"/>
            <p:cNvSpPr>
              <a:spLocks noChangeArrowheads="1"/>
            </p:cNvSpPr>
            <p:nvPr/>
          </p:nvSpPr>
          <p:spPr bwMode="auto">
            <a:xfrm>
              <a:off x="4306" y="1167"/>
              <a:ext cx="1018" cy="276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18798" name="Line 14"/>
            <p:cNvSpPr>
              <a:spLocks noChangeShapeType="1"/>
            </p:cNvSpPr>
            <p:nvPr/>
          </p:nvSpPr>
          <p:spPr bwMode="auto">
            <a:xfrm>
              <a:off x="4717" y="1439"/>
              <a:ext cx="0" cy="247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9" name="Freeform 15"/>
            <p:cNvSpPr>
              <a:spLocks/>
            </p:cNvSpPr>
            <p:nvPr/>
          </p:nvSpPr>
          <p:spPr bwMode="auto">
            <a:xfrm>
              <a:off x="3618" y="2257"/>
              <a:ext cx="157" cy="2"/>
            </a:xfrm>
            <a:custGeom>
              <a:avLst/>
              <a:gdLst>
                <a:gd name="T0" fmla="*/ 196 w 196"/>
                <a:gd name="T1" fmla="*/ 3 h 3"/>
                <a:gd name="T2" fmla="*/ 0 w 196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0" name="Rectangle 16"/>
            <p:cNvSpPr>
              <a:spLocks noChangeArrowheads="1"/>
            </p:cNvSpPr>
            <p:nvPr/>
          </p:nvSpPr>
          <p:spPr bwMode="auto">
            <a:xfrm>
              <a:off x="4358" y="2313"/>
              <a:ext cx="399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18801" name="Rectangle 17"/>
            <p:cNvSpPr>
              <a:spLocks noChangeArrowheads="1"/>
            </p:cNvSpPr>
            <p:nvPr/>
          </p:nvSpPr>
          <p:spPr bwMode="auto">
            <a:xfrm>
              <a:off x="4917" y="2318"/>
              <a:ext cx="38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0x8001</a:t>
              </a:r>
            </a:p>
          </p:txBody>
        </p:sp>
        <p:sp>
          <p:nvSpPr>
            <p:cNvPr id="118802" name="Rectangle 18"/>
            <p:cNvSpPr>
              <a:spLocks noChangeArrowheads="1"/>
            </p:cNvSpPr>
            <p:nvPr/>
          </p:nvSpPr>
          <p:spPr bwMode="auto">
            <a:xfrm>
              <a:off x="2258" y="1167"/>
              <a:ext cx="1358" cy="1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18803" name="Text Box 19"/>
            <p:cNvSpPr txBox="1">
              <a:spLocks noChangeArrowheads="1"/>
            </p:cNvSpPr>
            <p:nvPr/>
          </p:nvSpPr>
          <p:spPr bwMode="auto">
            <a:xfrm>
              <a:off x="2307" y="1413"/>
              <a:ext cx="22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16:</a:t>
              </a:r>
            </a:p>
          </p:txBody>
        </p:sp>
        <p:sp>
          <p:nvSpPr>
            <p:cNvPr id="118804" name="Text Box 20"/>
            <p:cNvSpPr txBox="1">
              <a:spLocks noChangeArrowheads="1"/>
            </p:cNvSpPr>
            <p:nvPr/>
          </p:nvSpPr>
          <p:spPr bwMode="auto">
            <a:xfrm>
              <a:off x="2591" y="1413"/>
              <a:ext cx="96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MOV R0, 0x8000 </a:t>
              </a:r>
            </a:p>
          </p:txBody>
        </p:sp>
        <p:sp>
          <p:nvSpPr>
            <p:cNvPr id="118805" name="Text Box 21"/>
            <p:cNvSpPr txBox="1">
              <a:spLocks noChangeArrowheads="1"/>
            </p:cNvSpPr>
            <p:nvPr/>
          </p:nvSpPr>
          <p:spPr bwMode="auto">
            <a:xfrm>
              <a:off x="2284" y="1542"/>
              <a:ext cx="249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17:</a:t>
              </a:r>
            </a:p>
          </p:txBody>
        </p:sp>
        <p:sp>
          <p:nvSpPr>
            <p:cNvPr id="118806" name="Text Box 22"/>
            <p:cNvSpPr txBox="1">
              <a:spLocks noChangeArrowheads="1"/>
            </p:cNvSpPr>
            <p:nvPr/>
          </p:nvSpPr>
          <p:spPr bwMode="auto">
            <a:xfrm>
              <a:off x="2591" y="1542"/>
              <a:ext cx="76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# modifies R0 </a:t>
              </a:r>
            </a:p>
          </p:txBody>
        </p:sp>
        <p:sp>
          <p:nvSpPr>
            <p:cNvPr id="118807" name="Text Box 23"/>
            <p:cNvSpPr txBox="1">
              <a:spLocks noChangeArrowheads="1"/>
            </p:cNvSpPr>
            <p:nvPr/>
          </p:nvSpPr>
          <p:spPr bwMode="auto">
            <a:xfrm>
              <a:off x="2295" y="1680"/>
              <a:ext cx="23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18:</a:t>
              </a:r>
            </a:p>
          </p:txBody>
        </p:sp>
        <p:sp>
          <p:nvSpPr>
            <p:cNvPr id="118808" name="Text Box 24"/>
            <p:cNvSpPr txBox="1">
              <a:spLocks noChangeArrowheads="1"/>
            </p:cNvSpPr>
            <p:nvPr/>
          </p:nvSpPr>
          <p:spPr bwMode="auto">
            <a:xfrm>
              <a:off x="2591" y="1680"/>
              <a:ext cx="1013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MOV 0x8001, R0 </a:t>
              </a:r>
            </a:p>
          </p:txBody>
        </p:sp>
        <p:sp>
          <p:nvSpPr>
            <p:cNvPr id="118809" name="Text Box 25"/>
            <p:cNvSpPr txBox="1">
              <a:spLocks noChangeArrowheads="1"/>
            </p:cNvSpPr>
            <p:nvPr/>
          </p:nvSpPr>
          <p:spPr bwMode="auto">
            <a:xfrm>
              <a:off x="2331" y="1820"/>
              <a:ext cx="20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19:</a:t>
              </a:r>
            </a:p>
          </p:txBody>
        </p:sp>
        <p:sp>
          <p:nvSpPr>
            <p:cNvPr id="118810" name="Text Box 26"/>
            <p:cNvSpPr txBox="1">
              <a:spLocks noChangeArrowheads="1"/>
            </p:cNvSpPr>
            <p:nvPr/>
          </p:nvSpPr>
          <p:spPr bwMode="auto">
            <a:xfrm>
              <a:off x="2591" y="1835"/>
              <a:ext cx="1045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RETI  # ISR return</a:t>
              </a:r>
            </a:p>
          </p:txBody>
        </p:sp>
        <p:sp>
          <p:nvSpPr>
            <p:cNvPr id="118811" name="Text Box 27"/>
            <p:cNvSpPr txBox="1">
              <a:spLocks noChangeArrowheads="1"/>
            </p:cNvSpPr>
            <p:nvPr/>
          </p:nvSpPr>
          <p:spPr bwMode="auto">
            <a:xfrm>
              <a:off x="2299" y="1292"/>
              <a:ext cx="29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rgbClr val="808080"/>
                  </a:solidFill>
                </a:rPr>
                <a:t>ISR </a:t>
              </a:r>
            </a:p>
          </p:txBody>
        </p:sp>
        <p:sp>
          <p:nvSpPr>
            <p:cNvPr id="118812" name="Text Box 28"/>
            <p:cNvSpPr txBox="1">
              <a:spLocks noChangeArrowheads="1"/>
            </p:cNvSpPr>
            <p:nvPr/>
          </p:nvSpPr>
          <p:spPr bwMode="auto">
            <a:xfrm>
              <a:off x="2230" y="2272"/>
              <a:ext cx="28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100:</a:t>
              </a:r>
            </a:p>
          </p:txBody>
        </p:sp>
        <p:sp>
          <p:nvSpPr>
            <p:cNvPr id="118813" name="Text Box 29"/>
            <p:cNvSpPr txBox="1">
              <a:spLocks noChangeArrowheads="1"/>
            </p:cNvSpPr>
            <p:nvPr/>
          </p:nvSpPr>
          <p:spPr bwMode="auto">
            <a:xfrm>
              <a:off x="2278" y="2410"/>
              <a:ext cx="23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101:</a:t>
              </a:r>
            </a:p>
          </p:txBody>
        </p:sp>
        <p:sp>
          <p:nvSpPr>
            <p:cNvPr id="118814" name="Text Box 30"/>
            <p:cNvSpPr txBox="1">
              <a:spLocks noChangeArrowheads="1"/>
            </p:cNvSpPr>
            <p:nvPr/>
          </p:nvSpPr>
          <p:spPr bwMode="auto">
            <a:xfrm>
              <a:off x="2573" y="2272"/>
              <a:ext cx="593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18815" name="Text Box 31"/>
            <p:cNvSpPr txBox="1">
              <a:spLocks noChangeArrowheads="1"/>
            </p:cNvSpPr>
            <p:nvPr/>
          </p:nvSpPr>
          <p:spPr bwMode="auto">
            <a:xfrm>
              <a:off x="2573" y="2410"/>
              <a:ext cx="60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18816" name="Text Box 32"/>
            <p:cNvSpPr txBox="1">
              <a:spLocks noChangeArrowheads="1"/>
            </p:cNvSpPr>
            <p:nvPr/>
          </p:nvSpPr>
          <p:spPr bwMode="auto">
            <a:xfrm>
              <a:off x="2355" y="1913"/>
              <a:ext cx="17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18817" name="Text Box 33"/>
            <p:cNvSpPr txBox="1">
              <a:spLocks noChangeArrowheads="1"/>
            </p:cNvSpPr>
            <p:nvPr/>
          </p:nvSpPr>
          <p:spPr bwMode="auto">
            <a:xfrm>
              <a:off x="2299" y="2055"/>
              <a:ext cx="796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rgbClr val="000000"/>
                  </a:solidFill>
                </a:rPr>
                <a:t>Main program</a:t>
              </a:r>
            </a:p>
          </p:txBody>
        </p:sp>
        <p:sp>
          <p:nvSpPr>
            <p:cNvPr id="118818" name="Text Box 34"/>
            <p:cNvSpPr txBox="1">
              <a:spLocks noChangeArrowheads="1"/>
            </p:cNvSpPr>
            <p:nvPr/>
          </p:nvSpPr>
          <p:spPr bwMode="auto">
            <a:xfrm>
              <a:off x="2343" y="2139"/>
              <a:ext cx="1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18819" name="Text Box 35"/>
            <p:cNvSpPr txBox="1">
              <a:spLocks noChangeArrowheads="1"/>
            </p:cNvSpPr>
            <p:nvPr/>
          </p:nvSpPr>
          <p:spPr bwMode="auto">
            <a:xfrm>
              <a:off x="2492" y="1182"/>
              <a:ext cx="93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noProof="1"/>
                <a:t>Program memory</a:t>
              </a:r>
            </a:p>
          </p:txBody>
        </p:sp>
        <p:sp>
          <p:nvSpPr>
            <p:cNvPr id="118820" name="Rectangle 36"/>
            <p:cNvSpPr>
              <a:spLocks noChangeArrowheads="1"/>
            </p:cNvSpPr>
            <p:nvPr/>
          </p:nvSpPr>
          <p:spPr bwMode="auto">
            <a:xfrm>
              <a:off x="3777" y="2180"/>
              <a:ext cx="256" cy="1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18822" name="Freeform 38"/>
            <p:cNvSpPr>
              <a:spLocks/>
            </p:cNvSpPr>
            <p:nvPr/>
          </p:nvSpPr>
          <p:spPr bwMode="auto">
            <a:xfrm>
              <a:off x="4179" y="2094"/>
              <a:ext cx="147" cy="3"/>
            </a:xfrm>
            <a:custGeom>
              <a:avLst/>
              <a:gdLst>
                <a:gd name="T0" fmla="*/ 147 w 147"/>
                <a:gd name="T1" fmla="*/ 0 h 3"/>
                <a:gd name="T2" fmla="*/ 0 w 147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7" h="3">
                  <a:moveTo>
                    <a:pt x="147" y="0"/>
                  </a:moveTo>
                  <a:lnTo>
                    <a:pt x="0" y="3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23" name="Text Box 39"/>
            <p:cNvSpPr txBox="1">
              <a:spLocks noChangeArrowheads="1"/>
            </p:cNvSpPr>
            <p:nvPr/>
          </p:nvSpPr>
          <p:spPr bwMode="auto">
            <a:xfrm>
              <a:off x="3956" y="2026"/>
              <a:ext cx="190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Int</a:t>
              </a:r>
            </a:p>
          </p:txBody>
        </p:sp>
        <p:sp>
          <p:nvSpPr>
            <p:cNvPr id="118824" name="Freeform 40"/>
            <p:cNvSpPr>
              <a:spLocks/>
            </p:cNvSpPr>
            <p:nvPr/>
          </p:nvSpPr>
          <p:spPr bwMode="auto">
            <a:xfrm>
              <a:off x="4182" y="2009"/>
              <a:ext cx="149" cy="1"/>
            </a:xfrm>
            <a:custGeom>
              <a:avLst/>
              <a:gdLst>
                <a:gd name="T0" fmla="*/ 0 w 149"/>
                <a:gd name="T1" fmla="*/ 1 h 1"/>
                <a:gd name="T2" fmla="*/ 149 w 14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9" h="1">
                  <a:moveTo>
                    <a:pt x="0" y="1"/>
                  </a:moveTo>
                  <a:lnTo>
                    <a:pt x="149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25" name="Text Box 41"/>
            <p:cNvSpPr txBox="1">
              <a:spLocks noChangeArrowheads="1"/>
            </p:cNvSpPr>
            <p:nvPr/>
          </p:nvSpPr>
          <p:spPr bwMode="auto">
            <a:xfrm>
              <a:off x="3924" y="1920"/>
              <a:ext cx="230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Inta</a:t>
              </a:r>
            </a:p>
          </p:txBody>
        </p:sp>
        <p:sp>
          <p:nvSpPr>
            <p:cNvPr id="118826" name="Rectangle 42"/>
            <p:cNvSpPr>
              <a:spLocks noChangeArrowheads="1"/>
            </p:cNvSpPr>
            <p:nvPr/>
          </p:nvSpPr>
          <p:spPr bwMode="auto">
            <a:xfrm>
              <a:off x="4374" y="2137"/>
              <a:ext cx="214" cy="163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16</a:t>
              </a:r>
            </a:p>
          </p:txBody>
        </p:sp>
        <p:sp>
          <p:nvSpPr>
            <p:cNvPr id="118828" name="Oval 44"/>
            <p:cNvSpPr>
              <a:spLocks noChangeArrowheads="1"/>
            </p:cNvSpPr>
            <p:nvPr/>
          </p:nvSpPr>
          <p:spPr bwMode="auto">
            <a:xfrm>
              <a:off x="4500" y="2490"/>
              <a:ext cx="86" cy="86"/>
            </a:xfrm>
            <a:prstGeom prst="ellipse">
              <a:avLst/>
            </a:prstGeom>
            <a:solidFill>
              <a:srgbClr val="969696"/>
            </a:solidFill>
            <a:ln w="12700" cap="sq">
              <a:solidFill>
                <a:srgbClr val="96969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18835" name="Group 51"/>
            <p:cNvGrpSpPr>
              <a:grpSpLocks/>
            </p:cNvGrpSpPr>
            <p:nvPr/>
          </p:nvGrpSpPr>
          <p:grpSpPr bwMode="auto">
            <a:xfrm>
              <a:off x="3783" y="2232"/>
              <a:ext cx="347" cy="323"/>
              <a:chOff x="3783" y="2232"/>
              <a:chExt cx="347" cy="323"/>
            </a:xfrm>
          </p:grpSpPr>
          <p:sp>
            <p:nvSpPr>
              <p:cNvPr id="118821" name="Rectangle 37"/>
              <p:cNvSpPr>
                <a:spLocks noChangeArrowheads="1"/>
              </p:cNvSpPr>
              <p:nvPr/>
            </p:nvSpPr>
            <p:spPr bwMode="auto">
              <a:xfrm>
                <a:off x="3783" y="2395"/>
                <a:ext cx="256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400"/>
                  <a:t>100</a:t>
                </a:r>
              </a:p>
            </p:txBody>
          </p:sp>
          <p:sp>
            <p:nvSpPr>
              <p:cNvPr id="118830" name="Freeform 46"/>
              <p:cNvSpPr>
                <a:spLocks/>
              </p:cNvSpPr>
              <p:nvPr/>
            </p:nvSpPr>
            <p:spPr bwMode="auto">
              <a:xfrm>
                <a:off x="4074" y="2232"/>
                <a:ext cx="56" cy="258"/>
              </a:xfrm>
              <a:custGeom>
                <a:avLst/>
                <a:gdLst>
                  <a:gd name="T0" fmla="*/ 0 w 56"/>
                  <a:gd name="T1" fmla="*/ 0 h 258"/>
                  <a:gd name="T2" fmla="*/ 48 w 56"/>
                  <a:gd name="T3" fmla="*/ 36 h 258"/>
                  <a:gd name="T4" fmla="*/ 48 w 56"/>
                  <a:gd name="T5" fmla="*/ 114 h 258"/>
                  <a:gd name="T6" fmla="*/ 6 w 56"/>
                  <a:gd name="T7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8" y="6"/>
                      <a:pt x="40" y="17"/>
                      <a:pt x="48" y="36"/>
                    </a:cubicBezTo>
                    <a:cubicBezTo>
                      <a:pt x="56" y="55"/>
                      <a:pt x="55" y="77"/>
                      <a:pt x="48" y="114"/>
                    </a:cubicBezTo>
                    <a:cubicBezTo>
                      <a:pt x="41" y="151"/>
                      <a:pt x="15" y="228"/>
                      <a:pt x="6" y="258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18834" name="Rectangle 50"/>
            <p:cNvSpPr>
              <a:spLocks noChangeArrowheads="1"/>
            </p:cNvSpPr>
            <p:nvPr/>
          </p:nvSpPr>
          <p:spPr bwMode="auto">
            <a:xfrm>
              <a:off x="3783" y="2395"/>
              <a:ext cx="256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100</a:t>
              </a:r>
              <a:endParaRPr lang="en-US" sz="1400">
                <a:solidFill>
                  <a:schemeClr val="bg2"/>
                </a:solidFill>
              </a:endParaRPr>
            </a:p>
          </p:txBody>
        </p:sp>
        <p:sp>
          <p:nvSpPr>
            <p:cNvPr id="118829" name="Text Box 45"/>
            <p:cNvSpPr txBox="1">
              <a:spLocks noChangeArrowheads="1"/>
            </p:cNvSpPr>
            <p:nvPr/>
          </p:nvSpPr>
          <p:spPr bwMode="auto">
            <a:xfrm>
              <a:off x="4210" y="1871"/>
              <a:ext cx="192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8836" name="Freeform 52"/>
            <p:cNvSpPr>
              <a:spLocks/>
            </p:cNvSpPr>
            <p:nvPr/>
          </p:nvSpPr>
          <p:spPr bwMode="auto">
            <a:xfrm>
              <a:off x="4182" y="2009"/>
              <a:ext cx="149" cy="1"/>
            </a:xfrm>
            <a:custGeom>
              <a:avLst/>
              <a:gdLst>
                <a:gd name="T0" fmla="*/ 0 w 149"/>
                <a:gd name="T1" fmla="*/ 1 h 1"/>
                <a:gd name="T2" fmla="*/ 149 w 14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9" h="1">
                  <a:moveTo>
                    <a:pt x="0" y="1"/>
                  </a:moveTo>
                  <a:lnTo>
                    <a:pt x="149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37" name="Text Box 53"/>
            <p:cNvSpPr txBox="1">
              <a:spLocks noChangeArrowheads="1"/>
            </p:cNvSpPr>
            <p:nvPr/>
          </p:nvSpPr>
          <p:spPr bwMode="auto">
            <a:xfrm>
              <a:off x="3924" y="1920"/>
              <a:ext cx="230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/>
                <a:t>Inta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2499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64" name="Group 56"/>
          <p:cNvGrpSpPr>
            <a:grpSpLocks/>
          </p:cNvGrpSpPr>
          <p:nvPr/>
        </p:nvGrpSpPr>
        <p:grpSpPr bwMode="auto">
          <a:xfrm>
            <a:off x="3540125" y="1852613"/>
            <a:ext cx="4989513" cy="3633787"/>
            <a:chOff x="2230" y="1167"/>
            <a:chExt cx="3143" cy="1489"/>
          </a:xfrm>
        </p:grpSpPr>
        <p:sp>
          <p:nvSpPr>
            <p:cNvPr id="119811" name="Rectangle 3"/>
            <p:cNvSpPr>
              <a:spLocks noChangeArrowheads="1"/>
            </p:cNvSpPr>
            <p:nvPr/>
          </p:nvSpPr>
          <p:spPr bwMode="auto">
            <a:xfrm>
              <a:off x="3745" y="1167"/>
              <a:ext cx="429" cy="1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μP</a:t>
              </a:r>
            </a:p>
          </p:txBody>
        </p:sp>
        <p:sp>
          <p:nvSpPr>
            <p:cNvPr id="119812" name="Rectangle 4"/>
            <p:cNvSpPr>
              <a:spLocks noChangeArrowheads="1"/>
            </p:cNvSpPr>
            <p:nvPr/>
          </p:nvSpPr>
          <p:spPr bwMode="auto">
            <a:xfrm>
              <a:off x="4324" y="1960"/>
              <a:ext cx="458" cy="6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119813" name="Rectangle 5"/>
            <p:cNvSpPr>
              <a:spLocks noChangeArrowheads="1"/>
            </p:cNvSpPr>
            <p:nvPr/>
          </p:nvSpPr>
          <p:spPr bwMode="auto">
            <a:xfrm>
              <a:off x="4878" y="1960"/>
              <a:ext cx="458" cy="6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P2</a:t>
              </a:r>
              <a:endParaRPr lang="en-US" sz="1400"/>
            </a:p>
          </p:txBody>
        </p:sp>
        <p:sp>
          <p:nvSpPr>
            <p:cNvPr id="119814" name="Rectangle 6"/>
            <p:cNvSpPr>
              <a:spLocks noChangeArrowheads="1"/>
            </p:cNvSpPr>
            <p:nvPr/>
          </p:nvSpPr>
          <p:spPr bwMode="auto">
            <a:xfrm>
              <a:off x="4354" y="2462"/>
              <a:ext cx="377" cy="1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19815" name="Rectangle 7"/>
            <p:cNvSpPr>
              <a:spLocks noChangeArrowheads="1"/>
            </p:cNvSpPr>
            <p:nvPr/>
          </p:nvSpPr>
          <p:spPr bwMode="auto">
            <a:xfrm>
              <a:off x="4907" y="2462"/>
              <a:ext cx="377" cy="1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19816" name="Freeform 8"/>
            <p:cNvSpPr>
              <a:spLocks/>
            </p:cNvSpPr>
            <p:nvPr/>
          </p:nvSpPr>
          <p:spPr bwMode="auto">
            <a:xfrm>
              <a:off x="4183" y="1693"/>
              <a:ext cx="1131" cy="0"/>
            </a:xfrm>
            <a:custGeom>
              <a:avLst/>
              <a:gdLst>
                <a:gd name="T0" fmla="*/ 0 w 1427"/>
                <a:gd name="T1" fmla="*/ 2 h 2"/>
                <a:gd name="T2" fmla="*/ 1427 w 1427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27" h="2">
                  <a:moveTo>
                    <a:pt x="0" y="2"/>
                  </a:moveTo>
                  <a:lnTo>
                    <a:pt x="1427" y="0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17" name="Line 9"/>
            <p:cNvSpPr>
              <a:spLocks noChangeShapeType="1"/>
            </p:cNvSpPr>
            <p:nvPr/>
          </p:nvSpPr>
          <p:spPr bwMode="auto">
            <a:xfrm>
              <a:off x="4560" y="1693"/>
              <a:ext cx="0" cy="26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18" name="Line 10"/>
            <p:cNvSpPr>
              <a:spLocks noChangeShapeType="1"/>
            </p:cNvSpPr>
            <p:nvPr/>
          </p:nvSpPr>
          <p:spPr bwMode="auto">
            <a:xfrm>
              <a:off x="5110" y="1693"/>
              <a:ext cx="0" cy="26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19" name="Text Box 11"/>
            <p:cNvSpPr txBox="1">
              <a:spLocks noChangeArrowheads="1"/>
            </p:cNvSpPr>
            <p:nvPr/>
          </p:nvSpPr>
          <p:spPr bwMode="auto">
            <a:xfrm>
              <a:off x="4768" y="1490"/>
              <a:ext cx="60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System bus</a:t>
              </a:r>
            </a:p>
          </p:txBody>
        </p:sp>
        <p:sp>
          <p:nvSpPr>
            <p:cNvPr id="119820" name="Rectangle 12"/>
            <p:cNvSpPr>
              <a:spLocks noChangeArrowheads="1"/>
            </p:cNvSpPr>
            <p:nvPr/>
          </p:nvSpPr>
          <p:spPr bwMode="auto">
            <a:xfrm>
              <a:off x="4306" y="1167"/>
              <a:ext cx="1018" cy="276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19821" name="Line 13"/>
            <p:cNvSpPr>
              <a:spLocks noChangeShapeType="1"/>
            </p:cNvSpPr>
            <p:nvPr/>
          </p:nvSpPr>
          <p:spPr bwMode="auto">
            <a:xfrm>
              <a:off x="4717" y="1439"/>
              <a:ext cx="0" cy="247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22" name="Freeform 14"/>
            <p:cNvSpPr>
              <a:spLocks/>
            </p:cNvSpPr>
            <p:nvPr/>
          </p:nvSpPr>
          <p:spPr bwMode="auto">
            <a:xfrm>
              <a:off x="3618" y="2257"/>
              <a:ext cx="157" cy="2"/>
            </a:xfrm>
            <a:custGeom>
              <a:avLst/>
              <a:gdLst>
                <a:gd name="T0" fmla="*/ 196 w 196"/>
                <a:gd name="T1" fmla="*/ 3 h 3"/>
                <a:gd name="T2" fmla="*/ 0 w 196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23" name="Rectangle 15"/>
            <p:cNvSpPr>
              <a:spLocks noChangeArrowheads="1"/>
            </p:cNvSpPr>
            <p:nvPr/>
          </p:nvSpPr>
          <p:spPr bwMode="auto">
            <a:xfrm>
              <a:off x="4358" y="2313"/>
              <a:ext cx="399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19824" name="Rectangle 16"/>
            <p:cNvSpPr>
              <a:spLocks noChangeArrowheads="1"/>
            </p:cNvSpPr>
            <p:nvPr/>
          </p:nvSpPr>
          <p:spPr bwMode="auto">
            <a:xfrm>
              <a:off x="4917" y="2318"/>
              <a:ext cx="38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0x8001</a:t>
              </a:r>
            </a:p>
          </p:txBody>
        </p:sp>
        <p:sp>
          <p:nvSpPr>
            <p:cNvPr id="119825" name="Rectangle 17"/>
            <p:cNvSpPr>
              <a:spLocks noChangeArrowheads="1"/>
            </p:cNvSpPr>
            <p:nvPr/>
          </p:nvSpPr>
          <p:spPr bwMode="auto">
            <a:xfrm>
              <a:off x="2258" y="1167"/>
              <a:ext cx="1358" cy="1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19826" name="Text Box 18"/>
            <p:cNvSpPr txBox="1">
              <a:spLocks noChangeArrowheads="1"/>
            </p:cNvSpPr>
            <p:nvPr/>
          </p:nvSpPr>
          <p:spPr bwMode="auto">
            <a:xfrm>
              <a:off x="2307" y="1413"/>
              <a:ext cx="22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16:</a:t>
              </a:r>
            </a:p>
          </p:txBody>
        </p:sp>
        <p:sp>
          <p:nvSpPr>
            <p:cNvPr id="119827" name="Text Box 19"/>
            <p:cNvSpPr txBox="1">
              <a:spLocks noChangeArrowheads="1"/>
            </p:cNvSpPr>
            <p:nvPr/>
          </p:nvSpPr>
          <p:spPr bwMode="auto">
            <a:xfrm>
              <a:off x="2591" y="1413"/>
              <a:ext cx="96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MOV R0, 0x8000 </a:t>
              </a:r>
            </a:p>
          </p:txBody>
        </p:sp>
        <p:sp>
          <p:nvSpPr>
            <p:cNvPr id="119828" name="Text Box 20"/>
            <p:cNvSpPr txBox="1">
              <a:spLocks noChangeArrowheads="1"/>
            </p:cNvSpPr>
            <p:nvPr/>
          </p:nvSpPr>
          <p:spPr bwMode="auto">
            <a:xfrm>
              <a:off x="2284" y="1542"/>
              <a:ext cx="249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17:</a:t>
              </a:r>
            </a:p>
          </p:txBody>
        </p:sp>
        <p:sp>
          <p:nvSpPr>
            <p:cNvPr id="119829" name="Text Box 21"/>
            <p:cNvSpPr txBox="1">
              <a:spLocks noChangeArrowheads="1"/>
            </p:cNvSpPr>
            <p:nvPr/>
          </p:nvSpPr>
          <p:spPr bwMode="auto">
            <a:xfrm>
              <a:off x="2591" y="1542"/>
              <a:ext cx="76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# modifies R0 </a:t>
              </a:r>
            </a:p>
          </p:txBody>
        </p:sp>
        <p:sp>
          <p:nvSpPr>
            <p:cNvPr id="119830" name="Text Box 22"/>
            <p:cNvSpPr txBox="1">
              <a:spLocks noChangeArrowheads="1"/>
            </p:cNvSpPr>
            <p:nvPr/>
          </p:nvSpPr>
          <p:spPr bwMode="auto">
            <a:xfrm>
              <a:off x="2295" y="1680"/>
              <a:ext cx="23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18:</a:t>
              </a:r>
            </a:p>
          </p:txBody>
        </p:sp>
        <p:sp>
          <p:nvSpPr>
            <p:cNvPr id="119831" name="Text Box 23"/>
            <p:cNvSpPr txBox="1">
              <a:spLocks noChangeArrowheads="1"/>
            </p:cNvSpPr>
            <p:nvPr/>
          </p:nvSpPr>
          <p:spPr bwMode="auto">
            <a:xfrm>
              <a:off x="2591" y="1680"/>
              <a:ext cx="1013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MOV 0x8001, R0 </a:t>
              </a:r>
            </a:p>
          </p:txBody>
        </p:sp>
        <p:sp>
          <p:nvSpPr>
            <p:cNvPr id="119832" name="Text Box 24"/>
            <p:cNvSpPr txBox="1">
              <a:spLocks noChangeArrowheads="1"/>
            </p:cNvSpPr>
            <p:nvPr/>
          </p:nvSpPr>
          <p:spPr bwMode="auto">
            <a:xfrm>
              <a:off x="2331" y="1820"/>
              <a:ext cx="20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19:</a:t>
              </a:r>
            </a:p>
          </p:txBody>
        </p:sp>
        <p:sp>
          <p:nvSpPr>
            <p:cNvPr id="119833" name="Text Box 25"/>
            <p:cNvSpPr txBox="1">
              <a:spLocks noChangeArrowheads="1"/>
            </p:cNvSpPr>
            <p:nvPr/>
          </p:nvSpPr>
          <p:spPr bwMode="auto">
            <a:xfrm>
              <a:off x="2591" y="1835"/>
              <a:ext cx="1045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RETI  # ISR return</a:t>
              </a:r>
            </a:p>
          </p:txBody>
        </p:sp>
        <p:sp>
          <p:nvSpPr>
            <p:cNvPr id="119834" name="Text Box 26"/>
            <p:cNvSpPr txBox="1">
              <a:spLocks noChangeArrowheads="1"/>
            </p:cNvSpPr>
            <p:nvPr/>
          </p:nvSpPr>
          <p:spPr bwMode="auto">
            <a:xfrm>
              <a:off x="2299" y="1292"/>
              <a:ext cx="29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rgbClr val="808080"/>
                  </a:solidFill>
                </a:rPr>
                <a:t>ISR </a:t>
              </a:r>
            </a:p>
          </p:txBody>
        </p:sp>
        <p:sp>
          <p:nvSpPr>
            <p:cNvPr id="119835" name="Text Box 27"/>
            <p:cNvSpPr txBox="1">
              <a:spLocks noChangeArrowheads="1"/>
            </p:cNvSpPr>
            <p:nvPr/>
          </p:nvSpPr>
          <p:spPr bwMode="auto">
            <a:xfrm>
              <a:off x="2230" y="2272"/>
              <a:ext cx="28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100:</a:t>
              </a:r>
            </a:p>
          </p:txBody>
        </p:sp>
        <p:sp>
          <p:nvSpPr>
            <p:cNvPr id="119836" name="Text Box 28"/>
            <p:cNvSpPr txBox="1">
              <a:spLocks noChangeArrowheads="1"/>
            </p:cNvSpPr>
            <p:nvPr/>
          </p:nvSpPr>
          <p:spPr bwMode="auto">
            <a:xfrm>
              <a:off x="2278" y="2410"/>
              <a:ext cx="23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101:</a:t>
              </a:r>
            </a:p>
          </p:txBody>
        </p:sp>
        <p:sp>
          <p:nvSpPr>
            <p:cNvPr id="119837" name="Text Box 29"/>
            <p:cNvSpPr txBox="1">
              <a:spLocks noChangeArrowheads="1"/>
            </p:cNvSpPr>
            <p:nvPr/>
          </p:nvSpPr>
          <p:spPr bwMode="auto">
            <a:xfrm>
              <a:off x="2573" y="2272"/>
              <a:ext cx="593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19838" name="Text Box 30"/>
            <p:cNvSpPr txBox="1">
              <a:spLocks noChangeArrowheads="1"/>
            </p:cNvSpPr>
            <p:nvPr/>
          </p:nvSpPr>
          <p:spPr bwMode="auto">
            <a:xfrm>
              <a:off x="2573" y="2410"/>
              <a:ext cx="60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19839" name="Text Box 31"/>
            <p:cNvSpPr txBox="1">
              <a:spLocks noChangeArrowheads="1"/>
            </p:cNvSpPr>
            <p:nvPr/>
          </p:nvSpPr>
          <p:spPr bwMode="auto">
            <a:xfrm>
              <a:off x="2355" y="1913"/>
              <a:ext cx="17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19840" name="Text Box 32"/>
            <p:cNvSpPr txBox="1">
              <a:spLocks noChangeArrowheads="1"/>
            </p:cNvSpPr>
            <p:nvPr/>
          </p:nvSpPr>
          <p:spPr bwMode="auto">
            <a:xfrm>
              <a:off x="2299" y="2055"/>
              <a:ext cx="796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rgbClr val="000000"/>
                  </a:solidFill>
                </a:rPr>
                <a:t>Main program</a:t>
              </a:r>
            </a:p>
          </p:txBody>
        </p:sp>
        <p:sp>
          <p:nvSpPr>
            <p:cNvPr id="119841" name="Text Box 33"/>
            <p:cNvSpPr txBox="1">
              <a:spLocks noChangeArrowheads="1"/>
            </p:cNvSpPr>
            <p:nvPr/>
          </p:nvSpPr>
          <p:spPr bwMode="auto">
            <a:xfrm>
              <a:off x="2343" y="2139"/>
              <a:ext cx="1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19842" name="Text Box 34"/>
            <p:cNvSpPr txBox="1">
              <a:spLocks noChangeArrowheads="1"/>
            </p:cNvSpPr>
            <p:nvPr/>
          </p:nvSpPr>
          <p:spPr bwMode="auto">
            <a:xfrm>
              <a:off x="2492" y="1182"/>
              <a:ext cx="93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noProof="1"/>
                <a:t>Program memory</a:t>
              </a:r>
            </a:p>
          </p:txBody>
        </p:sp>
        <p:sp>
          <p:nvSpPr>
            <p:cNvPr id="119843" name="Rectangle 35"/>
            <p:cNvSpPr>
              <a:spLocks noChangeArrowheads="1"/>
            </p:cNvSpPr>
            <p:nvPr/>
          </p:nvSpPr>
          <p:spPr bwMode="auto">
            <a:xfrm>
              <a:off x="3777" y="2180"/>
              <a:ext cx="256" cy="1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19844" name="Freeform 36"/>
            <p:cNvSpPr>
              <a:spLocks/>
            </p:cNvSpPr>
            <p:nvPr/>
          </p:nvSpPr>
          <p:spPr bwMode="auto">
            <a:xfrm>
              <a:off x="4179" y="2094"/>
              <a:ext cx="147" cy="3"/>
            </a:xfrm>
            <a:custGeom>
              <a:avLst/>
              <a:gdLst>
                <a:gd name="T0" fmla="*/ 147 w 147"/>
                <a:gd name="T1" fmla="*/ 0 h 3"/>
                <a:gd name="T2" fmla="*/ 0 w 147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7" h="3">
                  <a:moveTo>
                    <a:pt x="147" y="0"/>
                  </a:moveTo>
                  <a:lnTo>
                    <a:pt x="0" y="3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45" name="Text Box 37"/>
            <p:cNvSpPr txBox="1">
              <a:spLocks noChangeArrowheads="1"/>
            </p:cNvSpPr>
            <p:nvPr/>
          </p:nvSpPr>
          <p:spPr bwMode="auto">
            <a:xfrm>
              <a:off x="3956" y="2026"/>
              <a:ext cx="190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Int</a:t>
              </a:r>
            </a:p>
          </p:txBody>
        </p:sp>
        <p:sp>
          <p:nvSpPr>
            <p:cNvPr id="119846" name="Freeform 38"/>
            <p:cNvSpPr>
              <a:spLocks/>
            </p:cNvSpPr>
            <p:nvPr/>
          </p:nvSpPr>
          <p:spPr bwMode="auto">
            <a:xfrm>
              <a:off x="4182" y="2009"/>
              <a:ext cx="149" cy="1"/>
            </a:xfrm>
            <a:custGeom>
              <a:avLst/>
              <a:gdLst>
                <a:gd name="T0" fmla="*/ 0 w 149"/>
                <a:gd name="T1" fmla="*/ 1 h 1"/>
                <a:gd name="T2" fmla="*/ 149 w 14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9" h="1">
                  <a:moveTo>
                    <a:pt x="0" y="1"/>
                  </a:moveTo>
                  <a:lnTo>
                    <a:pt x="149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47" name="Text Box 39"/>
            <p:cNvSpPr txBox="1">
              <a:spLocks noChangeArrowheads="1"/>
            </p:cNvSpPr>
            <p:nvPr/>
          </p:nvSpPr>
          <p:spPr bwMode="auto">
            <a:xfrm>
              <a:off x="3924" y="1920"/>
              <a:ext cx="230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Inta</a:t>
              </a:r>
            </a:p>
          </p:txBody>
        </p:sp>
        <p:sp>
          <p:nvSpPr>
            <p:cNvPr id="119848" name="Rectangle 40"/>
            <p:cNvSpPr>
              <a:spLocks noChangeArrowheads="1"/>
            </p:cNvSpPr>
            <p:nvPr/>
          </p:nvSpPr>
          <p:spPr bwMode="auto">
            <a:xfrm>
              <a:off x="4374" y="2137"/>
              <a:ext cx="214" cy="163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16</a:t>
              </a:r>
            </a:p>
          </p:txBody>
        </p:sp>
        <p:sp>
          <p:nvSpPr>
            <p:cNvPr id="119849" name="Oval 41"/>
            <p:cNvSpPr>
              <a:spLocks noChangeArrowheads="1"/>
            </p:cNvSpPr>
            <p:nvPr/>
          </p:nvSpPr>
          <p:spPr bwMode="auto">
            <a:xfrm>
              <a:off x="4500" y="2490"/>
              <a:ext cx="86" cy="86"/>
            </a:xfrm>
            <a:prstGeom prst="ellipse">
              <a:avLst/>
            </a:prstGeom>
            <a:solidFill>
              <a:srgbClr val="969696"/>
            </a:solidFill>
            <a:ln w="12700" cap="sq">
              <a:solidFill>
                <a:srgbClr val="96969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19850" name="Rectangle 4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Interrupt-driven I/O using vectored interrupt </a:t>
            </a:r>
          </a:p>
        </p:txBody>
      </p:sp>
      <p:sp>
        <p:nvSpPr>
          <p:cNvPr id="119851" name="Rectangle 43"/>
          <p:cNvSpPr>
            <a:spLocks noChangeArrowheads="1"/>
          </p:cNvSpPr>
          <p:nvPr/>
        </p:nvSpPr>
        <p:spPr bwMode="auto">
          <a:xfrm>
            <a:off x="6005513" y="3802063"/>
            <a:ext cx="406400" cy="254000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1400">
                <a:solidFill>
                  <a:schemeClr val="bg2"/>
                </a:solidFill>
              </a:rPr>
              <a:t>100</a:t>
            </a:r>
          </a:p>
        </p:txBody>
      </p:sp>
      <p:sp>
        <p:nvSpPr>
          <p:cNvPr id="119852" name="Text Box 44"/>
          <p:cNvSpPr txBox="1">
            <a:spLocks noChangeArrowheads="1"/>
          </p:cNvSpPr>
          <p:nvPr/>
        </p:nvSpPr>
        <p:spPr bwMode="auto">
          <a:xfrm>
            <a:off x="276225" y="1876425"/>
            <a:ext cx="310515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US" sz="1400"/>
              <a:t>4: P1 detects </a:t>
            </a:r>
            <a:r>
              <a:rPr lang="en-US" sz="1400" i="1"/>
              <a:t>Inta </a:t>
            </a:r>
            <a:r>
              <a:rPr lang="en-US" sz="1400"/>
              <a:t>and puts </a:t>
            </a:r>
            <a:r>
              <a:rPr lang="en-US" sz="1400" b="1"/>
              <a:t>interrupt address vector 16</a:t>
            </a:r>
            <a:r>
              <a:rPr lang="en-US" sz="1400"/>
              <a:t> on the data bus</a:t>
            </a:r>
            <a:endParaRPr lang="en-US" sz="1400" b="1"/>
          </a:p>
        </p:txBody>
      </p:sp>
      <p:grpSp>
        <p:nvGrpSpPr>
          <p:cNvPr id="119862" name="Group 54"/>
          <p:cNvGrpSpPr>
            <a:grpSpLocks/>
          </p:cNvGrpSpPr>
          <p:nvPr/>
        </p:nvGrpSpPr>
        <p:grpSpPr bwMode="auto">
          <a:xfrm>
            <a:off x="6334125" y="2365375"/>
            <a:ext cx="2195513" cy="1285875"/>
            <a:chOff x="3990" y="1490"/>
            <a:chExt cx="1383" cy="810"/>
          </a:xfrm>
        </p:grpSpPr>
        <p:grpSp>
          <p:nvGrpSpPr>
            <p:cNvPr id="119860" name="Group 52"/>
            <p:cNvGrpSpPr>
              <a:grpSpLocks/>
            </p:cNvGrpSpPr>
            <p:nvPr/>
          </p:nvGrpSpPr>
          <p:grpSpPr bwMode="auto">
            <a:xfrm>
              <a:off x="3990" y="1543"/>
              <a:ext cx="1324" cy="757"/>
              <a:chOff x="3990" y="1543"/>
              <a:chExt cx="1324" cy="757"/>
            </a:xfrm>
          </p:grpSpPr>
          <p:sp>
            <p:nvSpPr>
              <p:cNvPr id="119854" name="Freeform 46"/>
              <p:cNvSpPr>
                <a:spLocks/>
              </p:cNvSpPr>
              <p:nvPr/>
            </p:nvSpPr>
            <p:spPr bwMode="auto">
              <a:xfrm>
                <a:off x="4224" y="1608"/>
                <a:ext cx="447" cy="661"/>
              </a:xfrm>
              <a:custGeom>
                <a:avLst/>
                <a:gdLst>
                  <a:gd name="T0" fmla="*/ 414 w 447"/>
                  <a:gd name="T1" fmla="*/ 636 h 661"/>
                  <a:gd name="T2" fmla="*/ 432 w 447"/>
                  <a:gd name="T3" fmla="*/ 594 h 661"/>
                  <a:gd name="T4" fmla="*/ 444 w 447"/>
                  <a:gd name="T5" fmla="*/ 234 h 661"/>
                  <a:gd name="T6" fmla="*/ 414 w 447"/>
                  <a:gd name="T7" fmla="*/ 66 h 661"/>
                  <a:gd name="T8" fmla="*/ 312 w 447"/>
                  <a:gd name="T9" fmla="*/ 12 h 661"/>
                  <a:gd name="T10" fmla="*/ 0 w 447"/>
                  <a:gd name="T11" fmla="*/ 0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7" h="661">
                    <a:moveTo>
                      <a:pt x="414" y="636"/>
                    </a:moveTo>
                    <a:cubicBezTo>
                      <a:pt x="417" y="629"/>
                      <a:pt x="427" y="661"/>
                      <a:pt x="432" y="594"/>
                    </a:cubicBezTo>
                    <a:cubicBezTo>
                      <a:pt x="437" y="527"/>
                      <a:pt x="447" y="322"/>
                      <a:pt x="444" y="234"/>
                    </a:cubicBezTo>
                    <a:cubicBezTo>
                      <a:pt x="441" y="146"/>
                      <a:pt x="436" y="103"/>
                      <a:pt x="414" y="66"/>
                    </a:cubicBezTo>
                    <a:cubicBezTo>
                      <a:pt x="392" y="29"/>
                      <a:pt x="381" y="23"/>
                      <a:pt x="312" y="12"/>
                    </a:cubicBezTo>
                    <a:cubicBezTo>
                      <a:pt x="243" y="1"/>
                      <a:pt x="65" y="2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856" name="Freeform 48"/>
              <p:cNvSpPr>
                <a:spLocks/>
              </p:cNvSpPr>
              <p:nvPr/>
            </p:nvSpPr>
            <p:spPr bwMode="auto">
              <a:xfrm>
                <a:off x="4183" y="1693"/>
                <a:ext cx="1131" cy="0"/>
              </a:xfrm>
              <a:custGeom>
                <a:avLst/>
                <a:gdLst>
                  <a:gd name="T0" fmla="*/ 0 w 1427"/>
                  <a:gd name="T1" fmla="*/ 2 h 2"/>
                  <a:gd name="T2" fmla="*/ 1427 w 1427"/>
                  <a:gd name="T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27" h="2">
                    <a:moveTo>
                      <a:pt x="0" y="2"/>
                    </a:moveTo>
                    <a:lnTo>
                      <a:pt x="1427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857" name="Line 49"/>
              <p:cNvSpPr>
                <a:spLocks noChangeShapeType="1"/>
              </p:cNvSpPr>
              <p:nvPr/>
            </p:nvSpPr>
            <p:spPr bwMode="auto">
              <a:xfrm>
                <a:off x="4560" y="1693"/>
                <a:ext cx="0" cy="2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858" name="Rectangle 50"/>
              <p:cNvSpPr>
                <a:spLocks noChangeArrowheads="1"/>
              </p:cNvSpPr>
              <p:nvPr/>
            </p:nvSpPr>
            <p:spPr bwMode="auto">
              <a:xfrm>
                <a:off x="3990" y="1543"/>
                <a:ext cx="172" cy="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400"/>
                  <a:t>16</a:t>
                </a:r>
              </a:p>
            </p:txBody>
          </p:sp>
          <p:sp>
            <p:nvSpPr>
              <p:cNvPr id="119859" name="Rectangle 51"/>
              <p:cNvSpPr>
                <a:spLocks noChangeArrowheads="1"/>
              </p:cNvSpPr>
              <p:nvPr/>
            </p:nvSpPr>
            <p:spPr bwMode="auto">
              <a:xfrm>
                <a:off x="4374" y="2137"/>
                <a:ext cx="214" cy="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400"/>
                  <a:t>16</a:t>
                </a:r>
              </a:p>
            </p:txBody>
          </p:sp>
        </p:grpSp>
        <p:sp>
          <p:nvSpPr>
            <p:cNvPr id="119861" name="Text Box 53"/>
            <p:cNvSpPr txBox="1">
              <a:spLocks noChangeArrowheads="1"/>
            </p:cNvSpPr>
            <p:nvPr/>
          </p:nvSpPr>
          <p:spPr bwMode="auto">
            <a:xfrm>
              <a:off x="4768" y="1490"/>
              <a:ext cx="60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System bus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00163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74" name="Rectangle 4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Interrupt-driven I/O using vectored interrupt </a:t>
            </a:r>
          </a:p>
        </p:txBody>
      </p:sp>
      <p:sp>
        <p:nvSpPr>
          <p:cNvPr id="120876" name="Text Box 44"/>
          <p:cNvSpPr txBox="1">
            <a:spLocks noChangeArrowheads="1"/>
          </p:cNvSpPr>
          <p:nvPr/>
        </p:nvSpPr>
        <p:spPr bwMode="auto">
          <a:xfrm>
            <a:off x="276225" y="1876425"/>
            <a:ext cx="3105150" cy="148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US" sz="1400"/>
              <a:t>5(a): PC jumps to the address on the bus (16).  The ISR there reads data from 0x8000, modifies the data, and writes the resulting data to 0x8001.</a:t>
            </a:r>
          </a:p>
          <a:p>
            <a:pPr algn="l"/>
            <a:endParaRPr lang="en-US" sz="1400"/>
          </a:p>
          <a:p>
            <a:pPr algn="l"/>
            <a:r>
              <a:rPr lang="en-US" sz="1400"/>
              <a:t>5(b): After being read, P1 deasserts </a:t>
            </a:r>
            <a:r>
              <a:rPr lang="en-US" sz="1400" i="1"/>
              <a:t>Int</a:t>
            </a:r>
            <a:r>
              <a:rPr lang="en-US" sz="1400"/>
              <a:t>.</a:t>
            </a:r>
            <a:endParaRPr lang="en-US" sz="1400" b="1"/>
          </a:p>
        </p:txBody>
      </p:sp>
      <p:grpSp>
        <p:nvGrpSpPr>
          <p:cNvPr id="121037" name="Group 205"/>
          <p:cNvGrpSpPr>
            <a:grpSpLocks/>
          </p:cNvGrpSpPr>
          <p:nvPr/>
        </p:nvGrpSpPr>
        <p:grpSpPr bwMode="auto">
          <a:xfrm>
            <a:off x="3540125" y="1852613"/>
            <a:ext cx="4989513" cy="3176587"/>
            <a:chOff x="2230" y="1167"/>
            <a:chExt cx="3143" cy="1489"/>
          </a:xfrm>
        </p:grpSpPr>
        <p:grpSp>
          <p:nvGrpSpPr>
            <p:cNvPr id="121035" name="Group 203"/>
            <p:cNvGrpSpPr>
              <a:grpSpLocks/>
            </p:cNvGrpSpPr>
            <p:nvPr/>
          </p:nvGrpSpPr>
          <p:grpSpPr bwMode="auto">
            <a:xfrm>
              <a:off x="2230" y="1167"/>
              <a:ext cx="3143" cy="1489"/>
              <a:chOff x="2230" y="1167"/>
              <a:chExt cx="3143" cy="1489"/>
            </a:xfrm>
          </p:grpSpPr>
          <p:sp>
            <p:nvSpPr>
              <p:cNvPr id="120835" name="Rectangle 3"/>
              <p:cNvSpPr>
                <a:spLocks noChangeArrowheads="1"/>
              </p:cNvSpPr>
              <p:nvPr/>
            </p:nvSpPr>
            <p:spPr bwMode="auto">
              <a:xfrm>
                <a:off x="3745" y="1167"/>
                <a:ext cx="429" cy="148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400"/>
                  <a:t>μP</a:t>
                </a:r>
              </a:p>
            </p:txBody>
          </p:sp>
          <p:sp>
            <p:nvSpPr>
              <p:cNvPr id="120836" name="Rectangle 4"/>
              <p:cNvSpPr>
                <a:spLocks noChangeArrowheads="1"/>
              </p:cNvSpPr>
              <p:nvPr/>
            </p:nvSpPr>
            <p:spPr bwMode="auto">
              <a:xfrm>
                <a:off x="4324" y="1960"/>
                <a:ext cx="458" cy="681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P1</a:t>
                </a:r>
              </a:p>
            </p:txBody>
          </p:sp>
          <p:sp>
            <p:nvSpPr>
              <p:cNvPr id="120837" name="Rectangle 5"/>
              <p:cNvSpPr>
                <a:spLocks noChangeArrowheads="1"/>
              </p:cNvSpPr>
              <p:nvPr/>
            </p:nvSpPr>
            <p:spPr bwMode="auto">
              <a:xfrm>
                <a:off x="4878" y="1960"/>
                <a:ext cx="458" cy="679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P2</a:t>
                </a:r>
              </a:p>
            </p:txBody>
          </p:sp>
          <p:sp>
            <p:nvSpPr>
              <p:cNvPr id="120838" name="Rectangle 6"/>
              <p:cNvSpPr>
                <a:spLocks noChangeArrowheads="1"/>
              </p:cNvSpPr>
              <p:nvPr/>
            </p:nvSpPr>
            <p:spPr bwMode="auto">
              <a:xfrm>
                <a:off x="4354" y="2462"/>
                <a:ext cx="377" cy="149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endParaRPr lang="en-US" sz="1400">
                  <a:solidFill>
                    <a:schemeClr val="bg2"/>
                  </a:solidFill>
                </a:endParaRPr>
              </a:p>
            </p:txBody>
          </p:sp>
          <p:sp>
            <p:nvSpPr>
              <p:cNvPr id="120839" name="Rectangle 7"/>
              <p:cNvSpPr>
                <a:spLocks noChangeArrowheads="1"/>
              </p:cNvSpPr>
              <p:nvPr/>
            </p:nvSpPr>
            <p:spPr bwMode="auto">
              <a:xfrm>
                <a:off x="4907" y="2462"/>
                <a:ext cx="377" cy="149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endParaRPr lang="en-US" sz="1400">
                  <a:solidFill>
                    <a:schemeClr val="bg2"/>
                  </a:solidFill>
                </a:endParaRPr>
              </a:p>
            </p:txBody>
          </p:sp>
          <p:sp>
            <p:nvSpPr>
              <p:cNvPr id="120840" name="Freeform 8"/>
              <p:cNvSpPr>
                <a:spLocks/>
              </p:cNvSpPr>
              <p:nvPr/>
            </p:nvSpPr>
            <p:spPr bwMode="auto">
              <a:xfrm>
                <a:off x="4183" y="1693"/>
                <a:ext cx="1131" cy="0"/>
              </a:xfrm>
              <a:custGeom>
                <a:avLst/>
                <a:gdLst>
                  <a:gd name="T0" fmla="*/ 0 w 1427"/>
                  <a:gd name="T1" fmla="*/ 2 h 2"/>
                  <a:gd name="T2" fmla="*/ 1427 w 1427"/>
                  <a:gd name="T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27" h="2">
                    <a:moveTo>
                      <a:pt x="0" y="2"/>
                    </a:moveTo>
                    <a:lnTo>
                      <a:pt x="1427" y="0"/>
                    </a:lnTo>
                  </a:path>
                </a:pathLst>
              </a:custGeom>
              <a:noFill/>
              <a:ln w="15875">
                <a:solidFill>
                  <a:schemeClr val="bg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41" name="Line 9"/>
              <p:cNvSpPr>
                <a:spLocks noChangeShapeType="1"/>
              </p:cNvSpPr>
              <p:nvPr/>
            </p:nvSpPr>
            <p:spPr bwMode="auto">
              <a:xfrm>
                <a:off x="4560" y="1693"/>
                <a:ext cx="0" cy="260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42" name="Line 10"/>
              <p:cNvSpPr>
                <a:spLocks noChangeShapeType="1"/>
              </p:cNvSpPr>
              <p:nvPr/>
            </p:nvSpPr>
            <p:spPr bwMode="auto">
              <a:xfrm>
                <a:off x="5110" y="1693"/>
                <a:ext cx="0" cy="260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43" name="Text Box 11"/>
              <p:cNvSpPr txBox="1">
                <a:spLocks noChangeArrowheads="1"/>
              </p:cNvSpPr>
              <p:nvPr/>
            </p:nvSpPr>
            <p:spPr bwMode="auto">
              <a:xfrm>
                <a:off x="4768" y="1490"/>
                <a:ext cx="605" cy="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System bus</a:t>
                </a:r>
              </a:p>
            </p:txBody>
          </p:sp>
          <p:sp>
            <p:nvSpPr>
              <p:cNvPr id="120844" name="Rectangle 12"/>
              <p:cNvSpPr>
                <a:spLocks noChangeArrowheads="1"/>
              </p:cNvSpPr>
              <p:nvPr/>
            </p:nvSpPr>
            <p:spPr bwMode="auto">
              <a:xfrm>
                <a:off x="4306" y="1167"/>
                <a:ext cx="1018" cy="276"/>
              </a:xfrm>
              <a:prstGeom prst="rect">
                <a:avLst/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400">
                    <a:solidFill>
                      <a:srgbClr val="808080"/>
                    </a:solidFill>
                  </a:rPr>
                  <a:t>Data memory</a:t>
                </a:r>
              </a:p>
            </p:txBody>
          </p:sp>
          <p:sp>
            <p:nvSpPr>
              <p:cNvPr id="120845" name="Line 13"/>
              <p:cNvSpPr>
                <a:spLocks noChangeShapeType="1"/>
              </p:cNvSpPr>
              <p:nvPr/>
            </p:nvSpPr>
            <p:spPr bwMode="auto">
              <a:xfrm>
                <a:off x="4717" y="1439"/>
                <a:ext cx="0" cy="247"/>
              </a:xfrm>
              <a:prstGeom prst="line">
                <a:avLst/>
              </a:prstGeom>
              <a:noFill/>
              <a:ln w="15875">
                <a:solidFill>
                  <a:srgbClr val="969696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46" name="Freeform 14"/>
              <p:cNvSpPr>
                <a:spLocks/>
              </p:cNvSpPr>
              <p:nvPr/>
            </p:nvSpPr>
            <p:spPr bwMode="auto">
              <a:xfrm>
                <a:off x="3618" y="2257"/>
                <a:ext cx="157" cy="2"/>
              </a:xfrm>
              <a:custGeom>
                <a:avLst/>
                <a:gdLst>
                  <a:gd name="T0" fmla="*/ 196 w 196"/>
                  <a:gd name="T1" fmla="*/ 3 h 3"/>
                  <a:gd name="T2" fmla="*/ 0 w 196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6" h="3">
                    <a:moveTo>
                      <a:pt x="196" y="3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47" name="Rectangle 15"/>
              <p:cNvSpPr>
                <a:spLocks noChangeArrowheads="1"/>
              </p:cNvSpPr>
              <p:nvPr/>
            </p:nvSpPr>
            <p:spPr bwMode="auto">
              <a:xfrm>
                <a:off x="4358" y="2313"/>
                <a:ext cx="399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0x8000</a:t>
                </a:r>
              </a:p>
            </p:txBody>
          </p:sp>
          <p:sp>
            <p:nvSpPr>
              <p:cNvPr id="120848" name="Rectangle 16"/>
              <p:cNvSpPr>
                <a:spLocks noChangeArrowheads="1"/>
              </p:cNvSpPr>
              <p:nvPr/>
            </p:nvSpPr>
            <p:spPr bwMode="auto">
              <a:xfrm>
                <a:off x="4917" y="2318"/>
                <a:ext cx="381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0x8001</a:t>
                </a:r>
              </a:p>
            </p:txBody>
          </p:sp>
          <p:sp>
            <p:nvSpPr>
              <p:cNvPr id="120849" name="Rectangle 17"/>
              <p:cNvSpPr>
                <a:spLocks noChangeArrowheads="1"/>
              </p:cNvSpPr>
              <p:nvPr/>
            </p:nvSpPr>
            <p:spPr bwMode="auto">
              <a:xfrm>
                <a:off x="2258" y="1167"/>
                <a:ext cx="1358" cy="148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endParaRPr lang="en-US" sz="1400"/>
              </a:p>
            </p:txBody>
          </p:sp>
          <p:sp>
            <p:nvSpPr>
              <p:cNvPr id="120850" name="Text Box 18"/>
              <p:cNvSpPr txBox="1">
                <a:spLocks noChangeArrowheads="1"/>
              </p:cNvSpPr>
              <p:nvPr/>
            </p:nvSpPr>
            <p:spPr bwMode="auto">
              <a:xfrm>
                <a:off x="2307" y="1413"/>
                <a:ext cx="226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16:</a:t>
                </a:r>
              </a:p>
            </p:txBody>
          </p:sp>
          <p:sp>
            <p:nvSpPr>
              <p:cNvPr id="120851" name="Text Box 19"/>
              <p:cNvSpPr txBox="1">
                <a:spLocks noChangeArrowheads="1"/>
              </p:cNvSpPr>
              <p:nvPr/>
            </p:nvSpPr>
            <p:spPr bwMode="auto">
              <a:xfrm>
                <a:off x="2591" y="1413"/>
                <a:ext cx="96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MOV R0, 0x8000</a:t>
                </a:r>
                <a:r>
                  <a:rPr lang="en-US" sz="1400"/>
                  <a:t> </a:t>
                </a:r>
              </a:p>
            </p:txBody>
          </p:sp>
          <p:sp>
            <p:nvSpPr>
              <p:cNvPr id="120852" name="Text Box 20"/>
              <p:cNvSpPr txBox="1">
                <a:spLocks noChangeArrowheads="1"/>
              </p:cNvSpPr>
              <p:nvPr/>
            </p:nvSpPr>
            <p:spPr bwMode="auto">
              <a:xfrm>
                <a:off x="2284" y="1542"/>
                <a:ext cx="249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17:</a:t>
                </a:r>
              </a:p>
            </p:txBody>
          </p:sp>
          <p:sp>
            <p:nvSpPr>
              <p:cNvPr id="120853" name="Text Box 21"/>
              <p:cNvSpPr txBox="1">
                <a:spLocks noChangeArrowheads="1"/>
              </p:cNvSpPr>
              <p:nvPr/>
            </p:nvSpPr>
            <p:spPr bwMode="auto">
              <a:xfrm>
                <a:off x="2591" y="1542"/>
                <a:ext cx="761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# modifies R0 </a:t>
                </a:r>
              </a:p>
            </p:txBody>
          </p:sp>
          <p:sp>
            <p:nvSpPr>
              <p:cNvPr id="120854" name="Text Box 22"/>
              <p:cNvSpPr txBox="1">
                <a:spLocks noChangeArrowheads="1"/>
              </p:cNvSpPr>
              <p:nvPr/>
            </p:nvSpPr>
            <p:spPr bwMode="auto">
              <a:xfrm>
                <a:off x="2295" y="1680"/>
                <a:ext cx="23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18:</a:t>
                </a:r>
              </a:p>
            </p:txBody>
          </p:sp>
          <p:sp>
            <p:nvSpPr>
              <p:cNvPr id="120855" name="Text Box 23"/>
              <p:cNvSpPr txBox="1">
                <a:spLocks noChangeArrowheads="1"/>
              </p:cNvSpPr>
              <p:nvPr/>
            </p:nvSpPr>
            <p:spPr bwMode="auto">
              <a:xfrm>
                <a:off x="2591" y="1680"/>
                <a:ext cx="1013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MOV 0x8001, R0</a:t>
                </a:r>
                <a:r>
                  <a:rPr lang="en-US" sz="1400"/>
                  <a:t> </a:t>
                </a:r>
              </a:p>
            </p:txBody>
          </p:sp>
          <p:sp>
            <p:nvSpPr>
              <p:cNvPr id="120856" name="Text Box 24"/>
              <p:cNvSpPr txBox="1">
                <a:spLocks noChangeArrowheads="1"/>
              </p:cNvSpPr>
              <p:nvPr/>
            </p:nvSpPr>
            <p:spPr bwMode="auto">
              <a:xfrm>
                <a:off x="2331" y="1820"/>
                <a:ext cx="202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19:</a:t>
                </a:r>
              </a:p>
            </p:txBody>
          </p:sp>
          <p:sp>
            <p:nvSpPr>
              <p:cNvPr id="120857" name="Text Box 25"/>
              <p:cNvSpPr txBox="1">
                <a:spLocks noChangeArrowheads="1"/>
              </p:cNvSpPr>
              <p:nvPr/>
            </p:nvSpPr>
            <p:spPr bwMode="auto">
              <a:xfrm>
                <a:off x="2591" y="1835"/>
                <a:ext cx="1045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RETI  # ISR return</a:t>
                </a:r>
              </a:p>
            </p:txBody>
          </p:sp>
          <p:sp>
            <p:nvSpPr>
              <p:cNvPr id="120858" name="Text Box 26"/>
              <p:cNvSpPr txBox="1">
                <a:spLocks noChangeArrowheads="1"/>
              </p:cNvSpPr>
              <p:nvPr/>
            </p:nvSpPr>
            <p:spPr bwMode="auto">
              <a:xfrm>
                <a:off x="2299" y="1292"/>
                <a:ext cx="292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 i="1">
                    <a:solidFill>
                      <a:schemeClr val="bg2"/>
                    </a:solidFill>
                  </a:rPr>
                  <a:t>ISR </a:t>
                </a:r>
              </a:p>
            </p:txBody>
          </p:sp>
          <p:sp>
            <p:nvSpPr>
              <p:cNvPr id="120859" name="Text Box 27"/>
              <p:cNvSpPr txBox="1">
                <a:spLocks noChangeArrowheads="1"/>
              </p:cNvSpPr>
              <p:nvPr/>
            </p:nvSpPr>
            <p:spPr bwMode="auto">
              <a:xfrm>
                <a:off x="2230" y="2272"/>
                <a:ext cx="286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/>
                  <a:t>100:</a:t>
                </a:r>
              </a:p>
            </p:txBody>
          </p:sp>
          <p:sp>
            <p:nvSpPr>
              <p:cNvPr id="120860" name="Text Box 28"/>
              <p:cNvSpPr txBox="1">
                <a:spLocks noChangeArrowheads="1"/>
              </p:cNvSpPr>
              <p:nvPr/>
            </p:nvSpPr>
            <p:spPr bwMode="auto">
              <a:xfrm>
                <a:off x="2278" y="2410"/>
                <a:ext cx="238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/>
                  <a:t>101:</a:t>
                </a:r>
              </a:p>
            </p:txBody>
          </p:sp>
          <p:sp>
            <p:nvSpPr>
              <p:cNvPr id="120861" name="Text Box 29"/>
              <p:cNvSpPr txBox="1">
                <a:spLocks noChangeArrowheads="1"/>
              </p:cNvSpPr>
              <p:nvPr/>
            </p:nvSpPr>
            <p:spPr bwMode="auto">
              <a:xfrm>
                <a:off x="2573" y="2272"/>
                <a:ext cx="593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/>
                  <a:t>instruction </a:t>
                </a:r>
              </a:p>
            </p:txBody>
          </p:sp>
          <p:sp>
            <p:nvSpPr>
              <p:cNvPr id="120862" name="Text Box 30"/>
              <p:cNvSpPr txBox="1">
                <a:spLocks noChangeArrowheads="1"/>
              </p:cNvSpPr>
              <p:nvPr/>
            </p:nvSpPr>
            <p:spPr bwMode="auto">
              <a:xfrm>
                <a:off x="2573" y="2410"/>
                <a:ext cx="609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/>
                  <a:t>instruction </a:t>
                </a:r>
              </a:p>
            </p:txBody>
          </p:sp>
          <p:sp>
            <p:nvSpPr>
              <p:cNvPr id="120863" name="Text Box 31"/>
              <p:cNvSpPr txBox="1">
                <a:spLocks noChangeArrowheads="1"/>
              </p:cNvSpPr>
              <p:nvPr/>
            </p:nvSpPr>
            <p:spPr bwMode="auto">
              <a:xfrm>
                <a:off x="2355" y="1913"/>
                <a:ext cx="17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>
                    <a:solidFill>
                      <a:srgbClr val="000000"/>
                    </a:solidFill>
                  </a:rPr>
                  <a:t>...</a:t>
                </a:r>
              </a:p>
            </p:txBody>
          </p:sp>
          <p:sp>
            <p:nvSpPr>
              <p:cNvPr id="120864" name="Text Box 32"/>
              <p:cNvSpPr txBox="1">
                <a:spLocks noChangeArrowheads="1"/>
              </p:cNvSpPr>
              <p:nvPr/>
            </p:nvSpPr>
            <p:spPr bwMode="auto">
              <a:xfrm>
                <a:off x="2299" y="2055"/>
                <a:ext cx="796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 i="1"/>
                  <a:t>Main program</a:t>
                </a:r>
              </a:p>
            </p:txBody>
          </p:sp>
          <p:sp>
            <p:nvSpPr>
              <p:cNvPr id="120865" name="Text Box 33"/>
              <p:cNvSpPr txBox="1">
                <a:spLocks noChangeArrowheads="1"/>
              </p:cNvSpPr>
              <p:nvPr/>
            </p:nvSpPr>
            <p:spPr bwMode="auto">
              <a:xfrm>
                <a:off x="2343" y="2139"/>
                <a:ext cx="17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...</a:t>
                </a:r>
              </a:p>
            </p:txBody>
          </p:sp>
          <p:sp>
            <p:nvSpPr>
              <p:cNvPr id="120866" name="Text Box 34"/>
              <p:cNvSpPr txBox="1">
                <a:spLocks noChangeArrowheads="1"/>
              </p:cNvSpPr>
              <p:nvPr/>
            </p:nvSpPr>
            <p:spPr bwMode="auto">
              <a:xfrm>
                <a:off x="2492" y="1182"/>
                <a:ext cx="930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 noProof="1"/>
                  <a:t>Program memory</a:t>
                </a:r>
              </a:p>
            </p:txBody>
          </p:sp>
          <p:sp>
            <p:nvSpPr>
              <p:cNvPr id="120867" name="Rectangle 35"/>
              <p:cNvSpPr>
                <a:spLocks noChangeArrowheads="1"/>
              </p:cNvSpPr>
              <p:nvPr/>
            </p:nvSpPr>
            <p:spPr bwMode="auto">
              <a:xfrm>
                <a:off x="3777" y="2180"/>
                <a:ext cx="256" cy="16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400">
                    <a:solidFill>
                      <a:srgbClr val="000000"/>
                    </a:solidFill>
                  </a:rPr>
                  <a:t>PC</a:t>
                </a:r>
              </a:p>
            </p:txBody>
          </p:sp>
          <p:sp>
            <p:nvSpPr>
              <p:cNvPr id="120868" name="Freeform 36"/>
              <p:cNvSpPr>
                <a:spLocks/>
              </p:cNvSpPr>
              <p:nvPr/>
            </p:nvSpPr>
            <p:spPr bwMode="auto">
              <a:xfrm>
                <a:off x="4179" y="2094"/>
                <a:ext cx="147" cy="3"/>
              </a:xfrm>
              <a:custGeom>
                <a:avLst/>
                <a:gdLst>
                  <a:gd name="T0" fmla="*/ 147 w 147"/>
                  <a:gd name="T1" fmla="*/ 0 h 3"/>
                  <a:gd name="T2" fmla="*/ 0 w 147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7" h="3">
                    <a:moveTo>
                      <a:pt x="147" y="0"/>
                    </a:moveTo>
                    <a:lnTo>
                      <a:pt x="0" y="3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69" name="Text Box 37"/>
              <p:cNvSpPr txBox="1">
                <a:spLocks noChangeArrowheads="1"/>
              </p:cNvSpPr>
              <p:nvPr/>
            </p:nvSpPr>
            <p:spPr bwMode="auto">
              <a:xfrm>
                <a:off x="3956" y="2026"/>
                <a:ext cx="190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Int</a:t>
                </a:r>
              </a:p>
            </p:txBody>
          </p:sp>
          <p:sp>
            <p:nvSpPr>
              <p:cNvPr id="120870" name="Freeform 38"/>
              <p:cNvSpPr>
                <a:spLocks/>
              </p:cNvSpPr>
              <p:nvPr/>
            </p:nvSpPr>
            <p:spPr bwMode="auto">
              <a:xfrm>
                <a:off x="4182" y="2009"/>
                <a:ext cx="149" cy="1"/>
              </a:xfrm>
              <a:custGeom>
                <a:avLst/>
                <a:gdLst>
                  <a:gd name="T0" fmla="*/ 0 w 149"/>
                  <a:gd name="T1" fmla="*/ 1 h 1"/>
                  <a:gd name="T2" fmla="*/ 149 w 149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9" h="1">
                    <a:moveTo>
                      <a:pt x="0" y="1"/>
                    </a:moveTo>
                    <a:lnTo>
                      <a:pt x="149" y="0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71" name="Text Box 39"/>
              <p:cNvSpPr txBox="1">
                <a:spLocks noChangeArrowheads="1"/>
              </p:cNvSpPr>
              <p:nvPr/>
            </p:nvSpPr>
            <p:spPr bwMode="auto">
              <a:xfrm>
                <a:off x="3924" y="1920"/>
                <a:ext cx="230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Inta</a:t>
                </a:r>
              </a:p>
            </p:txBody>
          </p:sp>
          <p:sp>
            <p:nvSpPr>
              <p:cNvPr id="120872" name="Rectangle 40"/>
              <p:cNvSpPr>
                <a:spLocks noChangeArrowheads="1"/>
              </p:cNvSpPr>
              <p:nvPr/>
            </p:nvSpPr>
            <p:spPr bwMode="auto">
              <a:xfrm>
                <a:off x="4374" y="2137"/>
                <a:ext cx="214" cy="163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16</a:t>
                </a:r>
              </a:p>
            </p:txBody>
          </p:sp>
          <p:sp>
            <p:nvSpPr>
              <p:cNvPr id="120875" name="Rectangle 43"/>
              <p:cNvSpPr>
                <a:spLocks noChangeArrowheads="1"/>
              </p:cNvSpPr>
              <p:nvPr/>
            </p:nvSpPr>
            <p:spPr bwMode="auto">
              <a:xfrm>
                <a:off x="3783" y="2395"/>
                <a:ext cx="256" cy="160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100</a:t>
                </a:r>
              </a:p>
            </p:txBody>
          </p:sp>
          <p:sp>
            <p:nvSpPr>
              <p:cNvPr id="120963" name="Oval 131"/>
              <p:cNvSpPr>
                <a:spLocks noChangeArrowheads="1"/>
              </p:cNvSpPr>
              <p:nvPr/>
            </p:nvSpPr>
            <p:spPr bwMode="auto">
              <a:xfrm>
                <a:off x="4524" y="2490"/>
                <a:ext cx="86" cy="86"/>
              </a:xfrm>
              <a:prstGeom prst="ellipse">
                <a:avLst/>
              </a:prstGeom>
              <a:solidFill>
                <a:srgbClr val="969696"/>
              </a:solidFill>
              <a:ln w="12700" cap="sq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0878" name="Freeform 46"/>
            <p:cNvSpPr>
              <a:spLocks/>
            </p:cNvSpPr>
            <p:nvPr/>
          </p:nvSpPr>
          <p:spPr bwMode="auto">
            <a:xfrm>
              <a:off x="3294" y="1307"/>
              <a:ext cx="295" cy="1031"/>
            </a:xfrm>
            <a:custGeom>
              <a:avLst/>
              <a:gdLst>
                <a:gd name="T0" fmla="*/ 0 w 295"/>
                <a:gd name="T1" fmla="*/ 91 h 1031"/>
                <a:gd name="T2" fmla="*/ 252 w 295"/>
                <a:gd name="T3" fmla="*/ 55 h 1031"/>
                <a:gd name="T4" fmla="*/ 258 w 295"/>
                <a:gd name="T5" fmla="*/ 421 h 1031"/>
                <a:gd name="T6" fmla="*/ 132 w 295"/>
                <a:gd name="T7" fmla="*/ 943 h 1031"/>
                <a:gd name="T8" fmla="*/ 252 w 295"/>
                <a:gd name="T9" fmla="*/ 949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1031">
                  <a:moveTo>
                    <a:pt x="0" y="91"/>
                  </a:moveTo>
                  <a:cubicBezTo>
                    <a:pt x="42" y="86"/>
                    <a:pt x="209" y="0"/>
                    <a:pt x="252" y="55"/>
                  </a:cubicBezTo>
                  <a:cubicBezTo>
                    <a:pt x="295" y="110"/>
                    <a:pt x="278" y="273"/>
                    <a:pt x="258" y="421"/>
                  </a:cubicBezTo>
                  <a:cubicBezTo>
                    <a:pt x="238" y="569"/>
                    <a:pt x="133" y="855"/>
                    <a:pt x="132" y="943"/>
                  </a:cubicBezTo>
                  <a:cubicBezTo>
                    <a:pt x="131" y="1031"/>
                    <a:pt x="227" y="948"/>
                    <a:pt x="252" y="949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grpSp>
          <p:nvGrpSpPr>
            <p:cNvPr id="120931" name="Group 99"/>
            <p:cNvGrpSpPr>
              <a:grpSpLocks/>
            </p:cNvGrpSpPr>
            <p:nvPr/>
          </p:nvGrpSpPr>
          <p:grpSpPr bwMode="auto">
            <a:xfrm>
              <a:off x="2230" y="1292"/>
              <a:ext cx="1406" cy="1263"/>
              <a:chOff x="2326" y="1388"/>
              <a:chExt cx="1406" cy="1263"/>
            </a:xfrm>
          </p:grpSpPr>
          <p:sp>
            <p:nvSpPr>
              <p:cNvPr id="120915" name="Text Box 83"/>
              <p:cNvSpPr txBox="1">
                <a:spLocks noChangeArrowheads="1"/>
              </p:cNvSpPr>
              <p:nvPr/>
            </p:nvSpPr>
            <p:spPr bwMode="auto">
              <a:xfrm>
                <a:off x="2403" y="1509"/>
                <a:ext cx="226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/>
                  <a:t>16:</a:t>
                </a:r>
              </a:p>
            </p:txBody>
          </p:sp>
          <p:sp>
            <p:nvSpPr>
              <p:cNvPr id="120916" name="Text Box 84"/>
              <p:cNvSpPr txBox="1">
                <a:spLocks noChangeArrowheads="1"/>
              </p:cNvSpPr>
              <p:nvPr/>
            </p:nvSpPr>
            <p:spPr bwMode="auto">
              <a:xfrm>
                <a:off x="2687" y="1509"/>
                <a:ext cx="96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/>
                  <a:t>MOV R0, 0x8000 </a:t>
                </a:r>
              </a:p>
            </p:txBody>
          </p:sp>
          <p:sp>
            <p:nvSpPr>
              <p:cNvPr id="120917" name="Text Box 85"/>
              <p:cNvSpPr txBox="1">
                <a:spLocks noChangeArrowheads="1"/>
              </p:cNvSpPr>
              <p:nvPr/>
            </p:nvSpPr>
            <p:spPr bwMode="auto">
              <a:xfrm>
                <a:off x="2380" y="1638"/>
                <a:ext cx="249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/>
                  <a:t>17:</a:t>
                </a:r>
              </a:p>
            </p:txBody>
          </p:sp>
          <p:sp>
            <p:nvSpPr>
              <p:cNvPr id="120918" name="Text Box 86"/>
              <p:cNvSpPr txBox="1">
                <a:spLocks noChangeArrowheads="1"/>
              </p:cNvSpPr>
              <p:nvPr/>
            </p:nvSpPr>
            <p:spPr bwMode="auto">
              <a:xfrm>
                <a:off x="2687" y="1638"/>
                <a:ext cx="761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/>
                  <a:t># modifies R0 </a:t>
                </a:r>
              </a:p>
            </p:txBody>
          </p:sp>
          <p:sp>
            <p:nvSpPr>
              <p:cNvPr id="120919" name="Text Box 87"/>
              <p:cNvSpPr txBox="1">
                <a:spLocks noChangeArrowheads="1"/>
              </p:cNvSpPr>
              <p:nvPr/>
            </p:nvSpPr>
            <p:spPr bwMode="auto">
              <a:xfrm>
                <a:off x="2391" y="1776"/>
                <a:ext cx="23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/>
                  <a:t>18:</a:t>
                </a:r>
              </a:p>
            </p:txBody>
          </p:sp>
          <p:sp>
            <p:nvSpPr>
              <p:cNvPr id="120920" name="Text Box 88"/>
              <p:cNvSpPr txBox="1">
                <a:spLocks noChangeArrowheads="1"/>
              </p:cNvSpPr>
              <p:nvPr/>
            </p:nvSpPr>
            <p:spPr bwMode="auto">
              <a:xfrm>
                <a:off x="2687" y="1776"/>
                <a:ext cx="1013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/>
                  <a:t>MOV 0x8001, R0 </a:t>
                </a:r>
              </a:p>
            </p:txBody>
          </p:sp>
          <p:sp>
            <p:nvSpPr>
              <p:cNvPr id="120921" name="Text Box 89"/>
              <p:cNvSpPr txBox="1">
                <a:spLocks noChangeArrowheads="1"/>
              </p:cNvSpPr>
              <p:nvPr/>
            </p:nvSpPr>
            <p:spPr bwMode="auto">
              <a:xfrm>
                <a:off x="2427" y="1916"/>
                <a:ext cx="202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/>
                  <a:t>19:</a:t>
                </a:r>
              </a:p>
            </p:txBody>
          </p:sp>
          <p:sp>
            <p:nvSpPr>
              <p:cNvPr id="120922" name="Text Box 90"/>
              <p:cNvSpPr txBox="1">
                <a:spLocks noChangeArrowheads="1"/>
              </p:cNvSpPr>
              <p:nvPr/>
            </p:nvSpPr>
            <p:spPr bwMode="auto">
              <a:xfrm>
                <a:off x="2687" y="1931"/>
                <a:ext cx="1045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/>
                  <a:t>RETI  # ISR return</a:t>
                </a:r>
              </a:p>
            </p:txBody>
          </p:sp>
          <p:sp>
            <p:nvSpPr>
              <p:cNvPr id="120923" name="Text Box 91"/>
              <p:cNvSpPr txBox="1">
                <a:spLocks noChangeArrowheads="1"/>
              </p:cNvSpPr>
              <p:nvPr/>
            </p:nvSpPr>
            <p:spPr bwMode="auto">
              <a:xfrm>
                <a:off x="2395" y="1388"/>
                <a:ext cx="292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 i="1"/>
                  <a:t>ISR </a:t>
                </a:r>
              </a:p>
            </p:txBody>
          </p:sp>
          <p:sp>
            <p:nvSpPr>
              <p:cNvPr id="120924" name="Text Box 92"/>
              <p:cNvSpPr txBox="1">
                <a:spLocks noChangeArrowheads="1"/>
              </p:cNvSpPr>
              <p:nvPr/>
            </p:nvSpPr>
            <p:spPr bwMode="auto">
              <a:xfrm>
                <a:off x="2326" y="2368"/>
                <a:ext cx="286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100:</a:t>
                </a:r>
              </a:p>
            </p:txBody>
          </p:sp>
          <p:sp>
            <p:nvSpPr>
              <p:cNvPr id="120925" name="Text Box 93"/>
              <p:cNvSpPr txBox="1">
                <a:spLocks noChangeArrowheads="1"/>
              </p:cNvSpPr>
              <p:nvPr/>
            </p:nvSpPr>
            <p:spPr bwMode="auto">
              <a:xfrm>
                <a:off x="2374" y="2506"/>
                <a:ext cx="238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101:</a:t>
                </a:r>
              </a:p>
            </p:txBody>
          </p:sp>
          <p:sp>
            <p:nvSpPr>
              <p:cNvPr id="120926" name="Text Box 94"/>
              <p:cNvSpPr txBox="1">
                <a:spLocks noChangeArrowheads="1"/>
              </p:cNvSpPr>
              <p:nvPr/>
            </p:nvSpPr>
            <p:spPr bwMode="auto">
              <a:xfrm>
                <a:off x="2669" y="2368"/>
                <a:ext cx="593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instruction </a:t>
                </a:r>
              </a:p>
            </p:txBody>
          </p:sp>
          <p:sp>
            <p:nvSpPr>
              <p:cNvPr id="120927" name="Text Box 95"/>
              <p:cNvSpPr txBox="1">
                <a:spLocks noChangeArrowheads="1"/>
              </p:cNvSpPr>
              <p:nvPr/>
            </p:nvSpPr>
            <p:spPr bwMode="auto">
              <a:xfrm>
                <a:off x="2669" y="2506"/>
                <a:ext cx="609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instruction </a:t>
                </a:r>
              </a:p>
            </p:txBody>
          </p:sp>
          <p:sp>
            <p:nvSpPr>
              <p:cNvPr id="120928" name="Text Box 96"/>
              <p:cNvSpPr txBox="1">
                <a:spLocks noChangeArrowheads="1"/>
              </p:cNvSpPr>
              <p:nvPr/>
            </p:nvSpPr>
            <p:spPr bwMode="auto">
              <a:xfrm>
                <a:off x="2451" y="2009"/>
                <a:ext cx="17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>
                    <a:solidFill>
                      <a:srgbClr val="000000"/>
                    </a:solidFill>
                  </a:rPr>
                  <a:t>...</a:t>
                </a:r>
              </a:p>
            </p:txBody>
          </p:sp>
          <p:sp>
            <p:nvSpPr>
              <p:cNvPr id="120929" name="Text Box 97"/>
              <p:cNvSpPr txBox="1">
                <a:spLocks noChangeArrowheads="1"/>
              </p:cNvSpPr>
              <p:nvPr/>
            </p:nvSpPr>
            <p:spPr bwMode="auto">
              <a:xfrm>
                <a:off x="2395" y="2151"/>
                <a:ext cx="796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 i="1">
                    <a:solidFill>
                      <a:schemeClr val="bg2"/>
                    </a:solidFill>
                  </a:rPr>
                  <a:t>Main program</a:t>
                </a:r>
              </a:p>
            </p:txBody>
          </p:sp>
          <p:sp>
            <p:nvSpPr>
              <p:cNvPr id="120930" name="Text Box 98"/>
              <p:cNvSpPr txBox="1">
                <a:spLocks noChangeArrowheads="1"/>
              </p:cNvSpPr>
              <p:nvPr/>
            </p:nvSpPr>
            <p:spPr bwMode="auto">
              <a:xfrm>
                <a:off x="2439" y="2235"/>
                <a:ext cx="17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...</a:t>
                </a:r>
              </a:p>
            </p:txBody>
          </p:sp>
        </p:grpSp>
        <p:sp>
          <p:nvSpPr>
            <p:cNvPr id="120941" name="Freeform 109"/>
            <p:cNvSpPr>
              <a:spLocks/>
            </p:cNvSpPr>
            <p:nvPr/>
          </p:nvSpPr>
          <p:spPr bwMode="auto">
            <a:xfrm>
              <a:off x="4182" y="1776"/>
              <a:ext cx="582" cy="788"/>
            </a:xfrm>
            <a:custGeom>
              <a:avLst/>
              <a:gdLst>
                <a:gd name="T0" fmla="*/ 468 w 582"/>
                <a:gd name="T1" fmla="*/ 762 h 788"/>
                <a:gd name="T2" fmla="*/ 564 w 582"/>
                <a:gd name="T3" fmla="*/ 732 h 788"/>
                <a:gd name="T4" fmla="*/ 576 w 582"/>
                <a:gd name="T5" fmla="*/ 426 h 788"/>
                <a:gd name="T6" fmla="*/ 570 w 582"/>
                <a:gd name="T7" fmla="*/ 168 h 788"/>
                <a:gd name="T8" fmla="*/ 522 w 582"/>
                <a:gd name="T9" fmla="*/ 48 h 788"/>
                <a:gd name="T10" fmla="*/ 306 w 582"/>
                <a:gd name="T11" fmla="*/ 30 h 788"/>
                <a:gd name="T12" fmla="*/ 138 w 582"/>
                <a:gd name="T13" fmla="*/ 42 h 788"/>
                <a:gd name="T14" fmla="*/ 0 w 582"/>
                <a:gd name="T15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2" h="788">
                  <a:moveTo>
                    <a:pt x="468" y="762"/>
                  </a:moveTo>
                  <a:cubicBezTo>
                    <a:pt x="484" y="757"/>
                    <a:pt x="546" y="788"/>
                    <a:pt x="564" y="732"/>
                  </a:cubicBezTo>
                  <a:cubicBezTo>
                    <a:pt x="582" y="676"/>
                    <a:pt x="575" y="520"/>
                    <a:pt x="576" y="426"/>
                  </a:cubicBezTo>
                  <a:cubicBezTo>
                    <a:pt x="577" y="332"/>
                    <a:pt x="579" y="231"/>
                    <a:pt x="570" y="168"/>
                  </a:cubicBezTo>
                  <a:cubicBezTo>
                    <a:pt x="561" y="105"/>
                    <a:pt x="566" y="71"/>
                    <a:pt x="522" y="48"/>
                  </a:cubicBezTo>
                  <a:cubicBezTo>
                    <a:pt x="478" y="25"/>
                    <a:pt x="370" y="31"/>
                    <a:pt x="306" y="30"/>
                  </a:cubicBezTo>
                  <a:cubicBezTo>
                    <a:pt x="242" y="29"/>
                    <a:pt x="189" y="47"/>
                    <a:pt x="138" y="42"/>
                  </a:cubicBezTo>
                  <a:cubicBezTo>
                    <a:pt x="87" y="37"/>
                    <a:pt x="29" y="9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0942" name="Freeform 110"/>
            <p:cNvSpPr>
              <a:spLocks/>
            </p:cNvSpPr>
            <p:nvPr/>
          </p:nvSpPr>
          <p:spPr bwMode="auto">
            <a:xfrm>
              <a:off x="3887" y="1596"/>
              <a:ext cx="73" cy="144"/>
            </a:xfrm>
            <a:custGeom>
              <a:avLst/>
              <a:gdLst>
                <a:gd name="T0" fmla="*/ 61 w 73"/>
                <a:gd name="T1" fmla="*/ 144 h 144"/>
                <a:gd name="T2" fmla="*/ 7 w 73"/>
                <a:gd name="T3" fmla="*/ 96 h 144"/>
                <a:gd name="T4" fmla="*/ 19 w 73"/>
                <a:gd name="T5" fmla="*/ 30 h 144"/>
                <a:gd name="T6" fmla="*/ 73 w 73"/>
                <a:gd name="T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144">
                  <a:moveTo>
                    <a:pt x="61" y="144"/>
                  </a:moveTo>
                  <a:cubicBezTo>
                    <a:pt x="52" y="135"/>
                    <a:pt x="14" y="115"/>
                    <a:pt x="7" y="96"/>
                  </a:cubicBezTo>
                  <a:cubicBezTo>
                    <a:pt x="0" y="77"/>
                    <a:pt x="8" y="46"/>
                    <a:pt x="19" y="30"/>
                  </a:cubicBezTo>
                  <a:cubicBezTo>
                    <a:pt x="30" y="14"/>
                    <a:pt x="62" y="6"/>
                    <a:pt x="73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0943" name="Freeform 111"/>
            <p:cNvSpPr>
              <a:spLocks/>
            </p:cNvSpPr>
            <p:nvPr/>
          </p:nvSpPr>
          <p:spPr bwMode="auto">
            <a:xfrm>
              <a:off x="4230" y="1589"/>
              <a:ext cx="810" cy="733"/>
            </a:xfrm>
            <a:custGeom>
              <a:avLst/>
              <a:gdLst>
                <a:gd name="T0" fmla="*/ 0 w 810"/>
                <a:gd name="T1" fmla="*/ 7 h 733"/>
                <a:gd name="T2" fmla="*/ 288 w 810"/>
                <a:gd name="T3" fmla="*/ 7 h 733"/>
                <a:gd name="T4" fmla="*/ 570 w 810"/>
                <a:gd name="T5" fmla="*/ 19 h 733"/>
                <a:gd name="T6" fmla="*/ 726 w 810"/>
                <a:gd name="T7" fmla="*/ 121 h 733"/>
                <a:gd name="T8" fmla="*/ 762 w 810"/>
                <a:gd name="T9" fmla="*/ 289 h 733"/>
                <a:gd name="T10" fmla="*/ 810 w 810"/>
                <a:gd name="T11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0" h="733">
                  <a:moveTo>
                    <a:pt x="0" y="7"/>
                  </a:moveTo>
                  <a:cubicBezTo>
                    <a:pt x="48" y="7"/>
                    <a:pt x="193" y="5"/>
                    <a:pt x="288" y="7"/>
                  </a:cubicBezTo>
                  <a:cubicBezTo>
                    <a:pt x="383" y="9"/>
                    <a:pt x="497" y="0"/>
                    <a:pt x="570" y="19"/>
                  </a:cubicBezTo>
                  <a:cubicBezTo>
                    <a:pt x="643" y="38"/>
                    <a:pt x="694" y="76"/>
                    <a:pt x="726" y="121"/>
                  </a:cubicBezTo>
                  <a:cubicBezTo>
                    <a:pt x="758" y="166"/>
                    <a:pt x="748" y="187"/>
                    <a:pt x="762" y="289"/>
                  </a:cubicBezTo>
                  <a:cubicBezTo>
                    <a:pt x="776" y="391"/>
                    <a:pt x="800" y="641"/>
                    <a:pt x="810" y="733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0944" name="Oval 112"/>
            <p:cNvSpPr>
              <a:spLocks noChangeArrowheads="1"/>
            </p:cNvSpPr>
            <p:nvPr/>
          </p:nvSpPr>
          <p:spPr bwMode="auto">
            <a:xfrm>
              <a:off x="4524" y="2490"/>
              <a:ext cx="86" cy="86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0945" name="Oval 113"/>
            <p:cNvSpPr>
              <a:spLocks noChangeArrowheads="1"/>
            </p:cNvSpPr>
            <p:nvPr/>
          </p:nvSpPr>
          <p:spPr bwMode="auto">
            <a:xfrm>
              <a:off x="4038" y="1704"/>
              <a:ext cx="86" cy="86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20946" name="Group 114"/>
            <p:cNvGrpSpPr>
              <a:grpSpLocks/>
            </p:cNvGrpSpPr>
            <p:nvPr/>
          </p:nvGrpSpPr>
          <p:grpSpPr bwMode="auto">
            <a:xfrm>
              <a:off x="4014" y="1536"/>
              <a:ext cx="121" cy="121"/>
              <a:chOff x="3990" y="1536"/>
              <a:chExt cx="121" cy="121"/>
            </a:xfrm>
          </p:grpSpPr>
          <p:sp>
            <p:nvSpPr>
              <p:cNvPr id="120947" name="Oval 115"/>
              <p:cNvSpPr>
                <a:spLocks noChangeArrowheads="1"/>
              </p:cNvSpPr>
              <p:nvPr/>
            </p:nvSpPr>
            <p:spPr bwMode="auto">
              <a:xfrm>
                <a:off x="4008" y="155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948" name="Oval 116"/>
              <p:cNvSpPr>
                <a:spLocks noChangeArrowheads="1"/>
              </p:cNvSpPr>
              <p:nvPr/>
            </p:nvSpPr>
            <p:spPr bwMode="auto">
              <a:xfrm>
                <a:off x="3990" y="1536"/>
                <a:ext cx="121" cy="12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0949" name="Group 117"/>
            <p:cNvGrpSpPr>
              <a:grpSpLocks/>
            </p:cNvGrpSpPr>
            <p:nvPr/>
          </p:nvGrpSpPr>
          <p:grpSpPr bwMode="auto">
            <a:xfrm>
              <a:off x="5046" y="2478"/>
              <a:ext cx="121" cy="121"/>
              <a:chOff x="3990" y="1536"/>
              <a:chExt cx="121" cy="121"/>
            </a:xfrm>
          </p:grpSpPr>
          <p:sp>
            <p:nvSpPr>
              <p:cNvPr id="120950" name="Oval 118"/>
              <p:cNvSpPr>
                <a:spLocks noChangeArrowheads="1"/>
              </p:cNvSpPr>
              <p:nvPr/>
            </p:nvSpPr>
            <p:spPr bwMode="auto">
              <a:xfrm>
                <a:off x="4008" y="155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951" name="Oval 119"/>
              <p:cNvSpPr>
                <a:spLocks noChangeArrowheads="1"/>
              </p:cNvSpPr>
              <p:nvPr/>
            </p:nvSpPr>
            <p:spPr bwMode="auto">
              <a:xfrm>
                <a:off x="3990" y="1536"/>
                <a:ext cx="121" cy="12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0952" name="Rectangle 120"/>
            <p:cNvSpPr>
              <a:spLocks noChangeArrowheads="1"/>
            </p:cNvSpPr>
            <p:nvPr/>
          </p:nvSpPr>
          <p:spPr bwMode="auto">
            <a:xfrm>
              <a:off x="4324" y="1960"/>
              <a:ext cx="458" cy="68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120953" name="Rectangle 121"/>
            <p:cNvSpPr>
              <a:spLocks noChangeArrowheads="1"/>
            </p:cNvSpPr>
            <p:nvPr/>
          </p:nvSpPr>
          <p:spPr bwMode="auto">
            <a:xfrm>
              <a:off x="4878" y="1960"/>
              <a:ext cx="458" cy="6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P2</a:t>
              </a:r>
            </a:p>
          </p:txBody>
        </p:sp>
        <p:sp>
          <p:nvSpPr>
            <p:cNvPr id="120954" name="Rectangle 122"/>
            <p:cNvSpPr>
              <a:spLocks noChangeArrowheads="1"/>
            </p:cNvSpPr>
            <p:nvPr/>
          </p:nvSpPr>
          <p:spPr bwMode="auto">
            <a:xfrm>
              <a:off x="4354" y="2462"/>
              <a:ext cx="377" cy="14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0955" name="Rectangle 123"/>
            <p:cNvSpPr>
              <a:spLocks noChangeArrowheads="1"/>
            </p:cNvSpPr>
            <p:nvPr/>
          </p:nvSpPr>
          <p:spPr bwMode="auto">
            <a:xfrm>
              <a:off x="4907" y="2462"/>
              <a:ext cx="377" cy="1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0956" name="Rectangle 124"/>
            <p:cNvSpPr>
              <a:spLocks noChangeArrowheads="1"/>
            </p:cNvSpPr>
            <p:nvPr/>
          </p:nvSpPr>
          <p:spPr bwMode="auto">
            <a:xfrm>
              <a:off x="4358" y="2313"/>
              <a:ext cx="399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0x8000</a:t>
              </a:r>
            </a:p>
          </p:txBody>
        </p:sp>
        <p:sp>
          <p:nvSpPr>
            <p:cNvPr id="120957" name="Rectangle 125"/>
            <p:cNvSpPr>
              <a:spLocks noChangeArrowheads="1"/>
            </p:cNvSpPr>
            <p:nvPr/>
          </p:nvSpPr>
          <p:spPr bwMode="auto">
            <a:xfrm>
              <a:off x="4917" y="2318"/>
              <a:ext cx="38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0x8001</a:t>
              </a:r>
            </a:p>
          </p:txBody>
        </p:sp>
        <p:sp>
          <p:nvSpPr>
            <p:cNvPr id="120958" name="Freeform 126"/>
            <p:cNvSpPr>
              <a:spLocks/>
            </p:cNvSpPr>
            <p:nvPr/>
          </p:nvSpPr>
          <p:spPr bwMode="auto">
            <a:xfrm>
              <a:off x="4189" y="1693"/>
              <a:ext cx="1131" cy="0"/>
            </a:xfrm>
            <a:custGeom>
              <a:avLst/>
              <a:gdLst>
                <a:gd name="T0" fmla="*/ 0 w 1427"/>
                <a:gd name="T1" fmla="*/ 2 h 2"/>
                <a:gd name="T2" fmla="*/ 1427 w 1427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27" h="2">
                  <a:moveTo>
                    <a:pt x="0" y="2"/>
                  </a:moveTo>
                  <a:lnTo>
                    <a:pt x="1427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959" name="Line 127"/>
            <p:cNvSpPr>
              <a:spLocks noChangeShapeType="1"/>
            </p:cNvSpPr>
            <p:nvPr/>
          </p:nvSpPr>
          <p:spPr bwMode="auto">
            <a:xfrm>
              <a:off x="4560" y="1693"/>
              <a:ext cx="0" cy="2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960" name="Line 128"/>
            <p:cNvSpPr>
              <a:spLocks noChangeShapeType="1"/>
            </p:cNvSpPr>
            <p:nvPr/>
          </p:nvSpPr>
          <p:spPr bwMode="auto">
            <a:xfrm>
              <a:off x="5104" y="1693"/>
              <a:ext cx="0" cy="2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961" name="Text Box 129"/>
            <p:cNvSpPr txBox="1">
              <a:spLocks noChangeArrowheads="1"/>
            </p:cNvSpPr>
            <p:nvPr/>
          </p:nvSpPr>
          <p:spPr bwMode="auto">
            <a:xfrm>
              <a:off x="4768" y="1490"/>
              <a:ext cx="60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System bus</a:t>
              </a:r>
            </a:p>
          </p:txBody>
        </p:sp>
        <p:sp>
          <p:nvSpPr>
            <p:cNvPr id="120982" name="Oval 150"/>
            <p:cNvSpPr>
              <a:spLocks noChangeArrowheads="1"/>
            </p:cNvSpPr>
            <p:nvPr/>
          </p:nvSpPr>
          <p:spPr bwMode="auto">
            <a:xfrm>
              <a:off x="5064" y="2496"/>
              <a:ext cx="86" cy="86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0983" name="Oval 151"/>
            <p:cNvSpPr>
              <a:spLocks noChangeArrowheads="1"/>
            </p:cNvSpPr>
            <p:nvPr/>
          </p:nvSpPr>
          <p:spPr bwMode="auto">
            <a:xfrm>
              <a:off x="5046" y="2478"/>
              <a:ext cx="121" cy="12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0897" name="Text Box 65"/>
            <p:cNvSpPr txBox="1">
              <a:spLocks noChangeArrowheads="1"/>
            </p:cNvSpPr>
            <p:nvPr/>
          </p:nvSpPr>
          <p:spPr bwMode="auto">
            <a:xfrm>
              <a:off x="4200" y="2154"/>
              <a:ext cx="138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/>
                <a:t>0</a:t>
              </a:r>
            </a:p>
          </p:txBody>
        </p:sp>
        <p:sp>
          <p:nvSpPr>
            <p:cNvPr id="120909" name="Freeform 77"/>
            <p:cNvSpPr>
              <a:spLocks/>
            </p:cNvSpPr>
            <p:nvPr/>
          </p:nvSpPr>
          <p:spPr bwMode="auto">
            <a:xfrm>
              <a:off x="4179" y="2094"/>
              <a:ext cx="147" cy="3"/>
            </a:xfrm>
            <a:custGeom>
              <a:avLst/>
              <a:gdLst>
                <a:gd name="T0" fmla="*/ 147 w 147"/>
                <a:gd name="T1" fmla="*/ 0 h 3"/>
                <a:gd name="T2" fmla="*/ 0 w 147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7" h="3">
                  <a:moveTo>
                    <a:pt x="147" y="0"/>
                  </a:moveTo>
                  <a:lnTo>
                    <a:pt x="0" y="3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910" name="Text Box 78"/>
            <p:cNvSpPr txBox="1">
              <a:spLocks noChangeArrowheads="1"/>
            </p:cNvSpPr>
            <p:nvPr/>
          </p:nvSpPr>
          <p:spPr bwMode="auto">
            <a:xfrm>
              <a:off x="3956" y="2026"/>
              <a:ext cx="190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/>
                <a:t>Int</a:t>
              </a:r>
            </a:p>
          </p:txBody>
        </p:sp>
        <p:sp>
          <p:nvSpPr>
            <p:cNvPr id="120996" name="Oval 164"/>
            <p:cNvSpPr>
              <a:spLocks noChangeArrowheads="1"/>
            </p:cNvSpPr>
            <p:nvPr/>
          </p:nvSpPr>
          <p:spPr bwMode="auto">
            <a:xfrm>
              <a:off x="4500" y="2472"/>
              <a:ext cx="114" cy="11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1036" name="Oval 204"/>
            <p:cNvSpPr>
              <a:spLocks noChangeArrowheads="1"/>
            </p:cNvSpPr>
            <p:nvPr/>
          </p:nvSpPr>
          <p:spPr bwMode="auto">
            <a:xfrm>
              <a:off x="4506" y="2490"/>
              <a:ext cx="86" cy="86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2742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Interrupt-driven I/O using vectored interrupt </a:t>
            </a:r>
          </a:p>
        </p:txBody>
      </p:sp>
      <p:sp>
        <p:nvSpPr>
          <p:cNvPr id="121899" name="Text Box 43"/>
          <p:cNvSpPr txBox="1">
            <a:spLocks noChangeArrowheads="1"/>
          </p:cNvSpPr>
          <p:nvPr/>
        </p:nvSpPr>
        <p:spPr bwMode="auto">
          <a:xfrm>
            <a:off x="276225" y="1876425"/>
            <a:ext cx="310515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US" sz="1400"/>
              <a:t>6: The ISR returns, thus restoring the PC to 100+1=101, where the </a:t>
            </a:r>
            <a:r>
              <a:rPr lang="en-US" sz="1400">
                <a:cs typeface="Times New Roman" pitchFamily="18" charset="0"/>
              </a:rPr>
              <a:t>μ</a:t>
            </a:r>
            <a:r>
              <a:rPr lang="en-US" sz="1400"/>
              <a:t>P resumes</a:t>
            </a:r>
            <a:endParaRPr lang="en-US" sz="1400" b="1"/>
          </a:p>
        </p:txBody>
      </p:sp>
      <p:grpSp>
        <p:nvGrpSpPr>
          <p:cNvPr id="122011" name="Group 155"/>
          <p:cNvGrpSpPr>
            <a:grpSpLocks/>
          </p:cNvGrpSpPr>
          <p:nvPr/>
        </p:nvGrpSpPr>
        <p:grpSpPr bwMode="auto">
          <a:xfrm>
            <a:off x="3781425" y="1882774"/>
            <a:ext cx="4813300" cy="3679826"/>
            <a:chOff x="2202" y="1138"/>
            <a:chExt cx="3032" cy="1425"/>
          </a:xfrm>
        </p:grpSpPr>
        <p:sp>
          <p:nvSpPr>
            <p:cNvPr id="122012" name="Rectangle 156"/>
            <p:cNvSpPr>
              <a:spLocks noChangeArrowheads="1"/>
            </p:cNvSpPr>
            <p:nvPr/>
          </p:nvSpPr>
          <p:spPr bwMode="auto">
            <a:xfrm>
              <a:off x="3662" y="1138"/>
              <a:ext cx="413" cy="1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μP</a:t>
              </a:r>
            </a:p>
          </p:txBody>
        </p:sp>
        <p:sp>
          <p:nvSpPr>
            <p:cNvPr id="122013" name="Rectangle 157"/>
            <p:cNvSpPr>
              <a:spLocks noChangeArrowheads="1"/>
            </p:cNvSpPr>
            <p:nvPr/>
          </p:nvSpPr>
          <p:spPr bwMode="auto">
            <a:xfrm>
              <a:off x="4223" y="1923"/>
              <a:ext cx="439" cy="6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P1</a:t>
              </a:r>
            </a:p>
          </p:txBody>
        </p:sp>
        <p:sp>
          <p:nvSpPr>
            <p:cNvPr id="122014" name="Rectangle 158"/>
            <p:cNvSpPr>
              <a:spLocks noChangeArrowheads="1"/>
            </p:cNvSpPr>
            <p:nvPr/>
          </p:nvSpPr>
          <p:spPr bwMode="auto">
            <a:xfrm>
              <a:off x="4756" y="1923"/>
              <a:ext cx="440" cy="6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P2</a:t>
              </a:r>
              <a:endParaRPr lang="en-US" sz="1400"/>
            </a:p>
          </p:txBody>
        </p:sp>
        <p:sp>
          <p:nvSpPr>
            <p:cNvPr id="122015" name="Rectangle 159"/>
            <p:cNvSpPr>
              <a:spLocks noChangeArrowheads="1"/>
            </p:cNvSpPr>
            <p:nvPr/>
          </p:nvSpPr>
          <p:spPr bwMode="auto">
            <a:xfrm>
              <a:off x="4249" y="2369"/>
              <a:ext cx="364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2016" name="Rectangle 160"/>
            <p:cNvSpPr>
              <a:spLocks noChangeArrowheads="1"/>
            </p:cNvSpPr>
            <p:nvPr/>
          </p:nvSpPr>
          <p:spPr bwMode="auto">
            <a:xfrm>
              <a:off x="4785" y="2369"/>
              <a:ext cx="363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2017" name="Freeform 161"/>
            <p:cNvSpPr>
              <a:spLocks/>
            </p:cNvSpPr>
            <p:nvPr/>
          </p:nvSpPr>
          <p:spPr bwMode="auto">
            <a:xfrm>
              <a:off x="4085" y="1658"/>
              <a:ext cx="1091" cy="0"/>
            </a:xfrm>
            <a:custGeom>
              <a:avLst/>
              <a:gdLst>
                <a:gd name="T0" fmla="*/ 0 w 1427"/>
                <a:gd name="T1" fmla="*/ 2 h 2"/>
                <a:gd name="T2" fmla="*/ 1427 w 1427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27" h="2">
                  <a:moveTo>
                    <a:pt x="0" y="2"/>
                  </a:moveTo>
                  <a:lnTo>
                    <a:pt x="1427" y="0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18" name="Line 162"/>
            <p:cNvSpPr>
              <a:spLocks noChangeShapeType="1"/>
            </p:cNvSpPr>
            <p:nvPr/>
          </p:nvSpPr>
          <p:spPr bwMode="auto">
            <a:xfrm>
              <a:off x="4448" y="1658"/>
              <a:ext cx="0" cy="258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19" name="Line 163"/>
            <p:cNvSpPr>
              <a:spLocks noChangeShapeType="1"/>
            </p:cNvSpPr>
            <p:nvPr/>
          </p:nvSpPr>
          <p:spPr bwMode="auto">
            <a:xfrm>
              <a:off x="4980" y="1658"/>
              <a:ext cx="0" cy="258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20" name="Text Box 164"/>
            <p:cNvSpPr txBox="1">
              <a:spLocks noChangeArrowheads="1"/>
            </p:cNvSpPr>
            <p:nvPr/>
          </p:nvSpPr>
          <p:spPr bwMode="auto">
            <a:xfrm>
              <a:off x="4651" y="1458"/>
              <a:ext cx="583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22021" name="Rectangle 165"/>
            <p:cNvSpPr>
              <a:spLocks noChangeArrowheads="1"/>
            </p:cNvSpPr>
            <p:nvPr/>
          </p:nvSpPr>
          <p:spPr bwMode="auto">
            <a:xfrm>
              <a:off x="4203" y="1138"/>
              <a:ext cx="983" cy="273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22022" name="Line 166"/>
            <p:cNvSpPr>
              <a:spLocks noChangeShapeType="1"/>
            </p:cNvSpPr>
            <p:nvPr/>
          </p:nvSpPr>
          <p:spPr bwMode="auto">
            <a:xfrm>
              <a:off x="4601" y="1407"/>
              <a:ext cx="0" cy="245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23" name="Freeform 167"/>
            <p:cNvSpPr>
              <a:spLocks/>
            </p:cNvSpPr>
            <p:nvPr/>
          </p:nvSpPr>
          <p:spPr bwMode="auto">
            <a:xfrm>
              <a:off x="3540" y="2217"/>
              <a:ext cx="151" cy="2"/>
            </a:xfrm>
            <a:custGeom>
              <a:avLst/>
              <a:gdLst>
                <a:gd name="T0" fmla="*/ 196 w 196"/>
                <a:gd name="T1" fmla="*/ 3 h 3"/>
                <a:gd name="T2" fmla="*/ 0 w 196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24" name="Rectangle 168"/>
            <p:cNvSpPr>
              <a:spLocks noChangeArrowheads="1"/>
            </p:cNvSpPr>
            <p:nvPr/>
          </p:nvSpPr>
          <p:spPr bwMode="auto">
            <a:xfrm>
              <a:off x="4232" y="2170"/>
              <a:ext cx="382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22025" name="Rectangle 169"/>
            <p:cNvSpPr>
              <a:spLocks noChangeArrowheads="1"/>
            </p:cNvSpPr>
            <p:nvPr/>
          </p:nvSpPr>
          <p:spPr bwMode="auto">
            <a:xfrm>
              <a:off x="4777" y="2170"/>
              <a:ext cx="36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0x8001</a:t>
              </a:r>
            </a:p>
          </p:txBody>
        </p:sp>
        <p:sp>
          <p:nvSpPr>
            <p:cNvPr id="122026" name="Rectangle 170"/>
            <p:cNvSpPr>
              <a:spLocks noChangeArrowheads="1"/>
            </p:cNvSpPr>
            <p:nvPr/>
          </p:nvSpPr>
          <p:spPr bwMode="auto">
            <a:xfrm>
              <a:off x="2229" y="1138"/>
              <a:ext cx="1309" cy="14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2027" name="Text Box 171"/>
            <p:cNvSpPr txBox="1">
              <a:spLocks noChangeArrowheads="1"/>
            </p:cNvSpPr>
            <p:nvPr/>
          </p:nvSpPr>
          <p:spPr bwMode="auto">
            <a:xfrm>
              <a:off x="2277" y="1381"/>
              <a:ext cx="217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/>
                <a:t>16:</a:t>
              </a:r>
            </a:p>
          </p:txBody>
        </p:sp>
        <p:sp>
          <p:nvSpPr>
            <p:cNvPr id="122028" name="Text Box 172"/>
            <p:cNvSpPr txBox="1">
              <a:spLocks noChangeArrowheads="1"/>
            </p:cNvSpPr>
            <p:nvPr/>
          </p:nvSpPr>
          <p:spPr bwMode="auto">
            <a:xfrm>
              <a:off x="2550" y="1381"/>
              <a:ext cx="92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/>
                <a:t>MOV R0, 0x8000</a:t>
              </a:r>
              <a:r>
                <a:rPr lang="en-US" sz="1400">
                  <a:solidFill>
                    <a:srgbClr val="808080"/>
                  </a:solidFill>
                </a:rPr>
                <a:t> </a:t>
              </a:r>
            </a:p>
          </p:txBody>
        </p:sp>
        <p:sp>
          <p:nvSpPr>
            <p:cNvPr id="122029" name="Text Box 173"/>
            <p:cNvSpPr txBox="1">
              <a:spLocks noChangeArrowheads="1"/>
            </p:cNvSpPr>
            <p:nvPr/>
          </p:nvSpPr>
          <p:spPr bwMode="auto">
            <a:xfrm>
              <a:off x="2254" y="1509"/>
              <a:ext cx="24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/>
                <a:t>17:</a:t>
              </a:r>
            </a:p>
          </p:txBody>
        </p:sp>
        <p:sp>
          <p:nvSpPr>
            <p:cNvPr id="122030" name="Text Box 174"/>
            <p:cNvSpPr txBox="1">
              <a:spLocks noChangeArrowheads="1"/>
            </p:cNvSpPr>
            <p:nvPr/>
          </p:nvSpPr>
          <p:spPr bwMode="auto">
            <a:xfrm>
              <a:off x="2550" y="1509"/>
              <a:ext cx="73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/>
                <a:t># modifies R0</a:t>
              </a:r>
              <a:r>
                <a:rPr lang="en-US" sz="1400">
                  <a:solidFill>
                    <a:srgbClr val="808080"/>
                  </a:solidFill>
                </a:rPr>
                <a:t> </a:t>
              </a:r>
            </a:p>
          </p:txBody>
        </p:sp>
        <p:sp>
          <p:nvSpPr>
            <p:cNvPr id="122031" name="Text Box 175"/>
            <p:cNvSpPr txBox="1">
              <a:spLocks noChangeArrowheads="1"/>
            </p:cNvSpPr>
            <p:nvPr/>
          </p:nvSpPr>
          <p:spPr bwMode="auto">
            <a:xfrm>
              <a:off x="2265" y="1646"/>
              <a:ext cx="229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/>
                <a:t>18:</a:t>
              </a:r>
            </a:p>
          </p:txBody>
        </p:sp>
        <p:sp>
          <p:nvSpPr>
            <p:cNvPr id="122032" name="Text Box 176"/>
            <p:cNvSpPr txBox="1">
              <a:spLocks noChangeArrowheads="1"/>
            </p:cNvSpPr>
            <p:nvPr/>
          </p:nvSpPr>
          <p:spPr bwMode="auto">
            <a:xfrm>
              <a:off x="2550" y="1646"/>
              <a:ext cx="97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/>
                <a:t>MOV 0x8001, R0</a:t>
              </a:r>
              <a:r>
                <a:rPr lang="en-US" sz="1400">
                  <a:solidFill>
                    <a:srgbClr val="808080"/>
                  </a:solidFill>
                </a:rPr>
                <a:t> </a:t>
              </a:r>
            </a:p>
          </p:txBody>
        </p:sp>
        <p:sp>
          <p:nvSpPr>
            <p:cNvPr id="122033" name="Text Box 177"/>
            <p:cNvSpPr txBox="1">
              <a:spLocks noChangeArrowheads="1"/>
            </p:cNvSpPr>
            <p:nvPr/>
          </p:nvSpPr>
          <p:spPr bwMode="auto">
            <a:xfrm>
              <a:off x="2299" y="1784"/>
              <a:ext cx="195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/>
                <a:t>19:</a:t>
              </a:r>
            </a:p>
          </p:txBody>
        </p:sp>
        <p:sp>
          <p:nvSpPr>
            <p:cNvPr id="122034" name="Text Box 178"/>
            <p:cNvSpPr txBox="1">
              <a:spLocks noChangeArrowheads="1"/>
            </p:cNvSpPr>
            <p:nvPr/>
          </p:nvSpPr>
          <p:spPr bwMode="auto">
            <a:xfrm>
              <a:off x="2550" y="1799"/>
              <a:ext cx="1007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/>
                <a:t>RETI  # ISR return</a:t>
              </a:r>
            </a:p>
          </p:txBody>
        </p:sp>
        <p:sp>
          <p:nvSpPr>
            <p:cNvPr id="122035" name="Text Box 179"/>
            <p:cNvSpPr txBox="1">
              <a:spLocks noChangeArrowheads="1"/>
            </p:cNvSpPr>
            <p:nvPr/>
          </p:nvSpPr>
          <p:spPr bwMode="auto">
            <a:xfrm>
              <a:off x="2269" y="1262"/>
              <a:ext cx="28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/>
                <a:t>ISR </a:t>
              </a:r>
            </a:p>
          </p:txBody>
        </p:sp>
        <p:sp>
          <p:nvSpPr>
            <p:cNvPr id="122036" name="Text Box 180"/>
            <p:cNvSpPr txBox="1">
              <a:spLocks noChangeArrowheads="1"/>
            </p:cNvSpPr>
            <p:nvPr/>
          </p:nvSpPr>
          <p:spPr bwMode="auto">
            <a:xfrm>
              <a:off x="2202" y="2232"/>
              <a:ext cx="27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100:</a:t>
              </a:r>
            </a:p>
          </p:txBody>
        </p:sp>
        <p:sp>
          <p:nvSpPr>
            <p:cNvPr id="122037" name="Text Box 181"/>
            <p:cNvSpPr txBox="1">
              <a:spLocks noChangeArrowheads="1"/>
            </p:cNvSpPr>
            <p:nvPr/>
          </p:nvSpPr>
          <p:spPr bwMode="auto">
            <a:xfrm>
              <a:off x="2248" y="2369"/>
              <a:ext cx="229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101:</a:t>
              </a:r>
            </a:p>
          </p:txBody>
        </p:sp>
        <p:sp>
          <p:nvSpPr>
            <p:cNvPr id="122038" name="Text Box 182"/>
            <p:cNvSpPr txBox="1">
              <a:spLocks noChangeArrowheads="1"/>
            </p:cNvSpPr>
            <p:nvPr/>
          </p:nvSpPr>
          <p:spPr bwMode="auto">
            <a:xfrm>
              <a:off x="2533" y="2232"/>
              <a:ext cx="57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instruction</a:t>
              </a:r>
              <a:r>
                <a:rPr lang="en-US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22039" name="Text Box 183"/>
            <p:cNvSpPr txBox="1">
              <a:spLocks noChangeArrowheads="1"/>
            </p:cNvSpPr>
            <p:nvPr/>
          </p:nvSpPr>
          <p:spPr bwMode="auto">
            <a:xfrm>
              <a:off x="2533" y="2369"/>
              <a:ext cx="58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instruction </a:t>
              </a:r>
            </a:p>
          </p:txBody>
        </p:sp>
        <p:sp>
          <p:nvSpPr>
            <p:cNvPr id="122040" name="Text Box 184"/>
            <p:cNvSpPr txBox="1">
              <a:spLocks noChangeArrowheads="1"/>
            </p:cNvSpPr>
            <p:nvPr/>
          </p:nvSpPr>
          <p:spPr bwMode="auto">
            <a:xfrm>
              <a:off x="2322" y="1876"/>
              <a:ext cx="16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22041" name="Text Box 185"/>
            <p:cNvSpPr txBox="1">
              <a:spLocks noChangeArrowheads="1"/>
            </p:cNvSpPr>
            <p:nvPr/>
          </p:nvSpPr>
          <p:spPr bwMode="auto">
            <a:xfrm>
              <a:off x="2269" y="2017"/>
              <a:ext cx="7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chemeClr val="bg2"/>
                  </a:solidFill>
                </a:rPr>
                <a:t>Main program</a:t>
              </a:r>
            </a:p>
          </p:txBody>
        </p:sp>
        <p:sp>
          <p:nvSpPr>
            <p:cNvPr id="122042" name="Text Box 186"/>
            <p:cNvSpPr txBox="1">
              <a:spLocks noChangeArrowheads="1"/>
            </p:cNvSpPr>
            <p:nvPr/>
          </p:nvSpPr>
          <p:spPr bwMode="auto">
            <a:xfrm>
              <a:off x="2311" y="2100"/>
              <a:ext cx="166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...</a:t>
              </a:r>
            </a:p>
          </p:txBody>
        </p:sp>
        <p:sp>
          <p:nvSpPr>
            <p:cNvPr id="122043" name="Text Box 187"/>
            <p:cNvSpPr txBox="1">
              <a:spLocks noChangeArrowheads="1"/>
            </p:cNvSpPr>
            <p:nvPr/>
          </p:nvSpPr>
          <p:spPr bwMode="auto">
            <a:xfrm>
              <a:off x="2454" y="1153"/>
              <a:ext cx="897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noProof="1"/>
                <a:t>Program memory</a:t>
              </a:r>
            </a:p>
          </p:txBody>
        </p:sp>
        <p:sp>
          <p:nvSpPr>
            <p:cNvPr id="122044" name="Rectangle 188"/>
            <p:cNvSpPr>
              <a:spLocks noChangeArrowheads="1"/>
            </p:cNvSpPr>
            <p:nvPr/>
          </p:nvSpPr>
          <p:spPr bwMode="auto">
            <a:xfrm>
              <a:off x="3693" y="2140"/>
              <a:ext cx="247" cy="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22045" name="Freeform 189"/>
            <p:cNvSpPr>
              <a:spLocks/>
            </p:cNvSpPr>
            <p:nvPr/>
          </p:nvSpPr>
          <p:spPr bwMode="auto">
            <a:xfrm>
              <a:off x="4081" y="2016"/>
              <a:ext cx="143" cy="1"/>
            </a:xfrm>
            <a:custGeom>
              <a:avLst/>
              <a:gdLst>
                <a:gd name="T0" fmla="*/ 143 w 143"/>
                <a:gd name="T1" fmla="*/ 0 h 1"/>
                <a:gd name="T2" fmla="*/ 0 w 143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3" h="1">
                  <a:moveTo>
                    <a:pt x="143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46" name="Text Box 190"/>
            <p:cNvSpPr txBox="1">
              <a:spLocks noChangeArrowheads="1"/>
            </p:cNvSpPr>
            <p:nvPr/>
          </p:nvSpPr>
          <p:spPr bwMode="auto">
            <a:xfrm>
              <a:off x="3865" y="1927"/>
              <a:ext cx="184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Int</a:t>
              </a:r>
            </a:p>
          </p:txBody>
        </p:sp>
        <p:sp>
          <p:nvSpPr>
            <p:cNvPr id="122047" name="Rectangle 191"/>
            <p:cNvSpPr>
              <a:spLocks noChangeArrowheads="1"/>
            </p:cNvSpPr>
            <p:nvPr/>
          </p:nvSpPr>
          <p:spPr bwMode="auto">
            <a:xfrm>
              <a:off x="3693" y="2332"/>
              <a:ext cx="247" cy="160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100</a:t>
              </a:r>
            </a:p>
          </p:txBody>
        </p:sp>
        <p:sp>
          <p:nvSpPr>
            <p:cNvPr id="122048" name="Oval 192"/>
            <p:cNvSpPr>
              <a:spLocks noChangeArrowheads="1"/>
            </p:cNvSpPr>
            <p:nvPr/>
          </p:nvSpPr>
          <p:spPr bwMode="auto">
            <a:xfrm>
              <a:off x="4932" y="2400"/>
              <a:ext cx="86" cy="86"/>
            </a:xfrm>
            <a:prstGeom prst="ellipse">
              <a:avLst/>
            </a:prstGeom>
            <a:solidFill>
              <a:srgbClr val="969696"/>
            </a:solidFill>
            <a:ln w="12700" cap="sq">
              <a:solidFill>
                <a:srgbClr val="96969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2049" name="Oval 193"/>
            <p:cNvSpPr>
              <a:spLocks noChangeArrowheads="1"/>
            </p:cNvSpPr>
            <p:nvPr/>
          </p:nvSpPr>
          <p:spPr bwMode="auto">
            <a:xfrm>
              <a:off x="4914" y="2382"/>
              <a:ext cx="121" cy="121"/>
            </a:xfrm>
            <a:prstGeom prst="ellipse">
              <a:avLst/>
            </a:prstGeom>
            <a:noFill/>
            <a:ln w="12700" cap="sq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2050" name="Rectangle 194"/>
            <p:cNvSpPr>
              <a:spLocks noChangeArrowheads="1"/>
            </p:cNvSpPr>
            <p:nvPr/>
          </p:nvSpPr>
          <p:spPr bwMode="auto">
            <a:xfrm>
              <a:off x="3693" y="2332"/>
              <a:ext cx="247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100</a:t>
              </a:r>
            </a:p>
          </p:txBody>
        </p:sp>
        <p:sp>
          <p:nvSpPr>
            <p:cNvPr id="122051" name="Freeform 195"/>
            <p:cNvSpPr>
              <a:spLocks/>
            </p:cNvSpPr>
            <p:nvPr/>
          </p:nvSpPr>
          <p:spPr bwMode="auto">
            <a:xfrm>
              <a:off x="3960" y="2214"/>
              <a:ext cx="91" cy="198"/>
            </a:xfrm>
            <a:custGeom>
              <a:avLst/>
              <a:gdLst>
                <a:gd name="T0" fmla="*/ 6 w 91"/>
                <a:gd name="T1" fmla="*/ 198 h 198"/>
                <a:gd name="T2" fmla="*/ 90 w 91"/>
                <a:gd name="T3" fmla="*/ 114 h 198"/>
                <a:gd name="T4" fmla="*/ 0 w 91"/>
                <a:gd name="T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198">
                  <a:moveTo>
                    <a:pt x="6" y="198"/>
                  </a:moveTo>
                  <a:cubicBezTo>
                    <a:pt x="20" y="184"/>
                    <a:pt x="91" y="147"/>
                    <a:pt x="90" y="114"/>
                  </a:cubicBezTo>
                  <a:cubicBezTo>
                    <a:pt x="89" y="81"/>
                    <a:pt x="19" y="24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2052" name="Text Box 196"/>
            <p:cNvSpPr txBox="1">
              <a:spLocks noChangeArrowheads="1"/>
            </p:cNvSpPr>
            <p:nvPr/>
          </p:nvSpPr>
          <p:spPr bwMode="auto">
            <a:xfrm>
              <a:off x="4068" y="2262"/>
              <a:ext cx="162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/>
                <a:t>+1</a:t>
              </a:r>
            </a:p>
          </p:txBody>
        </p:sp>
        <p:grpSp>
          <p:nvGrpSpPr>
            <p:cNvPr id="122053" name="Group 197"/>
            <p:cNvGrpSpPr>
              <a:grpSpLocks/>
            </p:cNvGrpSpPr>
            <p:nvPr/>
          </p:nvGrpSpPr>
          <p:grpSpPr bwMode="auto">
            <a:xfrm>
              <a:off x="2202" y="1262"/>
              <a:ext cx="1776" cy="1258"/>
              <a:chOff x="2202" y="1262"/>
              <a:chExt cx="1776" cy="1258"/>
            </a:xfrm>
          </p:grpSpPr>
          <p:grpSp>
            <p:nvGrpSpPr>
              <p:cNvPr id="122054" name="Group 198"/>
              <p:cNvGrpSpPr>
                <a:grpSpLocks/>
              </p:cNvGrpSpPr>
              <p:nvPr/>
            </p:nvGrpSpPr>
            <p:grpSpPr bwMode="auto">
              <a:xfrm>
                <a:off x="2202" y="1262"/>
                <a:ext cx="1355" cy="1250"/>
                <a:chOff x="2202" y="1262"/>
                <a:chExt cx="1355" cy="1250"/>
              </a:xfrm>
            </p:grpSpPr>
            <p:grpSp>
              <p:nvGrpSpPr>
                <p:cNvPr id="122055" name="Group 199"/>
                <p:cNvGrpSpPr>
                  <a:grpSpLocks/>
                </p:cNvGrpSpPr>
                <p:nvPr/>
              </p:nvGrpSpPr>
              <p:grpSpPr bwMode="auto">
                <a:xfrm>
                  <a:off x="2202" y="1262"/>
                  <a:ext cx="1355" cy="1250"/>
                  <a:chOff x="2298" y="1358"/>
                  <a:chExt cx="1355" cy="1250"/>
                </a:xfrm>
              </p:grpSpPr>
              <p:sp>
                <p:nvSpPr>
                  <p:cNvPr id="122056" name="Text Box 2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3" y="1477"/>
                    <a:ext cx="217" cy="1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chemeClr val="bg2"/>
                        </a:solidFill>
                      </a:rPr>
                      <a:t>16:</a:t>
                    </a:r>
                  </a:p>
                </p:txBody>
              </p:sp>
              <p:sp>
                <p:nvSpPr>
                  <p:cNvPr id="122057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6" y="1477"/>
                    <a:ext cx="927" cy="1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chemeClr val="bg2"/>
                        </a:solidFill>
                      </a:rPr>
                      <a:t>MOV R0, 0x8000 </a:t>
                    </a:r>
                  </a:p>
                </p:txBody>
              </p:sp>
              <p:sp>
                <p:nvSpPr>
                  <p:cNvPr id="122058" name="Text Box 2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0" y="1605"/>
                    <a:ext cx="240" cy="1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chemeClr val="bg2"/>
                        </a:solidFill>
                      </a:rPr>
                      <a:t>17:</a:t>
                    </a:r>
                  </a:p>
                </p:txBody>
              </p:sp>
              <p:sp>
                <p:nvSpPr>
                  <p:cNvPr id="122059" name="Text Box 2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6" y="1605"/>
                    <a:ext cx="734" cy="1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chemeClr val="bg2"/>
                        </a:solidFill>
                      </a:rPr>
                      <a:t># modifies R0 </a:t>
                    </a:r>
                  </a:p>
                </p:txBody>
              </p:sp>
              <p:sp>
                <p:nvSpPr>
                  <p:cNvPr id="122060" name="Text Box 2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1" y="1742"/>
                    <a:ext cx="229" cy="1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chemeClr val="bg2"/>
                        </a:solidFill>
                      </a:rPr>
                      <a:t>18:</a:t>
                    </a:r>
                  </a:p>
                </p:txBody>
              </p:sp>
              <p:sp>
                <p:nvSpPr>
                  <p:cNvPr id="122061" name="Text Box 2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6" y="1742"/>
                    <a:ext cx="977" cy="1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chemeClr val="bg2"/>
                        </a:solidFill>
                      </a:rPr>
                      <a:t>MOV 0x8001, R0 </a:t>
                    </a:r>
                  </a:p>
                </p:txBody>
              </p:sp>
              <p:sp>
                <p:nvSpPr>
                  <p:cNvPr id="122062" name="Text Box 2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5" y="1880"/>
                    <a:ext cx="195" cy="1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chemeClr val="bg2"/>
                        </a:solidFill>
                      </a:rPr>
                      <a:t>19:</a:t>
                    </a:r>
                  </a:p>
                </p:txBody>
              </p:sp>
              <p:sp>
                <p:nvSpPr>
                  <p:cNvPr id="122063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6" y="1895"/>
                    <a:ext cx="1007" cy="14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chemeClr val="bg2"/>
                        </a:solidFill>
                      </a:rPr>
                      <a:t>RETI  # ISR return</a:t>
                    </a:r>
                  </a:p>
                </p:txBody>
              </p:sp>
              <p:sp>
                <p:nvSpPr>
                  <p:cNvPr id="122064" name="Text Box 2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5" y="1358"/>
                    <a:ext cx="281" cy="19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400" i="1">
                        <a:solidFill>
                          <a:schemeClr val="bg2"/>
                        </a:solidFill>
                      </a:rPr>
                      <a:t>ISR </a:t>
                    </a:r>
                  </a:p>
                </p:txBody>
              </p:sp>
              <p:sp>
                <p:nvSpPr>
                  <p:cNvPr id="122065" name="Text Box 2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98" y="2328"/>
                    <a:ext cx="275" cy="1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400"/>
                      <a:t>100:</a:t>
                    </a:r>
                  </a:p>
                </p:txBody>
              </p:sp>
              <p:sp>
                <p:nvSpPr>
                  <p:cNvPr id="122066" name="Text Box 2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44" y="2465"/>
                    <a:ext cx="229" cy="1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400" dirty="0"/>
                      <a:t>101:</a:t>
                    </a:r>
                  </a:p>
                </p:txBody>
              </p:sp>
              <p:sp>
                <p:nvSpPr>
                  <p:cNvPr id="122067" name="Text Box 2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29" y="2328"/>
                    <a:ext cx="571" cy="17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400"/>
                      <a:t>instruction </a:t>
                    </a:r>
                  </a:p>
                </p:txBody>
              </p:sp>
              <p:sp>
                <p:nvSpPr>
                  <p:cNvPr id="122068" name="Text Box 2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29" y="2465"/>
                    <a:ext cx="587" cy="1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400" dirty="0"/>
                      <a:t>instruction </a:t>
                    </a:r>
                  </a:p>
                </p:txBody>
              </p:sp>
              <p:sp>
                <p:nvSpPr>
                  <p:cNvPr id="122069" name="Text Box 2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18" y="1972"/>
                    <a:ext cx="167" cy="1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rgbClr val="000000"/>
                        </a:solidFill>
                      </a:rPr>
                      <a:t>...</a:t>
                    </a:r>
                  </a:p>
                </p:txBody>
              </p:sp>
              <p:sp>
                <p:nvSpPr>
                  <p:cNvPr id="122070" name="Text Box 2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5" y="2113"/>
                    <a:ext cx="766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400" i="1"/>
                      <a:t>Main program</a:t>
                    </a:r>
                  </a:p>
                </p:txBody>
              </p:sp>
              <p:sp>
                <p:nvSpPr>
                  <p:cNvPr id="122071" name="Text Box 2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7" y="2196"/>
                    <a:ext cx="166" cy="1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400"/>
                      <a:t>...</a:t>
                    </a:r>
                  </a:p>
                </p:txBody>
              </p:sp>
            </p:grpSp>
            <p:sp>
              <p:nvSpPr>
                <p:cNvPr id="122072" name="Freeform 216"/>
                <p:cNvSpPr>
                  <a:spLocks/>
                </p:cNvSpPr>
                <p:nvPr/>
              </p:nvSpPr>
              <p:spPr bwMode="auto">
                <a:xfrm>
                  <a:off x="3174" y="2027"/>
                  <a:ext cx="342" cy="257"/>
                </a:xfrm>
                <a:custGeom>
                  <a:avLst/>
                  <a:gdLst>
                    <a:gd name="T0" fmla="*/ 342 w 342"/>
                    <a:gd name="T1" fmla="*/ 187 h 257"/>
                    <a:gd name="T2" fmla="*/ 276 w 342"/>
                    <a:gd name="T3" fmla="*/ 229 h 257"/>
                    <a:gd name="T4" fmla="*/ 288 w 342"/>
                    <a:gd name="T5" fmla="*/ 19 h 257"/>
                    <a:gd name="T6" fmla="*/ 0 w 342"/>
                    <a:gd name="T7" fmla="*/ 115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2" h="257">
                      <a:moveTo>
                        <a:pt x="342" y="187"/>
                      </a:moveTo>
                      <a:cubicBezTo>
                        <a:pt x="313" y="222"/>
                        <a:pt x="285" y="257"/>
                        <a:pt x="276" y="229"/>
                      </a:cubicBezTo>
                      <a:cubicBezTo>
                        <a:pt x="267" y="201"/>
                        <a:pt x="334" y="38"/>
                        <a:pt x="288" y="19"/>
                      </a:cubicBezTo>
                      <a:cubicBezTo>
                        <a:pt x="242" y="0"/>
                        <a:pt x="121" y="57"/>
                        <a:pt x="0" y="115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22073" name="Rectangle 217"/>
              <p:cNvSpPr>
                <a:spLocks noChangeArrowheads="1"/>
              </p:cNvSpPr>
              <p:nvPr/>
            </p:nvSpPr>
            <p:spPr bwMode="auto">
              <a:xfrm>
                <a:off x="3684" y="2322"/>
                <a:ext cx="294" cy="1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2074" name="Rectangle 218"/>
            <p:cNvSpPr>
              <a:spLocks noChangeArrowheads="1"/>
            </p:cNvSpPr>
            <p:nvPr/>
          </p:nvSpPr>
          <p:spPr bwMode="auto">
            <a:xfrm>
              <a:off x="3693" y="2332"/>
              <a:ext cx="247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100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4100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 address table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Compromise between fixed and vectored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interrupts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One interrupt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pin</a:t>
            </a:r>
          </a:p>
          <a:p>
            <a:pPr lvl="1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Table in memory holding ISR addresses (maybe 256 words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Peripheral doesn’t provide ISR address, but rather index into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table</a:t>
            </a:r>
          </a:p>
          <a:p>
            <a:pPr lvl="1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Fewer bits are sent by the peripheral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move ISR location without changing peripheral</a:t>
            </a:r>
          </a:p>
        </p:txBody>
      </p:sp>
    </p:spTree>
    <p:extLst>
      <p:ext uri="{BB962C8B-B14F-4D97-AF65-F5344CB8AC3E}">
        <p14:creationId xmlns="" xmlns:p14="http://schemas.microsoft.com/office/powerpoint/2010/main" val="153146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interrupt issues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Maskable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vs. non-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maskable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interrupts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Maskable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programmer can set bit that causes processor to ignore interrupt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Important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in the middle of time-critical code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Non-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maskable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a separate interrupt pin that can’t be masked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Typically reserved for drastic situations, like power failure requiring immediate backup of data to non-volatile memory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Jump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ISR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Some microprocessors treat jump same as call of any subroutine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Complete state saved (PC, registers) – may take hundreds of cycles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Others only save partial state, like PC only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Thus, ISR must not modify registers, or else must save them first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Assembly-language programmer must be aware of which registers stored</a:t>
            </a:r>
          </a:p>
        </p:txBody>
      </p:sp>
    </p:spTree>
    <p:extLst>
      <p:ext uri="{BB962C8B-B14F-4D97-AF65-F5344CB8AC3E}">
        <p14:creationId xmlns="" xmlns:p14="http://schemas.microsoft.com/office/powerpoint/2010/main" val="273771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memory access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600200"/>
            <a:ext cx="9220200" cy="5257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Buffering</a:t>
            </a:r>
            <a:endParaRPr lang="en-US" sz="2400" dirty="0"/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/>
              <a:t>Temporarily storing data in memory before processing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 smtClean="0"/>
              <a:t>Data </a:t>
            </a:r>
            <a:r>
              <a:rPr lang="en-US" sz="2000" dirty="0"/>
              <a:t>accumulated in peripherals commonly buffered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Microprocessor could handle this with ISR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 smtClean="0"/>
              <a:t>Storing </a:t>
            </a:r>
            <a:r>
              <a:rPr lang="en-US" sz="2000" dirty="0"/>
              <a:t>and restoring microprocessor state inefficient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 smtClean="0"/>
              <a:t>Regular </a:t>
            </a:r>
            <a:r>
              <a:rPr lang="en-US" sz="2000" dirty="0"/>
              <a:t>program must wait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DMA </a:t>
            </a:r>
            <a:r>
              <a:rPr lang="en-US" sz="2400" dirty="0"/>
              <a:t>controller more efficient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/>
              <a:t>Separate single-purpose processor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/>
              <a:t>Microprocessor relinquishes control of system bus to DMA controller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/>
              <a:t>Microprocessor can meanwhile execute its regular program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/>
              <a:t>No inefficient storing and restoring state due to ISR call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/>
              <a:t>Regular program need not wait unless it requires the system bus</a:t>
            </a:r>
          </a:p>
          <a:p>
            <a:pPr lvl="3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Harvard </a:t>
            </a:r>
            <a:r>
              <a:rPr lang="en-US" sz="1600" dirty="0" err="1"/>
              <a:t>archictecture</a:t>
            </a:r>
            <a:r>
              <a:rPr lang="en-US" sz="1600" dirty="0"/>
              <a:t> – processor can fetch and execute instructions as long as they don’t access data memory – if they do, processor stalls</a:t>
            </a:r>
          </a:p>
        </p:txBody>
      </p:sp>
    </p:spTree>
    <p:extLst>
      <p:ext uri="{BB962C8B-B14F-4D97-AF65-F5344CB8AC3E}">
        <p14:creationId xmlns="" xmlns:p14="http://schemas.microsoft.com/office/powerpoint/2010/main" val="38350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bus</a:t>
            </a:r>
          </a:p>
        </p:txBody>
      </p:sp>
      <p:grpSp>
        <p:nvGrpSpPr>
          <p:cNvPr id="60650" name="Group 234"/>
          <p:cNvGrpSpPr>
            <a:grpSpLocks/>
          </p:cNvGrpSpPr>
          <p:nvPr/>
        </p:nvGrpSpPr>
        <p:grpSpPr bwMode="auto">
          <a:xfrm>
            <a:off x="5516095" y="3443287"/>
            <a:ext cx="2924175" cy="2117725"/>
            <a:chOff x="1795" y="960"/>
            <a:chExt cx="1674" cy="1334"/>
          </a:xfrm>
        </p:grpSpPr>
        <p:sp>
          <p:nvSpPr>
            <p:cNvPr id="60582" name="Text Box 166"/>
            <p:cNvSpPr txBox="1">
              <a:spLocks noChangeArrowheads="1"/>
            </p:cNvSpPr>
            <p:nvPr/>
          </p:nvSpPr>
          <p:spPr bwMode="auto">
            <a:xfrm>
              <a:off x="2378" y="2140"/>
              <a:ext cx="57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 b="1"/>
                <a:t>bus structure</a:t>
              </a:r>
              <a:endParaRPr lang="en-US" sz="900" b="1" noProof="1"/>
            </a:p>
          </p:txBody>
        </p:sp>
        <p:sp>
          <p:nvSpPr>
            <p:cNvPr id="60585" name="Rectangle 169"/>
            <p:cNvSpPr>
              <a:spLocks noChangeArrowheads="1"/>
            </p:cNvSpPr>
            <p:nvPr/>
          </p:nvSpPr>
          <p:spPr bwMode="auto">
            <a:xfrm>
              <a:off x="1795" y="1063"/>
              <a:ext cx="528" cy="8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Processor</a:t>
              </a:r>
            </a:p>
          </p:txBody>
        </p:sp>
        <p:sp>
          <p:nvSpPr>
            <p:cNvPr id="60586" name="Rectangle 170"/>
            <p:cNvSpPr>
              <a:spLocks noChangeArrowheads="1"/>
            </p:cNvSpPr>
            <p:nvPr/>
          </p:nvSpPr>
          <p:spPr bwMode="auto">
            <a:xfrm>
              <a:off x="2940" y="1063"/>
              <a:ext cx="529" cy="8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Memory</a:t>
              </a:r>
            </a:p>
          </p:txBody>
        </p:sp>
        <p:sp>
          <p:nvSpPr>
            <p:cNvPr id="60587" name="Line 171"/>
            <p:cNvSpPr>
              <a:spLocks noChangeShapeType="1"/>
            </p:cNvSpPr>
            <p:nvPr/>
          </p:nvSpPr>
          <p:spPr bwMode="auto">
            <a:xfrm>
              <a:off x="2323" y="1166"/>
              <a:ext cx="6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88" name="Line 172"/>
            <p:cNvSpPr>
              <a:spLocks noChangeShapeType="1"/>
            </p:cNvSpPr>
            <p:nvPr/>
          </p:nvSpPr>
          <p:spPr bwMode="auto">
            <a:xfrm>
              <a:off x="2323" y="1372"/>
              <a:ext cx="6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89" name="Line 173"/>
            <p:cNvSpPr>
              <a:spLocks noChangeShapeType="1"/>
            </p:cNvSpPr>
            <p:nvPr/>
          </p:nvSpPr>
          <p:spPr bwMode="auto">
            <a:xfrm>
              <a:off x="2323" y="1578"/>
              <a:ext cx="61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90" name="Line 174"/>
            <p:cNvSpPr>
              <a:spLocks noChangeShapeType="1"/>
            </p:cNvSpPr>
            <p:nvPr/>
          </p:nvSpPr>
          <p:spPr bwMode="auto">
            <a:xfrm>
              <a:off x="2323" y="1783"/>
              <a:ext cx="61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91" name="Text Box 175"/>
            <p:cNvSpPr txBox="1">
              <a:spLocks noChangeArrowheads="1"/>
            </p:cNvSpPr>
            <p:nvPr/>
          </p:nvSpPr>
          <p:spPr bwMode="auto">
            <a:xfrm>
              <a:off x="2411" y="960"/>
              <a:ext cx="44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rd'/wr</a:t>
              </a:r>
            </a:p>
          </p:txBody>
        </p:sp>
        <p:sp>
          <p:nvSpPr>
            <p:cNvPr id="60592" name="Text Box 176"/>
            <p:cNvSpPr txBox="1">
              <a:spLocks noChangeArrowheads="1"/>
            </p:cNvSpPr>
            <p:nvPr/>
          </p:nvSpPr>
          <p:spPr bwMode="auto">
            <a:xfrm>
              <a:off x="2411" y="1166"/>
              <a:ext cx="44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enable</a:t>
              </a:r>
            </a:p>
          </p:txBody>
        </p:sp>
        <p:sp>
          <p:nvSpPr>
            <p:cNvPr id="60593" name="Text Box 177"/>
            <p:cNvSpPr txBox="1">
              <a:spLocks noChangeArrowheads="1"/>
            </p:cNvSpPr>
            <p:nvPr/>
          </p:nvSpPr>
          <p:spPr bwMode="auto">
            <a:xfrm>
              <a:off x="2297" y="1372"/>
              <a:ext cx="66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addr[0-11]</a:t>
              </a:r>
            </a:p>
          </p:txBody>
        </p:sp>
        <p:sp>
          <p:nvSpPr>
            <p:cNvPr id="60594" name="Text Box 178"/>
            <p:cNvSpPr txBox="1">
              <a:spLocks noChangeArrowheads="1"/>
            </p:cNvSpPr>
            <p:nvPr/>
          </p:nvSpPr>
          <p:spPr bwMode="auto">
            <a:xfrm>
              <a:off x="2341" y="1578"/>
              <a:ext cx="573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data[0-7]</a:t>
              </a:r>
            </a:p>
          </p:txBody>
        </p:sp>
        <p:sp>
          <p:nvSpPr>
            <p:cNvPr id="60614" name="Text Box 198"/>
            <p:cNvSpPr txBox="1">
              <a:spLocks noChangeArrowheads="1"/>
            </p:cNvSpPr>
            <p:nvPr/>
          </p:nvSpPr>
          <p:spPr bwMode="auto">
            <a:xfrm>
              <a:off x="2411" y="1988"/>
              <a:ext cx="44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 dirty="0"/>
                <a:t>bus</a:t>
              </a:r>
            </a:p>
          </p:txBody>
        </p:sp>
        <p:sp>
          <p:nvSpPr>
            <p:cNvPr id="60615" name="AutoShape 199"/>
            <p:cNvSpPr>
              <a:spLocks/>
            </p:cNvSpPr>
            <p:nvPr/>
          </p:nvSpPr>
          <p:spPr bwMode="auto">
            <a:xfrm rot="5400000">
              <a:off x="2580" y="1716"/>
              <a:ext cx="103" cy="441"/>
            </a:xfrm>
            <a:prstGeom prst="rightBrace">
              <a:avLst>
                <a:gd name="adj1" fmla="val 3568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47" name="Line 231"/>
            <p:cNvSpPr>
              <a:spLocks noChangeShapeType="1"/>
            </p:cNvSpPr>
            <p:nvPr/>
          </p:nvSpPr>
          <p:spPr bwMode="auto">
            <a:xfrm flipH="1">
              <a:off x="2561" y="1537"/>
              <a:ext cx="8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48" name="Line 232"/>
            <p:cNvSpPr>
              <a:spLocks noChangeShapeType="1"/>
            </p:cNvSpPr>
            <p:nvPr/>
          </p:nvSpPr>
          <p:spPr bwMode="auto">
            <a:xfrm flipH="1">
              <a:off x="2561" y="1743"/>
              <a:ext cx="8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651" name="Rectangle 235"/>
          <p:cNvSpPr>
            <a:spLocks noGrp="1" noChangeArrowheads="1"/>
          </p:cNvSpPr>
          <p:nvPr>
            <p:ph type="body" idx="1"/>
          </p:nvPr>
        </p:nvSpPr>
        <p:spPr>
          <a:xfrm>
            <a:off x="1" y="1524000"/>
            <a:ext cx="5753100" cy="5334000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Wires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-directional 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bi-directional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line may represent multiple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wires</a:t>
            </a:r>
          </a:p>
          <a:p>
            <a:pPr marL="457200" lvl="1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Bus</a:t>
            </a:r>
          </a:p>
          <a:p>
            <a:pPr marL="457200" lvl="1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wires with a single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 Address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bus, data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bus 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entire collection of wires</a:t>
            </a:r>
          </a:p>
          <a:p>
            <a:pPr marL="914400" lvl="2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Address, data and control</a:t>
            </a:r>
          </a:p>
          <a:p>
            <a:pPr marL="914400" lvl="2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Associated protocol: rules for communication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130557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Peripheral to memory transfer </a:t>
            </a:r>
            <a:r>
              <a:rPr lang="en-US" i="1"/>
              <a:t>without</a:t>
            </a:r>
            <a:r>
              <a:rPr lang="en-US"/>
              <a:t> DMA, using vectored interrupt</a:t>
            </a:r>
          </a:p>
        </p:txBody>
      </p:sp>
      <p:grpSp>
        <p:nvGrpSpPr>
          <p:cNvPr id="92183" name="Group 23"/>
          <p:cNvGrpSpPr>
            <a:grpSpLocks/>
          </p:cNvGrpSpPr>
          <p:nvPr/>
        </p:nvGrpSpPr>
        <p:grpSpPr bwMode="auto">
          <a:xfrm>
            <a:off x="152400" y="1771650"/>
            <a:ext cx="8915400" cy="5010150"/>
            <a:chOff x="724" y="1116"/>
            <a:chExt cx="4124" cy="2410"/>
          </a:xfrm>
        </p:grpSpPr>
        <p:sp>
          <p:nvSpPr>
            <p:cNvPr id="92165" name="Text Box 5"/>
            <p:cNvSpPr txBox="1">
              <a:spLocks noChangeArrowheads="1"/>
            </p:cNvSpPr>
            <p:nvPr/>
          </p:nvSpPr>
          <p:spPr bwMode="auto">
            <a:xfrm>
              <a:off x="911" y="1116"/>
              <a:ext cx="2135" cy="3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4" tIns="9144" rIns="9144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1(a):</a:t>
              </a:r>
              <a:r>
                <a:rPr lang="en-US"/>
                <a:t> μP is executing its main program.</a:t>
              </a:r>
            </a:p>
          </p:txBody>
        </p:sp>
        <p:sp>
          <p:nvSpPr>
            <p:cNvPr id="92166" name="Text Box 6"/>
            <p:cNvSpPr txBox="1">
              <a:spLocks noChangeArrowheads="1"/>
            </p:cNvSpPr>
            <p:nvPr/>
          </p:nvSpPr>
          <p:spPr bwMode="auto">
            <a:xfrm>
              <a:off x="3205" y="1116"/>
              <a:ext cx="1643" cy="28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4" tIns="9144" rIns="9144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1(b)</a:t>
              </a:r>
              <a:r>
                <a:rPr lang="en-US"/>
                <a:t>: P1 receives input data in a register with address 0x8000.</a:t>
              </a:r>
            </a:p>
          </p:txBody>
        </p:sp>
        <p:sp>
          <p:nvSpPr>
            <p:cNvPr id="92167" name="Line 7"/>
            <p:cNvSpPr>
              <a:spLocks noChangeShapeType="1"/>
            </p:cNvSpPr>
            <p:nvPr/>
          </p:nvSpPr>
          <p:spPr bwMode="auto">
            <a:xfrm>
              <a:off x="3298" y="1407"/>
              <a:ext cx="0" cy="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68" name="Text Box 8"/>
            <p:cNvSpPr txBox="1">
              <a:spLocks noChangeArrowheads="1"/>
            </p:cNvSpPr>
            <p:nvPr/>
          </p:nvSpPr>
          <p:spPr bwMode="auto">
            <a:xfrm>
              <a:off x="3205" y="1571"/>
              <a:ext cx="1643" cy="3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4" tIns="9144" rIns="9144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2:</a:t>
              </a:r>
              <a:r>
                <a:rPr lang="en-US"/>
                <a:t> P1 asserts </a:t>
              </a:r>
              <a:r>
                <a:rPr lang="en-US" i="1"/>
                <a:t>Int</a:t>
              </a:r>
              <a:r>
                <a:rPr lang="en-US"/>
                <a:t> to request servicing by the microprocessor.</a:t>
              </a:r>
            </a:p>
          </p:txBody>
        </p:sp>
        <p:sp>
          <p:nvSpPr>
            <p:cNvPr id="92169" name="Text Box 9"/>
            <p:cNvSpPr txBox="1">
              <a:spLocks noChangeArrowheads="1"/>
            </p:cNvSpPr>
            <p:nvPr/>
          </p:nvSpPr>
          <p:spPr bwMode="auto">
            <a:xfrm>
              <a:off x="911" y="1740"/>
              <a:ext cx="2135" cy="44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4" tIns="9144" rIns="9144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3:</a:t>
              </a:r>
              <a:r>
                <a:rPr lang="en-US"/>
                <a:t> After completing instruction at 100, μP sees </a:t>
              </a:r>
              <a:r>
                <a:rPr lang="en-US" i="1"/>
                <a:t>Int</a:t>
              </a:r>
              <a:r>
                <a:rPr lang="en-US"/>
                <a:t> asserted, saves the PC’s value of 100, and asserts </a:t>
              </a:r>
              <a:r>
                <a:rPr lang="en-US" i="1"/>
                <a:t>Inta</a:t>
              </a:r>
              <a:r>
                <a:rPr lang="en-US"/>
                <a:t>.</a:t>
              </a:r>
            </a:p>
          </p:txBody>
        </p:sp>
        <p:sp>
          <p:nvSpPr>
            <p:cNvPr id="92170" name="Freeform 10"/>
            <p:cNvSpPr>
              <a:spLocks/>
            </p:cNvSpPr>
            <p:nvPr/>
          </p:nvSpPr>
          <p:spPr bwMode="auto">
            <a:xfrm>
              <a:off x="3055" y="1722"/>
              <a:ext cx="154" cy="141"/>
            </a:xfrm>
            <a:custGeom>
              <a:avLst/>
              <a:gdLst>
                <a:gd name="T0" fmla="*/ 270 w 270"/>
                <a:gd name="T1" fmla="*/ 0 h 250"/>
                <a:gd name="T2" fmla="*/ 0 w 270"/>
                <a:gd name="T3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0" h="250">
                  <a:moveTo>
                    <a:pt x="270" y="0"/>
                  </a:moveTo>
                  <a:lnTo>
                    <a:pt x="0" y="25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1" name="Text Box 11"/>
            <p:cNvSpPr txBox="1">
              <a:spLocks noChangeArrowheads="1"/>
            </p:cNvSpPr>
            <p:nvPr/>
          </p:nvSpPr>
          <p:spPr bwMode="auto">
            <a:xfrm>
              <a:off x="911" y="2402"/>
              <a:ext cx="2135" cy="4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4" tIns="9144" rIns="9144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5(a):</a:t>
              </a:r>
              <a:r>
                <a:rPr lang="en-US"/>
                <a:t> μP jumps to the address on the bus (16). The ISR there reads data from 0x8000 and then writes it to 0x0001, which is in memory. </a:t>
              </a:r>
            </a:p>
          </p:txBody>
        </p:sp>
        <p:sp>
          <p:nvSpPr>
            <p:cNvPr id="92172" name="Text Box 12"/>
            <p:cNvSpPr txBox="1">
              <a:spLocks noChangeArrowheads="1"/>
            </p:cNvSpPr>
            <p:nvPr/>
          </p:nvSpPr>
          <p:spPr bwMode="auto">
            <a:xfrm>
              <a:off x="927" y="3137"/>
              <a:ext cx="2135" cy="3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4" tIns="9144" rIns="9144" bIns="9144"/>
            <a:lstStyle/>
            <a:p>
              <a:pPr algn="l">
                <a:spcBef>
                  <a:spcPct val="0"/>
                </a:spcBef>
              </a:pPr>
              <a:r>
                <a:rPr lang="en-US" i="1" noProof="1"/>
                <a:t>6:</a:t>
              </a:r>
              <a:r>
                <a:rPr lang="en-US" noProof="1"/>
                <a:t> The ISR returns, thus restoring PC to 100+1=101, where </a:t>
              </a:r>
              <a:r>
                <a:rPr lang="el-GR" noProof="1"/>
                <a:t>μ</a:t>
              </a:r>
              <a:r>
                <a:rPr lang="en-US" noProof="1"/>
                <a:t>P resumes executing.</a:t>
              </a:r>
            </a:p>
            <a:p>
              <a:pPr algn="l">
                <a:spcBef>
                  <a:spcPct val="0"/>
                </a:spcBef>
              </a:pPr>
              <a:endParaRPr lang="en-US" sz="900" dirty="0"/>
            </a:p>
          </p:txBody>
        </p:sp>
        <p:sp>
          <p:nvSpPr>
            <p:cNvPr id="92173" name="Text Box 13"/>
            <p:cNvSpPr txBox="1">
              <a:spLocks noChangeArrowheads="1"/>
            </p:cNvSpPr>
            <p:nvPr/>
          </p:nvSpPr>
          <p:spPr bwMode="auto">
            <a:xfrm>
              <a:off x="3205" y="2608"/>
              <a:ext cx="1643" cy="3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4" tIns="9144" rIns="9144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5(b):</a:t>
              </a:r>
              <a:r>
                <a:rPr lang="en-US"/>
                <a:t> After being read, P1 deasserts </a:t>
              </a:r>
              <a:r>
                <a:rPr lang="en-US" i="1"/>
                <a:t>Int</a:t>
              </a:r>
              <a:r>
                <a:rPr lang="en-US"/>
                <a:t>.</a:t>
              </a:r>
            </a:p>
          </p:txBody>
        </p:sp>
        <p:sp>
          <p:nvSpPr>
            <p:cNvPr id="92174" name="Freeform 14"/>
            <p:cNvSpPr>
              <a:spLocks/>
            </p:cNvSpPr>
            <p:nvPr/>
          </p:nvSpPr>
          <p:spPr bwMode="auto">
            <a:xfrm>
              <a:off x="3046" y="2657"/>
              <a:ext cx="163" cy="122"/>
            </a:xfrm>
            <a:custGeom>
              <a:avLst/>
              <a:gdLst>
                <a:gd name="T0" fmla="*/ 0 w 285"/>
                <a:gd name="T1" fmla="*/ 0 h 215"/>
                <a:gd name="T2" fmla="*/ 285 w 285"/>
                <a:gd name="T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5" h="215">
                  <a:moveTo>
                    <a:pt x="0" y="0"/>
                  </a:moveTo>
                  <a:lnTo>
                    <a:pt x="285" y="21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5" name="Freeform 15"/>
            <p:cNvSpPr>
              <a:spLocks/>
            </p:cNvSpPr>
            <p:nvPr/>
          </p:nvSpPr>
          <p:spPr bwMode="auto">
            <a:xfrm>
              <a:off x="1960" y="2873"/>
              <a:ext cx="4" cy="266"/>
            </a:xfrm>
            <a:custGeom>
              <a:avLst/>
              <a:gdLst>
                <a:gd name="T0" fmla="*/ 7 w 7"/>
                <a:gd name="T1" fmla="*/ 0 h 473"/>
                <a:gd name="T2" fmla="*/ 0 w 7"/>
                <a:gd name="T3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473">
                  <a:moveTo>
                    <a:pt x="7" y="0"/>
                  </a:moveTo>
                  <a:lnTo>
                    <a:pt x="0" y="47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6" name="Freeform 16"/>
            <p:cNvSpPr>
              <a:spLocks/>
            </p:cNvSpPr>
            <p:nvPr/>
          </p:nvSpPr>
          <p:spPr bwMode="auto">
            <a:xfrm>
              <a:off x="1985" y="1450"/>
              <a:ext cx="4" cy="289"/>
            </a:xfrm>
            <a:custGeom>
              <a:avLst/>
              <a:gdLst>
                <a:gd name="T0" fmla="*/ 6 w 6"/>
                <a:gd name="T1" fmla="*/ 0 h 513"/>
                <a:gd name="T2" fmla="*/ 0 w 6"/>
                <a:gd name="T3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513">
                  <a:moveTo>
                    <a:pt x="6" y="0"/>
                  </a:moveTo>
                  <a:lnTo>
                    <a:pt x="0" y="51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7" name="Freeform 17"/>
            <p:cNvSpPr>
              <a:spLocks/>
            </p:cNvSpPr>
            <p:nvPr/>
          </p:nvSpPr>
          <p:spPr bwMode="auto">
            <a:xfrm>
              <a:off x="793" y="1401"/>
              <a:ext cx="3" cy="2125"/>
            </a:xfrm>
            <a:custGeom>
              <a:avLst/>
              <a:gdLst>
                <a:gd name="T0" fmla="*/ 5 w 5"/>
                <a:gd name="T1" fmla="*/ 0 h 3771"/>
                <a:gd name="T2" fmla="*/ 0 w 5"/>
                <a:gd name="T3" fmla="*/ 3771 h 3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3771">
                  <a:moveTo>
                    <a:pt x="5" y="0"/>
                  </a:moveTo>
                  <a:lnTo>
                    <a:pt x="0" y="377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8" name="Text Box 18"/>
            <p:cNvSpPr txBox="1">
              <a:spLocks noChangeArrowheads="1"/>
            </p:cNvSpPr>
            <p:nvPr/>
          </p:nvSpPr>
          <p:spPr bwMode="auto">
            <a:xfrm rot="5400000">
              <a:off x="667" y="1189"/>
              <a:ext cx="255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Time</a:t>
              </a:r>
            </a:p>
          </p:txBody>
        </p:sp>
        <p:sp>
          <p:nvSpPr>
            <p:cNvPr id="92179" name="Text Box 19"/>
            <p:cNvSpPr txBox="1">
              <a:spLocks noChangeArrowheads="1"/>
            </p:cNvSpPr>
            <p:nvPr/>
          </p:nvSpPr>
          <p:spPr bwMode="auto">
            <a:xfrm>
              <a:off x="3205" y="2025"/>
              <a:ext cx="1643" cy="4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4" tIns="9144" rIns="9144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4:</a:t>
              </a:r>
              <a:r>
                <a:rPr lang="en-US"/>
                <a:t> P1 detects </a:t>
              </a:r>
              <a:r>
                <a:rPr lang="en-US" i="1"/>
                <a:t>Inta</a:t>
              </a:r>
              <a:r>
                <a:rPr lang="en-US"/>
                <a:t> and puts interrupt address vector 16 on the data bus.</a:t>
              </a:r>
            </a:p>
          </p:txBody>
        </p:sp>
        <p:sp>
          <p:nvSpPr>
            <p:cNvPr id="92180" name="Freeform 20"/>
            <p:cNvSpPr>
              <a:spLocks/>
            </p:cNvSpPr>
            <p:nvPr/>
          </p:nvSpPr>
          <p:spPr bwMode="auto">
            <a:xfrm>
              <a:off x="3046" y="1973"/>
              <a:ext cx="163" cy="180"/>
            </a:xfrm>
            <a:custGeom>
              <a:avLst/>
              <a:gdLst>
                <a:gd name="T0" fmla="*/ 0 w 285"/>
                <a:gd name="T1" fmla="*/ 0 h 320"/>
                <a:gd name="T2" fmla="*/ 285 w 285"/>
                <a:gd name="T3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5" h="320">
                  <a:moveTo>
                    <a:pt x="0" y="0"/>
                  </a:moveTo>
                  <a:lnTo>
                    <a:pt x="285" y="32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1" name="Freeform 21"/>
            <p:cNvSpPr>
              <a:spLocks/>
            </p:cNvSpPr>
            <p:nvPr/>
          </p:nvSpPr>
          <p:spPr bwMode="auto">
            <a:xfrm>
              <a:off x="3046" y="2319"/>
              <a:ext cx="150" cy="237"/>
            </a:xfrm>
            <a:custGeom>
              <a:avLst/>
              <a:gdLst>
                <a:gd name="T0" fmla="*/ 263 w 263"/>
                <a:gd name="T1" fmla="*/ 0 h 420"/>
                <a:gd name="T2" fmla="*/ 0 w 263"/>
                <a:gd name="T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3" h="420">
                  <a:moveTo>
                    <a:pt x="263" y="0"/>
                  </a:moveTo>
                  <a:lnTo>
                    <a:pt x="0" y="42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9537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038" rIns="0" bIns="46038" anchor="ctr"/>
          <a:lstStyle/>
          <a:p>
            <a:pPr>
              <a:spcBef>
                <a:spcPct val="0"/>
              </a:spcBef>
            </a:pPr>
            <a:r>
              <a:rPr kumimoji="1" lang="en-US" sz="3600">
                <a:solidFill>
                  <a:schemeClr val="tx2"/>
                </a:solidFill>
              </a:rPr>
              <a:t>Peripheral to memory transfer </a:t>
            </a:r>
            <a:r>
              <a:rPr kumimoji="1" lang="en-US" sz="3600" i="1">
                <a:solidFill>
                  <a:schemeClr val="tx2"/>
                </a:solidFill>
              </a:rPr>
              <a:t>without</a:t>
            </a:r>
            <a:r>
              <a:rPr kumimoji="1" lang="en-US" sz="3600">
                <a:solidFill>
                  <a:schemeClr val="tx2"/>
                </a:solidFill>
              </a:rPr>
              <a:t> DMA, using vectored interrupt</a:t>
            </a: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312738" y="1682750"/>
            <a:ext cx="312896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/>
              <a:t>1(a): </a:t>
            </a:r>
            <a:r>
              <a:rPr lang="en-US" sz="1400">
                <a:sym typeface="Symbol" pitchFamily="18" charset="2"/>
              </a:rPr>
              <a:t></a:t>
            </a:r>
            <a:r>
              <a:rPr lang="en-US" sz="1400"/>
              <a:t>P is executing its main program</a:t>
            </a:r>
          </a:p>
          <a:p>
            <a:pPr algn="l">
              <a:spcBef>
                <a:spcPct val="0"/>
              </a:spcBef>
            </a:pPr>
            <a:endParaRPr lang="en-US" sz="1400"/>
          </a:p>
          <a:p>
            <a:pPr algn="l">
              <a:spcBef>
                <a:spcPct val="0"/>
              </a:spcBef>
            </a:pPr>
            <a:r>
              <a:rPr lang="en-US" sz="1400"/>
              <a:t>1(b): P1 receives input data in a register with address 0x8000.</a:t>
            </a:r>
          </a:p>
        </p:txBody>
      </p:sp>
      <p:sp>
        <p:nvSpPr>
          <p:cNvPr id="155652" name="Oval 4"/>
          <p:cNvSpPr>
            <a:spLocks noChangeArrowheads="1"/>
          </p:cNvSpPr>
          <p:nvPr/>
        </p:nvSpPr>
        <p:spPr bwMode="auto">
          <a:xfrm>
            <a:off x="7342188" y="4283075"/>
            <a:ext cx="146050" cy="1460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5653" name="Group 5"/>
          <p:cNvGrpSpPr>
            <a:grpSpLocks/>
          </p:cNvGrpSpPr>
          <p:nvPr/>
        </p:nvGrpSpPr>
        <p:grpSpPr bwMode="auto">
          <a:xfrm>
            <a:off x="7342188" y="3821113"/>
            <a:ext cx="146050" cy="407987"/>
            <a:chOff x="4625" y="2407"/>
            <a:chExt cx="92" cy="257"/>
          </a:xfrm>
        </p:grpSpPr>
        <p:sp>
          <p:nvSpPr>
            <p:cNvPr id="155654" name="Oval 6"/>
            <p:cNvSpPr>
              <a:spLocks noChangeArrowheads="1"/>
            </p:cNvSpPr>
            <p:nvPr/>
          </p:nvSpPr>
          <p:spPr bwMode="auto">
            <a:xfrm>
              <a:off x="4625" y="2407"/>
              <a:ext cx="92" cy="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55" name="Line 7"/>
            <p:cNvSpPr>
              <a:spLocks noChangeShapeType="1"/>
            </p:cNvSpPr>
            <p:nvPr/>
          </p:nvSpPr>
          <p:spPr bwMode="auto">
            <a:xfrm flipV="1">
              <a:off x="4671" y="2517"/>
              <a:ext cx="0" cy="1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5656" name="Group 8"/>
          <p:cNvGrpSpPr>
            <a:grpSpLocks/>
          </p:cNvGrpSpPr>
          <p:nvPr/>
        </p:nvGrpSpPr>
        <p:grpSpPr bwMode="auto">
          <a:xfrm>
            <a:off x="3276601" y="1674812"/>
            <a:ext cx="5667088" cy="4421188"/>
            <a:chOff x="2354" y="1055"/>
            <a:chExt cx="3140" cy="1504"/>
          </a:xfrm>
        </p:grpSpPr>
        <p:sp>
          <p:nvSpPr>
            <p:cNvPr id="155657" name="Rectangle 9"/>
            <p:cNvSpPr>
              <a:spLocks noChangeArrowheads="1"/>
            </p:cNvSpPr>
            <p:nvPr/>
          </p:nvSpPr>
          <p:spPr bwMode="auto">
            <a:xfrm>
              <a:off x="3873" y="1055"/>
              <a:ext cx="424" cy="15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μP</a:t>
              </a:r>
            </a:p>
          </p:txBody>
        </p:sp>
        <p:sp>
          <p:nvSpPr>
            <p:cNvPr id="155658" name="Rectangle 10"/>
            <p:cNvSpPr>
              <a:spLocks noChangeArrowheads="1"/>
            </p:cNvSpPr>
            <p:nvPr/>
          </p:nvSpPr>
          <p:spPr bwMode="auto">
            <a:xfrm>
              <a:off x="4449" y="1910"/>
              <a:ext cx="454" cy="64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155659" name="Rectangle 11"/>
            <p:cNvSpPr>
              <a:spLocks noChangeArrowheads="1"/>
            </p:cNvSpPr>
            <p:nvPr/>
          </p:nvSpPr>
          <p:spPr bwMode="auto">
            <a:xfrm>
              <a:off x="4477" y="2381"/>
              <a:ext cx="375" cy="1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55660" name="Freeform 12"/>
            <p:cNvSpPr>
              <a:spLocks/>
            </p:cNvSpPr>
            <p:nvPr/>
          </p:nvSpPr>
          <p:spPr bwMode="auto">
            <a:xfrm>
              <a:off x="4307" y="1702"/>
              <a:ext cx="1150" cy="5"/>
            </a:xfrm>
            <a:custGeom>
              <a:avLst/>
              <a:gdLst>
                <a:gd name="T0" fmla="*/ 0 w 1456"/>
                <a:gd name="T1" fmla="*/ 0 h 3"/>
                <a:gd name="T2" fmla="*/ 1456 w 1456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56" h="3">
                  <a:moveTo>
                    <a:pt x="0" y="0"/>
                  </a:moveTo>
                  <a:lnTo>
                    <a:pt x="1456" y="3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61" name="Line 13"/>
            <p:cNvSpPr>
              <a:spLocks noChangeShapeType="1"/>
            </p:cNvSpPr>
            <p:nvPr/>
          </p:nvSpPr>
          <p:spPr bwMode="auto">
            <a:xfrm>
              <a:off x="4682" y="1702"/>
              <a:ext cx="0" cy="205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62" name="Text Box 14"/>
            <p:cNvSpPr txBox="1">
              <a:spLocks noChangeArrowheads="1"/>
            </p:cNvSpPr>
            <p:nvPr/>
          </p:nvSpPr>
          <p:spPr bwMode="auto">
            <a:xfrm>
              <a:off x="4892" y="1544"/>
              <a:ext cx="60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55663" name="Line 15"/>
            <p:cNvSpPr>
              <a:spLocks noChangeShapeType="1"/>
            </p:cNvSpPr>
            <p:nvPr/>
          </p:nvSpPr>
          <p:spPr bwMode="auto">
            <a:xfrm>
              <a:off x="4840" y="1494"/>
              <a:ext cx="0" cy="204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64" name="Freeform 16"/>
            <p:cNvSpPr>
              <a:spLocks/>
            </p:cNvSpPr>
            <p:nvPr/>
          </p:nvSpPr>
          <p:spPr bwMode="auto">
            <a:xfrm>
              <a:off x="3747" y="2241"/>
              <a:ext cx="154" cy="2"/>
            </a:xfrm>
            <a:custGeom>
              <a:avLst/>
              <a:gdLst>
                <a:gd name="T0" fmla="*/ 196 w 196"/>
                <a:gd name="T1" fmla="*/ 3 h 3"/>
                <a:gd name="T2" fmla="*/ 0 w 196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65" name="Rectangle 17"/>
            <p:cNvSpPr>
              <a:spLocks noChangeArrowheads="1"/>
            </p:cNvSpPr>
            <p:nvPr/>
          </p:nvSpPr>
          <p:spPr bwMode="auto">
            <a:xfrm>
              <a:off x="4459" y="2236"/>
              <a:ext cx="395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0x8000</a:t>
              </a:r>
            </a:p>
          </p:txBody>
        </p:sp>
        <p:sp>
          <p:nvSpPr>
            <p:cNvPr id="155666" name="Rectangle 18"/>
            <p:cNvSpPr>
              <a:spLocks noChangeArrowheads="1"/>
            </p:cNvSpPr>
            <p:nvPr/>
          </p:nvSpPr>
          <p:spPr bwMode="auto">
            <a:xfrm>
              <a:off x="2389" y="1060"/>
              <a:ext cx="1353" cy="149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55667" name="Text Box 19"/>
            <p:cNvSpPr txBox="1">
              <a:spLocks noChangeArrowheads="1"/>
            </p:cNvSpPr>
            <p:nvPr/>
          </p:nvSpPr>
          <p:spPr bwMode="auto">
            <a:xfrm>
              <a:off x="2439" y="1308"/>
              <a:ext cx="2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16:</a:t>
              </a:r>
            </a:p>
          </p:txBody>
        </p:sp>
        <p:sp>
          <p:nvSpPr>
            <p:cNvPr id="155668" name="Text Box 20"/>
            <p:cNvSpPr txBox="1">
              <a:spLocks noChangeArrowheads="1"/>
            </p:cNvSpPr>
            <p:nvPr/>
          </p:nvSpPr>
          <p:spPr bwMode="auto">
            <a:xfrm>
              <a:off x="2721" y="1308"/>
              <a:ext cx="95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MOV R0, 0x8000 </a:t>
              </a:r>
            </a:p>
          </p:txBody>
        </p:sp>
        <p:sp>
          <p:nvSpPr>
            <p:cNvPr id="155669" name="Text Box 21"/>
            <p:cNvSpPr txBox="1">
              <a:spLocks noChangeArrowheads="1"/>
            </p:cNvSpPr>
            <p:nvPr/>
          </p:nvSpPr>
          <p:spPr bwMode="auto">
            <a:xfrm>
              <a:off x="2415" y="1423"/>
              <a:ext cx="249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17:</a:t>
              </a:r>
            </a:p>
          </p:txBody>
        </p:sp>
        <p:sp>
          <p:nvSpPr>
            <p:cNvPr id="155670" name="Text Box 22"/>
            <p:cNvSpPr txBox="1">
              <a:spLocks noChangeArrowheads="1"/>
            </p:cNvSpPr>
            <p:nvPr/>
          </p:nvSpPr>
          <p:spPr bwMode="auto">
            <a:xfrm>
              <a:off x="2721" y="1423"/>
              <a:ext cx="759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# modifies R0 </a:t>
              </a:r>
            </a:p>
          </p:txBody>
        </p:sp>
        <p:sp>
          <p:nvSpPr>
            <p:cNvPr id="155671" name="Text Box 23"/>
            <p:cNvSpPr txBox="1">
              <a:spLocks noChangeArrowheads="1"/>
            </p:cNvSpPr>
            <p:nvPr/>
          </p:nvSpPr>
          <p:spPr bwMode="auto">
            <a:xfrm>
              <a:off x="2427" y="1549"/>
              <a:ext cx="2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18:</a:t>
              </a:r>
            </a:p>
          </p:txBody>
        </p:sp>
        <p:sp>
          <p:nvSpPr>
            <p:cNvPr id="155672" name="Text Box 24"/>
            <p:cNvSpPr txBox="1">
              <a:spLocks noChangeArrowheads="1"/>
            </p:cNvSpPr>
            <p:nvPr/>
          </p:nvSpPr>
          <p:spPr bwMode="auto">
            <a:xfrm>
              <a:off x="2715" y="1549"/>
              <a:ext cx="100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MOV 0x0001, R0 </a:t>
              </a:r>
            </a:p>
          </p:txBody>
        </p:sp>
        <p:sp>
          <p:nvSpPr>
            <p:cNvPr id="155673" name="Text Box 25"/>
            <p:cNvSpPr txBox="1">
              <a:spLocks noChangeArrowheads="1"/>
            </p:cNvSpPr>
            <p:nvPr/>
          </p:nvSpPr>
          <p:spPr bwMode="auto">
            <a:xfrm>
              <a:off x="2463" y="1678"/>
              <a:ext cx="20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19:</a:t>
              </a:r>
            </a:p>
          </p:txBody>
        </p:sp>
        <p:sp>
          <p:nvSpPr>
            <p:cNvPr id="155674" name="Text Box 26"/>
            <p:cNvSpPr txBox="1">
              <a:spLocks noChangeArrowheads="1"/>
            </p:cNvSpPr>
            <p:nvPr/>
          </p:nvSpPr>
          <p:spPr bwMode="auto">
            <a:xfrm>
              <a:off x="2715" y="1690"/>
              <a:ext cx="1041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RETI  # ISR return</a:t>
              </a:r>
            </a:p>
          </p:txBody>
        </p:sp>
        <p:sp>
          <p:nvSpPr>
            <p:cNvPr id="155675" name="Text Box 27"/>
            <p:cNvSpPr txBox="1">
              <a:spLocks noChangeArrowheads="1"/>
            </p:cNvSpPr>
            <p:nvPr/>
          </p:nvSpPr>
          <p:spPr bwMode="auto">
            <a:xfrm>
              <a:off x="2431" y="1198"/>
              <a:ext cx="29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808080"/>
                  </a:solidFill>
                </a:rPr>
                <a:t>ISR </a:t>
              </a:r>
            </a:p>
          </p:txBody>
        </p:sp>
        <p:sp>
          <p:nvSpPr>
            <p:cNvPr id="155676" name="Text Box 28"/>
            <p:cNvSpPr txBox="1">
              <a:spLocks noChangeArrowheads="1"/>
            </p:cNvSpPr>
            <p:nvPr/>
          </p:nvSpPr>
          <p:spPr bwMode="auto">
            <a:xfrm>
              <a:off x="2354" y="2083"/>
              <a:ext cx="28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100:</a:t>
              </a:r>
            </a:p>
          </p:txBody>
        </p:sp>
        <p:sp>
          <p:nvSpPr>
            <p:cNvPr id="155677" name="Text Box 29"/>
            <p:cNvSpPr txBox="1">
              <a:spLocks noChangeArrowheads="1"/>
            </p:cNvSpPr>
            <p:nvPr/>
          </p:nvSpPr>
          <p:spPr bwMode="auto">
            <a:xfrm>
              <a:off x="2410" y="2216"/>
              <a:ext cx="237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101:</a:t>
              </a:r>
            </a:p>
          </p:txBody>
        </p:sp>
        <p:sp>
          <p:nvSpPr>
            <p:cNvPr id="155678" name="Text Box 30"/>
            <p:cNvSpPr txBox="1">
              <a:spLocks noChangeArrowheads="1"/>
            </p:cNvSpPr>
            <p:nvPr/>
          </p:nvSpPr>
          <p:spPr bwMode="auto">
            <a:xfrm>
              <a:off x="2703" y="2216"/>
              <a:ext cx="607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55679" name="Text Box 31"/>
            <p:cNvSpPr txBox="1">
              <a:spLocks noChangeArrowheads="1"/>
            </p:cNvSpPr>
            <p:nvPr/>
          </p:nvSpPr>
          <p:spPr bwMode="auto">
            <a:xfrm>
              <a:off x="2486" y="1763"/>
              <a:ext cx="17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55680" name="Text Box 32"/>
            <p:cNvSpPr txBox="1">
              <a:spLocks noChangeArrowheads="1"/>
            </p:cNvSpPr>
            <p:nvPr/>
          </p:nvSpPr>
          <p:spPr bwMode="auto">
            <a:xfrm>
              <a:off x="2431" y="1890"/>
              <a:ext cx="792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000000"/>
                  </a:solidFill>
                </a:rPr>
                <a:t>Main program</a:t>
              </a:r>
            </a:p>
          </p:txBody>
        </p:sp>
        <p:sp>
          <p:nvSpPr>
            <p:cNvPr id="155681" name="Text Box 33"/>
            <p:cNvSpPr txBox="1">
              <a:spLocks noChangeArrowheads="1"/>
            </p:cNvSpPr>
            <p:nvPr/>
          </p:nvSpPr>
          <p:spPr bwMode="auto">
            <a:xfrm>
              <a:off x="2475" y="1969"/>
              <a:ext cx="17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55682" name="Text Box 34"/>
            <p:cNvSpPr txBox="1">
              <a:spLocks noChangeArrowheads="1"/>
            </p:cNvSpPr>
            <p:nvPr/>
          </p:nvSpPr>
          <p:spPr bwMode="auto">
            <a:xfrm>
              <a:off x="2622" y="1098"/>
              <a:ext cx="927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noProof="1"/>
                <a:t>Program memory</a:t>
              </a:r>
            </a:p>
          </p:txBody>
        </p:sp>
        <p:sp>
          <p:nvSpPr>
            <p:cNvPr id="155683" name="Rectangle 35"/>
            <p:cNvSpPr>
              <a:spLocks noChangeArrowheads="1"/>
            </p:cNvSpPr>
            <p:nvPr/>
          </p:nvSpPr>
          <p:spPr bwMode="auto">
            <a:xfrm>
              <a:off x="3905" y="2171"/>
              <a:ext cx="252" cy="14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55684" name="Rectangle 36"/>
            <p:cNvSpPr>
              <a:spLocks noChangeArrowheads="1"/>
            </p:cNvSpPr>
            <p:nvPr/>
          </p:nvSpPr>
          <p:spPr bwMode="auto">
            <a:xfrm>
              <a:off x="4321" y="1065"/>
              <a:ext cx="1152" cy="427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55685" name="Text Box 37"/>
            <p:cNvSpPr txBox="1">
              <a:spLocks noChangeArrowheads="1"/>
            </p:cNvSpPr>
            <p:nvPr/>
          </p:nvSpPr>
          <p:spPr bwMode="auto">
            <a:xfrm>
              <a:off x="4335" y="1188"/>
              <a:ext cx="379" cy="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0x0000</a:t>
              </a:r>
            </a:p>
          </p:txBody>
        </p:sp>
        <p:sp>
          <p:nvSpPr>
            <p:cNvPr id="155686" name="Text Box 38"/>
            <p:cNvSpPr txBox="1">
              <a:spLocks noChangeArrowheads="1"/>
            </p:cNvSpPr>
            <p:nvPr/>
          </p:nvSpPr>
          <p:spPr bwMode="auto">
            <a:xfrm>
              <a:off x="4734" y="1188"/>
              <a:ext cx="390" cy="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0x0001</a:t>
              </a:r>
            </a:p>
          </p:txBody>
        </p:sp>
        <p:sp>
          <p:nvSpPr>
            <p:cNvPr id="155687" name="Text Box 39"/>
            <p:cNvSpPr txBox="1">
              <a:spLocks noChangeArrowheads="1"/>
            </p:cNvSpPr>
            <p:nvPr/>
          </p:nvSpPr>
          <p:spPr bwMode="auto">
            <a:xfrm>
              <a:off x="4352" y="1334"/>
              <a:ext cx="363" cy="129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55688" name="Text Box 40"/>
            <p:cNvSpPr txBox="1">
              <a:spLocks noChangeArrowheads="1"/>
            </p:cNvSpPr>
            <p:nvPr/>
          </p:nvSpPr>
          <p:spPr bwMode="auto">
            <a:xfrm>
              <a:off x="4715" y="1334"/>
              <a:ext cx="365" cy="129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55689" name="Text Box 41"/>
            <p:cNvSpPr txBox="1">
              <a:spLocks noChangeArrowheads="1"/>
            </p:cNvSpPr>
            <p:nvPr/>
          </p:nvSpPr>
          <p:spPr bwMode="auto">
            <a:xfrm>
              <a:off x="5080" y="1334"/>
              <a:ext cx="363" cy="129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55690" name="Text Box 42"/>
            <p:cNvSpPr txBox="1">
              <a:spLocks noChangeArrowheads="1"/>
            </p:cNvSpPr>
            <p:nvPr/>
          </p:nvSpPr>
          <p:spPr bwMode="auto">
            <a:xfrm>
              <a:off x="4477" y="2075"/>
              <a:ext cx="226" cy="153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16</a:t>
              </a:r>
            </a:p>
          </p:txBody>
        </p:sp>
        <p:sp>
          <p:nvSpPr>
            <p:cNvPr id="155691" name="Freeform 43"/>
            <p:cNvSpPr>
              <a:spLocks/>
            </p:cNvSpPr>
            <p:nvPr/>
          </p:nvSpPr>
          <p:spPr bwMode="auto">
            <a:xfrm>
              <a:off x="4303" y="2095"/>
              <a:ext cx="142" cy="5"/>
            </a:xfrm>
            <a:custGeom>
              <a:avLst/>
              <a:gdLst>
                <a:gd name="T0" fmla="*/ 180 w 180"/>
                <a:gd name="T1" fmla="*/ 0 h 7"/>
                <a:gd name="T2" fmla="*/ 0 w 180"/>
                <a:gd name="T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0" h="7">
                  <a:moveTo>
                    <a:pt x="180" y="0"/>
                  </a:moveTo>
                  <a:lnTo>
                    <a:pt x="0" y="7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92" name="Text Box 44"/>
            <p:cNvSpPr txBox="1">
              <a:spLocks noChangeArrowheads="1"/>
            </p:cNvSpPr>
            <p:nvPr/>
          </p:nvSpPr>
          <p:spPr bwMode="auto">
            <a:xfrm>
              <a:off x="4080" y="2020"/>
              <a:ext cx="19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Int</a:t>
              </a:r>
            </a:p>
          </p:txBody>
        </p:sp>
        <p:sp>
          <p:nvSpPr>
            <p:cNvPr id="155693" name="Freeform 45"/>
            <p:cNvSpPr>
              <a:spLocks/>
            </p:cNvSpPr>
            <p:nvPr/>
          </p:nvSpPr>
          <p:spPr bwMode="auto">
            <a:xfrm rot="10800000">
              <a:off x="4307" y="1961"/>
              <a:ext cx="142" cy="6"/>
            </a:xfrm>
            <a:custGeom>
              <a:avLst/>
              <a:gdLst>
                <a:gd name="T0" fmla="*/ 180 w 180"/>
                <a:gd name="T1" fmla="*/ 0 h 7"/>
                <a:gd name="T2" fmla="*/ 0 w 180"/>
                <a:gd name="T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0" h="7">
                  <a:moveTo>
                    <a:pt x="180" y="0"/>
                  </a:moveTo>
                  <a:lnTo>
                    <a:pt x="0" y="7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94" name="Text Box 46"/>
            <p:cNvSpPr txBox="1">
              <a:spLocks noChangeArrowheads="1"/>
            </p:cNvSpPr>
            <p:nvPr/>
          </p:nvSpPr>
          <p:spPr bwMode="auto">
            <a:xfrm>
              <a:off x="4068" y="1887"/>
              <a:ext cx="207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Inta</a:t>
              </a:r>
            </a:p>
          </p:txBody>
        </p:sp>
        <p:grpSp>
          <p:nvGrpSpPr>
            <p:cNvPr id="155695" name="Group 47"/>
            <p:cNvGrpSpPr>
              <a:grpSpLocks/>
            </p:cNvGrpSpPr>
            <p:nvPr/>
          </p:nvGrpSpPr>
          <p:grpSpPr bwMode="auto">
            <a:xfrm>
              <a:off x="5174" y="1411"/>
              <a:ext cx="168" cy="22"/>
              <a:chOff x="5212" y="2481"/>
              <a:chExt cx="213" cy="29"/>
            </a:xfrm>
          </p:grpSpPr>
          <p:sp>
            <p:nvSpPr>
              <p:cNvPr id="155696" name="Oval 48"/>
              <p:cNvSpPr>
                <a:spLocks noChangeArrowheads="1"/>
              </p:cNvSpPr>
              <p:nvPr/>
            </p:nvSpPr>
            <p:spPr bwMode="auto">
              <a:xfrm>
                <a:off x="5304" y="2481"/>
                <a:ext cx="29" cy="29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969696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97" name="Oval 49"/>
              <p:cNvSpPr>
                <a:spLocks noChangeArrowheads="1"/>
              </p:cNvSpPr>
              <p:nvPr/>
            </p:nvSpPr>
            <p:spPr bwMode="auto">
              <a:xfrm>
                <a:off x="5212" y="2481"/>
                <a:ext cx="29" cy="29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969696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98" name="Oval 50"/>
              <p:cNvSpPr>
                <a:spLocks noChangeArrowheads="1"/>
              </p:cNvSpPr>
              <p:nvPr/>
            </p:nvSpPr>
            <p:spPr bwMode="auto">
              <a:xfrm>
                <a:off x="5396" y="2481"/>
                <a:ext cx="29" cy="29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969696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699" name="Text Box 51"/>
            <p:cNvSpPr txBox="1">
              <a:spLocks noChangeArrowheads="1"/>
            </p:cNvSpPr>
            <p:nvPr/>
          </p:nvSpPr>
          <p:spPr bwMode="auto">
            <a:xfrm>
              <a:off x="2703" y="2090"/>
              <a:ext cx="59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instruction 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82221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Peripheral to memory transfer </a:t>
            </a:r>
            <a:r>
              <a:rPr lang="en-US" i="1"/>
              <a:t>without</a:t>
            </a:r>
            <a:r>
              <a:rPr lang="en-US"/>
              <a:t> DMA, using vectored interrupt 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312738" y="1682750"/>
            <a:ext cx="312896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/>
              <a:t>2: P1 asserts </a:t>
            </a:r>
            <a:r>
              <a:rPr lang="en-US" sz="1400" i="1"/>
              <a:t>Int</a:t>
            </a:r>
            <a:r>
              <a:rPr lang="en-US" sz="1400"/>
              <a:t> to request servicing by the microprocessor</a:t>
            </a:r>
          </a:p>
          <a:p>
            <a:pPr algn="l">
              <a:spcBef>
                <a:spcPct val="0"/>
              </a:spcBef>
            </a:pPr>
            <a:endParaRPr lang="en-US" sz="1400"/>
          </a:p>
        </p:txBody>
      </p:sp>
      <p:grpSp>
        <p:nvGrpSpPr>
          <p:cNvPr id="140362" name="Group 74"/>
          <p:cNvGrpSpPr>
            <a:grpSpLocks/>
          </p:cNvGrpSpPr>
          <p:nvPr/>
        </p:nvGrpSpPr>
        <p:grpSpPr bwMode="auto">
          <a:xfrm>
            <a:off x="3337719" y="1972288"/>
            <a:ext cx="5422106" cy="4181476"/>
            <a:chOff x="2378" y="1062"/>
            <a:chExt cx="3140" cy="1504"/>
          </a:xfrm>
        </p:grpSpPr>
        <p:sp>
          <p:nvSpPr>
            <p:cNvPr id="140294" name="Oval 6"/>
            <p:cNvSpPr>
              <a:spLocks noChangeArrowheads="1"/>
            </p:cNvSpPr>
            <p:nvPr/>
          </p:nvSpPr>
          <p:spPr bwMode="auto">
            <a:xfrm>
              <a:off x="4649" y="2414"/>
              <a:ext cx="92" cy="9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297" name="Rectangle 9"/>
            <p:cNvSpPr>
              <a:spLocks noChangeArrowheads="1"/>
            </p:cNvSpPr>
            <p:nvPr/>
          </p:nvSpPr>
          <p:spPr bwMode="auto">
            <a:xfrm>
              <a:off x="3897" y="1062"/>
              <a:ext cx="424" cy="15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μP</a:t>
              </a:r>
            </a:p>
          </p:txBody>
        </p:sp>
        <p:sp>
          <p:nvSpPr>
            <p:cNvPr id="140298" name="Rectangle 10"/>
            <p:cNvSpPr>
              <a:spLocks noChangeArrowheads="1"/>
            </p:cNvSpPr>
            <p:nvPr/>
          </p:nvSpPr>
          <p:spPr bwMode="auto">
            <a:xfrm>
              <a:off x="4473" y="1917"/>
              <a:ext cx="454" cy="64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140299" name="Rectangle 11"/>
            <p:cNvSpPr>
              <a:spLocks noChangeArrowheads="1"/>
            </p:cNvSpPr>
            <p:nvPr/>
          </p:nvSpPr>
          <p:spPr bwMode="auto">
            <a:xfrm>
              <a:off x="4501" y="2388"/>
              <a:ext cx="375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0300" name="Freeform 12"/>
            <p:cNvSpPr>
              <a:spLocks/>
            </p:cNvSpPr>
            <p:nvPr/>
          </p:nvSpPr>
          <p:spPr bwMode="auto">
            <a:xfrm>
              <a:off x="4331" y="1709"/>
              <a:ext cx="1150" cy="5"/>
            </a:xfrm>
            <a:custGeom>
              <a:avLst/>
              <a:gdLst>
                <a:gd name="T0" fmla="*/ 0 w 1456"/>
                <a:gd name="T1" fmla="*/ 0 h 3"/>
                <a:gd name="T2" fmla="*/ 1456 w 1456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56" h="3">
                  <a:moveTo>
                    <a:pt x="0" y="0"/>
                  </a:moveTo>
                  <a:lnTo>
                    <a:pt x="1456" y="3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01" name="Line 13"/>
            <p:cNvSpPr>
              <a:spLocks noChangeShapeType="1"/>
            </p:cNvSpPr>
            <p:nvPr/>
          </p:nvSpPr>
          <p:spPr bwMode="auto">
            <a:xfrm>
              <a:off x="4706" y="1709"/>
              <a:ext cx="0" cy="205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02" name="Text Box 14"/>
            <p:cNvSpPr txBox="1">
              <a:spLocks noChangeArrowheads="1"/>
            </p:cNvSpPr>
            <p:nvPr/>
          </p:nvSpPr>
          <p:spPr bwMode="auto">
            <a:xfrm>
              <a:off x="4916" y="1551"/>
              <a:ext cx="60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40303" name="Line 15"/>
            <p:cNvSpPr>
              <a:spLocks noChangeShapeType="1"/>
            </p:cNvSpPr>
            <p:nvPr/>
          </p:nvSpPr>
          <p:spPr bwMode="auto">
            <a:xfrm>
              <a:off x="4864" y="1501"/>
              <a:ext cx="0" cy="204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04" name="Freeform 16"/>
            <p:cNvSpPr>
              <a:spLocks/>
            </p:cNvSpPr>
            <p:nvPr/>
          </p:nvSpPr>
          <p:spPr bwMode="auto">
            <a:xfrm>
              <a:off x="3771" y="2248"/>
              <a:ext cx="154" cy="2"/>
            </a:xfrm>
            <a:custGeom>
              <a:avLst/>
              <a:gdLst>
                <a:gd name="T0" fmla="*/ 196 w 196"/>
                <a:gd name="T1" fmla="*/ 3 h 3"/>
                <a:gd name="T2" fmla="*/ 0 w 196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05" name="Rectangle 17"/>
            <p:cNvSpPr>
              <a:spLocks noChangeArrowheads="1"/>
            </p:cNvSpPr>
            <p:nvPr/>
          </p:nvSpPr>
          <p:spPr bwMode="auto">
            <a:xfrm>
              <a:off x="4483" y="2243"/>
              <a:ext cx="395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40306" name="Rectangle 18"/>
            <p:cNvSpPr>
              <a:spLocks noChangeArrowheads="1"/>
            </p:cNvSpPr>
            <p:nvPr/>
          </p:nvSpPr>
          <p:spPr bwMode="auto">
            <a:xfrm>
              <a:off x="2413" y="1067"/>
              <a:ext cx="1353" cy="149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0307" name="Text Box 19"/>
            <p:cNvSpPr txBox="1">
              <a:spLocks noChangeArrowheads="1"/>
            </p:cNvSpPr>
            <p:nvPr/>
          </p:nvSpPr>
          <p:spPr bwMode="auto">
            <a:xfrm>
              <a:off x="2463" y="1315"/>
              <a:ext cx="2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16:</a:t>
              </a:r>
            </a:p>
          </p:txBody>
        </p:sp>
        <p:sp>
          <p:nvSpPr>
            <p:cNvPr id="140308" name="Text Box 20"/>
            <p:cNvSpPr txBox="1">
              <a:spLocks noChangeArrowheads="1"/>
            </p:cNvSpPr>
            <p:nvPr/>
          </p:nvSpPr>
          <p:spPr bwMode="auto">
            <a:xfrm>
              <a:off x="2745" y="1315"/>
              <a:ext cx="95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MOV R0, 0x8000 </a:t>
              </a:r>
            </a:p>
          </p:txBody>
        </p:sp>
        <p:sp>
          <p:nvSpPr>
            <p:cNvPr id="140309" name="Text Box 21"/>
            <p:cNvSpPr txBox="1">
              <a:spLocks noChangeArrowheads="1"/>
            </p:cNvSpPr>
            <p:nvPr/>
          </p:nvSpPr>
          <p:spPr bwMode="auto">
            <a:xfrm>
              <a:off x="2439" y="1430"/>
              <a:ext cx="249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17:</a:t>
              </a:r>
            </a:p>
          </p:txBody>
        </p:sp>
        <p:sp>
          <p:nvSpPr>
            <p:cNvPr id="140310" name="Text Box 22"/>
            <p:cNvSpPr txBox="1">
              <a:spLocks noChangeArrowheads="1"/>
            </p:cNvSpPr>
            <p:nvPr/>
          </p:nvSpPr>
          <p:spPr bwMode="auto">
            <a:xfrm>
              <a:off x="2745" y="1430"/>
              <a:ext cx="759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# modifies R0 </a:t>
              </a:r>
            </a:p>
          </p:txBody>
        </p:sp>
        <p:sp>
          <p:nvSpPr>
            <p:cNvPr id="140311" name="Text Box 23"/>
            <p:cNvSpPr txBox="1">
              <a:spLocks noChangeArrowheads="1"/>
            </p:cNvSpPr>
            <p:nvPr/>
          </p:nvSpPr>
          <p:spPr bwMode="auto">
            <a:xfrm>
              <a:off x="2451" y="1556"/>
              <a:ext cx="2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18:</a:t>
              </a:r>
            </a:p>
          </p:txBody>
        </p:sp>
        <p:sp>
          <p:nvSpPr>
            <p:cNvPr id="140312" name="Text Box 24"/>
            <p:cNvSpPr txBox="1">
              <a:spLocks noChangeArrowheads="1"/>
            </p:cNvSpPr>
            <p:nvPr/>
          </p:nvSpPr>
          <p:spPr bwMode="auto">
            <a:xfrm>
              <a:off x="2739" y="1556"/>
              <a:ext cx="100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dirty="0">
                  <a:solidFill>
                    <a:srgbClr val="808080"/>
                  </a:solidFill>
                </a:rPr>
                <a:t>MOV 0x0001, R0 </a:t>
              </a:r>
            </a:p>
          </p:txBody>
        </p:sp>
        <p:sp>
          <p:nvSpPr>
            <p:cNvPr id="140313" name="Text Box 25"/>
            <p:cNvSpPr txBox="1">
              <a:spLocks noChangeArrowheads="1"/>
            </p:cNvSpPr>
            <p:nvPr/>
          </p:nvSpPr>
          <p:spPr bwMode="auto">
            <a:xfrm>
              <a:off x="2487" y="1685"/>
              <a:ext cx="20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19:</a:t>
              </a:r>
            </a:p>
          </p:txBody>
        </p:sp>
        <p:sp>
          <p:nvSpPr>
            <p:cNvPr id="140314" name="Text Box 26"/>
            <p:cNvSpPr txBox="1">
              <a:spLocks noChangeArrowheads="1"/>
            </p:cNvSpPr>
            <p:nvPr/>
          </p:nvSpPr>
          <p:spPr bwMode="auto">
            <a:xfrm>
              <a:off x="2739" y="1697"/>
              <a:ext cx="1041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RETI  # ISR return</a:t>
              </a:r>
            </a:p>
          </p:txBody>
        </p:sp>
        <p:sp>
          <p:nvSpPr>
            <p:cNvPr id="140315" name="Text Box 27"/>
            <p:cNvSpPr txBox="1">
              <a:spLocks noChangeArrowheads="1"/>
            </p:cNvSpPr>
            <p:nvPr/>
          </p:nvSpPr>
          <p:spPr bwMode="auto">
            <a:xfrm>
              <a:off x="2455" y="1205"/>
              <a:ext cx="29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808080"/>
                  </a:solidFill>
                </a:rPr>
                <a:t>ISR </a:t>
              </a:r>
            </a:p>
          </p:txBody>
        </p:sp>
        <p:sp>
          <p:nvSpPr>
            <p:cNvPr id="140316" name="Text Box 28"/>
            <p:cNvSpPr txBox="1">
              <a:spLocks noChangeArrowheads="1"/>
            </p:cNvSpPr>
            <p:nvPr/>
          </p:nvSpPr>
          <p:spPr bwMode="auto">
            <a:xfrm>
              <a:off x="2378" y="2090"/>
              <a:ext cx="28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100:</a:t>
              </a:r>
            </a:p>
          </p:txBody>
        </p:sp>
        <p:sp>
          <p:nvSpPr>
            <p:cNvPr id="140317" name="Text Box 29"/>
            <p:cNvSpPr txBox="1">
              <a:spLocks noChangeArrowheads="1"/>
            </p:cNvSpPr>
            <p:nvPr/>
          </p:nvSpPr>
          <p:spPr bwMode="auto">
            <a:xfrm>
              <a:off x="2434" y="2223"/>
              <a:ext cx="237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101:</a:t>
              </a:r>
            </a:p>
          </p:txBody>
        </p:sp>
        <p:sp>
          <p:nvSpPr>
            <p:cNvPr id="140318" name="Text Box 30"/>
            <p:cNvSpPr txBox="1">
              <a:spLocks noChangeArrowheads="1"/>
            </p:cNvSpPr>
            <p:nvPr/>
          </p:nvSpPr>
          <p:spPr bwMode="auto">
            <a:xfrm>
              <a:off x="2727" y="2223"/>
              <a:ext cx="607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40319" name="Text Box 31"/>
            <p:cNvSpPr txBox="1">
              <a:spLocks noChangeArrowheads="1"/>
            </p:cNvSpPr>
            <p:nvPr/>
          </p:nvSpPr>
          <p:spPr bwMode="auto">
            <a:xfrm>
              <a:off x="2510" y="1770"/>
              <a:ext cx="17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40320" name="Text Box 32"/>
            <p:cNvSpPr txBox="1">
              <a:spLocks noChangeArrowheads="1"/>
            </p:cNvSpPr>
            <p:nvPr/>
          </p:nvSpPr>
          <p:spPr bwMode="auto">
            <a:xfrm>
              <a:off x="2455" y="1897"/>
              <a:ext cx="792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 dirty="0">
                  <a:solidFill>
                    <a:srgbClr val="000000"/>
                  </a:solidFill>
                </a:rPr>
                <a:t>Main program</a:t>
              </a:r>
            </a:p>
          </p:txBody>
        </p:sp>
        <p:sp>
          <p:nvSpPr>
            <p:cNvPr id="140321" name="Text Box 33"/>
            <p:cNvSpPr txBox="1">
              <a:spLocks noChangeArrowheads="1"/>
            </p:cNvSpPr>
            <p:nvPr/>
          </p:nvSpPr>
          <p:spPr bwMode="auto">
            <a:xfrm>
              <a:off x="2499" y="1976"/>
              <a:ext cx="17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40322" name="Text Box 34"/>
            <p:cNvSpPr txBox="1">
              <a:spLocks noChangeArrowheads="1"/>
            </p:cNvSpPr>
            <p:nvPr/>
          </p:nvSpPr>
          <p:spPr bwMode="auto">
            <a:xfrm>
              <a:off x="2646" y="1105"/>
              <a:ext cx="927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noProof="1"/>
                <a:t>Program memory</a:t>
              </a:r>
            </a:p>
          </p:txBody>
        </p:sp>
        <p:sp>
          <p:nvSpPr>
            <p:cNvPr id="140323" name="Rectangle 35"/>
            <p:cNvSpPr>
              <a:spLocks noChangeArrowheads="1"/>
            </p:cNvSpPr>
            <p:nvPr/>
          </p:nvSpPr>
          <p:spPr bwMode="auto">
            <a:xfrm>
              <a:off x="3929" y="2178"/>
              <a:ext cx="252" cy="14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40325" name="Rectangle 37"/>
            <p:cNvSpPr>
              <a:spLocks noChangeArrowheads="1"/>
            </p:cNvSpPr>
            <p:nvPr/>
          </p:nvSpPr>
          <p:spPr bwMode="auto">
            <a:xfrm>
              <a:off x="4345" y="1072"/>
              <a:ext cx="1152" cy="427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40326" name="Text Box 38"/>
            <p:cNvSpPr txBox="1">
              <a:spLocks noChangeArrowheads="1"/>
            </p:cNvSpPr>
            <p:nvPr/>
          </p:nvSpPr>
          <p:spPr bwMode="auto">
            <a:xfrm>
              <a:off x="4359" y="1195"/>
              <a:ext cx="379" cy="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0x0000</a:t>
              </a:r>
            </a:p>
          </p:txBody>
        </p:sp>
        <p:sp>
          <p:nvSpPr>
            <p:cNvPr id="140327" name="Text Box 39"/>
            <p:cNvSpPr txBox="1">
              <a:spLocks noChangeArrowheads="1"/>
            </p:cNvSpPr>
            <p:nvPr/>
          </p:nvSpPr>
          <p:spPr bwMode="auto">
            <a:xfrm>
              <a:off x="4758" y="1195"/>
              <a:ext cx="390" cy="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0x0001</a:t>
              </a:r>
            </a:p>
          </p:txBody>
        </p:sp>
        <p:sp>
          <p:nvSpPr>
            <p:cNvPr id="140328" name="Text Box 40"/>
            <p:cNvSpPr txBox="1">
              <a:spLocks noChangeArrowheads="1"/>
            </p:cNvSpPr>
            <p:nvPr/>
          </p:nvSpPr>
          <p:spPr bwMode="auto">
            <a:xfrm>
              <a:off x="4376" y="1341"/>
              <a:ext cx="363" cy="129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0329" name="Text Box 41"/>
            <p:cNvSpPr txBox="1">
              <a:spLocks noChangeArrowheads="1"/>
            </p:cNvSpPr>
            <p:nvPr/>
          </p:nvSpPr>
          <p:spPr bwMode="auto">
            <a:xfrm>
              <a:off x="4739" y="1341"/>
              <a:ext cx="365" cy="129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0330" name="Text Box 42"/>
            <p:cNvSpPr txBox="1">
              <a:spLocks noChangeArrowheads="1"/>
            </p:cNvSpPr>
            <p:nvPr/>
          </p:nvSpPr>
          <p:spPr bwMode="auto">
            <a:xfrm>
              <a:off x="5104" y="1341"/>
              <a:ext cx="363" cy="129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0331" name="Text Box 43"/>
            <p:cNvSpPr txBox="1">
              <a:spLocks noChangeArrowheads="1"/>
            </p:cNvSpPr>
            <p:nvPr/>
          </p:nvSpPr>
          <p:spPr bwMode="auto">
            <a:xfrm>
              <a:off x="4501" y="2082"/>
              <a:ext cx="226" cy="153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16</a:t>
              </a:r>
            </a:p>
          </p:txBody>
        </p:sp>
        <p:sp>
          <p:nvSpPr>
            <p:cNvPr id="140332" name="Freeform 44"/>
            <p:cNvSpPr>
              <a:spLocks/>
            </p:cNvSpPr>
            <p:nvPr/>
          </p:nvSpPr>
          <p:spPr bwMode="auto">
            <a:xfrm>
              <a:off x="4327" y="2107"/>
              <a:ext cx="139" cy="1"/>
            </a:xfrm>
            <a:custGeom>
              <a:avLst/>
              <a:gdLst>
                <a:gd name="T0" fmla="*/ 139 w 139"/>
                <a:gd name="T1" fmla="*/ 1 h 1"/>
                <a:gd name="T2" fmla="*/ 0 w 13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9" h="1">
                  <a:moveTo>
                    <a:pt x="139" y="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33" name="Text Box 45"/>
            <p:cNvSpPr txBox="1">
              <a:spLocks noChangeArrowheads="1"/>
            </p:cNvSpPr>
            <p:nvPr/>
          </p:nvSpPr>
          <p:spPr bwMode="auto">
            <a:xfrm>
              <a:off x="4104" y="2027"/>
              <a:ext cx="19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Int</a:t>
              </a:r>
            </a:p>
          </p:txBody>
        </p:sp>
        <p:sp>
          <p:nvSpPr>
            <p:cNvPr id="140334" name="Freeform 46"/>
            <p:cNvSpPr>
              <a:spLocks/>
            </p:cNvSpPr>
            <p:nvPr/>
          </p:nvSpPr>
          <p:spPr bwMode="auto">
            <a:xfrm>
              <a:off x="4333" y="1969"/>
              <a:ext cx="133" cy="1"/>
            </a:xfrm>
            <a:custGeom>
              <a:avLst/>
              <a:gdLst>
                <a:gd name="T0" fmla="*/ 0 w 133"/>
                <a:gd name="T1" fmla="*/ 0 h 1"/>
                <a:gd name="T2" fmla="*/ 133 w 133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3" h="1">
                  <a:moveTo>
                    <a:pt x="0" y="0"/>
                  </a:moveTo>
                  <a:lnTo>
                    <a:pt x="133" y="1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35" name="Text Box 47"/>
            <p:cNvSpPr txBox="1">
              <a:spLocks noChangeArrowheads="1"/>
            </p:cNvSpPr>
            <p:nvPr/>
          </p:nvSpPr>
          <p:spPr bwMode="auto">
            <a:xfrm>
              <a:off x="4092" y="1894"/>
              <a:ext cx="207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Inta</a:t>
              </a:r>
            </a:p>
          </p:txBody>
        </p:sp>
        <p:grpSp>
          <p:nvGrpSpPr>
            <p:cNvPr id="140336" name="Group 48"/>
            <p:cNvGrpSpPr>
              <a:grpSpLocks/>
            </p:cNvGrpSpPr>
            <p:nvPr/>
          </p:nvGrpSpPr>
          <p:grpSpPr bwMode="auto">
            <a:xfrm>
              <a:off x="5198" y="1418"/>
              <a:ext cx="168" cy="22"/>
              <a:chOff x="5212" y="2481"/>
              <a:chExt cx="213" cy="29"/>
            </a:xfrm>
          </p:grpSpPr>
          <p:sp>
            <p:nvSpPr>
              <p:cNvPr id="140337" name="Oval 49"/>
              <p:cNvSpPr>
                <a:spLocks noChangeArrowheads="1"/>
              </p:cNvSpPr>
              <p:nvPr/>
            </p:nvSpPr>
            <p:spPr bwMode="auto">
              <a:xfrm>
                <a:off x="5304" y="2481"/>
                <a:ext cx="29" cy="29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969696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38" name="Oval 50"/>
              <p:cNvSpPr>
                <a:spLocks noChangeArrowheads="1"/>
              </p:cNvSpPr>
              <p:nvPr/>
            </p:nvSpPr>
            <p:spPr bwMode="auto">
              <a:xfrm>
                <a:off x="5212" y="2481"/>
                <a:ext cx="29" cy="29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969696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39" name="Oval 51"/>
              <p:cNvSpPr>
                <a:spLocks noChangeArrowheads="1"/>
              </p:cNvSpPr>
              <p:nvPr/>
            </p:nvSpPr>
            <p:spPr bwMode="auto">
              <a:xfrm>
                <a:off x="5396" y="2481"/>
                <a:ext cx="29" cy="29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969696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0340" name="Text Box 52"/>
            <p:cNvSpPr txBox="1">
              <a:spLocks noChangeArrowheads="1"/>
            </p:cNvSpPr>
            <p:nvPr/>
          </p:nvSpPr>
          <p:spPr bwMode="auto">
            <a:xfrm>
              <a:off x="2727" y="2097"/>
              <a:ext cx="59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dirty="0">
                  <a:solidFill>
                    <a:srgbClr val="000000"/>
                  </a:solidFill>
                </a:rPr>
                <a:t>instruction </a:t>
              </a:r>
            </a:p>
          </p:txBody>
        </p:sp>
        <p:grpSp>
          <p:nvGrpSpPr>
            <p:cNvPr id="140358" name="Group 70"/>
            <p:cNvGrpSpPr>
              <a:grpSpLocks/>
            </p:cNvGrpSpPr>
            <p:nvPr/>
          </p:nvGrpSpPr>
          <p:grpSpPr bwMode="auto">
            <a:xfrm>
              <a:off x="4105" y="2027"/>
              <a:ext cx="373" cy="254"/>
              <a:chOff x="4081" y="2020"/>
              <a:chExt cx="373" cy="254"/>
            </a:xfrm>
          </p:grpSpPr>
          <p:sp>
            <p:nvSpPr>
              <p:cNvPr id="140351" name="Text Box 63"/>
              <p:cNvSpPr txBox="1">
                <a:spLocks noChangeArrowheads="1"/>
              </p:cNvSpPr>
              <p:nvPr/>
            </p:nvSpPr>
            <p:spPr bwMode="auto">
              <a:xfrm>
                <a:off x="4319" y="2159"/>
                <a:ext cx="135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140353" name="Freeform 65"/>
              <p:cNvSpPr>
                <a:spLocks/>
              </p:cNvSpPr>
              <p:nvPr/>
            </p:nvSpPr>
            <p:spPr bwMode="auto">
              <a:xfrm>
                <a:off x="4301" y="2100"/>
                <a:ext cx="145" cy="2"/>
              </a:xfrm>
              <a:custGeom>
                <a:avLst/>
                <a:gdLst>
                  <a:gd name="T0" fmla="*/ 145 w 145"/>
                  <a:gd name="T1" fmla="*/ 2 h 2"/>
                  <a:gd name="T2" fmla="*/ 0 w 145"/>
                  <a:gd name="T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5" h="2">
                    <a:moveTo>
                      <a:pt x="145" y="2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54" name="Text Box 66"/>
              <p:cNvSpPr txBox="1">
                <a:spLocks noChangeArrowheads="1"/>
              </p:cNvSpPr>
              <p:nvPr/>
            </p:nvSpPr>
            <p:spPr bwMode="auto">
              <a:xfrm>
                <a:off x="4081" y="2020"/>
                <a:ext cx="190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/>
                  <a:t>Int</a:t>
                </a:r>
              </a:p>
            </p:txBody>
          </p:sp>
        </p:grpSp>
        <p:sp>
          <p:nvSpPr>
            <p:cNvPr id="140361" name="Rectangle 73"/>
            <p:cNvSpPr>
              <a:spLocks noChangeArrowheads="1"/>
            </p:cNvSpPr>
            <p:nvPr/>
          </p:nvSpPr>
          <p:spPr bwMode="auto">
            <a:xfrm>
              <a:off x="3932" y="2371"/>
              <a:ext cx="255" cy="14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100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22684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Peripheral to memory transfer </a:t>
            </a:r>
            <a:r>
              <a:rPr lang="en-US" i="1"/>
              <a:t>without </a:t>
            </a:r>
            <a:r>
              <a:rPr lang="en-US"/>
              <a:t>DMA, using vectored interrupt 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312738" y="1682750"/>
            <a:ext cx="312896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/>
              <a:t>3: After completing instruction at 100, </a:t>
            </a:r>
            <a:r>
              <a:rPr lang="en-US" sz="1400">
                <a:sym typeface="Symbol" pitchFamily="18" charset="2"/>
              </a:rPr>
              <a:t></a:t>
            </a:r>
            <a:r>
              <a:rPr lang="en-US" sz="1400"/>
              <a:t>P sees </a:t>
            </a:r>
            <a:r>
              <a:rPr lang="en-US" sz="1400" i="1"/>
              <a:t>Int</a:t>
            </a:r>
            <a:r>
              <a:rPr lang="en-US" sz="1400"/>
              <a:t> asserted, saves the PC’s value of 100, and asserts </a:t>
            </a:r>
            <a:r>
              <a:rPr lang="en-US" sz="1400" i="1"/>
              <a:t>Inta</a:t>
            </a:r>
            <a:r>
              <a:rPr lang="en-US" sz="1400"/>
              <a:t>.</a:t>
            </a:r>
          </a:p>
          <a:p>
            <a:pPr algn="l">
              <a:spcBef>
                <a:spcPct val="0"/>
              </a:spcBef>
            </a:pPr>
            <a:endParaRPr lang="en-US" sz="1400"/>
          </a:p>
        </p:txBody>
      </p:sp>
      <p:grpSp>
        <p:nvGrpSpPr>
          <p:cNvPr id="141383" name="Group 71"/>
          <p:cNvGrpSpPr>
            <a:grpSpLocks/>
          </p:cNvGrpSpPr>
          <p:nvPr/>
        </p:nvGrpSpPr>
        <p:grpSpPr bwMode="auto">
          <a:xfrm>
            <a:off x="3200400" y="2204995"/>
            <a:ext cx="5943600" cy="4254499"/>
            <a:chOff x="2354" y="1055"/>
            <a:chExt cx="3140" cy="1504"/>
          </a:xfrm>
        </p:grpSpPr>
        <p:sp>
          <p:nvSpPr>
            <p:cNvPr id="141317" name="Oval 5"/>
            <p:cNvSpPr>
              <a:spLocks noChangeArrowheads="1"/>
            </p:cNvSpPr>
            <p:nvPr/>
          </p:nvSpPr>
          <p:spPr bwMode="auto">
            <a:xfrm>
              <a:off x="4625" y="2407"/>
              <a:ext cx="92" cy="9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18" name="Rectangle 6"/>
            <p:cNvSpPr>
              <a:spLocks noChangeArrowheads="1"/>
            </p:cNvSpPr>
            <p:nvPr/>
          </p:nvSpPr>
          <p:spPr bwMode="auto">
            <a:xfrm>
              <a:off x="3873" y="1055"/>
              <a:ext cx="424" cy="15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μP</a:t>
              </a:r>
            </a:p>
          </p:txBody>
        </p:sp>
        <p:sp>
          <p:nvSpPr>
            <p:cNvPr id="141319" name="Rectangle 7"/>
            <p:cNvSpPr>
              <a:spLocks noChangeArrowheads="1"/>
            </p:cNvSpPr>
            <p:nvPr/>
          </p:nvSpPr>
          <p:spPr bwMode="auto">
            <a:xfrm>
              <a:off x="4449" y="1910"/>
              <a:ext cx="454" cy="64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141320" name="Rectangle 8"/>
            <p:cNvSpPr>
              <a:spLocks noChangeArrowheads="1"/>
            </p:cNvSpPr>
            <p:nvPr/>
          </p:nvSpPr>
          <p:spPr bwMode="auto">
            <a:xfrm>
              <a:off x="4477" y="2381"/>
              <a:ext cx="375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1321" name="Freeform 9"/>
            <p:cNvSpPr>
              <a:spLocks/>
            </p:cNvSpPr>
            <p:nvPr/>
          </p:nvSpPr>
          <p:spPr bwMode="auto">
            <a:xfrm>
              <a:off x="4307" y="1702"/>
              <a:ext cx="1150" cy="5"/>
            </a:xfrm>
            <a:custGeom>
              <a:avLst/>
              <a:gdLst>
                <a:gd name="T0" fmla="*/ 0 w 1456"/>
                <a:gd name="T1" fmla="*/ 0 h 3"/>
                <a:gd name="T2" fmla="*/ 1456 w 1456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56" h="3">
                  <a:moveTo>
                    <a:pt x="0" y="0"/>
                  </a:moveTo>
                  <a:lnTo>
                    <a:pt x="1456" y="3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22" name="Line 10"/>
            <p:cNvSpPr>
              <a:spLocks noChangeShapeType="1"/>
            </p:cNvSpPr>
            <p:nvPr/>
          </p:nvSpPr>
          <p:spPr bwMode="auto">
            <a:xfrm>
              <a:off x="4682" y="1702"/>
              <a:ext cx="0" cy="205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23" name="Text Box 11"/>
            <p:cNvSpPr txBox="1">
              <a:spLocks noChangeArrowheads="1"/>
            </p:cNvSpPr>
            <p:nvPr/>
          </p:nvSpPr>
          <p:spPr bwMode="auto">
            <a:xfrm>
              <a:off x="4892" y="1544"/>
              <a:ext cx="60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41324" name="Line 12"/>
            <p:cNvSpPr>
              <a:spLocks noChangeShapeType="1"/>
            </p:cNvSpPr>
            <p:nvPr/>
          </p:nvSpPr>
          <p:spPr bwMode="auto">
            <a:xfrm>
              <a:off x="4840" y="1494"/>
              <a:ext cx="0" cy="204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25" name="Freeform 13"/>
            <p:cNvSpPr>
              <a:spLocks/>
            </p:cNvSpPr>
            <p:nvPr/>
          </p:nvSpPr>
          <p:spPr bwMode="auto">
            <a:xfrm>
              <a:off x="3747" y="2241"/>
              <a:ext cx="154" cy="2"/>
            </a:xfrm>
            <a:custGeom>
              <a:avLst/>
              <a:gdLst>
                <a:gd name="T0" fmla="*/ 196 w 196"/>
                <a:gd name="T1" fmla="*/ 3 h 3"/>
                <a:gd name="T2" fmla="*/ 0 w 196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26" name="Rectangle 14"/>
            <p:cNvSpPr>
              <a:spLocks noChangeArrowheads="1"/>
            </p:cNvSpPr>
            <p:nvPr/>
          </p:nvSpPr>
          <p:spPr bwMode="auto">
            <a:xfrm>
              <a:off x="4459" y="2236"/>
              <a:ext cx="395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41327" name="Rectangle 15"/>
            <p:cNvSpPr>
              <a:spLocks noChangeArrowheads="1"/>
            </p:cNvSpPr>
            <p:nvPr/>
          </p:nvSpPr>
          <p:spPr bwMode="auto">
            <a:xfrm>
              <a:off x="2389" y="1060"/>
              <a:ext cx="1353" cy="149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1328" name="Text Box 16"/>
            <p:cNvSpPr txBox="1">
              <a:spLocks noChangeArrowheads="1"/>
            </p:cNvSpPr>
            <p:nvPr/>
          </p:nvSpPr>
          <p:spPr bwMode="auto">
            <a:xfrm>
              <a:off x="2439" y="1308"/>
              <a:ext cx="2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16:</a:t>
              </a:r>
            </a:p>
          </p:txBody>
        </p:sp>
        <p:sp>
          <p:nvSpPr>
            <p:cNvPr id="141329" name="Text Box 17"/>
            <p:cNvSpPr txBox="1">
              <a:spLocks noChangeArrowheads="1"/>
            </p:cNvSpPr>
            <p:nvPr/>
          </p:nvSpPr>
          <p:spPr bwMode="auto">
            <a:xfrm>
              <a:off x="2721" y="1308"/>
              <a:ext cx="95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MOV R0, 0x8000 </a:t>
              </a:r>
            </a:p>
          </p:txBody>
        </p:sp>
        <p:sp>
          <p:nvSpPr>
            <p:cNvPr id="141330" name="Text Box 18"/>
            <p:cNvSpPr txBox="1">
              <a:spLocks noChangeArrowheads="1"/>
            </p:cNvSpPr>
            <p:nvPr/>
          </p:nvSpPr>
          <p:spPr bwMode="auto">
            <a:xfrm>
              <a:off x="2415" y="1423"/>
              <a:ext cx="249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17:</a:t>
              </a:r>
            </a:p>
          </p:txBody>
        </p:sp>
        <p:sp>
          <p:nvSpPr>
            <p:cNvPr id="141331" name="Text Box 19"/>
            <p:cNvSpPr txBox="1">
              <a:spLocks noChangeArrowheads="1"/>
            </p:cNvSpPr>
            <p:nvPr/>
          </p:nvSpPr>
          <p:spPr bwMode="auto">
            <a:xfrm>
              <a:off x="2721" y="1423"/>
              <a:ext cx="759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# modifies R0 </a:t>
              </a:r>
            </a:p>
          </p:txBody>
        </p:sp>
        <p:sp>
          <p:nvSpPr>
            <p:cNvPr id="141332" name="Text Box 20"/>
            <p:cNvSpPr txBox="1">
              <a:spLocks noChangeArrowheads="1"/>
            </p:cNvSpPr>
            <p:nvPr/>
          </p:nvSpPr>
          <p:spPr bwMode="auto">
            <a:xfrm>
              <a:off x="2427" y="1549"/>
              <a:ext cx="2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18:</a:t>
              </a:r>
            </a:p>
          </p:txBody>
        </p:sp>
        <p:sp>
          <p:nvSpPr>
            <p:cNvPr id="141333" name="Text Box 21"/>
            <p:cNvSpPr txBox="1">
              <a:spLocks noChangeArrowheads="1"/>
            </p:cNvSpPr>
            <p:nvPr/>
          </p:nvSpPr>
          <p:spPr bwMode="auto">
            <a:xfrm>
              <a:off x="2715" y="1549"/>
              <a:ext cx="100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MOV 0x0001, R0 </a:t>
              </a:r>
            </a:p>
          </p:txBody>
        </p:sp>
        <p:sp>
          <p:nvSpPr>
            <p:cNvPr id="141334" name="Text Box 22"/>
            <p:cNvSpPr txBox="1">
              <a:spLocks noChangeArrowheads="1"/>
            </p:cNvSpPr>
            <p:nvPr/>
          </p:nvSpPr>
          <p:spPr bwMode="auto">
            <a:xfrm>
              <a:off x="2463" y="1678"/>
              <a:ext cx="20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19:</a:t>
              </a:r>
            </a:p>
          </p:txBody>
        </p:sp>
        <p:sp>
          <p:nvSpPr>
            <p:cNvPr id="141335" name="Text Box 23"/>
            <p:cNvSpPr txBox="1">
              <a:spLocks noChangeArrowheads="1"/>
            </p:cNvSpPr>
            <p:nvPr/>
          </p:nvSpPr>
          <p:spPr bwMode="auto">
            <a:xfrm>
              <a:off x="2715" y="1690"/>
              <a:ext cx="1041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RETI  # ISR return</a:t>
              </a:r>
            </a:p>
          </p:txBody>
        </p:sp>
        <p:sp>
          <p:nvSpPr>
            <p:cNvPr id="141336" name="Text Box 24"/>
            <p:cNvSpPr txBox="1">
              <a:spLocks noChangeArrowheads="1"/>
            </p:cNvSpPr>
            <p:nvPr/>
          </p:nvSpPr>
          <p:spPr bwMode="auto">
            <a:xfrm>
              <a:off x="2431" y="1198"/>
              <a:ext cx="29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808080"/>
                  </a:solidFill>
                </a:rPr>
                <a:t>ISR </a:t>
              </a:r>
            </a:p>
          </p:txBody>
        </p:sp>
        <p:sp>
          <p:nvSpPr>
            <p:cNvPr id="141337" name="Text Box 25"/>
            <p:cNvSpPr txBox="1">
              <a:spLocks noChangeArrowheads="1"/>
            </p:cNvSpPr>
            <p:nvPr/>
          </p:nvSpPr>
          <p:spPr bwMode="auto">
            <a:xfrm>
              <a:off x="2354" y="2083"/>
              <a:ext cx="28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100:</a:t>
              </a:r>
            </a:p>
          </p:txBody>
        </p:sp>
        <p:sp>
          <p:nvSpPr>
            <p:cNvPr id="141338" name="Text Box 26"/>
            <p:cNvSpPr txBox="1">
              <a:spLocks noChangeArrowheads="1"/>
            </p:cNvSpPr>
            <p:nvPr/>
          </p:nvSpPr>
          <p:spPr bwMode="auto">
            <a:xfrm>
              <a:off x="2410" y="2216"/>
              <a:ext cx="237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101:</a:t>
              </a:r>
            </a:p>
          </p:txBody>
        </p:sp>
        <p:sp>
          <p:nvSpPr>
            <p:cNvPr id="141339" name="Text Box 27"/>
            <p:cNvSpPr txBox="1">
              <a:spLocks noChangeArrowheads="1"/>
            </p:cNvSpPr>
            <p:nvPr/>
          </p:nvSpPr>
          <p:spPr bwMode="auto">
            <a:xfrm>
              <a:off x="2703" y="2216"/>
              <a:ext cx="607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41340" name="Text Box 28"/>
            <p:cNvSpPr txBox="1">
              <a:spLocks noChangeArrowheads="1"/>
            </p:cNvSpPr>
            <p:nvPr/>
          </p:nvSpPr>
          <p:spPr bwMode="auto">
            <a:xfrm>
              <a:off x="2486" y="1763"/>
              <a:ext cx="17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41341" name="Text Box 29"/>
            <p:cNvSpPr txBox="1">
              <a:spLocks noChangeArrowheads="1"/>
            </p:cNvSpPr>
            <p:nvPr/>
          </p:nvSpPr>
          <p:spPr bwMode="auto">
            <a:xfrm>
              <a:off x="2431" y="1890"/>
              <a:ext cx="792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000000"/>
                  </a:solidFill>
                </a:rPr>
                <a:t>Main program</a:t>
              </a:r>
            </a:p>
          </p:txBody>
        </p:sp>
        <p:sp>
          <p:nvSpPr>
            <p:cNvPr id="141342" name="Text Box 30"/>
            <p:cNvSpPr txBox="1">
              <a:spLocks noChangeArrowheads="1"/>
            </p:cNvSpPr>
            <p:nvPr/>
          </p:nvSpPr>
          <p:spPr bwMode="auto">
            <a:xfrm>
              <a:off x="2475" y="1969"/>
              <a:ext cx="17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41343" name="Text Box 31"/>
            <p:cNvSpPr txBox="1">
              <a:spLocks noChangeArrowheads="1"/>
            </p:cNvSpPr>
            <p:nvPr/>
          </p:nvSpPr>
          <p:spPr bwMode="auto">
            <a:xfrm>
              <a:off x="2622" y="1098"/>
              <a:ext cx="927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noProof="1"/>
                <a:t>Program memory</a:t>
              </a:r>
            </a:p>
          </p:txBody>
        </p:sp>
        <p:sp>
          <p:nvSpPr>
            <p:cNvPr id="141344" name="Rectangle 32"/>
            <p:cNvSpPr>
              <a:spLocks noChangeArrowheads="1"/>
            </p:cNvSpPr>
            <p:nvPr/>
          </p:nvSpPr>
          <p:spPr bwMode="auto">
            <a:xfrm>
              <a:off x="3905" y="2171"/>
              <a:ext cx="252" cy="14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41346" name="Rectangle 34"/>
            <p:cNvSpPr>
              <a:spLocks noChangeArrowheads="1"/>
            </p:cNvSpPr>
            <p:nvPr/>
          </p:nvSpPr>
          <p:spPr bwMode="auto">
            <a:xfrm>
              <a:off x="4321" y="1065"/>
              <a:ext cx="1152" cy="427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41347" name="Text Box 35"/>
            <p:cNvSpPr txBox="1">
              <a:spLocks noChangeArrowheads="1"/>
            </p:cNvSpPr>
            <p:nvPr/>
          </p:nvSpPr>
          <p:spPr bwMode="auto">
            <a:xfrm>
              <a:off x="4335" y="1188"/>
              <a:ext cx="379" cy="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0x0000</a:t>
              </a:r>
            </a:p>
          </p:txBody>
        </p:sp>
        <p:sp>
          <p:nvSpPr>
            <p:cNvPr id="141348" name="Text Box 36"/>
            <p:cNvSpPr txBox="1">
              <a:spLocks noChangeArrowheads="1"/>
            </p:cNvSpPr>
            <p:nvPr/>
          </p:nvSpPr>
          <p:spPr bwMode="auto">
            <a:xfrm>
              <a:off x="4734" y="1188"/>
              <a:ext cx="390" cy="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0x0001</a:t>
              </a:r>
            </a:p>
          </p:txBody>
        </p:sp>
        <p:sp>
          <p:nvSpPr>
            <p:cNvPr id="141349" name="Text Box 37"/>
            <p:cNvSpPr txBox="1">
              <a:spLocks noChangeArrowheads="1"/>
            </p:cNvSpPr>
            <p:nvPr/>
          </p:nvSpPr>
          <p:spPr bwMode="auto">
            <a:xfrm>
              <a:off x="4352" y="1334"/>
              <a:ext cx="363" cy="129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1350" name="Text Box 38"/>
            <p:cNvSpPr txBox="1">
              <a:spLocks noChangeArrowheads="1"/>
            </p:cNvSpPr>
            <p:nvPr/>
          </p:nvSpPr>
          <p:spPr bwMode="auto">
            <a:xfrm>
              <a:off x="4715" y="1334"/>
              <a:ext cx="365" cy="129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1351" name="Text Box 39"/>
            <p:cNvSpPr txBox="1">
              <a:spLocks noChangeArrowheads="1"/>
            </p:cNvSpPr>
            <p:nvPr/>
          </p:nvSpPr>
          <p:spPr bwMode="auto">
            <a:xfrm>
              <a:off x="5080" y="1334"/>
              <a:ext cx="363" cy="129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1352" name="Text Box 40"/>
            <p:cNvSpPr txBox="1">
              <a:spLocks noChangeArrowheads="1"/>
            </p:cNvSpPr>
            <p:nvPr/>
          </p:nvSpPr>
          <p:spPr bwMode="auto">
            <a:xfrm>
              <a:off x="4477" y="2075"/>
              <a:ext cx="226" cy="153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16</a:t>
              </a:r>
            </a:p>
          </p:txBody>
        </p:sp>
        <p:sp>
          <p:nvSpPr>
            <p:cNvPr id="141353" name="Freeform 41"/>
            <p:cNvSpPr>
              <a:spLocks/>
            </p:cNvSpPr>
            <p:nvPr/>
          </p:nvSpPr>
          <p:spPr bwMode="auto">
            <a:xfrm>
              <a:off x="4303" y="2100"/>
              <a:ext cx="139" cy="1"/>
            </a:xfrm>
            <a:custGeom>
              <a:avLst/>
              <a:gdLst>
                <a:gd name="T0" fmla="*/ 139 w 139"/>
                <a:gd name="T1" fmla="*/ 1 h 1"/>
                <a:gd name="T2" fmla="*/ 0 w 13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9" h="1">
                  <a:moveTo>
                    <a:pt x="139" y="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54" name="Text Box 42"/>
            <p:cNvSpPr txBox="1">
              <a:spLocks noChangeArrowheads="1"/>
            </p:cNvSpPr>
            <p:nvPr/>
          </p:nvSpPr>
          <p:spPr bwMode="auto">
            <a:xfrm>
              <a:off x="4080" y="2020"/>
              <a:ext cx="19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Int</a:t>
              </a:r>
            </a:p>
          </p:txBody>
        </p:sp>
        <p:sp>
          <p:nvSpPr>
            <p:cNvPr id="141355" name="Freeform 43"/>
            <p:cNvSpPr>
              <a:spLocks/>
            </p:cNvSpPr>
            <p:nvPr/>
          </p:nvSpPr>
          <p:spPr bwMode="auto">
            <a:xfrm>
              <a:off x="4309" y="1962"/>
              <a:ext cx="133" cy="1"/>
            </a:xfrm>
            <a:custGeom>
              <a:avLst/>
              <a:gdLst>
                <a:gd name="T0" fmla="*/ 0 w 133"/>
                <a:gd name="T1" fmla="*/ 0 h 1"/>
                <a:gd name="T2" fmla="*/ 133 w 133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3" h="1">
                  <a:moveTo>
                    <a:pt x="0" y="0"/>
                  </a:moveTo>
                  <a:lnTo>
                    <a:pt x="133" y="1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56" name="Text Box 44"/>
            <p:cNvSpPr txBox="1">
              <a:spLocks noChangeArrowheads="1"/>
            </p:cNvSpPr>
            <p:nvPr/>
          </p:nvSpPr>
          <p:spPr bwMode="auto">
            <a:xfrm>
              <a:off x="4068" y="1887"/>
              <a:ext cx="207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Inta</a:t>
              </a:r>
            </a:p>
          </p:txBody>
        </p:sp>
        <p:grpSp>
          <p:nvGrpSpPr>
            <p:cNvPr id="141357" name="Group 45"/>
            <p:cNvGrpSpPr>
              <a:grpSpLocks/>
            </p:cNvGrpSpPr>
            <p:nvPr/>
          </p:nvGrpSpPr>
          <p:grpSpPr bwMode="auto">
            <a:xfrm>
              <a:off x="5174" y="1411"/>
              <a:ext cx="168" cy="22"/>
              <a:chOff x="5212" y="2481"/>
              <a:chExt cx="213" cy="29"/>
            </a:xfrm>
          </p:grpSpPr>
          <p:sp>
            <p:nvSpPr>
              <p:cNvPr id="141358" name="Oval 46"/>
              <p:cNvSpPr>
                <a:spLocks noChangeArrowheads="1"/>
              </p:cNvSpPr>
              <p:nvPr/>
            </p:nvSpPr>
            <p:spPr bwMode="auto">
              <a:xfrm>
                <a:off x="5304" y="2481"/>
                <a:ext cx="29" cy="29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969696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59" name="Oval 47"/>
              <p:cNvSpPr>
                <a:spLocks noChangeArrowheads="1"/>
              </p:cNvSpPr>
              <p:nvPr/>
            </p:nvSpPr>
            <p:spPr bwMode="auto">
              <a:xfrm>
                <a:off x="5212" y="2481"/>
                <a:ext cx="29" cy="29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969696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60" name="Oval 48"/>
              <p:cNvSpPr>
                <a:spLocks noChangeArrowheads="1"/>
              </p:cNvSpPr>
              <p:nvPr/>
            </p:nvSpPr>
            <p:spPr bwMode="auto">
              <a:xfrm>
                <a:off x="5396" y="2481"/>
                <a:ext cx="29" cy="29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969696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1361" name="Text Box 49"/>
            <p:cNvSpPr txBox="1">
              <a:spLocks noChangeArrowheads="1"/>
            </p:cNvSpPr>
            <p:nvPr/>
          </p:nvSpPr>
          <p:spPr bwMode="auto">
            <a:xfrm>
              <a:off x="2703" y="2090"/>
              <a:ext cx="59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dirty="0">
                  <a:solidFill>
                    <a:srgbClr val="000000"/>
                  </a:solidFill>
                </a:rPr>
                <a:t>instruction </a:t>
              </a:r>
            </a:p>
          </p:txBody>
        </p:sp>
        <p:grpSp>
          <p:nvGrpSpPr>
            <p:cNvPr id="141368" name="Group 56"/>
            <p:cNvGrpSpPr>
              <a:grpSpLocks/>
            </p:cNvGrpSpPr>
            <p:nvPr/>
          </p:nvGrpSpPr>
          <p:grpSpPr bwMode="auto">
            <a:xfrm>
              <a:off x="3908" y="2246"/>
              <a:ext cx="357" cy="266"/>
              <a:chOff x="3908" y="2246"/>
              <a:chExt cx="357" cy="266"/>
            </a:xfrm>
          </p:grpSpPr>
          <p:sp>
            <p:nvSpPr>
              <p:cNvPr id="141345" name="Rectangle 33"/>
              <p:cNvSpPr>
                <a:spLocks noChangeArrowheads="1"/>
              </p:cNvSpPr>
              <p:nvPr/>
            </p:nvSpPr>
            <p:spPr bwMode="auto">
              <a:xfrm>
                <a:off x="3908" y="2365"/>
                <a:ext cx="255" cy="1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/>
                  <a:t>100</a:t>
                </a:r>
              </a:p>
            </p:txBody>
          </p:sp>
          <p:sp>
            <p:nvSpPr>
              <p:cNvPr id="141367" name="Freeform 55"/>
              <p:cNvSpPr>
                <a:spLocks/>
              </p:cNvSpPr>
              <p:nvPr/>
            </p:nvSpPr>
            <p:spPr bwMode="auto">
              <a:xfrm>
                <a:off x="4179" y="2246"/>
                <a:ext cx="86" cy="189"/>
              </a:xfrm>
              <a:custGeom>
                <a:avLst/>
                <a:gdLst>
                  <a:gd name="T0" fmla="*/ 0 w 86"/>
                  <a:gd name="T1" fmla="*/ 0 h 189"/>
                  <a:gd name="T2" fmla="*/ 83 w 86"/>
                  <a:gd name="T3" fmla="*/ 105 h 189"/>
                  <a:gd name="T4" fmla="*/ 21 w 86"/>
                  <a:gd name="T5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189">
                    <a:moveTo>
                      <a:pt x="0" y="0"/>
                    </a:moveTo>
                    <a:cubicBezTo>
                      <a:pt x="40" y="37"/>
                      <a:pt x="80" y="74"/>
                      <a:pt x="83" y="105"/>
                    </a:cubicBezTo>
                    <a:cubicBezTo>
                      <a:pt x="86" y="136"/>
                      <a:pt x="53" y="162"/>
                      <a:pt x="21" y="18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arrow" w="med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1374" name="Group 62"/>
            <p:cNvGrpSpPr>
              <a:grpSpLocks/>
            </p:cNvGrpSpPr>
            <p:nvPr/>
          </p:nvGrpSpPr>
          <p:grpSpPr bwMode="auto">
            <a:xfrm>
              <a:off x="4067" y="1784"/>
              <a:ext cx="381" cy="271"/>
              <a:chOff x="4305" y="3131"/>
              <a:chExt cx="381" cy="271"/>
            </a:xfrm>
          </p:grpSpPr>
          <p:sp>
            <p:nvSpPr>
              <p:cNvPr id="141370" name="Freeform 58"/>
              <p:cNvSpPr>
                <a:spLocks/>
              </p:cNvSpPr>
              <p:nvPr/>
            </p:nvSpPr>
            <p:spPr bwMode="auto">
              <a:xfrm>
                <a:off x="4546" y="3309"/>
                <a:ext cx="133" cy="1"/>
              </a:xfrm>
              <a:custGeom>
                <a:avLst/>
                <a:gdLst>
                  <a:gd name="T0" fmla="*/ 0 w 133"/>
                  <a:gd name="T1" fmla="*/ 0 h 1"/>
                  <a:gd name="T2" fmla="*/ 133 w 133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3" h="1">
                    <a:moveTo>
                      <a:pt x="0" y="0"/>
                    </a:moveTo>
                    <a:lnTo>
                      <a:pt x="133" y="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71" name="Text Box 59"/>
              <p:cNvSpPr txBox="1">
                <a:spLocks noChangeArrowheads="1"/>
              </p:cNvSpPr>
              <p:nvPr/>
            </p:nvSpPr>
            <p:spPr bwMode="auto">
              <a:xfrm>
                <a:off x="4305" y="3234"/>
                <a:ext cx="207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/>
                  <a:t>Inta</a:t>
                </a:r>
              </a:p>
            </p:txBody>
          </p:sp>
          <p:sp>
            <p:nvSpPr>
              <p:cNvPr id="141373" name="Text Box 61"/>
              <p:cNvSpPr txBox="1">
                <a:spLocks noChangeArrowheads="1"/>
              </p:cNvSpPr>
              <p:nvPr/>
            </p:nvSpPr>
            <p:spPr bwMode="auto">
              <a:xfrm>
                <a:off x="4545" y="3131"/>
                <a:ext cx="141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  <p:sp>
          <p:nvSpPr>
            <p:cNvPr id="141380" name="Rectangle 68"/>
            <p:cNvSpPr>
              <a:spLocks noChangeArrowheads="1"/>
            </p:cNvSpPr>
            <p:nvPr/>
          </p:nvSpPr>
          <p:spPr bwMode="auto">
            <a:xfrm>
              <a:off x="3908" y="2365"/>
              <a:ext cx="255" cy="1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100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78957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Peripheral to memory transfer </a:t>
            </a:r>
            <a:r>
              <a:rPr lang="en-US" i="1"/>
              <a:t>without</a:t>
            </a:r>
            <a:r>
              <a:rPr lang="en-US"/>
              <a:t> DMA, using vectored interrupt (cont’)</a:t>
            </a: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312738" y="1682750"/>
            <a:ext cx="312896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/>
              <a:t>4: P1 detects </a:t>
            </a:r>
            <a:r>
              <a:rPr lang="en-US" sz="1400" i="1"/>
              <a:t>Inta</a:t>
            </a:r>
            <a:r>
              <a:rPr lang="en-US" sz="1400"/>
              <a:t> and puts interrupt address vector 16 on the data bus.</a:t>
            </a:r>
          </a:p>
        </p:txBody>
      </p:sp>
      <p:grpSp>
        <p:nvGrpSpPr>
          <p:cNvPr id="142398" name="Group 62"/>
          <p:cNvGrpSpPr>
            <a:grpSpLocks/>
          </p:cNvGrpSpPr>
          <p:nvPr/>
        </p:nvGrpSpPr>
        <p:grpSpPr bwMode="auto">
          <a:xfrm>
            <a:off x="2895600" y="1682750"/>
            <a:ext cx="6248400" cy="4489450"/>
            <a:chOff x="2354" y="1055"/>
            <a:chExt cx="3140" cy="1504"/>
          </a:xfrm>
        </p:grpSpPr>
        <p:sp>
          <p:nvSpPr>
            <p:cNvPr id="142341" name="Oval 5"/>
            <p:cNvSpPr>
              <a:spLocks noChangeArrowheads="1"/>
            </p:cNvSpPr>
            <p:nvPr/>
          </p:nvSpPr>
          <p:spPr bwMode="auto">
            <a:xfrm>
              <a:off x="4625" y="2407"/>
              <a:ext cx="92" cy="9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42" name="Rectangle 6"/>
            <p:cNvSpPr>
              <a:spLocks noChangeArrowheads="1"/>
            </p:cNvSpPr>
            <p:nvPr/>
          </p:nvSpPr>
          <p:spPr bwMode="auto">
            <a:xfrm>
              <a:off x="3873" y="1055"/>
              <a:ext cx="424" cy="15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μP</a:t>
              </a:r>
            </a:p>
          </p:txBody>
        </p:sp>
        <p:sp>
          <p:nvSpPr>
            <p:cNvPr id="142343" name="Rectangle 7"/>
            <p:cNvSpPr>
              <a:spLocks noChangeArrowheads="1"/>
            </p:cNvSpPr>
            <p:nvPr/>
          </p:nvSpPr>
          <p:spPr bwMode="auto">
            <a:xfrm>
              <a:off x="4449" y="1910"/>
              <a:ext cx="454" cy="64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142344" name="Rectangle 8"/>
            <p:cNvSpPr>
              <a:spLocks noChangeArrowheads="1"/>
            </p:cNvSpPr>
            <p:nvPr/>
          </p:nvSpPr>
          <p:spPr bwMode="auto">
            <a:xfrm>
              <a:off x="4477" y="2381"/>
              <a:ext cx="375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2345" name="Freeform 9"/>
            <p:cNvSpPr>
              <a:spLocks/>
            </p:cNvSpPr>
            <p:nvPr/>
          </p:nvSpPr>
          <p:spPr bwMode="auto">
            <a:xfrm>
              <a:off x="4307" y="1702"/>
              <a:ext cx="1150" cy="5"/>
            </a:xfrm>
            <a:custGeom>
              <a:avLst/>
              <a:gdLst>
                <a:gd name="T0" fmla="*/ 0 w 1456"/>
                <a:gd name="T1" fmla="*/ 0 h 3"/>
                <a:gd name="T2" fmla="*/ 1456 w 1456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56" h="3">
                  <a:moveTo>
                    <a:pt x="0" y="0"/>
                  </a:moveTo>
                  <a:lnTo>
                    <a:pt x="1456" y="3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46" name="Line 10"/>
            <p:cNvSpPr>
              <a:spLocks noChangeShapeType="1"/>
            </p:cNvSpPr>
            <p:nvPr/>
          </p:nvSpPr>
          <p:spPr bwMode="auto">
            <a:xfrm>
              <a:off x="4682" y="1702"/>
              <a:ext cx="0" cy="205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47" name="Text Box 11"/>
            <p:cNvSpPr txBox="1">
              <a:spLocks noChangeArrowheads="1"/>
            </p:cNvSpPr>
            <p:nvPr/>
          </p:nvSpPr>
          <p:spPr bwMode="auto">
            <a:xfrm>
              <a:off x="4892" y="1544"/>
              <a:ext cx="60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42348" name="Line 12"/>
            <p:cNvSpPr>
              <a:spLocks noChangeShapeType="1"/>
            </p:cNvSpPr>
            <p:nvPr/>
          </p:nvSpPr>
          <p:spPr bwMode="auto">
            <a:xfrm>
              <a:off x="4840" y="1494"/>
              <a:ext cx="0" cy="204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49" name="Freeform 13"/>
            <p:cNvSpPr>
              <a:spLocks/>
            </p:cNvSpPr>
            <p:nvPr/>
          </p:nvSpPr>
          <p:spPr bwMode="auto">
            <a:xfrm>
              <a:off x="3747" y="2241"/>
              <a:ext cx="154" cy="2"/>
            </a:xfrm>
            <a:custGeom>
              <a:avLst/>
              <a:gdLst>
                <a:gd name="T0" fmla="*/ 196 w 196"/>
                <a:gd name="T1" fmla="*/ 3 h 3"/>
                <a:gd name="T2" fmla="*/ 0 w 196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50" name="Rectangle 14"/>
            <p:cNvSpPr>
              <a:spLocks noChangeArrowheads="1"/>
            </p:cNvSpPr>
            <p:nvPr/>
          </p:nvSpPr>
          <p:spPr bwMode="auto">
            <a:xfrm>
              <a:off x="4459" y="2236"/>
              <a:ext cx="395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42351" name="Rectangle 15"/>
            <p:cNvSpPr>
              <a:spLocks noChangeArrowheads="1"/>
            </p:cNvSpPr>
            <p:nvPr/>
          </p:nvSpPr>
          <p:spPr bwMode="auto">
            <a:xfrm>
              <a:off x="2389" y="1060"/>
              <a:ext cx="1353" cy="149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2352" name="Text Box 16"/>
            <p:cNvSpPr txBox="1">
              <a:spLocks noChangeArrowheads="1"/>
            </p:cNvSpPr>
            <p:nvPr/>
          </p:nvSpPr>
          <p:spPr bwMode="auto">
            <a:xfrm>
              <a:off x="2439" y="1308"/>
              <a:ext cx="2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16:</a:t>
              </a:r>
            </a:p>
          </p:txBody>
        </p:sp>
        <p:sp>
          <p:nvSpPr>
            <p:cNvPr id="142353" name="Text Box 17"/>
            <p:cNvSpPr txBox="1">
              <a:spLocks noChangeArrowheads="1"/>
            </p:cNvSpPr>
            <p:nvPr/>
          </p:nvSpPr>
          <p:spPr bwMode="auto">
            <a:xfrm>
              <a:off x="2721" y="1308"/>
              <a:ext cx="95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MOV R0, 0x8000 </a:t>
              </a:r>
            </a:p>
          </p:txBody>
        </p:sp>
        <p:sp>
          <p:nvSpPr>
            <p:cNvPr id="142354" name="Text Box 18"/>
            <p:cNvSpPr txBox="1">
              <a:spLocks noChangeArrowheads="1"/>
            </p:cNvSpPr>
            <p:nvPr/>
          </p:nvSpPr>
          <p:spPr bwMode="auto">
            <a:xfrm>
              <a:off x="2415" y="1423"/>
              <a:ext cx="249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17:</a:t>
              </a:r>
            </a:p>
          </p:txBody>
        </p:sp>
        <p:sp>
          <p:nvSpPr>
            <p:cNvPr id="142355" name="Text Box 19"/>
            <p:cNvSpPr txBox="1">
              <a:spLocks noChangeArrowheads="1"/>
            </p:cNvSpPr>
            <p:nvPr/>
          </p:nvSpPr>
          <p:spPr bwMode="auto">
            <a:xfrm>
              <a:off x="2721" y="1423"/>
              <a:ext cx="759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# modifies R0 </a:t>
              </a:r>
            </a:p>
          </p:txBody>
        </p:sp>
        <p:sp>
          <p:nvSpPr>
            <p:cNvPr id="142356" name="Text Box 20"/>
            <p:cNvSpPr txBox="1">
              <a:spLocks noChangeArrowheads="1"/>
            </p:cNvSpPr>
            <p:nvPr/>
          </p:nvSpPr>
          <p:spPr bwMode="auto">
            <a:xfrm>
              <a:off x="2427" y="1549"/>
              <a:ext cx="2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18:</a:t>
              </a:r>
            </a:p>
          </p:txBody>
        </p:sp>
        <p:sp>
          <p:nvSpPr>
            <p:cNvPr id="142357" name="Text Box 21"/>
            <p:cNvSpPr txBox="1">
              <a:spLocks noChangeArrowheads="1"/>
            </p:cNvSpPr>
            <p:nvPr/>
          </p:nvSpPr>
          <p:spPr bwMode="auto">
            <a:xfrm>
              <a:off x="2715" y="1549"/>
              <a:ext cx="100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MOV 0x0001, R0 </a:t>
              </a:r>
            </a:p>
          </p:txBody>
        </p:sp>
        <p:sp>
          <p:nvSpPr>
            <p:cNvPr id="142358" name="Text Box 22"/>
            <p:cNvSpPr txBox="1">
              <a:spLocks noChangeArrowheads="1"/>
            </p:cNvSpPr>
            <p:nvPr/>
          </p:nvSpPr>
          <p:spPr bwMode="auto">
            <a:xfrm>
              <a:off x="2463" y="1678"/>
              <a:ext cx="20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19:</a:t>
              </a:r>
            </a:p>
          </p:txBody>
        </p:sp>
        <p:sp>
          <p:nvSpPr>
            <p:cNvPr id="142359" name="Text Box 23"/>
            <p:cNvSpPr txBox="1">
              <a:spLocks noChangeArrowheads="1"/>
            </p:cNvSpPr>
            <p:nvPr/>
          </p:nvSpPr>
          <p:spPr bwMode="auto">
            <a:xfrm>
              <a:off x="2715" y="1690"/>
              <a:ext cx="1041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RETI  # ISR return</a:t>
              </a:r>
            </a:p>
          </p:txBody>
        </p:sp>
        <p:sp>
          <p:nvSpPr>
            <p:cNvPr id="142360" name="Text Box 24"/>
            <p:cNvSpPr txBox="1">
              <a:spLocks noChangeArrowheads="1"/>
            </p:cNvSpPr>
            <p:nvPr/>
          </p:nvSpPr>
          <p:spPr bwMode="auto">
            <a:xfrm>
              <a:off x="2431" y="1198"/>
              <a:ext cx="29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808080"/>
                  </a:solidFill>
                </a:rPr>
                <a:t>ISR </a:t>
              </a:r>
            </a:p>
          </p:txBody>
        </p:sp>
        <p:sp>
          <p:nvSpPr>
            <p:cNvPr id="142361" name="Text Box 25"/>
            <p:cNvSpPr txBox="1">
              <a:spLocks noChangeArrowheads="1"/>
            </p:cNvSpPr>
            <p:nvPr/>
          </p:nvSpPr>
          <p:spPr bwMode="auto">
            <a:xfrm>
              <a:off x="2354" y="2083"/>
              <a:ext cx="28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100:</a:t>
              </a:r>
            </a:p>
          </p:txBody>
        </p:sp>
        <p:sp>
          <p:nvSpPr>
            <p:cNvPr id="142362" name="Text Box 26"/>
            <p:cNvSpPr txBox="1">
              <a:spLocks noChangeArrowheads="1"/>
            </p:cNvSpPr>
            <p:nvPr/>
          </p:nvSpPr>
          <p:spPr bwMode="auto">
            <a:xfrm>
              <a:off x="2410" y="2216"/>
              <a:ext cx="237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101:</a:t>
              </a:r>
            </a:p>
          </p:txBody>
        </p:sp>
        <p:sp>
          <p:nvSpPr>
            <p:cNvPr id="142363" name="Text Box 27"/>
            <p:cNvSpPr txBox="1">
              <a:spLocks noChangeArrowheads="1"/>
            </p:cNvSpPr>
            <p:nvPr/>
          </p:nvSpPr>
          <p:spPr bwMode="auto">
            <a:xfrm>
              <a:off x="2703" y="2216"/>
              <a:ext cx="607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42364" name="Text Box 28"/>
            <p:cNvSpPr txBox="1">
              <a:spLocks noChangeArrowheads="1"/>
            </p:cNvSpPr>
            <p:nvPr/>
          </p:nvSpPr>
          <p:spPr bwMode="auto">
            <a:xfrm>
              <a:off x="2486" y="1763"/>
              <a:ext cx="17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42365" name="Text Box 29"/>
            <p:cNvSpPr txBox="1">
              <a:spLocks noChangeArrowheads="1"/>
            </p:cNvSpPr>
            <p:nvPr/>
          </p:nvSpPr>
          <p:spPr bwMode="auto">
            <a:xfrm>
              <a:off x="2431" y="1890"/>
              <a:ext cx="792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000000"/>
                  </a:solidFill>
                </a:rPr>
                <a:t>Main program</a:t>
              </a:r>
            </a:p>
          </p:txBody>
        </p:sp>
        <p:sp>
          <p:nvSpPr>
            <p:cNvPr id="142366" name="Text Box 30"/>
            <p:cNvSpPr txBox="1">
              <a:spLocks noChangeArrowheads="1"/>
            </p:cNvSpPr>
            <p:nvPr/>
          </p:nvSpPr>
          <p:spPr bwMode="auto">
            <a:xfrm>
              <a:off x="2475" y="1969"/>
              <a:ext cx="17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42367" name="Text Box 31"/>
            <p:cNvSpPr txBox="1">
              <a:spLocks noChangeArrowheads="1"/>
            </p:cNvSpPr>
            <p:nvPr/>
          </p:nvSpPr>
          <p:spPr bwMode="auto">
            <a:xfrm>
              <a:off x="2622" y="1098"/>
              <a:ext cx="927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noProof="1"/>
                <a:t>Program memory</a:t>
              </a:r>
            </a:p>
          </p:txBody>
        </p:sp>
        <p:sp>
          <p:nvSpPr>
            <p:cNvPr id="142368" name="Rectangle 32"/>
            <p:cNvSpPr>
              <a:spLocks noChangeArrowheads="1"/>
            </p:cNvSpPr>
            <p:nvPr/>
          </p:nvSpPr>
          <p:spPr bwMode="auto">
            <a:xfrm>
              <a:off x="3905" y="2171"/>
              <a:ext cx="252" cy="14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42369" name="Rectangle 33"/>
            <p:cNvSpPr>
              <a:spLocks noChangeArrowheads="1"/>
            </p:cNvSpPr>
            <p:nvPr/>
          </p:nvSpPr>
          <p:spPr bwMode="auto">
            <a:xfrm>
              <a:off x="4321" y="1065"/>
              <a:ext cx="1152" cy="427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42370" name="Text Box 34"/>
            <p:cNvSpPr txBox="1">
              <a:spLocks noChangeArrowheads="1"/>
            </p:cNvSpPr>
            <p:nvPr/>
          </p:nvSpPr>
          <p:spPr bwMode="auto">
            <a:xfrm>
              <a:off x="4335" y="1188"/>
              <a:ext cx="379" cy="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0x0000</a:t>
              </a:r>
            </a:p>
          </p:txBody>
        </p:sp>
        <p:sp>
          <p:nvSpPr>
            <p:cNvPr id="142371" name="Text Box 35"/>
            <p:cNvSpPr txBox="1">
              <a:spLocks noChangeArrowheads="1"/>
            </p:cNvSpPr>
            <p:nvPr/>
          </p:nvSpPr>
          <p:spPr bwMode="auto">
            <a:xfrm>
              <a:off x="4734" y="1188"/>
              <a:ext cx="390" cy="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0x0001</a:t>
              </a:r>
            </a:p>
          </p:txBody>
        </p:sp>
        <p:sp>
          <p:nvSpPr>
            <p:cNvPr id="142372" name="Text Box 36"/>
            <p:cNvSpPr txBox="1">
              <a:spLocks noChangeArrowheads="1"/>
            </p:cNvSpPr>
            <p:nvPr/>
          </p:nvSpPr>
          <p:spPr bwMode="auto">
            <a:xfrm>
              <a:off x="4352" y="1334"/>
              <a:ext cx="363" cy="129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2373" name="Text Box 37"/>
            <p:cNvSpPr txBox="1">
              <a:spLocks noChangeArrowheads="1"/>
            </p:cNvSpPr>
            <p:nvPr/>
          </p:nvSpPr>
          <p:spPr bwMode="auto">
            <a:xfrm>
              <a:off x="4715" y="1334"/>
              <a:ext cx="365" cy="129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2374" name="Text Box 38"/>
            <p:cNvSpPr txBox="1">
              <a:spLocks noChangeArrowheads="1"/>
            </p:cNvSpPr>
            <p:nvPr/>
          </p:nvSpPr>
          <p:spPr bwMode="auto">
            <a:xfrm>
              <a:off x="5080" y="1334"/>
              <a:ext cx="363" cy="129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2375" name="Text Box 39"/>
            <p:cNvSpPr txBox="1">
              <a:spLocks noChangeArrowheads="1"/>
            </p:cNvSpPr>
            <p:nvPr/>
          </p:nvSpPr>
          <p:spPr bwMode="auto">
            <a:xfrm>
              <a:off x="4477" y="2075"/>
              <a:ext cx="226" cy="153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16</a:t>
              </a:r>
            </a:p>
          </p:txBody>
        </p:sp>
        <p:sp>
          <p:nvSpPr>
            <p:cNvPr id="142376" name="Freeform 40"/>
            <p:cNvSpPr>
              <a:spLocks/>
            </p:cNvSpPr>
            <p:nvPr/>
          </p:nvSpPr>
          <p:spPr bwMode="auto">
            <a:xfrm>
              <a:off x="4303" y="2100"/>
              <a:ext cx="139" cy="1"/>
            </a:xfrm>
            <a:custGeom>
              <a:avLst/>
              <a:gdLst>
                <a:gd name="T0" fmla="*/ 139 w 139"/>
                <a:gd name="T1" fmla="*/ 1 h 1"/>
                <a:gd name="T2" fmla="*/ 0 w 13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9" h="1">
                  <a:moveTo>
                    <a:pt x="139" y="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77" name="Text Box 41"/>
            <p:cNvSpPr txBox="1">
              <a:spLocks noChangeArrowheads="1"/>
            </p:cNvSpPr>
            <p:nvPr/>
          </p:nvSpPr>
          <p:spPr bwMode="auto">
            <a:xfrm>
              <a:off x="4080" y="2020"/>
              <a:ext cx="19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Int</a:t>
              </a:r>
            </a:p>
          </p:txBody>
        </p:sp>
        <p:sp>
          <p:nvSpPr>
            <p:cNvPr id="142378" name="Freeform 42"/>
            <p:cNvSpPr>
              <a:spLocks/>
            </p:cNvSpPr>
            <p:nvPr/>
          </p:nvSpPr>
          <p:spPr bwMode="auto">
            <a:xfrm>
              <a:off x="4309" y="1962"/>
              <a:ext cx="133" cy="1"/>
            </a:xfrm>
            <a:custGeom>
              <a:avLst/>
              <a:gdLst>
                <a:gd name="T0" fmla="*/ 0 w 133"/>
                <a:gd name="T1" fmla="*/ 0 h 1"/>
                <a:gd name="T2" fmla="*/ 133 w 133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3" h="1">
                  <a:moveTo>
                    <a:pt x="0" y="0"/>
                  </a:moveTo>
                  <a:lnTo>
                    <a:pt x="133" y="1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79" name="Text Box 43"/>
            <p:cNvSpPr txBox="1">
              <a:spLocks noChangeArrowheads="1"/>
            </p:cNvSpPr>
            <p:nvPr/>
          </p:nvSpPr>
          <p:spPr bwMode="auto">
            <a:xfrm>
              <a:off x="4068" y="1887"/>
              <a:ext cx="207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Inta</a:t>
              </a:r>
            </a:p>
          </p:txBody>
        </p:sp>
        <p:grpSp>
          <p:nvGrpSpPr>
            <p:cNvPr id="142380" name="Group 44"/>
            <p:cNvGrpSpPr>
              <a:grpSpLocks/>
            </p:cNvGrpSpPr>
            <p:nvPr/>
          </p:nvGrpSpPr>
          <p:grpSpPr bwMode="auto">
            <a:xfrm>
              <a:off x="5174" y="1411"/>
              <a:ext cx="168" cy="22"/>
              <a:chOff x="5212" y="2481"/>
              <a:chExt cx="213" cy="29"/>
            </a:xfrm>
          </p:grpSpPr>
          <p:sp>
            <p:nvSpPr>
              <p:cNvPr id="142381" name="Oval 45"/>
              <p:cNvSpPr>
                <a:spLocks noChangeArrowheads="1"/>
              </p:cNvSpPr>
              <p:nvPr/>
            </p:nvSpPr>
            <p:spPr bwMode="auto">
              <a:xfrm>
                <a:off x="5304" y="2481"/>
                <a:ext cx="29" cy="29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969696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382" name="Oval 46"/>
              <p:cNvSpPr>
                <a:spLocks noChangeArrowheads="1"/>
              </p:cNvSpPr>
              <p:nvPr/>
            </p:nvSpPr>
            <p:spPr bwMode="auto">
              <a:xfrm>
                <a:off x="5212" y="2481"/>
                <a:ext cx="29" cy="29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969696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383" name="Oval 47"/>
              <p:cNvSpPr>
                <a:spLocks noChangeArrowheads="1"/>
              </p:cNvSpPr>
              <p:nvPr/>
            </p:nvSpPr>
            <p:spPr bwMode="auto">
              <a:xfrm>
                <a:off x="5396" y="2481"/>
                <a:ext cx="29" cy="29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969696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2384" name="Text Box 48"/>
            <p:cNvSpPr txBox="1">
              <a:spLocks noChangeArrowheads="1"/>
            </p:cNvSpPr>
            <p:nvPr/>
          </p:nvSpPr>
          <p:spPr bwMode="auto">
            <a:xfrm>
              <a:off x="2703" y="2090"/>
              <a:ext cx="59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instruction </a:t>
              </a:r>
            </a:p>
          </p:txBody>
        </p:sp>
      </p:grpSp>
      <p:sp>
        <p:nvSpPr>
          <p:cNvPr id="142386" name="Rectangle 50"/>
          <p:cNvSpPr>
            <a:spLocks noChangeArrowheads="1"/>
          </p:cNvSpPr>
          <p:nvPr/>
        </p:nvSpPr>
        <p:spPr bwMode="auto">
          <a:xfrm>
            <a:off x="6203950" y="3754438"/>
            <a:ext cx="404813" cy="233362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bg2"/>
                </a:solidFill>
              </a:rPr>
              <a:t>100</a:t>
            </a:r>
          </a:p>
        </p:txBody>
      </p:sp>
      <p:grpSp>
        <p:nvGrpSpPr>
          <p:cNvPr id="142397" name="Group 61"/>
          <p:cNvGrpSpPr>
            <a:grpSpLocks/>
          </p:cNvGrpSpPr>
          <p:nvPr/>
        </p:nvGrpSpPr>
        <p:grpSpPr bwMode="auto">
          <a:xfrm>
            <a:off x="6508750" y="2451100"/>
            <a:ext cx="2212975" cy="1087438"/>
            <a:chOff x="4100" y="1544"/>
            <a:chExt cx="1394" cy="685"/>
          </a:xfrm>
        </p:grpSpPr>
        <p:sp>
          <p:nvSpPr>
            <p:cNvPr id="142388" name="Text Box 52"/>
            <p:cNvSpPr txBox="1">
              <a:spLocks noChangeArrowheads="1"/>
            </p:cNvSpPr>
            <p:nvPr/>
          </p:nvSpPr>
          <p:spPr bwMode="auto">
            <a:xfrm>
              <a:off x="4475" y="2076"/>
              <a:ext cx="226" cy="1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16</a:t>
              </a:r>
            </a:p>
          </p:txBody>
        </p:sp>
        <p:sp>
          <p:nvSpPr>
            <p:cNvPr id="142390" name="Text Box 54"/>
            <p:cNvSpPr txBox="1">
              <a:spLocks noChangeArrowheads="1"/>
            </p:cNvSpPr>
            <p:nvPr/>
          </p:nvSpPr>
          <p:spPr bwMode="auto">
            <a:xfrm>
              <a:off x="4100" y="1602"/>
              <a:ext cx="167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/>
                <a:t>16</a:t>
              </a:r>
            </a:p>
          </p:txBody>
        </p:sp>
        <p:grpSp>
          <p:nvGrpSpPr>
            <p:cNvPr id="142395" name="Group 59"/>
            <p:cNvGrpSpPr>
              <a:grpSpLocks/>
            </p:cNvGrpSpPr>
            <p:nvPr/>
          </p:nvGrpSpPr>
          <p:grpSpPr bwMode="auto">
            <a:xfrm>
              <a:off x="4307" y="1544"/>
              <a:ext cx="1187" cy="363"/>
              <a:chOff x="4307" y="1544"/>
              <a:chExt cx="1187" cy="363"/>
            </a:xfrm>
          </p:grpSpPr>
          <p:sp>
            <p:nvSpPr>
              <p:cNvPr id="142391" name="Freeform 55"/>
              <p:cNvSpPr>
                <a:spLocks/>
              </p:cNvSpPr>
              <p:nvPr/>
            </p:nvSpPr>
            <p:spPr bwMode="auto">
              <a:xfrm>
                <a:off x="4307" y="1702"/>
                <a:ext cx="1150" cy="5"/>
              </a:xfrm>
              <a:custGeom>
                <a:avLst/>
                <a:gdLst>
                  <a:gd name="T0" fmla="*/ 0 w 1456"/>
                  <a:gd name="T1" fmla="*/ 0 h 3"/>
                  <a:gd name="T2" fmla="*/ 1456 w 1456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56" h="3">
                    <a:moveTo>
                      <a:pt x="0" y="0"/>
                    </a:moveTo>
                    <a:lnTo>
                      <a:pt x="1456" y="3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392" name="Line 56"/>
              <p:cNvSpPr>
                <a:spLocks noChangeShapeType="1"/>
              </p:cNvSpPr>
              <p:nvPr/>
            </p:nvSpPr>
            <p:spPr bwMode="auto">
              <a:xfrm>
                <a:off x="4682" y="1702"/>
                <a:ext cx="0" cy="20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393" name="Text Box 57"/>
              <p:cNvSpPr txBox="1">
                <a:spLocks noChangeArrowheads="1"/>
              </p:cNvSpPr>
              <p:nvPr/>
            </p:nvSpPr>
            <p:spPr bwMode="auto">
              <a:xfrm>
                <a:off x="4892" y="1544"/>
                <a:ext cx="60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/>
                  <a:t>System bus</a:t>
                </a:r>
              </a:p>
            </p:txBody>
          </p:sp>
        </p:grpSp>
        <p:sp>
          <p:nvSpPr>
            <p:cNvPr id="142396" name="Freeform 60"/>
            <p:cNvSpPr>
              <a:spLocks/>
            </p:cNvSpPr>
            <p:nvPr/>
          </p:nvSpPr>
          <p:spPr bwMode="auto">
            <a:xfrm>
              <a:off x="4386" y="1593"/>
              <a:ext cx="405" cy="569"/>
            </a:xfrm>
            <a:custGeom>
              <a:avLst/>
              <a:gdLst>
                <a:gd name="T0" fmla="*/ 348 w 405"/>
                <a:gd name="T1" fmla="*/ 543 h 569"/>
                <a:gd name="T2" fmla="*/ 390 w 405"/>
                <a:gd name="T3" fmla="*/ 501 h 569"/>
                <a:gd name="T4" fmla="*/ 396 w 405"/>
                <a:gd name="T5" fmla="*/ 135 h 569"/>
                <a:gd name="T6" fmla="*/ 336 w 405"/>
                <a:gd name="T7" fmla="*/ 21 h 569"/>
                <a:gd name="T8" fmla="*/ 0 w 405"/>
                <a:gd name="T9" fmla="*/ 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569">
                  <a:moveTo>
                    <a:pt x="348" y="543"/>
                  </a:moveTo>
                  <a:cubicBezTo>
                    <a:pt x="355" y="536"/>
                    <a:pt x="382" y="569"/>
                    <a:pt x="390" y="501"/>
                  </a:cubicBezTo>
                  <a:cubicBezTo>
                    <a:pt x="398" y="433"/>
                    <a:pt x="405" y="215"/>
                    <a:pt x="396" y="135"/>
                  </a:cubicBezTo>
                  <a:cubicBezTo>
                    <a:pt x="387" y="55"/>
                    <a:pt x="402" y="42"/>
                    <a:pt x="336" y="21"/>
                  </a:cubicBezTo>
                  <a:cubicBezTo>
                    <a:pt x="270" y="0"/>
                    <a:pt x="70" y="11"/>
                    <a:pt x="0" y="9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55292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EDE80-AE87-428A-94E7-F7EAF9BDC725}" type="slidenum">
              <a:rPr lang="en-US"/>
              <a:pPr/>
              <a:t>35</a:t>
            </a:fld>
            <a:endParaRPr lang="en-US" dirty="0"/>
          </a:p>
        </p:txBody>
      </p:sp>
      <p:grpSp>
        <p:nvGrpSpPr>
          <p:cNvPr id="143480" name="Group 120"/>
          <p:cNvGrpSpPr>
            <a:grpSpLocks/>
          </p:cNvGrpSpPr>
          <p:nvPr/>
        </p:nvGrpSpPr>
        <p:grpSpPr bwMode="auto">
          <a:xfrm>
            <a:off x="3200400" y="1752600"/>
            <a:ext cx="5929953" cy="5030788"/>
            <a:chOff x="2354" y="1055"/>
            <a:chExt cx="3140" cy="1504"/>
          </a:xfrm>
        </p:grpSpPr>
        <p:grpSp>
          <p:nvGrpSpPr>
            <p:cNvPr id="143479" name="Group 119"/>
            <p:cNvGrpSpPr>
              <a:grpSpLocks/>
            </p:cNvGrpSpPr>
            <p:nvPr/>
          </p:nvGrpSpPr>
          <p:grpSpPr bwMode="auto">
            <a:xfrm>
              <a:off x="2354" y="1055"/>
              <a:ext cx="3140" cy="1504"/>
              <a:chOff x="2354" y="1055"/>
              <a:chExt cx="3140" cy="1504"/>
            </a:xfrm>
          </p:grpSpPr>
          <p:sp>
            <p:nvSpPr>
              <p:cNvPr id="143365" name="Oval 5"/>
              <p:cNvSpPr>
                <a:spLocks noChangeArrowheads="1"/>
              </p:cNvSpPr>
              <p:nvPr/>
            </p:nvSpPr>
            <p:spPr bwMode="auto">
              <a:xfrm>
                <a:off x="4625" y="2407"/>
                <a:ext cx="92" cy="9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66" name="Rectangle 6"/>
              <p:cNvSpPr>
                <a:spLocks noChangeArrowheads="1"/>
              </p:cNvSpPr>
              <p:nvPr/>
            </p:nvSpPr>
            <p:spPr bwMode="auto">
              <a:xfrm>
                <a:off x="3873" y="1055"/>
                <a:ext cx="424" cy="150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rgbClr val="000000"/>
                    </a:solidFill>
                  </a:rPr>
                  <a:t>μP</a:t>
                </a:r>
              </a:p>
            </p:txBody>
          </p:sp>
          <p:sp>
            <p:nvSpPr>
              <p:cNvPr id="143367" name="Rectangle 7"/>
              <p:cNvSpPr>
                <a:spLocks noChangeArrowheads="1"/>
              </p:cNvSpPr>
              <p:nvPr/>
            </p:nvSpPr>
            <p:spPr bwMode="auto">
              <a:xfrm>
                <a:off x="4449" y="1910"/>
                <a:ext cx="454" cy="649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chemeClr val="bg2"/>
                    </a:solidFill>
                  </a:rPr>
                  <a:t>P1</a:t>
                </a:r>
              </a:p>
            </p:txBody>
          </p:sp>
          <p:sp>
            <p:nvSpPr>
              <p:cNvPr id="143368" name="Rectangle 8"/>
              <p:cNvSpPr>
                <a:spLocks noChangeArrowheads="1"/>
              </p:cNvSpPr>
              <p:nvPr/>
            </p:nvSpPr>
            <p:spPr bwMode="auto">
              <a:xfrm>
                <a:off x="4477" y="2381"/>
                <a:ext cx="375" cy="135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endParaRPr lang="en-US"/>
              </a:p>
            </p:txBody>
          </p:sp>
          <p:sp>
            <p:nvSpPr>
              <p:cNvPr id="143369" name="Freeform 9"/>
              <p:cNvSpPr>
                <a:spLocks/>
              </p:cNvSpPr>
              <p:nvPr/>
            </p:nvSpPr>
            <p:spPr bwMode="auto">
              <a:xfrm>
                <a:off x="4307" y="1702"/>
                <a:ext cx="1150" cy="5"/>
              </a:xfrm>
              <a:custGeom>
                <a:avLst/>
                <a:gdLst>
                  <a:gd name="T0" fmla="*/ 0 w 1456"/>
                  <a:gd name="T1" fmla="*/ 0 h 3"/>
                  <a:gd name="T2" fmla="*/ 1456 w 1456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56" h="3">
                    <a:moveTo>
                      <a:pt x="0" y="0"/>
                    </a:moveTo>
                    <a:lnTo>
                      <a:pt x="1456" y="3"/>
                    </a:lnTo>
                  </a:path>
                </a:pathLst>
              </a:custGeom>
              <a:noFill/>
              <a:ln w="15875">
                <a:solidFill>
                  <a:srgbClr val="969696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70" name="Line 10"/>
              <p:cNvSpPr>
                <a:spLocks noChangeShapeType="1"/>
              </p:cNvSpPr>
              <p:nvPr/>
            </p:nvSpPr>
            <p:spPr bwMode="auto">
              <a:xfrm>
                <a:off x="4682" y="1702"/>
                <a:ext cx="0" cy="205"/>
              </a:xfrm>
              <a:prstGeom prst="line">
                <a:avLst/>
              </a:prstGeom>
              <a:noFill/>
              <a:ln w="15875">
                <a:solidFill>
                  <a:srgbClr val="969696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71" name="Text Box 11"/>
              <p:cNvSpPr txBox="1">
                <a:spLocks noChangeArrowheads="1"/>
              </p:cNvSpPr>
              <p:nvPr/>
            </p:nvSpPr>
            <p:spPr bwMode="auto">
              <a:xfrm>
                <a:off x="4892" y="1544"/>
                <a:ext cx="60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System bus</a:t>
                </a:r>
              </a:p>
            </p:txBody>
          </p:sp>
          <p:sp>
            <p:nvSpPr>
              <p:cNvPr id="143372" name="Line 12"/>
              <p:cNvSpPr>
                <a:spLocks noChangeShapeType="1"/>
              </p:cNvSpPr>
              <p:nvPr/>
            </p:nvSpPr>
            <p:spPr bwMode="auto">
              <a:xfrm>
                <a:off x="4840" y="1494"/>
                <a:ext cx="0" cy="204"/>
              </a:xfrm>
              <a:prstGeom prst="line">
                <a:avLst/>
              </a:prstGeom>
              <a:noFill/>
              <a:ln w="15875">
                <a:solidFill>
                  <a:srgbClr val="969696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73" name="Freeform 13"/>
              <p:cNvSpPr>
                <a:spLocks/>
              </p:cNvSpPr>
              <p:nvPr/>
            </p:nvSpPr>
            <p:spPr bwMode="auto">
              <a:xfrm>
                <a:off x="3747" y="2241"/>
                <a:ext cx="154" cy="2"/>
              </a:xfrm>
              <a:custGeom>
                <a:avLst/>
                <a:gdLst>
                  <a:gd name="T0" fmla="*/ 196 w 196"/>
                  <a:gd name="T1" fmla="*/ 3 h 3"/>
                  <a:gd name="T2" fmla="*/ 0 w 196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6" h="3">
                    <a:moveTo>
                      <a:pt x="196" y="3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74" name="Rectangle 14"/>
              <p:cNvSpPr>
                <a:spLocks noChangeArrowheads="1"/>
              </p:cNvSpPr>
              <p:nvPr/>
            </p:nvSpPr>
            <p:spPr bwMode="auto">
              <a:xfrm>
                <a:off x="4459" y="2236"/>
                <a:ext cx="395" cy="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chemeClr val="bg2"/>
                    </a:solidFill>
                  </a:rPr>
                  <a:t>0x8000</a:t>
                </a:r>
              </a:p>
            </p:txBody>
          </p:sp>
          <p:sp>
            <p:nvSpPr>
              <p:cNvPr id="143375" name="Rectangle 15"/>
              <p:cNvSpPr>
                <a:spLocks noChangeArrowheads="1"/>
              </p:cNvSpPr>
              <p:nvPr/>
            </p:nvSpPr>
            <p:spPr bwMode="auto">
              <a:xfrm>
                <a:off x="2389" y="1060"/>
                <a:ext cx="1353" cy="149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endParaRPr lang="en-US"/>
              </a:p>
            </p:txBody>
          </p:sp>
          <p:sp>
            <p:nvSpPr>
              <p:cNvPr id="143376" name="Text Box 16"/>
              <p:cNvSpPr txBox="1">
                <a:spLocks noChangeArrowheads="1"/>
              </p:cNvSpPr>
              <p:nvPr/>
            </p:nvSpPr>
            <p:spPr bwMode="auto">
              <a:xfrm>
                <a:off x="2439" y="1308"/>
                <a:ext cx="22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16:</a:t>
                </a:r>
              </a:p>
            </p:txBody>
          </p:sp>
          <p:sp>
            <p:nvSpPr>
              <p:cNvPr id="143377" name="Text Box 17"/>
              <p:cNvSpPr txBox="1">
                <a:spLocks noChangeArrowheads="1"/>
              </p:cNvSpPr>
              <p:nvPr/>
            </p:nvSpPr>
            <p:spPr bwMode="auto">
              <a:xfrm>
                <a:off x="2721" y="1308"/>
                <a:ext cx="958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MOV R0, 0x8000 </a:t>
                </a:r>
              </a:p>
            </p:txBody>
          </p:sp>
          <p:sp>
            <p:nvSpPr>
              <p:cNvPr id="143378" name="Text Box 18"/>
              <p:cNvSpPr txBox="1">
                <a:spLocks noChangeArrowheads="1"/>
              </p:cNvSpPr>
              <p:nvPr/>
            </p:nvSpPr>
            <p:spPr bwMode="auto">
              <a:xfrm>
                <a:off x="2415" y="1423"/>
                <a:ext cx="249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17:</a:t>
                </a:r>
              </a:p>
            </p:txBody>
          </p:sp>
          <p:sp>
            <p:nvSpPr>
              <p:cNvPr id="143379" name="Text Box 19"/>
              <p:cNvSpPr txBox="1">
                <a:spLocks noChangeArrowheads="1"/>
              </p:cNvSpPr>
              <p:nvPr/>
            </p:nvSpPr>
            <p:spPr bwMode="auto">
              <a:xfrm>
                <a:off x="2721" y="1423"/>
                <a:ext cx="75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# modifies R0 </a:t>
                </a:r>
              </a:p>
            </p:txBody>
          </p:sp>
          <p:sp>
            <p:nvSpPr>
              <p:cNvPr id="143380" name="Text Box 20"/>
              <p:cNvSpPr txBox="1">
                <a:spLocks noChangeArrowheads="1"/>
              </p:cNvSpPr>
              <p:nvPr/>
            </p:nvSpPr>
            <p:spPr bwMode="auto">
              <a:xfrm>
                <a:off x="2427" y="1549"/>
                <a:ext cx="2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18:</a:t>
                </a:r>
              </a:p>
            </p:txBody>
          </p:sp>
          <p:sp>
            <p:nvSpPr>
              <p:cNvPr id="143381" name="Text Box 21"/>
              <p:cNvSpPr txBox="1">
                <a:spLocks noChangeArrowheads="1"/>
              </p:cNvSpPr>
              <p:nvPr/>
            </p:nvSpPr>
            <p:spPr bwMode="auto">
              <a:xfrm>
                <a:off x="2715" y="1549"/>
                <a:ext cx="1009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MOV 0x8001, R0 </a:t>
                </a:r>
              </a:p>
            </p:txBody>
          </p:sp>
          <p:sp>
            <p:nvSpPr>
              <p:cNvPr id="143382" name="Text Box 22"/>
              <p:cNvSpPr txBox="1">
                <a:spLocks noChangeArrowheads="1"/>
              </p:cNvSpPr>
              <p:nvPr/>
            </p:nvSpPr>
            <p:spPr bwMode="auto">
              <a:xfrm>
                <a:off x="2463" y="1678"/>
                <a:ext cx="201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19:</a:t>
                </a:r>
              </a:p>
            </p:txBody>
          </p:sp>
          <p:sp>
            <p:nvSpPr>
              <p:cNvPr id="143383" name="Text Box 23"/>
              <p:cNvSpPr txBox="1">
                <a:spLocks noChangeArrowheads="1"/>
              </p:cNvSpPr>
              <p:nvPr/>
            </p:nvSpPr>
            <p:spPr bwMode="auto">
              <a:xfrm>
                <a:off x="2715" y="1690"/>
                <a:ext cx="1041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RETI  # ISR return</a:t>
                </a:r>
              </a:p>
            </p:txBody>
          </p:sp>
          <p:sp>
            <p:nvSpPr>
              <p:cNvPr id="143384" name="Text Box 24"/>
              <p:cNvSpPr txBox="1">
                <a:spLocks noChangeArrowheads="1"/>
              </p:cNvSpPr>
              <p:nvPr/>
            </p:nvSpPr>
            <p:spPr bwMode="auto">
              <a:xfrm>
                <a:off x="2431" y="1198"/>
                <a:ext cx="290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i="1">
                    <a:solidFill>
                      <a:srgbClr val="808080"/>
                    </a:solidFill>
                  </a:rPr>
                  <a:t>ISR </a:t>
                </a:r>
              </a:p>
            </p:txBody>
          </p:sp>
          <p:sp>
            <p:nvSpPr>
              <p:cNvPr id="143385" name="Text Box 25"/>
              <p:cNvSpPr txBox="1">
                <a:spLocks noChangeArrowheads="1"/>
              </p:cNvSpPr>
              <p:nvPr/>
            </p:nvSpPr>
            <p:spPr bwMode="auto">
              <a:xfrm>
                <a:off x="2354" y="2083"/>
                <a:ext cx="284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>
                    <a:solidFill>
                      <a:srgbClr val="000000"/>
                    </a:solidFill>
                  </a:rPr>
                  <a:t>100:</a:t>
                </a:r>
              </a:p>
            </p:txBody>
          </p:sp>
          <p:sp>
            <p:nvSpPr>
              <p:cNvPr id="143386" name="Text Box 26"/>
              <p:cNvSpPr txBox="1">
                <a:spLocks noChangeArrowheads="1"/>
              </p:cNvSpPr>
              <p:nvPr/>
            </p:nvSpPr>
            <p:spPr bwMode="auto">
              <a:xfrm>
                <a:off x="2410" y="2216"/>
                <a:ext cx="237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>
                    <a:solidFill>
                      <a:srgbClr val="000000"/>
                    </a:solidFill>
                  </a:rPr>
                  <a:t>101:</a:t>
                </a:r>
              </a:p>
            </p:txBody>
          </p:sp>
          <p:sp>
            <p:nvSpPr>
              <p:cNvPr id="143387" name="Text Box 27"/>
              <p:cNvSpPr txBox="1">
                <a:spLocks noChangeArrowheads="1"/>
              </p:cNvSpPr>
              <p:nvPr/>
            </p:nvSpPr>
            <p:spPr bwMode="auto">
              <a:xfrm>
                <a:off x="2703" y="2216"/>
                <a:ext cx="607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>
                    <a:solidFill>
                      <a:srgbClr val="000000"/>
                    </a:solidFill>
                  </a:rPr>
                  <a:t>instruction </a:t>
                </a:r>
              </a:p>
            </p:txBody>
          </p:sp>
          <p:sp>
            <p:nvSpPr>
              <p:cNvPr id="143388" name="Text Box 28"/>
              <p:cNvSpPr txBox="1">
                <a:spLocks noChangeArrowheads="1"/>
              </p:cNvSpPr>
              <p:nvPr/>
            </p:nvSpPr>
            <p:spPr bwMode="auto">
              <a:xfrm>
                <a:off x="2486" y="1763"/>
                <a:ext cx="17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>
                    <a:solidFill>
                      <a:srgbClr val="000000"/>
                    </a:solidFill>
                  </a:rPr>
                  <a:t>...</a:t>
                </a:r>
              </a:p>
            </p:txBody>
          </p:sp>
          <p:sp>
            <p:nvSpPr>
              <p:cNvPr id="143389" name="Text Box 29"/>
              <p:cNvSpPr txBox="1">
                <a:spLocks noChangeArrowheads="1"/>
              </p:cNvSpPr>
              <p:nvPr/>
            </p:nvSpPr>
            <p:spPr bwMode="auto">
              <a:xfrm>
                <a:off x="2431" y="1890"/>
                <a:ext cx="792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i="1">
                    <a:solidFill>
                      <a:srgbClr val="000000"/>
                    </a:solidFill>
                  </a:rPr>
                  <a:t>Main program</a:t>
                </a:r>
              </a:p>
            </p:txBody>
          </p:sp>
          <p:sp>
            <p:nvSpPr>
              <p:cNvPr id="143390" name="Text Box 30"/>
              <p:cNvSpPr txBox="1">
                <a:spLocks noChangeArrowheads="1"/>
              </p:cNvSpPr>
              <p:nvPr/>
            </p:nvSpPr>
            <p:spPr bwMode="auto">
              <a:xfrm>
                <a:off x="2475" y="1969"/>
                <a:ext cx="172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>
                    <a:solidFill>
                      <a:srgbClr val="000000"/>
                    </a:solidFill>
                  </a:rPr>
                  <a:t>...</a:t>
                </a:r>
              </a:p>
            </p:txBody>
          </p:sp>
          <p:sp>
            <p:nvSpPr>
              <p:cNvPr id="143391" name="Text Box 31"/>
              <p:cNvSpPr txBox="1">
                <a:spLocks noChangeArrowheads="1"/>
              </p:cNvSpPr>
              <p:nvPr/>
            </p:nvSpPr>
            <p:spPr bwMode="auto">
              <a:xfrm>
                <a:off x="2622" y="1098"/>
                <a:ext cx="927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noProof="1"/>
                  <a:t>Program memory</a:t>
                </a:r>
              </a:p>
            </p:txBody>
          </p:sp>
          <p:sp>
            <p:nvSpPr>
              <p:cNvPr id="143392" name="Rectangle 32"/>
              <p:cNvSpPr>
                <a:spLocks noChangeArrowheads="1"/>
              </p:cNvSpPr>
              <p:nvPr/>
            </p:nvSpPr>
            <p:spPr bwMode="auto">
              <a:xfrm>
                <a:off x="3905" y="2171"/>
                <a:ext cx="252" cy="14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rgbClr val="000000"/>
                    </a:solidFill>
                  </a:rPr>
                  <a:t>PC</a:t>
                </a:r>
              </a:p>
            </p:txBody>
          </p:sp>
          <p:sp>
            <p:nvSpPr>
              <p:cNvPr id="143393" name="Rectangle 33"/>
              <p:cNvSpPr>
                <a:spLocks noChangeArrowheads="1"/>
              </p:cNvSpPr>
              <p:nvPr/>
            </p:nvSpPr>
            <p:spPr bwMode="auto">
              <a:xfrm>
                <a:off x="4321" y="1065"/>
                <a:ext cx="1152" cy="427"/>
              </a:xfrm>
              <a:prstGeom prst="rect">
                <a:avLst/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Data memory</a:t>
                </a:r>
              </a:p>
            </p:txBody>
          </p:sp>
          <p:sp>
            <p:nvSpPr>
              <p:cNvPr id="143394" name="Text Box 34"/>
              <p:cNvSpPr txBox="1">
                <a:spLocks noChangeArrowheads="1"/>
              </p:cNvSpPr>
              <p:nvPr/>
            </p:nvSpPr>
            <p:spPr bwMode="auto">
              <a:xfrm>
                <a:off x="4335" y="1188"/>
                <a:ext cx="379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0x0000</a:t>
                </a:r>
              </a:p>
            </p:txBody>
          </p:sp>
          <p:sp>
            <p:nvSpPr>
              <p:cNvPr id="143395" name="Text Box 35"/>
              <p:cNvSpPr txBox="1">
                <a:spLocks noChangeArrowheads="1"/>
              </p:cNvSpPr>
              <p:nvPr/>
            </p:nvSpPr>
            <p:spPr bwMode="auto">
              <a:xfrm>
                <a:off x="4734" y="1188"/>
                <a:ext cx="390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0x0001</a:t>
                </a:r>
              </a:p>
            </p:txBody>
          </p:sp>
          <p:sp>
            <p:nvSpPr>
              <p:cNvPr id="143396" name="Text Box 36"/>
              <p:cNvSpPr txBox="1">
                <a:spLocks noChangeArrowheads="1"/>
              </p:cNvSpPr>
              <p:nvPr/>
            </p:nvSpPr>
            <p:spPr bwMode="auto">
              <a:xfrm>
                <a:off x="4352" y="1334"/>
                <a:ext cx="363" cy="129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endParaRPr lang="en-US"/>
              </a:p>
            </p:txBody>
          </p:sp>
          <p:sp>
            <p:nvSpPr>
              <p:cNvPr id="143397" name="Text Box 37"/>
              <p:cNvSpPr txBox="1">
                <a:spLocks noChangeArrowheads="1"/>
              </p:cNvSpPr>
              <p:nvPr/>
            </p:nvSpPr>
            <p:spPr bwMode="auto">
              <a:xfrm>
                <a:off x="4715" y="1334"/>
                <a:ext cx="365" cy="129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endParaRPr lang="en-US"/>
              </a:p>
            </p:txBody>
          </p:sp>
          <p:sp>
            <p:nvSpPr>
              <p:cNvPr id="143398" name="Text Box 38"/>
              <p:cNvSpPr txBox="1">
                <a:spLocks noChangeArrowheads="1"/>
              </p:cNvSpPr>
              <p:nvPr/>
            </p:nvSpPr>
            <p:spPr bwMode="auto">
              <a:xfrm>
                <a:off x="5080" y="1334"/>
                <a:ext cx="363" cy="129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endParaRPr lang="en-US"/>
              </a:p>
            </p:txBody>
          </p:sp>
          <p:sp>
            <p:nvSpPr>
              <p:cNvPr id="143399" name="Text Box 39"/>
              <p:cNvSpPr txBox="1">
                <a:spLocks noChangeArrowheads="1"/>
              </p:cNvSpPr>
              <p:nvPr/>
            </p:nvSpPr>
            <p:spPr bwMode="auto">
              <a:xfrm>
                <a:off x="4477" y="2075"/>
                <a:ext cx="226" cy="153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16</a:t>
                </a:r>
              </a:p>
            </p:txBody>
          </p:sp>
          <p:sp>
            <p:nvSpPr>
              <p:cNvPr id="143400" name="Freeform 40"/>
              <p:cNvSpPr>
                <a:spLocks/>
              </p:cNvSpPr>
              <p:nvPr/>
            </p:nvSpPr>
            <p:spPr bwMode="auto">
              <a:xfrm>
                <a:off x="4303" y="2100"/>
                <a:ext cx="139" cy="1"/>
              </a:xfrm>
              <a:custGeom>
                <a:avLst/>
                <a:gdLst>
                  <a:gd name="T0" fmla="*/ 139 w 139"/>
                  <a:gd name="T1" fmla="*/ 1 h 1"/>
                  <a:gd name="T2" fmla="*/ 0 w 139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9" h="1">
                    <a:moveTo>
                      <a:pt x="139" y="1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01" name="Text Box 41"/>
              <p:cNvSpPr txBox="1">
                <a:spLocks noChangeArrowheads="1"/>
              </p:cNvSpPr>
              <p:nvPr/>
            </p:nvSpPr>
            <p:spPr bwMode="auto">
              <a:xfrm>
                <a:off x="4080" y="2020"/>
                <a:ext cx="190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Int</a:t>
                </a:r>
              </a:p>
            </p:txBody>
          </p:sp>
          <p:grpSp>
            <p:nvGrpSpPr>
              <p:cNvPr id="143404" name="Group 44"/>
              <p:cNvGrpSpPr>
                <a:grpSpLocks/>
              </p:cNvGrpSpPr>
              <p:nvPr/>
            </p:nvGrpSpPr>
            <p:grpSpPr bwMode="auto">
              <a:xfrm>
                <a:off x="5174" y="1411"/>
                <a:ext cx="168" cy="22"/>
                <a:chOff x="5212" y="2481"/>
                <a:chExt cx="213" cy="29"/>
              </a:xfrm>
            </p:grpSpPr>
            <p:sp>
              <p:nvSpPr>
                <p:cNvPr id="143405" name="Oval 45"/>
                <p:cNvSpPr>
                  <a:spLocks noChangeArrowheads="1"/>
                </p:cNvSpPr>
                <p:nvPr/>
              </p:nvSpPr>
              <p:spPr bwMode="auto">
                <a:xfrm>
                  <a:off x="5304" y="2481"/>
                  <a:ext cx="29" cy="29"/>
                </a:xfrm>
                <a:prstGeom prst="ellipse">
                  <a:avLst/>
                </a:prstGeom>
                <a:noFill/>
                <a:ln w="9525">
                  <a:solidFill>
                    <a:srgbClr val="969696"/>
                  </a:solidFill>
                  <a:prstDash val="dash"/>
                  <a:round/>
                  <a:headEnd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969696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406" name="Oval 46"/>
                <p:cNvSpPr>
                  <a:spLocks noChangeArrowheads="1"/>
                </p:cNvSpPr>
                <p:nvPr/>
              </p:nvSpPr>
              <p:spPr bwMode="auto">
                <a:xfrm>
                  <a:off x="5212" y="2481"/>
                  <a:ext cx="29" cy="29"/>
                </a:xfrm>
                <a:prstGeom prst="ellipse">
                  <a:avLst/>
                </a:prstGeom>
                <a:noFill/>
                <a:ln w="9525">
                  <a:solidFill>
                    <a:srgbClr val="969696"/>
                  </a:solidFill>
                  <a:prstDash val="dash"/>
                  <a:round/>
                  <a:headEnd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969696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407" name="Oval 47"/>
                <p:cNvSpPr>
                  <a:spLocks noChangeArrowheads="1"/>
                </p:cNvSpPr>
                <p:nvPr/>
              </p:nvSpPr>
              <p:spPr bwMode="auto">
                <a:xfrm>
                  <a:off x="5396" y="2481"/>
                  <a:ext cx="29" cy="29"/>
                </a:xfrm>
                <a:prstGeom prst="ellipse">
                  <a:avLst/>
                </a:prstGeom>
                <a:noFill/>
                <a:ln w="9525">
                  <a:solidFill>
                    <a:srgbClr val="969696"/>
                  </a:solidFill>
                  <a:prstDash val="dash"/>
                  <a:round/>
                  <a:headEnd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969696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3408" name="Text Box 48"/>
              <p:cNvSpPr txBox="1">
                <a:spLocks noChangeArrowheads="1"/>
              </p:cNvSpPr>
              <p:nvPr/>
            </p:nvSpPr>
            <p:spPr bwMode="auto">
              <a:xfrm>
                <a:off x="2703" y="2090"/>
                <a:ext cx="591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>
                    <a:solidFill>
                      <a:srgbClr val="000000"/>
                    </a:solidFill>
                  </a:rPr>
                  <a:t>instruction </a:t>
                </a:r>
              </a:p>
            </p:txBody>
          </p:sp>
        </p:grpSp>
        <p:sp>
          <p:nvSpPr>
            <p:cNvPr id="143469" name="Freeform 109"/>
            <p:cNvSpPr>
              <a:spLocks/>
            </p:cNvSpPr>
            <p:nvPr/>
          </p:nvSpPr>
          <p:spPr bwMode="auto">
            <a:xfrm>
              <a:off x="4309" y="1962"/>
              <a:ext cx="133" cy="1"/>
            </a:xfrm>
            <a:custGeom>
              <a:avLst/>
              <a:gdLst>
                <a:gd name="T0" fmla="*/ 0 w 133"/>
                <a:gd name="T1" fmla="*/ 0 h 1"/>
                <a:gd name="T2" fmla="*/ 133 w 133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3" h="1">
                  <a:moveTo>
                    <a:pt x="0" y="0"/>
                  </a:moveTo>
                  <a:lnTo>
                    <a:pt x="133" y="1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0" name="Text Box 110"/>
            <p:cNvSpPr txBox="1">
              <a:spLocks noChangeArrowheads="1"/>
            </p:cNvSpPr>
            <p:nvPr/>
          </p:nvSpPr>
          <p:spPr bwMode="auto">
            <a:xfrm>
              <a:off x="4068" y="1887"/>
              <a:ext cx="207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Inta</a:t>
              </a:r>
            </a:p>
          </p:txBody>
        </p:sp>
      </p:grp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Peripheral to memory transfer </a:t>
            </a:r>
            <a:r>
              <a:rPr lang="en-US" i="1"/>
              <a:t>without</a:t>
            </a:r>
            <a:r>
              <a:rPr lang="en-US"/>
              <a:t> DMA, using vectored interrupt (cont’)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312738" y="1682750"/>
            <a:ext cx="3243262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/>
              <a:t>5(a): </a:t>
            </a:r>
            <a:r>
              <a:rPr lang="en-US" sz="1400">
                <a:sym typeface="Symbol" pitchFamily="18" charset="2"/>
              </a:rPr>
              <a:t></a:t>
            </a:r>
            <a:r>
              <a:rPr lang="en-US" sz="1400"/>
              <a:t>P jumps to the address on the bus (16).  The ISR there reads data from 0x8000 and then writes it to 0x0001, which is in memory.</a:t>
            </a:r>
          </a:p>
          <a:p>
            <a:pPr algn="l">
              <a:spcBef>
                <a:spcPct val="0"/>
              </a:spcBef>
            </a:pPr>
            <a:endParaRPr lang="en-US" sz="1400"/>
          </a:p>
          <a:p>
            <a:pPr algn="l">
              <a:spcBef>
                <a:spcPct val="0"/>
              </a:spcBef>
            </a:pPr>
            <a:r>
              <a:rPr lang="en-US" sz="1400"/>
              <a:t>5(b): After being read, P1 de-asserts </a:t>
            </a:r>
            <a:r>
              <a:rPr lang="en-US" sz="1400" i="1"/>
              <a:t>Int</a:t>
            </a:r>
            <a:r>
              <a:rPr lang="en-US" sz="1400"/>
              <a:t>.</a:t>
            </a:r>
          </a:p>
          <a:p>
            <a:pPr algn="l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80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386" name="Group 2"/>
          <p:cNvGrpSpPr>
            <a:grpSpLocks/>
          </p:cNvGrpSpPr>
          <p:nvPr/>
        </p:nvGrpSpPr>
        <p:grpSpPr bwMode="auto">
          <a:xfrm>
            <a:off x="161623" y="2132012"/>
            <a:ext cx="8831261" cy="4725988"/>
            <a:chOff x="2354" y="1055"/>
            <a:chExt cx="3140" cy="1504"/>
          </a:xfrm>
        </p:grpSpPr>
        <p:grpSp>
          <p:nvGrpSpPr>
            <p:cNvPr id="144387" name="Group 3"/>
            <p:cNvGrpSpPr>
              <a:grpSpLocks/>
            </p:cNvGrpSpPr>
            <p:nvPr/>
          </p:nvGrpSpPr>
          <p:grpSpPr bwMode="auto">
            <a:xfrm>
              <a:off x="2354" y="1055"/>
              <a:ext cx="3140" cy="1504"/>
              <a:chOff x="2354" y="1055"/>
              <a:chExt cx="3140" cy="1504"/>
            </a:xfrm>
          </p:grpSpPr>
          <p:sp>
            <p:nvSpPr>
              <p:cNvPr id="144388" name="Oval 4"/>
              <p:cNvSpPr>
                <a:spLocks noChangeArrowheads="1"/>
              </p:cNvSpPr>
              <p:nvPr/>
            </p:nvSpPr>
            <p:spPr bwMode="auto">
              <a:xfrm>
                <a:off x="4625" y="2407"/>
                <a:ext cx="92" cy="9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89" name="Rectangle 5"/>
              <p:cNvSpPr>
                <a:spLocks noChangeArrowheads="1"/>
              </p:cNvSpPr>
              <p:nvPr/>
            </p:nvSpPr>
            <p:spPr bwMode="auto">
              <a:xfrm>
                <a:off x="3873" y="1055"/>
                <a:ext cx="424" cy="150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rgbClr val="000000"/>
                    </a:solidFill>
                  </a:rPr>
                  <a:t>μP</a:t>
                </a:r>
              </a:p>
            </p:txBody>
          </p:sp>
          <p:sp>
            <p:nvSpPr>
              <p:cNvPr id="144390" name="Rectangle 6"/>
              <p:cNvSpPr>
                <a:spLocks noChangeArrowheads="1"/>
              </p:cNvSpPr>
              <p:nvPr/>
            </p:nvSpPr>
            <p:spPr bwMode="auto">
              <a:xfrm>
                <a:off x="4449" y="1910"/>
                <a:ext cx="454" cy="649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chemeClr val="bg2"/>
                    </a:solidFill>
                  </a:rPr>
                  <a:t>P1</a:t>
                </a:r>
              </a:p>
            </p:txBody>
          </p:sp>
          <p:sp>
            <p:nvSpPr>
              <p:cNvPr id="144391" name="Rectangle 7"/>
              <p:cNvSpPr>
                <a:spLocks noChangeArrowheads="1"/>
              </p:cNvSpPr>
              <p:nvPr/>
            </p:nvSpPr>
            <p:spPr bwMode="auto">
              <a:xfrm>
                <a:off x="4477" y="2381"/>
                <a:ext cx="375" cy="135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endParaRPr lang="en-US"/>
              </a:p>
            </p:txBody>
          </p:sp>
          <p:sp>
            <p:nvSpPr>
              <p:cNvPr id="144392" name="Freeform 8"/>
              <p:cNvSpPr>
                <a:spLocks/>
              </p:cNvSpPr>
              <p:nvPr/>
            </p:nvSpPr>
            <p:spPr bwMode="auto">
              <a:xfrm>
                <a:off x="4307" y="1702"/>
                <a:ext cx="1150" cy="5"/>
              </a:xfrm>
              <a:custGeom>
                <a:avLst/>
                <a:gdLst>
                  <a:gd name="T0" fmla="*/ 0 w 1456"/>
                  <a:gd name="T1" fmla="*/ 0 h 3"/>
                  <a:gd name="T2" fmla="*/ 1456 w 1456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56" h="3">
                    <a:moveTo>
                      <a:pt x="0" y="0"/>
                    </a:moveTo>
                    <a:lnTo>
                      <a:pt x="1456" y="3"/>
                    </a:lnTo>
                  </a:path>
                </a:pathLst>
              </a:custGeom>
              <a:noFill/>
              <a:ln w="15875">
                <a:solidFill>
                  <a:srgbClr val="969696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93" name="Line 9"/>
              <p:cNvSpPr>
                <a:spLocks noChangeShapeType="1"/>
              </p:cNvSpPr>
              <p:nvPr/>
            </p:nvSpPr>
            <p:spPr bwMode="auto">
              <a:xfrm>
                <a:off x="4682" y="1702"/>
                <a:ext cx="0" cy="205"/>
              </a:xfrm>
              <a:prstGeom prst="line">
                <a:avLst/>
              </a:prstGeom>
              <a:noFill/>
              <a:ln w="15875">
                <a:solidFill>
                  <a:srgbClr val="969696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94" name="Text Box 10"/>
              <p:cNvSpPr txBox="1">
                <a:spLocks noChangeArrowheads="1"/>
              </p:cNvSpPr>
              <p:nvPr/>
            </p:nvSpPr>
            <p:spPr bwMode="auto">
              <a:xfrm>
                <a:off x="4892" y="1544"/>
                <a:ext cx="60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System bus</a:t>
                </a:r>
              </a:p>
            </p:txBody>
          </p:sp>
          <p:sp>
            <p:nvSpPr>
              <p:cNvPr id="144395" name="Line 11"/>
              <p:cNvSpPr>
                <a:spLocks noChangeShapeType="1"/>
              </p:cNvSpPr>
              <p:nvPr/>
            </p:nvSpPr>
            <p:spPr bwMode="auto">
              <a:xfrm>
                <a:off x="4840" y="1494"/>
                <a:ext cx="0" cy="204"/>
              </a:xfrm>
              <a:prstGeom prst="line">
                <a:avLst/>
              </a:prstGeom>
              <a:noFill/>
              <a:ln w="15875">
                <a:solidFill>
                  <a:srgbClr val="969696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96" name="Freeform 12"/>
              <p:cNvSpPr>
                <a:spLocks/>
              </p:cNvSpPr>
              <p:nvPr/>
            </p:nvSpPr>
            <p:spPr bwMode="auto">
              <a:xfrm>
                <a:off x="3747" y="2241"/>
                <a:ext cx="154" cy="2"/>
              </a:xfrm>
              <a:custGeom>
                <a:avLst/>
                <a:gdLst>
                  <a:gd name="T0" fmla="*/ 196 w 196"/>
                  <a:gd name="T1" fmla="*/ 3 h 3"/>
                  <a:gd name="T2" fmla="*/ 0 w 196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6" h="3">
                    <a:moveTo>
                      <a:pt x="196" y="3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97" name="Rectangle 13"/>
              <p:cNvSpPr>
                <a:spLocks noChangeArrowheads="1"/>
              </p:cNvSpPr>
              <p:nvPr/>
            </p:nvSpPr>
            <p:spPr bwMode="auto">
              <a:xfrm>
                <a:off x="4459" y="2236"/>
                <a:ext cx="395" cy="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dirty="0">
                    <a:solidFill>
                      <a:schemeClr val="bg2"/>
                    </a:solidFill>
                  </a:rPr>
                  <a:t>0x8000</a:t>
                </a:r>
              </a:p>
            </p:txBody>
          </p:sp>
          <p:sp>
            <p:nvSpPr>
              <p:cNvPr id="144398" name="Rectangle 14"/>
              <p:cNvSpPr>
                <a:spLocks noChangeArrowheads="1"/>
              </p:cNvSpPr>
              <p:nvPr/>
            </p:nvSpPr>
            <p:spPr bwMode="auto">
              <a:xfrm>
                <a:off x="2389" y="1060"/>
                <a:ext cx="1353" cy="149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endParaRPr lang="en-US"/>
              </a:p>
            </p:txBody>
          </p:sp>
          <p:sp>
            <p:nvSpPr>
              <p:cNvPr id="144399" name="Text Box 15"/>
              <p:cNvSpPr txBox="1">
                <a:spLocks noChangeArrowheads="1"/>
              </p:cNvSpPr>
              <p:nvPr/>
            </p:nvSpPr>
            <p:spPr bwMode="auto">
              <a:xfrm>
                <a:off x="2439" y="1308"/>
                <a:ext cx="22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/>
                  <a:t>16:</a:t>
                </a:r>
              </a:p>
            </p:txBody>
          </p:sp>
          <p:sp>
            <p:nvSpPr>
              <p:cNvPr id="144400" name="Text Box 16"/>
              <p:cNvSpPr txBox="1">
                <a:spLocks noChangeArrowheads="1"/>
              </p:cNvSpPr>
              <p:nvPr/>
            </p:nvSpPr>
            <p:spPr bwMode="auto">
              <a:xfrm>
                <a:off x="2721" y="1308"/>
                <a:ext cx="958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/>
                  <a:t>MOV R0, 0x8000 </a:t>
                </a:r>
              </a:p>
            </p:txBody>
          </p:sp>
          <p:sp>
            <p:nvSpPr>
              <p:cNvPr id="144401" name="Text Box 17"/>
              <p:cNvSpPr txBox="1">
                <a:spLocks noChangeArrowheads="1"/>
              </p:cNvSpPr>
              <p:nvPr/>
            </p:nvSpPr>
            <p:spPr bwMode="auto">
              <a:xfrm>
                <a:off x="2415" y="1423"/>
                <a:ext cx="249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/>
                  <a:t>17:</a:t>
                </a:r>
              </a:p>
            </p:txBody>
          </p:sp>
          <p:sp>
            <p:nvSpPr>
              <p:cNvPr id="144402" name="Text Box 18"/>
              <p:cNvSpPr txBox="1">
                <a:spLocks noChangeArrowheads="1"/>
              </p:cNvSpPr>
              <p:nvPr/>
            </p:nvSpPr>
            <p:spPr bwMode="auto">
              <a:xfrm>
                <a:off x="2721" y="1423"/>
                <a:ext cx="759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/>
                  <a:t># modifies R0 </a:t>
                </a:r>
              </a:p>
            </p:txBody>
          </p:sp>
          <p:sp>
            <p:nvSpPr>
              <p:cNvPr id="144403" name="Text Box 19"/>
              <p:cNvSpPr txBox="1">
                <a:spLocks noChangeArrowheads="1"/>
              </p:cNvSpPr>
              <p:nvPr/>
            </p:nvSpPr>
            <p:spPr bwMode="auto">
              <a:xfrm>
                <a:off x="2427" y="1549"/>
                <a:ext cx="2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/>
                  <a:t>18:</a:t>
                </a:r>
              </a:p>
            </p:txBody>
          </p:sp>
          <p:sp>
            <p:nvSpPr>
              <p:cNvPr id="144404" name="Text Box 20"/>
              <p:cNvSpPr txBox="1">
                <a:spLocks noChangeArrowheads="1"/>
              </p:cNvSpPr>
              <p:nvPr/>
            </p:nvSpPr>
            <p:spPr bwMode="auto">
              <a:xfrm>
                <a:off x="2715" y="1549"/>
                <a:ext cx="1009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/>
                  <a:t>MOV 0x8001, R0 </a:t>
                </a:r>
              </a:p>
            </p:txBody>
          </p:sp>
          <p:sp>
            <p:nvSpPr>
              <p:cNvPr id="144405" name="Text Box 21"/>
              <p:cNvSpPr txBox="1">
                <a:spLocks noChangeArrowheads="1"/>
              </p:cNvSpPr>
              <p:nvPr/>
            </p:nvSpPr>
            <p:spPr bwMode="auto">
              <a:xfrm>
                <a:off x="2463" y="1678"/>
                <a:ext cx="201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/>
                  <a:t>19:</a:t>
                </a:r>
              </a:p>
            </p:txBody>
          </p:sp>
          <p:sp>
            <p:nvSpPr>
              <p:cNvPr id="144406" name="Text Box 22"/>
              <p:cNvSpPr txBox="1">
                <a:spLocks noChangeArrowheads="1"/>
              </p:cNvSpPr>
              <p:nvPr/>
            </p:nvSpPr>
            <p:spPr bwMode="auto">
              <a:xfrm>
                <a:off x="2715" y="1690"/>
                <a:ext cx="1041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/>
                  <a:t>RETI  # ISR return</a:t>
                </a:r>
              </a:p>
            </p:txBody>
          </p:sp>
          <p:sp>
            <p:nvSpPr>
              <p:cNvPr id="144407" name="Text Box 23"/>
              <p:cNvSpPr txBox="1">
                <a:spLocks noChangeArrowheads="1"/>
              </p:cNvSpPr>
              <p:nvPr/>
            </p:nvSpPr>
            <p:spPr bwMode="auto">
              <a:xfrm>
                <a:off x="2431" y="1198"/>
                <a:ext cx="290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i="1"/>
                  <a:t>ISR </a:t>
                </a:r>
              </a:p>
            </p:txBody>
          </p:sp>
          <p:sp>
            <p:nvSpPr>
              <p:cNvPr id="144408" name="Text Box 24"/>
              <p:cNvSpPr txBox="1">
                <a:spLocks noChangeArrowheads="1"/>
              </p:cNvSpPr>
              <p:nvPr/>
            </p:nvSpPr>
            <p:spPr bwMode="auto">
              <a:xfrm>
                <a:off x="2354" y="2083"/>
                <a:ext cx="284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>
                    <a:solidFill>
                      <a:schemeClr val="bg2"/>
                    </a:solidFill>
                  </a:rPr>
                  <a:t>100:</a:t>
                </a:r>
              </a:p>
            </p:txBody>
          </p:sp>
          <p:sp>
            <p:nvSpPr>
              <p:cNvPr id="144409" name="Text Box 25"/>
              <p:cNvSpPr txBox="1">
                <a:spLocks noChangeArrowheads="1"/>
              </p:cNvSpPr>
              <p:nvPr/>
            </p:nvSpPr>
            <p:spPr bwMode="auto">
              <a:xfrm>
                <a:off x="2410" y="2216"/>
                <a:ext cx="237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>
                    <a:solidFill>
                      <a:schemeClr val="bg2"/>
                    </a:solidFill>
                  </a:rPr>
                  <a:t>101:</a:t>
                </a:r>
              </a:p>
            </p:txBody>
          </p:sp>
          <p:sp>
            <p:nvSpPr>
              <p:cNvPr id="144410" name="Text Box 26"/>
              <p:cNvSpPr txBox="1">
                <a:spLocks noChangeArrowheads="1"/>
              </p:cNvSpPr>
              <p:nvPr/>
            </p:nvSpPr>
            <p:spPr bwMode="auto">
              <a:xfrm>
                <a:off x="2703" y="2216"/>
                <a:ext cx="607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>
                    <a:solidFill>
                      <a:schemeClr val="bg2"/>
                    </a:solidFill>
                  </a:rPr>
                  <a:t>instruction </a:t>
                </a:r>
              </a:p>
            </p:txBody>
          </p:sp>
          <p:sp>
            <p:nvSpPr>
              <p:cNvPr id="144411" name="Text Box 27"/>
              <p:cNvSpPr txBox="1">
                <a:spLocks noChangeArrowheads="1"/>
              </p:cNvSpPr>
              <p:nvPr/>
            </p:nvSpPr>
            <p:spPr bwMode="auto">
              <a:xfrm>
                <a:off x="2486" y="1763"/>
                <a:ext cx="17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>
                    <a:solidFill>
                      <a:srgbClr val="000000"/>
                    </a:solidFill>
                  </a:rPr>
                  <a:t>...</a:t>
                </a:r>
              </a:p>
            </p:txBody>
          </p:sp>
          <p:sp>
            <p:nvSpPr>
              <p:cNvPr id="144412" name="Text Box 28"/>
              <p:cNvSpPr txBox="1">
                <a:spLocks noChangeArrowheads="1"/>
              </p:cNvSpPr>
              <p:nvPr/>
            </p:nvSpPr>
            <p:spPr bwMode="auto">
              <a:xfrm>
                <a:off x="2431" y="1890"/>
                <a:ext cx="792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i="1">
                    <a:solidFill>
                      <a:schemeClr val="bg2"/>
                    </a:solidFill>
                  </a:rPr>
                  <a:t>Main program</a:t>
                </a:r>
              </a:p>
            </p:txBody>
          </p:sp>
          <p:sp>
            <p:nvSpPr>
              <p:cNvPr id="144413" name="Text Box 29"/>
              <p:cNvSpPr txBox="1">
                <a:spLocks noChangeArrowheads="1"/>
              </p:cNvSpPr>
              <p:nvPr/>
            </p:nvSpPr>
            <p:spPr bwMode="auto">
              <a:xfrm>
                <a:off x="2475" y="1969"/>
                <a:ext cx="172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>
                    <a:solidFill>
                      <a:srgbClr val="000000"/>
                    </a:solidFill>
                  </a:rPr>
                  <a:t>...</a:t>
                </a:r>
              </a:p>
            </p:txBody>
          </p:sp>
          <p:sp>
            <p:nvSpPr>
              <p:cNvPr id="144414" name="Text Box 30"/>
              <p:cNvSpPr txBox="1">
                <a:spLocks noChangeArrowheads="1"/>
              </p:cNvSpPr>
              <p:nvPr/>
            </p:nvSpPr>
            <p:spPr bwMode="auto">
              <a:xfrm>
                <a:off x="2622" y="1098"/>
                <a:ext cx="927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noProof="1"/>
                  <a:t>Program memory</a:t>
                </a:r>
              </a:p>
            </p:txBody>
          </p:sp>
          <p:sp>
            <p:nvSpPr>
              <p:cNvPr id="144415" name="Rectangle 31"/>
              <p:cNvSpPr>
                <a:spLocks noChangeArrowheads="1"/>
              </p:cNvSpPr>
              <p:nvPr/>
            </p:nvSpPr>
            <p:spPr bwMode="auto">
              <a:xfrm>
                <a:off x="3905" y="2171"/>
                <a:ext cx="252" cy="14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rgbClr val="000000"/>
                    </a:solidFill>
                  </a:rPr>
                  <a:t>PC</a:t>
                </a:r>
              </a:p>
            </p:txBody>
          </p:sp>
          <p:sp>
            <p:nvSpPr>
              <p:cNvPr id="144416" name="Rectangle 32"/>
              <p:cNvSpPr>
                <a:spLocks noChangeArrowheads="1"/>
              </p:cNvSpPr>
              <p:nvPr/>
            </p:nvSpPr>
            <p:spPr bwMode="auto">
              <a:xfrm>
                <a:off x="4321" y="1065"/>
                <a:ext cx="1152" cy="427"/>
              </a:xfrm>
              <a:prstGeom prst="rect">
                <a:avLst/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Data memory</a:t>
                </a:r>
              </a:p>
            </p:txBody>
          </p:sp>
          <p:sp>
            <p:nvSpPr>
              <p:cNvPr id="144417" name="Text Box 33"/>
              <p:cNvSpPr txBox="1">
                <a:spLocks noChangeArrowheads="1"/>
              </p:cNvSpPr>
              <p:nvPr/>
            </p:nvSpPr>
            <p:spPr bwMode="auto">
              <a:xfrm>
                <a:off x="4335" y="1188"/>
                <a:ext cx="379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0x0000</a:t>
                </a:r>
              </a:p>
            </p:txBody>
          </p:sp>
          <p:sp>
            <p:nvSpPr>
              <p:cNvPr id="144418" name="Text Box 34"/>
              <p:cNvSpPr txBox="1">
                <a:spLocks noChangeArrowheads="1"/>
              </p:cNvSpPr>
              <p:nvPr/>
            </p:nvSpPr>
            <p:spPr bwMode="auto">
              <a:xfrm>
                <a:off x="4734" y="1188"/>
                <a:ext cx="390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0x0001</a:t>
                </a:r>
              </a:p>
            </p:txBody>
          </p:sp>
          <p:sp>
            <p:nvSpPr>
              <p:cNvPr id="144419" name="Text Box 35"/>
              <p:cNvSpPr txBox="1">
                <a:spLocks noChangeArrowheads="1"/>
              </p:cNvSpPr>
              <p:nvPr/>
            </p:nvSpPr>
            <p:spPr bwMode="auto">
              <a:xfrm>
                <a:off x="4352" y="1334"/>
                <a:ext cx="363" cy="129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endParaRPr lang="en-US"/>
              </a:p>
            </p:txBody>
          </p:sp>
          <p:sp>
            <p:nvSpPr>
              <p:cNvPr id="144420" name="Text Box 36"/>
              <p:cNvSpPr txBox="1">
                <a:spLocks noChangeArrowheads="1"/>
              </p:cNvSpPr>
              <p:nvPr/>
            </p:nvSpPr>
            <p:spPr bwMode="auto">
              <a:xfrm>
                <a:off x="4715" y="1334"/>
                <a:ext cx="365" cy="129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endParaRPr lang="en-US"/>
              </a:p>
            </p:txBody>
          </p:sp>
          <p:sp>
            <p:nvSpPr>
              <p:cNvPr id="144421" name="Text Box 37"/>
              <p:cNvSpPr txBox="1">
                <a:spLocks noChangeArrowheads="1"/>
              </p:cNvSpPr>
              <p:nvPr/>
            </p:nvSpPr>
            <p:spPr bwMode="auto">
              <a:xfrm>
                <a:off x="5080" y="1334"/>
                <a:ext cx="363" cy="129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endParaRPr lang="en-US"/>
              </a:p>
            </p:txBody>
          </p:sp>
          <p:sp>
            <p:nvSpPr>
              <p:cNvPr id="144422" name="Text Box 38"/>
              <p:cNvSpPr txBox="1">
                <a:spLocks noChangeArrowheads="1"/>
              </p:cNvSpPr>
              <p:nvPr/>
            </p:nvSpPr>
            <p:spPr bwMode="auto">
              <a:xfrm>
                <a:off x="4477" y="2075"/>
                <a:ext cx="226" cy="153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16</a:t>
                </a:r>
              </a:p>
            </p:txBody>
          </p:sp>
          <p:sp>
            <p:nvSpPr>
              <p:cNvPr id="144423" name="Freeform 39"/>
              <p:cNvSpPr>
                <a:spLocks/>
              </p:cNvSpPr>
              <p:nvPr/>
            </p:nvSpPr>
            <p:spPr bwMode="auto">
              <a:xfrm>
                <a:off x="4303" y="2100"/>
                <a:ext cx="139" cy="1"/>
              </a:xfrm>
              <a:custGeom>
                <a:avLst/>
                <a:gdLst>
                  <a:gd name="T0" fmla="*/ 139 w 139"/>
                  <a:gd name="T1" fmla="*/ 1 h 1"/>
                  <a:gd name="T2" fmla="*/ 0 w 139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9" h="1">
                    <a:moveTo>
                      <a:pt x="139" y="1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24" name="Text Box 40"/>
              <p:cNvSpPr txBox="1">
                <a:spLocks noChangeArrowheads="1"/>
              </p:cNvSpPr>
              <p:nvPr/>
            </p:nvSpPr>
            <p:spPr bwMode="auto">
              <a:xfrm>
                <a:off x="4080" y="2020"/>
                <a:ext cx="190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Int</a:t>
                </a:r>
              </a:p>
            </p:txBody>
          </p:sp>
          <p:grpSp>
            <p:nvGrpSpPr>
              <p:cNvPr id="144425" name="Group 41"/>
              <p:cNvGrpSpPr>
                <a:grpSpLocks/>
              </p:cNvGrpSpPr>
              <p:nvPr/>
            </p:nvGrpSpPr>
            <p:grpSpPr bwMode="auto">
              <a:xfrm>
                <a:off x="5174" y="1411"/>
                <a:ext cx="168" cy="22"/>
                <a:chOff x="5212" y="2481"/>
                <a:chExt cx="213" cy="29"/>
              </a:xfrm>
            </p:grpSpPr>
            <p:sp>
              <p:nvSpPr>
                <p:cNvPr id="144426" name="Oval 42"/>
                <p:cNvSpPr>
                  <a:spLocks noChangeArrowheads="1"/>
                </p:cNvSpPr>
                <p:nvPr/>
              </p:nvSpPr>
              <p:spPr bwMode="auto">
                <a:xfrm>
                  <a:off x="5304" y="2481"/>
                  <a:ext cx="29" cy="29"/>
                </a:xfrm>
                <a:prstGeom prst="ellipse">
                  <a:avLst/>
                </a:prstGeom>
                <a:noFill/>
                <a:ln w="9525">
                  <a:solidFill>
                    <a:srgbClr val="969696"/>
                  </a:solidFill>
                  <a:prstDash val="dash"/>
                  <a:round/>
                  <a:headEnd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969696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427" name="Oval 43"/>
                <p:cNvSpPr>
                  <a:spLocks noChangeArrowheads="1"/>
                </p:cNvSpPr>
                <p:nvPr/>
              </p:nvSpPr>
              <p:spPr bwMode="auto">
                <a:xfrm>
                  <a:off x="5212" y="2481"/>
                  <a:ext cx="29" cy="29"/>
                </a:xfrm>
                <a:prstGeom prst="ellipse">
                  <a:avLst/>
                </a:prstGeom>
                <a:noFill/>
                <a:ln w="9525">
                  <a:solidFill>
                    <a:srgbClr val="969696"/>
                  </a:solidFill>
                  <a:prstDash val="dash"/>
                  <a:round/>
                  <a:headEnd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969696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428" name="Oval 44"/>
                <p:cNvSpPr>
                  <a:spLocks noChangeArrowheads="1"/>
                </p:cNvSpPr>
                <p:nvPr/>
              </p:nvSpPr>
              <p:spPr bwMode="auto">
                <a:xfrm>
                  <a:off x="5396" y="2481"/>
                  <a:ext cx="29" cy="29"/>
                </a:xfrm>
                <a:prstGeom prst="ellipse">
                  <a:avLst/>
                </a:prstGeom>
                <a:noFill/>
                <a:ln w="9525">
                  <a:solidFill>
                    <a:srgbClr val="969696"/>
                  </a:solidFill>
                  <a:prstDash val="dash"/>
                  <a:round/>
                  <a:headEnd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969696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4429" name="Text Box 45"/>
              <p:cNvSpPr txBox="1">
                <a:spLocks noChangeArrowheads="1"/>
              </p:cNvSpPr>
              <p:nvPr/>
            </p:nvSpPr>
            <p:spPr bwMode="auto">
              <a:xfrm>
                <a:off x="2703" y="2090"/>
                <a:ext cx="591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>
                    <a:solidFill>
                      <a:schemeClr val="bg2"/>
                    </a:solidFill>
                  </a:rPr>
                  <a:t>instruction </a:t>
                </a:r>
              </a:p>
            </p:txBody>
          </p:sp>
        </p:grpSp>
        <p:sp>
          <p:nvSpPr>
            <p:cNvPr id="144430" name="Freeform 46"/>
            <p:cNvSpPr>
              <a:spLocks/>
            </p:cNvSpPr>
            <p:nvPr/>
          </p:nvSpPr>
          <p:spPr bwMode="auto">
            <a:xfrm>
              <a:off x="4309" y="1962"/>
              <a:ext cx="133" cy="1"/>
            </a:xfrm>
            <a:custGeom>
              <a:avLst/>
              <a:gdLst>
                <a:gd name="T0" fmla="*/ 0 w 133"/>
                <a:gd name="T1" fmla="*/ 0 h 1"/>
                <a:gd name="T2" fmla="*/ 133 w 133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3" h="1">
                  <a:moveTo>
                    <a:pt x="0" y="0"/>
                  </a:moveTo>
                  <a:lnTo>
                    <a:pt x="133" y="1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31" name="Text Box 47"/>
            <p:cNvSpPr txBox="1">
              <a:spLocks noChangeArrowheads="1"/>
            </p:cNvSpPr>
            <p:nvPr/>
          </p:nvSpPr>
          <p:spPr bwMode="auto">
            <a:xfrm>
              <a:off x="4068" y="1887"/>
              <a:ext cx="207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Inta</a:t>
              </a:r>
            </a:p>
          </p:txBody>
        </p:sp>
      </p:grpSp>
      <p:sp>
        <p:nvSpPr>
          <p:cNvPr id="144432" name="Rectangle 4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Peripheral to memory transfer </a:t>
            </a:r>
            <a:r>
              <a:rPr lang="en-US" i="1"/>
              <a:t>without</a:t>
            </a:r>
            <a:r>
              <a:rPr lang="en-US"/>
              <a:t> DMA, using vectored interrupt (cont’)</a:t>
            </a:r>
          </a:p>
        </p:txBody>
      </p:sp>
      <p:sp>
        <p:nvSpPr>
          <p:cNvPr id="144433" name="Text Box 49"/>
          <p:cNvSpPr txBox="1">
            <a:spLocks noChangeArrowheads="1"/>
          </p:cNvSpPr>
          <p:nvPr/>
        </p:nvSpPr>
        <p:spPr bwMode="auto">
          <a:xfrm>
            <a:off x="312738" y="1682750"/>
            <a:ext cx="3243262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/>
              <a:t>6: The ISR returns, thus restoring PC to 100+1=101, where </a:t>
            </a:r>
            <a:r>
              <a:rPr lang="en-US" sz="1400">
                <a:sym typeface="Symbol" pitchFamily="18" charset="2"/>
              </a:rPr>
              <a:t></a:t>
            </a:r>
            <a:r>
              <a:rPr lang="en-US" sz="1400"/>
              <a:t>P resumes executing.</a:t>
            </a:r>
          </a:p>
        </p:txBody>
      </p:sp>
      <p:sp>
        <p:nvSpPr>
          <p:cNvPr id="144434" name="Rectangle 50"/>
          <p:cNvSpPr>
            <a:spLocks noChangeArrowheads="1"/>
          </p:cNvSpPr>
          <p:nvPr/>
        </p:nvSpPr>
        <p:spPr bwMode="auto">
          <a:xfrm>
            <a:off x="6203950" y="3754438"/>
            <a:ext cx="404813" cy="233362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bg2"/>
                </a:solidFill>
              </a:rPr>
              <a:t>100</a:t>
            </a:r>
          </a:p>
        </p:txBody>
      </p:sp>
      <p:sp>
        <p:nvSpPr>
          <p:cNvPr id="144497" name="Oval 113"/>
          <p:cNvSpPr>
            <a:spLocks noChangeArrowheads="1"/>
          </p:cNvSpPr>
          <p:nvPr/>
        </p:nvSpPr>
        <p:spPr bwMode="auto">
          <a:xfrm>
            <a:off x="7245350" y="3282950"/>
            <a:ext cx="146050" cy="146050"/>
          </a:xfrm>
          <a:prstGeom prst="ellipse">
            <a:avLst/>
          </a:prstGeom>
          <a:solidFill>
            <a:srgbClr val="969696"/>
          </a:solidFill>
          <a:ln w="12700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grpSp>
        <p:nvGrpSpPr>
          <p:cNvPr id="144504" name="Group 120"/>
          <p:cNvGrpSpPr>
            <a:grpSpLocks/>
          </p:cNvGrpSpPr>
          <p:nvPr/>
        </p:nvGrpSpPr>
        <p:grpSpPr bwMode="auto">
          <a:xfrm>
            <a:off x="4558131" y="6237847"/>
            <a:ext cx="863600" cy="386013"/>
            <a:chOff x="3908" y="2226"/>
            <a:chExt cx="544" cy="286"/>
          </a:xfrm>
        </p:grpSpPr>
        <p:sp>
          <p:nvSpPr>
            <p:cNvPr id="144500" name="Rectangle 116"/>
            <p:cNvSpPr>
              <a:spLocks noChangeArrowheads="1"/>
            </p:cNvSpPr>
            <p:nvPr/>
          </p:nvSpPr>
          <p:spPr bwMode="auto">
            <a:xfrm>
              <a:off x="3908" y="2365"/>
              <a:ext cx="255" cy="1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dirty="0"/>
                <a:t>100</a:t>
              </a:r>
            </a:p>
          </p:txBody>
        </p:sp>
        <p:sp>
          <p:nvSpPr>
            <p:cNvPr id="144502" name="Freeform 118"/>
            <p:cNvSpPr>
              <a:spLocks/>
            </p:cNvSpPr>
            <p:nvPr/>
          </p:nvSpPr>
          <p:spPr bwMode="auto">
            <a:xfrm>
              <a:off x="4188" y="2226"/>
              <a:ext cx="75" cy="210"/>
            </a:xfrm>
            <a:custGeom>
              <a:avLst/>
              <a:gdLst>
                <a:gd name="T0" fmla="*/ 18 w 75"/>
                <a:gd name="T1" fmla="*/ 210 h 210"/>
                <a:gd name="T2" fmla="*/ 72 w 75"/>
                <a:gd name="T3" fmla="*/ 96 h 210"/>
                <a:gd name="T4" fmla="*/ 0 w 75"/>
                <a:gd name="T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10">
                  <a:moveTo>
                    <a:pt x="18" y="210"/>
                  </a:moveTo>
                  <a:cubicBezTo>
                    <a:pt x="46" y="170"/>
                    <a:pt x="75" y="131"/>
                    <a:pt x="72" y="96"/>
                  </a:cubicBezTo>
                  <a:cubicBezTo>
                    <a:pt x="69" y="61"/>
                    <a:pt x="34" y="3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med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44503" name="Text Box 119"/>
            <p:cNvSpPr txBox="1">
              <a:spLocks noChangeArrowheads="1"/>
            </p:cNvSpPr>
            <p:nvPr/>
          </p:nvSpPr>
          <p:spPr bwMode="auto">
            <a:xfrm>
              <a:off x="4308" y="2280"/>
              <a:ext cx="144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/>
                <a:t>+1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71569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Peripheral to memory transfer with DMA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52476" y="1524000"/>
            <a:ext cx="2878137" cy="1001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" tIns="9144" rIns="9144" bIns="9144"/>
          <a:lstStyle/>
          <a:p>
            <a:pPr algn="l">
              <a:spcBef>
                <a:spcPct val="0"/>
              </a:spcBef>
            </a:pPr>
            <a:r>
              <a:rPr lang="en-US" i="1" dirty="0"/>
              <a:t>1(a):</a:t>
            </a:r>
            <a:r>
              <a:rPr lang="en-US" dirty="0"/>
              <a:t> </a:t>
            </a:r>
            <a:r>
              <a:rPr lang="en-US" dirty="0" err="1"/>
              <a:t>μP</a:t>
            </a:r>
            <a:r>
              <a:rPr lang="en-US" dirty="0"/>
              <a:t> is executing its main program. It has already configured the </a:t>
            </a:r>
            <a:r>
              <a:rPr lang="en-US" i="1" dirty="0"/>
              <a:t>DMA </a:t>
            </a:r>
            <a:r>
              <a:rPr lang="en-US" dirty="0" smtClean="0"/>
              <a:t>registers</a:t>
            </a:r>
            <a:r>
              <a:rPr lang="en-US" dirty="0"/>
              <a:t>.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6608762" y="1524001"/>
            <a:ext cx="2230438" cy="1055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" tIns="9144" rIns="9144" bIns="9144"/>
          <a:lstStyle/>
          <a:p>
            <a:pPr algn="l">
              <a:spcBef>
                <a:spcPct val="0"/>
              </a:spcBef>
            </a:pPr>
            <a:r>
              <a:rPr lang="en-US" i="1" dirty="0"/>
              <a:t>1(b)</a:t>
            </a:r>
            <a:r>
              <a:rPr lang="en-US" dirty="0"/>
              <a:t>: P1 receives input data in a register with address 0x8000.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6629400" y="2838450"/>
            <a:ext cx="2230437" cy="877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" tIns="9144" rIns="9144" bIns="9144"/>
          <a:lstStyle/>
          <a:p>
            <a:pPr algn="l">
              <a:spcBef>
                <a:spcPct val="0"/>
              </a:spcBef>
            </a:pPr>
            <a:r>
              <a:rPr lang="en-US" i="1" dirty="0"/>
              <a:t>2:</a:t>
            </a:r>
            <a:r>
              <a:rPr lang="en-US" dirty="0"/>
              <a:t> P1 asserts </a:t>
            </a:r>
            <a:r>
              <a:rPr lang="en-US" i="1" dirty="0" err="1"/>
              <a:t>req</a:t>
            </a:r>
            <a:r>
              <a:rPr lang="en-US" dirty="0"/>
              <a:t> to request servicing by DMA ctrl.</a:t>
            </a: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6677026" y="5305425"/>
            <a:ext cx="2162174" cy="561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" tIns="9144" rIns="9144" bIns="9144"/>
          <a:lstStyle/>
          <a:p>
            <a:pPr algn="l">
              <a:spcBef>
                <a:spcPct val="0"/>
              </a:spcBef>
            </a:pPr>
            <a:r>
              <a:rPr lang="en-US" i="1" dirty="0"/>
              <a:t>7(b):</a:t>
            </a:r>
            <a:r>
              <a:rPr lang="en-US" dirty="0"/>
              <a:t> P1 de-asserts </a:t>
            </a:r>
            <a:r>
              <a:rPr lang="en-US" i="1" dirty="0"/>
              <a:t>req</a:t>
            </a:r>
            <a:r>
              <a:rPr lang="en-US" dirty="0"/>
              <a:t>.</a:t>
            </a:r>
          </a:p>
        </p:txBody>
      </p:sp>
      <p:sp>
        <p:nvSpPr>
          <p:cNvPr id="94217" name="Freeform 9"/>
          <p:cNvSpPr>
            <a:spLocks/>
          </p:cNvSpPr>
          <p:nvPr/>
        </p:nvSpPr>
        <p:spPr bwMode="auto">
          <a:xfrm>
            <a:off x="609600" y="2185988"/>
            <a:ext cx="3175" cy="3529012"/>
          </a:xfrm>
          <a:custGeom>
            <a:avLst/>
            <a:gdLst>
              <a:gd name="T0" fmla="*/ 0 w 4"/>
              <a:gd name="T1" fmla="*/ 0 h 3972"/>
              <a:gd name="T2" fmla="*/ 4 w 4"/>
              <a:gd name="T3" fmla="*/ 3972 h 397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" h="3972">
                <a:moveTo>
                  <a:pt x="0" y="0"/>
                </a:moveTo>
                <a:lnTo>
                  <a:pt x="4" y="397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 rot="5400000">
            <a:off x="346869" y="1710532"/>
            <a:ext cx="59213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dirty="0"/>
              <a:t>Time</a:t>
            </a:r>
          </a:p>
        </p:txBody>
      </p:sp>
      <p:sp>
        <p:nvSpPr>
          <p:cNvPr id="94219" name="Freeform 11"/>
          <p:cNvSpPr>
            <a:spLocks/>
          </p:cNvSpPr>
          <p:nvPr/>
        </p:nvSpPr>
        <p:spPr bwMode="auto">
          <a:xfrm>
            <a:off x="7391400" y="2578100"/>
            <a:ext cx="0" cy="258763"/>
          </a:xfrm>
          <a:custGeom>
            <a:avLst/>
            <a:gdLst>
              <a:gd name="T0" fmla="*/ 0 w 1"/>
              <a:gd name="T1" fmla="*/ 0 h 290"/>
              <a:gd name="T2" fmla="*/ 0 w 1"/>
              <a:gd name="T3" fmla="*/ 290 h 29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90">
                <a:moveTo>
                  <a:pt x="0" y="0"/>
                </a:moveTo>
                <a:lnTo>
                  <a:pt x="0" y="29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3954462" y="2362200"/>
            <a:ext cx="2209006" cy="91519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" tIns="9144" rIns="9144" bIns="9144"/>
          <a:lstStyle/>
          <a:p>
            <a:pPr algn="l">
              <a:spcBef>
                <a:spcPct val="0"/>
              </a:spcBef>
            </a:pPr>
            <a:r>
              <a:rPr lang="en-US" i="1" dirty="0"/>
              <a:t>3:</a:t>
            </a:r>
            <a:r>
              <a:rPr lang="en-US" dirty="0"/>
              <a:t> DMA ctrl asserts </a:t>
            </a:r>
            <a:r>
              <a:rPr lang="en-US" i="1" dirty="0" err="1"/>
              <a:t>Dreq</a:t>
            </a:r>
            <a:r>
              <a:rPr lang="en-US" dirty="0"/>
              <a:t> to request </a:t>
            </a:r>
            <a:r>
              <a:rPr lang="en-US" dirty="0" smtClean="0"/>
              <a:t>control </a:t>
            </a:r>
            <a:r>
              <a:rPr lang="en-US" dirty="0"/>
              <a:t>of system bus.</a:t>
            </a:r>
          </a:p>
        </p:txBody>
      </p:sp>
      <p:sp>
        <p:nvSpPr>
          <p:cNvPr id="94221" name="Freeform 13"/>
          <p:cNvSpPr>
            <a:spLocks/>
          </p:cNvSpPr>
          <p:nvPr/>
        </p:nvSpPr>
        <p:spPr bwMode="auto">
          <a:xfrm>
            <a:off x="6324600" y="2362200"/>
            <a:ext cx="287337" cy="160337"/>
          </a:xfrm>
          <a:custGeom>
            <a:avLst/>
            <a:gdLst>
              <a:gd name="T0" fmla="*/ 310 w 310"/>
              <a:gd name="T1" fmla="*/ 0 h 180"/>
              <a:gd name="T2" fmla="*/ 0 w 310"/>
              <a:gd name="T3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0" h="180">
                <a:moveTo>
                  <a:pt x="310" y="0"/>
                </a:moveTo>
                <a:lnTo>
                  <a:pt x="0" y="18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2" name="Text Box 14"/>
          <p:cNvSpPr txBox="1">
            <a:spLocks noChangeArrowheads="1"/>
          </p:cNvSpPr>
          <p:nvPr/>
        </p:nvSpPr>
        <p:spPr bwMode="auto">
          <a:xfrm>
            <a:off x="752476" y="2625725"/>
            <a:ext cx="2851149" cy="21963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" tIns="9144" rIns="9144" bIns="9144"/>
          <a:lstStyle/>
          <a:p>
            <a:pPr algn="l">
              <a:spcBef>
                <a:spcPct val="0"/>
              </a:spcBef>
            </a:pPr>
            <a:r>
              <a:rPr lang="en-US" i="1" dirty="0"/>
              <a:t>4:</a:t>
            </a:r>
            <a:r>
              <a:rPr lang="en-US" dirty="0"/>
              <a:t> After executing instruction 100, </a:t>
            </a:r>
            <a:r>
              <a:rPr lang="en-US" dirty="0" err="1"/>
              <a:t>μP</a:t>
            </a:r>
            <a:r>
              <a:rPr lang="en-US" dirty="0"/>
              <a:t> sees </a:t>
            </a:r>
            <a:r>
              <a:rPr lang="en-US" b="1" i="1" dirty="0" err="1"/>
              <a:t>Dreq</a:t>
            </a:r>
            <a:r>
              <a:rPr lang="en-US" b="1" dirty="0"/>
              <a:t> </a:t>
            </a:r>
            <a:r>
              <a:rPr lang="en-US" dirty="0"/>
              <a:t>asserted, releases the system bus, asserts </a:t>
            </a:r>
            <a:r>
              <a:rPr lang="en-US" i="1" dirty="0" err="1"/>
              <a:t>Dack</a:t>
            </a:r>
            <a:r>
              <a:rPr lang="en-US" dirty="0"/>
              <a:t>, and resumes execution. </a:t>
            </a:r>
            <a:r>
              <a:rPr lang="en-US" dirty="0" err="1"/>
              <a:t>μP</a:t>
            </a:r>
            <a:r>
              <a:rPr lang="en-US" dirty="0"/>
              <a:t> stalls only if it needs the system bus to continue executing.</a:t>
            </a:r>
          </a:p>
        </p:txBody>
      </p:sp>
      <p:sp>
        <p:nvSpPr>
          <p:cNvPr id="94223" name="Freeform 15"/>
          <p:cNvSpPr>
            <a:spLocks/>
          </p:cNvSpPr>
          <p:nvPr/>
        </p:nvSpPr>
        <p:spPr bwMode="auto">
          <a:xfrm>
            <a:off x="3600450" y="2836863"/>
            <a:ext cx="354013" cy="150812"/>
          </a:xfrm>
          <a:custGeom>
            <a:avLst/>
            <a:gdLst>
              <a:gd name="T0" fmla="*/ 380 w 380"/>
              <a:gd name="T1" fmla="*/ 0 h 170"/>
              <a:gd name="T2" fmla="*/ 0 w 380"/>
              <a:gd name="T3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80" h="170">
                <a:moveTo>
                  <a:pt x="380" y="0"/>
                </a:moveTo>
                <a:lnTo>
                  <a:pt x="0" y="17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4" name="Text Box 16"/>
          <p:cNvSpPr txBox="1">
            <a:spLocks noChangeArrowheads="1"/>
          </p:cNvSpPr>
          <p:nvPr/>
        </p:nvSpPr>
        <p:spPr bwMode="auto">
          <a:xfrm>
            <a:off x="3954462" y="3459163"/>
            <a:ext cx="2209005" cy="1057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" tIns="9144" rIns="9144" bIns="9144"/>
          <a:lstStyle/>
          <a:p>
            <a:pPr algn="l">
              <a:spcBef>
                <a:spcPct val="0"/>
              </a:spcBef>
            </a:pPr>
            <a:r>
              <a:rPr lang="en-US" i="1"/>
              <a:t>5:</a:t>
            </a:r>
            <a:r>
              <a:rPr lang="en-US"/>
              <a:t> (a) DMA ctrl asserts ack (b) reads data from 0x8000 and (b) writes that data to 0x0001. </a:t>
            </a:r>
          </a:p>
        </p:txBody>
      </p:sp>
      <p:sp>
        <p:nvSpPr>
          <p:cNvPr id="94225" name="Freeform 17"/>
          <p:cNvSpPr>
            <a:spLocks/>
          </p:cNvSpPr>
          <p:nvPr/>
        </p:nvSpPr>
        <p:spPr bwMode="auto">
          <a:xfrm>
            <a:off x="3609975" y="3276600"/>
            <a:ext cx="344488" cy="328613"/>
          </a:xfrm>
          <a:custGeom>
            <a:avLst/>
            <a:gdLst>
              <a:gd name="T0" fmla="*/ 0 w 370"/>
              <a:gd name="T1" fmla="*/ 0 h 370"/>
              <a:gd name="T2" fmla="*/ 370 w 370"/>
              <a:gd name="T3" fmla="*/ 370 h 3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370">
                <a:moveTo>
                  <a:pt x="0" y="0"/>
                </a:moveTo>
                <a:lnTo>
                  <a:pt x="370" y="37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6" name="Freeform 18"/>
          <p:cNvSpPr>
            <a:spLocks/>
          </p:cNvSpPr>
          <p:nvPr/>
        </p:nvSpPr>
        <p:spPr bwMode="auto">
          <a:xfrm>
            <a:off x="5016500" y="4514850"/>
            <a:ext cx="12700" cy="206375"/>
          </a:xfrm>
          <a:custGeom>
            <a:avLst/>
            <a:gdLst>
              <a:gd name="T0" fmla="*/ 0 w 14"/>
              <a:gd name="T1" fmla="*/ 0 h 231"/>
              <a:gd name="T2" fmla="*/ 14 w 14"/>
              <a:gd name="T3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" h="231">
                <a:moveTo>
                  <a:pt x="0" y="0"/>
                </a:moveTo>
                <a:lnTo>
                  <a:pt x="14" y="231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7" name="Text Box 19"/>
          <p:cNvSpPr txBox="1">
            <a:spLocks noChangeArrowheads="1"/>
          </p:cNvSpPr>
          <p:nvPr/>
        </p:nvSpPr>
        <p:spPr bwMode="auto">
          <a:xfrm>
            <a:off x="3954462" y="4903788"/>
            <a:ext cx="2209005" cy="111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" tIns="9144" rIns="9144" bIns="9144"/>
          <a:lstStyle/>
          <a:p>
            <a:pPr algn="l">
              <a:spcBef>
                <a:spcPct val="0"/>
              </a:spcBef>
            </a:pPr>
            <a:r>
              <a:rPr lang="en-US" i="1" dirty="0" smtClean="0"/>
              <a:t>6</a:t>
            </a:r>
            <a:r>
              <a:rPr lang="en-US" i="1" dirty="0"/>
              <a:t>:</a:t>
            </a:r>
            <a:r>
              <a:rPr lang="en-US" dirty="0"/>
              <a:t>. DMA de-asserts </a:t>
            </a:r>
            <a:r>
              <a:rPr lang="en-US" i="1" dirty="0" err="1"/>
              <a:t>Dreq</a:t>
            </a:r>
            <a:r>
              <a:rPr lang="en-US" dirty="0"/>
              <a:t> and </a:t>
            </a:r>
            <a:r>
              <a:rPr lang="en-US" dirty="0" err="1"/>
              <a:t>ack</a:t>
            </a:r>
            <a:r>
              <a:rPr lang="en-US" dirty="0"/>
              <a:t> completing handshake with P1. </a:t>
            </a:r>
          </a:p>
        </p:txBody>
      </p:sp>
      <p:sp>
        <p:nvSpPr>
          <p:cNvPr id="94228" name="Text Box 20"/>
          <p:cNvSpPr txBox="1">
            <a:spLocks noChangeArrowheads="1"/>
          </p:cNvSpPr>
          <p:nvPr/>
        </p:nvSpPr>
        <p:spPr bwMode="auto">
          <a:xfrm>
            <a:off x="752476" y="5251450"/>
            <a:ext cx="2851149" cy="768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" tIns="9144" rIns="9144" bIns="9144"/>
          <a:lstStyle/>
          <a:p>
            <a:pPr algn="l">
              <a:spcBef>
                <a:spcPct val="0"/>
              </a:spcBef>
            </a:pPr>
            <a:r>
              <a:rPr lang="en-US" i="1" dirty="0"/>
              <a:t>7(a):</a:t>
            </a:r>
            <a:r>
              <a:rPr lang="en-US" dirty="0"/>
              <a:t> </a:t>
            </a:r>
            <a:r>
              <a:rPr lang="en-US" dirty="0" err="1"/>
              <a:t>μP</a:t>
            </a:r>
            <a:r>
              <a:rPr lang="en-US" dirty="0"/>
              <a:t> de-asserts </a:t>
            </a:r>
            <a:r>
              <a:rPr lang="en-US" i="1" dirty="0" err="1"/>
              <a:t>Dack</a:t>
            </a:r>
            <a:r>
              <a:rPr lang="en-US" dirty="0"/>
              <a:t> and resumes control of the bus.</a:t>
            </a:r>
          </a:p>
        </p:txBody>
      </p:sp>
      <p:sp>
        <p:nvSpPr>
          <p:cNvPr id="94229" name="Freeform 21"/>
          <p:cNvSpPr>
            <a:spLocks/>
          </p:cNvSpPr>
          <p:nvPr/>
        </p:nvSpPr>
        <p:spPr bwMode="auto">
          <a:xfrm>
            <a:off x="3508375" y="4400550"/>
            <a:ext cx="446088" cy="842963"/>
          </a:xfrm>
          <a:custGeom>
            <a:avLst/>
            <a:gdLst>
              <a:gd name="T0" fmla="*/ 480 w 480"/>
              <a:gd name="T1" fmla="*/ 0 h 950"/>
              <a:gd name="T2" fmla="*/ 0 w 480"/>
              <a:gd name="T3" fmla="*/ 950 h 95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950">
                <a:moveTo>
                  <a:pt x="480" y="0"/>
                </a:moveTo>
                <a:lnTo>
                  <a:pt x="0" y="95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0" name="Freeform 22"/>
          <p:cNvSpPr>
            <a:spLocks/>
          </p:cNvSpPr>
          <p:nvPr/>
        </p:nvSpPr>
        <p:spPr bwMode="auto">
          <a:xfrm>
            <a:off x="6221413" y="4267200"/>
            <a:ext cx="484187" cy="941388"/>
          </a:xfrm>
          <a:custGeom>
            <a:avLst/>
            <a:gdLst>
              <a:gd name="T0" fmla="*/ 0 w 520"/>
              <a:gd name="T1" fmla="*/ 0 h 1060"/>
              <a:gd name="T2" fmla="*/ 520 w 520"/>
              <a:gd name="T3" fmla="*/ 1060 h 106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20" h="1060">
                <a:moveTo>
                  <a:pt x="0" y="0"/>
                </a:moveTo>
                <a:lnTo>
                  <a:pt x="520" y="10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378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86205" y="1554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Peripheral to memory </a:t>
            </a:r>
            <a:r>
              <a:rPr lang="en-US" dirty="0" smtClean="0"/>
              <a:t>transfer with DMA</a:t>
            </a:r>
            <a:endParaRPr lang="en-US" dirty="0"/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2624672" y="1329145"/>
            <a:ext cx="3332163" cy="8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 dirty="0"/>
              <a:t>1(a): </a:t>
            </a:r>
            <a:r>
              <a:rPr lang="en-US" sz="1400" dirty="0">
                <a:sym typeface="Symbol" pitchFamily="18" charset="2"/>
              </a:rPr>
              <a:t></a:t>
            </a:r>
            <a:r>
              <a:rPr lang="en-US" sz="1400" dirty="0"/>
              <a:t>P is executing its main program. It has already configured the DMA ctrl registers</a:t>
            </a:r>
          </a:p>
          <a:p>
            <a:pPr algn="l">
              <a:spcBef>
                <a:spcPct val="0"/>
              </a:spcBef>
            </a:pPr>
            <a:r>
              <a:rPr lang="en-US" sz="1400" dirty="0" smtClean="0"/>
              <a:t>1(b</a:t>
            </a:r>
            <a:r>
              <a:rPr lang="en-US" sz="1400" dirty="0"/>
              <a:t>): P1 receives input data in a register with address 0x8000.</a:t>
            </a:r>
          </a:p>
        </p:txBody>
      </p:sp>
      <p:grpSp>
        <p:nvGrpSpPr>
          <p:cNvPr id="145721" name="Group 313"/>
          <p:cNvGrpSpPr>
            <a:grpSpLocks/>
          </p:cNvGrpSpPr>
          <p:nvPr/>
        </p:nvGrpSpPr>
        <p:grpSpPr bwMode="auto">
          <a:xfrm>
            <a:off x="838200" y="2215461"/>
            <a:ext cx="8135981" cy="4597400"/>
            <a:chOff x="2474" y="1088"/>
            <a:chExt cx="3032" cy="1483"/>
          </a:xfrm>
        </p:grpSpPr>
        <p:sp>
          <p:nvSpPr>
            <p:cNvPr id="145413" name="Rectangle 5"/>
            <p:cNvSpPr>
              <a:spLocks noChangeArrowheads="1"/>
            </p:cNvSpPr>
            <p:nvPr/>
          </p:nvSpPr>
          <p:spPr bwMode="auto">
            <a:xfrm>
              <a:off x="4166" y="1098"/>
              <a:ext cx="1297" cy="379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45414" name="Text Box 6"/>
            <p:cNvSpPr txBox="1">
              <a:spLocks noChangeArrowheads="1"/>
            </p:cNvSpPr>
            <p:nvPr/>
          </p:nvSpPr>
          <p:spPr bwMode="auto">
            <a:xfrm>
              <a:off x="4962" y="1329"/>
              <a:ext cx="389" cy="11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5415" name="Rectangle 7"/>
            <p:cNvSpPr>
              <a:spLocks noChangeArrowheads="1"/>
            </p:cNvSpPr>
            <p:nvPr/>
          </p:nvSpPr>
          <p:spPr bwMode="auto">
            <a:xfrm>
              <a:off x="3589" y="1088"/>
              <a:ext cx="415" cy="14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μP</a:t>
              </a:r>
            </a:p>
          </p:txBody>
        </p:sp>
        <p:sp>
          <p:nvSpPr>
            <p:cNvPr id="145416" name="Rectangle 8"/>
            <p:cNvSpPr>
              <a:spLocks noChangeArrowheads="1"/>
            </p:cNvSpPr>
            <p:nvPr/>
          </p:nvSpPr>
          <p:spPr bwMode="auto">
            <a:xfrm>
              <a:off x="4166" y="1907"/>
              <a:ext cx="788" cy="6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DMA ctrl</a:t>
              </a:r>
            </a:p>
          </p:txBody>
        </p:sp>
        <p:sp>
          <p:nvSpPr>
            <p:cNvPr id="145417" name="Rectangle 9"/>
            <p:cNvSpPr>
              <a:spLocks noChangeArrowheads="1"/>
            </p:cNvSpPr>
            <p:nvPr/>
          </p:nvSpPr>
          <p:spPr bwMode="auto">
            <a:xfrm>
              <a:off x="5027" y="1907"/>
              <a:ext cx="479" cy="6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145418" name="Rectangle 10"/>
            <p:cNvSpPr>
              <a:spLocks noChangeArrowheads="1"/>
            </p:cNvSpPr>
            <p:nvPr/>
          </p:nvSpPr>
          <p:spPr bwMode="auto">
            <a:xfrm>
              <a:off x="5070" y="2394"/>
              <a:ext cx="365" cy="1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5419" name="Freeform 11"/>
            <p:cNvSpPr>
              <a:spLocks/>
            </p:cNvSpPr>
            <p:nvPr/>
          </p:nvSpPr>
          <p:spPr bwMode="auto">
            <a:xfrm>
              <a:off x="4091" y="1688"/>
              <a:ext cx="1357" cy="3"/>
            </a:xfrm>
            <a:custGeom>
              <a:avLst/>
              <a:gdLst>
                <a:gd name="T0" fmla="*/ 0 w 1766"/>
                <a:gd name="T1" fmla="*/ 0 h 5"/>
                <a:gd name="T2" fmla="*/ 1766 w 1766"/>
                <a:gd name="T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66" h="5">
                  <a:moveTo>
                    <a:pt x="0" y="0"/>
                  </a:moveTo>
                  <a:lnTo>
                    <a:pt x="1766" y="5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20" name="Line 12"/>
            <p:cNvSpPr>
              <a:spLocks noChangeShapeType="1"/>
            </p:cNvSpPr>
            <p:nvPr/>
          </p:nvSpPr>
          <p:spPr bwMode="auto">
            <a:xfrm>
              <a:off x="4418" y="1685"/>
              <a:ext cx="0" cy="22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21" name="Line 13"/>
            <p:cNvSpPr>
              <a:spLocks noChangeShapeType="1"/>
            </p:cNvSpPr>
            <p:nvPr/>
          </p:nvSpPr>
          <p:spPr bwMode="auto">
            <a:xfrm>
              <a:off x="5250" y="1685"/>
              <a:ext cx="0" cy="22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22" name="Text Box 14"/>
            <p:cNvSpPr txBox="1">
              <a:spLocks noChangeArrowheads="1"/>
            </p:cNvSpPr>
            <p:nvPr/>
          </p:nvSpPr>
          <p:spPr bwMode="auto">
            <a:xfrm>
              <a:off x="4919" y="1529"/>
              <a:ext cx="58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45423" name="Freeform 15"/>
            <p:cNvSpPr>
              <a:spLocks/>
            </p:cNvSpPr>
            <p:nvPr/>
          </p:nvSpPr>
          <p:spPr bwMode="auto">
            <a:xfrm>
              <a:off x="4714" y="1480"/>
              <a:ext cx="4" cy="213"/>
            </a:xfrm>
            <a:custGeom>
              <a:avLst/>
              <a:gdLst>
                <a:gd name="T0" fmla="*/ 0 w 4"/>
                <a:gd name="T1" fmla="*/ 0 h 308"/>
                <a:gd name="T2" fmla="*/ 4 w 4"/>
                <a:gd name="T3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308">
                  <a:moveTo>
                    <a:pt x="0" y="0"/>
                  </a:moveTo>
                  <a:lnTo>
                    <a:pt x="4" y="308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24" name="Freeform 16"/>
            <p:cNvSpPr>
              <a:spLocks/>
            </p:cNvSpPr>
            <p:nvPr/>
          </p:nvSpPr>
          <p:spPr bwMode="auto">
            <a:xfrm>
              <a:off x="3466" y="2244"/>
              <a:ext cx="152" cy="1"/>
            </a:xfrm>
            <a:custGeom>
              <a:avLst/>
              <a:gdLst>
                <a:gd name="T0" fmla="*/ 196 w 196"/>
                <a:gd name="T1" fmla="*/ 3 h 3"/>
                <a:gd name="T2" fmla="*/ 0 w 196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25" name="Rectangle 17"/>
            <p:cNvSpPr>
              <a:spLocks noChangeArrowheads="1"/>
            </p:cNvSpPr>
            <p:nvPr/>
          </p:nvSpPr>
          <p:spPr bwMode="auto">
            <a:xfrm>
              <a:off x="5072" y="2260"/>
              <a:ext cx="369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0x8000</a:t>
              </a:r>
            </a:p>
          </p:txBody>
        </p:sp>
        <p:sp>
          <p:nvSpPr>
            <p:cNvPr id="145426" name="Rectangle 18"/>
            <p:cNvSpPr>
              <a:spLocks noChangeArrowheads="1"/>
            </p:cNvSpPr>
            <p:nvPr/>
          </p:nvSpPr>
          <p:spPr bwMode="auto">
            <a:xfrm>
              <a:off x="2485" y="1095"/>
              <a:ext cx="979" cy="14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5427" name="Text Box 19"/>
            <p:cNvSpPr txBox="1">
              <a:spLocks noChangeArrowheads="1"/>
            </p:cNvSpPr>
            <p:nvPr/>
          </p:nvSpPr>
          <p:spPr bwMode="auto">
            <a:xfrm>
              <a:off x="2474" y="2277"/>
              <a:ext cx="307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dirty="0">
                  <a:solidFill>
                    <a:srgbClr val="000000"/>
                  </a:solidFill>
                </a:rPr>
                <a:t>101:</a:t>
              </a:r>
            </a:p>
          </p:txBody>
        </p:sp>
        <p:sp>
          <p:nvSpPr>
            <p:cNvPr id="145428" name="Text Box 20"/>
            <p:cNvSpPr txBox="1">
              <a:spLocks noChangeArrowheads="1"/>
            </p:cNvSpPr>
            <p:nvPr/>
          </p:nvSpPr>
          <p:spPr bwMode="auto">
            <a:xfrm>
              <a:off x="2851" y="2145"/>
              <a:ext cx="63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dirty="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45429" name="Text Box 21"/>
            <p:cNvSpPr txBox="1">
              <a:spLocks noChangeArrowheads="1"/>
            </p:cNvSpPr>
            <p:nvPr/>
          </p:nvSpPr>
          <p:spPr bwMode="auto">
            <a:xfrm>
              <a:off x="2825" y="2277"/>
              <a:ext cx="5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dirty="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45430" name="Text Box 22"/>
            <p:cNvSpPr txBox="1">
              <a:spLocks noChangeArrowheads="1"/>
            </p:cNvSpPr>
            <p:nvPr/>
          </p:nvSpPr>
          <p:spPr bwMode="auto">
            <a:xfrm>
              <a:off x="2549" y="1834"/>
              <a:ext cx="168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45431" name="Text Box 23"/>
            <p:cNvSpPr txBox="1">
              <a:spLocks noChangeArrowheads="1"/>
            </p:cNvSpPr>
            <p:nvPr/>
          </p:nvSpPr>
          <p:spPr bwMode="auto">
            <a:xfrm>
              <a:off x="2495" y="1948"/>
              <a:ext cx="771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 dirty="0">
                  <a:solidFill>
                    <a:srgbClr val="000000"/>
                  </a:solidFill>
                </a:rPr>
                <a:t>Main program</a:t>
              </a:r>
            </a:p>
          </p:txBody>
        </p:sp>
        <p:sp>
          <p:nvSpPr>
            <p:cNvPr id="145432" name="Text Box 24"/>
            <p:cNvSpPr txBox="1">
              <a:spLocks noChangeArrowheads="1"/>
            </p:cNvSpPr>
            <p:nvPr/>
          </p:nvSpPr>
          <p:spPr bwMode="auto">
            <a:xfrm>
              <a:off x="2538" y="2016"/>
              <a:ext cx="167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45433" name="Text Box 25"/>
            <p:cNvSpPr txBox="1">
              <a:spLocks noChangeArrowheads="1"/>
            </p:cNvSpPr>
            <p:nvPr/>
          </p:nvSpPr>
          <p:spPr bwMode="auto">
            <a:xfrm>
              <a:off x="2551" y="1135"/>
              <a:ext cx="902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noProof="1"/>
                <a:t>Program memory</a:t>
              </a:r>
            </a:p>
          </p:txBody>
        </p:sp>
        <p:sp>
          <p:nvSpPr>
            <p:cNvPr id="145434" name="Rectangle 26"/>
            <p:cNvSpPr>
              <a:spLocks noChangeArrowheads="1"/>
            </p:cNvSpPr>
            <p:nvPr/>
          </p:nvSpPr>
          <p:spPr bwMode="auto">
            <a:xfrm>
              <a:off x="3620" y="2181"/>
              <a:ext cx="248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45435" name="Rectangle 27"/>
            <p:cNvSpPr>
              <a:spLocks noChangeArrowheads="1"/>
            </p:cNvSpPr>
            <p:nvPr/>
          </p:nvSpPr>
          <p:spPr bwMode="auto">
            <a:xfrm>
              <a:off x="3626" y="2355"/>
              <a:ext cx="248" cy="1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100</a:t>
              </a:r>
            </a:p>
          </p:txBody>
        </p:sp>
        <p:sp>
          <p:nvSpPr>
            <p:cNvPr id="145436" name="Freeform 28"/>
            <p:cNvSpPr>
              <a:spLocks/>
            </p:cNvSpPr>
            <p:nvPr/>
          </p:nvSpPr>
          <p:spPr bwMode="auto">
            <a:xfrm>
              <a:off x="4020" y="2052"/>
              <a:ext cx="136" cy="3"/>
            </a:xfrm>
            <a:custGeom>
              <a:avLst/>
              <a:gdLst>
                <a:gd name="T0" fmla="*/ 136 w 136"/>
                <a:gd name="T1" fmla="*/ 3 h 3"/>
                <a:gd name="T2" fmla="*/ 0 w 136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6" h="3">
                  <a:moveTo>
                    <a:pt x="136" y="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37" name="Text Box 29"/>
            <p:cNvSpPr txBox="1">
              <a:spLocks noChangeArrowheads="1"/>
            </p:cNvSpPr>
            <p:nvPr/>
          </p:nvSpPr>
          <p:spPr bwMode="auto">
            <a:xfrm>
              <a:off x="3701" y="1987"/>
              <a:ext cx="277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Dreq</a:t>
              </a:r>
            </a:p>
          </p:txBody>
        </p:sp>
        <p:sp>
          <p:nvSpPr>
            <p:cNvPr id="145438" name="Text Box 30"/>
            <p:cNvSpPr txBox="1">
              <a:spLocks noChangeArrowheads="1"/>
            </p:cNvSpPr>
            <p:nvPr/>
          </p:nvSpPr>
          <p:spPr bwMode="auto">
            <a:xfrm>
              <a:off x="3701" y="1869"/>
              <a:ext cx="27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Dack</a:t>
              </a:r>
            </a:p>
          </p:txBody>
        </p:sp>
        <p:sp>
          <p:nvSpPr>
            <p:cNvPr id="145439" name="Text Box 31"/>
            <p:cNvSpPr txBox="1">
              <a:spLocks noChangeArrowheads="1"/>
            </p:cNvSpPr>
            <p:nvPr/>
          </p:nvSpPr>
          <p:spPr bwMode="auto">
            <a:xfrm>
              <a:off x="4206" y="1201"/>
              <a:ext cx="37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0x0000</a:t>
              </a:r>
            </a:p>
          </p:txBody>
        </p:sp>
        <p:sp>
          <p:nvSpPr>
            <p:cNvPr id="145440" name="Text Box 32"/>
            <p:cNvSpPr txBox="1">
              <a:spLocks noChangeArrowheads="1"/>
            </p:cNvSpPr>
            <p:nvPr/>
          </p:nvSpPr>
          <p:spPr bwMode="auto">
            <a:xfrm>
              <a:off x="4599" y="1201"/>
              <a:ext cx="397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0x0001</a:t>
              </a:r>
            </a:p>
          </p:txBody>
        </p:sp>
        <p:sp>
          <p:nvSpPr>
            <p:cNvPr id="145441" name="Text Box 33"/>
            <p:cNvSpPr txBox="1">
              <a:spLocks noChangeArrowheads="1"/>
            </p:cNvSpPr>
            <p:nvPr/>
          </p:nvSpPr>
          <p:spPr bwMode="auto">
            <a:xfrm>
              <a:off x="4181" y="1329"/>
              <a:ext cx="388" cy="11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5442" name="Text Box 34"/>
            <p:cNvSpPr txBox="1">
              <a:spLocks noChangeArrowheads="1"/>
            </p:cNvSpPr>
            <p:nvPr/>
          </p:nvSpPr>
          <p:spPr bwMode="auto">
            <a:xfrm>
              <a:off x="4571" y="1329"/>
              <a:ext cx="389" cy="11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grpSp>
          <p:nvGrpSpPr>
            <p:cNvPr id="145443" name="Group 35"/>
            <p:cNvGrpSpPr>
              <a:grpSpLocks/>
            </p:cNvGrpSpPr>
            <p:nvPr/>
          </p:nvGrpSpPr>
          <p:grpSpPr bwMode="auto">
            <a:xfrm>
              <a:off x="5048" y="1399"/>
              <a:ext cx="166" cy="19"/>
              <a:chOff x="5212" y="2481"/>
              <a:chExt cx="213" cy="29"/>
            </a:xfrm>
          </p:grpSpPr>
          <p:sp>
            <p:nvSpPr>
              <p:cNvPr id="145444" name="Oval 36"/>
              <p:cNvSpPr>
                <a:spLocks noChangeArrowheads="1"/>
              </p:cNvSpPr>
              <p:nvPr/>
            </p:nvSpPr>
            <p:spPr bwMode="auto">
              <a:xfrm>
                <a:off x="5304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45" name="Oval 37"/>
              <p:cNvSpPr>
                <a:spLocks noChangeArrowheads="1"/>
              </p:cNvSpPr>
              <p:nvPr/>
            </p:nvSpPr>
            <p:spPr bwMode="auto">
              <a:xfrm>
                <a:off x="5212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46" name="Oval 38"/>
              <p:cNvSpPr>
                <a:spLocks noChangeArrowheads="1"/>
              </p:cNvSpPr>
              <p:nvPr/>
            </p:nvSpPr>
            <p:spPr bwMode="auto">
              <a:xfrm>
                <a:off x="5396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447" name="Text Box 39"/>
            <p:cNvSpPr txBox="1">
              <a:spLocks noChangeArrowheads="1"/>
            </p:cNvSpPr>
            <p:nvPr/>
          </p:nvSpPr>
          <p:spPr bwMode="auto">
            <a:xfrm>
              <a:off x="2504" y="2145"/>
              <a:ext cx="277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dirty="0">
                  <a:solidFill>
                    <a:srgbClr val="000000"/>
                  </a:solidFill>
                </a:rPr>
                <a:t>100:</a:t>
              </a:r>
            </a:p>
          </p:txBody>
        </p:sp>
        <p:sp>
          <p:nvSpPr>
            <p:cNvPr id="145448" name="Text Box 40"/>
            <p:cNvSpPr txBox="1">
              <a:spLocks noChangeArrowheads="1"/>
            </p:cNvSpPr>
            <p:nvPr/>
          </p:nvSpPr>
          <p:spPr bwMode="auto">
            <a:xfrm>
              <a:off x="2551" y="1415"/>
              <a:ext cx="846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808080"/>
                  </a:solidFill>
                </a:rPr>
                <a:t>No ISR needed!</a:t>
              </a:r>
            </a:p>
          </p:txBody>
        </p:sp>
        <p:sp>
          <p:nvSpPr>
            <p:cNvPr id="145449" name="Rectangle 41"/>
            <p:cNvSpPr>
              <a:spLocks noChangeArrowheads="1"/>
            </p:cNvSpPr>
            <p:nvPr/>
          </p:nvSpPr>
          <p:spPr bwMode="auto">
            <a:xfrm>
              <a:off x="4214" y="2053"/>
              <a:ext cx="386" cy="1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0x0001</a:t>
              </a:r>
            </a:p>
          </p:txBody>
        </p:sp>
        <p:sp>
          <p:nvSpPr>
            <p:cNvPr id="145450" name="Rectangle 42"/>
            <p:cNvSpPr>
              <a:spLocks noChangeArrowheads="1"/>
            </p:cNvSpPr>
            <p:nvPr/>
          </p:nvSpPr>
          <p:spPr bwMode="auto">
            <a:xfrm>
              <a:off x="4214" y="2220"/>
              <a:ext cx="386" cy="1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0x8000</a:t>
              </a:r>
            </a:p>
          </p:txBody>
        </p:sp>
        <p:sp>
          <p:nvSpPr>
            <p:cNvPr id="145451" name="Rectangle 43"/>
            <p:cNvSpPr>
              <a:spLocks noChangeArrowheads="1"/>
            </p:cNvSpPr>
            <p:nvPr/>
          </p:nvSpPr>
          <p:spPr bwMode="auto">
            <a:xfrm>
              <a:off x="4214" y="2386"/>
              <a:ext cx="386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5452" name="Text Box 44"/>
            <p:cNvSpPr txBox="1">
              <a:spLocks noChangeArrowheads="1"/>
            </p:cNvSpPr>
            <p:nvPr/>
          </p:nvSpPr>
          <p:spPr bwMode="auto">
            <a:xfrm>
              <a:off x="4660" y="2049"/>
              <a:ext cx="20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ack</a:t>
              </a:r>
            </a:p>
          </p:txBody>
        </p:sp>
        <p:sp>
          <p:nvSpPr>
            <p:cNvPr id="145453" name="Text Box 45"/>
            <p:cNvSpPr txBox="1">
              <a:spLocks noChangeArrowheads="1"/>
            </p:cNvSpPr>
            <p:nvPr/>
          </p:nvSpPr>
          <p:spPr bwMode="auto">
            <a:xfrm>
              <a:off x="4660" y="2194"/>
              <a:ext cx="20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req</a:t>
              </a:r>
            </a:p>
          </p:txBody>
        </p:sp>
        <p:sp>
          <p:nvSpPr>
            <p:cNvPr id="145454" name="Freeform 46"/>
            <p:cNvSpPr>
              <a:spLocks/>
            </p:cNvSpPr>
            <p:nvPr/>
          </p:nvSpPr>
          <p:spPr bwMode="auto">
            <a:xfrm>
              <a:off x="4014" y="1942"/>
              <a:ext cx="142" cy="2"/>
            </a:xfrm>
            <a:custGeom>
              <a:avLst/>
              <a:gdLst>
                <a:gd name="T0" fmla="*/ 0 w 142"/>
                <a:gd name="T1" fmla="*/ 2 h 2"/>
                <a:gd name="T2" fmla="*/ 142 w 14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2" h="2">
                  <a:moveTo>
                    <a:pt x="0" y="2"/>
                  </a:moveTo>
                  <a:lnTo>
                    <a:pt x="142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55" name="Freeform 47"/>
            <p:cNvSpPr>
              <a:spLocks/>
            </p:cNvSpPr>
            <p:nvPr/>
          </p:nvSpPr>
          <p:spPr bwMode="auto">
            <a:xfrm>
              <a:off x="4887" y="2130"/>
              <a:ext cx="135" cy="1"/>
            </a:xfrm>
            <a:custGeom>
              <a:avLst/>
              <a:gdLst>
                <a:gd name="T0" fmla="*/ 0 w 135"/>
                <a:gd name="T1" fmla="*/ 1 h 1"/>
                <a:gd name="T2" fmla="*/ 135 w 13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" h="1">
                  <a:moveTo>
                    <a:pt x="0" y="1"/>
                  </a:moveTo>
                  <a:lnTo>
                    <a:pt x="135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56" name="Freeform 48"/>
            <p:cNvSpPr>
              <a:spLocks/>
            </p:cNvSpPr>
            <p:nvPr/>
          </p:nvSpPr>
          <p:spPr bwMode="auto">
            <a:xfrm>
              <a:off x="4887" y="2274"/>
              <a:ext cx="141" cy="1"/>
            </a:xfrm>
            <a:custGeom>
              <a:avLst/>
              <a:gdLst>
                <a:gd name="T0" fmla="*/ 141 w 141"/>
                <a:gd name="T1" fmla="*/ 0 h 1"/>
                <a:gd name="T2" fmla="*/ 0 w 141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" h="1">
                  <a:moveTo>
                    <a:pt x="141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722" name="Group 314"/>
          <p:cNvGrpSpPr>
            <a:grpSpLocks/>
          </p:cNvGrpSpPr>
          <p:nvPr/>
        </p:nvGrpSpPr>
        <p:grpSpPr bwMode="auto">
          <a:xfrm>
            <a:off x="8278092" y="6458357"/>
            <a:ext cx="146050" cy="355600"/>
            <a:chOff x="5198" y="2411"/>
            <a:chExt cx="92" cy="224"/>
          </a:xfrm>
        </p:grpSpPr>
        <p:sp>
          <p:nvSpPr>
            <p:cNvPr id="145457" name="Oval 49"/>
            <p:cNvSpPr>
              <a:spLocks noChangeArrowheads="1"/>
            </p:cNvSpPr>
            <p:nvPr/>
          </p:nvSpPr>
          <p:spPr bwMode="auto">
            <a:xfrm>
              <a:off x="5198" y="2411"/>
              <a:ext cx="92" cy="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59" name="Freeform 51"/>
            <p:cNvSpPr>
              <a:spLocks/>
            </p:cNvSpPr>
            <p:nvPr/>
          </p:nvSpPr>
          <p:spPr bwMode="auto">
            <a:xfrm>
              <a:off x="5245" y="2524"/>
              <a:ext cx="0" cy="111"/>
            </a:xfrm>
            <a:custGeom>
              <a:avLst/>
              <a:gdLst>
                <a:gd name="T0" fmla="*/ 0 w 1"/>
                <a:gd name="T1" fmla="*/ 160 h 160"/>
                <a:gd name="T2" fmla="*/ 0 w 1"/>
                <a:gd name="T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60">
                  <a:moveTo>
                    <a:pt x="0" y="16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90217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Peripheral to memory transfer with DMA (cont’)</a:t>
            </a: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0" y="1330708"/>
            <a:ext cx="31051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 dirty="0"/>
              <a:t>2: P1 asserts </a:t>
            </a:r>
            <a:r>
              <a:rPr lang="en-US" sz="1400" i="1" dirty="0" err="1"/>
              <a:t>req</a:t>
            </a:r>
            <a:r>
              <a:rPr lang="en-US" sz="1400" dirty="0"/>
              <a:t> to request servicing</a:t>
            </a:r>
          </a:p>
          <a:p>
            <a:pPr algn="l">
              <a:spcBef>
                <a:spcPct val="0"/>
              </a:spcBef>
            </a:pPr>
            <a:r>
              <a:rPr lang="en-US" sz="1400" dirty="0"/>
              <a:t> by DMA ctrl.</a:t>
            </a:r>
          </a:p>
          <a:p>
            <a:pPr algn="l">
              <a:spcBef>
                <a:spcPct val="0"/>
              </a:spcBef>
            </a:pPr>
            <a:r>
              <a:rPr lang="en-US" sz="1400" dirty="0" smtClean="0"/>
              <a:t>3</a:t>
            </a:r>
            <a:r>
              <a:rPr lang="en-US" sz="1400" dirty="0"/>
              <a:t>: DMA ctrl asserts </a:t>
            </a:r>
            <a:r>
              <a:rPr lang="en-US" sz="1400" i="1" dirty="0" err="1"/>
              <a:t>Dreq</a:t>
            </a:r>
            <a:r>
              <a:rPr lang="en-US" sz="1400" dirty="0"/>
              <a:t> to </a:t>
            </a:r>
            <a:r>
              <a:rPr lang="en-US" sz="1400" dirty="0" smtClean="0"/>
              <a:t>request</a:t>
            </a:r>
          </a:p>
          <a:p>
            <a:pPr algn="l">
              <a:spcBef>
                <a:spcPct val="0"/>
              </a:spcBef>
            </a:pPr>
            <a:r>
              <a:rPr lang="en-US" sz="1400" dirty="0" smtClean="0"/>
              <a:t> </a:t>
            </a:r>
            <a:r>
              <a:rPr lang="en-US" sz="1400" dirty="0"/>
              <a:t>control of system bus</a:t>
            </a:r>
          </a:p>
          <a:p>
            <a:pPr algn="l">
              <a:spcBef>
                <a:spcPct val="0"/>
              </a:spcBef>
            </a:pPr>
            <a:endParaRPr lang="en-US" sz="1400" dirty="0"/>
          </a:p>
        </p:txBody>
      </p:sp>
      <p:grpSp>
        <p:nvGrpSpPr>
          <p:cNvPr id="146502" name="Group 70"/>
          <p:cNvGrpSpPr>
            <a:grpSpLocks/>
          </p:cNvGrpSpPr>
          <p:nvPr/>
        </p:nvGrpSpPr>
        <p:grpSpPr bwMode="auto">
          <a:xfrm>
            <a:off x="3048000" y="1727200"/>
            <a:ext cx="6019800" cy="4902200"/>
            <a:chOff x="2428" y="1088"/>
            <a:chExt cx="3078" cy="1483"/>
          </a:xfrm>
        </p:grpSpPr>
        <p:sp>
          <p:nvSpPr>
            <p:cNvPr id="146437" name="Rectangle 5"/>
            <p:cNvSpPr>
              <a:spLocks noChangeArrowheads="1"/>
            </p:cNvSpPr>
            <p:nvPr/>
          </p:nvSpPr>
          <p:spPr bwMode="auto">
            <a:xfrm>
              <a:off x="4166" y="1098"/>
              <a:ext cx="1297" cy="379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46438" name="Text Box 6"/>
            <p:cNvSpPr txBox="1">
              <a:spLocks noChangeArrowheads="1"/>
            </p:cNvSpPr>
            <p:nvPr/>
          </p:nvSpPr>
          <p:spPr bwMode="auto">
            <a:xfrm>
              <a:off x="4962" y="1329"/>
              <a:ext cx="389" cy="11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6439" name="Rectangle 7"/>
            <p:cNvSpPr>
              <a:spLocks noChangeArrowheads="1"/>
            </p:cNvSpPr>
            <p:nvPr/>
          </p:nvSpPr>
          <p:spPr bwMode="auto">
            <a:xfrm>
              <a:off x="3589" y="1088"/>
              <a:ext cx="415" cy="14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μP</a:t>
              </a:r>
            </a:p>
          </p:txBody>
        </p:sp>
        <p:sp>
          <p:nvSpPr>
            <p:cNvPr id="146440" name="Rectangle 8"/>
            <p:cNvSpPr>
              <a:spLocks noChangeArrowheads="1"/>
            </p:cNvSpPr>
            <p:nvPr/>
          </p:nvSpPr>
          <p:spPr bwMode="auto">
            <a:xfrm>
              <a:off x="4166" y="1907"/>
              <a:ext cx="706" cy="6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DMA ctrl</a:t>
              </a:r>
            </a:p>
          </p:txBody>
        </p:sp>
        <p:sp>
          <p:nvSpPr>
            <p:cNvPr id="146441" name="Rectangle 9"/>
            <p:cNvSpPr>
              <a:spLocks noChangeArrowheads="1"/>
            </p:cNvSpPr>
            <p:nvPr/>
          </p:nvSpPr>
          <p:spPr bwMode="auto">
            <a:xfrm>
              <a:off x="5027" y="1907"/>
              <a:ext cx="460" cy="664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P1</a:t>
              </a:r>
            </a:p>
          </p:txBody>
        </p:sp>
        <p:sp>
          <p:nvSpPr>
            <p:cNvPr id="146442" name="Rectangle 10"/>
            <p:cNvSpPr>
              <a:spLocks noChangeArrowheads="1"/>
            </p:cNvSpPr>
            <p:nvPr/>
          </p:nvSpPr>
          <p:spPr bwMode="auto">
            <a:xfrm>
              <a:off x="5070" y="2394"/>
              <a:ext cx="365" cy="1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6443" name="Freeform 11"/>
            <p:cNvSpPr>
              <a:spLocks/>
            </p:cNvSpPr>
            <p:nvPr/>
          </p:nvSpPr>
          <p:spPr bwMode="auto">
            <a:xfrm>
              <a:off x="4091" y="1688"/>
              <a:ext cx="1357" cy="3"/>
            </a:xfrm>
            <a:custGeom>
              <a:avLst/>
              <a:gdLst>
                <a:gd name="T0" fmla="*/ 0 w 1766"/>
                <a:gd name="T1" fmla="*/ 0 h 5"/>
                <a:gd name="T2" fmla="*/ 1766 w 1766"/>
                <a:gd name="T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66" h="5">
                  <a:moveTo>
                    <a:pt x="0" y="0"/>
                  </a:moveTo>
                  <a:lnTo>
                    <a:pt x="1766" y="5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44" name="Line 12"/>
            <p:cNvSpPr>
              <a:spLocks noChangeShapeType="1"/>
            </p:cNvSpPr>
            <p:nvPr/>
          </p:nvSpPr>
          <p:spPr bwMode="auto">
            <a:xfrm>
              <a:off x="4418" y="1685"/>
              <a:ext cx="0" cy="22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45" name="Line 13"/>
            <p:cNvSpPr>
              <a:spLocks noChangeShapeType="1"/>
            </p:cNvSpPr>
            <p:nvPr/>
          </p:nvSpPr>
          <p:spPr bwMode="auto">
            <a:xfrm>
              <a:off x="5250" y="1685"/>
              <a:ext cx="0" cy="22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46" name="Text Box 14"/>
            <p:cNvSpPr txBox="1">
              <a:spLocks noChangeArrowheads="1"/>
            </p:cNvSpPr>
            <p:nvPr/>
          </p:nvSpPr>
          <p:spPr bwMode="auto">
            <a:xfrm>
              <a:off x="4919" y="1529"/>
              <a:ext cx="58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46447" name="Freeform 15"/>
            <p:cNvSpPr>
              <a:spLocks/>
            </p:cNvSpPr>
            <p:nvPr/>
          </p:nvSpPr>
          <p:spPr bwMode="auto">
            <a:xfrm>
              <a:off x="4714" y="1480"/>
              <a:ext cx="4" cy="213"/>
            </a:xfrm>
            <a:custGeom>
              <a:avLst/>
              <a:gdLst>
                <a:gd name="T0" fmla="*/ 0 w 4"/>
                <a:gd name="T1" fmla="*/ 0 h 308"/>
                <a:gd name="T2" fmla="*/ 4 w 4"/>
                <a:gd name="T3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308">
                  <a:moveTo>
                    <a:pt x="0" y="0"/>
                  </a:moveTo>
                  <a:lnTo>
                    <a:pt x="4" y="308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48" name="Freeform 16"/>
            <p:cNvSpPr>
              <a:spLocks/>
            </p:cNvSpPr>
            <p:nvPr/>
          </p:nvSpPr>
          <p:spPr bwMode="auto">
            <a:xfrm>
              <a:off x="3466" y="2244"/>
              <a:ext cx="152" cy="1"/>
            </a:xfrm>
            <a:custGeom>
              <a:avLst/>
              <a:gdLst>
                <a:gd name="T0" fmla="*/ 196 w 196"/>
                <a:gd name="T1" fmla="*/ 3 h 3"/>
                <a:gd name="T2" fmla="*/ 0 w 196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49" name="Rectangle 17"/>
            <p:cNvSpPr>
              <a:spLocks noChangeArrowheads="1"/>
            </p:cNvSpPr>
            <p:nvPr/>
          </p:nvSpPr>
          <p:spPr bwMode="auto">
            <a:xfrm>
              <a:off x="5072" y="2260"/>
              <a:ext cx="369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46450" name="Rectangle 18"/>
            <p:cNvSpPr>
              <a:spLocks noChangeArrowheads="1"/>
            </p:cNvSpPr>
            <p:nvPr/>
          </p:nvSpPr>
          <p:spPr bwMode="auto">
            <a:xfrm>
              <a:off x="2428" y="1095"/>
              <a:ext cx="1036" cy="14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6451" name="Text Box 19"/>
            <p:cNvSpPr txBox="1">
              <a:spLocks noChangeArrowheads="1"/>
            </p:cNvSpPr>
            <p:nvPr/>
          </p:nvSpPr>
          <p:spPr bwMode="auto">
            <a:xfrm>
              <a:off x="2474" y="2277"/>
              <a:ext cx="231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101:</a:t>
              </a:r>
            </a:p>
          </p:txBody>
        </p:sp>
        <p:sp>
          <p:nvSpPr>
            <p:cNvPr id="146452" name="Text Box 20"/>
            <p:cNvSpPr txBox="1">
              <a:spLocks noChangeArrowheads="1"/>
            </p:cNvSpPr>
            <p:nvPr/>
          </p:nvSpPr>
          <p:spPr bwMode="auto">
            <a:xfrm>
              <a:off x="2760" y="2145"/>
              <a:ext cx="57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46453" name="Text Box 21"/>
            <p:cNvSpPr txBox="1">
              <a:spLocks noChangeArrowheads="1"/>
            </p:cNvSpPr>
            <p:nvPr/>
          </p:nvSpPr>
          <p:spPr bwMode="auto">
            <a:xfrm>
              <a:off x="2760" y="2277"/>
              <a:ext cx="5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dirty="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46454" name="Text Box 22"/>
            <p:cNvSpPr txBox="1">
              <a:spLocks noChangeArrowheads="1"/>
            </p:cNvSpPr>
            <p:nvPr/>
          </p:nvSpPr>
          <p:spPr bwMode="auto">
            <a:xfrm>
              <a:off x="2549" y="1834"/>
              <a:ext cx="168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46455" name="Text Box 23"/>
            <p:cNvSpPr txBox="1">
              <a:spLocks noChangeArrowheads="1"/>
            </p:cNvSpPr>
            <p:nvPr/>
          </p:nvSpPr>
          <p:spPr bwMode="auto">
            <a:xfrm>
              <a:off x="2495" y="1948"/>
              <a:ext cx="771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000000"/>
                  </a:solidFill>
                </a:rPr>
                <a:t>Main program</a:t>
              </a:r>
            </a:p>
          </p:txBody>
        </p:sp>
        <p:sp>
          <p:nvSpPr>
            <p:cNvPr id="146456" name="Text Box 24"/>
            <p:cNvSpPr txBox="1">
              <a:spLocks noChangeArrowheads="1"/>
            </p:cNvSpPr>
            <p:nvPr/>
          </p:nvSpPr>
          <p:spPr bwMode="auto">
            <a:xfrm>
              <a:off x="2538" y="2016"/>
              <a:ext cx="167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46457" name="Text Box 25"/>
            <p:cNvSpPr txBox="1">
              <a:spLocks noChangeArrowheads="1"/>
            </p:cNvSpPr>
            <p:nvPr/>
          </p:nvSpPr>
          <p:spPr bwMode="auto">
            <a:xfrm>
              <a:off x="2551" y="1135"/>
              <a:ext cx="902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noProof="1"/>
                <a:t>Program memory</a:t>
              </a:r>
            </a:p>
          </p:txBody>
        </p:sp>
        <p:sp>
          <p:nvSpPr>
            <p:cNvPr id="146458" name="Rectangle 26"/>
            <p:cNvSpPr>
              <a:spLocks noChangeArrowheads="1"/>
            </p:cNvSpPr>
            <p:nvPr/>
          </p:nvSpPr>
          <p:spPr bwMode="auto">
            <a:xfrm>
              <a:off x="3620" y="2181"/>
              <a:ext cx="248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46459" name="Rectangle 27"/>
            <p:cNvSpPr>
              <a:spLocks noChangeArrowheads="1"/>
            </p:cNvSpPr>
            <p:nvPr/>
          </p:nvSpPr>
          <p:spPr bwMode="auto">
            <a:xfrm>
              <a:off x="3626" y="2355"/>
              <a:ext cx="248" cy="1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100</a:t>
              </a:r>
            </a:p>
          </p:txBody>
        </p:sp>
        <p:sp>
          <p:nvSpPr>
            <p:cNvPr id="146460" name="Freeform 28"/>
            <p:cNvSpPr>
              <a:spLocks/>
            </p:cNvSpPr>
            <p:nvPr/>
          </p:nvSpPr>
          <p:spPr bwMode="auto">
            <a:xfrm>
              <a:off x="4020" y="2052"/>
              <a:ext cx="136" cy="3"/>
            </a:xfrm>
            <a:custGeom>
              <a:avLst/>
              <a:gdLst>
                <a:gd name="T0" fmla="*/ 136 w 136"/>
                <a:gd name="T1" fmla="*/ 3 h 3"/>
                <a:gd name="T2" fmla="*/ 0 w 136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6" h="3">
                  <a:moveTo>
                    <a:pt x="136" y="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61" name="Text Box 29"/>
            <p:cNvSpPr txBox="1">
              <a:spLocks noChangeArrowheads="1"/>
            </p:cNvSpPr>
            <p:nvPr/>
          </p:nvSpPr>
          <p:spPr bwMode="auto">
            <a:xfrm>
              <a:off x="3701" y="1987"/>
              <a:ext cx="277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Dreq</a:t>
              </a:r>
            </a:p>
          </p:txBody>
        </p:sp>
        <p:sp>
          <p:nvSpPr>
            <p:cNvPr id="146462" name="Text Box 30"/>
            <p:cNvSpPr txBox="1">
              <a:spLocks noChangeArrowheads="1"/>
            </p:cNvSpPr>
            <p:nvPr/>
          </p:nvSpPr>
          <p:spPr bwMode="auto">
            <a:xfrm>
              <a:off x="3701" y="1869"/>
              <a:ext cx="27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Dack</a:t>
              </a:r>
            </a:p>
          </p:txBody>
        </p:sp>
        <p:sp>
          <p:nvSpPr>
            <p:cNvPr id="146463" name="Text Box 31"/>
            <p:cNvSpPr txBox="1">
              <a:spLocks noChangeArrowheads="1"/>
            </p:cNvSpPr>
            <p:nvPr/>
          </p:nvSpPr>
          <p:spPr bwMode="auto">
            <a:xfrm>
              <a:off x="4206" y="1201"/>
              <a:ext cx="37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0x0000</a:t>
              </a:r>
            </a:p>
          </p:txBody>
        </p:sp>
        <p:sp>
          <p:nvSpPr>
            <p:cNvPr id="146464" name="Text Box 32"/>
            <p:cNvSpPr txBox="1">
              <a:spLocks noChangeArrowheads="1"/>
            </p:cNvSpPr>
            <p:nvPr/>
          </p:nvSpPr>
          <p:spPr bwMode="auto">
            <a:xfrm>
              <a:off x="4599" y="1201"/>
              <a:ext cx="397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0x0001</a:t>
              </a:r>
            </a:p>
          </p:txBody>
        </p:sp>
        <p:sp>
          <p:nvSpPr>
            <p:cNvPr id="146465" name="Text Box 33"/>
            <p:cNvSpPr txBox="1">
              <a:spLocks noChangeArrowheads="1"/>
            </p:cNvSpPr>
            <p:nvPr/>
          </p:nvSpPr>
          <p:spPr bwMode="auto">
            <a:xfrm>
              <a:off x="4181" y="1329"/>
              <a:ext cx="388" cy="11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6466" name="Text Box 34"/>
            <p:cNvSpPr txBox="1">
              <a:spLocks noChangeArrowheads="1"/>
            </p:cNvSpPr>
            <p:nvPr/>
          </p:nvSpPr>
          <p:spPr bwMode="auto">
            <a:xfrm>
              <a:off x="4571" y="1329"/>
              <a:ext cx="389" cy="11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grpSp>
          <p:nvGrpSpPr>
            <p:cNvPr id="146467" name="Group 35"/>
            <p:cNvGrpSpPr>
              <a:grpSpLocks/>
            </p:cNvGrpSpPr>
            <p:nvPr/>
          </p:nvGrpSpPr>
          <p:grpSpPr bwMode="auto">
            <a:xfrm>
              <a:off x="5048" y="1399"/>
              <a:ext cx="166" cy="19"/>
              <a:chOff x="5212" y="2481"/>
              <a:chExt cx="213" cy="29"/>
            </a:xfrm>
          </p:grpSpPr>
          <p:sp>
            <p:nvSpPr>
              <p:cNvPr id="146468" name="Oval 36"/>
              <p:cNvSpPr>
                <a:spLocks noChangeArrowheads="1"/>
              </p:cNvSpPr>
              <p:nvPr/>
            </p:nvSpPr>
            <p:spPr bwMode="auto">
              <a:xfrm>
                <a:off x="5304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9" name="Oval 37"/>
              <p:cNvSpPr>
                <a:spLocks noChangeArrowheads="1"/>
              </p:cNvSpPr>
              <p:nvPr/>
            </p:nvSpPr>
            <p:spPr bwMode="auto">
              <a:xfrm>
                <a:off x="5212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70" name="Oval 38"/>
              <p:cNvSpPr>
                <a:spLocks noChangeArrowheads="1"/>
              </p:cNvSpPr>
              <p:nvPr/>
            </p:nvSpPr>
            <p:spPr bwMode="auto">
              <a:xfrm>
                <a:off x="5396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6471" name="Text Box 39"/>
            <p:cNvSpPr txBox="1">
              <a:spLocks noChangeArrowheads="1"/>
            </p:cNvSpPr>
            <p:nvPr/>
          </p:nvSpPr>
          <p:spPr bwMode="auto">
            <a:xfrm>
              <a:off x="2428" y="2145"/>
              <a:ext cx="277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dirty="0">
                  <a:solidFill>
                    <a:srgbClr val="000000"/>
                  </a:solidFill>
                </a:rPr>
                <a:t>100:</a:t>
              </a:r>
            </a:p>
          </p:txBody>
        </p:sp>
        <p:sp>
          <p:nvSpPr>
            <p:cNvPr id="146472" name="Text Box 40"/>
            <p:cNvSpPr txBox="1">
              <a:spLocks noChangeArrowheads="1"/>
            </p:cNvSpPr>
            <p:nvPr/>
          </p:nvSpPr>
          <p:spPr bwMode="auto">
            <a:xfrm>
              <a:off x="2551" y="1415"/>
              <a:ext cx="846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808080"/>
                  </a:solidFill>
                </a:rPr>
                <a:t>No ISR needed!</a:t>
              </a:r>
            </a:p>
          </p:txBody>
        </p:sp>
        <p:sp>
          <p:nvSpPr>
            <p:cNvPr id="146473" name="Rectangle 41"/>
            <p:cNvSpPr>
              <a:spLocks noChangeArrowheads="1"/>
            </p:cNvSpPr>
            <p:nvPr/>
          </p:nvSpPr>
          <p:spPr bwMode="auto">
            <a:xfrm>
              <a:off x="4214" y="2053"/>
              <a:ext cx="386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0x0001</a:t>
              </a:r>
            </a:p>
          </p:txBody>
        </p:sp>
        <p:sp>
          <p:nvSpPr>
            <p:cNvPr id="146474" name="Rectangle 42"/>
            <p:cNvSpPr>
              <a:spLocks noChangeArrowheads="1"/>
            </p:cNvSpPr>
            <p:nvPr/>
          </p:nvSpPr>
          <p:spPr bwMode="auto">
            <a:xfrm>
              <a:off x="4214" y="2220"/>
              <a:ext cx="386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46475" name="Rectangle 43"/>
            <p:cNvSpPr>
              <a:spLocks noChangeArrowheads="1"/>
            </p:cNvSpPr>
            <p:nvPr/>
          </p:nvSpPr>
          <p:spPr bwMode="auto">
            <a:xfrm>
              <a:off x="4214" y="2386"/>
              <a:ext cx="386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6476" name="Text Box 44"/>
            <p:cNvSpPr txBox="1">
              <a:spLocks noChangeArrowheads="1"/>
            </p:cNvSpPr>
            <p:nvPr/>
          </p:nvSpPr>
          <p:spPr bwMode="auto">
            <a:xfrm>
              <a:off x="4660" y="2049"/>
              <a:ext cx="20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ack</a:t>
              </a:r>
            </a:p>
          </p:txBody>
        </p:sp>
        <p:sp>
          <p:nvSpPr>
            <p:cNvPr id="146477" name="Text Box 45"/>
            <p:cNvSpPr txBox="1">
              <a:spLocks noChangeArrowheads="1"/>
            </p:cNvSpPr>
            <p:nvPr/>
          </p:nvSpPr>
          <p:spPr bwMode="auto">
            <a:xfrm>
              <a:off x="4660" y="2194"/>
              <a:ext cx="20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req</a:t>
              </a:r>
            </a:p>
          </p:txBody>
        </p:sp>
        <p:sp>
          <p:nvSpPr>
            <p:cNvPr id="146478" name="Freeform 46"/>
            <p:cNvSpPr>
              <a:spLocks/>
            </p:cNvSpPr>
            <p:nvPr/>
          </p:nvSpPr>
          <p:spPr bwMode="auto">
            <a:xfrm>
              <a:off x="4014" y="1942"/>
              <a:ext cx="142" cy="2"/>
            </a:xfrm>
            <a:custGeom>
              <a:avLst/>
              <a:gdLst>
                <a:gd name="T0" fmla="*/ 0 w 142"/>
                <a:gd name="T1" fmla="*/ 2 h 2"/>
                <a:gd name="T2" fmla="*/ 142 w 14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2" h="2">
                  <a:moveTo>
                    <a:pt x="0" y="2"/>
                  </a:moveTo>
                  <a:lnTo>
                    <a:pt x="142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79" name="Freeform 47"/>
            <p:cNvSpPr>
              <a:spLocks/>
            </p:cNvSpPr>
            <p:nvPr/>
          </p:nvSpPr>
          <p:spPr bwMode="auto">
            <a:xfrm>
              <a:off x="4887" y="2130"/>
              <a:ext cx="135" cy="1"/>
            </a:xfrm>
            <a:custGeom>
              <a:avLst/>
              <a:gdLst>
                <a:gd name="T0" fmla="*/ 0 w 135"/>
                <a:gd name="T1" fmla="*/ 1 h 1"/>
                <a:gd name="T2" fmla="*/ 135 w 13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" h="1">
                  <a:moveTo>
                    <a:pt x="0" y="1"/>
                  </a:moveTo>
                  <a:lnTo>
                    <a:pt x="135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80" name="Freeform 48"/>
            <p:cNvSpPr>
              <a:spLocks/>
            </p:cNvSpPr>
            <p:nvPr/>
          </p:nvSpPr>
          <p:spPr bwMode="auto">
            <a:xfrm>
              <a:off x="4887" y="2274"/>
              <a:ext cx="141" cy="1"/>
            </a:xfrm>
            <a:custGeom>
              <a:avLst/>
              <a:gdLst>
                <a:gd name="T0" fmla="*/ 141 w 141"/>
                <a:gd name="T1" fmla="*/ 0 h 1"/>
                <a:gd name="T2" fmla="*/ 0 w 141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" h="1">
                  <a:moveTo>
                    <a:pt x="141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Text Box 62"/>
          <p:cNvSpPr txBox="1">
            <a:spLocks noChangeArrowheads="1"/>
          </p:cNvSpPr>
          <p:nvPr/>
        </p:nvSpPr>
        <p:spPr bwMode="auto">
          <a:xfrm>
            <a:off x="7879592" y="5769945"/>
            <a:ext cx="20955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 Box 62"/>
          <p:cNvSpPr txBox="1">
            <a:spLocks noChangeArrowheads="1"/>
          </p:cNvSpPr>
          <p:nvPr/>
        </p:nvSpPr>
        <p:spPr bwMode="auto">
          <a:xfrm>
            <a:off x="6195638" y="5082003"/>
            <a:ext cx="20955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="" xmlns:p14="http://schemas.microsoft.com/office/powerpoint/2010/main" val="237935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286125"/>
            <a:ext cx="9144000" cy="357187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Conducting device 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periphery</a:t>
            </a:r>
          </a:p>
          <a:p>
            <a:pPr>
              <a:buFont typeface="Wingdings" pitchFamily="2" charset="2"/>
              <a:buChar char="v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Connects bus to processor or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memory</a:t>
            </a:r>
          </a:p>
          <a:p>
            <a:pPr>
              <a:buFont typeface="Wingdings" pitchFamily="2" charset="2"/>
              <a:buChar char="v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Often referred to as a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pin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Actual pins on periphery of IC package that plug into socket on printed-circuit board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Sometimes metallic balls instead of pins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Today, metal “pads” connecting processors and memories within single IC</a:t>
            </a:r>
          </a:p>
          <a:p>
            <a:pPr>
              <a:buFont typeface="Wingdings" pitchFamily="2" charset="2"/>
              <a:buChar char="v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Single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wire or set of wires with single function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E.g., 12-wire address port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567" name="Text Box 15"/>
          <p:cNvSpPr txBox="1">
            <a:spLocks noChangeArrowheads="1"/>
          </p:cNvSpPr>
          <p:nvPr/>
        </p:nvSpPr>
        <p:spPr bwMode="auto">
          <a:xfrm>
            <a:off x="4587875" y="3176588"/>
            <a:ext cx="7000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i="1"/>
              <a:t>bus</a:t>
            </a:r>
          </a:p>
        </p:txBody>
      </p:sp>
      <p:grpSp>
        <p:nvGrpSpPr>
          <p:cNvPr id="151576" name="Group 24"/>
          <p:cNvGrpSpPr>
            <a:grpSpLocks/>
          </p:cNvGrpSpPr>
          <p:nvPr/>
        </p:nvGrpSpPr>
        <p:grpSpPr bwMode="auto">
          <a:xfrm>
            <a:off x="1752600" y="1369100"/>
            <a:ext cx="5181600" cy="1970999"/>
            <a:chOff x="1494" y="1033"/>
            <a:chExt cx="2454" cy="968"/>
          </a:xfrm>
        </p:grpSpPr>
        <p:sp>
          <p:nvSpPr>
            <p:cNvPr id="151557" name="Rectangle 5"/>
            <p:cNvSpPr>
              <a:spLocks noChangeArrowheads="1"/>
            </p:cNvSpPr>
            <p:nvPr/>
          </p:nvSpPr>
          <p:spPr bwMode="auto">
            <a:xfrm>
              <a:off x="2274" y="1076"/>
              <a:ext cx="528" cy="8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Processor</a:t>
              </a:r>
            </a:p>
          </p:txBody>
        </p:sp>
        <p:sp>
          <p:nvSpPr>
            <p:cNvPr id="151558" name="Rectangle 6"/>
            <p:cNvSpPr>
              <a:spLocks noChangeArrowheads="1"/>
            </p:cNvSpPr>
            <p:nvPr/>
          </p:nvSpPr>
          <p:spPr bwMode="auto">
            <a:xfrm>
              <a:off x="3419" y="1076"/>
              <a:ext cx="529" cy="8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Memory</a:t>
              </a:r>
            </a:p>
          </p:txBody>
        </p:sp>
        <p:sp>
          <p:nvSpPr>
            <p:cNvPr id="151559" name="Line 7"/>
            <p:cNvSpPr>
              <a:spLocks noChangeShapeType="1"/>
            </p:cNvSpPr>
            <p:nvPr/>
          </p:nvSpPr>
          <p:spPr bwMode="auto">
            <a:xfrm>
              <a:off x="2802" y="1179"/>
              <a:ext cx="6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60" name="Line 8"/>
            <p:cNvSpPr>
              <a:spLocks noChangeShapeType="1"/>
            </p:cNvSpPr>
            <p:nvPr/>
          </p:nvSpPr>
          <p:spPr bwMode="auto">
            <a:xfrm>
              <a:off x="2802" y="1385"/>
              <a:ext cx="6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61" name="Line 9"/>
            <p:cNvSpPr>
              <a:spLocks noChangeShapeType="1"/>
            </p:cNvSpPr>
            <p:nvPr/>
          </p:nvSpPr>
          <p:spPr bwMode="auto">
            <a:xfrm>
              <a:off x="2802" y="1591"/>
              <a:ext cx="61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62" name="Line 10"/>
            <p:cNvSpPr>
              <a:spLocks noChangeShapeType="1"/>
            </p:cNvSpPr>
            <p:nvPr/>
          </p:nvSpPr>
          <p:spPr bwMode="auto">
            <a:xfrm>
              <a:off x="2802" y="1796"/>
              <a:ext cx="61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63" name="Text Box 11"/>
            <p:cNvSpPr txBox="1">
              <a:spLocks noChangeArrowheads="1"/>
            </p:cNvSpPr>
            <p:nvPr/>
          </p:nvSpPr>
          <p:spPr bwMode="auto">
            <a:xfrm>
              <a:off x="2884" y="1033"/>
              <a:ext cx="44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rd'/wr</a:t>
              </a:r>
            </a:p>
          </p:txBody>
        </p:sp>
        <p:sp>
          <p:nvSpPr>
            <p:cNvPr id="151564" name="Text Box 12"/>
            <p:cNvSpPr txBox="1">
              <a:spLocks noChangeArrowheads="1"/>
            </p:cNvSpPr>
            <p:nvPr/>
          </p:nvSpPr>
          <p:spPr bwMode="auto">
            <a:xfrm>
              <a:off x="2896" y="1239"/>
              <a:ext cx="44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enable</a:t>
              </a:r>
            </a:p>
          </p:txBody>
        </p:sp>
        <p:sp>
          <p:nvSpPr>
            <p:cNvPr id="151565" name="Text Box 13"/>
            <p:cNvSpPr txBox="1">
              <a:spLocks noChangeArrowheads="1"/>
            </p:cNvSpPr>
            <p:nvPr/>
          </p:nvSpPr>
          <p:spPr bwMode="auto">
            <a:xfrm>
              <a:off x="2776" y="1445"/>
              <a:ext cx="66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dirty="0" err="1"/>
                <a:t>addr</a:t>
              </a:r>
              <a:r>
                <a:rPr lang="en-US" dirty="0"/>
                <a:t>[0-11]</a:t>
              </a:r>
            </a:p>
          </p:txBody>
        </p:sp>
        <p:sp>
          <p:nvSpPr>
            <p:cNvPr id="151566" name="Text Box 14"/>
            <p:cNvSpPr txBox="1">
              <a:spLocks noChangeArrowheads="1"/>
            </p:cNvSpPr>
            <p:nvPr/>
          </p:nvSpPr>
          <p:spPr bwMode="auto">
            <a:xfrm>
              <a:off x="2826" y="1651"/>
              <a:ext cx="573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data[0-7]</a:t>
              </a:r>
            </a:p>
          </p:txBody>
        </p:sp>
        <p:sp>
          <p:nvSpPr>
            <p:cNvPr id="151568" name="AutoShape 16"/>
            <p:cNvSpPr>
              <a:spLocks/>
            </p:cNvSpPr>
            <p:nvPr/>
          </p:nvSpPr>
          <p:spPr bwMode="auto">
            <a:xfrm rot="5400000">
              <a:off x="3059" y="1729"/>
              <a:ext cx="103" cy="441"/>
            </a:xfrm>
            <a:prstGeom prst="rightBrace">
              <a:avLst>
                <a:gd name="adj1" fmla="val 3568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69" name="Line 17"/>
            <p:cNvSpPr>
              <a:spLocks noChangeShapeType="1"/>
            </p:cNvSpPr>
            <p:nvPr/>
          </p:nvSpPr>
          <p:spPr bwMode="auto">
            <a:xfrm flipH="1">
              <a:off x="3040" y="1550"/>
              <a:ext cx="8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70" name="Line 18"/>
            <p:cNvSpPr>
              <a:spLocks noChangeShapeType="1"/>
            </p:cNvSpPr>
            <p:nvPr/>
          </p:nvSpPr>
          <p:spPr bwMode="auto">
            <a:xfrm flipH="1">
              <a:off x="3040" y="1756"/>
              <a:ext cx="8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71" name="Oval 19"/>
            <p:cNvSpPr>
              <a:spLocks noChangeArrowheads="1"/>
            </p:cNvSpPr>
            <p:nvPr/>
          </p:nvSpPr>
          <p:spPr bwMode="auto">
            <a:xfrm>
              <a:off x="2746" y="1512"/>
              <a:ext cx="138" cy="13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51572" name="Line 20"/>
            <p:cNvSpPr>
              <a:spLocks noChangeShapeType="1"/>
            </p:cNvSpPr>
            <p:nvPr/>
          </p:nvSpPr>
          <p:spPr bwMode="auto">
            <a:xfrm flipH="1" flipV="1">
              <a:off x="1924" y="1330"/>
              <a:ext cx="832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51573" name="Text Box 21"/>
            <p:cNvSpPr txBox="1">
              <a:spLocks noChangeArrowheads="1"/>
            </p:cNvSpPr>
            <p:nvPr/>
          </p:nvSpPr>
          <p:spPr bwMode="auto">
            <a:xfrm>
              <a:off x="1494" y="1183"/>
              <a:ext cx="43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2400"/>
                <a:t>port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7919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39F11-2CBE-45CB-835E-C352AF779721}" type="slidenum">
              <a:rPr lang="en-US"/>
              <a:pPr/>
              <a:t>40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Peripheral to memory transfer with DMA (cont’)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247650" y="1727200"/>
            <a:ext cx="3332163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 dirty="0"/>
              <a:t>4: After executing instruction 100, </a:t>
            </a:r>
            <a:r>
              <a:rPr lang="en-US" sz="1400" dirty="0">
                <a:sym typeface="Symbol" pitchFamily="18" charset="2"/>
              </a:rPr>
              <a:t></a:t>
            </a:r>
            <a:r>
              <a:rPr lang="en-US" sz="1400" dirty="0"/>
              <a:t>P sees </a:t>
            </a:r>
            <a:r>
              <a:rPr lang="en-US" sz="1400" i="1" dirty="0" err="1"/>
              <a:t>Dreq</a:t>
            </a:r>
            <a:r>
              <a:rPr lang="en-US" sz="1400" dirty="0"/>
              <a:t> asserted, releases the system bus, asserts </a:t>
            </a:r>
            <a:r>
              <a:rPr lang="en-US" sz="1400" i="1" dirty="0" err="1"/>
              <a:t>Dack</a:t>
            </a:r>
            <a:r>
              <a:rPr lang="en-US" sz="1400" dirty="0"/>
              <a:t>, and resumes execution, </a:t>
            </a:r>
            <a:r>
              <a:rPr lang="en-US" sz="1400" dirty="0">
                <a:sym typeface="Symbol" pitchFamily="18" charset="2"/>
              </a:rPr>
              <a:t></a:t>
            </a:r>
            <a:r>
              <a:rPr lang="en-US" sz="1400" dirty="0"/>
              <a:t>P stalls only if it needs the system bus to continue executing.</a:t>
            </a:r>
          </a:p>
        </p:txBody>
      </p:sp>
      <p:grpSp>
        <p:nvGrpSpPr>
          <p:cNvPr id="147523" name="Group 67"/>
          <p:cNvGrpSpPr>
            <a:grpSpLocks/>
          </p:cNvGrpSpPr>
          <p:nvPr/>
        </p:nvGrpSpPr>
        <p:grpSpPr bwMode="auto">
          <a:xfrm>
            <a:off x="3276600" y="1727200"/>
            <a:ext cx="5867400" cy="5130800"/>
            <a:chOff x="2428" y="1088"/>
            <a:chExt cx="3078" cy="1483"/>
          </a:xfrm>
        </p:grpSpPr>
        <p:sp>
          <p:nvSpPr>
            <p:cNvPr id="147461" name="Rectangle 5"/>
            <p:cNvSpPr>
              <a:spLocks noChangeArrowheads="1"/>
            </p:cNvSpPr>
            <p:nvPr/>
          </p:nvSpPr>
          <p:spPr bwMode="auto">
            <a:xfrm>
              <a:off x="4166" y="1098"/>
              <a:ext cx="1297" cy="379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47462" name="Text Box 6"/>
            <p:cNvSpPr txBox="1">
              <a:spLocks noChangeArrowheads="1"/>
            </p:cNvSpPr>
            <p:nvPr/>
          </p:nvSpPr>
          <p:spPr bwMode="auto">
            <a:xfrm>
              <a:off x="4962" y="1329"/>
              <a:ext cx="389" cy="11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7463" name="Rectangle 7"/>
            <p:cNvSpPr>
              <a:spLocks noChangeArrowheads="1"/>
            </p:cNvSpPr>
            <p:nvPr/>
          </p:nvSpPr>
          <p:spPr bwMode="auto">
            <a:xfrm>
              <a:off x="3589" y="1088"/>
              <a:ext cx="415" cy="14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μP</a:t>
              </a:r>
            </a:p>
          </p:txBody>
        </p:sp>
        <p:sp>
          <p:nvSpPr>
            <p:cNvPr id="147464" name="Rectangle 8"/>
            <p:cNvSpPr>
              <a:spLocks noChangeArrowheads="1"/>
            </p:cNvSpPr>
            <p:nvPr/>
          </p:nvSpPr>
          <p:spPr bwMode="auto">
            <a:xfrm>
              <a:off x="4166" y="1907"/>
              <a:ext cx="706" cy="6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DMA ctrl</a:t>
              </a:r>
            </a:p>
          </p:txBody>
        </p:sp>
        <p:sp>
          <p:nvSpPr>
            <p:cNvPr id="147465" name="Rectangle 9"/>
            <p:cNvSpPr>
              <a:spLocks noChangeArrowheads="1"/>
            </p:cNvSpPr>
            <p:nvPr/>
          </p:nvSpPr>
          <p:spPr bwMode="auto">
            <a:xfrm>
              <a:off x="5027" y="1907"/>
              <a:ext cx="460" cy="664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P1</a:t>
              </a:r>
            </a:p>
          </p:txBody>
        </p:sp>
        <p:sp>
          <p:nvSpPr>
            <p:cNvPr id="147466" name="Rectangle 10"/>
            <p:cNvSpPr>
              <a:spLocks noChangeArrowheads="1"/>
            </p:cNvSpPr>
            <p:nvPr/>
          </p:nvSpPr>
          <p:spPr bwMode="auto">
            <a:xfrm>
              <a:off x="5070" y="2394"/>
              <a:ext cx="365" cy="1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7467" name="Freeform 11"/>
            <p:cNvSpPr>
              <a:spLocks/>
            </p:cNvSpPr>
            <p:nvPr/>
          </p:nvSpPr>
          <p:spPr bwMode="auto">
            <a:xfrm>
              <a:off x="4091" y="1688"/>
              <a:ext cx="1357" cy="3"/>
            </a:xfrm>
            <a:custGeom>
              <a:avLst/>
              <a:gdLst>
                <a:gd name="T0" fmla="*/ 0 w 1766"/>
                <a:gd name="T1" fmla="*/ 0 h 5"/>
                <a:gd name="T2" fmla="*/ 1766 w 1766"/>
                <a:gd name="T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66" h="5">
                  <a:moveTo>
                    <a:pt x="0" y="0"/>
                  </a:moveTo>
                  <a:lnTo>
                    <a:pt x="1766" y="5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468" name="Line 12"/>
            <p:cNvSpPr>
              <a:spLocks noChangeShapeType="1"/>
            </p:cNvSpPr>
            <p:nvPr/>
          </p:nvSpPr>
          <p:spPr bwMode="auto">
            <a:xfrm>
              <a:off x="4418" y="1685"/>
              <a:ext cx="0" cy="22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469" name="Line 13"/>
            <p:cNvSpPr>
              <a:spLocks noChangeShapeType="1"/>
            </p:cNvSpPr>
            <p:nvPr/>
          </p:nvSpPr>
          <p:spPr bwMode="auto">
            <a:xfrm>
              <a:off x="5250" y="1685"/>
              <a:ext cx="0" cy="22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470" name="Text Box 14"/>
            <p:cNvSpPr txBox="1">
              <a:spLocks noChangeArrowheads="1"/>
            </p:cNvSpPr>
            <p:nvPr/>
          </p:nvSpPr>
          <p:spPr bwMode="auto">
            <a:xfrm>
              <a:off x="4919" y="1529"/>
              <a:ext cx="58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47471" name="Freeform 15"/>
            <p:cNvSpPr>
              <a:spLocks/>
            </p:cNvSpPr>
            <p:nvPr/>
          </p:nvSpPr>
          <p:spPr bwMode="auto">
            <a:xfrm>
              <a:off x="4714" y="1480"/>
              <a:ext cx="4" cy="213"/>
            </a:xfrm>
            <a:custGeom>
              <a:avLst/>
              <a:gdLst>
                <a:gd name="T0" fmla="*/ 0 w 4"/>
                <a:gd name="T1" fmla="*/ 0 h 308"/>
                <a:gd name="T2" fmla="*/ 4 w 4"/>
                <a:gd name="T3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308">
                  <a:moveTo>
                    <a:pt x="0" y="0"/>
                  </a:moveTo>
                  <a:lnTo>
                    <a:pt x="4" y="308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472" name="Freeform 16"/>
            <p:cNvSpPr>
              <a:spLocks/>
            </p:cNvSpPr>
            <p:nvPr/>
          </p:nvSpPr>
          <p:spPr bwMode="auto">
            <a:xfrm>
              <a:off x="3466" y="2244"/>
              <a:ext cx="152" cy="1"/>
            </a:xfrm>
            <a:custGeom>
              <a:avLst/>
              <a:gdLst>
                <a:gd name="T0" fmla="*/ 196 w 196"/>
                <a:gd name="T1" fmla="*/ 3 h 3"/>
                <a:gd name="T2" fmla="*/ 0 w 196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473" name="Rectangle 17"/>
            <p:cNvSpPr>
              <a:spLocks noChangeArrowheads="1"/>
            </p:cNvSpPr>
            <p:nvPr/>
          </p:nvSpPr>
          <p:spPr bwMode="auto">
            <a:xfrm>
              <a:off x="5072" y="2260"/>
              <a:ext cx="369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47474" name="Rectangle 18"/>
            <p:cNvSpPr>
              <a:spLocks noChangeArrowheads="1"/>
            </p:cNvSpPr>
            <p:nvPr/>
          </p:nvSpPr>
          <p:spPr bwMode="auto">
            <a:xfrm>
              <a:off x="2428" y="1095"/>
              <a:ext cx="1036" cy="14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7475" name="Text Box 19"/>
            <p:cNvSpPr txBox="1">
              <a:spLocks noChangeArrowheads="1"/>
            </p:cNvSpPr>
            <p:nvPr/>
          </p:nvSpPr>
          <p:spPr bwMode="auto">
            <a:xfrm>
              <a:off x="2474" y="2277"/>
              <a:ext cx="231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101:</a:t>
              </a:r>
            </a:p>
          </p:txBody>
        </p:sp>
        <p:sp>
          <p:nvSpPr>
            <p:cNvPr id="147476" name="Text Box 20"/>
            <p:cNvSpPr txBox="1">
              <a:spLocks noChangeArrowheads="1"/>
            </p:cNvSpPr>
            <p:nvPr/>
          </p:nvSpPr>
          <p:spPr bwMode="auto">
            <a:xfrm>
              <a:off x="2760" y="2145"/>
              <a:ext cx="57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47477" name="Text Box 21"/>
            <p:cNvSpPr txBox="1">
              <a:spLocks noChangeArrowheads="1"/>
            </p:cNvSpPr>
            <p:nvPr/>
          </p:nvSpPr>
          <p:spPr bwMode="auto">
            <a:xfrm>
              <a:off x="2760" y="2277"/>
              <a:ext cx="5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dirty="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47478" name="Text Box 22"/>
            <p:cNvSpPr txBox="1">
              <a:spLocks noChangeArrowheads="1"/>
            </p:cNvSpPr>
            <p:nvPr/>
          </p:nvSpPr>
          <p:spPr bwMode="auto">
            <a:xfrm>
              <a:off x="2549" y="1834"/>
              <a:ext cx="168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47479" name="Text Box 23"/>
            <p:cNvSpPr txBox="1">
              <a:spLocks noChangeArrowheads="1"/>
            </p:cNvSpPr>
            <p:nvPr/>
          </p:nvSpPr>
          <p:spPr bwMode="auto">
            <a:xfrm>
              <a:off x="2495" y="1948"/>
              <a:ext cx="771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000000"/>
                  </a:solidFill>
                </a:rPr>
                <a:t>Main program</a:t>
              </a:r>
            </a:p>
          </p:txBody>
        </p:sp>
        <p:sp>
          <p:nvSpPr>
            <p:cNvPr id="147480" name="Text Box 24"/>
            <p:cNvSpPr txBox="1">
              <a:spLocks noChangeArrowheads="1"/>
            </p:cNvSpPr>
            <p:nvPr/>
          </p:nvSpPr>
          <p:spPr bwMode="auto">
            <a:xfrm>
              <a:off x="2538" y="2016"/>
              <a:ext cx="167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47481" name="Text Box 25"/>
            <p:cNvSpPr txBox="1">
              <a:spLocks noChangeArrowheads="1"/>
            </p:cNvSpPr>
            <p:nvPr/>
          </p:nvSpPr>
          <p:spPr bwMode="auto">
            <a:xfrm>
              <a:off x="2551" y="1135"/>
              <a:ext cx="902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noProof="1"/>
                <a:t>Program memory</a:t>
              </a:r>
            </a:p>
          </p:txBody>
        </p:sp>
        <p:sp>
          <p:nvSpPr>
            <p:cNvPr id="147482" name="Rectangle 26"/>
            <p:cNvSpPr>
              <a:spLocks noChangeArrowheads="1"/>
            </p:cNvSpPr>
            <p:nvPr/>
          </p:nvSpPr>
          <p:spPr bwMode="auto">
            <a:xfrm>
              <a:off x="3620" y="2181"/>
              <a:ext cx="248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47483" name="Rectangle 27"/>
            <p:cNvSpPr>
              <a:spLocks noChangeArrowheads="1"/>
            </p:cNvSpPr>
            <p:nvPr/>
          </p:nvSpPr>
          <p:spPr bwMode="auto">
            <a:xfrm>
              <a:off x="3626" y="2355"/>
              <a:ext cx="248" cy="1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100</a:t>
              </a:r>
            </a:p>
          </p:txBody>
        </p:sp>
        <p:sp>
          <p:nvSpPr>
            <p:cNvPr id="147484" name="Freeform 28"/>
            <p:cNvSpPr>
              <a:spLocks/>
            </p:cNvSpPr>
            <p:nvPr/>
          </p:nvSpPr>
          <p:spPr bwMode="auto">
            <a:xfrm>
              <a:off x="4020" y="2052"/>
              <a:ext cx="136" cy="3"/>
            </a:xfrm>
            <a:custGeom>
              <a:avLst/>
              <a:gdLst>
                <a:gd name="T0" fmla="*/ 136 w 136"/>
                <a:gd name="T1" fmla="*/ 3 h 3"/>
                <a:gd name="T2" fmla="*/ 0 w 136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6" h="3">
                  <a:moveTo>
                    <a:pt x="136" y="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485" name="Text Box 29"/>
            <p:cNvSpPr txBox="1">
              <a:spLocks noChangeArrowheads="1"/>
            </p:cNvSpPr>
            <p:nvPr/>
          </p:nvSpPr>
          <p:spPr bwMode="auto">
            <a:xfrm>
              <a:off x="3701" y="1987"/>
              <a:ext cx="277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Dreq</a:t>
              </a:r>
            </a:p>
          </p:txBody>
        </p:sp>
        <p:sp>
          <p:nvSpPr>
            <p:cNvPr id="147486" name="Text Box 30"/>
            <p:cNvSpPr txBox="1">
              <a:spLocks noChangeArrowheads="1"/>
            </p:cNvSpPr>
            <p:nvPr/>
          </p:nvSpPr>
          <p:spPr bwMode="auto">
            <a:xfrm>
              <a:off x="3701" y="1869"/>
              <a:ext cx="27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Dack</a:t>
              </a:r>
            </a:p>
          </p:txBody>
        </p:sp>
        <p:sp>
          <p:nvSpPr>
            <p:cNvPr id="147487" name="Text Box 31"/>
            <p:cNvSpPr txBox="1">
              <a:spLocks noChangeArrowheads="1"/>
            </p:cNvSpPr>
            <p:nvPr/>
          </p:nvSpPr>
          <p:spPr bwMode="auto">
            <a:xfrm>
              <a:off x="4206" y="1201"/>
              <a:ext cx="37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0x0000</a:t>
              </a:r>
            </a:p>
          </p:txBody>
        </p:sp>
        <p:sp>
          <p:nvSpPr>
            <p:cNvPr id="147488" name="Text Box 32"/>
            <p:cNvSpPr txBox="1">
              <a:spLocks noChangeArrowheads="1"/>
            </p:cNvSpPr>
            <p:nvPr/>
          </p:nvSpPr>
          <p:spPr bwMode="auto">
            <a:xfrm>
              <a:off x="4599" y="1201"/>
              <a:ext cx="397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0x0001</a:t>
              </a:r>
            </a:p>
          </p:txBody>
        </p:sp>
        <p:sp>
          <p:nvSpPr>
            <p:cNvPr id="147489" name="Text Box 33"/>
            <p:cNvSpPr txBox="1">
              <a:spLocks noChangeArrowheads="1"/>
            </p:cNvSpPr>
            <p:nvPr/>
          </p:nvSpPr>
          <p:spPr bwMode="auto">
            <a:xfrm>
              <a:off x="4181" y="1329"/>
              <a:ext cx="388" cy="11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7490" name="Text Box 34"/>
            <p:cNvSpPr txBox="1">
              <a:spLocks noChangeArrowheads="1"/>
            </p:cNvSpPr>
            <p:nvPr/>
          </p:nvSpPr>
          <p:spPr bwMode="auto">
            <a:xfrm>
              <a:off x="4571" y="1329"/>
              <a:ext cx="389" cy="11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grpSp>
          <p:nvGrpSpPr>
            <p:cNvPr id="147491" name="Group 35"/>
            <p:cNvGrpSpPr>
              <a:grpSpLocks/>
            </p:cNvGrpSpPr>
            <p:nvPr/>
          </p:nvGrpSpPr>
          <p:grpSpPr bwMode="auto">
            <a:xfrm>
              <a:off x="5048" y="1399"/>
              <a:ext cx="166" cy="19"/>
              <a:chOff x="5212" y="2481"/>
              <a:chExt cx="213" cy="29"/>
            </a:xfrm>
          </p:grpSpPr>
          <p:sp>
            <p:nvSpPr>
              <p:cNvPr id="147492" name="Oval 36"/>
              <p:cNvSpPr>
                <a:spLocks noChangeArrowheads="1"/>
              </p:cNvSpPr>
              <p:nvPr/>
            </p:nvSpPr>
            <p:spPr bwMode="auto">
              <a:xfrm>
                <a:off x="5304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93" name="Oval 37"/>
              <p:cNvSpPr>
                <a:spLocks noChangeArrowheads="1"/>
              </p:cNvSpPr>
              <p:nvPr/>
            </p:nvSpPr>
            <p:spPr bwMode="auto">
              <a:xfrm>
                <a:off x="5212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94" name="Oval 38"/>
              <p:cNvSpPr>
                <a:spLocks noChangeArrowheads="1"/>
              </p:cNvSpPr>
              <p:nvPr/>
            </p:nvSpPr>
            <p:spPr bwMode="auto">
              <a:xfrm>
                <a:off x="5396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7495" name="Text Box 39"/>
            <p:cNvSpPr txBox="1">
              <a:spLocks noChangeArrowheads="1"/>
            </p:cNvSpPr>
            <p:nvPr/>
          </p:nvSpPr>
          <p:spPr bwMode="auto">
            <a:xfrm>
              <a:off x="2428" y="2145"/>
              <a:ext cx="277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100:</a:t>
              </a:r>
            </a:p>
          </p:txBody>
        </p:sp>
        <p:sp>
          <p:nvSpPr>
            <p:cNvPr id="147496" name="Text Box 40"/>
            <p:cNvSpPr txBox="1">
              <a:spLocks noChangeArrowheads="1"/>
            </p:cNvSpPr>
            <p:nvPr/>
          </p:nvSpPr>
          <p:spPr bwMode="auto">
            <a:xfrm>
              <a:off x="2551" y="1415"/>
              <a:ext cx="846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808080"/>
                  </a:solidFill>
                </a:rPr>
                <a:t>No ISR needed!</a:t>
              </a:r>
            </a:p>
          </p:txBody>
        </p:sp>
        <p:sp>
          <p:nvSpPr>
            <p:cNvPr id="147497" name="Rectangle 41"/>
            <p:cNvSpPr>
              <a:spLocks noChangeArrowheads="1"/>
            </p:cNvSpPr>
            <p:nvPr/>
          </p:nvSpPr>
          <p:spPr bwMode="auto">
            <a:xfrm>
              <a:off x="4214" y="2053"/>
              <a:ext cx="386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0x0001</a:t>
              </a:r>
            </a:p>
          </p:txBody>
        </p:sp>
        <p:sp>
          <p:nvSpPr>
            <p:cNvPr id="147498" name="Rectangle 42"/>
            <p:cNvSpPr>
              <a:spLocks noChangeArrowheads="1"/>
            </p:cNvSpPr>
            <p:nvPr/>
          </p:nvSpPr>
          <p:spPr bwMode="auto">
            <a:xfrm>
              <a:off x="4214" y="2220"/>
              <a:ext cx="386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47499" name="Rectangle 43"/>
            <p:cNvSpPr>
              <a:spLocks noChangeArrowheads="1"/>
            </p:cNvSpPr>
            <p:nvPr/>
          </p:nvSpPr>
          <p:spPr bwMode="auto">
            <a:xfrm>
              <a:off x="4214" y="2386"/>
              <a:ext cx="386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7500" name="Text Box 44"/>
            <p:cNvSpPr txBox="1">
              <a:spLocks noChangeArrowheads="1"/>
            </p:cNvSpPr>
            <p:nvPr/>
          </p:nvSpPr>
          <p:spPr bwMode="auto">
            <a:xfrm>
              <a:off x="4660" y="2049"/>
              <a:ext cx="20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ack</a:t>
              </a:r>
            </a:p>
          </p:txBody>
        </p:sp>
        <p:sp>
          <p:nvSpPr>
            <p:cNvPr id="147501" name="Text Box 45"/>
            <p:cNvSpPr txBox="1">
              <a:spLocks noChangeArrowheads="1"/>
            </p:cNvSpPr>
            <p:nvPr/>
          </p:nvSpPr>
          <p:spPr bwMode="auto">
            <a:xfrm>
              <a:off x="4660" y="2194"/>
              <a:ext cx="20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req</a:t>
              </a:r>
            </a:p>
          </p:txBody>
        </p:sp>
        <p:sp>
          <p:nvSpPr>
            <p:cNvPr id="147502" name="Freeform 46"/>
            <p:cNvSpPr>
              <a:spLocks/>
            </p:cNvSpPr>
            <p:nvPr/>
          </p:nvSpPr>
          <p:spPr bwMode="auto">
            <a:xfrm>
              <a:off x="4014" y="1942"/>
              <a:ext cx="142" cy="2"/>
            </a:xfrm>
            <a:custGeom>
              <a:avLst/>
              <a:gdLst>
                <a:gd name="T0" fmla="*/ 0 w 142"/>
                <a:gd name="T1" fmla="*/ 2 h 2"/>
                <a:gd name="T2" fmla="*/ 142 w 14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2" h="2">
                  <a:moveTo>
                    <a:pt x="0" y="2"/>
                  </a:moveTo>
                  <a:lnTo>
                    <a:pt x="142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03" name="Freeform 47"/>
            <p:cNvSpPr>
              <a:spLocks/>
            </p:cNvSpPr>
            <p:nvPr/>
          </p:nvSpPr>
          <p:spPr bwMode="auto">
            <a:xfrm>
              <a:off x="4887" y="2130"/>
              <a:ext cx="135" cy="1"/>
            </a:xfrm>
            <a:custGeom>
              <a:avLst/>
              <a:gdLst>
                <a:gd name="T0" fmla="*/ 0 w 135"/>
                <a:gd name="T1" fmla="*/ 1 h 1"/>
                <a:gd name="T2" fmla="*/ 135 w 13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" h="1">
                  <a:moveTo>
                    <a:pt x="0" y="1"/>
                  </a:moveTo>
                  <a:lnTo>
                    <a:pt x="135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04" name="Freeform 48"/>
            <p:cNvSpPr>
              <a:spLocks/>
            </p:cNvSpPr>
            <p:nvPr/>
          </p:nvSpPr>
          <p:spPr bwMode="auto">
            <a:xfrm>
              <a:off x="4887" y="2274"/>
              <a:ext cx="141" cy="1"/>
            </a:xfrm>
            <a:custGeom>
              <a:avLst/>
              <a:gdLst>
                <a:gd name="T0" fmla="*/ 141 w 141"/>
                <a:gd name="T1" fmla="*/ 0 h 1"/>
                <a:gd name="T2" fmla="*/ 0 w 141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" h="1">
                  <a:moveTo>
                    <a:pt x="141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" name="Text Box 62"/>
          <p:cNvSpPr txBox="1">
            <a:spLocks noChangeArrowheads="1"/>
          </p:cNvSpPr>
          <p:nvPr/>
        </p:nvSpPr>
        <p:spPr bwMode="auto">
          <a:xfrm>
            <a:off x="6321848" y="4429260"/>
            <a:ext cx="20955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="" xmlns:p14="http://schemas.microsoft.com/office/powerpoint/2010/main" val="299621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580" name="Group 100"/>
          <p:cNvGrpSpPr>
            <a:grpSpLocks/>
          </p:cNvGrpSpPr>
          <p:nvPr/>
        </p:nvGrpSpPr>
        <p:grpSpPr bwMode="auto">
          <a:xfrm>
            <a:off x="3276600" y="1727200"/>
            <a:ext cx="5791200" cy="5054600"/>
            <a:chOff x="2428" y="1088"/>
            <a:chExt cx="3078" cy="1483"/>
          </a:xfrm>
        </p:grpSpPr>
        <p:sp>
          <p:nvSpPr>
            <p:cNvPr id="148485" name="Rectangle 5"/>
            <p:cNvSpPr>
              <a:spLocks noChangeArrowheads="1"/>
            </p:cNvSpPr>
            <p:nvPr/>
          </p:nvSpPr>
          <p:spPr bwMode="auto">
            <a:xfrm>
              <a:off x="4166" y="1098"/>
              <a:ext cx="1297" cy="379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48486" name="Text Box 6"/>
            <p:cNvSpPr txBox="1">
              <a:spLocks noChangeArrowheads="1"/>
            </p:cNvSpPr>
            <p:nvPr/>
          </p:nvSpPr>
          <p:spPr bwMode="auto">
            <a:xfrm>
              <a:off x="4962" y="1329"/>
              <a:ext cx="389" cy="11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8487" name="Rectangle 7"/>
            <p:cNvSpPr>
              <a:spLocks noChangeArrowheads="1"/>
            </p:cNvSpPr>
            <p:nvPr/>
          </p:nvSpPr>
          <p:spPr bwMode="auto">
            <a:xfrm>
              <a:off x="3589" y="1088"/>
              <a:ext cx="415" cy="14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μP</a:t>
              </a:r>
            </a:p>
          </p:txBody>
        </p:sp>
        <p:sp>
          <p:nvSpPr>
            <p:cNvPr id="148488" name="Rectangle 8"/>
            <p:cNvSpPr>
              <a:spLocks noChangeArrowheads="1"/>
            </p:cNvSpPr>
            <p:nvPr/>
          </p:nvSpPr>
          <p:spPr bwMode="auto">
            <a:xfrm>
              <a:off x="4166" y="1907"/>
              <a:ext cx="706" cy="6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DMA ctrl</a:t>
              </a:r>
            </a:p>
          </p:txBody>
        </p:sp>
        <p:sp>
          <p:nvSpPr>
            <p:cNvPr id="148489" name="Rectangle 9"/>
            <p:cNvSpPr>
              <a:spLocks noChangeArrowheads="1"/>
            </p:cNvSpPr>
            <p:nvPr/>
          </p:nvSpPr>
          <p:spPr bwMode="auto">
            <a:xfrm>
              <a:off x="5027" y="1907"/>
              <a:ext cx="460" cy="664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P1</a:t>
              </a:r>
            </a:p>
          </p:txBody>
        </p:sp>
        <p:sp>
          <p:nvSpPr>
            <p:cNvPr id="148490" name="Rectangle 10"/>
            <p:cNvSpPr>
              <a:spLocks noChangeArrowheads="1"/>
            </p:cNvSpPr>
            <p:nvPr/>
          </p:nvSpPr>
          <p:spPr bwMode="auto">
            <a:xfrm>
              <a:off x="5070" y="2394"/>
              <a:ext cx="365" cy="1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8491" name="Freeform 11"/>
            <p:cNvSpPr>
              <a:spLocks/>
            </p:cNvSpPr>
            <p:nvPr/>
          </p:nvSpPr>
          <p:spPr bwMode="auto">
            <a:xfrm>
              <a:off x="4091" y="1688"/>
              <a:ext cx="1357" cy="3"/>
            </a:xfrm>
            <a:custGeom>
              <a:avLst/>
              <a:gdLst>
                <a:gd name="T0" fmla="*/ 0 w 1766"/>
                <a:gd name="T1" fmla="*/ 0 h 5"/>
                <a:gd name="T2" fmla="*/ 1766 w 1766"/>
                <a:gd name="T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66" h="5">
                  <a:moveTo>
                    <a:pt x="0" y="0"/>
                  </a:moveTo>
                  <a:lnTo>
                    <a:pt x="1766" y="5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492" name="Line 12"/>
            <p:cNvSpPr>
              <a:spLocks noChangeShapeType="1"/>
            </p:cNvSpPr>
            <p:nvPr/>
          </p:nvSpPr>
          <p:spPr bwMode="auto">
            <a:xfrm>
              <a:off x="4418" y="1685"/>
              <a:ext cx="0" cy="22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493" name="Line 13"/>
            <p:cNvSpPr>
              <a:spLocks noChangeShapeType="1"/>
            </p:cNvSpPr>
            <p:nvPr/>
          </p:nvSpPr>
          <p:spPr bwMode="auto">
            <a:xfrm>
              <a:off x="5250" y="1685"/>
              <a:ext cx="0" cy="22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494" name="Text Box 14"/>
            <p:cNvSpPr txBox="1">
              <a:spLocks noChangeArrowheads="1"/>
            </p:cNvSpPr>
            <p:nvPr/>
          </p:nvSpPr>
          <p:spPr bwMode="auto">
            <a:xfrm>
              <a:off x="4919" y="1529"/>
              <a:ext cx="58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48495" name="Freeform 15"/>
            <p:cNvSpPr>
              <a:spLocks/>
            </p:cNvSpPr>
            <p:nvPr/>
          </p:nvSpPr>
          <p:spPr bwMode="auto">
            <a:xfrm>
              <a:off x="4714" y="1480"/>
              <a:ext cx="4" cy="213"/>
            </a:xfrm>
            <a:custGeom>
              <a:avLst/>
              <a:gdLst>
                <a:gd name="T0" fmla="*/ 0 w 4"/>
                <a:gd name="T1" fmla="*/ 0 h 308"/>
                <a:gd name="T2" fmla="*/ 4 w 4"/>
                <a:gd name="T3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308">
                  <a:moveTo>
                    <a:pt x="0" y="0"/>
                  </a:moveTo>
                  <a:lnTo>
                    <a:pt x="4" y="308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496" name="Freeform 16"/>
            <p:cNvSpPr>
              <a:spLocks/>
            </p:cNvSpPr>
            <p:nvPr/>
          </p:nvSpPr>
          <p:spPr bwMode="auto">
            <a:xfrm>
              <a:off x="3466" y="2244"/>
              <a:ext cx="152" cy="1"/>
            </a:xfrm>
            <a:custGeom>
              <a:avLst/>
              <a:gdLst>
                <a:gd name="T0" fmla="*/ 196 w 196"/>
                <a:gd name="T1" fmla="*/ 3 h 3"/>
                <a:gd name="T2" fmla="*/ 0 w 196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497" name="Rectangle 17"/>
            <p:cNvSpPr>
              <a:spLocks noChangeArrowheads="1"/>
            </p:cNvSpPr>
            <p:nvPr/>
          </p:nvSpPr>
          <p:spPr bwMode="auto">
            <a:xfrm>
              <a:off x="5072" y="2260"/>
              <a:ext cx="369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48498" name="Rectangle 18"/>
            <p:cNvSpPr>
              <a:spLocks noChangeArrowheads="1"/>
            </p:cNvSpPr>
            <p:nvPr/>
          </p:nvSpPr>
          <p:spPr bwMode="auto">
            <a:xfrm>
              <a:off x="2485" y="1095"/>
              <a:ext cx="979" cy="14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8499" name="Text Box 19"/>
            <p:cNvSpPr txBox="1">
              <a:spLocks noChangeArrowheads="1"/>
            </p:cNvSpPr>
            <p:nvPr/>
          </p:nvSpPr>
          <p:spPr bwMode="auto">
            <a:xfrm>
              <a:off x="2474" y="2277"/>
              <a:ext cx="231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101:</a:t>
              </a:r>
            </a:p>
          </p:txBody>
        </p:sp>
        <p:sp>
          <p:nvSpPr>
            <p:cNvPr id="148500" name="Text Box 20"/>
            <p:cNvSpPr txBox="1">
              <a:spLocks noChangeArrowheads="1"/>
            </p:cNvSpPr>
            <p:nvPr/>
          </p:nvSpPr>
          <p:spPr bwMode="auto">
            <a:xfrm>
              <a:off x="2760" y="2145"/>
              <a:ext cx="57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48501" name="Text Box 21"/>
            <p:cNvSpPr txBox="1">
              <a:spLocks noChangeArrowheads="1"/>
            </p:cNvSpPr>
            <p:nvPr/>
          </p:nvSpPr>
          <p:spPr bwMode="auto">
            <a:xfrm>
              <a:off x="2760" y="2277"/>
              <a:ext cx="5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48502" name="Text Box 22"/>
            <p:cNvSpPr txBox="1">
              <a:spLocks noChangeArrowheads="1"/>
            </p:cNvSpPr>
            <p:nvPr/>
          </p:nvSpPr>
          <p:spPr bwMode="auto">
            <a:xfrm>
              <a:off x="2549" y="1834"/>
              <a:ext cx="168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48503" name="Text Box 23"/>
            <p:cNvSpPr txBox="1">
              <a:spLocks noChangeArrowheads="1"/>
            </p:cNvSpPr>
            <p:nvPr/>
          </p:nvSpPr>
          <p:spPr bwMode="auto">
            <a:xfrm>
              <a:off x="2495" y="1948"/>
              <a:ext cx="771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000000"/>
                  </a:solidFill>
                </a:rPr>
                <a:t>Main program</a:t>
              </a:r>
            </a:p>
          </p:txBody>
        </p:sp>
        <p:sp>
          <p:nvSpPr>
            <p:cNvPr id="148504" name="Text Box 24"/>
            <p:cNvSpPr txBox="1">
              <a:spLocks noChangeArrowheads="1"/>
            </p:cNvSpPr>
            <p:nvPr/>
          </p:nvSpPr>
          <p:spPr bwMode="auto">
            <a:xfrm>
              <a:off x="2538" y="2016"/>
              <a:ext cx="167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48505" name="Text Box 25"/>
            <p:cNvSpPr txBox="1">
              <a:spLocks noChangeArrowheads="1"/>
            </p:cNvSpPr>
            <p:nvPr/>
          </p:nvSpPr>
          <p:spPr bwMode="auto">
            <a:xfrm>
              <a:off x="2551" y="1135"/>
              <a:ext cx="902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noProof="1"/>
                <a:t>Program memory</a:t>
              </a:r>
            </a:p>
          </p:txBody>
        </p:sp>
        <p:sp>
          <p:nvSpPr>
            <p:cNvPr id="148506" name="Rectangle 26"/>
            <p:cNvSpPr>
              <a:spLocks noChangeArrowheads="1"/>
            </p:cNvSpPr>
            <p:nvPr/>
          </p:nvSpPr>
          <p:spPr bwMode="auto">
            <a:xfrm>
              <a:off x="3620" y="2181"/>
              <a:ext cx="248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48507" name="Rectangle 27"/>
            <p:cNvSpPr>
              <a:spLocks noChangeArrowheads="1"/>
            </p:cNvSpPr>
            <p:nvPr/>
          </p:nvSpPr>
          <p:spPr bwMode="auto">
            <a:xfrm>
              <a:off x="3626" y="2355"/>
              <a:ext cx="248" cy="1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100</a:t>
              </a:r>
            </a:p>
          </p:txBody>
        </p:sp>
        <p:sp>
          <p:nvSpPr>
            <p:cNvPr id="148508" name="Freeform 28"/>
            <p:cNvSpPr>
              <a:spLocks/>
            </p:cNvSpPr>
            <p:nvPr/>
          </p:nvSpPr>
          <p:spPr bwMode="auto">
            <a:xfrm>
              <a:off x="4020" y="2052"/>
              <a:ext cx="136" cy="3"/>
            </a:xfrm>
            <a:custGeom>
              <a:avLst/>
              <a:gdLst>
                <a:gd name="T0" fmla="*/ 136 w 136"/>
                <a:gd name="T1" fmla="*/ 3 h 3"/>
                <a:gd name="T2" fmla="*/ 0 w 136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6" h="3">
                  <a:moveTo>
                    <a:pt x="136" y="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09" name="Text Box 29"/>
            <p:cNvSpPr txBox="1">
              <a:spLocks noChangeArrowheads="1"/>
            </p:cNvSpPr>
            <p:nvPr/>
          </p:nvSpPr>
          <p:spPr bwMode="auto">
            <a:xfrm>
              <a:off x="3701" y="1987"/>
              <a:ext cx="277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Dreq</a:t>
              </a:r>
            </a:p>
          </p:txBody>
        </p:sp>
        <p:sp>
          <p:nvSpPr>
            <p:cNvPr id="148510" name="Text Box 30"/>
            <p:cNvSpPr txBox="1">
              <a:spLocks noChangeArrowheads="1"/>
            </p:cNvSpPr>
            <p:nvPr/>
          </p:nvSpPr>
          <p:spPr bwMode="auto">
            <a:xfrm>
              <a:off x="3701" y="1869"/>
              <a:ext cx="27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Dack</a:t>
              </a:r>
            </a:p>
          </p:txBody>
        </p:sp>
        <p:sp>
          <p:nvSpPr>
            <p:cNvPr id="148511" name="Text Box 31"/>
            <p:cNvSpPr txBox="1">
              <a:spLocks noChangeArrowheads="1"/>
            </p:cNvSpPr>
            <p:nvPr/>
          </p:nvSpPr>
          <p:spPr bwMode="auto">
            <a:xfrm>
              <a:off x="4206" y="1201"/>
              <a:ext cx="37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0x0000</a:t>
              </a:r>
            </a:p>
          </p:txBody>
        </p:sp>
        <p:sp>
          <p:nvSpPr>
            <p:cNvPr id="148512" name="Text Box 32"/>
            <p:cNvSpPr txBox="1">
              <a:spLocks noChangeArrowheads="1"/>
            </p:cNvSpPr>
            <p:nvPr/>
          </p:nvSpPr>
          <p:spPr bwMode="auto">
            <a:xfrm>
              <a:off x="4599" y="1201"/>
              <a:ext cx="397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0x0001</a:t>
              </a:r>
            </a:p>
          </p:txBody>
        </p:sp>
        <p:sp>
          <p:nvSpPr>
            <p:cNvPr id="148513" name="Text Box 33"/>
            <p:cNvSpPr txBox="1">
              <a:spLocks noChangeArrowheads="1"/>
            </p:cNvSpPr>
            <p:nvPr/>
          </p:nvSpPr>
          <p:spPr bwMode="auto">
            <a:xfrm>
              <a:off x="4181" y="1329"/>
              <a:ext cx="388" cy="11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8514" name="Text Box 34"/>
            <p:cNvSpPr txBox="1">
              <a:spLocks noChangeArrowheads="1"/>
            </p:cNvSpPr>
            <p:nvPr/>
          </p:nvSpPr>
          <p:spPr bwMode="auto">
            <a:xfrm>
              <a:off x="4571" y="1329"/>
              <a:ext cx="389" cy="11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grpSp>
          <p:nvGrpSpPr>
            <p:cNvPr id="148515" name="Group 35"/>
            <p:cNvGrpSpPr>
              <a:grpSpLocks/>
            </p:cNvGrpSpPr>
            <p:nvPr/>
          </p:nvGrpSpPr>
          <p:grpSpPr bwMode="auto">
            <a:xfrm>
              <a:off x="5048" y="1399"/>
              <a:ext cx="166" cy="19"/>
              <a:chOff x="5212" y="2481"/>
              <a:chExt cx="213" cy="29"/>
            </a:xfrm>
          </p:grpSpPr>
          <p:sp>
            <p:nvSpPr>
              <p:cNvPr id="148516" name="Oval 36"/>
              <p:cNvSpPr>
                <a:spLocks noChangeArrowheads="1"/>
              </p:cNvSpPr>
              <p:nvPr/>
            </p:nvSpPr>
            <p:spPr bwMode="auto">
              <a:xfrm>
                <a:off x="5304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17" name="Oval 37"/>
              <p:cNvSpPr>
                <a:spLocks noChangeArrowheads="1"/>
              </p:cNvSpPr>
              <p:nvPr/>
            </p:nvSpPr>
            <p:spPr bwMode="auto">
              <a:xfrm>
                <a:off x="5212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18" name="Oval 38"/>
              <p:cNvSpPr>
                <a:spLocks noChangeArrowheads="1"/>
              </p:cNvSpPr>
              <p:nvPr/>
            </p:nvSpPr>
            <p:spPr bwMode="auto">
              <a:xfrm>
                <a:off x="5396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8519" name="Text Box 39"/>
            <p:cNvSpPr txBox="1">
              <a:spLocks noChangeArrowheads="1"/>
            </p:cNvSpPr>
            <p:nvPr/>
          </p:nvSpPr>
          <p:spPr bwMode="auto">
            <a:xfrm>
              <a:off x="2428" y="2145"/>
              <a:ext cx="277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100:</a:t>
              </a:r>
            </a:p>
          </p:txBody>
        </p:sp>
        <p:sp>
          <p:nvSpPr>
            <p:cNvPr id="148520" name="Text Box 40"/>
            <p:cNvSpPr txBox="1">
              <a:spLocks noChangeArrowheads="1"/>
            </p:cNvSpPr>
            <p:nvPr/>
          </p:nvSpPr>
          <p:spPr bwMode="auto">
            <a:xfrm>
              <a:off x="2551" y="1415"/>
              <a:ext cx="846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808080"/>
                  </a:solidFill>
                </a:rPr>
                <a:t>No ISR needed!</a:t>
              </a:r>
            </a:p>
          </p:txBody>
        </p:sp>
        <p:sp>
          <p:nvSpPr>
            <p:cNvPr id="148521" name="Rectangle 41"/>
            <p:cNvSpPr>
              <a:spLocks noChangeArrowheads="1"/>
            </p:cNvSpPr>
            <p:nvPr/>
          </p:nvSpPr>
          <p:spPr bwMode="auto">
            <a:xfrm>
              <a:off x="4214" y="2053"/>
              <a:ext cx="386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0x0001</a:t>
              </a:r>
            </a:p>
          </p:txBody>
        </p:sp>
        <p:sp>
          <p:nvSpPr>
            <p:cNvPr id="148522" name="Rectangle 42"/>
            <p:cNvSpPr>
              <a:spLocks noChangeArrowheads="1"/>
            </p:cNvSpPr>
            <p:nvPr/>
          </p:nvSpPr>
          <p:spPr bwMode="auto">
            <a:xfrm>
              <a:off x="4214" y="2220"/>
              <a:ext cx="386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48523" name="Rectangle 43"/>
            <p:cNvSpPr>
              <a:spLocks noChangeArrowheads="1"/>
            </p:cNvSpPr>
            <p:nvPr/>
          </p:nvSpPr>
          <p:spPr bwMode="auto">
            <a:xfrm>
              <a:off x="4214" y="2386"/>
              <a:ext cx="386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8524" name="Text Box 44"/>
            <p:cNvSpPr txBox="1">
              <a:spLocks noChangeArrowheads="1"/>
            </p:cNvSpPr>
            <p:nvPr/>
          </p:nvSpPr>
          <p:spPr bwMode="auto">
            <a:xfrm>
              <a:off x="4660" y="2049"/>
              <a:ext cx="20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ack</a:t>
              </a:r>
            </a:p>
          </p:txBody>
        </p:sp>
        <p:sp>
          <p:nvSpPr>
            <p:cNvPr id="148525" name="Text Box 45"/>
            <p:cNvSpPr txBox="1">
              <a:spLocks noChangeArrowheads="1"/>
            </p:cNvSpPr>
            <p:nvPr/>
          </p:nvSpPr>
          <p:spPr bwMode="auto">
            <a:xfrm>
              <a:off x="4660" y="2194"/>
              <a:ext cx="20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req</a:t>
              </a:r>
            </a:p>
          </p:txBody>
        </p:sp>
        <p:sp>
          <p:nvSpPr>
            <p:cNvPr id="148526" name="Freeform 46"/>
            <p:cNvSpPr>
              <a:spLocks/>
            </p:cNvSpPr>
            <p:nvPr/>
          </p:nvSpPr>
          <p:spPr bwMode="auto">
            <a:xfrm>
              <a:off x="4014" y="1942"/>
              <a:ext cx="142" cy="2"/>
            </a:xfrm>
            <a:custGeom>
              <a:avLst/>
              <a:gdLst>
                <a:gd name="T0" fmla="*/ 0 w 142"/>
                <a:gd name="T1" fmla="*/ 2 h 2"/>
                <a:gd name="T2" fmla="*/ 142 w 14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2" h="2">
                  <a:moveTo>
                    <a:pt x="0" y="2"/>
                  </a:moveTo>
                  <a:lnTo>
                    <a:pt x="142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27" name="Freeform 47"/>
            <p:cNvSpPr>
              <a:spLocks/>
            </p:cNvSpPr>
            <p:nvPr/>
          </p:nvSpPr>
          <p:spPr bwMode="auto">
            <a:xfrm>
              <a:off x="4887" y="2130"/>
              <a:ext cx="135" cy="1"/>
            </a:xfrm>
            <a:custGeom>
              <a:avLst/>
              <a:gdLst>
                <a:gd name="T0" fmla="*/ 0 w 135"/>
                <a:gd name="T1" fmla="*/ 1 h 1"/>
                <a:gd name="T2" fmla="*/ 135 w 13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" h="1">
                  <a:moveTo>
                    <a:pt x="0" y="1"/>
                  </a:moveTo>
                  <a:lnTo>
                    <a:pt x="135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28" name="Freeform 48"/>
            <p:cNvSpPr>
              <a:spLocks/>
            </p:cNvSpPr>
            <p:nvPr/>
          </p:nvSpPr>
          <p:spPr bwMode="auto">
            <a:xfrm>
              <a:off x="4887" y="2274"/>
              <a:ext cx="141" cy="1"/>
            </a:xfrm>
            <a:custGeom>
              <a:avLst/>
              <a:gdLst>
                <a:gd name="T0" fmla="*/ 141 w 141"/>
                <a:gd name="T1" fmla="*/ 0 h 1"/>
                <a:gd name="T2" fmla="*/ 0 w 141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" h="1">
                  <a:moveTo>
                    <a:pt x="141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8579" name="Group 99"/>
          <p:cNvGrpSpPr>
            <a:grpSpLocks/>
          </p:cNvGrpSpPr>
          <p:nvPr/>
        </p:nvGrpSpPr>
        <p:grpSpPr bwMode="auto">
          <a:xfrm>
            <a:off x="6721759" y="2949897"/>
            <a:ext cx="1879600" cy="3500438"/>
            <a:chOff x="4521" y="1379"/>
            <a:chExt cx="1184" cy="2205"/>
          </a:xfrm>
        </p:grpSpPr>
        <p:sp>
          <p:nvSpPr>
            <p:cNvPr id="148577" name="Freeform 97"/>
            <p:cNvSpPr>
              <a:spLocks/>
            </p:cNvSpPr>
            <p:nvPr/>
          </p:nvSpPr>
          <p:spPr bwMode="auto">
            <a:xfrm>
              <a:off x="4742" y="2863"/>
              <a:ext cx="963" cy="721"/>
            </a:xfrm>
            <a:custGeom>
              <a:avLst/>
              <a:gdLst>
                <a:gd name="T0" fmla="*/ 858 w 963"/>
                <a:gd name="T1" fmla="*/ 702 h 721"/>
                <a:gd name="T2" fmla="*/ 929 w 963"/>
                <a:gd name="T3" fmla="*/ 670 h 721"/>
                <a:gd name="T4" fmla="*/ 951 w 963"/>
                <a:gd name="T5" fmla="*/ 398 h 721"/>
                <a:gd name="T6" fmla="*/ 924 w 963"/>
                <a:gd name="T7" fmla="*/ 94 h 721"/>
                <a:gd name="T8" fmla="*/ 717 w 963"/>
                <a:gd name="T9" fmla="*/ 45 h 721"/>
                <a:gd name="T10" fmla="*/ 462 w 963"/>
                <a:gd name="T11" fmla="*/ 34 h 721"/>
                <a:gd name="T12" fmla="*/ 141 w 963"/>
                <a:gd name="T13" fmla="*/ 77 h 721"/>
                <a:gd name="T14" fmla="*/ 108 w 963"/>
                <a:gd name="T15" fmla="*/ 496 h 721"/>
                <a:gd name="T16" fmla="*/ 65 w 963"/>
                <a:gd name="T17" fmla="*/ 659 h 721"/>
                <a:gd name="T18" fmla="*/ 0 w 963"/>
                <a:gd name="T19" fmla="*/ 702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3" h="721">
                  <a:moveTo>
                    <a:pt x="858" y="702"/>
                  </a:moveTo>
                  <a:cubicBezTo>
                    <a:pt x="870" y="697"/>
                    <a:pt x="914" y="721"/>
                    <a:pt x="929" y="670"/>
                  </a:cubicBezTo>
                  <a:cubicBezTo>
                    <a:pt x="944" y="619"/>
                    <a:pt x="952" y="494"/>
                    <a:pt x="951" y="398"/>
                  </a:cubicBezTo>
                  <a:cubicBezTo>
                    <a:pt x="950" y="302"/>
                    <a:pt x="963" y="153"/>
                    <a:pt x="924" y="94"/>
                  </a:cubicBezTo>
                  <a:cubicBezTo>
                    <a:pt x="885" y="35"/>
                    <a:pt x="794" y="55"/>
                    <a:pt x="717" y="45"/>
                  </a:cubicBezTo>
                  <a:cubicBezTo>
                    <a:pt x="640" y="35"/>
                    <a:pt x="558" y="29"/>
                    <a:pt x="462" y="34"/>
                  </a:cubicBezTo>
                  <a:cubicBezTo>
                    <a:pt x="366" y="39"/>
                    <a:pt x="200" y="0"/>
                    <a:pt x="141" y="77"/>
                  </a:cubicBezTo>
                  <a:cubicBezTo>
                    <a:pt x="82" y="154"/>
                    <a:pt x="121" y="399"/>
                    <a:pt x="108" y="496"/>
                  </a:cubicBezTo>
                  <a:cubicBezTo>
                    <a:pt x="95" y="593"/>
                    <a:pt x="83" y="625"/>
                    <a:pt x="65" y="659"/>
                  </a:cubicBezTo>
                  <a:cubicBezTo>
                    <a:pt x="47" y="693"/>
                    <a:pt x="14" y="693"/>
                    <a:pt x="0" y="70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8578" name="Freeform 98"/>
            <p:cNvSpPr>
              <a:spLocks/>
            </p:cNvSpPr>
            <p:nvPr/>
          </p:nvSpPr>
          <p:spPr bwMode="auto">
            <a:xfrm>
              <a:off x="4521" y="1379"/>
              <a:ext cx="544" cy="2135"/>
            </a:xfrm>
            <a:custGeom>
              <a:avLst/>
              <a:gdLst>
                <a:gd name="T0" fmla="*/ 84 w 443"/>
                <a:gd name="T1" fmla="*/ 1011 h 1020"/>
                <a:gd name="T2" fmla="*/ 8 w 443"/>
                <a:gd name="T3" fmla="*/ 902 h 1020"/>
                <a:gd name="T4" fmla="*/ 35 w 443"/>
                <a:gd name="T5" fmla="*/ 305 h 1020"/>
                <a:gd name="T6" fmla="*/ 182 w 443"/>
                <a:gd name="T7" fmla="*/ 163 h 1020"/>
                <a:gd name="T8" fmla="*/ 388 w 443"/>
                <a:gd name="T9" fmla="*/ 147 h 1020"/>
                <a:gd name="T10" fmla="*/ 443 w 443"/>
                <a:gd name="T11" fmla="*/ 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020">
                  <a:moveTo>
                    <a:pt x="84" y="1011"/>
                  </a:moveTo>
                  <a:cubicBezTo>
                    <a:pt x="71" y="993"/>
                    <a:pt x="16" y="1020"/>
                    <a:pt x="8" y="902"/>
                  </a:cubicBezTo>
                  <a:cubicBezTo>
                    <a:pt x="0" y="784"/>
                    <a:pt x="6" y="428"/>
                    <a:pt x="35" y="305"/>
                  </a:cubicBezTo>
                  <a:cubicBezTo>
                    <a:pt x="64" y="182"/>
                    <a:pt x="123" y="189"/>
                    <a:pt x="182" y="163"/>
                  </a:cubicBezTo>
                  <a:cubicBezTo>
                    <a:pt x="241" y="137"/>
                    <a:pt x="345" y="174"/>
                    <a:pt x="388" y="147"/>
                  </a:cubicBezTo>
                  <a:cubicBezTo>
                    <a:pt x="431" y="120"/>
                    <a:pt x="432" y="31"/>
                    <a:pt x="443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Peripheral to memory transfer with DMA (cont’)</a:t>
            </a: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247650" y="1727200"/>
            <a:ext cx="3332163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/>
              <a:t>5: DMA ctrl (a) asserts ack, (b) reads data from 0x8000, and (c) writes that data to 0x0001.</a:t>
            </a:r>
          </a:p>
          <a:p>
            <a:pPr algn="l">
              <a:spcBef>
                <a:spcPct val="0"/>
              </a:spcBef>
            </a:pPr>
            <a:endParaRPr lang="en-US" sz="1400"/>
          </a:p>
          <a:p>
            <a:pPr algn="l">
              <a:spcBef>
                <a:spcPct val="0"/>
              </a:spcBef>
            </a:pPr>
            <a:r>
              <a:rPr lang="en-US" sz="1400"/>
              <a:t>(Meanwhile, processor still executing if not stalled!)</a:t>
            </a:r>
          </a:p>
        </p:txBody>
      </p:sp>
      <p:sp>
        <p:nvSpPr>
          <p:cNvPr id="148529" name="Oval 49"/>
          <p:cNvSpPr>
            <a:spLocks noChangeArrowheads="1"/>
          </p:cNvSpPr>
          <p:nvPr/>
        </p:nvSpPr>
        <p:spPr bwMode="auto">
          <a:xfrm>
            <a:off x="6934200" y="6339210"/>
            <a:ext cx="146050" cy="146050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Oval 49"/>
          <p:cNvSpPr>
            <a:spLocks noChangeArrowheads="1"/>
          </p:cNvSpPr>
          <p:nvPr/>
        </p:nvSpPr>
        <p:spPr bwMode="auto">
          <a:xfrm>
            <a:off x="8610600" y="6400800"/>
            <a:ext cx="146050" cy="146050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Oval 49"/>
          <p:cNvSpPr>
            <a:spLocks noChangeArrowheads="1"/>
          </p:cNvSpPr>
          <p:nvPr/>
        </p:nvSpPr>
        <p:spPr bwMode="auto">
          <a:xfrm>
            <a:off x="7591190" y="2691609"/>
            <a:ext cx="146050" cy="146050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Text Box 62"/>
          <p:cNvSpPr txBox="1">
            <a:spLocks noChangeArrowheads="1"/>
          </p:cNvSpPr>
          <p:nvPr/>
        </p:nvSpPr>
        <p:spPr bwMode="auto">
          <a:xfrm>
            <a:off x="7892759" y="4952708"/>
            <a:ext cx="20955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="" xmlns:p14="http://schemas.microsoft.com/office/powerpoint/2010/main" val="550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83" name="Rectangle 7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Peripheral to memory transfer with DMA (cont’)</a:t>
            </a:r>
          </a:p>
        </p:txBody>
      </p:sp>
      <p:sp>
        <p:nvSpPr>
          <p:cNvPr id="149584" name="Text Box 80"/>
          <p:cNvSpPr txBox="1">
            <a:spLocks noChangeArrowheads="1"/>
          </p:cNvSpPr>
          <p:nvPr/>
        </p:nvSpPr>
        <p:spPr bwMode="auto">
          <a:xfrm>
            <a:off x="247650" y="1727200"/>
            <a:ext cx="33321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 dirty="0"/>
              <a:t>6: DMA de-asserts </a:t>
            </a:r>
            <a:r>
              <a:rPr lang="en-US" sz="1400" i="1" dirty="0" err="1"/>
              <a:t>Dreq</a:t>
            </a:r>
            <a:r>
              <a:rPr lang="en-US" sz="1400" i="1" dirty="0"/>
              <a:t> </a:t>
            </a:r>
            <a:r>
              <a:rPr lang="en-US" sz="1400" dirty="0"/>
              <a:t>and </a:t>
            </a:r>
            <a:r>
              <a:rPr lang="en-US" sz="1400" i="1" dirty="0" err="1"/>
              <a:t>ack</a:t>
            </a:r>
            <a:r>
              <a:rPr lang="en-US" sz="1400" dirty="0"/>
              <a:t> </a:t>
            </a:r>
            <a:endParaRPr lang="en-US" sz="1400" dirty="0" smtClean="0"/>
          </a:p>
          <a:p>
            <a:pPr algn="l">
              <a:spcBef>
                <a:spcPct val="0"/>
              </a:spcBef>
            </a:pPr>
            <a:r>
              <a:rPr lang="en-US" sz="1400" dirty="0" smtClean="0"/>
              <a:t>completing </a:t>
            </a:r>
            <a:r>
              <a:rPr lang="en-US" sz="1400" dirty="0"/>
              <a:t>the handshake with P1.</a:t>
            </a:r>
          </a:p>
        </p:txBody>
      </p:sp>
      <p:grpSp>
        <p:nvGrpSpPr>
          <p:cNvPr id="149597" name="Group 93"/>
          <p:cNvGrpSpPr>
            <a:grpSpLocks/>
          </p:cNvGrpSpPr>
          <p:nvPr/>
        </p:nvGrpSpPr>
        <p:grpSpPr bwMode="auto">
          <a:xfrm>
            <a:off x="3277452" y="1727200"/>
            <a:ext cx="5790348" cy="4902200"/>
            <a:chOff x="2360" y="1088"/>
            <a:chExt cx="3146" cy="1483"/>
          </a:xfrm>
        </p:grpSpPr>
        <p:sp>
          <p:nvSpPr>
            <p:cNvPr id="149507" name="Rectangle 3"/>
            <p:cNvSpPr>
              <a:spLocks noChangeArrowheads="1"/>
            </p:cNvSpPr>
            <p:nvPr/>
          </p:nvSpPr>
          <p:spPr bwMode="auto">
            <a:xfrm>
              <a:off x="4166" y="1098"/>
              <a:ext cx="1297" cy="379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49508" name="Text Box 4"/>
            <p:cNvSpPr txBox="1">
              <a:spLocks noChangeArrowheads="1"/>
            </p:cNvSpPr>
            <p:nvPr/>
          </p:nvSpPr>
          <p:spPr bwMode="auto">
            <a:xfrm>
              <a:off x="4962" y="1329"/>
              <a:ext cx="389" cy="11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9509" name="Rectangle 5"/>
            <p:cNvSpPr>
              <a:spLocks noChangeArrowheads="1"/>
            </p:cNvSpPr>
            <p:nvPr/>
          </p:nvSpPr>
          <p:spPr bwMode="auto">
            <a:xfrm>
              <a:off x="3589" y="1088"/>
              <a:ext cx="415" cy="14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μP</a:t>
              </a:r>
            </a:p>
          </p:txBody>
        </p:sp>
        <p:sp>
          <p:nvSpPr>
            <p:cNvPr id="149510" name="Rectangle 6"/>
            <p:cNvSpPr>
              <a:spLocks noChangeArrowheads="1"/>
            </p:cNvSpPr>
            <p:nvPr/>
          </p:nvSpPr>
          <p:spPr bwMode="auto">
            <a:xfrm>
              <a:off x="4166" y="1907"/>
              <a:ext cx="706" cy="6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DMA ctrl</a:t>
              </a:r>
            </a:p>
          </p:txBody>
        </p:sp>
        <p:sp>
          <p:nvSpPr>
            <p:cNvPr id="149511" name="Rectangle 7"/>
            <p:cNvSpPr>
              <a:spLocks noChangeArrowheads="1"/>
            </p:cNvSpPr>
            <p:nvPr/>
          </p:nvSpPr>
          <p:spPr bwMode="auto">
            <a:xfrm>
              <a:off x="5027" y="1907"/>
              <a:ext cx="460" cy="664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P1</a:t>
              </a:r>
            </a:p>
          </p:txBody>
        </p:sp>
        <p:sp>
          <p:nvSpPr>
            <p:cNvPr id="149512" name="Rectangle 8"/>
            <p:cNvSpPr>
              <a:spLocks noChangeArrowheads="1"/>
            </p:cNvSpPr>
            <p:nvPr/>
          </p:nvSpPr>
          <p:spPr bwMode="auto">
            <a:xfrm>
              <a:off x="5070" y="2394"/>
              <a:ext cx="365" cy="1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9513" name="Freeform 9"/>
            <p:cNvSpPr>
              <a:spLocks/>
            </p:cNvSpPr>
            <p:nvPr/>
          </p:nvSpPr>
          <p:spPr bwMode="auto">
            <a:xfrm>
              <a:off x="4091" y="1688"/>
              <a:ext cx="1357" cy="3"/>
            </a:xfrm>
            <a:custGeom>
              <a:avLst/>
              <a:gdLst>
                <a:gd name="T0" fmla="*/ 0 w 1766"/>
                <a:gd name="T1" fmla="*/ 0 h 5"/>
                <a:gd name="T2" fmla="*/ 1766 w 1766"/>
                <a:gd name="T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66" h="5">
                  <a:moveTo>
                    <a:pt x="0" y="0"/>
                  </a:moveTo>
                  <a:lnTo>
                    <a:pt x="1766" y="5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14" name="Line 10"/>
            <p:cNvSpPr>
              <a:spLocks noChangeShapeType="1"/>
            </p:cNvSpPr>
            <p:nvPr/>
          </p:nvSpPr>
          <p:spPr bwMode="auto">
            <a:xfrm>
              <a:off x="4418" y="1685"/>
              <a:ext cx="0" cy="22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15" name="Line 11"/>
            <p:cNvSpPr>
              <a:spLocks noChangeShapeType="1"/>
            </p:cNvSpPr>
            <p:nvPr/>
          </p:nvSpPr>
          <p:spPr bwMode="auto">
            <a:xfrm>
              <a:off x="5250" y="1685"/>
              <a:ext cx="0" cy="22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16" name="Text Box 12"/>
            <p:cNvSpPr txBox="1">
              <a:spLocks noChangeArrowheads="1"/>
            </p:cNvSpPr>
            <p:nvPr/>
          </p:nvSpPr>
          <p:spPr bwMode="auto">
            <a:xfrm>
              <a:off x="4919" y="1529"/>
              <a:ext cx="58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49517" name="Freeform 13"/>
            <p:cNvSpPr>
              <a:spLocks/>
            </p:cNvSpPr>
            <p:nvPr/>
          </p:nvSpPr>
          <p:spPr bwMode="auto">
            <a:xfrm>
              <a:off x="4714" y="1480"/>
              <a:ext cx="4" cy="213"/>
            </a:xfrm>
            <a:custGeom>
              <a:avLst/>
              <a:gdLst>
                <a:gd name="T0" fmla="*/ 0 w 4"/>
                <a:gd name="T1" fmla="*/ 0 h 308"/>
                <a:gd name="T2" fmla="*/ 4 w 4"/>
                <a:gd name="T3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308">
                  <a:moveTo>
                    <a:pt x="0" y="0"/>
                  </a:moveTo>
                  <a:lnTo>
                    <a:pt x="4" y="308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18" name="Freeform 14"/>
            <p:cNvSpPr>
              <a:spLocks/>
            </p:cNvSpPr>
            <p:nvPr/>
          </p:nvSpPr>
          <p:spPr bwMode="auto">
            <a:xfrm>
              <a:off x="3466" y="2244"/>
              <a:ext cx="152" cy="1"/>
            </a:xfrm>
            <a:custGeom>
              <a:avLst/>
              <a:gdLst>
                <a:gd name="T0" fmla="*/ 196 w 196"/>
                <a:gd name="T1" fmla="*/ 3 h 3"/>
                <a:gd name="T2" fmla="*/ 0 w 196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19" name="Rectangle 15"/>
            <p:cNvSpPr>
              <a:spLocks noChangeArrowheads="1"/>
            </p:cNvSpPr>
            <p:nvPr/>
          </p:nvSpPr>
          <p:spPr bwMode="auto">
            <a:xfrm>
              <a:off x="5072" y="2260"/>
              <a:ext cx="369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49520" name="Rectangle 16"/>
            <p:cNvSpPr>
              <a:spLocks noChangeArrowheads="1"/>
            </p:cNvSpPr>
            <p:nvPr/>
          </p:nvSpPr>
          <p:spPr bwMode="auto">
            <a:xfrm>
              <a:off x="2360" y="1095"/>
              <a:ext cx="1104" cy="14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9521" name="Text Box 17"/>
            <p:cNvSpPr txBox="1">
              <a:spLocks noChangeArrowheads="1"/>
            </p:cNvSpPr>
            <p:nvPr/>
          </p:nvSpPr>
          <p:spPr bwMode="auto">
            <a:xfrm>
              <a:off x="2474" y="2277"/>
              <a:ext cx="231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101:</a:t>
              </a:r>
            </a:p>
          </p:txBody>
        </p:sp>
        <p:sp>
          <p:nvSpPr>
            <p:cNvPr id="149522" name="Text Box 18"/>
            <p:cNvSpPr txBox="1">
              <a:spLocks noChangeArrowheads="1"/>
            </p:cNvSpPr>
            <p:nvPr/>
          </p:nvSpPr>
          <p:spPr bwMode="auto">
            <a:xfrm>
              <a:off x="2760" y="2145"/>
              <a:ext cx="57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49523" name="Text Box 19"/>
            <p:cNvSpPr txBox="1">
              <a:spLocks noChangeArrowheads="1"/>
            </p:cNvSpPr>
            <p:nvPr/>
          </p:nvSpPr>
          <p:spPr bwMode="auto">
            <a:xfrm>
              <a:off x="2760" y="2277"/>
              <a:ext cx="5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dirty="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49524" name="Text Box 20"/>
            <p:cNvSpPr txBox="1">
              <a:spLocks noChangeArrowheads="1"/>
            </p:cNvSpPr>
            <p:nvPr/>
          </p:nvSpPr>
          <p:spPr bwMode="auto">
            <a:xfrm>
              <a:off x="2549" y="1834"/>
              <a:ext cx="168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49525" name="Text Box 21"/>
            <p:cNvSpPr txBox="1">
              <a:spLocks noChangeArrowheads="1"/>
            </p:cNvSpPr>
            <p:nvPr/>
          </p:nvSpPr>
          <p:spPr bwMode="auto">
            <a:xfrm>
              <a:off x="2495" y="1948"/>
              <a:ext cx="771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 dirty="0">
                  <a:solidFill>
                    <a:srgbClr val="000000"/>
                  </a:solidFill>
                </a:rPr>
                <a:t>Main program</a:t>
              </a:r>
            </a:p>
          </p:txBody>
        </p:sp>
        <p:sp>
          <p:nvSpPr>
            <p:cNvPr id="149526" name="Text Box 22"/>
            <p:cNvSpPr txBox="1">
              <a:spLocks noChangeArrowheads="1"/>
            </p:cNvSpPr>
            <p:nvPr/>
          </p:nvSpPr>
          <p:spPr bwMode="auto">
            <a:xfrm>
              <a:off x="2538" y="2016"/>
              <a:ext cx="167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49527" name="Text Box 23"/>
            <p:cNvSpPr txBox="1">
              <a:spLocks noChangeArrowheads="1"/>
            </p:cNvSpPr>
            <p:nvPr/>
          </p:nvSpPr>
          <p:spPr bwMode="auto">
            <a:xfrm>
              <a:off x="2551" y="1135"/>
              <a:ext cx="902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noProof="1"/>
                <a:t>Program memory</a:t>
              </a:r>
            </a:p>
          </p:txBody>
        </p:sp>
        <p:sp>
          <p:nvSpPr>
            <p:cNvPr id="149528" name="Rectangle 24"/>
            <p:cNvSpPr>
              <a:spLocks noChangeArrowheads="1"/>
            </p:cNvSpPr>
            <p:nvPr/>
          </p:nvSpPr>
          <p:spPr bwMode="auto">
            <a:xfrm>
              <a:off x="3620" y="2181"/>
              <a:ext cx="248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49529" name="Rectangle 25"/>
            <p:cNvSpPr>
              <a:spLocks noChangeArrowheads="1"/>
            </p:cNvSpPr>
            <p:nvPr/>
          </p:nvSpPr>
          <p:spPr bwMode="auto">
            <a:xfrm>
              <a:off x="3626" y="2355"/>
              <a:ext cx="248" cy="1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100</a:t>
              </a:r>
            </a:p>
          </p:txBody>
        </p:sp>
        <p:sp>
          <p:nvSpPr>
            <p:cNvPr id="149530" name="Freeform 26"/>
            <p:cNvSpPr>
              <a:spLocks/>
            </p:cNvSpPr>
            <p:nvPr/>
          </p:nvSpPr>
          <p:spPr bwMode="auto">
            <a:xfrm>
              <a:off x="4020" y="2052"/>
              <a:ext cx="136" cy="3"/>
            </a:xfrm>
            <a:custGeom>
              <a:avLst/>
              <a:gdLst>
                <a:gd name="T0" fmla="*/ 136 w 136"/>
                <a:gd name="T1" fmla="*/ 3 h 3"/>
                <a:gd name="T2" fmla="*/ 0 w 136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6" h="3">
                  <a:moveTo>
                    <a:pt x="136" y="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31" name="Text Box 27"/>
            <p:cNvSpPr txBox="1">
              <a:spLocks noChangeArrowheads="1"/>
            </p:cNvSpPr>
            <p:nvPr/>
          </p:nvSpPr>
          <p:spPr bwMode="auto">
            <a:xfrm>
              <a:off x="3701" y="1987"/>
              <a:ext cx="277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Dreq</a:t>
              </a:r>
            </a:p>
          </p:txBody>
        </p:sp>
        <p:sp>
          <p:nvSpPr>
            <p:cNvPr id="149532" name="Text Box 28"/>
            <p:cNvSpPr txBox="1">
              <a:spLocks noChangeArrowheads="1"/>
            </p:cNvSpPr>
            <p:nvPr/>
          </p:nvSpPr>
          <p:spPr bwMode="auto">
            <a:xfrm>
              <a:off x="3701" y="1869"/>
              <a:ext cx="27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Dack</a:t>
              </a:r>
            </a:p>
          </p:txBody>
        </p:sp>
        <p:sp>
          <p:nvSpPr>
            <p:cNvPr id="149533" name="Text Box 29"/>
            <p:cNvSpPr txBox="1">
              <a:spLocks noChangeArrowheads="1"/>
            </p:cNvSpPr>
            <p:nvPr/>
          </p:nvSpPr>
          <p:spPr bwMode="auto">
            <a:xfrm>
              <a:off x="4206" y="1201"/>
              <a:ext cx="37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0x0000</a:t>
              </a:r>
            </a:p>
          </p:txBody>
        </p:sp>
        <p:sp>
          <p:nvSpPr>
            <p:cNvPr id="149534" name="Text Box 30"/>
            <p:cNvSpPr txBox="1">
              <a:spLocks noChangeArrowheads="1"/>
            </p:cNvSpPr>
            <p:nvPr/>
          </p:nvSpPr>
          <p:spPr bwMode="auto">
            <a:xfrm>
              <a:off x="4599" y="1201"/>
              <a:ext cx="397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0x0001</a:t>
              </a:r>
            </a:p>
          </p:txBody>
        </p:sp>
        <p:sp>
          <p:nvSpPr>
            <p:cNvPr id="149535" name="Text Box 31"/>
            <p:cNvSpPr txBox="1">
              <a:spLocks noChangeArrowheads="1"/>
            </p:cNvSpPr>
            <p:nvPr/>
          </p:nvSpPr>
          <p:spPr bwMode="auto">
            <a:xfrm>
              <a:off x="4181" y="1329"/>
              <a:ext cx="388" cy="11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9536" name="Text Box 32"/>
            <p:cNvSpPr txBox="1">
              <a:spLocks noChangeArrowheads="1"/>
            </p:cNvSpPr>
            <p:nvPr/>
          </p:nvSpPr>
          <p:spPr bwMode="auto">
            <a:xfrm>
              <a:off x="4571" y="1329"/>
              <a:ext cx="389" cy="11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grpSp>
          <p:nvGrpSpPr>
            <p:cNvPr id="149537" name="Group 33"/>
            <p:cNvGrpSpPr>
              <a:grpSpLocks/>
            </p:cNvGrpSpPr>
            <p:nvPr/>
          </p:nvGrpSpPr>
          <p:grpSpPr bwMode="auto">
            <a:xfrm>
              <a:off x="5048" y="1399"/>
              <a:ext cx="166" cy="19"/>
              <a:chOff x="5212" y="2481"/>
              <a:chExt cx="213" cy="29"/>
            </a:xfrm>
          </p:grpSpPr>
          <p:sp>
            <p:nvSpPr>
              <p:cNvPr id="149538" name="Oval 34"/>
              <p:cNvSpPr>
                <a:spLocks noChangeArrowheads="1"/>
              </p:cNvSpPr>
              <p:nvPr/>
            </p:nvSpPr>
            <p:spPr bwMode="auto">
              <a:xfrm>
                <a:off x="5304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539" name="Oval 35"/>
              <p:cNvSpPr>
                <a:spLocks noChangeArrowheads="1"/>
              </p:cNvSpPr>
              <p:nvPr/>
            </p:nvSpPr>
            <p:spPr bwMode="auto">
              <a:xfrm>
                <a:off x="5212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540" name="Oval 36"/>
              <p:cNvSpPr>
                <a:spLocks noChangeArrowheads="1"/>
              </p:cNvSpPr>
              <p:nvPr/>
            </p:nvSpPr>
            <p:spPr bwMode="auto">
              <a:xfrm>
                <a:off x="5396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9541" name="Text Box 37"/>
            <p:cNvSpPr txBox="1">
              <a:spLocks noChangeArrowheads="1"/>
            </p:cNvSpPr>
            <p:nvPr/>
          </p:nvSpPr>
          <p:spPr bwMode="auto">
            <a:xfrm>
              <a:off x="2428" y="2145"/>
              <a:ext cx="277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100:</a:t>
              </a:r>
            </a:p>
          </p:txBody>
        </p:sp>
        <p:sp>
          <p:nvSpPr>
            <p:cNvPr id="149542" name="Text Box 38"/>
            <p:cNvSpPr txBox="1">
              <a:spLocks noChangeArrowheads="1"/>
            </p:cNvSpPr>
            <p:nvPr/>
          </p:nvSpPr>
          <p:spPr bwMode="auto">
            <a:xfrm>
              <a:off x="2551" y="1415"/>
              <a:ext cx="846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808080"/>
                  </a:solidFill>
                </a:rPr>
                <a:t>No ISR needed!</a:t>
              </a:r>
            </a:p>
          </p:txBody>
        </p:sp>
        <p:sp>
          <p:nvSpPr>
            <p:cNvPr id="149543" name="Rectangle 39"/>
            <p:cNvSpPr>
              <a:spLocks noChangeArrowheads="1"/>
            </p:cNvSpPr>
            <p:nvPr/>
          </p:nvSpPr>
          <p:spPr bwMode="auto">
            <a:xfrm>
              <a:off x="4214" y="2053"/>
              <a:ext cx="386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0x0001</a:t>
              </a:r>
            </a:p>
          </p:txBody>
        </p:sp>
        <p:sp>
          <p:nvSpPr>
            <p:cNvPr id="149544" name="Rectangle 40"/>
            <p:cNvSpPr>
              <a:spLocks noChangeArrowheads="1"/>
            </p:cNvSpPr>
            <p:nvPr/>
          </p:nvSpPr>
          <p:spPr bwMode="auto">
            <a:xfrm>
              <a:off x="4214" y="2220"/>
              <a:ext cx="386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49545" name="Rectangle 41"/>
            <p:cNvSpPr>
              <a:spLocks noChangeArrowheads="1"/>
            </p:cNvSpPr>
            <p:nvPr/>
          </p:nvSpPr>
          <p:spPr bwMode="auto">
            <a:xfrm>
              <a:off x="4214" y="2386"/>
              <a:ext cx="386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9546" name="Text Box 42"/>
            <p:cNvSpPr txBox="1">
              <a:spLocks noChangeArrowheads="1"/>
            </p:cNvSpPr>
            <p:nvPr/>
          </p:nvSpPr>
          <p:spPr bwMode="auto">
            <a:xfrm>
              <a:off x="4660" y="2049"/>
              <a:ext cx="20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ack</a:t>
              </a:r>
            </a:p>
          </p:txBody>
        </p:sp>
        <p:sp>
          <p:nvSpPr>
            <p:cNvPr id="149547" name="Text Box 43"/>
            <p:cNvSpPr txBox="1">
              <a:spLocks noChangeArrowheads="1"/>
            </p:cNvSpPr>
            <p:nvPr/>
          </p:nvSpPr>
          <p:spPr bwMode="auto">
            <a:xfrm>
              <a:off x="4660" y="2194"/>
              <a:ext cx="20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req</a:t>
              </a:r>
            </a:p>
          </p:txBody>
        </p:sp>
        <p:sp>
          <p:nvSpPr>
            <p:cNvPr id="149548" name="Freeform 44"/>
            <p:cNvSpPr>
              <a:spLocks/>
            </p:cNvSpPr>
            <p:nvPr/>
          </p:nvSpPr>
          <p:spPr bwMode="auto">
            <a:xfrm>
              <a:off x="4014" y="1942"/>
              <a:ext cx="142" cy="2"/>
            </a:xfrm>
            <a:custGeom>
              <a:avLst/>
              <a:gdLst>
                <a:gd name="T0" fmla="*/ 0 w 142"/>
                <a:gd name="T1" fmla="*/ 2 h 2"/>
                <a:gd name="T2" fmla="*/ 142 w 14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2" h="2">
                  <a:moveTo>
                    <a:pt x="0" y="2"/>
                  </a:moveTo>
                  <a:lnTo>
                    <a:pt x="142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49" name="Freeform 45"/>
            <p:cNvSpPr>
              <a:spLocks/>
            </p:cNvSpPr>
            <p:nvPr/>
          </p:nvSpPr>
          <p:spPr bwMode="auto">
            <a:xfrm>
              <a:off x="4887" y="2130"/>
              <a:ext cx="135" cy="1"/>
            </a:xfrm>
            <a:custGeom>
              <a:avLst/>
              <a:gdLst>
                <a:gd name="T0" fmla="*/ 0 w 135"/>
                <a:gd name="T1" fmla="*/ 1 h 1"/>
                <a:gd name="T2" fmla="*/ 135 w 13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" h="1">
                  <a:moveTo>
                    <a:pt x="0" y="1"/>
                  </a:moveTo>
                  <a:lnTo>
                    <a:pt x="135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50" name="Freeform 46"/>
            <p:cNvSpPr>
              <a:spLocks/>
            </p:cNvSpPr>
            <p:nvPr/>
          </p:nvSpPr>
          <p:spPr bwMode="auto">
            <a:xfrm>
              <a:off x="4887" y="2274"/>
              <a:ext cx="141" cy="1"/>
            </a:xfrm>
            <a:custGeom>
              <a:avLst/>
              <a:gdLst>
                <a:gd name="T0" fmla="*/ 141 w 141"/>
                <a:gd name="T1" fmla="*/ 0 h 1"/>
                <a:gd name="T2" fmla="*/ 0 w 141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" h="1">
                  <a:moveTo>
                    <a:pt x="141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91" name="Oval 87"/>
            <p:cNvSpPr>
              <a:spLocks noChangeArrowheads="1"/>
            </p:cNvSpPr>
            <p:nvPr/>
          </p:nvSpPr>
          <p:spPr bwMode="auto">
            <a:xfrm>
              <a:off x="4696" y="1341"/>
              <a:ext cx="92" cy="9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" name="Text Box 62"/>
          <p:cNvSpPr txBox="1">
            <a:spLocks noChangeArrowheads="1"/>
          </p:cNvSpPr>
          <p:nvPr/>
        </p:nvSpPr>
        <p:spPr bwMode="auto">
          <a:xfrm>
            <a:off x="7947965" y="4879757"/>
            <a:ext cx="2095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2" name="Text Box 62"/>
          <p:cNvSpPr txBox="1">
            <a:spLocks noChangeArrowheads="1"/>
          </p:cNvSpPr>
          <p:nvPr/>
        </p:nvSpPr>
        <p:spPr bwMode="auto">
          <a:xfrm>
            <a:off x="6353135" y="4193175"/>
            <a:ext cx="2095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95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Arbitration: Priority arbiter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2209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Consider the situation where multiple peripherals request service from single resource (e.g., microprocessor, DMA controller) simultaneously - which gets serviced first?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Priority</a:t>
            </a:r>
            <a:r>
              <a:rPr lang="en-US" dirty="0"/>
              <a:t> </a:t>
            </a:r>
            <a:r>
              <a:rPr lang="en-US" sz="2400" dirty="0"/>
              <a:t>arbiter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Single-purpose processor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Peripherals make requests to arbiter, arbiter makes requests to resource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Arbiter connected to system bus for configuration only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  <p:grpSp>
        <p:nvGrpSpPr>
          <p:cNvPr id="156676" name="Group 4"/>
          <p:cNvGrpSpPr>
            <a:grpSpLocks/>
          </p:cNvGrpSpPr>
          <p:nvPr/>
        </p:nvGrpSpPr>
        <p:grpSpPr bwMode="auto">
          <a:xfrm>
            <a:off x="76200" y="3956050"/>
            <a:ext cx="8915400" cy="2817384"/>
            <a:chOff x="1179" y="1012"/>
            <a:chExt cx="2923" cy="1304"/>
          </a:xfrm>
        </p:grpSpPr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1179" y="1012"/>
              <a:ext cx="452" cy="13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Micro-processor</a:t>
              </a: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1840" y="1472"/>
              <a:ext cx="835" cy="8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Priority </a:t>
              </a:r>
            </a:p>
            <a:p>
              <a:pPr>
                <a:spcBef>
                  <a:spcPct val="0"/>
                </a:spcBef>
              </a:pPr>
              <a:r>
                <a:rPr lang="en-US"/>
                <a:t>arbiter</a:t>
              </a: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2954" y="1472"/>
              <a:ext cx="487" cy="2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Peripheral1</a:t>
              </a:r>
            </a:p>
          </p:txBody>
        </p:sp>
        <p:sp>
          <p:nvSpPr>
            <p:cNvPr id="156680" name="Line 8"/>
            <p:cNvSpPr>
              <a:spLocks noChangeShapeType="1"/>
            </p:cNvSpPr>
            <p:nvPr/>
          </p:nvSpPr>
          <p:spPr bwMode="auto">
            <a:xfrm flipV="1">
              <a:off x="1631" y="1242"/>
              <a:ext cx="247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81" name="Line 9"/>
            <p:cNvSpPr>
              <a:spLocks noChangeShapeType="1"/>
            </p:cNvSpPr>
            <p:nvPr/>
          </p:nvSpPr>
          <p:spPr bwMode="auto">
            <a:xfrm>
              <a:off x="2084" y="1242"/>
              <a:ext cx="0" cy="2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82" name="Line 10"/>
            <p:cNvSpPr>
              <a:spLocks noChangeShapeType="1"/>
            </p:cNvSpPr>
            <p:nvPr/>
          </p:nvSpPr>
          <p:spPr bwMode="auto">
            <a:xfrm>
              <a:off x="3197" y="1242"/>
              <a:ext cx="0" cy="2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83" name="Text Box 11"/>
            <p:cNvSpPr txBox="1">
              <a:spLocks noChangeArrowheads="1"/>
            </p:cNvSpPr>
            <p:nvPr/>
          </p:nvSpPr>
          <p:spPr bwMode="auto">
            <a:xfrm>
              <a:off x="2113" y="1288"/>
              <a:ext cx="7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dirty="0"/>
                <a:t>System bus</a:t>
              </a:r>
            </a:p>
          </p:txBody>
        </p:sp>
        <p:sp>
          <p:nvSpPr>
            <p:cNvPr id="156684" name="Line 12"/>
            <p:cNvSpPr>
              <a:spLocks noChangeShapeType="1"/>
            </p:cNvSpPr>
            <p:nvPr/>
          </p:nvSpPr>
          <p:spPr bwMode="auto">
            <a:xfrm flipH="1">
              <a:off x="1631" y="1664"/>
              <a:ext cx="2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85" name="Text Box 13"/>
            <p:cNvSpPr txBox="1">
              <a:spLocks noChangeArrowheads="1"/>
            </p:cNvSpPr>
            <p:nvPr/>
          </p:nvSpPr>
          <p:spPr bwMode="auto">
            <a:xfrm>
              <a:off x="1423" y="1587"/>
              <a:ext cx="1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Int</a:t>
              </a:r>
            </a:p>
          </p:txBody>
        </p:sp>
        <p:sp>
          <p:nvSpPr>
            <p:cNvPr id="156686" name="Text Box 14"/>
            <p:cNvSpPr txBox="1">
              <a:spLocks noChangeArrowheads="1"/>
            </p:cNvSpPr>
            <p:nvPr/>
          </p:nvSpPr>
          <p:spPr bwMode="auto">
            <a:xfrm>
              <a:off x="1701" y="1662"/>
              <a:ext cx="7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3</a:t>
              </a:r>
            </a:p>
          </p:txBody>
        </p:sp>
        <p:sp>
          <p:nvSpPr>
            <p:cNvPr id="156687" name="Text Box 15"/>
            <p:cNvSpPr txBox="1">
              <a:spLocks noChangeArrowheads="1"/>
            </p:cNvSpPr>
            <p:nvPr/>
          </p:nvSpPr>
          <p:spPr bwMode="auto">
            <a:xfrm>
              <a:off x="1701" y="1393"/>
              <a:ext cx="7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b="1" i="1"/>
                <a:t>5</a:t>
              </a:r>
            </a:p>
          </p:txBody>
        </p:sp>
        <p:sp>
          <p:nvSpPr>
            <p:cNvPr id="156688" name="Text Box 16"/>
            <p:cNvSpPr txBox="1">
              <a:spLocks noChangeArrowheads="1"/>
            </p:cNvSpPr>
            <p:nvPr/>
          </p:nvSpPr>
          <p:spPr bwMode="auto">
            <a:xfrm>
              <a:off x="3058" y="1288"/>
              <a:ext cx="7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b="1" i="1"/>
                <a:t>7</a:t>
              </a:r>
            </a:p>
          </p:txBody>
        </p:sp>
        <p:sp>
          <p:nvSpPr>
            <p:cNvPr id="156689" name="Line 17"/>
            <p:cNvSpPr>
              <a:spLocks noChangeShapeType="1"/>
            </p:cNvSpPr>
            <p:nvPr/>
          </p:nvSpPr>
          <p:spPr bwMode="auto">
            <a:xfrm>
              <a:off x="1631" y="1508"/>
              <a:ext cx="2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90" name="Text Box 18"/>
            <p:cNvSpPr txBox="1">
              <a:spLocks noChangeArrowheads="1"/>
            </p:cNvSpPr>
            <p:nvPr/>
          </p:nvSpPr>
          <p:spPr bwMode="auto">
            <a:xfrm>
              <a:off x="1423" y="1393"/>
              <a:ext cx="1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Inta</a:t>
              </a:r>
              <a:endParaRPr lang="en-US" b="1"/>
            </a:p>
          </p:txBody>
        </p:sp>
        <p:sp>
          <p:nvSpPr>
            <p:cNvPr id="156691" name="Rectangle 19"/>
            <p:cNvSpPr>
              <a:spLocks noChangeArrowheads="1"/>
            </p:cNvSpPr>
            <p:nvPr/>
          </p:nvSpPr>
          <p:spPr bwMode="auto">
            <a:xfrm>
              <a:off x="3545" y="1472"/>
              <a:ext cx="487" cy="2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Peripheral2</a:t>
              </a:r>
            </a:p>
          </p:txBody>
        </p:sp>
        <p:sp>
          <p:nvSpPr>
            <p:cNvPr id="156692" name="Text Box 20"/>
            <p:cNvSpPr txBox="1">
              <a:spLocks noChangeArrowheads="1"/>
            </p:cNvSpPr>
            <p:nvPr/>
          </p:nvSpPr>
          <p:spPr bwMode="auto">
            <a:xfrm>
              <a:off x="2346" y="1741"/>
              <a:ext cx="27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Ireq1</a:t>
              </a:r>
              <a:endParaRPr lang="en-US" b="1"/>
            </a:p>
          </p:txBody>
        </p:sp>
        <p:sp>
          <p:nvSpPr>
            <p:cNvPr id="156693" name="Line 21"/>
            <p:cNvSpPr>
              <a:spLocks noChangeShapeType="1"/>
            </p:cNvSpPr>
            <p:nvPr/>
          </p:nvSpPr>
          <p:spPr bwMode="auto">
            <a:xfrm>
              <a:off x="3789" y="1242"/>
              <a:ext cx="0" cy="2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94" name="Text Box 22"/>
            <p:cNvSpPr txBox="1">
              <a:spLocks noChangeArrowheads="1"/>
            </p:cNvSpPr>
            <p:nvPr/>
          </p:nvSpPr>
          <p:spPr bwMode="auto">
            <a:xfrm>
              <a:off x="2346" y="2163"/>
              <a:ext cx="27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Iack2</a:t>
              </a:r>
              <a:endParaRPr lang="en-US" b="1"/>
            </a:p>
          </p:txBody>
        </p:sp>
        <p:sp>
          <p:nvSpPr>
            <p:cNvPr id="156695" name="Text Box 23"/>
            <p:cNvSpPr txBox="1">
              <a:spLocks noChangeArrowheads="1"/>
            </p:cNvSpPr>
            <p:nvPr/>
          </p:nvSpPr>
          <p:spPr bwMode="auto">
            <a:xfrm>
              <a:off x="2346" y="1856"/>
              <a:ext cx="27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Iack1</a:t>
              </a:r>
              <a:endParaRPr lang="en-US" b="1"/>
            </a:p>
          </p:txBody>
        </p:sp>
        <p:sp>
          <p:nvSpPr>
            <p:cNvPr id="156696" name="Text Box 24"/>
            <p:cNvSpPr txBox="1">
              <a:spLocks noChangeArrowheads="1"/>
            </p:cNvSpPr>
            <p:nvPr/>
          </p:nvSpPr>
          <p:spPr bwMode="auto">
            <a:xfrm>
              <a:off x="2346" y="2009"/>
              <a:ext cx="27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Ireq2</a:t>
              </a:r>
            </a:p>
          </p:txBody>
        </p:sp>
        <p:sp>
          <p:nvSpPr>
            <p:cNvPr id="156697" name="Freeform 25"/>
            <p:cNvSpPr>
              <a:spLocks/>
            </p:cNvSpPr>
            <p:nvPr/>
          </p:nvSpPr>
          <p:spPr bwMode="auto">
            <a:xfrm>
              <a:off x="2675" y="1702"/>
              <a:ext cx="418" cy="115"/>
            </a:xfrm>
            <a:custGeom>
              <a:avLst/>
              <a:gdLst>
                <a:gd name="T0" fmla="*/ 864 w 864"/>
                <a:gd name="T1" fmla="*/ 0 h 216"/>
                <a:gd name="T2" fmla="*/ 864 w 864"/>
                <a:gd name="T3" fmla="*/ 216 h 216"/>
                <a:gd name="T4" fmla="*/ 0 w 864"/>
                <a:gd name="T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16">
                  <a:moveTo>
                    <a:pt x="864" y="0"/>
                  </a:moveTo>
                  <a:lnTo>
                    <a:pt x="864" y="216"/>
                  </a:lnTo>
                  <a:lnTo>
                    <a:pt x="0" y="21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98" name="Freeform 26"/>
            <p:cNvSpPr>
              <a:spLocks/>
            </p:cNvSpPr>
            <p:nvPr/>
          </p:nvSpPr>
          <p:spPr bwMode="auto">
            <a:xfrm>
              <a:off x="2675" y="1702"/>
              <a:ext cx="522" cy="192"/>
            </a:xfrm>
            <a:custGeom>
              <a:avLst/>
              <a:gdLst>
                <a:gd name="T0" fmla="*/ 0 w 1080"/>
                <a:gd name="T1" fmla="*/ 360 h 360"/>
                <a:gd name="T2" fmla="*/ 1080 w 1080"/>
                <a:gd name="T3" fmla="*/ 360 h 360"/>
                <a:gd name="T4" fmla="*/ 1080 w 1080"/>
                <a:gd name="T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0" h="360">
                  <a:moveTo>
                    <a:pt x="0" y="360"/>
                  </a:moveTo>
                  <a:lnTo>
                    <a:pt x="1080" y="360"/>
                  </a:lnTo>
                  <a:lnTo>
                    <a:pt x="108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99" name="Freeform 27"/>
            <p:cNvSpPr>
              <a:spLocks/>
            </p:cNvSpPr>
            <p:nvPr/>
          </p:nvSpPr>
          <p:spPr bwMode="auto">
            <a:xfrm>
              <a:off x="2675" y="1702"/>
              <a:ext cx="1044" cy="422"/>
            </a:xfrm>
            <a:custGeom>
              <a:avLst/>
              <a:gdLst>
                <a:gd name="T0" fmla="*/ 864 w 864"/>
                <a:gd name="T1" fmla="*/ 0 h 216"/>
                <a:gd name="T2" fmla="*/ 864 w 864"/>
                <a:gd name="T3" fmla="*/ 216 h 216"/>
                <a:gd name="T4" fmla="*/ 0 w 864"/>
                <a:gd name="T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16">
                  <a:moveTo>
                    <a:pt x="864" y="0"/>
                  </a:moveTo>
                  <a:lnTo>
                    <a:pt x="864" y="216"/>
                  </a:lnTo>
                  <a:lnTo>
                    <a:pt x="0" y="21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700" name="Freeform 28"/>
            <p:cNvSpPr>
              <a:spLocks/>
            </p:cNvSpPr>
            <p:nvPr/>
          </p:nvSpPr>
          <p:spPr bwMode="auto">
            <a:xfrm>
              <a:off x="2675" y="1702"/>
              <a:ext cx="1183" cy="499"/>
            </a:xfrm>
            <a:custGeom>
              <a:avLst/>
              <a:gdLst>
                <a:gd name="T0" fmla="*/ 0 w 1080"/>
                <a:gd name="T1" fmla="*/ 360 h 360"/>
                <a:gd name="T2" fmla="*/ 1080 w 1080"/>
                <a:gd name="T3" fmla="*/ 360 h 360"/>
                <a:gd name="T4" fmla="*/ 1080 w 1080"/>
                <a:gd name="T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0" h="360">
                  <a:moveTo>
                    <a:pt x="0" y="360"/>
                  </a:moveTo>
                  <a:lnTo>
                    <a:pt x="1080" y="360"/>
                  </a:lnTo>
                  <a:lnTo>
                    <a:pt x="108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701" name="Text Box 29"/>
            <p:cNvSpPr txBox="1">
              <a:spLocks noChangeArrowheads="1"/>
            </p:cNvSpPr>
            <p:nvPr/>
          </p:nvSpPr>
          <p:spPr bwMode="auto">
            <a:xfrm>
              <a:off x="2988" y="1710"/>
              <a:ext cx="7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2</a:t>
              </a:r>
            </a:p>
          </p:txBody>
        </p:sp>
        <p:sp>
          <p:nvSpPr>
            <p:cNvPr id="156702" name="Text Box 30"/>
            <p:cNvSpPr txBox="1">
              <a:spLocks noChangeArrowheads="1"/>
            </p:cNvSpPr>
            <p:nvPr/>
          </p:nvSpPr>
          <p:spPr bwMode="auto">
            <a:xfrm>
              <a:off x="3650" y="1710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2</a:t>
              </a:r>
            </a:p>
          </p:txBody>
        </p:sp>
        <p:sp>
          <p:nvSpPr>
            <p:cNvPr id="156703" name="Text Box 31"/>
            <p:cNvSpPr txBox="1">
              <a:spLocks noChangeArrowheads="1"/>
            </p:cNvSpPr>
            <p:nvPr/>
          </p:nvSpPr>
          <p:spPr bwMode="auto">
            <a:xfrm>
              <a:off x="2704" y="1896"/>
              <a:ext cx="7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b="1" i="1"/>
                <a:t>6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70278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Arbitration using a priority </a:t>
            </a:r>
            <a:r>
              <a:rPr lang="en-US" dirty="0" smtClean="0"/>
              <a:t>arbiter(Daisy Chain)</a:t>
            </a:r>
            <a:endParaRPr lang="en-US" dirty="0"/>
          </a:p>
        </p:txBody>
      </p:sp>
      <p:grpSp>
        <p:nvGrpSpPr>
          <p:cNvPr id="97314" name="Group 34"/>
          <p:cNvGrpSpPr>
            <a:grpSpLocks/>
          </p:cNvGrpSpPr>
          <p:nvPr/>
        </p:nvGrpSpPr>
        <p:grpSpPr bwMode="auto">
          <a:xfrm>
            <a:off x="457200" y="1295400"/>
            <a:ext cx="8153400" cy="3048000"/>
            <a:chOff x="1179" y="1012"/>
            <a:chExt cx="2923" cy="1304"/>
          </a:xfrm>
        </p:grpSpPr>
        <p:sp>
          <p:nvSpPr>
            <p:cNvPr id="97286" name="Rectangle 6"/>
            <p:cNvSpPr>
              <a:spLocks noChangeArrowheads="1"/>
            </p:cNvSpPr>
            <p:nvPr/>
          </p:nvSpPr>
          <p:spPr bwMode="auto">
            <a:xfrm>
              <a:off x="1179" y="1012"/>
              <a:ext cx="452" cy="13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Micro-processor</a:t>
              </a:r>
            </a:p>
          </p:txBody>
        </p:sp>
        <p:sp>
          <p:nvSpPr>
            <p:cNvPr id="97287" name="Rectangle 7"/>
            <p:cNvSpPr>
              <a:spLocks noChangeArrowheads="1"/>
            </p:cNvSpPr>
            <p:nvPr/>
          </p:nvSpPr>
          <p:spPr bwMode="auto">
            <a:xfrm>
              <a:off x="1840" y="1472"/>
              <a:ext cx="835" cy="8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Priority </a:t>
              </a:r>
            </a:p>
            <a:p>
              <a:pPr>
                <a:spcBef>
                  <a:spcPct val="0"/>
                </a:spcBef>
              </a:pPr>
              <a:r>
                <a:rPr lang="en-US"/>
                <a:t>arbiter</a:t>
              </a:r>
            </a:p>
          </p:txBody>
        </p:sp>
        <p:sp>
          <p:nvSpPr>
            <p:cNvPr id="97288" name="Rectangle 8"/>
            <p:cNvSpPr>
              <a:spLocks noChangeArrowheads="1"/>
            </p:cNvSpPr>
            <p:nvPr/>
          </p:nvSpPr>
          <p:spPr bwMode="auto">
            <a:xfrm>
              <a:off x="2954" y="1472"/>
              <a:ext cx="487" cy="2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Peripheral1</a:t>
              </a:r>
            </a:p>
          </p:txBody>
        </p:sp>
        <p:sp>
          <p:nvSpPr>
            <p:cNvPr id="97289" name="Line 9"/>
            <p:cNvSpPr>
              <a:spLocks noChangeShapeType="1"/>
            </p:cNvSpPr>
            <p:nvPr/>
          </p:nvSpPr>
          <p:spPr bwMode="auto">
            <a:xfrm flipV="1">
              <a:off x="1631" y="1242"/>
              <a:ext cx="247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290" name="Line 10"/>
            <p:cNvSpPr>
              <a:spLocks noChangeShapeType="1"/>
            </p:cNvSpPr>
            <p:nvPr/>
          </p:nvSpPr>
          <p:spPr bwMode="auto">
            <a:xfrm>
              <a:off x="2084" y="1242"/>
              <a:ext cx="0" cy="2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291" name="Line 11"/>
            <p:cNvSpPr>
              <a:spLocks noChangeShapeType="1"/>
            </p:cNvSpPr>
            <p:nvPr/>
          </p:nvSpPr>
          <p:spPr bwMode="auto">
            <a:xfrm>
              <a:off x="3197" y="1242"/>
              <a:ext cx="0" cy="2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292" name="Text Box 12"/>
            <p:cNvSpPr txBox="1">
              <a:spLocks noChangeArrowheads="1"/>
            </p:cNvSpPr>
            <p:nvPr/>
          </p:nvSpPr>
          <p:spPr bwMode="auto">
            <a:xfrm>
              <a:off x="2049" y="1242"/>
              <a:ext cx="7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System bus</a:t>
              </a:r>
            </a:p>
          </p:txBody>
        </p:sp>
        <p:sp>
          <p:nvSpPr>
            <p:cNvPr id="97293" name="Line 13"/>
            <p:cNvSpPr>
              <a:spLocks noChangeShapeType="1"/>
            </p:cNvSpPr>
            <p:nvPr/>
          </p:nvSpPr>
          <p:spPr bwMode="auto">
            <a:xfrm flipH="1">
              <a:off x="1631" y="1664"/>
              <a:ext cx="2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294" name="Text Box 14"/>
            <p:cNvSpPr txBox="1">
              <a:spLocks noChangeArrowheads="1"/>
            </p:cNvSpPr>
            <p:nvPr/>
          </p:nvSpPr>
          <p:spPr bwMode="auto">
            <a:xfrm>
              <a:off x="1423" y="1587"/>
              <a:ext cx="1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Int</a:t>
              </a:r>
            </a:p>
          </p:txBody>
        </p:sp>
        <p:sp>
          <p:nvSpPr>
            <p:cNvPr id="97295" name="Text Box 15"/>
            <p:cNvSpPr txBox="1">
              <a:spLocks noChangeArrowheads="1"/>
            </p:cNvSpPr>
            <p:nvPr/>
          </p:nvSpPr>
          <p:spPr bwMode="auto">
            <a:xfrm>
              <a:off x="1701" y="1662"/>
              <a:ext cx="7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3</a:t>
              </a:r>
            </a:p>
          </p:txBody>
        </p:sp>
        <p:sp>
          <p:nvSpPr>
            <p:cNvPr id="97296" name="Text Box 16"/>
            <p:cNvSpPr txBox="1">
              <a:spLocks noChangeArrowheads="1"/>
            </p:cNvSpPr>
            <p:nvPr/>
          </p:nvSpPr>
          <p:spPr bwMode="auto">
            <a:xfrm>
              <a:off x="1701" y="1393"/>
              <a:ext cx="7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b="1" i="1"/>
                <a:t>5</a:t>
              </a:r>
            </a:p>
          </p:txBody>
        </p:sp>
        <p:sp>
          <p:nvSpPr>
            <p:cNvPr id="97297" name="Text Box 17"/>
            <p:cNvSpPr txBox="1">
              <a:spLocks noChangeArrowheads="1"/>
            </p:cNvSpPr>
            <p:nvPr/>
          </p:nvSpPr>
          <p:spPr bwMode="auto">
            <a:xfrm>
              <a:off x="3058" y="1288"/>
              <a:ext cx="7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b="1" i="1"/>
                <a:t>7</a:t>
              </a:r>
            </a:p>
          </p:txBody>
        </p:sp>
        <p:sp>
          <p:nvSpPr>
            <p:cNvPr id="97298" name="Line 18"/>
            <p:cNvSpPr>
              <a:spLocks noChangeShapeType="1"/>
            </p:cNvSpPr>
            <p:nvPr/>
          </p:nvSpPr>
          <p:spPr bwMode="auto">
            <a:xfrm>
              <a:off x="1631" y="1508"/>
              <a:ext cx="2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299" name="Text Box 19"/>
            <p:cNvSpPr txBox="1">
              <a:spLocks noChangeArrowheads="1"/>
            </p:cNvSpPr>
            <p:nvPr/>
          </p:nvSpPr>
          <p:spPr bwMode="auto">
            <a:xfrm>
              <a:off x="1423" y="1393"/>
              <a:ext cx="1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Inta</a:t>
              </a:r>
              <a:endParaRPr lang="en-US" b="1"/>
            </a:p>
          </p:txBody>
        </p:sp>
        <p:sp>
          <p:nvSpPr>
            <p:cNvPr id="97300" name="Rectangle 20"/>
            <p:cNvSpPr>
              <a:spLocks noChangeArrowheads="1"/>
            </p:cNvSpPr>
            <p:nvPr/>
          </p:nvSpPr>
          <p:spPr bwMode="auto">
            <a:xfrm>
              <a:off x="3545" y="1472"/>
              <a:ext cx="487" cy="2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Peripheral2</a:t>
              </a:r>
            </a:p>
          </p:txBody>
        </p:sp>
        <p:sp>
          <p:nvSpPr>
            <p:cNvPr id="97301" name="Text Box 21"/>
            <p:cNvSpPr txBox="1">
              <a:spLocks noChangeArrowheads="1"/>
            </p:cNvSpPr>
            <p:nvPr/>
          </p:nvSpPr>
          <p:spPr bwMode="auto">
            <a:xfrm>
              <a:off x="2346" y="1741"/>
              <a:ext cx="27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Ireq1</a:t>
              </a:r>
              <a:endParaRPr lang="en-US" b="1"/>
            </a:p>
          </p:txBody>
        </p:sp>
        <p:sp>
          <p:nvSpPr>
            <p:cNvPr id="97302" name="Line 22"/>
            <p:cNvSpPr>
              <a:spLocks noChangeShapeType="1"/>
            </p:cNvSpPr>
            <p:nvPr/>
          </p:nvSpPr>
          <p:spPr bwMode="auto">
            <a:xfrm>
              <a:off x="3789" y="1242"/>
              <a:ext cx="0" cy="2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03" name="Text Box 23"/>
            <p:cNvSpPr txBox="1">
              <a:spLocks noChangeArrowheads="1"/>
            </p:cNvSpPr>
            <p:nvPr/>
          </p:nvSpPr>
          <p:spPr bwMode="auto">
            <a:xfrm>
              <a:off x="2346" y="2163"/>
              <a:ext cx="27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Iack2</a:t>
              </a:r>
              <a:endParaRPr lang="en-US" b="1"/>
            </a:p>
          </p:txBody>
        </p:sp>
        <p:sp>
          <p:nvSpPr>
            <p:cNvPr id="97304" name="Text Box 24"/>
            <p:cNvSpPr txBox="1">
              <a:spLocks noChangeArrowheads="1"/>
            </p:cNvSpPr>
            <p:nvPr/>
          </p:nvSpPr>
          <p:spPr bwMode="auto">
            <a:xfrm>
              <a:off x="2346" y="1856"/>
              <a:ext cx="27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Iack1</a:t>
              </a:r>
              <a:endParaRPr lang="en-US" b="1"/>
            </a:p>
          </p:txBody>
        </p:sp>
        <p:sp>
          <p:nvSpPr>
            <p:cNvPr id="97305" name="Text Box 25"/>
            <p:cNvSpPr txBox="1">
              <a:spLocks noChangeArrowheads="1"/>
            </p:cNvSpPr>
            <p:nvPr/>
          </p:nvSpPr>
          <p:spPr bwMode="auto">
            <a:xfrm>
              <a:off x="2346" y="2009"/>
              <a:ext cx="27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dirty="0"/>
                <a:t>Ireq2</a:t>
              </a:r>
            </a:p>
          </p:txBody>
        </p:sp>
        <p:sp>
          <p:nvSpPr>
            <p:cNvPr id="97306" name="Freeform 26"/>
            <p:cNvSpPr>
              <a:spLocks/>
            </p:cNvSpPr>
            <p:nvPr/>
          </p:nvSpPr>
          <p:spPr bwMode="auto">
            <a:xfrm>
              <a:off x="2675" y="1702"/>
              <a:ext cx="418" cy="115"/>
            </a:xfrm>
            <a:custGeom>
              <a:avLst/>
              <a:gdLst>
                <a:gd name="T0" fmla="*/ 864 w 864"/>
                <a:gd name="T1" fmla="*/ 0 h 216"/>
                <a:gd name="T2" fmla="*/ 864 w 864"/>
                <a:gd name="T3" fmla="*/ 216 h 216"/>
                <a:gd name="T4" fmla="*/ 0 w 864"/>
                <a:gd name="T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16">
                  <a:moveTo>
                    <a:pt x="864" y="0"/>
                  </a:moveTo>
                  <a:lnTo>
                    <a:pt x="864" y="216"/>
                  </a:lnTo>
                  <a:lnTo>
                    <a:pt x="0" y="21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07" name="Freeform 27"/>
            <p:cNvSpPr>
              <a:spLocks/>
            </p:cNvSpPr>
            <p:nvPr/>
          </p:nvSpPr>
          <p:spPr bwMode="auto">
            <a:xfrm>
              <a:off x="2675" y="1702"/>
              <a:ext cx="522" cy="192"/>
            </a:xfrm>
            <a:custGeom>
              <a:avLst/>
              <a:gdLst>
                <a:gd name="T0" fmla="*/ 0 w 1080"/>
                <a:gd name="T1" fmla="*/ 360 h 360"/>
                <a:gd name="T2" fmla="*/ 1080 w 1080"/>
                <a:gd name="T3" fmla="*/ 360 h 360"/>
                <a:gd name="T4" fmla="*/ 1080 w 1080"/>
                <a:gd name="T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0" h="360">
                  <a:moveTo>
                    <a:pt x="0" y="360"/>
                  </a:moveTo>
                  <a:lnTo>
                    <a:pt x="1080" y="360"/>
                  </a:lnTo>
                  <a:lnTo>
                    <a:pt x="108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08" name="Freeform 28"/>
            <p:cNvSpPr>
              <a:spLocks/>
            </p:cNvSpPr>
            <p:nvPr/>
          </p:nvSpPr>
          <p:spPr bwMode="auto">
            <a:xfrm>
              <a:off x="2675" y="1702"/>
              <a:ext cx="1044" cy="422"/>
            </a:xfrm>
            <a:custGeom>
              <a:avLst/>
              <a:gdLst>
                <a:gd name="T0" fmla="*/ 864 w 864"/>
                <a:gd name="T1" fmla="*/ 0 h 216"/>
                <a:gd name="T2" fmla="*/ 864 w 864"/>
                <a:gd name="T3" fmla="*/ 216 h 216"/>
                <a:gd name="T4" fmla="*/ 0 w 864"/>
                <a:gd name="T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16">
                  <a:moveTo>
                    <a:pt x="864" y="0"/>
                  </a:moveTo>
                  <a:lnTo>
                    <a:pt x="864" y="216"/>
                  </a:lnTo>
                  <a:lnTo>
                    <a:pt x="0" y="21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09" name="Freeform 29"/>
            <p:cNvSpPr>
              <a:spLocks/>
            </p:cNvSpPr>
            <p:nvPr/>
          </p:nvSpPr>
          <p:spPr bwMode="auto">
            <a:xfrm>
              <a:off x="2675" y="1702"/>
              <a:ext cx="1183" cy="499"/>
            </a:xfrm>
            <a:custGeom>
              <a:avLst/>
              <a:gdLst>
                <a:gd name="T0" fmla="*/ 0 w 1080"/>
                <a:gd name="T1" fmla="*/ 360 h 360"/>
                <a:gd name="T2" fmla="*/ 1080 w 1080"/>
                <a:gd name="T3" fmla="*/ 360 h 360"/>
                <a:gd name="T4" fmla="*/ 1080 w 1080"/>
                <a:gd name="T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0" h="360">
                  <a:moveTo>
                    <a:pt x="0" y="360"/>
                  </a:moveTo>
                  <a:lnTo>
                    <a:pt x="1080" y="360"/>
                  </a:lnTo>
                  <a:lnTo>
                    <a:pt x="108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10" name="Text Box 30"/>
            <p:cNvSpPr txBox="1">
              <a:spLocks noChangeArrowheads="1"/>
            </p:cNvSpPr>
            <p:nvPr/>
          </p:nvSpPr>
          <p:spPr bwMode="auto">
            <a:xfrm>
              <a:off x="2988" y="1710"/>
              <a:ext cx="7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2</a:t>
              </a:r>
            </a:p>
          </p:txBody>
        </p:sp>
        <p:sp>
          <p:nvSpPr>
            <p:cNvPr id="97311" name="Text Box 31"/>
            <p:cNvSpPr txBox="1">
              <a:spLocks noChangeArrowheads="1"/>
            </p:cNvSpPr>
            <p:nvPr/>
          </p:nvSpPr>
          <p:spPr bwMode="auto">
            <a:xfrm>
              <a:off x="3650" y="1710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2</a:t>
              </a:r>
            </a:p>
          </p:txBody>
        </p:sp>
        <p:sp>
          <p:nvSpPr>
            <p:cNvPr id="97312" name="Text Box 32"/>
            <p:cNvSpPr txBox="1">
              <a:spLocks noChangeArrowheads="1"/>
            </p:cNvSpPr>
            <p:nvPr/>
          </p:nvSpPr>
          <p:spPr bwMode="auto">
            <a:xfrm>
              <a:off x="2704" y="1896"/>
              <a:ext cx="7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b="1" i="1"/>
                <a:t>6</a:t>
              </a:r>
            </a:p>
          </p:txBody>
        </p:sp>
      </p:grp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-104955" y="4865077"/>
            <a:ext cx="9470177" cy="185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/>
            <a:r>
              <a:rPr lang="en-US" sz="1200" dirty="0" smtClean="0"/>
              <a:t>	1</a:t>
            </a:r>
            <a:r>
              <a:rPr lang="en-US" sz="1200" dirty="0"/>
              <a:t>. Microprocessor is executing its program.</a:t>
            </a:r>
          </a:p>
          <a:p>
            <a:pPr marL="0" indent="0"/>
            <a:r>
              <a:rPr lang="en-US" sz="1200" dirty="0" smtClean="0"/>
              <a:t>	2</a:t>
            </a:r>
            <a:r>
              <a:rPr lang="en-US" sz="1200" dirty="0"/>
              <a:t>. Peripheral1 needs servicing so asserts </a:t>
            </a:r>
            <a:r>
              <a:rPr lang="en-US" sz="1200" i="1" dirty="0"/>
              <a:t>Ireq1</a:t>
            </a:r>
            <a:r>
              <a:rPr lang="en-US" sz="1200" dirty="0"/>
              <a:t>. Peripheral2 also needs servicing so asserts </a:t>
            </a:r>
            <a:r>
              <a:rPr lang="en-US" sz="1200" i="1" dirty="0"/>
              <a:t>Ireq2</a:t>
            </a:r>
            <a:r>
              <a:rPr lang="en-US" sz="1200" dirty="0"/>
              <a:t>. </a:t>
            </a:r>
          </a:p>
          <a:p>
            <a:pPr marL="0" indent="0"/>
            <a:r>
              <a:rPr lang="en-US" sz="1200" dirty="0" smtClean="0"/>
              <a:t>	3</a:t>
            </a:r>
            <a:r>
              <a:rPr lang="en-US" sz="1200" dirty="0"/>
              <a:t>. Priority arbiter sees at least one </a:t>
            </a:r>
            <a:r>
              <a:rPr lang="en-US" sz="1200" i="1" dirty="0" err="1"/>
              <a:t>Ireq</a:t>
            </a:r>
            <a:r>
              <a:rPr lang="en-US" sz="1200" dirty="0"/>
              <a:t> input asserted, so asserts </a:t>
            </a:r>
            <a:r>
              <a:rPr lang="en-US" sz="1200" i="1" dirty="0"/>
              <a:t>Int</a:t>
            </a:r>
            <a:r>
              <a:rPr lang="en-US" sz="1200" dirty="0"/>
              <a:t>.</a:t>
            </a:r>
          </a:p>
          <a:p>
            <a:pPr marL="0" indent="0"/>
            <a:r>
              <a:rPr lang="en-US" sz="1200" dirty="0" smtClean="0"/>
              <a:t>	4</a:t>
            </a:r>
            <a:r>
              <a:rPr lang="en-US" sz="1200" dirty="0"/>
              <a:t>. Microprocessor stops executing its program and stores its state.</a:t>
            </a:r>
          </a:p>
          <a:p>
            <a:pPr marL="0" indent="0"/>
            <a:r>
              <a:rPr lang="en-US" sz="1200" dirty="0" smtClean="0"/>
              <a:t>	5</a:t>
            </a:r>
            <a:r>
              <a:rPr lang="en-US" sz="1200" dirty="0"/>
              <a:t>. Microprocessor asserts </a:t>
            </a:r>
            <a:r>
              <a:rPr lang="en-US" sz="1200" i="1" dirty="0" err="1"/>
              <a:t>Inta</a:t>
            </a:r>
            <a:r>
              <a:rPr lang="en-US" sz="1200" dirty="0"/>
              <a:t>.</a:t>
            </a:r>
          </a:p>
          <a:p>
            <a:pPr marL="0" indent="0"/>
            <a:r>
              <a:rPr lang="en-US" sz="1200" dirty="0" smtClean="0"/>
              <a:t>	6</a:t>
            </a:r>
            <a:r>
              <a:rPr lang="en-US" sz="1200" dirty="0"/>
              <a:t>. Priority arbiter asserts </a:t>
            </a:r>
            <a:r>
              <a:rPr lang="en-US" sz="1200" i="1" dirty="0"/>
              <a:t>Iack1</a:t>
            </a:r>
            <a:r>
              <a:rPr lang="en-US" sz="1200" dirty="0"/>
              <a:t> to acknowledge Peripheral1.</a:t>
            </a:r>
          </a:p>
          <a:p>
            <a:pPr marL="0" indent="0"/>
            <a:r>
              <a:rPr lang="en-US" sz="1200" dirty="0" smtClean="0"/>
              <a:t>	7</a:t>
            </a:r>
            <a:r>
              <a:rPr lang="en-US" sz="1200" dirty="0"/>
              <a:t>. Peripheral1 puts its interrupt address vector on the system bus</a:t>
            </a:r>
          </a:p>
          <a:p>
            <a:pPr marL="0" indent="0"/>
            <a:r>
              <a:rPr lang="en-US" sz="1200" dirty="0" smtClean="0"/>
              <a:t>	8</a:t>
            </a:r>
            <a:r>
              <a:rPr lang="en-US" sz="1200" dirty="0"/>
              <a:t>. Microprocessor jumps to the address of ISR read from data bus, ISR executes and returns</a:t>
            </a:r>
          </a:p>
          <a:p>
            <a:pPr marL="0" indent="0"/>
            <a:r>
              <a:rPr lang="en-US" sz="1200" dirty="0" smtClean="0"/>
              <a:t>	    (</a:t>
            </a:r>
            <a:r>
              <a:rPr lang="en-US" sz="1200" dirty="0"/>
              <a:t>and completes handshake with arbiter).</a:t>
            </a:r>
            <a:endParaRPr lang="en-US" sz="1200" b="1" dirty="0"/>
          </a:p>
          <a:p>
            <a:pPr marL="0" indent="0"/>
            <a:r>
              <a:rPr lang="en-US" sz="1200" smtClean="0"/>
              <a:t>	9</a:t>
            </a:r>
            <a:r>
              <a:rPr lang="en-US" sz="1200" dirty="0"/>
              <a:t>. Microprocessor resumes executing its program. </a:t>
            </a:r>
          </a:p>
        </p:txBody>
      </p:sp>
    </p:spTree>
    <p:extLst>
      <p:ext uri="{BB962C8B-B14F-4D97-AF65-F5344CB8AC3E}">
        <p14:creationId xmlns="" xmlns:p14="http://schemas.microsoft.com/office/powerpoint/2010/main" val="418095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Arbitration: Priority arbiter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Types of </a:t>
            </a:r>
            <a:r>
              <a:rPr lang="en-US" sz="2400" dirty="0" smtClean="0"/>
              <a:t>priority</a:t>
            </a:r>
          </a:p>
          <a:p>
            <a:pPr marL="914400" lvl="2" indent="0">
              <a:buNone/>
            </a:pPr>
            <a:r>
              <a:rPr lang="en-US" dirty="0" smtClean="0"/>
              <a:t>Fixed </a:t>
            </a:r>
            <a:r>
              <a:rPr lang="en-US" dirty="0"/>
              <a:t>priority</a:t>
            </a:r>
          </a:p>
          <a:p>
            <a:pPr lvl="3">
              <a:buFont typeface="Wingdings" pitchFamily="2" charset="2"/>
              <a:buChar char="v"/>
            </a:pPr>
            <a:r>
              <a:rPr lang="en-US" dirty="0"/>
              <a:t>each peripheral has unique </a:t>
            </a:r>
            <a:r>
              <a:rPr lang="en-US" dirty="0" smtClean="0"/>
              <a:t>rank</a:t>
            </a:r>
          </a:p>
          <a:p>
            <a:pPr lvl="3">
              <a:buFont typeface="Wingdings" pitchFamily="2" charset="2"/>
              <a:buChar char="v"/>
            </a:pPr>
            <a:endParaRPr lang="en-US" dirty="0"/>
          </a:p>
          <a:p>
            <a:pPr lvl="3">
              <a:buFont typeface="Wingdings" pitchFamily="2" charset="2"/>
              <a:buChar char="v"/>
            </a:pPr>
            <a:r>
              <a:rPr lang="en-US" dirty="0"/>
              <a:t>highest rank chosen first with simultaneous </a:t>
            </a:r>
            <a:r>
              <a:rPr lang="en-US" dirty="0" smtClean="0"/>
              <a:t>requests</a:t>
            </a:r>
          </a:p>
          <a:p>
            <a:pPr lvl="3">
              <a:buFont typeface="Wingdings" pitchFamily="2" charset="2"/>
              <a:buChar char="v"/>
            </a:pPr>
            <a:endParaRPr lang="en-US" dirty="0"/>
          </a:p>
          <a:p>
            <a:pPr lvl="3">
              <a:buFont typeface="Wingdings" pitchFamily="2" charset="2"/>
              <a:buChar char="v"/>
            </a:pPr>
            <a:r>
              <a:rPr lang="en-US" dirty="0"/>
              <a:t>preferred when clear difference in rank between </a:t>
            </a:r>
            <a:r>
              <a:rPr lang="en-US" dirty="0" smtClean="0"/>
              <a:t>peripherals</a:t>
            </a:r>
          </a:p>
          <a:p>
            <a:pPr marL="1371600" lvl="3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Rotating priority (round-robin)</a:t>
            </a:r>
          </a:p>
          <a:p>
            <a:pPr lvl="3">
              <a:buFont typeface="Wingdings" pitchFamily="2" charset="2"/>
              <a:buChar char="v"/>
            </a:pPr>
            <a:endParaRPr lang="en-US" dirty="0" smtClean="0"/>
          </a:p>
          <a:p>
            <a:pPr lvl="3">
              <a:buFont typeface="Wingdings" pitchFamily="2" charset="2"/>
              <a:buChar char="v"/>
            </a:pPr>
            <a:r>
              <a:rPr lang="en-US" dirty="0" smtClean="0"/>
              <a:t>priority </a:t>
            </a:r>
            <a:r>
              <a:rPr lang="en-US" dirty="0"/>
              <a:t>changed based on history of </a:t>
            </a:r>
            <a:r>
              <a:rPr lang="en-US" dirty="0" smtClean="0"/>
              <a:t>servicing</a:t>
            </a:r>
          </a:p>
          <a:p>
            <a:pPr lvl="3">
              <a:buFont typeface="Wingdings" pitchFamily="2" charset="2"/>
              <a:buChar char="v"/>
            </a:pPr>
            <a:endParaRPr lang="en-US" dirty="0"/>
          </a:p>
          <a:p>
            <a:pPr lvl="3">
              <a:buFont typeface="Wingdings" pitchFamily="2" charset="2"/>
              <a:buChar char="v"/>
            </a:pPr>
            <a:r>
              <a:rPr lang="en-US" dirty="0"/>
              <a:t>better distribution of servicing especially among peripherals with similar priority demands</a:t>
            </a:r>
          </a:p>
        </p:txBody>
      </p:sp>
    </p:spTree>
    <p:extLst>
      <p:ext uri="{BB962C8B-B14F-4D97-AF65-F5344CB8AC3E}">
        <p14:creationId xmlns="" xmlns:p14="http://schemas.microsoft.com/office/powerpoint/2010/main" val="162259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Multilevel bus architectures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832100"/>
            <a:ext cx="9144000" cy="40259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Processor-local bus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/>
              <a:t>High speed, wide, most </a:t>
            </a:r>
            <a:r>
              <a:rPr lang="en-US" sz="1800" dirty="0" smtClean="0"/>
              <a:t>frequent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smtClean="0"/>
              <a:t>communication</a:t>
            </a:r>
            <a:endParaRPr lang="en-US" sz="1800" dirty="0"/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/>
              <a:t>Connects microprocessor, cache, memory controllers, etc</a:t>
            </a:r>
            <a:r>
              <a:rPr lang="en-US" sz="1800" dirty="0" smtClean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Peripheral bus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/>
              <a:t>Lower speed, narrower, less frequent communication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/>
              <a:t>Typically industry standard bus (ISA, PCI) for portability</a:t>
            </a:r>
          </a:p>
        </p:txBody>
      </p:sp>
      <p:sp>
        <p:nvSpPr>
          <p:cNvPr id="160797" name="Rectangle 29"/>
          <p:cNvSpPr>
            <a:spLocks noChangeArrowheads="1"/>
          </p:cNvSpPr>
          <p:nvPr/>
        </p:nvSpPr>
        <p:spPr bwMode="auto">
          <a:xfrm>
            <a:off x="0" y="1524000"/>
            <a:ext cx="9144000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1" lang="en-US" sz="2000" dirty="0"/>
              <a:t>Don’t want one bus for all communication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kumimoji="1" lang="en-US" sz="1800" dirty="0"/>
              <a:t>Peripherals would need high-speed, processor-specific bus interface</a:t>
            </a:r>
          </a:p>
          <a:p>
            <a:pPr marL="1200150" lvl="2" indent="-285750"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kumimoji="1" lang="en-US" sz="1600" dirty="0"/>
              <a:t>excess gates, power consumption, and cost; less portable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kumimoji="1" lang="en-US" sz="1800" dirty="0"/>
              <a:t>Too many peripherals slows down bus</a:t>
            </a:r>
          </a:p>
        </p:txBody>
      </p:sp>
      <p:sp>
        <p:nvSpPr>
          <p:cNvPr id="160798" name="Rectangle 30"/>
          <p:cNvSpPr>
            <a:spLocks noChangeArrowheads="1"/>
          </p:cNvSpPr>
          <p:nvPr/>
        </p:nvSpPr>
        <p:spPr bwMode="auto">
          <a:xfrm>
            <a:off x="11373" y="5600700"/>
            <a:ext cx="84709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1" lang="en-US" sz="2000" dirty="0"/>
              <a:t>Bridge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kumimoji="1" lang="en-US" sz="1800" dirty="0"/>
              <a:t>Single-purpose processor converts communication between busses</a:t>
            </a:r>
            <a:endParaRPr kumimoji="1"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053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Multilevel bus architectures</a:t>
            </a:r>
          </a:p>
        </p:txBody>
      </p:sp>
      <p:grpSp>
        <p:nvGrpSpPr>
          <p:cNvPr id="160796" name="Group 28"/>
          <p:cNvGrpSpPr>
            <a:grpSpLocks/>
          </p:cNvGrpSpPr>
          <p:nvPr/>
        </p:nvGrpSpPr>
        <p:grpSpPr bwMode="auto">
          <a:xfrm>
            <a:off x="152401" y="2280346"/>
            <a:ext cx="8610600" cy="4349054"/>
            <a:chOff x="2999" y="1518"/>
            <a:chExt cx="2607" cy="1590"/>
          </a:xfrm>
        </p:grpSpPr>
        <p:grpSp>
          <p:nvGrpSpPr>
            <p:cNvPr id="160795" name="Group 27"/>
            <p:cNvGrpSpPr>
              <a:grpSpLocks/>
            </p:cNvGrpSpPr>
            <p:nvPr/>
          </p:nvGrpSpPr>
          <p:grpSpPr bwMode="auto">
            <a:xfrm>
              <a:off x="2999" y="2114"/>
              <a:ext cx="2607" cy="239"/>
              <a:chOff x="2999" y="2114"/>
              <a:chExt cx="2607" cy="239"/>
            </a:xfrm>
          </p:grpSpPr>
          <p:sp>
            <p:nvSpPr>
              <p:cNvPr id="160774" name="Line 6"/>
              <p:cNvSpPr>
                <a:spLocks noChangeShapeType="1"/>
              </p:cNvSpPr>
              <p:nvPr/>
            </p:nvSpPr>
            <p:spPr bwMode="auto">
              <a:xfrm flipV="1">
                <a:off x="2999" y="2114"/>
                <a:ext cx="2607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775" name="Line 7"/>
              <p:cNvSpPr>
                <a:spLocks noChangeShapeType="1"/>
              </p:cNvSpPr>
              <p:nvPr/>
            </p:nvSpPr>
            <p:spPr bwMode="auto">
              <a:xfrm>
                <a:off x="5405" y="2114"/>
                <a:ext cx="1" cy="239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776" name="Text Box 8"/>
              <p:cNvSpPr txBox="1">
                <a:spLocks noChangeArrowheads="1"/>
              </p:cNvSpPr>
              <p:nvPr/>
            </p:nvSpPr>
            <p:spPr bwMode="auto">
              <a:xfrm>
                <a:off x="3285" y="2154"/>
                <a:ext cx="159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dirty="0"/>
                  <a:t>Processor-local bus</a:t>
                </a:r>
              </a:p>
            </p:txBody>
          </p:sp>
        </p:grpSp>
        <p:sp>
          <p:nvSpPr>
            <p:cNvPr id="160777" name="Rectangle 9"/>
            <p:cNvSpPr>
              <a:spLocks noChangeArrowheads="1"/>
            </p:cNvSpPr>
            <p:nvPr/>
          </p:nvSpPr>
          <p:spPr bwMode="auto">
            <a:xfrm>
              <a:off x="3228" y="1518"/>
              <a:ext cx="430" cy="3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dirty="0" smtClean="0"/>
                <a:t>     Micro-</a:t>
              </a:r>
              <a:endParaRPr lang="en-US" dirty="0"/>
            </a:p>
            <a:p>
              <a:pPr>
                <a:spcBef>
                  <a:spcPct val="0"/>
                </a:spcBef>
              </a:pPr>
              <a:r>
                <a:rPr lang="en-US" dirty="0" smtClean="0"/>
                <a:t>   processor</a:t>
              </a:r>
              <a:endParaRPr lang="en-US" dirty="0"/>
            </a:p>
          </p:txBody>
        </p:sp>
        <p:sp>
          <p:nvSpPr>
            <p:cNvPr id="160778" name="Rectangle 10"/>
            <p:cNvSpPr>
              <a:spLocks noChangeArrowheads="1"/>
            </p:cNvSpPr>
            <p:nvPr/>
          </p:nvSpPr>
          <p:spPr bwMode="auto">
            <a:xfrm>
              <a:off x="3744" y="1518"/>
              <a:ext cx="430" cy="3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dirty="0" smtClean="0"/>
                <a:t>        </a:t>
              </a:r>
            </a:p>
            <a:p>
              <a:pPr>
                <a:spcBef>
                  <a:spcPct val="0"/>
                </a:spcBef>
              </a:pPr>
              <a:r>
                <a:rPr lang="en-US" dirty="0"/>
                <a:t> </a:t>
              </a:r>
              <a:r>
                <a:rPr lang="en-US" dirty="0" smtClean="0"/>
                <a:t>      Cache</a:t>
              </a:r>
              <a:endParaRPr lang="en-US" dirty="0"/>
            </a:p>
          </p:txBody>
        </p:sp>
        <p:sp>
          <p:nvSpPr>
            <p:cNvPr id="160779" name="Rectangle 11"/>
            <p:cNvSpPr>
              <a:spLocks noChangeArrowheads="1"/>
            </p:cNvSpPr>
            <p:nvPr/>
          </p:nvSpPr>
          <p:spPr bwMode="auto">
            <a:xfrm>
              <a:off x="4288" y="1518"/>
              <a:ext cx="430" cy="3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dirty="0" smtClean="0"/>
                <a:t>     </a:t>
              </a:r>
            </a:p>
            <a:p>
              <a:pPr>
                <a:spcBef>
                  <a:spcPct val="0"/>
                </a:spcBef>
              </a:pPr>
              <a:r>
                <a:rPr lang="en-US" dirty="0"/>
                <a:t> </a:t>
              </a:r>
              <a:r>
                <a:rPr lang="en-US" dirty="0" smtClean="0"/>
                <a:t>    Memory</a:t>
              </a:r>
              <a:endParaRPr lang="en-US" dirty="0"/>
            </a:p>
            <a:p>
              <a:pPr>
                <a:spcBef>
                  <a:spcPct val="0"/>
                </a:spcBef>
              </a:pPr>
              <a:r>
                <a:rPr lang="en-US" dirty="0" smtClean="0"/>
                <a:t>    controller</a:t>
              </a:r>
              <a:endParaRPr lang="en-US" dirty="0"/>
            </a:p>
          </p:txBody>
        </p:sp>
        <p:sp>
          <p:nvSpPr>
            <p:cNvPr id="160780" name="Rectangle 12"/>
            <p:cNvSpPr>
              <a:spLocks noChangeArrowheads="1"/>
            </p:cNvSpPr>
            <p:nvPr/>
          </p:nvSpPr>
          <p:spPr bwMode="auto">
            <a:xfrm>
              <a:off x="4832" y="1518"/>
              <a:ext cx="430" cy="3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dirty="0" smtClean="0"/>
                <a:t>        </a:t>
              </a:r>
            </a:p>
            <a:p>
              <a:pPr>
                <a:spcBef>
                  <a:spcPct val="0"/>
                </a:spcBef>
              </a:pPr>
              <a:r>
                <a:rPr lang="en-US" dirty="0"/>
                <a:t> </a:t>
              </a:r>
              <a:r>
                <a:rPr lang="en-US" dirty="0" smtClean="0"/>
                <a:t>        DMA</a:t>
              </a:r>
              <a:endParaRPr lang="en-US" dirty="0"/>
            </a:p>
            <a:p>
              <a:pPr>
                <a:spcBef>
                  <a:spcPct val="0"/>
                </a:spcBef>
              </a:pPr>
              <a:r>
                <a:rPr lang="en-US" dirty="0" smtClean="0"/>
                <a:t>     controller</a:t>
              </a:r>
              <a:endParaRPr lang="en-US" dirty="0"/>
            </a:p>
          </p:txBody>
        </p:sp>
        <p:sp>
          <p:nvSpPr>
            <p:cNvPr id="160781" name="Line 13"/>
            <p:cNvSpPr>
              <a:spLocks noChangeShapeType="1"/>
            </p:cNvSpPr>
            <p:nvPr/>
          </p:nvSpPr>
          <p:spPr bwMode="auto">
            <a:xfrm>
              <a:off x="3457" y="1876"/>
              <a:ext cx="0" cy="2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82" name="Line 14"/>
            <p:cNvSpPr>
              <a:spLocks noChangeShapeType="1"/>
            </p:cNvSpPr>
            <p:nvPr/>
          </p:nvSpPr>
          <p:spPr bwMode="auto">
            <a:xfrm>
              <a:off x="3973" y="1876"/>
              <a:ext cx="0" cy="2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83" name="Line 15"/>
            <p:cNvSpPr>
              <a:spLocks noChangeShapeType="1"/>
            </p:cNvSpPr>
            <p:nvPr/>
          </p:nvSpPr>
          <p:spPr bwMode="auto">
            <a:xfrm>
              <a:off x="4489" y="1876"/>
              <a:ext cx="0" cy="2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84" name="Line 16"/>
            <p:cNvSpPr>
              <a:spLocks noChangeShapeType="1"/>
            </p:cNvSpPr>
            <p:nvPr/>
          </p:nvSpPr>
          <p:spPr bwMode="auto">
            <a:xfrm>
              <a:off x="5033" y="1876"/>
              <a:ext cx="0" cy="2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85" name="Rectangle 17"/>
            <p:cNvSpPr>
              <a:spLocks noChangeArrowheads="1"/>
            </p:cNvSpPr>
            <p:nvPr/>
          </p:nvSpPr>
          <p:spPr bwMode="auto">
            <a:xfrm>
              <a:off x="5176" y="2353"/>
              <a:ext cx="430" cy="3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dirty="0" smtClean="0"/>
                <a:t>        </a:t>
              </a:r>
            </a:p>
            <a:p>
              <a:pPr>
                <a:spcBef>
                  <a:spcPct val="0"/>
                </a:spcBef>
              </a:pPr>
              <a:r>
                <a:rPr lang="en-US" dirty="0"/>
                <a:t> </a:t>
              </a:r>
              <a:r>
                <a:rPr lang="en-US" dirty="0" smtClean="0"/>
                <a:t>       Bridge</a:t>
              </a:r>
              <a:endParaRPr lang="en-US" dirty="0"/>
            </a:p>
          </p:txBody>
        </p:sp>
        <p:sp>
          <p:nvSpPr>
            <p:cNvPr id="160786" name="Line 18"/>
            <p:cNvSpPr>
              <a:spLocks noChangeShapeType="1"/>
            </p:cNvSpPr>
            <p:nvPr/>
          </p:nvSpPr>
          <p:spPr bwMode="auto">
            <a:xfrm flipV="1">
              <a:off x="2999" y="2949"/>
              <a:ext cx="260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87" name="Line 19"/>
            <p:cNvSpPr>
              <a:spLocks noChangeShapeType="1"/>
            </p:cNvSpPr>
            <p:nvPr/>
          </p:nvSpPr>
          <p:spPr bwMode="auto">
            <a:xfrm>
              <a:off x="5405" y="2711"/>
              <a:ext cx="0" cy="2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88" name="Line 20"/>
            <p:cNvSpPr>
              <a:spLocks noChangeShapeType="1"/>
            </p:cNvSpPr>
            <p:nvPr/>
          </p:nvSpPr>
          <p:spPr bwMode="auto">
            <a:xfrm>
              <a:off x="4489" y="2711"/>
              <a:ext cx="0" cy="2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89" name="Rectangle 21"/>
            <p:cNvSpPr>
              <a:spLocks noChangeArrowheads="1"/>
            </p:cNvSpPr>
            <p:nvPr/>
          </p:nvSpPr>
          <p:spPr bwMode="auto">
            <a:xfrm>
              <a:off x="4288" y="2353"/>
              <a:ext cx="430" cy="3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endParaRPr lang="en-US" dirty="0" smtClean="0"/>
            </a:p>
            <a:p>
              <a:pPr>
                <a:spcBef>
                  <a:spcPct val="0"/>
                </a:spcBef>
              </a:pPr>
              <a:r>
                <a:rPr lang="en-US" dirty="0"/>
                <a:t> </a:t>
              </a:r>
              <a:r>
                <a:rPr lang="en-US" dirty="0" smtClean="0"/>
                <a:t>   Peripheral</a:t>
              </a:r>
              <a:endParaRPr lang="en-US" dirty="0"/>
            </a:p>
          </p:txBody>
        </p:sp>
        <p:sp>
          <p:nvSpPr>
            <p:cNvPr id="160790" name="Line 22"/>
            <p:cNvSpPr>
              <a:spLocks noChangeShapeType="1"/>
            </p:cNvSpPr>
            <p:nvPr/>
          </p:nvSpPr>
          <p:spPr bwMode="auto">
            <a:xfrm>
              <a:off x="3973" y="2711"/>
              <a:ext cx="0" cy="2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91" name="Rectangle 23"/>
            <p:cNvSpPr>
              <a:spLocks noChangeArrowheads="1"/>
            </p:cNvSpPr>
            <p:nvPr/>
          </p:nvSpPr>
          <p:spPr bwMode="auto">
            <a:xfrm>
              <a:off x="3773" y="2353"/>
              <a:ext cx="429" cy="3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endParaRPr lang="en-US" dirty="0" smtClean="0"/>
            </a:p>
            <a:p>
              <a:pPr>
                <a:spcBef>
                  <a:spcPct val="0"/>
                </a:spcBef>
              </a:pPr>
              <a:r>
                <a:rPr lang="en-US" dirty="0"/>
                <a:t> </a:t>
              </a:r>
              <a:r>
                <a:rPr lang="en-US" dirty="0" smtClean="0"/>
                <a:t>   Peripheral</a:t>
              </a:r>
              <a:endParaRPr lang="en-US" dirty="0"/>
            </a:p>
          </p:txBody>
        </p:sp>
        <p:sp>
          <p:nvSpPr>
            <p:cNvPr id="160792" name="Line 24"/>
            <p:cNvSpPr>
              <a:spLocks noChangeShapeType="1"/>
            </p:cNvSpPr>
            <p:nvPr/>
          </p:nvSpPr>
          <p:spPr bwMode="auto">
            <a:xfrm>
              <a:off x="3429" y="2711"/>
              <a:ext cx="0" cy="2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93" name="Rectangle 25"/>
            <p:cNvSpPr>
              <a:spLocks noChangeArrowheads="1"/>
            </p:cNvSpPr>
            <p:nvPr/>
          </p:nvSpPr>
          <p:spPr bwMode="auto">
            <a:xfrm>
              <a:off x="3228" y="2353"/>
              <a:ext cx="430" cy="3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dirty="0" smtClean="0"/>
                <a:t>    </a:t>
              </a:r>
            </a:p>
            <a:p>
              <a:pPr>
                <a:spcBef>
                  <a:spcPct val="0"/>
                </a:spcBef>
              </a:pPr>
              <a:r>
                <a:rPr lang="en-US" dirty="0"/>
                <a:t> </a:t>
              </a:r>
              <a:r>
                <a:rPr lang="en-US" dirty="0" smtClean="0"/>
                <a:t>   Peripheral</a:t>
              </a:r>
              <a:endParaRPr lang="en-US" dirty="0"/>
            </a:p>
          </p:txBody>
        </p:sp>
        <p:sp>
          <p:nvSpPr>
            <p:cNvPr id="160794" name="Text Box 26"/>
            <p:cNvSpPr txBox="1">
              <a:spLocks noChangeArrowheads="1"/>
            </p:cNvSpPr>
            <p:nvPr/>
          </p:nvSpPr>
          <p:spPr bwMode="auto">
            <a:xfrm>
              <a:off x="3285" y="2989"/>
              <a:ext cx="631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dirty="0"/>
                <a:t>Peripheral bus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3034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Advanced communication principles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6375"/>
            <a:ext cx="9144000" cy="53816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Layering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Break </a:t>
            </a:r>
            <a:r>
              <a:rPr lang="en-US" sz="1800" dirty="0"/>
              <a:t>complexity of communication protocol into pieces easier to design and understand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Lower </a:t>
            </a:r>
            <a:r>
              <a:rPr lang="en-US" sz="1800" dirty="0"/>
              <a:t>levels provide services to higher level</a:t>
            </a:r>
          </a:p>
          <a:p>
            <a:pPr lvl="2">
              <a:buFont typeface="Wingdings" pitchFamily="2" charset="2"/>
              <a:buChar char="v"/>
            </a:pPr>
            <a:r>
              <a:rPr lang="en-US" sz="1600" dirty="0"/>
              <a:t>Lower level might work with bits while higher level might work with packets of data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Physical </a:t>
            </a:r>
            <a:r>
              <a:rPr lang="en-US" sz="1800" dirty="0"/>
              <a:t>layer</a:t>
            </a:r>
          </a:p>
          <a:p>
            <a:pPr lvl="2">
              <a:buFont typeface="Wingdings" pitchFamily="2" charset="2"/>
              <a:buChar char="v"/>
            </a:pPr>
            <a:r>
              <a:rPr lang="en-US" sz="1600" dirty="0"/>
              <a:t>Lowest level in hierarchy</a:t>
            </a:r>
          </a:p>
          <a:p>
            <a:pPr lvl="2">
              <a:buFont typeface="Wingdings" pitchFamily="2" charset="2"/>
              <a:buChar char="v"/>
            </a:pPr>
            <a:r>
              <a:rPr lang="en-US" sz="1600" dirty="0"/>
              <a:t>Medium to carry data from one actor (device or node) to </a:t>
            </a:r>
            <a:r>
              <a:rPr lang="en-US" sz="1600" dirty="0" smtClean="0"/>
              <a:t>another</a:t>
            </a:r>
          </a:p>
          <a:p>
            <a:pPr lvl="2">
              <a:buFont typeface="Wingdings" pitchFamily="2" charset="2"/>
              <a:buChar char="v"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Parallel communication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/>
              <a:t>Physical layer capable of transporting multiple bits of </a:t>
            </a:r>
            <a:r>
              <a:rPr lang="en-US" sz="1800" dirty="0" smtClean="0"/>
              <a:t>data</a:t>
            </a:r>
          </a:p>
          <a:p>
            <a:pPr lvl="1">
              <a:buFont typeface="Wingdings" pitchFamily="2" charset="2"/>
              <a:buChar char="v"/>
            </a:pPr>
            <a:endParaRPr lang="en-US" sz="1800" dirty="0"/>
          </a:p>
          <a:p>
            <a:pPr marL="0" indent="0">
              <a:buNone/>
            </a:pPr>
            <a:r>
              <a:rPr lang="en-US" sz="2000" dirty="0"/>
              <a:t>Serial communication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Physical </a:t>
            </a:r>
            <a:r>
              <a:rPr lang="en-US" sz="1800" dirty="0"/>
              <a:t>layer transports one bit of data at a </a:t>
            </a:r>
            <a:r>
              <a:rPr lang="en-US" sz="1800" dirty="0" smtClean="0"/>
              <a:t>time</a:t>
            </a:r>
          </a:p>
          <a:p>
            <a:pPr lvl="1">
              <a:buFont typeface="Wingdings" pitchFamily="2" charset="2"/>
              <a:buChar char="v"/>
            </a:pPr>
            <a:endParaRPr lang="en-US" sz="1800" dirty="0"/>
          </a:p>
          <a:p>
            <a:pPr marL="0" indent="0">
              <a:buNone/>
            </a:pPr>
            <a:r>
              <a:rPr lang="en-US" sz="2000" dirty="0"/>
              <a:t>Wireless communication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/>
              <a:t>No physical connection needed for transport at physical layer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37601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Parallel communication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Multiple data, control, and possibly power wires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One bit per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wire</a:t>
            </a:r>
          </a:p>
          <a:p>
            <a:pPr lvl="1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High data throughput with short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distances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Typically used when connecting devices on same IC or same circuit board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Bus must be kept short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long parallel wires result in high capacitance values which requires more time to charge/discharge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misalignment between wires increases as length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increases</a:t>
            </a:r>
          </a:p>
          <a:p>
            <a:pPr lvl="2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Higher cost, bulky</a:t>
            </a:r>
          </a:p>
        </p:txBody>
      </p:sp>
    </p:spTree>
    <p:extLst>
      <p:ext uri="{BB962C8B-B14F-4D97-AF65-F5344CB8AC3E}">
        <p14:creationId xmlns="" xmlns:p14="http://schemas.microsoft.com/office/powerpoint/2010/main" val="73186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Diagrams</a:t>
            </a:r>
          </a:p>
        </p:txBody>
      </p:sp>
      <p:grpSp>
        <p:nvGrpSpPr>
          <p:cNvPr id="132183" name="Group 87"/>
          <p:cNvGrpSpPr>
            <a:grpSpLocks/>
          </p:cNvGrpSpPr>
          <p:nvPr/>
        </p:nvGrpSpPr>
        <p:grpSpPr bwMode="auto">
          <a:xfrm>
            <a:off x="5094288" y="3992563"/>
            <a:ext cx="3076575" cy="2043112"/>
            <a:chOff x="3209" y="2515"/>
            <a:chExt cx="1938" cy="1287"/>
          </a:xfrm>
        </p:grpSpPr>
        <p:sp>
          <p:nvSpPr>
            <p:cNvPr id="132102" name="Text Box 6"/>
            <p:cNvSpPr txBox="1">
              <a:spLocks noChangeArrowheads="1"/>
            </p:cNvSpPr>
            <p:nvPr/>
          </p:nvSpPr>
          <p:spPr bwMode="auto">
            <a:xfrm>
              <a:off x="3824" y="3648"/>
              <a:ext cx="8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b="1" u="sng"/>
                <a:t>write protocol</a:t>
              </a:r>
              <a:endParaRPr lang="en-US" b="1" u="sng" noProof="1"/>
            </a:p>
          </p:txBody>
        </p:sp>
        <p:sp>
          <p:nvSpPr>
            <p:cNvPr id="132137" name="Text Box 41"/>
            <p:cNvSpPr txBox="1">
              <a:spLocks noChangeArrowheads="1"/>
            </p:cNvSpPr>
            <p:nvPr/>
          </p:nvSpPr>
          <p:spPr bwMode="auto">
            <a:xfrm>
              <a:off x="3209" y="2515"/>
              <a:ext cx="44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rd'/wr</a:t>
              </a:r>
            </a:p>
          </p:txBody>
        </p:sp>
        <p:sp>
          <p:nvSpPr>
            <p:cNvPr id="132138" name="Text Box 42"/>
            <p:cNvSpPr txBox="1">
              <a:spLocks noChangeArrowheads="1"/>
            </p:cNvSpPr>
            <p:nvPr/>
          </p:nvSpPr>
          <p:spPr bwMode="auto">
            <a:xfrm>
              <a:off x="3209" y="2721"/>
              <a:ext cx="440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enable</a:t>
              </a:r>
            </a:p>
          </p:txBody>
        </p:sp>
        <p:sp>
          <p:nvSpPr>
            <p:cNvPr id="132139" name="Text Box 43"/>
            <p:cNvSpPr txBox="1">
              <a:spLocks noChangeArrowheads="1"/>
            </p:cNvSpPr>
            <p:nvPr/>
          </p:nvSpPr>
          <p:spPr bwMode="auto">
            <a:xfrm>
              <a:off x="3209" y="2926"/>
              <a:ext cx="44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addr</a:t>
              </a:r>
            </a:p>
          </p:txBody>
        </p:sp>
        <p:sp>
          <p:nvSpPr>
            <p:cNvPr id="132140" name="Text Box 44"/>
            <p:cNvSpPr txBox="1">
              <a:spLocks noChangeArrowheads="1"/>
            </p:cNvSpPr>
            <p:nvPr/>
          </p:nvSpPr>
          <p:spPr bwMode="auto">
            <a:xfrm>
              <a:off x="3209" y="3235"/>
              <a:ext cx="44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data</a:t>
              </a:r>
            </a:p>
          </p:txBody>
        </p:sp>
        <p:sp>
          <p:nvSpPr>
            <p:cNvPr id="132141" name="Line 45"/>
            <p:cNvSpPr>
              <a:spLocks noChangeShapeType="1"/>
            </p:cNvSpPr>
            <p:nvPr/>
          </p:nvSpPr>
          <p:spPr bwMode="auto">
            <a:xfrm>
              <a:off x="3825" y="2515"/>
              <a:ext cx="1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42" name="Line 46"/>
            <p:cNvSpPr>
              <a:spLocks noChangeShapeType="1"/>
            </p:cNvSpPr>
            <p:nvPr/>
          </p:nvSpPr>
          <p:spPr bwMode="auto">
            <a:xfrm>
              <a:off x="3649" y="2823"/>
              <a:ext cx="5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43" name="Line 47"/>
            <p:cNvSpPr>
              <a:spLocks noChangeShapeType="1"/>
            </p:cNvSpPr>
            <p:nvPr/>
          </p:nvSpPr>
          <p:spPr bwMode="auto">
            <a:xfrm flipV="1">
              <a:off x="4178" y="2721"/>
              <a:ext cx="88" cy="1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44" name="Line 48"/>
            <p:cNvSpPr>
              <a:spLocks noChangeShapeType="1"/>
            </p:cNvSpPr>
            <p:nvPr/>
          </p:nvSpPr>
          <p:spPr bwMode="auto">
            <a:xfrm>
              <a:off x="4266" y="2721"/>
              <a:ext cx="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45" name="Line 49"/>
            <p:cNvSpPr>
              <a:spLocks noChangeShapeType="1"/>
            </p:cNvSpPr>
            <p:nvPr/>
          </p:nvSpPr>
          <p:spPr bwMode="auto">
            <a:xfrm>
              <a:off x="3649" y="3029"/>
              <a:ext cx="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46" name="Line 50"/>
            <p:cNvSpPr>
              <a:spLocks noChangeShapeType="1"/>
            </p:cNvSpPr>
            <p:nvPr/>
          </p:nvSpPr>
          <p:spPr bwMode="auto">
            <a:xfrm flipV="1">
              <a:off x="3737" y="2926"/>
              <a:ext cx="8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47" name="Line 51"/>
            <p:cNvSpPr>
              <a:spLocks noChangeShapeType="1"/>
            </p:cNvSpPr>
            <p:nvPr/>
          </p:nvSpPr>
          <p:spPr bwMode="auto">
            <a:xfrm>
              <a:off x="3737" y="3029"/>
              <a:ext cx="8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48" name="Line 52"/>
            <p:cNvSpPr>
              <a:spLocks noChangeShapeType="1"/>
            </p:cNvSpPr>
            <p:nvPr/>
          </p:nvSpPr>
          <p:spPr bwMode="auto">
            <a:xfrm>
              <a:off x="3825" y="2926"/>
              <a:ext cx="1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49" name="Line 53"/>
            <p:cNvSpPr>
              <a:spLocks noChangeShapeType="1"/>
            </p:cNvSpPr>
            <p:nvPr/>
          </p:nvSpPr>
          <p:spPr bwMode="auto">
            <a:xfrm>
              <a:off x="3825" y="3132"/>
              <a:ext cx="1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50" name="Line 54"/>
            <p:cNvSpPr>
              <a:spLocks noChangeShapeType="1"/>
            </p:cNvSpPr>
            <p:nvPr/>
          </p:nvSpPr>
          <p:spPr bwMode="auto">
            <a:xfrm>
              <a:off x="3649" y="3338"/>
              <a:ext cx="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51" name="Line 55"/>
            <p:cNvSpPr>
              <a:spLocks noChangeShapeType="1"/>
            </p:cNvSpPr>
            <p:nvPr/>
          </p:nvSpPr>
          <p:spPr bwMode="auto">
            <a:xfrm flipV="1">
              <a:off x="3737" y="3235"/>
              <a:ext cx="8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52" name="Line 56"/>
            <p:cNvSpPr>
              <a:spLocks noChangeShapeType="1"/>
            </p:cNvSpPr>
            <p:nvPr/>
          </p:nvSpPr>
          <p:spPr bwMode="auto">
            <a:xfrm>
              <a:off x="3737" y="3338"/>
              <a:ext cx="8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53" name="Line 57"/>
            <p:cNvSpPr>
              <a:spLocks noChangeShapeType="1"/>
            </p:cNvSpPr>
            <p:nvPr/>
          </p:nvSpPr>
          <p:spPr bwMode="auto">
            <a:xfrm>
              <a:off x="3825" y="3235"/>
              <a:ext cx="1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54" name="Line 58"/>
            <p:cNvSpPr>
              <a:spLocks noChangeShapeType="1"/>
            </p:cNvSpPr>
            <p:nvPr/>
          </p:nvSpPr>
          <p:spPr bwMode="auto">
            <a:xfrm>
              <a:off x="3825" y="3441"/>
              <a:ext cx="1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55" name="Line 59"/>
            <p:cNvSpPr>
              <a:spLocks noChangeShapeType="1"/>
            </p:cNvSpPr>
            <p:nvPr/>
          </p:nvSpPr>
          <p:spPr bwMode="auto">
            <a:xfrm>
              <a:off x="4178" y="2823"/>
              <a:ext cx="0" cy="7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56" name="Text Box 60"/>
            <p:cNvSpPr txBox="1">
              <a:spLocks noChangeArrowheads="1"/>
            </p:cNvSpPr>
            <p:nvPr/>
          </p:nvSpPr>
          <p:spPr bwMode="auto">
            <a:xfrm>
              <a:off x="3737" y="3441"/>
              <a:ext cx="44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t</a:t>
              </a:r>
              <a:r>
                <a:rPr lang="en-US" sz="1400" baseline="-25000"/>
                <a:t>setup</a:t>
              </a:r>
              <a:endParaRPr lang="en-US"/>
            </a:p>
          </p:txBody>
        </p:sp>
        <p:sp>
          <p:nvSpPr>
            <p:cNvPr id="132157" name="Line 61"/>
            <p:cNvSpPr>
              <a:spLocks noChangeShapeType="1"/>
            </p:cNvSpPr>
            <p:nvPr/>
          </p:nvSpPr>
          <p:spPr bwMode="auto">
            <a:xfrm flipH="1">
              <a:off x="3649" y="2618"/>
              <a:ext cx="1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58" name="Line 62"/>
            <p:cNvSpPr>
              <a:spLocks noChangeShapeType="1"/>
            </p:cNvSpPr>
            <p:nvPr/>
          </p:nvSpPr>
          <p:spPr bwMode="auto">
            <a:xfrm flipV="1">
              <a:off x="3781" y="2515"/>
              <a:ext cx="44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59" name="Line 63"/>
            <p:cNvSpPr>
              <a:spLocks noChangeShapeType="1"/>
            </p:cNvSpPr>
            <p:nvPr/>
          </p:nvSpPr>
          <p:spPr bwMode="auto">
            <a:xfrm>
              <a:off x="3825" y="3138"/>
              <a:ext cx="0" cy="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60" name="Line 64"/>
            <p:cNvSpPr>
              <a:spLocks noChangeShapeType="1"/>
            </p:cNvSpPr>
            <p:nvPr/>
          </p:nvSpPr>
          <p:spPr bwMode="auto">
            <a:xfrm>
              <a:off x="4706" y="2721"/>
              <a:ext cx="89" cy="1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61" name="Line 65"/>
            <p:cNvSpPr>
              <a:spLocks noChangeShapeType="1"/>
            </p:cNvSpPr>
            <p:nvPr/>
          </p:nvSpPr>
          <p:spPr bwMode="auto">
            <a:xfrm>
              <a:off x="4795" y="2823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62" name="Line 66"/>
            <p:cNvSpPr>
              <a:spLocks noChangeShapeType="1"/>
            </p:cNvSpPr>
            <p:nvPr/>
          </p:nvSpPr>
          <p:spPr bwMode="auto">
            <a:xfrm>
              <a:off x="4266" y="2721"/>
              <a:ext cx="0" cy="8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63" name="Line 67"/>
            <p:cNvSpPr>
              <a:spLocks noChangeShapeType="1"/>
            </p:cNvSpPr>
            <p:nvPr/>
          </p:nvSpPr>
          <p:spPr bwMode="auto">
            <a:xfrm>
              <a:off x="4618" y="2721"/>
              <a:ext cx="0" cy="8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64" name="Text Box 68"/>
            <p:cNvSpPr txBox="1">
              <a:spLocks noChangeArrowheads="1"/>
            </p:cNvSpPr>
            <p:nvPr/>
          </p:nvSpPr>
          <p:spPr bwMode="auto">
            <a:xfrm>
              <a:off x="4222" y="3441"/>
              <a:ext cx="44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t</a:t>
              </a:r>
              <a:r>
                <a:rPr lang="en-US" sz="1400" baseline="-25000"/>
                <a:t>write</a:t>
              </a:r>
              <a:endParaRPr lang="en-US"/>
            </a:p>
          </p:txBody>
        </p:sp>
      </p:grpSp>
      <p:sp>
        <p:nvSpPr>
          <p:cNvPr id="132174" name="Rectangle 78"/>
          <p:cNvSpPr>
            <a:spLocks noGrp="1" noChangeArrowheads="1"/>
          </p:cNvSpPr>
          <p:nvPr>
            <p:ph type="body" idx="1"/>
          </p:nvPr>
        </p:nvSpPr>
        <p:spPr>
          <a:xfrm>
            <a:off x="1" y="1574800"/>
            <a:ext cx="4992688" cy="52832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Most common method for describing a communication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protocol.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Time proceeds to the right 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x-axis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Control signal: low or high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May be active low (e.g., go’, /go, or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go_L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Use terms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assert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(active) and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deassert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Asserting go’ means go=0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signal: not valid or valid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Protocol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may have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subprotocols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Called bus cycle, e.g., read and write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Each may be several clock cycles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Read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’/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wr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set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low,address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placed on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for at least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baseline="-25000" dirty="0" err="1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time before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enable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asserted, enable triggers memory to place data on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wires by time t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pSp>
        <p:nvGrpSpPr>
          <p:cNvPr id="132182" name="Group 86"/>
          <p:cNvGrpSpPr>
            <a:grpSpLocks/>
          </p:cNvGrpSpPr>
          <p:nvPr/>
        </p:nvGrpSpPr>
        <p:grpSpPr bwMode="auto">
          <a:xfrm>
            <a:off x="5032375" y="1687513"/>
            <a:ext cx="3076575" cy="1985962"/>
            <a:chOff x="3170" y="1063"/>
            <a:chExt cx="1938" cy="1251"/>
          </a:xfrm>
        </p:grpSpPr>
        <p:sp>
          <p:nvSpPr>
            <p:cNvPr id="132101" name="Text Box 5"/>
            <p:cNvSpPr txBox="1">
              <a:spLocks noChangeArrowheads="1"/>
            </p:cNvSpPr>
            <p:nvPr/>
          </p:nvSpPr>
          <p:spPr bwMode="auto">
            <a:xfrm>
              <a:off x="3815" y="2160"/>
              <a:ext cx="89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b="1" u="sng"/>
                <a:t>read protocol</a:t>
              </a:r>
              <a:endParaRPr lang="en-US" b="1" noProof="1"/>
            </a:p>
          </p:txBody>
        </p:sp>
        <p:sp>
          <p:nvSpPr>
            <p:cNvPr id="132113" name="Text Box 17"/>
            <p:cNvSpPr txBox="1">
              <a:spLocks noChangeArrowheads="1"/>
            </p:cNvSpPr>
            <p:nvPr/>
          </p:nvSpPr>
          <p:spPr bwMode="auto">
            <a:xfrm>
              <a:off x="3170" y="1063"/>
              <a:ext cx="441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rd'/wr</a:t>
              </a:r>
            </a:p>
          </p:txBody>
        </p:sp>
        <p:sp>
          <p:nvSpPr>
            <p:cNvPr id="132114" name="Text Box 18"/>
            <p:cNvSpPr txBox="1">
              <a:spLocks noChangeArrowheads="1"/>
            </p:cNvSpPr>
            <p:nvPr/>
          </p:nvSpPr>
          <p:spPr bwMode="auto">
            <a:xfrm>
              <a:off x="3170" y="1268"/>
              <a:ext cx="44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enable</a:t>
              </a:r>
            </a:p>
          </p:txBody>
        </p:sp>
        <p:sp>
          <p:nvSpPr>
            <p:cNvPr id="132115" name="Text Box 19"/>
            <p:cNvSpPr txBox="1">
              <a:spLocks noChangeArrowheads="1"/>
            </p:cNvSpPr>
            <p:nvPr/>
          </p:nvSpPr>
          <p:spPr bwMode="auto">
            <a:xfrm>
              <a:off x="3170" y="1474"/>
              <a:ext cx="44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addr</a:t>
              </a:r>
            </a:p>
          </p:txBody>
        </p:sp>
        <p:sp>
          <p:nvSpPr>
            <p:cNvPr id="132116" name="Text Box 20"/>
            <p:cNvSpPr txBox="1">
              <a:spLocks noChangeArrowheads="1"/>
            </p:cNvSpPr>
            <p:nvPr/>
          </p:nvSpPr>
          <p:spPr bwMode="auto">
            <a:xfrm>
              <a:off x="3170" y="1783"/>
              <a:ext cx="44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data</a:t>
              </a:r>
            </a:p>
          </p:txBody>
        </p:sp>
        <p:sp>
          <p:nvSpPr>
            <p:cNvPr id="132117" name="Freeform 21"/>
            <p:cNvSpPr>
              <a:spLocks/>
            </p:cNvSpPr>
            <p:nvPr/>
          </p:nvSpPr>
          <p:spPr bwMode="auto">
            <a:xfrm>
              <a:off x="3611" y="1162"/>
              <a:ext cx="1495" cy="3"/>
            </a:xfrm>
            <a:custGeom>
              <a:avLst/>
              <a:gdLst>
                <a:gd name="T0" fmla="*/ 0 w 2444"/>
                <a:gd name="T1" fmla="*/ 5 h 5"/>
                <a:gd name="T2" fmla="*/ 2444 w 2444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44" h="5">
                  <a:moveTo>
                    <a:pt x="0" y="5"/>
                  </a:moveTo>
                  <a:lnTo>
                    <a:pt x="244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18" name="Line 22"/>
            <p:cNvSpPr>
              <a:spLocks noChangeShapeType="1"/>
            </p:cNvSpPr>
            <p:nvPr/>
          </p:nvSpPr>
          <p:spPr bwMode="auto">
            <a:xfrm>
              <a:off x="3611" y="1577"/>
              <a:ext cx="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19" name="Line 23"/>
            <p:cNvSpPr>
              <a:spLocks noChangeShapeType="1"/>
            </p:cNvSpPr>
            <p:nvPr/>
          </p:nvSpPr>
          <p:spPr bwMode="auto">
            <a:xfrm flipV="1">
              <a:off x="3699" y="1474"/>
              <a:ext cx="8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20" name="Line 24"/>
            <p:cNvSpPr>
              <a:spLocks noChangeShapeType="1"/>
            </p:cNvSpPr>
            <p:nvPr/>
          </p:nvSpPr>
          <p:spPr bwMode="auto">
            <a:xfrm>
              <a:off x="3699" y="1577"/>
              <a:ext cx="8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21" name="Line 25"/>
            <p:cNvSpPr>
              <a:spLocks noChangeShapeType="1"/>
            </p:cNvSpPr>
            <p:nvPr/>
          </p:nvSpPr>
          <p:spPr bwMode="auto">
            <a:xfrm>
              <a:off x="3782" y="1474"/>
              <a:ext cx="1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22" name="Line 26"/>
            <p:cNvSpPr>
              <a:spLocks noChangeShapeType="1"/>
            </p:cNvSpPr>
            <p:nvPr/>
          </p:nvSpPr>
          <p:spPr bwMode="auto">
            <a:xfrm>
              <a:off x="3787" y="1680"/>
              <a:ext cx="1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23" name="Line 27"/>
            <p:cNvSpPr>
              <a:spLocks noChangeShapeType="1"/>
            </p:cNvSpPr>
            <p:nvPr/>
          </p:nvSpPr>
          <p:spPr bwMode="auto">
            <a:xfrm>
              <a:off x="3611" y="1886"/>
              <a:ext cx="7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24" name="Line 28"/>
            <p:cNvSpPr>
              <a:spLocks noChangeShapeType="1"/>
            </p:cNvSpPr>
            <p:nvPr/>
          </p:nvSpPr>
          <p:spPr bwMode="auto">
            <a:xfrm flipV="1">
              <a:off x="4404" y="1783"/>
              <a:ext cx="8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25" name="Line 29"/>
            <p:cNvSpPr>
              <a:spLocks noChangeShapeType="1"/>
            </p:cNvSpPr>
            <p:nvPr/>
          </p:nvSpPr>
          <p:spPr bwMode="auto">
            <a:xfrm>
              <a:off x="4404" y="1886"/>
              <a:ext cx="8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26" name="Line 30"/>
            <p:cNvSpPr>
              <a:spLocks noChangeShapeType="1"/>
            </p:cNvSpPr>
            <p:nvPr/>
          </p:nvSpPr>
          <p:spPr bwMode="auto">
            <a:xfrm>
              <a:off x="4492" y="1783"/>
              <a:ext cx="6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27" name="Line 31"/>
            <p:cNvSpPr>
              <a:spLocks noChangeShapeType="1"/>
            </p:cNvSpPr>
            <p:nvPr/>
          </p:nvSpPr>
          <p:spPr bwMode="auto">
            <a:xfrm>
              <a:off x="4492" y="1989"/>
              <a:ext cx="6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28" name="Line 32"/>
            <p:cNvSpPr>
              <a:spLocks noChangeShapeType="1"/>
            </p:cNvSpPr>
            <p:nvPr/>
          </p:nvSpPr>
          <p:spPr bwMode="auto">
            <a:xfrm>
              <a:off x="4233" y="1371"/>
              <a:ext cx="177" cy="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29" name="Line 33"/>
            <p:cNvSpPr>
              <a:spLocks noChangeShapeType="1"/>
            </p:cNvSpPr>
            <p:nvPr/>
          </p:nvSpPr>
          <p:spPr bwMode="auto">
            <a:xfrm>
              <a:off x="3790" y="1687"/>
              <a:ext cx="0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30" name="Line 34"/>
            <p:cNvSpPr>
              <a:spLocks noChangeShapeType="1"/>
            </p:cNvSpPr>
            <p:nvPr/>
          </p:nvSpPr>
          <p:spPr bwMode="auto">
            <a:xfrm>
              <a:off x="4139" y="1371"/>
              <a:ext cx="0" cy="7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31" name="Text Box 35"/>
            <p:cNvSpPr txBox="1">
              <a:spLocks noChangeArrowheads="1"/>
            </p:cNvSpPr>
            <p:nvPr/>
          </p:nvSpPr>
          <p:spPr bwMode="auto">
            <a:xfrm>
              <a:off x="3699" y="1989"/>
              <a:ext cx="44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t</a:t>
              </a:r>
              <a:r>
                <a:rPr lang="en-US" sz="1400" baseline="-25000"/>
                <a:t>setup</a:t>
              </a:r>
              <a:endParaRPr lang="en-US" sz="1400"/>
            </a:p>
          </p:txBody>
        </p:sp>
        <p:sp>
          <p:nvSpPr>
            <p:cNvPr id="132134" name="Line 38"/>
            <p:cNvSpPr>
              <a:spLocks noChangeShapeType="1"/>
            </p:cNvSpPr>
            <p:nvPr/>
          </p:nvSpPr>
          <p:spPr bwMode="auto">
            <a:xfrm>
              <a:off x="4233" y="1276"/>
              <a:ext cx="0" cy="8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35" name="Line 39"/>
            <p:cNvSpPr>
              <a:spLocks noChangeShapeType="1"/>
            </p:cNvSpPr>
            <p:nvPr/>
          </p:nvSpPr>
          <p:spPr bwMode="auto">
            <a:xfrm>
              <a:off x="4497" y="1783"/>
              <a:ext cx="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36" name="Text Box 40"/>
            <p:cNvSpPr txBox="1">
              <a:spLocks noChangeArrowheads="1"/>
            </p:cNvSpPr>
            <p:nvPr/>
          </p:nvSpPr>
          <p:spPr bwMode="auto">
            <a:xfrm>
              <a:off x="4139" y="1989"/>
              <a:ext cx="44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t</a:t>
              </a:r>
              <a:r>
                <a:rPr lang="en-US" sz="1400" baseline="-25000"/>
                <a:t>read</a:t>
              </a:r>
              <a:endParaRPr lang="en-US"/>
            </a:p>
          </p:txBody>
        </p:sp>
        <p:sp>
          <p:nvSpPr>
            <p:cNvPr id="132177" name="Line 81"/>
            <p:cNvSpPr>
              <a:spLocks noChangeShapeType="1"/>
            </p:cNvSpPr>
            <p:nvPr/>
          </p:nvSpPr>
          <p:spPr bwMode="auto">
            <a:xfrm>
              <a:off x="3607" y="1371"/>
              <a:ext cx="5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78" name="Line 82"/>
            <p:cNvSpPr>
              <a:spLocks noChangeShapeType="1"/>
            </p:cNvSpPr>
            <p:nvPr/>
          </p:nvSpPr>
          <p:spPr bwMode="auto">
            <a:xfrm flipV="1">
              <a:off x="4136" y="1269"/>
              <a:ext cx="88" cy="1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79" name="Line 83"/>
            <p:cNvSpPr>
              <a:spLocks noChangeShapeType="1"/>
            </p:cNvSpPr>
            <p:nvPr/>
          </p:nvSpPr>
          <p:spPr bwMode="auto">
            <a:xfrm>
              <a:off x="4224" y="1269"/>
              <a:ext cx="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80" name="Line 84"/>
            <p:cNvSpPr>
              <a:spLocks noChangeShapeType="1"/>
            </p:cNvSpPr>
            <p:nvPr/>
          </p:nvSpPr>
          <p:spPr bwMode="auto">
            <a:xfrm>
              <a:off x="4664" y="1269"/>
              <a:ext cx="89" cy="1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81" name="Line 85"/>
            <p:cNvSpPr>
              <a:spLocks noChangeShapeType="1"/>
            </p:cNvSpPr>
            <p:nvPr/>
          </p:nvSpPr>
          <p:spPr bwMode="auto">
            <a:xfrm>
              <a:off x="4753" y="1371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2186" name="Freeform 90"/>
          <p:cNvSpPr>
            <a:spLocks/>
          </p:cNvSpPr>
          <p:nvPr/>
        </p:nvSpPr>
        <p:spPr bwMode="auto">
          <a:xfrm>
            <a:off x="3686175" y="2762250"/>
            <a:ext cx="723900" cy="133350"/>
          </a:xfrm>
          <a:custGeom>
            <a:avLst/>
            <a:gdLst>
              <a:gd name="T0" fmla="*/ 0 w 456"/>
              <a:gd name="T1" fmla="*/ 84 h 84"/>
              <a:gd name="T2" fmla="*/ 132 w 456"/>
              <a:gd name="T3" fmla="*/ 84 h 84"/>
              <a:gd name="T4" fmla="*/ 186 w 456"/>
              <a:gd name="T5" fmla="*/ 0 h 84"/>
              <a:gd name="T6" fmla="*/ 456 w 456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6" h="84">
                <a:moveTo>
                  <a:pt x="0" y="84"/>
                </a:moveTo>
                <a:lnTo>
                  <a:pt x="132" y="84"/>
                </a:lnTo>
                <a:lnTo>
                  <a:pt x="186" y="0"/>
                </a:lnTo>
                <a:lnTo>
                  <a:pt x="456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32189" name="Group 93"/>
          <p:cNvGrpSpPr>
            <a:grpSpLocks/>
          </p:cNvGrpSpPr>
          <p:nvPr/>
        </p:nvGrpSpPr>
        <p:grpSpPr bwMode="auto">
          <a:xfrm>
            <a:off x="3714750" y="3895725"/>
            <a:ext cx="800100" cy="219075"/>
            <a:chOff x="2472" y="2538"/>
            <a:chExt cx="504" cy="138"/>
          </a:xfrm>
        </p:grpSpPr>
        <p:sp>
          <p:nvSpPr>
            <p:cNvPr id="132187" name="Freeform 91"/>
            <p:cNvSpPr>
              <a:spLocks/>
            </p:cNvSpPr>
            <p:nvPr/>
          </p:nvSpPr>
          <p:spPr bwMode="auto">
            <a:xfrm>
              <a:off x="2472" y="2538"/>
              <a:ext cx="480" cy="72"/>
            </a:xfrm>
            <a:custGeom>
              <a:avLst/>
              <a:gdLst>
                <a:gd name="T0" fmla="*/ 0 w 480"/>
                <a:gd name="T1" fmla="*/ 72 h 72"/>
                <a:gd name="T2" fmla="*/ 174 w 480"/>
                <a:gd name="T3" fmla="*/ 72 h 72"/>
                <a:gd name="T4" fmla="*/ 246 w 480"/>
                <a:gd name="T5" fmla="*/ 0 h 72"/>
                <a:gd name="T6" fmla="*/ 480 w 480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72">
                  <a:moveTo>
                    <a:pt x="0" y="72"/>
                  </a:moveTo>
                  <a:lnTo>
                    <a:pt x="174" y="72"/>
                  </a:lnTo>
                  <a:lnTo>
                    <a:pt x="246" y="0"/>
                  </a:lnTo>
                  <a:lnTo>
                    <a:pt x="48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2188" name="Freeform 92"/>
            <p:cNvSpPr>
              <a:spLocks/>
            </p:cNvSpPr>
            <p:nvPr/>
          </p:nvSpPr>
          <p:spPr bwMode="auto">
            <a:xfrm>
              <a:off x="2658" y="2616"/>
              <a:ext cx="318" cy="60"/>
            </a:xfrm>
            <a:custGeom>
              <a:avLst/>
              <a:gdLst>
                <a:gd name="T0" fmla="*/ 0 w 318"/>
                <a:gd name="T1" fmla="*/ 0 h 60"/>
                <a:gd name="T2" fmla="*/ 48 w 318"/>
                <a:gd name="T3" fmla="*/ 60 h 60"/>
                <a:gd name="T4" fmla="*/ 318 w 318"/>
                <a:gd name="T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8" h="60">
                  <a:moveTo>
                    <a:pt x="0" y="0"/>
                  </a:moveTo>
                  <a:lnTo>
                    <a:pt x="48" y="60"/>
                  </a:lnTo>
                  <a:lnTo>
                    <a:pt x="318" y="6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94978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 communication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Single data wire, possibly also control and power </a:t>
            </a:r>
            <a:r>
              <a:rPr lang="en-US" sz="2400" dirty="0" smtClean="0"/>
              <a:t>wires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Words transmitted one bit at a </a:t>
            </a:r>
            <a:r>
              <a:rPr lang="en-US" sz="2400" dirty="0" smtClean="0"/>
              <a:t>time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Higher </a:t>
            </a:r>
            <a:r>
              <a:rPr lang="en-US" sz="2400" dirty="0"/>
              <a:t>data throughput with long </a:t>
            </a:r>
            <a:r>
              <a:rPr lang="en-US" sz="2400" dirty="0" smtClean="0"/>
              <a:t>distances</a:t>
            </a:r>
            <a:endParaRPr lang="en-US" sz="2400" dirty="0"/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Less average capacitance, so more bits per unit of </a:t>
            </a:r>
            <a:r>
              <a:rPr lang="en-US" sz="2000" dirty="0" smtClean="0"/>
              <a:t>time</a:t>
            </a:r>
          </a:p>
          <a:p>
            <a:pPr lvl="1">
              <a:buFont typeface="Wingdings" pitchFamily="2" charset="2"/>
              <a:buChar char="v"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Cheaper, less </a:t>
            </a:r>
            <a:r>
              <a:rPr lang="en-US" sz="2400" dirty="0" smtClean="0"/>
              <a:t>bulky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More complex interfacing logic and communication </a:t>
            </a:r>
            <a:r>
              <a:rPr lang="en-US" sz="2400" dirty="0" smtClean="0"/>
              <a:t>protocol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Sender </a:t>
            </a:r>
            <a:r>
              <a:rPr lang="en-US" sz="2000" dirty="0"/>
              <a:t>needs to decompose word into bits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Receiver needs to recompose bits into word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Control signals often sent on same wire as data increasing protocol complexity</a:t>
            </a:r>
          </a:p>
        </p:txBody>
      </p:sp>
    </p:spTree>
    <p:extLst>
      <p:ext uri="{BB962C8B-B14F-4D97-AF65-F5344CB8AC3E}">
        <p14:creationId xmlns="" xmlns:p14="http://schemas.microsoft.com/office/powerpoint/2010/main" val="305853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Wireless communication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Infrared (IR)</a:t>
            </a:r>
          </a:p>
          <a:p>
            <a:pPr lvl="1">
              <a:buFont typeface="Wingdings" pitchFamily="2" charset="2"/>
              <a:buChar char="v"/>
            </a:pPr>
            <a:endParaRPr lang="en-US" sz="2000" dirty="0" smtClean="0"/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Electronic </a:t>
            </a:r>
            <a:r>
              <a:rPr lang="en-US" sz="2000" dirty="0"/>
              <a:t>wave frequencies just below visible light </a:t>
            </a:r>
            <a:r>
              <a:rPr lang="en-US" sz="2000" dirty="0" smtClean="0"/>
              <a:t>spectrum</a:t>
            </a:r>
          </a:p>
          <a:p>
            <a:pPr lvl="1">
              <a:buFont typeface="Wingdings" pitchFamily="2" charset="2"/>
              <a:buChar char="v"/>
            </a:pPr>
            <a:endParaRPr lang="en-US" sz="2000" dirty="0"/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Diode emits infrared light to generate </a:t>
            </a:r>
            <a:r>
              <a:rPr lang="en-US" sz="2000" dirty="0" smtClean="0"/>
              <a:t>signal</a:t>
            </a:r>
          </a:p>
          <a:p>
            <a:pPr lvl="1">
              <a:buFont typeface="Wingdings" pitchFamily="2" charset="2"/>
              <a:buChar char="v"/>
            </a:pPr>
            <a:endParaRPr lang="en-US" sz="2000" dirty="0"/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Infrared transistor detects signal, conducts when exposed to infrared </a:t>
            </a:r>
            <a:r>
              <a:rPr lang="en-US" sz="2000" dirty="0" smtClean="0"/>
              <a:t>light</a:t>
            </a:r>
          </a:p>
          <a:p>
            <a:pPr lvl="1">
              <a:buFont typeface="Wingdings" pitchFamily="2" charset="2"/>
              <a:buChar char="v"/>
            </a:pPr>
            <a:endParaRPr lang="en-US" sz="2000" dirty="0"/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Cheap to </a:t>
            </a:r>
            <a:r>
              <a:rPr lang="en-US" sz="2000" dirty="0" smtClean="0"/>
              <a:t>build</a:t>
            </a:r>
          </a:p>
          <a:p>
            <a:pPr lvl="1">
              <a:buFont typeface="Wingdings" pitchFamily="2" charset="2"/>
              <a:buChar char="v"/>
            </a:pPr>
            <a:endParaRPr lang="en-US" sz="2000" dirty="0"/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Need</a:t>
            </a:r>
            <a:r>
              <a:rPr lang="en-US" dirty="0"/>
              <a:t> </a:t>
            </a:r>
            <a:r>
              <a:rPr lang="en-US" sz="2000" dirty="0"/>
              <a:t>line of sight, limited </a:t>
            </a:r>
            <a:r>
              <a:rPr lang="en-US" sz="2000" dirty="0" smtClean="0"/>
              <a:t>range</a:t>
            </a:r>
          </a:p>
          <a:p>
            <a:pPr lvl="1">
              <a:buFont typeface="Wingdings" pitchFamily="2" charset="2"/>
              <a:buChar char="v"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Radio frequency (RF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Electromagnetic wave frequencies in radio </a:t>
            </a:r>
            <a:r>
              <a:rPr lang="en-US" sz="2000" dirty="0" smtClean="0"/>
              <a:t>spectrum</a:t>
            </a:r>
          </a:p>
          <a:p>
            <a:pPr lvl="1">
              <a:buFont typeface="Wingdings" pitchFamily="2" charset="2"/>
              <a:buChar char="v"/>
            </a:pPr>
            <a:endParaRPr lang="en-US" sz="2000" dirty="0"/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Analog circuitry and antenna needed on both sides of </a:t>
            </a:r>
            <a:r>
              <a:rPr lang="en-US" sz="2000" dirty="0" smtClean="0"/>
              <a:t>transmission</a:t>
            </a:r>
          </a:p>
          <a:p>
            <a:pPr lvl="1">
              <a:buFont typeface="Wingdings" pitchFamily="2" charset="2"/>
              <a:buChar char="v"/>
            </a:pPr>
            <a:endParaRPr lang="en-US" sz="2000" dirty="0"/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Line of sight not needed, transmitter power determines range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30903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detection and correction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Often part of bus </a:t>
            </a:r>
            <a:r>
              <a:rPr lang="en-US" sz="2000" dirty="0" smtClean="0"/>
              <a:t>protocol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/>
              <a:t>Error detection: ability of receiver to detect errors during </a:t>
            </a:r>
            <a:r>
              <a:rPr lang="en-US" sz="2000" dirty="0" smtClean="0"/>
              <a:t>transmission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endParaRPr lang="en-US" sz="2000" dirty="0"/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/>
              <a:t>Error correction: ability of receiver and transmitter to cooperate to correct problem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/>
              <a:t>Typically done by acknowledgement/retransmission </a:t>
            </a:r>
            <a:r>
              <a:rPr lang="en-US" sz="1800" dirty="0" smtClean="0"/>
              <a:t>protocol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endParaRPr lang="en-US" sz="1800" dirty="0"/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/>
              <a:t>Bit error: single bit is </a:t>
            </a:r>
            <a:r>
              <a:rPr lang="en-US" sz="2000" dirty="0" smtClean="0"/>
              <a:t>inverted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endParaRPr lang="en-US" sz="2000" dirty="0"/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/>
              <a:t>Burst of bit error: consecutive bits received </a:t>
            </a:r>
            <a:r>
              <a:rPr lang="en-US" sz="2000" dirty="0" smtClean="0"/>
              <a:t>incorrectly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endParaRPr lang="en-US" sz="2000" dirty="0"/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/>
              <a:t>Parity: extra bit sent with word used for error detection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/>
              <a:t>Odd parity: data word plus parity bit contains odd number of 1’s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/>
              <a:t>Even parity: data word plus parity bit contains even number of 1’s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/>
              <a:t>Always detects single bit errors, but not all burst bit </a:t>
            </a:r>
            <a:r>
              <a:rPr lang="en-US" sz="1800" dirty="0" smtClean="0"/>
              <a:t>errors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endParaRPr lang="en-US" sz="1800" dirty="0"/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/>
              <a:t>Checksum: extra word sent with data packet of multiple words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/>
              <a:t>e.g., extra word contains XOR sum of all data words in packet</a:t>
            </a:r>
          </a:p>
        </p:txBody>
      </p:sp>
    </p:spTree>
    <p:extLst>
      <p:ext uri="{BB962C8B-B14F-4D97-AF65-F5344CB8AC3E}">
        <p14:creationId xmlns="" xmlns:p14="http://schemas.microsoft.com/office/powerpoint/2010/main" val="324563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 protocols: </a:t>
            </a:r>
            <a:r>
              <a:rPr kumimoji="0" lang="en-US"/>
              <a:t>I</a:t>
            </a:r>
            <a:r>
              <a:rPr kumimoji="0" lang="en-US" baseline="30000"/>
              <a:t>2</a:t>
            </a:r>
            <a:r>
              <a:rPr kumimoji="0" lang="en-US"/>
              <a:t>C</a:t>
            </a:r>
            <a:r>
              <a:rPr kumimoji="0" lang="en-US" sz="3200"/>
              <a:t> 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marL="0" indent="0">
              <a:buNone/>
            </a:pPr>
            <a:r>
              <a:rPr kumimoji="0" lang="en-US" sz="2400" dirty="0"/>
              <a:t>I</a:t>
            </a:r>
            <a:r>
              <a:rPr kumimoji="0" lang="en-US" sz="2400" baseline="30000" dirty="0"/>
              <a:t>2</a:t>
            </a:r>
            <a:r>
              <a:rPr kumimoji="0" lang="en-US" sz="2400" dirty="0"/>
              <a:t>C (Inter-IC)</a:t>
            </a:r>
          </a:p>
          <a:p>
            <a:pPr lvl="1">
              <a:buFont typeface="Wingdings" pitchFamily="2" charset="2"/>
              <a:buChar char="v"/>
            </a:pPr>
            <a:r>
              <a:rPr kumimoji="0" lang="en-US" sz="2000" dirty="0"/>
              <a:t>Two-wire serial bus protocol developed by Philips Semiconductors nearly 20 </a:t>
            </a:r>
            <a:r>
              <a:rPr kumimoji="0" lang="en-US" sz="2000" dirty="0" smtClean="0"/>
              <a:t>years ago.</a:t>
            </a:r>
          </a:p>
          <a:p>
            <a:pPr lvl="1">
              <a:buFont typeface="Wingdings" pitchFamily="2" charset="2"/>
              <a:buChar char="v"/>
            </a:pPr>
            <a:endParaRPr kumimoji="0" lang="en-US" sz="2000" dirty="0"/>
          </a:p>
          <a:p>
            <a:pPr lvl="1">
              <a:buFont typeface="Wingdings" pitchFamily="2" charset="2"/>
              <a:buChar char="v"/>
            </a:pPr>
            <a:r>
              <a:rPr kumimoji="0" lang="en-US" sz="2000" dirty="0"/>
              <a:t>Enables peripheral ICs to communicate using simple communication </a:t>
            </a:r>
            <a:r>
              <a:rPr kumimoji="0" lang="en-US" sz="2000" dirty="0" smtClean="0"/>
              <a:t>hardware.</a:t>
            </a:r>
          </a:p>
          <a:p>
            <a:pPr lvl="1">
              <a:buFont typeface="Wingdings" pitchFamily="2" charset="2"/>
              <a:buChar char="v"/>
            </a:pPr>
            <a:endParaRPr kumimoji="0" lang="en-US" sz="2000" dirty="0"/>
          </a:p>
          <a:p>
            <a:pPr lvl="1">
              <a:buFont typeface="Wingdings" pitchFamily="2" charset="2"/>
              <a:buChar char="v"/>
            </a:pPr>
            <a:r>
              <a:rPr kumimoji="0" lang="en-US" sz="2000" dirty="0" smtClean="0"/>
              <a:t>Data </a:t>
            </a:r>
            <a:r>
              <a:rPr kumimoji="0" lang="en-US" sz="2000" dirty="0"/>
              <a:t>transfer rates up to 100 </a:t>
            </a:r>
            <a:r>
              <a:rPr kumimoji="0" lang="en-US" sz="2000" dirty="0" err="1"/>
              <a:t>kbits</a:t>
            </a:r>
            <a:r>
              <a:rPr kumimoji="0" lang="en-US" sz="2000" dirty="0"/>
              <a:t>/s and 7-bit addressing possible in normal </a:t>
            </a:r>
            <a:r>
              <a:rPr kumimoji="0" lang="en-US" sz="2000" dirty="0" smtClean="0"/>
              <a:t>mode.</a:t>
            </a:r>
          </a:p>
          <a:p>
            <a:pPr lvl="1">
              <a:buFont typeface="Wingdings" pitchFamily="2" charset="2"/>
              <a:buChar char="v"/>
            </a:pPr>
            <a:endParaRPr kumimoji="0" lang="en-US" sz="2000" dirty="0"/>
          </a:p>
          <a:p>
            <a:pPr lvl="1">
              <a:buFont typeface="Wingdings" pitchFamily="2" charset="2"/>
              <a:buChar char="v"/>
            </a:pPr>
            <a:r>
              <a:rPr kumimoji="0" lang="en-US" sz="2000" dirty="0"/>
              <a:t>3.4 </a:t>
            </a:r>
            <a:r>
              <a:rPr kumimoji="0" lang="en-US" sz="2000" dirty="0" err="1"/>
              <a:t>Mbits</a:t>
            </a:r>
            <a:r>
              <a:rPr kumimoji="0" lang="en-US" sz="2000" dirty="0"/>
              <a:t>/s and 10-bit addressing in </a:t>
            </a:r>
            <a:r>
              <a:rPr kumimoji="0" lang="en-US" sz="2000" dirty="0" smtClean="0"/>
              <a:t>fast-mode.</a:t>
            </a:r>
          </a:p>
          <a:p>
            <a:pPr lvl="1">
              <a:buFont typeface="Wingdings" pitchFamily="2" charset="2"/>
              <a:buChar char="v"/>
            </a:pPr>
            <a:endParaRPr kumimoji="0" lang="en-US" sz="2000" dirty="0"/>
          </a:p>
          <a:p>
            <a:pPr lvl="1">
              <a:buFont typeface="Wingdings" pitchFamily="2" charset="2"/>
              <a:buChar char="v"/>
            </a:pPr>
            <a:r>
              <a:rPr kumimoji="0" lang="en-US" sz="2000" dirty="0"/>
              <a:t>Common devices capable of interfacing to I</a:t>
            </a:r>
            <a:r>
              <a:rPr kumimoji="0" lang="en-US" sz="2000" baseline="30000" dirty="0"/>
              <a:t>2</a:t>
            </a:r>
            <a:r>
              <a:rPr kumimoji="0" lang="en-US" sz="2000" dirty="0"/>
              <a:t>C bus:</a:t>
            </a:r>
          </a:p>
          <a:p>
            <a:pPr lvl="2">
              <a:buFont typeface="Wingdings" pitchFamily="2" charset="2"/>
              <a:buChar char="v"/>
            </a:pPr>
            <a:r>
              <a:rPr kumimoji="0" lang="en-US" sz="1800" dirty="0"/>
              <a:t>EPROMS, Flash, and some RAM memory, real-time clocks, watchdog timers, and microcontrollers</a:t>
            </a:r>
          </a:p>
        </p:txBody>
      </p:sp>
    </p:spTree>
    <p:extLst>
      <p:ext uri="{BB962C8B-B14F-4D97-AF65-F5344CB8AC3E}">
        <p14:creationId xmlns="" xmlns:p14="http://schemas.microsoft.com/office/powerpoint/2010/main" val="41357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I2C bus structure</a:t>
            </a:r>
          </a:p>
        </p:txBody>
      </p:sp>
      <p:grpSp>
        <p:nvGrpSpPr>
          <p:cNvPr id="102405" name="Group 5"/>
          <p:cNvGrpSpPr>
            <a:grpSpLocks/>
          </p:cNvGrpSpPr>
          <p:nvPr/>
        </p:nvGrpSpPr>
        <p:grpSpPr bwMode="auto">
          <a:xfrm>
            <a:off x="0" y="1495424"/>
            <a:ext cx="9125642" cy="1781175"/>
            <a:chOff x="1511" y="1814"/>
            <a:chExt cx="7246" cy="2045"/>
          </a:xfrm>
        </p:grpSpPr>
        <p:sp>
          <p:nvSpPr>
            <p:cNvPr id="102406" name="Text Box 6"/>
            <p:cNvSpPr txBox="1">
              <a:spLocks noChangeArrowheads="1"/>
            </p:cNvSpPr>
            <p:nvPr/>
          </p:nvSpPr>
          <p:spPr bwMode="auto">
            <a:xfrm>
              <a:off x="1511" y="1814"/>
              <a:ext cx="746" cy="7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US"/>
                <a:t>SCL</a:t>
              </a:r>
            </a:p>
            <a:p>
              <a:pPr algn="l">
                <a:spcBef>
                  <a:spcPct val="0"/>
                </a:spcBef>
              </a:pPr>
              <a:r>
                <a:rPr lang="en-US"/>
                <a:t>SDA</a:t>
              </a:r>
            </a:p>
          </p:txBody>
        </p:sp>
        <p:sp>
          <p:nvSpPr>
            <p:cNvPr id="102407" name="Line 7"/>
            <p:cNvSpPr>
              <a:spLocks noChangeShapeType="1"/>
            </p:cNvSpPr>
            <p:nvPr/>
          </p:nvSpPr>
          <p:spPr bwMode="auto">
            <a:xfrm flipV="1">
              <a:off x="2099" y="2046"/>
              <a:ext cx="6222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08" name="Line 8"/>
            <p:cNvSpPr>
              <a:spLocks noChangeShapeType="1"/>
            </p:cNvSpPr>
            <p:nvPr/>
          </p:nvSpPr>
          <p:spPr bwMode="auto">
            <a:xfrm flipV="1">
              <a:off x="2099" y="2224"/>
              <a:ext cx="6222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09" name="Text Box 9"/>
            <p:cNvSpPr txBox="1">
              <a:spLocks noChangeArrowheads="1"/>
            </p:cNvSpPr>
            <p:nvPr/>
          </p:nvSpPr>
          <p:spPr bwMode="auto">
            <a:xfrm>
              <a:off x="2427" y="2552"/>
              <a:ext cx="1192" cy="9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US" dirty="0"/>
                <a:t>Micro-controller</a:t>
              </a:r>
            </a:p>
            <a:p>
              <a:pPr algn="l">
                <a:spcBef>
                  <a:spcPct val="0"/>
                </a:spcBef>
              </a:pPr>
              <a:r>
                <a:rPr lang="en-US" dirty="0"/>
                <a:t>(master)</a:t>
              </a:r>
            </a:p>
          </p:txBody>
        </p:sp>
        <p:sp>
          <p:nvSpPr>
            <p:cNvPr id="102410" name="Line 10"/>
            <p:cNvSpPr>
              <a:spLocks noChangeShapeType="1"/>
            </p:cNvSpPr>
            <p:nvPr/>
          </p:nvSpPr>
          <p:spPr bwMode="auto">
            <a:xfrm flipV="1">
              <a:off x="2596" y="2046"/>
              <a:ext cx="0" cy="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11" name="Line 11"/>
            <p:cNvSpPr>
              <a:spLocks noChangeShapeType="1"/>
            </p:cNvSpPr>
            <p:nvPr/>
          </p:nvSpPr>
          <p:spPr bwMode="auto">
            <a:xfrm flipV="1">
              <a:off x="2782" y="2215"/>
              <a:ext cx="9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12" name="Text Box 12"/>
            <p:cNvSpPr txBox="1">
              <a:spLocks noChangeArrowheads="1"/>
            </p:cNvSpPr>
            <p:nvPr/>
          </p:nvSpPr>
          <p:spPr bwMode="auto">
            <a:xfrm>
              <a:off x="3733" y="2552"/>
              <a:ext cx="1192" cy="9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US"/>
                <a:t>EEPROM</a:t>
              </a:r>
            </a:p>
            <a:p>
              <a:pPr algn="l">
                <a:spcBef>
                  <a:spcPct val="0"/>
                </a:spcBef>
              </a:pPr>
              <a:r>
                <a:rPr lang="en-US"/>
                <a:t>(servant)</a:t>
              </a:r>
            </a:p>
          </p:txBody>
        </p:sp>
        <p:sp>
          <p:nvSpPr>
            <p:cNvPr id="102413" name="Text Box 13"/>
            <p:cNvSpPr txBox="1">
              <a:spLocks noChangeArrowheads="1"/>
            </p:cNvSpPr>
            <p:nvPr/>
          </p:nvSpPr>
          <p:spPr bwMode="auto">
            <a:xfrm>
              <a:off x="5032" y="2553"/>
              <a:ext cx="1192" cy="9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US"/>
                <a:t>Temp. Sensor</a:t>
              </a:r>
            </a:p>
            <a:p>
              <a:pPr algn="l">
                <a:spcBef>
                  <a:spcPct val="0"/>
                </a:spcBef>
              </a:pPr>
              <a:r>
                <a:rPr lang="en-US"/>
                <a:t>(servant)</a:t>
              </a:r>
            </a:p>
          </p:txBody>
        </p:sp>
        <p:sp>
          <p:nvSpPr>
            <p:cNvPr id="102414" name="Text Box 14"/>
            <p:cNvSpPr txBox="1">
              <a:spLocks noChangeArrowheads="1"/>
            </p:cNvSpPr>
            <p:nvPr/>
          </p:nvSpPr>
          <p:spPr bwMode="auto">
            <a:xfrm>
              <a:off x="6338" y="2552"/>
              <a:ext cx="1192" cy="9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US"/>
                <a:t>LCD-controller</a:t>
              </a:r>
            </a:p>
            <a:p>
              <a:pPr algn="l">
                <a:spcBef>
                  <a:spcPct val="0"/>
                </a:spcBef>
              </a:pPr>
              <a:r>
                <a:rPr lang="en-US"/>
                <a:t>(servant)</a:t>
              </a:r>
            </a:p>
          </p:txBody>
        </p:sp>
        <p:sp>
          <p:nvSpPr>
            <p:cNvPr id="102415" name="Line 15"/>
            <p:cNvSpPr>
              <a:spLocks noChangeShapeType="1"/>
            </p:cNvSpPr>
            <p:nvPr/>
          </p:nvSpPr>
          <p:spPr bwMode="auto">
            <a:xfrm flipV="1">
              <a:off x="3938" y="2046"/>
              <a:ext cx="0" cy="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16" name="Line 16"/>
            <p:cNvSpPr>
              <a:spLocks noChangeShapeType="1"/>
            </p:cNvSpPr>
            <p:nvPr/>
          </p:nvSpPr>
          <p:spPr bwMode="auto">
            <a:xfrm flipV="1">
              <a:off x="4124" y="2215"/>
              <a:ext cx="9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17" name="Line 17"/>
            <p:cNvSpPr>
              <a:spLocks noChangeShapeType="1"/>
            </p:cNvSpPr>
            <p:nvPr/>
          </p:nvSpPr>
          <p:spPr bwMode="auto">
            <a:xfrm flipV="1">
              <a:off x="5307" y="2037"/>
              <a:ext cx="0" cy="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18" name="Line 18"/>
            <p:cNvSpPr>
              <a:spLocks noChangeShapeType="1"/>
            </p:cNvSpPr>
            <p:nvPr/>
          </p:nvSpPr>
          <p:spPr bwMode="auto">
            <a:xfrm flipV="1">
              <a:off x="5493" y="2215"/>
              <a:ext cx="9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19" name="Line 19"/>
            <p:cNvSpPr>
              <a:spLocks noChangeShapeType="1"/>
            </p:cNvSpPr>
            <p:nvPr/>
          </p:nvSpPr>
          <p:spPr bwMode="auto">
            <a:xfrm flipV="1">
              <a:off x="6516" y="2037"/>
              <a:ext cx="0" cy="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0" name="Line 20"/>
            <p:cNvSpPr>
              <a:spLocks noChangeShapeType="1"/>
            </p:cNvSpPr>
            <p:nvPr/>
          </p:nvSpPr>
          <p:spPr bwMode="auto">
            <a:xfrm flipV="1">
              <a:off x="6702" y="2215"/>
              <a:ext cx="9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1" name="Line 21"/>
            <p:cNvSpPr>
              <a:spLocks noChangeShapeType="1"/>
            </p:cNvSpPr>
            <p:nvPr/>
          </p:nvSpPr>
          <p:spPr bwMode="auto">
            <a:xfrm>
              <a:off x="7930" y="2046"/>
              <a:ext cx="0" cy="93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2" name="Line 22"/>
            <p:cNvSpPr>
              <a:spLocks noChangeShapeType="1"/>
            </p:cNvSpPr>
            <p:nvPr/>
          </p:nvSpPr>
          <p:spPr bwMode="auto">
            <a:xfrm>
              <a:off x="8196" y="2233"/>
              <a:ext cx="0" cy="77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3" name="Line 23"/>
            <p:cNvSpPr>
              <a:spLocks noChangeShapeType="1"/>
            </p:cNvSpPr>
            <p:nvPr/>
          </p:nvSpPr>
          <p:spPr bwMode="auto">
            <a:xfrm>
              <a:off x="8028" y="2899"/>
              <a:ext cx="0" cy="169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4" name="Line 24"/>
            <p:cNvSpPr>
              <a:spLocks noChangeShapeType="1"/>
            </p:cNvSpPr>
            <p:nvPr/>
          </p:nvSpPr>
          <p:spPr bwMode="auto">
            <a:xfrm>
              <a:off x="8099" y="2899"/>
              <a:ext cx="0" cy="169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5" name="Line 25"/>
            <p:cNvSpPr>
              <a:spLocks noChangeShapeType="1"/>
            </p:cNvSpPr>
            <p:nvPr/>
          </p:nvSpPr>
          <p:spPr bwMode="auto">
            <a:xfrm>
              <a:off x="7939" y="2979"/>
              <a:ext cx="8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6" name="Line 26"/>
            <p:cNvSpPr>
              <a:spLocks noChangeShapeType="1"/>
            </p:cNvSpPr>
            <p:nvPr/>
          </p:nvSpPr>
          <p:spPr bwMode="auto">
            <a:xfrm>
              <a:off x="8117" y="2979"/>
              <a:ext cx="8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7" name="Text Box 27"/>
            <p:cNvSpPr txBox="1">
              <a:spLocks noChangeArrowheads="1"/>
            </p:cNvSpPr>
            <p:nvPr/>
          </p:nvSpPr>
          <p:spPr bwMode="auto">
            <a:xfrm>
              <a:off x="7681" y="3077"/>
              <a:ext cx="1076" cy="3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US"/>
                <a:t>&lt; 400 pF</a:t>
              </a:r>
            </a:p>
          </p:txBody>
        </p:sp>
        <p:sp>
          <p:nvSpPr>
            <p:cNvPr id="102428" name="Text Box 28"/>
            <p:cNvSpPr txBox="1">
              <a:spLocks noChangeArrowheads="1"/>
            </p:cNvSpPr>
            <p:nvPr/>
          </p:nvSpPr>
          <p:spPr bwMode="auto">
            <a:xfrm>
              <a:off x="3750" y="3548"/>
              <a:ext cx="3778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US" i="1"/>
                <a:t>Addr=0x01     Addr=0x02        Addr=0x03</a:t>
              </a:r>
            </a:p>
          </p:txBody>
        </p:sp>
      </p:grpSp>
      <p:grpSp>
        <p:nvGrpSpPr>
          <p:cNvPr id="102861" name="Group 461"/>
          <p:cNvGrpSpPr>
            <a:grpSpLocks/>
          </p:cNvGrpSpPr>
          <p:nvPr/>
        </p:nvGrpSpPr>
        <p:grpSpPr bwMode="auto">
          <a:xfrm>
            <a:off x="0" y="5064647"/>
            <a:ext cx="9144000" cy="1677988"/>
            <a:chOff x="984" y="2718"/>
            <a:chExt cx="4005" cy="1057"/>
          </a:xfrm>
        </p:grpSpPr>
        <p:grpSp>
          <p:nvGrpSpPr>
            <p:cNvPr id="102790" name="Group 390"/>
            <p:cNvGrpSpPr>
              <a:grpSpLocks/>
            </p:cNvGrpSpPr>
            <p:nvPr/>
          </p:nvGrpSpPr>
          <p:grpSpPr bwMode="auto">
            <a:xfrm>
              <a:off x="1242" y="3048"/>
              <a:ext cx="3744" cy="576"/>
              <a:chOff x="726" y="2922"/>
              <a:chExt cx="3744" cy="576"/>
            </a:xfrm>
          </p:grpSpPr>
          <p:sp>
            <p:nvSpPr>
              <p:cNvPr id="102664" name="Text Box 264"/>
              <p:cNvSpPr txBox="1">
                <a:spLocks noChangeArrowheads="1"/>
              </p:cNvSpPr>
              <p:nvPr/>
            </p:nvSpPr>
            <p:spPr bwMode="auto">
              <a:xfrm>
                <a:off x="726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65" name="Text Box 265"/>
              <p:cNvSpPr txBox="1">
                <a:spLocks noChangeArrowheads="1"/>
              </p:cNvSpPr>
              <p:nvPr/>
            </p:nvSpPr>
            <p:spPr bwMode="auto">
              <a:xfrm>
                <a:off x="870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66" name="Text Box 266"/>
              <p:cNvSpPr txBox="1">
                <a:spLocks noChangeArrowheads="1"/>
              </p:cNvSpPr>
              <p:nvPr/>
            </p:nvSpPr>
            <p:spPr bwMode="auto">
              <a:xfrm>
                <a:off x="1014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67" name="Text Box 267"/>
              <p:cNvSpPr txBox="1">
                <a:spLocks noChangeArrowheads="1"/>
              </p:cNvSpPr>
              <p:nvPr/>
            </p:nvSpPr>
            <p:spPr bwMode="auto">
              <a:xfrm>
                <a:off x="1158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69" name="Text Box 269"/>
              <p:cNvSpPr txBox="1">
                <a:spLocks noChangeArrowheads="1"/>
              </p:cNvSpPr>
              <p:nvPr/>
            </p:nvSpPr>
            <p:spPr bwMode="auto">
              <a:xfrm>
                <a:off x="726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70" name="Text Box 270"/>
              <p:cNvSpPr txBox="1">
                <a:spLocks noChangeArrowheads="1"/>
              </p:cNvSpPr>
              <p:nvPr/>
            </p:nvSpPr>
            <p:spPr bwMode="auto">
              <a:xfrm>
                <a:off x="870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71" name="Text Box 271"/>
              <p:cNvSpPr txBox="1">
                <a:spLocks noChangeArrowheads="1"/>
              </p:cNvSpPr>
              <p:nvPr/>
            </p:nvSpPr>
            <p:spPr bwMode="auto">
              <a:xfrm>
                <a:off x="1014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72" name="Text Box 272"/>
              <p:cNvSpPr txBox="1">
                <a:spLocks noChangeArrowheads="1"/>
              </p:cNvSpPr>
              <p:nvPr/>
            </p:nvSpPr>
            <p:spPr bwMode="auto">
              <a:xfrm>
                <a:off x="1158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74" name="Text Box 274"/>
              <p:cNvSpPr txBox="1">
                <a:spLocks noChangeArrowheads="1"/>
              </p:cNvSpPr>
              <p:nvPr/>
            </p:nvSpPr>
            <p:spPr bwMode="auto">
              <a:xfrm>
                <a:off x="726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75" name="Text Box 275"/>
              <p:cNvSpPr txBox="1">
                <a:spLocks noChangeArrowheads="1"/>
              </p:cNvSpPr>
              <p:nvPr/>
            </p:nvSpPr>
            <p:spPr bwMode="auto">
              <a:xfrm>
                <a:off x="870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76" name="Text Box 276"/>
              <p:cNvSpPr txBox="1">
                <a:spLocks noChangeArrowheads="1"/>
              </p:cNvSpPr>
              <p:nvPr/>
            </p:nvSpPr>
            <p:spPr bwMode="auto">
              <a:xfrm>
                <a:off x="1014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77" name="Text Box 277"/>
              <p:cNvSpPr txBox="1">
                <a:spLocks noChangeArrowheads="1"/>
              </p:cNvSpPr>
              <p:nvPr/>
            </p:nvSpPr>
            <p:spPr bwMode="auto">
              <a:xfrm>
                <a:off x="1158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80" name="Text Box 280"/>
              <p:cNvSpPr txBox="1">
                <a:spLocks noChangeArrowheads="1"/>
              </p:cNvSpPr>
              <p:nvPr/>
            </p:nvSpPr>
            <p:spPr bwMode="auto">
              <a:xfrm>
                <a:off x="1880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81" name="Text Box 281"/>
              <p:cNvSpPr txBox="1">
                <a:spLocks noChangeArrowheads="1"/>
              </p:cNvSpPr>
              <p:nvPr/>
            </p:nvSpPr>
            <p:spPr bwMode="auto">
              <a:xfrm>
                <a:off x="2024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82" name="Text Box 282"/>
              <p:cNvSpPr txBox="1">
                <a:spLocks noChangeArrowheads="1"/>
              </p:cNvSpPr>
              <p:nvPr/>
            </p:nvSpPr>
            <p:spPr bwMode="auto">
              <a:xfrm>
                <a:off x="2168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83" name="Text Box 283"/>
              <p:cNvSpPr txBox="1">
                <a:spLocks noChangeArrowheads="1"/>
              </p:cNvSpPr>
              <p:nvPr/>
            </p:nvSpPr>
            <p:spPr bwMode="auto">
              <a:xfrm>
                <a:off x="2312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85" name="Text Box 285"/>
              <p:cNvSpPr txBox="1">
                <a:spLocks noChangeArrowheads="1"/>
              </p:cNvSpPr>
              <p:nvPr/>
            </p:nvSpPr>
            <p:spPr bwMode="auto">
              <a:xfrm>
                <a:off x="1880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86" name="Text Box 286"/>
              <p:cNvSpPr txBox="1">
                <a:spLocks noChangeArrowheads="1"/>
              </p:cNvSpPr>
              <p:nvPr/>
            </p:nvSpPr>
            <p:spPr bwMode="auto">
              <a:xfrm>
                <a:off x="2024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87" name="Text Box 287"/>
              <p:cNvSpPr txBox="1">
                <a:spLocks noChangeArrowheads="1"/>
              </p:cNvSpPr>
              <p:nvPr/>
            </p:nvSpPr>
            <p:spPr bwMode="auto">
              <a:xfrm>
                <a:off x="2168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88" name="Text Box 288"/>
              <p:cNvSpPr txBox="1">
                <a:spLocks noChangeArrowheads="1"/>
              </p:cNvSpPr>
              <p:nvPr/>
            </p:nvSpPr>
            <p:spPr bwMode="auto">
              <a:xfrm>
                <a:off x="2312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90" name="Text Box 290"/>
              <p:cNvSpPr txBox="1">
                <a:spLocks noChangeArrowheads="1"/>
              </p:cNvSpPr>
              <p:nvPr/>
            </p:nvSpPr>
            <p:spPr bwMode="auto">
              <a:xfrm>
                <a:off x="1880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91" name="Text Box 291"/>
              <p:cNvSpPr txBox="1">
                <a:spLocks noChangeArrowheads="1"/>
              </p:cNvSpPr>
              <p:nvPr/>
            </p:nvSpPr>
            <p:spPr bwMode="auto">
              <a:xfrm>
                <a:off x="2024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92" name="Text Box 292"/>
              <p:cNvSpPr txBox="1">
                <a:spLocks noChangeArrowheads="1"/>
              </p:cNvSpPr>
              <p:nvPr/>
            </p:nvSpPr>
            <p:spPr bwMode="auto">
              <a:xfrm>
                <a:off x="2168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93" name="Text Box 293"/>
              <p:cNvSpPr txBox="1">
                <a:spLocks noChangeArrowheads="1"/>
              </p:cNvSpPr>
              <p:nvPr/>
            </p:nvSpPr>
            <p:spPr bwMode="auto">
              <a:xfrm>
                <a:off x="2312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96" name="Text Box 296"/>
              <p:cNvSpPr txBox="1">
                <a:spLocks noChangeArrowheads="1"/>
              </p:cNvSpPr>
              <p:nvPr/>
            </p:nvSpPr>
            <p:spPr bwMode="auto">
              <a:xfrm>
                <a:off x="2451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97" name="Text Box 297"/>
              <p:cNvSpPr txBox="1">
                <a:spLocks noChangeArrowheads="1"/>
              </p:cNvSpPr>
              <p:nvPr/>
            </p:nvSpPr>
            <p:spPr bwMode="auto">
              <a:xfrm>
                <a:off x="2595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98" name="Text Box 298"/>
              <p:cNvSpPr txBox="1">
                <a:spLocks noChangeArrowheads="1"/>
              </p:cNvSpPr>
              <p:nvPr/>
            </p:nvSpPr>
            <p:spPr bwMode="auto">
              <a:xfrm>
                <a:off x="2739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99" name="Text Box 299"/>
              <p:cNvSpPr txBox="1">
                <a:spLocks noChangeArrowheads="1"/>
              </p:cNvSpPr>
              <p:nvPr/>
            </p:nvSpPr>
            <p:spPr bwMode="auto">
              <a:xfrm>
                <a:off x="2883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01" name="Text Box 301"/>
              <p:cNvSpPr txBox="1">
                <a:spLocks noChangeArrowheads="1"/>
              </p:cNvSpPr>
              <p:nvPr/>
            </p:nvSpPr>
            <p:spPr bwMode="auto">
              <a:xfrm>
                <a:off x="2451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02" name="Text Box 302"/>
              <p:cNvSpPr txBox="1">
                <a:spLocks noChangeArrowheads="1"/>
              </p:cNvSpPr>
              <p:nvPr/>
            </p:nvSpPr>
            <p:spPr bwMode="auto">
              <a:xfrm>
                <a:off x="2595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03" name="Text Box 303"/>
              <p:cNvSpPr txBox="1">
                <a:spLocks noChangeArrowheads="1"/>
              </p:cNvSpPr>
              <p:nvPr/>
            </p:nvSpPr>
            <p:spPr bwMode="auto">
              <a:xfrm>
                <a:off x="2739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04" name="Text Box 304"/>
              <p:cNvSpPr txBox="1">
                <a:spLocks noChangeArrowheads="1"/>
              </p:cNvSpPr>
              <p:nvPr/>
            </p:nvSpPr>
            <p:spPr bwMode="auto">
              <a:xfrm>
                <a:off x="2883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06" name="Text Box 306"/>
              <p:cNvSpPr txBox="1">
                <a:spLocks noChangeArrowheads="1"/>
              </p:cNvSpPr>
              <p:nvPr/>
            </p:nvSpPr>
            <p:spPr bwMode="auto">
              <a:xfrm>
                <a:off x="2451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07" name="Text Box 307"/>
              <p:cNvSpPr txBox="1">
                <a:spLocks noChangeArrowheads="1"/>
              </p:cNvSpPr>
              <p:nvPr/>
            </p:nvSpPr>
            <p:spPr bwMode="auto">
              <a:xfrm>
                <a:off x="2595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08" name="Text Box 308"/>
              <p:cNvSpPr txBox="1">
                <a:spLocks noChangeArrowheads="1"/>
              </p:cNvSpPr>
              <p:nvPr/>
            </p:nvSpPr>
            <p:spPr bwMode="auto">
              <a:xfrm>
                <a:off x="2739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09" name="Text Box 309"/>
              <p:cNvSpPr txBox="1">
                <a:spLocks noChangeArrowheads="1"/>
              </p:cNvSpPr>
              <p:nvPr/>
            </p:nvSpPr>
            <p:spPr bwMode="auto">
              <a:xfrm>
                <a:off x="2883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12" name="Text Box 312"/>
              <p:cNvSpPr txBox="1">
                <a:spLocks noChangeArrowheads="1"/>
              </p:cNvSpPr>
              <p:nvPr/>
            </p:nvSpPr>
            <p:spPr bwMode="auto">
              <a:xfrm>
                <a:off x="3028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13" name="Text Box 313"/>
              <p:cNvSpPr txBox="1">
                <a:spLocks noChangeArrowheads="1"/>
              </p:cNvSpPr>
              <p:nvPr/>
            </p:nvSpPr>
            <p:spPr bwMode="auto">
              <a:xfrm>
                <a:off x="3172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14" name="Text Box 314"/>
              <p:cNvSpPr txBox="1">
                <a:spLocks noChangeArrowheads="1"/>
              </p:cNvSpPr>
              <p:nvPr/>
            </p:nvSpPr>
            <p:spPr bwMode="auto">
              <a:xfrm>
                <a:off x="3316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15" name="Text Box 315"/>
              <p:cNvSpPr txBox="1">
                <a:spLocks noChangeArrowheads="1"/>
              </p:cNvSpPr>
              <p:nvPr/>
            </p:nvSpPr>
            <p:spPr bwMode="auto">
              <a:xfrm>
                <a:off x="3460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17" name="Text Box 317"/>
              <p:cNvSpPr txBox="1">
                <a:spLocks noChangeArrowheads="1"/>
              </p:cNvSpPr>
              <p:nvPr/>
            </p:nvSpPr>
            <p:spPr bwMode="auto">
              <a:xfrm>
                <a:off x="3028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18" name="Text Box 318"/>
              <p:cNvSpPr txBox="1">
                <a:spLocks noChangeArrowheads="1"/>
              </p:cNvSpPr>
              <p:nvPr/>
            </p:nvSpPr>
            <p:spPr bwMode="auto">
              <a:xfrm>
                <a:off x="3172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19" name="Text Box 319"/>
              <p:cNvSpPr txBox="1">
                <a:spLocks noChangeArrowheads="1"/>
              </p:cNvSpPr>
              <p:nvPr/>
            </p:nvSpPr>
            <p:spPr bwMode="auto">
              <a:xfrm>
                <a:off x="3316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20" name="Text Box 320"/>
              <p:cNvSpPr txBox="1">
                <a:spLocks noChangeArrowheads="1"/>
              </p:cNvSpPr>
              <p:nvPr/>
            </p:nvSpPr>
            <p:spPr bwMode="auto">
              <a:xfrm>
                <a:off x="3460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22" name="Text Box 322"/>
              <p:cNvSpPr txBox="1">
                <a:spLocks noChangeArrowheads="1"/>
              </p:cNvSpPr>
              <p:nvPr/>
            </p:nvSpPr>
            <p:spPr bwMode="auto">
              <a:xfrm>
                <a:off x="3028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23" name="Text Box 323"/>
              <p:cNvSpPr txBox="1">
                <a:spLocks noChangeArrowheads="1"/>
              </p:cNvSpPr>
              <p:nvPr/>
            </p:nvSpPr>
            <p:spPr bwMode="auto">
              <a:xfrm>
                <a:off x="3172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24" name="Text Box 324"/>
              <p:cNvSpPr txBox="1">
                <a:spLocks noChangeArrowheads="1"/>
              </p:cNvSpPr>
              <p:nvPr/>
            </p:nvSpPr>
            <p:spPr bwMode="auto">
              <a:xfrm>
                <a:off x="3316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25" name="Text Box 325"/>
              <p:cNvSpPr txBox="1">
                <a:spLocks noChangeArrowheads="1"/>
              </p:cNvSpPr>
              <p:nvPr/>
            </p:nvSpPr>
            <p:spPr bwMode="auto">
              <a:xfrm>
                <a:off x="3460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44" name="Text Box 344"/>
              <p:cNvSpPr txBox="1">
                <a:spLocks noChangeArrowheads="1"/>
              </p:cNvSpPr>
              <p:nvPr/>
            </p:nvSpPr>
            <p:spPr bwMode="auto">
              <a:xfrm>
                <a:off x="1303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45" name="Text Box 345"/>
              <p:cNvSpPr txBox="1">
                <a:spLocks noChangeArrowheads="1"/>
              </p:cNvSpPr>
              <p:nvPr/>
            </p:nvSpPr>
            <p:spPr bwMode="auto">
              <a:xfrm>
                <a:off x="1447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46" name="Text Box 346"/>
              <p:cNvSpPr txBox="1">
                <a:spLocks noChangeArrowheads="1"/>
              </p:cNvSpPr>
              <p:nvPr/>
            </p:nvSpPr>
            <p:spPr bwMode="auto">
              <a:xfrm>
                <a:off x="1591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47" name="Text Box 347"/>
              <p:cNvSpPr txBox="1">
                <a:spLocks noChangeArrowheads="1"/>
              </p:cNvSpPr>
              <p:nvPr/>
            </p:nvSpPr>
            <p:spPr bwMode="auto">
              <a:xfrm>
                <a:off x="1735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49" name="Text Box 349"/>
              <p:cNvSpPr txBox="1">
                <a:spLocks noChangeArrowheads="1"/>
              </p:cNvSpPr>
              <p:nvPr/>
            </p:nvSpPr>
            <p:spPr bwMode="auto">
              <a:xfrm>
                <a:off x="1303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50" name="Text Box 350"/>
              <p:cNvSpPr txBox="1">
                <a:spLocks noChangeArrowheads="1"/>
              </p:cNvSpPr>
              <p:nvPr/>
            </p:nvSpPr>
            <p:spPr bwMode="auto">
              <a:xfrm>
                <a:off x="1447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51" name="Text Box 351"/>
              <p:cNvSpPr txBox="1">
                <a:spLocks noChangeArrowheads="1"/>
              </p:cNvSpPr>
              <p:nvPr/>
            </p:nvSpPr>
            <p:spPr bwMode="auto">
              <a:xfrm>
                <a:off x="1591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52" name="Text Box 352"/>
              <p:cNvSpPr txBox="1">
                <a:spLocks noChangeArrowheads="1"/>
              </p:cNvSpPr>
              <p:nvPr/>
            </p:nvSpPr>
            <p:spPr bwMode="auto">
              <a:xfrm>
                <a:off x="1735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54" name="Text Box 354"/>
              <p:cNvSpPr txBox="1">
                <a:spLocks noChangeArrowheads="1"/>
              </p:cNvSpPr>
              <p:nvPr/>
            </p:nvSpPr>
            <p:spPr bwMode="auto">
              <a:xfrm>
                <a:off x="1303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55" name="Text Box 355"/>
              <p:cNvSpPr txBox="1">
                <a:spLocks noChangeArrowheads="1"/>
              </p:cNvSpPr>
              <p:nvPr/>
            </p:nvSpPr>
            <p:spPr bwMode="auto">
              <a:xfrm>
                <a:off x="1447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56" name="Text Box 356"/>
              <p:cNvSpPr txBox="1">
                <a:spLocks noChangeArrowheads="1"/>
              </p:cNvSpPr>
              <p:nvPr/>
            </p:nvSpPr>
            <p:spPr bwMode="auto">
              <a:xfrm>
                <a:off x="1591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57" name="Text Box 357"/>
              <p:cNvSpPr txBox="1">
                <a:spLocks noChangeArrowheads="1"/>
              </p:cNvSpPr>
              <p:nvPr/>
            </p:nvSpPr>
            <p:spPr bwMode="auto">
              <a:xfrm>
                <a:off x="1735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60" name="Text Box 360"/>
              <p:cNvSpPr txBox="1">
                <a:spLocks noChangeArrowheads="1"/>
              </p:cNvSpPr>
              <p:nvPr/>
            </p:nvSpPr>
            <p:spPr bwMode="auto">
              <a:xfrm>
                <a:off x="3606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61" name="Text Box 361"/>
              <p:cNvSpPr txBox="1">
                <a:spLocks noChangeArrowheads="1"/>
              </p:cNvSpPr>
              <p:nvPr/>
            </p:nvSpPr>
            <p:spPr bwMode="auto">
              <a:xfrm>
                <a:off x="3750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62" name="Text Box 362"/>
              <p:cNvSpPr txBox="1">
                <a:spLocks noChangeArrowheads="1"/>
              </p:cNvSpPr>
              <p:nvPr/>
            </p:nvSpPr>
            <p:spPr bwMode="auto">
              <a:xfrm>
                <a:off x="3894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63" name="Text Box 363"/>
              <p:cNvSpPr txBox="1">
                <a:spLocks noChangeArrowheads="1"/>
              </p:cNvSpPr>
              <p:nvPr/>
            </p:nvSpPr>
            <p:spPr bwMode="auto">
              <a:xfrm>
                <a:off x="4038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65" name="Text Box 365"/>
              <p:cNvSpPr txBox="1">
                <a:spLocks noChangeArrowheads="1"/>
              </p:cNvSpPr>
              <p:nvPr/>
            </p:nvSpPr>
            <p:spPr bwMode="auto">
              <a:xfrm>
                <a:off x="3606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66" name="Text Box 366"/>
              <p:cNvSpPr txBox="1">
                <a:spLocks noChangeArrowheads="1"/>
              </p:cNvSpPr>
              <p:nvPr/>
            </p:nvSpPr>
            <p:spPr bwMode="auto">
              <a:xfrm>
                <a:off x="3750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67" name="Text Box 367"/>
              <p:cNvSpPr txBox="1">
                <a:spLocks noChangeArrowheads="1"/>
              </p:cNvSpPr>
              <p:nvPr/>
            </p:nvSpPr>
            <p:spPr bwMode="auto">
              <a:xfrm>
                <a:off x="3894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68" name="Text Box 368"/>
              <p:cNvSpPr txBox="1">
                <a:spLocks noChangeArrowheads="1"/>
              </p:cNvSpPr>
              <p:nvPr/>
            </p:nvSpPr>
            <p:spPr bwMode="auto">
              <a:xfrm>
                <a:off x="4038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70" name="Text Box 370"/>
              <p:cNvSpPr txBox="1">
                <a:spLocks noChangeArrowheads="1"/>
              </p:cNvSpPr>
              <p:nvPr/>
            </p:nvSpPr>
            <p:spPr bwMode="auto">
              <a:xfrm>
                <a:off x="3606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71" name="Text Box 371"/>
              <p:cNvSpPr txBox="1">
                <a:spLocks noChangeArrowheads="1"/>
              </p:cNvSpPr>
              <p:nvPr/>
            </p:nvSpPr>
            <p:spPr bwMode="auto">
              <a:xfrm>
                <a:off x="3750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72" name="Text Box 372"/>
              <p:cNvSpPr txBox="1">
                <a:spLocks noChangeArrowheads="1"/>
              </p:cNvSpPr>
              <p:nvPr/>
            </p:nvSpPr>
            <p:spPr bwMode="auto">
              <a:xfrm>
                <a:off x="3894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73" name="Text Box 373"/>
              <p:cNvSpPr txBox="1">
                <a:spLocks noChangeArrowheads="1"/>
              </p:cNvSpPr>
              <p:nvPr/>
            </p:nvSpPr>
            <p:spPr bwMode="auto">
              <a:xfrm>
                <a:off x="4038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76" name="Text Box 376"/>
              <p:cNvSpPr txBox="1">
                <a:spLocks noChangeArrowheads="1"/>
              </p:cNvSpPr>
              <p:nvPr/>
            </p:nvSpPr>
            <p:spPr bwMode="auto">
              <a:xfrm>
                <a:off x="4182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77" name="Text Box 377"/>
              <p:cNvSpPr txBox="1">
                <a:spLocks noChangeArrowheads="1"/>
              </p:cNvSpPr>
              <p:nvPr/>
            </p:nvSpPr>
            <p:spPr bwMode="auto">
              <a:xfrm>
                <a:off x="4326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81" name="Text Box 381"/>
              <p:cNvSpPr txBox="1">
                <a:spLocks noChangeArrowheads="1"/>
              </p:cNvSpPr>
              <p:nvPr/>
            </p:nvSpPr>
            <p:spPr bwMode="auto">
              <a:xfrm>
                <a:off x="4182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82" name="Text Box 382"/>
              <p:cNvSpPr txBox="1">
                <a:spLocks noChangeArrowheads="1"/>
              </p:cNvSpPr>
              <p:nvPr/>
            </p:nvSpPr>
            <p:spPr bwMode="auto">
              <a:xfrm>
                <a:off x="4326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86" name="Text Box 386"/>
              <p:cNvSpPr txBox="1">
                <a:spLocks noChangeArrowheads="1"/>
              </p:cNvSpPr>
              <p:nvPr/>
            </p:nvSpPr>
            <p:spPr bwMode="auto">
              <a:xfrm>
                <a:off x="4182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87" name="Text Box 387"/>
              <p:cNvSpPr txBox="1">
                <a:spLocks noChangeArrowheads="1"/>
              </p:cNvSpPr>
              <p:nvPr/>
            </p:nvSpPr>
            <p:spPr bwMode="auto">
              <a:xfrm>
                <a:off x="4326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</p:grpSp>
        <p:sp>
          <p:nvSpPr>
            <p:cNvPr id="102828" name="Text Box 428"/>
            <p:cNvSpPr txBox="1">
              <a:spLocks noChangeArrowheads="1"/>
            </p:cNvSpPr>
            <p:nvPr/>
          </p:nvSpPr>
          <p:spPr bwMode="auto">
            <a:xfrm>
              <a:off x="984" y="3060"/>
              <a:ext cx="210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102830" name="Text Box 430"/>
            <p:cNvSpPr txBox="1">
              <a:spLocks noChangeArrowheads="1"/>
            </p:cNvSpPr>
            <p:nvPr/>
          </p:nvSpPr>
          <p:spPr bwMode="auto">
            <a:xfrm>
              <a:off x="984" y="3210"/>
              <a:ext cx="210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102832" name="Text Box 432"/>
            <p:cNvSpPr txBox="1">
              <a:spLocks noChangeArrowheads="1"/>
            </p:cNvSpPr>
            <p:nvPr/>
          </p:nvSpPr>
          <p:spPr bwMode="auto">
            <a:xfrm>
              <a:off x="1284" y="3336"/>
              <a:ext cx="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000"/>
                <a:t>ST</a:t>
              </a:r>
            </a:p>
          </p:txBody>
        </p:sp>
        <p:sp>
          <p:nvSpPr>
            <p:cNvPr id="102833" name="Text Box 433"/>
            <p:cNvSpPr txBox="1">
              <a:spLocks noChangeArrowheads="1"/>
            </p:cNvSpPr>
            <p:nvPr/>
          </p:nvSpPr>
          <p:spPr bwMode="auto">
            <a:xfrm>
              <a:off x="1434" y="3336"/>
              <a:ext cx="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000"/>
                <a:t>ART</a:t>
              </a:r>
            </a:p>
          </p:txBody>
        </p:sp>
        <p:sp>
          <p:nvSpPr>
            <p:cNvPr id="102834" name="Text Box 434"/>
            <p:cNvSpPr txBox="1">
              <a:spLocks noChangeArrowheads="1"/>
            </p:cNvSpPr>
            <p:nvPr/>
          </p:nvSpPr>
          <p:spPr bwMode="auto">
            <a:xfrm>
              <a:off x="1716" y="3336"/>
              <a:ext cx="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000"/>
                <a:t>A6</a:t>
              </a:r>
            </a:p>
          </p:txBody>
        </p:sp>
        <p:sp>
          <p:nvSpPr>
            <p:cNvPr id="102835" name="Text Box 435"/>
            <p:cNvSpPr txBox="1">
              <a:spLocks noChangeArrowheads="1"/>
            </p:cNvSpPr>
            <p:nvPr/>
          </p:nvSpPr>
          <p:spPr bwMode="auto">
            <a:xfrm>
              <a:off x="2004" y="3336"/>
              <a:ext cx="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000"/>
                <a:t>A5</a:t>
              </a:r>
            </a:p>
          </p:txBody>
        </p:sp>
        <p:sp>
          <p:nvSpPr>
            <p:cNvPr id="102836" name="Text Box 436"/>
            <p:cNvSpPr txBox="1">
              <a:spLocks noChangeArrowheads="1"/>
            </p:cNvSpPr>
            <p:nvPr/>
          </p:nvSpPr>
          <p:spPr bwMode="auto">
            <a:xfrm>
              <a:off x="2586" y="3336"/>
              <a:ext cx="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000"/>
                <a:t>A0</a:t>
              </a:r>
            </a:p>
          </p:txBody>
        </p:sp>
        <p:sp>
          <p:nvSpPr>
            <p:cNvPr id="102837" name="Text Box 437"/>
            <p:cNvSpPr txBox="1">
              <a:spLocks noChangeArrowheads="1"/>
            </p:cNvSpPr>
            <p:nvPr/>
          </p:nvSpPr>
          <p:spPr bwMode="auto">
            <a:xfrm>
              <a:off x="2874" y="3336"/>
              <a:ext cx="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000"/>
                <a:t>R/w</a:t>
              </a:r>
            </a:p>
          </p:txBody>
        </p:sp>
        <p:sp>
          <p:nvSpPr>
            <p:cNvPr id="102838" name="Text Box 438"/>
            <p:cNvSpPr txBox="1">
              <a:spLocks noChangeArrowheads="1"/>
            </p:cNvSpPr>
            <p:nvPr/>
          </p:nvSpPr>
          <p:spPr bwMode="auto">
            <a:xfrm>
              <a:off x="3156" y="3336"/>
              <a:ext cx="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000"/>
                <a:t>ACK</a:t>
              </a:r>
            </a:p>
          </p:txBody>
        </p:sp>
        <p:sp>
          <p:nvSpPr>
            <p:cNvPr id="102839" name="Text Box 439"/>
            <p:cNvSpPr txBox="1">
              <a:spLocks noChangeArrowheads="1"/>
            </p:cNvSpPr>
            <p:nvPr/>
          </p:nvSpPr>
          <p:spPr bwMode="auto">
            <a:xfrm>
              <a:off x="3444" y="3336"/>
              <a:ext cx="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000"/>
                <a:t>D8</a:t>
              </a:r>
            </a:p>
          </p:txBody>
        </p:sp>
        <p:sp>
          <p:nvSpPr>
            <p:cNvPr id="102840" name="Text Box 440"/>
            <p:cNvSpPr txBox="1">
              <a:spLocks noChangeArrowheads="1"/>
            </p:cNvSpPr>
            <p:nvPr/>
          </p:nvSpPr>
          <p:spPr bwMode="auto">
            <a:xfrm>
              <a:off x="3738" y="3336"/>
              <a:ext cx="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000"/>
                <a:t>D7</a:t>
              </a:r>
            </a:p>
          </p:txBody>
        </p:sp>
        <p:sp>
          <p:nvSpPr>
            <p:cNvPr id="102841" name="Text Box 441"/>
            <p:cNvSpPr txBox="1">
              <a:spLocks noChangeArrowheads="1"/>
            </p:cNvSpPr>
            <p:nvPr/>
          </p:nvSpPr>
          <p:spPr bwMode="auto">
            <a:xfrm>
              <a:off x="4308" y="3336"/>
              <a:ext cx="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000"/>
                <a:t>D0</a:t>
              </a:r>
            </a:p>
          </p:txBody>
        </p:sp>
        <p:sp>
          <p:nvSpPr>
            <p:cNvPr id="102842" name="Text Box 442"/>
            <p:cNvSpPr txBox="1">
              <a:spLocks noChangeArrowheads="1"/>
            </p:cNvSpPr>
            <p:nvPr/>
          </p:nvSpPr>
          <p:spPr bwMode="auto">
            <a:xfrm>
              <a:off x="4596" y="3336"/>
              <a:ext cx="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000"/>
                <a:t>ACK</a:t>
              </a:r>
            </a:p>
          </p:txBody>
        </p:sp>
        <p:sp>
          <p:nvSpPr>
            <p:cNvPr id="102843" name="Text Box 443"/>
            <p:cNvSpPr txBox="1">
              <a:spLocks noChangeArrowheads="1"/>
            </p:cNvSpPr>
            <p:nvPr/>
          </p:nvSpPr>
          <p:spPr bwMode="auto">
            <a:xfrm>
              <a:off x="4746" y="3336"/>
              <a:ext cx="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000"/>
                <a:t>ST</a:t>
              </a:r>
            </a:p>
          </p:txBody>
        </p:sp>
        <p:sp>
          <p:nvSpPr>
            <p:cNvPr id="102844" name="Text Box 444"/>
            <p:cNvSpPr txBox="1">
              <a:spLocks noChangeArrowheads="1"/>
            </p:cNvSpPr>
            <p:nvPr/>
          </p:nvSpPr>
          <p:spPr bwMode="auto">
            <a:xfrm>
              <a:off x="4890" y="3336"/>
              <a:ext cx="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000"/>
                <a:t>OP</a:t>
              </a:r>
            </a:p>
          </p:txBody>
        </p:sp>
        <p:sp>
          <p:nvSpPr>
            <p:cNvPr id="102845" name="Freeform 445"/>
            <p:cNvSpPr>
              <a:spLocks/>
            </p:cNvSpPr>
            <p:nvPr/>
          </p:nvSpPr>
          <p:spPr bwMode="auto">
            <a:xfrm>
              <a:off x="1243" y="3046"/>
              <a:ext cx="3746" cy="145"/>
            </a:xfrm>
            <a:custGeom>
              <a:avLst/>
              <a:gdLst>
                <a:gd name="T0" fmla="*/ 0 w 3746"/>
                <a:gd name="T1" fmla="*/ 5 h 145"/>
                <a:gd name="T2" fmla="*/ 141 w 3746"/>
                <a:gd name="T3" fmla="*/ 0 h 145"/>
                <a:gd name="T4" fmla="*/ 249 w 3746"/>
                <a:gd name="T5" fmla="*/ 145 h 145"/>
                <a:gd name="T6" fmla="*/ 1509 w 3746"/>
                <a:gd name="T7" fmla="*/ 145 h 145"/>
                <a:gd name="T8" fmla="*/ 1546 w 3746"/>
                <a:gd name="T9" fmla="*/ 4 h 145"/>
                <a:gd name="T10" fmla="*/ 1774 w 3746"/>
                <a:gd name="T11" fmla="*/ 4 h 145"/>
                <a:gd name="T12" fmla="*/ 1828 w 3746"/>
                <a:gd name="T13" fmla="*/ 145 h 145"/>
                <a:gd name="T14" fmla="*/ 3452 w 3746"/>
                <a:gd name="T15" fmla="*/ 145 h 145"/>
                <a:gd name="T16" fmla="*/ 3597 w 3746"/>
                <a:gd name="T17" fmla="*/ 4 h 145"/>
                <a:gd name="T18" fmla="*/ 3746 w 3746"/>
                <a:gd name="T19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46" h="145">
                  <a:moveTo>
                    <a:pt x="0" y="5"/>
                  </a:moveTo>
                  <a:lnTo>
                    <a:pt x="141" y="0"/>
                  </a:lnTo>
                  <a:lnTo>
                    <a:pt x="249" y="145"/>
                  </a:lnTo>
                  <a:lnTo>
                    <a:pt x="1509" y="145"/>
                  </a:lnTo>
                  <a:lnTo>
                    <a:pt x="1546" y="4"/>
                  </a:lnTo>
                  <a:lnTo>
                    <a:pt x="1774" y="4"/>
                  </a:lnTo>
                  <a:lnTo>
                    <a:pt x="1828" y="145"/>
                  </a:lnTo>
                  <a:lnTo>
                    <a:pt x="3452" y="145"/>
                  </a:lnTo>
                  <a:lnTo>
                    <a:pt x="3597" y="4"/>
                  </a:lnTo>
                  <a:lnTo>
                    <a:pt x="3746" y="5"/>
                  </a:lnTo>
                </a:path>
              </a:pathLst>
            </a:custGeom>
            <a:noFill/>
            <a:ln w="158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2846" name="Freeform 446"/>
            <p:cNvSpPr>
              <a:spLocks/>
            </p:cNvSpPr>
            <p:nvPr/>
          </p:nvSpPr>
          <p:spPr bwMode="auto">
            <a:xfrm>
              <a:off x="1736" y="3054"/>
              <a:ext cx="1343" cy="137"/>
            </a:xfrm>
            <a:custGeom>
              <a:avLst/>
              <a:gdLst>
                <a:gd name="T0" fmla="*/ 0 w 1343"/>
                <a:gd name="T1" fmla="*/ 137 h 137"/>
                <a:gd name="T2" fmla="*/ 42 w 1343"/>
                <a:gd name="T3" fmla="*/ 0 h 137"/>
                <a:gd name="T4" fmla="*/ 1007 w 1343"/>
                <a:gd name="T5" fmla="*/ 0 h 137"/>
                <a:gd name="T6" fmla="*/ 1061 w 1343"/>
                <a:gd name="T7" fmla="*/ 137 h 137"/>
                <a:gd name="T8" fmla="*/ 1343 w 1343"/>
                <a:gd name="T9" fmla="*/ 13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3" h="137">
                  <a:moveTo>
                    <a:pt x="0" y="137"/>
                  </a:moveTo>
                  <a:lnTo>
                    <a:pt x="42" y="0"/>
                  </a:lnTo>
                  <a:lnTo>
                    <a:pt x="1007" y="0"/>
                  </a:lnTo>
                  <a:lnTo>
                    <a:pt x="1061" y="137"/>
                  </a:lnTo>
                  <a:lnTo>
                    <a:pt x="1343" y="133"/>
                  </a:lnTo>
                </a:path>
              </a:pathLst>
            </a:custGeom>
            <a:noFill/>
            <a:ln w="158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2847" name="Freeform 447"/>
            <p:cNvSpPr>
              <a:spLocks/>
            </p:cNvSpPr>
            <p:nvPr/>
          </p:nvSpPr>
          <p:spPr bwMode="auto">
            <a:xfrm>
              <a:off x="3332" y="3050"/>
              <a:ext cx="1193" cy="141"/>
            </a:xfrm>
            <a:custGeom>
              <a:avLst/>
              <a:gdLst>
                <a:gd name="T0" fmla="*/ 0 w 1193"/>
                <a:gd name="T1" fmla="*/ 141 h 141"/>
                <a:gd name="T2" fmla="*/ 33 w 1193"/>
                <a:gd name="T3" fmla="*/ 4 h 141"/>
                <a:gd name="T4" fmla="*/ 1123 w 1193"/>
                <a:gd name="T5" fmla="*/ 0 h 141"/>
                <a:gd name="T6" fmla="*/ 1193 w 1193"/>
                <a:gd name="T7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41">
                  <a:moveTo>
                    <a:pt x="0" y="141"/>
                  </a:moveTo>
                  <a:lnTo>
                    <a:pt x="33" y="4"/>
                  </a:lnTo>
                  <a:lnTo>
                    <a:pt x="1123" y="0"/>
                  </a:lnTo>
                  <a:lnTo>
                    <a:pt x="1193" y="137"/>
                  </a:lnTo>
                </a:path>
              </a:pathLst>
            </a:custGeom>
            <a:noFill/>
            <a:ln w="158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2848" name="Freeform 448"/>
            <p:cNvSpPr>
              <a:spLocks/>
            </p:cNvSpPr>
            <p:nvPr/>
          </p:nvSpPr>
          <p:spPr bwMode="auto">
            <a:xfrm>
              <a:off x="1247" y="3332"/>
              <a:ext cx="862" cy="157"/>
            </a:xfrm>
            <a:custGeom>
              <a:avLst/>
              <a:gdLst>
                <a:gd name="T0" fmla="*/ 0 w 862"/>
                <a:gd name="T1" fmla="*/ 4 h 157"/>
                <a:gd name="T2" fmla="*/ 286 w 862"/>
                <a:gd name="T3" fmla="*/ 4 h 157"/>
                <a:gd name="T4" fmla="*/ 286 w 862"/>
                <a:gd name="T5" fmla="*/ 157 h 157"/>
                <a:gd name="T6" fmla="*/ 427 w 862"/>
                <a:gd name="T7" fmla="*/ 153 h 157"/>
                <a:gd name="T8" fmla="*/ 427 w 862"/>
                <a:gd name="T9" fmla="*/ 4 h 157"/>
                <a:gd name="T10" fmla="*/ 862 w 862"/>
                <a:gd name="T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2" h="157">
                  <a:moveTo>
                    <a:pt x="0" y="4"/>
                  </a:moveTo>
                  <a:lnTo>
                    <a:pt x="286" y="4"/>
                  </a:lnTo>
                  <a:lnTo>
                    <a:pt x="286" y="157"/>
                  </a:lnTo>
                  <a:lnTo>
                    <a:pt x="427" y="153"/>
                  </a:lnTo>
                  <a:lnTo>
                    <a:pt x="427" y="4"/>
                  </a:lnTo>
                  <a:lnTo>
                    <a:pt x="862" y="0"/>
                  </a:lnTo>
                </a:path>
              </a:pathLst>
            </a:custGeom>
            <a:noFill/>
            <a:ln w="158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2850" name="Freeform 450"/>
            <p:cNvSpPr>
              <a:spLocks/>
            </p:cNvSpPr>
            <p:nvPr/>
          </p:nvSpPr>
          <p:spPr bwMode="auto">
            <a:xfrm>
              <a:off x="2399" y="3332"/>
              <a:ext cx="1438" cy="161"/>
            </a:xfrm>
            <a:custGeom>
              <a:avLst/>
              <a:gdLst>
                <a:gd name="T0" fmla="*/ 0 w 1438"/>
                <a:gd name="T1" fmla="*/ 8 h 161"/>
                <a:gd name="T2" fmla="*/ 4 w 1438"/>
                <a:gd name="T3" fmla="*/ 153 h 161"/>
                <a:gd name="T4" fmla="*/ 145 w 1438"/>
                <a:gd name="T5" fmla="*/ 157 h 161"/>
                <a:gd name="T6" fmla="*/ 145 w 1438"/>
                <a:gd name="T7" fmla="*/ 8 h 161"/>
                <a:gd name="T8" fmla="*/ 290 w 1438"/>
                <a:gd name="T9" fmla="*/ 4 h 161"/>
                <a:gd name="T10" fmla="*/ 290 w 1438"/>
                <a:gd name="T11" fmla="*/ 157 h 161"/>
                <a:gd name="T12" fmla="*/ 427 w 1438"/>
                <a:gd name="T13" fmla="*/ 157 h 161"/>
                <a:gd name="T14" fmla="*/ 427 w 1438"/>
                <a:gd name="T15" fmla="*/ 0 h 161"/>
                <a:gd name="T16" fmla="*/ 572 w 1438"/>
                <a:gd name="T17" fmla="*/ 0 h 161"/>
                <a:gd name="T18" fmla="*/ 572 w 1438"/>
                <a:gd name="T19" fmla="*/ 153 h 161"/>
                <a:gd name="T20" fmla="*/ 713 w 1438"/>
                <a:gd name="T21" fmla="*/ 157 h 161"/>
                <a:gd name="T22" fmla="*/ 717 w 1438"/>
                <a:gd name="T23" fmla="*/ 0 h 161"/>
                <a:gd name="T24" fmla="*/ 858 w 1438"/>
                <a:gd name="T25" fmla="*/ 4 h 161"/>
                <a:gd name="T26" fmla="*/ 854 w 1438"/>
                <a:gd name="T27" fmla="*/ 161 h 161"/>
                <a:gd name="T28" fmla="*/ 1003 w 1438"/>
                <a:gd name="T29" fmla="*/ 157 h 161"/>
                <a:gd name="T30" fmla="*/ 1003 w 1438"/>
                <a:gd name="T31" fmla="*/ 4 h 161"/>
                <a:gd name="T32" fmla="*/ 1148 w 1438"/>
                <a:gd name="T33" fmla="*/ 4 h 161"/>
                <a:gd name="T34" fmla="*/ 1148 w 1438"/>
                <a:gd name="T35" fmla="*/ 157 h 161"/>
                <a:gd name="T36" fmla="*/ 1289 w 1438"/>
                <a:gd name="T37" fmla="*/ 153 h 161"/>
                <a:gd name="T38" fmla="*/ 1293 w 1438"/>
                <a:gd name="T39" fmla="*/ 4 h 161"/>
                <a:gd name="T40" fmla="*/ 1438 w 1438"/>
                <a:gd name="T41" fmla="*/ 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38" h="161">
                  <a:moveTo>
                    <a:pt x="0" y="8"/>
                  </a:moveTo>
                  <a:lnTo>
                    <a:pt x="4" y="153"/>
                  </a:lnTo>
                  <a:lnTo>
                    <a:pt x="145" y="157"/>
                  </a:lnTo>
                  <a:lnTo>
                    <a:pt x="145" y="8"/>
                  </a:lnTo>
                  <a:lnTo>
                    <a:pt x="290" y="4"/>
                  </a:lnTo>
                  <a:lnTo>
                    <a:pt x="290" y="157"/>
                  </a:lnTo>
                  <a:lnTo>
                    <a:pt x="427" y="157"/>
                  </a:lnTo>
                  <a:lnTo>
                    <a:pt x="427" y="0"/>
                  </a:lnTo>
                  <a:lnTo>
                    <a:pt x="572" y="0"/>
                  </a:lnTo>
                  <a:lnTo>
                    <a:pt x="572" y="153"/>
                  </a:lnTo>
                  <a:lnTo>
                    <a:pt x="713" y="157"/>
                  </a:lnTo>
                  <a:lnTo>
                    <a:pt x="717" y="0"/>
                  </a:lnTo>
                  <a:lnTo>
                    <a:pt x="858" y="4"/>
                  </a:lnTo>
                  <a:lnTo>
                    <a:pt x="854" y="161"/>
                  </a:lnTo>
                  <a:lnTo>
                    <a:pt x="1003" y="157"/>
                  </a:lnTo>
                  <a:lnTo>
                    <a:pt x="1003" y="4"/>
                  </a:lnTo>
                  <a:lnTo>
                    <a:pt x="1148" y="4"/>
                  </a:lnTo>
                  <a:lnTo>
                    <a:pt x="1148" y="157"/>
                  </a:lnTo>
                  <a:lnTo>
                    <a:pt x="1289" y="153"/>
                  </a:lnTo>
                  <a:lnTo>
                    <a:pt x="1293" y="4"/>
                  </a:lnTo>
                  <a:lnTo>
                    <a:pt x="1438" y="4"/>
                  </a:lnTo>
                </a:path>
              </a:pathLst>
            </a:custGeom>
            <a:noFill/>
            <a:ln w="158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2851" name="Freeform 451"/>
            <p:cNvSpPr>
              <a:spLocks/>
            </p:cNvSpPr>
            <p:nvPr/>
          </p:nvSpPr>
          <p:spPr bwMode="auto">
            <a:xfrm>
              <a:off x="4115" y="3332"/>
              <a:ext cx="874" cy="157"/>
            </a:xfrm>
            <a:custGeom>
              <a:avLst/>
              <a:gdLst>
                <a:gd name="T0" fmla="*/ 4 w 874"/>
                <a:gd name="T1" fmla="*/ 0 h 157"/>
                <a:gd name="T2" fmla="*/ 0 w 874"/>
                <a:gd name="T3" fmla="*/ 157 h 157"/>
                <a:gd name="T4" fmla="*/ 149 w 874"/>
                <a:gd name="T5" fmla="*/ 157 h 157"/>
                <a:gd name="T6" fmla="*/ 149 w 874"/>
                <a:gd name="T7" fmla="*/ 8 h 157"/>
                <a:gd name="T8" fmla="*/ 290 w 874"/>
                <a:gd name="T9" fmla="*/ 8 h 157"/>
                <a:gd name="T10" fmla="*/ 294 w 874"/>
                <a:gd name="T11" fmla="*/ 153 h 157"/>
                <a:gd name="T12" fmla="*/ 439 w 874"/>
                <a:gd name="T13" fmla="*/ 157 h 157"/>
                <a:gd name="T14" fmla="*/ 439 w 874"/>
                <a:gd name="T15" fmla="*/ 8 h 157"/>
                <a:gd name="T16" fmla="*/ 874 w 874"/>
                <a:gd name="T17" fmla="*/ 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4" h="157">
                  <a:moveTo>
                    <a:pt x="4" y="0"/>
                  </a:moveTo>
                  <a:lnTo>
                    <a:pt x="0" y="157"/>
                  </a:lnTo>
                  <a:lnTo>
                    <a:pt x="149" y="157"/>
                  </a:lnTo>
                  <a:lnTo>
                    <a:pt x="149" y="8"/>
                  </a:lnTo>
                  <a:lnTo>
                    <a:pt x="290" y="8"/>
                  </a:lnTo>
                  <a:lnTo>
                    <a:pt x="294" y="153"/>
                  </a:lnTo>
                  <a:lnTo>
                    <a:pt x="439" y="157"/>
                  </a:lnTo>
                  <a:lnTo>
                    <a:pt x="439" y="8"/>
                  </a:lnTo>
                  <a:lnTo>
                    <a:pt x="874" y="8"/>
                  </a:lnTo>
                </a:path>
              </a:pathLst>
            </a:custGeom>
            <a:noFill/>
            <a:ln w="158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2852" name="Freeform 452"/>
            <p:cNvSpPr>
              <a:spLocks/>
            </p:cNvSpPr>
            <p:nvPr/>
          </p:nvSpPr>
          <p:spPr bwMode="auto">
            <a:xfrm>
              <a:off x="3846" y="3336"/>
              <a:ext cx="277" cy="1"/>
            </a:xfrm>
            <a:custGeom>
              <a:avLst/>
              <a:gdLst>
                <a:gd name="T0" fmla="*/ 0 w 277"/>
                <a:gd name="T1" fmla="*/ 0 h 1"/>
                <a:gd name="T2" fmla="*/ 277 w 27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7" h="1">
                  <a:moveTo>
                    <a:pt x="0" y="0"/>
                  </a:moveTo>
                  <a:lnTo>
                    <a:pt x="277" y="0"/>
                  </a:ln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2853" name="Freeform 453"/>
            <p:cNvSpPr>
              <a:spLocks/>
            </p:cNvSpPr>
            <p:nvPr/>
          </p:nvSpPr>
          <p:spPr bwMode="auto">
            <a:xfrm>
              <a:off x="2117" y="3337"/>
              <a:ext cx="277" cy="1"/>
            </a:xfrm>
            <a:custGeom>
              <a:avLst/>
              <a:gdLst>
                <a:gd name="T0" fmla="*/ 0 w 277"/>
                <a:gd name="T1" fmla="*/ 0 h 1"/>
                <a:gd name="T2" fmla="*/ 277 w 27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7" h="1">
                  <a:moveTo>
                    <a:pt x="0" y="0"/>
                  </a:moveTo>
                  <a:lnTo>
                    <a:pt x="277" y="0"/>
                  </a:ln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2855" name="Line 455"/>
            <p:cNvSpPr>
              <a:spLocks noChangeShapeType="1"/>
            </p:cNvSpPr>
            <p:nvPr/>
          </p:nvSpPr>
          <p:spPr bwMode="auto">
            <a:xfrm>
              <a:off x="3198" y="2952"/>
              <a:ext cx="0" cy="198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/>
              <a:tailEnd type="arrow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2856" name="Line 456"/>
            <p:cNvSpPr>
              <a:spLocks noChangeShapeType="1"/>
            </p:cNvSpPr>
            <p:nvPr/>
          </p:nvSpPr>
          <p:spPr bwMode="auto">
            <a:xfrm>
              <a:off x="4626" y="2946"/>
              <a:ext cx="0" cy="198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/>
              <a:tailEnd type="arrow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2858" name="Text Box 458"/>
            <p:cNvSpPr txBox="1">
              <a:spLocks noChangeArrowheads="1"/>
            </p:cNvSpPr>
            <p:nvPr/>
          </p:nvSpPr>
          <p:spPr bwMode="auto">
            <a:xfrm>
              <a:off x="3024" y="2730"/>
              <a:ext cx="3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/>
                <a:t>From Servant</a:t>
              </a:r>
            </a:p>
          </p:txBody>
        </p:sp>
        <p:sp>
          <p:nvSpPr>
            <p:cNvPr id="102859" name="Text Box 459"/>
            <p:cNvSpPr txBox="1">
              <a:spLocks noChangeArrowheads="1"/>
            </p:cNvSpPr>
            <p:nvPr/>
          </p:nvSpPr>
          <p:spPr bwMode="auto">
            <a:xfrm>
              <a:off x="4452" y="2718"/>
              <a:ext cx="3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/>
                <a:t>From receiver</a:t>
              </a:r>
            </a:p>
          </p:txBody>
        </p:sp>
        <p:sp>
          <p:nvSpPr>
            <p:cNvPr id="102860" name="Text Box 460"/>
            <p:cNvSpPr txBox="1">
              <a:spLocks noChangeArrowheads="1"/>
            </p:cNvSpPr>
            <p:nvPr/>
          </p:nvSpPr>
          <p:spPr bwMode="auto">
            <a:xfrm>
              <a:off x="2148" y="3660"/>
              <a:ext cx="1836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/>
                <a:t>Typical read/write cycle</a:t>
              </a:r>
            </a:p>
          </p:txBody>
        </p:sp>
      </p:grpSp>
      <p:grpSp>
        <p:nvGrpSpPr>
          <p:cNvPr id="102869" name="Group 469"/>
          <p:cNvGrpSpPr>
            <a:grpSpLocks/>
          </p:cNvGrpSpPr>
          <p:nvPr/>
        </p:nvGrpSpPr>
        <p:grpSpPr bwMode="auto">
          <a:xfrm>
            <a:off x="-1" y="3692513"/>
            <a:ext cx="9137151" cy="954088"/>
            <a:chOff x="462" y="1956"/>
            <a:chExt cx="4764" cy="601"/>
          </a:xfrm>
        </p:grpSpPr>
        <p:grpSp>
          <p:nvGrpSpPr>
            <p:cNvPr id="102823" name="Group 423"/>
            <p:cNvGrpSpPr>
              <a:grpSpLocks/>
            </p:cNvGrpSpPr>
            <p:nvPr/>
          </p:nvGrpSpPr>
          <p:grpSpPr bwMode="auto">
            <a:xfrm>
              <a:off x="462" y="1956"/>
              <a:ext cx="894" cy="432"/>
              <a:chOff x="408" y="2196"/>
              <a:chExt cx="894" cy="432"/>
            </a:xfrm>
          </p:grpSpPr>
          <p:grpSp>
            <p:nvGrpSpPr>
              <p:cNvPr id="102808" name="Group 408"/>
              <p:cNvGrpSpPr>
                <a:grpSpLocks/>
              </p:cNvGrpSpPr>
              <p:nvPr/>
            </p:nvGrpSpPr>
            <p:grpSpPr bwMode="auto">
              <a:xfrm>
                <a:off x="723" y="2196"/>
                <a:ext cx="579" cy="432"/>
                <a:chOff x="723" y="2250"/>
                <a:chExt cx="579" cy="432"/>
              </a:xfrm>
            </p:grpSpPr>
            <p:grpSp>
              <p:nvGrpSpPr>
                <p:cNvPr id="102645" name="Group 245"/>
                <p:cNvGrpSpPr>
                  <a:grpSpLocks/>
                </p:cNvGrpSpPr>
                <p:nvPr/>
              </p:nvGrpSpPr>
              <p:grpSpPr bwMode="auto">
                <a:xfrm>
                  <a:off x="726" y="2250"/>
                  <a:ext cx="576" cy="432"/>
                  <a:chOff x="1416" y="2628"/>
                  <a:chExt cx="576" cy="432"/>
                </a:xfrm>
              </p:grpSpPr>
              <p:grpSp>
                <p:nvGrpSpPr>
                  <p:cNvPr id="102646" name="Group 246"/>
                  <p:cNvGrpSpPr>
                    <a:grpSpLocks/>
                  </p:cNvGrpSpPr>
                  <p:nvPr/>
                </p:nvGrpSpPr>
                <p:grpSpPr bwMode="auto">
                  <a:xfrm>
                    <a:off x="1416" y="2628"/>
                    <a:ext cx="576" cy="144"/>
                    <a:chOff x="1320" y="2676"/>
                    <a:chExt cx="576" cy="144"/>
                  </a:xfrm>
                </p:grpSpPr>
                <p:sp>
                  <p:nvSpPr>
                    <p:cNvPr id="102647" name="Text Box 2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0" y="2676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648" name="Text Box 2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64" y="2676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649" name="Text Box 2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08" y="2676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650" name="Text Box 2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52" y="2676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</p:grpSp>
              <p:grpSp>
                <p:nvGrpSpPr>
                  <p:cNvPr id="102651" name="Group 251"/>
                  <p:cNvGrpSpPr>
                    <a:grpSpLocks/>
                  </p:cNvGrpSpPr>
                  <p:nvPr/>
                </p:nvGrpSpPr>
                <p:grpSpPr bwMode="auto">
                  <a:xfrm>
                    <a:off x="1416" y="2772"/>
                    <a:ext cx="576" cy="144"/>
                    <a:chOff x="1320" y="2676"/>
                    <a:chExt cx="576" cy="144"/>
                  </a:xfrm>
                </p:grpSpPr>
                <p:sp>
                  <p:nvSpPr>
                    <p:cNvPr id="102652" name="Text Box 2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0" y="2676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653" name="Text Box 2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64" y="2676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654" name="Text Box 2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08" y="2676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655" name="Text Box 25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52" y="2676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</p:grpSp>
              <p:grpSp>
                <p:nvGrpSpPr>
                  <p:cNvPr id="102656" name="Group 256"/>
                  <p:cNvGrpSpPr>
                    <a:grpSpLocks/>
                  </p:cNvGrpSpPr>
                  <p:nvPr/>
                </p:nvGrpSpPr>
                <p:grpSpPr bwMode="auto">
                  <a:xfrm>
                    <a:off x="1416" y="2916"/>
                    <a:ext cx="576" cy="144"/>
                    <a:chOff x="1320" y="2676"/>
                    <a:chExt cx="576" cy="144"/>
                  </a:xfrm>
                </p:grpSpPr>
                <p:sp>
                  <p:nvSpPr>
                    <p:cNvPr id="102657" name="Text Box 25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0" y="2676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658" name="Text Box 2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64" y="2676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659" name="Text Box 25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08" y="2676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660" name="Text Box 2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52" y="2676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</p:grpSp>
            </p:grpSp>
            <p:sp>
              <p:nvSpPr>
                <p:cNvPr id="102791" name="Freeform 391"/>
                <p:cNvSpPr>
                  <a:spLocks/>
                </p:cNvSpPr>
                <p:nvPr/>
              </p:nvSpPr>
              <p:spPr bwMode="auto">
                <a:xfrm>
                  <a:off x="723" y="2250"/>
                  <a:ext cx="579" cy="144"/>
                </a:xfrm>
                <a:custGeom>
                  <a:avLst/>
                  <a:gdLst>
                    <a:gd name="T0" fmla="*/ 0 w 579"/>
                    <a:gd name="T1" fmla="*/ 0 h 144"/>
                    <a:gd name="T2" fmla="*/ 144 w 579"/>
                    <a:gd name="T3" fmla="*/ 0 h 144"/>
                    <a:gd name="T4" fmla="*/ 291 w 579"/>
                    <a:gd name="T5" fmla="*/ 144 h 144"/>
                    <a:gd name="T6" fmla="*/ 579 w 579"/>
                    <a:gd name="T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9" h="144">
                      <a:moveTo>
                        <a:pt x="0" y="0"/>
                      </a:moveTo>
                      <a:lnTo>
                        <a:pt x="144" y="0"/>
                      </a:lnTo>
                      <a:lnTo>
                        <a:pt x="291" y="144"/>
                      </a:lnTo>
                      <a:lnTo>
                        <a:pt x="579" y="144"/>
                      </a:lnTo>
                    </a:path>
                  </a:pathLst>
                </a:custGeom>
                <a:noFill/>
                <a:ln w="15875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792" name="Freeform 392"/>
                <p:cNvSpPr>
                  <a:spLocks/>
                </p:cNvSpPr>
                <p:nvPr/>
              </p:nvSpPr>
              <p:spPr bwMode="auto">
                <a:xfrm>
                  <a:off x="729" y="2538"/>
                  <a:ext cx="570" cy="144"/>
                </a:xfrm>
                <a:custGeom>
                  <a:avLst/>
                  <a:gdLst>
                    <a:gd name="T0" fmla="*/ 0 w 570"/>
                    <a:gd name="T1" fmla="*/ 1 h 144"/>
                    <a:gd name="T2" fmla="*/ 429 w 570"/>
                    <a:gd name="T3" fmla="*/ 0 h 144"/>
                    <a:gd name="T4" fmla="*/ 429 w 570"/>
                    <a:gd name="T5" fmla="*/ 144 h 144"/>
                    <a:gd name="T6" fmla="*/ 570 w 570"/>
                    <a:gd name="T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0" h="144">
                      <a:moveTo>
                        <a:pt x="0" y="1"/>
                      </a:moveTo>
                      <a:lnTo>
                        <a:pt x="429" y="0"/>
                      </a:lnTo>
                      <a:lnTo>
                        <a:pt x="429" y="144"/>
                      </a:lnTo>
                      <a:lnTo>
                        <a:pt x="570" y="144"/>
                      </a:lnTo>
                    </a:path>
                  </a:pathLst>
                </a:custGeom>
                <a:noFill/>
                <a:ln w="15875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2817" name="Text Box 417"/>
              <p:cNvSpPr txBox="1">
                <a:spLocks noChangeArrowheads="1"/>
              </p:cNvSpPr>
              <p:nvPr/>
            </p:nvSpPr>
            <p:spPr bwMode="auto">
              <a:xfrm>
                <a:off x="408" y="2196"/>
                <a:ext cx="276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/>
                  <a:t>SDA</a:t>
                </a:r>
              </a:p>
            </p:txBody>
          </p:sp>
          <p:sp>
            <p:nvSpPr>
              <p:cNvPr id="102819" name="Text Box 419"/>
              <p:cNvSpPr txBox="1">
                <a:spLocks noChangeArrowheads="1"/>
              </p:cNvSpPr>
              <p:nvPr/>
            </p:nvSpPr>
            <p:spPr bwMode="auto">
              <a:xfrm>
                <a:off x="408" y="2490"/>
                <a:ext cx="276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/>
                  <a:t>SCL</a:t>
                </a:r>
              </a:p>
            </p:txBody>
          </p:sp>
        </p:grpSp>
        <p:grpSp>
          <p:nvGrpSpPr>
            <p:cNvPr id="102824" name="Group 424"/>
            <p:cNvGrpSpPr>
              <a:grpSpLocks/>
            </p:cNvGrpSpPr>
            <p:nvPr/>
          </p:nvGrpSpPr>
          <p:grpSpPr bwMode="auto">
            <a:xfrm>
              <a:off x="1806" y="1956"/>
              <a:ext cx="750" cy="432"/>
              <a:chOff x="1386" y="2196"/>
              <a:chExt cx="750" cy="432"/>
            </a:xfrm>
          </p:grpSpPr>
          <p:grpSp>
            <p:nvGrpSpPr>
              <p:cNvPr id="102809" name="Group 409"/>
              <p:cNvGrpSpPr>
                <a:grpSpLocks/>
              </p:cNvGrpSpPr>
              <p:nvPr/>
            </p:nvGrpSpPr>
            <p:grpSpPr bwMode="auto">
              <a:xfrm>
                <a:off x="1704" y="2196"/>
                <a:ext cx="432" cy="432"/>
                <a:chOff x="1704" y="2262"/>
                <a:chExt cx="432" cy="432"/>
              </a:xfrm>
            </p:grpSpPr>
            <p:grpSp>
              <p:nvGrpSpPr>
                <p:cNvPr id="102798" name="Group 398"/>
                <p:cNvGrpSpPr>
                  <a:grpSpLocks/>
                </p:cNvGrpSpPr>
                <p:nvPr/>
              </p:nvGrpSpPr>
              <p:grpSpPr bwMode="auto">
                <a:xfrm>
                  <a:off x="1704" y="2262"/>
                  <a:ext cx="432" cy="432"/>
                  <a:chOff x="1704" y="2262"/>
                  <a:chExt cx="432" cy="432"/>
                </a:xfrm>
              </p:grpSpPr>
              <p:grpSp>
                <p:nvGrpSpPr>
                  <p:cNvPr id="102797" name="Group 397"/>
                  <p:cNvGrpSpPr>
                    <a:grpSpLocks/>
                  </p:cNvGrpSpPr>
                  <p:nvPr/>
                </p:nvGrpSpPr>
                <p:grpSpPr bwMode="auto">
                  <a:xfrm>
                    <a:off x="1704" y="2262"/>
                    <a:ext cx="432" cy="144"/>
                    <a:chOff x="1704" y="2262"/>
                    <a:chExt cx="432" cy="144"/>
                  </a:xfrm>
                </p:grpSpPr>
                <p:sp>
                  <p:nvSpPr>
                    <p:cNvPr id="102577" name="Text Box 1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04" y="2262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578" name="Text Box 1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48" y="2262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579" name="Text Box 17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92" y="2262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</p:grpSp>
              <p:grpSp>
                <p:nvGrpSpPr>
                  <p:cNvPr id="102796" name="Group 396"/>
                  <p:cNvGrpSpPr>
                    <a:grpSpLocks/>
                  </p:cNvGrpSpPr>
                  <p:nvPr/>
                </p:nvGrpSpPr>
                <p:grpSpPr bwMode="auto">
                  <a:xfrm>
                    <a:off x="1704" y="2406"/>
                    <a:ext cx="432" cy="144"/>
                    <a:chOff x="1704" y="2406"/>
                    <a:chExt cx="432" cy="144"/>
                  </a:xfrm>
                </p:grpSpPr>
                <p:sp>
                  <p:nvSpPr>
                    <p:cNvPr id="102582" name="Text Box 18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04" y="2406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583" name="Text Box 18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48" y="2406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584" name="Text Box 18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92" y="2406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</p:grpSp>
              <p:grpSp>
                <p:nvGrpSpPr>
                  <p:cNvPr id="102795" name="Group 395"/>
                  <p:cNvGrpSpPr>
                    <a:grpSpLocks/>
                  </p:cNvGrpSpPr>
                  <p:nvPr/>
                </p:nvGrpSpPr>
                <p:grpSpPr bwMode="auto">
                  <a:xfrm>
                    <a:off x="1704" y="2550"/>
                    <a:ext cx="432" cy="144"/>
                    <a:chOff x="1704" y="2550"/>
                    <a:chExt cx="432" cy="144"/>
                  </a:xfrm>
                </p:grpSpPr>
                <p:sp>
                  <p:nvSpPr>
                    <p:cNvPr id="102587" name="Text Box 18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04" y="2550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588" name="Text Box 18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48" y="2550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589" name="Text Box 18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92" y="2550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</p:grpSp>
            </p:grpSp>
            <p:sp>
              <p:nvSpPr>
                <p:cNvPr id="102793" name="Freeform 393"/>
                <p:cNvSpPr>
                  <a:spLocks/>
                </p:cNvSpPr>
                <p:nvPr/>
              </p:nvSpPr>
              <p:spPr bwMode="auto">
                <a:xfrm>
                  <a:off x="1707" y="2403"/>
                  <a:ext cx="429" cy="1"/>
                </a:xfrm>
                <a:custGeom>
                  <a:avLst/>
                  <a:gdLst>
                    <a:gd name="T0" fmla="*/ 0 w 429"/>
                    <a:gd name="T1" fmla="*/ 0 h 1"/>
                    <a:gd name="T2" fmla="*/ 429 w 42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29" h="1">
                      <a:moveTo>
                        <a:pt x="0" y="0"/>
                      </a:moveTo>
                      <a:lnTo>
                        <a:pt x="429" y="0"/>
                      </a:lnTo>
                    </a:path>
                  </a:pathLst>
                </a:custGeom>
                <a:noFill/>
                <a:ln w="15875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794" name="Freeform 394"/>
                <p:cNvSpPr>
                  <a:spLocks/>
                </p:cNvSpPr>
                <p:nvPr/>
              </p:nvSpPr>
              <p:spPr bwMode="auto">
                <a:xfrm>
                  <a:off x="1704" y="2553"/>
                  <a:ext cx="429" cy="141"/>
                </a:xfrm>
                <a:custGeom>
                  <a:avLst/>
                  <a:gdLst>
                    <a:gd name="T0" fmla="*/ 0 w 429"/>
                    <a:gd name="T1" fmla="*/ 141 h 141"/>
                    <a:gd name="T2" fmla="*/ 144 w 429"/>
                    <a:gd name="T3" fmla="*/ 141 h 141"/>
                    <a:gd name="T4" fmla="*/ 144 w 429"/>
                    <a:gd name="T5" fmla="*/ 0 h 141"/>
                    <a:gd name="T6" fmla="*/ 288 w 429"/>
                    <a:gd name="T7" fmla="*/ 0 h 141"/>
                    <a:gd name="T8" fmla="*/ 288 w 429"/>
                    <a:gd name="T9" fmla="*/ 141 h 141"/>
                    <a:gd name="T10" fmla="*/ 429 w 429"/>
                    <a:gd name="T11" fmla="*/ 14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9" h="141">
                      <a:moveTo>
                        <a:pt x="0" y="141"/>
                      </a:moveTo>
                      <a:lnTo>
                        <a:pt x="144" y="141"/>
                      </a:lnTo>
                      <a:lnTo>
                        <a:pt x="144" y="0"/>
                      </a:lnTo>
                      <a:lnTo>
                        <a:pt x="288" y="0"/>
                      </a:lnTo>
                      <a:lnTo>
                        <a:pt x="288" y="141"/>
                      </a:lnTo>
                      <a:lnTo>
                        <a:pt x="429" y="141"/>
                      </a:lnTo>
                    </a:path>
                  </a:pathLst>
                </a:custGeom>
                <a:noFill/>
                <a:ln w="15875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2816" name="Text Box 416"/>
              <p:cNvSpPr txBox="1">
                <a:spLocks noChangeArrowheads="1"/>
              </p:cNvSpPr>
              <p:nvPr/>
            </p:nvSpPr>
            <p:spPr bwMode="auto">
              <a:xfrm>
                <a:off x="1386" y="2196"/>
                <a:ext cx="276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/>
                  <a:t>SDA</a:t>
                </a:r>
              </a:p>
            </p:txBody>
          </p:sp>
          <p:sp>
            <p:nvSpPr>
              <p:cNvPr id="102820" name="Text Box 420"/>
              <p:cNvSpPr txBox="1">
                <a:spLocks noChangeArrowheads="1"/>
              </p:cNvSpPr>
              <p:nvPr/>
            </p:nvSpPr>
            <p:spPr bwMode="auto">
              <a:xfrm>
                <a:off x="1386" y="2490"/>
                <a:ext cx="276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/>
                  <a:t>SCL</a:t>
                </a:r>
              </a:p>
            </p:txBody>
          </p:sp>
        </p:grpSp>
        <p:grpSp>
          <p:nvGrpSpPr>
            <p:cNvPr id="102825" name="Group 425"/>
            <p:cNvGrpSpPr>
              <a:grpSpLocks/>
            </p:cNvGrpSpPr>
            <p:nvPr/>
          </p:nvGrpSpPr>
          <p:grpSpPr bwMode="auto">
            <a:xfrm>
              <a:off x="3006" y="1956"/>
              <a:ext cx="738" cy="432"/>
              <a:chOff x="2838" y="2196"/>
              <a:chExt cx="738" cy="432"/>
            </a:xfrm>
          </p:grpSpPr>
          <p:grpSp>
            <p:nvGrpSpPr>
              <p:cNvPr id="102810" name="Group 410"/>
              <p:cNvGrpSpPr>
                <a:grpSpLocks/>
              </p:cNvGrpSpPr>
              <p:nvPr/>
            </p:nvGrpSpPr>
            <p:grpSpPr bwMode="auto">
              <a:xfrm>
                <a:off x="3141" y="2196"/>
                <a:ext cx="435" cy="432"/>
                <a:chOff x="3141" y="2250"/>
                <a:chExt cx="435" cy="432"/>
              </a:xfrm>
            </p:grpSpPr>
            <p:grpSp>
              <p:nvGrpSpPr>
                <p:cNvPr id="102802" name="Group 402"/>
                <p:cNvGrpSpPr>
                  <a:grpSpLocks/>
                </p:cNvGrpSpPr>
                <p:nvPr/>
              </p:nvGrpSpPr>
              <p:grpSpPr bwMode="auto">
                <a:xfrm>
                  <a:off x="3144" y="2250"/>
                  <a:ext cx="432" cy="432"/>
                  <a:chOff x="3144" y="2250"/>
                  <a:chExt cx="432" cy="432"/>
                </a:xfrm>
              </p:grpSpPr>
              <p:grpSp>
                <p:nvGrpSpPr>
                  <p:cNvPr id="102801" name="Group 401"/>
                  <p:cNvGrpSpPr>
                    <a:grpSpLocks/>
                  </p:cNvGrpSpPr>
                  <p:nvPr/>
                </p:nvGrpSpPr>
                <p:grpSpPr bwMode="auto">
                  <a:xfrm>
                    <a:off x="3144" y="2250"/>
                    <a:ext cx="432" cy="144"/>
                    <a:chOff x="3144" y="2250"/>
                    <a:chExt cx="432" cy="144"/>
                  </a:xfrm>
                </p:grpSpPr>
                <p:sp>
                  <p:nvSpPr>
                    <p:cNvPr id="102593" name="Text Box 19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44" y="2250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594" name="Text Box 19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88" y="2250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595" name="Text Box 19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32" y="2250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</p:grpSp>
              <p:grpSp>
                <p:nvGrpSpPr>
                  <p:cNvPr id="102800" name="Group 400"/>
                  <p:cNvGrpSpPr>
                    <a:grpSpLocks/>
                  </p:cNvGrpSpPr>
                  <p:nvPr/>
                </p:nvGrpSpPr>
                <p:grpSpPr bwMode="auto">
                  <a:xfrm>
                    <a:off x="3144" y="2394"/>
                    <a:ext cx="432" cy="144"/>
                    <a:chOff x="3144" y="2394"/>
                    <a:chExt cx="432" cy="144"/>
                  </a:xfrm>
                </p:grpSpPr>
                <p:sp>
                  <p:nvSpPr>
                    <p:cNvPr id="102598" name="Text Box 19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44" y="2394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599" name="Text Box 19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88" y="2394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600" name="Text Box 20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32" y="2394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</p:grpSp>
              <p:grpSp>
                <p:nvGrpSpPr>
                  <p:cNvPr id="102799" name="Group 399"/>
                  <p:cNvGrpSpPr>
                    <a:grpSpLocks/>
                  </p:cNvGrpSpPr>
                  <p:nvPr/>
                </p:nvGrpSpPr>
                <p:grpSpPr bwMode="auto">
                  <a:xfrm>
                    <a:off x="3144" y="2538"/>
                    <a:ext cx="432" cy="144"/>
                    <a:chOff x="3144" y="2538"/>
                    <a:chExt cx="432" cy="144"/>
                  </a:xfrm>
                </p:grpSpPr>
                <p:sp>
                  <p:nvSpPr>
                    <p:cNvPr id="102603" name="Text Box 20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44" y="2538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604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88" y="2538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605" name="Text Box 20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32" y="2538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</p:grpSp>
            </p:grpSp>
            <p:sp>
              <p:nvSpPr>
                <p:cNvPr id="102803" name="Freeform 403"/>
                <p:cNvSpPr>
                  <a:spLocks/>
                </p:cNvSpPr>
                <p:nvPr/>
              </p:nvSpPr>
              <p:spPr bwMode="auto">
                <a:xfrm>
                  <a:off x="3141" y="2250"/>
                  <a:ext cx="435" cy="141"/>
                </a:xfrm>
                <a:custGeom>
                  <a:avLst/>
                  <a:gdLst>
                    <a:gd name="T0" fmla="*/ 0 w 435"/>
                    <a:gd name="T1" fmla="*/ 141 h 141"/>
                    <a:gd name="T2" fmla="*/ 93 w 435"/>
                    <a:gd name="T3" fmla="*/ 141 h 141"/>
                    <a:gd name="T4" fmla="*/ 147 w 435"/>
                    <a:gd name="T5" fmla="*/ 0 h 141"/>
                    <a:gd name="T6" fmla="*/ 288 w 435"/>
                    <a:gd name="T7" fmla="*/ 0 h 141"/>
                    <a:gd name="T8" fmla="*/ 345 w 435"/>
                    <a:gd name="T9" fmla="*/ 141 h 141"/>
                    <a:gd name="T10" fmla="*/ 435 w 435"/>
                    <a:gd name="T11" fmla="*/ 14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5" h="141">
                      <a:moveTo>
                        <a:pt x="0" y="141"/>
                      </a:moveTo>
                      <a:lnTo>
                        <a:pt x="93" y="141"/>
                      </a:lnTo>
                      <a:lnTo>
                        <a:pt x="147" y="0"/>
                      </a:lnTo>
                      <a:lnTo>
                        <a:pt x="288" y="0"/>
                      </a:lnTo>
                      <a:lnTo>
                        <a:pt x="345" y="141"/>
                      </a:lnTo>
                      <a:lnTo>
                        <a:pt x="435" y="141"/>
                      </a:lnTo>
                    </a:path>
                  </a:pathLst>
                </a:custGeom>
                <a:noFill/>
                <a:ln w="15875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805" name="Freeform 405"/>
                <p:cNvSpPr>
                  <a:spLocks/>
                </p:cNvSpPr>
                <p:nvPr/>
              </p:nvSpPr>
              <p:spPr bwMode="auto">
                <a:xfrm>
                  <a:off x="3141" y="2538"/>
                  <a:ext cx="432" cy="144"/>
                </a:xfrm>
                <a:custGeom>
                  <a:avLst/>
                  <a:gdLst>
                    <a:gd name="T0" fmla="*/ 0 w 432"/>
                    <a:gd name="T1" fmla="*/ 141 h 144"/>
                    <a:gd name="T2" fmla="*/ 147 w 432"/>
                    <a:gd name="T3" fmla="*/ 141 h 144"/>
                    <a:gd name="T4" fmla="*/ 147 w 432"/>
                    <a:gd name="T5" fmla="*/ 0 h 144"/>
                    <a:gd name="T6" fmla="*/ 288 w 432"/>
                    <a:gd name="T7" fmla="*/ 0 h 144"/>
                    <a:gd name="T8" fmla="*/ 288 w 432"/>
                    <a:gd name="T9" fmla="*/ 144 h 144"/>
                    <a:gd name="T10" fmla="*/ 432 w 432"/>
                    <a:gd name="T1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2" h="144">
                      <a:moveTo>
                        <a:pt x="0" y="141"/>
                      </a:moveTo>
                      <a:lnTo>
                        <a:pt x="147" y="141"/>
                      </a:lnTo>
                      <a:lnTo>
                        <a:pt x="147" y="0"/>
                      </a:ln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432" y="144"/>
                      </a:lnTo>
                    </a:path>
                  </a:pathLst>
                </a:custGeom>
                <a:noFill/>
                <a:ln w="15875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2814" name="Text Box 414"/>
              <p:cNvSpPr txBox="1">
                <a:spLocks noChangeArrowheads="1"/>
              </p:cNvSpPr>
              <p:nvPr/>
            </p:nvSpPr>
            <p:spPr bwMode="auto">
              <a:xfrm>
                <a:off x="2838" y="2196"/>
                <a:ext cx="276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/>
                  <a:t>SDA</a:t>
                </a:r>
              </a:p>
            </p:txBody>
          </p:sp>
          <p:sp>
            <p:nvSpPr>
              <p:cNvPr id="102821" name="Text Box 421"/>
              <p:cNvSpPr txBox="1">
                <a:spLocks noChangeArrowheads="1"/>
              </p:cNvSpPr>
              <p:nvPr/>
            </p:nvSpPr>
            <p:spPr bwMode="auto">
              <a:xfrm>
                <a:off x="2838" y="2490"/>
                <a:ext cx="276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/>
                  <a:t>SCL</a:t>
                </a:r>
              </a:p>
            </p:txBody>
          </p:sp>
        </p:grpSp>
        <p:grpSp>
          <p:nvGrpSpPr>
            <p:cNvPr id="102826" name="Group 426"/>
            <p:cNvGrpSpPr>
              <a:grpSpLocks/>
            </p:cNvGrpSpPr>
            <p:nvPr/>
          </p:nvGrpSpPr>
          <p:grpSpPr bwMode="auto">
            <a:xfrm>
              <a:off x="4194" y="1956"/>
              <a:ext cx="1032" cy="432"/>
              <a:chOff x="4140" y="2196"/>
              <a:chExt cx="1032" cy="432"/>
            </a:xfrm>
          </p:grpSpPr>
          <p:grpSp>
            <p:nvGrpSpPr>
              <p:cNvPr id="102811" name="Group 411"/>
              <p:cNvGrpSpPr>
                <a:grpSpLocks/>
              </p:cNvGrpSpPr>
              <p:nvPr/>
            </p:nvGrpSpPr>
            <p:grpSpPr bwMode="auto">
              <a:xfrm>
                <a:off x="4452" y="2196"/>
                <a:ext cx="720" cy="432"/>
                <a:chOff x="4452" y="2196"/>
                <a:chExt cx="720" cy="432"/>
              </a:xfrm>
            </p:grpSpPr>
            <p:grpSp>
              <p:nvGrpSpPr>
                <p:cNvPr id="102628" name="Group 228"/>
                <p:cNvGrpSpPr>
                  <a:grpSpLocks/>
                </p:cNvGrpSpPr>
                <p:nvPr/>
              </p:nvGrpSpPr>
              <p:grpSpPr bwMode="auto">
                <a:xfrm>
                  <a:off x="4452" y="2196"/>
                  <a:ext cx="720" cy="432"/>
                  <a:chOff x="4452" y="2196"/>
                  <a:chExt cx="720" cy="432"/>
                </a:xfrm>
              </p:grpSpPr>
              <p:sp>
                <p:nvSpPr>
                  <p:cNvPr id="102609" name="Text Box 2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52" y="2196"/>
                    <a:ext cx="144" cy="144"/>
                  </a:xfrm>
                  <a:prstGeom prst="rect">
                    <a:avLst/>
                  </a:prstGeom>
                  <a:noFill/>
                  <a:ln w="9525" cap="sq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 algn="l"/>
                    <a:endParaRPr lang="en-US" sz="2400"/>
                  </a:p>
                </p:txBody>
              </p:sp>
              <p:sp>
                <p:nvSpPr>
                  <p:cNvPr id="102610" name="Text Box 2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96" y="2196"/>
                    <a:ext cx="144" cy="144"/>
                  </a:xfrm>
                  <a:prstGeom prst="rect">
                    <a:avLst/>
                  </a:prstGeom>
                  <a:noFill/>
                  <a:ln w="9525" cap="sq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 algn="l"/>
                    <a:endParaRPr lang="en-US" sz="2400"/>
                  </a:p>
                </p:txBody>
              </p:sp>
              <p:sp>
                <p:nvSpPr>
                  <p:cNvPr id="102611" name="Text Box 2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40" y="2196"/>
                    <a:ext cx="144" cy="144"/>
                  </a:xfrm>
                  <a:prstGeom prst="rect">
                    <a:avLst/>
                  </a:prstGeom>
                  <a:noFill/>
                  <a:ln w="9525" cap="sq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 algn="l"/>
                    <a:endParaRPr lang="en-US" sz="2400"/>
                  </a:p>
                </p:txBody>
              </p:sp>
              <p:sp>
                <p:nvSpPr>
                  <p:cNvPr id="102614" name="Text Box 2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52" y="2340"/>
                    <a:ext cx="144" cy="144"/>
                  </a:xfrm>
                  <a:prstGeom prst="rect">
                    <a:avLst/>
                  </a:prstGeom>
                  <a:noFill/>
                  <a:ln w="9525" cap="sq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 algn="l"/>
                    <a:endParaRPr lang="en-US" sz="2400"/>
                  </a:p>
                </p:txBody>
              </p:sp>
              <p:sp>
                <p:nvSpPr>
                  <p:cNvPr id="102615" name="Text Box 2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96" y="2340"/>
                    <a:ext cx="144" cy="144"/>
                  </a:xfrm>
                  <a:prstGeom prst="rect">
                    <a:avLst/>
                  </a:prstGeom>
                  <a:noFill/>
                  <a:ln w="9525" cap="sq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 algn="l"/>
                    <a:endParaRPr lang="en-US" sz="2400"/>
                  </a:p>
                </p:txBody>
              </p:sp>
              <p:sp>
                <p:nvSpPr>
                  <p:cNvPr id="102616" name="Text Box 2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40" y="2340"/>
                    <a:ext cx="144" cy="144"/>
                  </a:xfrm>
                  <a:prstGeom prst="rect">
                    <a:avLst/>
                  </a:prstGeom>
                  <a:noFill/>
                  <a:ln w="9525" cap="sq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 algn="l"/>
                    <a:endParaRPr lang="en-US" sz="2400"/>
                  </a:p>
                </p:txBody>
              </p:sp>
              <p:sp>
                <p:nvSpPr>
                  <p:cNvPr id="102617" name="Text Box 2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84" y="2340"/>
                    <a:ext cx="144" cy="144"/>
                  </a:xfrm>
                  <a:prstGeom prst="rect">
                    <a:avLst/>
                  </a:prstGeom>
                  <a:noFill/>
                  <a:ln w="9525" cap="sq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 algn="l"/>
                    <a:endParaRPr lang="en-US" sz="2400"/>
                  </a:p>
                </p:txBody>
              </p:sp>
              <p:sp>
                <p:nvSpPr>
                  <p:cNvPr id="102619" name="Text Box 2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52" y="2484"/>
                    <a:ext cx="144" cy="144"/>
                  </a:xfrm>
                  <a:prstGeom prst="rect">
                    <a:avLst/>
                  </a:prstGeom>
                  <a:noFill/>
                  <a:ln w="9525" cap="sq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 algn="l"/>
                    <a:endParaRPr lang="en-US" sz="2400"/>
                  </a:p>
                </p:txBody>
              </p:sp>
              <p:sp>
                <p:nvSpPr>
                  <p:cNvPr id="102620" name="Text Box 2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96" y="2484"/>
                    <a:ext cx="144" cy="144"/>
                  </a:xfrm>
                  <a:prstGeom prst="rect">
                    <a:avLst/>
                  </a:prstGeom>
                  <a:noFill/>
                  <a:ln w="9525" cap="sq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 algn="l"/>
                    <a:endParaRPr lang="en-US" sz="2400"/>
                  </a:p>
                </p:txBody>
              </p:sp>
              <p:sp>
                <p:nvSpPr>
                  <p:cNvPr id="102621" name="Text Box 2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40" y="2484"/>
                    <a:ext cx="144" cy="144"/>
                  </a:xfrm>
                  <a:prstGeom prst="rect">
                    <a:avLst/>
                  </a:prstGeom>
                  <a:noFill/>
                  <a:ln w="9525" cap="sq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 algn="l"/>
                    <a:endParaRPr lang="en-US" sz="2400"/>
                  </a:p>
                </p:txBody>
              </p:sp>
              <p:sp>
                <p:nvSpPr>
                  <p:cNvPr id="102622" name="Text Box 2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84" y="2484"/>
                    <a:ext cx="144" cy="144"/>
                  </a:xfrm>
                  <a:prstGeom prst="rect">
                    <a:avLst/>
                  </a:prstGeom>
                  <a:noFill/>
                  <a:ln w="9525" cap="sq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 algn="l"/>
                    <a:endParaRPr lang="en-US" sz="2400"/>
                  </a:p>
                </p:txBody>
              </p:sp>
              <p:sp>
                <p:nvSpPr>
                  <p:cNvPr id="102623" name="Text Box 2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84" y="2196"/>
                    <a:ext cx="144" cy="144"/>
                  </a:xfrm>
                  <a:prstGeom prst="rect">
                    <a:avLst/>
                  </a:prstGeom>
                  <a:noFill/>
                  <a:ln w="9525" cap="sq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 algn="l"/>
                    <a:endParaRPr lang="en-US" sz="2400"/>
                  </a:p>
                </p:txBody>
              </p:sp>
              <p:sp>
                <p:nvSpPr>
                  <p:cNvPr id="102625" name="Text Box 2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28" y="2196"/>
                    <a:ext cx="144" cy="144"/>
                  </a:xfrm>
                  <a:prstGeom prst="rect">
                    <a:avLst/>
                  </a:prstGeom>
                  <a:noFill/>
                  <a:ln w="9525" cap="sq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 algn="l"/>
                    <a:endParaRPr lang="en-US" sz="2400"/>
                  </a:p>
                </p:txBody>
              </p:sp>
              <p:sp>
                <p:nvSpPr>
                  <p:cNvPr id="102626" name="Text Box 2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28" y="2340"/>
                    <a:ext cx="144" cy="144"/>
                  </a:xfrm>
                  <a:prstGeom prst="rect">
                    <a:avLst/>
                  </a:prstGeom>
                  <a:noFill/>
                  <a:ln w="9525" cap="sq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 algn="l"/>
                    <a:endParaRPr lang="en-US" sz="2400"/>
                  </a:p>
                </p:txBody>
              </p:sp>
              <p:sp>
                <p:nvSpPr>
                  <p:cNvPr id="102627" name="Text Box 2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28" y="2484"/>
                    <a:ext cx="144" cy="144"/>
                  </a:xfrm>
                  <a:prstGeom prst="rect">
                    <a:avLst/>
                  </a:prstGeom>
                  <a:noFill/>
                  <a:ln w="9525" cap="sq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 algn="l"/>
                    <a:endParaRPr lang="en-US" sz="2400"/>
                  </a:p>
                </p:txBody>
              </p:sp>
            </p:grpSp>
            <p:sp>
              <p:nvSpPr>
                <p:cNvPr id="102806" name="Freeform 406"/>
                <p:cNvSpPr>
                  <a:spLocks/>
                </p:cNvSpPr>
                <p:nvPr/>
              </p:nvSpPr>
              <p:spPr bwMode="auto">
                <a:xfrm>
                  <a:off x="4452" y="2196"/>
                  <a:ext cx="714" cy="142"/>
                </a:xfrm>
                <a:custGeom>
                  <a:avLst/>
                  <a:gdLst>
                    <a:gd name="T0" fmla="*/ 0 w 714"/>
                    <a:gd name="T1" fmla="*/ 142 h 142"/>
                    <a:gd name="T2" fmla="*/ 141 w 714"/>
                    <a:gd name="T3" fmla="*/ 141 h 142"/>
                    <a:gd name="T4" fmla="*/ 285 w 714"/>
                    <a:gd name="T5" fmla="*/ 0 h 142"/>
                    <a:gd name="T6" fmla="*/ 714 w 714"/>
                    <a:gd name="T7" fmla="*/ 0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14" h="142">
                      <a:moveTo>
                        <a:pt x="0" y="142"/>
                      </a:moveTo>
                      <a:lnTo>
                        <a:pt x="141" y="141"/>
                      </a:lnTo>
                      <a:lnTo>
                        <a:pt x="285" y="0"/>
                      </a:lnTo>
                      <a:lnTo>
                        <a:pt x="714" y="0"/>
                      </a:lnTo>
                    </a:path>
                  </a:pathLst>
                </a:custGeom>
                <a:noFill/>
                <a:ln w="15875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807" name="Line 407"/>
                <p:cNvSpPr>
                  <a:spLocks noChangeShapeType="1"/>
                </p:cNvSpPr>
                <p:nvPr/>
              </p:nvSpPr>
              <p:spPr bwMode="auto">
                <a:xfrm>
                  <a:off x="4455" y="2481"/>
                  <a:ext cx="717" cy="0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2815" name="Text Box 415"/>
              <p:cNvSpPr txBox="1">
                <a:spLocks noChangeArrowheads="1"/>
              </p:cNvSpPr>
              <p:nvPr/>
            </p:nvSpPr>
            <p:spPr bwMode="auto">
              <a:xfrm>
                <a:off x="4140" y="2196"/>
                <a:ext cx="276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/>
                  <a:t>SDA</a:t>
                </a:r>
              </a:p>
            </p:txBody>
          </p:sp>
          <p:sp>
            <p:nvSpPr>
              <p:cNvPr id="102822" name="Text Box 422"/>
              <p:cNvSpPr txBox="1">
                <a:spLocks noChangeArrowheads="1"/>
              </p:cNvSpPr>
              <p:nvPr/>
            </p:nvSpPr>
            <p:spPr bwMode="auto">
              <a:xfrm>
                <a:off x="4140" y="2490"/>
                <a:ext cx="276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/>
                  <a:t>SCL</a:t>
                </a:r>
              </a:p>
            </p:txBody>
          </p:sp>
        </p:grpSp>
        <p:sp>
          <p:nvSpPr>
            <p:cNvPr id="102863" name="Text Box 463"/>
            <p:cNvSpPr txBox="1">
              <a:spLocks noChangeArrowheads="1"/>
            </p:cNvSpPr>
            <p:nvPr/>
          </p:nvSpPr>
          <p:spPr bwMode="auto">
            <a:xfrm>
              <a:off x="726" y="2442"/>
              <a:ext cx="702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dirty="0"/>
                <a:t>Start condition</a:t>
              </a:r>
            </a:p>
          </p:txBody>
        </p:sp>
        <p:sp>
          <p:nvSpPr>
            <p:cNvPr id="102865" name="Text Box 465"/>
            <p:cNvSpPr txBox="1">
              <a:spLocks noChangeArrowheads="1"/>
            </p:cNvSpPr>
            <p:nvPr/>
          </p:nvSpPr>
          <p:spPr bwMode="auto">
            <a:xfrm>
              <a:off x="2004" y="2442"/>
              <a:ext cx="702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/>
                <a:t>Sending 0</a:t>
              </a:r>
            </a:p>
          </p:txBody>
        </p:sp>
        <p:sp>
          <p:nvSpPr>
            <p:cNvPr id="102867" name="Text Box 467"/>
            <p:cNvSpPr txBox="1">
              <a:spLocks noChangeArrowheads="1"/>
            </p:cNvSpPr>
            <p:nvPr/>
          </p:nvSpPr>
          <p:spPr bwMode="auto">
            <a:xfrm>
              <a:off x="3168" y="2442"/>
              <a:ext cx="702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/>
                <a:t>Sending 1</a:t>
              </a:r>
            </a:p>
          </p:txBody>
        </p:sp>
        <p:sp>
          <p:nvSpPr>
            <p:cNvPr id="102868" name="Text Box 468"/>
            <p:cNvSpPr txBox="1">
              <a:spLocks noChangeArrowheads="1"/>
            </p:cNvSpPr>
            <p:nvPr/>
          </p:nvSpPr>
          <p:spPr bwMode="auto">
            <a:xfrm>
              <a:off x="4506" y="2442"/>
              <a:ext cx="702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/>
                <a:t>Stop condition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7333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 protocols: CAN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6374"/>
            <a:ext cx="9144000" cy="53816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sz="2000" dirty="0"/>
              <a:t>CAN (Controller area network)</a:t>
            </a:r>
          </a:p>
          <a:p>
            <a:pPr lvl="1">
              <a:buFont typeface="Wingdings" pitchFamily="2" charset="2"/>
              <a:buChar char="v"/>
            </a:pPr>
            <a:r>
              <a:rPr kumimoji="0" lang="en-US" sz="2000" dirty="0">
                <a:latin typeface="Times New Roman" pitchFamily="18" charset="0"/>
                <a:cs typeface="Times New Roman" pitchFamily="18" charset="0"/>
              </a:rPr>
              <a:t>Protocol for real-time applications </a:t>
            </a:r>
          </a:p>
          <a:p>
            <a:pPr lvl="1">
              <a:buFont typeface="Wingdings" pitchFamily="2" charset="2"/>
              <a:buChar char="v"/>
            </a:pPr>
            <a:r>
              <a:rPr kumimoji="0" lang="en-US" sz="2000" dirty="0">
                <a:latin typeface="Times New Roman" pitchFamily="18" charset="0"/>
                <a:cs typeface="Times New Roman" pitchFamily="18" charset="0"/>
              </a:rPr>
              <a:t>Developed by Robert Bosch GmbH</a:t>
            </a:r>
          </a:p>
          <a:p>
            <a:pPr lvl="1">
              <a:buFont typeface="Wingdings" pitchFamily="2" charset="2"/>
              <a:buChar char="v"/>
            </a:pPr>
            <a:r>
              <a:rPr kumimoji="0" lang="en-US" sz="2000" dirty="0">
                <a:latin typeface="Times New Roman" pitchFamily="18" charset="0"/>
                <a:cs typeface="Times New Roman" pitchFamily="18" charset="0"/>
              </a:rPr>
              <a:t>Originally for communication among components of cars</a:t>
            </a:r>
          </a:p>
          <a:p>
            <a:pPr lvl="1">
              <a:buFont typeface="Wingdings" pitchFamily="2" charset="2"/>
              <a:buChar char="v"/>
            </a:pPr>
            <a:r>
              <a:rPr kumimoji="0" lang="en-US" sz="2000" dirty="0">
                <a:latin typeface="Times New Roman" pitchFamily="18" charset="0"/>
                <a:cs typeface="Times New Roman" pitchFamily="18" charset="0"/>
              </a:rPr>
              <a:t>Applications now using CAN include:</a:t>
            </a:r>
          </a:p>
          <a:p>
            <a:pPr lvl="2">
              <a:buFont typeface="Wingdings" pitchFamily="2" charset="2"/>
              <a:buChar char="v"/>
            </a:pPr>
            <a:r>
              <a:rPr kumimoji="0" lang="en-US" sz="2000" dirty="0">
                <a:latin typeface="Times New Roman" pitchFamily="18" charset="0"/>
                <a:cs typeface="Times New Roman" pitchFamily="18" charset="0"/>
              </a:rPr>
              <a:t>elevator controllers, copiers, telescopes, production-line control systems, and </a:t>
            </a:r>
            <a:r>
              <a:rPr kumimoji="0" lang="en-US" sz="2000" dirty="0" smtClean="0">
                <a:latin typeface="Times New Roman" pitchFamily="18" charset="0"/>
                <a:cs typeface="Times New Roman" pitchFamily="18" charset="0"/>
              </a:rPr>
              <a:t>medical instruments</a:t>
            </a:r>
            <a:endParaRPr kumimoji="0"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kumimoji="0" lang="en-US" sz="2000" dirty="0">
                <a:latin typeface="Times New Roman" pitchFamily="18" charset="0"/>
                <a:cs typeface="Times New Roman" pitchFamily="18" charset="0"/>
              </a:rPr>
              <a:t>Data transfer rates up to 1 Mbit/s and 11-bit addressing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Common devices interfacing with CAN: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8051-compatible 8592 processor and standalone CAN controllers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Actual physical design of CAN bus not specified in protocol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Requires devices to transmit/detect dominant and recessive signals to/from bus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e.g., ‘1’ = dominant, ‘0’ = recessive if single data wire used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Bus guarantees dominant signal prevails over recessive signal if asserted simultaneously</a:t>
            </a:r>
          </a:p>
        </p:txBody>
      </p:sp>
    </p:spTree>
    <p:extLst>
      <p:ext uri="{BB962C8B-B14F-4D97-AF65-F5344CB8AC3E}">
        <p14:creationId xmlns="" xmlns:p14="http://schemas.microsoft.com/office/powerpoint/2010/main" val="269206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 protocols: FireWire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3999" cy="5410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FireWire (a.k.a. I-Link, Lynx, IEEE 1394)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High-performance serial bus developed by Apple Computer Inc.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Designed for interfacing independent electronic components</a:t>
            </a:r>
          </a:p>
          <a:p>
            <a:pPr marL="914400" lvl="2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e.g., Desktop, scanner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transfer rates from 12.5 to 400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Mbits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/s, 64-bit addressing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Plug-and-play capabilities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Packet-based layered design structure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Applications using FireWire include:</a:t>
            </a:r>
          </a:p>
          <a:p>
            <a:pPr marL="914400" lvl="2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disk drives, printers, scanners, cameras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Capable of supporting a LAN similar to Ethernet</a:t>
            </a:r>
          </a:p>
          <a:p>
            <a:pPr marL="914400" lvl="2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64-bit address: </a:t>
            </a:r>
          </a:p>
          <a:p>
            <a:pPr lvl="3"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10 bits for network ids,  1023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subnetworks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3"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 bits for node ids, each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subnetwork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can have 63 nodes</a:t>
            </a:r>
          </a:p>
          <a:p>
            <a:pPr lvl="3"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48 bits for memory address, each node can have 281 terabytes of distinct locations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429027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 protocols: USB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USB (Universal Serial Bus)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/>
              <a:t>Easier connection between PC and monitors, printers, digital speakers, modems, scanners, digital cameras, joysticks, multimedia game </a:t>
            </a:r>
            <a:r>
              <a:rPr lang="en-US" sz="1800" dirty="0" smtClean="0"/>
              <a:t>equipment.</a:t>
            </a:r>
          </a:p>
          <a:p>
            <a:pPr lvl="1">
              <a:buFont typeface="Wingdings" pitchFamily="2" charset="2"/>
              <a:buChar char="v"/>
            </a:pPr>
            <a:endParaRPr lang="en-US" sz="1800" dirty="0"/>
          </a:p>
          <a:p>
            <a:pPr lvl="1">
              <a:buFont typeface="Wingdings" pitchFamily="2" charset="2"/>
              <a:buChar char="v"/>
            </a:pPr>
            <a:r>
              <a:rPr lang="en-US" sz="1800" dirty="0"/>
              <a:t>2 data rates:</a:t>
            </a:r>
          </a:p>
          <a:p>
            <a:pPr lvl="2">
              <a:buFont typeface="Wingdings" pitchFamily="2" charset="2"/>
              <a:buChar char="v"/>
            </a:pPr>
            <a:r>
              <a:rPr lang="en-US" sz="1600" dirty="0"/>
              <a:t>12 Mbps for increased bandwidth devices</a:t>
            </a:r>
          </a:p>
          <a:p>
            <a:pPr lvl="2">
              <a:buFont typeface="Wingdings" pitchFamily="2" charset="2"/>
              <a:buChar char="v"/>
            </a:pPr>
            <a:r>
              <a:rPr lang="en-US" sz="1600" dirty="0"/>
              <a:t>1.5 Mbps for lower-speed devices (joysticks, game pads</a:t>
            </a:r>
            <a:r>
              <a:rPr lang="en-US" sz="1600" dirty="0" smtClean="0"/>
              <a:t>)</a:t>
            </a:r>
          </a:p>
          <a:p>
            <a:pPr lvl="2">
              <a:buFont typeface="Wingdings" pitchFamily="2" charset="2"/>
              <a:buChar char="v"/>
            </a:pPr>
            <a:endParaRPr lang="en-US" sz="1600" dirty="0"/>
          </a:p>
          <a:p>
            <a:pPr lvl="1">
              <a:buFont typeface="Wingdings" pitchFamily="2" charset="2"/>
              <a:buChar char="v"/>
            </a:pPr>
            <a:r>
              <a:rPr lang="en-US" sz="1800" dirty="0"/>
              <a:t>Tiered star topology can be used</a:t>
            </a:r>
          </a:p>
          <a:p>
            <a:pPr lvl="2">
              <a:buFont typeface="Wingdings" pitchFamily="2" charset="2"/>
              <a:buChar char="v"/>
            </a:pPr>
            <a:r>
              <a:rPr lang="en-US" sz="1600" dirty="0"/>
              <a:t>One USB device (hub) connected to PC</a:t>
            </a:r>
          </a:p>
          <a:p>
            <a:pPr lvl="3">
              <a:buFont typeface="Wingdings" pitchFamily="2" charset="2"/>
              <a:buChar char="v"/>
            </a:pPr>
            <a:r>
              <a:rPr lang="en-US" sz="1400" dirty="0"/>
              <a:t>hub can be embedded in devices like monitor, printer, or keyboard or can be standalone</a:t>
            </a:r>
          </a:p>
          <a:p>
            <a:pPr lvl="2">
              <a:buFont typeface="Wingdings" pitchFamily="2" charset="2"/>
              <a:buChar char="v"/>
            </a:pPr>
            <a:r>
              <a:rPr lang="en-US" sz="1600" dirty="0"/>
              <a:t>Multiple USB devices can be connected to hub</a:t>
            </a:r>
          </a:p>
          <a:p>
            <a:pPr lvl="2">
              <a:buFont typeface="Wingdings" pitchFamily="2" charset="2"/>
              <a:buChar char="v"/>
            </a:pPr>
            <a:r>
              <a:rPr lang="en-US" sz="1600" dirty="0"/>
              <a:t>Up to 127 devices can be connected like </a:t>
            </a:r>
            <a:r>
              <a:rPr lang="en-US" sz="1600" dirty="0" smtClean="0"/>
              <a:t>this</a:t>
            </a:r>
          </a:p>
          <a:p>
            <a:pPr lvl="2">
              <a:buFont typeface="Wingdings" pitchFamily="2" charset="2"/>
              <a:buChar char="v"/>
            </a:pPr>
            <a:endParaRPr lang="en-US" sz="1600" dirty="0"/>
          </a:p>
          <a:p>
            <a:pPr lvl="1">
              <a:buFont typeface="Wingdings" pitchFamily="2" charset="2"/>
              <a:buChar char="v"/>
            </a:pPr>
            <a:r>
              <a:rPr lang="en-US" sz="1800" dirty="0"/>
              <a:t>USB host controller </a:t>
            </a:r>
          </a:p>
          <a:p>
            <a:pPr lvl="2">
              <a:buFont typeface="Wingdings" pitchFamily="2" charset="2"/>
              <a:buChar char="v"/>
            </a:pPr>
            <a:r>
              <a:rPr lang="en-US" sz="1600" dirty="0"/>
              <a:t>Manages and controls bandwidth and driver software required by each peripheral</a:t>
            </a:r>
          </a:p>
          <a:p>
            <a:pPr lvl="2">
              <a:buFont typeface="Wingdings" pitchFamily="2" charset="2"/>
              <a:buChar char="v"/>
            </a:pPr>
            <a:r>
              <a:rPr lang="en-US" sz="1600" dirty="0"/>
              <a:t>Dynamically allocates power downstream according to devices connected/disconnected</a:t>
            </a:r>
          </a:p>
        </p:txBody>
      </p:sp>
    </p:spTree>
    <p:extLst>
      <p:ext uri="{BB962C8B-B14F-4D97-AF65-F5344CB8AC3E}">
        <p14:creationId xmlns="" xmlns:p14="http://schemas.microsoft.com/office/powerpoint/2010/main" val="142606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protocols: PCI Bus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24050"/>
            <a:ext cx="9144000" cy="49339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PCI Bus (Peripheral Component Interconnect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High performance bus originated at Intel in the early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1990’s</a:t>
            </a:r>
          </a:p>
          <a:p>
            <a:pPr lvl="1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Standard adopted by industry and administered by PCISIG (PCI Special Interest Group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Interconnects chips, expansion boards, processor memory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subsystems</a:t>
            </a:r>
          </a:p>
          <a:p>
            <a:pPr lvl="1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transfer rates of 127.2 to 508.6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Mbits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/s and 32-bit addressing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Later extended to 64-bit while maintaining compatibility with 32-bit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schemes</a:t>
            </a:r>
          </a:p>
          <a:p>
            <a:pPr lvl="2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Synchronous bus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pPr lvl="1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Multiplexed data/address lines</a:t>
            </a:r>
          </a:p>
        </p:txBody>
      </p:sp>
    </p:spTree>
    <p:extLst>
      <p:ext uri="{BB962C8B-B14F-4D97-AF65-F5344CB8AC3E}">
        <p14:creationId xmlns="" xmlns:p14="http://schemas.microsoft.com/office/powerpoint/2010/main" val="8779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protocols: ARM Bus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Bus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Designed and used internally by ARM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Corporation</a:t>
            </a:r>
          </a:p>
          <a:p>
            <a:pPr lvl="1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Interfaces with ARM line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processors</a:t>
            </a:r>
          </a:p>
          <a:p>
            <a:pPr lvl="1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Many IC design companies have own bus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protocol</a:t>
            </a:r>
          </a:p>
          <a:p>
            <a:pPr lvl="1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transfer rate is a function of clock speed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clock speed of bus is X, transfer rate = 16 x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bits/s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32-bit addressing</a:t>
            </a:r>
          </a:p>
        </p:txBody>
      </p:sp>
    </p:spTree>
    <p:extLst>
      <p:ext uri="{BB962C8B-B14F-4D97-AF65-F5344CB8AC3E}">
        <p14:creationId xmlns="" xmlns:p14="http://schemas.microsoft.com/office/powerpoint/2010/main" val="45017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protocol concepts</a:t>
            </a:r>
          </a:p>
        </p:txBody>
      </p:sp>
      <p:sp>
        <p:nvSpPr>
          <p:cNvPr id="79933" name="Rectangle 61"/>
          <p:cNvSpPr>
            <a:spLocks noGrp="1" noChangeArrowheads="1"/>
          </p:cNvSpPr>
          <p:nvPr>
            <p:ph type="body" idx="1"/>
          </p:nvPr>
        </p:nvSpPr>
        <p:spPr>
          <a:xfrm>
            <a:off x="0" y="1458913"/>
            <a:ext cx="9144000" cy="2100262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Actor: master initiates, servant (slave) respond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Direction: sender, receiver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Addresses: special kind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Specifies a location in memory, a peripheral, or a register within a peripheral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multiplexing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Share a single set of wires for multiple pieces of data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Saves wires at expense of time</a:t>
            </a:r>
          </a:p>
        </p:txBody>
      </p:sp>
      <p:grpSp>
        <p:nvGrpSpPr>
          <p:cNvPr id="79935" name="Group 63"/>
          <p:cNvGrpSpPr>
            <a:grpSpLocks/>
          </p:cNvGrpSpPr>
          <p:nvPr/>
        </p:nvGrpSpPr>
        <p:grpSpPr bwMode="auto">
          <a:xfrm>
            <a:off x="1828800" y="3505201"/>
            <a:ext cx="5394325" cy="2927350"/>
            <a:chOff x="1997" y="2196"/>
            <a:chExt cx="3297" cy="1614"/>
          </a:xfrm>
        </p:grpSpPr>
        <p:sp>
          <p:nvSpPr>
            <p:cNvPr id="79877" name="Text Box 5"/>
            <p:cNvSpPr txBox="1">
              <a:spLocks noChangeArrowheads="1"/>
            </p:cNvSpPr>
            <p:nvPr/>
          </p:nvSpPr>
          <p:spPr bwMode="auto">
            <a:xfrm>
              <a:off x="2434" y="3681"/>
              <a:ext cx="83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data serializing</a:t>
              </a:r>
              <a:endParaRPr lang="en-US" noProof="1"/>
            </a:p>
          </p:txBody>
        </p:sp>
        <p:sp>
          <p:nvSpPr>
            <p:cNvPr id="79878" name="Text Box 6"/>
            <p:cNvSpPr txBox="1">
              <a:spLocks noChangeArrowheads="1"/>
            </p:cNvSpPr>
            <p:nvPr/>
          </p:nvSpPr>
          <p:spPr bwMode="auto">
            <a:xfrm>
              <a:off x="4115" y="3681"/>
              <a:ext cx="1163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address/data muxing</a:t>
              </a:r>
              <a:endParaRPr lang="en-US" noProof="1"/>
            </a:p>
          </p:txBody>
        </p:sp>
        <p:sp>
          <p:nvSpPr>
            <p:cNvPr id="79879" name="Rectangle 7"/>
            <p:cNvSpPr>
              <a:spLocks noChangeArrowheads="1"/>
            </p:cNvSpPr>
            <p:nvPr/>
          </p:nvSpPr>
          <p:spPr bwMode="auto">
            <a:xfrm>
              <a:off x="2076" y="2340"/>
              <a:ext cx="455" cy="6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Master</a:t>
              </a:r>
            </a:p>
          </p:txBody>
        </p:sp>
        <p:sp>
          <p:nvSpPr>
            <p:cNvPr id="79880" name="Rectangle 8"/>
            <p:cNvSpPr>
              <a:spLocks noChangeArrowheads="1"/>
            </p:cNvSpPr>
            <p:nvPr/>
          </p:nvSpPr>
          <p:spPr bwMode="auto">
            <a:xfrm>
              <a:off x="3021" y="2340"/>
              <a:ext cx="454" cy="6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Servant</a:t>
              </a:r>
            </a:p>
          </p:txBody>
        </p:sp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>
              <a:off x="2529" y="2528"/>
              <a:ext cx="4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2" name="Text Box 10"/>
            <p:cNvSpPr txBox="1">
              <a:spLocks noChangeArrowheads="1"/>
            </p:cNvSpPr>
            <p:nvPr/>
          </p:nvSpPr>
          <p:spPr bwMode="auto">
            <a:xfrm>
              <a:off x="2599" y="2363"/>
              <a:ext cx="35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req</a:t>
              </a:r>
            </a:p>
          </p:txBody>
        </p:sp>
        <p:sp>
          <p:nvSpPr>
            <p:cNvPr id="79883" name="Text Box 11"/>
            <p:cNvSpPr txBox="1">
              <a:spLocks noChangeArrowheads="1"/>
            </p:cNvSpPr>
            <p:nvPr/>
          </p:nvSpPr>
          <p:spPr bwMode="auto">
            <a:xfrm>
              <a:off x="2599" y="2775"/>
              <a:ext cx="350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data(8)</a:t>
              </a:r>
            </a:p>
          </p:txBody>
        </p:sp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>
              <a:off x="2531" y="2957"/>
              <a:ext cx="49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5" name="Text Box 13"/>
            <p:cNvSpPr txBox="1">
              <a:spLocks noChangeArrowheads="1"/>
            </p:cNvSpPr>
            <p:nvPr/>
          </p:nvSpPr>
          <p:spPr bwMode="auto">
            <a:xfrm>
              <a:off x="2146" y="2505"/>
              <a:ext cx="350" cy="16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800"/>
                <a:t>data(15:0)</a:t>
              </a:r>
            </a:p>
          </p:txBody>
        </p:sp>
        <p:sp>
          <p:nvSpPr>
            <p:cNvPr id="79886" name="Freeform 14"/>
            <p:cNvSpPr>
              <a:spLocks/>
            </p:cNvSpPr>
            <p:nvPr/>
          </p:nvSpPr>
          <p:spPr bwMode="auto">
            <a:xfrm>
              <a:off x="2321" y="2875"/>
              <a:ext cx="210" cy="82"/>
            </a:xfrm>
            <a:custGeom>
              <a:avLst/>
              <a:gdLst>
                <a:gd name="T0" fmla="*/ 432 w 432"/>
                <a:gd name="T1" fmla="*/ 144 h 144"/>
                <a:gd name="T2" fmla="*/ 0 w 432"/>
                <a:gd name="T3" fmla="*/ 144 h 144"/>
                <a:gd name="T4" fmla="*/ 0 w 43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144">
                  <a:moveTo>
                    <a:pt x="432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3056" y="2505"/>
              <a:ext cx="349" cy="16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800"/>
                <a:t>data(15:0)</a:t>
              </a:r>
            </a:p>
          </p:txBody>
        </p:sp>
        <p:sp>
          <p:nvSpPr>
            <p:cNvPr id="79888" name="Text Box 16"/>
            <p:cNvSpPr txBox="1">
              <a:spLocks noChangeArrowheads="1"/>
            </p:cNvSpPr>
            <p:nvPr/>
          </p:nvSpPr>
          <p:spPr bwMode="auto">
            <a:xfrm>
              <a:off x="2146" y="2710"/>
              <a:ext cx="350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800"/>
                <a:t>mux</a:t>
              </a:r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2251" y="2669"/>
              <a:ext cx="0" cy="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0" name="Text Box 18"/>
            <p:cNvSpPr txBox="1">
              <a:spLocks noChangeArrowheads="1"/>
            </p:cNvSpPr>
            <p:nvPr/>
          </p:nvSpPr>
          <p:spPr bwMode="auto">
            <a:xfrm>
              <a:off x="3056" y="2710"/>
              <a:ext cx="349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800"/>
                <a:t>demux</a:t>
              </a:r>
            </a:p>
          </p:txBody>
        </p:sp>
        <p:sp>
          <p:nvSpPr>
            <p:cNvPr id="79891" name="Line 19"/>
            <p:cNvSpPr>
              <a:spLocks noChangeShapeType="1"/>
            </p:cNvSpPr>
            <p:nvPr/>
          </p:nvSpPr>
          <p:spPr bwMode="auto">
            <a:xfrm>
              <a:off x="3300" y="2669"/>
              <a:ext cx="0" cy="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2" name="Freeform 20"/>
            <p:cNvSpPr>
              <a:spLocks/>
            </p:cNvSpPr>
            <p:nvPr/>
          </p:nvSpPr>
          <p:spPr bwMode="auto">
            <a:xfrm flipH="1">
              <a:off x="3021" y="2875"/>
              <a:ext cx="209" cy="82"/>
            </a:xfrm>
            <a:custGeom>
              <a:avLst/>
              <a:gdLst>
                <a:gd name="T0" fmla="*/ 432 w 432"/>
                <a:gd name="T1" fmla="*/ 144 h 144"/>
                <a:gd name="T2" fmla="*/ 0 w 432"/>
                <a:gd name="T3" fmla="*/ 144 h 144"/>
                <a:gd name="T4" fmla="*/ 0 w 43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144">
                  <a:moveTo>
                    <a:pt x="432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>
              <a:off x="2391" y="2669"/>
              <a:ext cx="0" cy="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>
              <a:off x="3160" y="2669"/>
              <a:ext cx="0" cy="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5" name="Rectangle 23"/>
            <p:cNvSpPr>
              <a:spLocks noChangeArrowheads="1"/>
            </p:cNvSpPr>
            <p:nvPr/>
          </p:nvSpPr>
          <p:spPr bwMode="auto">
            <a:xfrm>
              <a:off x="3825" y="2340"/>
              <a:ext cx="490" cy="6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Master</a:t>
              </a:r>
            </a:p>
          </p:txBody>
        </p:sp>
        <p:sp>
          <p:nvSpPr>
            <p:cNvPr id="79896" name="Rectangle 24"/>
            <p:cNvSpPr>
              <a:spLocks noChangeArrowheads="1"/>
            </p:cNvSpPr>
            <p:nvPr/>
          </p:nvSpPr>
          <p:spPr bwMode="auto">
            <a:xfrm>
              <a:off x="4804" y="2340"/>
              <a:ext cx="490" cy="6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Servant</a:t>
              </a:r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>
              <a:off x="4313" y="2528"/>
              <a:ext cx="4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8" name="Text Box 26"/>
            <p:cNvSpPr txBox="1">
              <a:spLocks noChangeArrowheads="1"/>
            </p:cNvSpPr>
            <p:nvPr/>
          </p:nvSpPr>
          <p:spPr bwMode="auto">
            <a:xfrm>
              <a:off x="4383" y="2363"/>
              <a:ext cx="35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req</a:t>
              </a:r>
            </a:p>
          </p:txBody>
        </p:sp>
        <p:sp>
          <p:nvSpPr>
            <p:cNvPr id="79899" name="Text Box 27"/>
            <p:cNvSpPr txBox="1">
              <a:spLocks noChangeArrowheads="1"/>
            </p:cNvSpPr>
            <p:nvPr/>
          </p:nvSpPr>
          <p:spPr bwMode="auto">
            <a:xfrm>
              <a:off x="4315" y="2793"/>
              <a:ext cx="48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addr/data</a:t>
              </a:r>
            </a:p>
          </p:txBody>
        </p:sp>
        <p:sp>
          <p:nvSpPr>
            <p:cNvPr id="79900" name="Line 28"/>
            <p:cNvSpPr>
              <a:spLocks noChangeShapeType="1"/>
            </p:cNvSpPr>
            <p:nvPr/>
          </p:nvSpPr>
          <p:spPr bwMode="auto">
            <a:xfrm>
              <a:off x="4315" y="2957"/>
              <a:ext cx="4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1" name="Text Box 29"/>
            <p:cNvSpPr txBox="1">
              <a:spLocks noChangeArrowheads="1"/>
            </p:cNvSpPr>
            <p:nvPr/>
          </p:nvSpPr>
          <p:spPr bwMode="auto">
            <a:xfrm>
              <a:off x="3868" y="3241"/>
              <a:ext cx="21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req</a:t>
              </a:r>
            </a:p>
          </p:txBody>
        </p:sp>
        <p:sp>
          <p:nvSpPr>
            <p:cNvPr id="79902" name="Text Box 30"/>
            <p:cNvSpPr txBox="1">
              <a:spLocks noChangeArrowheads="1"/>
            </p:cNvSpPr>
            <p:nvPr/>
          </p:nvSpPr>
          <p:spPr bwMode="auto">
            <a:xfrm>
              <a:off x="3693" y="3410"/>
              <a:ext cx="38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addr/data</a:t>
              </a:r>
            </a:p>
          </p:txBody>
        </p:sp>
        <p:sp>
          <p:nvSpPr>
            <p:cNvPr id="79903" name="Text Box 31"/>
            <p:cNvSpPr txBox="1">
              <a:spLocks noChangeArrowheads="1"/>
            </p:cNvSpPr>
            <p:nvPr/>
          </p:nvSpPr>
          <p:spPr bwMode="auto">
            <a:xfrm>
              <a:off x="3860" y="2546"/>
              <a:ext cx="175" cy="1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addr</a:t>
              </a:r>
            </a:p>
          </p:txBody>
        </p:sp>
        <p:sp>
          <p:nvSpPr>
            <p:cNvPr id="79904" name="Text Box 32"/>
            <p:cNvSpPr txBox="1">
              <a:spLocks noChangeArrowheads="1"/>
            </p:cNvSpPr>
            <p:nvPr/>
          </p:nvSpPr>
          <p:spPr bwMode="auto">
            <a:xfrm>
              <a:off x="4105" y="2546"/>
              <a:ext cx="175" cy="1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data</a:t>
              </a:r>
            </a:p>
          </p:txBody>
        </p:sp>
        <p:sp>
          <p:nvSpPr>
            <p:cNvPr id="79905" name="Text Box 33"/>
            <p:cNvSpPr txBox="1">
              <a:spLocks noChangeArrowheads="1"/>
            </p:cNvSpPr>
            <p:nvPr/>
          </p:nvSpPr>
          <p:spPr bwMode="auto">
            <a:xfrm>
              <a:off x="3930" y="2710"/>
              <a:ext cx="350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800"/>
                <a:t>mux</a:t>
              </a:r>
            </a:p>
          </p:txBody>
        </p:sp>
        <p:sp>
          <p:nvSpPr>
            <p:cNvPr id="79906" name="Line 34"/>
            <p:cNvSpPr>
              <a:spLocks noChangeShapeType="1"/>
            </p:cNvSpPr>
            <p:nvPr/>
          </p:nvSpPr>
          <p:spPr bwMode="auto">
            <a:xfrm>
              <a:off x="4000" y="2669"/>
              <a:ext cx="0" cy="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7" name="Line 35"/>
            <p:cNvSpPr>
              <a:spLocks noChangeShapeType="1"/>
            </p:cNvSpPr>
            <p:nvPr/>
          </p:nvSpPr>
          <p:spPr bwMode="auto">
            <a:xfrm>
              <a:off x="4140" y="2669"/>
              <a:ext cx="0" cy="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8" name="Freeform 36"/>
            <p:cNvSpPr>
              <a:spLocks/>
            </p:cNvSpPr>
            <p:nvPr/>
          </p:nvSpPr>
          <p:spPr bwMode="auto">
            <a:xfrm>
              <a:off x="4105" y="2875"/>
              <a:ext cx="210" cy="82"/>
            </a:xfrm>
            <a:custGeom>
              <a:avLst/>
              <a:gdLst>
                <a:gd name="T0" fmla="*/ 432 w 432"/>
                <a:gd name="T1" fmla="*/ 144 h 144"/>
                <a:gd name="T2" fmla="*/ 0 w 432"/>
                <a:gd name="T3" fmla="*/ 144 h 144"/>
                <a:gd name="T4" fmla="*/ 0 w 43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144">
                  <a:moveTo>
                    <a:pt x="432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9" name="Text Box 37"/>
            <p:cNvSpPr txBox="1">
              <a:spLocks noChangeArrowheads="1"/>
            </p:cNvSpPr>
            <p:nvPr/>
          </p:nvSpPr>
          <p:spPr bwMode="auto">
            <a:xfrm>
              <a:off x="4839" y="2710"/>
              <a:ext cx="350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800"/>
                <a:t>demux</a:t>
              </a:r>
            </a:p>
          </p:txBody>
        </p:sp>
        <p:sp>
          <p:nvSpPr>
            <p:cNvPr id="79910" name="Text Box 38"/>
            <p:cNvSpPr txBox="1">
              <a:spLocks noChangeArrowheads="1"/>
            </p:cNvSpPr>
            <p:nvPr/>
          </p:nvSpPr>
          <p:spPr bwMode="auto">
            <a:xfrm>
              <a:off x="4839" y="2546"/>
              <a:ext cx="175" cy="1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addr</a:t>
              </a:r>
            </a:p>
          </p:txBody>
        </p:sp>
        <p:sp>
          <p:nvSpPr>
            <p:cNvPr id="79911" name="Text Box 39"/>
            <p:cNvSpPr txBox="1">
              <a:spLocks noChangeArrowheads="1"/>
            </p:cNvSpPr>
            <p:nvPr/>
          </p:nvSpPr>
          <p:spPr bwMode="auto">
            <a:xfrm>
              <a:off x="5084" y="2546"/>
              <a:ext cx="175" cy="1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data</a:t>
              </a:r>
            </a:p>
          </p:txBody>
        </p:sp>
        <p:sp>
          <p:nvSpPr>
            <p:cNvPr id="79912" name="Line 40"/>
            <p:cNvSpPr>
              <a:spLocks noChangeShapeType="1"/>
            </p:cNvSpPr>
            <p:nvPr/>
          </p:nvSpPr>
          <p:spPr bwMode="auto">
            <a:xfrm>
              <a:off x="4979" y="2669"/>
              <a:ext cx="0" cy="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3" name="Line 41"/>
            <p:cNvSpPr>
              <a:spLocks noChangeShapeType="1"/>
            </p:cNvSpPr>
            <p:nvPr/>
          </p:nvSpPr>
          <p:spPr bwMode="auto">
            <a:xfrm>
              <a:off x="5119" y="2669"/>
              <a:ext cx="0" cy="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4" name="Freeform 42"/>
            <p:cNvSpPr>
              <a:spLocks/>
            </p:cNvSpPr>
            <p:nvPr/>
          </p:nvSpPr>
          <p:spPr bwMode="auto">
            <a:xfrm flipH="1">
              <a:off x="4804" y="2875"/>
              <a:ext cx="210" cy="82"/>
            </a:xfrm>
            <a:custGeom>
              <a:avLst/>
              <a:gdLst>
                <a:gd name="T0" fmla="*/ 432 w 432"/>
                <a:gd name="T1" fmla="*/ 144 h 144"/>
                <a:gd name="T2" fmla="*/ 0 w 432"/>
                <a:gd name="T3" fmla="*/ 144 h 144"/>
                <a:gd name="T4" fmla="*/ 0 w 43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144">
                  <a:moveTo>
                    <a:pt x="432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5" name="Text Box 43"/>
            <p:cNvSpPr txBox="1">
              <a:spLocks noChangeArrowheads="1"/>
            </p:cNvSpPr>
            <p:nvPr/>
          </p:nvSpPr>
          <p:spPr bwMode="auto">
            <a:xfrm>
              <a:off x="1997" y="3241"/>
              <a:ext cx="21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req</a:t>
              </a:r>
            </a:p>
          </p:txBody>
        </p:sp>
        <p:sp>
          <p:nvSpPr>
            <p:cNvPr id="79916" name="Text Box 44"/>
            <p:cNvSpPr txBox="1">
              <a:spLocks noChangeArrowheads="1"/>
            </p:cNvSpPr>
            <p:nvPr/>
          </p:nvSpPr>
          <p:spPr bwMode="auto">
            <a:xfrm>
              <a:off x="2017" y="3410"/>
              <a:ext cx="19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data</a:t>
              </a:r>
            </a:p>
          </p:txBody>
        </p:sp>
        <p:grpSp>
          <p:nvGrpSpPr>
            <p:cNvPr id="79931" name="Group 59"/>
            <p:cNvGrpSpPr>
              <a:grpSpLocks/>
            </p:cNvGrpSpPr>
            <p:nvPr/>
          </p:nvGrpSpPr>
          <p:grpSpPr bwMode="auto">
            <a:xfrm>
              <a:off x="2273" y="3424"/>
              <a:ext cx="1172" cy="138"/>
              <a:chOff x="1470" y="2419"/>
              <a:chExt cx="1172" cy="138"/>
            </a:xfrm>
          </p:grpSpPr>
          <p:sp>
            <p:nvSpPr>
              <p:cNvPr id="79918" name="Rectangle 46"/>
              <p:cNvSpPr>
                <a:spLocks noChangeArrowheads="1"/>
              </p:cNvSpPr>
              <p:nvPr/>
            </p:nvSpPr>
            <p:spPr bwMode="auto">
              <a:xfrm>
                <a:off x="1582" y="2432"/>
                <a:ext cx="288" cy="1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900" noProof="1"/>
                  <a:t>15:8</a:t>
                </a:r>
              </a:p>
            </p:txBody>
          </p:sp>
          <p:sp>
            <p:nvSpPr>
              <p:cNvPr id="79919" name="Rectangle 47"/>
              <p:cNvSpPr>
                <a:spLocks noChangeArrowheads="1"/>
              </p:cNvSpPr>
              <p:nvPr/>
            </p:nvSpPr>
            <p:spPr bwMode="auto">
              <a:xfrm>
                <a:off x="2183" y="2419"/>
                <a:ext cx="288" cy="1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900" noProof="1"/>
                  <a:t>7:0</a:t>
                </a:r>
              </a:p>
            </p:txBody>
          </p:sp>
          <p:sp>
            <p:nvSpPr>
              <p:cNvPr id="79920" name="Freeform 48"/>
              <p:cNvSpPr>
                <a:spLocks/>
              </p:cNvSpPr>
              <p:nvPr/>
            </p:nvSpPr>
            <p:spPr bwMode="auto">
              <a:xfrm>
                <a:off x="1470" y="2484"/>
                <a:ext cx="120" cy="1"/>
              </a:xfrm>
              <a:custGeom>
                <a:avLst/>
                <a:gdLst>
                  <a:gd name="T0" fmla="*/ 0 w 120"/>
                  <a:gd name="T1" fmla="*/ 1 h 1"/>
                  <a:gd name="T2" fmla="*/ 120 w 12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0" h="1">
                    <a:moveTo>
                      <a:pt x="0" y="1"/>
                    </a:moveTo>
                    <a:lnTo>
                      <a:pt x="12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21" name="Freeform 49"/>
              <p:cNvSpPr>
                <a:spLocks/>
              </p:cNvSpPr>
              <p:nvPr/>
            </p:nvSpPr>
            <p:spPr bwMode="auto">
              <a:xfrm>
                <a:off x="1872" y="2488"/>
                <a:ext cx="311" cy="2"/>
              </a:xfrm>
              <a:custGeom>
                <a:avLst/>
                <a:gdLst>
                  <a:gd name="T0" fmla="*/ 0 w 311"/>
                  <a:gd name="T1" fmla="*/ 2 h 2"/>
                  <a:gd name="T2" fmla="*/ 311 w 311"/>
                  <a:gd name="T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11" h="2">
                    <a:moveTo>
                      <a:pt x="0" y="2"/>
                    </a:moveTo>
                    <a:lnTo>
                      <a:pt x="31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22" name="Line 50"/>
              <p:cNvSpPr>
                <a:spLocks noChangeShapeType="1"/>
              </p:cNvSpPr>
              <p:nvPr/>
            </p:nvSpPr>
            <p:spPr bwMode="auto">
              <a:xfrm>
                <a:off x="2471" y="2488"/>
                <a:ext cx="17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9923" name="Freeform 51"/>
            <p:cNvSpPr>
              <a:spLocks/>
            </p:cNvSpPr>
            <p:nvPr/>
          </p:nvSpPr>
          <p:spPr bwMode="auto">
            <a:xfrm>
              <a:off x="2264" y="3221"/>
              <a:ext cx="1185" cy="97"/>
            </a:xfrm>
            <a:custGeom>
              <a:avLst/>
              <a:gdLst>
                <a:gd name="T0" fmla="*/ 0 w 2438"/>
                <a:gd name="T1" fmla="*/ 169 h 169"/>
                <a:gd name="T2" fmla="*/ 248 w 2438"/>
                <a:gd name="T3" fmla="*/ 169 h 169"/>
                <a:gd name="T4" fmla="*/ 248 w 2438"/>
                <a:gd name="T5" fmla="*/ 0 h 169"/>
                <a:gd name="T6" fmla="*/ 848 w 2438"/>
                <a:gd name="T7" fmla="*/ 0 h 169"/>
                <a:gd name="T8" fmla="*/ 848 w 2438"/>
                <a:gd name="T9" fmla="*/ 161 h 169"/>
                <a:gd name="T10" fmla="*/ 1493 w 2438"/>
                <a:gd name="T11" fmla="*/ 162 h 169"/>
                <a:gd name="T12" fmla="*/ 1486 w 2438"/>
                <a:gd name="T13" fmla="*/ 1 h 169"/>
                <a:gd name="T14" fmla="*/ 2078 w 2438"/>
                <a:gd name="T15" fmla="*/ 0 h 169"/>
                <a:gd name="T16" fmla="*/ 2078 w 2438"/>
                <a:gd name="T17" fmla="*/ 169 h 169"/>
                <a:gd name="T18" fmla="*/ 2438 w 2438"/>
                <a:gd name="T1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38" h="169">
                  <a:moveTo>
                    <a:pt x="0" y="169"/>
                  </a:moveTo>
                  <a:lnTo>
                    <a:pt x="248" y="169"/>
                  </a:lnTo>
                  <a:lnTo>
                    <a:pt x="248" y="0"/>
                  </a:lnTo>
                  <a:lnTo>
                    <a:pt x="848" y="0"/>
                  </a:lnTo>
                  <a:lnTo>
                    <a:pt x="848" y="161"/>
                  </a:lnTo>
                  <a:lnTo>
                    <a:pt x="1493" y="162"/>
                  </a:lnTo>
                  <a:lnTo>
                    <a:pt x="1486" y="1"/>
                  </a:lnTo>
                  <a:lnTo>
                    <a:pt x="2078" y="0"/>
                  </a:lnTo>
                  <a:lnTo>
                    <a:pt x="2078" y="169"/>
                  </a:lnTo>
                  <a:lnTo>
                    <a:pt x="2438" y="16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9924" name="Group 52"/>
            <p:cNvGrpSpPr>
              <a:grpSpLocks/>
            </p:cNvGrpSpPr>
            <p:nvPr/>
          </p:nvGrpSpPr>
          <p:grpSpPr bwMode="auto">
            <a:xfrm>
              <a:off x="4119" y="3434"/>
              <a:ext cx="1166" cy="124"/>
              <a:chOff x="5760" y="4247"/>
              <a:chExt cx="2400" cy="218"/>
            </a:xfrm>
          </p:grpSpPr>
          <p:sp>
            <p:nvSpPr>
              <p:cNvPr id="79925" name="Rectangle 53"/>
              <p:cNvSpPr>
                <a:spLocks noChangeArrowheads="1"/>
              </p:cNvSpPr>
              <p:nvPr/>
            </p:nvSpPr>
            <p:spPr bwMode="auto">
              <a:xfrm>
                <a:off x="6008" y="4247"/>
                <a:ext cx="593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900" noProof="1"/>
                  <a:t>addr</a:t>
                </a:r>
              </a:p>
            </p:txBody>
          </p:sp>
          <p:sp>
            <p:nvSpPr>
              <p:cNvPr id="79926" name="Rectangle 54"/>
              <p:cNvSpPr>
                <a:spLocks noChangeArrowheads="1"/>
              </p:cNvSpPr>
              <p:nvPr/>
            </p:nvSpPr>
            <p:spPr bwMode="auto">
              <a:xfrm>
                <a:off x="7267" y="4247"/>
                <a:ext cx="593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900" noProof="1"/>
                  <a:t>data</a:t>
                </a:r>
              </a:p>
            </p:txBody>
          </p:sp>
          <p:sp>
            <p:nvSpPr>
              <p:cNvPr id="79927" name="Line 55"/>
              <p:cNvSpPr>
                <a:spLocks noChangeShapeType="1"/>
              </p:cNvSpPr>
              <p:nvPr/>
            </p:nvSpPr>
            <p:spPr bwMode="auto">
              <a:xfrm>
                <a:off x="5760" y="4352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28" name="Line 56"/>
              <p:cNvSpPr>
                <a:spLocks noChangeShapeType="1"/>
              </p:cNvSpPr>
              <p:nvPr/>
            </p:nvSpPr>
            <p:spPr bwMode="auto">
              <a:xfrm>
                <a:off x="6608" y="4352"/>
                <a:ext cx="6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29" name="Line 57"/>
              <p:cNvSpPr>
                <a:spLocks noChangeShapeType="1"/>
              </p:cNvSpPr>
              <p:nvPr/>
            </p:nvSpPr>
            <p:spPr bwMode="auto">
              <a:xfrm>
                <a:off x="7853" y="4352"/>
                <a:ext cx="3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9930" name="Freeform 58"/>
            <p:cNvSpPr>
              <a:spLocks/>
            </p:cNvSpPr>
            <p:nvPr/>
          </p:nvSpPr>
          <p:spPr bwMode="auto">
            <a:xfrm>
              <a:off x="4119" y="3218"/>
              <a:ext cx="1170" cy="104"/>
            </a:xfrm>
            <a:custGeom>
              <a:avLst/>
              <a:gdLst>
                <a:gd name="T0" fmla="*/ 0 w 1170"/>
                <a:gd name="T1" fmla="*/ 98 h 104"/>
                <a:gd name="T2" fmla="*/ 120 w 1170"/>
                <a:gd name="T3" fmla="*/ 98 h 104"/>
                <a:gd name="T4" fmla="*/ 120 w 1170"/>
                <a:gd name="T5" fmla="*/ 0 h 104"/>
                <a:gd name="T6" fmla="*/ 410 w 1170"/>
                <a:gd name="T7" fmla="*/ 1 h 104"/>
                <a:gd name="T8" fmla="*/ 412 w 1170"/>
                <a:gd name="T9" fmla="*/ 100 h 104"/>
                <a:gd name="T10" fmla="*/ 726 w 1170"/>
                <a:gd name="T11" fmla="*/ 100 h 104"/>
                <a:gd name="T12" fmla="*/ 728 w 1170"/>
                <a:gd name="T13" fmla="*/ 1 h 104"/>
                <a:gd name="T14" fmla="*/ 1005 w 1170"/>
                <a:gd name="T15" fmla="*/ 4 h 104"/>
                <a:gd name="T16" fmla="*/ 1006 w 1170"/>
                <a:gd name="T17" fmla="*/ 104 h 104"/>
                <a:gd name="T18" fmla="*/ 1170 w 1170"/>
                <a:gd name="T1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0" h="104">
                  <a:moveTo>
                    <a:pt x="0" y="98"/>
                  </a:moveTo>
                  <a:lnTo>
                    <a:pt x="120" y="98"/>
                  </a:lnTo>
                  <a:lnTo>
                    <a:pt x="120" y="0"/>
                  </a:lnTo>
                  <a:lnTo>
                    <a:pt x="410" y="1"/>
                  </a:lnTo>
                  <a:lnTo>
                    <a:pt x="412" y="100"/>
                  </a:lnTo>
                  <a:lnTo>
                    <a:pt x="726" y="100"/>
                  </a:lnTo>
                  <a:lnTo>
                    <a:pt x="728" y="1"/>
                  </a:lnTo>
                  <a:lnTo>
                    <a:pt x="1005" y="4"/>
                  </a:lnTo>
                  <a:lnTo>
                    <a:pt x="1006" y="104"/>
                  </a:lnTo>
                  <a:lnTo>
                    <a:pt x="1170" y="10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4" name="Text Box 62"/>
            <p:cNvSpPr txBox="1">
              <a:spLocks noChangeArrowheads="1"/>
            </p:cNvSpPr>
            <p:nvPr/>
          </p:nvSpPr>
          <p:spPr bwMode="auto">
            <a:xfrm>
              <a:off x="2748" y="2196"/>
              <a:ext cx="1800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400" u="sng" dirty="0"/>
                <a:t>Time-multiplexed data transfer</a:t>
              </a:r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65342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Wireless protocols: IrDA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IrDA</a:t>
            </a:r>
          </a:p>
          <a:p>
            <a:pPr lvl="1">
              <a:buFont typeface="Wingdings" pitchFamily="2" charset="2"/>
              <a:buChar char="v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Protocol suite that supports short-range point-to-point infrared data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transmission</a:t>
            </a:r>
          </a:p>
          <a:p>
            <a:pPr lvl="1">
              <a:buFont typeface="Wingdings" pitchFamily="2" charset="2"/>
              <a:buChar char="v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Created and promoted by the Infrared Data Association (IrDA)</a:t>
            </a:r>
          </a:p>
          <a:p>
            <a:pPr lvl="1">
              <a:buFont typeface="Wingdings" pitchFamily="2" charset="2"/>
              <a:buChar char="v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transfer rate of 9.6 kbps and 4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Mbps</a:t>
            </a:r>
          </a:p>
          <a:p>
            <a:pPr lvl="1">
              <a:buFont typeface="Wingdings" pitchFamily="2" charset="2"/>
              <a:buChar char="v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IrDA hardware deployed in notebook computers, printers, PDAs, digital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cameras, public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phones, cell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phones</a:t>
            </a:r>
          </a:p>
          <a:p>
            <a:pPr lvl="1">
              <a:buFont typeface="Wingdings" pitchFamily="2" charset="2"/>
              <a:buChar char="v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Lack of suitable drivers has slowed use by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 lvl="1">
              <a:buFont typeface="Wingdings" pitchFamily="2" charset="2"/>
              <a:buChar char="v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Windows 2000/98 now include support</a:t>
            </a:r>
          </a:p>
          <a:p>
            <a:pPr lvl="1">
              <a:buFont typeface="Wingdings" pitchFamily="2" charset="2"/>
              <a:buChar char="v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Becoming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available on popular embedded OS’s</a:t>
            </a:r>
          </a:p>
          <a:p>
            <a:pPr lvl="1"/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47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Wireless protocols: Bluetooth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24025"/>
            <a:ext cx="9144000" cy="5133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Bluetooth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New, global standard for wireless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connectivity</a:t>
            </a:r>
          </a:p>
          <a:p>
            <a:pPr lvl="1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Based on low-cost, short-range radio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link</a:t>
            </a:r>
          </a:p>
          <a:p>
            <a:pPr lvl="1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Connection established when within 10 meters of each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other</a:t>
            </a:r>
          </a:p>
          <a:p>
            <a:pPr lvl="1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 line-of-sight required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e.g., Connect to printer in another room</a:t>
            </a:r>
          </a:p>
        </p:txBody>
      </p:sp>
    </p:spTree>
    <p:extLst>
      <p:ext uri="{BB962C8B-B14F-4D97-AF65-F5344CB8AC3E}">
        <p14:creationId xmlns="" xmlns:p14="http://schemas.microsoft.com/office/powerpoint/2010/main" val="373683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Wireless Protocols: IEEE 802.11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IEEE </a:t>
            </a:r>
            <a:r>
              <a:rPr lang="en-US" sz="2400" dirty="0" smtClean="0"/>
              <a:t>802.11</a:t>
            </a:r>
          </a:p>
          <a:p>
            <a:pPr marL="0" indent="0">
              <a:buNone/>
            </a:pPr>
            <a:endParaRPr lang="en-US" sz="2400" dirty="0"/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Proposed standard for wireless </a:t>
            </a:r>
            <a:r>
              <a:rPr lang="en-US" sz="2000" dirty="0" smtClean="0"/>
              <a:t>LANs</a:t>
            </a:r>
          </a:p>
          <a:p>
            <a:pPr lvl="1">
              <a:buFont typeface="Wingdings" pitchFamily="2" charset="2"/>
              <a:buChar char="v"/>
            </a:pPr>
            <a:endParaRPr lang="en-US" sz="2000" dirty="0"/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Specifies parameters for PHY and MAC layers of network</a:t>
            </a:r>
          </a:p>
          <a:p>
            <a:pPr marL="914400" lvl="2" indent="0">
              <a:buNone/>
            </a:pPr>
            <a:r>
              <a:rPr lang="en-US" sz="1800" dirty="0"/>
              <a:t>PHY layer</a:t>
            </a:r>
          </a:p>
          <a:p>
            <a:pPr lvl="3">
              <a:buFont typeface="Wingdings" pitchFamily="2" charset="2"/>
              <a:buChar char="v"/>
            </a:pPr>
            <a:r>
              <a:rPr lang="en-US" sz="1600" dirty="0"/>
              <a:t>physical layer</a:t>
            </a:r>
          </a:p>
          <a:p>
            <a:pPr lvl="3">
              <a:buFont typeface="Wingdings" pitchFamily="2" charset="2"/>
              <a:buChar char="v"/>
            </a:pPr>
            <a:r>
              <a:rPr lang="en-US" sz="1600" dirty="0"/>
              <a:t>handles transmission of data between nodes</a:t>
            </a:r>
          </a:p>
          <a:p>
            <a:pPr lvl="3">
              <a:buFont typeface="Wingdings" pitchFamily="2" charset="2"/>
              <a:buChar char="v"/>
            </a:pPr>
            <a:r>
              <a:rPr lang="en-US" sz="1600" dirty="0"/>
              <a:t>provisions for data transfer rates of 1 or 2 </a:t>
            </a:r>
            <a:r>
              <a:rPr lang="en-US" sz="1600" dirty="0" smtClean="0"/>
              <a:t>Mbps</a:t>
            </a:r>
          </a:p>
          <a:p>
            <a:pPr lvl="3">
              <a:buFont typeface="Wingdings" pitchFamily="2" charset="2"/>
              <a:buChar char="v"/>
            </a:pPr>
            <a:r>
              <a:rPr lang="en-US" sz="1600" dirty="0" smtClean="0"/>
              <a:t>operates </a:t>
            </a:r>
            <a:r>
              <a:rPr lang="en-US" sz="1600" dirty="0"/>
              <a:t>in 2.4 to 2.4835 GHz frequency band (RF)</a:t>
            </a:r>
          </a:p>
          <a:p>
            <a:pPr lvl="3">
              <a:buFont typeface="Wingdings" pitchFamily="2" charset="2"/>
              <a:buChar char="v"/>
            </a:pPr>
            <a:r>
              <a:rPr lang="en-US" sz="1600" dirty="0"/>
              <a:t>or 300 to 428,000 GHz (IR</a:t>
            </a:r>
            <a:r>
              <a:rPr lang="en-US" sz="1600" dirty="0" smtClean="0"/>
              <a:t>)</a:t>
            </a:r>
          </a:p>
          <a:p>
            <a:pPr lvl="3">
              <a:buFont typeface="Wingdings" pitchFamily="2" charset="2"/>
              <a:buChar char="v"/>
            </a:pPr>
            <a:endParaRPr lang="en-US" sz="1600" dirty="0"/>
          </a:p>
          <a:p>
            <a:pPr marL="914400" lvl="2" indent="0">
              <a:buNone/>
            </a:pPr>
            <a:r>
              <a:rPr lang="en-US" sz="1800" dirty="0"/>
              <a:t>MAC layer</a:t>
            </a:r>
          </a:p>
          <a:p>
            <a:pPr lvl="3">
              <a:buFont typeface="Wingdings" pitchFamily="2" charset="2"/>
              <a:buChar char="v"/>
            </a:pPr>
            <a:r>
              <a:rPr lang="en-US" sz="1600" dirty="0"/>
              <a:t>medium access control layer</a:t>
            </a:r>
          </a:p>
          <a:p>
            <a:pPr lvl="3">
              <a:buFont typeface="Wingdings" pitchFamily="2" charset="2"/>
              <a:buChar char="v"/>
            </a:pPr>
            <a:r>
              <a:rPr lang="en-US" sz="1600" dirty="0"/>
              <a:t>protocol responsible for maintaining order in shared medium</a:t>
            </a:r>
          </a:p>
          <a:p>
            <a:pPr lvl="3">
              <a:buFont typeface="Wingdings" pitchFamily="2" charset="2"/>
              <a:buChar char="v"/>
            </a:pPr>
            <a:r>
              <a:rPr lang="en-US" sz="1600" dirty="0"/>
              <a:t>collision avoidance/detection</a:t>
            </a:r>
          </a:p>
        </p:txBody>
      </p:sp>
    </p:spTree>
    <p:extLst>
      <p:ext uri="{BB962C8B-B14F-4D97-AF65-F5344CB8AC3E}">
        <p14:creationId xmlns="" xmlns:p14="http://schemas.microsoft.com/office/powerpoint/2010/main" val="315421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Basic protocol concepts: control methods</a:t>
            </a:r>
          </a:p>
        </p:txBody>
      </p:sp>
      <p:grpSp>
        <p:nvGrpSpPr>
          <p:cNvPr id="80967" name="Group 71"/>
          <p:cNvGrpSpPr>
            <a:grpSpLocks/>
          </p:cNvGrpSpPr>
          <p:nvPr/>
        </p:nvGrpSpPr>
        <p:grpSpPr bwMode="auto">
          <a:xfrm>
            <a:off x="76200" y="1785938"/>
            <a:ext cx="8915400" cy="4843462"/>
            <a:chOff x="740" y="1125"/>
            <a:chExt cx="4150" cy="2632"/>
          </a:xfrm>
        </p:grpSpPr>
        <p:sp>
          <p:nvSpPr>
            <p:cNvPr id="80901" name="Text Box 5"/>
            <p:cNvSpPr txBox="1">
              <a:spLocks noChangeArrowheads="1"/>
            </p:cNvSpPr>
            <p:nvPr/>
          </p:nvSpPr>
          <p:spPr bwMode="auto">
            <a:xfrm>
              <a:off x="1043" y="3595"/>
              <a:ext cx="99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b="1"/>
                <a:t>Strobe protocol</a:t>
              </a:r>
              <a:endParaRPr lang="en-US" b="1" noProof="1"/>
            </a:p>
          </p:txBody>
        </p:sp>
        <p:sp>
          <p:nvSpPr>
            <p:cNvPr id="80902" name="Text Box 6"/>
            <p:cNvSpPr txBox="1">
              <a:spLocks noChangeArrowheads="1"/>
            </p:cNvSpPr>
            <p:nvPr/>
          </p:nvSpPr>
          <p:spPr bwMode="auto">
            <a:xfrm>
              <a:off x="3299" y="3614"/>
              <a:ext cx="127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b="1"/>
                <a:t>Handshake protocol</a:t>
              </a:r>
              <a:endParaRPr lang="en-US" b="1" noProof="1"/>
            </a:p>
          </p:txBody>
        </p:sp>
        <p:sp>
          <p:nvSpPr>
            <p:cNvPr id="80903" name="Rectangle 7"/>
            <p:cNvSpPr>
              <a:spLocks noChangeArrowheads="1"/>
            </p:cNvSpPr>
            <p:nvPr/>
          </p:nvSpPr>
          <p:spPr bwMode="auto">
            <a:xfrm>
              <a:off x="3095" y="1125"/>
              <a:ext cx="513" cy="7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Master</a:t>
              </a:r>
            </a:p>
          </p:txBody>
        </p:sp>
        <p:sp>
          <p:nvSpPr>
            <p:cNvPr id="80904" name="Rectangle 8"/>
            <p:cNvSpPr>
              <a:spLocks noChangeArrowheads="1"/>
            </p:cNvSpPr>
            <p:nvPr/>
          </p:nvSpPr>
          <p:spPr bwMode="auto">
            <a:xfrm>
              <a:off x="4207" y="1125"/>
              <a:ext cx="514" cy="7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Servant</a:t>
              </a:r>
            </a:p>
          </p:txBody>
        </p:sp>
        <p:sp>
          <p:nvSpPr>
            <p:cNvPr id="80905" name="Line 9"/>
            <p:cNvSpPr>
              <a:spLocks noChangeShapeType="1"/>
            </p:cNvSpPr>
            <p:nvPr/>
          </p:nvSpPr>
          <p:spPr bwMode="auto">
            <a:xfrm>
              <a:off x="3606" y="1343"/>
              <a:ext cx="5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6" name="Line 10"/>
            <p:cNvSpPr>
              <a:spLocks noChangeShapeType="1"/>
            </p:cNvSpPr>
            <p:nvPr/>
          </p:nvSpPr>
          <p:spPr bwMode="auto">
            <a:xfrm>
              <a:off x="3606" y="1534"/>
              <a:ext cx="5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7" name="Text Box 11"/>
            <p:cNvSpPr txBox="1">
              <a:spLocks noChangeArrowheads="1"/>
            </p:cNvSpPr>
            <p:nvPr/>
          </p:nvSpPr>
          <p:spPr bwMode="auto">
            <a:xfrm>
              <a:off x="3692" y="1152"/>
              <a:ext cx="42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req</a:t>
              </a:r>
            </a:p>
          </p:txBody>
        </p:sp>
        <p:sp>
          <p:nvSpPr>
            <p:cNvPr id="80908" name="Text Box 12"/>
            <p:cNvSpPr txBox="1">
              <a:spLocks noChangeArrowheads="1"/>
            </p:cNvSpPr>
            <p:nvPr/>
          </p:nvSpPr>
          <p:spPr bwMode="auto">
            <a:xfrm>
              <a:off x="3692" y="1391"/>
              <a:ext cx="42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ack</a:t>
              </a:r>
            </a:p>
          </p:txBody>
        </p:sp>
        <p:sp>
          <p:nvSpPr>
            <p:cNvPr id="80909" name="Text Box 13"/>
            <p:cNvSpPr txBox="1">
              <a:spLocks noChangeArrowheads="1"/>
            </p:cNvSpPr>
            <p:nvPr/>
          </p:nvSpPr>
          <p:spPr bwMode="auto">
            <a:xfrm>
              <a:off x="826" y="2060"/>
              <a:ext cx="25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req</a:t>
              </a:r>
            </a:p>
          </p:txBody>
        </p:sp>
        <p:sp>
          <p:nvSpPr>
            <p:cNvPr id="80910" name="Text Box 14"/>
            <p:cNvSpPr txBox="1">
              <a:spLocks noChangeArrowheads="1"/>
            </p:cNvSpPr>
            <p:nvPr/>
          </p:nvSpPr>
          <p:spPr bwMode="auto">
            <a:xfrm>
              <a:off x="826" y="2251"/>
              <a:ext cx="25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data</a:t>
              </a:r>
            </a:p>
          </p:txBody>
        </p:sp>
        <p:sp>
          <p:nvSpPr>
            <p:cNvPr id="80911" name="Line 15"/>
            <p:cNvSpPr>
              <a:spLocks noChangeShapeType="1"/>
            </p:cNvSpPr>
            <p:nvPr/>
          </p:nvSpPr>
          <p:spPr bwMode="auto">
            <a:xfrm>
              <a:off x="1082" y="2394"/>
              <a:ext cx="47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2" name="Line 16"/>
            <p:cNvSpPr>
              <a:spLocks noChangeShapeType="1"/>
            </p:cNvSpPr>
            <p:nvPr/>
          </p:nvSpPr>
          <p:spPr bwMode="auto">
            <a:xfrm>
              <a:off x="1596" y="2347"/>
              <a:ext cx="4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3" name="Line 17"/>
            <p:cNvSpPr>
              <a:spLocks noChangeShapeType="1"/>
            </p:cNvSpPr>
            <p:nvPr/>
          </p:nvSpPr>
          <p:spPr bwMode="auto">
            <a:xfrm>
              <a:off x="1596" y="2442"/>
              <a:ext cx="4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4" name="Rectangle 18"/>
            <p:cNvSpPr>
              <a:spLocks noChangeArrowheads="1"/>
            </p:cNvSpPr>
            <p:nvPr/>
          </p:nvSpPr>
          <p:spPr bwMode="auto">
            <a:xfrm>
              <a:off x="740" y="1152"/>
              <a:ext cx="513" cy="7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Master</a:t>
              </a:r>
            </a:p>
          </p:txBody>
        </p:sp>
        <p:sp>
          <p:nvSpPr>
            <p:cNvPr id="80915" name="Rectangle 19"/>
            <p:cNvSpPr>
              <a:spLocks noChangeArrowheads="1"/>
            </p:cNvSpPr>
            <p:nvPr/>
          </p:nvSpPr>
          <p:spPr bwMode="auto">
            <a:xfrm>
              <a:off x="1857" y="1154"/>
              <a:ext cx="513" cy="7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Servant</a:t>
              </a:r>
            </a:p>
          </p:txBody>
        </p:sp>
        <p:sp>
          <p:nvSpPr>
            <p:cNvPr id="80916" name="Line 20"/>
            <p:cNvSpPr>
              <a:spLocks noChangeShapeType="1"/>
            </p:cNvSpPr>
            <p:nvPr/>
          </p:nvSpPr>
          <p:spPr bwMode="auto">
            <a:xfrm flipV="1">
              <a:off x="1553" y="2347"/>
              <a:ext cx="43" cy="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7" name="Line 21"/>
            <p:cNvSpPr>
              <a:spLocks noChangeShapeType="1"/>
            </p:cNvSpPr>
            <p:nvPr/>
          </p:nvSpPr>
          <p:spPr bwMode="auto">
            <a:xfrm>
              <a:off x="1553" y="2394"/>
              <a:ext cx="43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8" name="Freeform 22"/>
            <p:cNvSpPr>
              <a:spLocks/>
            </p:cNvSpPr>
            <p:nvPr/>
          </p:nvSpPr>
          <p:spPr bwMode="auto">
            <a:xfrm>
              <a:off x="1082" y="2108"/>
              <a:ext cx="1284" cy="95"/>
            </a:xfrm>
            <a:custGeom>
              <a:avLst/>
              <a:gdLst>
                <a:gd name="T0" fmla="*/ 0 w 2160"/>
                <a:gd name="T1" fmla="*/ 144 h 144"/>
                <a:gd name="T2" fmla="*/ 432 w 2160"/>
                <a:gd name="T3" fmla="*/ 144 h 144"/>
                <a:gd name="T4" fmla="*/ 432 w 2160"/>
                <a:gd name="T5" fmla="*/ 0 h 144"/>
                <a:gd name="T6" fmla="*/ 1296 w 2160"/>
                <a:gd name="T7" fmla="*/ 0 h 144"/>
                <a:gd name="T8" fmla="*/ 1296 w 2160"/>
                <a:gd name="T9" fmla="*/ 144 h 144"/>
                <a:gd name="T10" fmla="*/ 2160 w 2160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432" y="144"/>
                  </a:lnTo>
                  <a:lnTo>
                    <a:pt x="432" y="0"/>
                  </a:lnTo>
                  <a:lnTo>
                    <a:pt x="1296" y="0"/>
                  </a:lnTo>
                  <a:lnTo>
                    <a:pt x="1296" y="144"/>
                  </a:lnTo>
                  <a:lnTo>
                    <a:pt x="2160" y="14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9" name="Line 23"/>
            <p:cNvSpPr>
              <a:spLocks noChangeShapeType="1"/>
            </p:cNvSpPr>
            <p:nvPr/>
          </p:nvSpPr>
          <p:spPr bwMode="auto">
            <a:xfrm>
              <a:off x="2024" y="2347"/>
              <a:ext cx="42" cy="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0" name="Line 24"/>
            <p:cNvSpPr>
              <a:spLocks noChangeShapeType="1"/>
            </p:cNvSpPr>
            <p:nvPr/>
          </p:nvSpPr>
          <p:spPr bwMode="auto">
            <a:xfrm flipV="1">
              <a:off x="2024" y="2394"/>
              <a:ext cx="42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1" name="Line 25"/>
            <p:cNvSpPr>
              <a:spLocks noChangeShapeType="1"/>
            </p:cNvSpPr>
            <p:nvPr/>
          </p:nvSpPr>
          <p:spPr bwMode="auto">
            <a:xfrm>
              <a:off x="2066" y="2394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2" name="Text Box 26"/>
            <p:cNvSpPr txBox="1">
              <a:spLocks noChangeArrowheads="1"/>
            </p:cNvSpPr>
            <p:nvPr/>
          </p:nvSpPr>
          <p:spPr bwMode="auto">
            <a:xfrm>
              <a:off x="3692" y="1630"/>
              <a:ext cx="42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data</a:t>
              </a:r>
            </a:p>
          </p:txBody>
        </p:sp>
        <p:sp>
          <p:nvSpPr>
            <p:cNvPr id="80923" name="Line 27"/>
            <p:cNvSpPr>
              <a:spLocks noChangeShapeType="1"/>
            </p:cNvSpPr>
            <p:nvPr/>
          </p:nvSpPr>
          <p:spPr bwMode="auto">
            <a:xfrm>
              <a:off x="1253" y="1391"/>
              <a:ext cx="5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4" name="Text Box 28"/>
            <p:cNvSpPr txBox="1">
              <a:spLocks noChangeArrowheads="1"/>
            </p:cNvSpPr>
            <p:nvPr/>
          </p:nvSpPr>
          <p:spPr bwMode="auto">
            <a:xfrm>
              <a:off x="1339" y="1200"/>
              <a:ext cx="42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req</a:t>
              </a:r>
            </a:p>
          </p:txBody>
        </p:sp>
        <p:sp>
          <p:nvSpPr>
            <p:cNvPr id="80925" name="Line 29"/>
            <p:cNvSpPr>
              <a:spLocks noChangeShapeType="1"/>
            </p:cNvSpPr>
            <p:nvPr/>
          </p:nvSpPr>
          <p:spPr bwMode="auto">
            <a:xfrm>
              <a:off x="1253" y="1821"/>
              <a:ext cx="5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6" name="Text Box 30"/>
            <p:cNvSpPr txBox="1">
              <a:spLocks noChangeArrowheads="1"/>
            </p:cNvSpPr>
            <p:nvPr/>
          </p:nvSpPr>
          <p:spPr bwMode="auto">
            <a:xfrm>
              <a:off x="1339" y="1678"/>
              <a:ext cx="42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data</a:t>
              </a:r>
            </a:p>
          </p:txBody>
        </p:sp>
        <p:sp>
          <p:nvSpPr>
            <p:cNvPr id="80927" name="Arc 31"/>
            <p:cNvSpPr>
              <a:spLocks/>
            </p:cNvSpPr>
            <p:nvPr/>
          </p:nvSpPr>
          <p:spPr bwMode="auto">
            <a:xfrm rot="10800000">
              <a:off x="1339" y="2155"/>
              <a:ext cx="214" cy="23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8" name="Arc 32"/>
            <p:cNvSpPr>
              <a:spLocks/>
            </p:cNvSpPr>
            <p:nvPr/>
          </p:nvSpPr>
          <p:spPr bwMode="auto">
            <a:xfrm rot="10800000">
              <a:off x="1852" y="2155"/>
              <a:ext cx="214" cy="23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9" name="Line 33"/>
            <p:cNvSpPr>
              <a:spLocks noChangeShapeType="1"/>
            </p:cNvSpPr>
            <p:nvPr/>
          </p:nvSpPr>
          <p:spPr bwMode="auto">
            <a:xfrm>
              <a:off x="1339" y="2203"/>
              <a:ext cx="0" cy="3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0" name="Line 34"/>
            <p:cNvSpPr>
              <a:spLocks noChangeShapeType="1"/>
            </p:cNvSpPr>
            <p:nvPr/>
          </p:nvSpPr>
          <p:spPr bwMode="auto">
            <a:xfrm>
              <a:off x="1596" y="2347"/>
              <a:ext cx="0" cy="1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1" name="Text Box 35"/>
            <p:cNvSpPr txBox="1">
              <a:spLocks noChangeArrowheads="1"/>
            </p:cNvSpPr>
            <p:nvPr/>
          </p:nvSpPr>
          <p:spPr bwMode="auto">
            <a:xfrm>
              <a:off x="1253" y="2490"/>
              <a:ext cx="42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t</a:t>
              </a:r>
              <a:r>
                <a:rPr lang="en-US" sz="1400" baseline="-25000"/>
                <a:t>access</a:t>
              </a:r>
              <a:endParaRPr lang="en-US" sz="1400"/>
            </a:p>
          </p:txBody>
        </p:sp>
        <p:sp>
          <p:nvSpPr>
            <p:cNvPr id="80932" name="Line 36"/>
            <p:cNvSpPr>
              <a:spLocks noChangeShapeType="1"/>
            </p:cNvSpPr>
            <p:nvPr/>
          </p:nvSpPr>
          <p:spPr bwMode="auto">
            <a:xfrm>
              <a:off x="3393" y="2538"/>
              <a:ext cx="3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3" name="Line 37"/>
            <p:cNvSpPr>
              <a:spLocks noChangeShapeType="1"/>
            </p:cNvSpPr>
            <p:nvPr/>
          </p:nvSpPr>
          <p:spPr bwMode="auto">
            <a:xfrm>
              <a:off x="3820" y="2490"/>
              <a:ext cx="5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4" name="Line 38"/>
            <p:cNvSpPr>
              <a:spLocks noChangeShapeType="1"/>
            </p:cNvSpPr>
            <p:nvPr/>
          </p:nvSpPr>
          <p:spPr bwMode="auto">
            <a:xfrm>
              <a:off x="3820" y="2585"/>
              <a:ext cx="5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5" name="Line 39"/>
            <p:cNvSpPr>
              <a:spLocks noChangeShapeType="1"/>
            </p:cNvSpPr>
            <p:nvPr/>
          </p:nvSpPr>
          <p:spPr bwMode="auto">
            <a:xfrm flipV="1">
              <a:off x="3778" y="2490"/>
              <a:ext cx="42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6" name="Line 40"/>
            <p:cNvSpPr>
              <a:spLocks noChangeShapeType="1"/>
            </p:cNvSpPr>
            <p:nvPr/>
          </p:nvSpPr>
          <p:spPr bwMode="auto">
            <a:xfrm>
              <a:off x="3778" y="2538"/>
              <a:ext cx="42" cy="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7" name="Freeform 41"/>
            <p:cNvSpPr>
              <a:spLocks/>
            </p:cNvSpPr>
            <p:nvPr/>
          </p:nvSpPr>
          <p:spPr bwMode="auto">
            <a:xfrm>
              <a:off x="3393" y="2060"/>
              <a:ext cx="1283" cy="95"/>
            </a:xfrm>
            <a:custGeom>
              <a:avLst/>
              <a:gdLst>
                <a:gd name="T0" fmla="*/ 0 w 2160"/>
                <a:gd name="T1" fmla="*/ 144 h 144"/>
                <a:gd name="T2" fmla="*/ 432 w 2160"/>
                <a:gd name="T3" fmla="*/ 144 h 144"/>
                <a:gd name="T4" fmla="*/ 432 w 2160"/>
                <a:gd name="T5" fmla="*/ 0 h 144"/>
                <a:gd name="T6" fmla="*/ 1296 w 2160"/>
                <a:gd name="T7" fmla="*/ 0 h 144"/>
                <a:gd name="T8" fmla="*/ 1296 w 2160"/>
                <a:gd name="T9" fmla="*/ 144 h 144"/>
                <a:gd name="T10" fmla="*/ 2160 w 2160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432" y="144"/>
                  </a:lnTo>
                  <a:lnTo>
                    <a:pt x="432" y="0"/>
                  </a:lnTo>
                  <a:lnTo>
                    <a:pt x="1296" y="0"/>
                  </a:lnTo>
                  <a:lnTo>
                    <a:pt x="1296" y="144"/>
                  </a:lnTo>
                  <a:lnTo>
                    <a:pt x="2160" y="14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8" name="Line 42"/>
            <p:cNvSpPr>
              <a:spLocks noChangeShapeType="1"/>
            </p:cNvSpPr>
            <p:nvPr/>
          </p:nvSpPr>
          <p:spPr bwMode="auto">
            <a:xfrm>
              <a:off x="4334" y="2490"/>
              <a:ext cx="43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9" name="Line 43"/>
            <p:cNvSpPr>
              <a:spLocks noChangeShapeType="1"/>
            </p:cNvSpPr>
            <p:nvPr/>
          </p:nvSpPr>
          <p:spPr bwMode="auto">
            <a:xfrm flipV="1">
              <a:off x="4334" y="2538"/>
              <a:ext cx="43" cy="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0" name="Line 44"/>
            <p:cNvSpPr>
              <a:spLocks noChangeShapeType="1"/>
            </p:cNvSpPr>
            <p:nvPr/>
          </p:nvSpPr>
          <p:spPr bwMode="auto">
            <a:xfrm>
              <a:off x="4377" y="2538"/>
              <a:ext cx="2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1" name="Arc 45"/>
            <p:cNvSpPr>
              <a:spLocks/>
            </p:cNvSpPr>
            <p:nvPr/>
          </p:nvSpPr>
          <p:spPr bwMode="auto">
            <a:xfrm rot="10800000">
              <a:off x="3649" y="2108"/>
              <a:ext cx="214" cy="23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2" name="Arc 46"/>
            <p:cNvSpPr>
              <a:spLocks/>
            </p:cNvSpPr>
            <p:nvPr/>
          </p:nvSpPr>
          <p:spPr bwMode="auto">
            <a:xfrm rot="10800000">
              <a:off x="4163" y="2108"/>
              <a:ext cx="214" cy="23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3" name="Text Box 47"/>
            <p:cNvSpPr txBox="1">
              <a:spLocks noChangeArrowheads="1"/>
            </p:cNvSpPr>
            <p:nvPr/>
          </p:nvSpPr>
          <p:spPr bwMode="auto">
            <a:xfrm>
              <a:off x="3136" y="2012"/>
              <a:ext cx="25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req</a:t>
              </a:r>
            </a:p>
          </p:txBody>
        </p:sp>
        <p:sp>
          <p:nvSpPr>
            <p:cNvPr id="80944" name="Text Box 48"/>
            <p:cNvSpPr txBox="1">
              <a:spLocks noChangeArrowheads="1"/>
            </p:cNvSpPr>
            <p:nvPr/>
          </p:nvSpPr>
          <p:spPr bwMode="auto">
            <a:xfrm>
              <a:off x="3136" y="2394"/>
              <a:ext cx="25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data</a:t>
              </a:r>
            </a:p>
          </p:txBody>
        </p:sp>
        <p:sp>
          <p:nvSpPr>
            <p:cNvPr id="80945" name="Freeform 49"/>
            <p:cNvSpPr>
              <a:spLocks/>
            </p:cNvSpPr>
            <p:nvPr/>
          </p:nvSpPr>
          <p:spPr bwMode="auto">
            <a:xfrm>
              <a:off x="3393" y="2251"/>
              <a:ext cx="1283" cy="96"/>
            </a:xfrm>
            <a:custGeom>
              <a:avLst/>
              <a:gdLst>
                <a:gd name="T0" fmla="*/ 0 w 2160"/>
                <a:gd name="T1" fmla="*/ 144 h 144"/>
                <a:gd name="T2" fmla="*/ 792 w 2160"/>
                <a:gd name="T3" fmla="*/ 144 h 144"/>
                <a:gd name="T4" fmla="*/ 792 w 2160"/>
                <a:gd name="T5" fmla="*/ 0 h 144"/>
                <a:gd name="T6" fmla="*/ 1656 w 2160"/>
                <a:gd name="T7" fmla="*/ 0 h 144"/>
                <a:gd name="T8" fmla="*/ 1656 w 2160"/>
                <a:gd name="T9" fmla="*/ 144 h 144"/>
                <a:gd name="T10" fmla="*/ 2160 w 2160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792" y="144"/>
                  </a:lnTo>
                  <a:lnTo>
                    <a:pt x="792" y="0"/>
                  </a:lnTo>
                  <a:lnTo>
                    <a:pt x="1656" y="0"/>
                  </a:lnTo>
                  <a:lnTo>
                    <a:pt x="1656" y="144"/>
                  </a:lnTo>
                  <a:lnTo>
                    <a:pt x="2160" y="14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6" name="Text Box 50"/>
            <p:cNvSpPr txBox="1">
              <a:spLocks noChangeArrowheads="1"/>
            </p:cNvSpPr>
            <p:nvPr/>
          </p:nvSpPr>
          <p:spPr bwMode="auto">
            <a:xfrm>
              <a:off x="3136" y="2203"/>
              <a:ext cx="25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ack</a:t>
              </a:r>
            </a:p>
          </p:txBody>
        </p:sp>
        <p:sp>
          <p:nvSpPr>
            <p:cNvPr id="80947" name="Text Box 51"/>
            <p:cNvSpPr txBox="1">
              <a:spLocks noChangeArrowheads="1"/>
            </p:cNvSpPr>
            <p:nvPr/>
          </p:nvSpPr>
          <p:spPr bwMode="auto">
            <a:xfrm>
              <a:off x="826" y="2729"/>
              <a:ext cx="175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dirty="0"/>
                <a:t>1. Master asserts </a:t>
              </a:r>
              <a:r>
                <a:rPr lang="en-US" i="1" dirty="0" err="1"/>
                <a:t>req</a:t>
              </a:r>
              <a:r>
                <a:rPr lang="en-US" dirty="0"/>
                <a:t> to receive data</a:t>
              </a:r>
            </a:p>
          </p:txBody>
        </p:sp>
        <p:sp>
          <p:nvSpPr>
            <p:cNvPr id="80948" name="Text Box 52"/>
            <p:cNvSpPr txBox="1">
              <a:spLocks noChangeArrowheads="1"/>
            </p:cNvSpPr>
            <p:nvPr/>
          </p:nvSpPr>
          <p:spPr bwMode="auto">
            <a:xfrm>
              <a:off x="826" y="2872"/>
              <a:ext cx="19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dirty="0"/>
                <a:t>2. Servant puts data on bus </a:t>
              </a:r>
              <a:r>
                <a:rPr lang="en-US" b="1" dirty="0"/>
                <a:t>within time </a:t>
              </a:r>
              <a:r>
                <a:rPr lang="en-US" b="1" dirty="0" err="1"/>
                <a:t>t</a:t>
              </a:r>
              <a:r>
                <a:rPr lang="en-US" b="1" baseline="-25000" dirty="0" err="1"/>
                <a:t>access</a:t>
              </a:r>
              <a:endParaRPr lang="en-US" dirty="0"/>
            </a:p>
          </p:txBody>
        </p:sp>
        <p:sp>
          <p:nvSpPr>
            <p:cNvPr id="80949" name="Text Box 53"/>
            <p:cNvSpPr txBox="1">
              <a:spLocks noChangeArrowheads="1"/>
            </p:cNvSpPr>
            <p:nvPr/>
          </p:nvSpPr>
          <p:spPr bwMode="auto">
            <a:xfrm>
              <a:off x="1253" y="2060"/>
              <a:ext cx="86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1</a:t>
              </a:r>
            </a:p>
          </p:txBody>
        </p:sp>
        <p:sp>
          <p:nvSpPr>
            <p:cNvPr id="80950" name="Text Box 54"/>
            <p:cNvSpPr txBox="1">
              <a:spLocks noChangeArrowheads="1"/>
            </p:cNvSpPr>
            <p:nvPr/>
          </p:nvSpPr>
          <p:spPr bwMode="auto">
            <a:xfrm>
              <a:off x="1510" y="2251"/>
              <a:ext cx="86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2</a:t>
              </a:r>
            </a:p>
          </p:txBody>
        </p:sp>
        <p:sp>
          <p:nvSpPr>
            <p:cNvPr id="80951" name="Text Box 55"/>
            <p:cNvSpPr txBox="1">
              <a:spLocks noChangeArrowheads="1"/>
            </p:cNvSpPr>
            <p:nvPr/>
          </p:nvSpPr>
          <p:spPr bwMode="auto">
            <a:xfrm>
              <a:off x="1852" y="2060"/>
              <a:ext cx="86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3</a:t>
              </a:r>
            </a:p>
          </p:txBody>
        </p:sp>
        <p:sp>
          <p:nvSpPr>
            <p:cNvPr id="80952" name="Text Box 56"/>
            <p:cNvSpPr txBox="1">
              <a:spLocks noChangeArrowheads="1"/>
            </p:cNvSpPr>
            <p:nvPr/>
          </p:nvSpPr>
          <p:spPr bwMode="auto">
            <a:xfrm>
              <a:off x="2066" y="2251"/>
              <a:ext cx="86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4</a:t>
              </a:r>
            </a:p>
          </p:txBody>
        </p:sp>
        <p:sp>
          <p:nvSpPr>
            <p:cNvPr id="80953" name="Text Box 57"/>
            <p:cNvSpPr txBox="1">
              <a:spLocks noChangeArrowheads="1"/>
            </p:cNvSpPr>
            <p:nvPr/>
          </p:nvSpPr>
          <p:spPr bwMode="auto">
            <a:xfrm>
              <a:off x="826" y="3015"/>
              <a:ext cx="19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dirty="0"/>
                <a:t>3. Master receives data and </a:t>
              </a:r>
              <a:r>
                <a:rPr lang="en-US" dirty="0" err="1"/>
                <a:t>deasserts</a:t>
              </a:r>
              <a:r>
                <a:rPr lang="en-US" dirty="0"/>
                <a:t> </a:t>
              </a:r>
              <a:r>
                <a:rPr lang="en-US" i="1" dirty="0" err="1"/>
                <a:t>req</a:t>
              </a:r>
              <a:endParaRPr lang="en-US" dirty="0"/>
            </a:p>
          </p:txBody>
        </p:sp>
        <p:sp>
          <p:nvSpPr>
            <p:cNvPr id="80954" name="Text Box 58"/>
            <p:cNvSpPr txBox="1">
              <a:spLocks noChangeArrowheads="1"/>
            </p:cNvSpPr>
            <p:nvPr/>
          </p:nvSpPr>
          <p:spPr bwMode="auto">
            <a:xfrm>
              <a:off x="826" y="3159"/>
              <a:ext cx="19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4. Servant ready for next request</a:t>
              </a:r>
            </a:p>
          </p:txBody>
        </p:sp>
        <p:sp>
          <p:nvSpPr>
            <p:cNvPr id="80955" name="Text Box 59"/>
            <p:cNvSpPr txBox="1">
              <a:spLocks noChangeArrowheads="1"/>
            </p:cNvSpPr>
            <p:nvPr/>
          </p:nvSpPr>
          <p:spPr bwMode="auto">
            <a:xfrm>
              <a:off x="3564" y="2012"/>
              <a:ext cx="85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1</a:t>
              </a:r>
            </a:p>
          </p:txBody>
        </p:sp>
        <p:sp>
          <p:nvSpPr>
            <p:cNvPr id="80956" name="Text Box 60"/>
            <p:cNvSpPr txBox="1">
              <a:spLocks noChangeArrowheads="1"/>
            </p:cNvSpPr>
            <p:nvPr/>
          </p:nvSpPr>
          <p:spPr bwMode="auto">
            <a:xfrm>
              <a:off x="3778" y="2203"/>
              <a:ext cx="8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2</a:t>
              </a:r>
            </a:p>
          </p:txBody>
        </p:sp>
        <p:sp>
          <p:nvSpPr>
            <p:cNvPr id="80957" name="Text Box 61"/>
            <p:cNvSpPr txBox="1">
              <a:spLocks noChangeArrowheads="1"/>
            </p:cNvSpPr>
            <p:nvPr/>
          </p:nvSpPr>
          <p:spPr bwMode="auto">
            <a:xfrm>
              <a:off x="4163" y="2012"/>
              <a:ext cx="85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3</a:t>
              </a:r>
            </a:p>
          </p:txBody>
        </p:sp>
        <p:sp>
          <p:nvSpPr>
            <p:cNvPr id="80958" name="Text Box 62"/>
            <p:cNvSpPr txBox="1">
              <a:spLocks noChangeArrowheads="1"/>
            </p:cNvSpPr>
            <p:nvPr/>
          </p:nvSpPr>
          <p:spPr bwMode="auto">
            <a:xfrm>
              <a:off x="4377" y="2203"/>
              <a:ext cx="8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4</a:t>
              </a:r>
            </a:p>
          </p:txBody>
        </p:sp>
        <p:sp>
          <p:nvSpPr>
            <p:cNvPr id="80959" name="Text Box 63"/>
            <p:cNvSpPr txBox="1">
              <a:spLocks noChangeArrowheads="1"/>
            </p:cNvSpPr>
            <p:nvPr/>
          </p:nvSpPr>
          <p:spPr bwMode="auto">
            <a:xfrm>
              <a:off x="2922" y="2729"/>
              <a:ext cx="175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1. Master asserts </a:t>
              </a:r>
              <a:r>
                <a:rPr lang="en-US" i="1"/>
                <a:t>req</a:t>
              </a:r>
              <a:r>
                <a:rPr lang="en-US"/>
                <a:t> to receive data</a:t>
              </a:r>
            </a:p>
          </p:txBody>
        </p:sp>
        <p:sp>
          <p:nvSpPr>
            <p:cNvPr id="80960" name="Text Box 64"/>
            <p:cNvSpPr txBox="1">
              <a:spLocks noChangeArrowheads="1"/>
            </p:cNvSpPr>
            <p:nvPr/>
          </p:nvSpPr>
          <p:spPr bwMode="auto">
            <a:xfrm>
              <a:off x="2922" y="2872"/>
              <a:ext cx="19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2. Servant puts data on bus </a:t>
              </a:r>
              <a:r>
                <a:rPr lang="en-US" b="1"/>
                <a:t>and asserts </a:t>
              </a:r>
              <a:r>
                <a:rPr lang="en-US" b="1" i="1"/>
                <a:t>ack</a:t>
              </a:r>
              <a:endParaRPr lang="en-US"/>
            </a:p>
          </p:txBody>
        </p:sp>
        <p:sp>
          <p:nvSpPr>
            <p:cNvPr id="80961" name="Text Box 65"/>
            <p:cNvSpPr txBox="1">
              <a:spLocks noChangeArrowheads="1"/>
            </p:cNvSpPr>
            <p:nvPr/>
          </p:nvSpPr>
          <p:spPr bwMode="auto">
            <a:xfrm>
              <a:off x="2922" y="3015"/>
              <a:ext cx="19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3. Master receives data and deasserts </a:t>
              </a:r>
              <a:r>
                <a:rPr lang="en-US" i="1"/>
                <a:t>req</a:t>
              </a:r>
              <a:endParaRPr lang="en-US"/>
            </a:p>
          </p:txBody>
        </p:sp>
        <p:sp>
          <p:nvSpPr>
            <p:cNvPr id="80962" name="Text Box 66"/>
            <p:cNvSpPr txBox="1">
              <a:spLocks noChangeArrowheads="1"/>
            </p:cNvSpPr>
            <p:nvPr/>
          </p:nvSpPr>
          <p:spPr bwMode="auto">
            <a:xfrm>
              <a:off x="2922" y="3159"/>
              <a:ext cx="196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4. Servant ready for next request</a:t>
              </a:r>
            </a:p>
          </p:txBody>
        </p:sp>
        <p:sp>
          <p:nvSpPr>
            <p:cNvPr id="80963" name="Line 67"/>
            <p:cNvSpPr>
              <a:spLocks noChangeShapeType="1"/>
            </p:cNvSpPr>
            <p:nvPr/>
          </p:nvSpPr>
          <p:spPr bwMode="auto">
            <a:xfrm>
              <a:off x="3606" y="1821"/>
              <a:ext cx="5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4" name="Arc 68"/>
            <p:cNvSpPr>
              <a:spLocks/>
            </p:cNvSpPr>
            <p:nvPr/>
          </p:nvSpPr>
          <p:spPr bwMode="auto">
            <a:xfrm rot="10800000">
              <a:off x="3649" y="2108"/>
              <a:ext cx="129" cy="43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5" name="Arc 69"/>
            <p:cNvSpPr>
              <a:spLocks/>
            </p:cNvSpPr>
            <p:nvPr/>
          </p:nvSpPr>
          <p:spPr bwMode="auto">
            <a:xfrm rot="10800000">
              <a:off x="4163" y="2108"/>
              <a:ext cx="214" cy="43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6" name="Arc 70"/>
            <p:cNvSpPr>
              <a:spLocks/>
            </p:cNvSpPr>
            <p:nvPr/>
          </p:nvSpPr>
          <p:spPr bwMode="auto">
            <a:xfrm flipH="1">
              <a:off x="3863" y="2108"/>
              <a:ext cx="300" cy="1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5931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strobe/handshake compromise</a:t>
            </a:r>
          </a:p>
        </p:txBody>
      </p:sp>
      <p:grpSp>
        <p:nvGrpSpPr>
          <p:cNvPr id="81993" name="Group 73"/>
          <p:cNvGrpSpPr>
            <a:grpSpLocks/>
          </p:cNvGrpSpPr>
          <p:nvPr/>
        </p:nvGrpSpPr>
        <p:grpSpPr bwMode="auto">
          <a:xfrm>
            <a:off x="152400" y="1671638"/>
            <a:ext cx="8991600" cy="5110162"/>
            <a:chOff x="761" y="1053"/>
            <a:chExt cx="4029" cy="2709"/>
          </a:xfrm>
        </p:grpSpPr>
        <p:sp>
          <p:nvSpPr>
            <p:cNvPr id="81925" name="Text Box 5"/>
            <p:cNvSpPr txBox="1">
              <a:spLocks noChangeArrowheads="1"/>
            </p:cNvSpPr>
            <p:nvPr/>
          </p:nvSpPr>
          <p:spPr bwMode="auto">
            <a:xfrm>
              <a:off x="904" y="3630"/>
              <a:ext cx="131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b="1"/>
                <a:t>Fast-response case</a:t>
              </a:r>
              <a:endParaRPr lang="en-US" b="1" noProof="1"/>
            </a:p>
          </p:txBody>
        </p:sp>
        <p:sp>
          <p:nvSpPr>
            <p:cNvPr id="81926" name="Line 6"/>
            <p:cNvSpPr>
              <a:spLocks noChangeShapeType="1"/>
            </p:cNvSpPr>
            <p:nvPr/>
          </p:nvSpPr>
          <p:spPr bwMode="auto">
            <a:xfrm>
              <a:off x="1196" y="2372"/>
              <a:ext cx="4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>
              <a:off x="1670" y="2328"/>
              <a:ext cx="3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>
              <a:off x="1670" y="2416"/>
              <a:ext cx="3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29" name="Line 9"/>
            <p:cNvSpPr>
              <a:spLocks noChangeShapeType="1"/>
            </p:cNvSpPr>
            <p:nvPr/>
          </p:nvSpPr>
          <p:spPr bwMode="auto">
            <a:xfrm flipV="1">
              <a:off x="1630" y="2328"/>
              <a:ext cx="40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0" name="Line 10"/>
            <p:cNvSpPr>
              <a:spLocks noChangeShapeType="1"/>
            </p:cNvSpPr>
            <p:nvPr/>
          </p:nvSpPr>
          <p:spPr bwMode="auto">
            <a:xfrm>
              <a:off x="1630" y="2372"/>
              <a:ext cx="40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1" name="Freeform 11"/>
            <p:cNvSpPr>
              <a:spLocks/>
            </p:cNvSpPr>
            <p:nvPr/>
          </p:nvSpPr>
          <p:spPr bwMode="auto">
            <a:xfrm>
              <a:off x="1196" y="1933"/>
              <a:ext cx="1185" cy="88"/>
            </a:xfrm>
            <a:custGeom>
              <a:avLst/>
              <a:gdLst>
                <a:gd name="T0" fmla="*/ 0 w 2160"/>
                <a:gd name="T1" fmla="*/ 144 h 144"/>
                <a:gd name="T2" fmla="*/ 432 w 2160"/>
                <a:gd name="T3" fmla="*/ 144 h 144"/>
                <a:gd name="T4" fmla="*/ 432 w 2160"/>
                <a:gd name="T5" fmla="*/ 0 h 144"/>
                <a:gd name="T6" fmla="*/ 1296 w 2160"/>
                <a:gd name="T7" fmla="*/ 0 h 144"/>
                <a:gd name="T8" fmla="*/ 1296 w 2160"/>
                <a:gd name="T9" fmla="*/ 144 h 144"/>
                <a:gd name="T10" fmla="*/ 2160 w 2160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432" y="144"/>
                  </a:lnTo>
                  <a:lnTo>
                    <a:pt x="432" y="0"/>
                  </a:lnTo>
                  <a:lnTo>
                    <a:pt x="1296" y="0"/>
                  </a:lnTo>
                  <a:lnTo>
                    <a:pt x="1296" y="144"/>
                  </a:lnTo>
                  <a:lnTo>
                    <a:pt x="2160" y="14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2" name="Line 12"/>
            <p:cNvSpPr>
              <a:spLocks noChangeShapeType="1"/>
            </p:cNvSpPr>
            <p:nvPr/>
          </p:nvSpPr>
          <p:spPr bwMode="auto">
            <a:xfrm>
              <a:off x="2065" y="2328"/>
              <a:ext cx="39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3" name="Line 13"/>
            <p:cNvSpPr>
              <a:spLocks noChangeShapeType="1"/>
            </p:cNvSpPr>
            <p:nvPr/>
          </p:nvSpPr>
          <p:spPr bwMode="auto">
            <a:xfrm flipV="1">
              <a:off x="2065" y="2372"/>
              <a:ext cx="39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4" name="Line 14"/>
            <p:cNvSpPr>
              <a:spLocks noChangeShapeType="1"/>
            </p:cNvSpPr>
            <p:nvPr/>
          </p:nvSpPr>
          <p:spPr bwMode="auto">
            <a:xfrm>
              <a:off x="2104" y="2372"/>
              <a:ext cx="2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5" name="Arc 15"/>
            <p:cNvSpPr>
              <a:spLocks/>
            </p:cNvSpPr>
            <p:nvPr/>
          </p:nvSpPr>
          <p:spPr bwMode="auto">
            <a:xfrm rot="10800000">
              <a:off x="1433" y="1977"/>
              <a:ext cx="197" cy="3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6" name="Arc 16"/>
            <p:cNvSpPr>
              <a:spLocks/>
            </p:cNvSpPr>
            <p:nvPr/>
          </p:nvSpPr>
          <p:spPr bwMode="auto">
            <a:xfrm rot="10800000">
              <a:off x="1907" y="1977"/>
              <a:ext cx="197" cy="3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7" name="Text Box 17"/>
            <p:cNvSpPr txBox="1">
              <a:spLocks noChangeArrowheads="1"/>
            </p:cNvSpPr>
            <p:nvPr/>
          </p:nvSpPr>
          <p:spPr bwMode="auto">
            <a:xfrm>
              <a:off x="959" y="1889"/>
              <a:ext cx="237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req</a:t>
              </a:r>
            </a:p>
          </p:txBody>
        </p:sp>
        <p:sp>
          <p:nvSpPr>
            <p:cNvPr id="81938" name="Text Box 18"/>
            <p:cNvSpPr txBox="1">
              <a:spLocks noChangeArrowheads="1"/>
            </p:cNvSpPr>
            <p:nvPr/>
          </p:nvSpPr>
          <p:spPr bwMode="auto">
            <a:xfrm>
              <a:off x="959" y="2240"/>
              <a:ext cx="237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data</a:t>
              </a:r>
            </a:p>
          </p:txBody>
        </p:sp>
        <p:sp>
          <p:nvSpPr>
            <p:cNvPr id="81939" name="Text Box 19"/>
            <p:cNvSpPr txBox="1">
              <a:spLocks noChangeArrowheads="1"/>
            </p:cNvSpPr>
            <p:nvPr/>
          </p:nvSpPr>
          <p:spPr bwMode="auto">
            <a:xfrm>
              <a:off x="959" y="2065"/>
              <a:ext cx="237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wait</a:t>
              </a:r>
            </a:p>
          </p:txBody>
        </p:sp>
        <p:sp>
          <p:nvSpPr>
            <p:cNvPr id="81940" name="Text Box 20"/>
            <p:cNvSpPr txBox="1">
              <a:spLocks noChangeArrowheads="1"/>
            </p:cNvSpPr>
            <p:nvPr/>
          </p:nvSpPr>
          <p:spPr bwMode="auto">
            <a:xfrm>
              <a:off x="1354" y="1889"/>
              <a:ext cx="7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1</a:t>
              </a:r>
            </a:p>
          </p:txBody>
        </p:sp>
        <p:sp>
          <p:nvSpPr>
            <p:cNvPr id="81941" name="Text Box 21"/>
            <p:cNvSpPr txBox="1">
              <a:spLocks noChangeArrowheads="1"/>
            </p:cNvSpPr>
            <p:nvPr/>
          </p:nvSpPr>
          <p:spPr bwMode="auto">
            <a:xfrm>
              <a:off x="1907" y="1889"/>
              <a:ext cx="7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3</a:t>
              </a:r>
            </a:p>
          </p:txBody>
        </p:sp>
        <p:sp>
          <p:nvSpPr>
            <p:cNvPr id="81942" name="Text Box 22"/>
            <p:cNvSpPr txBox="1">
              <a:spLocks noChangeArrowheads="1"/>
            </p:cNvSpPr>
            <p:nvPr/>
          </p:nvSpPr>
          <p:spPr bwMode="auto">
            <a:xfrm>
              <a:off x="2104" y="2240"/>
              <a:ext cx="7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4</a:t>
              </a:r>
            </a:p>
          </p:txBody>
        </p:sp>
        <p:sp>
          <p:nvSpPr>
            <p:cNvPr id="81943" name="Text Box 23"/>
            <p:cNvSpPr txBox="1">
              <a:spLocks noChangeArrowheads="1"/>
            </p:cNvSpPr>
            <p:nvPr/>
          </p:nvSpPr>
          <p:spPr bwMode="auto">
            <a:xfrm>
              <a:off x="761" y="2548"/>
              <a:ext cx="162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1. Master asserts </a:t>
              </a:r>
              <a:r>
                <a:rPr lang="en-US" i="1"/>
                <a:t>req</a:t>
              </a:r>
              <a:r>
                <a:rPr lang="en-US"/>
                <a:t> to receive data</a:t>
              </a:r>
            </a:p>
          </p:txBody>
        </p:sp>
        <p:sp>
          <p:nvSpPr>
            <p:cNvPr id="81944" name="Text Box 24"/>
            <p:cNvSpPr txBox="1">
              <a:spLocks noChangeArrowheads="1"/>
            </p:cNvSpPr>
            <p:nvPr/>
          </p:nvSpPr>
          <p:spPr bwMode="auto">
            <a:xfrm>
              <a:off x="761" y="2680"/>
              <a:ext cx="193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 dirty="0"/>
                <a:t>2</a:t>
              </a:r>
              <a:r>
                <a:rPr lang="en-US" dirty="0"/>
                <a:t>. Servant puts data on bus</a:t>
              </a:r>
              <a:r>
                <a:rPr lang="en-US" i="1" dirty="0"/>
                <a:t> </a:t>
              </a:r>
              <a:r>
                <a:rPr lang="en-US" b="1" dirty="0"/>
                <a:t>within time </a:t>
              </a:r>
              <a:r>
                <a:rPr lang="en-US" b="1" dirty="0" err="1"/>
                <a:t>t</a:t>
              </a:r>
              <a:r>
                <a:rPr lang="en-US" b="1" baseline="-25000" dirty="0" err="1"/>
                <a:t>access</a:t>
              </a:r>
              <a:endParaRPr lang="en-US" i="1" dirty="0"/>
            </a:p>
          </p:txBody>
        </p:sp>
        <p:sp>
          <p:nvSpPr>
            <p:cNvPr id="81945" name="Text Box 25"/>
            <p:cNvSpPr txBox="1">
              <a:spLocks noChangeArrowheads="1"/>
            </p:cNvSpPr>
            <p:nvPr/>
          </p:nvSpPr>
          <p:spPr bwMode="auto">
            <a:xfrm>
              <a:off x="761" y="2944"/>
              <a:ext cx="1817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3. Master receives data and deasserts </a:t>
              </a:r>
              <a:r>
                <a:rPr lang="en-US" i="1"/>
                <a:t>req</a:t>
              </a:r>
              <a:endParaRPr lang="en-US"/>
            </a:p>
          </p:txBody>
        </p:sp>
        <p:sp>
          <p:nvSpPr>
            <p:cNvPr id="81946" name="Text Box 26"/>
            <p:cNvSpPr txBox="1">
              <a:spLocks noChangeArrowheads="1"/>
            </p:cNvSpPr>
            <p:nvPr/>
          </p:nvSpPr>
          <p:spPr bwMode="auto">
            <a:xfrm>
              <a:off x="761" y="3076"/>
              <a:ext cx="1817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4. Servant ready for next request</a:t>
              </a:r>
            </a:p>
          </p:txBody>
        </p:sp>
        <p:sp>
          <p:nvSpPr>
            <p:cNvPr id="81947" name="Line 27"/>
            <p:cNvSpPr>
              <a:spLocks noChangeShapeType="1"/>
            </p:cNvSpPr>
            <p:nvPr/>
          </p:nvSpPr>
          <p:spPr bwMode="auto">
            <a:xfrm>
              <a:off x="1196" y="2197"/>
              <a:ext cx="11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8" name="Text Box 28"/>
            <p:cNvSpPr txBox="1">
              <a:spLocks noChangeArrowheads="1"/>
            </p:cNvSpPr>
            <p:nvPr/>
          </p:nvSpPr>
          <p:spPr bwMode="auto">
            <a:xfrm>
              <a:off x="1512" y="2240"/>
              <a:ext cx="7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2</a:t>
              </a:r>
            </a:p>
          </p:txBody>
        </p:sp>
        <p:sp>
          <p:nvSpPr>
            <p:cNvPr id="81949" name="Text Box 29"/>
            <p:cNvSpPr txBox="1">
              <a:spLocks noChangeArrowheads="1"/>
            </p:cNvSpPr>
            <p:nvPr/>
          </p:nvSpPr>
          <p:spPr bwMode="auto">
            <a:xfrm>
              <a:off x="2912" y="3630"/>
              <a:ext cx="1711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b="1"/>
                <a:t>Slow-response case</a:t>
              </a:r>
              <a:endParaRPr lang="en-US" b="1" noProof="1"/>
            </a:p>
          </p:txBody>
        </p:sp>
        <p:sp>
          <p:nvSpPr>
            <p:cNvPr id="81950" name="Rectangle 30"/>
            <p:cNvSpPr>
              <a:spLocks noChangeArrowheads="1"/>
            </p:cNvSpPr>
            <p:nvPr/>
          </p:nvSpPr>
          <p:spPr bwMode="auto">
            <a:xfrm>
              <a:off x="1986" y="1053"/>
              <a:ext cx="474" cy="7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Master</a:t>
              </a:r>
            </a:p>
          </p:txBody>
        </p:sp>
        <p:sp>
          <p:nvSpPr>
            <p:cNvPr id="81951" name="Rectangle 31"/>
            <p:cNvSpPr>
              <a:spLocks noChangeArrowheads="1"/>
            </p:cNvSpPr>
            <p:nvPr/>
          </p:nvSpPr>
          <p:spPr bwMode="auto">
            <a:xfrm>
              <a:off x="3013" y="1053"/>
              <a:ext cx="474" cy="7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Servant</a:t>
              </a:r>
            </a:p>
          </p:txBody>
        </p:sp>
        <p:sp>
          <p:nvSpPr>
            <p:cNvPr id="81952" name="Line 32"/>
            <p:cNvSpPr>
              <a:spLocks noChangeShapeType="1"/>
            </p:cNvSpPr>
            <p:nvPr/>
          </p:nvSpPr>
          <p:spPr bwMode="auto">
            <a:xfrm>
              <a:off x="2458" y="1254"/>
              <a:ext cx="5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53" name="Line 33"/>
            <p:cNvSpPr>
              <a:spLocks noChangeShapeType="1"/>
            </p:cNvSpPr>
            <p:nvPr/>
          </p:nvSpPr>
          <p:spPr bwMode="auto">
            <a:xfrm>
              <a:off x="2458" y="1430"/>
              <a:ext cx="5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54" name="Text Box 34"/>
            <p:cNvSpPr txBox="1">
              <a:spLocks noChangeArrowheads="1"/>
            </p:cNvSpPr>
            <p:nvPr/>
          </p:nvSpPr>
          <p:spPr bwMode="auto">
            <a:xfrm>
              <a:off x="2537" y="1078"/>
              <a:ext cx="39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req</a:t>
              </a:r>
            </a:p>
          </p:txBody>
        </p:sp>
        <p:sp>
          <p:nvSpPr>
            <p:cNvPr id="81955" name="Text Box 35"/>
            <p:cNvSpPr txBox="1">
              <a:spLocks noChangeArrowheads="1"/>
            </p:cNvSpPr>
            <p:nvPr/>
          </p:nvSpPr>
          <p:spPr bwMode="auto">
            <a:xfrm>
              <a:off x="2537" y="1298"/>
              <a:ext cx="39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wait</a:t>
              </a:r>
            </a:p>
          </p:txBody>
        </p:sp>
        <p:sp>
          <p:nvSpPr>
            <p:cNvPr id="81956" name="Text Box 36"/>
            <p:cNvSpPr txBox="1">
              <a:spLocks noChangeArrowheads="1"/>
            </p:cNvSpPr>
            <p:nvPr/>
          </p:nvSpPr>
          <p:spPr bwMode="auto">
            <a:xfrm>
              <a:off x="2537" y="1518"/>
              <a:ext cx="39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data</a:t>
              </a:r>
            </a:p>
          </p:txBody>
        </p:sp>
        <p:sp>
          <p:nvSpPr>
            <p:cNvPr id="81957" name="Line 37"/>
            <p:cNvSpPr>
              <a:spLocks noChangeShapeType="1"/>
            </p:cNvSpPr>
            <p:nvPr/>
          </p:nvSpPr>
          <p:spPr bwMode="auto">
            <a:xfrm>
              <a:off x="3131" y="2372"/>
              <a:ext cx="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58" name="Line 38"/>
            <p:cNvSpPr>
              <a:spLocks noChangeShapeType="1"/>
            </p:cNvSpPr>
            <p:nvPr/>
          </p:nvSpPr>
          <p:spPr bwMode="auto">
            <a:xfrm>
              <a:off x="3803" y="2328"/>
              <a:ext cx="3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59" name="Line 39"/>
            <p:cNvSpPr>
              <a:spLocks noChangeShapeType="1"/>
            </p:cNvSpPr>
            <p:nvPr/>
          </p:nvSpPr>
          <p:spPr bwMode="auto">
            <a:xfrm>
              <a:off x="3803" y="2416"/>
              <a:ext cx="3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60" name="Line 40"/>
            <p:cNvSpPr>
              <a:spLocks noChangeShapeType="1"/>
            </p:cNvSpPr>
            <p:nvPr/>
          </p:nvSpPr>
          <p:spPr bwMode="auto">
            <a:xfrm>
              <a:off x="4158" y="2328"/>
              <a:ext cx="40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61" name="Line 41"/>
            <p:cNvSpPr>
              <a:spLocks noChangeShapeType="1"/>
            </p:cNvSpPr>
            <p:nvPr/>
          </p:nvSpPr>
          <p:spPr bwMode="auto">
            <a:xfrm flipV="1">
              <a:off x="4158" y="2372"/>
              <a:ext cx="40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62" name="Line 42"/>
            <p:cNvSpPr>
              <a:spLocks noChangeShapeType="1"/>
            </p:cNvSpPr>
            <p:nvPr/>
          </p:nvSpPr>
          <p:spPr bwMode="auto">
            <a:xfrm>
              <a:off x="4198" y="2372"/>
              <a:ext cx="1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63" name="Text Box 43"/>
            <p:cNvSpPr txBox="1">
              <a:spLocks noChangeArrowheads="1"/>
            </p:cNvSpPr>
            <p:nvPr/>
          </p:nvSpPr>
          <p:spPr bwMode="auto">
            <a:xfrm>
              <a:off x="2894" y="1889"/>
              <a:ext cx="237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req</a:t>
              </a:r>
            </a:p>
          </p:txBody>
        </p:sp>
        <p:sp>
          <p:nvSpPr>
            <p:cNvPr id="81964" name="Text Box 44"/>
            <p:cNvSpPr txBox="1">
              <a:spLocks noChangeArrowheads="1"/>
            </p:cNvSpPr>
            <p:nvPr/>
          </p:nvSpPr>
          <p:spPr bwMode="auto">
            <a:xfrm>
              <a:off x="2894" y="2240"/>
              <a:ext cx="237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data</a:t>
              </a:r>
            </a:p>
          </p:txBody>
        </p:sp>
        <p:sp>
          <p:nvSpPr>
            <p:cNvPr id="81965" name="Text Box 45"/>
            <p:cNvSpPr txBox="1">
              <a:spLocks noChangeArrowheads="1"/>
            </p:cNvSpPr>
            <p:nvPr/>
          </p:nvSpPr>
          <p:spPr bwMode="auto">
            <a:xfrm>
              <a:off x="2894" y="2065"/>
              <a:ext cx="237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wait</a:t>
              </a:r>
            </a:p>
          </p:txBody>
        </p:sp>
        <p:sp>
          <p:nvSpPr>
            <p:cNvPr id="81966" name="Text Box 46"/>
            <p:cNvSpPr txBox="1">
              <a:spLocks noChangeArrowheads="1"/>
            </p:cNvSpPr>
            <p:nvPr/>
          </p:nvSpPr>
          <p:spPr bwMode="auto">
            <a:xfrm>
              <a:off x="3210" y="1889"/>
              <a:ext cx="7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1</a:t>
              </a:r>
            </a:p>
          </p:txBody>
        </p:sp>
        <p:sp>
          <p:nvSpPr>
            <p:cNvPr id="81967" name="Text Box 47"/>
            <p:cNvSpPr txBox="1">
              <a:spLocks noChangeArrowheads="1"/>
            </p:cNvSpPr>
            <p:nvPr/>
          </p:nvSpPr>
          <p:spPr bwMode="auto">
            <a:xfrm>
              <a:off x="3921" y="2065"/>
              <a:ext cx="7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3</a:t>
              </a:r>
            </a:p>
          </p:txBody>
        </p:sp>
        <p:sp>
          <p:nvSpPr>
            <p:cNvPr id="81968" name="Text Box 48"/>
            <p:cNvSpPr txBox="1">
              <a:spLocks noChangeArrowheads="1"/>
            </p:cNvSpPr>
            <p:nvPr/>
          </p:nvSpPr>
          <p:spPr bwMode="auto">
            <a:xfrm>
              <a:off x="4119" y="1889"/>
              <a:ext cx="7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4</a:t>
              </a:r>
            </a:p>
          </p:txBody>
        </p:sp>
        <p:sp>
          <p:nvSpPr>
            <p:cNvPr id="81969" name="Text Box 49"/>
            <p:cNvSpPr txBox="1">
              <a:spLocks noChangeArrowheads="1"/>
            </p:cNvSpPr>
            <p:nvPr/>
          </p:nvSpPr>
          <p:spPr bwMode="auto">
            <a:xfrm>
              <a:off x="2697" y="2548"/>
              <a:ext cx="1619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1. Master asserts </a:t>
              </a:r>
              <a:r>
                <a:rPr lang="en-US" i="1"/>
                <a:t>req</a:t>
              </a:r>
              <a:r>
                <a:rPr lang="en-US"/>
                <a:t> to receive data</a:t>
              </a:r>
            </a:p>
          </p:txBody>
        </p:sp>
        <p:sp>
          <p:nvSpPr>
            <p:cNvPr id="81970" name="Text Box 50"/>
            <p:cNvSpPr txBox="1">
              <a:spLocks noChangeArrowheads="1"/>
            </p:cNvSpPr>
            <p:nvPr/>
          </p:nvSpPr>
          <p:spPr bwMode="auto">
            <a:xfrm>
              <a:off x="2697" y="2680"/>
              <a:ext cx="2093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2. Servant can't put data within </a:t>
              </a:r>
              <a:r>
                <a:rPr lang="en-US" b="1"/>
                <a:t>t</a:t>
              </a:r>
              <a:r>
                <a:rPr lang="en-US" b="1" baseline="-25000"/>
                <a:t>access</a:t>
              </a:r>
              <a:r>
                <a:rPr lang="en-US"/>
                <a:t>, </a:t>
              </a:r>
              <a:r>
                <a:rPr lang="en-US" b="1"/>
                <a:t>asserts </a:t>
              </a:r>
              <a:r>
                <a:rPr lang="en-US" b="1" i="1"/>
                <a:t>wait</a:t>
              </a:r>
              <a:r>
                <a:rPr lang="en-US"/>
                <a:t> ack</a:t>
              </a:r>
            </a:p>
          </p:txBody>
        </p:sp>
        <p:sp>
          <p:nvSpPr>
            <p:cNvPr id="81971" name="Text Box 51"/>
            <p:cNvSpPr txBox="1">
              <a:spLocks noChangeArrowheads="1"/>
            </p:cNvSpPr>
            <p:nvPr/>
          </p:nvSpPr>
          <p:spPr bwMode="auto">
            <a:xfrm>
              <a:off x="2697" y="2812"/>
              <a:ext cx="2014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3. Servant puts data on bus and </a:t>
              </a:r>
              <a:r>
                <a:rPr lang="en-US" b="1"/>
                <a:t>deasserts </a:t>
              </a:r>
              <a:r>
                <a:rPr lang="en-US" b="1" i="1"/>
                <a:t>wait</a:t>
              </a:r>
              <a:endParaRPr lang="en-US"/>
            </a:p>
          </p:txBody>
        </p:sp>
        <p:sp>
          <p:nvSpPr>
            <p:cNvPr id="81972" name="Text Box 52"/>
            <p:cNvSpPr txBox="1">
              <a:spLocks noChangeArrowheads="1"/>
            </p:cNvSpPr>
            <p:nvPr/>
          </p:nvSpPr>
          <p:spPr bwMode="auto">
            <a:xfrm>
              <a:off x="2697" y="2944"/>
              <a:ext cx="1817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4. Master receives data and deasserts </a:t>
              </a:r>
              <a:r>
                <a:rPr lang="en-US" i="1"/>
                <a:t>req</a:t>
              </a:r>
              <a:endParaRPr lang="en-US"/>
            </a:p>
          </p:txBody>
        </p:sp>
        <p:sp>
          <p:nvSpPr>
            <p:cNvPr id="81973" name="Line 53"/>
            <p:cNvSpPr>
              <a:spLocks noChangeShapeType="1"/>
            </p:cNvSpPr>
            <p:nvPr/>
          </p:nvSpPr>
          <p:spPr bwMode="auto">
            <a:xfrm>
              <a:off x="2458" y="1694"/>
              <a:ext cx="5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74" name="Text Box 54"/>
            <p:cNvSpPr txBox="1">
              <a:spLocks noChangeArrowheads="1"/>
            </p:cNvSpPr>
            <p:nvPr/>
          </p:nvSpPr>
          <p:spPr bwMode="auto">
            <a:xfrm>
              <a:off x="3487" y="2065"/>
              <a:ext cx="7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2</a:t>
              </a:r>
            </a:p>
          </p:txBody>
        </p:sp>
        <p:sp>
          <p:nvSpPr>
            <p:cNvPr id="81975" name="Line 55"/>
            <p:cNvSpPr>
              <a:spLocks noChangeShapeType="1"/>
            </p:cNvSpPr>
            <p:nvPr/>
          </p:nvSpPr>
          <p:spPr bwMode="auto">
            <a:xfrm>
              <a:off x="1433" y="1933"/>
              <a:ext cx="0" cy="5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76" name="Line 56"/>
            <p:cNvSpPr>
              <a:spLocks noChangeShapeType="1"/>
            </p:cNvSpPr>
            <p:nvPr/>
          </p:nvSpPr>
          <p:spPr bwMode="auto">
            <a:xfrm>
              <a:off x="1670" y="2328"/>
              <a:ext cx="0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77" name="Text Box 57"/>
            <p:cNvSpPr txBox="1">
              <a:spLocks noChangeArrowheads="1"/>
            </p:cNvSpPr>
            <p:nvPr/>
          </p:nvSpPr>
          <p:spPr bwMode="auto">
            <a:xfrm>
              <a:off x="1354" y="2416"/>
              <a:ext cx="39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t</a:t>
              </a:r>
              <a:r>
                <a:rPr lang="en-US" baseline="-25000"/>
                <a:t>access</a:t>
              </a:r>
              <a:endParaRPr lang="en-US"/>
            </a:p>
          </p:txBody>
        </p:sp>
        <p:sp>
          <p:nvSpPr>
            <p:cNvPr id="81978" name="Line 58"/>
            <p:cNvSpPr>
              <a:spLocks noChangeShapeType="1"/>
            </p:cNvSpPr>
            <p:nvPr/>
          </p:nvSpPr>
          <p:spPr bwMode="auto">
            <a:xfrm>
              <a:off x="3368" y="1933"/>
              <a:ext cx="0" cy="5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79" name="Line 59"/>
            <p:cNvSpPr>
              <a:spLocks noChangeShapeType="1"/>
            </p:cNvSpPr>
            <p:nvPr/>
          </p:nvSpPr>
          <p:spPr bwMode="auto">
            <a:xfrm>
              <a:off x="3605" y="2328"/>
              <a:ext cx="0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80" name="Text Box 60"/>
            <p:cNvSpPr txBox="1">
              <a:spLocks noChangeArrowheads="1"/>
            </p:cNvSpPr>
            <p:nvPr/>
          </p:nvSpPr>
          <p:spPr bwMode="auto">
            <a:xfrm>
              <a:off x="3289" y="2416"/>
              <a:ext cx="39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t</a:t>
              </a:r>
              <a:r>
                <a:rPr lang="en-US" baseline="-25000"/>
                <a:t>access</a:t>
              </a:r>
              <a:endParaRPr lang="en-US"/>
            </a:p>
          </p:txBody>
        </p:sp>
        <p:sp>
          <p:nvSpPr>
            <p:cNvPr id="81981" name="Line 61"/>
            <p:cNvSpPr>
              <a:spLocks noChangeShapeType="1"/>
            </p:cNvSpPr>
            <p:nvPr/>
          </p:nvSpPr>
          <p:spPr bwMode="auto">
            <a:xfrm flipV="1">
              <a:off x="3763" y="2328"/>
              <a:ext cx="40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82" name="Line 62"/>
            <p:cNvSpPr>
              <a:spLocks noChangeShapeType="1"/>
            </p:cNvSpPr>
            <p:nvPr/>
          </p:nvSpPr>
          <p:spPr bwMode="auto">
            <a:xfrm>
              <a:off x="3763" y="2372"/>
              <a:ext cx="40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83" name="Freeform 63"/>
            <p:cNvSpPr>
              <a:spLocks/>
            </p:cNvSpPr>
            <p:nvPr/>
          </p:nvSpPr>
          <p:spPr bwMode="auto">
            <a:xfrm>
              <a:off x="3139" y="1933"/>
              <a:ext cx="1179" cy="88"/>
            </a:xfrm>
            <a:custGeom>
              <a:avLst/>
              <a:gdLst>
                <a:gd name="T0" fmla="*/ 0 w 2150"/>
                <a:gd name="T1" fmla="*/ 142 h 144"/>
                <a:gd name="T2" fmla="*/ 428 w 2150"/>
                <a:gd name="T3" fmla="*/ 144 h 144"/>
                <a:gd name="T4" fmla="*/ 428 w 2150"/>
                <a:gd name="T5" fmla="*/ 0 h 144"/>
                <a:gd name="T6" fmla="*/ 1739 w 2150"/>
                <a:gd name="T7" fmla="*/ 0 h 144"/>
                <a:gd name="T8" fmla="*/ 1739 w 2150"/>
                <a:gd name="T9" fmla="*/ 144 h 144"/>
                <a:gd name="T10" fmla="*/ 2150 w 2150"/>
                <a:gd name="T11" fmla="*/ 14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0" h="144">
                  <a:moveTo>
                    <a:pt x="0" y="142"/>
                  </a:moveTo>
                  <a:lnTo>
                    <a:pt x="428" y="144"/>
                  </a:lnTo>
                  <a:lnTo>
                    <a:pt x="428" y="0"/>
                  </a:lnTo>
                  <a:lnTo>
                    <a:pt x="1739" y="0"/>
                  </a:lnTo>
                  <a:lnTo>
                    <a:pt x="1739" y="144"/>
                  </a:lnTo>
                  <a:lnTo>
                    <a:pt x="2150" y="14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84" name="Freeform 64"/>
            <p:cNvSpPr>
              <a:spLocks/>
            </p:cNvSpPr>
            <p:nvPr/>
          </p:nvSpPr>
          <p:spPr bwMode="auto">
            <a:xfrm>
              <a:off x="3131" y="2109"/>
              <a:ext cx="1185" cy="88"/>
            </a:xfrm>
            <a:custGeom>
              <a:avLst/>
              <a:gdLst>
                <a:gd name="T0" fmla="*/ 0 w 2160"/>
                <a:gd name="T1" fmla="*/ 144 h 144"/>
                <a:gd name="T2" fmla="*/ 792 w 2160"/>
                <a:gd name="T3" fmla="*/ 144 h 144"/>
                <a:gd name="T4" fmla="*/ 792 w 2160"/>
                <a:gd name="T5" fmla="*/ 0 h 144"/>
                <a:gd name="T6" fmla="*/ 1440 w 2160"/>
                <a:gd name="T7" fmla="*/ 0 h 144"/>
                <a:gd name="T8" fmla="*/ 1440 w 2160"/>
                <a:gd name="T9" fmla="*/ 144 h 144"/>
                <a:gd name="T10" fmla="*/ 2160 w 2160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792" y="144"/>
                  </a:lnTo>
                  <a:lnTo>
                    <a:pt x="792" y="0"/>
                  </a:lnTo>
                  <a:lnTo>
                    <a:pt x="1440" y="0"/>
                  </a:lnTo>
                  <a:lnTo>
                    <a:pt x="1440" y="144"/>
                  </a:lnTo>
                  <a:lnTo>
                    <a:pt x="2160" y="14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85" name="Arc 65"/>
            <p:cNvSpPr>
              <a:spLocks/>
            </p:cNvSpPr>
            <p:nvPr/>
          </p:nvSpPr>
          <p:spPr bwMode="auto">
            <a:xfrm rot="10800000">
              <a:off x="3368" y="1977"/>
              <a:ext cx="198" cy="2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86" name="Arc 66"/>
            <p:cNvSpPr>
              <a:spLocks/>
            </p:cNvSpPr>
            <p:nvPr/>
          </p:nvSpPr>
          <p:spPr bwMode="auto">
            <a:xfrm flipH="1">
              <a:off x="3921" y="1977"/>
              <a:ext cx="198" cy="2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87" name="Text Box 67"/>
            <p:cNvSpPr txBox="1">
              <a:spLocks noChangeArrowheads="1"/>
            </p:cNvSpPr>
            <p:nvPr/>
          </p:nvSpPr>
          <p:spPr bwMode="auto">
            <a:xfrm>
              <a:off x="2697" y="3076"/>
              <a:ext cx="1817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5. Servant ready for next request</a:t>
              </a:r>
            </a:p>
          </p:txBody>
        </p:sp>
        <p:sp>
          <p:nvSpPr>
            <p:cNvPr id="81988" name="Text Box 68"/>
            <p:cNvSpPr txBox="1">
              <a:spLocks noChangeArrowheads="1"/>
            </p:cNvSpPr>
            <p:nvPr/>
          </p:nvSpPr>
          <p:spPr bwMode="auto">
            <a:xfrm>
              <a:off x="4198" y="2240"/>
              <a:ext cx="7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5</a:t>
              </a:r>
            </a:p>
          </p:txBody>
        </p:sp>
        <p:sp>
          <p:nvSpPr>
            <p:cNvPr id="81989" name="Arc 69"/>
            <p:cNvSpPr>
              <a:spLocks/>
            </p:cNvSpPr>
            <p:nvPr/>
          </p:nvSpPr>
          <p:spPr bwMode="auto">
            <a:xfrm rot="10800000">
              <a:off x="3368" y="1977"/>
              <a:ext cx="395" cy="3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90" name="Arc 70"/>
            <p:cNvSpPr>
              <a:spLocks/>
            </p:cNvSpPr>
            <p:nvPr/>
          </p:nvSpPr>
          <p:spPr bwMode="auto">
            <a:xfrm rot="10800000">
              <a:off x="4079" y="1977"/>
              <a:ext cx="119" cy="3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91" name="Arc 71"/>
            <p:cNvSpPr>
              <a:spLocks/>
            </p:cNvSpPr>
            <p:nvPr/>
          </p:nvSpPr>
          <p:spPr bwMode="auto">
            <a:xfrm flipH="1">
              <a:off x="3763" y="2153"/>
              <a:ext cx="158" cy="2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92" name="Text Box 72"/>
            <p:cNvSpPr txBox="1">
              <a:spLocks noChangeArrowheads="1"/>
            </p:cNvSpPr>
            <p:nvPr/>
          </p:nvSpPr>
          <p:spPr bwMode="auto">
            <a:xfrm>
              <a:off x="761" y="2812"/>
              <a:ext cx="181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     </a:t>
              </a:r>
              <a:r>
                <a:rPr lang="en-US"/>
                <a:t>(wait line is unused)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25380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Microprocessor interfacing: I/O addressing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microprocessor communicates with other devices using some of its pins</a:t>
            </a:r>
          </a:p>
          <a:p>
            <a:pPr marL="457200" lvl="1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Port-based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I/O (parallel I/O)</a:t>
            </a:r>
          </a:p>
          <a:p>
            <a:pPr lvl="2"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has one or more N-bit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ports</a:t>
            </a:r>
          </a:p>
          <a:p>
            <a:pPr lvl="2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Processor’s software reads and writes a port just like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register</a:t>
            </a:r>
          </a:p>
          <a:p>
            <a:pPr lvl="2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E.g., P0 = 0xFF;  v = P1.2;  -- P0 and P1 are 8-bit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ports</a:t>
            </a:r>
          </a:p>
          <a:p>
            <a:pPr lvl="2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Bus-based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I/O</a:t>
            </a:r>
          </a:p>
          <a:p>
            <a:pPr marL="457200" lvl="1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Processor has address, data and control ports that form a single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bus</a:t>
            </a:r>
          </a:p>
          <a:p>
            <a:pPr lvl="2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Communication protocol is built into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processor</a:t>
            </a:r>
          </a:p>
          <a:p>
            <a:pPr lvl="2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single instruction carries out the read or write protocol on the bus</a:t>
            </a:r>
          </a:p>
        </p:txBody>
      </p:sp>
    </p:spTree>
    <p:extLst>
      <p:ext uri="{BB962C8B-B14F-4D97-AF65-F5344CB8AC3E}">
        <p14:creationId xmlns="" xmlns:p14="http://schemas.microsoft.com/office/powerpoint/2010/main" val="252806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5281</Words>
  <Application>Microsoft Office PowerPoint</Application>
  <PresentationFormat>On-screen Show (4:3)</PresentationFormat>
  <Paragraphs>1466</Paragraphs>
  <Slides>62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Interfacing</vt:lpstr>
      <vt:lpstr>Introduction</vt:lpstr>
      <vt:lpstr>A simple bus</vt:lpstr>
      <vt:lpstr>Ports</vt:lpstr>
      <vt:lpstr>Timing Diagrams</vt:lpstr>
      <vt:lpstr>Basic protocol concepts</vt:lpstr>
      <vt:lpstr>Basic protocol concepts: control methods</vt:lpstr>
      <vt:lpstr>A strobe/handshake compromise</vt:lpstr>
      <vt:lpstr>Microprocessor interfacing: I/O addressing</vt:lpstr>
      <vt:lpstr>Compromises/extensions</vt:lpstr>
      <vt:lpstr>Types of bus-based I/O:  memory-mapped I/O and standard I/O</vt:lpstr>
      <vt:lpstr>Microprocessor interfacing: interrupts</vt:lpstr>
      <vt:lpstr>Microprocessor interfacing: interrupts</vt:lpstr>
      <vt:lpstr>Interrupt-driven I/O using fixed ISR location</vt:lpstr>
      <vt:lpstr>Interrupt-driven I/O using fixed ISR location </vt:lpstr>
      <vt:lpstr>Interrupt-driven I/O using fixed ISR location </vt:lpstr>
      <vt:lpstr>Interrupt-driven I/O using fixed ISR location </vt:lpstr>
      <vt:lpstr>Interrupt-driven I/O using fixed ISR location </vt:lpstr>
      <vt:lpstr>Interrupt-driven I/O using fixed ISR location </vt:lpstr>
      <vt:lpstr>Interrupt-driven I/O using vectored interrupt</vt:lpstr>
      <vt:lpstr>Interrupt-driven I/O using vectored interrupt </vt:lpstr>
      <vt:lpstr>Interrupt-driven I/O using vectored interrupt </vt:lpstr>
      <vt:lpstr>Interrupt-driven I/O using vectored interrupt </vt:lpstr>
      <vt:lpstr>Interrupt-driven I/O using vectored interrupt </vt:lpstr>
      <vt:lpstr>Interrupt-driven I/O using vectored interrupt </vt:lpstr>
      <vt:lpstr>Interrupt-driven I/O using vectored interrupt </vt:lpstr>
      <vt:lpstr>Interrupt address table</vt:lpstr>
      <vt:lpstr>Additional interrupt issues</vt:lpstr>
      <vt:lpstr>Direct memory access</vt:lpstr>
      <vt:lpstr>Peripheral to memory transfer without DMA, using vectored interrupt</vt:lpstr>
      <vt:lpstr>Slide 31</vt:lpstr>
      <vt:lpstr>Peripheral to memory transfer without DMA, using vectored interrupt </vt:lpstr>
      <vt:lpstr>Peripheral to memory transfer without DMA, using vectored interrupt </vt:lpstr>
      <vt:lpstr>Peripheral to memory transfer without DMA, using vectored interrupt (cont’)</vt:lpstr>
      <vt:lpstr>Peripheral to memory transfer without DMA, using vectored interrupt (cont’)</vt:lpstr>
      <vt:lpstr>Peripheral to memory transfer without DMA, using vectored interrupt (cont’)</vt:lpstr>
      <vt:lpstr>Peripheral to memory transfer with DMA</vt:lpstr>
      <vt:lpstr>Peripheral to memory transfer with DMA</vt:lpstr>
      <vt:lpstr>Peripheral to memory transfer with DMA (cont’)</vt:lpstr>
      <vt:lpstr>Peripheral to memory transfer with DMA (cont’)</vt:lpstr>
      <vt:lpstr>Peripheral to memory transfer with DMA (cont’)</vt:lpstr>
      <vt:lpstr>Peripheral to memory transfer with DMA (cont’)</vt:lpstr>
      <vt:lpstr>Arbitration: Priority arbiter</vt:lpstr>
      <vt:lpstr>Arbitration using a priority arbiter(Daisy Chain)</vt:lpstr>
      <vt:lpstr>Arbitration: Priority arbiter</vt:lpstr>
      <vt:lpstr>Multilevel bus architectures</vt:lpstr>
      <vt:lpstr>Multilevel bus architectures</vt:lpstr>
      <vt:lpstr>Advanced communication principles</vt:lpstr>
      <vt:lpstr>Parallel communication</vt:lpstr>
      <vt:lpstr>Serial communication</vt:lpstr>
      <vt:lpstr>Wireless communication</vt:lpstr>
      <vt:lpstr>Error detection and correction</vt:lpstr>
      <vt:lpstr>Serial protocols: I2C </vt:lpstr>
      <vt:lpstr>I2C bus structure</vt:lpstr>
      <vt:lpstr>Serial protocols: CAN</vt:lpstr>
      <vt:lpstr>Serial protocols: FireWire</vt:lpstr>
      <vt:lpstr>Serial protocols: USB</vt:lpstr>
      <vt:lpstr>Parallel protocols: PCI Bus</vt:lpstr>
      <vt:lpstr>Parallel protocols: ARM Bus</vt:lpstr>
      <vt:lpstr>Wireless protocols: IrDA</vt:lpstr>
      <vt:lpstr>Wireless protocols: Bluetooth</vt:lpstr>
      <vt:lpstr>Wireless Protocols: IEEE 802.11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</dc:title>
  <dc:creator>DpN</dc:creator>
  <cp:lastModifiedBy>adbl</cp:lastModifiedBy>
  <cp:revision>130</cp:revision>
  <dcterms:created xsi:type="dcterms:W3CDTF">2006-08-16T00:00:00Z</dcterms:created>
  <dcterms:modified xsi:type="dcterms:W3CDTF">2020-02-11T03:41:28Z</dcterms:modified>
</cp:coreProperties>
</file>