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5" r:id="rId4"/>
    <p:sldId id="266" r:id="rId5"/>
    <p:sldId id="261" r:id="rId6"/>
    <p:sldId id="262" r:id="rId7"/>
    <p:sldId id="263" r:id="rId8"/>
    <p:sldId id="264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5"/>
  </p:normalViewPr>
  <p:slideViewPr>
    <p:cSldViewPr snapToGrid="0" snapToObjects="1">
      <p:cViewPr varScale="1">
        <p:scale>
          <a:sx n="89" d="100"/>
          <a:sy n="89" d="100"/>
        </p:scale>
        <p:origin x="5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halkduster" panose="03050602040202020205" pitchFamily="66" charset="77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Definition: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Blackboard Architecture is a software design pattern.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Used primarily in artificial intelligence (AI).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Integrates various specialized, independent modules to solve complex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problems collaboratively.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Historical Context: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Conceptualized in the 1970s.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Initially used for speech recognition systems.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Applied to a wide range of AI problems.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Purpose and Significance: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Addresses the need for a flexible and robust framework.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Facilitates collaboration among diverse problem-solving components.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Useful in scenarios where solutions are emergent and not pre-defined.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BF80622-E577-1F42-96BF-B119EBCE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73208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Thank You</a:t>
            </a:r>
            <a:endParaRPr dirty="0">
              <a:solidFill>
                <a:schemeClr val="bg1"/>
              </a:solidFill>
              <a:latin typeface="Chalkduster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019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bg1"/>
                </a:solidFill>
                <a:latin typeface="Chalkduster" panose="03050602040202020205" pitchFamily="66" charset="77"/>
              </a:rPr>
              <a:t>Components of Blackboard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600" dirty="0">
                <a:solidFill>
                  <a:schemeClr val="bg1"/>
                </a:solidFill>
              </a:rPr>
              <a:t>• Blackboard:</a:t>
            </a:r>
          </a:p>
          <a:p>
            <a:pPr marL="0" indent="0">
              <a:buNone/>
            </a:pPr>
            <a:r>
              <a:rPr sz="1600" dirty="0">
                <a:solidFill>
                  <a:schemeClr val="bg1"/>
                </a:solidFill>
              </a:rPr>
              <a:t>  - Central data structure for communication and storage.</a:t>
            </a:r>
          </a:p>
          <a:p>
            <a:pPr marL="0" indent="0">
              <a:buNone/>
            </a:pPr>
            <a:r>
              <a:rPr sz="1600" dirty="0">
                <a:solidFill>
                  <a:schemeClr val="bg1"/>
                </a:solidFill>
              </a:rPr>
              <a:t>  - Stores intermediate results, hypotheses, partial solutions, and control data.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sz="1600" dirty="0">
                <a:solidFill>
                  <a:schemeClr val="bg1"/>
                </a:solidFill>
              </a:rPr>
              <a:t>  - Enables asynchronous interaction among KSs.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sz="1600" dirty="0">
                <a:solidFill>
                  <a:schemeClr val="bg1"/>
                </a:solidFill>
              </a:rPr>
              <a:t>• Knowledge Sources (KSs):</a:t>
            </a:r>
          </a:p>
          <a:p>
            <a:pPr marL="0" indent="0">
              <a:buNone/>
            </a:pPr>
            <a:r>
              <a:rPr sz="1600" dirty="0">
                <a:solidFill>
                  <a:schemeClr val="bg1"/>
                </a:solidFill>
              </a:rPr>
              <a:t>  - Independent processing modules with specialized capabilities.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sz="1600" dirty="0">
                <a:solidFill>
                  <a:schemeClr val="bg1"/>
                </a:solidFill>
              </a:rPr>
              <a:t>  - Monitor the blackboard for relevant data changes.</a:t>
            </a:r>
          </a:p>
          <a:p>
            <a:pPr marL="0" indent="0">
              <a:buNone/>
            </a:pPr>
            <a:r>
              <a:rPr sz="1600" dirty="0">
                <a:solidFill>
                  <a:schemeClr val="bg1"/>
                </a:solidFill>
              </a:rPr>
              <a:t>  - Trigger actions based on conditions met within the blackboard.</a:t>
            </a:r>
          </a:p>
          <a:p>
            <a:pPr marL="0" indent="0">
              <a:buNone/>
            </a:pPr>
            <a:r>
              <a:rPr sz="1600" dirty="0">
                <a:solidFill>
                  <a:schemeClr val="bg1"/>
                </a:solidFill>
              </a:rPr>
              <a:t>  - Collaboratively work towards problem resolution.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sz="1600" dirty="0">
                <a:solidFill>
                  <a:schemeClr val="bg1"/>
                </a:solidFill>
              </a:rPr>
              <a:t>• Control Shell:</a:t>
            </a:r>
          </a:p>
          <a:p>
            <a:pPr marL="0" indent="0">
              <a:buNone/>
            </a:pPr>
            <a:r>
              <a:rPr sz="1600" dirty="0">
                <a:solidFill>
                  <a:schemeClr val="bg1"/>
                </a:solidFill>
              </a:rPr>
              <a:t>  - Oversees system operation.</a:t>
            </a:r>
          </a:p>
          <a:p>
            <a:pPr marL="0" indent="0">
              <a:buNone/>
            </a:pPr>
            <a:r>
              <a:rPr sz="1600" dirty="0">
                <a:solidFill>
                  <a:schemeClr val="bg1"/>
                </a:solidFill>
              </a:rPr>
              <a:t>  - Decides which KSs to activate and in what sequence.</a:t>
            </a:r>
          </a:p>
          <a:p>
            <a:pPr marL="0" indent="0">
              <a:buNone/>
            </a:pPr>
            <a:r>
              <a:rPr sz="1600" dirty="0">
                <a:solidFill>
                  <a:schemeClr val="bg1"/>
                </a:solidFill>
              </a:rPr>
              <a:t>  - Monitors blackboard state and KS activities.</a:t>
            </a:r>
          </a:p>
          <a:p>
            <a:pPr marL="0" indent="0">
              <a:buNone/>
            </a:pPr>
            <a:r>
              <a:rPr sz="1600" dirty="0">
                <a:solidFill>
                  <a:schemeClr val="bg1"/>
                </a:solidFill>
              </a:rPr>
              <a:t>  - Ensures efficient coordination and avoids conflicts.</a:t>
            </a:r>
          </a:p>
          <a:p>
            <a:pPr marL="0" indent="0">
              <a:buNone/>
            </a:pPr>
            <a:r>
              <a:rPr sz="1600" dirty="0">
                <a:solidFill>
                  <a:schemeClr val="bg1"/>
                </a:solidFill>
              </a:rPr>
              <a:t>  - Implements overall control strategy.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F4429C-A738-2C42-B136-29498451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00200"/>
            <a:ext cx="7915275" cy="46434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A079B8-8A2D-7847-B46F-7D610824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bg1"/>
                </a:solidFill>
                <a:latin typeface="Chalkduster" panose="03050602040202020205" pitchFamily="66" charset="77"/>
              </a:rPr>
              <a:t>Blackboard Architecture Block Diagram</a:t>
            </a:r>
          </a:p>
        </p:txBody>
      </p:sp>
    </p:spTree>
    <p:extLst>
      <p:ext uri="{BB962C8B-B14F-4D97-AF65-F5344CB8AC3E}">
        <p14:creationId xmlns:p14="http://schemas.microsoft.com/office/powerpoint/2010/main" val="227551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CDC0A9-DBC2-8445-87FD-10FBC0CE0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bg1"/>
                </a:solidFill>
                <a:latin typeface="Chalkduster" panose="03050602040202020205" pitchFamily="66" charset="77"/>
              </a:rPr>
              <a:t>How Blackboard Architecture 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E16D6-FDFB-754D-AD65-49AE11E6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6" y="1671638"/>
            <a:ext cx="7462839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4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bg1"/>
                </a:solidFill>
                <a:latin typeface="Chalkduster" panose="03050602040202020205" pitchFamily="66" charset="77"/>
              </a:rPr>
              <a:t>How Blackboard Architecture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Initialization: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System starts with initial data or a problem statement on the Blackboard.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Initial state includes all known information relevant to the problem.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KS Activation: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KSs monitor the Blackboard for changes or specific data patterns.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Relevant data triggers appropriate KS action.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Control Shell manages KS activation based on Blackboard state and predefined rules.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Solution Iteration: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KSs read data, process it, and write results back to the Blackboard.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Blackboard accumulates contributions, updating problem state.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Iterative process with KS activation as new data emerges.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Completion: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Iteration continues until a satisfactory solution is reached or a stopping criterion is met.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Final solution available on the Blackboard for retrieval.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bg1"/>
                </a:solidFill>
                <a:latin typeface="Chalkduster" panose="03050602040202020205" pitchFamily="66" charset="77"/>
              </a:rPr>
              <a:t>Advantages of Blackboard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Modularity: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Independent development and integration of KSs.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KSs can be added, removed, or modified without affecting the overall system.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Flexibility: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Supports diverse problem-solving techniques.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Different KSs employ various algorithms and methodologies.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Parallelism: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Multiple KSs can operate concurrently.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Control Shell manages parallel activities for coherence.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Incremental Problem Solving: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Solutions built incrementally through KS contributions.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Intermediate results continually refined on the Blackboard.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Robustness: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Redundancy and modularity enhance robustness.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KSs can compensate for failures or underperformance.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bg1"/>
                </a:solidFill>
                <a:latin typeface="Chalkduster" panose="03050602040202020205" pitchFamily="66" charset="77"/>
              </a:rPr>
              <a:t>Limitations of Blackboard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Complexity: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Managing interactions and dependencies between multiple KSs is complex.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Control Shell handles intricate coordination for consistent operation.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Performance Overhead: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Continuous monitoring and updating of the Blackboard by KSs introduces overhead.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Communication and synchronization can slow down the system.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Scalability Challenges: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Scaling for large and complex problems is difficult.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More KSs and larger Blackboard data increase coordination and communication overhead.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Dependency Management: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KSs depend on specific data formats and states on the Blackboard.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Ensuring consistent data states and resolving conflicts is challenging.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Implementation Difficulty: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Designing and implementing a blackboard system requires deep problem domain understanding.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Effective partitioning of knowledge and responsibilities among KSs is critical.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Chalkduster" panose="03050602040202020205" pitchFamily="66" charset="77"/>
              </a:rP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Integration with Modern AI Techniques: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- Incorporating machine learning and deep learning techniques.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Cloud Computing Adoption: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Leveraging cloud platforms for distributed Blackboard systems.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IoT Applications: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Applying Blackboard Architecture in Internet of Things (IoT) environments.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Hybrid Approaches: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Combining Blackboard Architecture with other paradigms, such as agent-based systems or microservices.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Autonomous Systems: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- Development of autonomous systems utilizing Blackboard Architecture.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9BFF7A-BF3C-6741-B6A7-6FFCEB2C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73208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Demo</a:t>
            </a:r>
            <a:endParaRPr dirty="0">
              <a:solidFill>
                <a:schemeClr val="bg1"/>
              </a:solidFill>
              <a:latin typeface="Chalkduster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049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755</Words>
  <Application>Microsoft Macintosh PowerPoint</Application>
  <PresentationFormat>On-screen Show (4:3)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Chalkduster</vt:lpstr>
      <vt:lpstr>Office Theme</vt:lpstr>
      <vt:lpstr>Introduction</vt:lpstr>
      <vt:lpstr>Components of Blackboard Architecture</vt:lpstr>
      <vt:lpstr>Blackboard Architecture Block Diagram</vt:lpstr>
      <vt:lpstr>How Blackboard Architecture Works</vt:lpstr>
      <vt:lpstr>How Blackboard Architecture Works</vt:lpstr>
      <vt:lpstr>Advantages of Blackboard Architecture</vt:lpstr>
      <vt:lpstr>Limitations of Blackboard Architecture</vt:lpstr>
      <vt:lpstr>Future Trends</vt:lpstr>
      <vt:lpstr>Demo</vt:lpstr>
      <vt:lpstr>Thank You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/>
  <cp:keywords/>
  <dc:description>generated using python-pptx</dc:description>
  <cp:lastModifiedBy>Microsoft Office User</cp:lastModifiedBy>
  <cp:revision>5</cp:revision>
  <dcterms:created xsi:type="dcterms:W3CDTF">2013-01-27T09:14:16Z</dcterms:created>
  <dcterms:modified xsi:type="dcterms:W3CDTF">2024-05-26T17:46:42Z</dcterms:modified>
  <cp:category/>
</cp:coreProperties>
</file>