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7655" y="958430"/>
            <a:ext cx="17528788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8B6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8B6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9350"/>
          </a:xfrm>
          <a:custGeom>
            <a:avLst/>
            <a:gdLst/>
            <a:ahLst/>
            <a:cxnLst/>
            <a:rect l="l" t="t" r="r" b="b"/>
            <a:pathLst>
              <a:path w="20104100" h="11309350">
                <a:moveTo>
                  <a:pt x="0" y="11309263"/>
                </a:moveTo>
                <a:lnTo>
                  <a:pt x="20104100" y="11309263"/>
                </a:lnTo>
                <a:lnTo>
                  <a:pt x="20104100" y="0"/>
                </a:lnTo>
                <a:lnTo>
                  <a:pt x="0" y="0"/>
                </a:lnTo>
                <a:lnTo>
                  <a:pt x="0" y="1130926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786089" y="2016818"/>
            <a:ext cx="10907156" cy="8984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8B6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48759" y="3101179"/>
            <a:ext cx="14820160" cy="6149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655" y="958430"/>
            <a:ext cx="17528788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38B6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3050" y="2631363"/>
            <a:ext cx="17377998" cy="694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0" Type="http://schemas.openxmlformats.org/officeDocument/2006/relationships/image" Target="../media/image12.jpg"/><Relationship Id="rId11" Type="http://schemas.openxmlformats.org/officeDocument/2006/relationships/image" Target="../media/image13.jpg"/><Relationship Id="rId12" Type="http://schemas.openxmlformats.org/officeDocument/2006/relationships/image" Target="../media/image14.png"/><Relationship Id="rId13" Type="http://schemas.openxmlformats.org/officeDocument/2006/relationships/image" Target="../media/image1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350"/>
          </a:xfrm>
          <a:custGeom>
            <a:avLst/>
            <a:gdLst/>
            <a:ahLst/>
            <a:cxnLst/>
            <a:rect l="l" t="t" r="r" b="b"/>
            <a:pathLst>
              <a:path w="20104100" h="11309350">
                <a:moveTo>
                  <a:pt x="0" y="11309263"/>
                </a:moveTo>
                <a:lnTo>
                  <a:pt x="20104100" y="11309263"/>
                </a:lnTo>
                <a:lnTo>
                  <a:pt x="20104100" y="0"/>
                </a:lnTo>
                <a:lnTo>
                  <a:pt x="0" y="0"/>
                </a:lnTo>
                <a:lnTo>
                  <a:pt x="0" y="11309263"/>
                </a:lnTo>
                <a:close/>
              </a:path>
            </a:pathLst>
          </a:custGeom>
          <a:solidFill>
            <a:srgbClr val="171E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4221" y="3387752"/>
            <a:ext cx="18175242" cy="3519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050" y="2878910"/>
            <a:ext cx="16139794" cy="50025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60" b="1">
                <a:latin typeface="Trebuchet MS"/>
                <a:cs typeface="Trebuchet MS"/>
              </a:rPr>
              <a:t>Query</a:t>
            </a:r>
            <a:endParaRPr sz="2950">
              <a:latin typeface="Trebuchet MS"/>
              <a:cs typeface="Trebuchet MS"/>
            </a:endParaRPr>
          </a:p>
          <a:p>
            <a:pPr marL="12700" marR="1510030">
              <a:lnSpc>
                <a:spcPct val="100600"/>
              </a:lnSpc>
              <a:spcBef>
                <a:spcPts val="5"/>
              </a:spcBef>
            </a:pP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query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client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application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request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retrieve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from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database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legacy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65">
                <a:latin typeface="Trebuchet MS"/>
                <a:cs typeface="Trebuchet MS"/>
              </a:rPr>
              <a:t>API's.  </a:t>
            </a:r>
            <a:r>
              <a:rPr dirty="0" sz="2950" spc="-114">
                <a:latin typeface="Trebuchet MS"/>
                <a:cs typeface="Trebuchet MS"/>
              </a:rPr>
              <a:t>Resolver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950" spc="-160" b="1">
                <a:latin typeface="Trebuchet MS"/>
                <a:cs typeface="Trebuchet MS"/>
              </a:rPr>
              <a:t>Schema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5"/>
              </a:spcBef>
            </a:pP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schema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at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center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any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server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implementation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describes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functionality  </a:t>
            </a:r>
            <a:r>
              <a:rPr dirty="0" sz="2950" spc="-150">
                <a:latin typeface="Trebuchet MS"/>
                <a:cs typeface="Trebuchet MS"/>
              </a:rPr>
              <a:t>available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clients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which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connect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225">
                <a:latin typeface="Trebuchet MS"/>
                <a:cs typeface="Trebuchet MS"/>
              </a:rPr>
              <a:t>it.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950" spc="-160" b="1">
                <a:latin typeface="Trebuchet MS"/>
                <a:cs typeface="Trebuchet MS"/>
              </a:rPr>
              <a:t>Resolvers</a:t>
            </a:r>
            <a:endParaRPr sz="2950">
              <a:latin typeface="Trebuchet MS"/>
              <a:cs typeface="Trebuchet MS"/>
            </a:endParaRPr>
          </a:p>
          <a:p>
            <a:pPr marL="12700" marR="743585">
              <a:lnSpc>
                <a:spcPts val="3560"/>
              </a:lnSpc>
              <a:spcBef>
                <a:spcPts val="125"/>
              </a:spcBef>
            </a:pPr>
            <a:r>
              <a:rPr dirty="0" sz="2950" spc="-110">
                <a:latin typeface="Trebuchet MS"/>
                <a:cs typeface="Trebuchet MS"/>
              </a:rPr>
              <a:t>provide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instructions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for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turning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19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operation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into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data.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They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resolve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query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by  </a:t>
            </a:r>
            <a:r>
              <a:rPr dirty="0" sz="2950" spc="-120">
                <a:latin typeface="Trebuchet MS"/>
                <a:cs typeface="Trebuchet MS"/>
              </a:rPr>
              <a:t>defining </a:t>
            </a:r>
            <a:r>
              <a:rPr dirty="0" sz="2950" spc="-114">
                <a:latin typeface="Trebuchet MS"/>
                <a:cs typeface="Trebuchet MS"/>
              </a:rPr>
              <a:t>resolver</a:t>
            </a:r>
            <a:r>
              <a:rPr dirty="0" sz="2950" spc="-36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functions.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358711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Components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48202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</a:t>
            </a:r>
            <a:r>
              <a:rPr dirty="0" spc="-250"/>
              <a:t> </a:t>
            </a:r>
            <a:r>
              <a:rPr dirty="0" spc="-1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192500" cy="3192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3870" marR="5080" indent="-471170">
              <a:lnSpc>
                <a:spcPct val="100600"/>
              </a:lnSpc>
              <a:spcBef>
                <a:spcPts val="9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document: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string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written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language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defines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one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more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operations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  </a:t>
            </a:r>
            <a:r>
              <a:rPr dirty="0" sz="2950" spc="-145">
                <a:latin typeface="Trebuchet MS"/>
                <a:cs typeface="Trebuchet MS"/>
              </a:rPr>
              <a:t>fragments.</a:t>
            </a:r>
            <a:endParaRPr sz="2950">
              <a:latin typeface="Trebuchet MS"/>
              <a:cs typeface="Trebuchet MS"/>
            </a:endParaRPr>
          </a:p>
          <a:p>
            <a:pPr marL="483870" marR="441325" indent="-471170">
              <a:lnSpc>
                <a:spcPct val="1006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30">
                <a:latin typeface="Trebuchet MS"/>
                <a:cs typeface="Trebuchet MS"/>
              </a:rPr>
              <a:t>Operation: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single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query,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mutation,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subscription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can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be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interpreted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by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19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execution  </a:t>
            </a:r>
            <a:r>
              <a:rPr dirty="0" sz="2950" spc="-140">
                <a:latin typeface="Trebuchet MS"/>
                <a:cs typeface="Trebuchet MS"/>
              </a:rPr>
              <a:t>engine.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75">
                <a:latin typeface="Trebuchet MS"/>
                <a:cs typeface="Trebuchet MS"/>
              </a:rPr>
              <a:t>Field: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unit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asking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250">
                <a:latin typeface="Trebuchet MS"/>
                <a:cs typeface="Trebuchet MS"/>
              </a:rPr>
              <a:t>for,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which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ends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up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field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your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JSON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response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90">
                <a:latin typeface="Trebuchet MS"/>
                <a:cs typeface="Trebuchet MS"/>
              </a:rPr>
              <a:t>data.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0">
                <a:latin typeface="Trebuchet MS"/>
                <a:cs typeface="Trebuchet MS"/>
              </a:rPr>
              <a:t>Arguments: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set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key-value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pairs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attached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specific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field.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These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passed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into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server-side</a:t>
            </a:r>
            <a:endParaRPr sz="2950">
              <a:latin typeface="Trebuchet MS"/>
              <a:cs typeface="Trebuchet MS"/>
            </a:endParaRPr>
          </a:p>
          <a:p>
            <a:pPr marL="483870">
              <a:lnSpc>
                <a:spcPct val="100000"/>
              </a:lnSpc>
              <a:spcBef>
                <a:spcPts val="20"/>
              </a:spcBef>
            </a:pPr>
            <a:r>
              <a:rPr dirty="0" sz="2950" spc="-140">
                <a:latin typeface="Trebuchet MS"/>
                <a:cs typeface="Trebuchet MS"/>
              </a:rPr>
              <a:t>execution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this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field,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90">
                <a:latin typeface="Trebuchet MS"/>
                <a:cs typeface="Trebuchet MS"/>
              </a:rPr>
              <a:t>affect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55">
                <a:latin typeface="Trebuchet MS"/>
                <a:cs typeface="Trebuchet MS"/>
              </a:rPr>
              <a:t>how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204">
                <a:latin typeface="Trebuchet MS"/>
                <a:cs typeface="Trebuchet MS"/>
              </a:rPr>
              <a:t>it’s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resolved.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4736" y="6714094"/>
            <a:ext cx="7942834" cy="307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649541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 </a:t>
            </a:r>
            <a:r>
              <a:rPr dirty="0" spc="-10"/>
              <a:t>queries</a:t>
            </a:r>
            <a:r>
              <a:rPr dirty="0" spc="-229"/>
              <a:t> </a:t>
            </a:r>
            <a:r>
              <a:rPr dirty="0" spc="-1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410305" cy="3644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50" b="1">
                <a:latin typeface="Trebuchet MS"/>
                <a:cs typeface="Trebuchet MS"/>
              </a:rPr>
              <a:t>Operation</a:t>
            </a:r>
            <a:r>
              <a:rPr dirty="0" sz="2950" spc="-220" b="1">
                <a:latin typeface="Trebuchet MS"/>
                <a:cs typeface="Trebuchet MS"/>
              </a:rPr>
              <a:t> </a:t>
            </a:r>
            <a:r>
              <a:rPr dirty="0" sz="2950" spc="-185" b="1">
                <a:latin typeface="Trebuchet MS"/>
                <a:cs typeface="Trebuchet MS"/>
              </a:rPr>
              <a:t>type</a:t>
            </a:r>
            <a:r>
              <a:rPr dirty="0" sz="2950" spc="-185">
                <a:latin typeface="Trebuchet MS"/>
                <a:cs typeface="Trebuchet MS"/>
              </a:rPr>
              <a:t>: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This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either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query,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mutation,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subscription.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50" spc="-150" b="1">
                <a:latin typeface="Trebuchet MS"/>
                <a:cs typeface="Trebuchet MS"/>
              </a:rPr>
              <a:t>Operation</a:t>
            </a:r>
            <a:r>
              <a:rPr dirty="0" sz="2950" spc="-210" b="1">
                <a:latin typeface="Trebuchet MS"/>
                <a:cs typeface="Trebuchet MS"/>
              </a:rPr>
              <a:t> </a:t>
            </a:r>
            <a:r>
              <a:rPr dirty="0" sz="2950" spc="-175" b="1">
                <a:latin typeface="Trebuchet MS"/>
                <a:cs typeface="Trebuchet MS"/>
              </a:rPr>
              <a:t>name</a:t>
            </a:r>
            <a:r>
              <a:rPr dirty="0" sz="2950" spc="-175">
                <a:latin typeface="Trebuchet MS"/>
                <a:cs typeface="Trebuchet MS"/>
              </a:rPr>
              <a:t>: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For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debugging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server-side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logging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reasons,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204">
                <a:latin typeface="Trebuchet MS"/>
                <a:cs typeface="Trebuchet MS"/>
              </a:rPr>
              <a:t>it’s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useful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give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your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queries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meaningful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950" spc="-130">
                <a:latin typeface="Trebuchet MS"/>
                <a:cs typeface="Trebuchet MS"/>
              </a:rPr>
              <a:t>names.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50" spc="-160" b="1">
                <a:latin typeface="Trebuchet MS"/>
                <a:cs typeface="Trebuchet MS"/>
              </a:rPr>
              <a:t>Variable</a:t>
            </a:r>
            <a:r>
              <a:rPr dirty="0" sz="2950" spc="-215" b="1">
                <a:latin typeface="Trebuchet MS"/>
                <a:cs typeface="Trebuchet MS"/>
              </a:rPr>
              <a:t> </a:t>
            </a:r>
            <a:r>
              <a:rPr dirty="0" sz="2950" spc="-160" b="1">
                <a:latin typeface="Trebuchet MS"/>
                <a:cs typeface="Trebuchet MS"/>
              </a:rPr>
              <a:t>definitions</a:t>
            </a:r>
            <a:r>
              <a:rPr dirty="0" sz="2950" spc="-160">
                <a:latin typeface="Trebuchet MS"/>
                <a:cs typeface="Trebuchet MS"/>
              </a:rPr>
              <a:t>: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When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send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query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your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80">
                <a:latin typeface="Trebuchet MS"/>
                <a:cs typeface="Trebuchet MS"/>
              </a:rPr>
              <a:t>server,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might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have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some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dynamic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parts</a:t>
            </a:r>
            <a:endParaRPr sz="2950">
              <a:latin typeface="Trebuchet MS"/>
              <a:cs typeface="Trebuchet MS"/>
            </a:endParaRPr>
          </a:p>
          <a:p>
            <a:pPr marL="12700" marR="74930">
              <a:lnSpc>
                <a:spcPct val="100600"/>
              </a:lnSpc>
            </a:pP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change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between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requests,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while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actual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query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document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stays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same.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These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variables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of  </a:t>
            </a:r>
            <a:r>
              <a:rPr dirty="0" sz="2950" spc="-85">
                <a:latin typeface="Trebuchet MS"/>
                <a:cs typeface="Trebuchet MS"/>
              </a:rPr>
              <a:t>your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query.</a:t>
            </a:r>
            <a:endParaRPr sz="2950">
              <a:latin typeface="Trebuchet MS"/>
              <a:cs typeface="Trebuchet MS"/>
            </a:endParaRPr>
          </a:p>
          <a:p>
            <a:pPr marL="12700" marR="1437005">
              <a:lnSpc>
                <a:spcPct val="100600"/>
              </a:lnSpc>
            </a:pPr>
            <a:r>
              <a:rPr dirty="0" sz="2950" spc="-170" b="1">
                <a:latin typeface="Trebuchet MS"/>
                <a:cs typeface="Trebuchet MS"/>
              </a:rPr>
              <a:t>Variables</a:t>
            </a:r>
            <a:r>
              <a:rPr dirty="0" sz="2950" spc="-170">
                <a:latin typeface="Trebuchet MS"/>
                <a:cs typeface="Trebuchet MS"/>
              </a:rPr>
              <a:t>: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dictionary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values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passed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along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with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18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operation,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provides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dynamic  </a:t>
            </a:r>
            <a:r>
              <a:rPr dirty="0" sz="2950" spc="-130">
                <a:latin typeface="Trebuchet MS"/>
                <a:cs typeface="Trebuchet MS"/>
              </a:rPr>
              <a:t>parameters </a:t>
            </a:r>
            <a:r>
              <a:rPr dirty="0" sz="2950" spc="-120">
                <a:latin typeface="Trebuchet MS"/>
                <a:cs typeface="Trebuchet MS"/>
              </a:rPr>
              <a:t>to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45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operation.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5090" y="6360832"/>
            <a:ext cx="7004505" cy="3572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655" y="958430"/>
            <a:ext cx="649541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38B6E7"/>
                </a:solidFill>
                <a:latin typeface="Arial"/>
                <a:cs typeface="Arial"/>
              </a:rPr>
              <a:t>GraphQL </a:t>
            </a:r>
            <a:r>
              <a:rPr dirty="0" sz="4950" spc="-10">
                <a:solidFill>
                  <a:srgbClr val="38B6E7"/>
                </a:solidFill>
                <a:latin typeface="Arial"/>
                <a:cs typeface="Arial"/>
              </a:rPr>
              <a:t>queries</a:t>
            </a:r>
            <a:r>
              <a:rPr dirty="0" sz="4950" spc="-229">
                <a:solidFill>
                  <a:srgbClr val="38B6E7"/>
                </a:solidFill>
                <a:latin typeface="Arial"/>
                <a:cs typeface="Arial"/>
              </a:rPr>
              <a:t> </a:t>
            </a:r>
            <a:r>
              <a:rPr dirty="0" sz="4950" spc="-10">
                <a:solidFill>
                  <a:srgbClr val="38B6E7"/>
                </a:solidFill>
                <a:latin typeface="Arial"/>
                <a:cs typeface="Arial"/>
              </a:rPr>
              <a:t>Cont.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711930" cy="1383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-160" b="1">
                <a:latin typeface="Trebuchet MS"/>
                <a:cs typeface="Trebuchet MS"/>
              </a:rPr>
              <a:t>Selection</a:t>
            </a:r>
            <a:r>
              <a:rPr dirty="0" sz="2950" spc="-215" b="1">
                <a:latin typeface="Trebuchet MS"/>
                <a:cs typeface="Trebuchet MS"/>
              </a:rPr>
              <a:t> </a:t>
            </a:r>
            <a:r>
              <a:rPr dirty="0" sz="2950" spc="-190" b="1">
                <a:latin typeface="Trebuchet MS"/>
                <a:cs typeface="Trebuchet MS"/>
              </a:rPr>
              <a:t>set</a:t>
            </a:r>
            <a:r>
              <a:rPr dirty="0" sz="2950" spc="-190">
                <a:latin typeface="Trebuchet MS"/>
                <a:cs typeface="Trebuchet MS"/>
              </a:rPr>
              <a:t>: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set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fields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requested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operation,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nested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within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another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field.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query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must  </a:t>
            </a:r>
            <a:r>
              <a:rPr dirty="0" sz="2950" spc="-130">
                <a:latin typeface="Trebuchet MS"/>
                <a:cs typeface="Trebuchet MS"/>
              </a:rPr>
              <a:t>contain a </a:t>
            </a:r>
            <a:r>
              <a:rPr dirty="0" sz="2950" spc="-125">
                <a:latin typeface="Trebuchet MS"/>
                <a:cs typeface="Trebuchet MS"/>
              </a:rPr>
              <a:t>selection </a:t>
            </a:r>
            <a:r>
              <a:rPr dirty="0" sz="2950" spc="-130">
                <a:latin typeface="Trebuchet MS"/>
                <a:cs typeface="Trebuchet MS"/>
              </a:rPr>
              <a:t>set </a:t>
            </a:r>
            <a:r>
              <a:rPr dirty="0" sz="2950" spc="-40">
                <a:latin typeface="Trebuchet MS"/>
                <a:cs typeface="Trebuchet MS"/>
              </a:rPr>
              <a:t>on </a:t>
            </a:r>
            <a:r>
              <a:rPr dirty="0" sz="2950" spc="-120">
                <a:latin typeface="Trebuchet MS"/>
                <a:cs typeface="Trebuchet MS"/>
              </a:rPr>
              <a:t>any </a:t>
            </a:r>
            <a:r>
              <a:rPr dirty="0" sz="2950" spc="-155">
                <a:latin typeface="Trebuchet MS"/>
                <a:cs typeface="Trebuchet MS"/>
              </a:rPr>
              <a:t>field </a:t>
            </a:r>
            <a:r>
              <a:rPr dirty="0" sz="2950" spc="-145">
                <a:latin typeface="Trebuchet MS"/>
                <a:cs typeface="Trebuchet MS"/>
              </a:rPr>
              <a:t>that </a:t>
            </a:r>
            <a:r>
              <a:rPr dirty="0" sz="2950" spc="-105">
                <a:latin typeface="Trebuchet MS"/>
                <a:cs typeface="Trebuchet MS"/>
              </a:rPr>
              <a:t>returns </a:t>
            </a:r>
            <a:r>
              <a:rPr dirty="0" sz="2950" spc="-95">
                <a:latin typeface="Trebuchet MS"/>
                <a:cs typeface="Trebuchet MS"/>
              </a:rPr>
              <a:t>an </a:t>
            </a:r>
            <a:r>
              <a:rPr dirty="0" sz="2950" spc="-170">
                <a:latin typeface="Trebuchet MS"/>
                <a:cs typeface="Trebuchet MS"/>
              </a:rPr>
              <a:t>object type, </a:t>
            </a:r>
            <a:r>
              <a:rPr dirty="0" sz="2950" spc="-90">
                <a:latin typeface="Trebuchet MS"/>
                <a:cs typeface="Trebuchet MS"/>
              </a:rPr>
              <a:t>and </a:t>
            </a:r>
            <a:r>
              <a:rPr dirty="0" sz="2950" spc="-130">
                <a:latin typeface="Trebuchet MS"/>
                <a:cs typeface="Trebuchet MS"/>
              </a:rPr>
              <a:t>selection </a:t>
            </a:r>
            <a:r>
              <a:rPr dirty="0" sz="2950" spc="-105">
                <a:latin typeface="Trebuchet MS"/>
                <a:cs typeface="Trebuchet MS"/>
              </a:rPr>
              <a:t>sets </a:t>
            </a:r>
            <a:r>
              <a:rPr dirty="0" sz="2950" spc="-135">
                <a:latin typeface="Trebuchet MS"/>
                <a:cs typeface="Trebuchet MS"/>
              </a:rPr>
              <a:t>are </a:t>
            </a:r>
            <a:r>
              <a:rPr dirty="0" sz="2950" spc="-90">
                <a:latin typeface="Trebuchet MS"/>
                <a:cs typeface="Trebuchet MS"/>
              </a:rPr>
              <a:t>not </a:t>
            </a:r>
            <a:r>
              <a:rPr dirty="0" sz="2950" spc="-125">
                <a:latin typeface="Trebuchet MS"/>
                <a:cs typeface="Trebuchet MS"/>
              </a:rPr>
              <a:t>allowed </a:t>
            </a:r>
            <a:r>
              <a:rPr dirty="0" sz="2950" spc="-40">
                <a:latin typeface="Trebuchet MS"/>
                <a:cs typeface="Trebuchet MS"/>
              </a:rPr>
              <a:t>on </a:t>
            </a:r>
            <a:r>
              <a:rPr dirty="0" sz="2950" spc="-135">
                <a:latin typeface="Trebuchet MS"/>
                <a:cs typeface="Trebuchet MS"/>
              </a:rPr>
              <a:t>fields 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return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scalar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types,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such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String.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1964" y="5018360"/>
            <a:ext cx="8750463" cy="475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30295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Fragments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739235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0170">
              <a:lnSpc>
                <a:spcPct val="100600"/>
              </a:lnSpc>
              <a:spcBef>
                <a:spcPts val="95"/>
              </a:spcBef>
            </a:pPr>
            <a:r>
              <a:rPr dirty="0" sz="2950" spc="-185" b="1">
                <a:latin typeface="Trebuchet MS"/>
                <a:cs typeface="Trebuchet MS"/>
              </a:rPr>
              <a:t>Fragment</a:t>
            </a:r>
            <a:r>
              <a:rPr dirty="0" sz="2950" spc="-215" b="1">
                <a:latin typeface="Trebuchet MS"/>
                <a:cs typeface="Trebuchet MS"/>
              </a:rPr>
              <a:t> </a:t>
            </a:r>
            <a:r>
              <a:rPr dirty="0" sz="2950" spc="-165" b="1">
                <a:latin typeface="Trebuchet MS"/>
                <a:cs typeface="Trebuchet MS"/>
              </a:rPr>
              <a:t>definition</a:t>
            </a:r>
            <a:r>
              <a:rPr dirty="0" sz="2950" spc="-165">
                <a:latin typeface="Trebuchet MS"/>
                <a:cs typeface="Trebuchet MS"/>
              </a:rPr>
              <a:t>:</a:t>
            </a:r>
            <a:r>
              <a:rPr dirty="0" sz="2950" spc="-19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Part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0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document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which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defines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fragment.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This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also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sometimes  </a:t>
            </a:r>
            <a:r>
              <a:rPr dirty="0" sz="2950" spc="-160">
                <a:latin typeface="Trebuchet MS"/>
                <a:cs typeface="Trebuchet MS"/>
              </a:rPr>
              <a:t>called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named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fragment,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contrast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inline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fragment.</a:t>
            </a:r>
            <a:endParaRPr sz="2950">
              <a:latin typeface="Trebuchet MS"/>
              <a:cs typeface="Trebuchet MS"/>
            </a:endParaRPr>
          </a:p>
          <a:p>
            <a:pPr marL="12700" marR="156210">
              <a:lnSpc>
                <a:spcPct val="100600"/>
              </a:lnSpc>
            </a:pPr>
            <a:r>
              <a:rPr dirty="0" sz="2950" spc="-185" b="1">
                <a:latin typeface="Trebuchet MS"/>
                <a:cs typeface="Trebuchet MS"/>
              </a:rPr>
              <a:t>Fragment</a:t>
            </a:r>
            <a:r>
              <a:rPr dirty="0" sz="2950" spc="-220" b="1">
                <a:latin typeface="Trebuchet MS"/>
                <a:cs typeface="Trebuchet MS"/>
              </a:rPr>
              <a:t> </a:t>
            </a:r>
            <a:r>
              <a:rPr dirty="0" sz="2950" spc="-180" b="1">
                <a:latin typeface="Trebuchet MS"/>
                <a:cs typeface="Trebuchet MS"/>
              </a:rPr>
              <a:t>name</a:t>
            </a:r>
            <a:r>
              <a:rPr dirty="0" sz="2950" spc="-180">
                <a:latin typeface="Trebuchet MS"/>
                <a:cs typeface="Trebuchet MS"/>
              </a:rPr>
              <a:t>: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name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each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fragment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has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be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unique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within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18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document.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This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name 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use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refer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fragment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operation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other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fragments.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5"/>
              </a:spcBef>
            </a:pPr>
            <a:r>
              <a:rPr dirty="0" sz="2950" spc="-229" b="1">
                <a:latin typeface="Trebuchet MS"/>
                <a:cs typeface="Trebuchet MS"/>
              </a:rPr>
              <a:t>Type </a:t>
            </a:r>
            <a:r>
              <a:rPr dirty="0" sz="2950" spc="-160" b="1">
                <a:latin typeface="Trebuchet MS"/>
                <a:cs typeface="Trebuchet MS"/>
              </a:rPr>
              <a:t>condition</a:t>
            </a:r>
            <a:r>
              <a:rPr dirty="0" sz="2950" spc="-160">
                <a:latin typeface="Trebuchet MS"/>
                <a:cs typeface="Trebuchet MS"/>
              </a:rPr>
              <a:t>:</a:t>
            </a:r>
            <a:r>
              <a:rPr dirty="0" sz="2950" spc="-19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operations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always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start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at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query,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mutation,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subscription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your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schema,  </a:t>
            </a:r>
            <a:r>
              <a:rPr dirty="0" sz="2950" spc="-110">
                <a:latin typeface="Trebuchet MS"/>
                <a:cs typeface="Trebuchet MS"/>
              </a:rPr>
              <a:t>but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fragments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can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be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used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any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selection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set.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7940" y="5447295"/>
            <a:ext cx="6911008" cy="4603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30295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Fragments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706850" cy="2287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-185" b="1">
                <a:latin typeface="Trebuchet MS"/>
                <a:cs typeface="Trebuchet MS"/>
              </a:rPr>
              <a:t>Fragment</a:t>
            </a:r>
            <a:r>
              <a:rPr dirty="0" sz="2950" spc="-215" b="1">
                <a:latin typeface="Trebuchet MS"/>
                <a:cs typeface="Trebuchet MS"/>
              </a:rPr>
              <a:t> </a:t>
            </a:r>
            <a:r>
              <a:rPr dirty="0" sz="2950" spc="-170" b="1">
                <a:latin typeface="Trebuchet MS"/>
                <a:cs typeface="Trebuchet MS"/>
              </a:rPr>
              <a:t>spread</a:t>
            </a:r>
            <a:r>
              <a:rPr dirty="0" sz="2950" spc="-170">
                <a:latin typeface="Trebuchet MS"/>
                <a:cs typeface="Trebuchet MS"/>
              </a:rPr>
              <a:t>: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30">
                <a:latin typeface="Trebuchet MS"/>
                <a:cs typeface="Trebuchet MS"/>
              </a:rPr>
              <a:t>When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use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fragment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inside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operation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another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fragment,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55">
                <a:latin typeface="Trebuchet MS"/>
                <a:cs typeface="Trebuchet MS"/>
              </a:rPr>
              <a:t>do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30">
                <a:latin typeface="Trebuchet MS"/>
                <a:cs typeface="Trebuchet MS"/>
              </a:rPr>
              <a:t>so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by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putting</a:t>
            </a:r>
            <a:r>
              <a:rPr dirty="0" sz="2950" spc="-190">
                <a:latin typeface="Trebuchet MS"/>
                <a:cs typeface="Trebuchet MS"/>
              </a:rPr>
              <a:t> </a:t>
            </a:r>
            <a:r>
              <a:rPr dirty="0" u="heavy" sz="2950" spc="-3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... </a:t>
            </a:r>
            <a:r>
              <a:rPr dirty="0" sz="2950" spc="-30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followed </a:t>
            </a:r>
            <a:r>
              <a:rPr dirty="0" sz="2950" spc="-110">
                <a:latin typeface="Trebuchet MS"/>
                <a:cs typeface="Trebuchet MS"/>
              </a:rPr>
              <a:t>by </a:t>
            </a:r>
            <a:r>
              <a:rPr dirty="0" sz="2950" spc="-120">
                <a:latin typeface="Trebuchet MS"/>
                <a:cs typeface="Trebuchet MS"/>
              </a:rPr>
              <a:t>the </a:t>
            </a:r>
            <a:r>
              <a:rPr dirty="0" sz="2950" spc="-130">
                <a:latin typeface="Trebuchet MS"/>
                <a:cs typeface="Trebuchet MS"/>
              </a:rPr>
              <a:t>fragment </a:t>
            </a:r>
            <a:r>
              <a:rPr dirty="0" sz="2950" spc="-150">
                <a:latin typeface="Trebuchet MS"/>
                <a:cs typeface="Trebuchet MS"/>
              </a:rPr>
              <a:t>name. </a:t>
            </a:r>
            <a:r>
              <a:rPr dirty="0" sz="2950" spc="-135">
                <a:latin typeface="Trebuchet MS"/>
                <a:cs typeface="Trebuchet MS"/>
              </a:rPr>
              <a:t>This </a:t>
            </a:r>
            <a:r>
              <a:rPr dirty="0" sz="2950" spc="-100">
                <a:latin typeface="Trebuchet MS"/>
                <a:cs typeface="Trebuchet MS"/>
              </a:rPr>
              <a:t>is </a:t>
            </a:r>
            <a:r>
              <a:rPr dirty="0" sz="2950" spc="-160">
                <a:latin typeface="Trebuchet MS"/>
                <a:cs typeface="Trebuchet MS"/>
              </a:rPr>
              <a:t>called </a:t>
            </a:r>
            <a:r>
              <a:rPr dirty="0" sz="2950" spc="-130">
                <a:latin typeface="Trebuchet MS"/>
                <a:cs typeface="Trebuchet MS"/>
              </a:rPr>
              <a:t>a fragment </a:t>
            </a:r>
            <a:r>
              <a:rPr dirty="0" sz="2950" spc="-140">
                <a:latin typeface="Trebuchet MS"/>
                <a:cs typeface="Trebuchet MS"/>
              </a:rPr>
              <a:t>spread, </a:t>
            </a:r>
            <a:r>
              <a:rPr dirty="0" sz="2950" spc="-90">
                <a:latin typeface="Trebuchet MS"/>
                <a:cs typeface="Trebuchet MS"/>
              </a:rPr>
              <a:t>and </a:t>
            </a:r>
            <a:r>
              <a:rPr dirty="0" sz="2950" spc="-170">
                <a:latin typeface="Trebuchet MS"/>
                <a:cs typeface="Trebuchet MS"/>
              </a:rPr>
              <a:t>it </a:t>
            </a:r>
            <a:r>
              <a:rPr dirty="0" sz="2950" spc="-140">
                <a:latin typeface="Trebuchet MS"/>
                <a:cs typeface="Trebuchet MS"/>
              </a:rPr>
              <a:t>can </a:t>
            </a:r>
            <a:r>
              <a:rPr dirty="0" sz="2950" spc="-114">
                <a:latin typeface="Trebuchet MS"/>
                <a:cs typeface="Trebuchet MS"/>
              </a:rPr>
              <a:t>appear </a:t>
            </a:r>
            <a:r>
              <a:rPr dirty="0" sz="2950" spc="-110">
                <a:latin typeface="Trebuchet MS"/>
                <a:cs typeface="Trebuchet MS"/>
              </a:rPr>
              <a:t>in </a:t>
            </a:r>
            <a:r>
              <a:rPr dirty="0" sz="2950" spc="-120">
                <a:latin typeface="Trebuchet MS"/>
                <a:cs typeface="Trebuchet MS"/>
              </a:rPr>
              <a:t>any </a:t>
            </a:r>
            <a:r>
              <a:rPr dirty="0" sz="2950" spc="-130">
                <a:latin typeface="Trebuchet MS"/>
                <a:cs typeface="Trebuchet MS"/>
              </a:rPr>
              <a:t>selection set </a:t>
            </a:r>
            <a:r>
              <a:rPr dirty="0" sz="2950" spc="-140">
                <a:latin typeface="Trebuchet MS"/>
                <a:cs typeface="Trebuchet MS"/>
              </a:rPr>
              <a:t>that  </a:t>
            </a:r>
            <a:r>
              <a:rPr dirty="0" sz="2950" spc="-125">
                <a:latin typeface="Trebuchet MS"/>
                <a:cs typeface="Trebuchet MS"/>
              </a:rPr>
              <a:t>matches </a:t>
            </a:r>
            <a:r>
              <a:rPr dirty="0" sz="2950" spc="-145">
                <a:latin typeface="Trebuchet MS"/>
                <a:cs typeface="Trebuchet MS"/>
              </a:rPr>
              <a:t>that </a:t>
            </a:r>
            <a:r>
              <a:rPr dirty="0" sz="2950" spc="-100">
                <a:latin typeface="Trebuchet MS"/>
                <a:cs typeface="Trebuchet MS"/>
              </a:rPr>
              <a:t>named </a:t>
            </a:r>
            <a:r>
              <a:rPr dirty="0" sz="2950" spc="-155">
                <a:latin typeface="Trebuchet MS"/>
                <a:cs typeface="Trebuchet MS"/>
              </a:rPr>
              <a:t>fragment’s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64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condition.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50" spc="-140" b="1">
                <a:latin typeface="Trebuchet MS"/>
                <a:cs typeface="Trebuchet MS"/>
              </a:rPr>
              <a:t>Inline</a:t>
            </a:r>
            <a:r>
              <a:rPr dirty="0" sz="2950" spc="-215" b="1">
                <a:latin typeface="Trebuchet MS"/>
                <a:cs typeface="Trebuchet MS"/>
              </a:rPr>
              <a:t> </a:t>
            </a:r>
            <a:r>
              <a:rPr dirty="0" sz="2950" spc="-175" b="1">
                <a:latin typeface="Trebuchet MS"/>
                <a:cs typeface="Trebuchet MS"/>
              </a:rPr>
              <a:t>fragment</a:t>
            </a:r>
            <a:r>
              <a:rPr dirty="0" sz="2950" spc="-175">
                <a:latin typeface="Trebuchet MS"/>
                <a:cs typeface="Trebuchet MS"/>
              </a:rPr>
              <a:t>: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30">
                <a:latin typeface="Trebuchet MS"/>
                <a:cs typeface="Trebuchet MS"/>
              </a:rPr>
              <a:t>When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just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want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execute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some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fields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depending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40">
                <a:latin typeface="Trebuchet MS"/>
                <a:cs typeface="Trebuchet MS"/>
              </a:rPr>
              <a:t>on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type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result,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but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don’t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950" spc="-125">
                <a:latin typeface="Trebuchet MS"/>
                <a:cs typeface="Trebuchet MS"/>
              </a:rPr>
              <a:t>want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split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out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into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separate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definition,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can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use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inline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fragment.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5529" y="5483946"/>
            <a:ext cx="6978616" cy="413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278257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5961360" cy="1383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-190" b="1">
                <a:latin typeface="Trebuchet MS"/>
                <a:cs typeface="Trebuchet MS"/>
              </a:rPr>
              <a:t>Directive</a:t>
            </a:r>
            <a:r>
              <a:rPr dirty="0" sz="2950" spc="-190">
                <a:latin typeface="Trebuchet MS"/>
                <a:cs typeface="Trebuchet MS"/>
              </a:rPr>
              <a:t>: </a:t>
            </a:r>
            <a:r>
              <a:rPr dirty="0" sz="2950" spc="-40">
                <a:latin typeface="Trebuchet MS"/>
                <a:cs typeface="Trebuchet MS"/>
              </a:rPr>
              <a:t>An </a:t>
            </a:r>
            <a:r>
              <a:rPr dirty="0" sz="2950" spc="-105">
                <a:latin typeface="Trebuchet MS"/>
                <a:cs typeface="Trebuchet MS"/>
              </a:rPr>
              <a:t>annotation </a:t>
            </a:r>
            <a:r>
              <a:rPr dirty="0" sz="2950" spc="-40">
                <a:latin typeface="Trebuchet MS"/>
                <a:cs typeface="Trebuchet MS"/>
              </a:rPr>
              <a:t>on </a:t>
            </a:r>
            <a:r>
              <a:rPr dirty="0" sz="2950" spc="-130">
                <a:latin typeface="Trebuchet MS"/>
                <a:cs typeface="Trebuchet MS"/>
              </a:rPr>
              <a:t>a </a:t>
            </a:r>
            <a:r>
              <a:rPr dirty="0" sz="2950" spc="-185">
                <a:latin typeface="Trebuchet MS"/>
                <a:cs typeface="Trebuchet MS"/>
              </a:rPr>
              <a:t>field, </a:t>
            </a:r>
            <a:r>
              <a:rPr dirty="0" sz="2950" spc="-155">
                <a:latin typeface="Trebuchet MS"/>
                <a:cs typeface="Trebuchet MS"/>
              </a:rPr>
              <a:t>fragment, </a:t>
            </a:r>
            <a:r>
              <a:rPr dirty="0" sz="2950" spc="-70">
                <a:latin typeface="Trebuchet MS"/>
                <a:cs typeface="Trebuchet MS"/>
              </a:rPr>
              <a:t>or </a:t>
            </a:r>
            <a:r>
              <a:rPr dirty="0" sz="2950" spc="-114">
                <a:latin typeface="Trebuchet MS"/>
                <a:cs typeface="Trebuchet MS"/>
              </a:rPr>
              <a:t>operation </a:t>
            </a:r>
            <a:r>
              <a:rPr dirty="0" sz="2950" spc="-145">
                <a:latin typeface="Trebuchet MS"/>
                <a:cs typeface="Trebuchet MS"/>
              </a:rPr>
              <a:t>that </a:t>
            </a:r>
            <a:r>
              <a:rPr dirty="0" sz="2950" spc="-170">
                <a:latin typeface="Trebuchet MS"/>
                <a:cs typeface="Trebuchet MS"/>
              </a:rPr>
              <a:t>affects </a:t>
            </a:r>
            <a:r>
              <a:rPr dirty="0" sz="2950" spc="-60">
                <a:latin typeface="Trebuchet MS"/>
                <a:cs typeface="Trebuchet MS"/>
              </a:rPr>
              <a:t>how </a:t>
            </a:r>
            <a:r>
              <a:rPr dirty="0" sz="2950" spc="-170">
                <a:latin typeface="Trebuchet MS"/>
                <a:cs typeface="Trebuchet MS"/>
              </a:rPr>
              <a:t>it </a:t>
            </a:r>
            <a:r>
              <a:rPr dirty="0" sz="2950" spc="-100">
                <a:latin typeface="Trebuchet MS"/>
                <a:cs typeface="Trebuchet MS"/>
              </a:rPr>
              <a:t>is </a:t>
            </a:r>
            <a:r>
              <a:rPr dirty="0" sz="2950" spc="-160">
                <a:latin typeface="Trebuchet MS"/>
                <a:cs typeface="Trebuchet MS"/>
              </a:rPr>
              <a:t>executed </a:t>
            </a:r>
            <a:r>
              <a:rPr dirty="0" sz="2950" spc="-70">
                <a:latin typeface="Trebuchet MS"/>
                <a:cs typeface="Trebuchet MS"/>
              </a:rPr>
              <a:t>or </a:t>
            </a:r>
            <a:r>
              <a:rPr dirty="0" sz="2950" spc="-140">
                <a:latin typeface="Trebuchet MS"/>
                <a:cs typeface="Trebuchet MS"/>
              </a:rPr>
              <a:t>returned.  </a:t>
            </a:r>
            <a:r>
              <a:rPr dirty="0" sz="2950" spc="-175" b="1">
                <a:latin typeface="Trebuchet MS"/>
                <a:cs typeface="Trebuchet MS"/>
              </a:rPr>
              <a:t>Directive</a:t>
            </a:r>
            <a:r>
              <a:rPr dirty="0" sz="2950" spc="-225" b="1">
                <a:latin typeface="Trebuchet MS"/>
                <a:cs typeface="Trebuchet MS"/>
              </a:rPr>
              <a:t> </a:t>
            </a:r>
            <a:r>
              <a:rPr dirty="0" sz="2950" spc="-165" b="1">
                <a:latin typeface="Trebuchet MS"/>
                <a:cs typeface="Trebuchet MS"/>
              </a:rPr>
              <a:t>arguments</a:t>
            </a:r>
            <a:r>
              <a:rPr dirty="0" sz="2950" spc="-165">
                <a:latin typeface="Trebuchet MS"/>
                <a:cs typeface="Trebuchet MS"/>
              </a:rPr>
              <a:t>: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These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work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just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like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field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arguments,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but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they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handled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by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execution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engine  </a:t>
            </a:r>
            <a:r>
              <a:rPr dirty="0" sz="2950" spc="-120">
                <a:latin typeface="Trebuchet MS"/>
                <a:cs typeface="Trebuchet MS"/>
              </a:rPr>
              <a:t>instead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being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passed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65">
                <a:latin typeface="Trebuchet MS"/>
                <a:cs typeface="Trebuchet MS"/>
              </a:rPr>
              <a:t>down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field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resolver.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8799" y="4556376"/>
            <a:ext cx="8743316" cy="4284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0599" y="9193835"/>
            <a:ext cx="12256135" cy="930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dirty="0" sz="2950" spc="-114">
                <a:latin typeface="Trebuchet MS"/>
                <a:cs typeface="Trebuchet MS"/>
              </a:rPr>
              <a:t>@include(if: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Boolean)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Only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include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this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field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result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if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argument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true.  </a:t>
            </a:r>
            <a:r>
              <a:rPr dirty="0" sz="2950" spc="-100">
                <a:latin typeface="Trebuchet MS"/>
                <a:cs typeface="Trebuchet MS"/>
              </a:rPr>
              <a:t>@skip(if: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Boolean)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Skip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this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field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if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argument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true.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299529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Pagination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9944735" cy="50025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50">
                <a:latin typeface="Trebuchet MS"/>
                <a:cs typeface="Trebuchet MS"/>
              </a:rPr>
              <a:t>There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number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ways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we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could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55">
                <a:latin typeface="Trebuchet MS"/>
                <a:cs typeface="Trebuchet MS"/>
              </a:rPr>
              <a:t>do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pagination: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83870" marR="199390" indent="-471170">
              <a:lnSpc>
                <a:spcPct val="1006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60">
                <a:latin typeface="Trebuchet MS"/>
                <a:cs typeface="Trebuchet MS"/>
              </a:rPr>
              <a:t>We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could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55">
                <a:latin typeface="Trebuchet MS"/>
                <a:cs typeface="Trebuchet MS"/>
              </a:rPr>
              <a:t>do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something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like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friends(first:2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offset:2)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ask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for  </a:t>
            </a:r>
            <a:r>
              <a:rPr dirty="0" sz="2950" spc="-120">
                <a:latin typeface="Trebuchet MS"/>
                <a:cs typeface="Trebuchet MS"/>
              </a:rPr>
              <a:t>the </a:t>
            </a:r>
            <a:r>
              <a:rPr dirty="0" sz="2950" spc="-155">
                <a:latin typeface="Trebuchet MS"/>
                <a:cs typeface="Trebuchet MS"/>
              </a:rPr>
              <a:t>next </a:t>
            </a:r>
            <a:r>
              <a:rPr dirty="0" sz="2950" spc="-105">
                <a:latin typeface="Trebuchet MS"/>
                <a:cs typeface="Trebuchet MS"/>
              </a:rPr>
              <a:t>two </a:t>
            </a:r>
            <a:r>
              <a:rPr dirty="0" sz="2950" spc="-110">
                <a:latin typeface="Trebuchet MS"/>
                <a:cs typeface="Trebuchet MS"/>
              </a:rPr>
              <a:t>in </a:t>
            </a:r>
            <a:r>
              <a:rPr dirty="0" sz="2950" spc="-130">
                <a:latin typeface="Trebuchet MS"/>
                <a:cs typeface="Trebuchet MS"/>
              </a:rPr>
              <a:t>the</a:t>
            </a:r>
            <a:r>
              <a:rPr dirty="0" sz="2950" spc="-650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list.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marR="151130" indent="-471170">
              <a:lnSpc>
                <a:spcPct val="1006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60">
                <a:latin typeface="Trebuchet MS"/>
                <a:cs typeface="Trebuchet MS"/>
              </a:rPr>
              <a:t>We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could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55">
                <a:latin typeface="Trebuchet MS"/>
                <a:cs typeface="Trebuchet MS"/>
              </a:rPr>
              <a:t>do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something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like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friends(first:2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after:$friendId),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  </a:t>
            </a:r>
            <a:r>
              <a:rPr dirty="0" sz="2950" spc="-100">
                <a:latin typeface="Trebuchet MS"/>
                <a:cs typeface="Trebuchet MS"/>
              </a:rPr>
              <a:t>ask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for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next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two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after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last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friend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we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80">
                <a:latin typeface="Trebuchet MS"/>
                <a:cs typeface="Trebuchet MS"/>
              </a:rPr>
              <a:t>fetched.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marR="5080" indent="-471170">
              <a:lnSpc>
                <a:spcPct val="1006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60">
                <a:latin typeface="Trebuchet MS"/>
                <a:cs typeface="Trebuchet MS"/>
              </a:rPr>
              <a:t>We </a:t>
            </a:r>
            <a:r>
              <a:rPr dirty="0" sz="2950" spc="-120">
                <a:latin typeface="Trebuchet MS"/>
                <a:cs typeface="Trebuchet MS"/>
              </a:rPr>
              <a:t>could </a:t>
            </a:r>
            <a:r>
              <a:rPr dirty="0" sz="2950" spc="-55">
                <a:latin typeface="Trebuchet MS"/>
                <a:cs typeface="Trebuchet MS"/>
              </a:rPr>
              <a:t>do </a:t>
            </a:r>
            <a:r>
              <a:rPr dirty="0" sz="2950" spc="-95">
                <a:latin typeface="Trebuchet MS"/>
                <a:cs typeface="Trebuchet MS"/>
              </a:rPr>
              <a:t>something </a:t>
            </a:r>
            <a:r>
              <a:rPr dirty="0" sz="2950" spc="-185">
                <a:latin typeface="Trebuchet MS"/>
                <a:cs typeface="Trebuchet MS"/>
              </a:rPr>
              <a:t>like </a:t>
            </a:r>
            <a:r>
              <a:rPr dirty="0" sz="2950" spc="-140">
                <a:latin typeface="Trebuchet MS"/>
                <a:cs typeface="Trebuchet MS"/>
              </a:rPr>
              <a:t>friends(first:2  </a:t>
            </a:r>
            <a:r>
              <a:rPr dirty="0" sz="2950" spc="-145">
                <a:latin typeface="Trebuchet MS"/>
                <a:cs typeface="Trebuchet MS"/>
              </a:rPr>
              <a:t>after:$friendCursor),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where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we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get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cursor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from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last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item  </a:t>
            </a:r>
            <a:r>
              <a:rPr dirty="0" sz="2950" spc="-90">
                <a:latin typeface="Trebuchet MS"/>
                <a:cs typeface="Trebuchet MS"/>
              </a:rPr>
              <a:t>and </a:t>
            </a:r>
            <a:r>
              <a:rPr dirty="0" sz="2950" spc="-80">
                <a:latin typeface="Trebuchet MS"/>
                <a:cs typeface="Trebuchet MS"/>
              </a:rPr>
              <a:t>use </a:t>
            </a:r>
            <a:r>
              <a:rPr dirty="0" sz="2950" spc="-145">
                <a:latin typeface="Trebuchet MS"/>
                <a:cs typeface="Trebuchet MS"/>
              </a:rPr>
              <a:t>that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59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paginate.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83336" y="2630031"/>
            <a:ext cx="4475338" cy="785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655" y="958430"/>
            <a:ext cx="243522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38B6E7"/>
                </a:solidFill>
                <a:latin typeface="Arial"/>
                <a:cs typeface="Arial"/>
              </a:rPr>
              <a:t>Mutation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881951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05">
                <a:latin typeface="Trebuchet MS"/>
                <a:cs typeface="Trebuchet MS"/>
              </a:rPr>
              <a:t>Same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as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query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behavior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but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aims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Insert-Update-Delete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7278" y="3834323"/>
            <a:ext cx="12624153" cy="513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247015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392979" y="3340667"/>
            <a:ext cx="8409703" cy="2309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3050" y="2716392"/>
            <a:ext cx="248475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14">
                <a:latin typeface="Trebuchet MS"/>
                <a:cs typeface="Trebuchet MS"/>
              </a:rPr>
              <a:t>1-Sample</a:t>
            </a:r>
            <a:r>
              <a:rPr dirty="0" sz="2950" spc="-310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Query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050" y="7279785"/>
            <a:ext cx="275590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90">
                <a:latin typeface="Trebuchet MS"/>
                <a:cs typeface="Trebuchet MS"/>
              </a:rPr>
              <a:t>2-Query </a:t>
            </a:r>
            <a:r>
              <a:rPr dirty="0" sz="2950" spc="-120">
                <a:latin typeface="Trebuchet MS"/>
                <a:cs typeface="Trebuchet MS"/>
              </a:rPr>
              <a:t>with</a:t>
            </a:r>
            <a:r>
              <a:rPr dirty="0" sz="2950" spc="-434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args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1743" y="7907123"/>
            <a:ext cx="8754649" cy="1827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9879" y="3351187"/>
            <a:ext cx="8647037" cy="2367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13622" y="2741210"/>
            <a:ext cx="125158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0">
                <a:latin typeface="Trebuchet MS"/>
                <a:cs typeface="Trebuchet MS"/>
              </a:rPr>
              <a:t>3</a:t>
            </a:r>
            <a:r>
              <a:rPr dirty="0" sz="2950" spc="-175">
                <a:latin typeface="Trebuchet MS"/>
                <a:cs typeface="Trebuchet MS"/>
              </a:rPr>
              <a:t>-</a:t>
            </a:r>
            <a:r>
              <a:rPr dirty="0" sz="2950" spc="-110">
                <a:latin typeface="Trebuchet MS"/>
                <a:cs typeface="Trebuchet MS"/>
              </a:rPr>
              <a:t>Al</a:t>
            </a:r>
            <a:r>
              <a:rPr dirty="0" sz="2950" spc="-160">
                <a:latin typeface="Trebuchet MS"/>
                <a:cs typeface="Trebuchet MS"/>
              </a:rPr>
              <a:t>i</a:t>
            </a:r>
            <a:r>
              <a:rPr dirty="0" sz="2950" spc="-160">
                <a:latin typeface="Trebuchet MS"/>
                <a:cs typeface="Trebuchet MS"/>
              </a:rPr>
              <a:t>ace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71154" y="6298855"/>
            <a:ext cx="4585277" cy="39546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661213" y="7812786"/>
            <a:ext cx="194500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20">
                <a:latin typeface="Trebuchet MS"/>
                <a:cs typeface="Trebuchet MS"/>
              </a:rPr>
              <a:t>4-Fragments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4190" y="642190"/>
            <a:ext cx="343662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solidFill>
                  <a:srgbClr val="FFFFFF"/>
                </a:solidFill>
                <a:latin typeface="Trebuchet MS"/>
                <a:cs typeface="Trebuchet MS"/>
              </a:rPr>
              <a:t>Think</a:t>
            </a:r>
            <a:r>
              <a:rPr dirty="0" sz="445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50" spc="-190">
                <a:solidFill>
                  <a:srgbClr val="FFFFFF"/>
                </a:solidFill>
                <a:latin typeface="Trebuchet MS"/>
                <a:cs typeface="Trebuchet MS"/>
              </a:rPr>
              <a:t>GraphQL</a:t>
            </a:r>
            <a:endParaRPr sz="4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414591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1440" algn="l"/>
              </a:tabLst>
            </a:pPr>
            <a:r>
              <a:rPr dirty="0" spc="-5"/>
              <a:t>Samples	</a:t>
            </a:r>
            <a:r>
              <a:rPr dirty="0" spc="-10"/>
              <a:t>Cont.</a:t>
            </a:r>
          </a:p>
        </p:txBody>
      </p:sp>
      <p:sp>
        <p:nvSpPr>
          <p:cNvPr id="3" name="object 3"/>
          <p:cNvSpPr/>
          <p:nvPr/>
        </p:nvSpPr>
        <p:spPr>
          <a:xfrm>
            <a:off x="1300565" y="3792520"/>
            <a:ext cx="6823255" cy="5886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3050" y="2888544"/>
            <a:ext cx="194500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20">
                <a:latin typeface="Trebuchet MS"/>
                <a:cs typeface="Trebuchet MS"/>
              </a:rPr>
              <a:t>4-Fragments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7018" y="3705668"/>
            <a:ext cx="11360785" cy="6471920"/>
          </a:xfrm>
          <a:prstGeom prst="rect">
            <a:avLst/>
          </a:prstGeom>
          <a:ln w="7539">
            <a:solidFill>
              <a:srgbClr val="E48312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dirty="0" sz="2950" spc="-150">
                <a:latin typeface="Trebuchet MS"/>
                <a:cs typeface="Trebuchet MS"/>
              </a:rPr>
              <a:t>{</a:t>
            </a:r>
            <a:endParaRPr sz="2950">
              <a:latin typeface="Trebuchet MS"/>
              <a:cs typeface="Trebuchet MS"/>
            </a:endParaRPr>
          </a:p>
          <a:p>
            <a:pPr marL="416559" marR="7976870" indent="-171450">
              <a:lnSpc>
                <a:spcPts val="3560"/>
              </a:lnSpc>
              <a:spcBef>
                <a:spcPts val="125"/>
              </a:spcBef>
            </a:pPr>
            <a:r>
              <a:rPr dirty="0" sz="2950" spc="-60">
                <a:latin typeface="Trebuchet MS"/>
                <a:cs typeface="Trebuchet MS"/>
              </a:rPr>
              <a:t>"data": </a:t>
            </a:r>
            <a:r>
              <a:rPr dirty="0" sz="2950" spc="-150">
                <a:latin typeface="Trebuchet MS"/>
                <a:cs typeface="Trebuchet MS"/>
              </a:rPr>
              <a:t>{  </a:t>
            </a:r>
            <a:r>
              <a:rPr dirty="0" sz="2950" spc="-85">
                <a:latin typeface="Trebuchet MS"/>
                <a:cs typeface="Trebuchet MS"/>
              </a:rPr>
              <a:t>"leftComparison":</a:t>
            </a:r>
            <a:r>
              <a:rPr dirty="0" sz="2950" spc="-33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{</a:t>
            </a:r>
            <a:endParaRPr sz="2950">
              <a:latin typeface="Trebuchet MS"/>
              <a:cs typeface="Trebuchet MS"/>
            </a:endParaRPr>
          </a:p>
          <a:p>
            <a:pPr marL="586105">
              <a:lnSpc>
                <a:spcPts val="3445"/>
              </a:lnSpc>
            </a:pPr>
            <a:r>
              <a:rPr dirty="0" sz="2950" spc="-35">
                <a:latin typeface="Trebuchet MS"/>
                <a:cs typeface="Trebuchet MS"/>
              </a:rPr>
              <a:t>"</a:t>
            </a:r>
            <a:r>
              <a:rPr dirty="0" sz="2950" spc="-35">
                <a:solidFill>
                  <a:srgbClr val="FF0000"/>
                </a:solidFill>
                <a:latin typeface="Trebuchet MS"/>
                <a:cs typeface="Trebuchet MS"/>
              </a:rPr>
              <a:t>name</a:t>
            </a:r>
            <a:r>
              <a:rPr dirty="0" sz="2950" spc="-35">
                <a:latin typeface="Trebuchet MS"/>
                <a:cs typeface="Trebuchet MS"/>
              </a:rPr>
              <a:t>": </a:t>
            </a:r>
            <a:r>
              <a:rPr dirty="0" sz="2950" spc="-90">
                <a:latin typeface="Trebuchet MS"/>
                <a:cs typeface="Trebuchet MS"/>
              </a:rPr>
              <a:t>"Luke</a:t>
            </a:r>
            <a:r>
              <a:rPr dirty="0" sz="2950" spc="-434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Skywalker",</a:t>
            </a:r>
            <a:endParaRPr sz="2950">
              <a:latin typeface="Trebuchet MS"/>
              <a:cs typeface="Trebuchet MS"/>
            </a:endParaRPr>
          </a:p>
          <a:p>
            <a:pPr marL="586105">
              <a:lnSpc>
                <a:spcPct val="100000"/>
              </a:lnSpc>
              <a:spcBef>
                <a:spcPts val="20"/>
              </a:spcBef>
            </a:pPr>
            <a:r>
              <a:rPr dirty="0" sz="2950" spc="-60">
                <a:latin typeface="Trebuchet MS"/>
                <a:cs typeface="Trebuchet MS"/>
              </a:rPr>
              <a:t>"</a:t>
            </a:r>
            <a:r>
              <a:rPr dirty="0" sz="2950" spc="-60">
                <a:solidFill>
                  <a:srgbClr val="FF0000"/>
                </a:solidFill>
                <a:latin typeface="Trebuchet MS"/>
                <a:cs typeface="Trebuchet MS"/>
              </a:rPr>
              <a:t>appearsIn</a:t>
            </a:r>
            <a:r>
              <a:rPr dirty="0" sz="2950" spc="-60">
                <a:latin typeface="Trebuchet MS"/>
                <a:cs typeface="Trebuchet MS"/>
              </a:rPr>
              <a:t>": </a:t>
            </a:r>
            <a:r>
              <a:rPr dirty="0" sz="2950" spc="-35">
                <a:latin typeface="Trebuchet MS"/>
                <a:cs typeface="Trebuchet MS"/>
              </a:rPr>
              <a:t>["NEWHOPE", </a:t>
            </a:r>
            <a:r>
              <a:rPr dirty="0" sz="2950" spc="-5">
                <a:latin typeface="Trebuchet MS"/>
                <a:cs typeface="Trebuchet MS"/>
              </a:rPr>
              <a:t>"EMPIRE",</a:t>
            </a:r>
            <a:r>
              <a:rPr dirty="0" sz="2950" spc="-60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"JEDI"],</a:t>
            </a:r>
            <a:endParaRPr sz="2950">
              <a:latin typeface="Trebuchet MS"/>
              <a:cs typeface="Trebuchet MS"/>
            </a:endParaRPr>
          </a:p>
          <a:p>
            <a:pPr marL="76200" marR="323850" indent="509905">
              <a:lnSpc>
                <a:spcPct val="100600"/>
              </a:lnSpc>
              <a:spcBef>
                <a:spcPts val="5"/>
              </a:spcBef>
            </a:pPr>
            <a:r>
              <a:rPr dirty="0" sz="2950" spc="-60">
                <a:latin typeface="Trebuchet MS"/>
                <a:cs typeface="Trebuchet MS"/>
              </a:rPr>
              <a:t>"</a:t>
            </a:r>
            <a:r>
              <a:rPr dirty="0" sz="2950" spc="-60">
                <a:solidFill>
                  <a:srgbClr val="FF0000"/>
                </a:solidFill>
                <a:latin typeface="Trebuchet MS"/>
                <a:cs typeface="Trebuchet MS"/>
              </a:rPr>
              <a:t>friends</a:t>
            </a:r>
            <a:r>
              <a:rPr dirty="0" sz="2950" spc="-60">
                <a:latin typeface="Trebuchet MS"/>
                <a:cs typeface="Trebuchet MS"/>
              </a:rPr>
              <a:t>":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[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50">
                <a:latin typeface="Trebuchet MS"/>
                <a:cs typeface="Trebuchet MS"/>
              </a:rPr>
              <a:t>{"name":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5">
                <a:latin typeface="Trebuchet MS"/>
                <a:cs typeface="Trebuchet MS"/>
              </a:rPr>
              <a:t>"Han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Solo"},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50">
                <a:latin typeface="Trebuchet MS"/>
                <a:cs typeface="Trebuchet MS"/>
              </a:rPr>
              <a:t>{"name":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"Leia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Organa"},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50">
                <a:latin typeface="Trebuchet MS"/>
                <a:cs typeface="Trebuchet MS"/>
              </a:rPr>
              <a:t>{"name":  </a:t>
            </a:r>
            <a:r>
              <a:rPr dirty="0" sz="2950" spc="-65">
                <a:latin typeface="Trebuchet MS"/>
                <a:cs typeface="Trebuchet MS"/>
              </a:rPr>
              <a:t>"C-3PO"}, </a:t>
            </a:r>
            <a:r>
              <a:rPr dirty="0" sz="2950" spc="-55">
                <a:latin typeface="Trebuchet MS"/>
                <a:cs typeface="Trebuchet MS"/>
              </a:rPr>
              <a:t>{"name":</a:t>
            </a:r>
            <a:r>
              <a:rPr dirty="0" sz="2950" spc="-395">
                <a:latin typeface="Trebuchet MS"/>
                <a:cs typeface="Trebuchet MS"/>
              </a:rPr>
              <a:t> </a:t>
            </a:r>
            <a:r>
              <a:rPr dirty="0" sz="2950" spc="-65">
                <a:latin typeface="Trebuchet MS"/>
                <a:cs typeface="Trebuchet MS"/>
              </a:rPr>
              <a:t>"R2-D2"}]},</a:t>
            </a:r>
            <a:endParaRPr sz="2950">
              <a:latin typeface="Trebuchet MS"/>
              <a:cs typeface="Trebuchet MS"/>
            </a:endParaRPr>
          </a:p>
          <a:p>
            <a:pPr algn="ctr" marL="416559" marR="7773670">
              <a:lnSpc>
                <a:spcPct val="100600"/>
              </a:lnSpc>
            </a:pPr>
            <a:r>
              <a:rPr dirty="0" sz="2950" spc="-75">
                <a:latin typeface="Trebuchet MS"/>
                <a:cs typeface="Trebuchet MS"/>
              </a:rPr>
              <a:t>"rightComparison":</a:t>
            </a:r>
            <a:r>
              <a:rPr dirty="0" sz="2950" spc="-3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{  </a:t>
            </a:r>
            <a:r>
              <a:rPr dirty="0" sz="2950" spc="-35">
                <a:latin typeface="Trebuchet MS"/>
                <a:cs typeface="Trebuchet MS"/>
              </a:rPr>
              <a:t>"</a:t>
            </a:r>
            <a:r>
              <a:rPr dirty="0" sz="2950" spc="-35">
                <a:solidFill>
                  <a:srgbClr val="FF0000"/>
                </a:solidFill>
                <a:latin typeface="Trebuchet MS"/>
                <a:cs typeface="Trebuchet MS"/>
              </a:rPr>
              <a:t>name</a:t>
            </a:r>
            <a:r>
              <a:rPr dirty="0" sz="2950" spc="-35">
                <a:latin typeface="Trebuchet MS"/>
                <a:cs typeface="Trebuchet MS"/>
              </a:rPr>
              <a:t>":</a:t>
            </a:r>
            <a:r>
              <a:rPr dirty="0" sz="2950" spc="-260">
                <a:latin typeface="Trebuchet MS"/>
                <a:cs typeface="Trebuchet MS"/>
              </a:rPr>
              <a:t> </a:t>
            </a:r>
            <a:r>
              <a:rPr dirty="0" sz="2950" spc="-35">
                <a:latin typeface="Trebuchet MS"/>
                <a:cs typeface="Trebuchet MS"/>
              </a:rPr>
              <a:t>"R2-D2",</a:t>
            </a:r>
            <a:endParaRPr sz="2950">
              <a:latin typeface="Trebuchet MS"/>
              <a:cs typeface="Trebuchet MS"/>
            </a:endParaRPr>
          </a:p>
          <a:p>
            <a:pPr marL="586105">
              <a:lnSpc>
                <a:spcPct val="100000"/>
              </a:lnSpc>
              <a:spcBef>
                <a:spcPts val="20"/>
              </a:spcBef>
            </a:pPr>
            <a:r>
              <a:rPr dirty="0" sz="2950" spc="-60">
                <a:latin typeface="Trebuchet MS"/>
                <a:cs typeface="Trebuchet MS"/>
              </a:rPr>
              <a:t>"</a:t>
            </a:r>
            <a:r>
              <a:rPr dirty="0" sz="2950" spc="-60">
                <a:solidFill>
                  <a:srgbClr val="FF0000"/>
                </a:solidFill>
                <a:latin typeface="Trebuchet MS"/>
                <a:cs typeface="Trebuchet MS"/>
              </a:rPr>
              <a:t>appearsIn</a:t>
            </a:r>
            <a:r>
              <a:rPr dirty="0" sz="2950" spc="-60">
                <a:latin typeface="Trebuchet MS"/>
                <a:cs typeface="Trebuchet MS"/>
              </a:rPr>
              <a:t>":</a:t>
            </a:r>
            <a:r>
              <a:rPr dirty="0" sz="2950" spc="-260">
                <a:latin typeface="Trebuchet MS"/>
                <a:cs typeface="Trebuchet MS"/>
              </a:rPr>
              <a:t> </a:t>
            </a:r>
            <a:r>
              <a:rPr dirty="0" sz="2950" spc="-40">
                <a:latin typeface="Trebuchet MS"/>
                <a:cs typeface="Trebuchet MS"/>
              </a:rPr>
              <a:t>["NEWHOPE","EMPIRE","JEDI"],</a:t>
            </a:r>
            <a:endParaRPr sz="2950">
              <a:latin typeface="Trebuchet MS"/>
              <a:cs typeface="Trebuchet MS"/>
            </a:endParaRPr>
          </a:p>
          <a:p>
            <a:pPr marL="586105">
              <a:lnSpc>
                <a:spcPct val="100000"/>
              </a:lnSpc>
              <a:spcBef>
                <a:spcPts val="25"/>
              </a:spcBef>
            </a:pPr>
            <a:r>
              <a:rPr dirty="0" sz="2950" spc="-60">
                <a:latin typeface="Trebuchet MS"/>
                <a:cs typeface="Trebuchet MS"/>
              </a:rPr>
              <a:t>"</a:t>
            </a:r>
            <a:r>
              <a:rPr dirty="0" sz="2950" spc="-60">
                <a:solidFill>
                  <a:srgbClr val="FF0000"/>
                </a:solidFill>
                <a:latin typeface="Trebuchet MS"/>
                <a:cs typeface="Trebuchet MS"/>
              </a:rPr>
              <a:t>friends</a:t>
            </a:r>
            <a:r>
              <a:rPr dirty="0" sz="2950" spc="-60">
                <a:latin typeface="Trebuchet MS"/>
                <a:cs typeface="Trebuchet MS"/>
              </a:rPr>
              <a:t>":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65">
                <a:latin typeface="Trebuchet MS"/>
                <a:cs typeface="Trebuchet MS"/>
              </a:rPr>
              <a:t>[{"name":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"Luke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Skywalker"},{"name":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0">
                <a:latin typeface="Trebuchet MS"/>
                <a:cs typeface="Trebuchet MS"/>
              </a:rPr>
              <a:t>"Han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Solo"},</a:t>
            </a:r>
            <a:endParaRPr sz="2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dirty="0" sz="2950" spc="-50">
                <a:latin typeface="Trebuchet MS"/>
                <a:cs typeface="Trebuchet MS"/>
              </a:rPr>
              <a:t>{"name": </a:t>
            </a:r>
            <a:r>
              <a:rPr dirty="0" sz="2950" spc="-90">
                <a:latin typeface="Trebuchet MS"/>
                <a:cs typeface="Trebuchet MS"/>
              </a:rPr>
              <a:t>"Leia</a:t>
            </a:r>
            <a:r>
              <a:rPr dirty="0" sz="2950" spc="-409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Organa"}]}</a:t>
            </a:r>
            <a:endParaRPr sz="2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dirty="0" sz="2950" spc="-150">
                <a:latin typeface="Trebuchet MS"/>
                <a:cs typeface="Trebuchet MS"/>
              </a:rPr>
              <a:t>}</a:t>
            </a:r>
            <a:endParaRPr sz="29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dirty="0" sz="2950" spc="-150">
                <a:latin typeface="Trebuchet MS"/>
                <a:cs typeface="Trebuchet MS"/>
              </a:rPr>
              <a:t>}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655" y="958430"/>
            <a:ext cx="414591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1440" algn="l"/>
              </a:tabLst>
            </a:pPr>
            <a:r>
              <a:rPr dirty="0" sz="4950" spc="-5">
                <a:solidFill>
                  <a:srgbClr val="38B6E7"/>
                </a:solidFill>
                <a:latin typeface="Arial"/>
                <a:cs typeface="Arial"/>
              </a:rPr>
              <a:t>Samples	</a:t>
            </a:r>
            <a:r>
              <a:rPr dirty="0" sz="4950" spc="-10">
                <a:solidFill>
                  <a:srgbClr val="38B6E7"/>
                </a:solidFill>
                <a:latin typeface="Arial"/>
                <a:cs typeface="Arial"/>
              </a:rPr>
              <a:t>Cont.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050" y="2888544"/>
            <a:ext cx="288036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14">
                <a:latin typeface="Trebuchet MS"/>
                <a:cs typeface="Trebuchet MS"/>
              </a:rPr>
              <a:t>5-Inline</a:t>
            </a:r>
            <a:r>
              <a:rPr dirty="0" sz="2950" spc="-28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Fragments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7924" y="3782220"/>
            <a:ext cx="14283227" cy="5808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655" y="958430"/>
            <a:ext cx="414591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1440" algn="l"/>
              </a:tabLst>
            </a:pPr>
            <a:r>
              <a:rPr dirty="0" sz="4950" spc="-5">
                <a:solidFill>
                  <a:srgbClr val="38B6E7"/>
                </a:solidFill>
                <a:latin typeface="Arial"/>
                <a:cs typeface="Arial"/>
              </a:rPr>
              <a:t>Samples	</a:t>
            </a:r>
            <a:r>
              <a:rPr dirty="0" sz="4950" spc="-10">
                <a:solidFill>
                  <a:srgbClr val="38B6E7"/>
                </a:solidFill>
                <a:latin typeface="Arial"/>
                <a:cs typeface="Arial"/>
              </a:rPr>
              <a:t>Cont.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050" y="2888544"/>
            <a:ext cx="1840864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0">
                <a:latin typeface="Trebuchet MS"/>
                <a:cs typeface="Trebuchet MS"/>
              </a:rPr>
              <a:t>6</a:t>
            </a:r>
            <a:r>
              <a:rPr dirty="0" sz="2950" spc="-175">
                <a:latin typeface="Trebuchet MS"/>
                <a:cs typeface="Trebuchet MS"/>
              </a:rPr>
              <a:t>-</a:t>
            </a:r>
            <a:r>
              <a:rPr dirty="0" sz="2950" spc="-105">
                <a:latin typeface="Trebuchet MS"/>
                <a:cs typeface="Trebuchet MS"/>
              </a:rPr>
              <a:t>D</a:t>
            </a:r>
            <a:r>
              <a:rPr dirty="0" sz="2950" spc="-50">
                <a:latin typeface="Trebuchet MS"/>
                <a:cs typeface="Trebuchet MS"/>
              </a:rPr>
              <a:t>i</a:t>
            </a:r>
            <a:r>
              <a:rPr dirty="0" sz="2950" spc="-150">
                <a:latin typeface="Trebuchet MS"/>
                <a:cs typeface="Trebuchet MS"/>
              </a:rPr>
              <a:t>r</a:t>
            </a:r>
            <a:r>
              <a:rPr dirty="0" sz="2950" spc="-170">
                <a:latin typeface="Trebuchet MS"/>
                <a:cs typeface="Trebuchet MS"/>
              </a:rPr>
              <a:t>ecti</a:t>
            </a:r>
            <a:r>
              <a:rPr dirty="0" sz="2950" spc="-140">
                <a:latin typeface="Trebuchet MS"/>
                <a:cs typeface="Trebuchet MS"/>
              </a:rPr>
              <a:t>v</a:t>
            </a:r>
            <a:r>
              <a:rPr dirty="0" sz="2950" spc="-85">
                <a:latin typeface="Trebuchet MS"/>
                <a:cs typeface="Trebuchet MS"/>
              </a:rPr>
              <a:t>es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3921" y="3755862"/>
            <a:ext cx="16279217" cy="6330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655" y="958430"/>
            <a:ext cx="414591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1440" algn="l"/>
              </a:tabLst>
            </a:pPr>
            <a:r>
              <a:rPr dirty="0" sz="4950" spc="-5">
                <a:solidFill>
                  <a:srgbClr val="38B6E7"/>
                </a:solidFill>
                <a:latin typeface="Arial"/>
                <a:cs typeface="Arial"/>
              </a:rPr>
              <a:t>Samples	</a:t>
            </a:r>
            <a:r>
              <a:rPr dirty="0" sz="4950" spc="-10">
                <a:solidFill>
                  <a:srgbClr val="38B6E7"/>
                </a:solidFill>
                <a:latin typeface="Arial"/>
                <a:cs typeface="Arial"/>
              </a:rPr>
              <a:t>Cont.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050" y="2888544"/>
            <a:ext cx="176085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65">
                <a:latin typeface="Trebuchet MS"/>
                <a:cs typeface="Trebuchet MS"/>
              </a:rPr>
              <a:t>7-Mutation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983" y="3420423"/>
            <a:ext cx="16264798" cy="5811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506476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</a:t>
            </a:r>
            <a:r>
              <a:rPr dirty="0" spc="-254"/>
              <a:t> </a:t>
            </a:r>
            <a:r>
              <a:rPr dirty="0" spc="-5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271875" cy="545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6525">
              <a:lnSpc>
                <a:spcPct val="100600"/>
              </a:lnSpc>
              <a:spcBef>
                <a:spcPts val="95"/>
              </a:spcBef>
            </a:pP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schema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at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center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any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server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implementation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describes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functionality  </a:t>
            </a:r>
            <a:r>
              <a:rPr dirty="0" sz="2950" spc="-150">
                <a:latin typeface="Trebuchet MS"/>
                <a:cs typeface="Trebuchet MS"/>
              </a:rPr>
              <a:t>available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clients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which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connect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225">
                <a:latin typeface="Trebuchet MS"/>
                <a:cs typeface="Trebuchet MS"/>
              </a:rPr>
              <a:t>it.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88265">
              <a:lnSpc>
                <a:spcPct val="100699"/>
              </a:lnSpc>
              <a:spcBef>
                <a:spcPts val="5"/>
              </a:spcBef>
            </a:pPr>
            <a:r>
              <a:rPr dirty="0" sz="2950" spc="-155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core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building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block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within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schema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254">
                <a:latin typeface="Trebuchet MS"/>
                <a:cs typeface="Trebuchet MS"/>
              </a:rPr>
              <a:t>“type”.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Types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provide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wide-range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functionality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within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  </a:t>
            </a:r>
            <a:r>
              <a:rPr dirty="0" sz="2950" spc="-145">
                <a:latin typeface="Trebuchet MS"/>
                <a:cs typeface="Trebuchet MS"/>
              </a:rPr>
              <a:t>schema, </a:t>
            </a:r>
            <a:r>
              <a:rPr dirty="0" sz="2950" spc="-120">
                <a:latin typeface="Trebuchet MS"/>
                <a:cs typeface="Trebuchet MS"/>
              </a:rPr>
              <a:t>including the </a:t>
            </a:r>
            <a:r>
              <a:rPr dirty="0" sz="2950" spc="-145">
                <a:latin typeface="Trebuchet MS"/>
                <a:cs typeface="Trebuchet MS"/>
              </a:rPr>
              <a:t>ability</a:t>
            </a:r>
            <a:r>
              <a:rPr dirty="0" sz="2950" spc="-565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to: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65">
                <a:latin typeface="Trebuchet MS"/>
                <a:cs typeface="Trebuchet MS"/>
              </a:rPr>
              <a:t>Create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relationships</a:t>
            </a:r>
            <a:r>
              <a:rPr dirty="0" sz="2950" spc="-26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between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types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215">
                <a:latin typeface="Trebuchet MS"/>
                <a:cs typeface="Trebuchet MS"/>
              </a:rPr>
              <a:t>(e.g.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between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60">
                <a:latin typeface="Trebuchet MS"/>
                <a:cs typeface="Trebuchet MS"/>
              </a:rPr>
              <a:t>Book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Author).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marR="5080" indent="-471170">
              <a:lnSpc>
                <a:spcPct val="1006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Define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which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data-fetching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(querying)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data-manipulation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(mutating)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operations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can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be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executed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by 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client.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30">
                <a:latin typeface="Trebuchet MS"/>
                <a:cs typeface="Trebuchet MS"/>
              </a:rPr>
              <a:t>If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desired,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self-explain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what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capabilities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available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client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(via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introspection).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690372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 Schema</a:t>
            </a:r>
            <a:r>
              <a:rPr dirty="0" spc="-335"/>
              <a:t> </a:t>
            </a:r>
            <a:r>
              <a:rPr dirty="0" spc="-6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707485" cy="68122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60" b="1">
                <a:latin typeface="Trebuchet MS"/>
                <a:cs typeface="Trebuchet MS"/>
              </a:rPr>
              <a:t>Scalar</a:t>
            </a:r>
            <a:r>
              <a:rPr dirty="0" sz="2950" spc="-225" b="1">
                <a:latin typeface="Trebuchet MS"/>
                <a:cs typeface="Trebuchet MS"/>
              </a:rPr>
              <a:t> </a:t>
            </a:r>
            <a:r>
              <a:rPr dirty="0" sz="2950" spc="-145" b="1">
                <a:latin typeface="Trebuchet MS"/>
                <a:cs typeface="Trebuchet MS"/>
              </a:rPr>
              <a:t>types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812800">
              <a:lnSpc>
                <a:spcPct val="100600"/>
              </a:lnSpc>
            </a:pPr>
            <a:r>
              <a:rPr dirty="0" sz="2950" spc="-145">
                <a:latin typeface="Trebuchet MS"/>
                <a:cs typeface="Trebuchet MS"/>
              </a:rPr>
              <a:t>Scalar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types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represent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leaves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operation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always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resolve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concrete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data.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default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scalar  </a:t>
            </a:r>
            <a:r>
              <a:rPr dirty="0" sz="2950" spc="-110">
                <a:latin typeface="Trebuchet MS"/>
                <a:cs typeface="Trebuchet MS"/>
              </a:rPr>
              <a:t>types </a:t>
            </a:r>
            <a:r>
              <a:rPr dirty="0" sz="2950" spc="-114">
                <a:latin typeface="Trebuchet MS"/>
                <a:cs typeface="Trebuchet MS"/>
              </a:rPr>
              <a:t>which GraphQL </a:t>
            </a:r>
            <a:r>
              <a:rPr dirty="0" sz="2950" spc="-140">
                <a:latin typeface="Trebuchet MS"/>
                <a:cs typeface="Trebuchet MS"/>
              </a:rPr>
              <a:t>offers</a:t>
            </a:r>
            <a:r>
              <a:rPr dirty="0" sz="2950" spc="-59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are: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950" spc="-160">
                <a:latin typeface="Trebuchet MS"/>
                <a:cs typeface="Trebuchet MS"/>
              </a:rPr>
              <a:t>Int: </a:t>
            </a:r>
            <a:r>
              <a:rPr dirty="0" sz="2950" spc="-100">
                <a:latin typeface="Trebuchet MS"/>
                <a:cs typeface="Trebuchet MS"/>
              </a:rPr>
              <a:t>Signed </a:t>
            </a:r>
            <a:r>
              <a:rPr dirty="0" sz="2950" spc="-114">
                <a:latin typeface="Trebuchet MS"/>
                <a:cs typeface="Trebuchet MS"/>
              </a:rPr>
              <a:t>32‐bit</a:t>
            </a:r>
            <a:r>
              <a:rPr dirty="0" sz="2950" spc="-45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integer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70">
                <a:latin typeface="Trebuchet MS"/>
                <a:cs typeface="Trebuchet MS"/>
              </a:rPr>
              <a:t>Float: </a:t>
            </a:r>
            <a:r>
              <a:rPr dirty="0" sz="2950" spc="-100">
                <a:latin typeface="Trebuchet MS"/>
                <a:cs typeface="Trebuchet MS"/>
              </a:rPr>
              <a:t>Signed </a:t>
            </a:r>
            <a:r>
              <a:rPr dirty="0" sz="2950" spc="-114">
                <a:latin typeface="Trebuchet MS"/>
                <a:cs typeface="Trebuchet MS"/>
              </a:rPr>
              <a:t>double-precision </a:t>
            </a:r>
            <a:r>
              <a:rPr dirty="0" sz="2950" spc="-125">
                <a:latin typeface="Trebuchet MS"/>
                <a:cs typeface="Trebuchet MS"/>
              </a:rPr>
              <a:t>floating-point</a:t>
            </a:r>
            <a:r>
              <a:rPr dirty="0" sz="2950" spc="-57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value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40">
                <a:latin typeface="Trebuchet MS"/>
                <a:cs typeface="Trebuchet MS"/>
              </a:rPr>
              <a:t>String: UTF‐8 </a:t>
            </a:r>
            <a:r>
              <a:rPr dirty="0" sz="2950" spc="-150">
                <a:latin typeface="Trebuchet MS"/>
                <a:cs typeface="Trebuchet MS"/>
              </a:rPr>
              <a:t>character</a:t>
            </a:r>
            <a:r>
              <a:rPr dirty="0" sz="2950" spc="-44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sequence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Boolean: </a:t>
            </a:r>
            <a:r>
              <a:rPr dirty="0" sz="2950" spc="-120">
                <a:latin typeface="Trebuchet MS"/>
                <a:cs typeface="Trebuchet MS"/>
              </a:rPr>
              <a:t>true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46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false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30">
                <a:latin typeface="Trebuchet MS"/>
                <a:cs typeface="Trebuchet MS"/>
              </a:rPr>
              <a:t>ID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(serialized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String):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unique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identifier,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often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used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00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refetch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object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the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key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for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80">
                <a:latin typeface="Trebuchet MS"/>
                <a:cs typeface="Trebuchet MS"/>
              </a:rPr>
              <a:t>cache.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While</a:t>
            </a:r>
            <a:endParaRPr sz="2950">
              <a:latin typeface="Trebuchet MS"/>
              <a:cs typeface="Trebuchet MS"/>
            </a:endParaRPr>
          </a:p>
          <a:p>
            <a:pPr marL="483870">
              <a:lnSpc>
                <a:spcPct val="100000"/>
              </a:lnSpc>
              <a:spcBef>
                <a:spcPts val="20"/>
              </a:spcBef>
            </a:pPr>
            <a:r>
              <a:rPr dirty="0" sz="2950" spc="-145">
                <a:latin typeface="Trebuchet MS"/>
                <a:cs typeface="Trebuchet MS"/>
              </a:rPr>
              <a:t>serialized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String,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30">
                <a:latin typeface="Trebuchet MS"/>
                <a:cs typeface="Trebuchet MS"/>
              </a:rPr>
              <a:t>ID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signifies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that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it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not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intended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be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human‐readable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85794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5009" algn="l"/>
              </a:tabLst>
            </a:pPr>
            <a:r>
              <a:rPr dirty="0" spc="-5"/>
              <a:t>GraphQL</a:t>
            </a:r>
            <a:r>
              <a:rPr dirty="0" spc="-185"/>
              <a:t> </a:t>
            </a:r>
            <a:r>
              <a:rPr dirty="0" spc="-5"/>
              <a:t>Schema</a:t>
            </a:r>
            <a:r>
              <a:rPr dirty="0" spc="-75"/>
              <a:t> </a:t>
            </a:r>
            <a:r>
              <a:rPr dirty="0" spc="-60"/>
              <a:t>Types	</a:t>
            </a:r>
            <a:r>
              <a:rPr dirty="0" spc="-1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652240" cy="13830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90" b="1">
                <a:latin typeface="Trebuchet MS"/>
                <a:cs typeface="Trebuchet MS"/>
              </a:rPr>
              <a:t>Object</a:t>
            </a:r>
            <a:r>
              <a:rPr dirty="0" sz="2950" spc="-210" b="1">
                <a:latin typeface="Trebuchet MS"/>
                <a:cs typeface="Trebuchet MS"/>
              </a:rPr>
              <a:t> </a:t>
            </a:r>
            <a:r>
              <a:rPr dirty="0" sz="2950" spc="-145" b="1">
                <a:latin typeface="Trebuchet MS"/>
                <a:cs typeface="Trebuchet MS"/>
              </a:rPr>
              <a:t>types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5"/>
              </a:spcBef>
            </a:pPr>
            <a:r>
              <a:rPr dirty="0" sz="2950" spc="-155">
                <a:latin typeface="Trebuchet MS"/>
                <a:cs typeface="Trebuchet MS"/>
              </a:rPr>
              <a:t>The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object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most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common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used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schema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represents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group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fields.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Each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field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inside 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object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maps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another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type,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allowing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nested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types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circular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references.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4818" y="5008746"/>
            <a:ext cx="13822432" cy="3916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85794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5009" algn="l"/>
              </a:tabLst>
            </a:pPr>
            <a:r>
              <a:rPr dirty="0" spc="-5"/>
              <a:t>GraphQL</a:t>
            </a:r>
            <a:r>
              <a:rPr dirty="0" spc="-185"/>
              <a:t> </a:t>
            </a:r>
            <a:r>
              <a:rPr dirty="0" spc="-5"/>
              <a:t>Schema</a:t>
            </a:r>
            <a:r>
              <a:rPr dirty="0" spc="-75"/>
              <a:t> </a:t>
            </a:r>
            <a:r>
              <a:rPr dirty="0" spc="-60"/>
              <a:t>Types	</a:t>
            </a:r>
            <a:r>
              <a:rPr dirty="0" spc="-1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3326110" cy="930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235" b="1">
                <a:latin typeface="Trebuchet MS"/>
                <a:cs typeface="Trebuchet MS"/>
              </a:rPr>
              <a:t>The </a:t>
            </a:r>
            <a:r>
              <a:rPr dirty="0" sz="2950" spc="-155" b="1">
                <a:latin typeface="Trebuchet MS"/>
                <a:cs typeface="Trebuchet MS"/>
              </a:rPr>
              <a:t>Query</a:t>
            </a:r>
            <a:r>
              <a:rPr dirty="0" sz="2950" spc="-204" b="1">
                <a:latin typeface="Trebuchet MS"/>
                <a:cs typeface="Trebuchet MS"/>
              </a:rPr>
              <a:t> </a:t>
            </a:r>
            <a:r>
              <a:rPr dirty="0" sz="2950" spc="-160" b="1">
                <a:latin typeface="Trebuchet MS"/>
                <a:cs typeface="Trebuchet MS"/>
              </a:rPr>
              <a:t>type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query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for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fetching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compares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GET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verb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REST-based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APIs.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2661" y="3924314"/>
            <a:ext cx="5028852" cy="432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45900" y="3924314"/>
            <a:ext cx="4215841" cy="6284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0565" y="3924314"/>
            <a:ext cx="4396790" cy="196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98365" y="6086972"/>
            <a:ext cx="122618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14">
                <a:solidFill>
                  <a:srgbClr val="FF0000"/>
                </a:solidFill>
                <a:latin typeface="Trebuchet MS"/>
                <a:cs typeface="Trebuchet MS"/>
              </a:rPr>
              <a:t>Schema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4929" y="8552915"/>
            <a:ext cx="12661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6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950" spc="-95">
                <a:solidFill>
                  <a:srgbClr val="FF0000"/>
                </a:solidFill>
                <a:latin typeface="Trebuchet MS"/>
                <a:cs typeface="Trebuchet MS"/>
              </a:rPr>
              <a:t>eque</a:t>
            </a:r>
            <a:r>
              <a:rPr dirty="0" sz="2950" spc="-10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dirty="0" sz="2950" spc="-18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39517" y="6312424"/>
            <a:ext cx="149034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6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950" spc="-70">
                <a:solidFill>
                  <a:srgbClr val="FF0000"/>
                </a:solidFill>
                <a:latin typeface="Trebuchet MS"/>
                <a:cs typeface="Trebuchet MS"/>
              </a:rPr>
              <a:t>esponse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85794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5009" algn="l"/>
              </a:tabLst>
            </a:pPr>
            <a:r>
              <a:rPr dirty="0" spc="-5"/>
              <a:t>GraphQL</a:t>
            </a:r>
            <a:r>
              <a:rPr dirty="0" spc="-185"/>
              <a:t> </a:t>
            </a:r>
            <a:r>
              <a:rPr dirty="0" spc="-5"/>
              <a:t>Schema</a:t>
            </a:r>
            <a:r>
              <a:rPr dirty="0" spc="-75"/>
              <a:t> </a:t>
            </a:r>
            <a:r>
              <a:rPr dirty="0" spc="-60"/>
              <a:t>Types	</a:t>
            </a:r>
            <a:r>
              <a:rPr dirty="0" spc="-10"/>
              <a:t>Cont.</a:t>
            </a:r>
          </a:p>
        </p:txBody>
      </p:sp>
      <p:sp>
        <p:nvSpPr>
          <p:cNvPr id="3" name="object 3"/>
          <p:cNvSpPr/>
          <p:nvPr/>
        </p:nvSpPr>
        <p:spPr>
          <a:xfrm>
            <a:off x="1300565" y="3705668"/>
            <a:ext cx="8241939" cy="140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0301" y="5977573"/>
            <a:ext cx="8292202" cy="3744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49961" y="5977573"/>
            <a:ext cx="4380454" cy="3744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63050" y="2631363"/>
            <a:ext cx="11713210" cy="19723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235" b="1">
                <a:latin typeface="Trebuchet MS"/>
                <a:cs typeface="Trebuchet MS"/>
              </a:rPr>
              <a:t>The </a:t>
            </a:r>
            <a:r>
              <a:rPr dirty="0" sz="2950" spc="-75" b="1">
                <a:latin typeface="Trebuchet MS"/>
                <a:cs typeface="Trebuchet MS"/>
              </a:rPr>
              <a:t>Mutation</a:t>
            </a:r>
            <a:r>
              <a:rPr dirty="0" sz="2950" spc="-190" b="1">
                <a:latin typeface="Trebuchet MS"/>
                <a:cs typeface="Trebuchet MS"/>
              </a:rPr>
              <a:t> </a:t>
            </a:r>
            <a:r>
              <a:rPr dirty="0" sz="2950" spc="-160" b="1">
                <a:latin typeface="Trebuchet MS"/>
                <a:cs typeface="Trebuchet MS"/>
              </a:rPr>
              <a:t>type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50" spc="-50">
                <a:latin typeface="Trebuchet MS"/>
                <a:cs typeface="Trebuchet MS"/>
              </a:rPr>
              <a:t>Mutations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operations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sent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server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95">
                <a:latin typeface="Trebuchet MS"/>
                <a:cs typeface="Trebuchet MS"/>
              </a:rPr>
              <a:t>create,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update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or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delete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data.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Times New Roman"/>
              <a:cs typeface="Times New Roman"/>
            </a:endParaRPr>
          </a:p>
          <a:p>
            <a:pPr algn="r" marR="2054225">
              <a:lnSpc>
                <a:spcPct val="100000"/>
              </a:lnSpc>
            </a:pPr>
            <a:r>
              <a:rPr dirty="0" sz="2950" spc="-110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dirty="0" sz="2950" spc="-114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dirty="0" sz="2950" spc="-114">
                <a:solidFill>
                  <a:srgbClr val="FF0000"/>
                </a:solidFill>
                <a:latin typeface="Trebuchet MS"/>
                <a:cs typeface="Trebuchet MS"/>
              </a:rPr>
              <a:t>ema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7623" y="9698187"/>
            <a:ext cx="12661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6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950" spc="-95">
                <a:solidFill>
                  <a:srgbClr val="FF0000"/>
                </a:solidFill>
                <a:latin typeface="Trebuchet MS"/>
                <a:cs typeface="Trebuchet MS"/>
              </a:rPr>
              <a:t>eque</a:t>
            </a:r>
            <a:r>
              <a:rPr dirty="0" sz="2950" spc="-10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dirty="0" sz="2950" spc="-18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7933" y="9698187"/>
            <a:ext cx="149034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6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950" spc="-70">
                <a:solidFill>
                  <a:srgbClr val="FF0000"/>
                </a:solidFill>
                <a:latin typeface="Trebuchet MS"/>
                <a:cs typeface="Trebuchet MS"/>
              </a:rPr>
              <a:t>esponse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85794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5009" algn="l"/>
              </a:tabLst>
            </a:pPr>
            <a:r>
              <a:rPr dirty="0" spc="-5"/>
              <a:t>GraphQL</a:t>
            </a:r>
            <a:r>
              <a:rPr dirty="0" spc="-185"/>
              <a:t> </a:t>
            </a:r>
            <a:r>
              <a:rPr dirty="0" spc="-5"/>
              <a:t>Schema</a:t>
            </a:r>
            <a:r>
              <a:rPr dirty="0" spc="-75"/>
              <a:t> </a:t>
            </a:r>
            <a:r>
              <a:rPr dirty="0" spc="-60"/>
              <a:t>Types	</a:t>
            </a:r>
            <a:r>
              <a:rPr dirty="0" spc="-1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628744" cy="13830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235" b="1">
                <a:latin typeface="Trebuchet MS"/>
                <a:cs typeface="Trebuchet MS"/>
              </a:rPr>
              <a:t>The </a:t>
            </a:r>
            <a:r>
              <a:rPr dirty="0" sz="2950" spc="-180" b="1">
                <a:latin typeface="Trebuchet MS"/>
                <a:cs typeface="Trebuchet MS"/>
              </a:rPr>
              <a:t>Interface</a:t>
            </a:r>
            <a:r>
              <a:rPr dirty="0" sz="2950" spc="-190" b="1">
                <a:latin typeface="Trebuchet MS"/>
                <a:cs typeface="Trebuchet MS"/>
              </a:rPr>
              <a:t> </a:t>
            </a:r>
            <a:r>
              <a:rPr dirty="0" sz="2950" spc="-160" b="1">
                <a:latin typeface="Trebuchet MS"/>
                <a:cs typeface="Trebuchet MS"/>
              </a:rPr>
              <a:t>type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5"/>
              </a:spcBef>
            </a:pPr>
            <a:r>
              <a:rPr dirty="0" sz="2950" spc="-40">
                <a:latin typeface="Trebuchet MS"/>
                <a:cs typeface="Trebuchet MS"/>
              </a:rPr>
              <a:t>An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Interface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abstract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includes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certain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set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0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fields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must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include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implement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  </a:t>
            </a:r>
            <a:r>
              <a:rPr dirty="0" sz="2950" spc="-175">
                <a:latin typeface="Trebuchet MS"/>
                <a:cs typeface="Trebuchet MS"/>
              </a:rPr>
              <a:t>interface.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0565" y="4434487"/>
            <a:ext cx="4761446" cy="269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82029" y="4434487"/>
            <a:ext cx="4841773" cy="498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597281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 in a</a:t>
            </a:r>
            <a:r>
              <a:rPr dirty="0" spc="-240"/>
              <a:t> </a:t>
            </a:r>
            <a:r>
              <a:rPr dirty="0" spc="-10"/>
              <a:t>nutshel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356965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syntax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that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describes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55">
                <a:latin typeface="Trebuchet MS"/>
                <a:cs typeface="Trebuchet MS"/>
              </a:rPr>
              <a:t>how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ask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for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90">
                <a:latin typeface="Trebuchet MS"/>
                <a:cs typeface="Trebuchet MS"/>
              </a:rPr>
              <a:t>data,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generally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used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load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from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server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  </a:t>
            </a:r>
            <a:r>
              <a:rPr dirty="0" sz="2950" spc="-185">
                <a:latin typeface="Trebuchet MS"/>
                <a:cs typeface="Trebuchet MS"/>
              </a:rPr>
              <a:t>client. </a:t>
            </a:r>
            <a:r>
              <a:rPr dirty="0" sz="2950" spc="-114">
                <a:latin typeface="Trebuchet MS"/>
                <a:cs typeface="Trebuchet MS"/>
              </a:rPr>
              <a:t>GraphQL </a:t>
            </a:r>
            <a:r>
              <a:rPr dirty="0" sz="2950" spc="-75">
                <a:latin typeface="Trebuchet MS"/>
                <a:cs typeface="Trebuchet MS"/>
              </a:rPr>
              <a:t>has </a:t>
            </a:r>
            <a:r>
              <a:rPr dirty="0" sz="2950" spc="-130">
                <a:latin typeface="Trebuchet MS"/>
                <a:cs typeface="Trebuchet MS"/>
              </a:rPr>
              <a:t>three </a:t>
            </a:r>
            <a:r>
              <a:rPr dirty="0" sz="2950" spc="-105">
                <a:latin typeface="Trebuchet MS"/>
                <a:cs typeface="Trebuchet MS"/>
              </a:rPr>
              <a:t>main</a:t>
            </a:r>
            <a:r>
              <a:rPr dirty="0" sz="2950" spc="-67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characteristics: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25">
                <a:latin typeface="Trebuchet MS"/>
                <a:cs typeface="Trebuchet MS"/>
              </a:rPr>
              <a:t>It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lets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client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specify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80">
                <a:latin typeface="Trebuchet MS"/>
                <a:cs typeface="Trebuchet MS"/>
              </a:rPr>
              <a:t>exactly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what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it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needs.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25">
                <a:latin typeface="Trebuchet MS"/>
                <a:cs typeface="Trebuchet MS"/>
              </a:rPr>
              <a:t>It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makes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it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easier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aggregate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from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multiple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sources.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25">
                <a:latin typeface="Trebuchet MS"/>
                <a:cs typeface="Trebuchet MS"/>
              </a:rPr>
              <a:t>It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uses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type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system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describe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data.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857948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5009" algn="l"/>
              </a:tabLst>
            </a:pPr>
            <a:r>
              <a:rPr dirty="0" spc="-5"/>
              <a:t>GraphQL</a:t>
            </a:r>
            <a:r>
              <a:rPr dirty="0" spc="-185"/>
              <a:t> </a:t>
            </a:r>
            <a:r>
              <a:rPr dirty="0" spc="-5"/>
              <a:t>Schema</a:t>
            </a:r>
            <a:r>
              <a:rPr dirty="0" spc="-75"/>
              <a:t> </a:t>
            </a:r>
            <a:r>
              <a:rPr dirty="0" spc="-60"/>
              <a:t>Types	</a:t>
            </a:r>
            <a:r>
              <a:rPr dirty="0" spc="-1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6603980" cy="6944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235" b="1">
                <a:latin typeface="Trebuchet MS"/>
                <a:cs typeface="Trebuchet MS"/>
              </a:rPr>
              <a:t>The </a:t>
            </a:r>
            <a:r>
              <a:rPr dirty="0" sz="2950" spc="-140" b="1">
                <a:latin typeface="Trebuchet MS"/>
                <a:cs typeface="Trebuchet MS"/>
              </a:rPr>
              <a:t>Subscriptions</a:t>
            </a:r>
            <a:r>
              <a:rPr dirty="0" sz="2950" spc="-215" b="1">
                <a:latin typeface="Trebuchet MS"/>
                <a:cs typeface="Trebuchet MS"/>
              </a:rPr>
              <a:t> </a:t>
            </a:r>
            <a:r>
              <a:rPr dirty="0" sz="2950" spc="-160" b="1">
                <a:latin typeface="Trebuchet MS"/>
                <a:cs typeface="Trebuchet MS"/>
              </a:rPr>
              <a:t>type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subscriptions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way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60">
                <a:latin typeface="Trebuchet MS"/>
                <a:cs typeface="Trebuchet MS"/>
              </a:rPr>
              <a:t>push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from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server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clients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choose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listen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real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time  </a:t>
            </a:r>
            <a:r>
              <a:rPr dirty="0" sz="2950" spc="-90">
                <a:latin typeface="Trebuchet MS"/>
                <a:cs typeface="Trebuchet MS"/>
              </a:rPr>
              <a:t>messages </a:t>
            </a:r>
            <a:r>
              <a:rPr dirty="0" sz="2950" spc="-114">
                <a:latin typeface="Trebuchet MS"/>
                <a:cs typeface="Trebuchet MS"/>
              </a:rPr>
              <a:t>from </a:t>
            </a:r>
            <a:r>
              <a:rPr dirty="0" sz="2950" spc="-120">
                <a:latin typeface="Trebuchet MS"/>
                <a:cs typeface="Trebuchet MS"/>
              </a:rPr>
              <a:t>the </a:t>
            </a:r>
            <a:r>
              <a:rPr dirty="0" sz="2950" spc="-185">
                <a:latin typeface="Trebuchet MS"/>
                <a:cs typeface="Trebuchet MS"/>
              </a:rPr>
              <a:t>server. </a:t>
            </a:r>
            <a:r>
              <a:rPr dirty="0" sz="2950" spc="-100">
                <a:latin typeface="Trebuchet MS"/>
                <a:cs typeface="Trebuchet MS"/>
              </a:rPr>
              <a:t>Subscriptions </a:t>
            </a:r>
            <a:r>
              <a:rPr dirty="0" sz="2950" spc="-140">
                <a:latin typeface="Trebuchet MS"/>
                <a:cs typeface="Trebuchet MS"/>
              </a:rPr>
              <a:t>are </a:t>
            </a:r>
            <a:r>
              <a:rPr dirty="0" sz="2950" spc="-125">
                <a:latin typeface="Trebuchet MS"/>
                <a:cs typeface="Trebuchet MS"/>
              </a:rPr>
              <a:t>similar </a:t>
            </a:r>
            <a:r>
              <a:rPr dirty="0" sz="2950" spc="-120">
                <a:latin typeface="Trebuchet MS"/>
                <a:cs typeface="Trebuchet MS"/>
              </a:rPr>
              <a:t>to </a:t>
            </a:r>
            <a:r>
              <a:rPr dirty="0" sz="2950" spc="-105">
                <a:latin typeface="Trebuchet MS"/>
                <a:cs typeface="Trebuchet MS"/>
              </a:rPr>
              <a:t>queries </a:t>
            </a:r>
            <a:r>
              <a:rPr dirty="0" sz="2950" spc="-110">
                <a:latin typeface="Trebuchet MS"/>
                <a:cs typeface="Trebuchet MS"/>
              </a:rPr>
              <a:t>in </a:t>
            </a:r>
            <a:r>
              <a:rPr dirty="0" sz="2950" spc="-140">
                <a:latin typeface="Trebuchet MS"/>
                <a:cs typeface="Trebuchet MS"/>
              </a:rPr>
              <a:t>that </a:t>
            </a:r>
            <a:r>
              <a:rPr dirty="0" sz="2950" spc="-125">
                <a:latin typeface="Trebuchet MS"/>
                <a:cs typeface="Trebuchet MS"/>
              </a:rPr>
              <a:t>they </a:t>
            </a:r>
            <a:r>
              <a:rPr dirty="0" sz="2950" spc="-135">
                <a:latin typeface="Trebuchet MS"/>
                <a:cs typeface="Trebuchet MS"/>
              </a:rPr>
              <a:t>specify </a:t>
            </a:r>
            <a:r>
              <a:rPr dirty="0" sz="2950" spc="-130">
                <a:latin typeface="Trebuchet MS"/>
                <a:cs typeface="Trebuchet MS"/>
              </a:rPr>
              <a:t>a </a:t>
            </a:r>
            <a:r>
              <a:rPr dirty="0" sz="2950" spc="-125">
                <a:latin typeface="Trebuchet MS"/>
                <a:cs typeface="Trebuchet MS"/>
              </a:rPr>
              <a:t>set </a:t>
            </a:r>
            <a:r>
              <a:rPr dirty="0" sz="2950" spc="-105">
                <a:latin typeface="Trebuchet MS"/>
                <a:cs typeface="Trebuchet MS"/>
              </a:rPr>
              <a:t>of </a:t>
            </a:r>
            <a:r>
              <a:rPr dirty="0" sz="2950" spc="-135">
                <a:latin typeface="Trebuchet MS"/>
                <a:cs typeface="Trebuchet MS"/>
              </a:rPr>
              <a:t>fields </a:t>
            </a:r>
            <a:r>
              <a:rPr dirty="0" sz="2950" spc="-120">
                <a:latin typeface="Trebuchet MS"/>
                <a:cs typeface="Trebuchet MS"/>
              </a:rPr>
              <a:t>to </a:t>
            </a:r>
            <a:r>
              <a:rPr dirty="0" sz="2950" spc="-114">
                <a:latin typeface="Trebuchet MS"/>
                <a:cs typeface="Trebuchet MS"/>
              </a:rPr>
              <a:t>be  </a:t>
            </a:r>
            <a:r>
              <a:rPr dirty="0" sz="2950" spc="-135">
                <a:latin typeface="Trebuchet MS"/>
                <a:cs typeface="Trebuchet MS"/>
              </a:rPr>
              <a:t>delivered </a:t>
            </a:r>
            <a:r>
              <a:rPr dirty="0" sz="2950" spc="-120">
                <a:latin typeface="Trebuchet MS"/>
                <a:cs typeface="Trebuchet MS"/>
              </a:rPr>
              <a:t>to the </a:t>
            </a:r>
            <a:r>
              <a:rPr dirty="0" sz="2950" spc="-185">
                <a:latin typeface="Trebuchet MS"/>
                <a:cs typeface="Trebuchet MS"/>
              </a:rPr>
              <a:t>client, </a:t>
            </a:r>
            <a:r>
              <a:rPr dirty="0" sz="2950" spc="-110">
                <a:latin typeface="Trebuchet MS"/>
                <a:cs typeface="Trebuchet MS"/>
              </a:rPr>
              <a:t>but </a:t>
            </a:r>
            <a:r>
              <a:rPr dirty="0" sz="2950" spc="-120">
                <a:latin typeface="Trebuchet MS"/>
                <a:cs typeface="Trebuchet MS"/>
              </a:rPr>
              <a:t>instead </a:t>
            </a:r>
            <a:r>
              <a:rPr dirty="0" sz="2950" spc="-105">
                <a:latin typeface="Trebuchet MS"/>
                <a:cs typeface="Trebuchet MS"/>
              </a:rPr>
              <a:t>of </a:t>
            </a:r>
            <a:r>
              <a:rPr dirty="0" sz="2950" spc="-140">
                <a:latin typeface="Trebuchet MS"/>
                <a:cs typeface="Trebuchet MS"/>
              </a:rPr>
              <a:t>immediately </a:t>
            </a:r>
            <a:r>
              <a:rPr dirty="0" sz="2950" spc="-114">
                <a:latin typeface="Trebuchet MS"/>
                <a:cs typeface="Trebuchet MS"/>
              </a:rPr>
              <a:t>returning </a:t>
            </a:r>
            <a:r>
              <a:rPr dirty="0" sz="2950" spc="-130">
                <a:latin typeface="Trebuchet MS"/>
                <a:cs typeface="Trebuchet MS"/>
              </a:rPr>
              <a:t>a </a:t>
            </a:r>
            <a:r>
              <a:rPr dirty="0" sz="2950" spc="-114">
                <a:latin typeface="Trebuchet MS"/>
                <a:cs typeface="Trebuchet MS"/>
              </a:rPr>
              <a:t>single </a:t>
            </a:r>
            <a:r>
              <a:rPr dirty="0" sz="2950" spc="-170">
                <a:latin typeface="Trebuchet MS"/>
                <a:cs typeface="Trebuchet MS"/>
              </a:rPr>
              <a:t>answer, </a:t>
            </a:r>
            <a:r>
              <a:rPr dirty="0" sz="2950" spc="-130">
                <a:latin typeface="Trebuchet MS"/>
                <a:cs typeface="Trebuchet MS"/>
              </a:rPr>
              <a:t>a </a:t>
            </a:r>
            <a:r>
              <a:rPr dirty="0" sz="2950" spc="-125">
                <a:latin typeface="Trebuchet MS"/>
                <a:cs typeface="Trebuchet MS"/>
              </a:rPr>
              <a:t>result </a:t>
            </a:r>
            <a:r>
              <a:rPr dirty="0" sz="2950" spc="-100">
                <a:latin typeface="Trebuchet MS"/>
                <a:cs typeface="Trebuchet MS"/>
              </a:rPr>
              <a:t>is </a:t>
            </a:r>
            <a:r>
              <a:rPr dirty="0" sz="2950" spc="-110">
                <a:latin typeface="Trebuchet MS"/>
                <a:cs typeface="Trebuchet MS"/>
              </a:rPr>
              <a:t>sent </a:t>
            </a:r>
            <a:r>
              <a:rPr dirty="0" sz="2950" spc="-130">
                <a:latin typeface="Trebuchet MS"/>
                <a:cs typeface="Trebuchet MS"/>
              </a:rPr>
              <a:t>every </a:t>
            </a:r>
            <a:r>
              <a:rPr dirty="0" sz="2950" spc="-140">
                <a:latin typeface="Trebuchet MS"/>
                <a:cs typeface="Trebuchet MS"/>
              </a:rPr>
              <a:t>time </a:t>
            </a:r>
            <a:r>
              <a:rPr dirty="0" sz="2950" spc="-130">
                <a:latin typeface="Trebuchet MS"/>
                <a:cs typeface="Trebuchet MS"/>
              </a:rPr>
              <a:t>a  </a:t>
            </a:r>
            <a:r>
              <a:rPr dirty="0" sz="2950" spc="-140">
                <a:latin typeface="Trebuchet MS"/>
                <a:cs typeface="Trebuchet MS"/>
              </a:rPr>
              <a:t>particular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event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happens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40">
                <a:latin typeface="Trebuchet MS"/>
                <a:cs typeface="Trebuchet MS"/>
              </a:rPr>
              <a:t>on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server.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950" spc="-160" b="1">
                <a:latin typeface="Trebuchet MS"/>
                <a:cs typeface="Trebuchet MS"/>
              </a:rPr>
              <a:t>why </a:t>
            </a:r>
            <a:r>
              <a:rPr dirty="0" sz="2950" spc="-170" b="1">
                <a:latin typeface="Trebuchet MS"/>
                <a:cs typeface="Trebuchet MS"/>
              </a:rPr>
              <a:t>GraphQL </a:t>
            </a:r>
            <a:r>
              <a:rPr dirty="0" sz="2950" spc="-120" b="1">
                <a:latin typeface="Trebuchet MS"/>
                <a:cs typeface="Trebuchet MS"/>
              </a:rPr>
              <a:t>is </a:t>
            </a:r>
            <a:r>
              <a:rPr dirty="0" sz="2950" spc="-165" b="1">
                <a:latin typeface="Trebuchet MS"/>
                <a:cs typeface="Trebuchet MS"/>
              </a:rPr>
              <a:t>great for </a:t>
            </a:r>
            <a:r>
              <a:rPr dirty="0" sz="2950" spc="-170" b="1">
                <a:latin typeface="Trebuchet MS"/>
                <a:cs typeface="Trebuchet MS"/>
              </a:rPr>
              <a:t>real-time</a:t>
            </a:r>
            <a:r>
              <a:rPr dirty="0" sz="2950" spc="-545" b="1">
                <a:latin typeface="Trebuchet MS"/>
                <a:cs typeface="Trebuchet MS"/>
              </a:rPr>
              <a:t> </a:t>
            </a:r>
            <a:r>
              <a:rPr dirty="0" sz="2950" spc="-150" b="1">
                <a:latin typeface="Trebuchet MS"/>
                <a:cs typeface="Trebuchet MS"/>
              </a:rPr>
              <a:t>apps: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/>
              <a:cs typeface="Times New Roman"/>
            </a:endParaRPr>
          </a:p>
          <a:p>
            <a:pPr marL="483870" marR="158750" indent="-471170">
              <a:lnSpc>
                <a:spcPct val="100600"/>
              </a:lnSpc>
              <a:spcBef>
                <a:spcPts val="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35">
                <a:latin typeface="Trebuchet MS"/>
                <a:cs typeface="Trebuchet MS"/>
              </a:rPr>
              <a:t>Live-queries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(subscriptions)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are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an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implicit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part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specification.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Any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system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has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  </a:t>
            </a:r>
            <a:r>
              <a:rPr dirty="0" sz="2950" spc="-125">
                <a:latin typeface="Trebuchet MS"/>
                <a:cs typeface="Trebuchet MS"/>
              </a:rPr>
              <a:t>have </a:t>
            </a:r>
            <a:r>
              <a:rPr dirty="0" sz="2950" spc="-140">
                <a:latin typeface="Trebuchet MS"/>
                <a:cs typeface="Trebuchet MS"/>
              </a:rPr>
              <a:t>native </a:t>
            </a:r>
            <a:r>
              <a:rPr dirty="0" sz="2950" spc="-150">
                <a:latin typeface="Trebuchet MS"/>
                <a:cs typeface="Trebuchet MS"/>
              </a:rPr>
              <a:t>real-time </a:t>
            </a:r>
            <a:r>
              <a:rPr dirty="0" sz="2950" spc="-70">
                <a:latin typeface="Trebuchet MS"/>
                <a:cs typeface="Trebuchet MS"/>
              </a:rPr>
              <a:t>API</a:t>
            </a:r>
            <a:r>
              <a:rPr dirty="0" sz="2950" spc="-53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capabilities.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marR="809625" indent="-471170">
              <a:lnSpc>
                <a:spcPct val="1006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standard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spec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for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real-time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queries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has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consolidated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community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efforts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around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client-side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tooling,  </a:t>
            </a:r>
            <a:r>
              <a:rPr dirty="0" sz="2950" spc="-114">
                <a:latin typeface="Trebuchet MS"/>
                <a:cs typeface="Trebuchet MS"/>
              </a:rPr>
              <a:t>resulting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very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intuitive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way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integrating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with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APIs.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604456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</a:t>
            </a:r>
            <a:r>
              <a:rPr dirty="0" spc="-509"/>
              <a:t> </a:t>
            </a:r>
            <a:r>
              <a:rPr dirty="0" spc="-5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5819140" cy="40976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45">
                <a:latin typeface="Trebuchet MS"/>
                <a:cs typeface="Trebuchet MS"/>
              </a:rPr>
              <a:t>Declarative </a:t>
            </a:r>
            <a:r>
              <a:rPr dirty="0" sz="2950" spc="-125">
                <a:latin typeface="Trebuchet MS"/>
                <a:cs typeface="Trebuchet MS"/>
              </a:rPr>
              <a:t>Data</a:t>
            </a:r>
            <a:r>
              <a:rPr dirty="0" sz="2950" spc="-33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Fetching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5">
                <a:latin typeface="Trebuchet MS"/>
                <a:cs typeface="Trebuchet MS"/>
              </a:rPr>
              <a:t>No </a:t>
            </a:r>
            <a:r>
              <a:rPr dirty="0" sz="2950" spc="-100">
                <a:latin typeface="Trebuchet MS"/>
                <a:cs typeface="Trebuchet MS"/>
              </a:rPr>
              <a:t>Over </a:t>
            </a:r>
            <a:r>
              <a:rPr dirty="0" sz="2950" spc="-150">
                <a:latin typeface="Trebuchet MS"/>
                <a:cs typeface="Trebuchet MS"/>
              </a:rPr>
              <a:t>fetching </a:t>
            </a:r>
            <a:r>
              <a:rPr dirty="0" sz="2950" spc="-120">
                <a:latin typeface="Trebuchet MS"/>
                <a:cs typeface="Trebuchet MS"/>
              </a:rPr>
              <a:t>with</a:t>
            </a:r>
            <a:r>
              <a:rPr dirty="0" sz="2950" spc="-69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Single </a:t>
            </a:r>
            <a:r>
              <a:rPr dirty="0" sz="2950" spc="-105">
                <a:latin typeface="Trebuchet MS"/>
                <a:cs typeface="Trebuchet MS"/>
              </a:rPr>
              <a:t>Source of</a:t>
            </a:r>
            <a:r>
              <a:rPr dirty="0" sz="2950" spc="-480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Truth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 </a:t>
            </a:r>
            <a:r>
              <a:rPr dirty="0" sz="2950" spc="-120">
                <a:latin typeface="Trebuchet MS"/>
                <a:cs typeface="Trebuchet MS"/>
              </a:rPr>
              <a:t>embraces </a:t>
            </a:r>
            <a:r>
              <a:rPr dirty="0" sz="2950" spc="-80">
                <a:latin typeface="Trebuchet MS"/>
                <a:cs typeface="Trebuchet MS"/>
              </a:rPr>
              <a:t>modern</a:t>
            </a:r>
            <a:r>
              <a:rPr dirty="0" sz="2950" spc="-54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Trends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 Schema</a:t>
            </a:r>
            <a:r>
              <a:rPr dirty="0" sz="2950" spc="-360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Stitching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Introspection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0">
                <a:latin typeface="Trebuchet MS"/>
                <a:cs typeface="Trebuchet MS"/>
              </a:rPr>
              <a:t>Strongly </a:t>
            </a:r>
            <a:r>
              <a:rPr dirty="0" sz="2950" spc="-165">
                <a:latin typeface="Trebuchet MS"/>
                <a:cs typeface="Trebuchet MS"/>
              </a:rPr>
              <a:t>Typed</a:t>
            </a:r>
            <a:r>
              <a:rPr dirty="0" sz="2950" spc="-37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Versioning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25">
                <a:latin typeface="Trebuchet MS"/>
                <a:cs typeface="Trebuchet MS"/>
              </a:rPr>
              <a:t>A </a:t>
            </a:r>
            <a:r>
              <a:rPr dirty="0" sz="2950" spc="-95">
                <a:latin typeface="Trebuchet MS"/>
                <a:cs typeface="Trebuchet MS"/>
              </a:rPr>
              <a:t>growing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57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Ecosystem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691515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</a:t>
            </a:r>
            <a:r>
              <a:rPr dirty="0" spc="-229"/>
              <a:t> </a:t>
            </a:r>
            <a:r>
              <a:rPr dirty="0" spc="-1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4672965" cy="13830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 </a:t>
            </a:r>
            <a:r>
              <a:rPr dirty="0" sz="2950" spc="-80">
                <a:latin typeface="Trebuchet MS"/>
                <a:cs typeface="Trebuchet MS"/>
              </a:rPr>
              <a:t>Query</a:t>
            </a:r>
            <a:r>
              <a:rPr dirty="0" sz="2950" spc="-42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Complexity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30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Caching</a:t>
            </a:r>
            <a:endParaRPr sz="29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9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security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439991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</a:t>
            </a:r>
            <a:r>
              <a:rPr dirty="0" spc="-254"/>
              <a:t> </a:t>
            </a:r>
            <a:r>
              <a:rPr dirty="0" spc="-10"/>
              <a:t>Users</a:t>
            </a:r>
          </a:p>
        </p:txBody>
      </p:sp>
      <p:sp>
        <p:nvSpPr>
          <p:cNvPr id="3" name="object 3"/>
          <p:cNvSpPr/>
          <p:nvPr/>
        </p:nvSpPr>
        <p:spPr>
          <a:xfrm>
            <a:off x="3082402" y="3165337"/>
            <a:ext cx="1766758" cy="1766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2051" y="3165337"/>
            <a:ext cx="1759218" cy="1759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22640" y="3181041"/>
            <a:ext cx="1766758" cy="1735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17768" y="3389009"/>
            <a:ext cx="2356096" cy="13194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52924" y="6299396"/>
            <a:ext cx="2010010" cy="880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30215" y="6738579"/>
            <a:ext cx="2898787" cy="5179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54988" y="6234393"/>
            <a:ext cx="2034410" cy="1523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38159" y="6637404"/>
            <a:ext cx="3204291" cy="56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5625" y="8821890"/>
            <a:ext cx="2578216" cy="664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9591" y="8255761"/>
            <a:ext cx="1611328" cy="15988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20229" y="8886881"/>
            <a:ext cx="1382243" cy="376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17768" y="8380163"/>
            <a:ext cx="2160069" cy="1437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655" y="958430"/>
            <a:ext cx="471424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38B6E7"/>
                </a:solidFill>
                <a:latin typeface="Arial"/>
                <a:cs typeface="Arial"/>
              </a:rPr>
              <a:t>GraphQL</a:t>
            </a:r>
            <a:r>
              <a:rPr dirty="0" sz="4950" spc="-250">
                <a:solidFill>
                  <a:srgbClr val="38B6E7"/>
                </a:solidFill>
                <a:latin typeface="Arial"/>
                <a:cs typeface="Arial"/>
              </a:rPr>
              <a:t> </a:t>
            </a:r>
            <a:r>
              <a:rPr dirty="0" sz="4950" spc="-10">
                <a:solidFill>
                  <a:srgbClr val="38B6E7"/>
                </a:solidFill>
                <a:latin typeface="Arial"/>
                <a:cs typeface="Arial"/>
              </a:rPr>
              <a:t>History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5277465" cy="1383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was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developed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internally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by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Facebook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45">
                <a:latin typeface="Trebuchet MS"/>
                <a:cs typeface="Trebuchet MS"/>
              </a:rPr>
              <a:t>2012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before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being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publicly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released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2015.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40">
                <a:latin typeface="Trebuchet MS"/>
                <a:cs typeface="Trebuchet MS"/>
              </a:rPr>
              <a:t>On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45">
                <a:latin typeface="Trebuchet MS"/>
                <a:cs typeface="Trebuchet MS"/>
              </a:rPr>
              <a:t>7  </a:t>
            </a:r>
            <a:r>
              <a:rPr dirty="0" sz="2950" spc="-85">
                <a:latin typeface="Trebuchet MS"/>
                <a:cs typeface="Trebuchet MS"/>
              </a:rPr>
              <a:t>November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2018,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project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was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moved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from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Facebook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newly-established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  </a:t>
            </a:r>
            <a:r>
              <a:rPr dirty="0" sz="2950" spc="-125">
                <a:latin typeface="Trebuchet MS"/>
                <a:cs typeface="Trebuchet MS"/>
              </a:rPr>
              <a:t>foundation,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hosted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by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non-profit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Linux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Foundation.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050" y="2631363"/>
            <a:ext cx="15919450" cy="93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 spc="-105">
                <a:latin typeface="Trebuchet MS"/>
                <a:cs typeface="Trebuchet MS"/>
              </a:rPr>
              <a:t>Imagine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need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display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list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posts,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under</a:t>
            </a:r>
            <a:r>
              <a:rPr dirty="0" sz="2950" spc="-25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each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post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list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likes,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including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user</a:t>
            </a:r>
            <a:r>
              <a:rPr dirty="0" sz="2950" spc="-18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names.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Easy  </a:t>
            </a:r>
            <a:r>
              <a:rPr dirty="0" sz="2950" spc="-105">
                <a:latin typeface="Trebuchet MS"/>
                <a:cs typeface="Trebuchet MS"/>
              </a:rPr>
              <a:t>enough,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you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tweak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your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80">
                <a:latin typeface="Trebuchet MS"/>
                <a:cs typeface="Trebuchet MS"/>
              </a:rPr>
              <a:t>posts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70">
                <a:latin typeface="Trebuchet MS"/>
                <a:cs typeface="Trebuchet MS"/>
              </a:rPr>
              <a:t>API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include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likes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array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containing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user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objects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0565" y="3972063"/>
            <a:ext cx="7010486" cy="645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61266" y="3808708"/>
            <a:ext cx="1790633" cy="1382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35925" y="8008215"/>
            <a:ext cx="2339760" cy="939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61266" y="7692811"/>
            <a:ext cx="1790633" cy="1382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83890" y="5250011"/>
            <a:ext cx="1727804" cy="244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13823" y="5574599"/>
            <a:ext cx="8286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75">
                <a:latin typeface="Trebuchet MS"/>
                <a:cs typeface="Trebuchet MS"/>
              </a:rPr>
              <a:t>P</a:t>
            </a:r>
            <a:r>
              <a:rPr dirty="0" sz="2950" spc="-35">
                <a:latin typeface="Trebuchet MS"/>
                <a:cs typeface="Trebuchet MS"/>
              </a:rPr>
              <a:t>o</a:t>
            </a:r>
            <a:r>
              <a:rPr dirty="0" sz="2950" spc="-60">
                <a:latin typeface="Trebuchet MS"/>
                <a:cs typeface="Trebuchet MS"/>
              </a:rPr>
              <a:t>s</a:t>
            </a:r>
            <a:r>
              <a:rPr dirty="0" sz="2950" spc="-105">
                <a:latin typeface="Trebuchet MS"/>
                <a:cs typeface="Trebuchet MS"/>
              </a:rPr>
              <a:t>ts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89026" y="3601390"/>
            <a:ext cx="1383120" cy="1696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95460" y="4594283"/>
            <a:ext cx="1466850" cy="1122680"/>
          </a:xfrm>
          <a:custGeom>
            <a:avLst/>
            <a:gdLst/>
            <a:ahLst/>
            <a:cxnLst/>
            <a:rect l="l" t="t" r="r" b="b"/>
            <a:pathLst>
              <a:path w="1466850" h="1122679">
                <a:moveTo>
                  <a:pt x="1233966" y="0"/>
                </a:moveTo>
                <a:lnTo>
                  <a:pt x="1282554" y="67750"/>
                </a:lnTo>
                <a:lnTo>
                  <a:pt x="0" y="986733"/>
                </a:lnTo>
                <a:lnTo>
                  <a:pt x="97175" y="1122234"/>
                </a:lnTo>
                <a:lnTo>
                  <a:pt x="1379625" y="203252"/>
                </a:lnTo>
                <a:lnTo>
                  <a:pt x="1439303" y="203252"/>
                </a:lnTo>
                <a:lnTo>
                  <a:pt x="1466539" y="38430"/>
                </a:lnTo>
                <a:lnTo>
                  <a:pt x="1233966" y="0"/>
                </a:lnTo>
                <a:close/>
              </a:path>
              <a:path w="1466850" h="1122679">
                <a:moveTo>
                  <a:pt x="1439303" y="203252"/>
                </a:moveTo>
                <a:lnTo>
                  <a:pt x="1379625" y="203252"/>
                </a:lnTo>
                <a:lnTo>
                  <a:pt x="1428108" y="271003"/>
                </a:lnTo>
                <a:lnTo>
                  <a:pt x="1439303" y="203252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95459" y="4594283"/>
            <a:ext cx="1466850" cy="1122680"/>
          </a:xfrm>
          <a:custGeom>
            <a:avLst/>
            <a:gdLst/>
            <a:ahLst/>
            <a:cxnLst/>
            <a:rect l="l" t="t" r="r" b="b"/>
            <a:pathLst>
              <a:path w="1466850" h="1122679">
                <a:moveTo>
                  <a:pt x="0" y="986733"/>
                </a:moveTo>
                <a:lnTo>
                  <a:pt x="1282554" y="67750"/>
                </a:lnTo>
                <a:lnTo>
                  <a:pt x="1233966" y="0"/>
                </a:lnTo>
                <a:lnTo>
                  <a:pt x="1466539" y="38430"/>
                </a:lnTo>
                <a:lnTo>
                  <a:pt x="1428108" y="271003"/>
                </a:lnTo>
                <a:lnTo>
                  <a:pt x="1379625" y="203252"/>
                </a:lnTo>
                <a:lnTo>
                  <a:pt x="97175" y="1122234"/>
                </a:lnTo>
                <a:lnTo>
                  <a:pt x="0" y="986733"/>
                </a:lnTo>
                <a:close/>
              </a:path>
            </a:pathLst>
          </a:custGeom>
          <a:ln w="13089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063939" y="3969551"/>
            <a:ext cx="1572260" cy="391160"/>
          </a:xfrm>
          <a:custGeom>
            <a:avLst/>
            <a:gdLst/>
            <a:ahLst/>
            <a:cxnLst/>
            <a:rect l="l" t="t" r="r" b="b"/>
            <a:pathLst>
              <a:path w="1572259" h="391160">
                <a:moveTo>
                  <a:pt x="1376588" y="0"/>
                </a:moveTo>
                <a:lnTo>
                  <a:pt x="1376588" y="97699"/>
                </a:lnTo>
                <a:lnTo>
                  <a:pt x="0" y="97699"/>
                </a:lnTo>
                <a:lnTo>
                  <a:pt x="0" y="293098"/>
                </a:lnTo>
                <a:lnTo>
                  <a:pt x="1376588" y="293098"/>
                </a:lnTo>
                <a:lnTo>
                  <a:pt x="1376588" y="390797"/>
                </a:lnTo>
                <a:lnTo>
                  <a:pt x="1571987" y="195398"/>
                </a:lnTo>
                <a:lnTo>
                  <a:pt x="1376588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063939" y="3969551"/>
            <a:ext cx="1572260" cy="391160"/>
          </a:xfrm>
          <a:custGeom>
            <a:avLst/>
            <a:gdLst/>
            <a:ahLst/>
            <a:cxnLst/>
            <a:rect l="l" t="t" r="r" b="b"/>
            <a:pathLst>
              <a:path w="1572259" h="391160">
                <a:moveTo>
                  <a:pt x="0" y="97699"/>
                </a:moveTo>
                <a:lnTo>
                  <a:pt x="1376588" y="97699"/>
                </a:lnTo>
                <a:lnTo>
                  <a:pt x="1376588" y="0"/>
                </a:lnTo>
                <a:lnTo>
                  <a:pt x="1571987" y="195398"/>
                </a:lnTo>
                <a:lnTo>
                  <a:pt x="1376588" y="390797"/>
                </a:lnTo>
                <a:lnTo>
                  <a:pt x="1376588" y="293098"/>
                </a:lnTo>
                <a:lnTo>
                  <a:pt x="0" y="293098"/>
                </a:lnTo>
                <a:lnTo>
                  <a:pt x="0" y="97699"/>
                </a:lnTo>
                <a:close/>
              </a:path>
            </a:pathLst>
          </a:custGeom>
          <a:ln w="12565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883627" y="7264840"/>
            <a:ext cx="1607185" cy="1028700"/>
          </a:xfrm>
          <a:custGeom>
            <a:avLst/>
            <a:gdLst/>
            <a:ahLst/>
            <a:cxnLst/>
            <a:rect l="l" t="t" r="r" b="b"/>
            <a:pathLst>
              <a:path w="1607184" h="1028700">
                <a:moveTo>
                  <a:pt x="73300" y="0"/>
                </a:moveTo>
                <a:lnTo>
                  <a:pt x="0" y="126077"/>
                </a:lnTo>
                <a:lnTo>
                  <a:pt x="1444444" y="965476"/>
                </a:lnTo>
                <a:lnTo>
                  <a:pt x="1407793" y="1028514"/>
                </a:lnTo>
                <a:lnTo>
                  <a:pt x="1607172" y="975738"/>
                </a:lnTo>
                <a:lnTo>
                  <a:pt x="1571010" y="839398"/>
                </a:lnTo>
                <a:lnTo>
                  <a:pt x="1517640" y="839398"/>
                </a:lnTo>
                <a:lnTo>
                  <a:pt x="73300" y="0"/>
                </a:lnTo>
                <a:close/>
              </a:path>
              <a:path w="1607184" h="1028700">
                <a:moveTo>
                  <a:pt x="1554290" y="776360"/>
                </a:moveTo>
                <a:lnTo>
                  <a:pt x="1517640" y="839398"/>
                </a:lnTo>
                <a:lnTo>
                  <a:pt x="1571010" y="839398"/>
                </a:lnTo>
                <a:lnTo>
                  <a:pt x="1554290" y="77636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883627" y="7264840"/>
            <a:ext cx="1607185" cy="1028700"/>
          </a:xfrm>
          <a:custGeom>
            <a:avLst/>
            <a:gdLst/>
            <a:ahLst/>
            <a:cxnLst/>
            <a:rect l="l" t="t" r="r" b="b"/>
            <a:pathLst>
              <a:path w="1607184" h="1028700">
                <a:moveTo>
                  <a:pt x="73300" y="0"/>
                </a:moveTo>
                <a:lnTo>
                  <a:pt x="1517640" y="839398"/>
                </a:lnTo>
                <a:lnTo>
                  <a:pt x="1554290" y="776359"/>
                </a:lnTo>
                <a:lnTo>
                  <a:pt x="1607171" y="975738"/>
                </a:lnTo>
                <a:lnTo>
                  <a:pt x="1407793" y="1028514"/>
                </a:lnTo>
                <a:lnTo>
                  <a:pt x="1444444" y="965476"/>
                </a:lnTo>
                <a:lnTo>
                  <a:pt x="0" y="126077"/>
                </a:lnTo>
                <a:lnTo>
                  <a:pt x="73300" y="0"/>
                </a:lnTo>
                <a:close/>
              </a:path>
            </a:pathLst>
          </a:custGeom>
          <a:ln w="13089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063939" y="7918997"/>
            <a:ext cx="1572260" cy="358140"/>
          </a:xfrm>
          <a:custGeom>
            <a:avLst/>
            <a:gdLst/>
            <a:ahLst/>
            <a:cxnLst/>
            <a:rect l="l" t="t" r="r" b="b"/>
            <a:pathLst>
              <a:path w="1572259" h="358140">
                <a:moveTo>
                  <a:pt x="1392924" y="0"/>
                </a:moveTo>
                <a:lnTo>
                  <a:pt x="1392924" y="89531"/>
                </a:lnTo>
                <a:lnTo>
                  <a:pt x="0" y="89531"/>
                </a:lnTo>
                <a:lnTo>
                  <a:pt x="0" y="268595"/>
                </a:lnTo>
                <a:lnTo>
                  <a:pt x="1392924" y="268595"/>
                </a:lnTo>
                <a:lnTo>
                  <a:pt x="1392924" y="358126"/>
                </a:lnTo>
                <a:lnTo>
                  <a:pt x="1571987" y="179063"/>
                </a:lnTo>
                <a:lnTo>
                  <a:pt x="1392924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063939" y="7918997"/>
            <a:ext cx="1572260" cy="358140"/>
          </a:xfrm>
          <a:custGeom>
            <a:avLst/>
            <a:gdLst/>
            <a:ahLst/>
            <a:cxnLst/>
            <a:rect l="l" t="t" r="r" b="b"/>
            <a:pathLst>
              <a:path w="1572259" h="358140">
                <a:moveTo>
                  <a:pt x="0" y="89531"/>
                </a:moveTo>
                <a:lnTo>
                  <a:pt x="1392924" y="89531"/>
                </a:lnTo>
                <a:lnTo>
                  <a:pt x="1392924" y="0"/>
                </a:lnTo>
                <a:lnTo>
                  <a:pt x="1571987" y="179063"/>
                </a:lnTo>
                <a:lnTo>
                  <a:pt x="1392924" y="358126"/>
                </a:lnTo>
                <a:lnTo>
                  <a:pt x="1392924" y="268595"/>
                </a:lnTo>
                <a:lnTo>
                  <a:pt x="0" y="268595"/>
                </a:lnTo>
                <a:lnTo>
                  <a:pt x="0" y="89531"/>
                </a:lnTo>
                <a:close/>
              </a:path>
            </a:pathLst>
          </a:custGeom>
          <a:ln w="12565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063939" y="4586533"/>
            <a:ext cx="1572260" cy="383540"/>
          </a:xfrm>
          <a:custGeom>
            <a:avLst/>
            <a:gdLst/>
            <a:ahLst/>
            <a:cxnLst/>
            <a:rect l="l" t="t" r="r" b="b"/>
            <a:pathLst>
              <a:path w="1572259" h="383539">
                <a:moveTo>
                  <a:pt x="191629" y="0"/>
                </a:moveTo>
                <a:lnTo>
                  <a:pt x="0" y="191629"/>
                </a:lnTo>
                <a:lnTo>
                  <a:pt x="191629" y="383258"/>
                </a:lnTo>
                <a:lnTo>
                  <a:pt x="191629" y="287443"/>
                </a:lnTo>
                <a:lnTo>
                  <a:pt x="1571987" y="287443"/>
                </a:lnTo>
                <a:lnTo>
                  <a:pt x="1571987" y="95814"/>
                </a:lnTo>
                <a:lnTo>
                  <a:pt x="191629" y="95814"/>
                </a:lnTo>
                <a:lnTo>
                  <a:pt x="19162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063939" y="4586534"/>
            <a:ext cx="1572260" cy="383540"/>
          </a:xfrm>
          <a:custGeom>
            <a:avLst/>
            <a:gdLst/>
            <a:ahLst/>
            <a:cxnLst/>
            <a:rect l="l" t="t" r="r" b="b"/>
            <a:pathLst>
              <a:path w="1572259" h="383539">
                <a:moveTo>
                  <a:pt x="1571987" y="287443"/>
                </a:moveTo>
                <a:lnTo>
                  <a:pt x="191629" y="287443"/>
                </a:lnTo>
                <a:lnTo>
                  <a:pt x="191629" y="383258"/>
                </a:lnTo>
                <a:lnTo>
                  <a:pt x="0" y="191629"/>
                </a:lnTo>
                <a:lnTo>
                  <a:pt x="191629" y="0"/>
                </a:lnTo>
                <a:lnTo>
                  <a:pt x="191629" y="95814"/>
                </a:lnTo>
                <a:lnTo>
                  <a:pt x="1571987" y="95814"/>
                </a:lnTo>
                <a:lnTo>
                  <a:pt x="1571987" y="287443"/>
                </a:lnTo>
                <a:close/>
              </a:path>
            </a:pathLst>
          </a:custGeom>
          <a:ln w="12565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63939" y="8440480"/>
            <a:ext cx="1572260" cy="383540"/>
          </a:xfrm>
          <a:custGeom>
            <a:avLst/>
            <a:gdLst/>
            <a:ahLst/>
            <a:cxnLst/>
            <a:rect l="l" t="t" r="r" b="b"/>
            <a:pathLst>
              <a:path w="1572259" h="383540">
                <a:moveTo>
                  <a:pt x="191629" y="0"/>
                </a:moveTo>
                <a:lnTo>
                  <a:pt x="0" y="191629"/>
                </a:lnTo>
                <a:lnTo>
                  <a:pt x="191629" y="383258"/>
                </a:lnTo>
                <a:lnTo>
                  <a:pt x="191629" y="287443"/>
                </a:lnTo>
                <a:lnTo>
                  <a:pt x="1571987" y="287443"/>
                </a:lnTo>
                <a:lnTo>
                  <a:pt x="1571987" y="95814"/>
                </a:lnTo>
                <a:lnTo>
                  <a:pt x="191629" y="95814"/>
                </a:lnTo>
                <a:lnTo>
                  <a:pt x="19162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063939" y="8440480"/>
            <a:ext cx="1572260" cy="383540"/>
          </a:xfrm>
          <a:custGeom>
            <a:avLst/>
            <a:gdLst/>
            <a:ahLst/>
            <a:cxnLst/>
            <a:rect l="l" t="t" r="r" b="b"/>
            <a:pathLst>
              <a:path w="1572259" h="383540">
                <a:moveTo>
                  <a:pt x="1571987" y="287443"/>
                </a:moveTo>
                <a:lnTo>
                  <a:pt x="191629" y="287443"/>
                </a:lnTo>
                <a:lnTo>
                  <a:pt x="191629" y="383258"/>
                </a:lnTo>
                <a:lnTo>
                  <a:pt x="0" y="191629"/>
                </a:lnTo>
                <a:lnTo>
                  <a:pt x="191629" y="0"/>
                </a:lnTo>
                <a:lnTo>
                  <a:pt x="191629" y="95814"/>
                </a:lnTo>
                <a:lnTo>
                  <a:pt x="1571987" y="95814"/>
                </a:lnTo>
                <a:lnTo>
                  <a:pt x="1571987" y="287443"/>
                </a:lnTo>
                <a:close/>
              </a:path>
            </a:pathLst>
          </a:custGeom>
          <a:ln w="12565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182275" y="4868846"/>
            <a:ext cx="1453515" cy="1138555"/>
          </a:xfrm>
          <a:custGeom>
            <a:avLst/>
            <a:gdLst/>
            <a:ahLst/>
            <a:cxnLst/>
            <a:rect l="l" t="t" r="r" b="b"/>
            <a:pathLst>
              <a:path w="1453515" h="1138554">
                <a:moveTo>
                  <a:pt x="35184" y="869661"/>
                </a:moveTo>
                <a:lnTo>
                  <a:pt x="0" y="1102757"/>
                </a:lnTo>
                <a:lnTo>
                  <a:pt x="233096" y="1137942"/>
                </a:lnTo>
                <a:lnTo>
                  <a:pt x="183670" y="1070819"/>
                </a:lnTo>
                <a:lnTo>
                  <a:pt x="365483" y="936679"/>
                </a:lnTo>
                <a:lnTo>
                  <a:pt x="84714" y="936679"/>
                </a:lnTo>
                <a:lnTo>
                  <a:pt x="35184" y="869661"/>
                </a:lnTo>
                <a:close/>
              </a:path>
              <a:path w="1453515" h="1138554">
                <a:moveTo>
                  <a:pt x="1354284" y="0"/>
                </a:moveTo>
                <a:lnTo>
                  <a:pt x="84714" y="936679"/>
                </a:lnTo>
                <a:lnTo>
                  <a:pt x="365483" y="936679"/>
                </a:lnTo>
                <a:lnTo>
                  <a:pt x="1453240" y="134140"/>
                </a:lnTo>
                <a:lnTo>
                  <a:pt x="1354284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182275" y="4868846"/>
            <a:ext cx="1453515" cy="1138555"/>
          </a:xfrm>
          <a:custGeom>
            <a:avLst/>
            <a:gdLst/>
            <a:ahLst/>
            <a:cxnLst/>
            <a:rect l="l" t="t" r="r" b="b"/>
            <a:pathLst>
              <a:path w="1453515" h="1138554">
                <a:moveTo>
                  <a:pt x="1453240" y="134140"/>
                </a:moveTo>
                <a:lnTo>
                  <a:pt x="183670" y="1070819"/>
                </a:lnTo>
                <a:lnTo>
                  <a:pt x="233096" y="1137942"/>
                </a:lnTo>
                <a:lnTo>
                  <a:pt x="0" y="1102757"/>
                </a:lnTo>
                <a:lnTo>
                  <a:pt x="35184" y="869661"/>
                </a:lnTo>
                <a:lnTo>
                  <a:pt x="84714" y="936679"/>
                </a:lnTo>
                <a:lnTo>
                  <a:pt x="1354284" y="0"/>
                </a:lnTo>
                <a:lnTo>
                  <a:pt x="1453240" y="134140"/>
                </a:lnTo>
                <a:close/>
              </a:path>
            </a:pathLst>
          </a:custGeom>
          <a:ln w="13089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671892" y="7520450"/>
            <a:ext cx="1637030" cy="980440"/>
          </a:xfrm>
          <a:custGeom>
            <a:avLst/>
            <a:gdLst/>
            <a:ahLst/>
            <a:cxnLst/>
            <a:rect l="l" t="t" r="r" b="b"/>
            <a:pathLst>
              <a:path w="1637030" h="980440">
                <a:moveTo>
                  <a:pt x="403798" y="192990"/>
                </a:moveTo>
                <a:lnTo>
                  <a:pt x="94348" y="192990"/>
                </a:lnTo>
                <a:lnTo>
                  <a:pt x="1567903" y="980031"/>
                </a:lnTo>
                <a:lnTo>
                  <a:pt x="1636597" y="851440"/>
                </a:lnTo>
                <a:lnTo>
                  <a:pt x="403798" y="192990"/>
                </a:lnTo>
                <a:close/>
              </a:path>
              <a:path w="1637030" h="980440">
                <a:moveTo>
                  <a:pt x="197388" y="0"/>
                </a:moveTo>
                <a:lnTo>
                  <a:pt x="0" y="60001"/>
                </a:lnTo>
                <a:lnTo>
                  <a:pt x="60001" y="257390"/>
                </a:lnTo>
                <a:lnTo>
                  <a:pt x="94348" y="192990"/>
                </a:lnTo>
                <a:lnTo>
                  <a:pt x="403798" y="192990"/>
                </a:lnTo>
                <a:lnTo>
                  <a:pt x="163041" y="64399"/>
                </a:lnTo>
                <a:lnTo>
                  <a:pt x="197388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671892" y="7520450"/>
            <a:ext cx="1637030" cy="980440"/>
          </a:xfrm>
          <a:custGeom>
            <a:avLst/>
            <a:gdLst/>
            <a:ahLst/>
            <a:cxnLst/>
            <a:rect l="l" t="t" r="r" b="b"/>
            <a:pathLst>
              <a:path w="1637030" h="980440">
                <a:moveTo>
                  <a:pt x="1567903" y="980031"/>
                </a:moveTo>
                <a:lnTo>
                  <a:pt x="94348" y="192990"/>
                </a:lnTo>
                <a:lnTo>
                  <a:pt x="60001" y="257390"/>
                </a:lnTo>
                <a:lnTo>
                  <a:pt x="0" y="60001"/>
                </a:lnTo>
                <a:lnTo>
                  <a:pt x="197388" y="0"/>
                </a:lnTo>
                <a:lnTo>
                  <a:pt x="163041" y="64399"/>
                </a:lnTo>
                <a:lnTo>
                  <a:pt x="1636597" y="851440"/>
                </a:lnTo>
                <a:lnTo>
                  <a:pt x="1567903" y="980031"/>
                </a:lnTo>
                <a:close/>
              </a:path>
            </a:pathLst>
          </a:custGeom>
          <a:ln w="13089">
            <a:solidFill>
              <a:srgbClr val="A75F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952773" y="8999316"/>
            <a:ext cx="4448175" cy="12369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4"/>
              </a:spcBef>
            </a:pPr>
            <a:r>
              <a:rPr dirty="0" sz="2950" spc="-265">
                <a:latin typeface="Trebuchet MS"/>
                <a:cs typeface="Trebuchet MS"/>
              </a:rPr>
              <a:t>L</a:t>
            </a:r>
            <a:r>
              <a:rPr dirty="0" sz="2950" spc="-150">
                <a:latin typeface="Trebuchet MS"/>
                <a:cs typeface="Trebuchet MS"/>
              </a:rPr>
              <a:t>i</a:t>
            </a:r>
            <a:r>
              <a:rPr dirty="0" sz="2950" spc="-245">
                <a:latin typeface="Trebuchet MS"/>
                <a:cs typeface="Trebuchet MS"/>
              </a:rPr>
              <a:t>k</a:t>
            </a:r>
            <a:r>
              <a:rPr dirty="0" sz="2950" spc="-85">
                <a:latin typeface="Trebuchet MS"/>
                <a:cs typeface="Trebuchet MS"/>
              </a:rPr>
              <a:t>es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dirty="0" sz="2950" spc="-5">
                <a:solidFill>
                  <a:srgbClr val="FF0000"/>
                </a:solidFill>
                <a:latin typeface="Arial"/>
                <a:cs typeface="Arial"/>
              </a:rPr>
              <a:t>Traditional </a:t>
            </a:r>
            <a:r>
              <a:rPr dirty="0" sz="2950" spc="5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dirty="0" sz="2950" spc="-2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FF0000"/>
                </a:solidFill>
                <a:latin typeface="Arial"/>
                <a:cs typeface="Arial"/>
              </a:rPr>
              <a:t>APIs</a:t>
            </a:r>
            <a:endParaRPr sz="295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337883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Background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355409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</a:t>
            </a:r>
            <a:r>
              <a:rPr dirty="0" spc="-60"/>
              <a:t> </a:t>
            </a:r>
            <a:r>
              <a:rPr dirty="0" spc="-5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50" y="2631363"/>
            <a:ext cx="15597505" cy="930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10">
                <a:latin typeface="Trebuchet MS"/>
                <a:cs typeface="Trebuchet MS"/>
              </a:rPr>
              <a:t>Instead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of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having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multiple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75">
                <a:latin typeface="Trebuchet MS"/>
                <a:cs typeface="Trebuchet MS"/>
              </a:rPr>
              <a:t>“dumb”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endpoints,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have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04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single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65">
                <a:latin typeface="Trebuchet MS"/>
                <a:cs typeface="Trebuchet MS"/>
              </a:rPr>
              <a:t>“smart”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endpoint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that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can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85">
                <a:latin typeface="Trebuchet MS"/>
                <a:cs typeface="Trebuchet MS"/>
              </a:rPr>
              <a:t>take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5">
                <a:latin typeface="Trebuchet MS"/>
                <a:cs typeface="Trebuchet MS"/>
              </a:rPr>
              <a:t>complex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50" spc="-135">
                <a:latin typeface="Trebuchet MS"/>
                <a:cs typeface="Trebuchet MS"/>
              </a:rPr>
              <a:t>queries,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then</a:t>
            </a:r>
            <a:r>
              <a:rPr dirty="0" sz="2950" spc="-240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massage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output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into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whatever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shape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client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requires.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814" y="5256683"/>
            <a:ext cx="7237095" cy="3178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600"/>
              </a:lnSpc>
              <a:spcBef>
                <a:spcPts val="95"/>
              </a:spcBef>
            </a:pPr>
            <a:r>
              <a:rPr dirty="0" sz="2950" spc="10">
                <a:latin typeface="Arial"/>
                <a:cs typeface="Arial"/>
              </a:rPr>
              <a:t>The GraphQL </a:t>
            </a:r>
            <a:r>
              <a:rPr dirty="0" sz="2950">
                <a:latin typeface="Arial"/>
                <a:cs typeface="Arial"/>
              </a:rPr>
              <a:t>layer lives </a:t>
            </a:r>
            <a:r>
              <a:rPr dirty="0" sz="2950" spc="5">
                <a:latin typeface="Arial"/>
                <a:cs typeface="Arial"/>
              </a:rPr>
              <a:t>between the</a:t>
            </a:r>
            <a:r>
              <a:rPr dirty="0" sz="2950" spc="-17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client  and one or </a:t>
            </a:r>
            <a:r>
              <a:rPr dirty="0" sz="2950" spc="10">
                <a:latin typeface="Arial"/>
                <a:cs typeface="Arial"/>
              </a:rPr>
              <a:t>more </a:t>
            </a:r>
            <a:r>
              <a:rPr dirty="0" sz="2950" spc="5">
                <a:latin typeface="Arial"/>
                <a:cs typeface="Arial"/>
              </a:rPr>
              <a:t>data sources, receiving  client requests and fetching the </a:t>
            </a:r>
            <a:r>
              <a:rPr dirty="0" sz="2950">
                <a:latin typeface="Arial"/>
                <a:cs typeface="Arial"/>
              </a:rPr>
              <a:t>necessary  </a:t>
            </a:r>
            <a:r>
              <a:rPr dirty="0" sz="2950" spc="5">
                <a:latin typeface="Arial"/>
                <a:cs typeface="Arial"/>
              </a:rPr>
              <a:t>data according to your</a:t>
            </a:r>
            <a:r>
              <a:rPr dirty="0" sz="2950" spc="-3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instructions.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algn="ctr" marL="255904" marR="249554">
              <a:lnSpc>
                <a:spcPct val="100699"/>
              </a:lnSpc>
            </a:pPr>
            <a:r>
              <a:rPr dirty="0" sz="2950" spc="-155">
                <a:latin typeface="Trebuchet MS"/>
                <a:cs typeface="Trebuchet MS"/>
              </a:rPr>
              <a:t>The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60">
                <a:latin typeface="Trebuchet MS"/>
                <a:cs typeface="Trebuchet MS"/>
              </a:rPr>
              <a:t>Client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can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retrieve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70">
                <a:latin typeface="Trebuchet MS"/>
                <a:cs typeface="Trebuchet MS"/>
              </a:rPr>
              <a:t>it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95">
                <a:latin typeface="Trebuchet MS"/>
                <a:cs typeface="Trebuchet MS"/>
              </a:rPr>
              <a:t>needs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in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  </a:t>
            </a:r>
            <a:r>
              <a:rPr dirty="0" sz="2950" spc="-114">
                <a:latin typeface="Trebuchet MS"/>
                <a:cs typeface="Trebuchet MS"/>
              </a:rPr>
              <a:t>single </a:t>
            </a:r>
            <a:r>
              <a:rPr dirty="0" sz="2950" spc="-110">
                <a:latin typeface="Trebuchet MS"/>
                <a:cs typeface="Trebuchet MS"/>
              </a:rPr>
              <a:t>round-trip </a:t>
            </a:r>
            <a:r>
              <a:rPr dirty="0" sz="2950" spc="-120">
                <a:latin typeface="Trebuchet MS"/>
                <a:cs typeface="Trebuchet MS"/>
              </a:rPr>
              <a:t>to the </a:t>
            </a:r>
            <a:r>
              <a:rPr dirty="0" sz="2950" spc="-70">
                <a:latin typeface="Trebuchet MS"/>
                <a:cs typeface="Trebuchet MS"/>
              </a:rPr>
              <a:t>API</a:t>
            </a:r>
            <a:r>
              <a:rPr dirty="0" sz="2950" spc="-690">
                <a:latin typeface="Trebuchet MS"/>
                <a:cs typeface="Trebuchet MS"/>
              </a:rPr>
              <a:t> </a:t>
            </a:r>
            <a:r>
              <a:rPr dirty="0" sz="2950" spc="-204">
                <a:latin typeface="Trebuchet MS"/>
                <a:cs typeface="Trebuchet MS"/>
              </a:rPr>
              <a:t>gateway.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6858" y="4390507"/>
            <a:ext cx="9428092" cy="5179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050" y="2878910"/>
            <a:ext cx="11018520" cy="3192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25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schema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10">
                <a:latin typeface="Trebuchet MS"/>
                <a:cs typeface="Trebuchet MS"/>
              </a:rPr>
              <a:t>strongly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typed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schema.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05">
                <a:latin typeface="Trebuchet MS"/>
                <a:cs typeface="Trebuchet MS"/>
              </a:rPr>
              <a:t>speaks</a:t>
            </a:r>
            <a:r>
              <a:rPr dirty="0" sz="2950" spc="-210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to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20">
                <a:latin typeface="Trebuchet MS"/>
                <a:cs typeface="Trebuchet MS"/>
              </a:rPr>
              <a:t>the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85">
                <a:latin typeface="Trebuchet MS"/>
                <a:cs typeface="Trebuchet MS"/>
              </a:rPr>
              <a:t>as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Graph,</a:t>
            </a:r>
            <a:r>
              <a:rPr dirty="0" sz="2950" spc="-229">
                <a:latin typeface="Trebuchet MS"/>
                <a:cs typeface="Trebuchet MS"/>
              </a:rPr>
              <a:t> </a:t>
            </a:r>
            <a:r>
              <a:rPr dirty="0" sz="2950" spc="-90">
                <a:latin typeface="Trebuchet MS"/>
                <a:cs typeface="Trebuchet MS"/>
              </a:rPr>
              <a:t>and</a:t>
            </a:r>
            <a:r>
              <a:rPr dirty="0" sz="2950" spc="-225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00">
                <a:latin typeface="Trebuchet MS"/>
                <a:cs typeface="Trebuchet MS"/>
              </a:rPr>
              <a:t>is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naturally</a:t>
            </a:r>
            <a:r>
              <a:rPr dirty="0" sz="2950" spc="-245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graph.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75">
                <a:latin typeface="Trebuchet MS"/>
                <a:cs typeface="Trebuchet MS"/>
              </a:rPr>
              <a:t>has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30">
                <a:latin typeface="Trebuchet MS"/>
                <a:cs typeface="Trebuchet MS"/>
              </a:rPr>
              <a:t>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55">
                <a:latin typeface="Trebuchet MS"/>
                <a:cs typeface="Trebuchet MS"/>
              </a:rPr>
              <a:t>declarative</a:t>
            </a:r>
            <a:r>
              <a:rPr dirty="0" sz="2950" spc="-254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nature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25">
                <a:latin typeface="Trebuchet MS"/>
                <a:cs typeface="Trebuchet MS"/>
              </a:rPr>
              <a:t>for</a:t>
            </a:r>
            <a:r>
              <a:rPr dirty="0" sz="2950" spc="-235">
                <a:latin typeface="Trebuchet MS"/>
                <a:cs typeface="Trebuchet MS"/>
              </a:rPr>
              <a:t> </a:t>
            </a:r>
            <a:r>
              <a:rPr dirty="0" sz="2950" spc="-114">
                <a:latin typeface="Trebuchet MS"/>
                <a:cs typeface="Trebuchet MS"/>
              </a:rPr>
              <a:t>expressing</a:t>
            </a:r>
            <a:r>
              <a:rPr dirty="0" sz="2950" spc="-220">
                <a:latin typeface="Trebuchet MS"/>
                <a:cs typeface="Trebuchet MS"/>
              </a:rPr>
              <a:t> </a:t>
            </a:r>
            <a:r>
              <a:rPr dirty="0" sz="2950" spc="-150">
                <a:latin typeface="Trebuchet MS"/>
                <a:cs typeface="Trebuchet MS"/>
              </a:rPr>
              <a:t>data</a:t>
            </a:r>
            <a:r>
              <a:rPr dirty="0" sz="2950" spc="-215">
                <a:latin typeface="Trebuchet MS"/>
                <a:cs typeface="Trebuchet MS"/>
              </a:rPr>
              <a:t> </a:t>
            </a:r>
            <a:r>
              <a:rPr dirty="0" sz="2950" spc="-135">
                <a:latin typeface="Trebuchet MS"/>
                <a:cs typeface="Trebuchet MS"/>
              </a:rPr>
              <a:t>requirements.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83870" indent="-471170">
              <a:lnSpc>
                <a:spcPct val="10000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2950" spc="-114">
                <a:latin typeface="Trebuchet MS"/>
                <a:cs typeface="Trebuchet MS"/>
              </a:rPr>
              <a:t>GraphQL </a:t>
            </a:r>
            <a:r>
              <a:rPr dirty="0" sz="2950" spc="-100">
                <a:latin typeface="Trebuchet MS"/>
                <a:cs typeface="Trebuchet MS"/>
              </a:rPr>
              <a:t>solved </a:t>
            </a:r>
            <a:r>
              <a:rPr dirty="0" sz="2950" spc="-120">
                <a:latin typeface="Trebuchet MS"/>
                <a:cs typeface="Trebuchet MS"/>
              </a:rPr>
              <a:t>the </a:t>
            </a:r>
            <a:r>
              <a:rPr dirty="0" sz="2950" spc="-135">
                <a:latin typeface="Trebuchet MS"/>
                <a:cs typeface="Trebuchet MS"/>
              </a:rPr>
              <a:t>multiple </a:t>
            </a:r>
            <a:r>
              <a:rPr dirty="0" sz="2950" spc="-110">
                <a:latin typeface="Trebuchet MS"/>
                <a:cs typeface="Trebuchet MS"/>
              </a:rPr>
              <a:t>round-trip</a:t>
            </a:r>
            <a:r>
              <a:rPr dirty="0" sz="2950" spc="-60">
                <a:latin typeface="Trebuchet MS"/>
                <a:cs typeface="Trebuchet MS"/>
              </a:rPr>
              <a:t> </a:t>
            </a:r>
            <a:r>
              <a:rPr dirty="0" sz="2950" spc="-140">
                <a:latin typeface="Trebuchet MS"/>
                <a:cs typeface="Trebuchet MS"/>
              </a:rPr>
              <a:t>problem.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655" y="958430"/>
            <a:ext cx="443611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GraphQL</a:t>
            </a:r>
            <a:r>
              <a:rPr dirty="0" spc="-254"/>
              <a:t> </a:t>
            </a:r>
            <a:r>
              <a:rPr dirty="0" spc="-5"/>
              <a:t>magic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2019-06-11T12:01:28Z</dcterms:created>
  <dcterms:modified xsi:type="dcterms:W3CDTF">2019-06-11T12:01:28Z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2019-06-11T00:00:00Z</vt:filetime>
  </property>
</Properties>
</file>