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8288000" cy="10287000"/>
  <p:notesSz cx="6858000" cy="9144000"/>
  <p:embeddedFontLst>
    <p:embeddedFont>
      <p:font typeface="Calibri" panose="020F0502020204030204" pitchFamily="34" charset="0"/>
      <p:regular r:id="rId34"/>
      <p:bold r:id="rId35"/>
      <p:italic r:id="rId36"/>
      <p:boldItalic r:id="rId37"/>
    </p:embeddedFont>
    <p:embeddedFont>
      <p:font typeface="Canva Sans Bold" panose="020B0604020202020204" charset="0"/>
      <p:regular r:id="rId38"/>
    </p:embeddedFont>
    <p:embeddedFont>
      <p:font typeface="DM Sans" pitchFamily="2" charset="0"/>
      <p:regular r:id="rId39"/>
    </p:embeddedFont>
    <p:embeddedFont>
      <p:font typeface="DM Sans Bold" charset="0"/>
      <p:regular r:id="rId40"/>
    </p:embeddedFont>
    <p:embeddedFont>
      <p:font typeface="Halant Medium" panose="020B0604020202020204" charset="0"/>
      <p:regular r:id="rId41"/>
    </p:embeddedFont>
    <p:embeddedFont>
      <p:font typeface="Halant Medium Bold" panose="020B0604020202020204" charset="0"/>
      <p:regular r:id="rId42"/>
    </p:embeddedFont>
    <p:embeddedFont>
      <p:font typeface="Overpass Light" panose="020B0604020202020204" charset="0"/>
      <p:regular r:id="rId43"/>
    </p:embeddedFont>
    <p:embeddedFont>
      <p:font typeface="Poppins Bold" panose="020B0604020202020204" charset="0"/>
      <p:regular r:id="rId44"/>
    </p:embeddedFont>
    <p:embeddedFont>
      <p:font typeface="Source Sans Pro" panose="020B0503030403020204" pitchFamily="34" charset="0"/>
      <p:regular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7.sv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17603" y="3440828"/>
            <a:ext cx="3838216" cy="1181100"/>
          </a:xfrm>
          <a:prstGeom prst="rect">
            <a:avLst/>
          </a:prstGeom>
        </p:spPr>
        <p:txBody>
          <a:bodyPr lIns="0" tIns="0" rIns="0" bIns="0" rtlCol="0" anchor="t">
            <a:spAutoFit/>
          </a:bodyPr>
          <a:lstStyle/>
          <a:p>
            <a:pPr algn="ctr">
              <a:lnSpc>
                <a:spcPts val="4559"/>
              </a:lnSpc>
            </a:pPr>
            <a:r>
              <a:rPr lang="en-US" sz="3799">
                <a:solidFill>
                  <a:srgbClr val="FCC287"/>
                </a:solidFill>
                <a:latin typeface="Poppins Bold"/>
              </a:rPr>
              <a:t>AKASH BISHWAKARMA</a:t>
            </a:r>
          </a:p>
        </p:txBody>
      </p:sp>
      <p:sp>
        <p:nvSpPr>
          <p:cNvPr id="3" name="TextBox 3"/>
          <p:cNvSpPr txBox="1"/>
          <p:nvPr/>
        </p:nvSpPr>
        <p:spPr>
          <a:xfrm>
            <a:off x="1028700" y="4983750"/>
            <a:ext cx="4958188" cy="657225"/>
          </a:xfrm>
          <a:prstGeom prst="rect">
            <a:avLst/>
          </a:prstGeom>
        </p:spPr>
        <p:txBody>
          <a:bodyPr lIns="0" tIns="0" rIns="0" bIns="0" rtlCol="0" anchor="t">
            <a:spAutoFit/>
          </a:bodyPr>
          <a:lstStyle/>
          <a:p>
            <a:pPr>
              <a:lnSpc>
                <a:spcPts val="4896"/>
              </a:lnSpc>
            </a:pPr>
            <a:r>
              <a:rPr lang="en-US" sz="4080">
                <a:solidFill>
                  <a:srgbClr val="000000"/>
                </a:solidFill>
                <a:latin typeface="Poppins Bold"/>
              </a:rPr>
              <a:t>ROLL:001911001026</a:t>
            </a:r>
          </a:p>
        </p:txBody>
      </p:sp>
      <p:grpSp>
        <p:nvGrpSpPr>
          <p:cNvPr id="4" name="Group 4"/>
          <p:cNvGrpSpPr/>
          <p:nvPr/>
        </p:nvGrpSpPr>
        <p:grpSpPr>
          <a:xfrm>
            <a:off x="8153157" y="1274917"/>
            <a:ext cx="1239636" cy="248402"/>
            <a:chOff x="0" y="0"/>
            <a:chExt cx="1652847" cy="331203"/>
          </a:xfrm>
        </p:grpSpPr>
        <p:grpSp>
          <p:nvGrpSpPr>
            <p:cNvPr id="5" name="Group 5"/>
            <p:cNvGrpSpPr/>
            <p:nvPr/>
          </p:nvGrpSpPr>
          <p:grpSpPr>
            <a:xfrm>
              <a:off x="0" y="0"/>
              <a:ext cx="331203" cy="331203"/>
              <a:chOff x="0" y="0"/>
              <a:chExt cx="1913890" cy="1913890"/>
            </a:xfrm>
          </p:grpSpPr>
          <p:sp>
            <p:nvSpPr>
              <p:cNvPr id="6" name="Freeform 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nvGrpSpPr>
            <p:cNvPr id="7" name="Group 7"/>
            <p:cNvGrpSpPr/>
            <p:nvPr/>
          </p:nvGrpSpPr>
          <p:grpSpPr>
            <a:xfrm>
              <a:off x="664779" y="0"/>
              <a:ext cx="331203" cy="331203"/>
              <a:chOff x="0" y="0"/>
              <a:chExt cx="1913890" cy="1913890"/>
            </a:xfrm>
          </p:grpSpPr>
          <p:sp>
            <p:nvSpPr>
              <p:cNvPr id="8" name="Freeform 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nvGrpSpPr>
            <p:cNvPr id="9" name="Group 9"/>
            <p:cNvGrpSpPr/>
            <p:nvPr/>
          </p:nvGrpSpPr>
          <p:grpSpPr>
            <a:xfrm>
              <a:off x="1321644" y="0"/>
              <a:ext cx="331203" cy="331203"/>
              <a:chOff x="0" y="0"/>
              <a:chExt cx="1913890" cy="1913890"/>
            </a:xfrm>
          </p:grpSpPr>
          <p:sp>
            <p:nvSpPr>
              <p:cNvPr id="10" name="Freeform 1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sp>
        <p:nvSpPr>
          <p:cNvPr id="11" name="TextBox 11"/>
          <p:cNvSpPr txBox="1"/>
          <p:nvPr/>
        </p:nvSpPr>
        <p:spPr>
          <a:xfrm>
            <a:off x="897786" y="280426"/>
            <a:ext cx="16576068" cy="740395"/>
          </a:xfrm>
          <a:prstGeom prst="rect">
            <a:avLst/>
          </a:prstGeom>
        </p:spPr>
        <p:txBody>
          <a:bodyPr lIns="0" tIns="0" rIns="0" bIns="0" rtlCol="0" anchor="t">
            <a:spAutoFit/>
          </a:bodyPr>
          <a:lstStyle/>
          <a:p>
            <a:pPr>
              <a:lnSpc>
                <a:spcPts val="5672"/>
              </a:lnSpc>
            </a:pPr>
            <a:r>
              <a:rPr lang="en-US" sz="5351" dirty="0">
                <a:solidFill>
                  <a:srgbClr val="000000"/>
                </a:solidFill>
                <a:latin typeface="Poppins Bold"/>
              </a:rPr>
              <a:t>                4TH YEAR PROJECT PRESENTATION</a:t>
            </a:r>
          </a:p>
        </p:txBody>
      </p:sp>
      <p:sp>
        <p:nvSpPr>
          <p:cNvPr id="12" name="TextBox 12"/>
          <p:cNvSpPr txBox="1"/>
          <p:nvPr/>
        </p:nvSpPr>
        <p:spPr>
          <a:xfrm>
            <a:off x="7224892" y="3440828"/>
            <a:ext cx="3838216" cy="1181100"/>
          </a:xfrm>
          <a:prstGeom prst="rect">
            <a:avLst/>
          </a:prstGeom>
        </p:spPr>
        <p:txBody>
          <a:bodyPr lIns="0" tIns="0" rIns="0" bIns="0" rtlCol="0" anchor="t">
            <a:spAutoFit/>
          </a:bodyPr>
          <a:lstStyle/>
          <a:p>
            <a:pPr algn="ctr">
              <a:lnSpc>
                <a:spcPts val="4559"/>
              </a:lnSpc>
            </a:pPr>
            <a:r>
              <a:rPr lang="en-US" sz="3799">
                <a:solidFill>
                  <a:srgbClr val="FCC287"/>
                </a:solidFill>
                <a:latin typeface="Poppins Bold"/>
              </a:rPr>
              <a:t>SUDIPTO MONDAL</a:t>
            </a:r>
          </a:p>
        </p:txBody>
      </p:sp>
      <p:sp>
        <p:nvSpPr>
          <p:cNvPr id="13" name="TextBox 13"/>
          <p:cNvSpPr txBox="1"/>
          <p:nvPr/>
        </p:nvSpPr>
        <p:spPr>
          <a:xfrm>
            <a:off x="6913698" y="4983750"/>
            <a:ext cx="4958188" cy="657225"/>
          </a:xfrm>
          <a:prstGeom prst="rect">
            <a:avLst/>
          </a:prstGeom>
        </p:spPr>
        <p:txBody>
          <a:bodyPr lIns="0" tIns="0" rIns="0" bIns="0" rtlCol="0" anchor="t">
            <a:spAutoFit/>
          </a:bodyPr>
          <a:lstStyle/>
          <a:p>
            <a:pPr>
              <a:lnSpc>
                <a:spcPts val="4896"/>
              </a:lnSpc>
            </a:pPr>
            <a:r>
              <a:rPr lang="en-US" sz="4080">
                <a:solidFill>
                  <a:srgbClr val="000000"/>
                </a:solidFill>
                <a:latin typeface="Poppins Bold"/>
              </a:rPr>
              <a:t>ROLL:001911001065</a:t>
            </a:r>
          </a:p>
        </p:txBody>
      </p:sp>
      <p:sp>
        <p:nvSpPr>
          <p:cNvPr id="14" name="TextBox 14"/>
          <p:cNvSpPr txBox="1"/>
          <p:nvPr/>
        </p:nvSpPr>
        <p:spPr>
          <a:xfrm>
            <a:off x="12798697" y="4983750"/>
            <a:ext cx="4958188" cy="657225"/>
          </a:xfrm>
          <a:prstGeom prst="rect">
            <a:avLst/>
          </a:prstGeom>
        </p:spPr>
        <p:txBody>
          <a:bodyPr lIns="0" tIns="0" rIns="0" bIns="0" rtlCol="0" anchor="t">
            <a:spAutoFit/>
          </a:bodyPr>
          <a:lstStyle/>
          <a:p>
            <a:pPr>
              <a:lnSpc>
                <a:spcPts val="4896"/>
              </a:lnSpc>
            </a:pPr>
            <a:r>
              <a:rPr lang="en-US" sz="4080">
                <a:solidFill>
                  <a:srgbClr val="000000"/>
                </a:solidFill>
                <a:latin typeface="Poppins Bold"/>
              </a:rPr>
              <a:t>ROLL:001911001073</a:t>
            </a:r>
          </a:p>
        </p:txBody>
      </p:sp>
      <p:sp>
        <p:nvSpPr>
          <p:cNvPr id="15" name="TextBox 15"/>
          <p:cNvSpPr txBox="1"/>
          <p:nvPr/>
        </p:nvSpPr>
        <p:spPr>
          <a:xfrm>
            <a:off x="13421084" y="3440828"/>
            <a:ext cx="3838216" cy="1181100"/>
          </a:xfrm>
          <a:prstGeom prst="rect">
            <a:avLst/>
          </a:prstGeom>
        </p:spPr>
        <p:txBody>
          <a:bodyPr lIns="0" tIns="0" rIns="0" bIns="0" rtlCol="0" anchor="t">
            <a:spAutoFit/>
          </a:bodyPr>
          <a:lstStyle/>
          <a:p>
            <a:pPr algn="ctr">
              <a:lnSpc>
                <a:spcPts val="4559"/>
              </a:lnSpc>
            </a:pPr>
            <a:r>
              <a:rPr lang="en-US" sz="3799">
                <a:solidFill>
                  <a:srgbClr val="FCC287"/>
                </a:solidFill>
                <a:latin typeface="Poppins Bold"/>
              </a:rPr>
              <a:t>PRASHANT PRASAD</a:t>
            </a:r>
          </a:p>
        </p:txBody>
      </p:sp>
      <p:sp>
        <p:nvSpPr>
          <p:cNvPr id="16" name="TextBox 16"/>
          <p:cNvSpPr txBox="1"/>
          <p:nvPr/>
        </p:nvSpPr>
        <p:spPr>
          <a:xfrm>
            <a:off x="6723613" y="1742394"/>
            <a:ext cx="3847327" cy="790304"/>
          </a:xfrm>
          <a:prstGeom prst="rect">
            <a:avLst/>
          </a:prstGeom>
        </p:spPr>
        <p:txBody>
          <a:bodyPr lIns="0" tIns="0" rIns="0" bIns="0" rtlCol="0" anchor="t">
            <a:spAutoFit/>
          </a:bodyPr>
          <a:lstStyle/>
          <a:p>
            <a:pPr>
              <a:lnSpc>
                <a:spcPts val="5662"/>
              </a:lnSpc>
            </a:pPr>
            <a:r>
              <a:rPr lang="en-US" sz="5341">
                <a:solidFill>
                  <a:srgbClr val="000000"/>
                </a:solidFill>
                <a:latin typeface="Poppins Bold"/>
              </a:rPr>
              <a:t>GROUP-19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3778210" y="4050315"/>
            <a:ext cx="12422764" cy="1405938"/>
            <a:chOff x="0" y="0"/>
            <a:chExt cx="15442228" cy="1747664"/>
          </a:xfrm>
        </p:grpSpPr>
        <p:sp>
          <p:nvSpPr>
            <p:cNvPr id="3" name="Freeform 3"/>
            <p:cNvSpPr/>
            <p:nvPr/>
          </p:nvSpPr>
          <p:spPr>
            <a:xfrm>
              <a:off x="0" y="0"/>
              <a:ext cx="15442228" cy="1747664"/>
            </a:xfrm>
            <a:custGeom>
              <a:avLst/>
              <a:gdLst/>
              <a:ahLst/>
              <a:cxnLst/>
              <a:rect l="l" t="t" r="r" b="b"/>
              <a:pathLst>
                <a:path w="15442228" h="1747664">
                  <a:moveTo>
                    <a:pt x="15442228" y="0"/>
                  </a:moveTo>
                  <a:lnTo>
                    <a:pt x="15442228" y="1747664"/>
                  </a:lnTo>
                  <a:lnTo>
                    <a:pt x="1088390" y="1747664"/>
                  </a:lnTo>
                  <a:cubicBezTo>
                    <a:pt x="487680" y="1747664"/>
                    <a:pt x="0" y="1259984"/>
                    <a:pt x="0" y="873573"/>
                  </a:cubicBezTo>
                  <a:lnTo>
                    <a:pt x="0" y="873573"/>
                  </a:lnTo>
                  <a:cubicBezTo>
                    <a:pt x="0" y="487680"/>
                    <a:pt x="487680" y="0"/>
                    <a:pt x="1088390" y="0"/>
                  </a:cubicBezTo>
                  <a:lnTo>
                    <a:pt x="15442228" y="0"/>
                  </a:lnTo>
                  <a:close/>
                </a:path>
              </a:pathLst>
            </a:custGeom>
            <a:solidFill>
              <a:srgbClr val="F1F1F1"/>
            </a:solidFill>
          </p:spPr>
        </p:sp>
      </p:grpSp>
      <p:grpSp>
        <p:nvGrpSpPr>
          <p:cNvPr id="4" name="Group 4"/>
          <p:cNvGrpSpPr/>
          <p:nvPr/>
        </p:nvGrpSpPr>
        <p:grpSpPr>
          <a:xfrm>
            <a:off x="2423564" y="4050315"/>
            <a:ext cx="1354646" cy="1345931"/>
            <a:chOff x="0" y="0"/>
            <a:chExt cx="735568" cy="730836"/>
          </a:xfrm>
        </p:grpSpPr>
        <p:sp>
          <p:nvSpPr>
            <p:cNvPr id="5" name="Freeform 5"/>
            <p:cNvSpPr/>
            <p:nvPr/>
          </p:nvSpPr>
          <p:spPr>
            <a:xfrm>
              <a:off x="139234" y="0"/>
              <a:ext cx="457100" cy="730836"/>
            </a:xfrm>
            <a:custGeom>
              <a:avLst/>
              <a:gdLst/>
              <a:ahLst/>
              <a:cxnLst/>
              <a:rect l="l" t="t" r="r" b="b"/>
              <a:pathLst>
                <a:path w="457100" h="730836">
                  <a:moveTo>
                    <a:pt x="228550" y="0"/>
                  </a:moveTo>
                  <a:cubicBezTo>
                    <a:pt x="368369" y="68050"/>
                    <a:pt x="457100" y="209918"/>
                    <a:pt x="457100" y="365418"/>
                  </a:cubicBezTo>
                  <a:cubicBezTo>
                    <a:pt x="457100" y="520918"/>
                    <a:pt x="368369" y="662786"/>
                    <a:pt x="228550" y="730836"/>
                  </a:cubicBezTo>
                  <a:cubicBezTo>
                    <a:pt x="88731" y="662786"/>
                    <a:pt x="0" y="520918"/>
                    <a:pt x="0" y="365418"/>
                  </a:cubicBezTo>
                  <a:cubicBezTo>
                    <a:pt x="0" y="209918"/>
                    <a:pt x="88731" y="68050"/>
                    <a:pt x="228550" y="0"/>
                  </a:cubicBezTo>
                  <a:close/>
                </a:path>
              </a:pathLst>
            </a:custGeom>
            <a:solidFill>
              <a:srgbClr val="35A1F4"/>
            </a:solidFill>
          </p:spPr>
        </p:sp>
        <p:sp>
          <p:nvSpPr>
            <p:cNvPr id="6" name="TextBox 6"/>
            <p:cNvSpPr txBox="1"/>
            <p:nvPr/>
          </p:nvSpPr>
          <p:spPr>
            <a:xfrm>
              <a:off x="76200" y="133350"/>
              <a:ext cx="660400" cy="603250"/>
            </a:xfrm>
            <a:prstGeom prst="rect">
              <a:avLst/>
            </a:prstGeom>
          </p:spPr>
          <p:txBody>
            <a:bodyPr lIns="50800" tIns="50800" rIns="50800" bIns="50800" rtlCol="0" anchor="ctr"/>
            <a:lstStyle/>
            <a:p>
              <a:pPr algn="ctr">
                <a:lnSpc>
                  <a:spcPts val="2799"/>
                </a:lnSpc>
              </a:pPr>
              <a:r>
                <a:rPr lang="en-US" sz="2799" spc="-55">
                  <a:solidFill>
                    <a:srgbClr val="FFFFFF"/>
                  </a:solidFill>
                  <a:latin typeface="DM Sans"/>
                </a:rPr>
                <a:t>2</a:t>
              </a:r>
            </a:p>
          </p:txBody>
        </p:sp>
      </p:grpSp>
      <p:sp>
        <p:nvSpPr>
          <p:cNvPr id="7" name="TextBox 7"/>
          <p:cNvSpPr txBox="1"/>
          <p:nvPr/>
        </p:nvSpPr>
        <p:spPr>
          <a:xfrm>
            <a:off x="4238197" y="4345224"/>
            <a:ext cx="11541248" cy="713480"/>
          </a:xfrm>
          <a:prstGeom prst="rect">
            <a:avLst/>
          </a:prstGeom>
        </p:spPr>
        <p:txBody>
          <a:bodyPr lIns="0" tIns="0" rIns="0" bIns="0" rtlCol="0" anchor="t">
            <a:spAutoFit/>
          </a:bodyPr>
          <a:lstStyle/>
          <a:p>
            <a:pPr>
              <a:lnSpc>
                <a:spcPts val="5824"/>
              </a:lnSpc>
            </a:pPr>
            <a:r>
              <a:rPr lang="en-US" sz="4160" u="sng">
                <a:solidFill>
                  <a:srgbClr val="000000"/>
                </a:solidFill>
                <a:latin typeface="DM Sans"/>
              </a:rPr>
              <a:t>Display scholar api data in our web apps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46721" y="780724"/>
            <a:ext cx="17794557" cy="87255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2650861" y="3737562"/>
            <a:ext cx="12422764" cy="1405938"/>
            <a:chOff x="0" y="0"/>
            <a:chExt cx="15442228" cy="1747664"/>
          </a:xfrm>
        </p:grpSpPr>
        <p:sp>
          <p:nvSpPr>
            <p:cNvPr id="3" name="Freeform 3"/>
            <p:cNvSpPr/>
            <p:nvPr/>
          </p:nvSpPr>
          <p:spPr>
            <a:xfrm>
              <a:off x="0" y="0"/>
              <a:ext cx="15442228" cy="1747664"/>
            </a:xfrm>
            <a:custGeom>
              <a:avLst/>
              <a:gdLst/>
              <a:ahLst/>
              <a:cxnLst/>
              <a:rect l="l" t="t" r="r" b="b"/>
              <a:pathLst>
                <a:path w="15442228" h="1747664">
                  <a:moveTo>
                    <a:pt x="15442228" y="0"/>
                  </a:moveTo>
                  <a:lnTo>
                    <a:pt x="15442228" y="1747664"/>
                  </a:lnTo>
                  <a:lnTo>
                    <a:pt x="1088390" y="1747664"/>
                  </a:lnTo>
                  <a:cubicBezTo>
                    <a:pt x="487680" y="1747664"/>
                    <a:pt x="0" y="1259984"/>
                    <a:pt x="0" y="873573"/>
                  </a:cubicBezTo>
                  <a:lnTo>
                    <a:pt x="0" y="873573"/>
                  </a:lnTo>
                  <a:cubicBezTo>
                    <a:pt x="0" y="487680"/>
                    <a:pt x="487680" y="0"/>
                    <a:pt x="1088390" y="0"/>
                  </a:cubicBezTo>
                  <a:lnTo>
                    <a:pt x="15442228" y="0"/>
                  </a:lnTo>
                  <a:close/>
                </a:path>
              </a:pathLst>
            </a:custGeom>
            <a:solidFill>
              <a:srgbClr val="F1F1F1"/>
            </a:solidFill>
          </p:spPr>
        </p:sp>
      </p:grpSp>
      <p:grpSp>
        <p:nvGrpSpPr>
          <p:cNvPr id="4" name="Group 4"/>
          <p:cNvGrpSpPr/>
          <p:nvPr/>
        </p:nvGrpSpPr>
        <p:grpSpPr>
          <a:xfrm>
            <a:off x="1296215" y="3737562"/>
            <a:ext cx="1354646" cy="1345931"/>
            <a:chOff x="0" y="0"/>
            <a:chExt cx="735568" cy="730836"/>
          </a:xfrm>
        </p:grpSpPr>
        <p:sp>
          <p:nvSpPr>
            <p:cNvPr id="5" name="Freeform 5"/>
            <p:cNvSpPr/>
            <p:nvPr/>
          </p:nvSpPr>
          <p:spPr>
            <a:xfrm>
              <a:off x="139234" y="0"/>
              <a:ext cx="457100" cy="730836"/>
            </a:xfrm>
            <a:custGeom>
              <a:avLst/>
              <a:gdLst/>
              <a:ahLst/>
              <a:cxnLst/>
              <a:rect l="l" t="t" r="r" b="b"/>
              <a:pathLst>
                <a:path w="457100" h="730836">
                  <a:moveTo>
                    <a:pt x="228550" y="0"/>
                  </a:moveTo>
                  <a:cubicBezTo>
                    <a:pt x="368369" y="68050"/>
                    <a:pt x="457100" y="209918"/>
                    <a:pt x="457100" y="365418"/>
                  </a:cubicBezTo>
                  <a:cubicBezTo>
                    <a:pt x="457100" y="520918"/>
                    <a:pt x="368369" y="662786"/>
                    <a:pt x="228550" y="730836"/>
                  </a:cubicBezTo>
                  <a:cubicBezTo>
                    <a:pt x="88731" y="662786"/>
                    <a:pt x="0" y="520918"/>
                    <a:pt x="0" y="365418"/>
                  </a:cubicBezTo>
                  <a:cubicBezTo>
                    <a:pt x="0" y="209918"/>
                    <a:pt x="88731" y="68050"/>
                    <a:pt x="228550" y="0"/>
                  </a:cubicBezTo>
                  <a:close/>
                </a:path>
              </a:pathLst>
            </a:custGeom>
            <a:solidFill>
              <a:srgbClr val="35A1F4"/>
            </a:solidFill>
          </p:spPr>
        </p:sp>
        <p:sp>
          <p:nvSpPr>
            <p:cNvPr id="6" name="TextBox 6"/>
            <p:cNvSpPr txBox="1"/>
            <p:nvPr/>
          </p:nvSpPr>
          <p:spPr>
            <a:xfrm>
              <a:off x="76200" y="133350"/>
              <a:ext cx="660400" cy="603250"/>
            </a:xfrm>
            <a:prstGeom prst="rect">
              <a:avLst/>
            </a:prstGeom>
          </p:spPr>
          <p:txBody>
            <a:bodyPr lIns="50800" tIns="50800" rIns="50800" bIns="50800" rtlCol="0" anchor="ctr"/>
            <a:lstStyle/>
            <a:p>
              <a:pPr algn="ctr">
                <a:lnSpc>
                  <a:spcPts val="2799"/>
                </a:lnSpc>
              </a:pPr>
              <a:r>
                <a:rPr lang="en-US" sz="2799" spc="-55">
                  <a:solidFill>
                    <a:srgbClr val="FFFFFF"/>
                  </a:solidFill>
                  <a:latin typeface="DM Sans Bold"/>
                </a:rPr>
                <a:t>3</a:t>
              </a:r>
            </a:p>
          </p:txBody>
        </p:sp>
      </p:grpSp>
      <p:sp>
        <p:nvSpPr>
          <p:cNvPr id="7" name="TextBox 7"/>
          <p:cNvSpPr txBox="1"/>
          <p:nvPr/>
        </p:nvSpPr>
        <p:spPr>
          <a:xfrm>
            <a:off x="2840493" y="3851480"/>
            <a:ext cx="13444092" cy="1258495"/>
          </a:xfrm>
          <a:prstGeom prst="rect">
            <a:avLst/>
          </a:prstGeom>
        </p:spPr>
        <p:txBody>
          <a:bodyPr lIns="0" tIns="0" rIns="0" bIns="0" rtlCol="0" anchor="t">
            <a:spAutoFit/>
          </a:bodyPr>
          <a:lstStyle/>
          <a:p>
            <a:pPr>
              <a:lnSpc>
                <a:spcPts val="5109"/>
              </a:lnSpc>
            </a:pPr>
            <a:r>
              <a:rPr lang="en-US" sz="3649" u="sng">
                <a:solidFill>
                  <a:srgbClr val="000000"/>
                </a:solidFill>
                <a:latin typeface="DM Sans"/>
              </a:rPr>
              <a:t>Seperate total citation into self-citation and cited by </a:t>
            </a:r>
          </a:p>
          <a:p>
            <a:pPr>
              <a:lnSpc>
                <a:spcPts val="5109"/>
              </a:lnSpc>
            </a:pPr>
            <a:r>
              <a:rPr lang="en-US" sz="3649" u="sng">
                <a:solidFill>
                  <a:srgbClr val="000000"/>
                </a:solidFill>
                <a:latin typeface="DM Sans"/>
              </a:rPr>
              <a:t>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46721" y="780724"/>
            <a:ext cx="17794557" cy="872555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2650861" y="3737562"/>
            <a:ext cx="12422764" cy="1405938"/>
            <a:chOff x="0" y="0"/>
            <a:chExt cx="15442228" cy="1747664"/>
          </a:xfrm>
        </p:grpSpPr>
        <p:sp>
          <p:nvSpPr>
            <p:cNvPr id="3" name="Freeform 3"/>
            <p:cNvSpPr/>
            <p:nvPr/>
          </p:nvSpPr>
          <p:spPr>
            <a:xfrm>
              <a:off x="0" y="0"/>
              <a:ext cx="15442228" cy="1747664"/>
            </a:xfrm>
            <a:custGeom>
              <a:avLst/>
              <a:gdLst/>
              <a:ahLst/>
              <a:cxnLst/>
              <a:rect l="l" t="t" r="r" b="b"/>
              <a:pathLst>
                <a:path w="15442228" h="1747664">
                  <a:moveTo>
                    <a:pt x="15442228" y="0"/>
                  </a:moveTo>
                  <a:lnTo>
                    <a:pt x="15442228" y="1747664"/>
                  </a:lnTo>
                  <a:lnTo>
                    <a:pt x="1088390" y="1747664"/>
                  </a:lnTo>
                  <a:cubicBezTo>
                    <a:pt x="487680" y="1747664"/>
                    <a:pt x="0" y="1259984"/>
                    <a:pt x="0" y="873573"/>
                  </a:cubicBezTo>
                  <a:lnTo>
                    <a:pt x="0" y="873573"/>
                  </a:lnTo>
                  <a:cubicBezTo>
                    <a:pt x="0" y="487680"/>
                    <a:pt x="487680" y="0"/>
                    <a:pt x="1088390" y="0"/>
                  </a:cubicBezTo>
                  <a:lnTo>
                    <a:pt x="15442228" y="0"/>
                  </a:lnTo>
                  <a:close/>
                </a:path>
              </a:pathLst>
            </a:custGeom>
            <a:solidFill>
              <a:srgbClr val="F1F1F1"/>
            </a:solidFill>
          </p:spPr>
        </p:sp>
      </p:grpSp>
      <p:grpSp>
        <p:nvGrpSpPr>
          <p:cNvPr id="4" name="Group 4"/>
          <p:cNvGrpSpPr/>
          <p:nvPr/>
        </p:nvGrpSpPr>
        <p:grpSpPr>
          <a:xfrm>
            <a:off x="1296215" y="3737562"/>
            <a:ext cx="1354646" cy="1345931"/>
            <a:chOff x="0" y="0"/>
            <a:chExt cx="735568" cy="730836"/>
          </a:xfrm>
        </p:grpSpPr>
        <p:sp>
          <p:nvSpPr>
            <p:cNvPr id="5" name="Freeform 5"/>
            <p:cNvSpPr/>
            <p:nvPr/>
          </p:nvSpPr>
          <p:spPr>
            <a:xfrm>
              <a:off x="139234" y="0"/>
              <a:ext cx="457100" cy="730836"/>
            </a:xfrm>
            <a:custGeom>
              <a:avLst/>
              <a:gdLst/>
              <a:ahLst/>
              <a:cxnLst/>
              <a:rect l="l" t="t" r="r" b="b"/>
              <a:pathLst>
                <a:path w="457100" h="730836">
                  <a:moveTo>
                    <a:pt x="228550" y="0"/>
                  </a:moveTo>
                  <a:cubicBezTo>
                    <a:pt x="368369" y="68050"/>
                    <a:pt x="457100" y="209918"/>
                    <a:pt x="457100" y="365418"/>
                  </a:cubicBezTo>
                  <a:cubicBezTo>
                    <a:pt x="457100" y="520918"/>
                    <a:pt x="368369" y="662786"/>
                    <a:pt x="228550" y="730836"/>
                  </a:cubicBezTo>
                  <a:cubicBezTo>
                    <a:pt x="88731" y="662786"/>
                    <a:pt x="0" y="520918"/>
                    <a:pt x="0" y="365418"/>
                  </a:cubicBezTo>
                  <a:cubicBezTo>
                    <a:pt x="0" y="209918"/>
                    <a:pt x="88731" y="68050"/>
                    <a:pt x="228550" y="0"/>
                  </a:cubicBezTo>
                  <a:close/>
                </a:path>
              </a:pathLst>
            </a:custGeom>
            <a:solidFill>
              <a:srgbClr val="35A1F4"/>
            </a:solidFill>
          </p:spPr>
        </p:sp>
        <p:sp>
          <p:nvSpPr>
            <p:cNvPr id="6" name="TextBox 6"/>
            <p:cNvSpPr txBox="1"/>
            <p:nvPr/>
          </p:nvSpPr>
          <p:spPr>
            <a:xfrm>
              <a:off x="76200" y="133350"/>
              <a:ext cx="660400" cy="603250"/>
            </a:xfrm>
            <a:prstGeom prst="rect">
              <a:avLst/>
            </a:prstGeom>
          </p:spPr>
          <p:txBody>
            <a:bodyPr lIns="50800" tIns="50800" rIns="50800" bIns="50800" rtlCol="0" anchor="ctr"/>
            <a:lstStyle/>
            <a:p>
              <a:pPr algn="ctr">
                <a:lnSpc>
                  <a:spcPts val="2799"/>
                </a:lnSpc>
              </a:pPr>
              <a:r>
                <a:rPr lang="en-US" sz="2799" spc="-55">
                  <a:solidFill>
                    <a:srgbClr val="FFFFFF"/>
                  </a:solidFill>
                  <a:latin typeface="DM Sans"/>
                </a:rPr>
                <a:t>4</a:t>
              </a:r>
            </a:p>
          </p:txBody>
        </p:sp>
      </p:grpSp>
      <p:sp>
        <p:nvSpPr>
          <p:cNvPr id="7" name="TextBox 7"/>
          <p:cNvSpPr txBox="1"/>
          <p:nvPr/>
        </p:nvSpPr>
        <p:spPr>
          <a:xfrm>
            <a:off x="2840493" y="3851480"/>
            <a:ext cx="13444092" cy="1258495"/>
          </a:xfrm>
          <a:prstGeom prst="rect">
            <a:avLst/>
          </a:prstGeom>
        </p:spPr>
        <p:txBody>
          <a:bodyPr lIns="0" tIns="0" rIns="0" bIns="0" rtlCol="0" anchor="t">
            <a:spAutoFit/>
          </a:bodyPr>
          <a:lstStyle/>
          <a:p>
            <a:pPr>
              <a:lnSpc>
                <a:spcPts val="5109"/>
              </a:lnSpc>
            </a:pPr>
            <a:r>
              <a:rPr lang="en-US" sz="3649" u="sng">
                <a:solidFill>
                  <a:srgbClr val="000000"/>
                </a:solidFill>
                <a:latin typeface="DM Sans"/>
              </a:rPr>
              <a:t>Showing bar graph after and before seperation of citation</a:t>
            </a:r>
          </a:p>
          <a:p>
            <a:pPr>
              <a:lnSpc>
                <a:spcPts val="5109"/>
              </a:lnSpc>
            </a:pPr>
            <a:r>
              <a:rPr lang="en-US" sz="3649" u="sng">
                <a:solidFill>
                  <a:srgbClr val="000000"/>
                </a:solidFill>
                <a:latin typeface="DM Sans"/>
              </a:rPr>
              <a:t>column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867154" y="591492"/>
            <a:ext cx="7385227" cy="95706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7615930"/>
            <a:ext cx="1358688" cy="1642370"/>
          </a:xfrm>
          <a:prstGeom prst="rect">
            <a:avLst/>
          </a:prstGeom>
        </p:spPr>
      </p:pic>
      <p:grpSp>
        <p:nvGrpSpPr>
          <p:cNvPr id="3" name="Group 3"/>
          <p:cNvGrpSpPr/>
          <p:nvPr/>
        </p:nvGrpSpPr>
        <p:grpSpPr>
          <a:xfrm>
            <a:off x="3191685" y="780298"/>
            <a:ext cx="1239636" cy="248402"/>
            <a:chOff x="0" y="0"/>
            <a:chExt cx="1652847" cy="331203"/>
          </a:xfrm>
        </p:grpSpPr>
        <p:grpSp>
          <p:nvGrpSpPr>
            <p:cNvPr id="4" name="Group 4"/>
            <p:cNvGrpSpPr/>
            <p:nvPr/>
          </p:nvGrpSpPr>
          <p:grpSpPr>
            <a:xfrm>
              <a:off x="0" y="0"/>
              <a:ext cx="331203" cy="331203"/>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nvGrpSpPr>
            <p:cNvPr id="6" name="Group 6"/>
            <p:cNvGrpSpPr/>
            <p:nvPr/>
          </p:nvGrpSpPr>
          <p:grpSpPr>
            <a:xfrm>
              <a:off x="664779" y="0"/>
              <a:ext cx="331203" cy="331203"/>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nvGrpSpPr>
            <p:cNvPr id="8" name="Group 8"/>
            <p:cNvGrpSpPr/>
            <p:nvPr/>
          </p:nvGrpSpPr>
          <p:grpSpPr>
            <a:xfrm>
              <a:off x="1321644" y="0"/>
              <a:ext cx="331203" cy="331203"/>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937946" y="-1364244"/>
            <a:ext cx="4642708" cy="3857668"/>
          </a:xfrm>
          <a:prstGeom prst="rect">
            <a:avLst/>
          </a:prstGeom>
        </p:spPr>
      </p:pic>
      <p:sp>
        <p:nvSpPr>
          <p:cNvPr id="11" name="TextBox 11"/>
          <p:cNvSpPr txBox="1"/>
          <p:nvPr/>
        </p:nvSpPr>
        <p:spPr>
          <a:xfrm>
            <a:off x="4431321" y="1460981"/>
            <a:ext cx="8298268" cy="853824"/>
          </a:xfrm>
          <a:prstGeom prst="rect">
            <a:avLst/>
          </a:prstGeom>
        </p:spPr>
        <p:txBody>
          <a:bodyPr lIns="0" tIns="0" rIns="0" bIns="0" rtlCol="0" anchor="t">
            <a:spAutoFit/>
          </a:bodyPr>
          <a:lstStyle/>
          <a:p>
            <a:pPr>
              <a:lnSpc>
                <a:spcPts val="6042"/>
              </a:lnSpc>
            </a:pPr>
            <a:r>
              <a:rPr lang="en-US" sz="5700">
                <a:solidFill>
                  <a:srgbClr val="000000"/>
                </a:solidFill>
                <a:latin typeface="Poppins Bold"/>
              </a:rPr>
              <a:t>TECHNOLOGY USED</a:t>
            </a:r>
          </a:p>
        </p:txBody>
      </p:sp>
      <p:sp>
        <p:nvSpPr>
          <p:cNvPr id="12" name="TextBox 12"/>
          <p:cNvSpPr txBox="1"/>
          <p:nvPr/>
        </p:nvSpPr>
        <p:spPr>
          <a:xfrm>
            <a:off x="4055538" y="2445800"/>
            <a:ext cx="5483084" cy="4731881"/>
          </a:xfrm>
          <a:prstGeom prst="rect">
            <a:avLst/>
          </a:prstGeom>
        </p:spPr>
        <p:txBody>
          <a:bodyPr lIns="0" tIns="0" rIns="0" bIns="0" rtlCol="0" anchor="t">
            <a:spAutoFit/>
          </a:bodyPr>
          <a:lstStyle/>
          <a:p>
            <a:pPr marL="1126113" lvl="1" indent="-563057">
              <a:lnSpc>
                <a:spcPts val="6259"/>
              </a:lnSpc>
              <a:buFont typeface="Arial"/>
              <a:buChar char="•"/>
            </a:pPr>
            <a:r>
              <a:rPr lang="en-US" sz="5215">
                <a:solidFill>
                  <a:srgbClr val="FCC287"/>
                </a:solidFill>
                <a:latin typeface="Poppins Bold"/>
              </a:rPr>
              <a:t>HTML</a:t>
            </a:r>
          </a:p>
          <a:p>
            <a:pPr marL="1126113" lvl="1" indent="-563057">
              <a:lnSpc>
                <a:spcPts val="6259"/>
              </a:lnSpc>
              <a:buFont typeface="Arial"/>
              <a:buChar char="•"/>
            </a:pPr>
            <a:r>
              <a:rPr lang="en-US" sz="5215">
                <a:solidFill>
                  <a:srgbClr val="FCC287"/>
                </a:solidFill>
                <a:latin typeface="Poppins Bold"/>
              </a:rPr>
              <a:t>CSS</a:t>
            </a:r>
          </a:p>
          <a:p>
            <a:pPr marL="1126113" lvl="1" indent="-563057">
              <a:lnSpc>
                <a:spcPts val="6259"/>
              </a:lnSpc>
              <a:buFont typeface="Arial"/>
              <a:buChar char="•"/>
            </a:pPr>
            <a:r>
              <a:rPr lang="en-US" sz="5215">
                <a:solidFill>
                  <a:srgbClr val="FCC287"/>
                </a:solidFill>
                <a:latin typeface="Poppins Bold"/>
              </a:rPr>
              <a:t>JAVASCIPT</a:t>
            </a:r>
          </a:p>
          <a:p>
            <a:pPr marL="1126113" lvl="1" indent="-563057">
              <a:lnSpc>
                <a:spcPts val="6259"/>
              </a:lnSpc>
              <a:buFont typeface="Arial"/>
              <a:buChar char="•"/>
            </a:pPr>
            <a:r>
              <a:rPr lang="en-US" sz="5215">
                <a:solidFill>
                  <a:srgbClr val="FCC287"/>
                </a:solidFill>
                <a:latin typeface="Poppins Bold"/>
              </a:rPr>
              <a:t>NODEJS</a:t>
            </a:r>
          </a:p>
          <a:p>
            <a:pPr marL="1126113" lvl="1" indent="-563057">
              <a:lnSpc>
                <a:spcPts val="6259"/>
              </a:lnSpc>
              <a:buFont typeface="Arial"/>
              <a:buChar char="•"/>
            </a:pPr>
            <a:r>
              <a:rPr lang="en-US" sz="5215">
                <a:solidFill>
                  <a:srgbClr val="FCC287"/>
                </a:solidFill>
                <a:latin typeface="Poppins Bold"/>
              </a:rPr>
              <a:t>EXPRESS JS</a:t>
            </a:r>
          </a:p>
          <a:p>
            <a:pPr marL="1126113" lvl="1" indent="-563057">
              <a:lnSpc>
                <a:spcPts val="6259"/>
              </a:lnSpc>
              <a:buFont typeface="Arial"/>
              <a:buChar char="•"/>
            </a:pPr>
            <a:r>
              <a:rPr lang="en-US" sz="5215">
                <a:solidFill>
                  <a:srgbClr val="FCC287"/>
                </a:solidFill>
                <a:latin typeface="Poppins Bold"/>
              </a:rPr>
              <a:t>API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077393" y="0"/>
            <a:ext cx="10212185" cy="10287000"/>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07468" y="3638460"/>
            <a:ext cx="3720324" cy="3010080"/>
          </a:xfrm>
          <a:prstGeom prst="rect">
            <a:avLst/>
          </a:prstGeom>
        </p:spPr>
      </p:pic>
      <p:sp>
        <p:nvSpPr>
          <p:cNvPr id="4" name="TextBox 4"/>
          <p:cNvSpPr txBox="1"/>
          <p:nvPr/>
        </p:nvSpPr>
        <p:spPr>
          <a:xfrm>
            <a:off x="7313208" y="4594922"/>
            <a:ext cx="8518795" cy="1125730"/>
          </a:xfrm>
          <a:prstGeom prst="rect">
            <a:avLst/>
          </a:prstGeom>
        </p:spPr>
        <p:txBody>
          <a:bodyPr lIns="0" tIns="0" rIns="0" bIns="0" rtlCol="0" anchor="t">
            <a:spAutoFit/>
          </a:bodyPr>
          <a:lstStyle/>
          <a:p>
            <a:pPr>
              <a:lnSpc>
                <a:spcPts val="8056"/>
              </a:lnSpc>
            </a:pPr>
            <a:r>
              <a:rPr lang="en-US" sz="7600">
                <a:solidFill>
                  <a:srgbClr val="000000"/>
                </a:solidFill>
                <a:latin typeface="Poppins Bold"/>
              </a:rPr>
              <a:t>IMPLEMENTATION</a:t>
            </a:r>
          </a:p>
        </p:txBody>
      </p:sp>
      <p:grpSp>
        <p:nvGrpSpPr>
          <p:cNvPr id="5" name="Group 5"/>
          <p:cNvGrpSpPr/>
          <p:nvPr/>
        </p:nvGrpSpPr>
        <p:grpSpPr>
          <a:xfrm>
            <a:off x="13995484" y="4256938"/>
            <a:ext cx="1174546" cy="235359"/>
            <a:chOff x="0" y="0"/>
            <a:chExt cx="1566061" cy="313813"/>
          </a:xfrm>
        </p:grpSpPr>
        <p:grpSp>
          <p:nvGrpSpPr>
            <p:cNvPr id="6" name="Group 6"/>
            <p:cNvGrpSpPr/>
            <p:nvPr/>
          </p:nvGrpSpPr>
          <p:grpSpPr>
            <a:xfrm>
              <a:off x="0" y="0"/>
              <a:ext cx="313813" cy="313813"/>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nvGrpSpPr>
            <p:cNvPr id="8" name="Group 8"/>
            <p:cNvGrpSpPr/>
            <p:nvPr/>
          </p:nvGrpSpPr>
          <p:grpSpPr>
            <a:xfrm>
              <a:off x="629873" y="0"/>
              <a:ext cx="313813" cy="313813"/>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nvGrpSpPr>
            <p:cNvPr id="10" name="Group 10"/>
            <p:cNvGrpSpPr/>
            <p:nvPr/>
          </p:nvGrpSpPr>
          <p:grpSpPr>
            <a:xfrm>
              <a:off x="1252248" y="0"/>
              <a:ext cx="313813" cy="313813"/>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7615930"/>
            <a:ext cx="1358688" cy="1642370"/>
          </a:xfrm>
          <a:prstGeom prst="rect">
            <a:avLst/>
          </a:prstGeom>
        </p:spPr>
      </p:pic>
      <p:grpSp>
        <p:nvGrpSpPr>
          <p:cNvPr id="3" name="Group 3"/>
          <p:cNvGrpSpPr/>
          <p:nvPr/>
        </p:nvGrpSpPr>
        <p:grpSpPr>
          <a:xfrm>
            <a:off x="3186540" y="2070935"/>
            <a:ext cx="1239636" cy="248402"/>
            <a:chOff x="0" y="0"/>
            <a:chExt cx="1652847" cy="331203"/>
          </a:xfrm>
        </p:grpSpPr>
        <p:grpSp>
          <p:nvGrpSpPr>
            <p:cNvPr id="4" name="Group 4"/>
            <p:cNvGrpSpPr/>
            <p:nvPr/>
          </p:nvGrpSpPr>
          <p:grpSpPr>
            <a:xfrm>
              <a:off x="0" y="0"/>
              <a:ext cx="331203" cy="331203"/>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nvGrpSpPr>
            <p:cNvPr id="6" name="Group 6"/>
            <p:cNvGrpSpPr/>
            <p:nvPr/>
          </p:nvGrpSpPr>
          <p:grpSpPr>
            <a:xfrm>
              <a:off x="664779" y="0"/>
              <a:ext cx="331203" cy="331203"/>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nvGrpSpPr>
            <p:cNvPr id="8" name="Group 8"/>
            <p:cNvGrpSpPr/>
            <p:nvPr/>
          </p:nvGrpSpPr>
          <p:grpSpPr>
            <a:xfrm>
              <a:off x="1321644" y="0"/>
              <a:ext cx="331203" cy="331203"/>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937946" y="-1364244"/>
            <a:ext cx="4642708" cy="3857668"/>
          </a:xfrm>
          <a:prstGeom prst="rect">
            <a:avLst/>
          </a:prstGeom>
        </p:spPr>
      </p:pic>
      <p:sp>
        <p:nvSpPr>
          <p:cNvPr id="11" name="TextBox 11"/>
          <p:cNvSpPr txBox="1"/>
          <p:nvPr/>
        </p:nvSpPr>
        <p:spPr>
          <a:xfrm>
            <a:off x="5351277" y="1876425"/>
            <a:ext cx="4978122" cy="838200"/>
          </a:xfrm>
          <a:prstGeom prst="rect">
            <a:avLst/>
          </a:prstGeom>
        </p:spPr>
        <p:txBody>
          <a:bodyPr lIns="0" tIns="0" rIns="0" bIns="0" rtlCol="0" anchor="t">
            <a:spAutoFit/>
          </a:bodyPr>
          <a:lstStyle/>
          <a:p>
            <a:pPr algn="ctr">
              <a:lnSpc>
                <a:spcPts val="6259"/>
              </a:lnSpc>
            </a:pPr>
            <a:r>
              <a:rPr lang="en-US" sz="5215">
                <a:solidFill>
                  <a:srgbClr val="000000"/>
                </a:solidFill>
                <a:latin typeface="Poppins Bold"/>
              </a:rPr>
              <a:t> SERVER SETUP:</a:t>
            </a:r>
          </a:p>
        </p:txBody>
      </p:sp>
      <p:sp>
        <p:nvSpPr>
          <p:cNvPr id="12" name="TextBox 12"/>
          <p:cNvSpPr txBox="1"/>
          <p:nvPr/>
        </p:nvSpPr>
        <p:spPr>
          <a:xfrm>
            <a:off x="1194197" y="3135340"/>
            <a:ext cx="16329777" cy="2806363"/>
          </a:xfrm>
          <a:prstGeom prst="rect">
            <a:avLst/>
          </a:prstGeom>
        </p:spPr>
        <p:txBody>
          <a:bodyPr lIns="0" tIns="0" rIns="0" bIns="0" rtlCol="0" anchor="t">
            <a:spAutoFit/>
          </a:bodyPr>
          <a:lstStyle/>
          <a:p>
            <a:pPr marL="1153054" lvl="1" indent="-576527" algn="ctr">
              <a:lnSpc>
                <a:spcPts val="7476"/>
              </a:lnSpc>
              <a:buFont typeface="Arial"/>
              <a:buChar char="•"/>
            </a:pPr>
            <a:r>
              <a:rPr lang="en-US" sz="5340">
                <a:solidFill>
                  <a:srgbClr val="000000"/>
                </a:solidFill>
                <a:latin typeface="Canva Sans Bold"/>
              </a:rPr>
              <a:t>Handling the root route ("/") For GET request</a:t>
            </a:r>
          </a:p>
          <a:p>
            <a:pPr marL="1153054" lvl="1" indent="-576527" algn="ctr">
              <a:lnSpc>
                <a:spcPts val="7476"/>
              </a:lnSpc>
              <a:buFont typeface="Arial"/>
              <a:buChar char="•"/>
            </a:pPr>
            <a:r>
              <a:rPr lang="en-US" sz="5340">
                <a:solidFill>
                  <a:srgbClr val="000000"/>
                </a:solidFill>
                <a:latin typeface="Canva Sans Bold"/>
              </a:rPr>
              <a:t>Handling the root route ("/") for POST request</a:t>
            </a:r>
          </a:p>
          <a:p>
            <a:pPr algn="ctr">
              <a:lnSpc>
                <a:spcPts val="7476"/>
              </a:lnSpc>
            </a:pPr>
            <a:endParaRPr lang="en-US" sz="5340">
              <a:solidFill>
                <a:srgbClr val="000000"/>
              </a:solidFill>
              <a:latin typeface="Canva Sans 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7615930"/>
            <a:ext cx="1358688" cy="1642370"/>
          </a:xfrm>
          <a:prstGeom prst="rect">
            <a:avLst/>
          </a:prstGeom>
        </p:spPr>
      </p:pic>
      <p:grpSp>
        <p:nvGrpSpPr>
          <p:cNvPr id="3" name="Group 3"/>
          <p:cNvGrpSpPr/>
          <p:nvPr/>
        </p:nvGrpSpPr>
        <p:grpSpPr>
          <a:xfrm>
            <a:off x="3186540" y="2070935"/>
            <a:ext cx="1239636" cy="248402"/>
            <a:chOff x="0" y="0"/>
            <a:chExt cx="1652847" cy="331203"/>
          </a:xfrm>
        </p:grpSpPr>
        <p:grpSp>
          <p:nvGrpSpPr>
            <p:cNvPr id="4" name="Group 4"/>
            <p:cNvGrpSpPr/>
            <p:nvPr/>
          </p:nvGrpSpPr>
          <p:grpSpPr>
            <a:xfrm>
              <a:off x="0" y="0"/>
              <a:ext cx="331203" cy="331203"/>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nvGrpSpPr>
            <p:cNvPr id="6" name="Group 6"/>
            <p:cNvGrpSpPr/>
            <p:nvPr/>
          </p:nvGrpSpPr>
          <p:grpSpPr>
            <a:xfrm>
              <a:off x="664779" y="0"/>
              <a:ext cx="331203" cy="331203"/>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nvGrpSpPr>
            <p:cNvPr id="8" name="Group 8"/>
            <p:cNvGrpSpPr/>
            <p:nvPr/>
          </p:nvGrpSpPr>
          <p:grpSpPr>
            <a:xfrm>
              <a:off x="1321644" y="0"/>
              <a:ext cx="331203" cy="331203"/>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937946" y="-1364244"/>
            <a:ext cx="4642708" cy="3857668"/>
          </a:xfrm>
          <a:prstGeom prst="rect">
            <a:avLst/>
          </a:prstGeom>
        </p:spPr>
      </p:pic>
      <p:sp>
        <p:nvSpPr>
          <p:cNvPr id="11" name="TextBox 11"/>
          <p:cNvSpPr txBox="1"/>
          <p:nvPr/>
        </p:nvSpPr>
        <p:spPr>
          <a:xfrm>
            <a:off x="3806358" y="2591026"/>
            <a:ext cx="9353193" cy="838200"/>
          </a:xfrm>
          <a:prstGeom prst="rect">
            <a:avLst/>
          </a:prstGeom>
        </p:spPr>
        <p:txBody>
          <a:bodyPr lIns="0" tIns="0" rIns="0" bIns="0" rtlCol="0" anchor="t">
            <a:spAutoFit/>
          </a:bodyPr>
          <a:lstStyle/>
          <a:p>
            <a:pPr algn="ctr">
              <a:lnSpc>
                <a:spcPts val="6259"/>
              </a:lnSpc>
              <a:spcBef>
                <a:spcPct val="0"/>
              </a:spcBef>
            </a:pPr>
            <a:r>
              <a:rPr lang="en-US" sz="5215">
                <a:solidFill>
                  <a:srgbClr val="000000"/>
                </a:solidFill>
                <a:latin typeface="Poppins Bold"/>
              </a:rPr>
              <a:t>RETRIEVING CITATION DATA:</a:t>
            </a:r>
          </a:p>
        </p:txBody>
      </p:sp>
      <p:sp>
        <p:nvSpPr>
          <p:cNvPr id="12" name="TextBox 12"/>
          <p:cNvSpPr txBox="1"/>
          <p:nvPr/>
        </p:nvSpPr>
        <p:spPr>
          <a:xfrm>
            <a:off x="0" y="4661852"/>
            <a:ext cx="18288000" cy="1536065"/>
          </a:xfrm>
          <a:prstGeom prst="rect">
            <a:avLst/>
          </a:prstGeom>
        </p:spPr>
        <p:txBody>
          <a:bodyPr lIns="0" tIns="0" rIns="0" bIns="0" rtlCol="0" anchor="t">
            <a:spAutoFit/>
          </a:bodyPr>
          <a:lstStyle/>
          <a:p>
            <a:pPr algn="ctr">
              <a:lnSpc>
                <a:spcPts val="6160"/>
              </a:lnSpc>
            </a:pPr>
            <a:r>
              <a:rPr lang="en-US" sz="4400">
                <a:solidFill>
                  <a:srgbClr val="000000"/>
                </a:solidFill>
                <a:latin typeface="Canva Sans Bold"/>
              </a:rPr>
              <a:t>It then constructs the required parameters for the Google Scholar Author API to fetch citation information for that article.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281608" y="9563152"/>
            <a:ext cx="3302023" cy="1020625"/>
          </a:xfrm>
          <a:prstGeom prst="rect">
            <a:avLst/>
          </a:prstGeom>
        </p:spPr>
      </p:pic>
      <p:grpSp>
        <p:nvGrpSpPr>
          <p:cNvPr id="3" name="Group 3"/>
          <p:cNvGrpSpPr/>
          <p:nvPr/>
        </p:nvGrpSpPr>
        <p:grpSpPr>
          <a:xfrm>
            <a:off x="9347033" y="1685188"/>
            <a:ext cx="1239636" cy="248402"/>
            <a:chOff x="0" y="0"/>
            <a:chExt cx="1652847" cy="331203"/>
          </a:xfrm>
        </p:grpSpPr>
        <p:grpSp>
          <p:nvGrpSpPr>
            <p:cNvPr id="4" name="Group 4"/>
            <p:cNvGrpSpPr/>
            <p:nvPr/>
          </p:nvGrpSpPr>
          <p:grpSpPr>
            <a:xfrm>
              <a:off x="0" y="0"/>
              <a:ext cx="331203" cy="331203"/>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nvGrpSpPr>
            <p:cNvPr id="6" name="Group 6"/>
            <p:cNvGrpSpPr/>
            <p:nvPr/>
          </p:nvGrpSpPr>
          <p:grpSpPr>
            <a:xfrm>
              <a:off x="664779" y="0"/>
              <a:ext cx="331203" cy="331203"/>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nvGrpSpPr>
            <p:cNvPr id="8" name="Group 8"/>
            <p:cNvGrpSpPr/>
            <p:nvPr/>
          </p:nvGrpSpPr>
          <p:grpSpPr>
            <a:xfrm>
              <a:off x="1321644" y="0"/>
              <a:ext cx="331203" cy="331203"/>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grpSp>
        <p:nvGrpSpPr>
          <p:cNvPr id="10" name="Group 10"/>
          <p:cNvGrpSpPr/>
          <p:nvPr/>
        </p:nvGrpSpPr>
        <p:grpSpPr>
          <a:xfrm>
            <a:off x="1543050" y="0"/>
            <a:ext cx="5781175" cy="8432633"/>
            <a:chOff x="0" y="0"/>
            <a:chExt cx="7708233" cy="11243511"/>
          </a:xfrm>
        </p:grpSpPr>
        <p:pic>
          <p:nvPicPr>
            <p:cNvPr id="11" name="Picture 11"/>
            <p:cNvPicPr>
              <a:picLocks noChangeAspect="1"/>
            </p:cNvPicPr>
            <p:nvPr/>
          </p:nvPicPr>
          <p:blipFill>
            <a:blip r:embed="rId4"/>
            <a:srcRect t="1378" b="1378"/>
            <a:stretch>
              <a:fillRect/>
            </a:stretch>
          </p:blipFill>
          <p:spPr>
            <a:xfrm>
              <a:off x="0" y="0"/>
              <a:ext cx="7708233" cy="11243511"/>
            </a:xfrm>
            <a:prstGeom prst="rect">
              <a:avLst/>
            </a:prstGeom>
          </p:spPr>
        </p:pic>
      </p:grpSp>
      <p:pic>
        <p:nvPicPr>
          <p:cNvPr id="12" name="Picture 1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5410338" y="8067288"/>
            <a:ext cx="2184126" cy="730689"/>
          </a:xfrm>
          <a:prstGeom prst="rect">
            <a:avLst/>
          </a:prstGeom>
        </p:spPr>
      </p:pic>
      <p:pic>
        <p:nvPicPr>
          <p:cNvPr id="13" name="Picture 13"/>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5400000">
            <a:off x="12551831" y="7329049"/>
            <a:ext cx="596008" cy="609302"/>
          </a:xfrm>
          <a:prstGeom prst="rect">
            <a:avLst/>
          </a:prstGeom>
        </p:spPr>
      </p:pic>
      <p:sp>
        <p:nvSpPr>
          <p:cNvPr id="14" name="TextBox 14"/>
          <p:cNvSpPr txBox="1"/>
          <p:nvPr/>
        </p:nvSpPr>
        <p:spPr>
          <a:xfrm>
            <a:off x="8858109" y="2498925"/>
            <a:ext cx="8592754" cy="2471984"/>
          </a:xfrm>
          <a:prstGeom prst="rect">
            <a:avLst/>
          </a:prstGeom>
        </p:spPr>
        <p:txBody>
          <a:bodyPr lIns="0" tIns="0" rIns="0" bIns="0" rtlCol="0" anchor="t">
            <a:spAutoFit/>
          </a:bodyPr>
          <a:lstStyle/>
          <a:p>
            <a:pPr>
              <a:lnSpc>
                <a:spcPts val="6304"/>
              </a:lnSpc>
            </a:pPr>
            <a:r>
              <a:rPr lang="en-US" sz="5947">
                <a:solidFill>
                  <a:srgbClr val="000000"/>
                </a:solidFill>
                <a:latin typeface="Poppins Bold"/>
              </a:rPr>
              <a:t>HELLO &amp; WELCOME</a:t>
            </a:r>
          </a:p>
          <a:p>
            <a:pPr>
              <a:lnSpc>
                <a:spcPts val="6304"/>
              </a:lnSpc>
            </a:pPr>
            <a:r>
              <a:rPr lang="en-US" sz="5947">
                <a:solidFill>
                  <a:srgbClr val="000000"/>
                </a:solidFill>
                <a:latin typeface="Poppins Bold"/>
              </a:rPr>
              <a:t>TO PROJECT PRESENTATION</a:t>
            </a:r>
          </a:p>
        </p:txBody>
      </p:sp>
      <p:sp>
        <p:nvSpPr>
          <p:cNvPr id="15" name="TextBox 15"/>
          <p:cNvSpPr txBox="1"/>
          <p:nvPr/>
        </p:nvSpPr>
        <p:spPr>
          <a:xfrm>
            <a:off x="9347033" y="7118751"/>
            <a:ext cx="3680356" cy="447526"/>
          </a:xfrm>
          <a:prstGeom prst="rect">
            <a:avLst/>
          </a:prstGeom>
        </p:spPr>
        <p:txBody>
          <a:bodyPr lIns="0" tIns="0" rIns="0" bIns="0" rtlCol="0" anchor="t">
            <a:spAutoFit/>
          </a:bodyPr>
          <a:lstStyle/>
          <a:p>
            <a:pPr>
              <a:lnSpc>
                <a:spcPts val="3359"/>
              </a:lnSpc>
            </a:pPr>
            <a:r>
              <a:rPr lang="en-US" sz="2799">
                <a:solidFill>
                  <a:srgbClr val="FCC287"/>
                </a:solidFill>
                <a:latin typeface="Poppins Bold"/>
              </a:rPr>
              <a:t>LETS GET STARTED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7615930"/>
            <a:ext cx="1358688" cy="1642370"/>
          </a:xfrm>
          <a:prstGeom prst="rect">
            <a:avLst/>
          </a:prstGeom>
        </p:spPr>
      </p:pic>
      <p:grpSp>
        <p:nvGrpSpPr>
          <p:cNvPr id="3" name="Group 3"/>
          <p:cNvGrpSpPr/>
          <p:nvPr/>
        </p:nvGrpSpPr>
        <p:grpSpPr>
          <a:xfrm>
            <a:off x="3186540" y="2070935"/>
            <a:ext cx="1239636" cy="248402"/>
            <a:chOff x="0" y="0"/>
            <a:chExt cx="1652847" cy="331203"/>
          </a:xfrm>
        </p:grpSpPr>
        <p:grpSp>
          <p:nvGrpSpPr>
            <p:cNvPr id="4" name="Group 4"/>
            <p:cNvGrpSpPr/>
            <p:nvPr/>
          </p:nvGrpSpPr>
          <p:grpSpPr>
            <a:xfrm>
              <a:off x="0" y="0"/>
              <a:ext cx="331203" cy="331203"/>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nvGrpSpPr>
            <p:cNvPr id="6" name="Group 6"/>
            <p:cNvGrpSpPr/>
            <p:nvPr/>
          </p:nvGrpSpPr>
          <p:grpSpPr>
            <a:xfrm>
              <a:off x="664779" y="0"/>
              <a:ext cx="331203" cy="331203"/>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nvGrpSpPr>
            <p:cNvPr id="8" name="Group 8"/>
            <p:cNvGrpSpPr/>
            <p:nvPr/>
          </p:nvGrpSpPr>
          <p:grpSpPr>
            <a:xfrm>
              <a:off x="1321644" y="0"/>
              <a:ext cx="331203" cy="331203"/>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937946" y="-1364244"/>
            <a:ext cx="4642708" cy="3857668"/>
          </a:xfrm>
          <a:prstGeom prst="rect">
            <a:avLst/>
          </a:prstGeom>
        </p:spPr>
      </p:pic>
      <p:sp>
        <p:nvSpPr>
          <p:cNvPr id="11" name="TextBox 11"/>
          <p:cNvSpPr txBox="1"/>
          <p:nvPr/>
        </p:nvSpPr>
        <p:spPr>
          <a:xfrm>
            <a:off x="4942759" y="2050512"/>
            <a:ext cx="7501771" cy="838200"/>
          </a:xfrm>
          <a:prstGeom prst="rect">
            <a:avLst/>
          </a:prstGeom>
        </p:spPr>
        <p:txBody>
          <a:bodyPr lIns="0" tIns="0" rIns="0" bIns="0" rtlCol="0" anchor="t">
            <a:spAutoFit/>
          </a:bodyPr>
          <a:lstStyle/>
          <a:p>
            <a:pPr algn="ctr">
              <a:lnSpc>
                <a:spcPts val="6259"/>
              </a:lnSpc>
              <a:spcBef>
                <a:spcPct val="0"/>
              </a:spcBef>
            </a:pPr>
            <a:r>
              <a:rPr lang="en-US" sz="5215">
                <a:solidFill>
                  <a:srgbClr val="000000"/>
                </a:solidFill>
                <a:latin typeface="Poppins Bold"/>
              </a:rPr>
              <a:t>COUNTING CITATIONS:</a:t>
            </a:r>
          </a:p>
        </p:txBody>
      </p:sp>
      <p:sp>
        <p:nvSpPr>
          <p:cNvPr id="12" name="TextBox 12"/>
          <p:cNvSpPr txBox="1"/>
          <p:nvPr/>
        </p:nvSpPr>
        <p:spPr>
          <a:xfrm>
            <a:off x="2387388" y="3750364"/>
            <a:ext cx="14290417" cy="5757719"/>
          </a:xfrm>
          <a:prstGeom prst="rect">
            <a:avLst/>
          </a:prstGeom>
        </p:spPr>
        <p:txBody>
          <a:bodyPr lIns="0" tIns="0" rIns="0" bIns="0" rtlCol="0" anchor="t">
            <a:spAutoFit/>
          </a:bodyPr>
          <a:lstStyle/>
          <a:p>
            <a:pPr>
              <a:lnSpc>
                <a:spcPts val="5055"/>
              </a:lnSpc>
            </a:pPr>
            <a:r>
              <a:rPr lang="en-US" sz="3611">
                <a:solidFill>
                  <a:srgbClr val="000000"/>
                </a:solidFill>
                <a:latin typeface="Canva Sans Bold"/>
              </a:rPr>
              <a:t>Inside the callback function for the</a:t>
            </a:r>
          </a:p>
          <a:p>
            <a:pPr>
              <a:lnSpc>
                <a:spcPts val="5055"/>
              </a:lnSpc>
            </a:pPr>
            <a:r>
              <a:rPr lang="en-US" sz="3611">
                <a:solidFill>
                  <a:srgbClr val="000000"/>
                </a:solidFill>
                <a:latin typeface="Canva Sans Bold"/>
              </a:rPr>
              <a:t>citation API request, the code extracts the author names</a:t>
            </a:r>
          </a:p>
          <a:p>
            <a:pPr>
              <a:lnSpc>
                <a:spcPts val="5055"/>
              </a:lnSpc>
            </a:pPr>
            <a:r>
              <a:rPr lang="en-US" sz="3611">
                <a:solidFill>
                  <a:srgbClr val="000000"/>
                </a:solidFill>
                <a:latin typeface="Canva Sans Bold"/>
              </a:rPr>
              <a:t>mentioned in the citation data. It then compares these author</a:t>
            </a:r>
          </a:p>
          <a:p>
            <a:pPr>
              <a:lnSpc>
                <a:spcPts val="5055"/>
              </a:lnSpc>
            </a:pPr>
            <a:r>
              <a:rPr lang="en-US" sz="3611">
                <a:solidFill>
                  <a:srgbClr val="000000"/>
                </a:solidFill>
                <a:latin typeface="Canva Sans Bold"/>
              </a:rPr>
              <a:t>names with the original author's name to determine the number</a:t>
            </a:r>
          </a:p>
          <a:p>
            <a:pPr>
              <a:lnSpc>
                <a:spcPts val="5055"/>
              </a:lnSpc>
            </a:pPr>
            <a:r>
              <a:rPr lang="en-US" sz="3611">
                <a:solidFill>
                  <a:srgbClr val="000000"/>
                </a:solidFill>
                <a:latin typeface="Canva Sans Bold"/>
              </a:rPr>
              <a:t>of articles cited by other authors in common. A counter</a:t>
            </a:r>
          </a:p>
          <a:p>
            <a:pPr>
              <a:lnSpc>
                <a:spcPts val="5055"/>
              </a:lnSpc>
            </a:pPr>
            <a:r>
              <a:rPr lang="en-US" sz="3611">
                <a:solidFill>
                  <a:srgbClr val="000000"/>
                </a:solidFill>
                <a:latin typeface="Canva Sans Bold"/>
              </a:rPr>
              <a:t>variable, `finale`, is incremented for each article that is cited</a:t>
            </a:r>
          </a:p>
          <a:p>
            <a:pPr>
              <a:lnSpc>
                <a:spcPts val="5055"/>
              </a:lnSpc>
            </a:pPr>
            <a:r>
              <a:rPr lang="en-US" sz="3611">
                <a:solidFill>
                  <a:srgbClr val="000000"/>
                </a:solidFill>
                <a:latin typeface="Canva Sans Bold"/>
              </a:rPr>
              <a:t>by other authors. This count represents the final number of</a:t>
            </a:r>
          </a:p>
          <a:p>
            <a:pPr>
              <a:lnSpc>
                <a:spcPts val="5055"/>
              </a:lnSpc>
            </a:pPr>
            <a:r>
              <a:rPr lang="en-US" sz="3611">
                <a:solidFill>
                  <a:srgbClr val="000000"/>
                </a:solidFill>
                <a:latin typeface="Canva Sans Bold"/>
              </a:rPr>
              <a:t>citations.</a:t>
            </a:r>
          </a:p>
          <a:p>
            <a:pPr algn="ctr">
              <a:lnSpc>
                <a:spcPts val="5720"/>
              </a:lnSpc>
            </a:pPr>
            <a:endParaRPr lang="en-US" sz="3611">
              <a:solidFill>
                <a:srgbClr val="000000"/>
              </a:solidFill>
              <a:latin typeface="Canva Sans Bo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7615930"/>
            <a:ext cx="1358688" cy="1642370"/>
          </a:xfrm>
          <a:prstGeom prst="rect">
            <a:avLst/>
          </a:prstGeom>
        </p:spPr>
      </p:pic>
      <p:grpSp>
        <p:nvGrpSpPr>
          <p:cNvPr id="3" name="Group 3"/>
          <p:cNvGrpSpPr/>
          <p:nvPr/>
        </p:nvGrpSpPr>
        <p:grpSpPr>
          <a:xfrm>
            <a:off x="3186540" y="2070935"/>
            <a:ext cx="1239636" cy="248402"/>
            <a:chOff x="0" y="0"/>
            <a:chExt cx="1652847" cy="331203"/>
          </a:xfrm>
        </p:grpSpPr>
        <p:grpSp>
          <p:nvGrpSpPr>
            <p:cNvPr id="4" name="Group 4"/>
            <p:cNvGrpSpPr/>
            <p:nvPr/>
          </p:nvGrpSpPr>
          <p:grpSpPr>
            <a:xfrm>
              <a:off x="0" y="0"/>
              <a:ext cx="331203" cy="331203"/>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nvGrpSpPr>
            <p:cNvPr id="6" name="Group 6"/>
            <p:cNvGrpSpPr/>
            <p:nvPr/>
          </p:nvGrpSpPr>
          <p:grpSpPr>
            <a:xfrm>
              <a:off x="664779" y="0"/>
              <a:ext cx="331203" cy="331203"/>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nvGrpSpPr>
            <p:cNvPr id="8" name="Group 8"/>
            <p:cNvGrpSpPr/>
            <p:nvPr/>
          </p:nvGrpSpPr>
          <p:grpSpPr>
            <a:xfrm>
              <a:off x="1321644" y="0"/>
              <a:ext cx="331203" cy="331203"/>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937946" y="-1364244"/>
            <a:ext cx="4642708" cy="3857668"/>
          </a:xfrm>
          <a:prstGeom prst="rect">
            <a:avLst/>
          </a:prstGeom>
        </p:spPr>
      </p:pic>
      <p:sp>
        <p:nvSpPr>
          <p:cNvPr id="11" name="TextBox 11"/>
          <p:cNvSpPr txBox="1"/>
          <p:nvPr/>
        </p:nvSpPr>
        <p:spPr>
          <a:xfrm>
            <a:off x="5261674" y="2271713"/>
            <a:ext cx="7195781" cy="838200"/>
          </a:xfrm>
          <a:prstGeom prst="rect">
            <a:avLst/>
          </a:prstGeom>
        </p:spPr>
        <p:txBody>
          <a:bodyPr lIns="0" tIns="0" rIns="0" bIns="0" rtlCol="0" anchor="t">
            <a:spAutoFit/>
          </a:bodyPr>
          <a:lstStyle/>
          <a:p>
            <a:pPr algn="ctr">
              <a:lnSpc>
                <a:spcPts val="6259"/>
              </a:lnSpc>
              <a:spcBef>
                <a:spcPct val="0"/>
              </a:spcBef>
            </a:pPr>
            <a:r>
              <a:rPr lang="en-US" sz="5215">
                <a:solidFill>
                  <a:srgbClr val="000000"/>
                </a:solidFill>
                <a:latin typeface="Poppins Bold"/>
              </a:rPr>
              <a:t>RENDERING THE VIEW:</a:t>
            </a:r>
          </a:p>
        </p:txBody>
      </p:sp>
      <p:sp>
        <p:nvSpPr>
          <p:cNvPr id="12" name="TextBox 12"/>
          <p:cNvSpPr txBox="1"/>
          <p:nvPr/>
        </p:nvSpPr>
        <p:spPr>
          <a:xfrm>
            <a:off x="663682" y="4497042"/>
            <a:ext cx="17259300" cy="1674609"/>
          </a:xfrm>
          <a:prstGeom prst="rect">
            <a:avLst/>
          </a:prstGeom>
        </p:spPr>
        <p:txBody>
          <a:bodyPr lIns="0" tIns="0" rIns="0" bIns="0" rtlCol="0" anchor="t">
            <a:spAutoFit/>
          </a:bodyPr>
          <a:lstStyle/>
          <a:p>
            <a:pPr>
              <a:lnSpc>
                <a:spcPts val="4492"/>
              </a:lnSpc>
            </a:pPr>
            <a:r>
              <a:rPr lang="en-US" sz="3208">
                <a:solidFill>
                  <a:srgbClr val="000000"/>
                </a:solidFill>
                <a:latin typeface="Canva Sans Bold"/>
              </a:rPr>
              <a:t>Once the citation count is calculated, the code renders the "profile" view, passing the retrieved profile data and the citation count. The view is responsible for displaying the author's profile information and the final citation count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7615930"/>
            <a:ext cx="1358688" cy="1642370"/>
          </a:xfrm>
          <a:prstGeom prst="rect">
            <a:avLst/>
          </a:prstGeom>
        </p:spPr>
      </p:pic>
      <p:grpSp>
        <p:nvGrpSpPr>
          <p:cNvPr id="3" name="Group 3"/>
          <p:cNvGrpSpPr/>
          <p:nvPr/>
        </p:nvGrpSpPr>
        <p:grpSpPr>
          <a:xfrm>
            <a:off x="3186540" y="2070935"/>
            <a:ext cx="1239636" cy="248402"/>
            <a:chOff x="0" y="0"/>
            <a:chExt cx="1652847" cy="331203"/>
          </a:xfrm>
        </p:grpSpPr>
        <p:grpSp>
          <p:nvGrpSpPr>
            <p:cNvPr id="4" name="Group 4"/>
            <p:cNvGrpSpPr/>
            <p:nvPr/>
          </p:nvGrpSpPr>
          <p:grpSpPr>
            <a:xfrm>
              <a:off x="0" y="0"/>
              <a:ext cx="331203" cy="331203"/>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nvGrpSpPr>
            <p:cNvPr id="6" name="Group 6"/>
            <p:cNvGrpSpPr/>
            <p:nvPr/>
          </p:nvGrpSpPr>
          <p:grpSpPr>
            <a:xfrm>
              <a:off x="664779" y="0"/>
              <a:ext cx="331203" cy="331203"/>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nvGrpSpPr>
            <p:cNvPr id="8" name="Group 8"/>
            <p:cNvGrpSpPr/>
            <p:nvPr/>
          </p:nvGrpSpPr>
          <p:grpSpPr>
            <a:xfrm>
              <a:off x="1321644" y="0"/>
              <a:ext cx="331203" cy="331203"/>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937946" y="-1364244"/>
            <a:ext cx="4642708" cy="3857668"/>
          </a:xfrm>
          <a:prstGeom prst="rect">
            <a:avLst/>
          </a:prstGeom>
        </p:spPr>
      </p:pic>
      <p:sp>
        <p:nvSpPr>
          <p:cNvPr id="11" name="TextBox 11"/>
          <p:cNvSpPr txBox="1"/>
          <p:nvPr/>
        </p:nvSpPr>
        <p:spPr>
          <a:xfrm>
            <a:off x="5095066" y="1876425"/>
            <a:ext cx="7623810" cy="838200"/>
          </a:xfrm>
          <a:prstGeom prst="rect">
            <a:avLst/>
          </a:prstGeom>
        </p:spPr>
        <p:txBody>
          <a:bodyPr lIns="0" tIns="0" rIns="0" bIns="0" rtlCol="0" anchor="t">
            <a:spAutoFit/>
          </a:bodyPr>
          <a:lstStyle/>
          <a:p>
            <a:pPr algn="ctr">
              <a:lnSpc>
                <a:spcPts val="6259"/>
              </a:lnSpc>
              <a:spcBef>
                <a:spcPct val="0"/>
              </a:spcBef>
            </a:pPr>
            <a:r>
              <a:rPr lang="en-US" sz="5215">
                <a:solidFill>
                  <a:srgbClr val="000000"/>
                </a:solidFill>
                <a:latin typeface="Poppins Bold"/>
              </a:rPr>
              <a:t>STARTING THE SERVER: </a:t>
            </a:r>
          </a:p>
        </p:txBody>
      </p:sp>
      <p:sp>
        <p:nvSpPr>
          <p:cNvPr id="12" name="TextBox 12"/>
          <p:cNvSpPr txBox="1"/>
          <p:nvPr/>
        </p:nvSpPr>
        <p:spPr>
          <a:xfrm>
            <a:off x="0" y="4191000"/>
            <a:ext cx="18288000" cy="1866900"/>
          </a:xfrm>
          <a:prstGeom prst="rect">
            <a:avLst/>
          </a:prstGeom>
        </p:spPr>
        <p:txBody>
          <a:bodyPr lIns="0" tIns="0" rIns="0" bIns="0" rtlCol="0" anchor="t">
            <a:spAutoFit/>
          </a:bodyPr>
          <a:lstStyle/>
          <a:p>
            <a:pPr>
              <a:lnSpc>
                <a:spcPts val="4819"/>
              </a:lnSpc>
              <a:spcBef>
                <a:spcPct val="0"/>
              </a:spcBef>
            </a:pPr>
            <a:r>
              <a:rPr lang="en-US" sz="4015">
                <a:solidFill>
                  <a:srgbClr val="000000"/>
                </a:solidFill>
                <a:latin typeface="Poppins Bold"/>
              </a:rPr>
              <a:t>THE CODE SETS THE SERVER TO LISTEN ON PORT3000. WHEN THE SERVER STARTS, A MESSAGE IS PRINTED TO THE CONSOLE, INDICATING THAT THE SERVER IS RUNNING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7615930"/>
            <a:ext cx="1358688" cy="1642370"/>
          </a:xfrm>
          <a:prstGeom prst="rect">
            <a:avLst/>
          </a:prstGeom>
        </p:spPr>
      </p:pic>
      <p:grpSp>
        <p:nvGrpSpPr>
          <p:cNvPr id="3" name="Group 3"/>
          <p:cNvGrpSpPr/>
          <p:nvPr/>
        </p:nvGrpSpPr>
        <p:grpSpPr>
          <a:xfrm>
            <a:off x="3186540" y="2070935"/>
            <a:ext cx="1239636" cy="248402"/>
            <a:chOff x="0" y="0"/>
            <a:chExt cx="1652847" cy="331203"/>
          </a:xfrm>
        </p:grpSpPr>
        <p:grpSp>
          <p:nvGrpSpPr>
            <p:cNvPr id="4" name="Group 4"/>
            <p:cNvGrpSpPr/>
            <p:nvPr/>
          </p:nvGrpSpPr>
          <p:grpSpPr>
            <a:xfrm>
              <a:off x="0" y="0"/>
              <a:ext cx="331203" cy="331203"/>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nvGrpSpPr>
            <p:cNvPr id="6" name="Group 6"/>
            <p:cNvGrpSpPr/>
            <p:nvPr/>
          </p:nvGrpSpPr>
          <p:grpSpPr>
            <a:xfrm>
              <a:off x="664779" y="0"/>
              <a:ext cx="331203" cy="331203"/>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nvGrpSpPr>
            <p:cNvPr id="8" name="Group 8"/>
            <p:cNvGrpSpPr/>
            <p:nvPr/>
          </p:nvGrpSpPr>
          <p:grpSpPr>
            <a:xfrm>
              <a:off x="1321644" y="0"/>
              <a:ext cx="331203" cy="331203"/>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937946" y="-1364244"/>
            <a:ext cx="4642708" cy="3857668"/>
          </a:xfrm>
          <a:prstGeom prst="rect">
            <a:avLst/>
          </a:prstGeom>
        </p:spPr>
      </p:pic>
      <p:sp>
        <p:nvSpPr>
          <p:cNvPr id="11" name="TextBox 11"/>
          <p:cNvSpPr txBox="1"/>
          <p:nvPr/>
        </p:nvSpPr>
        <p:spPr>
          <a:xfrm>
            <a:off x="7179374" y="1876425"/>
            <a:ext cx="3455194" cy="838200"/>
          </a:xfrm>
          <a:prstGeom prst="rect">
            <a:avLst/>
          </a:prstGeom>
        </p:spPr>
        <p:txBody>
          <a:bodyPr lIns="0" tIns="0" rIns="0" bIns="0" rtlCol="0" anchor="t">
            <a:spAutoFit/>
          </a:bodyPr>
          <a:lstStyle/>
          <a:p>
            <a:pPr algn="ctr">
              <a:lnSpc>
                <a:spcPts val="6259"/>
              </a:lnSpc>
              <a:spcBef>
                <a:spcPct val="0"/>
              </a:spcBef>
            </a:pPr>
            <a:r>
              <a:rPr lang="en-US" sz="5215">
                <a:solidFill>
                  <a:srgbClr val="000000"/>
                </a:solidFill>
                <a:latin typeface="Poppins Bold"/>
              </a:rPr>
              <a:t>SUMMARY</a:t>
            </a:r>
          </a:p>
        </p:txBody>
      </p:sp>
      <p:sp>
        <p:nvSpPr>
          <p:cNvPr id="12" name="TextBox 12"/>
          <p:cNvSpPr txBox="1"/>
          <p:nvPr/>
        </p:nvSpPr>
        <p:spPr>
          <a:xfrm>
            <a:off x="379247" y="4212778"/>
            <a:ext cx="17908753" cy="3086100"/>
          </a:xfrm>
          <a:prstGeom prst="rect">
            <a:avLst/>
          </a:prstGeom>
        </p:spPr>
        <p:txBody>
          <a:bodyPr lIns="0" tIns="0" rIns="0" bIns="0" rtlCol="0" anchor="t">
            <a:spAutoFit/>
          </a:bodyPr>
          <a:lstStyle/>
          <a:p>
            <a:pPr>
              <a:lnSpc>
                <a:spcPts val="4819"/>
              </a:lnSpc>
              <a:spcBef>
                <a:spcPct val="0"/>
              </a:spcBef>
            </a:pPr>
            <a:r>
              <a:rPr lang="en-US" sz="4015">
                <a:solidFill>
                  <a:srgbClr val="000000"/>
                </a:solidFill>
                <a:latin typeface="Poppins Bold"/>
              </a:rPr>
              <a:t>THE ALGORITHM INVOLVES HANDLING DIFFERENT ROUTES, MAKING API REQUESTS TO THE GOOGLE SCHOLAR API USING THE SERPAPI LIBRARY, RETRIEVING AND PROCESSING THE RESPONSE DATA, CALCULATING CITATION COUNTS, AND RENDERING THE DATA IN THE APPROPRIATE VIEWS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7615930"/>
            <a:ext cx="1358688" cy="1642370"/>
          </a:xfrm>
          <a:prstGeom prst="rect">
            <a:avLst/>
          </a:prstGeom>
        </p:spPr>
      </p:pic>
      <p:grpSp>
        <p:nvGrpSpPr>
          <p:cNvPr id="3" name="Group 3"/>
          <p:cNvGrpSpPr/>
          <p:nvPr/>
        </p:nvGrpSpPr>
        <p:grpSpPr>
          <a:xfrm>
            <a:off x="3938106" y="3902877"/>
            <a:ext cx="1239636" cy="248402"/>
            <a:chOff x="0" y="0"/>
            <a:chExt cx="1652847" cy="331203"/>
          </a:xfrm>
        </p:grpSpPr>
        <p:grpSp>
          <p:nvGrpSpPr>
            <p:cNvPr id="4" name="Group 4"/>
            <p:cNvGrpSpPr/>
            <p:nvPr/>
          </p:nvGrpSpPr>
          <p:grpSpPr>
            <a:xfrm>
              <a:off x="0" y="0"/>
              <a:ext cx="331203" cy="331203"/>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nvGrpSpPr>
            <p:cNvPr id="6" name="Group 6"/>
            <p:cNvGrpSpPr/>
            <p:nvPr/>
          </p:nvGrpSpPr>
          <p:grpSpPr>
            <a:xfrm>
              <a:off x="664779" y="0"/>
              <a:ext cx="331203" cy="331203"/>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nvGrpSpPr>
            <p:cNvPr id="8" name="Group 8"/>
            <p:cNvGrpSpPr/>
            <p:nvPr/>
          </p:nvGrpSpPr>
          <p:grpSpPr>
            <a:xfrm>
              <a:off x="1321644" y="0"/>
              <a:ext cx="331203" cy="331203"/>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937946" y="-1364244"/>
            <a:ext cx="4642708" cy="3857668"/>
          </a:xfrm>
          <a:prstGeom prst="rect">
            <a:avLst/>
          </a:prstGeom>
        </p:spPr>
      </p:pic>
      <p:sp>
        <p:nvSpPr>
          <p:cNvPr id="11" name="TextBox 11"/>
          <p:cNvSpPr txBox="1"/>
          <p:nvPr/>
        </p:nvSpPr>
        <p:spPr>
          <a:xfrm>
            <a:off x="5417751" y="4702618"/>
            <a:ext cx="8298268" cy="910339"/>
          </a:xfrm>
          <a:prstGeom prst="rect">
            <a:avLst/>
          </a:prstGeom>
        </p:spPr>
        <p:txBody>
          <a:bodyPr lIns="0" tIns="0" rIns="0" bIns="0" rtlCol="0" anchor="t">
            <a:spAutoFit/>
          </a:bodyPr>
          <a:lstStyle/>
          <a:p>
            <a:pPr>
              <a:lnSpc>
                <a:spcPts val="6572"/>
              </a:lnSpc>
            </a:pPr>
            <a:r>
              <a:rPr lang="en-US" sz="6200">
                <a:solidFill>
                  <a:srgbClr val="000000"/>
                </a:solidFill>
                <a:latin typeface="Poppins Bold"/>
              </a:rPr>
              <a:t>OUTPUTS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322" t="665" r="4073"/>
          <a:stretch>
            <a:fillRect/>
          </a:stretch>
        </p:blipFill>
        <p:spPr>
          <a:xfrm>
            <a:off x="0" y="164163"/>
            <a:ext cx="18288000" cy="995867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b="3037"/>
          <a:stretch>
            <a:fillRect/>
          </a:stretch>
        </p:blipFill>
        <p:spPr>
          <a:xfrm>
            <a:off x="373462" y="1769077"/>
            <a:ext cx="17541076" cy="3757834"/>
          </a:xfrm>
          <a:prstGeom prst="rect">
            <a:avLst/>
          </a:prstGeom>
        </p:spPr>
      </p:pic>
      <p:pic>
        <p:nvPicPr>
          <p:cNvPr id="3" name="Picture 3"/>
          <p:cNvPicPr>
            <a:picLocks noChangeAspect="1"/>
          </p:cNvPicPr>
          <p:nvPr/>
        </p:nvPicPr>
        <p:blipFill>
          <a:blip r:embed="rId3"/>
          <a:srcRect/>
          <a:stretch>
            <a:fillRect/>
          </a:stretch>
        </p:blipFill>
        <p:spPr>
          <a:xfrm>
            <a:off x="3078636" y="1769077"/>
            <a:ext cx="2647407" cy="290923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18288000" cy="8896092"/>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4893406" y="1585372"/>
            <a:ext cx="1805487" cy="23372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7259300" y="1427969"/>
            <a:ext cx="883082" cy="133432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18288000" cy="93630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254991" y="-682762"/>
            <a:ext cx="6942803" cy="6993666"/>
          </a:xfrm>
          <a:prstGeom prst="rect">
            <a:avLst/>
          </a:prstGeom>
        </p:spPr>
      </p:pic>
      <p:grpSp>
        <p:nvGrpSpPr>
          <p:cNvPr id="3" name="Group 3"/>
          <p:cNvGrpSpPr/>
          <p:nvPr/>
        </p:nvGrpSpPr>
        <p:grpSpPr>
          <a:xfrm>
            <a:off x="2165684" y="1152901"/>
            <a:ext cx="1239636" cy="248402"/>
            <a:chOff x="0" y="0"/>
            <a:chExt cx="1652847" cy="331203"/>
          </a:xfrm>
        </p:grpSpPr>
        <p:grpSp>
          <p:nvGrpSpPr>
            <p:cNvPr id="4" name="Group 4"/>
            <p:cNvGrpSpPr/>
            <p:nvPr/>
          </p:nvGrpSpPr>
          <p:grpSpPr>
            <a:xfrm>
              <a:off x="0" y="0"/>
              <a:ext cx="331203" cy="331203"/>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nvGrpSpPr>
            <p:cNvPr id="6" name="Group 6"/>
            <p:cNvGrpSpPr/>
            <p:nvPr/>
          </p:nvGrpSpPr>
          <p:grpSpPr>
            <a:xfrm>
              <a:off x="664779" y="0"/>
              <a:ext cx="331203" cy="331203"/>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nvGrpSpPr>
            <p:cNvPr id="8" name="Group 8"/>
            <p:cNvGrpSpPr/>
            <p:nvPr/>
          </p:nvGrpSpPr>
          <p:grpSpPr>
            <a:xfrm>
              <a:off x="1321644" y="0"/>
              <a:ext cx="331203" cy="331203"/>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337601">
            <a:off x="3164766" y="2408680"/>
            <a:ext cx="1527146" cy="1561209"/>
          </a:xfrm>
          <a:prstGeom prst="rect">
            <a:avLst/>
          </a:prstGeom>
        </p:spPr>
      </p:pic>
      <p:pic>
        <p:nvPicPr>
          <p:cNvPr id="11" name="Picture 11"/>
          <p:cNvPicPr>
            <a:picLocks noChangeAspect="1"/>
          </p:cNvPicPr>
          <p:nvPr/>
        </p:nvPicPr>
        <p:blipFill>
          <a:blip r:embed="rId6"/>
          <a:srcRect/>
          <a:stretch>
            <a:fillRect/>
          </a:stretch>
        </p:blipFill>
        <p:spPr>
          <a:xfrm>
            <a:off x="4604343" y="3369575"/>
            <a:ext cx="2699885" cy="3756361"/>
          </a:xfrm>
          <a:prstGeom prst="rect">
            <a:avLst/>
          </a:prstGeom>
        </p:spPr>
      </p:pic>
      <p:sp>
        <p:nvSpPr>
          <p:cNvPr id="12" name="TextBox 12"/>
          <p:cNvSpPr txBox="1"/>
          <p:nvPr/>
        </p:nvSpPr>
        <p:spPr>
          <a:xfrm>
            <a:off x="2165684" y="1557844"/>
            <a:ext cx="5138544" cy="853824"/>
          </a:xfrm>
          <a:prstGeom prst="rect">
            <a:avLst/>
          </a:prstGeom>
        </p:spPr>
        <p:txBody>
          <a:bodyPr lIns="0" tIns="0" rIns="0" bIns="0" rtlCol="0" anchor="t">
            <a:spAutoFit/>
          </a:bodyPr>
          <a:lstStyle/>
          <a:p>
            <a:pPr>
              <a:lnSpc>
                <a:spcPts val="6042"/>
              </a:lnSpc>
            </a:pPr>
            <a:r>
              <a:rPr lang="en-US" sz="5700">
                <a:solidFill>
                  <a:srgbClr val="000000"/>
                </a:solidFill>
                <a:latin typeface="Poppins Bold"/>
              </a:rPr>
              <a:t>OUR MENTOR</a:t>
            </a:r>
          </a:p>
        </p:txBody>
      </p:sp>
      <p:sp>
        <p:nvSpPr>
          <p:cNvPr id="13" name="TextBox 13"/>
          <p:cNvSpPr txBox="1"/>
          <p:nvPr/>
        </p:nvSpPr>
        <p:spPr>
          <a:xfrm>
            <a:off x="780612" y="7415306"/>
            <a:ext cx="13047231" cy="955351"/>
          </a:xfrm>
          <a:prstGeom prst="rect">
            <a:avLst/>
          </a:prstGeom>
        </p:spPr>
        <p:txBody>
          <a:bodyPr lIns="0" tIns="0" rIns="0" bIns="0" rtlCol="0" anchor="t">
            <a:spAutoFit/>
          </a:bodyPr>
          <a:lstStyle/>
          <a:p>
            <a:pPr>
              <a:lnSpc>
                <a:spcPts val="7152"/>
              </a:lnSpc>
            </a:pPr>
            <a:r>
              <a:rPr lang="en-US" sz="5960">
                <a:solidFill>
                  <a:srgbClr val="FCC287"/>
                </a:solidFill>
                <a:latin typeface="Poppins Bold"/>
              </a:rPr>
              <a:t>"DR. KARTICK CHANDRA MONDAL"</a:t>
            </a:r>
          </a:p>
        </p:txBody>
      </p:sp>
      <p:sp>
        <p:nvSpPr>
          <p:cNvPr id="14" name="TextBox 14"/>
          <p:cNvSpPr txBox="1"/>
          <p:nvPr/>
        </p:nvSpPr>
        <p:spPr>
          <a:xfrm>
            <a:off x="3928339" y="8323031"/>
            <a:ext cx="5215661" cy="1353185"/>
          </a:xfrm>
          <a:prstGeom prst="rect">
            <a:avLst/>
          </a:prstGeom>
        </p:spPr>
        <p:txBody>
          <a:bodyPr lIns="0" tIns="0" rIns="0" bIns="0" rtlCol="0" anchor="t">
            <a:spAutoFit/>
          </a:bodyPr>
          <a:lstStyle/>
          <a:p>
            <a:pPr>
              <a:lnSpc>
                <a:spcPts val="3640"/>
              </a:lnSpc>
            </a:pPr>
            <a:r>
              <a:rPr lang="en-US" sz="2600">
                <a:solidFill>
                  <a:srgbClr val="000000"/>
                </a:solidFill>
                <a:latin typeface="Source Sans Pro"/>
              </a:rPr>
              <a:t>Assistant Professor of Information Technology, Jadavpur University, Kolkata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71200" y="949938"/>
            <a:ext cx="17789586" cy="9161216"/>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03484" y="388009"/>
            <a:ext cx="17234625" cy="804522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077393" y="0"/>
            <a:ext cx="10212185" cy="10287000"/>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07468" y="3638460"/>
            <a:ext cx="3720324" cy="3010080"/>
          </a:xfrm>
          <a:prstGeom prst="rect">
            <a:avLst/>
          </a:prstGeom>
        </p:spPr>
      </p:pic>
      <p:sp>
        <p:nvSpPr>
          <p:cNvPr id="4" name="TextBox 4"/>
          <p:cNvSpPr txBox="1"/>
          <p:nvPr/>
        </p:nvSpPr>
        <p:spPr>
          <a:xfrm>
            <a:off x="7953188" y="4085368"/>
            <a:ext cx="7637349" cy="1125730"/>
          </a:xfrm>
          <a:prstGeom prst="rect">
            <a:avLst/>
          </a:prstGeom>
        </p:spPr>
        <p:txBody>
          <a:bodyPr lIns="0" tIns="0" rIns="0" bIns="0" rtlCol="0" anchor="t">
            <a:spAutoFit/>
          </a:bodyPr>
          <a:lstStyle/>
          <a:p>
            <a:pPr>
              <a:lnSpc>
                <a:spcPts val="8056"/>
              </a:lnSpc>
            </a:pPr>
            <a:r>
              <a:rPr lang="en-US" sz="7600">
                <a:solidFill>
                  <a:srgbClr val="000000"/>
                </a:solidFill>
                <a:latin typeface="Poppins Bold"/>
              </a:rPr>
              <a:t>THANK YOU</a:t>
            </a:r>
          </a:p>
        </p:txBody>
      </p:sp>
      <p:grpSp>
        <p:nvGrpSpPr>
          <p:cNvPr id="5" name="Group 5"/>
          <p:cNvGrpSpPr/>
          <p:nvPr/>
        </p:nvGrpSpPr>
        <p:grpSpPr>
          <a:xfrm>
            <a:off x="14415991" y="4305566"/>
            <a:ext cx="1174546" cy="235359"/>
            <a:chOff x="0" y="0"/>
            <a:chExt cx="1566061" cy="313813"/>
          </a:xfrm>
        </p:grpSpPr>
        <p:grpSp>
          <p:nvGrpSpPr>
            <p:cNvPr id="6" name="Group 6"/>
            <p:cNvGrpSpPr/>
            <p:nvPr/>
          </p:nvGrpSpPr>
          <p:grpSpPr>
            <a:xfrm>
              <a:off x="0" y="0"/>
              <a:ext cx="313813" cy="313813"/>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nvGrpSpPr>
            <p:cNvPr id="8" name="Group 8"/>
            <p:cNvGrpSpPr/>
            <p:nvPr/>
          </p:nvGrpSpPr>
          <p:grpSpPr>
            <a:xfrm>
              <a:off x="629873" y="0"/>
              <a:ext cx="313813" cy="313813"/>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nvGrpSpPr>
            <p:cNvPr id="10" name="Group 10"/>
            <p:cNvGrpSpPr/>
            <p:nvPr/>
          </p:nvGrpSpPr>
          <p:grpSpPr>
            <a:xfrm>
              <a:off x="1252248" y="0"/>
              <a:ext cx="313813" cy="313813"/>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10537" y="869948"/>
            <a:ext cx="5364848" cy="4273552"/>
            <a:chOff x="0" y="0"/>
            <a:chExt cx="1978638" cy="1576151"/>
          </a:xfrm>
        </p:grpSpPr>
        <p:sp>
          <p:nvSpPr>
            <p:cNvPr id="3" name="Freeform 3"/>
            <p:cNvSpPr/>
            <p:nvPr/>
          </p:nvSpPr>
          <p:spPr>
            <a:xfrm>
              <a:off x="0" y="0"/>
              <a:ext cx="1978638" cy="1576151"/>
            </a:xfrm>
            <a:custGeom>
              <a:avLst/>
              <a:gdLst/>
              <a:ahLst/>
              <a:cxnLst/>
              <a:rect l="l" t="t" r="r" b="b"/>
              <a:pathLst>
                <a:path w="1978638" h="1576151">
                  <a:moveTo>
                    <a:pt x="0" y="0"/>
                  </a:moveTo>
                  <a:lnTo>
                    <a:pt x="1978638" y="0"/>
                  </a:lnTo>
                  <a:lnTo>
                    <a:pt x="1978638" y="1576151"/>
                  </a:lnTo>
                  <a:lnTo>
                    <a:pt x="0" y="1576151"/>
                  </a:lnTo>
                  <a:close/>
                </a:path>
              </a:pathLst>
            </a:custGeom>
            <a:solidFill>
              <a:srgbClr val="E4AB2E"/>
            </a:solidFill>
          </p:spPr>
        </p:sp>
      </p:grpSp>
      <p:pic>
        <p:nvPicPr>
          <p:cNvPr id="4" name="Picture 4"/>
          <p:cNvPicPr>
            <a:picLocks noChangeAspect="1"/>
          </p:cNvPicPr>
          <p:nvPr/>
        </p:nvPicPr>
        <p:blipFill>
          <a:blip r:embed="rId2"/>
          <a:srcRect/>
          <a:stretch>
            <a:fillRect/>
          </a:stretch>
        </p:blipFill>
        <p:spPr>
          <a:xfrm>
            <a:off x="7401196" y="1749468"/>
            <a:ext cx="10412758" cy="6788064"/>
          </a:xfrm>
          <a:prstGeom prst="rect">
            <a:avLst/>
          </a:prstGeom>
        </p:spPr>
      </p:pic>
      <p:sp>
        <p:nvSpPr>
          <p:cNvPr id="5" name="TextBox 5"/>
          <p:cNvSpPr txBox="1"/>
          <p:nvPr/>
        </p:nvSpPr>
        <p:spPr>
          <a:xfrm>
            <a:off x="1927032" y="2512866"/>
            <a:ext cx="4131857" cy="1885950"/>
          </a:xfrm>
          <a:prstGeom prst="rect">
            <a:avLst/>
          </a:prstGeom>
        </p:spPr>
        <p:txBody>
          <a:bodyPr lIns="0" tIns="0" rIns="0" bIns="0" rtlCol="0" anchor="t">
            <a:spAutoFit/>
          </a:bodyPr>
          <a:lstStyle/>
          <a:p>
            <a:pPr>
              <a:lnSpc>
                <a:spcPts val="7476"/>
              </a:lnSpc>
            </a:pPr>
            <a:r>
              <a:rPr lang="en-US" sz="6230" spc="348">
                <a:solidFill>
                  <a:srgbClr val="FFFFFF"/>
                </a:solidFill>
                <a:latin typeface="League Spartan Bold"/>
              </a:rPr>
              <a:t>PROJECT 01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3776516" y="8997730"/>
            <a:ext cx="803032" cy="142875"/>
            <a:chOff x="0" y="0"/>
            <a:chExt cx="1070710" cy="190500"/>
          </a:xfrm>
        </p:grpSpPr>
        <p:grpSp>
          <p:nvGrpSpPr>
            <p:cNvPr id="3" name="Group 3"/>
            <p:cNvGrpSpPr>
              <a:grpSpLocks noChangeAspect="1"/>
            </p:cNvGrpSpPr>
            <p:nvPr/>
          </p:nvGrpSpPr>
          <p:grpSpPr>
            <a:xfrm>
              <a:off x="0" y="0"/>
              <a:ext cx="190500" cy="190500"/>
              <a:chOff x="0" y="0"/>
              <a:chExt cx="1708150" cy="1708150"/>
            </a:xfrm>
          </p:grpSpPr>
          <p:sp>
            <p:nvSpPr>
              <p:cNvPr id="4" name="Freeform 4"/>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5757"/>
              </a:solidFill>
            </p:spPr>
          </p:sp>
        </p:grpSp>
        <p:grpSp>
          <p:nvGrpSpPr>
            <p:cNvPr id="5" name="Group 5"/>
            <p:cNvGrpSpPr>
              <a:grpSpLocks noChangeAspect="1"/>
            </p:cNvGrpSpPr>
            <p:nvPr/>
          </p:nvGrpSpPr>
          <p:grpSpPr>
            <a:xfrm>
              <a:off x="293403" y="0"/>
              <a:ext cx="190500" cy="190500"/>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100F0D"/>
              </a:solidFill>
            </p:spPr>
          </p:sp>
        </p:grpSp>
        <p:grpSp>
          <p:nvGrpSpPr>
            <p:cNvPr id="7" name="Group 7"/>
            <p:cNvGrpSpPr>
              <a:grpSpLocks noChangeAspect="1"/>
            </p:cNvGrpSpPr>
            <p:nvPr/>
          </p:nvGrpSpPr>
          <p:grpSpPr>
            <a:xfrm>
              <a:off x="880210" y="0"/>
              <a:ext cx="190500" cy="190500"/>
              <a:chOff x="0" y="0"/>
              <a:chExt cx="6350000" cy="6350000"/>
            </a:xfrm>
          </p:grpSpPr>
          <p:sp>
            <p:nvSpPr>
              <p:cNvPr id="8" name="Freeform 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100F0D"/>
              </a:solidFill>
            </p:spPr>
          </p:sp>
        </p:grpSp>
        <p:grpSp>
          <p:nvGrpSpPr>
            <p:cNvPr id="9" name="Group 9"/>
            <p:cNvGrpSpPr>
              <a:grpSpLocks noChangeAspect="1"/>
            </p:cNvGrpSpPr>
            <p:nvPr/>
          </p:nvGrpSpPr>
          <p:grpSpPr>
            <a:xfrm>
              <a:off x="586807" y="0"/>
              <a:ext cx="190500" cy="190500"/>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100F0D"/>
              </a:solidFill>
            </p:spPr>
          </p:sp>
        </p:grpSp>
      </p:grpSp>
      <p:sp>
        <p:nvSpPr>
          <p:cNvPr id="11" name="AutoShape 11"/>
          <p:cNvSpPr/>
          <p:nvPr/>
        </p:nvSpPr>
        <p:spPr>
          <a:xfrm>
            <a:off x="2097448" y="9053622"/>
            <a:ext cx="1199072" cy="31091"/>
          </a:xfrm>
          <a:prstGeom prst="rect">
            <a:avLst/>
          </a:prstGeom>
          <a:solidFill>
            <a:srgbClr val="100F0D"/>
          </a:solidFill>
        </p:spPr>
      </p:sp>
      <p:pic>
        <p:nvPicPr>
          <p:cNvPr id="12" name="Picture 12"/>
          <p:cNvPicPr>
            <a:picLocks noChangeAspect="1"/>
          </p:cNvPicPr>
          <p:nvPr/>
        </p:nvPicPr>
        <p:blipFill>
          <a:blip r:embed="rId2"/>
          <a:srcRect/>
          <a:stretch>
            <a:fillRect/>
          </a:stretch>
        </p:blipFill>
        <p:spPr>
          <a:xfrm>
            <a:off x="8958590" y="-1523716"/>
            <a:ext cx="10074941" cy="10074941"/>
          </a:xfrm>
          <a:prstGeom prst="rect">
            <a:avLst/>
          </a:prstGeom>
        </p:spPr>
      </p:pic>
      <p:grpSp>
        <p:nvGrpSpPr>
          <p:cNvPr id="13" name="Group 13"/>
          <p:cNvGrpSpPr/>
          <p:nvPr/>
        </p:nvGrpSpPr>
        <p:grpSpPr>
          <a:xfrm>
            <a:off x="1028700" y="1059791"/>
            <a:ext cx="7101696" cy="5294952"/>
            <a:chOff x="0" y="0"/>
            <a:chExt cx="9468928" cy="7059936"/>
          </a:xfrm>
        </p:grpSpPr>
        <p:sp>
          <p:nvSpPr>
            <p:cNvPr id="14" name="TextBox 14"/>
            <p:cNvSpPr txBox="1"/>
            <p:nvPr/>
          </p:nvSpPr>
          <p:spPr>
            <a:xfrm>
              <a:off x="0" y="180975"/>
              <a:ext cx="9468928" cy="5225043"/>
            </a:xfrm>
            <a:prstGeom prst="rect">
              <a:avLst/>
            </a:prstGeom>
          </p:spPr>
          <p:txBody>
            <a:bodyPr lIns="0" tIns="0" rIns="0" bIns="0" rtlCol="0" anchor="t">
              <a:spAutoFit/>
            </a:bodyPr>
            <a:lstStyle/>
            <a:p>
              <a:pPr>
                <a:lnSpc>
                  <a:spcPts val="10001"/>
                </a:lnSpc>
              </a:pPr>
              <a:r>
                <a:rPr lang="en-US" sz="10001">
                  <a:solidFill>
                    <a:srgbClr val="100F0D"/>
                  </a:solidFill>
                  <a:latin typeface="Halant Medium"/>
                </a:rPr>
                <a:t>Self-Citation </a:t>
              </a:r>
            </a:p>
            <a:p>
              <a:pPr>
                <a:lnSpc>
                  <a:spcPts val="10001"/>
                </a:lnSpc>
              </a:pPr>
              <a:r>
                <a:rPr lang="en-US" sz="10001">
                  <a:solidFill>
                    <a:srgbClr val="100F0D"/>
                  </a:solidFill>
                  <a:latin typeface="Halant Medium"/>
                </a:rPr>
                <a:t>for Scholars</a:t>
              </a:r>
            </a:p>
          </p:txBody>
        </p:sp>
        <p:sp>
          <p:nvSpPr>
            <p:cNvPr id="15" name="TextBox 15"/>
            <p:cNvSpPr txBox="1"/>
            <p:nvPr/>
          </p:nvSpPr>
          <p:spPr>
            <a:xfrm>
              <a:off x="0" y="6150441"/>
              <a:ext cx="9468928" cy="909495"/>
            </a:xfrm>
            <a:prstGeom prst="rect">
              <a:avLst/>
            </a:prstGeom>
          </p:spPr>
          <p:txBody>
            <a:bodyPr lIns="0" tIns="0" rIns="0" bIns="0" rtlCol="0" anchor="t">
              <a:spAutoFit/>
            </a:bodyPr>
            <a:lstStyle/>
            <a:p>
              <a:pPr>
                <a:lnSpc>
                  <a:spcPts val="4800"/>
                </a:lnSpc>
              </a:pPr>
              <a:r>
                <a:rPr lang="en-US" sz="4000">
                  <a:solidFill>
                    <a:srgbClr val="100F0D"/>
                  </a:solidFill>
                  <a:latin typeface="Overpass Light"/>
                </a:rPr>
                <a:t>using google scholar api</a:t>
              </a:r>
            </a:p>
          </p:txBody>
        </p:sp>
      </p:grpSp>
      <p:sp>
        <p:nvSpPr>
          <p:cNvPr id="16" name="TextBox 16"/>
          <p:cNvSpPr txBox="1"/>
          <p:nvPr/>
        </p:nvSpPr>
        <p:spPr>
          <a:xfrm>
            <a:off x="1028700" y="8927660"/>
            <a:ext cx="588753" cy="330640"/>
          </a:xfrm>
          <a:prstGeom prst="rect">
            <a:avLst/>
          </a:prstGeom>
        </p:spPr>
        <p:txBody>
          <a:bodyPr lIns="0" tIns="0" rIns="0" bIns="0" rtlCol="0" anchor="t">
            <a:spAutoFit/>
          </a:bodyPr>
          <a:lstStyle/>
          <a:p>
            <a:pPr>
              <a:lnSpc>
                <a:spcPts val="2500"/>
              </a:lnSpc>
            </a:pPr>
            <a:r>
              <a:rPr lang="en-US" sz="2500" spc="125">
                <a:solidFill>
                  <a:srgbClr val="100F0D"/>
                </a:solidFill>
                <a:latin typeface="Halant Medium Bold"/>
              </a:rPr>
              <a:t>01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7615930"/>
            <a:ext cx="1358688" cy="1642370"/>
          </a:xfrm>
          <a:prstGeom prst="rect">
            <a:avLst/>
          </a:prstGeom>
        </p:spPr>
      </p:pic>
      <p:grpSp>
        <p:nvGrpSpPr>
          <p:cNvPr id="3" name="Group 3"/>
          <p:cNvGrpSpPr/>
          <p:nvPr/>
        </p:nvGrpSpPr>
        <p:grpSpPr>
          <a:xfrm>
            <a:off x="3186540" y="2070935"/>
            <a:ext cx="1239636" cy="248402"/>
            <a:chOff x="0" y="0"/>
            <a:chExt cx="1652847" cy="331203"/>
          </a:xfrm>
        </p:grpSpPr>
        <p:grpSp>
          <p:nvGrpSpPr>
            <p:cNvPr id="4" name="Group 4"/>
            <p:cNvGrpSpPr/>
            <p:nvPr/>
          </p:nvGrpSpPr>
          <p:grpSpPr>
            <a:xfrm>
              <a:off x="0" y="0"/>
              <a:ext cx="331203" cy="331203"/>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nvGrpSpPr>
            <p:cNvPr id="6" name="Group 6"/>
            <p:cNvGrpSpPr/>
            <p:nvPr/>
          </p:nvGrpSpPr>
          <p:grpSpPr>
            <a:xfrm>
              <a:off x="664779" y="0"/>
              <a:ext cx="331203" cy="331203"/>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nvGrpSpPr>
            <p:cNvPr id="8" name="Group 8"/>
            <p:cNvGrpSpPr/>
            <p:nvPr/>
          </p:nvGrpSpPr>
          <p:grpSpPr>
            <a:xfrm>
              <a:off x="1321644" y="0"/>
              <a:ext cx="331203" cy="331203"/>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CC287"/>
              </a:solidFill>
            </p:spPr>
          </p:sp>
        </p:grpSp>
      </p:grpSp>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937946" y="-1364244"/>
            <a:ext cx="4642708" cy="3857668"/>
          </a:xfrm>
          <a:prstGeom prst="rect">
            <a:avLst/>
          </a:prstGeom>
        </p:spPr>
      </p:pic>
      <p:sp>
        <p:nvSpPr>
          <p:cNvPr id="11" name="TextBox 11"/>
          <p:cNvSpPr txBox="1"/>
          <p:nvPr/>
        </p:nvSpPr>
        <p:spPr>
          <a:xfrm>
            <a:off x="3186540" y="2475878"/>
            <a:ext cx="8298268" cy="1615824"/>
          </a:xfrm>
          <a:prstGeom prst="rect">
            <a:avLst/>
          </a:prstGeom>
        </p:spPr>
        <p:txBody>
          <a:bodyPr lIns="0" tIns="0" rIns="0" bIns="0" rtlCol="0" anchor="t">
            <a:spAutoFit/>
          </a:bodyPr>
          <a:lstStyle/>
          <a:p>
            <a:pPr>
              <a:lnSpc>
                <a:spcPts val="6042"/>
              </a:lnSpc>
            </a:pPr>
            <a:r>
              <a:rPr lang="en-US" sz="5700">
                <a:solidFill>
                  <a:srgbClr val="000000"/>
                </a:solidFill>
                <a:latin typeface="Poppins Bold"/>
              </a:rPr>
              <a:t>LIST OF CONTENT</a:t>
            </a:r>
          </a:p>
          <a:p>
            <a:pPr>
              <a:lnSpc>
                <a:spcPts val="6042"/>
              </a:lnSpc>
            </a:pPr>
            <a:r>
              <a:rPr lang="en-US" sz="5700">
                <a:solidFill>
                  <a:srgbClr val="000000"/>
                </a:solidFill>
                <a:latin typeface="Poppins Bold"/>
              </a:rPr>
              <a:t>PRESENTATION</a:t>
            </a:r>
          </a:p>
        </p:txBody>
      </p:sp>
      <p:sp>
        <p:nvSpPr>
          <p:cNvPr id="12" name="TextBox 12"/>
          <p:cNvSpPr txBox="1"/>
          <p:nvPr/>
        </p:nvSpPr>
        <p:spPr>
          <a:xfrm>
            <a:off x="1181317" y="5958822"/>
            <a:ext cx="2943426" cy="1123950"/>
          </a:xfrm>
          <a:prstGeom prst="rect">
            <a:avLst/>
          </a:prstGeom>
        </p:spPr>
        <p:txBody>
          <a:bodyPr lIns="0" tIns="0" rIns="0" bIns="0" rtlCol="0" anchor="t">
            <a:spAutoFit/>
          </a:bodyPr>
          <a:lstStyle/>
          <a:p>
            <a:pPr algn="ctr">
              <a:lnSpc>
                <a:spcPts val="4319"/>
              </a:lnSpc>
            </a:pPr>
            <a:r>
              <a:rPr lang="en-US" sz="3599">
                <a:solidFill>
                  <a:srgbClr val="FCC287"/>
                </a:solidFill>
                <a:latin typeface="Poppins Bold"/>
              </a:rPr>
              <a:t>TASK ASSIGNED</a:t>
            </a:r>
          </a:p>
        </p:txBody>
      </p:sp>
      <p:sp>
        <p:nvSpPr>
          <p:cNvPr id="13" name="TextBox 13"/>
          <p:cNvSpPr txBox="1"/>
          <p:nvPr/>
        </p:nvSpPr>
        <p:spPr>
          <a:xfrm>
            <a:off x="1482749" y="4347228"/>
            <a:ext cx="2943426" cy="1506818"/>
          </a:xfrm>
          <a:prstGeom prst="rect">
            <a:avLst/>
          </a:prstGeom>
        </p:spPr>
        <p:txBody>
          <a:bodyPr lIns="0" tIns="0" rIns="0" bIns="0" rtlCol="0" anchor="t">
            <a:spAutoFit/>
          </a:bodyPr>
          <a:lstStyle/>
          <a:p>
            <a:pPr>
              <a:lnSpc>
                <a:spcPts val="11397"/>
              </a:lnSpc>
            </a:pPr>
            <a:r>
              <a:rPr lang="en-US" sz="9497">
                <a:solidFill>
                  <a:srgbClr val="FCC287"/>
                </a:solidFill>
                <a:latin typeface="Poppins Bold"/>
              </a:rPr>
              <a:t>01</a:t>
            </a:r>
          </a:p>
        </p:txBody>
      </p:sp>
      <p:sp>
        <p:nvSpPr>
          <p:cNvPr id="14" name="TextBox 14"/>
          <p:cNvSpPr txBox="1"/>
          <p:nvPr/>
        </p:nvSpPr>
        <p:spPr>
          <a:xfrm>
            <a:off x="4848174" y="6038351"/>
            <a:ext cx="3276600" cy="1114425"/>
          </a:xfrm>
          <a:prstGeom prst="rect">
            <a:avLst/>
          </a:prstGeom>
        </p:spPr>
        <p:txBody>
          <a:bodyPr lIns="0" tIns="0" rIns="0" bIns="0" rtlCol="0" anchor="t">
            <a:spAutoFit/>
          </a:bodyPr>
          <a:lstStyle/>
          <a:p>
            <a:pPr algn="ctr">
              <a:lnSpc>
                <a:spcPts val="4294"/>
              </a:lnSpc>
            </a:pPr>
            <a:r>
              <a:rPr lang="en-US" sz="3578">
                <a:solidFill>
                  <a:srgbClr val="FCC287"/>
                </a:solidFill>
                <a:latin typeface="Poppins Bold"/>
              </a:rPr>
              <a:t>TECHNOLOGY USED</a:t>
            </a:r>
          </a:p>
        </p:txBody>
      </p:sp>
      <p:sp>
        <p:nvSpPr>
          <p:cNvPr id="15" name="TextBox 15"/>
          <p:cNvSpPr txBox="1"/>
          <p:nvPr/>
        </p:nvSpPr>
        <p:spPr>
          <a:xfrm>
            <a:off x="5443914" y="4347228"/>
            <a:ext cx="2680860" cy="1506818"/>
          </a:xfrm>
          <a:prstGeom prst="rect">
            <a:avLst/>
          </a:prstGeom>
        </p:spPr>
        <p:txBody>
          <a:bodyPr lIns="0" tIns="0" rIns="0" bIns="0" rtlCol="0" anchor="t">
            <a:spAutoFit/>
          </a:bodyPr>
          <a:lstStyle/>
          <a:p>
            <a:pPr>
              <a:lnSpc>
                <a:spcPts val="11397"/>
              </a:lnSpc>
            </a:pPr>
            <a:r>
              <a:rPr lang="en-US" sz="9497">
                <a:solidFill>
                  <a:srgbClr val="FCC287"/>
                </a:solidFill>
                <a:latin typeface="Poppins Bold"/>
              </a:rPr>
              <a:t>02</a:t>
            </a:r>
          </a:p>
        </p:txBody>
      </p:sp>
      <p:sp>
        <p:nvSpPr>
          <p:cNvPr id="16" name="TextBox 16"/>
          <p:cNvSpPr txBox="1"/>
          <p:nvPr/>
        </p:nvSpPr>
        <p:spPr>
          <a:xfrm>
            <a:off x="8485667" y="6104746"/>
            <a:ext cx="3276600" cy="581025"/>
          </a:xfrm>
          <a:prstGeom prst="rect">
            <a:avLst/>
          </a:prstGeom>
        </p:spPr>
        <p:txBody>
          <a:bodyPr lIns="0" tIns="0" rIns="0" bIns="0" rtlCol="0" anchor="t">
            <a:spAutoFit/>
          </a:bodyPr>
          <a:lstStyle/>
          <a:p>
            <a:pPr>
              <a:lnSpc>
                <a:spcPts val="4319"/>
              </a:lnSpc>
            </a:pPr>
            <a:r>
              <a:rPr lang="en-US" sz="3599">
                <a:solidFill>
                  <a:srgbClr val="FCC287"/>
                </a:solidFill>
                <a:latin typeface="Poppins Bold"/>
              </a:rPr>
              <a:t>ALGORITHM</a:t>
            </a:r>
          </a:p>
        </p:txBody>
      </p:sp>
      <p:sp>
        <p:nvSpPr>
          <p:cNvPr id="17" name="TextBox 17"/>
          <p:cNvSpPr txBox="1"/>
          <p:nvPr/>
        </p:nvSpPr>
        <p:spPr>
          <a:xfrm>
            <a:off x="8763126" y="4364565"/>
            <a:ext cx="2721682" cy="1506818"/>
          </a:xfrm>
          <a:prstGeom prst="rect">
            <a:avLst/>
          </a:prstGeom>
        </p:spPr>
        <p:txBody>
          <a:bodyPr lIns="0" tIns="0" rIns="0" bIns="0" rtlCol="0" anchor="t">
            <a:spAutoFit/>
          </a:bodyPr>
          <a:lstStyle/>
          <a:p>
            <a:pPr>
              <a:lnSpc>
                <a:spcPts val="11397"/>
              </a:lnSpc>
            </a:pPr>
            <a:r>
              <a:rPr lang="en-US" sz="9497">
                <a:solidFill>
                  <a:srgbClr val="FCC287"/>
                </a:solidFill>
                <a:latin typeface="Poppins Bold"/>
              </a:rPr>
              <a:t>03</a:t>
            </a:r>
          </a:p>
        </p:txBody>
      </p:sp>
      <p:sp>
        <p:nvSpPr>
          <p:cNvPr id="18" name="TextBox 18"/>
          <p:cNvSpPr txBox="1"/>
          <p:nvPr/>
        </p:nvSpPr>
        <p:spPr>
          <a:xfrm>
            <a:off x="12503983" y="4347228"/>
            <a:ext cx="2599669" cy="1506818"/>
          </a:xfrm>
          <a:prstGeom prst="rect">
            <a:avLst/>
          </a:prstGeom>
        </p:spPr>
        <p:txBody>
          <a:bodyPr lIns="0" tIns="0" rIns="0" bIns="0" rtlCol="0" anchor="t">
            <a:spAutoFit/>
          </a:bodyPr>
          <a:lstStyle/>
          <a:p>
            <a:pPr>
              <a:lnSpc>
                <a:spcPts val="11397"/>
              </a:lnSpc>
            </a:pPr>
            <a:r>
              <a:rPr lang="en-US" sz="9497">
                <a:solidFill>
                  <a:srgbClr val="FCC287"/>
                </a:solidFill>
                <a:latin typeface="Poppins Bold"/>
              </a:rPr>
              <a:t>04</a:t>
            </a:r>
          </a:p>
        </p:txBody>
      </p:sp>
      <p:sp>
        <p:nvSpPr>
          <p:cNvPr id="19" name="TextBox 19"/>
          <p:cNvSpPr txBox="1"/>
          <p:nvPr/>
        </p:nvSpPr>
        <p:spPr>
          <a:xfrm>
            <a:off x="12486167" y="6028826"/>
            <a:ext cx="3276600" cy="581025"/>
          </a:xfrm>
          <a:prstGeom prst="rect">
            <a:avLst/>
          </a:prstGeom>
        </p:spPr>
        <p:txBody>
          <a:bodyPr lIns="0" tIns="0" rIns="0" bIns="0" rtlCol="0" anchor="t">
            <a:spAutoFit/>
          </a:bodyPr>
          <a:lstStyle/>
          <a:p>
            <a:pPr algn="ctr">
              <a:lnSpc>
                <a:spcPts val="4319"/>
              </a:lnSpc>
            </a:pPr>
            <a:r>
              <a:rPr lang="en-US" sz="3599">
                <a:solidFill>
                  <a:srgbClr val="FCC287"/>
                </a:solidFill>
                <a:latin typeface="Poppins Bold"/>
              </a:rPr>
              <a:t>OUTPUT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2531465" y="4577471"/>
            <a:ext cx="13010791" cy="1322558"/>
          </a:xfrm>
          <a:prstGeom prst="rect">
            <a:avLst/>
          </a:prstGeom>
        </p:spPr>
        <p:txBody>
          <a:bodyPr lIns="0" tIns="0" rIns="0" bIns="0" rtlCol="0" anchor="t">
            <a:spAutoFit/>
          </a:bodyPr>
          <a:lstStyle/>
          <a:p>
            <a:pPr algn="ctr">
              <a:lnSpc>
                <a:spcPts val="9999"/>
              </a:lnSpc>
            </a:pPr>
            <a:r>
              <a:rPr lang="en-US" sz="9999">
                <a:solidFill>
                  <a:srgbClr val="100F0D"/>
                </a:solidFill>
                <a:latin typeface="Halant Medium Bold"/>
              </a:rPr>
              <a:t>TASK ASSIGNED</a:t>
            </a:r>
          </a:p>
        </p:txBody>
      </p:sp>
      <p:grpSp>
        <p:nvGrpSpPr>
          <p:cNvPr id="3" name="Group 3"/>
          <p:cNvGrpSpPr/>
          <p:nvPr/>
        </p:nvGrpSpPr>
        <p:grpSpPr>
          <a:xfrm>
            <a:off x="10116392" y="1146395"/>
            <a:ext cx="803032" cy="142875"/>
            <a:chOff x="0" y="0"/>
            <a:chExt cx="1070710" cy="190500"/>
          </a:xfrm>
        </p:grpSpPr>
        <p:grpSp>
          <p:nvGrpSpPr>
            <p:cNvPr id="4" name="Group 4"/>
            <p:cNvGrpSpPr>
              <a:grpSpLocks noChangeAspect="1"/>
            </p:cNvGrpSpPr>
            <p:nvPr/>
          </p:nvGrpSpPr>
          <p:grpSpPr>
            <a:xfrm>
              <a:off x="293403" y="0"/>
              <a:ext cx="190500" cy="190500"/>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5757"/>
              </a:solidFill>
            </p:spPr>
          </p:sp>
        </p:grpSp>
        <p:grpSp>
          <p:nvGrpSpPr>
            <p:cNvPr id="6" name="Group 6"/>
            <p:cNvGrpSpPr>
              <a:grpSpLocks noChangeAspect="1"/>
            </p:cNvGrpSpPr>
            <p:nvPr/>
          </p:nvGrpSpPr>
          <p:grpSpPr>
            <a:xfrm>
              <a:off x="0" y="0"/>
              <a:ext cx="190500" cy="1905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100F0D"/>
              </a:solidFill>
            </p:spPr>
          </p:sp>
        </p:grpSp>
        <p:grpSp>
          <p:nvGrpSpPr>
            <p:cNvPr id="8" name="Group 8"/>
            <p:cNvGrpSpPr>
              <a:grpSpLocks noChangeAspect="1"/>
            </p:cNvGrpSpPr>
            <p:nvPr/>
          </p:nvGrpSpPr>
          <p:grpSpPr>
            <a:xfrm>
              <a:off x="880210" y="0"/>
              <a:ext cx="190500" cy="19050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100F0D"/>
              </a:solidFill>
            </p:spPr>
          </p:sp>
        </p:grpSp>
        <p:grpSp>
          <p:nvGrpSpPr>
            <p:cNvPr id="10" name="Group 10"/>
            <p:cNvGrpSpPr>
              <a:grpSpLocks noChangeAspect="1"/>
            </p:cNvGrpSpPr>
            <p:nvPr/>
          </p:nvGrpSpPr>
          <p:grpSpPr>
            <a:xfrm>
              <a:off x="586807" y="0"/>
              <a:ext cx="190500" cy="190500"/>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100F0D"/>
              </a:solidFill>
            </p:spPr>
          </p:sp>
        </p:grpSp>
      </p:grpSp>
      <p:sp>
        <p:nvSpPr>
          <p:cNvPr id="12" name="AutoShape 12"/>
          <p:cNvSpPr/>
          <p:nvPr/>
        </p:nvSpPr>
        <p:spPr>
          <a:xfrm>
            <a:off x="8437324" y="1202287"/>
            <a:ext cx="1199072" cy="31091"/>
          </a:xfrm>
          <a:prstGeom prst="rect">
            <a:avLst/>
          </a:prstGeom>
          <a:solidFill>
            <a:srgbClr val="100F0D"/>
          </a:solidFill>
        </p:spPr>
      </p:sp>
      <p:sp>
        <p:nvSpPr>
          <p:cNvPr id="13" name="TextBox 13"/>
          <p:cNvSpPr txBox="1"/>
          <p:nvPr/>
        </p:nvSpPr>
        <p:spPr>
          <a:xfrm>
            <a:off x="7368576" y="1076325"/>
            <a:ext cx="588753" cy="330640"/>
          </a:xfrm>
          <a:prstGeom prst="rect">
            <a:avLst/>
          </a:prstGeom>
        </p:spPr>
        <p:txBody>
          <a:bodyPr lIns="0" tIns="0" rIns="0" bIns="0" rtlCol="0" anchor="t">
            <a:spAutoFit/>
          </a:bodyPr>
          <a:lstStyle/>
          <a:p>
            <a:pPr>
              <a:lnSpc>
                <a:spcPts val="2500"/>
              </a:lnSpc>
            </a:pPr>
            <a:r>
              <a:rPr lang="en-US" sz="2500" spc="125">
                <a:solidFill>
                  <a:srgbClr val="100F0D"/>
                </a:solidFill>
                <a:latin typeface="Halant Medium Bold"/>
              </a:rPr>
              <a:t>06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3778210" y="2183406"/>
            <a:ext cx="12422764" cy="1405938"/>
            <a:chOff x="0" y="0"/>
            <a:chExt cx="15442228" cy="1747664"/>
          </a:xfrm>
        </p:grpSpPr>
        <p:sp>
          <p:nvSpPr>
            <p:cNvPr id="3" name="Freeform 3"/>
            <p:cNvSpPr/>
            <p:nvPr/>
          </p:nvSpPr>
          <p:spPr>
            <a:xfrm>
              <a:off x="0" y="0"/>
              <a:ext cx="15442228" cy="1747664"/>
            </a:xfrm>
            <a:custGeom>
              <a:avLst/>
              <a:gdLst/>
              <a:ahLst/>
              <a:cxnLst/>
              <a:rect l="l" t="t" r="r" b="b"/>
              <a:pathLst>
                <a:path w="15442228" h="1747664">
                  <a:moveTo>
                    <a:pt x="15442228" y="0"/>
                  </a:moveTo>
                  <a:lnTo>
                    <a:pt x="15442228" y="1747664"/>
                  </a:lnTo>
                  <a:lnTo>
                    <a:pt x="1088390" y="1747664"/>
                  </a:lnTo>
                  <a:cubicBezTo>
                    <a:pt x="487680" y="1747664"/>
                    <a:pt x="0" y="1259984"/>
                    <a:pt x="0" y="873573"/>
                  </a:cubicBezTo>
                  <a:lnTo>
                    <a:pt x="0" y="873573"/>
                  </a:lnTo>
                  <a:cubicBezTo>
                    <a:pt x="0" y="487680"/>
                    <a:pt x="487680" y="0"/>
                    <a:pt x="1088390" y="0"/>
                  </a:cubicBezTo>
                  <a:lnTo>
                    <a:pt x="15442228" y="0"/>
                  </a:lnTo>
                  <a:close/>
                </a:path>
              </a:pathLst>
            </a:custGeom>
            <a:solidFill>
              <a:srgbClr val="F1F1F1"/>
            </a:solidFill>
          </p:spPr>
        </p:sp>
      </p:grpSp>
      <p:grpSp>
        <p:nvGrpSpPr>
          <p:cNvPr id="4" name="Group 4"/>
          <p:cNvGrpSpPr/>
          <p:nvPr/>
        </p:nvGrpSpPr>
        <p:grpSpPr>
          <a:xfrm>
            <a:off x="2423564" y="2183406"/>
            <a:ext cx="1354646" cy="1345931"/>
            <a:chOff x="0" y="0"/>
            <a:chExt cx="735568" cy="730836"/>
          </a:xfrm>
        </p:grpSpPr>
        <p:sp>
          <p:nvSpPr>
            <p:cNvPr id="5" name="Freeform 5"/>
            <p:cNvSpPr/>
            <p:nvPr/>
          </p:nvSpPr>
          <p:spPr>
            <a:xfrm>
              <a:off x="139234" y="0"/>
              <a:ext cx="457100" cy="730836"/>
            </a:xfrm>
            <a:custGeom>
              <a:avLst/>
              <a:gdLst/>
              <a:ahLst/>
              <a:cxnLst/>
              <a:rect l="l" t="t" r="r" b="b"/>
              <a:pathLst>
                <a:path w="457100" h="730836">
                  <a:moveTo>
                    <a:pt x="228550" y="0"/>
                  </a:moveTo>
                  <a:cubicBezTo>
                    <a:pt x="368369" y="68050"/>
                    <a:pt x="457100" y="209918"/>
                    <a:pt x="457100" y="365418"/>
                  </a:cubicBezTo>
                  <a:cubicBezTo>
                    <a:pt x="457100" y="520918"/>
                    <a:pt x="368369" y="662786"/>
                    <a:pt x="228550" y="730836"/>
                  </a:cubicBezTo>
                  <a:cubicBezTo>
                    <a:pt x="88731" y="662786"/>
                    <a:pt x="0" y="520918"/>
                    <a:pt x="0" y="365418"/>
                  </a:cubicBezTo>
                  <a:cubicBezTo>
                    <a:pt x="0" y="209918"/>
                    <a:pt x="88731" y="68050"/>
                    <a:pt x="228550" y="0"/>
                  </a:cubicBezTo>
                  <a:close/>
                </a:path>
              </a:pathLst>
            </a:custGeom>
            <a:solidFill>
              <a:srgbClr val="35A1F4"/>
            </a:solidFill>
          </p:spPr>
        </p:sp>
        <p:sp>
          <p:nvSpPr>
            <p:cNvPr id="6" name="TextBox 6"/>
            <p:cNvSpPr txBox="1"/>
            <p:nvPr/>
          </p:nvSpPr>
          <p:spPr>
            <a:xfrm>
              <a:off x="76200" y="133350"/>
              <a:ext cx="660400" cy="603250"/>
            </a:xfrm>
            <a:prstGeom prst="rect">
              <a:avLst/>
            </a:prstGeom>
          </p:spPr>
          <p:txBody>
            <a:bodyPr lIns="50800" tIns="50800" rIns="50800" bIns="50800" rtlCol="0" anchor="ctr"/>
            <a:lstStyle/>
            <a:p>
              <a:pPr algn="ctr">
                <a:lnSpc>
                  <a:spcPts val="2799"/>
                </a:lnSpc>
              </a:pPr>
              <a:r>
                <a:rPr lang="en-US" sz="2799" spc="-55">
                  <a:solidFill>
                    <a:srgbClr val="FFFFFF"/>
                  </a:solidFill>
                  <a:latin typeface="DM Sans Bold"/>
                </a:rPr>
                <a:t>1</a:t>
              </a:r>
            </a:p>
          </p:txBody>
        </p:sp>
      </p:grpSp>
      <p:sp>
        <p:nvSpPr>
          <p:cNvPr id="7" name="TextBox 7"/>
          <p:cNvSpPr txBox="1"/>
          <p:nvPr/>
        </p:nvSpPr>
        <p:spPr>
          <a:xfrm>
            <a:off x="3967842" y="2486773"/>
            <a:ext cx="11541248" cy="713480"/>
          </a:xfrm>
          <a:prstGeom prst="rect">
            <a:avLst/>
          </a:prstGeom>
        </p:spPr>
        <p:txBody>
          <a:bodyPr lIns="0" tIns="0" rIns="0" bIns="0" rtlCol="0" anchor="t">
            <a:spAutoFit/>
          </a:bodyPr>
          <a:lstStyle/>
          <a:p>
            <a:pPr>
              <a:lnSpc>
                <a:spcPts val="5824"/>
              </a:lnSpc>
            </a:pPr>
            <a:r>
              <a:rPr lang="en-US" sz="4160" u="sng">
                <a:solidFill>
                  <a:srgbClr val="000000"/>
                </a:solidFill>
                <a:latin typeface="DM Sans"/>
              </a:rPr>
              <a:t>Fetch scholars data from google scholar api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384482" y="6484620"/>
            <a:ext cx="182880" cy="182880"/>
            <a:chOff x="0" y="0"/>
            <a:chExt cx="243840" cy="243840"/>
          </a:xfrm>
        </p:grpSpPr>
        <p:sp>
          <p:nvSpPr>
            <p:cNvPr id="3" name="Freeform 3"/>
            <p:cNvSpPr/>
            <p:nvPr/>
          </p:nvSpPr>
          <p:spPr>
            <a:xfrm>
              <a:off x="45720" y="46990"/>
              <a:ext cx="147320" cy="151130"/>
            </a:xfrm>
            <a:custGeom>
              <a:avLst/>
              <a:gdLst/>
              <a:ahLst/>
              <a:cxnLst/>
              <a:rect l="l" t="t" r="r" b="b"/>
              <a:pathLst>
                <a:path w="147320" h="151130">
                  <a:moveTo>
                    <a:pt x="147320" y="54610"/>
                  </a:moveTo>
                  <a:cubicBezTo>
                    <a:pt x="128270" y="135890"/>
                    <a:pt x="118110" y="142240"/>
                    <a:pt x="105410" y="146050"/>
                  </a:cubicBezTo>
                  <a:cubicBezTo>
                    <a:pt x="87630" y="151130"/>
                    <a:pt x="52070" y="149860"/>
                    <a:pt x="35560" y="142240"/>
                  </a:cubicBezTo>
                  <a:cubicBezTo>
                    <a:pt x="22860" y="137160"/>
                    <a:pt x="13970" y="128270"/>
                    <a:pt x="8890" y="116840"/>
                  </a:cubicBezTo>
                  <a:cubicBezTo>
                    <a:pt x="1270" y="100330"/>
                    <a:pt x="0" y="63500"/>
                    <a:pt x="5080" y="45720"/>
                  </a:cubicBezTo>
                  <a:cubicBezTo>
                    <a:pt x="8890" y="33020"/>
                    <a:pt x="16510" y="22860"/>
                    <a:pt x="27940" y="16510"/>
                  </a:cubicBezTo>
                  <a:cubicBezTo>
                    <a:pt x="44450" y="6350"/>
                    <a:pt x="80010" y="0"/>
                    <a:pt x="97790" y="3810"/>
                  </a:cubicBezTo>
                  <a:cubicBezTo>
                    <a:pt x="110490" y="6350"/>
                    <a:pt x="128270" y="22860"/>
                    <a:pt x="128270" y="22860"/>
                  </a:cubicBezTo>
                </a:path>
              </a:pathLst>
            </a:custGeom>
            <a:solidFill>
              <a:srgbClr val="E7191F"/>
            </a:solidFill>
            <a:ln>
              <a:noFill/>
            </a:ln>
          </p:spPr>
        </p:sp>
      </p:grpSp>
      <p:grpSp>
        <p:nvGrpSpPr>
          <p:cNvPr id="4" name="Group 4"/>
          <p:cNvGrpSpPr/>
          <p:nvPr/>
        </p:nvGrpSpPr>
        <p:grpSpPr>
          <a:xfrm>
            <a:off x="5422582" y="5990272"/>
            <a:ext cx="184785" cy="189548"/>
            <a:chOff x="0" y="0"/>
            <a:chExt cx="246380" cy="252730"/>
          </a:xfrm>
        </p:grpSpPr>
        <p:sp>
          <p:nvSpPr>
            <p:cNvPr id="5" name="Freeform 5"/>
            <p:cNvSpPr/>
            <p:nvPr/>
          </p:nvSpPr>
          <p:spPr>
            <a:xfrm>
              <a:off x="44450" y="49530"/>
              <a:ext cx="148590" cy="154940"/>
            </a:xfrm>
            <a:custGeom>
              <a:avLst/>
              <a:gdLst/>
              <a:ahLst/>
              <a:cxnLst/>
              <a:rect l="l" t="t" r="r" b="b"/>
              <a:pathLst>
                <a:path w="148590" h="154940">
                  <a:moveTo>
                    <a:pt x="148590" y="53340"/>
                  </a:moveTo>
                  <a:cubicBezTo>
                    <a:pt x="146050" y="107950"/>
                    <a:pt x="123190" y="137160"/>
                    <a:pt x="106680" y="146050"/>
                  </a:cubicBezTo>
                  <a:cubicBezTo>
                    <a:pt x="95250" y="152400"/>
                    <a:pt x="83820" y="154940"/>
                    <a:pt x="71120" y="152400"/>
                  </a:cubicBezTo>
                  <a:cubicBezTo>
                    <a:pt x="53340" y="148590"/>
                    <a:pt x="21590" y="133350"/>
                    <a:pt x="10160" y="115570"/>
                  </a:cubicBezTo>
                  <a:cubicBezTo>
                    <a:pt x="0" y="97790"/>
                    <a:pt x="0" y="62230"/>
                    <a:pt x="6350" y="44450"/>
                  </a:cubicBezTo>
                  <a:cubicBezTo>
                    <a:pt x="10160" y="31750"/>
                    <a:pt x="20320" y="24130"/>
                    <a:pt x="29210" y="16510"/>
                  </a:cubicBezTo>
                  <a:cubicBezTo>
                    <a:pt x="38100" y="8890"/>
                    <a:pt x="49530" y="2540"/>
                    <a:pt x="62230" y="1270"/>
                  </a:cubicBezTo>
                  <a:cubicBezTo>
                    <a:pt x="80010" y="0"/>
                    <a:pt x="129540" y="22860"/>
                    <a:pt x="129540" y="22860"/>
                  </a:cubicBezTo>
                </a:path>
              </a:pathLst>
            </a:custGeom>
            <a:solidFill>
              <a:srgbClr val="E7191F"/>
            </a:solidFill>
            <a:ln>
              <a:noFill/>
            </a:ln>
          </p:spPr>
        </p:sp>
      </p:grpSp>
      <p:grpSp>
        <p:nvGrpSpPr>
          <p:cNvPr id="6" name="Group 6"/>
          <p:cNvGrpSpPr/>
          <p:nvPr/>
        </p:nvGrpSpPr>
        <p:grpSpPr>
          <a:xfrm>
            <a:off x="7560945" y="4756785"/>
            <a:ext cx="200978" cy="213360"/>
            <a:chOff x="0" y="0"/>
            <a:chExt cx="267970" cy="284480"/>
          </a:xfrm>
        </p:grpSpPr>
        <p:sp>
          <p:nvSpPr>
            <p:cNvPr id="7" name="Freeform 7"/>
            <p:cNvSpPr/>
            <p:nvPr/>
          </p:nvSpPr>
          <p:spPr>
            <a:xfrm>
              <a:off x="48260" y="48260"/>
              <a:ext cx="172720" cy="187960"/>
            </a:xfrm>
            <a:custGeom>
              <a:avLst/>
              <a:gdLst/>
              <a:ahLst/>
              <a:cxnLst/>
              <a:rect l="l" t="t" r="r" b="b"/>
              <a:pathLst>
                <a:path w="172720" h="187960">
                  <a:moveTo>
                    <a:pt x="146050" y="44450"/>
                  </a:moveTo>
                  <a:cubicBezTo>
                    <a:pt x="165100" y="143510"/>
                    <a:pt x="143510" y="170180"/>
                    <a:pt x="123190" y="179070"/>
                  </a:cubicBezTo>
                  <a:cubicBezTo>
                    <a:pt x="104140" y="187960"/>
                    <a:pt x="68580" y="185420"/>
                    <a:pt x="50800" y="173990"/>
                  </a:cubicBezTo>
                  <a:cubicBezTo>
                    <a:pt x="33020" y="162560"/>
                    <a:pt x="15240" y="132080"/>
                    <a:pt x="13970" y="110490"/>
                  </a:cubicBezTo>
                  <a:cubicBezTo>
                    <a:pt x="12700" y="88900"/>
                    <a:pt x="29210" y="57150"/>
                    <a:pt x="46990" y="44450"/>
                  </a:cubicBezTo>
                  <a:cubicBezTo>
                    <a:pt x="64770" y="31750"/>
                    <a:pt x="99060" y="26670"/>
                    <a:pt x="119380" y="34290"/>
                  </a:cubicBezTo>
                  <a:cubicBezTo>
                    <a:pt x="139700" y="41910"/>
                    <a:pt x="162560" y="68580"/>
                    <a:pt x="167640" y="88900"/>
                  </a:cubicBezTo>
                  <a:cubicBezTo>
                    <a:pt x="172720" y="110490"/>
                    <a:pt x="165100" y="143510"/>
                    <a:pt x="151130" y="160020"/>
                  </a:cubicBezTo>
                  <a:cubicBezTo>
                    <a:pt x="137160" y="176530"/>
                    <a:pt x="102870" y="186690"/>
                    <a:pt x="82550" y="185420"/>
                  </a:cubicBezTo>
                  <a:cubicBezTo>
                    <a:pt x="66040" y="184150"/>
                    <a:pt x="49530" y="175260"/>
                    <a:pt x="36830" y="162560"/>
                  </a:cubicBezTo>
                  <a:cubicBezTo>
                    <a:pt x="21590" y="147320"/>
                    <a:pt x="5080" y="118110"/>
                    <a:pt x="2540" y="95250"/>
                  </a:cubicBezTo>
                  <a:cubicBezTo>
                    <a:pt x="0" y="72390"/>
                    <a:pt x="7620" y="41910"/>
                    <a:pt x="21590" y="26670"/>
                  </a:cubicBezTo>
                  <a:cubicBezTo>
                    <a:pt x="35560" y="11430"/>
                    <a:pt x="68580" y="0"/>
                    <a:pt x="88900" y="2540"/>
                  </a:cubicBezTo>
                  <a:cubicBezTo>
                    <a:pt x="109220" y="5080"/>
                    <a:pt x="146050" y="44450"/>
                    <a:pt x="146050" y="44450"/>
                  </a:cubicBezTo>
                </a:path>
              </a:pathLst>
            </a:custGeom>
            <a:solidFill>
              <a:srgbClr val="E7191F"/>
            </a:solidFill>
            <a:ln>
              <a:noFill/>
            </a:ln>
          </p:spPr>
        </p:sp>
      </p:grpSp>
      <p:pic>
        <p:nvPicPr>
          <p:cNvPr id="8" name="Picture 8"/>
          <p:cNvPicPr>
            <a:picLocks noChangeAspect="1"/>
          </p:cNvPicPr>
          <p:nvPr/>
        </p:nvPicPr>
        <p:blipFill>
          <a:blip r:embed="rId2"/>
          <a:srcRect/>
          <a:stretch>
            <a:fillRect/>
          </a:stretch>
        </p:blipFill>
        <p:spPr>
          <a:xfrm>
            <a:off x="135163" y="784164"/>
            <a:ext cx="17794557" cy="872555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366</Words>
  <Application>Microsoft Office PowerPoint</Application>
  <PresentationFormat>Custom</PresentationFormat>
  <Paragraphs>71</Paragraphs>
  <Slides>32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Poppins Bold</vt:lpstr>
      <vt:lpstr>Canva Sans Bold</vt:lpstr>
      <vt:lpstr>DM Sans</vt:lpstr>
      <vt:lpstr>Arial</vt:lpstr>
      <vt:lpstr>Halant Medium</vt:lpstr>
      <vt:lpstr>Calibri</vt:lpstr>
      <vt:lpstr>Overpass Light</vt:lpstr>
      <vt:lpstr>Source Sans Pro</vt:lpstr>
      <vt:lpstr>DM Sans Bold</vt:lpstr>
      <vt:lpstr>League Spartan Bold</vt:lpstr>
      <vt:lpstr>Halant Medium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&amp; welcome to PROJECT presentation</dc:title>
  <cp:lastModifiedBy>Prasant</cp:lastModifiedBy>
  <cp:revision>2</cp:revision>
  <dcterms:created xsi:type="dcterms:W3CDTF">2006-08-16T00:00:00Z</dcterms:created>
  <dcterms:modified xsi:type="dcterms:W3CDTF">2023-06-14T11:57:12Z</dcterms:modified>
  <dc:identifier>DAFVAluLIUI</dc:identifier>
</cp:coreProperties>
</file>