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F533F4-1504-483B-8440-A160363D38EB}"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B633-062B-4E18-BB3B-09256AEFC958}" type="slidenum">
              <a:rPr lang="en-US" smtClean="0"/>
              <a:t>‹#›</a:t>
            </a:fld>
            <a:endParaRPr lang="en-US"/>
          </a:p>
        </p:txBody>
      </p:sp>
    </p:spTree>
    <p:extLst>
      <p:ext uri="{BB962C8B-B14F-4D97-AF65-F5344CB8AC3E}">
        <p14:creationId xmlns:p14="http://schemas.microsoft.com/office/powerpoint/2010/main" val="270804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F533F4-1504-483B-8440-A160363D38EB}"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B633-062B-4E18-BB3B-09256AEFC958}" type="slidenum">
              <a:rPr lang="en-US" smtClean="0"/>
              <a:t>‹#›</a:t>
            </a:fld>
            <a:endParaRPr lang="en-US"/>
          </a:p>
        </p:txBody>
      </p:sp>
    </p:spTree>
    <p:extLst>
      <p:ext uri="{BB962C8B-B14F-4D97-AF65-F5344CB8AC3E}">
        <p14:creationId xmlns:p14="http://schemas.microsoft.com/office/powerpoint/2010/main" val="417729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F533F4-1504-483B-8440-A160363D38EB}"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B633-062B-4E18-BB3B-09256AEFC958}" type="slidenum">
              <a:rPr lang="en-US" smtClean="0"/>
              <a:t>‹#›</a:t>
            </a:fld>
            <a:endParaRPr lang="en-US"/>
          </a:p>
        </p:txBody>
      </p:sp>
    </p:spTree>
    <p:extLst>
      <p:ext uri="{BB962C8B-B14F-4D97-AF65-F5344CB8AC3E}">
        <p14:creationId xmlns:p14="http://schemas.microsoft.com/office/powerpoint/2010/main" val="3378882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F533F4-1504-483B-8440-A160363D38EB}"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B633-062B-4E18-BB3B-09256AEFC958}" type="slidenum">
              <a:rPr lang="en-US" smtClean="0"/>
              <a:t>‹#›</a:t>
            </a:fld>
            <a:endParaRPr lang="en-US"/>
          </a:p>
        </p:txBody>
      </p:sp>
    </p:spTree>
    <p:extLst>
      <p:ext uri="{BB962C8B-B14F-4D97-AF65-F5344CB8AC3E}">
        <p14:creationId xmlns:p14="http://schemas.microsoft.com/office/powerpoint/2010/main" val="4181165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F533F4-1504-483B-8440-A160363D38EB}"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B633-062B-4E18-BB3B-09256AEFC958}" type="slidenum">
              <a:rPr lang="en-US" smtClean="0"/>
              <a:t>‹#›</a:t>
            </a:fld>
            <a:endParaRPr lang="en-US"/>
          </a:p>
        </p:txBody>
      </p:sp>
    </p:spTree>
    <p:extLst>
      <p:ext uri="{BB962C8B-B14F-4D97-AF65-F5344CB8AC3E}">
        <p14:creationId xmlns:p14="http://schemas.microsoft.com/office/powerpoint/2010/main" val="249074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F533F4-1504-483B-8440-A160363D38EB}"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B633-062B-4E18-BB3B-09256AEFC958}" type="slidenum">
              <a:rPr lang="en-US" smtClean="0"/>
              <a:t>‹#›</a:t>
            </a:fld>
            <a:endParaRPr lang="en-US"/>
          </a:p>
        </p:txBody>
      </p:sp>
    </p:spTree>
    <p:extLst>
      <p:ext uri="{BB962C8B-B14F-4D97-AF65-F5344CB8AC3E}">
        <p14:creationId xmlns:p14="http://schemas.microsoft.com/office/powerpoint/2010/main" val="4289431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F533F4-1504-483B-8440-A160363D38EB}" type="datetimeFigureOut">
              <a:rPr lang="en-US" smtClean="0"/>
              <a:t>3/31/2016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B633-062B-4E18-BB3B-09256AEFC958}" type="slidenum">
              <a:rPr lang="en-US" smtClean="0"/>
              <a:t>‹#›</a:t>
            </a:fld>
            <a:endParaRPr lang="en-US"/>
          </a:p>
        </p:txBody>
      </p:sp>
    </p:spTree>
    <p:extLst>
      <p:ext uri="{BB962C8B-B14F-4D97-AF65-F5344CB8AC3E}">
        <p14:creationId xmlns:p14="http://schemas.microsoft.com/office/powerpoint/2010/main" val="2728117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F533F4-1504-483B-8440-A160363D38EB}" type="datetimeFigureOut">
              <a:rPr lang="en-US" smtClean="0"/>
              <a:t>3/31/2016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B633-062B-4E18-BB3B-09256AEFC958}" type="slidenum">
              <a:rPr lang="en-US" smtClean="0"/>
              <a:t>‹#›</a:t>
            </a:fld>
            <a:endParaRPr lang="en-US"/>
          </a:p>
        </p:txBody>
      </p:sp>
    </p:spTree>
    <p:extLst>
      <p:ext uri="{BB962C8B-B14F-4D97-AF65-F5344CB8AC3E}">
        <p14:creationId xmlns:p14="http://schemas.microsoft.com/office/powerpoint/2010/main" val="62085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533F4-1504-483B-8440-A160363D38EB}" type="datetimeFigureOut">
              <a:rPr lang="en-US" smtClean="0"/>
              <a:t>3/31/2016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B633-062B-4E18-BB3B-09256AEFC958}" type="slidenum">
              <a:rPr lang="en-US" smtClean="0"/>
              <a:t>‹#›</a:t>
            </a:fld>
            <a:endParaRPr lang="en-US"/>
          </a:p>
        </p:txBody>
      </p:sp>
    </p:spTree>
    <p:extLst>
      <p:ext uri="{BB962C8B-B14F-4D97-AF65-F5344CB8AC3E}">
        <p14:creationId xmlns:p14="http://schemas.microsoft.com/office/powerpoint/2010/main" val="227147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F533F4-1504-483B-8440-A160363D38EB}"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B633-062B-4E18-BB3B-09256AEFC958}" type="slidenum">
              <a:rPr lang="en-US" smtClean="0"/>
              <a:t>‹#›</a:t>
            </a:fld>
            <a:endParaRPr lang="en-US"/>
          </a:p>
        </p:txBody>
      </p:sp>
    </p:spTree>
    <p:extLst>
      <p:ext uri="{BB962C8B-B14F-4D97-AF65-F5344CB8AC3E}">
        <p14:creationId xmlns:p14="http://schemas.microsoft.com/office/powerpoint/2010/main" val="1564961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F533F4-1504-483B-8440-A160363D38EB}"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B633-062B-4E18-BB3B-09256AEFC958}" type="slidenum">
              <a:rPr lang="en-US" smtClean="0"/>
              <a:t>‹#›</a:t>
            </a:fld>
            <a:endParaRPr lang="en-US"/>
          </a:p>
        </p:txBody>
      </p:sp>
    </p:spTree>
    <p:extLst>
      <p:ext uri="{BB962C8B-B14F-4D97-AF65-F5344CB8AC3E}">
        <p14:creationId xmlns:p14="http://schemas.microsoft.com/office/powerpoint/2010/main" val="3009241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F533F4-1504-483B-8440-A160363D38EB}" type="datetimeFigureOut">
              <a:rPr lang="en-US" smtClean="0"/>
              <a:t>3/31/2016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B633-062B-4E18-BB3B-09256AEFC958}" type="slidenum">
              <a:rPr lang="en-US" smtClean="0"/>
              <a:t>‹#›</a:t>
            </a:fld>
            <a:endParaRPr lang="en-US"/>
          </a:p>
        </p:txBody>
      </p:sp>
    </p:spTree>
    <p:extLst>
      <p:ext uri="{BB962C8B-B14F-4D97-AF65-F5344CB8AC3E}">
        <p14:creationId xmlns:p14="http://schemas.microsoft.com/office/powerpoint/2010/main" val="1188984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PRESENTATION</a:t>
            </a:r>
            <a:endParaRPr lang="en-US" dirty="0"/>
          </a:p>
        </p:txBody>
      </p:sp>
      <p:sp>
        <p:nvSpPr>
          <p:cNvPr id="3" name="Subtitle 2"/>
          <p:cNvSpPr>
            <a:spLocks noGrp="1"/>
          </p:cNvSpPr>
          <p:nvPr>
            <p:ph type="subTitle" idx="1"/>
          </p:nvPr>
        </p:nvSpPr>
        <p:spPr/>
        <p:txBody>
          <a:bodyPr/>
          <a:lstStyle/>
          <a:p>
            <a:r>
              <a:rPr lang="en-US" dirty="0" smtClean="0"/>
              <a:t>Aditya Sharma</a:t>
            </a:r>
          </a:p>
          <a:p>
            <a:r>
              <a:rPr lang="en-US" dirty="0" smtClean="0"/>
              <a:t>Satya </a:t>
            </a:r>
            <a:r>
              <a:rPr lang="en-US" dirty="0" err="1" smtClean="0"/>
              <a:t>Adiya</a:t>
            </a:r>
            <a:r>
              <a:rPr lang="en-US" dirty="0" smtClean="0"/>
              <a:t> </a:t>
            </a:r>
            <a:r>
              <a:rPr lang="en-US" dirty="0" err="1" smtClean="0"/>
              <a:t>Praneeth</a:t>
            </a:r>
            <a:r>
              <a:rPr lang="en-US" dirty="0" smtClean="0"/>
              <a:t> </a:t>
            </a:r>
            <a:r>
              <a:rPr lang="en-US" dirty="0" err="1" smtClean="0"/>
              <a:t>Emani</a:t>
            </a:r>
            <a:endParaRPr lang="en-US" dirty="0" smtClean="0"/>
          </a:p>
          <a:p>
            <a:r>
              <a:rPr lang="en-US" dirty="0" err="1" smtClean="0"/>
              <a:t>Yangyong</a:t>
            </a:r>
            <a:r>
              <a:rPr lang="en-US" dirty="0" smtClean="0"/>
              <a:t> Zhang</a:t>
            </a:r>
            <a:endParaRPr lang="en-US" dirty="0"/>
          </a:p>
        </p:txBody>
      </p:sp>
    </p:spTree>
    <p:extLst>
      <p:ext uri="{BB962C8B-B14F-4D97-AF65-F5344CB8AC3E}">
        <p14:creationId xmlns:p14="http://schemas.microsoft.com/office/powerpoint/2010/main" val="271311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PACKETS IN HARDWARE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00" y="2001044"/>
            <a:ext cx="5334000" cy="4000500"/>
          </a:xfrm>
        </p:spPr>
      </p:pic>
    </p:spTree>
    <p:extLst>
      <p:ext uri="{BB962C8B-B14F-4D97-AF65-F5344CB8AC3E}">
        <p14:creationId xmlns:p14="http://schemas.microsoft.com/office/powerpoint/2010/main" val="2516164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pPr algn="just"/>
            <a:r>
              <a:rPr lang="en-US" dirty="0" smtClean="0"/>
              <a:t>We have a baseline policy that forwards all packets at once at the beginning of the interval. </a:t>
            </a:r>
            <a:endParaRPr lang="en-US" dirty="0"/>
          </a:p>
          <a:p>
            <a:pPr algn="just"/>
            <a:endParaRPr lang="en-US" dirty="0" smtClean="0"/>
          </a:p>
          <a:p>
            <a:pPr algn="just"/>
            <a:r>
              <a:rPr lang="en-US" dirty="0" smtClean="0"/>
              <a:t>We see that this policy fails during different scenarios and thus must be adjusted.</a:t>
            </a:r>
          </a:p>
          <a:p>
            <a:pPr algn="just"/>
            <a:endParaRPr lang="en-US" dirty="0"/>
          </a:p>
          <a:p>
            <a:pPr algn="just"/>
            <a:r>
              <a:rPr lang="en-US" dirty="0" smtClean="0"/>
              <a:t>The inability to delay packets and the inability to drop packets saturates the queue in the hardware thus rendering communication impossible after </a:t>
            </a:r>
            <a:r>
              <a:rPr lang="en-US" smtClean="0"/>
              <a:t>a while.</a:t>
            </a:r>
            <a:endParaRPr lang="en-US" dirty="0"/>
          </a:p>
        </p:txBody>
      </p:sp>
    </p:spTree>
    <p:extLst>
      <p:ext uri="{BB962C8B-B14F-4D97-AF65-F5344CB8AC3E}">
        <p14:creationId xmlns:p14="http://schemas.microsoft.com/office/powerpoint/2010/main" val="799007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smtClean="0"/>
              <a:t>Downlink Transmission – Packets arrive at AP and are transmitted to various hosts.</a:t>
            </a:r>
          </a:p>
          <a:p>
            <a:pPr algn="just"/>
            <a:endParaRPr lang="en-US" dirty="0"/>
          </a:p>
          <a:p>
            <a:pPr algn="just"/>
            <a:r>
              <a:rPr lang="en-US" dirty="0" smtClean="0"/>
              <a:t>When the packet arrives at the AP, a policy is used to forward these packets to the hardware.</a:t>
            </a:r>
          </a:p>
          <a:p>
            <a:pPr algn="just"/>
            <a:endParaRPr lang="en-US" dirty="0"/>
          </a:p>
          <a:p>
            <a:pPr algn="just"/>
            <a:r>
              <a:rPr lang="en-US" dirty="0" smtClean="0"/>
              <a:t>Once the packet is in the hardware, we no longer have any control over the packet.</a:t>
            </a:r>
            <a:endParaRPr lang="en-US" dirty="0"/>
          </a:p>
        </p:txBody>
      </p:sp>
    </p:spTree>
    <p:extLst>
      <p:ext uri="{BB962C8B-B14F-4D97-AF65-F5344CB8AC3E}">
        <p14:creationId xmlns:p14="http://schemas.microsoft.com/office/powerpoint/2010/main" val="251357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 contd. </a:t>
            </a:r>
            <a:endParaRPr lang="en-US" dirty="0"/>
          </a:p>
        </p:txBody>
      </p:sp>
      <p:sp>
        <p:nvSpPr>
          <p:cNvPr id="3" name="Content Placeholder 2"/>
          <p:cNvSpPr>
            <a:spLocks noGrp="1"/>
          </p:cNvSpPr>
          <p:nvPr>
            <p:ph idx="1"/>
          </p:nvPr>
        </p:nvSpPr>
        <p:spPr/>
        <p:txBody>
          <a:bodyPr/>
          <a:lstStyle/>
          <a:p>
            <a:pPr algn="just"/>
            <a:r>
              <a:rPr lang="en-US" dirty="0" smtClean="0"/>
              <a:t>The hardware keeps transmitting packets until all are delivered.</a:t>
            </a:r>
          </a:p>
          <a:p>
            <a:pPr algn="just"/>
            <a:endParaRPr lang="en-US" dirty="0"/>
          </a:p>
          <a:p>
            <a:pPr algn="just"/>
            <a:r>
              <a:rPr lang="en-US" dirty="0" smtClean="0"/>
              <a:t>The hardware will not delete a packet even when the packet expires .</a:t>
            </a:r>
          </a:p>
          <a:p>
            <a:pPr algn="just"/>
            <a:endParaRPr lang="en-US" dirty="0"/>
          </a:p>
          <a:p>
            <a:pPr algn="just"/>
            <a:r>
              <a:rPr lang="en-US" dirty="0" smtClean="0"/>
              <a:t>Furthermore, the hardware does not distinguish the number of packets it receives at the beginning.</a:t>
            </a:r>
          </a:p>
          <a:p>
            <a:pPr algn="just"/>
            <a:endParaRPr lang="en-US" dirty="0"/>
          </a:p>
          <a:p>
            <a:pPr algn="just"/>
            <a:r>
              <a:rPr lang="en-US" dirty="0" smtClean="0"/>
              <a:t>The hardware send a message when a packet is delivered successfully.</a:t>
            </a:r>
            <a:endParaRPr lang="en-US" dirty="0"/>
          </a:p>
        </p:txBody>
      </p:sp>
    </p:spTree>
    <p:extLst>
      <p:ext uri="{BB962C8B-B14F-4D97-AF65-F5344CB8AC3E}">
        <p14:creationId xmlns:p14="http://schemas.microsoft.com/office/powerpoint/2010/main" val="3153157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BASELINE POLICY</a:t>
            </a:r>
            <a:endParaRPr lang="en-US" dirty="0"/>
          </a:p>
        </p:txBody>
      </p:sp>
      <p:sp>
        <p:nvSpPr>
          <p:cNvPr id="3" name="Content Placeholder 2"/>
          <p:cNvSpPr>
            <a:spLocks noGrp="1"/>
          </p:cNvSpPr>
          <p:nvPr>
            <p:ph idx="1"/>
          </p:nvPr>
        </p:nvSpPr>
        <p:spPr/>
        <p:txBody>
          <a:bodyPr/>
          <a:lstStyle/>
          <a:p>
            <a:pPr algn="just"/>
            <a:r>
              <a:rPr lang="en-US" dirty="0" smtClean="0"/>
              <a:t>At the beginning of each interval, the baseline policy forwards all packets to the hardware based on the debts associated with the clients.</a:t>
            </a:r>
          </a:p>
          <a:p>
            <a:pPr algn="just"/>
            <a:endParaRPr lang="en-US" dirty="0" smtClean="0"/>
          </a:p>
          <a:p>
            <a:pPr algn="just"/>
            <a:r>
              <a:rPr lang="en-US" dirty="0" smtClean="0"/>
              <a:t>There is no provision for dropping of any packets before sending them to the hardware.</a:t>
            </a:r>
          </a:p>
          <a:p>
            <a:pPr algn="just"/>
            <a:endParaRPr lang="en-US" dirty="0"/>
          </a:p>
          <a:p>
            <a:pPr algn="just"/>
            <a:r>
              <a:rPr lang="en-US" dirty="0" smtClean="0"/>
              <a:t>There is no delay in sending packets to hardware. All packets are sent to the hardware at the beginning of interval.</a:t>
            </a:r>
            <a:endParaRPr lang="en-US" dirty="0"/>
          </a:p>
          <a:p>
            <a:pPr algn="just"/>
            <a:endParaRPr lang="en-US" dirty="0"/>
          </a:p>
        </p:txBody>
      </p:sp>
    </p:spTree>
    <p:extLst>
      <p:ext uri="{BB962C8B-B14F-4D97-AF65-F5344CB8AC3E}">
        <p14:creationId xmlns:p14="http://schemas.microsoft.com/office/powerpoint/2010/main" val="730242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SCENARIO 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Consider the following scenario:</a:t>
                </a:r>
              </a:p>
              <a:p>
                <a:pPr marL="914400" lvl="1" indent="-457200">
                  <a:buFont typeface="+mj-lt"/>
                  <a:buAutoNum type="arabicPeriod"/>
                </a:pPr>
                <a:r>
                  <a:rPr lang="en-US" dirty="0" smtClean="0"/>
                  <a:t>The AP has 10 clients</a:t>
                </a:r>
              </a:p>
              <a:p>
                <a:pPr marL="914400" lvl="1" indent="-457200">
                  <a:buFont typeface="+mj-lt"/>
                  <a:buAutoNum type="arabicPeriod"/>
                </a:pPr>
                <a:r>
                  <a:rPr lang="en-US" dirty="0" smtClean="0"/>
                  <a:t>The channel has 100% reliability</a:t>
                </a:r>
              </a:p>
              <a:p>
                <a:pPr marL="914400" lvl="1" indent="-457200">
                  <a:buFont typeface="+mj-lt"/>
                  <a:buAutoNum type="arabicPeriod"/>
                </a:pPr>
                <a:r>
                  <a:rPr lang="en-US" dirty="0" smtClean="0"/>
                  <a:t>Time Interval T = 10</a:t>
                </a:r>
              </a:p>
              <a:p>
                <a:pPr marL="914400" lvl="1" indent="-457200">
                  <a:buFont typeface="+mj-lt"/>
                  <a:buAutoNum type="arabicPeriod"/>
                </a:pPr>
                <a:r>
                  <a:rPr lang="en-US" dirty="0" smtClean="0"/>
                  <a:t>The AP gets 2 packets for each client in the time interval</a:t>
                </a:r>
              </a:p>
              <a:p>
                <a:pPr marL="457200" lvl="1" indent="0">
                  <a:buNone/>
                </a:pPr>
                <a:endParaRPr lang="en-US" dirty="0" smtClean="0"/>
              </a:p>
              <a:p>
                <a:r>
                  <a:rPr lang="en-US" dirty="0" smtClean="0"/>
                  <a:t>For a feasible system,  we have the formula as follows: </a:t>
                </a:r>
              </a:p>
              <a:p>
                <a:pPr marL="0" indent="0" algn="ctr">
                  <a:buNone/>
                </a:pPr>
                <a14:m>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𝑛</m:t>
                        </m:r>
                        <m:r>
                          <m:rPr>
                            <m:sty m:val="p"/>
                          </m:rPr>
                          <a:rPr lang="el-GR" i="1" smtClean="0">
                            <a:latin typeface="Cambria Math" panose="02040503050406030204" pitchFamily="18" charset="0"/>
                          </a:rPr>
                          <m:t>ϵ</m:t>
                        </m:r>
                        <m:r>
                          <a:rPr lang="en-US" b="0" i="1" smtClean="0">
                            <a:latin typeface="Cambria Math" panose="02040503050406030204" pitchFamily="18" charset="0"/>
                          </a:rPr>
                          <m:t>𝑆</m:t>
                        </m:r>
                      </m:sub>
                      <m:sup/>
                      <m:e>
                        <m:r>
                          <a:rPr lang="en-US" b="0" i="1" smtClean="0">
                            <a:latin typeface="Cambria Math" panose="02040503050406030204" pitchFamily="18" charset="0"/>
                          </a:rPr>
                          <m:t>𝑊</m:t>
                        </m:r>
                        <m:r>
                          <a:rPr lang="en-US" b="0" i="1" baseline="-25000" smtClean="0">
                            <a:latin typeface="Cambria Math" panose="02040503050406030204" pitchFamily="18" charset="0"/>
                          </a:rPr>
                          <m:t>𝑛</m:t>
                        </m:r>
                      </m:e>
                    </m:nary>
                  </m:oMath>
                </a14:m>
                <a:r>
                  <a:rPr lang="en-US" dirty="0" smtClean="0"/>
                  <a:t> ≤ T - I</a:t>
                </a:r>
                <a:r>
                  <a:rPr lang="en-US" baseline="-25000" dirty="0" smtClean="0"/>
                  <a:t>s</a:t>
                </a:r>
              </a:p>
              <a:p>
                <a:pPr marL="457200" lvl="1" indent="0">
                  <a:buNone/>
                </a:pPr>
                <a:endParaRPr lang="en-US" dirty="0" smtClean="0"/>
              </a:p>
              <a:p>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71792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SCENARIO 1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smtClean="0"/>
                  <a:t>Since p = 1, and T = 10, we must have </a:t>
                </a:r>
                <a14:m>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𝑛</m:t>
                        </m:r>
                        <m:r>
                          <m:rPr>
                            <m:sty m:val="p"/>
                          </m:rPr>
                          <a:rPr lang="el-GR" i="1" smtClean="0">
                            <a:latin typeface="Cambria Math" panose="02040503050406030204" pitchFamily="18" charset="0"/>
                          </a:rPr>
                          <m:t>ϵ</m:t>
                        </m:r>
                        <m:r>
                          <a:rPr lang="en-US" b="0" i="1" smtClean="0">
                            <a:latin typeface="Cambria Math" panose="02040503050406030204" pitchFamily="18" charset="0"/>
                          </a:rPr>
                          <m:t>𝑆</m:t>
                        </m:r>
                      </m:sub>
                      <m:sup/>
                      <m:e>
                        <m:r>
                          <a:rPr lang="en-US" b="0" i="1" smtClean="0">
                            <a:latin typeface="Cambria Math" panose="02040503050406030204" pitchFamily="18" charset="0"/>
                          </a:rPr>
                          <m:t>𝑊</m:t>
                        </m:r>
                        <m:r>
                          <a:rPr lang="en-US" b="0" i="1" baseline="-25000" smtClean="0">
                            <a:latin typeface="Cambria Math" panose="02040503050406030204" pitchFamily="18" charset="0"/>
                          </a:rPr>
                          <m:t>𝑛</m:t>
                        </m:r>
                      </m:e>
                    </m:nary>
                  </m:oMath>
                </a14:m>
                <a:r>
                  <a:rPr lang="en-US" dirty="0" smtClean="0"/>
                  <a:t>= </a:t>
                </a:r>
                <a:r>
                  <a:rPr lang="en-US" dirty="0" err="1" smtClean="0"/>
                  <a:t>q</a:t>
                </a:r>
                <a:r>
                  <a:rPr lang="en-US" baseline="-25000" dirty="0" err="1" smtClean="0"/>
                  <a:t>n</a:t>
                </a:r>
                <a:r>
                  <a:rPr lang="en-US" baseline="-25000" dirty="0" smtClean="0"/>
                  <a:t> </a:t>
                </a:r>
                <a:r>
                  <a:rPr lang="en-US" dirty="0" smtClean="0"/>
                  <a:t>≤ 10. Thus, we cannot send more than 10 packets to the hardware for all the clients combined.</a:t>
                </a:r>
              </a:p>
              <a:p>
                <a:pPr algn="just"/>
                <a:endParaRPr lang="en-US" baseline="-25000" dirty="0"/>
              </a:p>
              <a:p>
                <a:pPr algn="just"/>
                <a:r>
                  <a:rPr lang="en-US" dirty="0" smtClean="0"/>
                  <a:t>However, our baseline policy does not account for this. At the beginning of each time interval, all the packets are forwarded to the hardware without dropping and thus all 20 packets will be forwarded.</a:t>
                </a:r>
              </a:p>
              <a:p>
                <a:pPr algn="just"/>
                <a:endParaRPr lang="en-US" dirty="0"/>
              </a:p>
              <a:p>
                <a:pPr algn="just"/>
                <a:r>
                  <a:rPr lang="en-US" dirty="0" smtClean="0"/>
                  <a:t>Thus, our baseline policy fails in this scenario.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261" r="-1159"/>
                </a:stretch>
              </a:blipFill>
            </p:spPr>
            <p:txBody>
              <a:bodyPr/>
              <a:lstStyle/>
              <a:p>
                <a:r>
                  <a:rPr lang="en-US">
                    <a:noFill/>
                  </a:rPr>
                  <a:t> </a:t>
                </a:r>
              </a:p>
            </p:txBody>
          </p:sp>
        </mc:Fallback>
      </mc:AlternateContent>
    </p:spTree>
    <p:extLst>
      <p:ext uri="{BB962C8B-B14F-4D97-AF65-F5344CB8AC3E}">
        <p14:creationId xmlns:p14="http://schemas.microsoft.com/office/powerpoint/2010/main" val="1712711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NUMBER OF PACKETS IN HARDWARE</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00" y="2001044"/>
            <a:ext cx="5334000" cy="4000500"/>
          </a:xfrm>
        </p:spPr>
      </p:pic>
    </p:spTree>
    <p:extLst>
      <p:ext uri="{BB962C8B-B14F-4D97-AF65-F5344CB8AC3E}">
        <p14:creationId xmlns:p14="http://schemas.microsoft.com/office/powerpoint/2010/main" val="206788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SCENARIO 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Consider the following scenario:</a:t>
                </a:r>
              </a:p>
              <a:p>
                <a:pPr marL="914400" lvl="1" indent="-457200">
                  <a:buFont typeface="+mj-lt"/>
                  <a:buAutoNum type="arabicPeriod"/>
                </a:pPr>
                <a:r>
                  <a:rPr lang="en-US" dirty="0" smtClean="0"/>
                  <a:t>The AP has 2 clients</a:t>
                </a:r>
              </a:p>
              <a:p>
                <a:pPr marL="914400" lvl="1" indent="-457200">
                  <a:buFont typeface="+mj-lt"/>
                  <a:buAutoNum type="arabicPeriod"/>
                </a:pPr>
                <a:r>
                  <a:rPr lang="en-US" dirty="0" smtClean="0"/>
                  <a:t>The channel has 50% reliability</a:t>
                </a:r>
              </a:p>
              <a:p>
                <a:pPr marL="914400" lvl="1" indent="-457200">
                  <a:buFont typeface="+mj-lt"/>
                  <a:buAutoNum type="arabicPeriod"/>
                </a:pPr>
                <a:r>
                  <a:rPr lang="en-US" dirty="0" smtClean="0"/>
                  <a:t>Time Interval T = 4</a:t>
                </a:r>
              </a:p>
              <a:p>
                <a:pPr marL="914400" lvl="1" indent="-457200">
                  <a:buFont typeface="+mj-lt"/>
                  <a:buAutoNum type="arabicPeriod"/>
                </a:pPr>
                <a:r>
                  <a:rPr lang="en-US" dirty="0" smtClean="0"/>
                  <a:t>The AP gets 1 packet for each client in the time interval</a:t>
                </a:r>
              </a:p>
              <a:p>
                <a:pPr marL="457200" lvl="1" indent="0">
                  <a:buNone/>
                </a:pPr>
                <a:endParaRPr lang="en-US" dirty="0" smtClean="0"/>
              </a:p>
              <a:p>
                <a:r>
                  <a:rPr lang="en-US" dirty="0" smtClean="0"/>
                  <a:t>For a feasible system,  we have the formula as follows: </a:t>
                </a:r>
              </a:p>
              <a:p>
                <a:pPr marL="0" indent="0" algn="ctr">
                  <a:buNone/>
                </a:pPr>
                <a14:m>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𝑛</m:t>
                        </m:r>
                        <m:r>
                          <m:rPr>
                            <m:sty m:val="p"/>
                          </m:rPr>
                          <a:rPr lang="el-GR" i="1" smtClean="0">
                            <a:latin typeface="Cambria Math" panose="02040503050406030204" pitchFamily="18" charset="0"/>
                          </a:rPr>
                          <m:t>ϵ</m:t>
                        </m:r>
                        <m:r>
                          <a:rPr lang="en-US" b="0" i="1" smtClean="0">
                            <a:latin typeface="Cambria Math" panose="02040503050406030204" pitchFamily="18" charset="0"/>
                          </a:rPr>
                          <m:t>𝑆</m:t>
                        </m:r>
                      </m:sub>
                      <m:sup/>
                      <m:e>
                        <m:r>
                          <a:rPr lang="en-US" b="0" i="1" smtClean="0">
                            <a:latin typeface="Cambria Math" panose="02040503050406030204" pitchFamily="18" charset="0"/>
                          </a:rPr>
                          <m:t>𝑊</m:t>
                        </m:r>
                        <m:r>
                          <a:rPr lang="en-US" b="0" i="1" baseline="-25000" smtClean="0">
                            <a:latin typeface="Cambria Math" panose="02040503050406030204" pitchFamily="18" charset="0"/>
                          </a:rPr>
                          <m:t>𝑛</m:t>
                        </m:r>
                      </m:e>
                    </m:nary>
                  </m:oMath>
                </a14:m>
                <a:r>
                  <a:rPr lang="en-US" dirty="0" smtClean="0"/>
                  <a:t> ≤ T - I</a:t>
                </a:r>
                <a:r>
                  <a:rPr lang="en-US" baseline="-25000" dirty="0" smtClean="0"/>
                  <a:t>s</a:t>
                </a:r>
              </a:p>
              <a:p>
                <a:pPr marL="457200" lvl="1" indent="0">
                  <a:buNone/>
                </a:pPr>
                <a:endParaRPr lang="en-US" dirty="0" smtClean="0"/>
              </a:p>
              <a:p>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365965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SCENARIO 2 contd.</a:t>
            </a:r>
            <a:endParaRPr lang="en-US" dirty="0"/>
          </a:p>
        </p:txBody>
      </p:sp>
      <p:sp>
        <p:nvSpPr>
          <p:cNvPr id="3" name="Content Placeholder 2"/>
          <p:cNvSpPr>
            <a:spLocks noGrp="1"/>
          </p:cNvSpPr>
          <p:nvPr>
            <p:ph idx="1"/>
          </p:nvPr>
        </p:nvSpPr>
        <p:spPr/>
        <p:txBody>
          <a:bodyPr>
            <a:normAutofit/>
          </a:bodyPr>
          <a:lstStyle/>
          <a:p>
            <a:pPr algn="just"/>
            <a:r>
              <a:rPr lang="en-US" dirty="0" smtClean="0"/>
              <a:t>Since p = 0.5,N = 2 and T = 4 we get Is and thus we must have </a:t>
            </a:r>
            <a:r>
              <a:rPr lang="en-US" dirty="0" err="1" smtClean="0"/>
              <a:t>q</a:t>
            </a:r>
            <a:r>
              <a:rPr lang="en-US" baseline="-25000" dirty="0" err="1" smtClean="0"/>
              <a:t>n</a:t>
            </a:r>
            <a:r>
              <a:rPr lang="en-US" baseline="-25000" dirty="0" smtClean="0"/>
              <a:t> </a:t>
            </a:r>
            <a:r>
              <a:rPr lang="en-US" dirty="0" smtClean="0"/>
              <a:t>≤ 0.8125. Thus, </a:t>
            </a:r>
            <a:r>
              <a:rPr lang="en-US" dirty="0"/>
              <a:t>w</a:t>
            </a:r>
            <a:r>
              <a:rPr lang="en-US" dirty="0" smtClean="0"/>
              <a:t>hile it is possible to send 2 packets to 2 clients in our scenario, we might not be able to send </a:t>
            </a:r>
            <a:r>
              <a:rPr lang="en-US" dirty="0" smtClean="0"/>
              <a:t>this all </a:t>
            </a:r>
            <a:r>
              <a:rPr lang="en-US" dirty="0" smtClean="0"/>
              <a:t>of </a:t>
            </a:r>
            <a:r>
              <a:rPr lang="en-US" smtClean="0"/>
              <a:t>the time.</a:t>
            </a:r>
            <a:endParaRPr lang="en-US" dirty="0" smtClean="0"/>
          </a:p>
          <a:p>
            <a:pPr algn="just"/>
            <a:endParaRPr lang="en-US" baseline="-25000" dirty="0"/>
          </a:p>
          <a:p>
            <a:pPr algn="just"/>
            <a:r>
              <a:rPr lang="en-US" dirty="0" smtClean="0"/>
              <a:t>Our baseline policy does not allow for us to drop packets. Thus, we see that packets are carried over from the previous interval if they are not sent.</a:t>
            </a:r>
          </a:p>
          <a:p>
            <a:pPr algn="just"/>
            <a:endParaRPr lang="en-US" dirty="0"/>
          </a:p>
          <a:p>
            <a:pPr algn="just"/>
            <a:r>
              <a:rPr lang="en-US" dirty="0" smtClean="0"/>
              <a:t>Thus, our baseline policy fails in this scenario.</a:t>
            </a:r>
            <a:endParaRPr lang="en-US" dirty="0"/>
          </a:p>
        </p:txBody>
      </p:sp>
    </p:spTree>
    <p:extLst>
      <p:ext uri="{BB962C8B-B14F-4D97-AF65-F5344CB8AC3E}">
        <p14:creationId xmlns:p14="http://schemas.microsoft.com/office/powerpoint/2010/main" val="3760728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461</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PROJECT PRESENTATION</vt:lpstr>
      <vt:lpstr>INTRODUCTION</vt:lpstr>
      <vt:lpstr>INTRODUCTION contd. </vt:lpstr>
      <vt:lpstr>BASELINE POLICY</vt:lpstr>
      <vt:lpstr>SCENARIO 1</vt:lpstr>
      <vt:lpstr>SCENARIO 1 contd.</vt:lpstr>
      <vt:lpstr>NUMBER OF PACKETS IN HARDWARE</vt:lpstr>
      <vt:lpstr>SCENARIO 2</vt:lpstr>
      <vt:lpstr>SCENARIO 2 contd.</vt:lpstr>
      <vt:lpstr>NUMBER OF PACKETS IN HARDWARE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2</dc:title>
  <dc:creator>Aditya Sharma</dc:creator>
  <cp:lastModifiedBy>Sharma, Aditya</cp:lastModifiedBy>
  <cp:revision>25</cp:revision>
  <dcterms:created xsi:type="dcterms:W3CDTF">2016-03-31T01:10:08Z</dcterms:created>
  <dcterms:modified xsi:type="dcterms:W3CDTF">2016-03-31T13:01:53Z</dcterms:modified>
</cp:coreProperties>
</file>