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1" r:id="rId14"/>
    <p:sldId id="270" r:id="rId15"/>
    <p:sldId id="271" r:id="rId16"/>
    <p:sldId id="269"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Kalluri" userId="a1ad3bb6d5b6eeb0" providerId="LiveId" clId="{C4884A69-3035-4060-B4B0-A04414A35812}"/>
    <pc:docChg chg="undo custSel modSld">
      <pc:chgData name="MANI Kalluri" userId="a1ad3bb6d5b6eeb0" providerId="LiveId" clId="{C4884A69-3035-4060-B4B0-A04414A35812}" dt="2023-12-15T05:42:57.935" v="63" actId="113"/>
      <pc:docMkLst>
        <pc:docMk/>
      </pc:docMkLst>
      <pc:sldChg chg="modSp mod">
        <pc:chgData name="MANI Kalluri" userId="a1ad3bb6d5b6eeb0" providerId="LiveId" clId="{C4884A69-3035-4060-B4B0-A04414A35812}" dt="2023-12-15T05:42:57.935" v="63" actId="113"/>
        <pc:sldMkLst>
          <pc:docMk/>
          <pc:sldMk cId="2168126959" sldId="256"/>
        </pc:sldMkLst>
        <pc:spChg chg="mod">
          <ac:chgData name="MANI Kalluri" userId="a1ad3bb6d5b6eeb0" providerId="LiveId" clId="{C4884A69-3035-4060-B4B0-A04414A35812}" dt="2023-12-15T05:42:57.935" v="63" actId="113"/>
          <ac:spMkLst>
            <pc:docMk/>
            <pc:sldMk cId="2168126959" sldId="256"/>
            <ac:spMk id="3" creationId="{759B78C6-D87E-95B1-7F74-26F394DFBE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3388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25283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454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42648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33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746723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999728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46958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27896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8858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12351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19782-C1CB-438E-A836-5E32D3B79E04}"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8420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19782-C1CB-438E-A836-5E32D3B79E04}"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63777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19782-C1CB-438E-A836-5E32D3B79E04}"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79742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283709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232264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319782-C1CB-438E-A836-5E32D3B79E04}" type="datetimeFigureOut">
              <a:rPr lang="en-IN" smtClean="0"/>
              <a:t>15-12-2023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1291C2-EC9E-4455-864F-41365A2D47BA}" type="slidenum">
              <a:rPr lang="en-IN" smtClean="0"/>
              <a:t>‹#›</a:t>
            </a:fld>
            <a:endParaRPr lang="en-IN"/>
          </a:p>
        </p:txBody>
      </p:sp>
    </p:spTree>
    <p:extLst>
      <p:ext uri="{BB962C8B-B14F-4D97-AF65-F5344CB8AC3E}">
        <p14:creationId xmlns:p14="http://schemas.microsoft.com/office/powerpoint/2010/main" val="96842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EDA4-0746-7B34-EF68-025210055FF9}"/>
              </a:ext>
            </a:extLst>
          </p:cNvPr>
          <p:cNvSpPr>
            <a:spLocks noGrp="1"/>
          </p:cNvSpPr>
          <p:nvPr>
            <p:ph type="ctrTitle"/>
          </p:nvPr>
        </p:nvSpPr>
        <p:spPr>
          <a:xfrm>
            <a:off x="1507067" y="2404534"/>
            <a:ext cx="7766936" cy="1024466"/>
          </a:xfrm>
        </p:spPr>
        <p:txBody>
          <a:bodyPr/>
          <a:lstStyle/>
          <a:p>
            <a:r>
              <a:rPr lang="en-IN" sz="3600" spc="-215" dirty="0" err="1">
                <a:solidFill>
                  <a:srgbClr val="008037"/>
                </a:solidFill>
              </a:rPr>
              <a:t>Dr.B.R.Ambedkar</a:t>
            </a:r>
            <a:r>
              <a:rPr lang="en-IN" sz="3600" spc="-215" dirty="0">
                <a:solidFill>
                  <a:srgbClr val="008037"/>
                </a:solidFill>
              </a:rPr>
              <a:t> University, </a:t>
            </a:r>
            <a:r>
              <a:rPr lang="en-IN" sz="3600" spc="-2235" dirty="0">
                <a:solidFill>
                  <a:srgbClr val="008037"/>
                </a:solidFill>
              </a:rPr>
              <a:t> </a:t>
            </a:r>
            <a:r>
              <a:rPr lang="en-IN" sz="3600" spc="-204" dirty="0">
                <a:solidFill>
                  <a:srgbClr val="008037"/>
                </a:solidFill>
              </a:rPr>
              <a:t>Srikakulam</a:t>
            </a:r>
            <a:br>
              <a:rPr lang="en-IN" sz="3600" dirty="0"/>
            </a:br>
            <a:endParaRPr lang="en-IN" sz="3600" dirty="0"/>
          </a:p>
        </p:txBody>
      </p:sp>
      <p:sp>
        <p:nvSpPr>
          <p:cNvPr id="3" name="Subtitle 2">
            <a:extLst>
              <a:ext uri="{FF2B5EF4-FFF2-40B4-BE49-F238E27FC236}">
                <a16:creationId xmlns:a16="http://schemas.microsoft.com/office/drawing/2014/main" id="{759B78C6-D87E-95B1-7F74-26F394DFBE2F}"/>
              </a:ext>
            </a:extLst>
          </p:cNvPr>
          <p:cNvSpPr>
            <a:spLocks noGrp="1"/>
          </p:cNvSpPr>
          <p:nvPr>
            <p:ph type="subTitle" idx="1"/>
          </p:nvPr>
        </p:nvSpPr>
        <p:spPr>
          <a:xfrm>
            <a:off x="1507067" y="2946400"/>
            <a:ext cx="7766936" cy="2052321"/>
          </a:xfrm>
        </p:spPr>
        <p:txBody>
          <a:bodyPr>
            <a:normAutofit/>
          </a:bodyPr>
          <a:lstStyle/>
          <a:p>
            <a:pPr marL="186055" algn="ctr">
              <a:spcBef>
                <a:spcPts val="950"/>
              </a:spcBef>
              <a:defRPr/>
            </a:pPr>
            <a:r>
              <a:rPr lang="en-US" sz="3200" spc="90" dirty="0">
                <a:solidFill>
                  <a:schemeClr val="tx1"/>
                </a:solidFill>
              </a:rPr>
              <a:t>C</a:t>
            </a:r>
            <a:r>
              <a:rPr lang="en-US" sz="3200" spc="105" dirty="0">
                <a:solidFill>
                  <a:schemeClr val="tx1"/>
                </a:solidFill>
              </a:rPr>
              <a:t>o</a:t>
            </a:r>
            <a:r>
              <a:rPr lang="en-US" sz="3200" spc="65" dirty="0">
                <a:solidFill>
                  <a:schemeClr val="tx1"/>
                </a:solidFill>
              </a:rPr>
              <a:t>lle</a:t>
            </a:r>
            <a:r>
              <a:rPr lang="en-US" sz="3200" spc="105" dirty="0">
                <a:solidFill>
                  <a:schemeClr val="tx1"/>
                </a:solidFill>
              </a:rPr>
              <a:t>g</a:t>
            </a:r>
            <a:r>
              <a:rPr lang="en-US" sz="3200" spc="10" dirty="0">
                <a:solidFill>
                  <a:schemeClr val="tx1"/>
                </a:solidFill>
              </a:rPr>
              <a:t>e</a:t>
            </a:r>
            <a:r>
              <a:rPr lang="en-US" sz="3200" spc="-355" dirty="0">
                <a:solidFill>
                  <a:schemeClr val="tx1"/>
                </a:solidFill>
              </a:rPr>
              <a:t> </a:t>
            </a:r>
            <a:r>
              <a:rPr lang="en-US" sz="3200" spc="185" dirty="0">
                <a:solidFill>
                  <a:schemeClr val="tx1"/>
                </a:solidFill>
              </a:rPr>
              <a:t>o</a:t>
            </a:r>
            <a:r>
              <a:rPr lang="en-US" sz="3200" spc="5" dirty="0">
                <a:solidFill>
                  <a:schemeClr val="tx1"/>
                </a:solidFill>
              </a:rPr>
              <a:t>f</a:t>
            </a:r>
            <a:r>
              <a:rPr lang="en-US" sz="3200" spc="-50" dirty="0">
                <a:solidFill>
                  <a:schemeClr val="tx1"/>
                </a:solidFill>
              </a:rPr>
              <a:t> </a:t>
            </a:r>
            <a:r>
              <a:rPr lang="en-US" sz="3200" spc="-10" dirty="0">
                <a:solidFill>
                  <a:schemeClr val="tx1"/>
                </a:solidFill>
              </a:rPr>
              <a:t>E</a:t>
            </a:r>
            <a:r>
              <a:rPr lang="en-US" sz="3200" spc="30" dirty="0">
                <a:solidFill>
                  <a:schemeClr val="tx1"/>
                </a:solidFill>
              </a:rPr>
              <a:t>ng</a:t>
            </a:r>
            <a:r>
              <a:rPr lang="en-US" sz="3200" spc="5" dirty="0">
                <a:solidFill>
                  <a:schemeClr val="tx1"/>
                </a:solidFill>
              </a:rPr>
              <a:t>i</a:t>
            </a:r>
            <a:r>
              <a:rPr lang="en-US" sz="3200" spc="25" dirty="0">
                <a:solidFill>
                  <a:schemeClr val="tx1"/>
                </a:solidFill>
              </a:rPr>
              <a:t>n</a:t>
            </a:r>
            <a:r>
              <a:rPr lang="en-US" sz="3200" spc="10" dirty="0">
                <a:solidFill>
                  <a:schemeClr val="tx1"/>
                </a:solidFill>
              </a:rPr>
              <a:t>e</a:t>
            </a:r>
            <a:r>
              <a:rPr lang="en-US" sz="3200" spc="-10" dirty="0">
                <a:solidFill>
                  <a:schemeClr val="tx1"/>
                </a:solidFill>
              </a:rPr>
              <a:t>e</a:t>
            </a:r>
            <a:r>
              <a:rPr lang="en-US" sz="3200" spc="-15" dirty="0">
                <a:solidFill>
                  <a:schemeClr val="tx1"/>
                </a:solidFill>
              </a:rPr>
              <a:t>r</a:t>
            </a:r>
            <a:r>
              <a:rPr lang="en-US" sz="3200" spc="5" dirty="0">
                <a:solidFill>
                  <a:schemeClr val="tx1"/>
                </a:solidFill>
              </a:rPr>
              <a:t>i</a:t>
            </a:r>
            <a:r>
              <a:rPr lang="en-US" sz="3200" spc="25" dirty="0">
                <a:solidFill>
                  <a:schemeClr val="tx1"/>
                </a:solidFill>
              </a:rPr>
              <a:t>n</a:t>
            </a:r>
            <a:r>
              <a:rPr lang="en-US" sz="3200" spc="15" dirty="0">
                <a:solidFill>
                  <a:schemeClr val="tx1"/>
                </a:solidFill>
              </a:rPr>
              <a:t>g</a:t>
            </a:r>
          </a:p>
          <a:p>
            <a:pPr algn="ctr">
              <a:spcBef>
                <a:spcPts val="785"/>
              </a:spcBef>
              <a:tabLst>
                <a:tab pos="9386570" algn="l"/>
              </a:tabLst>
              <a:defRPr/>
            </a:pPr>
            <a:r>
              <a:rPr lang="en-US" sz="2800" spc="135" dirty="0">
                <a:solidFill>
                  <a:srgbClr val="00C2CA"/>
                </a:solidFill>
                <a:latin typeface="Trebuchet MS"/>
                <a:cs typeface="Trebuchet MS"/>
              </a:rPr>
              <a:t>Department</a:t>
            </a:r>
            <a:r>
              <a:rPr lang="en-US" sz="2800" spc="495" dirty="0">
                <a:solidFill>
                  <a:srgbClr val="00C2CA"/>
                </a:solidFill>
                <a:latin typeface="Trebuchet MS"/>
                <a:cs typeface="Trebuchet MS"/>
              </a:rPr>
              <a:t> </a:t>
            </a:r>
            <a:r>
              <a:rPr lang="en-US" sz="2800" spc="95" dirty="0">
                <a:solidFill>
                  <a:srgbClr val="00C2CA"/>
                </a:solidFill>
                <a:latin typeface="Trebuchet MS"/>
                <a:cs typeface="Trebuchet MS"/>
              </a:rPr>
              <a:t>of</a:t>
            </a:r>
            <a:r>
              <a:rPr lang="en-US" sz="2800" spc="500" dirty="0">
                <a:solidFill>
                  <a:srgbClr val="00C2CA"/>
                </a:solidFill>
                <a:latin typeface="Trebuchet MS"/>
                <a:cs typeface="Trebuchet MS"/>
              </a:rPr>
              <a:t> </a:t>
            </a:r>
            <a:r>
              <a:rPr lang="en-US" sz="2800" spc="200" dirty="0">
                <a:solidFill>
                  <a:srgbClr val="00C2CA"/>
                </a:solidFill>
                <a:latin typeface="Trebuchet MS"/>
                <a:cs typeface="Trebuchet MS"/>
              </a:rPr>
              <a:t>Computer</a:t>
            </a:r>
            <a:r>
              <a:rPr lang="en-US" sz="2800" spc="525" dirty="0">
                <a:solidFill>
                  <a:srgbClr val="00C2CA"/>
                </a:solidFill>
                <a:latin typeface="Trebuchet MS"/>
                <a:cs typeface="Trebuchet MS"/>
              </a:rPr>
              <a:t> </a:t>
            </a:r>
            <a:r>
              <a:rPr lang="en-US" sz="2800" spc="185" dirty="0">
                <a:solidFill>
                  <a:srgbClr val="00C2CA"/>
                </a:solidFill>
                <a:latin typeface="Trebuchet MS"/>
                <a:cs typeface="Trebuchet MS"/>
              </a:rPr>
              <a:t>Science </a:t>
            </a:r>
            <a:r>
              <a:rPr lang="en-US" sz="2800" spc="100" dirty="0">
                <a:solidFill>
                  <a:srgbClr val="00C2CA"/>
                </a:solidFill>
                <a:latin typeface="Trebuchet MS"/>
                <a:cs typeface="Trebuchet MS"/>
              </a:rPr>
              <a:t>and</a:t>
            </a:r>
            <a:r>
              <a:rPr lang="en-US" sz="2800" spc="445" dirty="0">
                <a:solidFill>
                  <a:srgbClr val="00C2CA"/>
                </a:solidFill>
                <a:latin typeface="Trebuchet MS"/>
                <a:cs typeface="Trebuchet MS"/>
              </a:rPr>
              <a:t> </a:t>
            </a:r>
            <a:r>
              <a:rPr lang="en-US" sz="2800" spc="210" dirty="0">
                <a:solidFill>
                  <a:srgbClr val="00C2CA"/>
                </a:solidFill>
                <a:latin typeface="Trebuchet MS"/>
                <a:cs typeface="Trebuchet MS"/>
              </a:rPr>
              <a:t>Engineering</a:t>
            </a:r>
          </a:p>
          <a:p>
            <a:pPr algn="ctr">
              <a:spcBef>
                <a:spcPts val="785"/>
              </a:spcBef>
              <a:tabLst>
                <a:tab pos="9386570" algn="l"/>
              </a:tabLst>
              <a:defRPr/>
            </a:pPr>
            <a:r>
              <a:rPr lang="en-IN" sz="2400" b="1" dirty="0"/>
              <a:t>PROJECT REPORT</a:t>
            </a:r>
          </a:p>
        </p:txBody>
      </p:sp>
      <p:pic>
        <p:nvPicPr>
          <p:cNvPr id="4" name="object 4">
            <a:extLst>
              <a:ext uri="{FF2B5EF4-FFF2-40B4-BE49-F238E27FC236}">
                <a16:creationId xmlns:a16="http://schemas.microsoft.com/office/drawing/2014/main" id="{1FF340F1-3F15-C28C-09D3-C8C2E06A93F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520" y="325120"/>
            <a:ext cx="2062480" cy="188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1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3D5CFF7-4359-6AEF-6371-160837686F0A}"/>
              </a:ext>
            </a:extLst>
          </p:cNvPr>
          <p:cNvSpPr>
            <a:spLocks noChangeArrowheads="1"/>
          </p:cNvSpPr>
          <p:nvPr/>
        </p:nvSpPr>
        <p:spPr bwMode="auto">
          <a:xfrm>
            <a:off x="3068321" y="1165313"/>
            <a:ext cx="3746894" cy="44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SYSTEM REQUIREMENTS</a:t>
            </a:r>
          </a:p>
        </p:txBody>
      </p:sp>
      <p:sp>
        <p:nvSpPr>
          <p:cNvPr id="9219" name="Rectangle 3">
            <a:extLst>
              <a:ext uri="{FF2B5EF4-FFF2-40B4-BE49-F238E27FC236}">
                <a16:creationId xmlns:a16="http://schemas.microsoft.com/office/drawing/2014/main" id="{D3641059-B0CA-960D-5F37-C279EDABCD31}"/>
              </a:ext>
            </a:extLst>
          </p:cNvPr>
          <p:cNvSpPr>
            <a:spLocks noChangeArrowheads="1"/>
          </p:cNvSpPr>
          <p:nvPr/>
        </p:nvSpPr>
        <p:spPr bwMode="auto">
          <a:xfrm>
            <a:off x="2701039" y="2185952"/>
            <a:ext cx="2015365" cy="22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solidFill>
                  <a:srgbClr val="546422"/>
                </a:solidFill>
                <a:latin typeface="Times New Roman" panose="02020603050405020304" pitchFamily="18" charset="0"/>
              </a:rPr>
              <a:t>Software Requirements</a:t>
            </a:r>
            <a:r>
              <a:rPr lang="en-US" altLang="en-US" sz="1632" dirty="0">
                <a:solidFill>
                  <a:srgbClr val="546422"/>
                </a:solidFill>
                <a:latin typeface="Times New Roman" panose="02020603050405020304" pitchFamily="18" charset="0"/>
              </a:rPr>
              <a:t>:</a:t>
            </a:r>
          </a:p>
        </p:txBody>
      </p:sp>
      <p:sp>
        <p:nvSpPr>
          <p:cNvPr id="9220" name="Rectangle 4">
            <a:extLst>
              <a:ext uri="{FF2B5EF4-FFF2-40B4-BE49-F238E27FC236}">
                <a16:creationId xmlns:a16="http://schemas.microsoft.com/office/drawing/2014/main" id="{34D36030-6C2C-D6E5-02F5-7E33B262CB92}"/>
              </a:ext>
            </a:extLst>
          </p:cNvPr>
          <p:cNvSpPr>
            <a:spLocks noChangeArrowheads="1"/>
          </p:cNvSpPr>
          <p:nvPr/>
        </p:nvSpPr>
        <p:spPr bwMode="auto">
          <a:xfrm>
            <a:off x="3708721" y="2696271"/>
            <a:ext cx="3108959" cy="204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Operating System : Windows XP User interface :HTML/CSS </a:t>
            </a:r>
          </a:p>
          <a:p>
            <a:pPr marL="285750" indent="-285750">
              <a:lnSpc>
                <a:spcPts val="1961"/>
              </a:lnSpc>
              <a:buFont typeface="Wingdings" panose="05000000000000000000" pitchFamily="2" charset="2"/>
              <a:buChar char="Ø"/>
            </a:pPr>
            <a:r>
              <a:rPr lang="en-US" altLang="en-US" sz="1632" dirty="0" err="1">
                <a:solidFill>
                  <a:srgbClr val="546422"/>
                </a:solidFill>
                <a:latin typeface="Times New Roman" panose="02020603050405020304" pitchFamily="18" charset="0"/>
              </a:rPr>
              <a:t>Client-side:JavaScript</a:t>
            </a:r>
            <a:r>
              <a:rPr lang="en-US" altLang="en-US" sz="1632" dirty="0">
                <a:solidFill>
                  <a:srgbClr val="546422"/>
                </a:solidFill>
                <a:latin typeface="Times New Roman" panose="02020603050405020304" pitchFamily="18" charset="0"/>
              </a:rPr>
              <a:t> </a:t>
            </a:r>
          </a:p>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 Scripting Web Applications : JDBC, Servlets , JSP</a:t>
            </a:r>
          </a:p>
          <a:p>
            <a:pPr marL="285750" indent="-285750">
              <a:lnSpc>
                <a:spcPts val="1961"/>
              </a:lnSpc>
              <a:buFont typeface="Wingdings" panose="05000000000000000000" pitchFamily="2" charset="2"/>
              <a:buChar char="Ø"/>
            </a:pPr>
            <a:r>
              <a:rPr lang="en-US" altLang="en-US" sz="1632" dirty="0" err="1">
                <a:solidFill>
                  <a:srgbClr val="546422"/>
                </a:solidFill>
                <a:latin typeface="Times New Roman" panose="02020603050405020304" pitchFamily="18" charset="0"/>
              </a:rPr>
              <a:t>DataBase</a:t>
            </a:r>
            <a:r>
              <a:rPr lang="en-US" altLang="en-US" sz="1632" dirty="0">
                <a:solidFill>
                  <a:srgbClr val="546422"/>
                </a:solidFill>
                <a:latin typeface="Times New Roman" panose="02020603050405020304" pitchFamily="18" charset="0"/>
              </a:rPr>
              <a:t>: Workbench </a:t>
            </a:r>
          </a:p>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Server Deployment: Tomcat 5.0</a:t>
            </a:r>
          </a:p>
          <a:p>
            <a:pPr marL="285750" indent="-285750">
              <a:lnSpc>
                <a:spcPts val="1961"/>
              </a:lnSpc>
              <a:buFont typeface="Wingdings" panose="05000000000000000000" pitchFamily="2" charset="2"/>
              <a:buChar char="Ø"/>
            </a:pPr>
            <a:endParaRPr lang="en-US" altLang="en-US" sz="1632" dirty="0">
              <a:solidFill>
                <a:srgbClr val="546422"/>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E53F7BB5-E605-12D7-90E4-302015B3B944}"/>
              </a:ext>
            </a:extLst>
          </p:cNvPr>
          <p:cNvSpPr>
            <a:spLocks noChangeArrowheads="1"/>
          </p:cNvSpPr>
          <p:nvPr/>
        </p:nvSpPr>
        <p:spPr bwMode="auto">
          <a:xfrm>
            <a:off x="5627428" y="2696272"/>
            <a:ext cx="1874290" cy="146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ts val="1961"/>
              </a:lnSpc>
            </a:pPr>
            <a:endParaRPr lang="en-US" altLang="en-US" sz="1632" dirty="0">
              <a:solidFill>
                <a:srgbClr val="546422"/>
              </a:solidFill>
              <a:latin typeface="Times New Roman" panose="02020603050405020304" pitchFamily="18" charset="0"/>
            </a:endParaRPr>
          </a:p>
        </p:txBody>
      </p:sp>
      <p:sp>
        <p:nvSpPr>
          <p:cNvPr id="7" name="Rectangle 6">
            <a:extLst>
              <a:ext uri="{FF2B5EF4-FFF2-40B4-BE49-F238E27FC236}">
                <a16:creationId xmlns:a16="http://schemas.microsoft.com/office/drawing/2014/main" id="{57D49696-0B86-4AD0-1C4C-A761C40047A2}"/>
              </a:ext>
            </a:extLst>
          </p:cNvPr>
          <p:cNvSpPr/>
          <p:nvPr/>
        </p:nvSpPr>
        <p:spPr>
          <a:xfrm>
            <a:off x="2683556" y="4741867"/>
            <a:ext cx="3526889" cy="1679253"/>
          </a:xfrm>
          <a:prstGeom prst="rect">
            <a:avLst/>
          </a:prstGeom>
        </p:spPr>
        <p:txBody>
          <a:bodyPr lIns="0" tIns="0" rIns="0" bIns="0"/>
          <a:lstStyle/>
          <a:p>
            <a:pPr>
              <a:spcAft>
                <a:spcPts val="2095"/>
              </a:spcAft>
              <a:defRPr/>
            </a:pPr>
            <a:r>
              <a:rPr lang="en-US" sz="2400" b="1" dirty="0">
                <a:solidFill>
                  <a:srgbClr val="546422"/>
                </a:solidFill>
                <a:latin typeface="Times New Roman"/>
              </a:rPr>
              <a:t>Hardware Requirements:</a:t>
            </a:r>
          </a:p>
          <a:p>
            <a:pPr marL="1321791" indent="-342900">
              <a:lnSpc>
                <a:spcPts val="1937"/>
              </a:lnSpc>
              <a:buFont typeface="Wingdings" panose="05000000000000000000" pitchFamily="2" charset="2"/>
              <a:buChar char="Ø"/>
              <a:defRPr/>
            </a:pPr>
            <a:r>
              <a:rPr lang="en-US" sz="2000" dirty="0">
                <a:solidFill>
                  <a:srgbClr val="546422"/>
                </a:solidFill>
                <a:latin typeface="Times New Roman"/>
              </a:rPr>
              <a:t>Processor : Pentium IV Hard disk : 40GB</a:t>
            </a:r>
          </a:p>
          <a:p>
            <a:pPr marL="1321791" indent="-342900">
              <a:lnSpc>
                <a:spcPts val="1937"/>
              </a:lnSpc>
              <a:buFont typeface="Wingdings" panose="05000000000000000000" pitchFamily="2" charset="2"/>
              <a:buChar char="Ø"/>
              <a:defRPr/>
            </a:pPr>
            <a:r>
              <a:rPr lang="en-US" sz="2000" dirty="0">
                <a:solidFill>
                  <a:srgbClr val="546422"/>
                </a:solidFill>
                <a:latin typeface="Times New Roman"/>
              </a:rPr>
              <a:t>RAM : 512MB or more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52DD341-E6F5-80F3-EC95-C843EE50D3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9516" y="924560"/>
            <a:ext cx="8294668" cy="497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4BF5D57-0720-CE3D-6F48-F4D1AA39F4FE}"/>
              </a:ext>
            </a:extLst>
          </p:cNvPr>
          <p:cNvSpPr/>
          <p:nvPr/>
        </p:nvSpPr>
        <p:spPr>
          <a:xfrm>
            <a:off x="2552556" y="1901642"/>
            <a:ext cx="663631" cy="60461"/>
          </a:xfrm>
          <a:prstGeom prst="rect">
            <a:avLst/>
          </a:prstGeom>
        </p:spPr>
        <p:txBody>
          <a:bodyPr wrap="none" lIns="0" tIns="0" rIns="0" bIns="0"/>
          <a:lstStyle/>
          <a:p>
            <a:pPr>
              <a:defRPr/>
            </a:pPr>
            <a:r>
              <a:rPr lang="en-US" sz="589" b="1">
                <a:solidFill>
                  <a:srgbClr val="142A13"/>
                </a:solidFill>
                <a:latin typeface="Arial"/>
              </a:rPr>
              <a:t>CAPTION HERE</a:t>
            </a:r>
          </a:p>
        </p:txBody>
      </p:sp>
      <p:sp>
        <p:nvSpPr>
          <p:cNvPr id="5" name="Rectangle 4">
            <a:extLst>
              <a:ext uri="{FF2B5EF4-FFF2-40B4-BE49-F238E27FC236}">
                <a16:creationId xmlns:a16="http://schemas.microsoft.com/office/drawing/2014/main" id="{95C3E8C9-23B3-5FFF-2EF5-C63E97A01321}"/>
              </a:ext>
            </a:extLst>
          </p:cNvPr>
          <p:cNvSpPr/>
          <p:nvPr/>
        </p:nvSpPr>
        <p:spPr>
          <a:xfrm>
            <a:off x="8041548" y="2072947"/>
            <a:ext cx="293668" cy="54703"/>
          </a:xfrm>
          <a:prstGeom prst="rect">
            <a:avLst/>
          </a:prstGeom>
        </p:spPr>
        <p:txBody>
          <a:bodyPr wrap="none" lIns="0" tIns="0" rIns="0" bIns="0"/>
          <a:lstStyle/>
          <a:p>
            <a:pPr>
              <a:defRPr/>
            </a:pPr>
            <a:r>
              <a:rPr lang="en-US" sz="499" b="1">
                <a:solidFill>
                  <a:srgbClr val="3E603E"/>
                </a:solidFill>
                <a:latin typeface="Arial"/>
              </a:rPr>
              <a:t>RTI.'ACT</a:t>
            </a:r>
          </a:p>
        </p:txBody>
      </p:sp>
      <p:sp>
        <p:nvSpPr>
          <p:cNvPr id="6" name="Rectangle 5">
            <a:extLst>
              <a:ext uri="{FF2B5EF4-FFF2-40B4-BE49-F238E27FC236}">
                <a16:creationId xmlns:a16="http://schemas.microsoft.com/office/drawing/2014/main" id="{55BE32F3-FA78-3070-CF53-78175307F0EB}"/>
              </a:ext>
            </a:extLst>
          </p:cNvPr>
          <p:cNvSpPr/>
          <p:nvPr/>
        </p:nvSpPr>
        <p:spPr>
          <a:xfrm>
            <a:off x="8279073" y="2758171"/>
            <a:ext cx="122362" cy="77736"/>
          </a:xfrm>
          <a:prstGeom prst="rect">
            <a:avLst/>
          </a:prstGeom>
        </p:spPr>
        <p:txBody>
          <a:bodyPr wrap="none" lIns="0" tIns="0" rIns="0" bIns="0"/>
          <a:lstStyle/>
          <a:p>
            <a:pPr>
              <a:defRPr/>
            </a:pPr>
            <a:r>
              <a:rPr lang="en-US" sz="771">
                <a:solidFill>
                  <a:srgbClr val="A78E8A"/>
                </a:solidFill>
                <a:latin typeface="Arial"/>
              </a:rPr>
              <a:t>07</a:t>
            </a:r>
          </a:p>
        </p:txBody>
      </p:sp>
      <p:sp>
        <p:nvSpPr>
          <p:cNvPr id="10246" name="Rectangle 6">
            <a:extLst>
              <a:ext uri="{FF2B5EF4-FFF2-40B4-BE49-F238E27FC236}">
                <a16:creationId xmlns:a16="http://schemas.microsoft.com/office/drawing/2014/main" id="{152FB638-4B27-D1E5-B584-472C6C2B92AB}"/>
              </a:ext>
            </a:extLst>
          </p:cNvPr>
          <p:cNvSpPr>
            <a:spLocks noChangeArrowheads="1"/>
          </p:cNvSpPr>
          <p:nvPr/>
        </p:nvSpPr>
        <p:spPr bwMode="auto">
          <a:xfrm>
            <a:off x="8440302" y="2758171"/>
            <a:ext cx="282151" cy="7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32">
                <a:solidFill>
                  <a:srgbClr val="866E65"/>
                </a:solidFill>
                <a:latin typeface="Times New Roman" panose="02020603050405020304" pitchFamily="18" charset="0"/>
              </a:rPr>
              <a:t>- - -</a:t>
            </a:r>
          </a:p>
        </p:txBody>
      </p:sp>
      <p:sp>
        <p:nvSpPr>
          <p:cNvPr id="8" name="Rectangle 7">
            <a:extLst>
              <a:ext uri="{FF2B5EF4-FFF2-40B4-BE49-F238E27FC236}">
                <a16:creationId xmlns:a16="http://schemas.microsoft.com/office/drawing/2014/main" id="{A08A81B3-0365-CAAB-B93C-239AF34E0A6D}"/>
              </a:ext>
            </a:extLst>
          </p:cNvPr>
          <p:cNvSpPr/>
          <p:nvPr/>
        </p:nvSpPr>
        <p:spPr>
          <a:xfrm>
            <a:off x="7854407" y="2763930"/>
            <a:ext cx="154031" cy="71977"/>
          </a:xfrm>
          <a:prstGeom prst="rect">
            <a:avLst/>
          </a:prstGeom>
        </p:spPr>
        <p:txBody>
          <a:bodyPr wrap="none" lIns="0" tIns="0" rIns="0" bIns="0"/>
          <a:lstStyle/>
          <a:p>
            <a:pPr>
              <a:defRPr/>
            </a:pPr>
            <a:r>
              <a:rPr lang="en-US" sz="635" b="1" spc="-45">
                <a:solidFill>
                  <a:srgbClr val="C2A19A"/>
                </a:solidFill>
                <a:latin typeface="Segoe UI"/>
              </a:rPr>
              <a:t>Thu</a:t>
            </a:r>
          </a:p>
        </p:txBody>
      </p:sp>
      <p:sp>
        <p:nvSpPr>
          <p:cNvPr id="9" name="Rectangle 8">
            <a:extLst>
              <a:ext uri="{FF2B5EF4-FFF2-40B4-BE49-F238E27FC236}">
                <a16:creationId xmlns:a16="http://schemas.microsoft.com/office/drawing/2014/main" id="{CDC934E9-9445-9888-E947-C096846399E5}"/>
              </a:ext>
            </a:extLst>
          </p:cNvPr>
          <p:cNvSpPr/>
          <p:nvPr/>
        </p:nvSpPr>
        <p:spPr>
          <a:xfrm>
            <a:off x="8047306" y="2763930"/>
            <a:ext cx="194338" cy="71977"/>
          </a:xfrm>
          <a:prstGeom prst="rect">
            <a:avLst/>
          </a:prstGeom>
        </p:spPr>
        <p:txBody>
          <a:bodyPr wrap="none" lIns="0" tIns="0" rIns="0" bIns="0"/>
          <a:lstStyle/>
          <a:p>
            <a:pPr>
              <a:defRPr/>
            </a:pPr>
            <a:r>
              <a:rPr lang="en-US" sz="680" b="1">
                <a:solidFill>
                  <a:srgbClr val="C2A19A"/>
                </a:solidFill>
                <a:latin typeface="Arial"/>
              </a:rPr>
              <a:t>DS '</a:t>
            </a:r>
          </a:p>
        </p:txBody>
      </p:sp>
      <p:sp>
        <p:nvSpPr>
          <p:cNvPr id="10" name="Rectangle 9">
            <a:extLst>
              <a:ext uri="{FF2B5EF4-FFF2-40B4-BE49-F238E27FC236}">
                <a16:creationId xmlns:a16="http://schemas.microsoft.com/office/drawing/2014/main" id="{3AAF6422-1585-357B-14D1-66EEA8B31054}"/>
              </a:ext>
            </a:extLst>
          </p:cNvPr>
          <p:cNvSpPr/>
          <p:nvPr/>
        </p:nvSpPr>
        <p:spPr>
          <a:xfrm>
            <a:off x="2486337" y="2968345"/>
            <a:ext cx="392997" cy="77736"/>
          </a:xfrm>
          <a:prstGeom prst="rect">
            <a:avLst/>
          </a:prstGeom>
        </p:spPr>
        <p:txBody>
          <a:bodyPr wrap="none" lIns="0" tIns="0" rIns="0" bIns="0"/>
          <a:lstStyle/>
          <a:p>
            <a:pPr>
              <a:defRPr/>
            </a:pPr>
            <a:r>
              <a:rPr lang="en-US" sz="453">
                <a:solidFill>
                  <a:srgbClr val="0E5D31"/>
                </a:solidFill>
                <a:latin typeface="Segoe UI"/>
              </a:rPr>
              <a:t>rirx: </a:t>
            </a:r>
            <a:r>
              <a:rPr lang="en-US" sz="453" cap="small">
                <a:solidFill>
                  <a:srgbClr val="0E5D31"/>
                </a:solidFill>
                <a:latin typeface="Segoe UI"/>
              </a:rPr>
              <a:t>t d a</a:t>
            </a:r>
          </a:p>
        </p:txBody>
      </p:sp>
      <p:sp>
        <p:nvSpPr>
          <p:cNvPr id="11" name="Rectangle 10">
            <a:extLst>
              <a:ext uri="{FF2B5EF4-FFF2-40B4-BE49-F238E27FC236}">
                <a16:creationId xmlns:a16="http://schemas.microsoft.com/office/drawing/2014/main" id="{2AFC3CA8-7C12-974A-728B-A9E427EFB0EC}"/>
              </a:ext>
            </a:extLst>
          </p:cNvPr>
          <p:cNvSpPr/>
          <p:nvPr/>
        </p:nvSpPr>
        <p:spPr>
          <a:xfrm>
            <a:off x="3132694" y="2968345"/>
            <a:ext cx="6025942" cy="77736"/>
          </a:xfrm>
          <a:prstGeom prst="rect">
            <a:avLst/>
          </a:prstGeom>
        </p:spPr>
        <p:txBody>
          <a:bodyPr wrap="none" lIns="0" tIns="0" rIns="0" bIns="0"/>
          <a:lstStyle/>
          <a:p>
            <a:pPr>
              <a:defRPr/>
            </a:pPr>
            <a:r>
              <a:rPr lang="en-US" sz="635" b="1" spc="-45">
                <a:solidFill>
                  <a:srgbClr val="C5F6DF"/>
                </a:solidFill>
                <a:latin typeface="Segoe UI"/>
              </a:rPr>
              <a:t>ABOUT US CROP MANAGEMENT SCHEMES MOBILE-APPS E-AGRICULTRE MACHINERY SUBSIDARY BRANCHES CONTACT</a:t>
            </a:r>
          </a:p>
        </p:txBody>
      </p:sp>
      <p:sp>
        <p:nvSpPr>
          <p:cNvPr id="10251" name="Rectangle 11">
            <a:extLst>
              <a:ext uri="{FF2B5EF4-FFF2-40B4-BE49-F238E27FC236}">
                <a16:creationId xmlns:a16="http://schemas.microsoft.com/office/drawing/2014/main" id="{2C366F7A-512A-67EA-067F-DD36F8B42026}"/>
              </a:ext>
            </a:extLst>
          </p:cNvPr>
          <p:cNvSpPr>
            <a:spLocks noChangeArrowheads="1"/>
          </p:cNvSpPr>
          <p:nvPr/>
        </p:nvSpPr>
        <p:spPr bwMode="auto">
          <a:xfrm>
            <a:off x="4526175" y="4400694"/>
            <a:ext cx="165547" cy="1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1632">
                <a:solidFill>
                  <a:srgbClr val="5B5B05"/>
                </a:solidFill>
                <a:latin typeface="Times New Roman" panose="02020603050405020304" pitchFamily="18" charset="0"/>
              </a:rPr>
              <a:t>s</a:t>
            </a:r>
          </a:p>
        </p:txBody>
      </p:sp>
      <p:sp>
        <p:nvSpPr>
          <p:cNvPr id="13" name="Rectangle 12">
            <a:extLst>
              <a:ext uri="{FF2B5EF4-FFF2-40B4-BE49-F238E27FC236}">
                <a16:creationId xmlns:a16="http://schemas.microsoft.com/office/drawing/2014/main" id="{34B234EF-150A-6FBB-3810-11CC0B3BCB26}"/>
              </a:ext>
            </a:extLst>
          </p:cNvPr>
          <p:cNvSpPr/>
          <p:nvPr/>
        </p:nvSpPr>
        <p:spPr>
          <a:xfrm>
            <a:off x="2486338" y="6312413"/>
            <a:ext cx="6837846" cy="128119"/>
          </a:xfrm>
          <a:prstGeom prst="rect">
            <a:avLst/>
          </a:prstGeom>
        </p:spPr>
        <p:txBody>
          <a:bodyPr wrap="none" lIns="0" tIns="0" rIns="0" bIns="0"/>
          <a:lstStyle/>
          <a:p>
            <a:pPr algn="just">
              <a:defRPr/>
            </a:pPr>
            <a:r>
              <a:rPr lang="en-US" sz="680" b="1">
                <a:solidFill>
                  <a:srgbClr val="CB7A7E"/>
                </a:solidFill>
                <a:latin typeface="Segoe UI"/>
              </a:rPr>
              <a:t>FLASH NEWS: </a:t>
            </a:r>
            <a:r>
              <a:rPr lang="en-US" sz="680" b="1">
                <a:solidFill>
                  <a:srgbClr val="579979"/>
                </a:solidFill>
                <a:latin typeface="Segoe UI"/>
              </a:rPr>
              <a:t>;_s    </a:t>
            </a:r>
            <a:r>
              <a:rPr lang="en-US" sz="680" b="1">
                <a:solidFill>
                  <a:srgbClr val="C08843"/>
                </a:solidFill>
                <a:latin typeface="Segoe UI"/>
              </a:rPr>
              <a:t>^ </a:t>
            </a:r>
            <a:r>
              <a:rPr lang="en-US" sz="680" b="1">
                <a:solidFill>
                  <a:srgbClr val="579979"/>
                </a:solidFill>
                <a:latin typeface="Segoe UI"/>
              </a:rPr>
              <a:t>ADD A PDF OR DETAILS </a:t>
            </a:r>
            <a:r>
              <a:rPr lang="en-US" sz="680" b="1">
                <a:solidFill>
                  <a:srgbClr val="C08843"/>
                </a:solidFill>
                <a:latin typeface="Segoe UI"/>
              </a:rPr>
              <a:t>jg» </a:t>
            </a:r>
            <a:r>
              <a:rPr lang="en-US" sz="680" b="1">
                <a:solidFill>
                  <a:srgbClr val="579979"/>
                </a:solidFill>
                <a:latin typeface="Segoe UI"/>
              </a:rPr>
              <a:t>ADDA PDF OR DETAILS    ADD A PDF OR DETAILS </a:t>
            </a:r>
            <a:r>
              <a:rPr lang="en-US" sz="680" b="1">
                <a:solidFill>
                  <a:srgbClr val="546422"/>
                </a:solidFill>
                <a:latin typeface="Segoe UI"/>
              </a:rPr>
              <a:t>H </a:t>
            </a:r>
            <a:r>
              <a:rPr lang="en-US" sz="680" b="1">
                <a:solidFill>
                  <a:srgbClr val="579979"/>
                </a:solidFill>
                <a:latin typeface="Segoe UI"/>
              </a:rPr>
              <a:t>ADD A PDF OR DETAILS </a:t>
            </a:r>
            <a:r>
              <a:rPr lang="en-US" sz="680" b="1">
                <a:solidFill>
                  <a:srgbClr val="546422"/>
                </a:solidFill>
                <a:latin typeface="Segoe UI"/>
              </a:rPr>
              <a:t>IK </a:t>
            </a:r>
            <a:r>
              <a:rPr lang="en-US" sz="680" b="1">
                <a:solidFill>
                  <a:srgbClr val="579979"/>
                </a:solidFill>
                <a:latin typeface="Segoe UI"/>
              </a:rPr>
              <a:t>ADD A PDF C</a:t>
            </a:r>
          </a:p>
        </p:txBody>
      </p:sp>
      <p:sp>
        <p:nvSpPr>
          <p:cNvPr id="12" name="TextBox 11">
            <a:extLst>
              <a:ext uri="{FF2B5EF4-FFF2-40B4-BE49-F238E27FC236}">
                <a16:creationId xmlns:a16="http://schemas.microsoft.com/office/drawing/2014/main" id="{680BA1EA-33AC-6F7D-B2BF-CFED05F4404A}"/>
              </a:ext>
            </a:extLst>
          </p:cNvPr>
          <p:cNvSpPr txBox="1"/>
          <p:nvPr/>
        </p:nvSpPr>
        <p:spPr>
          <a:xfrm>
            <a:off x="1029516" y="348912"/>
            <a:ext cx="6101080" cy="369332"/>
          </a:xfrm>
          <a:prstGeom prst="rect">
            <a:avLst/>
          </a:prstGeom>
          <a:noFill/>
        </p:spPr>
        <p:txBody>
          <a:bodyPr wrap="square">
            <a:spAutoFit/>
          </a:bodyPr>
          <a:lstStyle/>
          <a:p>
            <a:r>
              <a:rPr lang="en-US" altLang="en-US" b="1" dirty="0">
                <a:solidFill>
                  <a:schemeClr val="accent2"/>
                </a:solidFill>
                <a:latin typeface="Times New Roman" panose="02020603050405020304" pitchFamily="18" charset="0"/>
              </a:rPr>
              <a:t>FIRST PAGE</a:t>
            </a:r>
            <a:endParaRPr lang="en-IN"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2E899842-B9C3-597E-4E55-3ACB389C6925}"/>
              </a:ext>
            </a:extLst>
          </p:cNvPr>
          <p:cNvSpPr>
            <a:spLocks noChangeArrowheads="1"/>
          </p:cNvSpPr>
          <p:nvPr/>
        </p:nvSpPr>
        <p:spPr bwMode="auto">
          <a:xfrm>
            <a:off x="1462528" y="720017"/>
            <a:ext cx="3316715" cy="34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THE INFORMATION OF E-AGRI</a:t>
            </a:r>
            <a:r>
              <a:rPr lang="en-US" altLang="en-US" sz="1632" dirty="0">
                <a:solidFill>
                  <a:schemeClr val="accent2"/>
                </a:solidFill>
                <a:latin typeface="Times New Roman" panose="02020603050405020304" pitchFamily="18" charset="0"/>
              </a:rPr>
              <a:t>:</a:t>
            </a:r>
          </a:p>
        </p:txBody>
      </p:sp>
      <p:sp>
        <p:nvSpPr>
          <p:cNvPr id="11267" name="Rectangle 2">
            <a:extLst>
              <a:ext uri="{FF2B5EF4-FFF2-40B4-BE49-F238E27FC236}">
                <a16:creationId xmlns:a16="http://schemas.microsoft.com/office/drawing/2014/main" id="{03678538-C3C2-1B8A-2416-89194986BF55}"/>
              </a:ext>
            </a:extLst>
          </p:cNvPr>
          <p:cNvSpPr>
            <a:spLocks noChangeArrowheads="1"/>
          </p:cNvSpPr>
          <p:nvPr/>
        </p:nvSpPr>
        <p:spPr bwMode="auto">
          <a:xfrm>
            <a:off x="3228850" y="1065508"/>
            <a:ext cx="2867149" cy="478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r">
              <a:spcAft>
                <a:spcPts val="952"/>
              </a:spcAft>
              <a:buFont typeface="Wingdings" panose="05000000000000000000" pitchFamily="2" charset="2"/>
              <a:buChar char="v"/>
            </a:pPr>
            <a:endParaRPr lang="en-US" altLang="en-US" sz="2267" b="1" dirty="0">
              <a:solidFill>
                <a:srgbClr val="D7622E"/>
              </a:solidFill>
              <a:latin typeface="Times New Roman" panose="02020603050405020304" pitchFamily="18" charset="0"/>
            </a:endParaRPr>
          </a:p>
          <a:p>
            <a:pPr marL="342900" indent="-342900" algn="ctr">
              <a:spcAft>
                <a:spcPts val="1519"/>
              </a:spcAft>
              <a:buFont typeface="Wingdings" panose="05000000000000000000" pitchFamily="2" charset="2"/>
              <a:buChar char="Ø"/>
            </a:pPr>
            <a:r>
              <a:rPr lang="en-US" altLang="en-US" sz="2000" b="1" dirty="0">
                <a:solidFill>
                  <a:srgbClr val="CB7C68"/>
                </a:solidFill>
                <a:latin typeface="Segoe UI" panose="020B0502040204020203" pitchFamily="34" charset="0"/>
              </a:rPr>
              <a:t>IMPORTANT LINKS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AGRI CHANNEL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CHANNEL VIDEOS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 AGRICULTRE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ANIMAL HUSBANDRY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HORTIUCULTRE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FISHERIES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SERICULTRE</a:t>
            </a: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CROPS OWNERSHIP</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 INTER CROPS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SRIVARISAGU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PLANT PROTECTION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ORGANIC FARMING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MACHINERY</a:t>
            </a:r>
          </a:p>
          <a:p>
            <a:pPr marL="285750" indent="-285750" algn="just">
              <a:lnSpc>
                <a:spcPts val="1916"/>
              </a:lnSpc>
              <a:buFont typeface="Wingdings" panose="05000000000000000000" pitchFamily="2" charset="2"/>
              <a:buChar char="v"/>
            </a:pPr>
            <a:r>
              <a:rPr lang="en-US" altLang="en-US" sz="1600" dirty="0">
                <a:solidFill>
                  <a:srgbClr val="959595"/>
                </a:solidFill>
                <a:latin typeface="Arial" panose="020B0604020202020204" pitchFamily="34" charset="0"/>
              </a:rPr>
              <a:t>SOIL </a:t>
            </a:r>
            <a:r>
              <a:rPr lang="en-US" altLang="en-US" sz="1600" dirty="0">
                <a:solidFill>
                  <a:srgbClr val="6E6E6D"/>
                </a:solidFill>
                <a:latin typeface="Arial" panose="020B0604020202020204" pitchFamily="34" charset="0"/>
              </a:rPr>
              <a:t>TEST</a:t>
            </a:r>
          </a:p>
          <a:p>
            <a:pPr marL="285750" indent="-285750">
              <a:lnSpc>
                <a:spcPts val="1916"/>
              </a:lnSpc>
              <a:buFont typeface="Wingdings" panose="05000000000000000000" pitchFamily="2" charset="2"/>
              <a:buChar char="v"/>
            </a:pPr>
            <a:r>
              <a:rPr lang="en-US" altLang="en-US" sz="1600" dirty="0">
                <a:solidFill>
                  <a:srgbClr val="959595"/>
                </a:solidFill>
                <a:latin typeface="Arial" panose="020B0604020202020204" pitchFamily="34" charset="0"/>
              </a:rPr>
              <a:t>'</a:t>
            </a:r>
            <a:r>
              <a:rPr lang="en-US" altLang="en-US" sz="1600" dirty="0">
                <a:solidFill>
                  <a:srgbClr val="6E6E6D"/>
                </a:solidFill>
                <a:latin typeface="Arial" panose="020B0604020202020204" pitchFamily="34" charset="0"/>
              </a:rPr>
              <a:t>MARKET PRICES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THE WEATHER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ADD FEATUR</a:t>
            </a:r>
            <a:r>
              <a:rPr lang="en-US" altLang="en-US" sz="1000" dirty="0">
                <a:solidFill>
                  <a:srgbClr val="6E6E6D"/>
                </a:solidFill>
                <a:latin typeface="Arial" panose="020B0604020202020204" pitchFamily="34" charset="0"/>
              </a:rPr>
              <a:t>E</a:t>
            </a:r>
          </a:p>
        </p:txBody>
      </p:sp>
      <p:sp>
        <p:nvSpPr>
          <p:cNvPr id="4" name="Rectangle 3">
            <a:extLst>
              <a:ext uri="{FF2B5EF4-FFF2-40B4-BE49-F238E27FC236}">
                <a16:creationId xmlns:a16="http://schemas.microsoft.com/office/drawing/2014/main" id="{E344DAC9-1375-8E4C-E01C-16D7D6ECEEF7}"/>
              </a:ext>
            </a:extLst>
          </p:cNvPr>
          <p:cNvSpPr/>
          <p:nvPr/>
        </p:nvSpPr>
        <p:spPr>
          <a:xfrm>
            <a:off x="3679563" y="1247666"/>
            <a:ext cx="5224115" cy="5935454"/>
          </a:xfrm>
          <a:prstGeom prst="rect">
            <a:avLst/>
          </a:prstGeom>
        </p:spPr>
        <p:txBody>
          <a:bodyPr lIns="0" tIns="0" rIns="0" bIns="0"/>
          <a:lstStyle/>
          <a:p>
            <a:pPr>
              <a:spcAft>
                <a:spcPts val="1523"/>
              </a:spcAft>
              <a:defRPr/>
            </a:pPr>
            <a:endParaRPr lang="en-US" sz="680" b="1" dirty="0">
              <a:solidFill>
                <a:srgbClr val="6E6E6D"/>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A7537-9568-5D5A-B9C6-8E09E736C0C8}"/>
              </a:ext>
            </a:extLst>
          </p:cNvPr>
          <p:cNvSpPr txBox="1"/>
          <p:nvPr/>
        </p:nvSpPr>
        <p:spPr>
          <a:xfrm>
            <a:off x="896620" y="503358"/>
            <a:ext cx="6723380" cy="5676810"/>
          </a:xfrm>
          <a:prstGeom prst="rect">
            <a:avLst/>
          </a:prstGeom>
          <a:noFill/>
        </p:spPr>
        <p:txBody>
          <a:bodyPr wrap="square">
            <a:spAutoFit/>
          </a:bodyPr>
          <a:lstStyle/>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DISTANT VISION</a:t>
            </a:r>
          </a:p>
          <a:p>
            <a:pPr marL="285750" indent="-285750">
              <a:lnSpc>
                <a:spcPts val="1458"/>
              </a:lnSpc>
              <a:spcAft>
                <a:spcPts val="571"/>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Our </a:t>
            </a:r>
            <a:r>
              <a:rPr lang="en-US" dirty="0">
                <a:solidFill>
                  <a:srgbClr val="6E6E6D"/>
                </a:solidFill>
                <a:latin typeface="Times New Roman" panose="02020603050405020304" pitchFamily="18" charset="0"/>
                <a:cs typeface="Times New Roman" panose="02020603050405020304" pitchFamily="18" charset="0"/>
              </a:rPr>
              <a:t>ambition </a:t>
            </a:r>
            <a:r>
              <a:rPr lang="en-US" dirty="0">
                <a:solidFill>
                  <a:srgbClr val="595959"/>
                </a:solidFill>
                <a:latin typeface="Times New Roman" panose="02020603050405020304" pitchFamily="18" charset="0"/>
                <a:cs typeface="Times New Roman" panose="02020603050405020304" pitchFamily="18" charset="0"/>
              </a:rPr>
              <a:t>is </a:t>
            </a: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595959"/>
                </a:solidFill>
                <a:latin typeface="Times New Roman" panose="02020603050405020304" pitchFamily="18" charset="0"/>
                <a:cs typeface="Times New Roman" panose="02020603050405020304" pitchFamily="18" charset="0"/>
              </a:rPr>
              <a:t>make </a:t>
            </a:r>
            <a:r>
              <a:rPr lang="en-US" dirty="0">
                <a:solidFill>
                  <a:srgbClr val="6E6E6D"/>
                </a:solidFill>
                <a:latin typeface="Times New Roman" panose="02020603050405020304" pitchFamily="18" charset="0"/>
                <a:cs typeface="Times New Roman" panose="02020603050405020304" pitchFamily="18" charset="0"/>
              </a:rPr>
              <a:t>agriculture </a:t>
            </a:r>
            <a:r>
              <a:rPr lang="en-US" dirty="0">
                <a:solidFill>
                  <a:srgbClr val="595959"/>
                </a:solidFill>
                <a:latin typeface="Times New Roman" panose="02020603050405020304" pitchFamily="18" charset="0"/>
                <a:cs typeface="Times New Roman" panose="02020603050405020304" pitchFamily="18" charset="0"/>
              </a:rPr>
              <a:t>profitable </a:t>
            </a:r>
            <a:r>
              <a:rPr lang="en-US" dirty="0">
                <a:solidFill>
                  <a:srgbClr val="6E6E6D"/>
                </a:solidFill>
                <a:latin typeface="Times New Roman" panose="02020603050405020304" pitchFamily="18" charset="0"/>
                <a:cs typeface="Times New Roman" panose="02020603050405020304" pitchFamily="18" charset="0"/>
              </a:rPr>
              <a:t>and able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withstand international competition and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improve </a:t>
            </a:r>
            <a:r>
              <a:rPr lang="en-US" dirty="0">
                <a:solidFill>
                  <a:srgbClr val="80807F"/>
                </a:solidFill>
                <a:latin typeface="Times New Roman" panose="02020603050405020304" pitchFamily="18" charset="0"/>
                <a:cs typeface="Times New Roman" panose="02020603050405020304" pitchFamily="18" charset="0"/>
              </a:rPr>
              <a:t>the living standards of the farmers of </a:t>
            </a:r>
            <a:r>
              <a:rPr lang="en-US" dirty="0">
                <a:solidFill>
                  <a:srgbClr val="6E6E6D"/>
                </a:solidFill>
                <a:latin typeface="Times New Roman" panose="02020603050405020304" pitchFamily="18" charset="0"/>
                <a:cs typeface="Times New Roman" panose="02020603050405020304" pitchFamily="18" charset="0"/>
              </a:rPr>
              <a:t>Andhra </a:t>
            </a:r>
            <a:r>
              <a:rPr lang="en-US" dirty="0">
                <a:solidFill>
                  <a:srgbClr val="80807F"/>
                </a:solidFill>
                <a:latin typeface="Times New Roman" panose="02020603050405020304" pitchFamily="18" charset="0"/>
                <a:cs typeface="Times New Roman" panose="02020603050405020304" pitchFamily="18" charset="0"/>
              </a:rPr>
              <a:t>Pradesh.</a:t>
            </a:r>
          </a:p>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WILL</a:t>
            </a:r>
          </a:p>
          <a:p>
            <a:pPr marL="285750" indent="-285750">
              <a:lnSpc>
                <a:spcPts val="1480"/>
              </a:lnSpc>
              <a:spcAft>
                <a:spcPts val="190"/>
              </a:spcAft>
              <a:buFont typeface="Wingdings" panose="05000000000000000000" pitchFamily="2" charset="2"/>
              <a:buChar char="§"/>
              <a:defRPr/>
            </a:pPr>
            <a:r>
              <a:rPr lang="en-US" dirty="0">
                <a:solidFill>
                  <a:srgbClr val="6E6E6D"/>
                </a:solidFill>
                <a:latin typeface="Times New Roman" panose="02020603050405020304" pitchFamily="18" charset="0"/>
                <a:cs typeface="Times New Roman" panose="02020603050405020304" pitchFamily="18" charset="0"/>
              </a:rPr>
              <a:t>Strengthening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rural economy </a:t>
            </a:r>
            <a:r>
              <a:rPr lang="en-US" dirty="0">
                <a:solidFill>
                  <a:srgbClr val="80807F"/>
                </a:solidFill>
                <a:latin typeface="Times New Roman" panose="02020603050405020304" pitchFamily="18" charset="0"/>
                <a:cs typeface="Times New Roman" panose="02020603050405020304" pitchFamily="18" charset="0"/>
              </a:rPr>
              <a:t>by providing </a:t>
            </a:r>
            <a:r>
              <a:rPr lang="en-US" dirty="0">
                <a:solidFill>
                  <a:srgbClr val="6E6E6D"/>
                </a:solidFill>
                <a:latin typeface="Times New Roman" panose="02020603050405020304" pitchFamily="18" charset="0"/>
                <a:cs typeface="Times New Roman" panose="02020603050405020304" pitchFamily="18" charset="0"/>
              </a:rPr>
              <a:t>high-demand services to farmers </a:t>
            </a:r>
            <a:r>
              <a:rPr lang="en-US" dirty="0">
                <a:solidFill>
                  <a:srgbClr val="595959"/>
                </a:solidFill>
                <a:latin typeface="Times New Roman" panose="02020603050405020304" pitchFamily="18" charset="0"/>
                <a:cs typeface="Times New Roman" panose="02020603050405020304" pitchFamily="18" charset="0"/>
              </a:rPr>
              <a:t>and </a:t>
            </a:r>
            <a:r>
              <a:rPr lang="en-US" dirty="0">
                <a:solidFill>
                  <a:srgbClr val="6E6E6D"/>
                </a:solidFill>
                <a:latin typeface="Times New Roman" panose="02020603050405020304" pitchFamily="18" charset="0"/>
                <a:cs typeface="Times New Roman" panose="02020603050405020304" pitchFamily="18" charset="0"/>
              </a:rPr>
              <a:t>helping </a:t>
            </a:r>
            <a:r>
              <a:rPr lang="en-US" dirty="0">
                <a:solidFill>
                  <a:srgbClr val="595959"/>
                </a:solidFill>
                <a:latin typeface="Times New Roman" panose="02020603050405020304" pitchFamily="18" charset="0"/>
                <a:cs typeface="Times New Roman" panose="02020603050405020304" pitchFamily="18" charset="0"/>
              </a:rPr>
              <a:t>them </a:t>
            </a:r>
            <a:r>
              <a:rPr lang="en-US" dirty="0">
                <a:solidFill>
                  <a:srgbClr val="6E6E6D"/>
                </a:solidFill>
                <a:latin typeface="Times New Roman" panose="02020603050405020304" pitchFamily="18" charset="0"/>
                <a:cs typeface="Times New Roman" panose="02020603050405020304" pitchFamily="18" charset="0"/>
              </a:rPr>
              <a:t>shift from </a:t>
            </a:r>
            <a:r>
              <a:rPr lang="en-US" dirty="0">
                <a:solidFill>
                  <a:srgbClr val="80807F"/>
                </a:solidFill>
                <a:latin typeface="Times New Roman" panose="02020603050405020304" pitchFamily="18" charset="0"/>
                <a:cs typeface="Times New Roman" panose="02020603050405020304" pitchFamily="18" charset="0"/>
              </a:rPr>
              <a:t>subsistence agriculture to commercial agriculture </a:t>
            </a:r>
            <a:r>
              <a:rPr lang="en-US" dirty="0">
                <a:solidFill>
                  <a:srgbClr val="6E6E6D"/>
                </a:solidFill>
                <a:latin typeface="Times New Roman" panose="02020603050405020304" pitchFamily="18" charset="0"/>
                <a:cs typeface="Times New Roman" panose="02020603050405020304" pitchFamily="18" charset="0"/>
              </a:rPr>
              <a:t>without </a:t>
            </a:r>
            <a:r>
              <a:rPr lang="en-US" dirty="0">
                <a:solidFill>
                  <a:srgbClr val="80807F"/>
                </a:solidFill>
                <a:latin typeface="Times New Roman" panose="02020603050405020304" pitchFamily="18" charset="0"/>
                <a:cs typeface="Times New Roman" panose="02020603050405020304" pitchFamily="18" charset="0"/>
              </a:rPr>
              <a:t>harming the balance of nature.</a:t>
            </a:r>
          </a:p>
          <a:p>
            <a:pPr marL="285750" indent="-285750">
              <a:lnSpc>
                <a:spcPts val="1545"/>
              </a:lnSpc>
              <a:spcAft>
                <a:spcPts val="571"/>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create profitable and </a:t>
            </a:r>
            <a:r>
              <a:rPr lang="en-US" dirty="0">
                <a:solidFill>
                  <a:srgbClr val="6E6E6D"/>
                </a:solidFill>
                <a:latin typeface="Times New Roman" panose="02020603050405020304" pitchFamily="18" charset="0"/>
                <a:cs typeface="Times New Roman" panose="02020603050405020304" pitchFamily="18" charset="0"/>
              </a:rPr>
              <a:t>sustainable </a:t>
            </a:r>
            <a:r>
              <a:rPr lang="en-US" dirty="0">
                <a:solidFill>
                  <a:srgbClr val="80807F"/>
                </a:solidFill>
                <a:latin typeface="Times New Roman" panose="02020603050405020304" pitchFamily="18" charset="0"/>
                <a:cs typeface="Times New Roman" panose="02020603050405020304" pitchFamily="18" charset="0"/>
              </a:rPr>
              <a:t>agriculture that can withstand International competition by promoting </a:t>
            </a:r>
            <a:r>
              <a:rPr lang="en-US" dirty="0">
                <a:solidFill>
                  <a:srgbClr val="6E6E6D"/>
                </a:solidFill>
                <a:latin typeface="Times New Roman" panose="02020603050405020304" pitchFamily="18" charset="0"/>
                <a:cs typeface="Times New Roman" panose="02020603050405020304" pitchFamily="18" charset="0"/>
              </a:rPr>
              <a:t>diversified </a:t>
            </a:r>
            <a:r>
              <a:rPr lang="en-US" dirty="0">
                <a:solidFill>
                  <a:srgbClr val="80807F"/>
                </a:solidFill>
                <a:latin typeface="Times New Roman" panose="02020603050405020304" pitchFamily="18" charset="0"/>
                <a:cs typeface="Times New Roman" panose="02020603050405020304" pitchFamily="18" charset="0"/>
              </a:rPr>
              <a:t>crops, </a:t>
            </a:r>
            <a:r>
              <a:rPr lang="en-US" dirty="0">
                <a:solidFill>
                  <a:srgbClr val="6E6E6D"/>
                </a:solidFill>
                <a:latin typeface="Times New Roman" panose="02020603050405020304" pitchFamily="18" charset="0"/>
                <a:cs typeface="Times New Roman" panose="02020603050405020304" pitchFamily="18" charset="0"/>
              </a:rPr>
              <a:t>adding </a:t>
            </a:r>
            <a:r>
              <a:rPr lang="en-US" dirty="0">
                <a:solidFill>
                  <a:srgbClr val="80807F"/>
                </a:solidFill>
                <a:latin typeface="Times New Roman" panose="02020603050405020304" pitchFamily="18" charset="0"/>
                <a:cs typeface="Times New Roman" panose="02020603050405020304" pitchFamily="18" charset="0"/>
              </a:rPr>
              <a:t>value </a:t>
            </a: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80807F"/>
                </a:solidFill>
                <a:latin typeface="Times New Roman" panose="02020603050405020304" pitchFamily="18" charset="0"/>
                <a:cs typeface="Times New Roman" panose="02020603050405020304" pitchFamily="18" charset="0"/>
              </a:rPr>
              <a:t>products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providing necessary </a:t>
            </a:r>
            <a:r>
              <a:rPr lang="en-US" dirty="0">
                <a:solidFill>
                  <a:srgbClr val="6E6E6D"/>
                </a:solidFill>
                <a:latin typeface="Times New Roman" panose="02020603050405020304" pitchFamily="18" charset="0"/>
                <a:cs typeface="Times New Roman" panose="02020603050405020304" pitchFamily="18" charset="0"/>
              </a:rPr>
              <a:t>market facilities.</a:t>
            </a:r>
          </a:p>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INTENTIONS</a:t>
            </a:r>
          </a:p>
          <a:p>
            <a:pPr marL="285750" indent="-285750">
              <a:lnSpc>
                <a:spcPts val="1458"/>
              </a:lnSpc>
              <a:spcAft>
                <a:spcPts val="190"/>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achieve </a:t>
            </a:r>
            <a:r>
              <a:rPr lang="en-US" dirty="0">
                <a:solidFill>
                  <a:srgbClr val="6E6E6D"/>
                </a:solidFill>
                <a:latin typeface="Times New Roman" panose="02020603050405020304" pitchFamily="18" charset="0"/>
                <a:cs typeface="Times New Roman" panose="02020603050405020304" pitchFamily="18" charset="0"/>
              </a:rPr>
              <a:t>a </a:t>
            </a:r>
            <a:r>
              <a:rPr lang="en-US" dirty="0">
                <a:solidFill>
                  <a:srgbClr val="80807F"/>
                </a:solidFill>
                <a:latin typeface="Times New Roman" panose="02020603050405020304" pitchFamily="18" charset="0"/>
                <a:cs typeface="Times New Roman" panose="02020603050405020304" pitchFamily="18" charset="0"/>
              </a:rPr>
              <a:t>growth rate of </a:t>
            </a:r>
            <a:r>
              <a:rPr lang="en-US" dirty="0">
                <a:solidFill>
                  <a:srgbClr val="6E6E6D"/>
                </a:solidFill>
                <a:latin typeface="Times New Roman" panose="02020603050405020304" pitchFamily="18" charset="0"/>
                <a:cs typeface="Times New Roman" panose="02020603050405020304" pitchFamily="18" charset="0"/>
              </a:rPr>
              <a:t>5 </a:t>
            </a:r>
            <a:r>
              <a:rPr lang="en-US" dirty="0">
                <a:solidFill>
                  <a:srgbClr val="80807F"/>
                </a:solidFill>
                <a:latin typeface="Times New Roman" panose="02020603050405020304" pitchFamily="18" charset="0"/>
                <a:cs typeface="Times New Roman" panose="02020603050405020304" pitchFamily="18" charset="0"/>
              </a:rPr>
              <a:t>percent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above in agriculture by increasing crop production and </a:t>
            </a:r>
            <a:r>
              <a:rPr lang="en-US" dirty="0">
                <a:solidFill>
                  <a:srgbClr val="6E6E6D"/>
                </a:solidFill>
                <a:latin typeface="Times New Roman" panose="02020603050405020304" pitchFamily="18" charset="0"/>
                <a:cs typeface="Times New Roman" panose="02020603050405020304" pitchFamily="18" charset="0"/>
              </a:rPr>
              <a:t>productivity </a:t>
            </a:r>
            <a:r>
              <a:rPr lang="en-US" dirty="0">
                <a:solidFill>
                  <a:srgbClr val="80807F"/>
                </a:solidFill>
                <a:latin typeface="Times New Roman" panose="02020603050405020304" pitchFamily="18" charset="0"/>
                <a:cs typeface="Times New Roman" panose="02020603050405020304" pitchFamily="18" charset="0"/>
              </a:rPr>
              <a:t>through </a:t>
            </a:r>
            <a:r>
              <a:rPr lang="en-US" dirty="0">
                <a:solidFill>
                  <a:srgbClr val="6E6E6D"/>
                </a:solidFill>
                <a:latin typeface="Times New Roman" panose="02020603050405020304" pitchFamily="18" charset="0"/>
                <a:cs typeface="Times New Roman" panose="02020603050405020304" pitchFamily="18" charset="0"/>
              </a:rPr>
              <a:t>effective technology </a:t>
            </a:r>
            <a:r>
              <a:rPr lang="en-US" dirty="0">
                <a:solidFill>
                  <a:srgbClr val="595959"/>
                </a:solidFill>
                <a:latin typeface="Times New Roman" panose="02020603050405020304" pitchFamily="18" charset="0"/>
                <a:cs typeface="Times New Roman" panose="02020603050405020304" pitchFamily="18" charset="0"/>
              </a:rPr>
              <a:t>transfer </a:t>
            </a:r>
            <a:r>
              <a:rPr lang="en-US" dirty="0">
                <a:solidFill>
                  <a:srgbClr val="6E6E6D"/>
                </a:solidFill>
                <a:latin typeface="Times New Roman" panose="02020603050405020304" pitchFamily="18" charset="0"/>
                <a:cs typeface="Times New Roman" panose="02020603050405020304" pitchFamily="18" charset="0"/>
              </a:rPr>
              <a:t>and adoption by farmers.</a:t>
            </a:r>
          </a:p>
          <a:p>
            <a:pPr marL="285750" indent="-285750">
              <a:lnSpc>
                <a:spcPts val="1502"/>
              </a:lnSpc>
              <a:spcAft>
                <a:spcPts val="190"/>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reduce </a:t>
            </a:r>
            <a:r>
              <a:rPr lang="en-US" dirty="0">
                <a:solidFill>
                  <a:srgbClr val="80807F"/>
                </a:solidFill>
                <a:latin typeface="Times New Roman" panose="02020603050405020304" pitchFamily="18" charset="0"/>
                <a:cs typeface="Times New Roman" panose="02020603050405020304" pitchFamily="18" charset="0"/>
              </a:rPr>
              <a:t>cost of </a:t>
            </a:r>
            <a:r>
              <a:rPr lang="en-US" dirty="0">
                <a:solidFill>
                  <a:srgbClr val="6E6E6D"/>
                </a:solidFill>
                <a:latin typeface="Times New Roman" panose="02020603050405020304" pitchFamily="18" charset="0"/>
                <a:cs typeface="Times New Roman" panose="02020603050405020304" pitchFamily="18" charset="0"/>
              </a:rPr>
              <a:t>production through </a:t>
            </a:r>
            <a:r>
              <a:rPr lang="en-US" dirty="0">
                <a:solidFill>
                  <a:srgbClr val="80807F"/>
                </a:solidFill>
                <a:latin typeface="Times New Roman" panose="02020603050405020304" pitchFamily="18" charset="0"/>
                <a:cs typeface="Times New Roman" panose="02020603050405020304" pitchFamily="18" charset="0"/>
              </a:rPr>
              <a:t>biological </a:t>
            </a:r>
            <a:r>
              <a:rPr lang="en-US" dirty="0">
                <a:solidFill>
                  <a:srgbClr val="6E6E6D"/>
                </a:solidFill>
                <a:latin typeface="Times New Roman" panose="02020603050405020304" pitchFamily="18" charset="0"/>
                <a:cs typeface="Times New Roman" panose="02020603050405020304" pitchFamily="18" charset="0"/>
              </a:rPr>
              <a:t>methods, increase farmers' </a:t>
            </a:r>
            <a:r>
              <a:rPr lang="en-US" dirty="0">
                <a:solidFill>
                  <a:srgbClr val="80807F"/>
                </a:solidFill>
                <a:latin typeface="Times New Roman" panose="02020603050405020304" pitchFamily="18" charset="0"/>
                <a:cs typeface="Times New Roman" panose="02020603050405020304" pitchFamily="18" charset="0"/>
              </a:rPr>
              <a:t>agricultural income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empower </a:t>
            </a:r>
            <a:r>
              <a:rPr lang="en-US" dirty="0">
                <a:solidFill>
                  <a:srgbClr val="6E6E6D"/>
                </a:solidFill>
                <a:latin typeface="Times New Roman" panose="02020603050405020304" pitchFamily="18" charset="0"/>
                <a:cs typeface="Times New Roman" panose="02020603050405020304" pitchFamily="18" charset="0"/>
              </a:rPr>
              <a:t>farmers </a:t>
            </a:r>
            <a:r>
              <a:rPr lang="en-US" dirty="0">
                <a:solidFill>
                  <a:srgbClr val="80807F"/>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use </a:t>
            </a:r>
            <a:r>
              <a:rPr lang="en-US" dirty="0">
                <a:solidFill>
                  <a:srgbClr val="595959"/>
                </a:solidFill>
                <a:latin typeface="Times New Roman" panose="02020603050405020304" pitchFamily="18" charset="0"/>
                <a:cs typeface="Times New Roman" panose="02020603050405020304" pitchFamily="18" charset="0"/>
              </a:rPr>
              <a:t>land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595959"/>
                </a:solidFill>
                <a:latin typeface="Times New Roman" panose="02020603050405020304" pitchFamily="18" charset="0"/>
                <a:cs typeface="Times New Roman" panose="02020603050405020304" pitchFamily="18" charset="0"/>
              </a:rPr>
              <a:t>water </a:t>
            </a:r>
            <a:r>
              <a:rPr lang="en-US" dirty="0">
                <a:solidFill>
                  <a:srgbClr val="6E6E6D"/>
                </a:solidFill>
                <a:latin typeface="Times New Roman" panose="02020603050405020304" pitchFamily="18" charset="0"/>
                <a:cs typeface="Times New Roman" panose="02020603050405020304" pitchFamily="18" charset="0"/>
              </a:rPr>
              <a:t>resources sustainably.</a:t>
            </a:r>
          </a:p>
          <a:p>
            <a:pPr marL="285750" indent="-285750">
              <a:lnSpc>
                <a:spcPts val="1502"/>
              </a:lnSpc>
              <a:buFont typeface="Wingdings" panose="05000000000000000000" pitchFamily="2" charset="2"/>
              <a:buChar char="§"/>
              <a:defRPr/>
            </a:pP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595959"/>
                </a:solidFill>
                <a:latin typeface="Times New Roman" panose="02020603050405020304" pitchFamily="18" charset="0"/>
                <a:cs typeface="Times New Roman" panose="02020603050405020304" pitchFamily="18" charset="0"/>
              </a:rPr>
              <a:t>prepare the necessary </a:t>
            </a:r>
            <a:r>
              <a:rPr lang="en-US" dirty="0">
                <a:solidFill>
                  <a:srgbClr val="6E6E6D"/>
                </a:solidFill>
                <a:latin typeface="Times New Roman" panose="02020603050405020304" pitchFamily="18" charset="0"/>
                <a:cs typeface="Times New Roman" panose="02020603050405020304" pitchFamily="18" charset="0"/>
              </a:rPr>
              <a:t>plans and instructions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face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challenges faced </a:t>
            </a:r>
            <a:r>
              <a:rPr lang="en-US" dirty="0">
                <a:solidFill>
                  <a:srgbClr val="595959"/>
                </a:solidFill>
                <a:latin typeface="Times New Roman" panose="02020603050405020304" pitchFamily="18" charset="0"/>
                <a:cs typeface="Times New Roman" panose="02020603050405020304" pitchFamily="18" charset="0"/>
              </a:rPr>
              <a:t>in </a:t>
            </a:r>
            <a:r>
              <a:rPr lang="en-US" dirty="0">
                <a:solidFill>
                  <a:srgbClr val="80807F"/>
                </a:solidFill>
                <a:latin typeface="Times New Roman" panose="02020603050405020304" pitchFamily="18" charset="0"/>
                <a:cs typeface="Times New Roman" panose="02020603050405020304" pitchFamily="18" charset="0"/>
              </a:rPr>
              <a:t>the </a:t>
            </a:r>
            <a:r>
              <a:rPr lang="en-US" dirty="0">
                <a:solidFill>
                  <a:srgbClr val="595959"/>
                </a:solidFill>
                <a:latin typeface="Times New Roman" panose="02020603050405020304" pitchFamily="18" charset="0"/>
                <a:cs typeface="Times New Roman" panose="02020603050405020304" pitchFamily="18" charset="0"/>
              </a:rPr>
              <a:t>development </a:t>
            </a:r>
            <a:r>
              <a:rPr lang="en-US" dirty="0">
                <a:solidFill>
                  <a:srgbClr val="6E6E6D"/>
                </a:solidFill>
                <a:latin typeface="Times New Roman" panose="02020603050405020304" pitchFamily="18" charset="0"/>
                <a:cs typeface="Times New Roman" panose="02020603050405020304" pitchFamily="18" charset="0"/>
              </a:rPr>
              <a:t>of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agriculture </a:t>
            </a:r>
            <a:r>
              <a:rPr lang="en-US" dirty="0">
                <a:solidFill>
                  <a:srgbClr val="80807F"/>
                </a:solidFill>
                <a:latin typeface="Times New Roman" panose="02020603050405020304" pitchFamily="18" charset="0"/>
                <a:cs typeface="Times New Roman" panose="02020603050405020304" pitchFamily="18" charset="0"/>
              </a:rPr>
              <a:t>sector </a:t>
            </a:r>
            <a:r>
              <a:rPr lang="en-US" dirty="0">
                <a:solidFill>
                  <a:srgbClr val="6E6E6D"/>
                </a:solidFill>
                <a:latin typeface="Times New Roman" panose="02020603050405020304" pitchFamily="18" charset="0"/>
                <a:cs typeface="Times New Roman" panose="02020603050405020304" pitchFamily="18" charset="0"/>
              </a:rPr>
              <a:t>and to </a:t>
            </a:r>
            <a:r>
              <a:rPr lang="en-US" dirty="0">
                <a:solidFill>
                  <a:srgbClr val="80807F"/>
                </a:solidFill>
                <a:latin typeface="Times New Roman" panose="02020603050405020304" pitchFamily="18" charset="0"/>
                <a:cs typeface="Times New Roman" panose="02020603050405020304" pitchFamily="18" charset="0"/>
              </a:rPr>
              <a:t>formulate </a:t>
            </a:r>
            <a:r>
              <a:rPr lang="en-US" dirty="0">
                <a:solidFill>
                  <a:srgbClr val="6E6E6D"/>
                </a:solidFill>
                <a:latin typeface="Times New Roman" panose="02020603050405020304" pitchFamily="18" charset="0"/>
                <a:cs typeface="Times New Roman" panose="02020603050405020304" pitchFamily="18" charset="0"/>
              </a:rPr>
              <a:t>specific procedures and directions for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80807F"/>
                </a:solidFill>
                <a:latin typeface="Times New Roman" panose="02020603050405020304" pitchFamily="18" charset="0"/>
                <a:cs typeface="Times New Roman" panose="02020603050405020304" pitchFamily="18" charset="0"/>
              </a:rPr>
              <a:t>agriculture </a:t>
            </a:r>
            <a:r>
              <a:rPr lang="en-US" dirty="0">
                <a:solidFill>
                  <a:srgbClr val="6E6E6D"/>
                </a:solidFill>
                <a:latin typeface="Times New Roman" panose="02020603050405020304" pitchFamily="18" charset="0"/>
                <a:cs typeface="Times New Roman" panose="02020603050405020304" pitchFamily="18" charset="0"/>
              </a:rPr>
              <a:t>department.</a:t>
            </a:r>
          </a:p>
        </p:txBody>
      </p:sp>
    </p:spTree>
    <p:extLst>
      <p:ext uri="{BB962C8B-B14F-4D97-AF65-F5344CB8AC3E}">
        <p14:creationId xmlns:p14="http://schemas.microsoft.com/office/powerpoint/2010/main" val="386928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D4A0B-60C4-57E3-641D-6A771D697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 y="561975"/>
            <a:ext cx="8453120" cy="5442585"/>
          </a:xfrm>
          <a:prstGeom prst="rect">
            <a:avLst/>
          </a:prstGeom>
        </p:spPr>
      </p:pic>
    </p:spTree>
    <p:extLst>
      <p:ext uri="{BB962C8B-B14F-4D97-AF65-F5344CB8AC3E}">
        <p14:creationId xmlns:p14="http://schemas.microsoft.com/office/powerpoint/2010/main" val="196630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E3049-7DCC-6D42-AD4B-5545222A9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657860"/>
            <a:ext cx="8331200" cy="5542280"/>
          </a:xfrm>
          <a:prstGeom prst="rect">
            <a:avLst/>
          </a:prstGeom>
        </p:spPr>
      </p:pic>
    </p:spTree>
    <p:extLst>
      <p:ext uri="{BB962C8B-B14F-4D97-AF65-F5344CB8AC3E}">
        <p14:creationId xmlns:p14="http://schemas.microsoft.com/office/powerpoint/2010/main" val="163018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DA538-4AF3-6E8A-1D7E-37D983A8C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695425"/>
            <a:ext cx="8879840" cy="5014495"/>
          </a:xfrm>
          <a:prstGeom prst="rect">
            <a:avLst/>
          </a:prstGeom>
        </p:spPr>
      </p:pic>
    </p:spTree>
    <p:extLst>
      <p:ext uri="{BB962C8B-B14F-4D97-AF65-F5344CB8AC3E}">
        <p14:creationId xmlns:p14="http://schemas.microsoft.com/office/powerpoint/2010/main" val="16073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0CE2E9F-5250-E03D-C60B-8C51C2C08C6A}"/>
              </a:ext>
            </a:extLst>
          </p:cNvPr>
          <p:cNvSpPr>
            <a:spLocks noChangeArrowheads="1"/>
          </p:cNvSpPr>
          <p:nvPr/>
        </p:nvSpPr>
        <p:spPr bwMode="auto">
          <a:xfrm>
            <a:off x="1719187" y="1359482"/>
            <a:ext cx="6921340" cy="194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spcAft>
                <a:spcPts val="1712"/>
              </a:spcAft>
              <a:buFont typeface="Wingdings" panose="05000000000000000000" pitchFamily="2" charset="2"/>
              <a:buChar char="Ø"/>
            </a:pPr>
            <a:r>
              <a:rPr lang="en-US" altLang="en-US" sz="2800" b="1" dirty="0">
                <a:solidFill>
                  <a:schemeClr val="accent2"/>
                </a:solidFill>
                <a:latin typeface="Times New Roman" panose="02020603050405020304" pitchFamily="18" charset="0"/>
              </a:rPr>
              <a:t>STRENGTHS:</a:t>
            </a:r>
          </a:p>
          <a:p>
            <a:pPr algn="just">
              <a:lnSpc>
                <a:spcPts val="1961"/>
              </a:lnSpc>
            </a:pPr>
            <a:r>
              <a:rPr lang="en-US" altLang="en-US" sz="2000" dirty="0">
                <a:solidFill>
                  <a:srgbClr val="546422"/>
                </a:solidFill>
                <a:latin typeface="Times New Roman" panose="02020603050405020304" pitchFamily="18" charset="0"/>
              </a:rPr>
              <a:t>•    Good look and feel</a:t>
            </a:r>
          </a:p>
          <a:p>
            <a:pPr algn="just">
              <a:lnSpc>
                <a:spcPts val="1961"/>
              </a:lnSpc>
            </a:pPr>
            <a:r>
              <a:rPr lang="en-US" altLang="en-US" sz="2000" dirty="0">
                <a:solidFill>
                  <a:srgbClr val="546422"/>
                </a:solidFill>
                <a:latin typeface="Times New Roman" panose="02020603050405020304" pitchFamily="18" charset="0"/>
              </a:rPr>
              <a:t>•    It provides valuable and valid information regarding soils, crops and fertilizers</a:t>
            </a:r>
          </a:p>
          <a:p>
            <a:pPr>
              <a:lnSpc>
                <a:spcPts val="1961"/>
              </a:lnSpc>
            </a:pPr>
            <a:r>
              <a:rPr lang="en-US" altLang="en-US" sz="2000" dirty="0">
                <a:solidFill>
                  <a:srgbClr val="546422"/>
                </a:solidFill>
                <a:latin typeface="Times New Roman" panose="02020603050405020304" pitchFamily="18" charset="0"/>
              </a:rPr>
              <a:t>•    Awareness is also provided for users regarding technologies that can be used in farming.</a:t>
            </a:r>
          </a:p>
          <a:p>
            <a:pPr>
              <a:lnSpc>
                <a:spcPts val="1961"/>
              </a:lnSpc>
              <a:spcAft>
                <a:spcPts val="3423"/>
              </a:spcAft>
            </a:pPr>
            <a:r>
              <a:rPr lang="en-US" altLang="en-US" sz="2000" dirty="0">
                <a:solidFill>
                  <a:srgbClr val="546422"/>
                </a:solidFill>
                <a:latin typeface="Times New Roman" panose="02020603050405020304" pitchFamily="18" charset="0"/>
              </a:rPr>
              <a:t>•    The users can also search their interested crops information that can be answered by the website.</a:t>
            </a:r>
          </a:p>
        </p:txBody>
      </p:sp>
      <p:sp>
        <p:nvSpPr>
          <p:cNvPr id="4" name="Rectangle 3">
            <a:extLst>
              <a:ext uri="{FF2B5EF4-FFF2-40B4-BE49-F238E27FC236}">
                <a16:creationId xmlns:a16="http://schemas.microsoft.com/office/drawing/2014/main" id="{8B31926D-DA54-61A0-BBB9-D3EC74BD8A5D}"/>
              </a:ext>
            </a:extLst>
          </p:cNvPr>
          <p:cNvSpPr/>
          <p:nvPr/>
        </p:nvSpPr>
        <p:spPr>
          <a:xfrm>
            <a:off x="1806666" y="4083936"/>
            <a:ext cx="2869017" cy="888201"/>
          </a:xfrm>
          <a:prstGeom prst="rect">
            <a:avLst/>
          </a:prstGeom>
        </p:spPr>
        <p:txBody>
          <a:bodyPr lIns="0" tIns="0" rIns="0" bIns="0"/>
          <a:lstStyle/>
          <a:p>
            <a:pPr marL="342900" indent="-342900">
              <a:spcBef>
                <a:spcPts val="3428"/>
              </a:spcBef>
              <a:spcAft>
                <a:spcPts val="1333"/>
              </a:spcAft>
              <a:buFont typeface="Wingdings" panose="05000000000000000000" pitchFamily="2" charset="2"/>
              <a:buChar char="Ø"/>
              <a:defRPr/>
            </a:pPr>
            <a:r>
              <a:rPr lang="en-US" sz="2800" b="1" dirty="0">
                <a:solidFill>
                  <a:schemeClr val="accent2"/>
                </a:solidFill>
                <a:latin typeface="Times New Roman"/>
              </a:rPr>
              <a:t>WEAKNESS:</a:t>
            </a:r>
          </a:p>
          <a:p>
            <a:pPr marL="114703" algn="just">
              <a:spcAft>
                <a:spcPts val="381"/>
              </a:spcAft>
              <a:defRPr/>
            </a:pPr>
            <a:r>
              <a:rPr lang="en-US" sz="2000" dirty="0">
                <a:solidFill>
                  <a:srgbClr val="546422"/>
                </a:solidFill>
                <a:latin typeface="Times New Roman"/>
              </a:rPr>
              <a:t>•    Lack of security.</a:t>
            </a:r>
          </a:p>
          <a:p>
            <a:pPr marL="114703" algn="just">
              <a:defRPr/>
            </a:pPr>
            <a:r>
              <a:rPr lang="en-US" sz="2000" dirty="0">
                <a:solidFill>
                  <a:srgbClr val="546422"/>
                </a:solidFill>
                <a:latin typeface="Times New Roman"/>
              </a:rPr>
              <a:t>•    Not directly useful for farmers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53521F20-AFBF-E37F-8E3E-211B505001EC}"/>
              </a:ext>
            </a:extLst>
          </p:cNvPr>
          <p:cNvSpPr>
            <a:spLocks noChangeArrowheads="1"/>
          </p:cNvSpPr>
          <p:nvPr/>
        </p:nvSpPr>
        <p:spPr bwMode="auto">
          <a:xfrm>
            <a:off x="1796148" y="1694762"/>
            <a:ext cx="1010562" cy="17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2856"/>
              </a:spcAft>
            </a:pPr>
            <a:r>
              <a:rPr lang="en-US" altLang="en-US" sz="2800" b="1" dirty="0">
                <a:solidFill>
                  <a:schemeClr val="accent2"/>
                </a:solidFill>
                <a:latin typeface="Times New Roman" panose="02020603050405020304" pitchFamily="18" charset="0"/>
              </a:rPr>
              <a:t>CONCLUSION</a:t>
            </a:r>
            <a:r>
              <a:rPr lang="en-US" altLang="en-US" sz="1632" dirty="0">
                <a:solidFill>
                  <a:srgbClr val="546422"/>
                </a:solidFill>
                <a:latin typeface="Times New Roman" panose="02020603050405020304" pitchFamily="18" charset="0"/>
              </a:rPr>
              <a:t>:</a:t>
            </a:r>
          </a:p>
        </p:txBody>
      </p:sp>
      <p:sp>
        <p:nvSpPr>
          <p:cNvPr id="3" name="Rectangle 2">
            <a:extLst>
              <a:ext uri="{FF2B5EF4-FFF2-40B4-BE49-F238E27FC236}">
                <a16:creationId xmlns:a16="http://schemas.microsoft.com/office/drawing/2014/main" id="{F80F2A43-60D1-A66B-C1F3-E6D3F6B97195}"/>
              </a:ext>
            </a:extLst>
          </p:cNvPr>
          <p:cNvSpPr/>
          <p:nvPr/>
        </p:nvSpPr>
        <p:spPr>
          <a:xfrm>
            <a:off x="2147123" y="2461625"/>
            <a:ext cx="6786023" cy="967375"/>
          </a:xfrm>
          <a:prstGeom prst="rect">
            <a:avLst/>
          </a:prstGeom>
        </p:spPr>
        <p:txBody>
          <a:bodyPr lIns="0" tIns="0" rIns="0" bIns="0"/>
          <a:lstStyle/>
          <a:p>
            <a:pPr marL="169981" indent="-149713">
              <a:lnSpc>
                <a:spcPts val="1959"/>
              </a:lnSpc>
              <a:spcBef>
                <a:spcPts val="2856"/>
              </a:spcBef>
              <a:defRPr/>
            </a:pPr>
            <a:r>
              <a:rPr lang="en-US" sz="2000" dirty="0">
                <a:solidFill>
                  <a:srgbClr val="546422"/>
                </a:solidFill>
                <a:latin typeface="Times New Roman"/>
              </a:rPr>
              <a:t>•    By this project, we provide various information regarding soil, crops, fertilizers for farmers and also for the agricultural students.</a:t>
            </a:r>
          </a:p>
          <a:p>
            <a:pPr algn="just">
              <a:lnSpc>
                <a:spcPts val="1959"/>
              </a:lnSpc>
              <a:defRPr/>
            </a:pPr>
            <a:r>
              <a:rPr lang="en-US" sz="2000" dirty="0">
                <a:solidFill>
                  <a:srgbClr val="546422"/>
                </a:solidFill>
                <a:latin typeface="Times New Roman"/>
              </a:rPr>
              <a:t>•    It makes agriculture more eco-friendly.</a:t>
            </a:r>
          </a:p>
          <a:p>
            <a:pPr algn="just">
              <a:lnSpc>
                <a:spcPts val="1959"/>
              </a:lnSpc>
              <a:defRPr/>
            </a:pPr>
            <a:r>
              <a:rPr lang="en-US" sz="2000" dirty="0">
                <a:solidFill>
                  <a:srgbClr val="546422"/>
                </a:solidFill>
                <a:latin typeface="Times New Roman"/>
              </a:rPr>
              <a:t>•    Every farmer can understand the farming process.</a:t>
            </a:r>
          </a:p>
        </p:txBody>
      </p:sp>
      <p:sp>
        <p:nvSpPr>
          <p:cNvPr id="4" name="TextBox 3">
            <a:extLst>
              <a:ext uri="{FF2B5EF4-FFF2-40B4-BE49-F238E27FC236}">
                <a16:creationId xmlns:a16="http://schemas.microsoft.com/office/drawing/2014/main" id="{6C2E688F-DB94-E368-1597-77E4E2639D25}"/>
              </a:ext>
            </a:extLst>
          </p:cNvPr>
          <p:cNvSpPr txBox="1"/>
          <p:nvPr/>
        </p:nvSpPr>
        <p:spPr>
          <a:xfrm>
            <a:off x="3294390" y="4500880"/>
            <a:ext cx="4732020" cy="830997"/>
          </a:xfrm>
          <a:prstGeom prst="rect">
            <a:avLst/>
          </a:prstGeom>
          <a:noFill/>
        </p:spPr>
        <p:txBody>
          <a:bodyPr wrap="square">
            <a:spAutoFit/>
          </a:bodyPr>
          <a:lstStyle/>
          <a:p>
            <a:pPr eaLnBrk="1" hangingPunct="1">
              <a:spcAft>
                <a:spcPts val="3150"/>
              </a:spcAft>
            </a:pPr>
            <a:r>
              <a:rPr lang="en-US" altLang="en-US" sz="4800" b="1" dirty="0">
                <a:solidFill>
                  <a:schemeClr val="accent2"/>
                </a:solidFill>
                <a:latin typeface="Sitka Subheading Semibold"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C1B20-06BA-D6D9-35DC-04836937AE37}"/>
              </a:ext>
            </a:extLst>
          </p:cNvPr>
          <p:cNvSpPr txBox="1"/>
          <p:nvPr/>
        </p:nvSpPr>
        <p:spPr>
          <a:xfrm>
            <a:off x="1097280" y="1374894"/>
            <a:ext cx="1696720" cy="646331"/>
          </a:xfrm>
          <a:prstGeom prst="rect">
            <a:avLst/>
          </a:prstGeom>
          <a:noFill/>
        </p:spPr>
        <p:txBody>
          <a:bodyPr wrap="square">
            <a:spAutoFit/>
          </a:bodyPr>
          <a:lstStyle/>
          <a:p>
            <a:pPr eaLnBrk="1" hangingPunct="1"/>
            <a:r>
              <a:rPr lang="en-US" altLang="en-US" sz="3600" b="1" dirty="0">
                <a:solidFill>
                  <a:schemeClr val="accent2"/>
                </a:solidFill>
                <a:latin typeface="Times New Roman" panose="02020603050405020304" pitchFamily="18" charset="0"/>
              </a:rPr>
              <a:t>E- Agri</a:t>
            </a:r>
          </a:p>
        </p:txBody>
      </p:sp>
      <p:sp>
        <p:nvSpPr>
          <p:cNvPr id="5" name="TextBox 4">
            <a:extLst>
              <a:ext uri="{FF2B5EF4-FFF2-40B4-BE49-F238E27FC236}">
                <a16:creationId xmlns:a16="http://schemas.microsoft.com/office/drawing/2014/main" id="{261899DA-9658-674F-4DAF-8DFD476770FC}"/>
              </a:ext>
            </a:extLst>
          </p:cNvPr>
          <p:cNvSpPr txBox="1"/>
          <p:nvPr/>
        </p:nvSpPr>
        <p:spPr>
          <a:xfrm flipH="1">
            <a:off x="4236720" y="2492872"/>
            <a:ext cx="6055360" cy="2201048"/>
          </a:xfrm>
          <a:prstGeom prst="rect">
            <a:avLst/>
          </a:prstGeom>
          <a:noFill/>
        </p:spPr>
        <p:txBody>
          <a:bodyPr wrap="square">
            <a:spAutoFit/>
          </a:bodyPr>
          <a:lstStyle/>
          <a:p>
            <a:pPr eaLnBrk="1" hangingPunct="1">
              <a:lnSpc>
                <a:spcPts val="2163"/>
              </a:lnSpc>
            </a:pPr>
            <a:r>
              <a:rPr lang="en-US" altLang="en-US" sz="2000" b="1" dirty="0">
                <a:latin typeface="Times New Roman" panose="02020603050405020304" pitchFamily="18" charset="0"/>
              </a:rPr>
              <a:t>PRESENTED BY:</a:t>
            </a:r>
          </a:p>
          <a:p>
            <a:pPr eaLnBrk="1" hangingPunct="1">
              <a:lnSpc>
                <a:spcPts val="2163"/>
              </a:lnSpc>
            </a:pPr>
            <a:endParaRPr lang="en-US" altLang="en-US" sz="2000" b="1" dirty="0">
              <a:latin typeface="Times New Roman" panose="02020603050405020304" pitchFamily="18" charset="0"/>
            </a:endParaRPr>
          </a:p>
          <a:p>
            <a:pPr eaLnBrk="1" hangingPunct="1">
              <a:lnSpc>
                <a:spcPts val="2163"/>
              </a:lnSpc>
            </a:pPr>
            <a:r>
              <a:rPr lang="en-US" altLang="en-US" sz="2000" b="1" dirty="0">
                <a:latin typeface="Times New Roman" panose="02020603050405020304" pitchFamily="18" charset="0"/>
              </a:rPr>
              <a:t>          K. PARVATHI PRASAD</a:t>
            </a:r>
          </a:p>
          <a:p>
            <a:pPr>
              <a:lnSpc>
                <a:spcPts val="2163"/>
              </a:lnSpc>
            </a:pPr>
            <a:r>
              <a:rPr lang="en-US" altLang="en-US" sz="2000" b="1" dirty="0">
                <a:latin typeface="Times New Roman" panose="02020603050405020304" pitchFamily="18" charset="0"/>
              </a:rPr>
              <a:t>          CH.DIVYAKUMARI</a:t>
            </a:r>
          </a:p>
          <a:p>
            <a:pPr eaLnBrk="1" hangingPunct="1">
              <a:lnSpc>
                <a:spcPts val="2163"/>
              </a:lnSpc>
            </a:pPr>
            <a:r>
              <a:rPr lang="en-US" altLang="en-US" sz="2000" b="1" dirty="0">
                <a:latin typeface="Times New Roman" panose="02020603050405020304" pitchFamily="18" charset="0"/>
              </a:rPr>
              <a:t>          K.HARIKA</a:t>
            </a:r>
          </a:p>
          <a:p>
            <a:pPr eaLnBrk="1" hangingPunct="1">
              <a:lnSpc>
                <a:spcPts val="2163"/>
              </a:lnSpc>
              <a:spcAft>
                <a:spcPts val="838"/>
              </a:spcAft>
            </a:pPr>
            <a:r>
              <a:rPr lang="en-US" altLang="en-US" sz="2000" b="1" dirty="0">
                <a:latin typeface="Times New Roman" panose="02020603050405020304" pitchFamily="18" charset="0"/>
              </a:rPr>
              <a:t>          A.CHANDRASEKHAR</a:t>
            </a:r>
          </a:p>
          <a:p>
            <a:pPr eaLnBrk="1" hangingPunct="1">
              <a:lnSpc>
                <a:spcPts val="2163"/>
              </a:lnSpc>
              <a:spcAft>
                <a:spcPts val="838"/>
              </a:spcAft>
            </a:pPr>
            <a:r>
              <a:rPr lang="en-US" altLang="en-US" sz="2000" b="1" dirty="0">
                <a:solidFill>
                  <a:srgbClr val="0070C0"/>
                </a:solidFill>
                <a:latin typeface="Times New Roman" panose="02020603050405020304" pitchFamily="18" charset="0"/>
              </a:rPr>
              <a:t>UNDER THE GUIDANCE OF </a:t>
            </a:r>
            <a:r>
              <a:rPr lang="en-US" altLang="en-US" sz="2000" b="1" dirty="0" err="1">
                <a:solidFill>
                  <a:srgbClr val="0070C0"/>
                </a:solidFill>
                <a:latin typeface="Times New Roman" panose="02020603050405020304" pitchFamily="18" charset="0"/>
              </a:rPr>
              <a:t>Mr.SRIDHAR</a:t>
            </a:r>
            <a:r>
              <a:rPr lang="en-US" altLang="en-US" sz="2000" b="1" dirty="0">
                <a:solidFill>
                  <a:srgbClr val="0070C0"/>
                </a:solidFill>
                <a:latin typeface="Times New Roman" panose="02020603050405020304" pitchFamily="18" charset="0"/>
              </a:rPr>
              <a:t> SIR</a:t>
            </a:r>
          </a:p>
        </p:txBody>
      </p:sp>
      <p:pic>
        <p:nvPicPr>
          <p:cNvPr id="15" name="Picture 14">
            <a:extLst>
              <a:ext uri="{FF2B5EF4-FFF2-40B4-BE49-F238E27FC236}">
                <a16:creationId xmlns:a16="http://schemas.microsoft.com/office/drawing/2014/main" id="{397C0E16-1C3A-D237-4021-468A81BC9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2492872"/>
            <a:ext cx="2794000" cy="2810648"/>
          </a:xfrm>
          <a:prstGeom prst="rect">
            <a:avLst/>
          </a:prstGeom>
        </p:spPr>
      </p:pic>
    </p:spTree>
    <p:extLst>
      <p:ext uri="{BB962C8B-B14F-4D97-AF65-F5344CB8AC3E}">
        <p14:creationId xmlns:p14="http://schemas.microsoft.com/office/powerpoint/2010/main" val="208759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EF92E-FAEB-EAAF-3804-3AE75DDCE2C6}"/>
              </a:ext>
            </a:extLst>
          </p:cNvPr>
          <p:cNvSpPr txBox="1"/>
          <p:nvPr/>
        </p:nvSpPr>
        <p:spPr>
          <a:xfrm>
            <a:off x="1483360" y="1236901"/>
            <a:ext cx="8440420" cy="4185761"/>
          </a:xfrm>
          <a:prstGeom prst="rect">
            <a:avLst/>
          </a:prstGeom>
          <a:noFill/>
        </p:spPr>
        <p:txBody>
          <a:bodyPr wrap="square">
            <a:spAutoFit/>
          </a:bodyPr>
          <a:lstStyle/>
          <a:p>
            <a:r>
              <a:rPr lang="en-US" sz="2800" dirty="0">
                <a:solidFill>
                  <a:srgbClr val="00B050"/>
                </a:solidFill>
              </a:rPr>
              <a:t>                          </a:t>
            </a:r>
            <a:r>
              <a:rPr lang="en-US" sz="2800" b="1" dirty="0">
                <a:solidFill>
                  <a:srgbClr val="00B050"/>
                </a:solidFill>
              </a:rPr>
              <a:t>ABSTRACT</a:t>
            </a:r>
          </a:p>
          <a:p>
            <a:endParaRPr lang="en-US" dirty="0"/>
          </a:p>
          <a:p>
            <a:r>
              <a:rPr lang="en-US" sz="2000" dirty="0"/>
              <a:t>E-AGRI is a web based application which is useful for farmers and agricultural students. It is farmer friendly. Now-a-days farmers don't have a better idea about how to cultivate the crops in a better way. This website has detailed information about the crops and seasonal crops. This is an open discussion portal providing solutions to small farmers and agricultural students. It also provides soil analysis for all regions and suggestions on which fertilizers to use where and how much? And which crop, herb or vegetable to be grown where and in which season? It also helps to make decisions on market and best prices. It provides information about crops, fertilizers, and market details. </a:t>
            </a:r>
            <a:endParaRPr lang="en-IN" sz="2000" dirty="0"/>
          </a:p>
        </p:txBody>
      </p:sp>
    </p:spTree>
    <p:extLst>
      <p:ext uri="{BB962C8B-B14F-4D97-AF65-F5344CB8AC3E}">
        <p14:creationId xmlns:p14="http://schemas.microsoft.com/office/powerpoint/2010/main" val="66482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24DC2-FAFA-CFB6-EFA7-E8CAB9A24D45}"/>
              </a:ext>
            </a:extLst>
          </p:cNvPr>
          <p:cNvSpPr>
            <a:spLocks noChangeArrowheads="1"/>
          </p:cNvSpPr>
          <p:nvPr/>
        </p:nvSpPr>
        <p:spPr bwMode="auto">
          <a:xfrm>
            <a:off x="4104957" y="1217930"/>
            <a:ext cx="17922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3363"/>
              </a:spcAft>
            </a:pPr>
            <a:r>
              <a:rPr lang="en-US" altLang="en-US" sz="2800" b="1" dirty="0">
                <a:solidFill>
                  <a:schemeClr val="accent2"/>
                </a:solidFill>
                <a:latin typeface="Times New Roman" panose="02020603050405020304" pitchFamily="18" charset="0"/>
              </a:rPr>
              <a:t>INTRODUCTION</a:t>
            </a:r>
          </a:p>
        </p:txBody>
      </p:sp>
      <p:sp>
        <p:nvSpPr>
          <p:cNvPr id="3" name="Rectangle 2">
            <a:extLst>
              <a:ext uri="{FF2B5EF4-FFF2-40B4-BE49-F238E27FC236}">
                <a16:creationId xmlns:a16="http://schemas.microsoft.com/office/drawing/2014/main" id="{56B32996-C920-47E8-A52B-CD90F8E66C54}"/>
              </a:ext>
            </a:extLst>
          </p:cNvPr>
          <p:cNvSpPr/>
          <p:nvPr/>
        </p:nvSpPr>
        <p:spPr>
          <a:xfrm>
            <a:off x="1107440" y="2210746"/>
            <a:ext cx="7464266" cy="2594934"/>
          </a:xfrm>
          <a:prstGeom prst="rect">
            <a:avLst/>
          </a:prstGeom>
        </p:spPr>
        <p:txBody>
          <a:bodyPr lIns="0" tIns="0" rIns="0" bIns="0"/>
          <a:lstStyle/>
          <a:p>
            <a:pPr marL="285750" indent="-285750" eaLnBrk="1" fontAlgn="auto" hangingPunct="1">
              <a:lnSpc>
                <a:spcPts val="2160"/>
              </a:lnSpc>
              <a:spcBef>
                <a:spcPts val="3360"/>
              </a:spcBef>
              <a:spcAft>
                <a:spcPts val="0"/>
              </a:spcAft>
              <a:buFont typeface="Wingdings" panose="05000000000000000000" pitchFamily="2" charset="2"/>
              <a:buChar char="Ø"/>
              <a:defRPr/>
            </a:pPr>
            <a:r>
              <a:rPr lang="en-US" sz="2000" dirty="0">
                <a:latin typeface="Times New Roman"/>
              </a:rPr>
              <a:t>This is the agricultural portal which provides solutions to small farmers and agricultural students.</a:t>
            </a:r>
          </a:p>
          <a:p>
            <a:pPr marL="285750" indent="-285750" algn="just" eaLnBrk="1" fontAlgn="auto" hangingPunct="1">
              <a:lnSpc>
                <a:spcPts val="2160"/>
              </a:lnSpc>
              <a:spcBef>
                <a:spcPts val="0"/>
              </a:spcBef>
              <a:spcAft>
                <a:spcPts val="0"/>
              </a:spcAft>
              <a:buFont typeface="Wingdings" panose="05000000000000000000" pitchFamily="2" charset="2"/>
              <a:buChar char="Ø"/>
              <a:defRPr/>
            </a:pPr>
            <a:r>
              <a:rPr lang="en-US" sz="2000" dirty="0">
                <a:latin typeface="Times New Roman"/>
              </a:rPr>
              <a:t> It also helps the NGO’s to get valuable information regarding soil and</a:t>
            </a:r>
          </a:p>
          <a:p>
            <a:pPr marL="368300" eaLnBrk="1" fontAlgn="auto" hangingPunct="1">
              <a:lnSpc>
                <a:spcPts val="2160"/>
              </a:lnSpc>
              <a:spcBef>
                <a:spcPts val="0"/>
              </a:spcBef>
              <a:spcAft>
                <a:spcPts val="0"/>
              </a:spcAft>
              <a:defRPr/>
            </a:pPr>
            <a:r>
              <a:rPr lang="en-US" sz="2000" dirty="0">
                <a:latin typeface="Times New Roman"/>
              </a:rPr>
              <a:t>fertilizers and also crops.</a:t>
            </a:r>
          </a:p>
          <a:p>
            <a:pPr marL="285750" indent="-285750" algn="just" eaLnBrk="1" fontAlgn="auto" hangingPunct="1">
              <a:lnSpc>
                <a:spcPts val="2160"/>
              </a:lnSpc>
              <a:spcBef>
                <a:spcPts val="0"/>
              </a:spcBef>
              <a:spcAft>
                <a:spcPts val="0"/>
              </a:spcAft>
              <a:buFont typeface="Wingdings" panose="05000000000000000000" pitchFamily="2" charset="2"/>
              <a:buChar char="Ø"/>
              <a:defRPr/>
            </a:pPr>
            <a:r>
              <a:rPr lang="en-US" sz="2000" dirty="0">
                <a:latin typeface="Times New Roman"/>
              </a:rPr>
              <a:t>  It also helps the agricultural students to get practical information regarding</a:t>
            </a:r>
          </a:p>
          <a:p>
            <a:pPr marL="368300" eaLnBrk="1" fontAlgn="auto" hangingPunct="1">
              <a:lnSpc>
                <a:spcPts val="2160"/>
              </a:lnSpc>
              <a:spcBef>
                <a:spcPts val="0"/>
              </a:spcBef>
              <a:spcAft>
                <a:spcPts val="0"/>
              </a:spcAft>
              <a:defRPr/>
            </a:pPr>
            <a:r>
              <a:rPr lang="en-US" sz="2000" dirty="0">
                <a:latin typeface="Times New Roman"/>
              </a:rPr>
              <a:t>various crops.   </a:t>
            </a:r>
          </a:p>
          <a:p>
            <a:pPr marL="368300" eaLnBrk="1" fontAlgn="auto" hangingPunct="1">
              <a:lnSpc>
                <a:spcPts val="2160"/>
              </a:lnSpc>
              <a:spcBef>
                <a:spcPts val="0"/>
              </a:spcBef>
              <a:spcAft>
                <a:spcPts val="0"/>
              </a:spcAft>
              <a:defRPr/>
            </a:pPr>
            <a:r>
              <a:rPr lang="en-US" sz="2000" dirty="0">
                <a:latin typeface="Times New Roman"/>
              </a:rPr>
              <a:t>It also helps the farmers through NGO’s to get information regarding crops,</a:t>
            </a:r>
          </a:p>
          <a:p>
            <a:pPr algn="ctr" eaLnBrk="1" fontAlgn="auto" hangingPunct="1">
              <a:lnSpc>
                <a:spcPts val="2160"/>
              </a:lnSpc>
              <a:spcBef>
                <a:spcPts val="0"/>
              </a:spcBef>
              <a:spcAft>
                <a:spcPts val="0"/>
              </a:spcAft>
              <a:defRPr/>
            </a:pPr>
            <a:r>
              <a:rPr lang="en-US" sz="2000" dirty="0">
                <a:latin typeface="Times New Roman"/>
              </a:rPr>
              <a:t>in awareness programs being conducted in villages.</a:t>
            </a:r>
          </a:p>
        </p:txBody>
      </p:sp>
    </p:spTree>
    <p:extLst>
      <p:ext uri="{BB962C8B-B14F-4D97-AF65-F5344CB8AC3E}">
        <p14:creationId xmlns:p14="http://schemas.microsoft.com/office/powerpoint/2010/main" val="70983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83FA2-FB48-CE4B-B30C-F4201CABC3EE}"/>
              </a:ext>
            </a:extLst>
          </p:cNvPr>
          <p:cNvSpPr txBox="1"/>
          <p:nvPr/>
        </p:nvSpPr>
        <p:spPr>
          <a:xfrm>
            <a:off x="1587500" y="1120894"/>
            <a:ext cx="6101080" cy="523220"/>
          </a:xfrm>
          <a:prstGeom prst="rect">
            <a:avLst/>
          </a:prstGeom>
          <a:noFill/>
        </p:spPr>
        <p:txBody>
          <a:bodyPr wrap="square">
            <a:spAutoFit/>
          </a:bodyPr>
          <a:lstStyle/>
          <a:p>
            <a:pPr algn="ctr" eaLnBrk="1" hangingPunct="1">
              <a:spcAft>
                <a:spcPts val="3988"/>
              </a:spcAft>
            </a:pPr>
            <a:r>
              <a:rPr lang="en-US" altLang="en-US" sz="2800" b="1" dirty="0">
                <a:solidFill>
                  <a:schemeClr val="accent2"/>
                </a:solidFill>
                <a:latin typeface="Times New Roman" panose="02020603050405020304" pitchFamily="18" charset="0"/>
              </a:rPr>
              <a:t>OBJECTIVE</a:t>
            </a:r>
          </a:p>
        </p:txBody>
      </p:sp>
      <p:sp>
        <p:nvSpPr>
          <p:cNvPr id="5" name="TextBox 4">
            <a:extLst>
              <a:ext uri="{FF2B5EF4-FFF2-40B4-BE49-F238E27FC236}">
                <a16:creationId xmlns:a16="http://schemas.microsoft.com/office/drawing/2014/main" id="{0A9EA668-FF03-7FE4-E3E2-C78F4A430A8B}"/>
              </a:ext>
            </a:extLst>
          </p:cNvPr>
          <p:cNvSpPr txBox="1"/>
          <p:nvPr/>
        </p:nvSpPr>
        <p:spPr>
          <a:xfrm>
            <a:off x="1239520" y="2229480"/>
            <a:ext cx="7508240" cy="1712969"/>
          </a:xfrm>
          <a:prstGeom prst="rect">
            <a:avLst/>
          </a:prstGeom>
          <a:noFill/>
        </p:spPr>
        <p:txBody>
          <a:bodyPr wrap="square">
            <a:spAutoFit/>
          </a:bodyPr>
          <a:lstStyle/>
          <a:p>
            <a:pPr marL="285750" indent="-285750">
              <a:lnSpc>
                <a:spcPts val="2138"/>
              </a:lnSpc>
              <a:spcBef>
                <a:spcPts val="3988"/>
              </a:spcBef>
              <a:buFont typeface="Wingdings" panose="05000000000000000000" pitchFamily="2" charset="2"/>
              <a:buChar char="Ø"/>
            </a:pPr>
            <a:r>
              <a:rPr lang="en-US" altLang="en-US" sz="2400" dirty="0">
                <a:solidFill>
                  <a:srgbClr val="546422"/>
                </a:solidFill>
                <a:latin typeface="Times New Roman" panose="02020603050405020304" pitchFamily="18" charset="0"/>
              </a:rPr>
              <a:t>•  The main objective of the project is to provide information to the farmers     and agricultural students.</a:t>
            </a:r>
          </a:p>
          <a:p>
            <a:pPr marL="285750" indent="-285750" eaLnBrk="1" hangingPunct="1">
              <a:lnSpc>
                <a:spcPts val="2138"/>
              </a:lnSpc>
              <a:buFont typeface="Wingdings" panose="05000000000000000000" pitchFamily="2" charset="2"/>
              <a:buChar char="Ø"/>
            </a:pPr>
            <a:r>
              <a:rPr lang="en-US" altLang="en-US" sz="2400" dirty="0">
                <a:solidFill>
                  <a:srgbClr val="546422"/>
                </a:solidFill>
                <a:latin typeface="Times New Roman" panose="02020603050405020304" pitchFamily="18" charset="0"/>
              </a:rPr>
              <a:t>•   It provides better solutions for farmers in providing the information   regarding soils, fertilizers.</a:t>
            </a:r>
          </a:p>
          <a:p>
            <a:pPr marL="285750" indent="-285750" eaLnBrk="1" hangingPunct="1">
              <a:lnSpc>
                <a:spcPts val="2138"/>
              </a:lnSpc>
              <a:buFont typeface="Wingdings" panose="05000000000000000000" pitchFamily="2" charset="2"/>
              <a:buChar char="Ø"/>
            </a:pPr>
            <a:r>
              <a:rPr lang="en-US" altLang="en-US" sz="2400" dirty="0">
                <a:solidFill>
                  <a:srgbClr val="546422"/>
                </a:solidFill>
                <a:latin typeface="Times New Roman" panose="02020603050405020304" pitchFamily="18" charset="0"/>
              </a:rPr>
              <a:t>•   It helps the users in giving awareness regarding various technologies that can be used in farming</a:t>
            </a:r>
            <a:r>
              <a:rPr lang="en-US" altLang="en-US" sz="2000" dirty="0">
                <a:solidFill>
                  <a:srgbClr val="546422"/>
                </a:solidFill>
                <a:latin typeface="Times New Roman" panose="02020603050405020304" pitchFamily="18" charset="0"/>
              </a:rPr>
              <a:t>.</a:t>
            </a:r>
          </a:p>
        </p:txBody>
      </p:sp>
    </p:spTree>
    <p:extLst>
      <p:ext uri="{BB962C8B-B14F-4D97-AF65-F5344CB8AC3E}">
        <p14:creationId xmlns:p14="http://schemas.microsoft.com/office/powerpoint/2010/main" val="386948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C31D5F-919D-BC99-F777-B62140470E3E}"/>
              </a:ext>
            </a:extLst>
          </p:cNvPr>
          <p:cNvSpPr>
            <a:spLocks noChangeArrowheads="1"/>
          </p:cNvSpPr>
          <p:nvPr/>
        </p:nvSpPr>
        <p:spPr bwMode="auto">
          <a:xfrm>
            <a:off x="3955477" y="1142585"/>
            <a:ext cx="2150683" cy="31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EXISTING SYSTEM</a:t>
            </a:r>
          </a:p>
        </p:txBody>
      </p:sp>
      <p:sp>
        <p:nvSpPr>
          <p:cNvPr id="5123" name="Rectangle 3">
            <a:extLst>
              <a:ext uri="{FF2B5EF4-FFF2-40B4-BE49-F238E27FC236}">
                <a16:creationId xmlns:a16="http://schemas.microsoft.com/office/drawing/2014/main" id="{8CB59F7F-3939-2DB3-FF3D-9685A5F99E89}"/>
              </a:ext>
            </a:extLst>
          </p:cNvPr>
          <p:cNvSpPr>
            <a:spLocks noChangeArrowheads="1"/>
          </p:cNvSpPr>
          <p:nvPr/>
        </p:nvSpPr>
        <p:spPr bwMode="auto">
          <a:xfrm>
            <a:off x="1928228" y="2166217"/>
            <a:ext cx="6914143" cy="42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1939"/>
              </a:lnSpc>
              <a:spcAft>
                <a:spcPts val="2471"/>
              </a:spcAft>
            </a:pPr>
            <a:r>
              <a:rPr lang="en-US" altLang="en-US" sz="2000" dirty="0">
                <a:solidFill>
                  <a:srgbClr val="546422"/>
                </a:solidFill>
                <a:latin typeface="Times New Roman" panose="02020603050405020304" pitchFamily="18" charset="0"/>
              </a:rPr>
              <a:t>Complexity in managing the data related to agricultural products , soils, fertilizers, and market details</a:t>
            </a:r>
          </a:p>
        </p:txBody>
      </p:sp>
      <p:sp>
        <p:nvSpPr>
          <p:cNvPr id="5124" name="Rectangle 4">
            <a:extLst>
              <a:ext uri="{FF2B5EF4-FFF2-40B4-BE49-F238E27FC236}">
                <a16:creationId xmlns:a16="http://schemas.microsoft.com/office/drawing/2014/main" id="{4C11CB50-C6FB-A624-F5AF-46191D7B9BEB}"/>
              </a:ext>
            </a:extLst>
          </p:cNvPr>
          <p:cNvSpPr>
            <a:spLocks noChangeArrowheads="1"/>
          </p:cNvSpPr>
          <p:nvPr/>
        </p:nvSpPr>
        <p:spPr bwMode="auto">
          <a:xfrm>
            <a:off x="2716665" y="2815754"/>
            <a:ext cx="5903581" cy="193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gn="just">
              <a:lnSpc>
                <a:spcPts val="1961"/>
              </a:lnSpc>
              <a:spcBef>
                <a:spcPts val="2471"/>
              </a:spcBef>
              <a:buFont typeface="Wingdings" panose="05000000000000000000" pitchFamily="2" charset="2"/>
              <a:buChar char="Ø"/>
            </a:pPr>
            <a:r>
              <a:rPr lang="en-US" altLang="en-US" sz="2000" dirty="0">
                <a:solidFill>
                  <a:srgbClr val="546422"/>
                </a:solidFill>
                <a:latin typeface="Times New Roman" panose="02020603050405020304" pitchFamily="18" charset="0"/>
              </a:rPr>
              <a:t>•   Lack of security</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This system doesn’t provide category wise   classification of products.</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Inefficiency in querying details.</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Periodic report generation takes lot of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973D7878-461B-A268-9613-4DB870E42BF1}"/>
              </a:ext>
            </a:extLst>
          </p:cNvPr>
          <p:cNvSpPr>
            <a:spLocks noChangeArrowheads="1"/>
          </p:cNvSpPr>
          <p:nvPr/>
        </p:nvSpPr>
        <p:spPr bwMode="auto">
          <a:xfrm>
            <a:off x="1281514" y="1102552"/>
            <a:ext cx="7750519" cy="47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1984"/>
              </a:lnSpc>
            </a:pPr>
            <a:r>
              <a:rPr lang="en-US" altLang="en-US" sz="2400" dirty="0">
                <a:solidFill>
                  <a:srgbClr val="546422"/>
                </a:solidFill>
                <a:latin typeface="Times New Roman" panose="02020603050405020304" pitchFamily="18" charset="0"/>
              </a:rPr>
              <a:t>                             </a:t>
            </a:r>
            <a:r>
              <a:rPr lang="en-US" altLang="en-US" sz="2800" b="1" dirty="0">
                <a:solidFill>
                  <a:schemeClr val="accent2"/>
                </a:solidFill>
                <a:latin typeface="Times New Roman" panose="02020603050405020304" pitchFamily="18" charset="0"/>
              </a:rPr>
              <a:t>PROPOSED SYSTEM</a:t>
            </a:r>
          </a:p>
          <a:p>
            <a:pPr algn="just">
              <a:lnSpc>
                <a:spcPts val="1984"/>
              </a:lnSpc>
            </a:pPr>
            <a:endParaRPr lang="en-US" altLang="en-US" sz="2000" dirty="0">
              <a:solidFill>
                <a:srgbClr val="546422"/>
              </a:solidFill>
              <a:latin typeface="Times New Roman" panose="02020603050405020304" pitchFamily="18" charset="0"/>
            </a:endParaRPr>
          </a:p>
          <a:p>
            <a:pPr algn="just">
              <a:lnSpc>
                <a:spcPts val="1984"/>
              </a:lnSpc>
            </a:pPr>
            <a:endParaRPr lang="en-US" altLang="en-US" sz="2000" dirty="0">
              <a:solidFill>
                <a:srgbClr val="546422"/>
              </a:solidFill>
              <a:latin typeface="Times New Roman" panose="02020603050405020304" pitchFamily="18" charset="0"/>
            </a:endParaRPr>
          </a:p>
          <a:p>
            <a:pPr algn="just">
              <a:lnSpc>
                <a:spcPts val="1984"/>
              </a:lnSpc>
            </a:pPr>
            <a:r>
              <a:rPr lang="en-US" altLang="en-US" sz="2000" dirty="0">
                <a:solidFill>
                  <a:srgbClr val="546422"/>
                </a:solidFill>
                <a:latin typeface="Times New Roman" panose="02020603050405020304" pitchFamily="18" charset="0"/>
              </a:rPr>
              <a:t>The development of this new system contains the following activities, which try to automate the entire process keeping in the view of database integration approach.</a:t>
            </a:r>
          </a:p>
        </p:txBody>
      </p:sp>
      <p:sp>
        <p:nvSpPr>
          <p:cNvPr id="4" name="Rectangle 3">
            <a:extLst>
              <a:ext uri="{FF2B5EF4-FFF2-40B4-BE49-F238E27FC236}">
                <a16:creationId xmlns:a16="http://schemas.microsoft.com/office/drawing/2014/main" id="{951DE8E0-A7CE-B69B-3043-B09B666CC528}"/>
              </a:ext>
            </a:extLst>
          </p:cNvPr>
          <p:cNvSpPr/>
          <p:nvPr/>
        </p:nvSpPr>
        <p:spPr>
          <a:xfrm>
            <a:off x="1899770" y="2908410"/>
            <a:ext cx="7040823" cy="2068628"/>
          </a:xfrm>
          <a:prstGeom prst="rect">
            <a:avLst/>
          </a:prstGeom>
        </p:spPr>
        <p:txBody>
          <a:bodyPr lIns="0" tIns="0" rIns="0" bIns="0"/>
          <a:lstStyle/>
          <a:p>
            <a:pPr marL="218811" indent="-218811">
              <a:lnSpc>
                <a:spcPts val="2024"/>
              </a:lnSpc>
              <a:defRPr/>
            </a:pPr>
            <a:r>
              <a:rPr lang="en-US" sz="2000" dirty="0">
                <a:solidFill>
                  <a:srgbClr val="546422"/>
                </a:solidFill>
                <a:latin typeface="Times New Roman"/>
              </a:rPr>
              <a:t>•  Reduce complexity in managing the data related to agricultural products , soils, fertilizers, market details.</a:t>
            </a:r>
          </a:p>
          <a:p>
            <a:pPr algn="just">
              <a:lnSpc>
                <a:spcPts val="1959"/>
              </a:lnSpc>
              <a:defRPr/>
            </a:pPr>
            <a:r>
              <a:rPr lang="en-US" sz="2000" dirty="0">
                <a:solidFill>
                  <a:srgbClr val="546422"/>
                </a:solidFill>
                <a:latin typeface="Times New Roman"/>
              </a:rPr>
              <a:t>•   Current system provides different access levels for security.</a:t>
            </a:r>
          </a:p>
          <a:p>
            <a:pPr algn="just">
              <a:lnSpc>
                <a:spcPts val="1959"/>
              </a:lnSpc>
              <a:defRPr/>
            </a:pPr>
            <a:r>
              <a:rPr lang="en-US" sz="2000" dirty="0">
                <a:solidFill>
                  <a:srgbClr val="546422"/>
                </a:solidFill>
                <a:latin typeface="Times New Roman"/>
              </a:rPr>
              <a:t>•  Rich user interface is provided in order to interact with application.</a:t>
            </a:r>
          </a:p>
          <a:p>
            <a:pPr algn="just">
              <a:lnSpc>
                <a:spcPts val="1959"/>
              </a:lnSpc>
              <a:defRPr/>
            </a:pPr>
            <a:r>
              <a:rPr lang="en-US" sz="2000" dirty="0">
                <a:solidFill>
                  <a:srgbClr val="546422"/>
                </a:solidFill>
                <a:latin typeface="Times New Roman"/>
              </a:rPr>
              <a:t>•  Reports are generated dynamically on a periodic basis.</a:t>
            </a:r>
          </a:p>
          <a:p>
            <a:pPr algn="just">
              <a:lnSpc>
                <a:spcPts val="1959"/>
              </a:lnSpc>
              <a:defRPr/>
            </a:pPr>
            <a:r>
              <a:rPr lang="en-US" sz="2000" dirty="0">
                <a:solidFill>
                  <a:srgbClr val="546422"/>
                </a:solidFill>
                <a:latin typeface="Times New Roman"/>
              </a:rPr>
              <a:t>•  Efficiency in giving details.</a:t>
            </a:r>
          </a:p>
          <a:p>
            <a:pPr algn="just">
              <a:lnSpc>
                <a:spcPts val="1959"/>
              </a:lnSpc>
              <a:defRPr/>
            </a:pPr>
            <a:r>
              <a:rPr lang="en-US" sz="2000" dirty="0">
                <a:solidFill>
                  <a:srgbClr val="546422"/>
                </a:solidFill>
                <a:latin typeface="Times New Roman"/>
              </a:rPr>
              <a:t>•  Detailed information about farming are maintained</a:t>
            </a:r>
            <a:r>
              <a:rPr lang="en-US" sz="1632" dirty="0">
                <a:solidFill>
                  <a:srgbClr val="546422"/>
                </a:solidFill>
                <a:latin typeface="Times New Roma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68BC2C8B-C69A-D592-85B0-79822B75812F}"/>
              </a:ext>
            </a:extLst>
          </p:cNvPr>
          <p:cNvSpPr>
            <a:spLocks noChangeArrowheads="1"/>
          </p:cNvSpPr>
          <p:nvPr/>
        </p:nvSpPr>
        <p:spPr bwMode="auto">
          <a:xfrm>
            <a:off x="3621020" y="1227550"/>
            <a:ext cx="3094740" cy="54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Aft>
                <a:spcPts val="2471"/>
              </a:spcAft>
            </a:pPr>
            <a:r>
              <a:rPr lang="en-US" altLang="en-US" sz="2800" b="1" dirty="0">
                <a:solidFill>
                  <a:schemeClr val="accent2"/>
                </a:solidFill>
                <a:latin typeface="Times New Roman" panose="02020603050405020304" pitchFamily="18" charset="0"/>
              </a:rPr>
              <a:t>SPECIFIC REQUIREMENTS</a:t>
            </a:r>
          </a:p>
        </p:txBody>
      </p:sp>
      <p:sp>
        <p:nvSpPr>
          <p:cNvPr id="3" name="Rectangle 2">
            <a:extLst>
              <a:ext uri="{FF2B5EF4-FFF2-40B4-BE49-F238E27FC236}">
                <a16:creationId xmlns:a16="http://schemas.microsoft.com/office/drawing/2014/main" id="{BDB0B63C-52EE-C032-7F5E-4B145CC3E507}"/>
              </a:ext>
            </a:extLst>
          </p:cNvPr>
          <p:cNvSpPr/>
          <p:nvPr/>
        </p:nvSpPr>
        <p:spPr>
          <a:xfrm>
            <a:off x="1858273" y="2047418"/>
            <a:ext cx="7351765" cy="3583031"/>
          </a:xfrm>
          <a:prstGeom prst="rect">
            <a:avLst/>
          </a:prstGeom>
        </p:spPr>
        <p:txBody>
          <a:bodyPr lIns="0" tIns="0" rIns="0" bIns="0"/>
          <a:lstStyle/>
          <a:p>
            <a:pPr marL="342900" indent="-342900" algn="just">
              <a:spcBef>
                <a:spcPts val="2476"/>
              </a:spcBef>
              <a:spcAft>
                <a:spcPts val="1904"/>
              </a:spcAft>
              <a:buFont typeface="Wingdings" panose="05000000000000000000" pitchFamily="2" charset="2"/>
              <a:buChar char="Ø"/>
              <a:defRPr/>
            </a:pPr>
            <a:r>
              <a:rPr lang="en-US" sz="2400" dirty="0">
                <a:solidFill>
                  <a:srgbClr val="546422"/>
                </a:solidFill>
                <a:latin typeface="Times New Roman"/>
              </a:rPr>
              <a:t>Functional Requirements:</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Individual profile management for all kinds of users.</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Basic soil analysis for all regions and suggestions on which fertilizers to use where and how much? Which crop, herb or   vegetable can be grown where and in which season?</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Online query handlings for all users. Queries can be directed to a particular officer.</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Officers/</a:t>
            </a:r>
            <a:r>
              <a:rPr lang="en-US" sz="2000" dirty="0" err="1">
                <a:solidFill>
                  <a:srgbClr val="546422"/>
                </a:solidFill>
                <a:latin typeface="Times New Roman"/>
              </a:rPr>
              <a:t>ngo’s</a:t>
            </a:r>
            <a:r>
              <a:rPr lang="en-US" sz="2000" dirty="0">
                <a:solidFill>
                  <a:srgbClr val="546422"/>
                </a:solidFill>
                <a:latin typeface="Times New Roman"/>
              </a:rPr>
              <a:t> can schedule trainings and publish it online.</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Facilitate communication between user and general public through mails.</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Information about major crop markets and their current price for crop should be published daily.</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Information pages should be dynamic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4AB34E34-3734-E0F0-7245-212E1599DB68}"/>
              </a:ext>
            </a:extLst>
          </p:cNvPr>
          <p:cNvSpPr>
            <a:spLocks noChangeArrowheads="1"/>
          </p:cNvSpPr>
          <p:nvPr/>
        </p:nvSpPr>
        <p:spPr bwMode="auto">
          <a:xfrm>
            <a:off x="2047742" y="1672809"/>
            <a:ext cx="3421803" cy="2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3423"/>
              </a:spcAft>
            </a:pPr>
            <a:r>
              <a:rPr lang="en-US" altLang="en-US" sz="2400" b="1" dirty="0">
                <a:solidFill>
                  <a:schemeClr val="accent2"/>
                </a:solidFill>
                <a:latin typeface="Times New Roman" panose="02020603050405020304" pitchFamily="18" charset="0"/>
              </a:rPr>
              <a:t>Non Functional Requirements</a:t>
            </a:r>
            <a:r>
              <a:rPr lang="en-US" altLang="en-US" sz="2176" dirty="0">
                <a:solidFill>
                  <a:srgbClr val="546422"/>
                </a:solidFill>
                <a:latin typeface="Times New Roman" panose="02020603050405020304" pitchFamily="18" charset="0"/>
              </a:rPr>
              <a:t>:</a:t>
            </a:r>
          </a:p>
        </p:txBody>
      </p:sp>
      <p:sp>
        <p:nvSpPr>
          <p:cNvPr id="8196" name="Rectangle 3">
            <a:extLst>
              <a:ext uri="{FF2B5EF4-FFF2-40B4-BE49-F238E27FC236}">
                <a16:creationId xmlns:a16="http://schemas.microsoft.com/office/drawing/2014/main" id="{E522FF58-9594-1EED-418A-288F98F4315B}"/>
              </a:ext>
            </a:extLst>
          </p:cNvPr>
          <p:cNvSpPr>
            <a:spLocks noChangeArrowheads="1"/>
          </p:cNvSpPr>
          <p:nvPr/>
        </p:nvSpPr>
        <p:spPr bwMode="auto">
          <a:xfrm>
            <a:off x="2159336" y="2286051"/>
            <a:ext cx="6951571" cy="13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93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65125" indent="-285750" algn="just">
              <a:lnSpc>
                <a:spcPts val="2347"/>
              </a:lnSpc>
              <a:spcBef>
                <a:spcPts val="3423"/>
              </a:spcBef>
              <a:buFont typeface="Wingdings" panose="05000000000000000000" pitchFamily="2" charset="2"/>
              <a:buChar char="Ø"/>
            </a:pPr>
            <a:r>
              <a:rPr lang="en-US" altLang="en-US" sz="2000" dirty="0">
                <a:solidFill>
                  <a:srgbClr val="546422"/>
                </a:solidFill>
                <a:latin typeface="Times New Roman" panose="02020603050405020304" pitchFamily="18" charset="0"/>
              </a:rPr>
              <a:t>•  Secure access of confidential data(user’s details).</a:t>
            </a:r>
          </a:p>
          <a:p>
            <a:pPr marL="365125" indent="-285750" algn="just">
              <a:lnSpc>
                <a:spcPts val="2347"/>
              </a:lnSpc>
              <a:buFont typeface="Wingdings" panose="05000000000000000000" pitchFamily="2" charset="2"/>
              <a:buChar char="Ø"/>
            </a:pPr>
            <a:r>
              <a:rPr lang="en-US" altLang="en-US" sz="2000" dirty="0">
                <a:solidFill>
                  <a:srgbClr val="546422"/>
                </a:solidFill>
                <a:latin typeface="Times New Roman" panose="02020603050405020304" pitchFamily="18" charset="0"/>
              </a:rPr>
              <a:t>•  Better component design to get better performance at peak time.</a:t>
            </a:r>
          </a:p>
          <a:p>
            <a:pPr marL="365125" indent="-285750" algn="just">
              <a:lnSpc>
                <a:spcPts val="2347"/>
              </a:lnSpc>
              <a:spcAft>
                <a:spcPts val="1338"/>
              </a:spcAft>
              <a:buFont typeface="Wingdings" panose="05000000000000000000" pitchFamily="2" charset="2"/>
              <a:buChar char="Ø"/>
            </a:pPr>
            <a:r>
              <a:rPr lang="en-US" altLang="en-US" sz="2000" dirty="0">
                <a:solidFill>
                  <a:srgbClr val="546422"/>
                </a:solidFill>
                <a:latin typeface="Times New Roman" panose="02020603050405020304" pitchFamily="18" charset="0"/>
              </a:rPr>
              <a:t>• Flexible service based architecture will be highly desirable for future extension.</a:t>
            </a:r>
          </a:p>
          <a:p>
            <a:pPr>
              <a:spcAft>
                <a:spcPts val="2856"/>
              </a:spcAft>
            </a:pPr>
            <a:r>
              <a:rPr lang="en-US" altLang="en-US" sz="2400" b="1" dirty="0">
                <a:solidFill>
                  <a:schemeClr val="accent2"/>
                </a:solidFill>
                <a:latin typeface="Times New Roman" panose="02020603050405020304" pitchFamily="18" charset="0"/>
              </a:rPr>
              <a:t>User Interface Requirements</a:t>
            </a:r>
            <a:r>
              <a:rPr lang="en-US" altLang="en-US" sz="2400" dirty="0">
                <a:solidFill>
                  <a:srgbClr val="546422"/>
                </a:solidFill>
                <a:latin typeface="Times New Roman" panose="02020603050405020304" pitchFamily="18" charset="0"/>
              </a:rPr>
              <a:t>:</a:t>
            </a:r>
          </a:p>
        </p:txBody>
      </p:sp>
      <p:sp>
        <p:nvSpPr>
          <p:cNvPr id="8197" name="Rectangle 4">
            <a:extLst>
              <a:ext uri="{FF2B5EF4-FFF2-40B4-BE49-F238E27FC236}">
                <a16:creationId xmlns:a16="http://schemas.microsoft.com/office/drawing/2014/main" id="{7AA4E89A-E740-D941-D3FC-220A58C87C81}"/>
              </a:ext>
            </a:extLst>
          </p:cNvPr>
          <p:cNvSpPr>
            <a:spLocks noChangeArrowheads="1"/>
          </p:cNvSpPr>
          <p:nvPr/>
        </p:nvSpPr>
        <p:spPr bwMode="auto">
          <a:xfrm>
            <a:off x="2647567" y="4461156"/>
            <a:ext cx="5278818" cy="73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gn="just">
              <a:lnSpc>
                <a:spcPts val="1961"/>
              </a:lnSpc>
              <a:spcBef>
                <a:spcPts val="2856"/>
              </a:spcBef>
              <a:buFont typeface="Wingdings" panose="05000000000000000000" pitchFamily="2" charset="2"/>
              <a:buChar char="Ø"/>
            </a:pPr>
            <a:r>
              <a:rPr lang="en-US" altLang="en-US" sz="2000" dirty="0">
                <a:solidFill>
                  <a:srgbClr val="546422"/>
                </a:solidFill>
                <a:latin typeface="Times New Roman" panose="02020603050405020304" pitchFamily="18" charset="0"/>
              </a:rPr>
              <a:t>•  Professional look and feel.</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Browser testing and support for IE.</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Reports exportable in .XLS, or any other desirable format.</a:t>
            </a:r>
          </a:p>
        </p:txBody>
      </p:sp>
      <p:sp>
        <p:nvSpPr>
          <p:cNvPr id="3" name="TextBox 2">
            <a:extLst>
              <a:ext uri="{FF2B5EF4-FFF2-40B4-BE49-F238E27FC236}">
                <a16:creationId xmlns:a16="http://schemas.microsoft.com/office/drawing/2014/main" id="{C7267740-D256-6AE2-4E33-BA8101815321}"/>
              </a:ext>
            </a:extLst>
          </p:cNvPr>
          <p:cNvSpPr txBox="1"/>
          <p:nvPr/>
        </p:nvSpPr>
        <p:spPr>
          <a:xfrm>
            <a:off x="3050540" y="3228945"/>
            <a:ext cx="6101080" cy="400110"/>
          </a:xfrm>
          <a:prstGeom prst="rect">
            <a:avLst/>
          </a:prstGeom>
          <a:noFill/>
        </p:spPr>
        <p:txBody>
          <a:bodyPr wrap="square">
            <a:spAutoFit/>
          </a:bodyPr>
          <a:lstStyle/>
          <a:p>
            <a:pPr>
              <a:spcAft>
                <a:spcPts val="2856"/>
              </a:spcAft>
            </a:pPr>
            <a:r>
              <a:rPr lang="en-US" altLang="en-US" sz="1800" b="1" dirty="0">
                <a:solidFill>
                  <a:schemeClr val="accent2"/>
                </a:solidFill>
                <a:latin typeface="Times New Roman" panose="02020603050405020304" pitchFamily="18" charset="0"/>
              </a:rPr>
              <a:t>s</a:t>
            </a:r>
            <a:r>
              <a:rPr lang="en-US" altLang="en-US" sz="2000" dirty="0">
                <a:solidFill>
                  <a:srgbClr val="546422"/>
                </a:solidFill>
                <a:latin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TotalTime>
  <Words>1070</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Segoe UI</vt:lpstr>
      <vt:lpstr>Sitka Subheading Semibold</vt:lpstr>
      <vt:lpstr>Times New Roman</vt:lpstr>
      <vt:lpstr>Trebuchet MS</vt:lpstr>
      <vt:lpstr>Wingdings</vt:lpstr>
      <vt:lpstr>Wingdings 3</vt:lpstr>
      <vt:lpstr>Facet</vt:lpstr>
      <vt:lpstr>Dr.B.R.Ambedkar University,  Srikakulam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Dr.B.R.Ambedkar University,  Srikakulam </dc:title>
  <dc:creator>Challa Divyakumari</dc:creator>
  <cp:lastModifiedBy>MANI Kalluri</cp:lastModifiedBy>
  <cp:revision>2</cp:revision>
  <dcterms:created xsi:type="dcterms:W3CDTF">2023-12-14T13:18:31Z</dcterms:created>
  <dcterms:modified xsi:type="dcterms:W3CDTF">2023-12-15T05:43:06Z</dcterms:modified>
</cp:coreProperties>
</file>