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3" r:id="rId3"/>
    <p:sldId id="284" r:id="rId4"/>
    <p:sldId id="285" r:id="rId5"/>
    <p:sldId id="28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44536A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44536A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44536A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44536A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4239" y="610584"/>
            <a:ext cx="993013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44536A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2505741"/>
            <a:ext cx="10059670" cy="2903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2386" y="2488374"/>
            <a:ext cx="650748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Introduction</a:t>
            </a:r>
            <a:r>
              <a:rPr sz="6000" spc="-160" dirty="0"/>
              <a:t> </a:t>
            </a:r>
            <a:r>
              <a:rPr sz="6000" dirty="0"/>
              <a:t>to</a:t>
            </a:r>
            <a:r>
              <a:rPr sz="6000" spc="-160" dirty="0"/>
              <a:t> </a:t>
            </a:r>
            <a:r>
              <a:rPr sz="6000" spc="-10" dirty="0"/>
              <a:t>React</a:t>
            </a:r>
            <a:endParaRPr sz="6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C00000"/>
                </a:solidFill>
                <a:latin typeface="Calibri"/>
                <a:cs typeface="Calibri"/>
              </a:rPr>
              <a:t>JavaScript</a:t>
            </a:r>
            <a:r>
              <a:rPr spc="-4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/>
              <a:t>and</a:t>
            </a:r>
            <a:r>
              <a:rPr spc="-70" dirty="0"/>
              <a:t> </a:t>
            </a:r>
            <a:r>
              <a:rPr dirty="0">
                <a:solidFill>
                  <a:srgbClr val="C00000"/>
                </a:solidFill>
                <a:latin typeface="Calibri"/>
                <a:cs typeface="Calibri"/>
              </a:rPr>
              <a:t>HTML</a:t>
            </a:r>
            <a:r>
              <a:rPr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i="1" dirty="0">
                <a:latin typeface="Calibri Light"/>
                <a:cs typeface="Calibri Light"/>
              </a:rPr>
              <a:t>in</a:t>
            </a:r>
            <a:r>
              <a:rPr i="1" spc="-80" dirty="0">
                <a:latin typeface="Calibri Light"/>
                <a:cs typeface="Calibri Light"/>
              </a:rPr>
              <a:t> </a:t>
            </a:r>
            <a:r>
              <a:rPr i="1" dirty="0">
                <a:latin typeface="Calibri Light"/>
                <a:cs typeface="Calibri Light"/>
              </a:rPr>
              <a:t>the</a:t>
            </a:r>
            <a:r>
              <a:rPr i="1" spc="-75" dirty="0">
                <a:latin typeface="Calibri Light"/>
                <a:cs typeface="Calibri Light"/>
              </a:rPr>
              <a:t> </a:t>
            </a:r>
            <a:r>
              <a:rPr i="1" dirty="0">
                <a:latin typeface="Calibri Light"/>
                <a:cs typeface="Calibri Light"/>
              </a:rPr>
              <a:t>same</a:t>
            </a:r>
            <a:r>
              <a:rPr i="1" spc="-80" dirty="0">
                <a:latin typeface="Calibri Light"/>
                <a:cs typeface="Calibri Light"/>
              </a:rPr>
              <a:t> </a:t>
            </a:r>
            <a:r>
              <a:rPr i="1" spc="-20" dirty="0">
                <a:latin typeface="Calibri Light"/>
                <a:cs typeface="Calibri Light"/>
              </a:rPr>
              <a:t>file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49632" y="5218916"/>
            <a:ext cx="155956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9695" marR="5080" indent="-87630">
              <a:lnSpc>
                <a:spcPct val="100000"/>
              </a:lnSpc>
              <a:spcBef>
                <a:spcPts val="100"/>
              </a:spcBef>
            </a:pPr>
            <a:r>
              <a:rPr sz="2800" spc="-30" dirty="0">
                <a:latin typeface="Calibri"/>
                <a:cs typeface="Calibri"/>
              </a:rPr>
              <a:t>Traditional </a:t>
            </a:r>
            <a:r>
              <a:rPr sz="2800" spc="-10" dirty="0">
                <a:latin typeface="Calibri"/>
                <a:cs typeface="Calibri"/>
              </a:rPr>
              <a:t>approach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71424" y="5218916"/>
            <a:ext cx="138239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76225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latin typeface="Calibri"/>
                <a:cs typeface="Calibri"/>
              </a:rPr>
              <a:t>React </a:t>
            </a:r>
            <a:r>
              <a:rPr sz="2800" spc="-20" dirty="0">
                <a:latin typeface="Calibri"/>
                <a:cs typeface="Calibri"/>
              </a:rPr>
              <a:t>approach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2089" y="3018282"/>
            <a:ext cx="3893819" cy="172365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721483" y="2558846"/>
            <a:ext cx="763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latin typeface="Calibri"/>
                <a:cs typeface="Calibri"/>
              </a:rPr>
              <a:t>HTML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91534" y="2558846"/>
            <a:ext cx="4756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latin typeface="Calibri"/>
                <a:cs typeface="Calibri"/>
              </a:rPr>
              <a:t>CSS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19217" y="2558846"/>
            <a:ext cx="270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latin typeface="Calibri"/>
                <a:cs typeface="Calibri"/>
              </a:rPr>
              <a:t>JS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84650" y="3057887"/>
            <a:ext cx="1363539" cy="152330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746455" y="2558845"/>
            <a:ext cx="4349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latin typeface="Calibri"/>
                <a:cs typeface="Calibri"/>
              </a:rPr>
              <a:t>JSX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798052" y="3040380"/>
            <a:ext cx="1351673" cy="172365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8838605" y="2558845"/>
            <a:ext cx="1273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CSS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or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JSS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1772" y="1884426"/>
            <a:ext cx="11241405" cy="4608830"/>
          </a:xfrm>
          <a:custGeom>
            <a:avLst/>
            <a:gdLst/>
            <a:ahLst/>
            <a:cxnLst/>
            <a:rect l="l" t="t" r="r" b="b"/>
            <a:pathLst>
              <a:path w="11241405" h="4608830">
                <a:moveTo>
                  <a:pt x="11241024" y="0"/>
                </a:moveTo>
                <a:lnTo>
                  <a:pt x="0" y="0"/>
                </a:lnTo>
                <a:lnTo>
                  <a:pt x="0" y="4608576"/>
                </a:lnTo>
                <a:lnTo>
                  <a:pt x="11241024" y="4608576"/>
                </a:lnTo>
                <a:lnTo>
                  <a:pt x="11241024" y="0"/>
                </a:lnTo>
                <a:close/>
              </a:path>
            </a:pathLst>
          </a:custGeom>
          <a:solidFill>
            <a:srgbClr val="3A38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C00000"/>
                </a:solidFill>
                <a:latin typeface="Calibri"/>
                <a:cs typeface="Calibri"/>
              </a:rPr>
              <a:t>JSX</a:t>
            </a:r>
            <a:r>
              <a:rPr dirty="0"/>
              <a:t>:</a:t>
            </a:r>
            <a:r>
              <a:rPr spc="-114" dirty="0"/>
              <a:t> </a:t>
            </a:r>
            <a:r>
              <a:rPr dirty="0"/>
              <a:t>the</a:t>
            </a:r>
            <a:r>
              <a:rPr spc="-110" dirty="0"/>
              <a:t> </a:t>
            </a:r>
            <a:r>
              <a:rPr dirty="0"/>
              <a:t>React</a:t>
            </a:r>
            <a:r>
              <a:rPr spc="-105" dirty="0"/>
              <a:t> </a:t>
            </a:r>
            <a:r>
              <a:rPr spc="-20" dirty="0"/>
              <a:t>programming</a:t>
            </a:r>
            <a:r>
              <a:rPr spc="-125" dirty="0"/>
              <a:t> </a:t>
            </a:r>
            <a:r>
              <a:rPr spc="-10" dirty="0"/>
              <a:t>language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482" y="2046119"/>
            <a:ext cx="517080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388870">
              <a:lnSpc>
                <a:spcPct val="100000"/>
              </a:lnSpc>
              <a:spcBef>
                <a:spcPts val="100"/>
              </a:spcBef>
              <a:tabLst>
                <a:tab pos="1518285" algn="l"/>
              </a:tabLst>
            </a:pP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const</a:t>
            </a:r>
            <a:r>
              <a:rPr sz="1800" spc="-2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9CDCFD"/>
                </a:solidFill>
                <a:latin typeface="Consolas"/>
                <a:cs typeface="Consolas"/>
              </a:rPr>
              <a:t>first</a:t>
            </a:r>
            <a:r>
              <a:rPr sz="1800" spc="-15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CE9178"/>
                </a:solidFill>
                <a:latin typeface="Consolas"/>
                <a:cs typeface="Consolas"/>
              </a:rPr>
              <a:t>"Aaron"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; 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const</a:t>
            </a:r>
            <a:r>
              <a:rPr sz="1800" spc="-3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spc="-20" dirty="0">
                <a:solidFill>
                  <a:srgbClr val="9CDCFD"/>
                </a:solidFill>
                <a:latin typeface="Consolas"/>
                <a:cs typeface="Consolas"/>
              </a:rPr>
              <a:t>last</a:t>
            </a:r>
            <a:r>
              <a:rPr sz="1800" dirty="0">
                <a:solidFill>
                  <a:srgbClr val="9CDCFD"/>
                </a:solidFill>
                <a:latin typeface="Consolas"/>
                <a:cs typeface="Consolas"/>
              </a:rPr>
              <a:t>	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= </a:t>
            </a:r>
            <a:r>
              <a:rPr sz="1800" spc="-10" dirty="0">
                <a:solidFill>
                  <a:srgbClr val="CE9178"/>
                </a:solidFill>
                <a:latin typeface="Consolas"/>
                <a:cs typeface="Consolas"/>
              </a:rPr>
              <a:t>"Smith"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const</a:t>
            </a:r>
            <a:r>
              <a:rPr sz="1800" spc="-3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9CDCFD"/>
                </a:solidFill>
                <a:latin typeface="Consolas"/>
                <a:cs typeface="Consolas"/>
              </a:rPr>
              <a:t>name</a:t>
            </a:r>
            <a:r>
              <a:rPr sz="1800" spc="-15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8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span</a:t>
            </a:r>
            <a:r>
              <a:rPr sz="180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{</a:t>
            </a:r>
            <a:r>
              <a:rPr sz="1800" dirty="0">
                <a:solidFill>
                  <a:srgbClr val="9CDCFD"/>
                </a:solidFill>
                <a:latin typeface="Consolas"/>
                <a:cs typeface="Consolas"/>
              </a:rPr>
              <a:t>first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}</a:t>
            </a:r>
            <a:r>
              <a:rPr sz="1800" spc="-1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{</a:t>
            </a:r>
            <a:r>
              <a:rPr sz="1800" spc="-10" dirty="0">
                <a:solidFill>
                  <a:srgbClr val="9CDCFD"/>
                </a:solidFill>
                <a:latin typeface="Consolas"/>
                <a:cs typeface="Consolas"/>
              </a:rPr>
              <a:t>last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}</a:t>
            </a: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span</a:t>
            </a: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32345" y="3689525"/>
            <a:ext cx="3916045" cy="2493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const</a:t>
            </a:r>
            <a:r>
              <a:rPr sz="1800" spc="-3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CDCAA"/>
                </a:solidFill>
                <a:latin typeface="Consolas"/>
                <a:cs typeface="Consolas"/>
              </a:rPr>
              <a:t>listWithTitle</a:t>
            </a:r>
            <a:r>
              <a:rPr sz="1800" spc="-15" dirty="0">
                <a:solidFill>
                  <a:srgbClr val="DCDCAA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8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endParaRPr sz="1800">
              <a:latin typeface="Consolas"/>
              <a:cs typeface="Consolas"/>
            </a:endParaRPr>
          </a:p>
          <a:p>
            <a:pPr marL="263525">
              <a:lnSpc>
                <a:spcPct val="100000"/>
              </a:lnSpc>
            </a:pPr>
            <a:r>
              <a:rPr sz="1800" spc="-25" dirty="0">
                <a:solidFill>
                  <a:srgbClr val="808080"/>
                </a:solidFill>
                <a:latin typeface="Consolas"/>
                <a:cs typeface="Consolas"/>
              </a:rPr>
              <a:t>&lt;&gt;</a:t>
            </a:r>
            <a:endParaRPr sz="1800">
              <a:latin typeface="Consolas"/>
              <a:cs typeface="Consolas"/>
            </a:endParaRPr>
          </a:p>
          <a:p>
            <a:pPr marL="514350">
              <a:lnSpc>
                <a:spcPct val="100000"/>
              </a:lnSpc>
            </a:pPr>
            <a:r>
              <a:rPr sz="18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h1</a:t>
            </a:r>
            <a:r>
              <a:rPr sz="180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COMP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523</a:t>
            </a: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h1</a:t>
            </a: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514984">
              <a:lnSpc>
                <a:spcPct val="100000"/>
              </a:lnSpc>
            </a:pPr>
            <a:r>
              <a:rPr sz="1800" spc="-2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800" spc="-20" dirty="0">
                <a:solidFill>
                  <a:srgbClr val="559CD5"/>
                </a:solidFill>
                <a:latin typeface="Consolas"/>
                <a:cs typeface="Consolas"/>
              </a:rPr>
              <a:t>ul</a:t>
            </a:r>
            <a:r>
              <a:rPr sz="1800" spc="-2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765810">
              <a:lnSpc>
                <a:spcPct val="100000"/>
              </a:lnSpc>
            </a:pPr>
            <a:r>
              <a:rPr sz="18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li</a:t>
            </a:r>
            <a:r>
              <a:rPr sz="180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Dr.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David</a:t>
            </a:r>
            <a:r>
              <a:rPr sz="18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Stotts</a:t>
            </a: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li</a:t>
            </a: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765810">
              <a:lnSpc>
                <a:spcPct val="100000"/>
              </a:lnSpc>
            </a:pP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li</a:t>
            </a: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{</a:t>
            </a:r>
            <a:r>
              <a:rPr sz="1800" spc="-10" dirty="0">
                <a:solidFill>
                  <a:srgbClr val="9CDCFD"/>
                </a:solidFill>
                <a:latin typeface="Consolas"/>
                <a:cs typeface="Consolas"/>
              </a:rPr>
              <a:t>name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}</a:t>
            </a: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li</a:t>
            </a: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514984">
              <a:lnSpc>
                <a:spcPct val="100000"/>
              </a:lnSpc>
            </a:pP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ul</a:t>
            </a: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264795">
              <a:lnSpc>
                <a:spcPts val="2155"/>
              </a:lnSpc>
            </a:pPr>
            <a:r>
              <a:rPr sz="1800" spc="-25" dirty="0">
                <a:solidFill>
                  <a:srgbClr val="808080"/>
                </a:solidFill>
                <a:latin typeface="Consolas"/>
                <a:cs typeface="Consolas"/>
              </a:rPr>
              <a:t>&lt;/&gt;</a:t>
            </a:r>
            <a:endParaRPr sz="1800">
              <a:latin typeface="Consolas"/>
              <a:cs typeface="Consolas"/>
            </a:endParaRPr>
          </a:p>
          <a:p>
            <a:pPr marL="13335">
              <a:lnSpc>
                <a:spcPts val="2155"/>
              </a:lnSpc>
            </a:pP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7168" y="3689525"/>
            <a:ext cx="366522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const</a:t>
            </a:r>
            <a:r>
              <a:rPr sz="1800" spc="-3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CDCAA"/>
                </a:solidFill>
                <a:latin typeface="Consolas"/>
                <a:cs typeface="Consolas"/>
              </a:rPr>
              <a:t>list</a:t>
            </a:r>
            <a:r>
              <a:rPr sz="1800" spc="-5" dirty="0">
                <a:solidFill>
                  <a:srgbClr val="DCDCAA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endParaRPr sz="1800">
              <a:latin typeface="Consolas"/>
              <a:cs typeface="Consolas"/>
            </a:endParaRPr>
          </a:p>
          <a:p>
            <a:pPr marL="264160">
              <a:lnSpc>
                <a:spcPct val="100000"/>
              </a:lnSpc>
            </a:pPr>
            <a:r>
              <a:rPr sz="1800" spc="-2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800" spc="-20" dirty="0">
                <a:solidFill>
                  <a:srgbClr val="559CD5"/>
                </a:solidFill>
                <a:latin typeface="Consolas"/>
                <a:cs typeface="Consolas"/>
              </a:rPr>
              <a:t>ul</a:t>
            </a:r>
            <a:r>
              <a:rPr sz="1800" spc="-2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514350">
              <a:lnSpc>
                <a:spcPct val="100000"/>
              </a:lnSpc>
            </a:pPr>
            <a:r>
              <a:rPr sz="18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li</a:t>
            </a:r>
            <a:r>
              <a:rPr sz="180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Dr.</a:t>
            </a:r>
            <a:r>
              <a:rPr sz="18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David</a:t>
            </a:r>
            <a:r>
              <a:rPr sz="18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Stotts</a:t>
            </a: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li</a:t>
            </a: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514350">
              <a:lnSpc>
                <a:spcPct val="100000"/>
              </a:lnSpc>
            </a:pP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li</a:t>
            </a: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{</a:t>
            </a:r>
            <a:r>
              <a:rPr sz="1800" spc="-10" dirty="0">
                <a:solidFill>
                  <a:srgbClr val="9CDCFD"/>
                </a:solidFill>
                <a:latin typeface="Consolas"/>
                <a:cs typeface="Consolas"/>
              </a:rPr>
              <a:t>name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}</a:t>
            </a: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li</a:t>
            </a: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264160">
              <a:lnSpc>
                <a:spcPct val="100000"/>
              </a:lnSpc>
            </a:pP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ul</a:t>
            </a: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5399" y="3011677"/>
            <a:ext cx="552132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“React</a:t>
            </a:r>
            <a:r>
              <a:rPr spc="-100" dirty="0"/>
              <a:t> </a:t>
            </a:r>
            <a:r>
              <a:rPr dirty="0"/>
              <a:t>is</a:t>
            </a:r>
            <a:r>
              <a:rPr spc="-105" dirty="0"/>
              <a:t> </a:t>
            </a:r>
            <a:r>
              <a:rPr dirty="0">
                <a:solidFill>
                  <a:srgbClr val="C00000"/>
                </a:solidFill>
                <a:latin typeface="Calibri"/>
                <a:cs typeface="Calibri"/>
              </a:rPr>
              <a:t>just</a:t>
            </a:r>
            <a:r>
              <a:rPr spc="-10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C00000"/>
                </a:solidFill>
                <a:latin typeface="Calibri"/>
                <a:cs typeface="Calibri"/>
              </a:rPr>
              <a:t>JavaScript</a:t>
            </a:r>
            <a:r>
              <a:rPr spc="-10" dirty="0"/>
              <a:t>”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/>
              <a:t>Functional</a:t>
            </a:r>
            <a:r>
              <a:rPr spc="-170" dirty="0"/>
              <a:t> </a:t>
            </a:r>
            <a:r>
              <a:rPr spc="-10" dirty="0"/>
              <a:t>programming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2880963"/>
            <a:ext cx="5339715" cy="2342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6415" indent="-513715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AutoNum type="arabicPeriod"/>
              <a:tabLst>
                <a:tab pos="526415" algn="l"/>
              </a:tabLst>
            </a:pPr>
            <a:r>
              <a:rPr sz="2800" dirty="0">
                <a:latin typeface="Calibri"/>
                <a:cs typeface="Calibri"/>
              </a:rPr>
              <a:t>Functions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“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first</a:t>
            </a:r>
            <a:r>
              <a:rPr sz="2800" spc="-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class</a:t>
            </a:r>
            <a:r>
              <a:rPr sz="2800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citizens</a:t>
            </a:r>
            <a:r>
              <a:rPr sz="2800" spc="-10" dirty="0">
                <a:latin typeface="Calibri"/>
                <a:cs typeface="Calibri"/>
              </a:rPr>
              <a:t>”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60"/>
              </a:spcBef>
              <a:buClr>
                <a:srgbClr val="C00000"/>
              </a:buClr>
              <a:buFont typeface="Calibri"/>
              <a:buAutoNum type="arabicPeriod"/>
            </a:pPr>
            <a:endParaRPr sz="2800">
              <a:latin typeface="Calibri"/>
              <a:cs typeface="Calibri"/>
            </a:endParaRPr>
          </a:p>
          <a:p>
            <a:pPr marL="526415" indent="-513715">
              <a:lnSpc>
                <a:spcPct val="100000"/>
              </a:lnSpc>
              <a:spcBef>
                <a:spcPts val="5"/>
              </a:spcBef>
              <a:buClr>
                <a:srgbClr val="C00000"/>
              </a:buClr>
              <a:buAutoNum type="arabicPeriod"/>
              <a:tabLst>
                <a:tab pos="526415" algn="l"/>
              </a:tabLst>
            </a:pPr>
            <a:r>
              <a:rPr sz="2800" spc="-10" dirty="0">
                <a:latin typeface="Calibri"/>
                <a:cs typeface="Calibri"/>
              </a:rPr>
              <a:t>Variables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immutable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60"/>
              </a:spcBef>
              <a:buClr>
                <a:srgbClr val="C00000"/>
              </a:buClr>
              <a:buFont typeface="Calibri"/>
              <a:buAutoNum type="arabicPeriod"/>
            </a:pPr>
            <a:endParaRPr sz="2800">
              <a:latin typeface="Calibri"/>
              <a:cs typeface="Calibri"/>
            </a:endParaRPr>
          </a:p>
          <a:p>
            <a:pPr marL="526415" indent="-513715">
              <a:lnSpc>
                <a:spcPct val="100000"/>
              </a:lnSpc>
              <a:buClr>
                <a:srgbClr val="C00000"/>
              </a:buClr>
              <a:buAutoNum type="arabicPeriod"/>
              <a:tabLst>
                <a:tab pos="526415" algn="l"/>
              </a:tabLst>
            </a:pPr>
            <a:r>
              <a:rPr sz="2800" dirty="0">
                <a:latin typeface="Calibri"/>
                <a:cs typeface="Calibri"/>
              </a:rPr>
              <a:t>Functions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have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no</a:t>
            </a:r>
            <a:r>
              <a:rPr sz="2800" spc="-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side</a:t>
            </a:r>
            <a:r>
              <a:rPr sz="2800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effects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/>
              <a:t>Functional</a:t>
            </a:r>
            <a:r>
              <a:rPr spc="-170" dirty="0"/>
              <a:t> </a:t>
            </a:r>
            <a:r>
              <a:rPr spc="-10" dirty="0"/>
              <a:t>programming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982850"/>
            <a:ext cx="482536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Functions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“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first</a:t>
            </a:r>
            <a:r>
              <a:rPr sz="2800" spc="-8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class</a:t>
            </a:r>
            <a:r>
              <a:rPr sz="2800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citizens</a:t>
            </a:r>
            <a:r>
              <a:rPr sz="2800" spc="-10" dirty="0">
                <a:latin typeface="Calibri"/>
                <a:cs typeface="Calibri"/>
              </a:rPr>
              <a:t>”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383" y="1021133"/>
            <a:ext cx="5681303" cy="208234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04672" y="3105150"/>
            <a:ext cx="4848225" cy="1201420"/>
          </a:xfrm>
          <a:prstGeom prst="rect">
            <a:avLst/>
          </a:prstGeom>
          <a:solidFill>
            <a:srgbClr val="252525"/>
          </a:solidFill>
        </p:spPr>
        <p:txBody>
          <a:bodyPr vert="horz" wrap="square" lIns="0" tIns="33020" rIns="0" bIns="0" rtlCol="0">
            <a:spAutoFit/>
          </a:bodyPr>
          <a:lstStyle/>
          <a:p>
            <a:pPr marL="342900" marR="230504" indent="-252095">
              <a:lnSpc>
                <a:spcPct val="100000"/>
              </a:lnSpc>
              <a:spcBef>
                <a:spcPts val="260"/>
              </a:spcBef>
            </a:pP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let</a:t>
            </a:r>
            <a:r>
              <a:rPr sz="1800" spc="-1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CDCAA"/>
                </a:solidFill>
                <a:latin typeface="Consolas"/>
                <a:cs typeface="Consolas"/>
              </a:rPr>
              <a:t>add</a:t>
            </a:r>
            <a:r>
              <a:rPr sz="1800" spc="-10" dirty="0">
                <a:solidFill>
                  <a:srgbClr val="DCDCAA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8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function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()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0" dirty="0">
                <a:solidFill>
                  <a:srgbClr val="D3D3D3"/>
                </a:solidFill>
                <a:latin typeface="Consolas"/>
                <a:cs typeface="Consolas"/>
              </a:rPr>
              <a:t>{ </a:t>
            </a:r>
            <a:r>
              <a:rPr sz="1800" dirty="0">
                <a:solidFill>
                  <a:srgbClr val="4EC8AF"/>
                </a:solidFill>
                <a:latin typeface="Consolas"/>
                <a:cs typeface="Consolas"/>
              </a:rPr>
              <a:t>console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800" dirty="0">
                <a:solidFill>
                  <a:srgbClr val="DCDCAA"/>
                </a:solidFill>
                <a:latin typeface="Consolas"/>
                <a:cs typeface="Consolas"/>
              </a:rPr>
              <a:t>log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'Now</a:t>
            </a:r>
            <a:r>
              <a:rPr sz="1800" spc="-5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adding</a:t>
            </a:r>
            <a:r>
              <a:rPr sz="1800" spc="-3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CE9178"/>
                </a:solidFill>
                <a:latin typeface="Consolas"/>
                <a:cs typeface="Consolas"/>
              </a:rPr>
              <a:t>numbers'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); 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const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9CDCFD"/>
                </a:solidFill>
                <a:latin typeface="Consolas"/>
                <a:cs typeface="Consolas"/>
              </a:rPr>
              <a:t>five</a:t>
            </a:r>
            <a:r>
              <a:rPr sz="1800" spc="-15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B5CEA8"/>
                </a:solidFill>
                <a:latin typeface="Consolas"/>
                <a:cs typeface="Consolas"/>
              </a:rPr>
              <a:t>3</a:t>
            </a:r>
            <a:r>
              <a:rPr sz="1800" spc="-5" dirty="0">
                <a:solidFill>
                  <a:srgbClr val="B5CEA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+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25" dirty="0">
                <a:solidFill>
                  <a:srgbClr val="B5CEA8"/>
                </a:solidFill>
                <a:latin typeface="Consolas"/>
                <a:cs typeface="Consolas"/>
              </a:rPr>
              <a:t>2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};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4672" y="4696967"/>
            <a:ext cx="4848225" cy="1754505"/>
          </a:xfrm>
          <a:prstGeom prst="rect">
            <a:avLst/>
          </a:prstGeom>
          <a:solidFill>
            <a:srgbClr val="252525"/>
          </a:solidFill>
        </p:spPr>
        <p:txBody>
          <a:bodyPr vert="horz" wrap="square" lIns="0" tIns="32384" rIns="0" bIns="0" rtlCol="0">
            <a:spAutoFit/>
          </a:bodyPr>
          <a:lstStyle/>
          <a:p>
            <a:pPr marL="342265" marR="1235075" indent="-251460">
              <a:lnSpc>
                <a:spcPct val="100000"/>
              </a:lnSpc>
              <a:spcBef>
                <a:spcPts val="254"/>
              </a:spcBef>
            </a:pP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function</a:t>
            </a:r>
            <a:r>
              <a:rPr sz="1800" spc="-5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CDCAA"/>
                </a:solidFill>
                <a:latin typeface="Consolas"/>
                <a:cs typeface="Consolas"/>
              </a:rPr>
              <a:t>performTask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800" dirty="0">
                <a:solidFill>
                  <a:srgbClr val="9CDCFD"/>
                </a:solidFill>
                <a:latin typeface="Consolas"/>
                <a:cs typeface="Consolas"/>
              </a:rPr>
              <a:t>task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sz="1800" spc="-4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0" dirty="0">
                <a:solidFill>
                  <a:srgbClr val="D3D3D3"/>
                </a:solidFill>
                <a:latin typeface="Consolas"/>
                <a:cs typeface="Consolas"/>
              </a:rPr>
              <a:t>{ </a:t>
            </a:r>
            <a:r>
              <a:rPr sz="1800" spc="-10" dirty="0">
                <a:solidFill>
                  <a:srgbClr val="DCDCAA"/>
                </a:solidFill>
                <a:latin typeface="Consolas"/>
                <a:cs typeface="Consolas"/>
              </a:rPr>
              <a:t>task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();</a:t>
            </a:r>
            <a:endParaRPr sz="1800">
              <a:latin typeface="Consolas"/>
              <a:cs typeface="Consolas"/>
            </a:endParaRPr>
          </a:p>
          <a:p>
            <a:pPr marL="342265">
              <a:lnSpc>
                <a:spcPct val="100000"/>
              </a:lnSpc>
            </a:pPr>
            <a:r>
              <a:rPr sz="1800" dirty="0">
                <a:solidFill>
                  <a:srgbClr val="4EC8AF"/>
                </a:solidFill>
                <a:latin typeface="Consolas"/>
                <a:cs typeface="Consolas"/>
              </a:rPr>
              <a:t>console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800" dirty="0">
                <a:solidFill>
                  <a:srgbClr val="DCDCAA"/>
                </a:solidFill>
                <a:latin typeface="Consolas"/>
                <a:cs typeface="Consolas"/>
              </a:rPr>
              <a:t>log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'Task</a:t>
            </a:r>
            <a:r>
              <a:rPr sz="1800" spc="-6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CE9178"/>
                </a:solidFill>
                <a:latin typeface="Consolas"/>
                <a:cs typeface="Consolas"/>
              </a:rPr>
              <a:t>performed!'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18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sz="1800" spc="-5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sz="1800" spc="-10" dirty="0">
                <a:solidFill>
                  <a:srgbClr val="DCDCAA"/>
                </a:solidFill>
                <a:latin typeface="Consolas"/>
                <a:cs typeface="Consolas"/>
              </a:rPr>
              <a:t>performTask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800" spc="-10" dirty="0">
                <a:solidFill>
                  <a:srgbClr val="9CDCFD"/>
                </a:solidFill>
                <a:latin typeface="Consolas"/>
                <a:cs typeface="Consolas"/>
              </a:rPr>
              <a:t>add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07073" y="3865626"/>
            <a:ext cx="5080635" cy="2585720"/>
          </a:xfrm>
          <a:prstGeom prst="rect">
            <a:avLst/>
          </a:prstGeom>
          <a:solidFill>
            <a:srgbClr val="252525"/>
          </a:solidFill>
        </p:spPr>
        <p:txBody>
          <a:bodyPr vert="horz" wrap="square" lIns="0" tIns="32384" rIns="0" bIns="0" rtlCol="0">
            <a:spAutoFit/>
          </a:bodyPr>
          <a:lstStyle/>
          <a:p>
            <a:pPr marL="342900" marR="2344420" indent="-252095">
              <a:lnSpc>
                <a:spcPct val="100000"/>
              </a:lnSpc>
              <a:spcBef>
                <a:spcPts val="254"/>
              </a:spcBef>
            </a:pP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function</a:t>
            </a:r>
            <a:r>
              <a:rPr sz="1800" spc="-2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CDCAA"/>
                </a:solidFill>
                <a:latin typeface="Consolas"/>
                <a:cs typeface="Consolas"/>
              </a:rPr>
              <a:t>foo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()</a:t>
            </a:r>
            <a:r>
              <a:rPr sz="18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0" dirty="0">
                <a:solidFill>
                  <a:srgbClr val="D3D3D3"/>
                </a:solidFill>
                <a:latin typeface="Consolas"/>
                <a:cs typeface="Consolas"/>
              </a:rPr>
              <a:t>{ </a:t>
            </a:r>
            <a:r>
              <a:rPr sz="1800" dirty="0">
                <a:solidFill>
                  <a:srgbClr val="C585C0"/>
                </a:solidFill>
                <a:latin typeface="Consolas"/>
                <a:cs typeface="Consolas"/>
              </a:rPr>
              <a:t>return</a:t>
            </a:r>
            <a:r>
              <a:rPr sz="1800" spc="-35" dirty="0">
                <a:solidFill>
                  <a:srgbClr val="C585C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function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()</a:t>
            </a:r>
            <a:r>
              <a:rPr sz="18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593725">
              <a:lnSpc>
                <a:spcPct val="100000"/>
              </a:lnSpc>
            </a:pPr>
            <a:r>
              <a:rPr sz="1800" dirty="0">
                <a:solidFill>
                  <a:srgbClr val="4EC8AF"/>
                </a:solidFill>
                <a:latin typeface="Consolas"/>
                <a:cs typeface="Consolas"/>
              </a:rPr>
              <a:t>console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800" dirty="0">
                <a:solidFill>
                  <a:srgbClr val="DCDCAA"/>
                </a:solidFill>
                <a:latin typeface="Consolas"/>
                <a:cs typeface="Consolas"/>
              </a:rPr>
              <a:t>log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'What</a:t>
            </a:r>
            <a:r>
              <a:rPr sz="1800" spc="-4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gets</a:t>
            </a:r>
            <a:r>
              <a:rPr sz="1800" spc="-3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CE9178"/>
                </a:solidFill>
                <a:latin typeface="Consolas"/>
                <a:cs typeface="Consolas"/>
              </a:rPr>
              <a:t>printed?'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1800">
              <a:latin typeface="Consolas"/>
              <a:cs typeface="Consolas"/>
            </a:endParaRPr>
          </a:p>
          <a:p>
            <a:pPr marL="342900">
              <a:lnSpc>
                <a:spcPct val="100000"/>
              </a:lnSpc>
            </a:pP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};</a:t>
            </a:r>
            <a:endParaRPr sz="18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sz="1800" spc="-5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00">
              <a:latin typeface="Consolas"/>
              <a:cs typeface="Consolas"/>
            </a:endParaRPr>
          </a:p>
          <a:p>
            <a:pPr marL="91440" marR="3975735">
              <a:lnSpc>
                <a:spcPct val="100000"/>
              </a:lnSpc>
            </a:pPr>
            <a:r>
              <a:rPr sz="1800" spc="-25" dirty="0">
                <a:solidFill>
                  <a:srgbClr val="DCDCAA"/>
                </a:solidFill>
                <a:latin typeface="Consolas"/>
                <a:cs typeface="Consolas"/>
              </a:rPr>
              <a:t>foo </a:t>
            </a:r>
            <a:r>
              <a:rPr sz="1800" spc="-10" dirty="0">
                <a:solidFill>
                  <a:srgbClr val="DCDCAA"/>
                </a:solidFill>
                <a:latin typeface="Consolas"/>
                <a:cs typeface="Consolas"/>
              </a:rPr>
              <a:t>foo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(); </a:t>
            </a:r>
            <a:r>
              <a:rPr sz="1800" spc="-10" dirty="0">
                <a:solidFill>
                  <a:srgbClr val="DCDCAA"/>
                </a:solidFill>
                <a:latin typeface="Consolas"/>
                <a:cs typeface="Consolas"/>
              </a:rPr>
              <a:t>foo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()();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/>
              <a:t>Functional</a:t>
            </a:r>
            <a:r>
              <a:rPr spc="-170" dirty="0"/>
              <a:t> </a:t>
            </a:r>
            <a:r>
              <a:rPr spc="-10" dirty="0"/>
              <a:t>programming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982850"/>
            <a:ext cx="35318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latin typeface="Calibri"/>
                <a:cs typeface="Calibri"/>
              </a:rPr>
              <a:t>Variables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immutable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0309" y="1028975"/>
            <a:ext cx="3563632" cy="121065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38200" y="3117342"/>
            <a:ext cx="5327650" cy="923925"/>
          </a:xfrm>
          <a:prstGeom prst="rect">
            <a:avLst/>
          </a:prstGeom>
          <a:solidFill>
            <a:srgbClr val="252525"/>
          </a:solidFill>
        </p:spPr>
        <p:txBody>
          <a:bodyPr vert="horz" wrap="square" lIns="0" tIns="33019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9"/>
              </a:spcBef>
            </a:pP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let</a:t>
            </a:r>
            <a:r>
              <a:rPr sz="1800" spc="-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9CDCFD"/>
                </a:solidFill>
                <a:latin typeface="Consolas"/>
                <a:cs typeface="Consolas"/>
              </a:rPr>
              <a:t>a</a:t>
            </a:r>
            <a:r>
              <a:rPr sz="1800" spc="-5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= </a:t>
            </a:r>
            <a:r>
              <a:rPr sz="1800" spc="-25" dirty="0">
                <a:solidFill>
                  <a:srgbClr val="B5CEA8"/>
                </a:solidFill>
                <a:latin typeface="Consolas"/>
                <a:cs typeface="Consolas"/>
              </a:rPr>
              <a:t>4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solidFill>
                  <a:srgbClr val="9CDCFD"/>
                </a:solidFill>
                <a:latin typeface="Consolas"/>
                <a:cs typeface="Consolas"/>
              </a:rPr>
              <a:t>a</a:t>
            </a:r>
            <a:r>
              <a:rPr sz="1800" spc="-5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B5CEA8"/>
                </a:solidFill>
                <a:latin typeface="Consolas"/>
                <a:cs typeface="Consolas"/>
              </a:rPr>
              <a:t>2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18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A9954"/>
                </a:solidFill>
                <a:latin typeface="Consolas"/>
                <a:cs typeface="Consolas"/>
              </a:rPr>
              <a:t>Mutates</a:t>
            </a:r>
            <a:r>
              <a:rPr sz="18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1800" spc="-25" dirty="0">
                <a:solidFill>
                  <a:srgbClr val="6A9954"/>
                </a:solidFill>
                <a:latin typeface="Consolas"/>
                <a:cs typeface="Consolas"/>
              </a:rPr>
              <a:t>`a`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8200" y="4623815"/>
            <a:ext cx="5327650" cy="1477645"/>
          </a:xfrm>
          <a:prstGeom prst="rect">
            <a:avLst/>
          </a:prstGeom>
          <a:solidFill>
            <a:srgbClr val="252525"/>
          </a:solidFill>
        </p:spPr>
        <p:txBody>
          <a:bodyPr vert="horz" wrap="square" lIns="0" tIns="32384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54"/>
              </a:spcBef>
            </a:pP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let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9CDCFD"/>
                </a:solidFill>
                <a:latin typeface="Consolas"/>
                <a:cs typeface="Consolas"/>
              </a:rPr>
              <a:t>b</a:t>
            </a:r>
            <a:r>
              <a:rPr sz="1800" spc="-5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= [</a:t>
            </a:r>
            <a:r>
              <a:rPr sz="1800" dirty="0">
                <a:solidFill>
                  <a:srgbClr val="B5CEA8"/>
                </a:solidFill>
                <a:latin typeface="Consolas"/>
                <a:cs typeface="Consolas"/>
              </a:rPr>
              <a:t>1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B5CEA8"/>
                </a:solidFill>
                <a:latin typeface="Consolas"/>
                <a:cs typeface="Consolas"/>
              </a:rPr>
              <a:t>2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25" dirty="0">
                <a:solidFill>
                  <a:srgbClr val="B5CEA8"/>
                </a:solidFill>
                <a:latin typeface="Consolas"/>
                <a:cs typeface="Consolas"/>
              </a:rPr>
              <a:t>3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];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solidFill>
                  <a:srgbClr val="9CDCFD"/>
                </a:solidFill>
                <a:latin typeface="Consolas"/>
                <a:cs typeface="Consolas"/>
              </a:rPr>
              <a:t>b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800" dirty="0">
                <a:solidFill>
                  <a:srgbClr val="DCDCAA"/>
                </a:solidFill>
                <a:latin typeface="Consolas"/>
                <a:cs typeface="Consolas"/>
              </a:rPr>
              <a:t>push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800" dirty="0">
                <a:solidFill>
                  <a:srgbClr val="B5CEA8"/>
                </a:solidFill>
                <a:latin typeface="Consolas"/>
                <a:cs typeface="Consolas"/>
              </a:rPr>
              <a:t>4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r>
              <a:rPr sz="18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18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A9954"/>
                </a:solidFill>
                <a:latin typeface="Consolas"/>
                <a:cs typeface="Consolas"/>
              </a:rPr>
              <a:t>Mutates</a:t>
            </a:r>
            <a:r>
              <a:rPr sz="1800" spc="-25" dirty="0">
                <a:solidFill>
                  <a:srgbClr val="6A9954"/>
                </a:solidFill>
                <a:latin typeface="Consolas"/>
                <a:cs typeface="Consolas"/>
              </a:rPr>
              <a:t> `b`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let</a:t>
            </a:r>
            <a:r>
              <a:rPr sz="1800" spc="-2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9CDCFD"/>
                </a:solidFill>
                <a:latin typeface="Consolas"/>
                <a:cs typeface="Consolas"/>
              </a:rPr>
              <a:t>c</a:t>
            </a:r>
            <a:r>
              <a:rPr sz="1800" spc="-10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[...</a:t>
            </a:r>
            <a:r>
              <a:rPr sz="1800" dirty="0">
                <a:solidFill>
                  <a:srgbClr val="9CDCFD"/>
                </a:solidFill>
                <a:latin typeface="Consolas"/>
                <a:cs typeface="Consolas"/>
              </a:rPr>
              <a:t>b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B5CEA8"/>
                </a:solidFill>
                <a:latin typeface="Consolas"/>
                <a:cs typeface="Consolas"/>
              </a:rPr>
              <a:t>4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];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A9954"/>
                </a:solidFill>
                <a:latin typeface="Consolas"/>
                <a:cs typeface="Consolas"/>
              </a:rPr>
              <a:t>//</a:t>
            </a:r>
            <a:r>
              <a:rPr sz="18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A9954"/>
                </a:solidFill>
                <a:latin typeface="Consolas"/>
                <a:cs typeface="Consolas"/>
              </a:rPr>
              <a:t>Does</a:t>
            </a:r>
            <a:r>
              <a:rPr sz="1800" spc="-1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A9954"/>
                </a:solidFill>
                <a:latin typeface="Consolas"/>
                <a:cs typeface="Consolas"/>
              </a:rPr>
              <a:t>not</a:t>
            </a:r>
            <a:r>
              <a:rPr sz="1800" spc="-10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6A9954"/>
                </a:solidFill>
                <a:latin typeface="Consolas"/>
                <a:cs typeface="Consolas"/>
              </a:rPr>
              <a:t>mutate</a:t>
            </a:r>
            <a:r>
              <a:rPr sz="1800" spc="-5" dirty="0">
                <a:solidFill>
                  <a:srgbClr val="6A9954"/>
                </a:solidFill>
                <a:latin typeface="Consolas"/>
                <a:cs typeface="Consolas"/>
              </a:rPr>
              <a:t> </a:t>
            </a:r>
            <a:r>
              <a:rPr sz="1800" spc="-25" dirty="0">
                <a:solidFill>
                  <a:srgbClr val="6A9954"/>
                </a:solidFill>
                <a:latin typeface="Consolas"/>
                <a:cs typeface="Consolas"/>
              </a:rPr>
              <a:t>`b`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/>
              <a:t>Functional</a:t>
            </a:r>
            <a:r>
              <a:rPr spc="-170" dirty="0"/>
              <a:t> </a:t>
            </a:r>
            <a:r>
              <a:rPr spc="-10" dirty="0"/>
              <a:t>programming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982850"/>
            <a:ext cx="435927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Functions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have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no</a:t>
            </a:r>
            <a:r>
              <a:rPr sz="2800" spc="-6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side</a:t>
            </a:r>
            <a:r>
              <a:rPr sz="2800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effects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8200" y="3403853"/>
            <a:ext cx="6096000" cy="1477645"/>
          </a:xfrm>
          <a:prstGeom prst="rect">
            <a:avLst/>
          </a:prstGeom>
          <a:solidFill>
            <a:srgbClr val="252525"/>
          </a:solidFill>
        </p:spPr>
        <p:txBody>
          <a:bodyPr vert="horz" wrap="square" lIns="0" tIns="3238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4"/>
              </a:spcBef>
            </a:pP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const</a:t>
            </a:r>
            <a:r>
              <a:rPr sz="1800" spc="-1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9CDCFD"/>
                </a:solidFill>
                <a:latin typeface="Consolas"/>
                <a:cs typeface="Consolas"/>
              </a:rPr>
              <a:t>b</a:t>
            </a:r>
            <a:r>
              <a:rPr sz="1800" spc="-5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[];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00">
              <a:latin typeface="Consolas"/>
              <a:cs typeface="Consolas"/>
            </a:endParaRPr>
          </a:p>
          <a:p>
            <a:pPr marL="342900" marR="2607945" indent="-251460">
              <a:lnSpc>
                <a:spcPct val="100000"/>
              </a:lnSpc>
            </a:pP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function</a:t>
            </a:r>
            <a:r>
              <a:rPr sz="1800" spc="-4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CDCAA"/>
                </a:solidFill>
                <a:latin typeface="Consolas"/>
                <a:cs typeface="Consolas"/>
              </a:rPr>
              <a:t>hasSideEffects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()</a:t>
            </a:r>
            <a:r>
              <a:rPr sz="18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0" dirty="0">
                <a:solidFill>
                  <a:srgbClr val="D3D3D3"/>
                </a:solidFill>
                <a:latin typeface="Consolas"/>
                <a:cs typeface="Consolas"/>
              </a:rPr>
              <a:t>{ </a:t>
            </a:r>
            <a:r>
              <a:rPr sz="1800" dirty="0">
                <a:solidFill>
                  <a:srgbClr val="9CDCFD"/>
                </a:solidFill>
                <a:latin typeface="Consolas"/>
                <a:cs typeface="Consolas"/>
              </a:rPr>
              <a:t>b</a:t>
            </a:r>
            <a:r>
              <a:rPr sz="1800" spc="-5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800" spc="-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20"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sz="1800" spc="-20" dirty="0">
                <a:solidFill>
                  <a:srgbClr val="B5CEA8"/>
                </a:solidFill>
                <a:latin typeface="Consolas"/>
                <a:cs typeface="Consolas"/>
              </a:rPr>
              <a:t>0</a:t>
            </a:r>
            <a:r>
              <a:rPr sz="1800" spc="-20" dirty="0">
                <a:solidFill>
                  <a:srgbClr val="D3D3D3"/>
                </a:solidFill>
                <a:latin typeface="Consolas"/>
                <a:cs typeface="Consolas"/>
              </a:rPr>
              <a:t>];</a:t>
            </a:r>
            <a:endParaRPr sz="18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sz="1800" spc="-5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Components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112"/>
            <a:ext cx="65424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Components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EC7C30"/>
                </a:solidFill>
                <a:latin typeface="Calibri"/>
                <a:cs typeface="Calibri"/>
              </a:rPr>
              <a:t>functions</a:t>
            </a:r>
            <a:r>
              <a:rPr sz="2800" spc="-50" dirty="0">
                <a:solidFill>
                  <a:srgbClr val="EC7C30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C00000"/>
                </a:solidFill>
                <a:latin typeface="Calibri"/>
                <a:cs typeface="Calibri"/>
              </a:rPr>
              <a:t>user</a:t>
            </a:r>
            <a:r>
              <a:rPr sz="2800" spc="-7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C00000"/>
                </a:solidFill>
                <a:latin typeface="Calibri"/>
                <a:cs typeface="Calibri"/>
              </a:rPr>
              <a:t>interfaces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240083" y="3190307"/>
            <a:ext cx="4585335" cy="831850"/>
            <a:chOff x="5240083" y="3190307"/>
            <a:chExt cx="4585335" cy="831850"/>
          </a:xfrm>
        </p:grpSpPr>
        <p:sp>
          <p:nvSpPr>
            <p:cNvPr id="5" name="object 5"/>
            <p:cNvSpPr/>
            <p:nvPr/>
          </p:nvSpPr>
          <p:spPr>
            <a:xfrm>
              <a:off x="5246751" y="3196974"/>
              <a:ext cx="4572000" cy="818515"/>
            </a:xfrm>
            <a:custGeom>
              <a:avLst/>
              <a:gdLst/>
              <a:ahLst/>
              <a:cxnLst/>
              <a:rect l="l" t="t" r="r" b="b"/>
              <a:pathLst>
                <a:path w="4572000" h="818514">
                  <a:moveTo>
                    <a:pt x="4507014" y="0"/>
                  </a:moveTo>
                  <a:lnTo>
                    <a:pt x="64985" y="0"/>
                  </a:lnTo>
                  <a:lnTo>
                    <a:pt x="39690" y="5106"/>
                  </a:lnTo>
                  <a:lnTo>
                    <a:pt x="19034" y="19034"/>
                  </a:lnTo>
                  <a:lnTo>
                    <a:pt x="5106" y="39690"/>
                  </a:lnTo>
                  <a:lnTo>
                    <a:pt x="0" y="64985"/>
                  </a:lnTo>
                  <a:lnTo>
                    <a:pt x="0" y="753389"/>
                  </a:lnTo>
                  <a:lnTo>
                    <a:pt x="5106" y="778691"/>
                  </a:lnTo>
                  <a:lnTo>
                    <a:pt x="19034" y="799352"/>
                  </a:lnTo>
                  <a:lnTo>
                    <a:pt x="39690" y="813280"/>
                  </a:lnTo>
                  <a:lnTo>
                    <a:pt x="64985" y="818388"/>
                  </a:lnTo>
                  <a:lnTo>
                    <a:pt x="4507014" y="818388"/>
                  </a:lnTo>
                  <a:lnTo>
                    <a:pt x="4532309" y="813280"/>
                  </a:lnTo>
                  <a:lnTo>
                    <a:pt x="4552965" y="799352"/>
                  </a:lnTo>
                  <a:lnTo>
                    <a:pt x="4566893" y="778691"/>
                  </a:lnTo>
                  <a:lnTo>
                    <a:pt x="4572000" y="753389"/>
                  </a:lnTo>
                  <a:lnTo>
                    <a:pt x="4572000" y="64985"/>
                  </a:lnTo>
                  <a:lnTo>
                    <a:pt x="4566893" y="39690"/>
                  </a:lnTo>
                  <a:lnTo>
                    <a:pt x="4552965" y="19034"/>
                  </a:lnTo>
                  <a:lnTo>
                    <a:pt x="4532309" y="5106"/>
                  </a:lnTo>
                  <a:lnTo>
                    <a:pt x="4507014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246751" y="3196974"/>
              <a:ext cx="4572000" cy="818515"/>
            </a:xfrm>
            <a:custGeom>
              <a:avLst/>
              <a:gdLst/>
              <a:ahLst/>
              <a:cxnLst/>
              <a:rect l="l" t="t" r="r" b="b"/>
              <a:pathLst>
                <a:path w="4572000" h="818514">
                  <a:moveTo>
                    <a:pt x="0" y="64985"/>
                  </a:moveTo>
                  <a:lnTo>
                    <a:pt x="5106" y="39690"/>
                  </a:lnTo>
                  <a:lnTo>
                    <a:pt x="19034" y="19034"/>
                  </a:lnTo>
                  <a:lnTo>
                    <a:pt x="39690" y="5106"/>
                  </a:lnTo>
                  <a:lnTo>
                    <a:pt x="64985" y="0"/>
                  </a:lnTo>
                  <a:lnTo>
                    <a:pt x="4507014" y="0"/>
                  </a:lnTo>
                  <a:lnTo>
                    <a:pt x="4532309" y="5106"/>
                  </a:lnTo>
                  <a:lnTo>
                    <a:pt x="4552965" y="19034"/>
                  </a:lnTo>
                  <a:lnTo>
                    <a:pt x="4566893" y="39690"/>
                  </a:lnTo>
                  <a:lnTo>
                    <a:pt x="4572000" y="64985"/>
                  </a:lnTo>
                  <a:lnTo>
                    <a:pt x="4572000" y="753389"/>
                  </a:lnTo>
                  <a:lnTo>
                    <a:pt x="4566893" y="778691"/>
                  </a:lnTo>
                  <a:lnTo>
                    <a:pt x="4552965" y="799352"/>
                  </a:lnTo>
                  <a:lnTo>
                    <a:pt x="4532309" y="813280"/>
                  </a:lnTo>
                  <a:lnTo>
                    <a:pt x="4507014" y="818388"/>
                  </a:lnTo>
                  <a:lnTo>
                    <a:pt x="64985" y="818388"/>
                  </a:lnTo>
                  <a:lnTo>
                    <a:pt x="39690" y="813280"/>
                  </a:lnTo>
                  <a:lnTo>
                    <a:pt x="19034" y="799352"/>
                  </a:lnTo>
                  <a:lnTo>
                    <a:pt x="5106" y="778691"/>
                  </a:lnTo>
                  <a:lnTo>
                    <a:pt x="0" y="753389"/>
                  </a:lnTo>
                  <a:lnTo>
                    <a:pt x="0" y="64985"/>
                  </a:lnTo>
                  <a:close/>
                </a:path>
              </a:pathLst>
            </a:custGeom>
            <a:ln w="12953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344043" y="3426250"/>
            <a:ext cx="184213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solidFill>
                  <a:srgbClr val="C55A11"/>
                </a:solidFill>
                <a:latin typeface="Consolas"/>
                <a:cs typeface="Consolas"/>
              </a:rPr>
              <a:t>let</a:t>
            </a:r>
            <a:r>
              <a:rPr sz="2000" spc="-20" dirty="0">
                <a:solidFill>
                  <a:srgbClr val="C55A11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C55A11"/>
                </a:solidFill>
                <a:latin typeface="Consolas"/>
                <a:cs typeface="Consolas"/>
              </a:rPr>
              <a:t>y</a:t>
            </a:r>
            <a:r>
              <a:rPr sz="2000" spc="-25" dirty="0">
                <a:solidFill>
                  <a:srgbClr val="C55A11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C55A11"/>
                </a:solidFill>
                <a:latin typeface="Consolas"/>
                <a:cs typeface="Consolas"/>
              </a:rPr>
              <a:t>=</a:t>
            </a:r>
            <a:r>
              <a:rPr sz="2000" spc="-20" dirty="0">
                <a:solidFill>
                  <a:srgbClr val="C55A11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C55A11"/>
                </a:solidFill>
                <a:latin typeface="Consolas"/>
                <a:cs typeface="Consolas"/>
              </a:rPr>
              <a:t>f(x);</a:t>
            </a:r>
            <a:endParaRPr sz="2000">
              <a:latin typeface="Consolas"/>
              <a:cs typeface="Consola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098416" y="3568062"/>
            <a:ext cx="7041515" cy="76200"/>
            <a:chOff x="4098416" y="3568062"/>
            <a:chExt cx="7041515" cy="76200"/>
          </a:xfrm>
        </p:grpSpPr>
        <p:sp>
          <p:nvSpPr>
            <p:cNvPr id="9" name="object 9"/>
            <p:cNvSpPr/>
            <p:nvPr/>
          </p:nvSpPr>
          <p:spPr>
            <a:xfrm>
              <a:off x="4098416" y="3606164"/>
              <a:ext cx="1085215" cy="0"/>
            </a:xfrm>
            <a:custGeom>
              <a:avLst/>
              <a:gdLst/>
              <a:ahLst/>
              <a:cxnLst/>
              <a:rect l="l" t="t" r="r" b="b"/>
              <a:pathLst>
                <a:path w="1085214">
                  <a:moveTo>
                    <a:pt x="0" y="0"/>
                  </a:moveTo>
                  <a:lnTo>
                    <a:pt x="1084592" y="0"/>
                  </a:lnTo>
                </a:path>
              </a:pathLst>
            </a:custGeom>
            <a:ln w="25146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70308" y="356806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818751" y="3606164"/>
              <a:ext cx="1257300" cy="0"/>
            </a:xfrm>
            <a:custGeom>
              <a:avLst/>
              <a:gdLst/>
              <a:ahLst/>
              <a:cxnLst/>
              <a:rect l="l" t="t" r="r" b="b"/>
              <a:pathLst>
                <a:path w="1257300">
                  <a:moveTo>
                    <a:pt x="0" y="0"/>
                  </a:moveTo>
                  <a:lnTo>
                    <a:pt x="1257300" y="0"/>
                  </a:lnTo>
                </a:path>
              </a:pathLst>
            </a:custGeom>
            <a:ln w="25146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063352" y="356806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223085" y="3165402"/>
            <a:ext cx="7715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Calibri"/>
                <a:cs typeface="Calibri"/>
              </a:rPr>
              <a:t>Input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b="1" spc="-50" dirty="0">
                <a:solidFill>
                  <a:srgbClr val="C55A11"/>
                </a:solidFill>
                <a:latin typeface="Consolas"/>
                <a:cs typeface="Consolas"/>
              </a:rPr>
              <a:t>x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962819" y="3156014"/>
            <a:ext cx="1659889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Calibri"/>
                <a:cs typeface="Calibri"/>
              </a:rPr>
              <a:t>Output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C55A11"/>
                </a:solidFill>
                <a:latin typeface="Consolas"/>
                <a:cs typeface="Consolas"/>
              </a:rPr>
              <a:t>number</a:t>
            </a:r>
            <a:endParaRPr sz="2000">
              <a:latin typeface="Consolas"/>
              <a:cs typeface="Consola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240083" y="4973383"/>
            <a:ext cx="4585335" cy="832485"/>
            <a:chOff x="5240083" y="4973383"/>
            <a:chExt cx="4585335" cy="832485"/>
          </a:xfrm>
        </p:grpSpPr>
        <p:sp>
          <p:nvSpPr>
            <p:cNvPr id="16" name="object 16"/>
            <p:cNvSpPr/>
            <p:nvPr/>
          </p:nvSpPr>
          <p:spPr>
            <a:xfrm>
              <a:off x="5246751" y="4980051"/>
              <a:ext cx="4572000" cy="819150"/>
            </a:xfrm>
            <a:custGeom>
              <a:avLst/>
              <a:gdLst/>
              <a:ahLst/>
              <a:cxnLst/>
              <a:rect l="l" t="t" r="r" b="b"/>
              <a:pathLst>
                <a:path w="4572000" h="819150">
                  <a:moveTo>
                    <a:pt x="4506950" y="0"/>
                  </a:moveTo>
                  <a:lnTo>
                    <a:pt x="65049" y="0"/>
                  </a:lnTo>
                  <a:lnTo>
                    <a:pt x="39728" y="5111"/>
                  </a:lnTo>
                  <a:lnTo>
                    <a:pt x="19051" y="19051"/>
                  </a:lnTo>
                  <a:lnTo>
                    <a:pt x="5111" y="39728"/>
                  </a:lnTo>
                  <a:lnTo>
                    <a:pt x="0" y="65049"/>
                  </a:lnTo>
                  <a:lnTo>
                    <a:pt x="0" y="754100"/>
                  </a:lnTo>
                  <a:lnTo>
                    <a:pt x="5111" y="779421"/>
                  </a:lnTo>
                  <a:lnTo>
                    <a:pt x="19051" y="800098"/>
                  </a:lnTo>
                  <a:lnTo>
                    <a:pt x="39728" y="814038"/>
                  </a:lnTo>
                  <a:lnTo>
                    <a:pt x="65049" y="819150"/>
                  </a:lnTo>
                  <a:lnTo>
                    <a:pt x="4506950" y="819150"/>
                  </a:lnTo>
                  <a:lnTo>
                    <a:pt x="4532271" y="814038"/>
                  </a:lnTo>
                  <a:lnTo>
                    <a:pt x="4552948" y="800098"/>
                  </a:lnTo>
                  <a:lnTo>
                    <a:pt x="4566888" y="779421"/>
                  </a:lnTo>
                  <a:lnTo>
                    <a:pt x="4572000" y="754100"/>
                  </a:lnTo>
                  <a:lnTo>
                    <a:pt x="4572000" y="65049"/>
                  </a:lnTo>
                  <a:lnTo>
                    <a:pt x="4566888" y="39728"/>
                  </a:lnTo>
                  <a:lnTo>
                    <a:pt x="4552948" y="19051"/>
                  </a:lnTo>
                  <a:lnTo>
                    <a:pt x="4532271" y="5111"/>
                  </a:lnTo>
                  <a:lnTo>
                    <a:pt x="4506950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246751" y="4980051"/>
              <a:ext cx="4572000" cy="819150"/>
            </a:xfrm>
            <a:custGeom>
              <a:avLst/>
              <a:gdLst/>
              <a:ahLst/>
              <a:cxnLst/>
              <a:rect l="l" t="t" r="r" b="b"/>
              <a:pathLst>
                <a:path w="4572000" h="819150">
                  <a:moveTo>
                    <a:pt x="0" y="65049"/>
                  </a:moveTo>
                  <a:lnTo>
                    <a:pt x="5111" y="39728"/>
                  </a:lnTo>
                  <a:lnTo>
                    <a:pt x="19051" y="19051"/>
                  </a:lnTo>
                  <a:lnTo>
                    <a:pt x="39728" y="5111"/>
                  </a:lnTo>
                  <a:lnTo>
                    <a:pt x="65049" y="0"/>
                  </a:lnTo>
                  <a:lnTo>
                    <a:pt x="4506950" y="0"/>
                  </a:lnTo>
                  <a:lnTo>
                    <a:pt x="4532271" y="5111"/>
                  </a:lnTo>
                  <a:lnTo>
                    <a:pt x="4552948" y="19051"/>
                  </a:lnTo>
                  <a:lnTo>
                    <a:pt x="4566888" y="39728"/>
                  </a:lnTo>
                  <a:lnTo>
                    <a:pt x="4572000" y="65049"/>
                  </a:lnTo>
                  <a:lnTo>
                    <a:pt x="4572000" y="754100"/>
                  </a:lnTo>
                  <a:lnTo>
                    <a:pt x="4566888" y="779421"/>
                  </a:lnTo>
                  <a:lnTo>
                    <a:pt x="4552948" y="800098"/>
                  </a:lnTo>
                  <a:lnTo>
                    <a:pt x="4532271" y="814038"/>
                  </a:lnTo>
                  <a:lnTo>
                    <a:pt x="4506950" y="819150"/>
                  </a:lnTo>
                  <a:lnTo>
                    <a:pt x="65049" y="819150"/>
                  </a:lnTo>
                  <a:lnTo>
                    <a:pt x="39728" y="814038"/>
                  </a:lnTo>
                  <a:lnTo>
                    <a:pt x="19051" y="800098"/>
                  </a:lnTo>
                  <a:lnTo>
                    <a:pt x="5111" y="779421"/>
                  </a:lnTo>
                  <a:lnTo>
                    <a:pt x="0" y="754100"/>
                  </a:lnTo>
                  <a:lnTo>
                    <a:pt x="0" y="65049"/>
                  </a:lnTo>
                  <a:close/>
                </a:path>
              </a:pathLst>
            </a:custGeom>
            <a:ln w="12954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344043" y="5209425"/>
            <a:ext cx="435800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solidFill>
                  <a:srgbClr val="C55A11"/>
                </a:solidFill>
                <a:latin typeface="Consolas"/>
                <a:cs typeface="Consolas"/>
              </a:rPr>
              <a:t>let</a:t>
            </a:r>
            <a:r>
              <a:rPr sz="2000" spc="-55" dirty="0">
                <a:solidFill>
                  <a:srgbClr val="C55A11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C55A11"/>
                </a:solidFill>
                <a:latin typeface="Consolas"/>
                <a:cs typeface="Consolas"/>
              </a:rPr>
              <a:t>y</a:t>
            </a:r>
            <a:r>
              <a:rPr sz="2000" spc="-50" dirty="0">
                <a:solidFill>
                  <a:srgbClr val="C55A11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C55A11"/>
                </a:solidFill>
                <a:latin typeface="Consolas"/>
                <a:cs typeface="Consolas"/>
              </a:rPr>
              <a:t>=</a:t>
            </a:r>
            <a:r>
              <a:rPr sz="2000" spc="-55" dirty="0">
                <a:solidFill>
                  <a:srgbClr val="C55A11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C55A11"/>
                </a:solidFill>
                <a:latin typeface="Consolas"/>
                <a:cs typeface="Consolas"/>
              </a:rPr>
              <a:t>&lt;FancyDiv</a:t>
            </a:r>
            <a:r>
              <a:rPr sz="2000" spc="-55" dirty="0">
                <a:solidFill>
                  <a:srgbClr val="C55A11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C55A11"/>
                </a:solidFill>
                <a:latin typeface="Consolas"/>
                <a:cs typeface="Consolas"/>
              </a:rPr>
              <a:t>value={x}</a:t>
            </a:r>
            <a:r>
              <a:rPr sz="2000" spc="-55" dirty="0">
                <a:solidFill>
                  <a:srgbClr val="C55A11"/>
                </a:solidFill>
                <a:latin typeface="Consolas"/>
                <a:cs typeface="Consolas"/>
              </a:rPr>
              <a:t> </a:t>
            </a:r>
            <a:r>
              <a:rPr sz="2000" spc="-25" dirty="0">
                <a:solidFill>
                  <a:srgbClr val="C55A11"/>
                </a:solidFill>
                <a:latin typeface="Consolas"/>
                <a:cs typeface="Consolas"/>
              </a:rPr>
              <a:t>/&gt;;</a:t>
            </a:r>
            <a:endParaRPr sz="2000">
              <a:latin typeface="Consolas"/>
              <a:cs typeface="Consola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098416" y="5351142"/>
            <a:ext cx="7429500" cy="76200"/>
            <a:chOff x="4098416" y="5351142"/>
            <a:chExt cx="7429500" cy="76200"/>
          </a:xfrm>
        </p:grpSpPr>
        <p:sp>
          <p:nvSpPr>
            <p:cNvPr id="20" name="object 20"/>
            <p:cNvSpPr/>
            <p:nvPr/>
          </p:nvSpPr>
          <p:spPr>
            <a:xfrm>
              <a:off x="4098416" y="5389244"/>
              <a:ext cx="1085215" cy="0"/>
            </a:xfrm>
            <a:custGeom>
              <a:avLst/>
              <a:gdLst/>
              <a:ahLst/>
              <a:cxnLst/>
              <a:rect l="l" t="t" r="r" b="b"/>
              <a:pathLst>
                <a:path w="1085214">
                  <a:moveTo>
                    <a:pt x="0" y="0"/>
                  </a:moveTo>
                  <a:lnTo>
                    <a:pt x="1084592" y="0"/>
                  </a:lnTo>
                </a:path>
              </a:pathLst>
            </a:custGeom>
            <a:ln w="25146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170308" y="535114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199"/>
                  </a:lnTo>
                  <a:lnTo>
                    <a:pt x="76200" y="380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818751" y="5389244"/>
              <a:ext cx="1645285" cy="0"/>
            </a:xfrm>
            <a:custGeom>
              <a:avLst/>
              <a:gdLst/>
              <a:ahLst/>
              <a:cxnLst/>
              <a:rect l="l" t="t" r="r" b="b"/>
              <a:pathLst>
                <a:path w="1645284">
                  <a:moveTo>
                    <a:pt x="0" y="0"/>
                  </a:moveTo>
                  <a:lnTo>
                    <a:pt x="1645221" y="0"/>
                  </a:lnTo>
                </a:path>
              </a:pathLst>
            </a:custGeom>
            <a:ln w="25146">
              <a:solidFill>
                <a:srgbClr val="C55A1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451279" y="535114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199"/>
                  </a:lnTo>
                  <a:lnTo>
                    <a:pt x="76200" y="380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223085" y="4948577"/>
            <a:ext cx="7715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Calibri"/>
                <a:cs typeface="Calibri"/>
              </a:rPr>
              <a:t>Input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b="1" spc="-50" dirty="0">
                <a:solidFill>
                  <a:srgbClr val="C55A11"/>
                </a:solidFill>
                <a:latin typeface="Consolas"/>
                <a:cs typeface="Consolas"/>
              </a:rPr>
              <a:t>x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962819" y="4939189"/>
            <a:ext cx="138049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Calibri"/>
                <a:cs typeface="Calibri"/>
              </a:rPr>
              <a:t>Output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b="1" spc="-20" dirty="0">
                <a:solidFill>
                  <a:srgbClr val="C55A11"/>
                </a:solidFill>
                <a:latin typeface="Consolas"/>
                <a:cs typeface="Consolas"/>
              </a:rPr>
              <a:t>HTML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557435" y="3388202"/>
            <a:ext cx="1876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Math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function: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65564" y="5171282"/>
            <a:ext cx="26695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Component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function: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51792" y="376730"/>
            <a:ext cx="3256572" cy="182175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Anatomy</a:t>
            </a:r>
            <a:r>
              <a:rPr spc="-95" dirty="0"/>
              <a:t> </a:t>
            </a:r>
            <a:r>
              <a:rPr dirty="0"/>
              <a:t>of</a:t>
            </a:r>
            <a:r>
              <a:rPr spc="-95" dirty="0"/>
              <a:t> </a:t>
            </a:r>
            <a:r>
              <a:rPr dirty="0"/>
              <a:t>a</a:t>
            </a:r>
            <a:r>
              <a:rPr spc="-95" dirty="0"/>
              <a:t> </a:t>
            </a:r>
            <a:r>
              <a:rPr dirty="0"/>
              <a:t>React</a:t>
            </a:r>
            <a:r>
              <a:rPr spc="-90" dirty="0"/>
              <a:t> </a:t>
            </a:r>
            <a:r>
              <a:rPr spc="-10" dirty="0">
                <a:solidFill>
                  <a:srgbClr val="C00000"/>
                </a:solidFill>
                <a:latin typeface="Calibri"/>
                <a:cs typeface="Calibri"/>
              </a:rPr>
              <a:t>component</a:t>
            </a:r>
          </a:p>
        </p:txBody>
      </p:sp>
      <p:sp>
        <p:nvSpPr>
          <p:cNvPr id="3" name="object 3"/>
          <p:cNvSpPr/>
          <p:nvPr/>
        </p:nvSpPr>
        <p:spPr>
          <a:xfrm>
            <a:off x="415290" y="2958083"/>
            <a:ext cx="8886190" cy="2124075"/>
          </a:xfrm>
          <a:custGeom>
            <a:avLst/>
            <a:gdLst/>
            <a:ahLst/>
            <a:cxnLst/>
            <a:rect l="l" t="t" r="r" b="b"/>
            <a:pathLst>
              <a:path w="8886190" h="2124075">
                <a:moveTo>
                  <a:pt x="8885682" y="0"/>
                </a:moveTo>
                <a:lnTo>
                  <a:pt x="0" y="0"/>
                </a:lnTo>
                <a:lnTo>
                  <a:pt x="0" y="2123694"/>
                </a:lnTo>
                <a:lnTo>
                  <a:pt x="8885682" y="2123694"/>
                </a:lnTo>
                <a:lnTo>
                  <a:pt x="8885682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68699" y="3298384"/>
            <a:ext cx="730377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C585C0"/>
                </a:solidFill>
                <a:latin typeface="Consolas"/>
                <a:cs typeface="Consolas"/>
              </a:rPr>
              <a:t>export</a:t>
            </a:r>
            <a:r>
              <a:rPr sz="1800" spc="-45" dirty="0">
                <a:solidFill>
                  <a:srgbClr val="C585C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C585C0"/>
                </a:solidFill>
                <a:latin typeface="Consolas"/>
                <a:cs typeface="Consolas"/>
              </a:rPr>
              <a:t>default</a:t>
            </a:r>
            <a:r>
              <a:rPr sz="1800" spc="-35" dirty="0">
                <a:solidFill>
                  <a:srgbClr val="C585C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function</a:t>
            </a:r>
            <a:r>
              <a:rPr sz="1800" spc="-3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CDCAA"/>
                </a:solidFill>
                <a:latin typeface="Consolas"/>
                <a:cs typeface="Consolas"/>
              </a:rPr>
              <a:t>MyComponent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1800" dirty="0">
                <a:solidFill>
                  <a:srgbClr val="9CDCFD"/>
                </a:solidFill>
                <a:latin typeface="Consolas"/>
                <a:cs typeface="Consolas"/>
              </a:rPr>
              <a:t>props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)</a:t>
            </a:r>
            <a:r>
              <a:rPr sz="1800" spc="-3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5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263525">
              <a:lnSpc>
                <a:spcPct val="100000"/>
              </a:lnSpc>
            </a:pPr>
            <a:r>
              <a:rPr sz="1800" dirty="0">
                <a:solidFill>
                  <a:srgbClr val="C585C0"/>
                </a:solidFill>
                <a:latin typeface="Consolas"/>
                <a:cs typeface="Consolas"/>
              </a:rPr>
              <a:t>return</a:t>
            </a:r>
            <a:r>
              <a:rPr sz="1800" spc="-35" dirty="0">
                <a:solidFill>
                  <a:srgbClr val="C585C0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div</a:t>
            </a:r>
            <a:r>
              <a:rPr sz="180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Hello,</a:t>
            </a:r>
            <a:r>
              <a:rPr sz="18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world!</a:t>
            </a:r>
            <a:r>
              <a:rPr sz="18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My</a:t>
            </a:r>
            <a:r>
              <a:rPr sz="18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name</a:t>
            </a:r>
            <a:r>
              <a:rPr sz="1800" spc="-20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is</a:t>
            </a:r>
            <a:r>
              <a:rPr sz="1800" spc="-1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{</a:t>
            </a:r>
            <a:r>
              <a:rPr sz="1800" spc="-10" dirty="0">
                <a:solidFill>
                  <a:srgbClr val="9CDCFD"/>
                </a:solidFill>
                <a:latin typeface="Consolas"/>
                <a:cs typeface="Consolas"/>
              </a:rPr>
              <a:t>props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1800" spc="-10" dirty="0">
                <a:solidFill>
                  <a:srgbClr val="9CDCFD"/>
                </a:solidFill>
                <a:latin typeface="Consolas"/>
                <a:cs typeface="Consolas"/>
              </a:rPr>
              <a:t>name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}</a:t>
            </a: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&lt;/</a:t>
            </a:r>
            <a:r>
              <a:rPr sz="1800" spc="-10" dirty="0">
                <a:solidFill>
                  <a:srgbClr val="559CD5"/>
                </a:solidFill>
                <a:latin typeface="Consolas"/>
                <a:cs typeface="Consolas"/>
              </a:rPr>
              <a:t>div</a:t>
            </a:r>
            <a:r>
              <a:rPr sz="1800" spc="-10" dirty="0">
                <a:solidFill>
                  <a:srgbClr val="808080"/>
                </a:solidFill>
                <a:latin typeface="Consolas"/>
                <a:cs typeface="Consolas"/>
              </a:rPr>
              <a:t>&gt;</a:t>
            </a:r>
            <a:r>
              <a:rPr sz="1800" spc="-10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800" spc="-50" dirty="0">
                <a:solidFill>
                  <a:srgbClr val="D3D3D3"/>
                </a:solidFill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8699" y="4395664"/>
            <a:ext cx="5296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59CD5"/>
                </a:solidFill>
                <a:latin typeface="Consolas"/>
                <a:cs typeface="Consolas"/>
              </a:rPr>
              <a:t>const</a:t>
            </a:r>
            <a:r>
              <a:rPr sz="1800" spc="-40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9CDCFD"/>
                </a:solidFill>
                <a:latin typeface="Consolas"/>
                <a:cs typeface="Consolas"/>
              </a:rPr>
              <a:t>html</a:t>
            </a:r>
            <a:r>
              <a:rPr sz="1800" spc="-20" dirty="0">
                <a:solidFill>
                  <a:srgbClr val="9CDCFD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808080"/>
                </a:solidFill>
                <a:latin typeface="Consolas"/>
                <a:cs typeface="Consolas"/>
              </a:rPr>
              <a:t>&lt;</a:t>
            </a:r>
            <a:r>
              <a:rPr sz="1800" dirty="0">
                <a:solidFill>
                  <a:srgbClr val="4EC8AF"/>
                </a:solidFill>
                <a:latin typeface="Consolas"/>
                <a:cs typeface="Consolas"/>
              </a:rPr>
              <a:t>MyComponent</a:t>
            </a:r>
            <a:r>
              <a:rPr sz="1800" spc="-20" dirty="0">
                <a:solidFill>
                  <a:srgbClr val="4EC8AF"/>
                </a:solidFill>
                <a:latin typeface="Consolas"/>
                <a:cs typeface="Consolas"/>
              </a:rPr>
              <a:t> </a:t>
            </a:r>
            <a:r>
              <a:rPr sz="1800" dirty="0">
                <a:solidFill>
                  <a:srgbClr val="9CDCFD"/>
                </a:solidFill>
                <a:latin typeface="Consolas"/>
                <a:cs typeface="Consolas"/>
              </a:rPr>
              <a:t>name</a:t>
            </a:r>
            <a:r>
              <a:rPr sz="18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1800" dirty="0">
                <a:solidFill>
                  <a:srgbClr val="CE9178"/>
                </a:solidFill>
                <a:latin typeface="Consolas"/>
                <a:cs typeface="Consolas"/>
              </a:rPr>
              <a:t>"aaron"</a:t>
            </a:r>
            <a:r>
              <a:rPr sz="1800" spc="-2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1800" spc="-25" dirty="0">
                <a:solidFill>
                  <a:srgbClr val="808080"/>
                </a:solidFill>
                <a:latin typeface="Consolas"/>
                <a:cs typeface="Consolas"/>
              </a:rPr>
              <a:t>/&gt;</a:t>
            </a:r>
            <a:r>
              <a:rPr sz="1800" spc="-25" dirty="0">
                <a:solidFill>
                  <a:srgbClr val="D3D3D3"/>
                </a:solidFill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16761" y="1791262"/>
            <a:ext cx="32016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5113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Calibri"/>
                <a:cs typeface="Calibri"/>
              </a:rPr>
              <a:t>Inputs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passed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through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a </a:t>
            </a:r>
            <a:r>
              <a:rPr sz="2000" dirty="0">
                <a:latin typeface="Calibri"/>
                <a:cs typeface="Calibri"/>
              </a:rPr>
              <a:t>single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argument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called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“props”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18410" y="2469642"/>
            <a:ext cx="7093584" cy="3211195"/>
            <a:chOff x="2518410" y="2469642"/>
            <a:chExt cx="7093584" cy="3211195"/>
          </a:xfrm>
        </p:grpSpPr>
        <p:sp>
          <p:nvSpPr>
            <p:cNvPr id="8" name="object 8"/>
            <p:cNvSpPr/>
            <p:nvPr/>
          </p:nvSpPr>
          <p:spPr>
            <a:xfrm>
              <a:off x="5706238" y="2482215"/>
              <a:ext cx="912494" cy="716280"/>
            </a:xfrm>
            <a:custGeom>
              <a:avLst/>
              <a:gdLst/>
              <a:ahLst/>
              <a:cxnLst/>
              <a:rect l="l" t="t" r="r" b="b"/>
              <a:pathLst>
                <a:path w="912495" h="716280">
                  <a:moveTo>
                    <a:pt x="912228" y="0"/>
                  </a:moveTo>
                  <a:lnTo>
                    <a:pt x="0" y="715873"/>
                  </a:lnTo>
                </a:path>
              </a:pathLst>
            </a:custGeom>
            <a:ln w="2514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16315" y="3140289"/>
              <a:ext cx="139700" cy="128905"/>
            </a:xfrm>
            <a:custGeom>
              <a:avLst/>
              <a:gdLst/>
              <a:ahLst/>
              <a:cxnLst/>
              <a:rect l="l" t="t" r="r" b="b"/>
              <a:pathLst>
                <a:path w="139700" h="128904">
                  <a:moveTo>
                    <a:pt x="60705" y="0"/>
                  </a:moveTo>
                  <a:lnTo>
                    <a:pt x="0" y="128358"/>
                  </a:lnTo>
                  <a:lnTo>
                    <a:pt x="139115" y="99910"/>
                  </a:lnTo>
                  <a:lnTo>
                    <a:pt x="6070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18841" y="4959847"/>
              <a:ext cx="264795" cy="708025"/>
            </a:xfrm>
            <a:custGeom>
              <a:avLst/>
              <a:gdLst/>
              <a:ahLst/>
              <a:cxnLst/>
              <a:rect l="l" t="t" r="r" b="b"/>
              <a:pathLst>
                <a:path w="264794" h="708025">
                  <a:moveTo>
                    <a:pt x="0" y="707517"/>
                  </a:moveTo>
                  <a:lnTo>
                    <a:pt x="264744" y="0"/>
                  </a:lnTo>
                </a:path>
              </a:pathLst>
            </a:custGeom>
            <a:ln w="2514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19664" y="4852797"/>
              <a:ext cx="119380" cy="141605"/>
            </a:xfrm>
            <a:custGeom>
              <a:avLst/>
              <a:gdLst/>
              <a:ahLst/>
              <a:cxnLst/>
              <a:rect l="l" t="t" r="r" b="b"/>
              <a:pathLst>
                <a:path w="119380" h="141604">
                  <a:moveTo>
                    <a:pt x="103974" y="0"/>
                  </a:moveTo>
                  <a:lnTo>
                    <a:pt x="0" y="96697"/>
                  </a:lnTo>
                  <a:lnTo>
                    <a:pt x="118948" y="141198"/>
                  </a:lnTo>
                  <a:lnTo>
                    <a:pt x="10397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66394" y="3359277"/>
              <a:ext cx="1332865" cy="361315"/>
            </a:xfrm>
            <a:custGeom>
              <a:avLst/>
              <a:gdLst/>
              <a:ahLst/>
              <a:cxnLst/>
              <a:rect l="l" t="t" r="r" b="b"/>
              <a:pathLst>
                <a:path w="1332865" h="361314">
                  <a:moveTo>
                    <a:pt x="1332852" y="0"/>
                  </a:moveTo>
                  <a:lnTo>
                    <a:pt x="0" y="360819"/>
                  </a:lnTo>
                </a:path>
              </a:pathLst>
            </a:custGeom>
            <a:ln w="2514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156063" y="3655476"/>
              <a:ext cx="139700" cy="123189"/>
            </a:xfrm>
            <a:custGeom>
              <a:avLst/>
              <a:gdLst/>
              <a:ahLst/>
              <a:cxnLst/>
              <a:rect l="l" t="t" r="r" b="b"/>
              <a:pathLst>
                <a:path w="139700" h="123189">
                  <a:moveTo>
                    <a:pt x="105994" y="0"/>
                  </a:moveTo>
                  <a:lnTo>
                    <a:pt x="0" y="94487"/>
                  </a:lnTo>
                  <a:lnTo>
                    <a:pt x="139179" y="122580"/>
                  </a:lnTo>
                  <a:lnTo>
                    <a:pt x="10599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530983" y="2482215"/>
              <a:ext cx="437515" cy="615315"/>
            </a:xfrm>
            <a:custGeom>
              <a:avLst/>
              <a:gdLst/>
              <a:ahLst/>
              <a:cxnLst/>
              <a:rect l="l" t="t" r="r" b="b"/>
              <a:pathLst>
                <a:path w="437514" h="615314">
                  <a:moveTo>
                    <a:pt x="0" y="0"/>
                  </a:moveTo>
                  <a:lnTo>
                    <a:pt x="437146" y="614730"/>
                  </a:lnTo>
                </a:path>
              </a:pathLst>
            </a:custGeom>
            <a:ln w="2514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909016" y="3049800"/>
              <a:ext cx="125730" cy="140335"/>
            </a:xfrm>
            <a:custGeom>
              <a:avLst/>
              <a:gdLst/>
              <a:ahLst/>
              <a:cxnLst/>
              <a:rect l="l" t="t" r="r" b="b"/>
              <a:pathLst>
                <a:path w="125730" h="140335">
                  <a:moveTo>
                    <a:pt x="103505" y="0"/>
                  </a:moveTo>
                  <a:lnTo>
                    <a:pt x="0" y="73596"/>
                  </a:lnTo>
                  <a:lnTo>
                    <a:pt x="125349" y="140296"/>
                  </a:lnTo>
                  <a:lnTo>
                    <a:pt x="10350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55990" y="4826416"/>
              <a:ext cx="1372870" cy="841375"/>
            </a:xfrm>
            <a:custGeom>
              <a:avLst/>
              <a:gdLst/>
              <a:ahLst/>
              <a:cxnLst/>
              <a:rect l="l" t="t" r="r" b="b"/>
              <a:pathLst>
                <a:path w="1372870" h="841375">
                  <a:moveTo>
                    <a:pt x="1372857" y="841247"/>
                  </a:moveTo>
                  <a:lnTo>
                    <a:pt x="0" y="0"/>
                  </a:lnTo>
                </a:path>
              </a:pathLst>
            </a:custGeom>
            <a:ln w="2514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058531" y="4766696"/>
              <a:ext cx="141605" cy="120650"/>
            </a:xfrm>
            <a:custGeom>
              <a:avLst/>
              <a:gdLst/>
              <a:ahLst/>
              <a:cxnLst/>
              <a:rect l="l" t="t" r="r" b="b"/>
              <a:pathLst>
                <a:path w="141604" h="120650">
                  <a:moveTo>
                    <a:pt x="0" y="0"/>
                  </a:moveTo>
                  <a:lnTo>
                    <a:pt x="75107" y="120497"/>
                  </a:lnTo>
                  <a:lnTo>
                    <a:pt x="141465" y="122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528435" y="4134824"/>
              <a:ext cx="83820" cy="1532890"/>
            </a:xfrm>
            <a:custGeom>
              <a:avLst/>
              <a:gdLst/>
              <a:ahLst/>
              <a:cxnLst/>
              <a:rect l="l" t="t" r="r" b="b"/>
              <a:pathLst>
                <a:path w="83820" h="1532889">
                  <a:moveTo>
                    <a:pt x="0" y="1532699"/>
                  </a:moveTo>
                  <a:lnTo>
                    <a:pt x="83273" y="0"/>
                  </a:lnTo>
                </a:path>
              </a:pathLst>
            </a:custGeom>
            <a:ln w="2514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547626" y="4020696"/>
              <a:ext cx="127000" cy="130810"/>
            </a:xfrm>
            <a:custGeom>
              <a:avLst/>
              <a:gdLst/>
              <a:ahLst/>
              <a:cxnLst/>
              <a:rect l="l" t="t" r="r" b="b"/>
              <a:pathLst>
                <a:path w="127000" h="130810">
                  <a:moveTo>
                    <a:pt x="70281" y="0"/>
                  </a:moveTo>
                  <a:lnTo>
                    <a:pt x="0" y="123367"/>
                  </a:lnTo>
                  <a:lnTo>
                    <a:pt x="126809" y="130251"/>
                  </a:lnTo>
                  <a:lnTo>
                    <a:pt x="7028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402408" y="5683956"/>
            <a:ext cx="30314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6575" marR="5080" indent="-52451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function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C00000"/>
                </a:solidFill>
                <a:latin typeface="Calibri"/>
                <a:cs typeface="Calibri"/>
              </a:rPr>
              <a:t>executed</a:t>
            </a:r>
            <a:r>
              <a:rPr sz="2000" b="1" spc="-3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if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was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HTML</a:t>
            </a:r>
            <a:r>
              <a:rPr sz="2000" spc="-25" dirty="0">
                <a:latin typeface="Calibri"/>
                <a:cs typeface="Calibri"/>
              </a:rPr>
              <a:t> tag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850339" y="3022113"/>
            <a:ext cx="14922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8128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function </a:t>
            </a:r>
            <a:r>
              <a:rPr sz="2000" dirty="0">
                <a:latin typeface="Calibri"/>
                <a:cs typeface="Calibri"/>
              </a:rPr>
              <a:t>outputs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HTML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79766" y="1790829"/>
            <a:ext cx="23012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9285" marR="5080" indent="-61722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component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just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function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20022" y="5683956"/>
            <a:ext cx="26168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105" marR="5080" indent="-320040">
              <a:lnSpc>
                <a:spcPct val="100000"/>
              </a:lnSpc>
              <a:spcBef>
                <a:spcPts val="95"/>
              </a:spcBef>
            </a:pPr>
            <a:r>
              <a:rPr sz="2000" spc="-20" dirty="0">
                <a:latin typeface="Calibri"/>
                <a:cs typeface="Calibri"/>
              </a:rPr>
              <a:t>Parameters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passed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in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HTML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attributes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/>
              <a:t>Component</a:t>
            </a:r>
            <a:r>
              <a:rPr spc="-245" dirty="0"/>
              <a:t> </a:t>
            </a:r>
            <a:r>
              <a:rPr spc="-10" dirty="0">
                <a:solidFill>
                  <a:srgbClr val="C00000"/>
                </a:solidFill>
                <a:latin typeface="Calibri"/>
                <a:cs typeface="Calibri"/>
              </a:rPr>
              <a:t>rendering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2359704"/>
            <a:ext cx="8927465" cy="35960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Calibri"/>
                <a:cs typeface="Calibri"/>
              </a:rPr>
              <a:t>When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component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function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D75B6"/>
                </a:solidFill>
                <a:latin typeface="Calibri"/>
                <a:cs typeface="Calibri"/>
              </a:rPr>
              <a:t>executes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say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“</a:t>
            </a:r>
            <a:r>
              <a:rPr sz="2800" b="1" spc="-10" dirty="0">
                <a:solidFill>
                  <a:srgbClr val="C55A11"/>
                </a:solidFill>
                <a:latin typeface="Calibri"/>
                <a:cs typeface="Calibri"/>
              </a:rPr>
              <a:t>renders</a:t>
            </a:r>
            <a:r>
              <a:rPr sz="2800" spc="-10" dirty="0">
                <a:latin typeface="Calibri"/>
                <a:cs typeface="Calibri"/>
              </a:rPr>
              <a:t>”</a:t>
            </a:r>
            <a:endParaRPr sz="28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2065"/>
              </a:spcBef>
              <a:buClr>
                <a:srgbClr val="C00000"/>
              </a:buClr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Calibri"/>
                <a:cs typeface="Calibri"/>
              </a:rPr>
              <a:t>Assume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components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may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re-</a:t>
            </a:r>
            <a:r>
              <a:rPr sz="2800" dirty="0">
                <a:latin typeface="Calibri"/>
                <a:cs typeface="Calibri"/>
              </a:rPr>
              <a:t>render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any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time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65"/>
              </a:spcBef>
            </a:pPr>
            <a:endParaRPr sz="2800">
              <a:latin typeface="Calibri"/>
              <a:cs typeface="Calibri"/>
            </a:endParaRPr>
          </a:p>
          <a:p>
            <a:pPr marL="1430020" algn="ctr">
              <a:lnSpc>
                <a:spcPct val="100000"/>
              </a:lnSpc>
            </a:pPr>
            <a:r>
              <a:rPr sz="2800" dirty="0">
                <a:latin typeface="Calibri"/>
                <a:cs typeface="Calibri"/>
              </a:rPr>
              <a:t>Our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job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ensure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that</a:t>
            </a:r>
            <a:endParaRPr sz="2800">
              <a:latin typeface="Calibri"/>
              <a:cs typeface="Calibri"/>
            </a:endParaRPr>
          </a:p>
          <a:p>
            <a:pPr marL="2418715" marR="981075" algn="ctr">
              <a:lnSpc>
                <a:spcPct val="120000"/>
              </a:lnSpc>
            </a:pPr>
            <a:r>
              <a:rPr sz="2800" dirty="0">
                <a:latin typeface="Calibri"/>
                <a:cs typeface="Calibri"/>
              </a:rPr>
              <a:t>every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time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component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re-</a:t>
            </a:r>
            <a:r>
              <a:rPr sz="2800" spc="-10" dirty="0">
                <a:latin typeface="Calibri"/>
                <a:cs typeface="Calibri"/>
              </a:rPr>
              <a:t>renders,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correct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output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produced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759131-C619-20DF-94D1-8F7D9D1133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35509"/>
            <a:ext cx="6781800" cy="682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758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9114" y="3011677"/>
            <a:ext cx="857377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“In</a:t>
            </a:r>
            <a:r>
              <a:rPr spc="-85" dirty="0"/>
              <a:t> </a:t>
            </a:r>
            <a:r>
              <a:rPr dirty="0"/>
              <a:t>React,</a:t>
            </a:r>
            <a:r>
              <a:rPr spc="-80" dirty="0"/>
              <a:t> </a:t>
            </a:r>
            <a:r>
              <a:rPr dirty="0">
                <a:solidFill>
                  <a:srgbClr val="C00000"/>
                </a:solidFill>
                <a:latin typeface="Calibri"/>
                <a:cs typeface="Calibri"/>
              </a:rPr>
              <a:t>everything</a:t>
            </a:r>
            <a:r>
              <a:rPr spc="-8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C00000"/>
                </a:solidFill>
                <a:latin typeface="Calibri"/>
                <a:cs typeface="Calibri"/>
              </a:rPr>
              <a:t>is</a:t>
            </a:r>
            <a:r>
              <a:rPr spc="-8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C00000"/>
                </a:solidFill>
                <a:latin typeface="Calibri"/>
                <a:cs typeface="Calibri"/>
              </a:rPr>
              <a:t>a</a:t>
            </a:r>
            <a:r>
              <a:rPr spc="-8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C00000"/>
                </a:solidFill>
                <a:latin typeface="Calibri"/>
                <a:cs typeface="Calibri"/>
              </a:rPr>
              <a:t>component</a:t>
            </a:r>
            <a:r>
              <a:rPr spc="-10" dirty="0"/>
              <a:t>”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Todo</a:t>
            </a:r>
            <a:r>
              <a:rPr spc="-175" dirty="0"/>
              <a:t> </a:t>
            </a:r>
            <a:r>
              <a:rPr spc="-10" dirty="0"/>
              <a:t>application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592061" y="593551"/>
            <a:ext cx="4162425" cy="5740400"/>
            <a:chOff x="6592061" y="593551"/>
            <a:chExt cx="4162425" cy="5740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90412" y="593551"/>
              <a:ext cx="2663612" cy="57401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604634" y="850282"/>
              <a:ext cx="1404620" cy="732155"/>
            </a:xfrm>
            <a:custGeom>
              <a:avLst/>
              <a:gdLst/>
              <a:ahLst/>
              <a:cxnLst/>
              <a:rect l="l" t="t" r="r" b="b"/>
              <a:pathLst>
                <a:path w="1404620" h="732155">
                  <a:moveTo>
                    <a:pt x="0" y="732154"/>
                  </a:moveTo>
                  <a:lnTo>
                    <a:pt x="1404175" y="0"/>
                  </a:lnTo>
                </a:path>
              </a:pathLst>
            </a:custGeom>
            <a:ln w="25145">
              <a:solidFill>
                <a:srgbClr val="256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968189" y="797435"/>
              <a:ext cx="142240" cy="115570"/>
            </a:xfrm>
            <a:custGeom>
              <a:avLst/>
              <a:gdLst/>
              <a:ahLst/>
              <a:cxnLst/>
              <a:rect l="l" t="t" r="r" b="b"/>
              <a:pathLst>
                <a:path w="142240" h="115569">
                  <a:moveTo>
                    <a:pt x="141973" y="0"/>
                  </a:moveTo>
                  <a:lnTo>
                    <a:pt x="0" y="2413"/>
                  </a:lnTo>
                  <a:lnTo>
                    <a:pt x="58724" y="115023"/>
                  </a:lnTo>
                  <a:lnTo>
                    <a:pt x="141973" y="0"/>
                  </a:lnTo>
                  <a:close/>
                </a:path>
              </a:pathLst>
            </a:custGeom>
            <a:solidFill>
              <a:srgbClr val="256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604634" y="1637511"/>
              <a:ext cx="1405255" cy="761365"/>
            </a:xfrm>
            <a:custGeom>
              <a:avLst/>
              <a:gdLst/>
              <a:ahLst/>
              <a:cxnLst/>
              <a:rect l="l" t="t" r="r" b="b"/>
              <a:pathLst>
                <a:path w="1405254" h="761364">
                  <a:moveTo>
                    <a:pt x="0" y="761276"/>
                  </a:moveTo>
                  <a:lnTo>
                    <a:pt x="1405026" y="0"/>
                  </a:lnTo>
                </a:path>
              </a:pathLst>
            </a:custGeom>
            <a:ln w="25146">
              <a:solidFill>
                <a:srgbClr val="2700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968253" y="1583060"/>
              <a:ext cx="142240" cy="116839"/>
            </a:xfrm>
            <a:custGeom>
              <a:avLst/>
              <a:gdLst/>
              <a:ahLst/>
              <a:cxnLst/>
              <a:rect l="l" t="t" r="r" b="b"/>
              <a:pathLst>
                <a:path w="142240" h="116839">
                  <a:moveTo>
                    <a:pt x="141909" y="0"/>
                  </a:moveTo>
                  <a:lnTo>
                    <a:pt x="0" y="4673"/>
                  </a:lnTo>
                  <a:lnTo>
                    <a:pt x="60502" y="116332"/>
                  </a:lnTo>
                  <a:lnTo>
                    <a:pt x="141909" y="0"/>
                  </a:lnTo>
                  <a:close/>
                </a:path>
              </a:pathLst>
            </a:custGeom>
            <a:solidFill>
              <a:srgbClr val="2700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604634" y="3020098"/>
              <a:ext cx="1413510" cy="1040130"/>
            </a:xfrm>
            <a:custGeom>
              <a:avLst/>
              <a:gdLst/>
              <a:ahLst/>
              <a:cxnLst/>
              <a:rect l="l" t="t" r="r" b="b"/>
              <a:pathLst>
                <a:path w="1413509" h="1040129">
                  <a:moveTo>
                    <a:pt x="0" y="1039774"/>
                  </a:moveTo>
                  <a:lnTo>
                    <a:pt x="1413459" y="0"/>
                  </a:lnTo>
                </a:path>
              </a:pathLst>
            </a:custGeom>
            <a:ln w="25146">
              <a:solidFill>
                <a:srgbClr val="BC0B1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970234" y="2952375"/>
              <a:ext cx="140335" cy="127000"/>
            </a:xfrm>
            <a:custGeom>
              <a:avLst/>
              <a:gdLst/>
              <a:ahLst/>
              <a:cxnLst/>
              <a:rect l="l" t="t" r="r" b="b"/>
              <a:pathLst>
                <a:path w="140334" h="127000">
                  <a:moveTo>
                    <a:pt x="139928" y="0"/>
                  </a:moveTo>
                  <a:lnTo>
                    <a:pt x="0" y="24104"/>
                  </a:lnTo>
                  <a:lnTo>
                    <a:pt x="75260" y="126403"/>
                  </a:lnTo>
                  <a:lnTo>
                    <a:pt x="139928" y="0"/>
                  </a:lnTo>
                  <a:close/>
                </a:path>
              </a:pathLst>
            </a:custGeom>
            <a:solidFill>
              <a:srgbClr val="BC0B1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604634" y="4543301"/>
              <a:ext cx="1502410" cy="640715"/>
            </a:xfrm>
            <a:custGeom>
              <a:avLst/>
              <a:gdLst/>
              <a:ahLst/>
              <a:cxnLst/>
              <a:rect l="l" t="t" r="r" b="b"/>
              <a:pathLst>
                <a:path w="1502409" h="640714">
                  <a:moveTo>
                    <a:pt x="0" y="640435"/>
                  </a:moveTo>
                  <a:lnTo>
                    <a:pt x="1501990" y="0"/>
                  </a:lnTo>
                </a:path>
              </a:pathLst>
            </a:custGeom>
            <a:ln w="25146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070028" y="4489867"/>
              <a:ext cx="142240" cy="116839"/>
            </a:xfrm>
            <a:custGeom>
              <a:avLst/>
              <a:gdLst/>
              <a:ahLst/>
              <a:cxnLst/>
              <a:rect l="l" t="t" r="r" b="b"/>
              <a:pathLst>
                <a:path w="142240" h="116839">
                  <a:moveTo>
                    <a:pt x="0" y="0"/>
                  </a:moveTo>
                  <a:lnTo>
                    <a:pt x="49822" y="116827"/>
                  </a:lnTo>
                  <a:lnTo>
                    <a:pt x="141732" y="85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604634" y="4997975"/>
              <a:ext cx="1494155" cy="186055"/>
            </a:xfrm>
            <a:custGeom>
              <a:avLst/>
              <a:gdLst/>
              <a:ahLst/>
              <a:cxnLst/>
              <a:rect l="l" t="t" r="r" b="b"/>
              <a:pathLst>
                <a:path w="1494154" h="186054">
                  <a:moveTo>
                    <a:pt x="0" y="185940"/>
                  </a:moveTo>
                  <a:lnTo>
                    <a:pt x="1493697" y="0"/>
                  </a:lnTo>
                </a:path>
              </a:pathLst>
            </a:custGeom>
            <a:ln w="25146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077884" y="4936545"/>
              <a:ext cx="133985" cy="126364"/>
            </a:xfrm>
            <a:custGeom>
              <a:avLst/>
              <a:gdLst/>
              <a:ahLst/>
              <a:cxnLst/>
              <a:rect l="l" t="t" r="r" b="b"/>
              <a:pathLst>
                <a:path w="133984" h="126364">
                  <a:moveTo>
                    <a:pt x="0" y="0"/>
                  </a:moveTo>
                  <a:lnTo>
                    <a:pt x="15697" y="126022"/>
                  </a:lnTo>
                  <a:lnTo>
                    <a:pt x="133870" y="47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604634" y="5183505"/>
              <a:ext cx="1494155" cy="186055"/>
            </a:xfrm>
            <a:custGeom>
              <a:avLst/>
              <a:gdLst/>
              <a:ahLst/>
              <a:cxnLst/>
              <a:rect l="l" t="t" r="r" b="b"/>
              <a:pathLst>
                <a:path w="1494154" h="186054">
                  <a:moveTo>
                    <a:pt x="0" y="0"/>
                  </a:moveTo>
                  <a:lnTo>
                    <a:pt x="1493697" y="185940"/>
                  </a:lnTo>
                </a:path>
              </a:pathLst>
            </a:custGeom>
            <a:ln w="25146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077884" y="5304853"/>
              <a:ext cx="133985" cy="126364"/>
            </a:xfrm>
            <a:custGeom>
              <a:avLst/>
              <a:gdLst/>
              <a:ahLst/>
              <a:cxnLst/>
              <a:rect l="l" t="t" r="r" b="b"/>
              <a:pathLst>
                <a:path w="133984" h="126364">
                  <a:moveTo>
                    <a:pt x="15697" y="0"/>
                  </a:moveTo>
                  <a:lnTo>
                    <a:pt x="0" y="126022"/>
                  </a:lnTo>
                  <a:lnTo>
                    <a:pt x="133870" y="78701"/>
                  </a:lnTo>
                  <a:lnTo>
                    <a:pt x="15697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800575" y="1400836"/>
            <a:ext cx="7239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solidFill>
                  <a:srgbClr val="256C00"/>
                </a:solidFill>
                <a:latin typeface="Consolas"/>
                <a:cs typeface="Consolas"/>
              </a:rPr>
              <a:t>Title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81475" y="2216569"/>
            <a:ext cx="11430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solidFill>
                  <a:srgbClr val="270068"/>
                </a:solidFill>
                <a:latin typeface="Consolas"/>
                <a:cs typeface="Consolas"/>
              </a:rPr>
              <a:t>TodoForm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16939" y="2839161"/>
            <a:ext cx="5607685" cy="136906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800" dirty="0">
                <a:latin typeface="Calibri"/>
                <a:cs typeface="Calibri"/>
              </a:rPr>
              <a:t>First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step:</a:t>
            </a:r>
            <a:endParaRPr sz="2800">
              <a:latin typeface="Calibri"/>
              <a:cs typeface="Calibri"/>
            </a:endParaRPr>
          </a:p>
          <a:p>
            <a:pPr marL="926465" indent="-456565">
              <a:lnSpc>
                <a:spcPct val="100000"/>
              </a:lnSpc>
              <a:spcBef>
                <a:spcPts val="235"/>
              </a:spcBef>
              <a:buClr>
                <a:srgbClr val="C00000"/>
              </a:buClr>
              <a:buSzPct val="64583"/>
              <a:buFont typeface="Wingdings"/>
              <a:buChar char=""/>
              <a:tabLst>
                <a:tab pos="926465" algn="l"/>
              </a:tabLst>
            </a:pPr>
            <a:r>
              <a:rPr sz="2400" dirty="0">
                <a:latin typeface="Calibri"/>
                <a:cs typeface="Calibri"/>
              </a:rPr>
              <a:t>mockup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/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wireframe</a:t>
            </a:r>
            <a:endParaRPr sz="24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1425"/>
              </a:spcBef>
            </a:pPr>
            <a:r>
              <a:rPr sz="2000" b="1" spc="-10" dirty="0">
                <a:solidFill>
                  <a:srgbClr val="BC0B14"/>
                </a:solidFill>
                <a:latin typeface="Consolas"/>
                <a:cs typeface="Consolas"/>
              </a:rPr>
              <a:t>TodoList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940783" y="5001865"/>
            <a:ext cx="5835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20" dirty="0">
                <a:solidFill>
                  <a:srgbClr val="666666"/>
                </a:solidFill>
                <a:latin typeface="Consolas"/>
                <a:cs typeface="Consolas"/>
              </a:rPr>
              <a:t>Todo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16939" y="1793112"/>
            <a:ext cx="125984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Big</a:t>
            </a:r>
            <a:r>
              <a:rPr sz="2800" spc="-10" dirty="0">
                <a:latin typeface="Calibri"/>
                <a:cs typeface="Calibri"/>
              </a:rPr>
              <a:t> idea: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74139" y="2250313"/>
            <a:ext cx="2651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SzPct val="64583"/>
              <a:buFont typeface="Wingdings"/>
              <a:buChar char=""/>
              <a:tabLst>
                <a:tab pos="469265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digital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to-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list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/>
              <a:t>Creating</a:t>
            </a:r>
            <a:r>
              <a:rPr spc="-125" dirty="0"/>
              <a:t> </a:t>
            </a:r>
            <a:r>
              <a:rPr dirty="0"/>
              <a:t>a</a:t>
            </a:r>
            <a:r>
              <a:rPr spc="-120" dirty="0"/>
              <a:t> </a:t>
            </a:r>
            <a:r>
              <a:rPr dirty="0"/>
              <a:t>new</a:t>
            </a:r>
            <a:r>
              <a:rPr spc="-120" dirty="0"/>
              <a:t> </a:t>
            </a:r>
            <a:r>
              <a:rPr dirty="0"/>
              <a:t>React</a:t>
            </a:r>
            <a:r>
              <a:rPr spc="-120" dirty="0"/>
              <a:t> </a:t>
            </a:r>
            <a:r>
              <a:rPr spc="-25" dirty="0"/>
              <a:t>app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112"/>
            <a:ext cx="7519034" cy="2520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Creating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new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React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app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simple!</a:t>
            </a:r>
            <a:endParaRPr sz="2800">
              <a:latin typeface="Calibri"/>
              <a:cs typeface="Calibri"/>
            </a:endParaRPr>
          </a:p>
          <a:p>
            <a:pPr marL="926465" indent="-456565">
              <a:lnSpc>
                <a:spcPct val="100000"/>
              </a:lnSpc>
              <a:spcBef>
                <a:spcPts val="2065"/>
              </a:spcBef>
              <a:buClr>
                <a:srgbClr val="C00000"/>
              </a:buClr>
              <a:buAutoNum type="arabicPeriod"/>
              <a:tabLst>
                <a:tab pos="926465" algn="l"/>
              </a:tabLst>
            </a:pPr>
            <a:r>
              <a:rPr sz="2800" dirty="0">
                <a:latin typeface="Calibri"/>
                <a:cs typeface="Calibri"/>
              </a:rPr>
              <a:t>Install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Node.js</a:t>
            </a:r>
            <a:endParaRPr sz="2800">
              <a:latin typeface="Calibri"/>
              <a:cs typeface="Calibri"/>
            </a:endParaRPr>
          </a:p>
          <a:p>
            <a:pPr marL="926465" indent="-456565">
              <a:lnSpc>
                <a:spcPct val="100000"/>
              </a:lnSpc>
              <a:spcBef>
                <a:spcPts val="2070"/>
              </a:spcBef>
              <a:buClr>
                <a:srgbClr val="C00000"/>
              </a:buClr>
              <a:buAutoNum type="arabicPeriod"/>
              <a:tabLst>
                <a:tab pos="926465" algn="l"/>
                <a:tab pos="1840864" algn="l"/>
              </a:tabLst>
            </a:pPr>
            <a:r>
              <a:rPr sz="2800" spc="-20" dirty="0">
                <a:latin typeface="Calibri"/>
                <a:cs typeface="Calibri"/>
              </a:rPr>
              <a:t>Run: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b="1" dirty="0">
                <a:latin typeface="Consolas"/>
                <a:cs typeface="Consolas"/>
              </a:rPr>
              <a:t>npx</a:t>
            </a:r>
            <a:r>
              <a:rPr sz="2800" b="1" spc="5" dirty="0">
                <a:latin typeface="Consolas"/>
                <a:cs typeface="Consolas"/>
              </a:rPr>
              <a:t> </a:t>
            </a:r>
            <a:r>
              <a:rPr sz="2800" b="1" spc="-10" dirty="0">
                <a:latin typeface="Consolas"/>
                <a:cs typeface="Consolas"/>
              </a:rPr>
              <a:t>create-react-</a:t>
            </a:r>
            <a:r>
              <a:rPr sz="2800" b="1" dirty="0">
                <a:latin typeface="Consolas"/>
                <a:cs typeface="Consolas"/>
              </a:rPr>
              <a:t>app</a:t>
            </a:r>
            <a:r>
              <a:rPr sz="2800" b="1" spc="10" dirty="0">
                <a:latin typeface="Consolas"/>
                <a:cs typeface="Consolas"/>
              </a:rPr>
              <a:t> </a:t>
            </a:r>
            <a:r>
              <a:rPr sz="2800" b="1" spc="-10" dirty="0">
                <a:solidFill>
                  <a:srgbClr val="538235"/>
                </a:solidFill>
                <a:latin typeface="Consolas"/>
                <a:cs typeface="Consolas"/>
              </a:rPr>
              <a:t>app-</a:t>
            </a:r>
            <a:r>
              <a:rPr sz="2800" b="1" spc="-20" dirty="0">
                <a:solidFill>
                  <a:srgbClr val="538235"/>
                </a:solidFill>
                <a:latin typeface="Consolas"/>
                <a:cs typeface="Consolas"/>
              </a:rPr>
              <a:t>name</a:t>
            </a:r>
            <a:endParaRPr sz="2800">
              <a:latin typeface="Consolas"/>
              <a:cs typeface="Consolas"/>
            </a:endParaRPr>
          </a:p>
          <a:p>
            <a:pPr marL="926465" indent="-456565">
              <a:lnSpc>
                <a:spcPct val="100000"/>
              </a:lnSpc>
              <a:spcBef>
                <a:spcPts val="2065"/>
              </a:spcBef>
              <a:buClr>
                <a:srgbClr val="C00000"/>
              </a:buClr>
              <a:buAutoNum type="arabicPeriod"/>
              <a:tabLst>
                <a:tab pos="926465" algn="l"/>
                <a:tab pos="5498465" algn="l"/>
              </a:tabLst>
            </a:pPr>
            <a:r>
              <a:rPr sz="2800" dirty="0">
                <a:latin typeface="Calibri"/>
                <a:cs typeface="Calibri"/>
              </a:rPr>
              <a:t>New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app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created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folder: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b="1" spc="-10" dirty="0">
                <a:latin typeface="Consolas"/>
                <a:cs typeface="Consolas"/>
              </a:rPr>
              <a:t>./</a:t>
            </a:r>
            <a:r>
              <a:rPr sz="2800" b="1" spc="-10" dirty="0">
                <a:solidFill>
                  <a:srgbClr val="538235"/>
                </a:solidFill>
                <a:latin typeface="Consolas"/>
                <a:cs typeface="Consolas"/>
              </a:rPr>
              <a:t>app-</a:t>
            </a:r>
            <a:r>
              <a:rPr sz="2800" b="1" spc="-20" dirty="0">
                <a:solidFill>
                  <a:srgbClr val="538235"/>
                </a:solidFill>
                <a:latin typeface="Consolas"/>
                <a:cs typeface="Consolas"/>
              </a:rPr>
              <a:t>name</a:t>
            </a:r>
            <a:endParaRPr sz="2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Anatomy</a:t>
            </a:r>
            <a:r>
              <a:rPr spc="-95" dirty="0"/>
              <a:t> </a:t>
            </a:r>
            <a:r>
              <a:rPr dirty="0"/>
              <a:t>of</a:t>
            </a:r>
            <a:r>
              <a:rPr spc="-100" dirty="0"/>
              <a:t> </a:t>
            </a:r>
            <a:r>
              <a:rPr dirty="0"/>
              <a:t>a</a:t>
            </a:r>
            <a:r>
              <a:rPr spc="-95" dirty="0"/>
              <a:t> </a:t>
            </a:r>
            <a:r>
              <a:rPr dirty="0"/>
              <a:t>new</a:t>
            </a:r>
            <a:r>
              <a:rPr spc="-90" dirty="0"/>
              <a:t> </a:t>
            </a:r>
            <a:r>
              <a:rPr dirty="0"/>
              <a:t>React</a:t>
            </a:r>
            <a:r>
              <a:rPr spc="-85" dirty="0"/>
              <a:t> </a:t>
            </a:r>
            <a:r>
              <a:rPr spc="-25" dirty="0"/>
              <a:t>app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232142" y="1825752"/>
            <a:ext cx="4121785" cy="4351020"/>
            <a:chOff x="7232142" y="1825752"/>
            <a:chExt cx="4121785" cy="43510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75270" y="1825752"/>
              <a:ext cx="3478528" cy="435101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244715" y="3264235"/>
              <a:ext cx="701040" cy="115570"/>
            </a:xfrm>
            <a:custGeom>
              <a:avLst/>
              <a:gdLst/>
              <a:ahLst/>
              <a:cxnLst/>
              <a:rect l="l" t="t" r="r" b="b"/>
              <a:pathLst>
                <a:path w="701040" h="115570">
                  <a:moveTo>
                    <a:pt x="0" y="114973"/>
                  </a:moveTo>
                  <a:lnTo>
                    <a:pt x="701014" y="0"/>
                  </a:lnTo>
                </a:path>
              </a:pathLst>
            </a:custGeom>
            <a:ln w="2514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922921" y="3203637"/>
              <a:ext cx="135890" cy="125730"/>
            </a:xfrm>
            <a:custGeom>
              <a:avLst/>
              <a:gdLst/>
              <a:ahLst/>
              <a:cxnLst/>
              <a:rect l="l" t="t" r="r" b="b"/>
              <a:pathLst>
                <a:path w="135890" h="125729">
                  <a:moveTo>
                    <a:pt x="0" y="0"/>
                  </a:moveTo>
                  <a:lnTo>
                    <a:pt x="20561" y="125323"/>
                  </a:lnTo>
                  <a:lnTo>
                    <a:pt x="135610" y="42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976235" y="2898266"/>
              <a:ext cx="1452880" cy="723900"/>
            </a:xfrm>
            <a:custGeom>
              <a:avLst/>
              <a:gdLst/>
              <a:ahLst/>
              <a:cxnLst/>
              <a:rect l="l" t="t" r="r" b="b"/>
              <a:pathLst>
                <a:path w="1452879" h="723900">
                  <a:moveTo>
                    <a:pt x="0" y="0"/>
                  </a:moveTo>
                  <a:lnTo>
                    <a:pt x="1452372" y="0"/>
                  </a:lnTo>
                  <a:lnTo>
                    <a:pt x="1452372" y="723900"/>
                  </a:lnTo>
                  <a:lnTo>
                    <a:pt x="0" y="723900"/>
                  </a:lnTo>
                  <a:lnTo>
                    <a:pt x="0" y="0"/>
                  </a:lnTo>
                  <a:close/>
                </a:path>
              </a:pathLst>
            </a:custGeom>
            <a:ln w="1295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244715" y="2052447"/>
              <a:ext cx="889635" cy="393065"/>
            </a:xfrm>
            <a:custGeom>
              <a:avLst/>
              <a:gdLst/>
              <a:ahLst/>
              <a:cxnLst/>
              <a:rect l="l" t="t" r="r" b="b"/>
              <a:pathLst>
                <a:path w="889634" h="393064">
                  <a:moveTo>
                    <a:pt x="0" y="0"/>
                  </a:moveTo>
                  <a:lnTo>
                    <a:pt x="889266" y="392798"/>
                  </a:lnTo>
                </a:path>
              </a:pathLst>
            </a:custGeom>
            <a:ln w="25146">
              <a:solidFill>
                <a:srgbClr val="6F2F9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096710" y="2382027"/>
              <a:ext cx="142240" cy="116205"/>
            </a:xfrm>
            <a:custGeom>
              <a:avLst/>
              <a:gdLst/>
              <a:ahLst/>
              <a:cxnLst/>
              <a:rect l="l" t="t" r="r" b="b"/>
              <a:pathLst>
                <a:path w="142240" h="116205">
                  <a:moveTo>
                    <a:pt x="51320" y="0"/>
                  </a:moveTo>
                  <a:lnTo>
                    <a:pt x="0" y="116166"/>
                  </a:lnTo>
                  <a:lnTo>
                    <a:pt x="141833" y="109410"/>
                  </a:lnTo>
                  <a:lnTo>
                    <a:pt x="51320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244715" y="5472123"/>
              <a:ext cx="709930" cy="195580"/>
            </a:xfrm>
            <a:custGeom>
              <a:avLst/>
              <a:gdLst/>
              <a:ahLst/>
              <a:cxnLst/>
              <a:rect l="l" t="t" r="r" b="b"/>
              <a:pathLst>
                <a:path w="709929" h="195579">
                  <a:moveTo>
                    <a:pt x="0" y="195059"/>
                  </a:moveTo>
                  <a:lnTo>
                    <a:pt x="709447" y="0"/>
                  </a:lnTo>
                </a:path>
              </a:pathLst>
            </a:custGeom>
            <a:ln w="25146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925092" y="5414270"/>
              <a:ext cx="139700" cy="122555"/>
            </a:xfrm>
            <a:custGeom>
              <a:avLst/>
              <a:gdLst/>
              <a:ahLst/>
              <a:cxnLst/>
              <a:rect l="l" t="t" r="r" b="b"/>
              <a:pathLst>
                <a:path w="139700" h="122554">
                  <a:moveTo>
                    <a:pt x="0" y="0"/>
                  </a:moveTo>
                  <a:lnTo>
                    <a:pt x="33667" y="122453"/>
                  </a:lnTo>
                  <a:lnTo>
                    <a:pt x="139280" y="275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976235" y="5197221"/>
              <a:ext cx="1647825" cy="489584"/>
            </a:xfrm>
            <a:custGeom>
              <a:avLst/>
              <a:gdLst/>
              <a:ahLst/>
              <a:cxnLst/>
              <a:rect l="l" t="t" r="r" b="b"/>
              <a:pathLst>
                <a:path w="1647825" h="489585">
                  <a:moveTo>
                    <a:pt x="0" y="0"/>
                  </a:moveTo>
                  <a:lnTo>
                    <a:pt x="1647444" y="0"/>
                  </a:lnTo>
                  <a:lnTo>
                    <a:pt x="1647444" y="489203"/>
                  </a:lnTo>
                  <a:lnTo>
                    <a:pt x="0" y="489203"/>
                  </a:lnTo>
                  <a:lnTo>
                    <a:pt x="0" y="0"/>
                  </a:lnTo>
                  <a:close/>
                </a:path>
              </a:pathLst>
            </a:custGeom>
            <a:ln w="12954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246239" y="4090117"/>
              <a:ext cx="721995" cy="464184"/>
            </a:xfrm>
            <a:custGeom>
              <a:avLst/>
              <a:gdLst/>
              <a:ahLst/>
              <a:cxnLst/>
              <a:rect l="l" t="t" r="r" b="b"/>
              <a:pathLst>
                <a:path w="721995" h="464185">
                  <a:moveTo>
                    <a:pt x="0" y="464070"/>
                  </a:moveTo>
                  <a:lnTo>
                    <a:pt x="721982" y="0"/>
                  </a:lnTo>
                </a:path>
              </a:pathLst>
            </a:custGeom>
            <a:ln w="25146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923212" y="4028318"/>
              <a:ext cx="141605" cy="122555"/>
            </a:xfrm>
            <a:custGeom>
              <a:avLst/>
              <a:gdLst/>
              <a:ahLst/>
              <a:cxnLst/>
              <a:rect l="l" t="t" r="r" b="b"/>
              <a:pathLst>
                <a:path w="141604" h="122554">
                  <a:moveTo>
                    <a:pt x="141160" y="0"/>
                  </a:moveTo>
                  <a:lnTo>
                    <a:pt x="0" y="15252"/>
                  </a:lnTo>
                  <a:lnTo>
                    <a:pt x="68668" y="122085"/>
                  </a:lnTo>
                  <a:lnTo>
                    <a:pt x="141160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976235" y="3639692"/>
              <a:ext cx="1452880" cy="489584"/>
            </a:xfrm>
            <a:custGeom>
              <a:avLst/>
              <a:gdLst/>
              <a:ahLst/>
              <a:cxnLst/>
              <a:rect l="l" t="t" r="r" b="b"/>
              <a:pathLst>
                <a:path w="1452879" h="489585">
                  <a:moveTo>
                    <a:pt x="0" y="0"/>
                  </a:moveTo>
                  <a:lnTo>
                    <a:pt x="1452372" y="0"/>
                  </a:lnTo>
                  <a:lnTo>
                    <a:pt x="1452372" y="489203"/>
                  </a:lnTo>
                  <a:lnTo>
                    <a:pt x="0" y="489203"/>
                  </a:lnTo>
                  <a:lnTo>
                    <a:pt x="0" y="0"/>
                  </a:lnTo>
                  <a:close/>
                </a:path>
              </a:pathLst>
            </a:custGeom>
            <a:ln w="12954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717235" y="1715963"/>
            <a:ext cx="3450590" cy="4248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350" indent="397510" algn="r">
              <a:lnSpc>
                <a:spcPct val="100000"/>
              </a:lnSpc>
              <a:spcBef>
                <a:spcPts val="95"/>
              </a:spcBef>
            </a:pPr>
            <a:r>
              <a:rPr sz="2000" b="1" spc="-20" dirty="0">
                <a:solidFill>
                  <a:srgbClr val="6F2F9F"/>
                </a:solidFill>
                <a:latin typeface="Consolas"/>
                <a:cs typeface="Consolas"/>
              </a:rPr>
              <a:t>public</a:t>
            </a:r>
            <a:r>
              <a:rPr sz="2000" b="1" spc="-640" dirty="0">
                <a:solidFill>
                  <a:srgbClr val="6F2F9F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6F2F9F"/>
                </a:solidFill>
                <a:latin typeface="Calibri"/>
                <a:cs typeface="Calibri"/>
              </a:rPr>
              <a:t>holds</a:t>
            </a:r>
            <a:r>
              <a:rPr sz="2000" spc="-4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6F2F9F"/>
                </a:solidFill>
                <a:latin typeface="Calibri"/>
                <a:cs typeface="Calibri"/>
              </a:rPr>
              <a:t>the</a:t>
            </a:r>
            <a:r>
              <a:rPr sz="2000" spc="-1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6F2F9F"/>
                </a:solidFill>
                <a:latin typeface="Calibri"/>
                <a:cs typeface="Calibri"/>
              </a:rPr>
              <a:t>initial </a:t>
            </a:r>
            <a:r>
              <a:rPr sz="2000" spc="-20" dirty="0">
                <a:solidFill>
                  <a:srgbClr val="6F2F9F"/>
                </a:solidFill>
                <a:latin typeface="Calibri"/>
                <a:cs typeface="Calibri"/>
              </a:rPr>
              <a:t>html </a:t>
            </a:r>
            <a:r>
              <a:rPr sz="2000" dirty="0">
                <a:solidFill>
                  <a:srgbClr val="6F2F9F"/>
                </a:solidFill>
                <a:latin typeface="Calibri"/>
                <a:cs typeface="Calibri"/>
              </a:rPr>
              <a:t>document</a:t>
            </a:r>
            <a:r>
              <a:rPr sz="2000" spc="-7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6F2F9F"/>
                </a:solidFill>
                <a:latin typeface="Calibri"/>
                <a:cs typeface="Calibri"/>
              </a:rPr>
              <a:t>and</a:t>
            </a:r>
            <a:r>
              <a:rPr sz="2000" spc="-6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6F2F9F"/>
                </a:solidFill>
                <a:latin typeface="Calibri"/>
                <a:cs typeface="Calibri"/>
              </a:rPr>
              <a:t>other</a:t>
            </a:r>
            <a:r>
              <a:rPr sz="2000" spc="-7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6F2F9F"/>
                </a:solidFill>
                <a:latin typeface="Calibri"/>
                <a:cs typeface="Calibri"/>
              </a:rPr>
              <a:t>static</a:t>
            </a:r>
            <a:r>
              <a:rPr sz="2000" spc="-55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6F2F9F"/>
                </a:solidFill>
                <a:latin typeface="Calibri"/>
                <a:cs typeface="Calibri"/>
              </a:rPr>
              <a:t>assets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65"/>
              </a:spcBef>
            </a:pPr>
            <a:endParaRPr sz="2000">
              <a:latin typeface="Calibri"/>
              <a:cs typeface="Calibri"/>
            </a:endParaRPr>
          </a:p>
          <a:p>
            <a:pPr marL="1502410" marR="7620" indent="-57150" algn="r">
              <a:lnSpc>
                <a:spcPct val="100000"/>
              </a:lnSpc>
              <a:spcBef>
                <a:spcPts val="5"/>
              </a:spcBef>
            </a:pPr>
            <a:r>
              <a:rPr sz="2000" b="1" spc="-20" dirty="0">
                <a:solidFill>
                  <a:srgbClr val="FF0000"/>
                </a:solidFill>
                <a:latin typeface="Consolas"/>
                <a:cs typeface="Consolas"/>
              </a:rPr>
              <a:t>App</a:t>
            </a:r>
            <a:r>
              <a:rPr sz="2000" b="1" spc="-645" dirty="0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is a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boilerplate starter</a:t>
            </a:r>
            <a:r>
              <a:rPr sz="20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component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00"/>
              </a:spcBef>
            </a:pPr>
            <a:endParaRPr sz="2000">
              <a:latin typeface="Calibri"/>
              <a:cs typeface="Calibri"/>
            </a:endParaRPr>
          </a:p>
          <a:p>
            <a:pPr marL="1585595" marR="5080" indent="119380" algn="r">
              <a:lnSpc>
                <a:spcPct val="100000"/>
              </a:lnSpc>
              <a:spcBef>
                <a:spcPts val="5"/>
              </a:spcBef>
            </a:pPr>
            <a:r>
              <a:rPr sz="2000" b="1" spc="-20" dirty="0">
                <a:solidFill>
                  <a:srgbClr val="00AF50"/>
                </a:solidFill>
                <a:latin typeface="Consolas"/>
                <a:cs typeface="Consolas"/>
              </a:rPr>
              <a:t>index.js</a:t>
            </a:r>
            <a:r>
              <a:rPr sz="2000" b="1" spc="-585" dirty="0">
                <a:solidFill>
                  <a:srgbClr val="00AF50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00AF50"/>
                </a:solidFill>
                <a:latin typeface="Calibri"/>
                <a:cs typeface="Calibri"/>
              </a:rPr>
              <a:t>binds </a:t>
            </a: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React</a:t>
            </a:r>
            <a:r>
              <a:rPr sz="2000" spc="-3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to</a:t>
            </a:r>
            <a:r>
              <a:rPr sz="2000" spc="-5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AF50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0AF50"/>
                </a:solidFill>
                <a:latin typeface="Calibri"/>
                <a:cs typeface="Calibri"/>
              </a:rPr>
              <a:t>DOM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25"/>
              </a:spcBef>
            </a:pPr>
            <a:endParaRPr sz="2000">
              <a:latin typeface="Calibri"/>
              <a:cs typeface="Calibri"/>
            </a:endParaRPr>
          </a:p>
          <a:p>
            <a:pPr marL="1470660" marR="6350" indent="-840105">
              <a:lnSpc>
                <a:spcPct val="100000"/>
              </a:lnSpc>
            </a:pPr>
            <a:r>
              <a:rPr sz="2000" b="1" spc="-20" dirty="0">
                <a:solidFill>
                  <a:srgbClr val="00AFEF"/>
                </a:solidFill>
                <a:latin typeface="Consolas"/>
                <a:cs typeface="Consolas"/>
              </a:rPr>
              <a:t>package.json</a:t>
            </a:r>
            <a:r>
              <a:rPr sz="2000" b="1" spc="-555" dirty="0">
                <a:solidFill>
                  <a:srgbClr val="00AFEF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00AFEF"/>
                </a:solidFill>
                <a:latin typeface="Calibri"/>
                <a:cs typeface="Calibri"/>
              </a:rPr>
              <a:t>configures </a:t>
            </a:r>
            <a:r>
              <a:rPr sz="2000" dirty="0">
                <a:solidFill>
                  <a:srgbClr val="00AFEF"/>
                </a:solidFill>
                <a:latin typeface="Calibri"/>
                <a:cs typeface="Calibri"/>
              </a:rPr>
              <a:t>npm</a:t>
            </a:r>
            <a:r>
              <a:rPr sz="2000" spc="-4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AFEF"/>
                </a:solidFill>
                <a:latin typeface="Calibri"/>
                <a:cs typeface="Calibri"/>
              </a:rPr>
              <a:t>dependencies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/>
              <a:t>Component</a:t>
            </a:r>
            <a:r>
              <a:rPr spc="-229" dirty="0"/>
              <a:t> </a:t>
            </a:r>
            <a:r>
              <a:rPr spc="-10" dirty="0"/>
              <a:t>Hierarchy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204709" y="593551"/>
            <a:ext cx="4162425" cy="5740400"/>
            <a:chOff x="7204709" y="593551"/>
            <a:chExt cx="4162425" cy="5740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02348" y="593551"/>
              <a:ext cx="2664273" cy="57401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217282" y="850282"/>
              <a:ext cx="1404620" cy="732155"/>
            </a:xfrm>
            <a:custGeom>
              <a:avLst/>
              <a:gdLst/>
              <a:ahLst/>
              <a:cxnLst/>
              <a:rect l="l" t="t" r="r" b="b"/>
              <a:pathLst>
                <a:path w="1404620" h="732155">
                  <a:moveTo>
                    <a:pt x="0" y="732154"/>
                  </a:moveTo>
                  <a:lnTo>
                    <a:pt x="1404175" y="0"/>
                  </a:lnTo>
                </a:path>
              </a:pathLst>
            </a:custGeom>
            <a:ln w="25145">
              <a:solidFill>
                <a:srgbClr val="256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80837" y="797435"/>
              <a:ext cx="142240" cy="115570"/>
            </a:xfrm>
            <a:custGeom>
              <a:avLst/>
              <a:gdLst/>
              <a:ahLst/>
              <a:cxnLst/>
              <a:rect l="l" t="t" r="r" b="b"/>
              <a:pathLst>
                <a:path w="142240" h="115569">
                  <a:moveTo>
                    <a:pt x="141973" y="0"/>
                  </a:moveTo>
                  <a:lnTo>
                    <a:pt x="0" y="2413"/>
                  </a:lnTo>
                  <a:lnTo>
                    <a:pt x="58724" y="115023"/>
                  </a:lnTo>
                  <a:lnTo>
                    <a:pt x="141973" y="0"/>
                  </a:lnTo>
                  <a:close/>
                </a:path>
              </a:pathLst>
            </a:custGeom>
            <a:solidFill>
              <a:srgbClr val="256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17282" y="1637511"/>
              <a:ext cx="1405255" cy="761365"/>
            </a:xfrm>
            <a:custGeom>
              <a:avLst/>
              <a:gdLst/>
              <a:ahLst/>
              <a:cxnLst/>
              <a:rect l="l" t="t" r="r" b="b"/>
              <a:pathLst>
                <a:path w="1405254" h="761364">
                  <a:moveTo>
                    <a:pt x="0" y="761276"/>
                  </a:moveTo>
                  <a:lnTo>
                    <a:pt x="1405026" y="0"/>
                  </a:lnTo>
                </a:path>
              </a:pathLst>
            </a:custGeom>
            <a:ln w="25146">
              <a:solidFill>
                <a:srgbClr val="27006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580900" y="1583060"/>
              <a:ext cx="142240" cy="116839"/>
            </a:xfrm>
            <a:custGeom>
              <a:avLst/>
              <a:gdLst/>
              <a:ahLst/>
              <a:cxnLst/>
              <a:rect l="l" t="t" r="r" b="b"/>
              <a:pathLst>
                <a:path w="142240" h="116839">
                  <a:moveTo>
                    <a:pt x="141909" y="0"/>
                  </a:moveTo>
                  <a:lnTo>
                    <a:pt x="0" y="4673"/>
                  </a:lnTo>
                  <a:lnTo>
                    <a:pt x="60502" y="116332"/>
                  </a:lnTo>
                  <a:lnTo>
                    <a:pt x="141909" y="0"/>
                  </a:lnTo>
                  <a:close/>
                </a:path>
              </a:pathLst>
            </a:custGeom>
            <a:solidFill>
              <a:srgbClr val="27006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217282" y="3020098"/>
              <a:ext cx="1413510" cy="1040130"/>
            </a:xfrm>
            <a:custGeom>
              <a:avLst/>
              <a:gdLst/>
              <a:ahLst/>
              <a:cxnLst/>
              <a:rect l="l" t="t" r="r" b="b"/>
              <a:pathLst>
                <a:path w="1413509" h="1040129">
                  <a:moveTo>
                    <a:pt x="0" y="1039774"/>
                  </a:moveTo>
                  <a:lnTo>
                    <a:pt x="1413459" y="0"/>
                  </a:lnTo>
                </a:path>
              </a:pathLst>
            </a:custGeom>
            <a:ln w="25146">
              <a:solidFill>
                <a:srgbClr val="BC0B1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582882" y="2952375"/>
              <a:ext cx="140335" cy="127000"/>
            </a:xfrm>
            <a:custGeom>
              <a:avLst/>
              <a:gdLst/>
              <a:ahLst/>
              <a:cxnLst/>
              <a:rect l="l" t="t" r="r" b="b"/>
              <a:pathLst>
                <a:path w="140334" h="127000">
                  <a:moveTo>
                    <a:pt x="139928" y="0"/>
                  </a:moveTo>
                  <a:lnTo>
                    <a:pt x="0" y="24104"/>
                  </a:lnTo>
                  <a:lnTo>
                    <a:pt x="75260" y="126403"/>
                  </a:lnTo>
                  <a:lnTo>
                    <a:pt x="139928" y="0"/>
                  </a:lnTo>
                  <a:close/>
                </a:path>
              </a:pathLst>
            </a:custGeom>
            <a:solidFill>
              <a:srgbClr val="BC0B1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217282" y="4543301"/>
              <a:ext cx="1502410" cy="640715"/>
            </a:xfrm>
            <a:custGeom>
              <a:avLst/>
              <a:gdLst/>
              <a:ahLst/>
              <a:cxnLst/>
              <a:rect l="l" t="t" r="r" b="b"/>
              <a:pathLst>
                <a:path w="1502409" h="640714">
                  <a:moveTo>
                    <a:pt x="0" y="640435"/>
                  </a:moveTo>
                  <a:lnTo>
                    <a:pt x="1501990" y="0"/>
                  </a:lnTo>
                </a:path>
              </a:pathLst>
            </a:custGeom>
            <a:ln w="25146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682676" y="4489867"/>
              <a:ext cx="142240" cy="116839"/>
            </a:xfrm>
            <a:custGeom>
              <a:avLst/>
              <a:gdLst/>
              <a:ahLst/>
              <a:cxnLst/>
              <a:rect l="l" t="t" r="r" b="b"/>
              <a:pathLst>
                <a:path w="142240" h="116839">
                  <a:moveTo>
                    <a:pt x="0" y="0"/>
                  </a:moveTo>
                  <a:lnTo>
                    <a:pt x="49822" y="116827"/>
                  </a:lnTo>
                  <a:lnTo>
                    <a:pt x="141732" y="85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217282" y="4997975"/>
              <a:ext cx="1494155" cy="186055"/>
            </a:xfrm>
            <a:custGeom>
              <a:avLst/>
              <a:gdLst/>
              <a:ahLst/>
              <a:cxnLst/>
              <a:rect l="l" t="t" r="r" b="b"/>
              <a:pathLst>
                <a:path w="1494154" h="186054">
                  <a:moveTo>
                    <a:pt x="0" y="185940"/>
                  </a:moveTo>
                  <a:lnTo>
                    <a:pt x="1493697" y="0"/>
                  </a:lnTo>
                </a:path>
              </a:pathLst>
            </a:custGeom>
            <a:ln w="25146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690532" y="4936546"/>
              <a:ext cx="133985" cy="126364"/>
            </a:xfrm>
            <a:custGeom>
              <a:avLst/>
              <a:gdLst/>
              <a:ahLst/>
              <a:cxnLst/>
              <a:rect l="l" t="t" r="r" b="b"/>
              <a:pathLst>
                <a:path w="133984" h="126364">
                  <a:moveTo>
                    <a:pt x="0" y="0"/>
                  </a:moveTo>
                  <a:lnTo>
                    <a:pt x="15697" y="126022"/>
                  </a:lnTo>
                  <a:lnTo>
                    <a:pt x="133870" y="47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217282" y="5183504"/>
              <a:ext cx="1494155" cy="186055"/>
            </a:xfrm>
            <a:custGeom>
              <a:avLst/>
              <a:gdLst/>
              <a:ahLst/>
              <a:cxnLst/>
              <a:rect l="l" t="t" r="r" b="b"/>
              <a:pathLst>
                <a:path w="1494154" h="186054">
                  <a:moveTo>
                    <a:pt x="0" y="0"/>
                  </a:moveTo>
                  <a:lnTo>
                    <a:pt x="1493697" y="185940"/>
                  </a:lnTo>
                </a:path>
              </a:pathLst>
            </a:custGeom>
            <a:ln w="25146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90532" y="5304853"/>
              <a:ext cx="133985" cy="126364"/>
            </a:xfrm>
            <a:custGeom>
              <a:avLst/>
              <a:gdLst/>
              <a:ahLst/>
              <a:cxnLst/>
              <a:rect l="l" t="t" r="r" b="b"/>
              <a:pathLst>
                <a:path w="133984" h="126364">
                  <a:moveTo>
                    <a:pt x="15697" y="0"/>
                  </a:moveTo>
                  <a:lnTo>
                    <a:pt x="0" y="126022"/>
                  </a:lnTo>
                  <a:lnTo>
                    <a:pt x="133870" y="78701"/>
                  </a:lnTo>
                  <a:lnTo>
                    <a:pt x="15697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994036" y="1400836"/>
            <a:ext cx="1143000" cy="1146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solidFill>
                  <a:srgbClr val="256C00"/>
                </a:solidFill>
                <a:latin typeface="Consolas"/>
                <a:cs typeface="Consolas"/>
              </a:rPr>
              <a:t>Title</a:t>
            </a:r>
            <a:endParaRPr sz="20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680"/>
              </a:spcBef>
            </a:pPr>
            <a:endParaRPr sz="2000">
              <a:latin typeface="Consolas"/>
              <a:cs typeface="Consolas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2000" b="1" spc="-10" dirty="0">
                <a:solidFill>
                  <a:srgbClr val="270068"/>
                </a:solidFill>
                <a:latin typeface="Consolas"/>
                <a:cs typeface="Consolas"/>
              </a:rPr>
              <a:t>TodoForm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94036" y="3878295"/>
            <a:ext cx="11430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solidFill>
                  <a:srgbClr val="BC0B14"/>
                </a:solidFill>
                <a:latin typeface="Consolas"/>
                <a:cs typeface="Consolas"/>
              </a:rPr>
              <a:t>TodoList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553344" y="5001865"/>
            <a:ext cx="5835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20" dirty="0">
                <a:solidFill>
                  <a:srgbClr val="666666"/>
                </a:solidFill>
                <a:latin typeface="Consolas"/>
                <a:cs typeface="Consolas"/>
              </a:rPr>
              <a:t>Todo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71590" y="3685951"/>
            <a:ext cx="7239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solidFill>
                  <a:srgbClr val="256C00"/>
                </a:solidFill>
                <a:latin typeface="Consolas"/>
                <a:cs typeface="Consolas"/>
              </a:rPr>
              <a:t>Title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78806" y="3686205"/>
            <a:ext cx="11430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solidFill>
                  <a:srgbClr val="270068"/>
                </a:solidFill>
                <a:latin typeface="Consolas"/>
                <a:cs typeface="Consolas"/>
              </a:rPr>
              <a:t>TodoForm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017761" y="3685951"/>
            <a:ext cx="11430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" dirty="0">
                <a:solidFill>
                  <a:srgbClr val="BC0B14"/>
                </a:solidFill>
                <a:latin typeface="Consolas"/>
                <a:cs typeface="Consolas"/>
              </a:rPr>
              <a:t>TodoList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79892" y="4801926"/>
            <a:ext cx="5835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20" dirty="0">
                <a:solidFill>
                  <a:srgbClr val="666666"/>
                </a:solidFill>
                <a:latin typeface="Consolas"/>
                <a:cs typeface="Consolas"/>
              </a:rPr>
              <a:t>Todo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297389" y="4793806"/>
            <a:ext cx="5835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20" dirty="0">
                <a:solidFill>
                  <a:srgbClr val="666666"/>
                </a:solidFill>
                <a:latin typeface="Consolas"/>
                <a:cs typeface="Consolas"/>
              </a:rPr>
              <a:t>Todo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438485" y="4793806"/>
            <a:ext cx="5835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20" dirty="0">
                <a:solidFill>
                  <a:srgbClr val="666666"/>
                </a:solidFill>
                <a:latin typeface="Consolas"/>
                <a:cs typeface="Consolas"/>
              </a:rPr>
              <a:t>Todo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366662" y="2508316"/>
            <a:ext cx="4445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25" dirty="0">
                <a:solidFill>
                  <a:srgbClr val="2D75B6"/>
                </a:solidFill>
                <a:latin typeface="Consolas"/>
                <a:cs typeface="Consolas"/>
              </a:rPr>
              <a:t>App</a:t>
            </a:r>
            <a:endParaRPr sz="2000">
              <a:latin typeface="Consolas"/>
              <a:cs typeface="Consolas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221483" y="2878073"/>
            <a:ext cx="2942590" cy="803275"/>
            <a:chOff x="1221483" y="2878073"/>
            <a:chExt cx="2942590" cy="803275"/>
          </a:xfrm>
        </p:grpSpPr>
        <p:sp>
          <p:nvSpPr>
            <p:cNvPr id="28" name="object 28"/>
            <p:cNvSpPr/>
            <p:nvPr/>
          </p:nvSpPr>
          <p:spPr>
            <a:xfrm>
              <a:off x="1234056" y="2890646"/>
              <a:ext cx="1356360" cy="777875"/>
            </a:xfrm>
            <a:custGeom>
              <a:avLst/>
              <a:gdLst/>
              <a:ahLst/>
              <a:cxnLst/>
              <a:rect l="l" t="t" r="r" b="b"/>
              <a:pathLst>
                <a:path w="1356360" h="777875">
                  <a:moveTo>
                    <a:pt x="1355890" y="0"/>
                  </a:moveTo>
                  <a:lnTo>
                    <a:pt x="0" y="777481"/>
                  </a:lnTo>
                </a:path>
              </a:pathLst>
            </a:custGeom>
            <a:ln w="25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590419" y="2890646"/>
              <a:ext cx="1561465" cy="777875"/>
            </a:xfrm>
            <a:custGeom>
              <a:avLst/>
              <a:gdLst/>
              <a:ahLst/>
              <a:cxnLst/>
              <a:rect l="l" t="t" r="r" b="b"/>
              <a:pathLst>
                <a:path w="1561464" h="777875">
                  <a:moveTo>
                    <a:pt x="0" y="0"/>
                  </a:moveTo>
                  <a:lnTo>
                    <a:pt x="0" y="777481"/>
                  </a:lnTo>
                </a:path>
                <a:path w="1561464" h="777875">
                  <a:moveTo>
                    <a:pt x="0" y="0"/>
                  </a:moveTo>
                  <a:lnTo>
                    <a:pt x="1560944" y="777811"/>
                  </a:lnTo>
                </a:path>
              </a:pathLst>
            </a:custGeom>
            <a:ln w="25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1459993" y="4055364"/>
            <a:ext cx="2284730" cy="741045"/>
            <a:chOff x="1459993" y="4055364"/>
            <a:chExt cx="2284730" cy="741045"/>
          </a:xfrm>
        </p:grpSpPr>
        <p:sp>
          <p:nvSpPr>
            <p:cNvPr id="31" name="object 31"/>
            <p:cNvSpPr/>
            <p:nvPr/>
          </p:nvSpPr>
          <p:spPr>
            <a:xfrm>
              <a:off x="1472566" y="4067937"/>
              <a:ext cx="1117600" cy="716280"/>
            </a:xfrm>
            <a:custGeom>
              <a:avLst/>
              <a:gdLst/>
              <a:ahLst/>
              <a:cxnLst/>
              <a:rect l="l" t="t" r="r" b="b"/>
              <a:pathLst>
                <a:path w="1117600" h="716279">
                  <a:moveTo>
                    <a:pt x="1117511" y="0"/>
                  </a:moveTo>
                  <a:lnTo>
                    <a:pt x="0" y="715746"/>
                  </a:lnTo>
                </a:path>
              </a:pathLst>
            </a:custGeom>
            <a:ln w="25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590420" y="4067937"/>
              <a:ext cx="1141730" cy="708025"/>
            </a:xfrm>
            <a:custGeom>
              <a:avLst/>
              <a:gdLst/>
              <a:ahLst/>
              <a:cxnLst/>
              <a:rect l="l" t="t" r="r" b="b"/>
              <a:pathLst>
                <a:path w="1141729" h="708025">
                  <a:moveTo>
                    <a:pt x="0" y="0"/>
                  </a:moveTo>
                  <a:lnTo>
                    <a:pt x="0" y="707720"/>
                  </a:lnTo>
                </a:path>
                <a:path w="1141729" h="708025">
                  <a:moveTo>
                    <a:pt x="0" y="0"/>
                  </a:moveTo>
                  <a:lnTo>
                    <a:pt x="1141196" y="707720"/>
                  </a:lnTo>
                </a:path>
              </a:pathLst>
            </a:custGeom>
            <a:ln w="25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/>
              <a:t>Special</a:t>
            </a:r>
            <a:r>
              <a:rPr spc="-125" dirty="0"/>
              <a:t> </a:t>
            </a:r>
            <a:r>
              <a:rPr dirty="0"/>
              <a:t>list</a:t>
            </a:r>
            <a:r>
              <a:rPr spc="-120" dirty="0"/>
              <a:t> </a:t>
            </a:r>
            <a:r>
              <a:rPr dirty="0">
                <a:solidFill>
                  <a:srgbClr val="C00000"/>
                </a:solidFill>
                <a:latin typeface="Calibri"/>
                <a:cs typeface="Calibri"/>
              </a:rPr>
              <a:t>key</a:t>
            </a:r>
            <a:r>
              <a:rPr spc="-1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pc="-10" dirty="0"/>
              <a:t>property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2353341"/>
            <a:ext cx="8475980" cy="3208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Font typeface="Arial MT"/>
              <a:buChar char="•"/>
              <a:tabLst>
                <a:tab pos="469265" algn="l"/>
              </a:tabLst>
            </a:pP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Situation:</a:t>
            </a:r>
            <a:r>
              <a:rPr sz="2800" b="1" spc="-8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Display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D75B6"/>
                </a:solidFill>
                <a:latin typeface="Calibri"/>
                <a:cs typeface="Calibri"/>
              </a:rPr>
              <a:t>dynamic</a:t>
            </a:r>
            <a:r>
              <a:rPr sz="2800" b="1" spc="-7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D75B6"/>
                </a:solidFill>
                <a:latin typeface="Calibri"/>
                <a:cs typeface="Calibri"/>
              </a:rPr>
              <a:t>array</a:t>
            </a:r>
            <a:r>
              <a:rPr sz="2800" b="1" spc="-6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D75B6"/>
                </a:solidFill>
                <a:latin typeface="Calibri"/>
                <a:cs typeface="Calibri"/>
              </a:rPr>
              <a:t>of</a:t>
            </a:r>
            <a:r>
              <a:rPr sz="2800" b="1" spc="-6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2D75B6"/>
                </a:solidFill>
                <a:latin typeface="Calibri"/>
                <a:cs typeface="Calibri"/>
              </a:rPr>
              <a:t>elements</a:t>
            </a:r>
            <a:endParaRPr sz="28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2070"/>
              </a:spcBef>
              <a:buClr>
                <a:srgbClr val="C00000"/>
              </a:buClr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Calibri"/>
                <a:cs typeface="Calibri"/>
              </a:rPr>
              <a:t>Must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specify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special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“</a:t>
            </a:r>
            <a:r>
              <a:rPr sz="2800" b="1" dirty="0">
                <a:solidFill>
                  <a:srgbClr val="538235"/>
                </a:solidFill>
                <a:latin typeface="Consolas"/>
                <a:cs typeface="Consolas"/>
              </a:rPr>
              <a:t>key</a:t>
            </a:r>
            <a:r>
              <a:rPr sz="2800" dirty="0">
                <a:latin typeface="Calibri"/>
                <a:cs typeface="Calibri"/>
              </a:rPr>
              <a:t>”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property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each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element</a:t>
            </a:r>
            <a:endParaRPr sz="28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2060"/>
              </a:spcBef>
              <a:buClr>
                <a:srgbClr val="C00000"/>
              </a:buClr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key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item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BE9000"/>
                </a:solidFill>
                <a:latin typeface="Calibri"/>
                <a:cs typeface="Calibri"/>
              </a:rPr>
              <a:t>uniquely</a:t>
            </a:r>
            <a:r>
              <a:rPr sz="2800" b="1" spc="-65" dirty="0">
                <a:solidFill>
                  <a:srgbClr val="BE9000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BE9000"/>
                </a:solidFill>
                <a:latin typeface="Calibri"/>
                <a:cs typeface="Calibri"/>
              </a:rPr>
              <a:t>identifies</a:t>
            </a:r>
            <a:r>
              <a:rPr sz="2800" b="1" spc="-65" dirty="0">
                <a:solidFill>
                  <a:srgbClr val="BE9000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BE9000"/>
                </a:solidFill>
                <a:latin typeface="Calibri"/>
                <a:cs typeface="Calibri"/>
              </a:rPr>
              <a:t>it</a:t>
            </a:r>
            <a:endParaRPr sz="28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2060"/>
              </a:spcBef>
              <a:buClr>
                <a:srgbClr val="C00000"/>
              </a:buClr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Calibri"/>
                <a:cs typeface="Calibri"/>
              </a:rPr>
              <a:t>Used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React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internally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00000"/>
                </a:solidFill>
                <a:latin typeface="Calibri"/>
                <a:cs typeface="Calibri"/>
              </a:rPr>
              <a:t>render</a:t>
            </a:r>
            <a:r>
              <a:rPr sz="2800" b="1" spc="-8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C00000"/>
                </a:solidFill>
                <a:latin typeface="Calibri"/>
                <a:cs typeface="Calibri"/>
              </a:rPr>
              <a:t>optimization</a:t>
            </a:r>
            <a:endParaRPr sz="28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2065"/>
              </a:spcBef>
              <a:buClr>
                <a:srgbClr val="C00000"/>
              </a:buClr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Calibri"/>
                <a:cs typeface="Calibri"/>
              </a:rPr>
              <a:t>Can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any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unique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value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(string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number)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/>
              <a:t>What</a:t>
            </a:r>
            <a:r>
              <a:rPr spc="-125" dirty="0"/>
              <a:t> </a:t>
            </a:r>
            <a:r>
              <a:rPr dirty="0"/>
              <a:t>are</a:t>
            </a:r>
            <a:r>
              <a:rPr spc="-125" dirty="0"/>
              <a:t> </a:t>
            </a:r>
            <a:r>
              <a:rPr spc="-10" dirty="0">
                <a:solidFill>
                  <a:srgbClr val="C00000"/>
                </a:solidFill>
                <a:latin typeface="Calibri"/>
                <a:cs typeface="Calibri"/>
              </a:rPr>
              <a:t>hooks</a:t>
            </a:r>
            <a:r>
              <a:rPr spc="-10"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34992" y="2654111"/>
            <a:ext cx="125666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0" dirty="0">
                <a:latin typeface="Consolas"/>
                <a:cs typeface="Consolas"/>
              </a:rPr>
              <a:t>useState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34992" y="3193564"/>
            <a:ext cx="141097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0" dirty="0">
                <a:latin typeface="Consolas"/>
                <a:cs typeface="Consolas"/>
              </a:rPr>
              <a:t>useEffect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34992" y="3809362"/>
            <a:ext cx="156464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0" dirty="0">
                <a:latin typeface="Consolas"/>
                <a:cs typeface="Consolas"/>
              </a:rPr>
              <a:t>useReducer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34992" y="4348815"/>
            <a:ext cx="110299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0" dirty="0">
                <a:latin typeface="Consolas"/>
                <a:cs typeface="Consolas"/>
              </a:rPr>
              <a:t>useMemo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34992" y="4888267"/>
            <a:ext cx="94932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0" dirty="0">
                <a:latin typeface="Consolas"/>
                <a:cs typeface="Consolas"/>
              </a:rPr>
              <a:t>useRef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34992" y="5427720"/>
            <a:ext cx="171894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0" dirty="0">
                <a:latin typeface="Consolas"/>
                <a:cs typeface="Consolas"/>
              </a:rPr>
              <a:t>useCallback</a:t>
            </a:r>
            <a:endParaRPr sz="2200">
              <a:latin typeface="Consolas"/>
              <a:cs typeface="Consola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738234" y="2817495"/>
            <a:ext cx="166370" cy="711200"/>
          </a:xfrm>
          <a:custGeom>
            <a:avLst/>
            <a:gdLst/>
            <a:ahLst/>
            <a:cxnLst/>
            <a:rect l="l" t="t" r="r" b="b"/>
            <a:pathLst>
              <a:path w="166370" h="711200">
                <a:moveTo>
                  <a:pt x="166116" y="710946"/>
                </a:moveTo>
                <a:lnTo>
                  <a:pt x="133785" y="704637"/>
                </a:lnTo>
                <a:lnTo>
                  <a:pt x="107384" y="687431"/>
                </a:lnTo>
                <a:lnTo>
                  <a:pt x="89585" y="661911"/>
                </a:lnTo>
                <a:lnTo>
                  <a:pt x="83058" y="630656"/>
                </a:lnTo>
                <a:lnTo>
                  <a:pt x="83058" y="435762"/>
                </a:lnTo>
                <a:lnTo>
                  <a:pt x="76530" y="404507"/>
                </a:lnTo>
                <a:lnTo>
                  <a:pt x="58731" y="378987"/>
                </a:lnTo>
                <a:lnTo>
                  <a:pt x="32330" y="361781"/>
                </a:lnTo>
                <a:lnTo>
                  <a:pt x="0" y="355473"/>
                </a:lnTo>
                <a:lnTo>
                  <a:pt x="32330" y="349164"/>
                </a:lnTo>
                <a:lnTo>
                  <a:pt x="58731" y="331958"/>
                </a:lnTo>
                <a:lnTo>
                  <a:pt x="76530" y="306438"/>
                </a:lnTo>
                <a:lnTo>
                  <a:pt x="83058" y="275183"/>
                </a:lnTo>
                <a:lnTo>
                  <a:pt x="83058" y="80289"/>
                </a:lnTo>
                <a:lnTo>
                  <a:pt x="89585" y="49034"/>
                </a:lnTo>
                <a:lnTo>
                  <a:pt x="107384" y="23514"/>
                </a:lnTo>
                <a:lnTo>
                  <a:pt x="133785" y="6308"/>
                </a:lnTo>
                <a:lnTo>
                  <a:pt x="166116" y="0"/>
                </a:lnTo>
              </a:path>
            </a:pathLst>
          </a:custGeom>
          <a:ln w="25145">
            <a:solidFill>
              <a:srgbClr val="2D75B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991998" y="2834105"/>
            <a:ext cx="14046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8435" marR="5080" indent="-16637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solidFill>
                  <a:srgbClr val="2D75B6"/>
                </a:solidFill>
                <a:latin typeface="Calibri"/>
                <a:cs typeface="Calibri"/>
              </a:rPr>
              <a:t>We</a:t>
            </a:r>
            <a:r>
              <a:rPr sz="2000" spc="-6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D75B6"/>
                </a:solidFill>
                <a:latin typeface="Calibri"/>
                <a:cs typeface="Calibri"/>
              </a:rPr>
              <a:t>will</a:t>
            </a:r>
            <a:r>
              <a:rPr sz="2000" spc="-45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D75B6"/>
                </a:solidFill>
                <a:latin typeface="Calibri"/>
                <a:cs typeface="Calibri"/>
              </a:rPr>
              <a:t>cover </a:t>
            </a:r>
            <a:r>
              <a:rPr sz="2000" dirty="0">
                <a:solidFill>
                  <a:srgbClr val="2D75B6"/>
                </a:solidFill>
                <a:latin typeface="Calibri"/>
                <a:cs typeface="Calibri"/>
              </a:rPr>
              <a:t>these</a:t>
            </a:r>
            <a:r>
              <a:rPr sz="2000" spc="-4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D75B6"/>
                </a:solidFill>
                <a:latin typeface="Calibri"/>
                <a:cs typeface="Calibri"/>
              </a:rPr>
              <a:t>today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738234" y="3924680"/>
            <a:ext cx="166370" cy="1830705"/>
          </a:xfrm>
          <a:custGeom>
            <a:avLst/>
            <a:gdLst/>
            <a:ahLst/>
            <a:cxnLst/>
            <a:rect l="l" t="t" r="r" b="b"/>
            <a:pathLst>
              <a:path w="166370" h="1830704">
                <a:moveTo>
                  <a:pt x="166116" y="1830324"/>
                </a:moveTo>
                <a:lnTo>
                  <a:pt x="133785" y="1824015"/>
                </a:lnTo>
                <a:lnTo>
                  <a:pt x="107384" y="1806809"/>
                </a:lnTo>
                <a:lnTo>
                  <a:pt x="89585" y="1781289"/>
                </a:lnTo>
                <a:lnTo>
                  <a:pt x="83058" y="1750034"/>
                </a:lnTo>
                <a:lnTo>
                  <a:pt x="83058" y="995451"/>
                </a:lnTo>
                <a:lnTo>
                  <a:pt x="76530" y="964196"/>
                </a:lnTo>
                <a:lnTo>
                  <a:pt x="58731" y="938676"/>
                </a:lnTo>
                <a:lnTo>
                  <a:pt x="32330" y="921470"/>
                </a:lnTo>
                <a:lnTo>
                  <a:pt x="0" y="915162"/>
                </a:lnTo>
                <a:lnTo>
                  <a:pt x="32330" y="908853"/>
                </a:lnTo>
                <a:lnTo>
                  <a:pt x="58731" y="891647"/>
                </a:lnTo>
                <a:lnTo>
                  <a:pt x="76530" y="866127"/>
                </a:lnTo>
                <a:lnTo>
                  <a:pt x="83058" y="834872"/>
                </a:lnTo>
                <a:lnTo>
                  <a:pt x="83058" y="80289"/>
                </a:lnTo>
                <a:lnTo>
                  <a:pt x="89585" y="49034"/>
                </a:lnTo>
                <a:lnTo>
                  <a:pt x="107384" y="23514"/>
                </a:lnTo>
                <a:lnTo>
                  <a:pt x="133785" y="6308"/>
                </a:lnTo>
                <a:lnTo>
                  <a:pt x="166116" y="0"/>
                </a:lnTo>
              </a:path>
            </a:pathLst>
          </a:custGeom>
          <a:ln w="25146">
            <a:solidFill>
              <a:srgbClr val="C55A1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74418" y="4412085"/>
            <a:ext cx="18224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solidFill>
                  <a:srgbClr val="C55A11"/>
                </a:solidFill>
                <a:latin typeface="Calibri"/>
                <a:cs typeface="Calibri"/>
              </a:rPr>
              <a:t>We</a:t>
            </a:r>
            <a:r>
              <a:rPr sz="2000" spc="-4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55A11"/>
                </a:solidFill>
                <a:latin typeface="Calibri"/>
                <a:cs typeface="Calibri"/>
              </a:rPr>
              <a:t>will</a:t>
            </a:r>
            <a:r>
              <a:rPr sz="2000" spc="-3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C55A11"/>
                </a:solidFill>
                <a:latin typeface="Calibri"/>
                <a:cs typeface="Calibri"/>
              </a:rPr>
              <a:t>not</a:t>
            </a:r>
            <a:r>
              <a:rPr sz="2000" b="1" spc="-4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C55A11"/>
                </a:solidFill>
                <a:latin typeface="Calibri"/>
                <a:cs typeface="Calibri"/>
              </a:rPr>
              <a:t>cover</a:t>
            </a:r>
            <a:endParaRPr sz="2000">
              <a:latin typeface="Calibri"/>
              <a:cs typeface="Calibri"/>
            </a:endParaRPr>
          </a:p>
          <a:p>
            <a:pPr marR="5715" algn="r">
              <a:lnSpc>
                <a:spcPct val="100000"/>
              </a:lnSpc>
            </a:pPr>
            <a:r>
              <a:rPr sz="2000" dirty="0">
                <a:solidFill>
                  <a:srgbClr val="C55A11"/>
                </a:solidFill>
                <a:latin typeface="Calibri"/>
                <a:cs typeface="Calibri"/>
              </a:rPr>
              <a:t>these</a:t>
            </a:r>
            <a:r>
              <a:rPr sz="2000" spc="-4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5A11"/>
                </a:solidFill>
                <a:latin typeface="Calibri"/>
                <a:cs typeface="Calibri"/>
              </a:rPr>
              <a:t>today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12526" y="1903872"/>
            <a:ext cx="210121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latin typeface="Calibri"/>
                <a:cs typeface="Calibri"/>
              </a:rPr>
              <a:t>Built-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hooks: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16939" y="1819020"/>
            <a:ext cx="4643120" cy="1232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10000"/>
              </a:lnSpc>
              <a:spcBef>
                <a:spcPts val="100"/>
              </a:spcBef>
            </a:pPr>
            <a:r>
              <a:rPr sz="2400" b="1" dirty="0">
                <a:solidFill>
                  <a:srgbClr val="C00000"/>
                </a:solidFill>
                <a:latin typeface="Calibri"/>
                <a:cs typeface="Calibri"/>
              </a:rPr>
              <a:t>Hooks:</a:t>
            </a:r>
            <a:r>
              <a:rPr sz="2400" b="1" spc="-6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Special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functions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allow developers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hook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538235"/>
                </a:solidFill>
                <a:latin typeface="Calibri"/>
                <a:cs typeface="Calibri"/>
              </a:rPr>
              <a:t>state</a:t>
            </a:r>
            <a:r>
              <a:rPr sz="2400" b="1" spc="-45" dirty="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and </a:t>
            </a:r>
            <a:r>
              <a:rPr sz="2400" b="1" spc="-10" dirty="0">
                <a:solidFill>
                  <a:srgbClr val="C55A11"/>
                </a:solidFill>
                <a:latin typeface="Calibri"/>
                <a:cs typeface="Calibri"/>
              </a:rPr>
              <a:t>lifecycle</a:t>
            </a:r>
            <a:r>
              <a:rPr sz="2400" b="1" spc="-6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React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components.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7244" y="3330828"/>
            <a:ext cx="4859655" cy="1232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10000"/>
              </a:lnSpc>
              <a:spcBef>
                <a:spcPts val="100"/>
              </a:spcBef>
            </a:pPr>
            <a:r>
              <a:rPr sz="2400" b="1" dirty="0">
                <a:solidFill>
                  <a:srgbClr val="538235"/>
                </a:solidFill>
                <a:latin typeface="Calibri"/>
                <a:cs typeface="Calibri"/>
              </a:rPr>
              <a:t>State:</a:t>
            </a:r>
            <a:r>
              <a:rPr sz="2400" b="1" spc="-50" dirty="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more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values </a:t>
            </a:r>
            <a:r>
              <a:rPr sz="2400" dirty="0">
                <a:latin typeface="Calibri"/>
                <a:cs typeface="Calibri"/>
              </a:rPr>
              <a:t>associated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React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component instance.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7244" y="4842636"/>
            <a:ext cx="4793615" cy="1232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 algn="just">
              <a:lnSpc>
                <a:spcPct val="11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C55A11"/>
                </a:solidFill>
                <a:latin typeface="Calibri"/>
                <a:cs typeface="Calibri"/>
              </a:rPr>
              <a:t>Lifecycle:</a:t>
            </a:r>
            <a:r>
              <a:rPr sz="2400" b="1" spc="-70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events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associated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a </a:t>
            </a:r>
            <a:r>
              <a:rPr sz="2400" dirty="0">
                <a:latin typeface="Calibri"/>
                <a:cs typeface="Calibri"/>
              </a:rPr>
              <a:t>React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component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instance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(create, </a:t>
            </a:r>
            <a:r>
              <a:rPr sz="2400" spc="-35" dirty="0">
                <a:latin typeface="Calibri"/>
                <a:cs typeface="Calibri"/>
              </a:rPr>
              <a:t>render,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destroy,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etc).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/>
              <a:t>First</a:t>
            </a:r>
            <a:r>
              <a:rPr spc="-150" dirty="0"/>
              <a:t> </a:t>
            </a:r>
            <a:r>
              <a:rPr dirty="0"/>
              <a:t>React</a:t>
            </a:r>
            <a:r>
              <a:rPr spc="-150" dirty="0"/>
              <a:t> </a:t>
            </a:r>
            <a:r>
              <a:rPr dirty="0"/>
              <a:t>hook:</a:t>
            </a:r>
            <a:r>
              <a:rPr spc="-155" dirty="0"/>
              <a:t> </a:t>
            </a:r>
            <a:r>
              <a:rPr sz="4000" spc="-10" dirty="0">
                <a:solidFill>
                  <a:srgbClr val="C00000"/>
                </a:solidFill>
                <a:latin typeface="Consolas"/>
                <a:cs typeface="Consolas"/>
              </a:rPr>
              <a:t>useState</a:t>
            </a:r>
            <a:endParaRPr sz="4000">
              <a:latin typeface="Consolas"/>
              <a:cs typeface="Consola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94560" y="4869941"/>
            <a:ext cx="7802880" cy="829310"/>
          </a:xfrm>
          <a:custGeom>
            <a:avLst/>
            <a:gdLst/>
            <a:ahLst/>
            <a:cxnLst/>
            <a:rect l="l" t="t" r="r" b="b"/>
            <a:pathLst>
              <a:path w="7802880" h="829310">
                <a:moveTo>
                  <a:pt x="7802880" y="0"/>
                </a:moveTo>
                <a:lnTo>
                  <a:pt x="0" y="0"/>
                </a:lnTo>
                <a:lnTo>
                  <a:pt x="0" y="829055"/>
                </a:lnTo>
                <a:lnTo>
                  <a:pt x="7802880" y="829055"/>
                </a:lnTo>
                <a:lnTo>
                  <a:pt x="7802880" y="0"/>
                </a:lnTo>
                <a:close/>
              </a:path>
            </a:pathLst>
          </a:custGeom>
          <a:solidFill>
            <a:srgbClr val="3A38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795" y="1793112"/>
            <a:ext cx="10003155" cy="3641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latin typeface="Calibri"/>
                <a:cs typeface="Calibri"/>
              </a:rPr>
              <a:t>Purpose:</a:t>
            </a:r>
            <a:endParaRPr sz="2800">
              <a:latin typeface="Calibri"/>
              <a:cs typeface="Calibri"/>
            </a:endParaRPr>
          </a:p>
          <a:p>
            <a:pPr marL="927100" indent="-457200">
              <a:lnSpc>
                <a:spcPct val="100000"/>
              </a:lnSpc>
              <a:spcBef>
                <a:spcPts val="2065"/>
              </a:spcBef>
              <a:buClr>
                <a:srgbClr val="C00000"/>
              </a:buClr>
              <a:buAutoNum type="arabicPeriod"/>
              <a:tabLst>
                <a:tab pos="927100" algn="l"/>
              </a:tabLst>
            </a:pPr>
            <a:r>
              <a:rPr sz="2800" dirty="0">
                <a:latin typeface="Calibri"/>
                <a:cs typeface="Calibri"/>
              </a:rPr>
              <a:t>Remember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values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internally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when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component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re-</a:t>
            </a:r>
            <a:r>
              <a:rPr sz="2800" spc="-10" dirty="0">
                <a:latin typeface="Calibri"/>
                <a:cs typeface="Calibri"/>
              </a:rPr>
              <a:t>renders</a:t>
            </a:r>
            <a:endParaRPr sz="2800">
              <a:latin typeface="Calibri"/>
              <a:cs typeface="Calibri"/>
            </a:endParaRPr>
          </a:p>
          <a:p>
            <a:pPr marL="927100" indent="-457200">
              <a:lnSpc>
                <a:spcPct val="100000"/>
              </a:lnSpc>
              <a:spcBef>
                <a:spcPts val="2065"/>
              </a:spcBef>
              <a:buClr>
                <a:srgbClr val="C00000"/>
              </a:buClr>
              <a:buAutoNum type="arabicPeriod"/>
              <a:tabLst>
                <a:tab pos="927100" algn="l"/>
              </a:tabLst>
            </a:pPr>
            <a:r>
              <a:rPr sz="2800" spc="-45" dirty="0">
                <a:latin typeface="Calibri"/>
                <a:cs typeface="Calibri"/>
              </a:rPr>
              <a:t>Tell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React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re-</a:t>
            </a:r>
            <a:r>
              <a:rPr sz="2800" dirty="0">
                <a:latin typeface="Calibri"/>
                <a:cs typeface="Calibri"/>
              </a:rPr>
              <a:t>render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component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when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value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changes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60"/>
              </a:spcBef>
            </a:pPr>
            <a:r>
              <a:rPr sz="2800" spc="-10" dirty="0">
                <a:latin typeface="Calibri"/>
                <a:cs typeface="Calibri"/>
              </a:rPr>
              <a:t>Syntax: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25"/>
              </a:spcBef>
            </a:pPr>
            <a:endParaRPr sz="2800">
              <a:latin typeface="Calibri"/>
              <a:cs typeface="Calibri"/>
            </a:endParaRPr>
          </a:p>
          <a:p>
            <a:pPr marL="355600" algn="ctr">
              <a:lnSpc>
                <a:spcPct val="100000"/>
              </a:lnSpc>
            </a:pPr>
            <a:r>
              <a:rPr sz="2000" dirty="0">
                <a:solidFill>
                  <a:srgbClr val="559CD5"/>
                </a:solidFill>
                <a:latin typeface="Consolas"/>
                <a:cs typeface="Consolas"/>
              </a:rPr>
              <a:t>const</a:t>
            </a:r>
            <a:r>
              <a:rPr sz="2000" spc="-5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sz="2000" dirty="0">
                <a:solidFill>
                  <a:srgbClr val="9CDCFD"/>
                </a:solidFill>
                <a:latin typeface="Consolas"/>
                <a:cs typeface="Consolas"/>
              </a:rPr>
              <a:t>val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,</a:t>
            </a:r>
            <a:r>
              <a:rPr sz="2000" spc="-5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9CDCFD"/>
                </a:solidFill>
                <a:latin typeface="Consolas"/>
                <a:cs typeface="Consolas"/>
              </a:rPr>
              <a:t>setVal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]</a:t>
            </a:r>
            <a:r>
              <a:rPr sz="2000" spc="-4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=</a:t>
            </a:r>
            <a:r>
              <a:rPr sz="2000" spc="-5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DCDCAA"/>
                </a:solidFill>
                <a:latin typeface="Consolas"/>
                <a:cs typeface="Consolas"/>
              </a:rPr>
              <a:t>useState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000" spc="-10" dirty="0">
                <a:solidFill>
                  <a:srgbClr val="B5CEA8"/>
                </a:solidFill>
                <a:latin typeface="Consolas"/>
                <a:cs typeface="Consolas"/>
              </a:rPr>
              <a:t>100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24959" y="6008142"/>
            <a:ext cx="18332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current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value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490465" y="5511162"/>
            <a:ext cx="4097020" cy="493395"/>
            <a:chOff x="4490465" y="5511162"/>
            <a:chExt cx="4097020" cy="493395"/>
          </a:xfrm>
        </p:grpSpPr>
        <p:sp>
          <p:nvSpPr>
            <p:cNvPr id="7" name="object 7"/>
            <p:cNvSpPr/>
            <p:nvPr/>
          </p:nvSpPr>
          <p:spPr>
            <a:xfrm>
              <a:off x="4503038" y="5614460"/>
              <a:ext cx="179070" cy="377190"/>
            </a:xfrm>
            <a:custGeom>
              <a:avLst/>
              <a:gdLst/>
              <a:ahLst/>
              <a:cxnLst/>
              <a:rect l="l" t="t" r="r" b="b"/>
              <a:pathLst>
                <a:path w="179070" h="377189">
                  <a:moveTo>
                    <a:pt x="0" y="377088"/>
                  </a:moveTo>
                  <a:lnTo>
                    <a:pt x="178638" y="0"/>
                  </a:lnTo>
                </a:path>
              </a:pathLst>
            </a:custGeom>
            <a:ln w="2514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18860" y="5511162"/>
              <a:ext cx="114935" cy="142240"/>
            </a:xfrm>
            <a:custGeom>
              <a:avLst/>
              <a:gdLst/>
              <a:ahLst/>
              <a:cxnLst/>
              <a:rect l="l" t="t" r="r" b="b"/>
              <a:pathLst>
                <a:path w="114935" h="142239">
                  <a:moveTo>
                    <a:pt x="111747" y="0"/>
                  </a:moveTo>
                  <a:lnTo>
                    <a:pt x="0" y="87591"/>
                  </a:lnTo>
                  <a:lnTo>
                    <a:pt x="114769" y="141960"/>
                  </a:lnTo>
                  <a:lnTo>
                    <a:pt x="11174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65657" y="5614181"/>
              <a:ext cx="181610" cy="377825"/>
            </a:xfrm>
            <a:custGeom>
              <a:avLst/>
              <a:gdLst/>
              <a:ahLst/>
              <a:cxnLst/>
              <a:rect l="l" t="t" r="r" b="b"/>
              <a:pathLst>
                <a:path w="181610" h="377825">
                  <a:moveTo>
                    <a:pt x="181394" y="377367"/>
                  </a:moveTo>
                  <a:lnTo>
                    <a:pt x="0" y="0"/>
                  </a:lnTo>
                </a:path>
              </a:pathLst>
            </a:custGeom>
            <a:ln w="2514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713924" y="5511164"/>
              <a:ext cx="114935" cy="142240"/>
            </a:xfrm>
            <a:custGeom>
              <a:avLst/>
              <a:gdLst/>
              <a:ahLst/>
              <a:cxnLst/>
              <a:rect l="l" t="t" r="r" b="b"/>
              <a:pathLst>
                <a:path w="114935" h="142239">
                  <a:moveTo>
                    <a:pt x="2222" y="0"/>
                  </a:moveTo>
                  <a:lnTo>
                    <a:pt x="0" y="141973"/>
                  </a:lnTo>
                  <a:lnTo>
                    <a:pt x="114465" y="86956"/>
                  </a:lnTo>
                  <a:lnTo>
                    <a:pt x="222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341942" y="5608834"/>
              <a:ext cx="233045" cy="382905"/>
            </a:xfrm>
            <a:custGeom>
              <a:avLst/>
              <a:gdLst/>
              <a:ahLst/>
              <a:cxnLst/>
              <a:rect l="l" t="t" r="r" b="b"/>
              <a:pathLst>
                <a:path w="233045" h="382904">
                  <a:moveTo>
                    <a:pt x="232689" y="382714"/>
                  </a:moveTo>
                  <a:lnTo>
                    <a:pt x="0" y="0"/>
                  </a:lnTo>
                </a:path>
              </a:pathLst>
            </a:custGeom>
            <a:ln w="2514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82562" y="5511167"/>
              <a:ext cx="120650" cy="141605"/>
            </a:xfrm>
            <a:custGeom>
              <a:avLst/>
              <a:gdLst/>
              <a:ahLst/>
              <a:cxnLst/>
              <a:rect l="l" t="t" r="r" b="b"/>
              <a:pathLst>
                <a:path w="120650" h="141604">
                  <a:moveTo>
                    <a:pt x="0" y="0"/>
                  </a:moveTo>
                  <a:lnTo>
                    <a:pt x="11709" y="141503"/>
                  </a:lnTo>
                  <a:lnTo>
                    <a:pt x="120230" y="755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489633" y="6008259"/>
            <a:ext cx="203136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0335" marR="5080" indent="-12827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setter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function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change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value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40631" y="6008259"/>
            <a:ext cx="12668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13664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initial </a:t>
            </a:r>
            <a:r>
              <a:rPr sz="2000" dirty="0">
                <a:latin typeface="Calibri"/>
                <a:cs typeface="Calibri"/>
              </a:rPr>
              <a:t>value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use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Predicting</a:t>
            </a:r>
            <a:r>
              <a:rPr spc="-165" dirty="0"/>
              <a:t> </a:t>
            </a:r>
            <a:r>
              <a:rPr spc="-10" dirty="0"/>
              <a:t>component</a:t>
            </a:r>
            <a:r>
              <a:rPr spc="-160" dirty="0"/>
              <a:t> </a:t>
            </a:r>
            <a:r>
              <a:rPr spc="-40" dirty="0"/>
              <a:t>re-</a:t>
            </a:r>
            <a:r>
              <a:rPr spc="-10" dirty="0"/>
              <a:t>rendering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83969"/>
            <a:ext cx="6668770" cy="28886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dirty="0">
                <a:latin typeface="Calibri"/>
                <a:cs typeface="Calibri"/>
              </a:rPr>
              <a:t>A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component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will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only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re-</a:t>
            </a:r>
            <a:r>
              <a:rPr sz="3200" dirty="0">
                <a:latin typeface="Calibri"/>
                <a:cs typeface="Calibri"/>
              </a:rPr>
              <a:t>render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when…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90"/>
              </a:spcBef>
            </a:pPr>
            <a:endParaRPr sz="3200">
              <a:latin typeface="Calibri"/>
              <a:cs typeface="Calibri"/>
            </a:endParaRPr>
          </a:p>
          <a:p>
            <a:pPr marL="926465" indent="-456565">
              <a:lnSpc>
                <a:spcPct val="100000"/>
              </a:lnSpc>
              <a:spcBef>
                <a:spcPts val="5"/>
              </a:spcBef>
              <a:buClr>
                <a:srgbClr val="C00000"/>
              </a:buClr>
              <a:buAutoNum type="arabicPeriod"/>
              <a:tabLst>
                <a:tab pos="926465" algn="l"/>
              </a:tabLst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value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inside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b="1" dirty="0">
                <a:latin typeface="Consolas"/>
                <a:cs typeface="Consolas"/>
              </a:rPr>
              <a:t>props</a:t>
            </a:r>
            <a:r>
              <a:rPr sz="2800" b="1" spc="-910" dirty="0">
                <a:latin typeface="Consolas"/>
                <a:cs typeface="Consolas"/>
              </a:rPr>
              <a:t> </a:t>
            </a:r>
            <a:r>
              <a:rPr sz="2800" spc="-10" dirty="0">
                <a:latin typeface="Calibri"/>
                <a:cs typeface="Calibri"/>
              </a:rPr>
              <a:t>changes</a:t>
            </a:r>
            <a:endParaRPr sz="2800">
              <a:latin typeface="Calibri"/>
              <a:cs typeface="Calibri"/>
            </a:endParaRPr>
          </a:p>
          <a:p>
            <a:pPr marL="1997075">
              <a:lnSpc>
                <a:spcPct val="100000"/>
              </a:lnSpc>
              <a:spcBef>
                <a:spcPts val="2315"/>
              </a:spcBef>
            </a:pP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–</a:t>
            </a:r>
            <a:r>
              <a:rPr sz="2800" b="1" spc="-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or</a:t>
            </a:r>
            <a:r>
              <a:rPr sz="2800" b="1" spc="-1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50" dirty="0">
                <a:solidFill>
                  <a:srgbClr val="C55A11"/>
                </a:solidFill>
                <a:latin typeface="Calibri"/>
                <a:cs typeface="Calibri"/>
              </a:rPr>
              <a:t>–</a:t>
            </a:r>
            <a:endParaRPr sz="2800">
              <a:latin typeface="Calibri"/>
              <a:cs typeface="Calibri"/>
            </a:endParaRPr>
          </a:p>
          <a:p>
            <a:pPr marL="926465" indent="-456565">
              <a:lnSpc>
                <a:spcPct val="100000"/>
              </a:lnSpc>
              <a:spcBef>
                <a:spcPts val="1810"/>
              </a:spcBef>
              <a:buClr>
                <a:srgbClr val="C00000"/>
              </a:buClr>
              <a:buAutoNum type="arabicPeriod" startAt="2"/>
              <a:tabLst>
                <a:tab pos="926465" algn="l"/>
              </a:tabLst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onsolas"/>
                <a:cs typeface="Consolas"/>
              </a:rPr>
              <a:t>useState</a:t>
            </a:r>
            <a:r>
              <a:rPr sz="2800" b="1" spc="-925" dirty="0">
                <a:latin typeface="Consolas"/>
                <a:cs typeface="Consolas"/>
              </a:rPr>
              <a:t> </a:t>
            </a:r>
            <a:r>
              <a:rPr sz="2800" dirty="0">
                <a:latin typeface="Calibri"/>
                <a:cs typeface="Calibri"/>
              </a:rPr>
              <a:t>setter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called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9124" y="4091744"/>
            <a:ext cx="3875341" cy="219632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/>
              <a:t>Second</a:t>
            </a:r>
            <a:r>
              <a:rPr spc="-135" dirty="0"/>
              <a:t> </a:t>
            </a:r>
            <a:r>
              <a:rPr dirty="0"/>
              <a:t>React</a:t>
            </a:r>
            <a:r>
              <a:rPr spc="-140" dirty="0"/>
              <a:t> </a:t>
            </a:r>
            <a:r>
              <a:rPr dirty="0"/>
              <a:t>hook:</a:t>
            </a:r>
            <a:r>
              <a:rPr spc="-145" dirty="0"/>
              <a:t> </a:t>
            </a:r>
            <a:r>
              <a:rPr sz="4000" spc="-10" dirty="0">
                <a:solidFill>
                  <a:srgbClr val="C00000"/>
                </a:solidFill>
                <a:latin typeface="Consolas"/>
                <a:cs typeface="Consolas"/>
              </a:rPr>
              <a:t>useEffect</a:t>
            </a:r>
            <a:endParaRPr sz="4000">
              <a:latin typeface="Consolas"/>
              <a:cs typeface="Consola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30096" y="4191761"/>
            <a:ext cx="8975090" cy="1502410"/>
          </a:xfrm>
          <a:custGeom>
            <a:avLst/>
            <a:gdLst/>
            <a:ahLst/>
            <a:cxnLst/>
            <a:rect l="l" t="t" r="r" b="b"/>
            <a:pathLst>
              <a:path w="8975090" h="1502410">
                <a:moveTo>
                  <a:pt x="8974836" y="0"/>
                </a:moveTo>
                <a:lnTo>
                  <a:pt x="0" y="0"/>
                </a:lnTo>
                <a:lnTo>
                  <a:pt x="0" y="1501902"/>
                </a:lnTo>
                <a:lnTo>
                  <a:pt x="8974836" y="1501902"/>
                </a:lnTo>
                <a:lnTo>
                  <a:pt x="8974836" y="0"/>
                </a:lnTo>
                <a:close/>
              </a:path>
            </a:pathLst>
          </a:custGeom>
          <a:solidFill>
            <a:srgbClr val="3A383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9" y="1793112"/>
            <a:ext cx="9472295" cy="3604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latin typeface="Calibri"/>
                <a:cs typeface="Calibri"/>
              </a:rPr>
              <a:t>Purpose: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065"/>
              </a:spcBef>
            </a:pPr>
            <a:r>
              <a:rPr sz="2800" dirty="0">
                <a:latin typeface="Calibri"/>
                <a:cs typeface="Calibri"/>
              </a:rPr>
              <a:t>Act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538235"/>
                </a:solidFill>
                <a:latin typeface="Calibri"/>
                <a:cs typeface="Calibri"/>
              </a:rPr>
              <a:t>observer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running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code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response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value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changes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65"/>
              </a:spcBef>
            </a:pPr>
            <a:r>
              <a:rPr sz="2800" spc="-10" dirty="0">
                <a:latin typeface="Calibri"/>
                <a:cs typeface="Calibri"/>
              </a:rPr>
              <a:t>Syntax: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55"/>
              </a:spcBef>
            </a:pPr>
            <a:endParaRPr sz="2800">
              <a:latin typeface="Calibri"/>
              <a:cs typeface="Calibri"/>
            </a:endParaRPr>
          </a:p>
          <a:p>
            <a:pPr marL="887094">
              <a:lnSpc>
                <a:spcPct val="100000"/>
              </a:lnSpc>
            </a:pPr>
            <a:r>
              <a:rPr sz="2000" dirty="0">
                <a:solidFill>
                  <a:srgbClr val="DCDCAA"/>
                </a:solidFill>
                <a:latin typeface="Consolas"/>
                <a:cs typeface="Consolas"/>
              </a:rPr>
              <a:t>useEffect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(()</a:t>
            </a:r>
            <a:r>
              <a:rPr sz="2000" spc="-8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559CD5"/>
                </a:solidFill>
                <a:latin typeface="Consolas"/>
                <a:cs typeface="Consolas"/>
              </a:rPr>
              <a:t>=&gt;</a:t>
            </a:r>
            <a:r>
              <a:rPr sz="2000" spc="-75" dirty="0">
                <a:solidFill>
                  <a:srgbClr val="559CD5"/>
                </a:solidFill>
                <a:latin typeface="Consolas"/>
                <a:cs typeface="Consolas"/>
              </a:rPr>
              <a:t> </a:t>
            </a:r>
            <a:r>
              <a:rPr sz="2000" spc="-50" dirty="0">
                <a:solidFill>
                  <a:srgbClr val="D3D3D3"/>
                </a:solidFill>
                <a:latin typeface="Consolas"/>
                <a:cs typeface="Consolas"/>
              </a:rPr>
              <a:t>{</a:t>
            </a:r>
            <a:endParaRPr sz="2000">
              <a:latin typeface="Consolas"/>
              <a:cs typeface="Consolas"/>
            </a:endParaRPr>
          </a:p>
          <a:p>
            <a:pPr marL="1165860">
              <a:lnSpc>
                <a:spcPct val="100000"/>
              </a:lnSpc>
            </a:pPr>
            <a:r>
              <a:rPr sz="2000" dirty="0">
                <a:solidFill>
                  <a:srgbClr val="4EC8AF"/>
                </a:solidFill>
                <a:latin typeface="Consolas"/>
                <a:cs typeface="Consolas"/>
              </a:rPr>
              <a:t>console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.</a:t>
            </a:r>
            <a:r>
              <a:rPr sz="2000" dirty="0">
                <a:solidFill>
                  <a:srgbClr val="DCDCAA"/>
                </a:solidFill>
                <a:latin typeface="Consolas"/>
                <a:cs typeface="Consolas"/>
              </a:rPr>
              <a:t>log</a:t>
            </a: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(</a:t>
            </a:r>
            <a:r>
              <a:rPr sz="2000" dirty="0">
                <a:solidFill>
                  <a:srgbClr val="CE9178"/>
                </a:solidFill>
                <a:latin typeface="Consolas"/>
                <a:cs typeface="Consolas"/>
              </a:rPr>
              <a:t>`myValue</a:t>
            </a:r>
            <a:r>
              <a:rPr sz="2000" spc="-105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CE9178"/>
                </a:solidFill>
                <a:latin typeface="Consolas"/>
                <a:cs typeface="Consolas"/>
              </a:rPr>
              <a:t>was</a:t>
            </a:r>
            <a:r>
              <a:rPr sz="2000" spc="-9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CE9178"/>
                </a:solidFill>
                <a:latin typeface="Consolas"/>
                <a:cs typeface="Consolas"/>
              </a:rPr>
              <a:t>changed!</a:t>
            </a:r>
            <a:r>
              <a:rPr sz="2000" spc="-9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CE9178"/>
                </a:solidFill>
                <a:latin typeface="Consolas"/>
                <a:cs typeface="Consolas"/>
              </a:rPr>
              <a:t>New</a:t>
            </a:r>
            <a:r>
              <a:rPr sz="2000" spc="-8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000" dirty="0">
                <a:solidFill>
                  <a:srgbClr val="CE9178"/>
                </a:solidFill>
                <a:latin typeface="Consolas"/>
                <a:cs typeface="Consolas"/>
              </a:rPr>
              <a:t>value:</a:t>
            </a:r>
            <a:r>
              <a:rPr sz="2000" spc="-90" dirty="0">
                <a:solidFill>
                  <a:srgbClr val="CE9178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559CD5"/>
                </a:solidFill>
                <a:latin typeface="Consolas"/>
                <a:cs typeface="Consolas"/>
              </a:rPr>
              <a:t>${</a:t>
            </a:r>
            <a:r>
              <a:rPr sz="2000" spc="-10" dirty="0">
                <a:solidFill>
                  <a:srgbClr val="9CDCFD"/>
                </a:solidFill>
                <a:latin typeface="Consolas"/>
                <a:cs typeface="Consolas"/>
              </a:rPr>
              <a:t>myValue</a:t>
            </a:r>
            <a:r>
              <a:rPr sz="2000" spc="-10" dirty="0">
                <a:solidFill>
                  <a:srgbClr val="559CD5"/>
                </a:solidFill>
                <a:latin typeface="Consolas"/>
                <a:cs typeface="Consolas"/>
              </a:rPr>
              <a:t>}</a:t>
            </a:r>
            <a:r>
              <a:rPr sz="2000" spc="-10" dirty="0">
                <a:solidFill>
                  <a:srgbClr val="CE9178"/>
                </a:solidFill>
                <a:latin typeface="Consolas"/>
                <a:cs typeface="Consolas"/>
              </a:rPr>
              <a:t>`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);</a:t>
            </a:r>
            <a:endParaRPr sz="2000">
              <a:latin typeface="Consolas"/>
              <a:cs typeface="Consolas"/>
            </a:endParaRPr>
          </a:p>
          <a:p>
            <a:pPr marL="887730">
              <a:lnSpc>
                <a:spcPct val="100000"/>
              </a:lnSpc>
            </a:pPr>
            <a:r>
              <a:rPr sz="2000" dirty="0">
                <a:solidFill>
                  <a:srgbClr val="D3D3D3"/>
                </a:solidFill>
                <a:latin typeface="Consolas"/>
                <a:cs typeface="Consolas"/>
              </a:rPr>
              <a:t>},</a:t>
            </a:r>
            <a:r>
              <a:rPr sz="2000" spc="-35" dirty="0">
                <a:solidFill>
                  <a:srgbClr val="D3D3D3"/>
                </a:solidFill>
                <a:latin typeface="Consolas"/>
                <a:cs typeface="Consolas"/>
              </a:rPr>
              <a:t> 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[</a:t>
            </a:r>
            <a:r>
              <a:rPr sz="2000" spc="-10" dirty="0">
                <a:solidFill>
                  <a:srgbClr val="9CDCFD"/>
                </a:solidFill>
                <a:latin typeface="Consolas"/>
                <a:cs typeface="Consolas"/>
              </a:rPr>
              <a:t>myValue</a:t>
            </a:r>
            <a:r>
              <a:rPr sz="2000" spc="-10" dirty="0">
                <a:solidFill>
                  <a:srgbClr val="D3D3D3"/>
                </a:solidFill>
                <a:latin typeface="Consolas"/>
                <a:cs typeface="Consolas"/>
              </a:rPr>
              <a:t>]);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79664" y="6008282"/>
            <a:ext cx="341820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1130" marR="5080" indent="-139065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list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values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such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changes </a:t>
            </a:r>
            <a:r>
              <a:rPr sz="2000" dirty="0">
                <a:latin typeface="Calibri"/>
                <a:cs typeface="Calibri"/>
              </a:rPr>
              <a:t>should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trigger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this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code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run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579370" y="5135501"/>
            <a:ext cx="5849620" cy="868680"/>
            <a:chOff x="2579370" y="5135501"/>
            <a:chExt cx="5849620" cy="868680"/>
          </a:xfrm>
        </p:grpSpPr>
        <p:sp>
          <p:nvSpPr>
            <p:cNvPr id="7" name="object 7"/>
            <p:cNvSpPr/>
            <p:nvPr/>
          </p:nvSpPr>
          <p:spPr>
            <a:xfrm>
              <a:off x="2591943" y="5614460"/>
              <a:ext cx="179070" cy="377190"/>
            </a:xfrm>
            <a:custGeom>
              <a:avLst/>
              <a:gdLst/>
              <a:ahLst/>
              <a:cxnLst/>
              <a:rect l="l" t="t" r="r" b="b"/>
              <a:pathLst>
                <a:path w="179069" h="377189">
                  <a:moveTo>
                    <a:pt x="0" y="377088"/>
                  </a:moveTo>
                  <a:lnTo>
                    <a:pt x="178638" y="0"/>
                  </a:lnTo>
                </a:path>
              </a:pathLst>
            </a:custGeom>
            <a:ln w="2514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07764" y="5511162"/>
              <a:ext cx="114935" cy="142240"/>
            </a:xfrm>
            <a:custGeom>
              <a:avLst/>
              <a:gdLst/>
              <a:ahLst/>
              <a:cxnLst/>
              <a:rect l="l" t="t" r="r" b="b"/>
              <a:pathLst>
                <a:path w="114935" h="142239">
                  <a:moveTo>
                    <a:pt x="111747" y="0"/>
                  </a:moveTo>
                  <a:lnTo>
                    <a:pt x="0" y="87591"/>
                  </a:lnTo>
                  <a:lnTo>
                    <a:pt x="114769" y="141960"/>
                  </a:lnTo>
                  <a:lnTo>
                    <a:pt x="11174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503726" y="5209865"/>
              <a:ext cx="912494" cy="781685"/>
            </a:xfrm>
            <a:custGeom>
              <a:avLst/>
              <a:gdLst/>
              <a:ahLst/>
              <a:cxnLst/>
              <a:rect l="l" t="t" r="r" b="b"/>
              <a:pathLst>
                <a:path w="912495" h="781685">
                  <a:moveTo>
                    <a:pt x="912202" y="781456"/>
                  </a:moveTo>
                  <a:lnTo>
                    <a:pt x="0" y="0"/>
                  </a:lnTo>
                </a:path>
              </a:pathLst>
            </a:custGeom>
            <a:ln w="2514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416925" y="5135501"/>
              <a:ext cx="137795" cy="131445"/>
            </a:xfrm>
            <a:custGeom>
              <a:avLst/>
              <a:gdLst/>
              <a:ahLst/>
              <a:cxnLst/>
              <a:rect l="l" t="t" r="r" b="b"/>
              <a:pathLst>
                <a:path w="137795" h="131445">
                  <a:moveTo>
                    <a:pt x="0" y="0"/>
                  </a:moveTo>
                  <a:lnTo>
                    <a:pt x="55130" y="130848"/>
                  </a:lnTo>
                  <a:lnTo>
                    <a:pt x="137756" y="344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273435" y="6008259"/>
            <a:ext cx="22840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7195" marR="5080" indent="-40513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code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run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when </a:t>
            </a:r>
            <a:r>
              <a:rPr sz="2000" dirty="0">
                <a:latin typeface="Calibri"/>
                <a:cs typeface="Calibri"/>
              </a:rPr>
              <a:t>values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change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E8E5BA-61E9-647A-16BD-AD59F96F14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AAEF29-17B7-4B56-081F-7CA9616D5B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0"/>
            <a:ext cx="10591800" cy="661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3593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/>
              <a:t>Building</a:t>
            </a:r>
            <a:r>
              <a:rPr spc="-105" dirty="0"/>
              <a:t> </a:t>
            </a:r>
            <a:r>
              <a:rPr dirty="0"/>
              <a:t>a</a:t>
            </a:r>
            <a:r>
              <a:rPr spc="-100" dirty="0"/>
              <a:t> </a:t>
            </a:r>
            <a:r>
              <a:rPr dirty="0"/>
              <a:t>React</a:t>
            </a:r>
            <a:r>
              <a:rPr spc="-100" dirty="0"/>
              <a:t> </a:t>
            </a:r>
            <a:r>
              <a:rPr spc="-10" dirty="0"/>
              <a:t>project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Font typeface="Arial MT"/>
              <a:buChar char="•"/>
              <a:tabLst>
                <a:tab pos="469265" algn="l"/>
              </a:tabLst>
            </a:pPr>
            <a:r>
              <a:rPr dirty="0"/>
              <a:t>When</a:t>
            </a:r>
            <a:r>
              <a:rPr spc="-50" dirty="0"/>
              <a:t> </a:t>
            </a:r>
            <a:r>
              <a:rPr spc="-10" dirty="0"/>
              <a:t>you’re</a:t>
            </a:r>
            <a:r>
              <a:rPr spc="-60" dirty="0"/>
              <a:t> </a:t>
            </a:r>
            <a:r>
              <a:rPr dirty="0"/>
              <a:t>ready</a:t>
            </a:r>
            <a:r>
              <a:rPr spc="-70" dirty="0"/>
              <a:t> </a:t>
            </a:r>
            <a:r>
              <a:rPr dirty="0"/>
              <a:t>to</a:t>
            </a:r>
            <a:r>
              <a:rPr spc="-50" dirty="0"/>
              <a:t> </a:t>
            </a:r>
            <a:r>
              <a:rPr dirty="0"/>
              <a:t>launch</a:t>
            </a:r>
            <a:r>
              <a:rPr spc="-45" dirty="0"/>
              <a:t> </a:t>
            </a:r>
            <a:r>
              <a:rPr dirty="0"/>
              <a:t>your</a:t>
            </a:r>
            <a:r>
              <a:rPr spc="-45" dirty="0"/>
              <a:t> </a:t>
            </a:r>
            <a:r>
              <a:rPr dirty="0"/>
              <a:t>app,</a:t>
            </a:r>
            <a:r>
              <a:rPr spc="-50" dirty="0"/>
              <a:t> </a:t>
            </a:r>
            <a:r>
              <a:rPr dirty="0"/>
              <a:t>run</a:t>
            </a:r>
            <a:r>
              <a:rPr spc="-50" dirty="0"/>
              <a:t> </a:t>
            </a:r>
            <a:r>
              <a:rPr dirty="0"/>
              <a:t>this</a:t>
            </a:r>
            <a:r>
              <a:rPr spc="-45" dirty="0"/>
              <a:t> </a:t>
            </a:r>
            <a:r>
              <a:rPr spc="-10" dirty="0"/>
              <a:t>command:</a:t>
            </a:r>
          </a:p>
          <a:p>
            <a:pPr marL="296545" algn="ctr">
              <a:lnSpc>
                <a:spcPct val="100000"/>
              </a:lnSpc>
              <a:spcBef>
                <a:spcPts val="2080"/>
              </a:spcBef>
            </a:pPr>
            <a:r>
              <a:rPr b="1" dirty="0">
                <a:latin typeface="Consolas"/>
                <a:cs typeface="Consolas"/>
              </a:rPr>
              <a:t>npm</a:t>
            </a:r>
            <a:r>
              <a:rPr b="1" spc="-20" dirty="0">
                <a:latin typeface="Consolas"/>
                <a:cs typeface="Consolas"/>
              </a:rPr>
              <a:t> </a:t>
            </a:r>
            <a:r>
              <a:rPr b="1" dirty="0">
                <a:latin typeface="Consolas"/>
                <a:cs typeface="Consolas"/>
              </a:rPr>
              <a:t>run</a:t>
            </a:r>
            <a:r>
              <a:rPr b="1" spc="-20" dirty="0">
                <a:latin typeface="Consolas"/>
                <a:cs typeface="Consolas"/>
              </a:rPr>
              <a:t> build</a:t>
            </a:r>
          </a:p>
          <a:p>
            <a:pPr marL="469265" indent="-456565">
              <a:lnSpc>
                <a:spcPts val="3195"/>
              </a:lnSpc>
              <a:spcBef>
                <a:spcPts val="2050"/>
              </a:spcBef>
              <a:buClr>
                <a:srgbClr val="C00000"/>
              </a:buClr>
              <a:buFont typeface="Arial MT"/>
              <a:buChar char="•"/>
              <a:tabLst>
                <a:tab pos="469265" algn="l"/>
              </a:tabLst>
            </a:pPr>
            <a:r>
              <a:rPr dirty="0"/>
              <a:t>This</a:t>
            </a:r>
            <a:r>
              <a:rPr spc="-45" dirty="0"/>
              <a:t> </a:t>
            </a:r>
            <a:r>
              <a:rPr dirty="0"/>
              <a:t>bundles</a:t>
            </a:r>
            <a:r>
              <a:rPr spc="-40" dirty="0"/>
              <a:t> </a:t>
            </a:r>
            <a:r>
              <a:rPr dirty="0"/>
              <a:t>your</a:t>
            </a:r>
            <a:r>
              <a:rPr spc="-40" dirty="0"/>
              <a:t> </a:t>
            </a:r>
            <a:r>
              <a:rPr dirty="0"/>
              <a:t>app</a:t>
            </a:r>
            <a:r>
              <a:rPr spc="-45" dirty="0"/>
              <a:t> </a:t>
            </a:r>
            <a:r>
              <a:rPr dirty="0"/>
              <a:t>into</a:t>
            </a:r>
            <a:r>
              <a:rPr spc="-45" dirty="0"/>
              <a:t> </a:t>
            </a:r>
            <a:r>
              <a:rPr spc="-10" dirty="0"/>
              <a:t>CSS/JS/HTML</a:t>
            </a:r>
            <a:r>
              <a:rPr spc="-55" dirty="0"/>
              <a:t> </a:t>
            </a:r>
            <a:r>
              <a:rPr dirty="0"/>
              <a:t>files</a:t>
            </a:r>
            <a:r>
              <a:rPr spc="-65" dirty="0"/>
              <a:t> </a:t>
            </a:r>
            <a:r>
              <a:rPr dirty="0"/>
              <a:t>and</a:t>
            </a:r>
            <a:r>
              <a:rPr spc="-45" dirty="0"/>
              <a:t> </a:t>
            </a:r>
            <a:r>
              <a:rPr dirty="0"/>
              <a:t>puts</a:t>
            </a:r>
            <a:r>
              <a:rPr spc="-30" dirty="0"/>
              <a:t> </a:t>
            </a:r>
            <a:r>
              <a:rPr dirty="0"/>
              <a:t>them</a:t>
            </a:r>
            <a:r>
              <a:rPr spc="-50" dirty="0"/>
              <a:t> </a:t>
            </a:r>
            <a:r>
              <a:rPr dirty="0"/>
              <a:t>in</a:t>
            </a:r>
            <a:r>
              <a:rPr spc="-45" dirty="0"/>
              <a:t> </a:t>
            </a:r>
            <a:r>
              <a:rPr spc="-25" dirty="0"/>
              <a:t>the</a:t>
            </a:r>
          </a:p>
          <a:p>
            <a:pPr marL="469900">
              <a:lnSpc>
                <a:spcPts val="3195"/>
              </a:lnSpc>
            </a:pPr>
            <a:r>
              <a:rPr b="1" spc="-10" dirty="0">
                <a:latin typeface="Consolas"/>
                <a:cs typeface="Consolas"/>
              </a:rPr>
              <a:t>/build</a:t>
            </a:r>
            <a:r>
              <a:rPr b="1" spc="-869" dirty="0">
                <a:latin typeface="Consolas"/>
                <a:cs typeface="Consolas"/>
              </a:rPr>
              <a:t> </a:t>
            </a:r>
            <a:r>
              <a:rPr spc="-10" dirty="0"/>
              <a:t>folder</a:t>
            </a:r>
          </a:p>
          <a:p>
            <a:pPr marL="469265" indent="-456565">
              <a:lnSpc>
                <a:spcPct val="100000"/>
              </a:lnSpc>
              <a:spcBef>
                <a:spcPts val="2060"/>
              </a:spcBef>
              <a:buClr>
                <a:srgbClr val="C00000"/>
              </a:buClr>
              <a:buFont typeface="Arial MT"/>
              <a:buChar char="•"/>
              <a:tabLst>
                <a:tab pos="469265" algn="l"/>
              </a:tabLst>
            </a:pPr>
            <a:r>
              <a:rPr dirty="0"/>
              <a:t>These</a:t>
            </a:r>
            <a:r>
              <a:rPr spc="-50" dirty="0"/>
              <a:t> </a:t>
            </a:r>
            <a:r>
              <a:rPr dirty="0"/>
              <a:t>files</a:t>
            </a:r>
            <a:r>
              <a:rPr spc="-50" dirty="0"/>
              <a:t> </a:t>
            </a:r>
            <a:r>
              <a:rPr dirty="0"/>
              <a:t>can</a:t>
            </a:r>
            <a:r>
              <a:rPr spc="-35" dirty="0"/>
              <a:t> </a:t>
            </a:r>
            <a:r>
              <a:rPr dirty="0"/>
              <a:t>be</a:t>
            </a:r>
            <a:r>
              <a:rPr spc="-45" dirty="0"/>
              <a:t> </a:t>
            </a:r>
            <a:r>
              <a:rPr dirty="0"/>
              <a:t>served</a:t>
            </a:r>
            <a:r>
              <a:rPr spc="-40" dirty="0"/>
              <a:t> </a:t>
            </a:r>
            <a:r>
              <a:rPr dirty="0"/>
              <a:t>from</a:t>
            </a:r>
            <a:r>
              <a:rPr spc="-45" dirty="0"/>
              <a:t> </a:t>
            </a:r>
            <a:r>
              <a:rPr dirty="0"/>
              <a:t>an</a:t>
            </a:r>
            <a:r>
              <a:rPr spc="-45" dirty="0"/>
              <a:t> </a:t>
            </a:r>
            <a:r>
              <a:rPr spc="-10" dirty="0"/>
              <a:t>AWS</a:t>
            </a:r>
            <a:r>
              <a:rPr spc="-50" dirty="0"/>
              <a:t> </a:t>
            </a:r>
            <a:r>
              <a:rPr dirty="0"/>
              <a:t>S3</a:t>
            </a:r>
            <a:r>
              <a:rPr spc="-35" dirty="0"/>
              <a:t> </a:t>
            </a:r>
            <a:r>
              <a:rPr spc="-10" dirty="0"/>
              <a:t>bucket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/>
              <a:t>3</a:t>
            </a:r>
            <a:r>
              <a:rPr sz="4350" baseline="24904" dirty="0"/>
              <a:t>rd</a:t>
            </a:r>
            <a:r>
              <a:rPr sz="4350" spc="337" baseline="24904" dirty="0"/>
              <a:t> </a:t>
            </a:r>
            <a:r>
              <a:rPr sz="4400" dirty="0"/>
              <a:t>party</a:t>
            </a:r>
            <a:r>
              <a:rPr sz="4400" spc="-90" dirty="0"/>
              <a:t> </a:t>
            </a:r>
            <a:r>
              <a:rPr sz="4400" spc="-10" dirty="0"/>
              <a:t>components</a:t>
            </a:r>
            <a:r>
              <a:rPr sz="4400" spc="-75" dirty="0"/>
              <a:t> </a:t>
            </a:r>
            <a:r>
              <a:rPr sz="4400" dirty="0"/>
              <a:t>and</a:t>
            </a:r>
            <a:r>
              <a:rPr sz="4400" spc="-95" dirty="0"/>
              <a:t> </a:t>
            </a:r>
            <a:r>
              <a:rPr sz="4400" spc="-10" dirty="0"/>
              <a:t>libraries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18417"/>
            <a:ext cx="2662555" cy="427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Font typeface="Arial MT"/>
              <a:buChar char="•"/>
              <a:tabLst>
                <a:tab pos="469265" algn="l"/>
              </a:tabLst>
            </a:pPr>
            <a:r>
              <a:rPr sz="2800" spc="-25" dirty="0">
                <a:latin typeface="Calibri"/>
                <a:cs typeface="Calibri"/>
              </a:rPr>
              <a:t>React-</a:t>
            </a:r>
            <a:r>
              <a:rPr sz="2800" spc="-10" dirty="0">
                <a:latin typeface="Calibri"/>
                <a:cs typeface="Calibri"/>
              </a:rPr>
              <a:t>Router</a:t>
            </a:r>
            <a:endParaRPr sz="28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2665"/>
              </a:spcBef>
              <a:buClr>
                <a:srgbClr val="C00000"/>
              </a:buClr>
              <a:buFont typeface="Arial MT"/>
              <a:buChar char="•"/>
              <a:tabLst>
                <a:tab pos="469265" algn="l"/>
              </a:tabLst>
            </a:pPr>
            <a:r>
              <a:rPr sz="2800" spc="-10" dirty="0">
                <a:latin typeface="Calibri"/>
                <a:cs typeface="Calibri"/>
              </a:rPr>
              <a:t>Redux</a:t>
            </a:r>
            <a:endParaRPr sz="28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2665"/>
              </a:spcBef>
              <a:buClr>
                <a:srgbClr val="C00000"/>
              </a:buClr>
              <a:buFont typeface="Arial MT"/>
              <a:buChar char="•"/>
              <a:tabLst>
                <a:tab pos="469265" algn="l"/>
              </a:tabLst>
            </a:pPr>
            <a:r>
              <a:rPr sz="2800" spc="-20" dirty="0">
                <a:latin typeface="Calibri"/>
                <a:cs typeface="Calibri"/>
              </a:rPr>
              <a:t>Material-</a:t>
            </a:r>
            <a:r>
              <a:rPr sz="2800" spc="-25" dirty="0">
                <a:latin typeface="Calibri"/>
                <a:cs typeface="Calibri"/>
              </a:rPr>
              <a:t>UI</a:t>
            </a:r>
            <a:endParaRPr sz="28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2660"/>
              </a:spcBef>
              <a:buClr>
                <a:srgbClr val="C00000"/>
              </a:buClr>
              <a:buFont typeface="Arial MT"/>
              <a:buChar char="•"/>
              <a:tabLst>
                <a:tab pos="469265" algn="l"/>
              </a:tabLst>
            </a:pPr>
            <a:r>
              <a:rPr sz="2800" spc="-10" dirty="0">
                <a:latin typeface="Calibri"/>
                <a:cs typeface="Calibri"/>
              </a:rPr>
              <a:t>Bootstrap</a:t>
            </a:r>
            <a:endParaRPr sz="28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2665"/>
              </a:spcBef>
              <a:buClr>
                <a:srgbClr val="C00000"/>
              </a:buClr>
              <a:buFont typeface="Arial MT"/>
              <a:buChar char="•"/>
              <a:tabLst>
                <a:tab pos="469265" algn="l"/>
              </a:tabLst>
            </a:pPr>
            <a:r>
              <a:rPr sz="2800" spc="-30" dirty="0">
                <a:latin typeface="Calibri"/>
                <a:cs typeface="Calibri"/>
              </a:rPr>
              <a:t>Font-</a:t>
            </a:r>
            <a:r>
              <a:rPr sz="2800" spc="-10" dirty="0">
                <a:latin typeface="Calibri"/>
                <a:cs typeface="Calibri"/>
              </a:rPr>
              <a:t>Awesome</a:t>
            </a:r>
            <a:endParaRPr sz="28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2665"/>
              </a:spcBef>
              <a:buClr>
                <a:srgbClr val="C00000"/>
              </a:buClr>
              <a:buFont typeface="Arial MT"/>
              <a:buChar char="•"/>
              <a:tabLst>
                <a:tab pos="469265" algn="l"/>
              </a:tabLst>
            </a:pPr>
            <a:r>
              <a:rPr sz="2800" spc="-25" dirty="0">
                <a:latin typeface="Calibri"/>
                <a:cs typeface="Calibri"/>
              </a:rPr>
              <a:t>SWR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E8A5B7-8C94-0018-D923-D910B9245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9219D6-6707-FAA4-B988-0F24638C6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475" y="1047750"/>
            <a:ext cx="7879050" cy="52527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4ABBB96-81BD-5CF1-3879-C5CEA9E803C7}"/>
              </a:ext>
            </a:extLst>
          </p:cNvPr>
          <p:cNvSpPr/>
          <p:nvPr/>
        </p:nvSpPr>
        <p:spPr>
          <a:xfrm>
            <a:off x="3502968" y="124420"/>
            <a:ext cx="48013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WHY REACT?</a:t>
            </a:r>
          </a:p>
        </p:txBody>
      </p:sp>
    </p:spTree>
    <p:extLst>
      <p:ext uri="{BB962C8B-B14F-4D97-AF65-F5344CB8AC3E}">
        <p14:creationId xmlns:p14="http://schemas.microsoft.com/office/powerpoint/2010/main" val="3460565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80E490-5703-5C90-B642-42C1A7A2DF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02AFC7-BA2C-91C7-6430-D12F057F21DD}"/>
              </a:ext>
            </a:extLst>
          </p:cNvPr>
          <p:cNvSpPr/>
          <p:nvPr/>
        </p:nvSpPr>
        <p:spPr>
          <a:xfrm>
            <a:off x="1752489" y="124420"/>
            <a:ext cx="83022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REACT vs React Native?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325709-0F6A-0B9C-4A0E-6AF093277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00" y="1067415"/>
            <a:ext cx="6781800" cy="630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422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/>
              <a:t>What</a:t>
            </a:r>
            <a:r>
              <a:rPr spc="-75" dirty="0"/>
              <a:t> </a:t>
            </a:r>
            <a:r>
              <a:rPr dirty="0"/>
              <a:t>is</a:t>
            </a:r>
            <a:r>
              <a:rPr spc="-80" dirty="0"/>
              <a:t> </a:t>
            </a:r>
            <a:r>
              <a:rPr spc="-10" dirty="0"/>
              <a:t>React?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2353341"/>
            <a:ext cx="6231890" cy="3208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Calibri"/>
                <a:cs typeface="Calibri"/>
              </a:rPr>
              <a:t>React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C00000"/>
                </a:solidFill>
                <a:latin typeface="Calibri"/>
                <a:cs typeface="Calibri"/>
              </a:rPr>
              <a:t>JavaScript</a:t>
            </a:r>
            <a:r>
              <a:rPr sz="2800" b="1" spc="-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538235"/>
                </a:solidFill>
                <a:latin typeface="Calibri"/>
                <a:cs typeface="Calibri"/>
              </a:rPr>
              <a:t>framework</a:t>
            </a:r>
            <a:endParaRPr sz="28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2065"/>
              </a:spcBef>
              <a:buClr>
                <a:srgbClr val="C00000"/>
              </a:buClr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Calibri"/>
                <a:cs typeface="Calibri"/>
              </a:rPr>
              <a:t>Used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D75B6"/>
                </a:solidFill>
                <a:latin typeface="Calibri"/>
                <a:cs typeface="Calibri"/>
              </a:rPr>
              <a:t>front</a:t>
            </a:r>
            <a:r>
              <a:rPr sz="2800" b="1" spc="-5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2D75B6"/>
                </a:solidFill>
                <a:latin typeface="Calibri"/>
                <a:cs typeface="Calibri"/>
              </a:rPr>
              <a:t>end</a:t>
            </a:r>
            <a:r>
              <a:rPr sz="2800" b="1" spc="-50" dirty="0">
                <a:solidFill>
                  <a:srgbClr val="2D75B6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C55A11"/>
                </a:solidFill>
                <a:latin typeface="Calibri"/>
                <a:cs typeface="Calibri"/>
              </a:rPr>
              <a:t>web</a:t>
            </a:r>
            <a:r>
              <a:rPr sz="2800" b="1" spc="-45" dirty="0">
                <a:solidFill>
                  <a:srgbClr val="C55A11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C55A11"/>
                </a:solidFill>
                <a:latin typeface="Calibri"/>
                <a:cs typeface="Calibri"/>
              </a:rPr>
              <a:t>development</a:t>
            </a:r>
            <a:endParaRPr sz="28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2065"/>
              </a:spcBef>
              <a:buClr>
                <a:srgbClr val="C00000"/>
              </a:buClr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Calibri"/>
                <a:cs typeface="Calibri"/>
              </a:rPr>
              <a:t>Think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jQuery,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but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more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structured</a:t>
            </a:r>
            <a:endParaRPr sz="28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2060"/>
              </a:spcBef>
              <a:buClr>
                <a:srgbClr val="C00000"/>
              </a:buClr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Calibri"/>
                <a:cs typeface="Calibri"/>
              </a:rPr>
              <a:t>Created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used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BE9000"/>
                </a:solidFill>
                <a:latin typeface="Calibri"/>
                <a:cs typeface="Calibri"/>
              </a:rPr>
              <a:t>Facebook</a:t>
            </a:r>
            <a:endParaRPr sz="28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2065"/>
              </a:spcBef>
              <a:buClr>
                <a:srgbClr val="C00000"/>
              </a:buClr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Calibri"/>
                <a:cs typeface="Calibri"/>
              </a:rPr>
              <a:t>Famous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implementing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6F2F9F"/>
                </a:solidFill>
                <a:latin typeface="Calibri"/>
                <a:cs typeface="Calibri"/>
              </a:rPr>
              <a:t>virtual</a:t>
            </a:r>
            <a:r>
              <a:rPr sz="2800" b="1" spc="-70" dirty="0">
                <a:solidFill>
                  <a:srgbClr val="6F2F9F"/>
                </a:solidFill>
                <a:latin typeface="Calibri"/>
                <a:cs typeface="Calibri"/>
              </a:rPr>
              <a:t> </a:t>
            </a:r>
            <a:r>
              <a:rPr sz="2800" b="1" spc="-25" dirty="0">
                <a:solidFill>
                  <a:srgbClr val="6F2F9F"/>
                </a:solidFill>
                <a:latin typeface="Calibri"/>
                <a:cs typeface="Calibri"/>
              </a:rPr>
              <a:t>dom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09581" y="4567427"/>
            <a:ext cx="1744217" cy="174421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64268" y="2565654"/>
            <a:ext cx="1434844" cy="143560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/>
              <a:t>Timeline</a:t>
            </a:r>
            <a:r>
              <a:rPr spc="-120" dirty="0"/>
              <a:t> </a:t>
            </a:r>
            <a:r>
              <a:rPr dirty="0"/>
              <a:t>of</a:t>
            </a:r>
            <a:r>
              <a:rPr spc="-120" dirty="0"/>
              <a:t> </a:t>
            </a:r>
            <a:r>
              <a:rPr spc="-40" dirty="0"/>
              <a:t>front-</a:t>
            </a:r>
            <a:r>
              <a:rPr dirty="0"/>
              <a:t>end</a:t>
            </a:r>
            <a:r>
              <a:rPr spc="-110" dirty="0"/>
              <a:t> </a:t>
            </a:r>
            <a:r>
              <a:rPr spc="-10" dirty="0"/>
              <a:t>JavaScript</a:t>
            </a:r>
            <a:r>
              <a:rPr spc="-100" dirty="0"/>
              <a:t> </a:t>
            </a:r>
            <a:r>
              <a:rPr spc="-10" dirty="0"/>
              <a:t>frameworks</a:t>
            </a:r>
          </a:p>
        </p:txBody>
      </p:sp>
      <p:sp>
        <p:nvSpPr>
          <p:cNvPr id="3" name="object 3"/>
          <p:cNvSpPr/>
          <p:nvPr/>
        </p:nvSpPr>
        <p:spPr>
          <a:xfrm>
            <a:off x="838580" y="1826132"/>
            <a:ext cx="2053589" cy="3596004"/>
          </a:xfrm>
          <a:custGeom>
            <a:avLst/>
            <a:gdLst/>
            <a:ahLst/>
            <a:cxnLst/>
            <a:rect l="l" t="t" r="r" b="b"/>
            <a:pathLst>
              <a:path w="2053589" h="3596004">
                <a:moveTo>
                  <a:pt x="1848231" y="0"/>
                </a:moveTo>
                <a:lnTo>
                  <a:pt x="205359" y="0"/>
                </a:lnTo>
                <a:lnTo>
                  <a:pt x="158273" y="5423"/>
                </a:lnTo>
                <a:lnTo>
                  <a:pt x="115049" y="20873"/>
                </a:lnTo>
                <a:lnTo>
                  <a:pt x="76919" y="45116"/>
                </a:lnTo>
                <a:lnTo>
                  <a:pt x="45116" y="76919"/>
                </a:lnTo>
                <a:lnTo>
                  <a:pt x="20873" y="115049"/>
                </a:lnTo>
                <a:lnTo>
                  <a:pt x="5423" y="158273"/>
                </a:lnTo>
                <a:lnTo>
                  <a:pt x="0" y="205359"/>
                </a:lnTo>
                <a:lnTo>
                  <a:pt x="0" y="3390519"/>
                </a:lnTo>
                <a:lnTo>
                  <a:pt x="5423" y="3437604"/>
                </a:lnTo>
                <a:lnTo>
                  <a:pt x="20873" y="3480828"/>
                </a:lnTo>
                <a:lnTo>
                  <a:pt x="45116" y="3518958"/>
                </a:lnTo>
                <a:lnTo>
                  <a:pt x="76919" y="3550761"/>
                </a:lnTo>
                <a:lnTo>
                  <a:pt x="115049" y="3575004"/>
                </a:lnTo>
                <a:lnTo>
                  <a:pt x="158273" y="3590454"/>
                </a:lnTo>
                <a:lnTo>
                  <a:pt x="205359" y="3595878"/>
                </a:lnTo>
                <a:lnTo>
                  <a:pt x="1848231" y="3595878"/>
                </a:lnTo>
                <a:lnTo>
                  <a:pt x="1895316" y="3590454"/>
                </a:lnTo>
                <a:lnTo>
                  <a:pt x="1938540" y="3575004"/>
                </a:lnTo>
                <a:lnTo>
                  <a:pt x="1976670" y="3550761"/>
                </a:lnTo>
                <a:lnTo>
                  <a:pt x="2008473" y="3518958"/>
                </a:lnTo>
                <a:lnTo>
                  <a:pt x="2032716" y="3480828"/>
                </a:lnTo>
                <a:lnTo>
                  <a:pt x="2048166" y="3437604"/>
                </a:lnTo>
                <a:lnTo>
                  <a:pt x="2053589" y="3390519"/>
                </a:lnTo>
                <a:lnTo>
                  <a:pt x="2053589" y="205359"/>
                </a:lnTo>
                <a:lnTo>
                  <a:pt x="2048166" y="158273"/>
                </a:lnTo>
                <a:lnTo>
                  <a:pt x="2032716" y="115049"/>
                </a:lnTo>
                <a:lnTo>
                  <a:pt x="2008473" y="76919"/>
                </a:lnTo>
                <a:lnTo>
                  <a:pt x="1976670" y="45116"/>
                </a:lnTo>
                <a:lnTo>
                  <a:pt x="1938540" y="20873"/>
                </a:lnTo>
                <a:lnTo>
                  <a:pt x="1895316" y="5423"/>
                </a:lnTo>
                <a:lnTo>
                  <a:pt x="1848231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14396" y="3471042"/>
            <a:ext cx="1302385" cy="93091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31445" marR="5080" indent="-119380">
              <a:lnSpc>
                <a:spcPts val="3400"/>
              </a:lnSpc>
              <a:spcBef>
                <a:spcPts val="480"/>
              </a:spcBef>
            </a:pPr>
            <a:r>
              <a:rPr sz="3100" spc="-10" dirty="0">
                <a:solidFill>
                  <a:srgbClr val="FFFFFF"/>
                </a:solidFill>
                <a:latin typeface="Calibri"/>
                <a:cs typeface="Calibri"/>
              </a:rPr>
              <a:t>jQuery* (2006)</a:t>
            </a:r>
            <a:endParaRPr sz="31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60157" y="1826132"/>
            <a:ext cx="3747770" cy="3596004"/>
            <a:chOff x="1260157" y="1826132"/>
            <a:chExt cx="3747770" cy="3596004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6825" y="2041778"/>
              <a:ext cx="1197101" cy="119786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266824" y="2041778"/>
              <a:ext cx="1197610" cy="1198245"/>
            </a:xfrm>
            <a:custGeom>
              <a:avLst/>
              <a:gdLst/>
              <a:ahLst/>
              <a:cxnLst/>
              <a:rect l="l" t="t" r="r" b="b"/>
              <a:pathLst>
                <a:path w="1197610" h="1198245">
                  <a:moveTo>
                    <a:pt x="0" y="598932"/>
                  </a:moveTo>
                  <a:lnTo>
                    <a:pt x="1984" y="549809"/>
                  </a:lnTo>
                  <a:lnTo>
                    <a:pt x="7834" y="501781"/>
                  </a:lnTo>
                  <a:lnTo>
                    <a:pt x="17395" y="455000"/>
                  </a:lnTo>
                  <a:lnTo>
                    <a:pt x="30514" y="409621"/>
                  </a:lnTo>
                  <a:lnTo>
                    <a:pt x="47037" y="365799"/>
                  </a:lnTo>
                  <a:lnTo>
                    <a:pt x="66809" y="323686"/>
                  </a:lnTo>
                  <a:lnTo>
                    <a:pt x="89677" y="283438"/>
                  </a:lnTo>
                  <a:lnTo>
                    <a:pt x="115486" y="245209"/>
                  </a:lnTo>
                  <a:lnTo>
                    <a:pt x="144082" y="209152"/>
                  </a:lnTo>
                  <a:lnTo>
                    <a:pt x="175312" y="175421"/>
                  </a:lnTo>
                  <a:lnTo>
                    <a:pt x="209021" y="144172"/>
                  </a:lnTo>
                  <a:lnTo>
                    <a:pt x="245055" y="115558"/>
                  </a:lnTo>
                  <a:lnTo>
                    <a:pt x="283260" y="89733"/>
                  </a:lnTo>
                  <a:lnTo>
                    <a:pt x="323483" y="66851"/>
                  </a:lnTo>
                  <a:lnTo>
                    <a:pt x="365568" y="47066"/>
                  </a:lnTo>
                  <a:lnTo>
                    <a:pt x="409363" y="30533"/>
                  </a:lnTo>
                  <a:lnTo>
                    <a:pt x="454713" y="17406"/>
                  </a:lnTo>
                  <a:lnTo>
                    <a:pt x="501463" y="7838"/>
                  </a:lnTo>
                  <a:lnTo>
                    <a:pt x="549460" y="1985"/>
                  </a:lnTo>
                  <a:lnTo>
                    <a:pt x="598551" y="0"/>
                  </a:lnTo>
                  <a:lnTo>
                    <a:pt x="647641" y="1985"/>
                  </a:lnTo>
                  <a:lnTo>
                    <a:pt x="695638" y="7838"/>
                  </a:lnTo>
                  <a:lnTo>
                    <a:pt x="742388" y="17406"/>
                  </a:lnTo>
                  <a:lnTo>
                    <a:pt x="787738" y="30533"/>
                  </a:lnTo>
                  <a:lnTo>
                    <a:pt x="831533" y="47066"/>
                  </a:lnTo>
                  <a:lnTo>
                    <a:pt x="873618" y="66851"/>
                  </a:lnTo>
                  <a:lnTo>
                    <a:pt x="913841" y="89733"/>
                  </a:lnTo>
                  <a:lnTo>
                    <a:pt x="952046" y="115558"/>
                  </a:lnTo>
                  <a:lnTo>
                    <a:pt x="988080" y="144172"/>
                  </a:lnTo>
                  <a:lnTo>
                    <a:pt x="1021789" y="175421"/>
                  </a:lnTo>
                  <a:lnTo>
                    <a:pt x="1053019" y="209152"/>
                  </a:lnTo>
                  <a:lnTo>
                    <a:pt x="1081615" y="245209"/>
                  </a:lnTo>
                  <a:lnTo>
                    <a:pt x="1107424" y="283438"/>
                  </a:lnTo>
                  <a:lnTo>
                    <a:pt x="1130292" y="323686"/>
                  </a:lnTo>
                  <a:lnTo>
                    <a:pt x="1150064" y="365799"/>
                  </a:lnTo>
                  <a:lnTo>
                    <a:pt x="1166587" y="409621"/>
                  </a:lnTo>
                  <a:lnTo>
                    <a:pt x="1179706" y="455000"/>
                  </a:lnTo>
                  <a:lnTo>
                    <a:pt x="1189267" y="501781"/>
                  </a:lnTo>
                  <a:lnTo>
                    <a:pt x="1195117" y="549809"/>
                  </a:lnTo>
                  <a:lnTo>
                    <a:pt x="1197102" y="598932"/>
                  </a:lnTo>
                  <a:lnTo>
                    <a:pt x="1195117" y="648054"/>
                  </a:lnTo>
                  <a:lnTo>
                    <a:pt x="1189267" y="696082"/>
                  </a:lnTo>
                  <a:lnTo>
                    <a:pt x="1179706" y="742863"/>
                  </a:lnTo>
                  <a:lnTo>
                    <a:pt x="1166587" y="788242"/>
                  </a:lnTo>
                  <a:lnTo>
                    <a:pt x="1150064" y="832064"/>
                  </a:lnTo>
                  <a:lnTo>
                    <a:pt x="1130292" y="874177"/>
                  </a:lnTo>
                  <a:lnTo>
                    <a:pt x="1107424" y="914425"/>
                  </a:lnTo>
                  <a:lnTo>
                    <a:pt x="1081615" y="952654"/>
                  </a:lnTo>
                  <a:lnTo>
                    <a:pt x="1053019" y="988711"/>
                  </a:lnTo>
                  <a:lnTo>
                    <a:pt x="1021789" y="1022442"/>
                  </a:lnTo>
                  <a:lnTo>
                    <a:pt x="988080" y="1053691"/>
                  </a:lnTo>
                  <a:lnTo>
                    <a:pt x="952046" y="1082305"/>
                  </a:lnTo>
                  <a:lnTo>
                    <a:pt x="913841" y="1108130"/>
                  </a:lnTo>
                  <a:lnTo>
                    <a:pt x="873618" y="1131012"/>
                  </a:lnTo>
                  <a:lnTo>
                    <a:pt x="831533" y="1150797"/>
                  </a:lnTo>
                  <a:lnTo>
                    <a:pt x="787738" y="1167330"/>
                  </a:lnTo>
                  <a:lnTo>
                    <a:pt x="742388" y="1180457"/>
                  </a:lnTo>
                  <a:lnTo>
                    <a:pt x="695638" y="1190025"/>
                  </a:lnTo>
                  <a:lnTo>
                    <a:pt x="647641" y="1195878"/>
                  </a:lnTo>
                  <a:lnTo>
                    <a:pt x="598551" y="1197864"/>
                  </a:lnTo>
                  <a:lnTo>
                    <a:pt x="549460" y="1195878"/>
                  </a:lnTo>
                  <a:lnTo>
                    <a:pt x="501463" y="1190025"/>
                  </a:lnTo>
                  <a:lnTo>
                    <a:pt x="454713" y="1180457"/>
                  </a:lnTo>
                  <a:lnTo>
                    <a:pt x="409363" y="1167330"/>
                  </a:lnTo>
                  <a:lnTo>
                    <a:pt x="365568" y="1150797"/>
                  </a:lnTo>
                  <a:lnTo>
                    <a:pt x="323483" y="1131012"/>
                  </a:lnTo>
                  <a:lnTo>
                    <a:pt x="283260" y="1108130"/>
                  </a:lnTo>
                  <a:lnTo>
                    <a:pt x="245055" y="1082305"/>
                  </a:lnTo>
                  <a:lnTo>
                    <a:pt x="209021" y="1053691"/>
                  </a:lnTo>
                  <a:lnTo>
                    <a:pt x="175312" y="1022442"/>
                  </a:lnTo>
                  <a:lnTo>
                    <a:pt x="144082" y="988711"/>
                  </a:lnTo>
                  <a:lnTo>
                    <a:pt x="115486" y="952654"/>
                  </a:lnTo>
                  <a:lnTo>
                    <a:pt x="89677" y="914425"/>
                  </a:lnTo>
                  <a:lnTo>
                    <a:pt x="66809" y="874177"/>
                  </a:lnTo>
                  <a:lnTo>
                    <a:pt x="47037" y="832064"/>
                  </a:lnTo>
                  <a:lnTo>
                    <a:pt x="30514" y="788242"/>
                  </a:lnTo>
                  <a:lnTo>
                    <a:pt x="17395" y="742863"/>
                  </a:lnTo>
                  <a:lnTo>
                    <a:pt x="7834" y="696082"/>
                  </a:lnTo>
                  <a:lnTo>
                    <a:pt x="1984" y="648054"/>
                  </a:lnTo>
                  <a:lnTo>
                    <a:pt x="0" y="598932"/>
                  </a:lnTo>
                  <a:close/>
                </a:path>
              </a:pathLst>
            </a:custGeom>
            <a:ln w="129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53893" y="1826132"/>
              <a:ext cx="2053589" cy="3596004"/>
            </a:xfrm>
            <a:custGeom>
              <a:avLst/>
              <a:gdLst/>
              <a:ahLst/>
              <a:cxnLst/>
              <a:rect l="l" t="t" r="r" b="b"/>
              <a:pathLst>
                <a:path w="2053589" h="3596004">
                  <a:moveTo>
                    <a:pt x="1848231" y="0"/>
                  </a:moveTo>
                  <a:lnTo>
                    <a:pt x="205359" y="0"/>
                  </a:lnTo>
                  <a:lnTo>
                    <a:pt x="158273" y="5423"/>
                  </a:lnTo>
                  <a:lnTo>
                    <a:pt x="115049" y="20873"/>
                  </a:lnTo>
                  <a:lnTo>
                    <a:pt x="76919" y="45116"/>
                  </a:lnTo>
                  <a:lnTo>
                    <a:pt x="45116" y="76919"/>
                  </a:lnTo>
                  <a:lnTo>
                    <a:pt x="20873" y="115049"/>
                  </a:lnTo>
                  <a:lnTo>
                    <a:pt x="5423" y="158273"/>
                  </a:lnTo>
                  <a:lnTo>
                    <a:pt x="0" y="205359"/>
                  </a:lnTo>
                  <a:lnTo>
                    <a:pt x="0" y="3390519"/>
                  </a:lnTo>
                  <a:lnTo>
                    <a:pt x="5423" y="3437604"/>
                  </a:lnTo>
                  <a:lnTo>
                    <a:pt x="20873" y="3480828"/>
                  </a:lnTo>
                  <a:lnTo>
                    <a:pt x="45116" y="3518958"/>
                  </a:lnTo>
                  <a:lnTo>
                    <a:pt x="76919" y="3550761"/>
                  </a:lnTo>
                  <a:lnTo>
                    <a:pt x="115049" y="3575004"/>
                  </a:lnTo>
                  <a:lnTo>
                    <a:pt x="158273" y="3590454"/>
                  </a:lnTo>
                  <a:lnTo>
                    <a:pt x="205359" y="3595878"/>
                  </a:lnTo>
                  <a:lnTo>
                    <a:pt x="1848231" y="3595878"/>
                  </a:lnTo>
                  <a:lnTo>
                    <a:pt x="1895316" y="3590454"/>
                  </a:lnTo>
                  <a:lnTo>
                    <a:pt x="1938540" y="3575004"/>
                  </a:lnTo>
                  <a:lnTo>
                    <a:pt x="1976670" y="3550761"/>
                  </a:lnTo>
                  <a:lnTo>
                    <a:pt x="2008473" y="3518958"/>
                  </a:lnTo>
                  <a:lnTo>
                    <a:pt x="2032716" y="3480828"/>
                  </a:lnTo>
                  <a:lnTo>
                    <a:pt x="2048166" y="3437604"/>
                  </a:lnTo>
                  <a:lnTo>
                    <a:pt x="2053589" y="3390519"/>
                  </a:lnTo>
                  <a:lnTo>
                    <a:pt x="2053589" y="205359"/>
                  </a:lnTo>
                  <a:lnTo>
                    <a:pt x="2048166" y="158273"/>
                  </a:lnTo>
                  <a:lnTo>
                    <a:pt x="2032716" y="115049"/>
                  </a:lnTo>
                  <a:lnTo>
                    <a:pt x="2008473" y="76919"/>
                  </a:lnTo>
                  <a:lnTo>
                    <a:pt x="1976670" y="45116"/>
                  </a:lnTo>
                  <a:lnTo>
                    <a:pt x="1938540" y="20873"/>
                  </a:lnTo>
                  <a:lnTo>
                    <a:pt x="1895316" y="5423"/>
                  </a:lnTo>
                  <a:lnTo>
                    <a:pt x="184823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191885" y="3471042"/>
            <a:ext cx="1577975" cy="93091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69240" marR="5080" indent="-257175">
              <a:lnSpc>
                <a:spcPts val="3400"/>
              </a:lnSpc>
              <a:spcBef>
                <a:spcPts val="480"/>
              </a:spcBef>
            </a:pPr>
            <a:r>
              <a:rPr sz="3100" spc="-10" dirty="0">
                <a:solidFill>
                  <a:srgbClr val="FFFFFF"/>
                </a:solidFill>
                <a:latin typeface="Calibri"/>
                <a:cs typeface="Calibri"/>
              </a:rPr>
              <a:t>AngularJS (2010)</a:t>
            </a:r>
            <a:endParaRPr sz="31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375469" y="1826131"/>
            <a:ext cx="3748404" cy="3596004"/>
            <a:chOff x="3375469" y="1826131"/>
            <a:chExt cx="3748404" cy="3596004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82137" y="2041779"/>
              <a:ext cx="1197863" cy="119786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382137" y="2041779"/>
              <a:ext cx="1198245" cy="1198245"/>
            </a:xfrm>
            <a:custGeom>
              <a:avLst/>
              <a:gdLst/>
              <a:ahLst/>
              <a:cxnLst/>
              <a:rect l="l" t="t" r="r" b="b"/>
              <a:pathLst>
                <a:path w="1198245" h="1198245">
                  <a:moveTo>
                    <a:pt x="0" y="598932"/>
                  </a:moveTo>
                  <a:lnTo>
                    <a:pt x="1985" y="549809"/>
                  </a:lnTo>
                  <a:lnTo>
                    <a:pt x="7838" y="501781"/>
                  </a:lnTo>
                  <a:lnTo>
                    <a:pt x="17406" y="455000"/>
                  </a:lnTo>
                  <a:lnTo>
                    <a:pt x="30533" y="409621"/>
                  </a:lnTo>
                  <a:lnTo>
                    <a:pt x="47066" y="365799"/>
                  </a:lnTo>
                  <a:lnTo>
                    <a:pt x="66851" y="323686"/>
                  </a:lnTo>
                  <a:lnTo>
                    <a:pt x="89733" y="283438"/>
                  </a:lnTo>
                  <a:lnTo>
                    <a:pt x="115558" y="245209"/>
                  </a:lnTo>
                  <a:lnTo>
                    <a:pt x="144172" y="209152"/>
                  </a:lnTo>
                  <a:lnTo>
                    <a:pt x="175421" y="175421"/>
                  </a:lnTo>
                  <a:lnTo>
                    <a:pt x="209152" y="144172"/>
                  </a:lnTo>
                  <a:lnTo>
                    <a:pt x="245209" y="115558"/>
                  </a:lnTo>
                  <a:lnTo>
                    <a:pt x="283438" y="89733"/>
                  </a:lnTo>
                  <a:lnTo>
                    <a:pt x="323686" y="66851"/>
                  </a:lnTo>
                  <a:lnTo>
                    <a:pt x="365799" y="47066"/>
                  </a:lnTo>
                  <a:lnTo>
                    <a:pt x="409621" y="30533"/>
                  </a:lnTo>
                  <a:lnTo>
                    <a:pt x="455000" y="17406"/>
                  </a:lnTo>
                  <a:lnTo>
                    <a:pt x="501781" y="7838"/>
                  </a:lnTo>
                  <a:lnTo>
                    <a:pt x="549809" y="1985"/>
                  </a:lnTo>
                  <a:lnTo>
                    <a:pt x="598932" y="0"/>
                  </a:lnTo>
                  <a:lnTo>
                    <a:pt x="648054" y="1985"/>
                  </a:lnTo>
                  <a:lnTo>
                    <a:pt x="696082" y="7838"/>
                  </a:lnTo>
                  <a:lnTo>
                    <a:pt x="742863" y="17406"/>
                  </a:lnTo>
                  <a:lnTo>
                    <a:pt x="788242" y="30533"/>
                  </a:lnTo>
                  <a:lnTo>
                    <a:pt x="832064" y="47066"/>
                  </a:lnTo>
                  <a:lnTo>
                    <a:pt x="874177" y="66851"/>
                  </a:lnTo>
                  <a:lnTo>
                    <a:pt x="914425" y="89733"/>
                  </a:lnTo>
                  <a:lnTo>
                    <a:pt x="952654" y="115558"/>
                  </a:lnTo>
                  <a:lnTo>
                    <a:pt x="988711" y="144172"/>
                  </a:lnTo>
                  <a:lnTo>
                    <a:pt x="1022442" y="175421"/>
                  </a:lnTo>
                  <a:lnTo>
                    <a:pt x="1053691" y="209152"/>
                  </a:lnTo>
                  <a:lnTo>
                    <a:pt x="1082305" y="245209"/>
                  </a:lnTo>
                  <a:lnTo>
                    <a:pt x="1108130" y="283438"/>
                  </a:lnTo>
                  <a:lnTo>
                    <a:pt x="1131012" y="323686"/>
                  </a:lnTo>
                  <a:lnTo>
                    <a:pt x="1150797" y="365799"/>
                  </a:lnTo>
                  <a:lnTo>
                    <a:pt x="1167330" y="409621"/>
                  </a:lnTo>
                  <a:lnTo>
                    <a:pt x="1180457" y="455000"/>
                  </a:lnTo>
                  <a:lnTo>
                    <a:pt x="1190025" y="501781"/>
                  </a:lnTo>
                  <a:lnTo>
                    <a:pt x="1195878" y="549809"/>
                  </a:lnTo>
                  <a:lnTo>
                    <a:pt x="1197864" y="598932"/>
                  </a:lnTo>
                  <a:lnTo>
                    <a:pt x="1195878" y="648054"/>
                  </a:lnTo>
                  <a:lnTo>
                    <a:pt x="1190025" y="696082"/>
                  </a:lnTo>
                  <a:lnTo>
                    <a:pt x="1180457" y="742863"/>
                  </a:lnTo>
                  <a:lnTo>
                    <a:pt x="1167330" y="788242"/>
                  </a:lnTo>
                  <a:lnTo>
                    <a:pt x="1150797" y="832064"/>
                  </a:lnTo>
                  <a:lnTo>
                    <a:pt x="1131012" y="874177"/>
                  </a:lnTo>
                  <a:lnTo>
                    <a:pt x="1108130" y="914425"/>
                  </a:lnTo>
                  <a:lnTo>
                    <a:pt x="1082305" y="952654"/>
                  </a:lnTo>
                  <a:lnTo>
                    <a:pt x="1053691" y="988711"/>
                  </a:lnTo>
                  <a:lnTo>
                    <a:pt x="1022442" y="1022442"/>
                  </a:lnTo>
                  <a:lnTo>
                    <a:pt x="988711" y="1053691"/>
                  </a:lnTo>
                  <a:lnTo>
                    <a:pt x="952654" y="1082305"/>
                  </a:lnTo>
                  <a:lnTo>
                    <a:pt x="914425" y="1108130"/>
                  </a:lnTo>
                  <a:lnTo>
                    <a:pt x="874177" y="1131012"/>
                  </a:lnTo>
                  <a:lnTo>
                    <a:pt x="832064" y="1150797"/>
                  </a:lnTo>
                  <a:lnTo>
                    <a:pt x="788242" y="1167330"/>
                  </a:lnTo>
                  <a:lnTo>
                    <a:pt x="742863" y="1180457"/>
                  </a:lnTo>
                  <a:lnTo>
                    <a:pt x="696082" y="1190025"/>
                  </a:lnTo>
                  <a:lnTo>
                    <a:pt x="648054" y="1195878"/>
                  </a:lnTo>
                  <a:lnTo>
                    <a:pt x="598932" y="1197864"/>
                  </a:lnTo>
                  <a:lnTo>
                    <a:pt x="549809" y="1195878"/>
                  </a:lnTo>
                  <a:lnTo>
                    <a:pt x="501781" y="1190025"/>
                  </a:lnTo>
                  <a:lnTo>
                    <a:pt x="455000" y="1180457"/>
                  </a:lnTo>
                  <a:lnTo>
                    <a:pt x="409621" y="1167330"/>
                  </a:lnTo>
                  <a:lnTo>
                    <a:pt x="365799" y="1150797"/>
                  </a:lnTo>
                  <a:lnTo>
                    <a:pt x="323686" y="1131012"/>
                  </a:lnTo>
                  <a:lnTo>
                    <a:pt x="283438" y="1108130"/>
                  </a:lnTo>
                  <a:lnTo>
                    <a:pt x="245209" y="1082305"/>
                  </a:lnTo>
                  <a:lnTo>
                    <a:pt x="209152" y="1053691"/>
                  </a:lnTo>
                  <a:lnTo>
                    <a:pt x="175421" y="1022442"/>
                  </a:lnTo>
                  <a:lnTo>
                    <a:pt x="144172" y="988711"/>
                  </a:lnTo>
                  <a:lnTo>
                    <a:pt x="115558" y="952654"/>
                  </a:lnTo>
                  <a:lnTo>
                    <a:pt x="89733" y="914425"/>
                  </a:lnTo>
                  <a:lnTo>
                    <a:pt x="66851" y="874177"/>
                  </a:lnTo>
                  <a:lnTo>
                    <a:pt x="47066" y="832064"/>
                  </a:lnTo>
                  <a:lnTo>
                    <a:pt x="30533" y="788242"/>
                  </a:lnTo>
                  <a:lnTo>
                    <a:pt x="17406" y="742863"/>
                  </a:lnTo>
                  <a:lnTo>
                    <a:pt x="7838" y="696082"/>
                  </a:lnTo>
                  <a:lnTo>
                    <a:pt x="1985" y="648054"/>
                  </a:lnTo>
                  <a:lnTo>
                    <a:pt x="0" y="598932"/>
                  </a:lnTo>
                  <a:close/>
                </a:path>
              </a:pathLst>
            </a:custGeom>
            <a:ln w="129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069205" y="1826131"/>
              <a:ext cx="2054860" cy="3596004"/>
            </a:xfrm>
            <a:custGeom>
              <a:avLst/>
              <a:gdLst/>
              <a:ahLst/>
              <a:cxnLst/>
              <a:rect l="l" t="t" r="r" b="b"/>
              <a:pathLst>
                <a:path w="2054859" h="3596004">
                  <a:moveTo>
                    <a:pt x="1848916" y="0"/>
                  </a:moveTo>
                  <a:lnTo>
                    <a:pt x="205435" y="0"/>
                  </a:lnTo>
                  <a:lnTo>
                    <a:pt x="158329" y="5425"/>
                  </a:lnTo>
                  <a:lnTo>
                    <a:pt x="115088" y="20880"/>
                  </a:lnTo>
                  <a:lnTo>
                    <a:pt x="76944" y="45130"/>
                  </a:lnTo>
                  <a:lnTo>
                    <a:pt x="45130" y="76944"/>
                  </a:lnTo>
                  <a:lnTo>
                    <a:pt x="20880" y="115088"/>
                  </a:lnTo>
                  <a:lnTo>
                    <a:pt x="5425" y="158329"/>
                  </a:lnTo>
                  <a:lnTo>
                    <a:pt x="0" y="205435"/>
                  </a:lnTo>
                  <a:lnTo>
                    <a:pt x="0" y="3390442"/>
                  </a:lnTo>
                  <a:lnTo>
                    <a:pt x="5425" y="3437548"/>
                  </a:lnTo>
                  <a:lnTo>
                    <a:pt x="20880" y="3480789"/>
                  </a:lnTo>
                  <a:lnTo>
                    <a:pt x="45130" y="3518933"/>
                  </a:lnTo>
                  <a:lnTo>
                    <a:pt x="76944" y="3550747"/>
                  </a:lnTo>
                  <a:lnTo>
                    <a:pt x="115088" y="3574997"/>
                  </a:lnTo>
                  <a:lnTo>
                    <a:pt x="158329" y="3590452"/>
                  </a:lnTo>
                  <a:lnTo>
                    <a:pt x="205435" y="3595878"/>
                  </a:lnTo>
                  <a:lnTo>
                    <a:pt x="1848916" y="3595878"/>
                  </a:lnTo>
                  <a:lnTo>
                    <a:pt x="1896022" y="3590452"/>
                  </a:lnTo>
                  <a:lnTo>
                    <a:pt x="1939263" y="3574997"/>
                  </a:lnTo>
                  <a:lnTo>
                    <a:pt x="1977407" y="3550747"/>
                  </a:lnTo>
                  <a:lnTo>
                    <a:pt x="2009221" y="3518933"/>
                  </a:lnTo>
                  <a:lnTo>
                    <a:pt x="2033471" y="3480789"/>
                  </a:lnTo>
                  <a:lnTo>
                    <a:pt x="2048926" y="3437548"/>
                  </a:lnTo>
                  <a:lnTo>
                    <a:pt x="2054352" y="3390442"/>
                  </a:lnTo>
                  <a:lnTo>
                    <a:pt x="2054352" y="205435"/>
                  </a:lnTo>
                  <a:lnTo>
                    <a:pt x="2048926" y="158329"/>
                  </a:lnTo>
                  <a:lnTo>
                    <a:pt x="2033471" y="115088"/>
                  </a:lnTo>
                  <a:lnTo>
                    <a:pt x="2009221" y="76944"/>
                  </a:lnTo>
                  <a:lnTo>
                    <a:pt x="1977407" y="45130"/>
                  </a:lnTo>
                  <a:lnTo>
                    <a:pt x="1939263" y="20880"/>
                  </a:lnTo>
                  <a:lnTo>
                    <a:pt x="1896022" y="5425"/>
                  </a:lnTo>
                  <a:lnTo>
                    <a:pt x="184891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563973" y="3471042"/>
            <a:ext cx="1062990" cy="93091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 indent="73660">
              <a:lnSpc>
                <a:spcPts val="3400"/>
              </a:lnSpc>
              <a:spcBef>
                <a:spcPts val="480"/>
              </a:spcBef>
            </a:pPr>
            <a:r>
              <a:rPr sz="3100" spc="-20" dirty="0">
                <a:solidFill>
                  <a:srgbClr val="FFFFFF"/>
                </a:solidFill>
                <a:latin typeface="Calibri"/>
                <a:cs typeface="Calibri"/>
              </a:rPr>
              <a:t>React </a:t>
            </a:r>
            <a:r>
              <a:rPr sz="3100" spc="-10" dirty="0">
                <a:solidFill>
                  <a:srgbClr val="FFFFFF"/>
                </a:solidFill>
                <a:latin typeface="Calibri"/>
                <a:cs typeface="Calibri"/>
              </a:rPr>
              <a:t>(2013)</a:t>
            </a:r>
            <a:endParaRPr sz="31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490781" y="1826132"/>
            <a:ext cx="3748404" cy="3596004"/>
            <a:chOff x="5490781" y="1826132"/>
            <a:chExt cx="3748404" cy="3596004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97449" y="2041778"/>
              <a:ext cx="1197863" cy="1197863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497449" y="2041778"/>
              <a:ext cx="1198245" cy="1198245"/>
            </a:xfrm>
            <a:custGeom>
              <a:avLst/>
              <a:gdLst/>
              <a:ahLst/>
              <a:cxnLst/>
              <a:rect l="l" t="t" r="r" b="b"/>
              <a:pathLst>
                <a:path w="1198245" h="1198245">
                  <a:moveTo>
                    <a:pt x="0" y="598932"/>
                  </a:moveTo>
                  <a:lnTo>
                    <a:pt x="1985" y="549809"/>
                  </a:lnTo>
                  <a:lnTo>
                    <a:pt x="7838" y="501781"/>
                  </a:lnTo>
                  <a:lnTo>
                    <a:pt x="17406" y="455000"/>
                  </a:lnTo>
                  <a:lnTo>
                    <a:pt x="30533" y="409621"/>
                  </a:lnTo>
                  <a:lnTo>
                    <a:pt x="47066" y="365799"/>
                  </a:lnTo>
                  <a:lnTo>
                    <a:pt x="66851" y="323686"/>
                  </a:lnTo>
                  <a:lnTo>
                    <a:pt x="89733" y="283438"/>
                  </a:lnTo>
                  <a:lnTo>
                    <a:pt x="115558" y="245209"/>
                  </a:lnTo>
                  <a:lnTo>
                    <a:pt x="144172" y="209152"/>
                  </a:lnTo>
                  <a:lnTo>
                    <a:pt x="175421" y="175421"/>
                  </a:lnTo>
                  <a:lnTo>
                    <a:pt x="209152" y="144172"/>
                  </a:lnTo>
                  <a:lnTo>
                    <a:pt x="245209" y="115558"/>
                  </a:lnTo>
                  <a:lnTo>
                    <a:pt x="283438" y="89733"/>
                  </a:lnTo>
                  <a:lnTo>
                    <a:pt x="323686" y="66851"/>
                  </a:lnTo>
                  <a:lnTo>
                    <a:pt x="365799" y="47066"/>
                  </a:lnTo>
                  <a:lnTo>
                    <a:pt x="409621" y="30533"/>
                  </a:lnTo>
                  <a:lnTo>
                    <a:pt x="455000" y="17406"/>
                  </a:lnTo>
                  <a:lnTo>
                    <a:pt x="501781" y="7838"/>
                  </a:lnTo>
                  <a:lnTo>
                    <a:pt x="549809" y="1985"/>
                  </a:lnTo>
                  <a:lnTo>
                    <a:pt x="598932" y="0"/>
                  </a:lnTo>
                  <a:lnTo>
                    <a:pt x="648054" y="1985"/>
                  </a:lnTo>
                  <a:lnTo>
                    <a:pt x="696082" y="7838"/>
                  </a:lnTo>
                  <a:lnTo>
                    <a:pt x="742863" y="17406"/>
                  </a:lnTo>
                  <a:lnTo>
                    <a:pt x="788242" y="30533"/>
                  </a:lnTo>
                  <a:lnTo>
                    <a:pt x="832064" y="47066"/>
                  </a:lnTo>
                  <a:lnTo>
                    <a:pt x="874177" y="66851"/>
                  </a:lnTo>
                  <a:lnTo>
                    <a:pt x="914425" y="89733"/>
                  </a:lnTo>
                  <a:lnTo>
                    <a:pt x="952654" y="115558"/>
                  </a:lnTo>
                  <a:lnTo>
                    <a:pt x="988711" y="144172"/>
                  </a:lnTo>
                  <a:lnTo>
                    <a:pt x="1022442" y="175421"/>
                  </a:lnTo>
                  <a:lnTo>
                    <a:pt x="1053691" y="209152"/>
                  </a:lnTo>
                  <a:lnTo>
                    <a:pt x="1082305" y="245209"/>
                  </a:lnTo>
                  <a:lnTo>
                    <a:pt x="1108130" y="283438"/>
                  </a:lnTo>
                  <a:lnTo>
                    <a:pt x="1131012" y="323686"/>
                  </a:lnTo>
                  <a:lnTo>
                    <a:pt x="1150797" y="365799"/>
                  </a:lnTo>
                  <a:lnTo>
                    <a:pt x="1167330" y="409621"/>
                  </a:lnTo>
                  <a:lnTo>
                    <a:pt x="1180457" y="455000"/>
                  </a:lnTo>
                  <a:lnTo>
                    <a:pt x="1190025" y="501781"/>
                  </a:lnTo>
                  <a:lnTo>
                    <a:pt x="1195878" y="549809"/>
                  </a:lnTo>
                  <a:lnTo>
                    <a:pt x="1197864" y="598932"/>
                  </a:lnTo>
                  <a:lnTo>
                    <a:pt x="1195878" y="648054"/>
                  </a:lnTo>
                  <a:lnTo>
                    <a:pt x="1190025" y="696082"/>
                  </a:lnTo>
                  <a:lnTo>
                    <a:pt x="1180457" y="742863"/>
                  </a:lnTo>
                  <a:lnTo>
                    <a:pt x="1167330" y="788242"/>
                  </a:lnTo>
                  <a:lnTo>
                    <a:pt x="1150797" y="832064"/>
                  </a:lnTo>
                  <a:lnTo>
                    <a:pt x="1131012" y="874177"/>
                  </a:lnTo>
                  <a:lnTo>
                    <a:pt x="1108130" y="914425"/>
                  </a:lnTo>
                  <a:lnTo>
                    <a:pt x="1082305" y="952654"/>
                  </a:lnTo>
                  <a:lnTo>
                    <a:pt x="1053691" y="988711"/>
                  </a:lnTo>
                  <a:lnTo>
                    <a:pt x="1022442" y="1022442"/>
                  </a:lnTo>
                  <a:lnTo>
                    <a:pt x="988711" y="1053691"/>
                  </a:lnTo>
                  <a:lnTo>
                    <a:pt x="952654" y="1082305"/>
                  </a:lnTo>
                  <a:lnTo>
                    <a:pt x="914425" y="1108130"/>
                  </a:lnTo>
                  <a:lnTo>
                    <a:pt x="874177" y="1131012"/>
                  </a:lnTo>
                  <a:lnTo>
                    <a:pt x="832064" y="1150797"/>
                  </a:lnTo>
                  <a:lnTo>
                    <a:pt x="788242" y="1167330"/>
                  </a:lnTo>
                  <a:lnTo>
                    <a:pt x="742863" y="1180457"/>
                  </a:lnTo>
                  <a:lnTo>
                    <a:pt x="696082" y="1190025"/>
                  </a:lnTo>
                  <a:lnTo>
                    <a:pt x="648054" y="1195878"/>
                  </a:lnTo>
                  <a:lnTo>
                    <a:pt x="598932" y="1197864"/>
                  </a:lnTo>
                  <a:lnTo>
                    <a:pt x="549809" y="1195878"/>
                  </a:lnTo>
                  <a:lnTo>
                    <a:pt x="501781" y="1190025"/>
                  </a:lnTo>
                  <a:lnTo>
                    <a:pt x="455000" y="1180457"/>
                  </a:lnTo>
                  <a:lnTo>
                    <a:pt x="409621" y="1167330"/>
                  </a:lnTo>
                  <a:lnTo>
                    <a:pt x="365799" y="1150797"/>
                  </a:lnTo>
                  <a:lnTo>
                    <a:pt x="323686" y="1131012"/>
                  </a:lnTo>
                  <a:lnTo>
                    <a:pt x="283438" y="1108130"/>
                  </a:lnTo>
                  <a:lnTo>
                    <a:pt x="245209" y="1082305"/>
                  </a:lnTo>
                  <a:lnTo>
                    <a:pt x="209152" y="1053691"/>
                  </a:lnTo>
                  <a:lnTo>
                    <a:pt x="175421" y="1022442"/>
                  </a:lnTo>
                  <a:lnTo>
                    <a:pt x="144172" y="988711"/>
                  </a:lnTo>
                  <a:lnTo>
                    <a:pt x="115558" y="952654"/>
                  </a:lnTo>
                  <a:lnTo>
                    <a:pt x="89733" y="914425"/>
                  </a:lnTo>
                  <a:lnTo>
                    <a:pt x="66851" y="874177"/>
                  </a:lnTo>
                  <a:lnTo>
                    <a:pt x="47066" y="832064"/>
                  </a:lnTo>
                  <a:lnTo>
                    <a:pt x="30533" y="788242"/>
                  </a:lnTo>
                  <a:lnTo>
                    <a:pt x="17406" y="742863"/>
                  </a:lnTo>
                  <a:lnTo>
                    <a:pt x="7838" y="696082"/>
                  </a:lnTo>
                  <a:lnTo>
                    <a:pt x="1985" y="648054"/>
                  </a:lnTo>
                  <a:lnTo>
                    <a:pt x="0" y="598932"/>
                  </a:lnTo>
                  <a:close/>
                </a:path>
              </a:pathLst>
            </a:custGeom>
            <a:ln w="129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185279" y="1826132"/>
              <a:ext cx="2053589" cy="3596004"/>
            </a:xfrm>
            <a:custGeom>
              <a:avLst/>
              <a:gdLst/>
              <a:ahLst/>
              <a:cxnLst/>
              <a:rect l="l" t="t" r="r" b="b"/>
              <a:pathLst>
                <a:path w="2053590" h="3596004">
                  <a:moveTo>
                    <a:pt x="1848231" y="0"/>
                  </a:moveTo>
                  <a:lnTo>
                    <a:pt x="205359" y="0"/>
                  </a:lnTo>
                  <a:lnTo>
                    <a:pt x="158273" y="5423"/>
                  </a:lnTo>
                  <a:lnTo>
                    <a:pt x="115049" y="20873"/>
                  </a:lnTo>
                  <a:lnTo>
                    <a:pt x="76919" y="45116"/>
                  </a:lnTo>
                  <a:lnTo>
                    <a:pt x="45116" y="76919"/>
                  </a:lnTo>
                  <a:lnTo>
                    <a:pt x="20873" y="115049"/>
                  </a:lnTo>
                  <a:lnTo>
                    <a:pt x="5423" y="158273"/>
                  </a:lnTo>
                  <a:lnTo>
                    <a:pt x="0" y="205359"/>
                  </a:lnTo>
                  <a:lnTo>
                    <a:pt x="0" y="3390519"/>
                  </a:lnTo>
                  <a:lnTo>
                    <a:pt x="5423" y="3437604"/>
                  </a:lnTo>
                  <a:lnTo>
                    <a:pt x="20873" y="3480828"/>
                  </a:lnTo>
                  <a:lnTo>
                    <a:pt x="45116" y="3518958"/>
                  </a:lnTo>
                  <a:lnTo>
                    <a:pt x="76919" y="3550761"/>
                  </a:lnTo>
                  <a:lnTo>
                    <a:pt x="115049" y="3575004"/>
                  </a:lnTo>
                  <a:lnTo>
                    <a:pt x="158273" y="3590454"/>
                  </a:lnTo>
                  <a:lnTo>
                    <a:pt x="205359" y="3595878"/>
                  </a:lnTo>
                  <a:lnTo>
                    <a:pt x="1848231" y="3595878"/>
                  </a:lnTo>
                  <a:lnTo>
                    <a:pt x="1895316" y="3590454"/>
                  </a:lnTo>
                  <a:lnTo>
                    <a:pt x="1938540" y="3575004"/>
                  </a:lnTo>
                  <a:lnTo>
                    <a:pt x="1976670" y="3550761"/>
                  </a:lnTo>
                  <a:lnTo>
                    <a:pt x="2008473" y="3518958"/>
                  </a:lnTo>
                  <a:lnTo>
                    <a:pt x="2032716" y="3480828"/>
                  </a:lnTo>
                  <a:lnTo>
                    <a:pt x="2048166" y="3437604"/>
                  </a:lnTo>
                  <a:lnTo>
                    <a:pt x="2053589" y="3390519"/>
                  </a:lnTo>
                  <a:lnTo>
                    <a:pt x="2053589" y="205359"/>
                  </a:lnTo>
                  <a:lnTo>
                    <a:pt x="2048166" y="158273"/>
                  </a:lnTo>
                  <a:lnTo>
                    <a:pt x="2032716" y="115049"/>
                  </a:lnTo>
                  <a:lnTo>
                    <a:pt x="2008473" y="76919"/>
                  </a:lnTo>
                  <a:lnTo>
                    <a:pt x="1976670" y="45116"/>
                  </a:lnTo>
                  <a:lnTo>
                    <a:pt x="1938540" y="20873"/>
                  </a:lnTo>
                  <a:lnTo>
                    <a:pt x="1895316" y="5423"/>
                  </a:lnTo>
                  <a:lnTo>
                    <a:pt x="184823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679480" y="3471042"/>
            <a:ext cx="1062990" cy="93091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 indent="210820">
              <a:lnSpc>
                <a:spcPts val="3400"/>
              </a:lnSpc>
              <a:spcBef>
                <a:spcPts val="480"/>
              </a:spcBef>
            </a:pPr>
            <a:r>
              <a:rPr sz="3100" spc="-25" dirty="0">
                <a:solidFill>
                  <a:srgbClr val="FFFFFF"/>
                </a:solidFill>
                <a:latin typeface="Calibri"/>
                <a:cs typeface="Calibri"/>
              </a:rPr>
              <a:t>Vue </a:t>
            </a:r>
            <a:r>
              <a:rPr sz="3100" spc="-10" dirty="0">
                <a:solidFill>
                  <a:srgbClr val="FFFFFF"/>
                </a:solidFill>
                <a:latin typeface="Calibri"/>
                <a:cs typeface="Calibri"/>
              </a:rPr>
              <a:t>(2014)</a:t>
            </a:r>
            <a:endParaRPr sz="31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606093" y="1826132"/>
            <a:ext cx="3748404" cy="3596004"/>
            <a:chOff x="7606093" y="1826132"/>
            <a:chExt cx="3748404" cy="3596004"/>
          </a:xfrm>
        </p:grpSpPr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12761" y="2041778"/>
              <a:ext cx="1197863" cy="119786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7612761" y="2041778"/>
              <a:ext cx="1198245" cy="1198245"/>
            </a:xfrm>
            <a:custGeom>
              <a:avLst/>
              <a:gdLst/>
              <a:ahLst/>
              <a:cxnLst/>
              <a:rect l="l" t="t" r="r" b="b"/>
              <a:pathLst>
                <a:path w="1198245" h="1198245">
                  <a:moveTo>
                    <a:pt x="0" y="598932"/>
                  </a:moveTo>
                  <a:lnTo>
                    <a:pt x="1985" y="549809"/>
                  </a:lnTo>
                  <a:lnTo>
                    <a:pt x="7838" y="501781"/>
                  </a:lnTo>
                  <a:lnTo>
                    <a:pt x="17406" y="455000"/>
                  </a:lnTo>
                  <a:lnTo>
                    <a:pt x="30533" y="409621"/>
                  </a:lnTo>
                  <a:lnTo>
                    <a:pt x="47066" y="365799"/>
                  </a:lnTo>
                  <a:lnTo>
                    <a:pt x="66851" y="323686"/>
                  </a:lnTo>
                  <a:lnTo>
                    <a:pt x="89733" y="283438"/>
                  </a:lnTo>
                  <a:lnTo>
                    <a:pt x="115558" y="245209"/>
                  </a:lnTo>
                  <a:lnTo>
                    <a:pt x="144172" y="209152"/>
                  </a:lnTo>
                  <a:lnTo>
                    <a:pt x="175421" y="175421"/>
                  </a:lnTo>
                  <a:lnTo>
                    <a:pt x="209152" y="144172"/>
                  </a:lnTo>
                  <a:lnTo>
                    <a:pt x="245209" y="115558"/>
                  </a:lnTo>
                  <a:lnTo>
                    <a:pt x="283438" y="89733"/>
                  </a:lnTo>
                  <a:lnTo>
                    <a:pt x="323686" y="66851"/>
                  </a:lnTo>
                  <a:lnTo>
                    <a:pt x="365799" y="47066"/>
                  </a:lnTo>
                  <a:lnTo>
                    <a:pt x="409621" y="30533"/>
                  </a:lnTo>
                  <a:lnTo>
                    <a:pt x="455000" y="17406"/>
                  </a:lnTo>
                  <a:lnTo>
                    <a:pt x="501781" y="7838"/>
                  </a:lnTo>
                  <a:lnTo>
                    <a:pt x="549809" y="1985"/>
                  </a:lnTo>
                  <a:lnTo>
                    <a:pt x="598932" y="0"/>
                  </a:lnTo>
                  <a:lnTo>
                    <a:pt x="648054" y="1985"/>
                  </a:lnTo>
                  <a:lnTo>
                    <a:pt x="696082" y="7838"/>
                  </a:lnTo>
                  <a:lnTo>
                    <a:pt x="742863" y="17406"/>
                  </a:lnTo>
                  <a:lnTo>
                    <a:pt x="788242" y="30533"/>
                  </a:lnTo>
                  <a:lnTo>
                    <a:pt x="832064" y="47066"/>
                  </a:lnTo>
                  <a:lnTo>
                    <a:pt x="874177" y="66851"/>
                  </a:lnTo>
                  <a:lnTo>
                    <a:pt x="914425" y="89733"/>
                  </a:lnTo>
                  <a:lnTo>
                    <a:pt x="952654" y="115558"/>
                  </a:lnTo>
                  <a:lnTo>
                    <a:pt x="988711" y="144172"/>
                  </a:lnTo>
                  <a:lnTo>
                    <a:pt x="1022442" y="175421"/>
                  </a:lnTo>
                  <a:lnTo>
                    <a:pt x="1053691" y="209152"/>
                  </a:lnTo>
                  <a:lnTo>
                    <a:pt x="1082305" y="245209"/>
                  </a:lnTo>
                  <a:lnTo>
                    <a:pt x="1108130" y="283438"/>
                  </a:lnTo>
                  <a:lnTo>
                    <a:pt x="1131012" y="323686"/>
                  </a:lnTo>
                  <a:lnTo>
                    <a:pt x="1150797" y="365799"/>
                  </a:lnTo>
                  <a:lnTo>
                    <a:pt x="1167330" y="409621"/>
                  </a:lnTo>
                  <a:lnTo>
                    <a:pt x="1180457" y="455000"/>
                  </a:lnTo>
                  <a:lnTo>
                    <a:pt x="1190025" y="501781"/>
                  </a:lnTo>
                  <a:lnTo>
                    <a:pt x="1195878" y="549809"/>
                  </a:lnTo>
                  <a:lnTo>
                    <a:pt x="1197864" y="598932"/>
                  </a:lnTo>
                  <a:lnTo>
                    <a:pt x="1195878" y="648054"/>
                  </a:lnTo>
                  <a:lnTo>
                    <a:pt x="1190025" y="696082"/>
                  </a:lnTo>
                  <a:lnTo>
                    <a:pt x="1180457" y="742863"/>
                  </a:lnTo>
                  <a:lnTo>
                    <a:pt x="1167330" y="788242"/>
                  </a:lnTo>
                  <a:lnTo>
                    <a:pt x="1150797" y="832064"/>
                  </a:lnTo>
                  <a:lnTo>
                    <a:pt x="1131012" y="874177"/>
                  </a:lnTo>
                  <a:lnTo>
                    <a:pt x="1108130" y="914425"/>
                  </a:lnTo>
                  <a:lnTo>
                    <a:pt x="1082305" y="952654"/>
                  </a:lnTo>
                  <a:lnTo>
                    <a:pt x="1053691" y="988711"/>
                  </a:lnTo>
                  <a:lnTo>
                    <a:pt x="1022442" y="1022442"/>
                  </a:lnTo>
                  <a:lnTo>
                    <a:pt x="988711" y="1053691"/>
                  </a:lnTo>
                  <a:lnTo>
                    <a:pt x="952654" y="1082305"/>
                  </a:lnTo>
                  <a:lnTo>
                    <a:pt x="914425" y="1108130"/>
                  </a:lnTo>
                  <a:lnTo>
                    <a:pt x="874177" y="1131012"/>
                  </a:lnTo>
                  <a:lnTo>
                    <a:pt x="832064" y="1150797"/>
                  </a:lnTo>
                  <a:lnTo>
                    <a:pt x="788242" y="1167330"/>
                  </a:lnTo>
                  <a:lnTo>
                    <a:pt x="742863" y="1180457"/>
                  </a:lnTo>
                  <a:lnTo>
                    <a:pt x="696082" y="1190025"/>
                  </a:lnTo>
                  <a:lnTo>
                    <a:pt x="648054" y="1195878"/>
                  </a:lnTo>
                  <a:lnTo>
                    <a:pt x="598932" y="1197864"/>
                  </a:lnTo>
                  <a:lnTo>
                    <a:pt x="549809" y="1195878"/>
                  </a:lnTo>
                  <a:lnTo>
                    <a:pt x="501781" y="1190025"/>
                  </a:lnTo>
                  <a:lnTo>
                    <a:pt x="455000" y="1180457"/>
                  </a:lnTo>
                  <a:lnTo>
                    <a:pt x="409621" y="1167330"/>
                  </a:lnTo>
                  <a:lnTo>
                    <a:pt x="365799" y="1150797"/>
                  </a:lnTo>
                  <a:lnTo>
                    <a:pt x="323686" y="1131012"/>
                  </a:lnTo>
                  <a:lnTo>
                    <a:pt x="283438" y="1108130"/>
                  </a:lnTo>
                  <a:lnTo>
                    <a:pt x="245209" y="1082305"/>
                  </a:lnTo>
                  <a:lnTo>
                    <a:pt x="209152" y="1053691"/>
                  </a:lnTo>
                  <a:lnTo>
                    <a:pt x="175421" y="1022442"/>
                  </a:lnTo>
                  <a:lnTo>
                    <a:pt x="144172" y="988711"/>
                  </a:lnTo>
                  <a:lnTo>
                    <a:pt x="115558" y="952654"/>
                  </a:lnTo>
                  <a:lnTo>
                    <a:pt x="89733" y="914425"/>
                  </a:lnTo>
                  <a:lnTo>
                    <a:pt x="66851" y="874177"/>
                  </a:lnTo>
                  <a:lnTo>
                    <a:pt x="47066" y="832064"/>
                  </a:lnTo>
                  <a:lnTo>
                    <a:pt x="30533" y="788242"/>
                  </a:lnTo>
                  <a:lnTo>
                    <a:pt x="17406" y="742863"/>
                  </a:lnTo>
                  <a:lnTo>
                    <a:pt x="7838" y="696082"/>
                  </a:lnTo>
                  <a:lnTo>
                    <a:pt x="1985" y="648054"/>
                  </a:lnTo>
                  <a:lnTo>
                    <a:pt x="0" y="598932"/>
                  </a:lnTo>
                  <a:close/>
                </a:path>
              </a:pathLst>
            </a:custGeom>
            <a:ln w="129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300591" y="1826132"/>
              <a:ext cx="2053589" cy="3596004"/>
            </a:xfrm>
            <a:custGeom>
              <a:avLst/>
              <a:gdLst/>
              <a:ahLst/>
              <a:cxnLst/>
              <a:rect l="l" t="t" r="r" b="b"/>
              <a:pathLst>
                <a:path w="2053590" h="3596004">
                  <a:moveTo>
                    <a:pt x="1848231" y="0"/>
                  </a:moveTo>
                  <a:lnTo>
                    <a:pt x="205359" y="0"/>
                  </a:lnTo>
                  <a:lnTo>
                    <a:pt x="158273" y="5423"/>
                  </a:lnTo>
                  <a:lnTo>
                    <a:pt x="115049" y="20873"/>
                  </a:lnTo>
                  <a:lnTo>
                    <a:pt x="76919" y="45116"/>
                  </a:lnTo>
                  <a:lnTo>
                    <a:pt x="45116" y="76919"/>
                  </a:lnTo>
                  <a:lnTo>
                    <a:pt x="20873" y="115049"/>
                  </a:lnTo>
                  <a:lnTo>
                    <a:pt x="5423" y="158273"/>
                  </a:lnTo>
                  <a:lnTo>
                    <a:pt x="0" y="205359"/>
                  </a:lnTo>
                  <a:lnTo>
                    <a:pt x="0" y="3390519"/>
                  </a:lnTo>
                  <a:lnTo>
                    <a:pt x="5423" y="3437604"/>
                  </a:lnTo>
                  <a:lnTo>
                    <a:pt x="20873" y="3480828"/>
                  </a:lnTo>
                  <a:lnTo>
                    <a:pt x="45116" y="3518958"/>
                  </a:lnTo>
                  <a:lnTo>
                    <a:pt x="76919" y="3550761"/>
                  </a:lnTo>
                  <a:lnTo>
                    <a:pt x="115049" y="3575004"/>
                  </a:lnTo>
                  <a:lnTo>
                    <a:pt x="158273" y="3590454"/>
                  </a:lnTo>
                  <a:lnTo>
                    <a:pt x="205359" y="3595878"/>
                  </a:lnTo>
                  <a:lnTo>
                    <a:pt x="1848231" y="3595878"/>
                  </a:lnTo>
                  <a:lnTo>
                    <a:pt x="1895316" y="3590454"/>
                  </a:lnTo>
                  <a:lnTo>
                    <a:pt x="1938540" y="3575004"/>
                  </a:lnTo>
                  <a:lnTo>
                    <a:pt x="1976670" y="3550761"/>
                  </a:lnTo>
                  <a:lnTo>
                    <a:pt x="2008473" y="3518958"/>
                  </a:lnTo>
                  <a:lnTo>
                    <a:pt x="2032716" y="3480828"/>
                  </a:lnTo>
                  <a:lnTo>
                    <a:pt x="2048166" y="3437604"/>
                  </a:lnTo>
                  <a:lnTo>
                    <a:pt x="2053589" y="3390519"/>
                  </a:lnTo>
                  <a:lnTo>
                    <a:pt x="2053589" y="205359"/>
                  </a:lnTo>
                  <a:lnTo>
                    <a:pt x="2048166" y="158273"/>
                  </a:lnTo>
                  <a:lnTo>
                    <a:pt x="2032716" y="115049"/>
                  </a:lnTo>
                  <a:lnTo>
                    <a:pt x="2008473" y="76919"/>
                  </a:lnTo>
                  <a:lnTo>
                    <a:pt x="1976670" y="45116"/>
                  </a:lnTo>
                  <a:lnTo>
                    <a:pt x="1938540" y="20873"/>
                  </a:lnTo>
                  <a:lnTo>
                    <a:pt x="1895316" y="5423"/>
                  </a:lnTo>
                  <a:lnTo>
                    <a:pt x="184823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9692138" y="3471042"/>
            <a:ext cx="1271905" cy="93091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14935" marR="5080" indent="-102870">
              <a:lnSpc>
                <a:spcPts val="3400"/>
              </a:lnSpc>
              <a:spcBef>
                <a:spcPts val="480"/>
              </a:spcBef>
            </a:pPr>
            <a:r>
              <a:rPr sz="3100" spc="-10" dirty="0">
                <a:solidFill>
                  <a:srgbClr val="FFFFFF"/>
                </a:solidFill>
                <a:latin typeface="Calibri"/>
                <a:cs typeface="Calibri"/>
              </a:rPr>
              <a:t>Angular (2014)</a:t>
            </a:r>
            <a:endParaRPr sz="31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252727" y="2035301"/>
            <a:ext cx="9687560" cy="3213735"/>
            <a:chOff x="1252727" y="2035301"/>
            <a:chExt cx="9687560" cy="3213735"/>
          </a:xfrm>
        </p:grpSpPr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28834" y="2041779"/>
              <a:ext cx="1197100" cy="1197863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9728834" y="2041778"/>
              <a:ext cx="1197610" cy="1198245"/>
            </a:xfrm>
            <a:custGeom>
              <a:avLst/>
              <a:gdLst/>
              <a:ahLst/>
              <a:cxnLst/>
              <a:rect l="l" t="t" r="r" b="b"/>
              <a:pathLst>
                <a:path w="1197609" h="1198245">
                  <a:moveTo>
                    <a:pt x="0" y="598932"/>
                  </a:moveTo>
                  <a:lnTo>
                    <a:pt x="1984" y="549809"/>
                  </a:lnTo>
                  <a:lnTo>
                    <a:pt x="7834" y="501781"/>
                  </a:lnTo>
                  <a:lnTo>
                    <a:pt x="17395" y="455000"/>
                  </a:lnTo>
                  <a:lnTo>
                    <a:pt x="30514" y="409621"/>
                  </a:lnTo>
                  <a:lnTo>
                    <a:pt x="47037" y="365799"/>
                  </a:lnTo>
                  <a:lnTo>
                    <a:pt x="66809" y="323686"/>
                  </a:lnTo>
                  <a:lnTo>
                    <a:pt x="89677" y="283438"/>
                  </a:lnTo>
                  <a:lnTo>
                    <a:pt x="115486" y="245209"/>
                  </a:lnTo>
                  <a:lnTo>
                    <a:pt x="144082" y="209152"/>
                  </a:lnTo>
                  <a:lnTo>
                    <a:pt x="175312" y="175421"/>
                  </a:lnTo>
                  <a:lnTo>
                    <a:pt x="209021" y="144172"/>
                  </a:lnTo>
                  <a:lnTo>
                    <a:pt x="245055" y="115558"/>
                  </a:lnTo>
                  <a:lnTo>
                    <a:pt x="283260" y="89733"/>
                  </a:lnTo>
                  <a:lnTo>
                    <a:pt x="323483" y="66851"/>
                  </a:lnTo>
                  <a:lnTo>
                    <a:pt x="365568" y="47066"/>
                  </a:lnTo>
                  <a:lnTo>
                    <a:pt x="409363" y="30533"/>
                  </a:lnTo>
                  <a:lnTo>
                    <a:pt x="454713" y="17406"/>
                  </a:lnTo>
                  <a:lnTo>
                    <a:pt x="501463" y="7838"/>
                  </a:lnTo>
                  <a:lnTo>
                    <a:pt x="549460" y="1985"/>
                  </a:lnTo>
                  <a:lnTo>
                    <a:pt x="598551" y="0"/>
                  </a:lnTo>
                  <a:lnTo>
                    <a:pt x="647641" y="1985"/>
                  </a:lnTo>
                  <a:lnTo>
                    <a:pt x="695638" y="7838"/>
                  </a:lnTo>
                  <a:lnTo>
                    <a:pt x="742388" y="17406"/>
                  </a:lnTo>
                  <a:lnTo>
                    <a:pt x="787738" y="30533"/>
                  </a:lnTo>
                  <a:lnTo>
                    <a:pt x="831533" y="47066"/>
                  </a:lnTo>
                  <a:lnTo>
                    <a:pt x="873618" y="66851"/>
                  </a:lnTo>
                  <a:lnTo>
                    <a:pt x="913841" y="89733"/>
                  </a:lnTo>
                  <a:lnTo>
                    <a:pt x="952046" y="115558"/>
                  </a:lnTo>
                  <a:lnTo>
                    <a:pt x="988080" y="144172"/>
                  </a:lnTo>
                  <a:lnTo>
                    <a:pt x="1021789" y="175421"/>
                  </a:lnTo>
                  <a:lnTo>
                    <a:pt x="1053019" y="209152"/>
                  </a:lnTo>
                  <a:lnTo>
                    <a:pt x="1081615" y="245209"/>
                  </a:lnTo>
                  <a:lnTo>
                    <a:pt x="1107424" y="283438"/>
                  </a:lnTo>
                  <a:lnTo>
                    <a:pt x="1130292" y="323686"/>
                  </a:lnTo>
                  <a:lnTo>
                    <a:pt x="1150064" y="365799"/>
                  </a:lnTo>
                  <a:lnTo>
                    <a:pt x="1166587" y="409621"/>
                  </a:lnTo>
                  <a:lnTo>
                    <a:pt x="1179706" y="455000"/>
                  </a:lnTo>
                  <a:lnTo>
                    <a:pt x="1189267" y="501781"/>
                  </a:lnTo>
                  <a:lnTo>
                    <a:pt x="1195117" y="549809"/>
                  </a:lnTo>
                  <a:lnTo>
                    <a:pt x="1197102" y="598932"/>
                  </a:lnTo>
                  <a:lnTo>
                    <a:pt x="1195117" y="648054"/>
                  </a:lnTo>
                  <a:lnTo>
                    <a:pt x="1189267" y="696082"/>
                  </a:lnTo>
                  <a:lnTo>
                    <a:pt x="1179706" y="742863"/>
                  </a:lnTo>
                  <a:lnTo>
                    <a:pt x="1166587" y="788242"/>
                  </a:lnTo>
                  <a:lnTo>
                    <a:pt x="1150064" y="832064"/>
                  </a:lnTo>
                  <a:lnTo>
                    <a:pt x="1130292" y="874177"/>
                  </a:lnTo>
                  <a:lnTo>
                    <a:pt x="1107424" y="914425"/>
                  </a:lnTo>
                  <a:lnTo>
                    <a:pt x="1081615" y="952654"/>
                  </a:lnTo>
                  <a:lnTo>
                    <a:pt x="1053019" y="988711"/>
                  </a:lnTo>
                  <a:lnTo>
                    <a:pt x="1021789" y="1022442"/>
                  </a:lnTo>
                  <a:lnTo>
                    <a:pt x="988080" y="1053691"/>
                  </a:lnTo>
                  <a:lnTo>
                    <a:pt x="952046" y="1082305"/>
                  </a:lnTo>
                  <a:lnTo>
                    <a:pt x="913841" y="1108130"/>
                  </a:lnTo>
                  <a:lnTo>
                    <a:pt x="873618" y="1131012"/>
                  </a:lnTo>
                  <a:lnTo>
                    <a:pt x="831533" y="1150797"/>
                  </a:lnTo>
                  <a:lnTo>
                    <a:pt x="787738" y="1167330"/>
                  </a:lnTo>
                  <a:lnTo>
                    <a:pt x="742388" y="1180457"/>
                  </a:lnTo>
                  <a:lnTo>
                    <a:pt x="695638" y="1190025"/>
                  </a:lnTo>
                  <a:lnTo>
                    <a:pt x="647641" y="1195878"/>
                  </a:lnTo>
                  <a:lnTo>
                    <a:pt x="598551" y="1197864"/>
                  </a:lnTo>
                  <a:lnTo>
                    <a:pt x="549460" y="1195878"/>
                  </a:lnTo>
                  <a:lnTo>
                    <a:pt x="501463" y="1190025"/>
                  </a:lnTo>
                  <a:lnTo>
                    <a:pt x="454713" y="1180457"/>
                  </a:lnTo>
                  <a:lnTo>
                    <a:pt x="409363" y="1167330"/>
                  </a:lnTo>
                  <a:lnTo>
                    <a:pt x="365568" y="1150797"/>
                  </a:lnTo>
                  <a:lnTo>
                    <a:pt x="323483" y="1131012"/>
                  </a:lnTo>
                  <a:lnTo>
                    <a:pt x="283260" y="1108130"/>
                  </a:lnTo>
                  <a:lnTo>
                    <a:pt x="245055" y="1082305"/>
                  </a:lnTo>
                  <a:lnTo>
                    <a:pt x="209021" y="1053691"/>
                  </a:lnTo>
                  <a:lnTo>
                    <a:pt x="175312" y="1022442"/>
                  </a:lnTo>
                  <a:lnTo>
                    <a:pt x="144082" y="988711"/>
                  </a:lnTo>
                  <a:lnTo>
                    <a:pt x="115486" y="952654"/>
                  </a:lnTo>
                  <a:lnTo>
                    <a:pt x="89677" y="914425"/>
                  </a:lnTo>
                  <a:lnTo>
                    <a:pt x="66809" y="874177"/>
                  </a:lnTo>
                  <a:lnTo>
                    <a:pt x="47037" y="832064"/>
                  </a:lnTo>
                  <a:lnTo>
                    <a:pt x="30514" y="788242"/>
                  </a:lnTo>
                  <a:lnTo>
                    <a:pt x="17395" y="742863"/>
                  </a:lnTo>
                  <a:lnTo>
                    <a:pt x="7834" y="696082"/>
                  </a:lnTo>
                  <a:lnTo>
                    <a:pt x="1984" y="648054"/>
                  </a:lnTo>
                  <a:lnTo>
                    <a:pt x="0" y="598932"/>
                  </a:lnTo>
                  <a:close/>
                </a:path>
              </a:pathLst>
            </a:custGeom>
            <a:ln w="129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259204" y="4702682"/>
              <a:ext cx="9674860" cy="539750"/>
            </a:xfrm>
            <a:custGeom>
              <a:avLst/>
              <a:gdLst/>
              <a:ahLst/>
              <a:cxnLst/>
              <a:rect l="l" t="t" r="r" b="b"/>
              <a:pathLst>
                <a:path w="9674860" h="539750">
                  <a:moveTo>
                    <a:pt x="9404604" y="0"/>
                  </a:moveTo>
                  <a:lnTo>
                    <a:pt x="9404604" y="134874"/>
                  </a:lnTo>
                  <a:lnTo>
                    <a:pt x="0" y="134874"/>
                  </a:lnTo>
                  <a:lnTo>
                    <a:pt x="0" y="404622"/>
                  </a:lnTo>
                  <a:lnTo>
                    <a:pt x="9404604" y="404622"/>
                  </a:lnTo>
                  <a:lnTo>
                    <a:pt x="9404604" y="539496"/>
                  </a:lnTo>
                  <a:lnTo>
                    <a:pt x="9674352" y="269748"/>
                  </a:lnTo>
                  <a:lnTo>
                    <a:pt x="9404604" y="0"/>
                  </a:lnTo>
                  <a:close/>
                </a:path>
              </a:pathLst>
            </a:custGeom>
            <a:solidFill>
              <a:srgbClr val="AFBB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59204" y="4702682"/>
              <a:ext cx="9674860" cy="539750"/>
            </a:xfrm>
            <a:custGeom>
              <a:avLst/>
              <a:gdLst/>
              <a:ahLst/>
              <a:cxnLst/>
              <a:rect l="l" t="t" r="r" b="b"/>
              <a:pathLst>
                <a:path w="9674860" h="539750">
                  <a:moveTo>
                    <a:pt x="0" y="134874"/>
                  </a:moveTo>
                  <a:lnTo>
                    <a:pt x="9404604" y="134874"/>
                  </a:lnTo>
                  <a:lnTo>
                    <a:pt x="9404604" y="0"/>
                  </a:lnTo>
                  <a:lnTo>
                    <a:pt x="9674352" y="269748"/>
                  </a:lnTo>
                  <a:lnTo>
                    <a:pt x="9404604" y="539496"/>
                  </a:lnTo>
                  <a:lnTo>
                    <a:pt x="9404604" y="404622"/>
                  </a:lnTo>
                  <a:lnTo>
                    <a:pt x="0" y="404622"/>
                  </a:lnTo>
                  <a:lnTo>
                    <a:pt x="0" y="134874"/>
                  </a:lnTo>
                  <a:close/>
                </a:path>
              </a:pathLst>
            </a:custGeom>
            <a:ln w="129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833256" y="6039126"/>
            <a:ext cx="637984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Calibri"/>
                <a:cs typeface="Calibri"/>
              </a:rPr>
              <a:t>*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jQuery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more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often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considered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library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framework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/>
              <a:t>Common</a:t>
            </a:r>
            <a:r>
              <a:rPr spc="-95" dirty="0"/>
              <a:t> </a:t>
            </a:r>
            <a:r>
              <a:rPr dirty="0"/>
              <a:t>tasks</a:t>
            </a:r>
            <a:r>
              <a:rPr spc="-95" dirty="0"/>
              <a:t> </a:t>
            </a:r>
            <a:r>
              <a:rPr dirty="0"/>
              <a:t>in</a:t>
            </a:r>
            <a:r>
              <a:rPr spc="-90" dirty="0"/>
              <a:t> </a:t>
            </a:r>
            <a:r>
              <a:rPr spc="-40" dirty="0"/>
              <a:t>front-</a:t>
            </a:r>
            <a:r>
              <a:rPr dirty="0"/>
              <a:t>end</a:t>
            </a:r>
            <a:r>
              <a:rPr spc="-80" dirty="0"/>
              <a:t> </a:t>
            </a:r>
            <a:r>
              <a:rPr spc="-10" dirty="0"/>
              <a:t>development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617529" y="1904808"/>
            <a:ext cx="6743700" cy="682625"/>
            <a:chOff x="4617529" y="1904808"/>
            <a:chExt cx="6743700" cy="682625"/>
          </a:xfrm>
        </p:grpSpPr>
        <p:sp>
          <p:nvSpPr>
            <p:cNvPr id="4" name="object 4"/>
            <p:cNvSpPr/>
            <p:nvPr/>
          </p:nvSpPr>
          <p:spPr>
            <a:xfrm>
              <a:off x="4624196" y="1911475"/>
              <a:ext cx="6730365" cy="669290"/>
            </a:xfrm>
            <a:custGeom>
              <a:avLst/>
              <a:gdLst/>
              <a:ahLst/>
              <a:cxnLst/>
              <a:rect l="l" t="t" r="r" b="b"/>
              <a:pathLst>
                <a:path w="6730365" h="669289">
                  <a:moveTo>
                    <a:pt x="6618478" y="0"/>
                  </a:moveTo>
                  <a:lnTo>
                    <a:pt x="0" y="0"/>
                  </a:lnTo>
                  <a:lnTo>
                    <a:pt x="0" y="669035"/>
                  </a:lnTo>
                  <a:lnTo>
                    <a:pt x="6618478" y="669035"/>
                  </a:lnTo>
                  <a:lnTo>
                    <a:pt x="6661880" y="660273"/>
                  </a:lnTo>
                  <a:lnTo>
                    <a:pt x="6697324" y="636376"/>
                  </a:lnTo>
                  <a:lnTo>
                    <a:pt x="6721221" y="600932"/>
                  </a:lnTo>
                  <a:lnTo>
                    <a:pt x="6729983" y="557529"/>
                  </a:lnTo>
                  <a:lnTo>
                    <a:pt x="6729983" y="111505"/>
                  </a:lnTo>
                  <a:lnTo>
                    <a:pt x="6721221" y="68103"/>
                  </a:lnTo>
                  <a:lnTo>
                    <a:pt x="6697324" y="32659"/>
                  </a:lnTo>
                  <a:lnTo>
                    <a:pt x="6661880" y="8762"/>
                  </a:lnTo>
                  <a:lnTo>
                    <a:pt x="6618478" y="0"/>
                  </a:lnTo>
                  <a:close/>
                </a:path>
              </a:pathLst>
            </a:custGeom>
            <a:solidFill>
              <a:srgbClr val="D2DEEE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24196" y="1911475"/>
              <a:ext cx="6730365" cy="669290"/>
            </a:xfrm>
            <a:custGeom>
              <a:avLst/>
              <a:gdLst/>
              <a:ahLst/>
              <a:cxnLst/>
              <a:rect l="l" t="t" r="r" b="b"/>
              <a:pathLst>
                <a:path w="6730365" h="669289">
                  <a:moveTo>
                    <a:pt x="6729983" y="111505"/>
                  </a:moveTo>
                  <a:lnTo>
                    <a:pt x="6729983" y="557529"/>
                  </a:lnTo>
                  <a:lnTo>
                    <a:pt x="6721221" y="600932"/>
                  </a:lnTo>
                  <a:lnTo>
                    <a:pt x="6697324" y="636376"/>
                  </a:lnTo>
                  <a:lnTo>
                    <a:pt x="6661880" y="660273"/>
                  </a:lnTo>
                  <a:lnTo>
                    <a:pt x="6618478" y="669035"/>
                  </a:lnTo>
                  <a:lnTo>
                    <a:pt x="0" y="669035"/>
                  </a:lnTo>
                  <a:lnTo>
                    <a:pt x="0" y="0"/>
                  </a:lnTo>
                  <a:lnTo>
                    <a:pt x="6618478" y="0"/>
                  </a:lnTo>
                  <a:lnTo>
                    <a:pt x="6661880" y="8762"/>
                  </a:lnTo>
                  <a:lnTo>
                    <a:pt x="6697324" y="32659"/>
                  </a:lnTo>
                  <a:lnTo>
                    <a:pt x="6721221" y="68103"/>
                  </a:lnTo>
                  <a:lnTo>
                    <a:pt x="6729983" y="111505"/>
                  </a:lnTo>
                  <a:close/>
                </a:path>
              </a:pathLst>
            </a:custGeom>
            <a:ln w="12954">
              <a:solidFill>
                <a:srgbClr val="D2DE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630673" y="1986583"/>
            <a:ext cx="6655434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latin typeface="Calibri"/>
                <a:cs typeface="Calibri"/>
              </a:rPr>
              <a:t>Data</a:t>
            </a:r>
            <a:r>
              <a:rPr sz="2700" spc="-8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definition,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organization,</a:t>
            </a:r>
            <a:r>
              <a:rPr sz="2700" spc="-7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and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storage</a:t>
            </a:r>
            <a:endParaRPr sz="27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831913" y="1820991"/>
            <a:ext cx="10528935" cy="1644014"/>
            <a:chOff x="831913" y="1820991"/>
            <a:chExt cx="10528935" cy="1644014"/>
          </a:xfrm>
        </p:grpSpPr>
        <p:sp>
          <p:nvSpPr>
            <p:cNvPr id="8" name="object 8"/>
            <p:cNvSpPr/>
            <p:nvPr/>
          </p:nvSpPr>
          <p:spPr>
            <a:xfrm>
              <a:off x="838580" y="1827659"/>
              <a:ext cx="3785870" cy="836930"/>
            </a:xfrm>
            <a:custGeom>
              <a:avLst/>
              <a:gdLst/>
              <a:ahLst/>
              <a:cxnLst/>
              <a:rect l="l" t="t" r="r" b="b"/>
              <a:pathLst>
                <a:path w="3785870" h="836930">
                  <a:moveTo>
                    <a:pt x="3646170" y="0"/>
                  </a:moveTo>
                  <a:lnTo>
                    <a:pt x="139446" y="0"/>
                  </a:lnTo>
                  <a:lnTo>
                    <a:pt x="95370" y="7109"/>
                  </a:lnTo>
                  <a:lnTo>
                    <a:pt x="57091" y="26905"/>
                  </a:lnTo>
                  <a:lnTo>
                    <a:pt x="26905" y="57091"/>
                  </a:lnTo>
                  <a:lnTo>
                    <a:pt x="7109" y="95370"/>
                  </a:lnTo>
                  <a:lnTo>
                    <a:pt x="0" y="139446"/>
                  </a:lnTo>
                  <a:lnTo>
                    <a:pt x="0" y="697230"/>
                  </a:lnTo>
                  <a:lnTo>
                    <a:pt x="7109" y="741305"/>
                  </a:lnTo>
                  <a:lnTo>
                    <a:pt x="26905" y="779584"/>
                  </a:lnTo>
                  <a:lnTo>
                    <a:pt x="57091" y="809770"/>
                  </a:lnTo>
                  <a:lnTo>
                    <a:pt x="95370" y="829566"/>
                  </a:lnTo>
                  <a:lnTo>
                    <a:pt x="139446" y="836676"/>
                  </a:lnTo>
                  <a:lnTo>
                    <a:pt x="3646170" y="836676"/>
                  </a:lnTo>
                  <a:lnTo>
                    <a:pt x="3690245" y="829566"/>
                  </a:lnTo>
                  <a:lnTo>
                    <a:pt x="3728524" y="809770"/>
                  </a:lnTo>
                  <a:lnTo>
                    <a:pt x="3758710" y="779584"/>
                  </a:lnTo>
                  <a:lnTo>
                    <a:pt x="3778506" y="741305"/>
                  </a:lnTo>
                  <a:lnTo>
                    <a:pt x="3785616" y="697230"/>
                  </a:lnTo>
                  <a:lnTo>
                    <a:pt x="3785616" y="139446"/>
                  </a:lnTo>
                  <a:lnTo>
                    <a:pt x="3778506" y="95370"/>
                  </a:lnTo>
                  <a:lnTo>
                    <a:pt x="3758710" y="57091"/>
                  </a:lnTo>
                  <a:lnTo>
                    <a:pt x="3728524" y="26905"/>
                  </a:lnTo>
                  <a:lnTo>
                    <a:pt x="3690245" y="7109"/>
                  </a:lnTo>
                  <a:lnTo>
                    <a:pt x="364617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38580" y="1827659"/>
              <a:ext cx="3785870" cy="836930"/>
            </a:xfrm>
            <a:custGeom>
              <a:avLst/>
              <a:gdLst/>
              <a:ahLst/>
              <a:cxnLst/>
              <a:rect l="l" t="t" r="r" b="b"/>
              <a:pathLst>
                <a:path w="3785870" h="836930">
                  <a:moveTo>
                    <a:pt x="0" y="139446"/>
                  </a:moveTo>
                  <a:lnTo>
                    <a:pt x="7109" y="95370"/>
                  </a:lnTo>
                  <a:lnTo>
                    <a:pt x="26905" y="57091"/>
                  </a:lnTo>
                  <a:lnTo>
                    <a:pt x="57091" y="26905"/>
                  </a:lnTo>
                  <a:lnTo>
                    <a:pt x="95370" y="7109"/>
                  </a:lnTo>
                  <a:lnTo>
                    <a:pt x="139446" y="0"/>
                  </a:lnTo>
                  <a:lnTo>
                    <a:pt x="3646170" y="0"/>
                  </a:lnTo>
                  <a:lnTo>
                    <a:pt x="3690245" y="7109"/>
                  </a:lnTo>
                  <a:lnTo>
                    <a:pt x="3728524" y="26905"/>
                  </a:lnTo>
                  <a:lnTo>
                    <a:pt x="3758710" y="57091"/>
                  </a:lnTo>
                  <a:lnTo>
                    <a:pt x="3778506" y="95370"/>
                  </a:lnTo>
                  <a:lnTo>
                    <a:pt x="3785616" y="139446"/>
                  </a:lnTo>
                  <a:lnTo>
                    <a:pt x="3785616" y="697230"/>
                  </a:lnTo>
                  <a:lnTo>
                    <a:pt x="3778506" y="741305"/>
                  </a:lnTo>
                  <a:lnTo>
                    <a:pt x="3758710" y="779584"/>
                  </a:lnTo>
                  <a:lnTo>
                    <a:pt x="3728524" y="809770"/>
                  </a:lnTo>
                  <a:lnTo>
                    <a:pt x="3690245" y="829566"/>
                  </a:lnTo>
                  <a:lnTo>
                    <a:pt x="3646170" y="836676"/>
                  </a:lnTo>
                  <a:lnTo>
                    <a:pt x="139446" y="836676"/>
                  </a:lnTo>
                  <a:lnTo>
                    <a:pt x="95370" y="829566"/>
                  </a:lnTo>
                  <a:lnTo>
                    <a:pt x="57091" y="809770"/>
                  </a:lnTo>
                  <a:lnTo>
                    <a:pt x="26905" y="779584"/>
                  </a:lnTo>
                  <a:lnTo>
                    <a:pt x="7109" y="741305"/>
                  </a:lnTo>
                  <a:lnTo>
                    <a:pt x="0" y="697230"/>
                  </a:lnTo>
                  <a:lnTo>
                    <a:pt x="0" y="139446"/>
                  </a:lnTo>
                  <a:close/>
                </a:path>
              </a:pathLst>
            </a:custGeom>
            <a:ln w="129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24197" y="2789299"/>
              <a:ext cx="6730365" cy="669290"/>
            </a:xfrm>
            <a:custGeom>
              <a:avLst/>
              <a:gdLst/>
              <a:ahLst/>
              <a:cxnLst/>
              <a:rect l="l" t="t" r="r" b="b"/>
              <a:pathLst>
                <a:path w="6730365" h="669289">
                  <a:moveTo>
                    <a:pt x="6618478" y="0"/>
                  </a:moveTo>
                  <a:lnTo>
                    <a:pt x="0" y="0"/>
                  </a:lnTo>
                  <a:lnTo>
                    <a:pt x="0" y="669035"/>
                  </a:lnTo>
                  <a:lnTo>
                    <a:pt x="6618478" y="669035"/>
                  </a:lnTo>
                  <a:lnTo>
                    <a:pt x="6661880" y="660273"/>
                  </a:lnTo>
                  <a:lnTo>
                    <a:pt x="6697324" y="636376"/>
                  </a:lnTo>
                  <a:lnTo>
                    <a:pt x="6721221" y="600932"/>
                  </a:lnTo>
                  <a:lnTo>
                    <a:pt x="6729983" y="557529"/>
                  </a:lnTo>
                  <a:lnTo>
                    <a:pt x="6729983" y="111505"/>
                  </a:lnTo>
                  <a:lnTo>
                    <a:pt x="6721221" y="68103"/>
                  </a:lnTo>
                  <a:lnTo>
                    <a:pt x="6697324" y="32659"/>
                  </a:lnTo>
                  <a:lnTo>
                    <a:pt x="6661880" y="8762"/>
                  </a:lnTo>
                  <a:lnTo>
                    <a:pt x="6618478" y="0"/>
                  </a:lnTo>
                  <a:close/>
                </a:path>
              </a:pathLst>
            </a:custGeom>
            <a:solidFill>
              <a:srgbClr val="D1E9EC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24197" y="2789299"/>
              <a:ext cx="6730365" cy="669290"/>
            </a:xfrm>
            <a:custGeom>
              <a:avLst/>
              <a:gdLst/>
              <a:ahLst/>
              <a:cxnLst/>
              <a:rect l="l" t="t" r="r" b="b"/>
              <a:pathLst>
                <a:path w="6730365" h="669289">
                  <a:moveTo>
                    <a:pt x="6729983" y="111505"/>
                  </a:moveTo>
                  <a:lnTo>
                    <a:pt x="6729983" y="557529"/>
                  </a:lnTo>
                  <a:lnTo>
                    <a:pt x="6721221" y="600932"/>
                  </a:lnTo>
                  <a:lnTo>
                    <a:pt x="6697324" y="636376"/>
                  </a:lnTo>
                  <a:lnTo>
                    <a:pt x="6661880" y="660273"/>
                  </a:lnTo>
                  <a:lnTo>
                    <a:pt x="6618478" y="669035"/>
                  </a:lnTo>
                  <a:lnTo>
                    <a:pt x="0" y="669035"/>
                  </a:lnTo>
                  <a:lnTo>
                    <a:pt x="0" y="0"/>
                  </a:lnTo>
                  <a:lnTo>
                    <a:pt x="6618478" y="0"/>
                  </a:lnTo>
                  <a:lnTo>
                    <a:pt x="6661880" y="8762"/>
                  </a:lnTo>
                  <a:lnTo>
                    <a:pt x="6697324" y="32659"/>
                  </a:lnTo>
                  <a:lnTo>
                    <a:pt x="6721221" y="68103"/>
                  </a:lnTo>
                  <a:lnTo>
                    <a:pt x="6729983" y="111505"/>
                  </a:lnTo>
                  <a:close/>
                </a:path>
              </a:pathLst>
            </a:custGeom>
            <a:ln w="12954">
              <a:solidFill>
                <a:srgbClr val="D1E9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630673" y="2864445"/>
            <a:ext cx="6655434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latin typeface="Calibri"/>
                <a:cs typeface="Calibri"/>
              </a:rPr>
              <a:t>Event</a:t>
            </a:r>
            <a:r>
              <a:rPr sz="2700" spc="-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handlers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respond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to</a:t>
            </a:r>
            <a:r>
              <a:rPr sz="2700" spc="-7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user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actions</a:t>
            </a:r>
            <a:endParaRPr sz="27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32103" y="2681483"/>
            <a:ext cx="3798570" cy="848994"/>
            <a:chOff x="832103" y="2681483"/>
            <a:chExt cx="3798570" cy="848994"/>
          </a:xfrm>
        </p:grpSpPr>
        <p:sp>
          <p:nvSpPr>
            <p:cNvPr id="14" name="object 14"/>
            <p:cNvSpPr/>
            <p:nvPr/>
          </p:nvSpPr>
          <p:spPr>
            <a:xfrm>
              <a:off x="838580" y="2687960"/>
              <a:ext cx="3785870" cy="836294"/>
            </a:xfrm>
            <a:custGeom>
              <a:avLst/>
              <a:gdLst/>
              <a:ahLst/>
              <a:cxnLst/>
              <a:rect l="l" t="t" r="r" b="b"/>
              <a:pathLst>
                <a:path w="3785870" h="836295">
                  <a:moveTo>
                    <a:pt x="3646297" y="0"/>
                  </a:moveTo>
                  <a:lnTo>
                    <a:pt x="139319" y="0"/>
                  </a:lnTo>
                  <a:lnTo>
                    <a:pt x="95286" y="7102"/>
                  </a:lnTo>
                  <a:lnTo>
                    <a:pt x="57042" y="26878"/>
                  </a:lnTo>
                  <a:lnTo>
                    <a:pt x="26882" y="57036"/>
                  </a:lnTo>
                  <a:lnTo>
                    <a:pt x="7103" y="95281"/>
                  </a:lnTo>
                  <a:lnTo>
                    <a:pt x="0" y="139319"/>
                  </a:lnTo>
                  <a:lnTo>
                    <a:pt x="0" y="696582"/>
                  </a:lnTo>
                  <a:lnTo>
                    <a:pt x="7103" y="740621"/>
                  </a:lnTo>
                  <a:lnTo>
                    <a:pt x="26882" y="778869"/>
                  </a:lnTo>
                  <a:lnTo>
                    <a:pt x="57042" y="809030"/>
                  </a:lnTo>
                  <a:lnTo>
                    <a:pt x="95286" y="828810"/>
                  </a:lnTo>
                  <a:lnTo>
                    <a:pt x="139319" y="835914"/>
                  </a:lnTo>
                  <a:lnTo>
                    <a:pt x="3646297" y="835914"/>
                  </a:lnTo>
                  <a:lnTo>
                    <a:pt x="3690329" y="828810"/>
                  </a:lnTo>
                  <a:lnTo>
                    <a:pt x="3728573" y="809030"/>
                  </a:lnTo>
                  <a:lnTo>
                    <a:pt x="3758733" y="778869"/>
                  </a:lnTo>
                  <a:lnTo>
                    <a:pt x="3778512" y="740621"/>
                  </a:lnTo>
                  <a:lnTo>
                    <a:pt x="3785616" y="696582"/>
                  </a:lnTo>
                  <a:lnTo>
                    <a:pt x="3785616" y="139319"/>
                  </a:lnTo>
                  <a:lnTo>
                    <a:pt x="3778512" y="95281"/>
                  </a:lnTo>
                  <a:lnTo>
                    <a:pt x="3758733" y="57036"/>
                  </a:lnTo>
                  <a:lnTo>
                    <a:pt x="3728573" y="26878"/>
                  </a:lnTo>
                  <a:lnTo>
                    <a:pt x="3690329" y="7102"/>
                  </a:lnTo>
                  <a:lnTo>
                    <a:pt x="3646297" y="0"/>
                  </a:lnTo>
                  <a:close/>
                </a:path>
              </a:pathLst>
            </a:custGeom>
            <a:solidFill>
              <a:srgbClr val="53CC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38580" y="2687960"/>
              <a:ext cx="3785870" cy="836294"/>
            </a:xfrm>
            <a:custGeom>
              <a:avLst/>
              <a:gdLst/>
              <a:ahLst/>
              <a:cxnLst/>
              <a:rect l="l" t="t" r="r" b="b"/>
              <a:pathLst>
                <a:path w="3785870" h="836295">
                  <a:moveTo>
                    <a:pt x="0" y="139319"/>
                  </a:moveTo>
                  <a:lnTo>
                    <a:pt x="7103" y="95281"/>
                  </a:lnTo>
                  <a:lnTo>
                    <a:pt x="26882" y="57036"/>
                  </a:lnTo>
                  <a:lnTo>
                    <a:pt x="57042" y="26878"/>
                  </a:lnTo>
                  <a:lnTo>
                    <a:pt x="95286" y="7102"/>
                  </a:lnTo>
                  <a:lnTo>
                    <a:pt x="139319" y="0"/>
                  </a:lnTo>
                  <a:lnTo>
                    <a:pt x="3646297" y="0"/>
                  </a:lnTo>
                  <a:lnTo>
                    <a:pt x="3690329" y="7102"/>
                  </a:lnTo>
                  <a:lnTo>
                    <a:pt x="3728573" y="26878"/>
                  </a:lnTo>
                  <a:lnTo>
                    <a:pt x="3758733" y="57036"/>
                  </a:lnTo>
                  <a:lnTo>
                    <a:pt x="3778512" y="95281"/>
                  </a:lnTo>
                  <a:lnTo>
                    <a:pt x="3785616" y="139319"/>
                  </a:lnTo>
                  <a:lnTo>
                    <a:pt x="3785616" y="696582"/>
                  </a:lnTo>
                  <a:lnTo>
                    <a:pt x="3778512" y="740621"/>
                  </a:lnTo>
                  <a:lnTo>
                    <a:pt x="3758733" y="778869"/>
                  </a:lnTo>
                  <a:lnTo>
                    <a:pt x="3728573" y="809030"/>
                  </a:lnTo>
                  <a:lnTo>
                    <a:pt x="3690329" y="828810"/>
                  </a:lnTo>
                  <a:lnTo>
                    <a:pt x="3646297" y="835914"/>
                  </a:lnTo>
                  <a:lnTo>
                    <a:pt x="139319" y="835914"/>
                  </a:lnTo>
                  <a:lnTo>
                    <a:pt x="95286" y="828810"/>
                  </a:lnTo>
                  <a:lnTo>
                    <a:pt x="57042" y="809030"/>
                  </a:lnTo>
                  <a:lnTo>
                    <a:pt x="26882" y="778869"/>
                  </a:lnTo>
                  <a:lnTo>
                    <a:pt x="7103" y="740621"/>
                  </a:lnTo>
                  <a:lnTo>
                    <a:pt x="0" y="696582"/>
                  </a:lnTo>
                  <a:lnTo>
                    <a:pt x="0" y="139319"/>
                  </a:lnTo>
                  <a:close/>
                </a:path>
              </a:pathLst>
            </a:custGeom>
            <a:ln w="129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4617529" y="3660456"/>
            <a:ext cx="6743700" cy="682625"/>
            <a:chOff x="4617529" y="3660456"/>
            <a:chExt cx="6743700" cy="682625"/>
          </a:xfrm>
        </p:grpSpPr>
        <p:sp>
          <p:nvSpPr>
            <p:cNvPr id="17" name="object 17"/>
            <p:cNvSpPr/>
            <p:nvPr/>
          </p:nvSpPr>
          <p:spPr>
            <a:xfrm>
              <a:off x="4624196" y="3667123"/>
              <a:ext cx="6730365" cy="669290"/>
            </a:xfrm>
            <a:custGeom>
              <a:avLst/>
              <a:gdLst/>
              <a:ahLst/>
              <a:cxnLst/>
              <a:rect l="l" t="t" r="r" b="b"/>
              <a:pathLst>
                <a:path w="6730365" h="669289">
                  <a:moveTo>
                    <a:pt x="6618478" y="0"/>
                  </a:moveTo>
                  <a:lnTo>
                    <a:pt x="0" y="0"/>
                  </a:lnTo>
                  <a:lnTo>
                    <a:pt x="0" y="669035"/>
                  </a:lnTo>
                  <a:lnTo>
                    <a:pt x="6618478" y="669035"/>
                  </a:lnTo>
                  <a:lnTo>
                    <a:pt x="6661880" y="660273"/>
                  </a:lnTo>
                  <a:lnTo>
                    <a:pt x="6697324" y="636376"/>
                  </a:lnTo>
                  <a:lnTo>
                    <a:pt x="6721221" y="600932"/>
                  </a:lnTo>
                  <a:lnTo>
                    <a:pt x="6729983" y="557529"/>
                  </a:lnTo>
                  <a:lnTo>
                    <a:pt x="6729983" y="111505"/>
                  </a:lnTo>
                  <a:lnTo>
                    <a:pt x="6721221" y="68103"/>
                  </a:lnTo>
                  <a:lnTo>
                    <a:pt x="6697324" y="32659"/>
                  </a:lnTo>
                  <a:lnTo>
                    <a:pt x="6661880" y="8762"/>
                  </a:lnTo>
                  <a:lnTo>
                    <a:pt x="6618478" y="0"/>
                  </a:lnTo>
                  <a:close/>
                </a:path>
              </a:pathLst>
            </a:custGeom>
            <a:solidFill>
              <a:srgbClr val="D0EAD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624196" y="3667123"/>
              <a:ext cx="6730365" cy="669290"/>
            </a:xfrm>
            <a:custGeom>
              <a:avLst/>
              <a:gdLst/>
              <a:ahLst/>
              <a:cxnLst/>
              <a:rect l="l" t="t" r="r" b="b"/>
              <a:pathLst>
                <a:path w="6730365" h="669289">
                  <a:moveTo>
                    <a:pt x="6729983" y="111505"/>
                  </a:moveTo>
                  <a:lnTo>
                    <a:pt x="6729983" y="557529"/>
                  </a:lnTo>
                  <a:lnTo>
                    <a:pt x="6721221" y="600932"/>
                  </a:lnTo>
                  <a:lnTo>
                    <a:pt x="6697324" y="636376"/>
                  </a:lnTo>
                  <a:lnTo>
                    <a:pt x="6661880" y="660273"/>
                  </a:lnTo>
                  <a:lnTo>
                    <a:pt x="6618478" y="669035"/>
                  </a:lnTo>
                  <a:lnTo>
                    <a:pt x="0" y="669035"/>
                  </a:lnTo>
                  <a:lnTo>
                    <a:pt x="0" y="0"/>
                  </a:lnTo>
                  <a:lnTo>
                    <a:pt x="6618478" y="0"/>
                  </a:lnTo>
                  <a:lnTo>
                    <a:pt x="6661880" y="8762"/>
                  </a:lnTo>
                  <a:lnTo>
                    <a:pt x="6697324" y="32659"/>
                  </a:lnTo>
                  <a:lnTo>
                    <a:pt x="6721221" y="68103"/>
                  </a:lnTo>
                  <a:lnTo>
                    <a:pt x="6729983" y="111505"/>
                  </a:lnTo>
                  <a:close/>
                </a:path>
              </a:pathLst>
            </a:custGeom>
            <a:ln w="12954">
              <a:solidFill>
                <a:srgbClr val="D0EA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630673" y="3742308"/>
            <a:ext cx="6655434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latin typeface="Calibri"/>
                <a:cs typeface="Calibri"/>
              </a:rPr>
              <a:t>Design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and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render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HTML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templates</a:t>
            </a:r>
            <a:endParaRPr sz="27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831913" y="3576640"/>
            <a:ext cx="10528935" cy="1644014"/>
            <a:chOff x="831913" y="3576640"/>
            <a:chExt cx="10528935" cy="1644014"/>
          </a:xfrm>
        </p:grpSpPr>
        <p:sp>
          <p:nvSpPr>
            <p:cNvPr id="21" name="object 21"/>
            <p:cNvSpPr/>
            <p:nvPr/>
          </p:nvSpPr>
          <p:spPr>
            <a:xfrm>
              <a:off x="838580" y="3583307"/>
              <a:ext cx="3785870" cy="836930"/>
            </a:xfrm>
            <a:custGeom>
              <a:avLst/>
              <a:gdLst/>
              <a:ahLst/>
              <a:cxnLst/>
              <a:rect l="l" t="t" r="r" b="b"/>
              <a:pathLst>
                <a:path w="3785870" h="836929">
                  <a:moveTo>
                    <a:pt x="3646170" y="0"/>
                  </a:moveTo>
                  <a:lnTo>
                    <a:pt x="139446" y="0"/>
                  </a:lnTo>
                  <a:lnTo>
                    <a:pt x="95370" y="7109"/>
                  </a:lnTo>
                  <a:lnTo>
                    <a:pt x="57091" y="26905"/>
                  </a:lnTo>
                  <a:lnTo>
                    <a:pt x="26905" y="57091"/>
                  </a:lnTo>
                  <a:lnTo>
                    <a:pt x="7109" y="95370"/>
                  </a:lnTo>
                  <a:lnTo>
                    <a:pt x="0" y="139446"/>
                  </a:lnTo>
                  <a:lnTo>
                    <a:pt x="0" y="697230"/>
                  </a:lnTo>
                  <a:lnTo>
                    <a:pt x="7109" y="741305"/>
                  </a:lnTo>
                  <a:lnTo>
                    <a:pt x="26905" y="779584"/>
                  </a:lnTo>
                  <a:lnTo>
                    <a:pt x="57091" y="809770"/>
                  </a:lnTo>
                  <a:lnTo>
                    <a:pt x="95370" y="829566"/>
                  </a:lnTo>
                  <a:lnTo>
                    <a:pt x="139446" y="836676"/>
                  </a:lnTo>
                  <a:lnTo>
                    <a:pt x="3646170" y="836676"/>
                  </a:lnTo>
                  <a:lnTo>
                    <a:pt x="3690245" y="829566"/>
                  </a:lnTo>
                  <a:lnTo>
                    <a:pt x="3728524" y="809770"/>
                  </a:lnTo>
                  <a:lnTo>
                    <a:pt x="3758710" y="779584"/>
                  </a:lnTo>
                  <a:lnTo>
                    <a:pt x="3778506" y="741305"/>
                  </a:lnTo>
                  <a:lnTo>
                    <a:pt x="3785616" y="697230"/>
                  </a:lnTo>
                  <a:lnTo>
                    <a:pt x="3785616" y="139446"/>
                  </a:lnTo>
                  <a:lnTo>
                    <a:pt x="3778506" y="95370"/>
                  </a:lnTo>
                  <a:lnTo>
                    <a:pt x="3758710" y="57091"/>
                  </a:lnTo>
                  <a:lnTo>
                    <a:pt x="3728524" y="26905"/>
                  </a:lnTo>
                  <a:lnTo>
                    <a:pt x="3690245" y="7109"/>
                  </a:lnTo>
                  <a:lnTo>
                    <a:pt x="3646170" y="0"/>
                  </a:lnTo>
                  <a:close/>
                </a:path>
              </a:pathLst>
            </a:custGeom>
            <a:solidFill>
              <a:srgbClr val="4DC58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38580" y="3583307"/>
              <a:ext cx="3785870" cy="836930"/>
            </a:xfrm>
            <a:custGeom>
              <a:avLst/>
              <a:gdLst/>
              <a:ahLst/>
              <a:cxnLst/>
              <a:rect l="l" t="t" r="r" b="b"/>
              <a:pathLst>
                <a:path w="3785870" h="836929">
                  <a:moveTo>
                    <a:pt x="0" y="139446"/>
                  </a:moveTo>
                  <a:lnTo>
                    <a:pt x="7109" y="95370"/>
                  </a:lnTo>
                  <a:lnTo>
                    <a:pt x="26905" y="57091"/>
                  </a:lnTo>
                  <a:lnTo>
                    <a:pt x="57091" y="26905"/>
                  </a:lnTo>
                  <a:lnTo>
                    <a:pt x="95370" y="7109"/>
                  </a:lnTo>
                  <a:lnTo>
                    <a:pt x="139446" y="0"/>
                  </a:lnTo>
                  <a:lnTo>
                    <a:pt x="3646170" y="0"/>
                  </a:lnTo>
                  <a:lnTo>
                    <a:pt x="3690245" y="7109"/>
                  </a:lnTo>
                  <a:lnTo>
                    <a:pt x="3728524" y="26905"/>
                  </a:lnTo>
                  <a:lnTo>
                    <a:pt x="3758710" y="57091"/>
                  </a:lnTo>
                  <a:lnTo>
                    <a:pt x="3778506" y="95370"/>
                  </a:lnTo>
                  <a:lnTo>
                    <a:pt x="3785616" y="139446"/>
                  </a:lnTo>
                  <a:lnTo>
                    <a:pt x="3785616" y="697230"/>
                  </a:lnTo>
                  <a:lnTo>
                    <a:pt x="3778506" y="741305"/>
                  </a:lnTo>
                  <a:lnTo>
                    <a:pt x="3758710" y="779584"/>
                  </a:lnTo>
                  <a:lnTo>
                    <a:pt x="3728524" y="809770"/>
                  </a:lnTo>
                  <a:lnTo>
                    <a:pt x="3690245" y="829566"/>
                  </a:lnTo>
                  <a:lnTo>
                    <a:pt x="3646170" y="836676"/>
                  </a:lnTo>
                  <a:lnTo>
                    <a:pt x="139446" y="836676"/>
                  </a:lnTo>
                  <a:lnTo>
                    <a:pt x="95370" y="829566"/>
                  </a:lnTo>
                  <a:lnTo>
                    <a:pt x="57091" y="809770"/>
                  </a:lnTo>
                  <a:lnTo>
                    <a:pt x="26905" y="779584"/>
                  </a:lnTo>
                  <a:lnTo>
                    <a:pt x="7109" y="741305"/>
                  </a:lnTo>
                  <a:lnTo>
                    <a:pt x="0" y="697230"/>
                  </a:lnTo>
                  <a:lnTo>
                    <a:pt x="0" y="139446"/>
                  </a:lnTo>
                  <a:close/>
                </a:path>
              </a:pathLst>
            </a:custGeom>
            <a:ln w="129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24197" y="4544947"/>
              <a:ext cx="6730365" cy="669290"/>
            </a:xfrm>
            <a:custGeom>
              <a:avLst/>
              <a:gdLst/>
              <a:ahLst/>
              <a:cxnLst/>
              <a:rect l="l" t="t" r="r" b="b"/>
              <a:pathLst>
                <a:path w="6730365" h="669289">
                  <a:moveTo>
                    <a:pt x="6618478" y="0"/>
                  </a:moveTo>
                  <a:lnTo>
                    <a:pt x="0" y="0"/>
                  </a:lnTo>
                  <a:lnTo>
                    <a:pt x="0" y="669035"/>
                  </a:lnTo>
                  <a:lnTo>
                    <a:pt x="6618478" y="669035"/>
                  </a:lnTo>
                  <a:lnTo>
                    <a:pt x="6661880" y="660273"/>
                  </a:lnTo>
                  <a:lnTo>
                    <a:pt x="6697324" y="636376"/>
                  </a:lnTo>
                  <a:lnTo>
                    <a:pt x="6721221" y="600932"/>
                  </a:lnTo>
                  <a:lnTo>
                    <a:pt x="6729983" y="557529"/>
                  </a:lnTo>
                  <a:lnTo>
                    <a:pt x="6729983" y="111505"/>
                  </a:lnTo>
                  <a:lnTo>
                    <a:pt x="6721221" y="68103"/>
                  </a:lnTo>
                  <a:lnTo>
                    <a:pt x="6697324" y="32659"/>
                  </a:lnTo>
                  <a:lnTo>
                    <a:pt x="6661880" y="8762"/>
                  </a:lnTo>
                  <a:lnTo>
                    <a:pt x="6618478" y="0"/>
                  </a:lnTo>
                  <a:close/>
                </a:path>
              </a:pathLst>
            </a:custGeom>
            <a:solidFill>
              <a:srgbClr val="CFE6D3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624197" y="4544947"/>
              <a:ext cx="6730365" cy="669290"/>
            </a:xfrm>
            <a:custGeom>
              <a:avLst/>
              <a:gdLst/>
              <a:ahLst/>
              <a:cxnLst/>
              <a:rect l="l" t="t" r="r" b="b"/>
              <a:pathLst>
                <a:path w="6730365" h="669289">
                  <a:moveTo>
                    <a:pt x="6729983" y="111505"/>
                  </a:moveTo>
                  <a:lnTo>
                    <a:pt x="6729983" y="557529"/>
                  </a:lnTo>
                  <a:lnTo>
                    <a:pt x="6721221" y="600932"/>
                  </a:lnTo>
                  <a:lnTo>
                    <a:pt x="6697324" y="636376"/>
                  </a:lnTo>
                  <a:lnTo>
                    <a:pt x="6661880" y="660273"/>
                  </a:lnTo>
                  <a:lnTo>
                    <a:pt x="6618478" y="669035"/>
                  </a:lnTo>
                  <a:lnTo>
                    <a:pt x="0" y="669035"/>
                  </a:lnTo>
                  <a:lnTo>
                    <a:pt x="0" y="0"/>
                  </a:lnTo>
                  <a:lnTo>
                    <a:pt x="6618478" y="0"/>
                  </a:lnTo>
                  <a:lnTo>
                    <a:pt x="6661880" y="8762"/>
                  </a:lnTo>
                  <a:lnTo>
                    <a:pt x="6697324" y="32659"/>
                  </a:lnTo>
                  <a:lnTo>
                    <a:pt x="6721221" y="68103"/>
                  </a:lnTo>
                  <a:lnTo>
                    <a:pt x="6729983" y="111505"/>
                  </a:lnTo>
                  <a:close/>
                </a:path>
              </a:pathLst>
            </a:custGeom>
            <a:ln w="12954">
              <a:solidFill>
                <a:srgbClr val="CFE6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630673" y="4620172"/>
            <a:ext cx="6655434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latin typeface="Calibri"/>
                <a:cs typeface="Calibri"/>
              </a:rPr>
              <a:t>Resolve</a:t>
            </a:r>
            <a:r>
              <a:rPr sz="2700" spc="-14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URLs</a:t>
            </a:r>
            <a:endParaRPr sz="27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831913" y="4454462"/>
            <a:ext cx="10528935" cy="1644014"/>
            <a:chOff x="831913" y="4454462"/>
            <a:chExt cx="10528935" cy="1644014"/>
          </a:xfrm>
        </p:grpSpPr>
        <p:sp>
          <p:nvSpPr>
            <p:cNvPr id="27" name="object 27"/>
            <p:cNvSpPr/>
            <p:nvPr/>
          </p:nvSpPr>
          <p:spPr>
            <a:xfrm>
              <a:off x="838580" y="4461131"/>
              <a:ext cx="3785870" cy="836930"/>
            </a:xfrm>
            <a:custGeom>
              <a:avLst/>
              <a:gdLst/>
              <a:ahLst/>
              <a:cxnLst/>
              <a:rect l="l" t="t" r="r" b="b"/>
              <a:pathLst>
                <a:path w="3785870" h="836929">
                  <a:moveTo>
                    <a:pt x="3646170" y="0"/>
                  </a:moveTo>
                  <a:lnTo>
                    <a:pt x="139446" y="0"/>
                  </a:lnTo>
                  <a:lnTo>
                    <a:pt x="95370" y="7109"/>
                  </a:lnTo>
                  <a:lnTo>
                    <a:pt x="57091" y="26905"/>
                  </a:lnTo>
                  <a:lnTo>
                    <a:pt x="26905" y="57091"/>
                  </a:lnTo>
                  <a:lnTo>
                    <a:pt x="7109" y="95370"/>
                  </a:lnTo>
                  <a:lnTo>
                    <a:pt x="0" y="139445"/>
                  </a:lnTo>
                  <a:lnTo>
                    <a:pt x="0" y="697229"/>
                  </a:lnTo>
                  <a:lnTo>
                    <a:pt x="7109" y="741305"/>
                  </a:lnTo>
                  <a:lnTo>
                    <a:pt x="26905" y="779584"/>
                  </a:lnTo>
                  <a:lnTo>
                    <a:pt x="57091" y="809770"/>
                  </a:lnTo>
                  <a:lnTo>
                    <a:pt x="95370" y="829566"/>
                  </a:lnTo>
                  <a:lnTo>
                    <a:pt x="139446" y="836675"/>
                  </a:lnTo>
                  <a:lnTo>
                    <a:pt x="3646170" y="836675"/>
                  </a:lnTo>
                  <a:lnTo>
                    <a:pt x="3690245" y="829566"/>
                  </a:lnTo>
                  <a:lnTo>
                    <a:pt x="3728524" y="809770"/>
                  </a:lnTo>
                  <a:lnTo>
                    <a:pt x="3758710" y="779584"/>
                  </a:lnTo>
                  <a:lnTo>
                    <a:pt x="3778506" y="741305"/>
                  </a:lnTo>
                  <a:lnTo>
                    <a:pt x="3785616" y="697229"/>
                  </a:lnTo>
                  <a:lnTo>
                    <a:pt x="3785616" y="139445"/>
                  </a:lnTo>
                  <a:lnTo>
                    <a:pt x="3778506" y="95370"/>
                  </a:lnTo>
                  <a:lnTo>
                    <a:pt x="3758710" y="57091"/>
                  </a:lnTo>
                  <a:lnTo>
                    <a:pt x="3728524" y="26905"/>
                  </a:lnTo>
                  <a:lnTo>
                    <a:pt x="3690245" y="7109"/>
                  </a:lnTo>
                  <a:lnTo>
                    <a:pt x="3646170" y="0"/>
                  </a:lnTo>
                  <a:close/>
                </a:path>
              </a:pathLst>
            </a:custGeom>
            <a:solidFill>
              <a:srgbClr val="47BA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38580" y="4461130"/>
              <a:ext cx="3785870" cy="836930"/>
            </a:xfrm>
            <a:custGeom>
              <a:avLst/>
              <a:gdLst/>
              <a:ahLst/>
              <a:cxnLst/>
              <a:rect l="l" t="t" r="r" b="b"/>
              <a:pathLst>
                <a:path w="3785870" h="836929">
                  <a:moveTo>
                    <a:pt x="0" y="139445"/>
                  </a:moveTo>
                  <a:lnTo>
                    <a:pt x="7109" y="95370"/>
                  </a:lnTo>
                  <a:lnTo>
                    <a:pt x="26905" y="57091"/>
                  </a:lnTo>
                  <a:lnTo>
                    <a:pt x="57091" y="26905"/>
                  </a:lnTo>
                  <a:lnTo>
                    <a:pt x="95370" y="7109"/>
                  </a:lnTo>
                  <a:lnTo>
                    <a:pt x="139446" y="0"/>
                  </a:lnTo>
                  <a:lnTo>
                    <a:pt x="3646170" y="0"/>
                  </a:lnTo>
                  <a:lnTo>
                    <a:pt x="3690245" y="7109"/>
                  </a:lnTo>
                  <a:lnTo>
                    <a:pt x="3728524" y="26905"/>
                  </a:lnTo>
                  <a:lnTo>
                    <a:pt x="3758710" y="57091"/>
                  </a:lnTo>
                  <a:lnTo>
                    <a:pt x="3778506" y="95370"/>
                  </a:lnTo>
                  <a:lnTo>
                    <a:pt x="3785616" y="139445"/>
                  </a:lnTo>
                  <a:lnTo>
                    <a:pt x="3785616" y="697229"/>
                  </a:lnTo>
                  <a:lnTo>
                    <a:pt x="3778506" y="741305"/>
                  </a:lnTo>
                  <a:lnTo>
                    <a:pt x="3758710" y="779584"/>
                  </a:lnTo>
                  <a:lnTo>
                    <a:pt x="3728524" y="809770"/>
                  </a:lnTo>
                  <a:lnTo>
                    <a:pt x="3690245" y="829566"/>
                  </a:lnTo>
                  <a:lnTo>
                    <a:pt x="3646170" y="836676"/>
                  </a:lnTo>
                  <a:lnTo>
                    <a:pt x="139446" y="836676"/>
                  </a:lnTo>
                  <a:lnTo>
                    <a:pt x="95370" y="829566"/>
                  </a:lnTo>
                  <a:lnTo>
                    <a:pt x="57091" y="809770"/>
                  </a:lnTo>
                  <a:lnTo>
                    <a:pt x="26905" y="779584"/>
                  </a:lnTo>
                  <a:lnTo>
                    <a:pt x="7109" y="741305"/>
                  </a:lnTo>
                  <a:lnTo>
                    <a:pt x="0" y="697229"/>
                  </a:lnTo>
                  <a:lnTo>
                    <a:pt x="0" y="139445"/>
                  </a:lnTo>
                  <a:close/>
                </a:path>
              </a:pathLst>
            </a:custGeom>
            <a:ln w="129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624197" y="5422771"/>
              <a:ext cx="6730365" cy="669290"/>
            </a:xfrm>
            <a:custGeom>
              <a:avLst/>
              <a:gdLst/>
              <a:ahLst/>
              <a:cxnLst/>
              <a:rect l="l" t="t" r="r" b="b"/>
              <a:pathLst>
                <a:path w="6730365" h="669289">
                  <a:moveTo>
                    <a:pt x="6618478" y="0"/>
                  </a:moveTo>
                  <a:lnTo>
                    <a:pt x="0" y="0"/>
                  </a:lnTo>
                  <a:lnTo>
                    <a:pt x="0" y="669035"/>
                  </a:lnTo>
                  <a:lnTo>
                    <a:pt x="6618478" y="669035"/>
                  </a:lnTo>
                  <a:lnTo>
                    <a:pt x="6661880" y="660273"/>
                  </a:lnTo>
                  <a:lnTo>
                    <a:pt x="6697324" y="636376"/>
                  </a:lnTo>
                  <a:lnTo>
                    <a:pt x="6721221" y="600932"/>
                  </a:lnTo>
                  <a:lnTo>
                    <a:pt x="6729983" y="557529"/>
                  </a:lnTo>
                  <a:lnTo>
                    <a:pt x="6729983" y="111505"/>
                  </a:lnTo>
                  <a:lnTo>
                    <a:pt x="6721221" y="68103"/>
                  </a:lnTo>
                  <a:lnTo>
                    <a:pt x="6697324" y="32659"/>
                  </a:lnTo>
                  <a:lnTo>
                    <a:pt x="6661880" y="8762"/>
                  </a:lnTo>
                  <a:lnTo>
                    <a:pt x="6618478" y="0"/>
                  </a:lnTo>
                  <a:close/>
                </a:path>
              </a:pathLst>
            </a:custGeom>
            <a:solidFill>
              <a:srgbClr val="D4E2C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624197" y="5422771"/>
              <a:ext cx="6730365" cy="669290"/>
            </a:xfrm>
            <a:custGeom>
              <a:avLst/>
              <a:gdLst/>
              <a:ahLst/>
              <a:cxnLst/>
              <a:rect l="l" t="t" r="r" b="b"/>
              <a:pathLst>
                <a:path w="6730365" h="669289">
                  <a:moveTo>
                    <a:pt x="6729983" y="111505"/>
                  </a:moveTo>
                  <a:lnTo>
                    <a:pt x="6729983" y="557529"/>
                  </a:lnTo>
                  <a:lnTo>
                    <a:pt x="6721221" y="600932"/>
                  </a:lnTo>
                  <a:lnTo>
                    <a:pt x="6697324" y="636376"/>
                  </a:lnTo>
                  <a:lnTo>
                    <a:pt x="6661880" y="660273"/>
                  </a:lnTo>
                  <a:lnTo>
                    <a:pt x="6618478" y="669035"/>
                  </a:lnTo>
                  <a:lnTo>
                    <a:pt x="0" y="669035"/>
                  </a:lnTo>
                  <a:lnTo>
                    <a:pt x="0" y="0"/>
                  </a:lnTo>
                  <a:lnTo>
                    <a:pt x="6618478" y="0"/>
                  </a:lnTo>
                  <a:lnTo>
                    <a:pt x="6661880" y="8762"/>
                  </a:lnTo>
                  <a:lnTo>
                    <a:pt x="6697324" y="32659"/>
                  </a:lnTo>
                  <a:lnTo>
                    <a:pt x="6721221" y="68103"/>
                  </a:lnTo>
                  <a:lnTo>
                    <a:pt x="6729983" y="111505"/>
                  </a:lnTo>
                  <a:close/>
                </a:path>
              </a:pathLst>
            </a:custGeom>
            <a:ln w="12954">
              <a:solidFill>
                <a:srgbClr val="D4E2C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630673" y="5498034"/>
            <a:ext cx="6655434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latin typeface="Calibri"/>
                <a:cs typeface="Calibri"/>
              </a:rPr>
              <a:t>Interact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with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server(s)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through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APIs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and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AJAX</a:t>
            </a:r>
            <a:endParaRPr sz="27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832103" y="5333243"/>
            <a:ext cx="3798570" cy="848994"/>
            <a:chOff x="832103" y="5333243"/>
            <a:chExt cx="3798570" cy="848994"/>
          </a:xfrm>
        </p:grpSpPr>
        <p:sp>
          <p:nvSpPr>
            <p:cNvPr id="33" name="object 33"/>
            <p:cNvSpPr/>
            <p:nvPr/>
          </p:nvSpPr>
          <p:spPr>
            <a:xfrm>
              <a:off x="838580" y="5339720"/>
              <a:ext cx="3785870" cy="836294"/>
            </a:xfrm>
            <a:custGeom>
              <a:avLst/>
              <a:gdLst/>
              <a:ahLst/>
              <a:cxnLst/>
              <a:rect l="l" t="t" r="r" b="b"/>
              <a:pathLst>
                <a:path w="3785870" h="836295">
                  <a:moveTo>
                    <a:pt x="3646297" y="0"/>
                  </a:moveTo>
                  <a:lnTo>
                    <a:pt x="139319" y="0"/>
                  </a:lnTo>
                  <a:lnTo>
                    <a:pt x="95286" y="7102"/>
                  </a:lnTo>
                  <a:lnTo>
                    <a:pt x="57042" y="26878"/>
                  </a:lnTo>
                  <a:lnTo>
                    <a:pt x="26882" y="57036"/>
                  </a:lnTo>
                  <a:lnTo>
                    <a:pt x="7103" y="95281"/>
                  </a:lnTo>
                  <a:lnTo>
                    <a:pt x="0" y="139319"/>
                  </a:lnTo>
                  <a:lnTo>
                    <a:pt x="0" y="696582"/>
                  </a:lnTo>
                  <a:lnTo>
                    <a:pt x="7103" y="740621"/>
                  </a:lnTo>
                  <a:lnTo>
                    <a:pt x="26882" y="778869"/>
                  </a:lnTo>
                  <a:lnTo>
                    <a:pt x="57042" y="809030"/>
                  </a:lnTo>
                  <a:lnTo>
                    <a:pt x="95286" y="828810"/>
                  </a:lnTo>
                  <a:lnTo>
                    <a:pt x="139319" y="835913"/>
                  </a:lnTo>
                  <a:lnTo>
                    <a:pt x="3646297" y="835913"/>
                  </a:lnTo>
                  <a:lnTo>
                    <a:pt x="3690329" y="828810"/>
                  </a:lnTo>
                  <a:lnTo>
                    <a:pt x="3728573" y="809030"/>
                  </a:lnTo>
                  <a:lnTo>
                    <a:pt x="3758733" y="778869"/>
                  </a:lnTo>
                  <a:lnTo>
                    <a:pt x="3778512" y="740621"/>
                  </a:lnTo>
                  <a:lnTo>
                    <a:pt x="3785616" y="696582"/>
                  </a:lnTo>
                  <a:lnTo>
                    <a:pt x="3785616" y="139319"/>
                  </a:lnTo>
                  <a:lnTo>
                    <a:pt x="3778512" y="95281"/>
                  </a:lnTo>
                  <a:lnTo>
                    <a:pt x="3758733" y="57036"/>
                  </a:lnTo>
                  <a:lnTo>
                    <a:pt x="3728573" y="26878"/>
                  </a:lnTo>
                  <a:lnTo>
                    <a:pt x="3690329" y="7102"/>
                  </a:lnTo>
                  <a:lnTo>
                    <a:pt x="3646297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38580" y="5339720"/>
              <a:ext cx="3785870" cy="836294"/>
            </a:xfrm>
            <a:custGeom>
              <a:avLst/>
              <a:gdLst/>
              <a:ahLst/>
              <a:cxnLst/>
              <a:rect l="l" t="t" r="r" b="b"/>
              <a:pathLst>
                <a:path w="3785870" h="836295">
                  <a:moveTo>
                    <a:pt x="0" y="139319"/>
                  </a:moveTo>
                  <a:lnTo>
                    <a:pt x="7103" y="95281"/>
                  </a:lnTo>
                  <a:lnTo>
                    <a:pt x="26882" y="57036"/>
                  </a:lnTo>
                  <a:lnTo>
                    <a:pt x="57042" y="26878"/>
                  </a:lnTo>
                  <a:lnTo>
                    <a:pt x="95286" y="7102"/>
                  </a:lnTo>
                  <a:lnTo>
                    <a:pt x="139319" y="0"/>
                  </a:lnTo>
                  <a:lnTo>
                    <a:pt x="3646297" y="0"/>
                  </a:lnTo>
                  <a:lnTo>
                    <a:pt x="3690329" y="7102"/>
                  </a:lnTo>
                  <a:lnTo>
                    <a:pt x="3728573" y="26878"/>
                  </a:lnTo>
                  <a:lnTo>
                    <a:pt x="3758733" y="57036"/>
                  </a:lnTo>
                  <a:lnTo>
                    <a:pt x="3778512" y="95281"/>
                  </a:lnTo>
                  <a:lnTo>
                    <a:pt x="3785616" y="139319"/>
                  </a:lnTo>
                  <a:lnTo>
                    <a:pt x="3785616" y="696582"/>
                  </a:lnTo>
                  <a:lnTo>
                    <a:pt x="3778512" y="740621"/>
                  </a:lnTo>
                  <a:lnTo>
                    <a:pt x="3758733" y="778869"/>
                  </a:lnTo>
                  <a:lnTo>
                    <a:pt x="3728573" y="809030"/>
                  </a:lnTo>
                  <a:lnTo>
                    <a:pt x="3690329" y="828810"/>
                  </a:lnTo>
                  <a:lnTo>
                    <a:pt x="3646297" y="835913"/>
                  </a:lnTo>
                  <a:lnTo>
                    <a:pt x="139319" y="835913"/>
                  </a:lnTo>
                  <a:lnTo>
                    <a:pt x="95286" y="828810"/>
                  </a:lnTo>
                  <a:lnTo>
                    <a:pt x="57042" y="809030"/>
                  </a:lnTo>
                  <a:lnTo>
                    <a:pt x="26882" y="778869"/>
                  </a:lnTo>
                  <a:lnTo>
                    <a:pt x="7103" y="740621"/>
                  </a:lnTo>
                  <a:lnTo>
                    <a:pt x="0" y="696582"/>
                  </a:lnTo>
                  <a:lnTo>
                    <a:pt x="0" y="139319"/>
                  </a:lnTo>
                  <a:close/>
                </a:path>
              </a:pathLst>
            </a:custGeom>
            <a:ln w="129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282350" y="1629243"/>
            <a:ext cx="2896870" cy="4397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0489" marR="102235" indent="-635" algn="ctr">
              <a:lnSpc>
                <a:spcPct val="134400"/>
              </a:lnSpc>
              <a:spcBef>
                <a:spcPts val="95"/>
              </a:spcBef>
            </a:pPr>
            <a:r>
              <a:rPr sz="4200" dirty="0">
                <a:solidFill>
                  <a:srgbClr val="FFFFFF"/>
                </a:solidFill>
                <a:latin typeface="Calibri"/>
                <a:cs typeface="Calibri"/>
              </a:rPr>
              <a:t>App</a:t>
            </a:r>
            <a:r>
              <a:rPr sz="42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200" spc="-20" dirty="0">
                <a:solidFill>
                  <a:srgbClr val="FFFFFF"/>
                </a:solidFill>
                <a:latin typeface="Calibri"/>
                <a:cs typeface="Calibri"/>
              </a:rPr>
              <a:t>state </a:t>
            </a:r>
            <a:r>
              <a:rPr sz="4200" dirty="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sz="4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200" spc="-10" dirty="0">
                <a:solidFill>
                  <a:srgbClr val="FFFFFF"/>
                </a:solidFill>
                <a:latin typeface="Calibri"/>
                <a:cs typeface="Calibri"/>
              </a:rPr>
              <a:t>actions</a:t>
            </a:r>
            <a:endParaRPr sz="4200">
              <a:latin typeface="Calibri"/>
              <a:cs typeface="Calibri"/>
            </a:endParaRPr>
          </a:p>
          <a:p>
            <a:pPr marL="346710" marR="338455" algn="ctr">
              <a:lnSpc>
                <a:spcPct val="137100"/>
              </a:lnSpc>
              <a:spcBef>
                <a:spcPts val="145"/>
              </a:spcBef>
            </a:pPr>
            <a:r>
              <a:rPr sz="4200" spc="-65" dirty="0">
                <a:solidFill>
                  <a:srgbClr val="FFFFFF"/>
                </a:solidFill>
                <a:latin typeface="Calibri"/>
                <a:cs typeface="Calibri"/>
              </a:rPr>
              <a:t>Templates </a:t>
            </a:r>
            <a:r>
              <a:rPr sz="4200" spc="-10" dirty="0">
                <a:solidFill>
                  <a:srgbClr val="FFFFFF"/>
                </a:solidFill>
                <a:latin typeface="Calibri"/>
                <a:cs typeface="Calibri"/>
              </a:rPr>
              <a:t>Routing</a:t>
            </a:r>
            <a:endParaRPr sz="42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870"/>
              </a:spcBef>
            </a:pPr>
            <a:r>
              <a:rPr sz="420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4200" spc="-1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200" spc="-10" dirty="0">
                <a:solidFill>
                  <a:srgbClr val="FFFFFF"/>
                </a:solidFill>
                <a:latin typeface="Calibri"/>
                <a:cs typeface="Calibri"/>
              </a:rPr>
              <a:t>fetching</a:t>
            </a:r>
            <a:endParaRPr sz="4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Fundamentals</a:t>
            </a:r>
            <a:r>
              <a:rPr spc="-120" dirty="0"/>
              <a:t> </a:t>
            </a:r>
            <a:r>
              <a:rPr dirty="0"/>
              <a:t>of</a:t>
            </a:r>
            <a:r>
              <a:rPr spc="-130" dirty="0"/>
              <a:t> </a:t>
            </a:r>
            <a:r>
              <a:rPr spc="-10" dirty="0"/>
              <a:t>React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2907633"/>
            <a:ext cx="6568440" cy="2257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6415" indent="-513715">
              <a:lnSpc>
                <a:spcPct val="100000"/>
              </a:lnSpc>
              <a:spcBef>
                <a:spcPts val="100"/>
              </a:spcBef>
              <a:buClr>
                <a:srgbClr val="C00000"/>
              </a:buClr>
              <a:buAutoNum type="arabicPeriod"/>
              <a:tabLst>
                <a:tab pos="526415" algn="l"/>
              </a:tabLst>
            </a:pPr>
            <a:r>
              <a:rPr sz="2800" spc="-10" dirty="0">
                <a:latin typeface="Calibri"/>
                <a:cs typeface="Calibri"/>
              </a:rPr>
              <a:t>JavaScript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HTML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same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file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(JSX)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25"/>
              </a:spcBef>
              <a:buClr>
                <a:srgbClr val="C00000"/>
              </a:buClr>
              <a:buFont typeface="Calibri"/>
              <a:buAutoNum type="arabicPeriod"/>
            </a:pPr>
            <a:endParaRPr sz="2800">
              <a:latin typeface="Calibri"/>
              <a:cs typeface="Calibri"/>
            </a:endParaRPr>
          </a:p>
          <a:p>
            <a:pPr marL="526415" indent="-513715">
              <a:lnSpc>
                <a:spcPct val="100000"/>
              </a:lnSpc>
              <a:buClr>
                <a:srgbClr val="C00000"/>
              </a:buClr>
              <a:buAutoNum type="arabicPeriod"/>
              <a:tabLst>
                <a:tab pos="526415" algn="l"/>
              </a:tabLst>
            </a:pPr>
            <a:r>
              <a:rPr sz="2800" dirty="0">
                <a:latin typeface="Calibri"/>
                <a:cs typeface="Calibri"/>
              </a:rPr>
              <a:t>Embrace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functional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programming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25"/>
              </a:spcBef>
              <a:buClr>
                <a:srgbClr val="C00000"/>
              </a:buClr>
              <a:buFont typeface="Calibri"/>
              <a:buAutoNum type="arabicPeriod"/>
            </a:pPr>
            <a:endParaRPr sz="2800">
              <a:latin typeface="Calibri"/>
              <a:cs typeface="Calibri"/>
            </a:endParaRPr>
          </a:p>
          <a:p>
            <a:pPr marL="526415" indent="-513715">
              <a:lnSpc>
                <a:spcPct val="100000"/>
              </a:lnSpc>
              <a:spcBef>
                <a:spcPts val="5"/>
              </a:spcBef>
              <a:buClr>
                <a:srgbClr val="C00000"/>
              </a:buClr>
              <a:buAutoNum type="arabicPeriod"/>
              <a:tabLst>
                <a:tab pos="526415" algn="l"/>
              </a:tabLst>
            </a:pPr>
            <a:r>
              <a:rPr sz="2800" dirty="0">
                <a:latin typeface="Calibri"/>
                <a:cs typeface="Calibri"/>
              </a:rPr>
              <a:t>Components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everywhere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</TotalTime>
  <Words>1016</Words>
  <Application>Microsoft Office PowerPoint</Application>
  <PresentationFormat>Widescreen</PresentationFormat>
  <Paragraphs>219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 MT</vt:lpstr>
      <vt:lpstr>Calibri</vt:lpstr>
      <vt:lpstr>Calibri Light</vt:lpstr>
      <vt:lpstr>Consolas</vt:lpstr>
      <vt:lpstr>Wingdings</vt:lpstr>
      <vt:lpstr>Office Theme</vt:lpstr>
      <vt:lpstr>Introduction to React</vt:lpstr>
      <vt:lpstr>PowerPoint Presentation</vt:lpstr>
      <vt:lpstr>PowerPoint Presentation</vt:lpstr>
      <vt:lpstr>PowerPoint Presentation</vt:lpstr>
      <vt:lpstr>PowerPoint Presentation</vt:lpstr>
      <vt:lpstr>What is React?</vt:lpstr>
      <vt:lpstr>Timeline of front-end JavaScript frameworks</vt:lpstr>
      <vt:lpstr>Common tasks in front-end development</vt:lpstr>
      <vt:lpstr>Fundamentals of React</vt:lpstr>
      <vt:lpstr>JavaScript and HTML in the same file</vt:lpstr>
      <vt:lpstr>JSX: the React programming language</vt:lpstr>
      <vt:lpstr>“React is just JavaScript”</vt:lpstr>
      <vt:lpstr>Functional programming</vt:lpstr>
      <vt:lpstr>Functional programming</vt:lpstr>
      <vt:lpstr>Functional programming</vt:lpstr>
      <vt:lpstr>Functional programming</vt:lpstr>
      <vt:lpstr>Components</vt:lpstr>
      <vt:lpstr>Anatomy of a React component</vt:lpstr>
      <vt:lpstr>Component rendering</vt:lpstr>
      <vt:lpstr>“In React, everything is a component”</vt:lpstr>
      <vt:lpstr>Todo application</vt:lpstr>
      <vt:lpstr>Creating a new React app</vt:lpstr>
      <vt:lpstr>Anatomy of a new React app</vt:lpstr>
      <vt:lpstr>Component Hierarchy</vt:lpstr>
      <vt:lpstr>Special list key property</vt:lpstr>
      <vt:lpstr>What are hooks?</vt:lpstr>
      <vt:lpstr>First React hook: useState</vt:lpstr>
      <vt:lpstr>Predicting component re-rendering</vt:lpstr>
      <vt:lpstr>Second React hook: useEffect</vt:lpstr>
      <vt:lpstr>Building a React project</vt:lpstr>
      <vt:lpstr>3rd party components and libraries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React.js</dc:title>
  <dc:creator>Aaron Smith</dc:creator>
  <cp:lastModifiedBy>KAPITAL DATA</cp:lastModifiedBy>
  <cp:revision>1</cp:revision>
  <dcterms:created xsi:type="dcterms:W3CDTF">2024-11-10T04:06:10Z</dcterms:created>
  <dcterms:modified xsi:type="dcterms:W3CDTF">2025-02-18T08:31:15Z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2020-02-10T00:00:00Z</vt:filetime>
  </property>
  <property fmtid="{D5CDD505-2E9C-101B-9397-08002B2CF9AE}" pid="3" name="Creator">
    <vt:lpwstr>Acrobat PDFMaker 19 for PowerPoint</vt:lpwstr>
  </property>
  <property fmtid="{D5CDD505-2E9C-101B-9397-08002B2CF9AE}" pid="4" name="LastSaved">
    <vt:filetime>2024-11-10T00:00:00Z</vt:filetime>
  </property>
  <property fmtid="{D5CDD505-2E9C-101B-9397-08002B2CF9AE}" pid="5" name="Producer">
    <vt:lpwstr>Adobe PDF Library 19.21.90</vt:lpwstr>
  </property>
</Properties>
</file>