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65" r:id="rId3"/>
    <p:sldId id="266" r:id="rId4"/>
    <p:sldId id="267" r:id="rId5"/>
    <p:sldId id="269" r:id="rId6"/>
    <p:sldId id="268" r:id="rId7"/>
    <p:sldId id="270" r:id="rId8"/>
    <p:sldId id="259" r:id="rId9"/>
    <p:sldId id="262" r:id="rId10"/>
    <p:sldId id="264"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E7FF01"/>
    <a:srgbClr val="152A00"/>
    <a:srgbClr val="4E0233"/>
    <a:srgbClr val="1D3A00"/>
    <a:srgbClr val="00CC99"/>
    <a:srgbClr val="007033"/>
    <a:srgbClr val="FE9202"/>
    <a:srgbClr val="CC009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14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3182570"/>
            <a:ext cx="7177135" cy="916230"/>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a:t>
            </a:r>
            <a:r>
              <a:rPr lang="en-US" dirty="0" smtClean="0"/>
              <a:t>Master </a:t>
            </a:r>
            <a:r>
              <a:rPr lang="en-US" dirty="0"/>
              <a:t>title style</a:t>
            </a:r>
          </a:p>
        </p:txBody>
      </p:sp>
      <p:sp>
        <p:nvSpPr>
          <p:cNvPr id="3" name="Subtitle 2"/>
          <p:cNvSpPr>
            <a:spLocks noGrp="1"/>
          </p:cNvSpPr>
          <p:nvPr>
            <p:ph type="subTitle" idx="1"/>
          </p:nvPr>
        </p:nvSpPr>
        <p:spPr>
          <a:xfrm>
            <a:off x="1059785" y="4098800"/>
            <a:ext cx="7177135" cy="763525"/>
          </a:xfrm>
        </p:spPr>
        <p:txBody>
          <a:bodyPr>
            <a:normAutofit/>
          </a:bodyPr>
          <a:lstStyle>
            <a:lvl1pPr marL="0" indent="0" algn="ctr">
              <a:buNone/>
              <a:defRPr sz="2800" b="0" i="0">
                <a:solidFill>
                  <a:srgbClr val="E7FF0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ctr">
              <a:defRPr sz="3600" baseline="0">
                <a:solidFill>
                  <a:srgbClr val="E7FF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808225"/>
            <a:ext cx="8246070" cy="2901396"/>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10" cy="725349"/>
          </a:xfrm>
        </p:spPr>
        <p:txBody>
          <a:bodyPr>
            <a:normAutofit/>
          </a:bodyPr>
          <a:lstStyle>
            <a:lvl1pPr algn="l">
              <a:defRPr sz="3600">
                <a:solidFill>
                  <a:srgbClr val="E7FF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1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ctr">
              <a:defRPr sz="3600" baseline="0">
                <a:solidFill>
                  <a:srgbClr val="E7FF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349624"/>
            <a:ext cx="9144000" cy="763525"/>
          </a:xfrm>
        </p:spPr>
        <p:txBody>
          <a:bodyPr>
            <a:noAutofit/>
          </a:bodyPr>
          <a:lstStyle/>
          <a:p>
            <a:r>
              <a:rPr lang="en-GB" sz="3300" b="1" dirty="0" smtClean="0"/>
              <a:t>Vacation Spot Development &amp; Property Renting.</a:t>
            </a:r>
            <a:endParaRPr lang="en-US" sz="3300" dirty="0"/>
          </a:p>
        </p:txBody>
      </p:sp>
      <p:sp>
        <p:nvSpPr>
          <p:cNvPr id="5" name="Title 1"/>
          <p:cNvSpPr txBox="1">
            <a:spLocks/>
          </p:cNvSpPr>
          <p:nvPr/>
        </p:nvSpPr>
        <p:spPr>
          <a:xfrm>
            <a:off x="1670605" y="3825940"/>
            <a:ext cx="7635250" cy="1317559"/>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Autofit/>
          </a:bodyPr>
          <a:lstStyle>
            <a:lvl1pPr algn="ctr">
              <a:spcBef>
                <a:spcPct val="0"/>
              </a:spcBef>
              <a:buNone/>
              <a:defRPr sz="2800" b="1">
                <a:solidFill>
                  <a:schemeClr val="bg1"/>
                </a:solidFill>
                <a:latin typeface="+mj-lt"/>
                <a:ea typeface="+mj-ea"/>
                <a:cs typeface="+mj-cs"/>
              </a:defRPr>
            </a:lvl1pPr>
          </a:lstStyle>
          <a:p>
            <a:r>
              <a:rPr lang="en-GB" dirty="0" err="1"/>
              <a:t>Vikas</a:t>
            </a:r>
            <a:r>
              <a:rPr lang="en-GB" dirty="0"/>
              <a:t> </a:t>
            </a:r>
            <a:r>
              <a:rPr lang="en-GB" dirty="0" err="1"/>
              <a:t>Kumbhar</a:t>
            </a:r>
            <a:r>
              <a:rPr lang="en-GB" dirty="0"/>
              <a:t> , </a:t>
            </a:r>
            <a:r>
              <a:rPr lang="en-GB" dirty="0" err="1"/>
              <a:t>Rushikesh</a:t>
            </a:r>
            <a:r>
              <a:rPr lang="en-GB" dirty="0"/>
              <a:t> </a:t>
            </a:r>
            <a:r>
              <a:rPr lang="en-GB" dirty="0" err="1" smtClean="0"/>
              <a:t>Kadam</a:t>
            </a:r>
            <a:r>
              <a:rPr lang="en-GB" dirty="0" smtClean="0"/>
              <a:t>, </a:t>
            </a:r>
            <a:endParaRPr lang="en-GB" dirty="0"/>
          </a:p>
          <a:p>
            <a:r>
              <a:rPr lang="en-GB" dirty="0" err="1"/>
              <a:t>Suraj</a:t>
            </a:r>
            <a:r>
              <a:rPr lang="en-GB" dirty="0"/>
              <a:t> </a:t>
            </a:r>
            <a:r>
              <a:rPr lang="en-GB" dirty="0" err="1"/>
              <a:t>Bavdekar</a:t>
            </a:r>
            <a:r>
              <a:rPr lang="en-GB" dirty="0"/>
              <a:t> , Prasad </a:t>
            </a:r>
            <a:r>
              <a:rPr lang="en-GB" dirty="0" err="1" smtClean="0"/>
              <a:t>Shinde</a:t>
            </a:r>
            <a:r>
              <a:rPr lang="en-GB" dirty="0" smtClean="0"/>
              <a:t>.</a:t>
            </a:r>
            <a:endParaRPr lang="en-US" dirty="0"/>
          </a:p>
        </p:txBody>
      </p:sp>
      <p:sp>
        <p:nvSpPr>
          <p:cNvPr id="6" name="Rectangle 5"/>
          <p:cNvSpPr/>
          <p:nvPr/>
        </p:nvSpPr>
        <p:spPr>
          <a:xfrm>
            <a:off x="1706541" y="4145328"/>
            <a:ext cx="1185704" cy="624252"/>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Autofit/>
          </a:bodyPr>
          <a:lstStyle/>
          <a:p>
            <a:pPr algn="ctr">
              <a:spcBef>
                <a:spcPct val="0"/>
              </a:spcBef>
            </a:pPr>
            <a:r>
              <a:rPr lang="en-GB" sz="3300" b="1" dirty="0" smtClean="0">
                <a:solidFill>
                  <a:schemeClr val="bg1"/>
                </a:solidFill>
                <a:latin typeface="+mj-lt"/>
                <a:ea typeface="+mj-ea"/>
                <a:cs typeface="+mj-cs"/>
              </a:rPr>
              <a:t>By :-</a:t>
            </a:r>
            <a:endParaRPr lang="en-GB" sz="3300" b="1" dirty="0">
              <a:solidFill>
                <a:schemeClr val="bg1"/>
              </a:solidFill>
              <a:latin typeface="+mj-lt"/>
              <a:ea typeface="+mj-ea"/>
              <a:cs typeface="+mj-cs"/>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433880"/>
            <a:ext cx="6108200" cy="725349"/>
          </a:xfrm>
        </p:spPr>
        <p:txBody>
          <a:bodyPr>
            <a:normAutofit/>
          </a:bodyPr>
          <a:lstStyle/>
          <a:p>
            <a:pPr algn="ctr"/>
            <a:r>
              <a:rPr lang="en-US" b="1" dirty="0" smtClean="0"/>
              <a:t>Web Site</a:t>
            </a:r>
            <a:endParaRPr lang="en-US" b="1" dirty="0"/>
          </a:p>
        </p:txBody>
      </p:sp>
      <p:pic>
        <p:nvPicPr>
          <p:cNvPr id="6" name="Picture 5"/>
          <p:cNvPicPr/>
          <p:nvPr/>
        </p:nvPicPr>
        <p:blipFill>
          <a:blip r:embed="rId2"/>
          <a:stretch>
            <a:fillRect/>
          </a:stretch>
        </p:blipFill>
        <p:spPr>
          <a:xfrm>
            <a:off x="1059785" y="1044700"/>
            <a:ext cx="4733855" cy="3970330"/>
          </a:xfrm>
          <a:prstGeom prst="rect">
            <a:avLst/>
          </a:prstGeom>
        </p:spPr>
      </p:pic>
    </p:spTree>
    <p:extLst>
      <p:ext uri="{BB962C8B-B14F-4D97-AF65-F5344CB8AC3E}">
        <p14:creationId xmlns:p14="http://schemas.microsoft.com/office/powerpoint/2010/main" val="238050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209 Thank You Message Computer Photos - Free &amp;amp; Royalty-Free Stock Photos  from Dreamstim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C:\Users\shind\AppData\Local\Microsoft\Windows\INetCache\IE\B4ZZGS3Z\code-coding-computer-57117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8719" y="1960930"/>
            <a:ext cx="5114951" cy="28771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83425" y="1037600"/>
            <a:ext cx="320664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solidFill>
                  <a:schemeClr val="accent3">
                    <a:lumMod val="75000"/>
                  </a:schemeClr>
                </a:solidFill>
                <a:effectLst>
                  <a:outerShdw blurRad="76200" dist="50800" dir="5400000" algn="tl" rotWithShape="0">
                    <a:srgbClr val="000000">
                      <a:alpha val="65000"/>
                    </a:srgbClr>
                  </a:outerShdw>
                </a:effectLst>
              </a:rPr>
              <a:t>T</a:t>
            </a:r>
            <a:r>
              <a:rPr lang="en-US" sz="5400" b="1" cap="none" spc="50" dirty="0" smtClean="0">
                <a:ln w="11430"/>
                <a:solidFill>
                  <a:schemeClr val="accent6">
                    <a:lumMod val="75000"/>
                  </a:schemeClr>
                </a:solidFill>
                <a:effectLst>
                  <a:outerShdw blurRad="76200" dist="50800" dir="5400000" algn="tl" rotWithShape="0">
                    <a:srgbClr val="000000">
                      <a:alpha val="65000"/>
                    </a:srgbClr>
                  </a:outerShdw>
                </a:effectLst>
              </a:rPr>
              <a:t>h</a:t>
            </a:r>
            <a:r>
              <a:rPr lang="en-US" sz="5400" b="1" cap="none" spc="50" dirty="0" smtClean="0">
                <a:ln w="11430"/>
                <a:solidFill>
                  <a:schemeClr val="accent5">
                    <a:lumMod val="75000"/>
                  </a:schemeClr>
                </a:solidFill>
                <a:effectLst>
                  <a:outerShdw blurRad="76200" dist="50800" dir="5400000" algn="tl" rotWithShape="0">
                    <a:srgbClr val="000000">
                      <a:alpha val="65000"/>
                    </a:srgbClr>
                  </a:outerShdw>
                </a:effectLst>
              </a:rPr>
              <a:t>a</a:t>
            </a:r>
            <a:r>
              <a:rPr lang="en-US" sz="5400" b="1" cap="none" spc="50" dirty="0" smtClean="0">
                <a:ln w="11430"/>
                <a:solidFill>
                  <a:schemeClr val="accent6">
                    <a:lumMod val="60000"/>
                    <a:lumOff val="40000"/>
                  </a:schemeClr>
                </a:solidFill>
                <a:effectLst>
                  <a:outerShdw blurRad="76200" dist="50800" dir="5400000" algn="tl" rotWithShape="0">
                    <a:srgbClr val="000000">
                      <a:alpha val="65000"/>
                    </a:srgbClr>
                  </a:outerShdw>
                </a:effectLst>
              </a:rPr>
              <a:t>n</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 </a:t>
            </a:r>
            <a:r>
              <a:rPr lang="en-US" sz="5400" b="1" cap="none" spc="50" dirty="0" smtClean="0">
                <a:ln w="11430"/>
                <a:solidFill>
                  <a:srgbClr val="FFFF00"/>
                </a:solidFill>
                <a:effectLst>
                  <a:outerShdw blurRad="76200" dist="50800" dir="5400000" algn="tl" rotWithShape="0">
                    <a:srgbClr val="000000">
                      <a:alpha val="65000"/>
                    </a:srgbClr>
                  </a:outerShdw>
                </a:effectLst>
              </a:rPr>
              <a:t>Y</a:t>
            </a:r>
            <a:r>
              <a:rPr lang="en-US" sz="5400" b="1" cap="none" spc="50" dirty="0" smtClean="0">
                <a:ln w="11430"/>
                <a:solidFill>
                  <a:schemeClr val="tx2">
                    <a:lumMod val="60000"/>
                    <a:lumOff val="40000"/>
                  </a:schemeClr>
                </a:solidFill>
                <a:effectLst>
                  <a:outerShdw blurRad="76200" dist="50800" dir="5400000" algn="tl" rotWithShape="0">
                    <a:srgbClr val="000000">
                      <a:alpha val="65000"/>
                    </a:srgbClr>
                  </a:outerShdw>
                </a:effectLst>
              </a:rPr>
              <a:t>o</a:t>
            </a:r>
            <a:r>
              <a:rPr lang="en-US" sz="5400" b="1" cap="none" spc="50" dirty="0" smtClean="0">
                <a:ln w="11430"/>
                <a:solidFill>
                  <a:srgbClr val="66FFCC"/>
                </a:solidFill>
                <a:effectLst>
                  <a:outerShdw blurRad="76200" dist="50800" dir="5400000" algn="tl" rotWithShape="0">
                    <a:srgbClr val="000000">
                      <a:alpha val="65000"/>
                    </a:srgbClr>
                  </a:outerShdw>
                </a:effectLst>
              </a:rPr>
              <a:t>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5" y="433880"/>
            <a:ext cx="3664919" cy="725349"/>
          </a:xfrm>
        </p:spPr>
        <p:txBody>
          <a:bodyPr>
            <a:noAutofit/>
          </a:bodyPr>
          <a:lstStyle/>
          <a:p>
            <a:r>
              <a:rPr lang="en-US" sz="8000" b="1" dirty="0" smtClean="0">
                <a:effectLst>
                  <a:outerShdw blurRad="38100" dist="38100" dir="2700000" algn="tl">
                    <a:srgbClr val="000000">
                      <a:alpha val="43137"/>
                    </a:srgbClr>
                  </a:outerShdw>
                </a:effectLst>
              </a:rPr>
              <a:t>WHY ?</a:t>
            </a:r>
            <a:endParaRPr lang="en-US" sz="8000" b="1" dirty="0">
              <a:effectLst>
                <a:outerShdw blurRad="38100" dist="38100" dir="2700000" algn="tl">
                  <a:srgbClr val="000000">
                    <a:alpha val="43137"/>
                  </a:srgbClr>
                </a:outerShdw>
              </a:effectLst>
            </a:endParaRPr>
          </a:p>
        </p:txBody>
      </p:sp>
      <p:pic>
        <p:nvPicPr>
          <p:cNvPr id="2050" name="Picture 2" descr="C:\Users\shind\AppData\Local\Microsoft\Windows\INetCache\IE\84VD6SJE\thinking-1516050455kBM[1].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5677" b="97760" l="10000" r="90000">
                        <a14:backgroundMark x1="45763" y1="12031" x2="45763" y2="12031"/>
                        <a14:backgroundMark x1="35593" y1="21354" x2="35593" y2="21354"/>
                      </a14:backgroundRemoval>
                    </a14:imgEffect>
                  </a14:imgLayer>
                </a14:imgProps>
              </a:ext>
              <a:ext uri="{28A0092B-C50C-407E-A947-70E740481C1C}">
                <a14:useLocalDpi xmlns:a14="http://schemas.microsoft.com/office/drawing/2010/main" val="0"/>
              </a:ext>
            </a:extLst>
          </a:blip>
          <a:srcRect/>
          <a:stretch>
            <a:fillRect/>
          </a:stretch>
        </p:blipFill>
        <p:spPr bwMode="auto">
          <a:xfrm>
            <a:off x="-619970" y="-176940"/>
            <a:ext cx="3161109"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48965" y="1655520"/>
            <a:ext cx="6108200" cy="3206805"/>
          </a:xfrm>
        </p:spPr>
        <p:txBody>
          <a:bodyPr>
            <a:normAutofit fontScale="62500" lnSpcReduction="20000"/>
          </a:bodyPr>
          <a:lstStyle/>
          <a:p>
            <a:pPr marL="0" indent="0">
              <a:buNone/>
            </a:pPr>
            <a:r>
              <a:rPr lang="en-US" dirty="0" smtClean="0"/>
              <a:t>In our College days we all face Different problems , different stress And when things come to enjoy college days or enjoy the some memorable days.</a:t>
            </a:r>
          </a:p>
          <a:p>
            <a:pPr marL="0" indent="0">
              <a:buNone/>
            </a:pPr>
            <a:endParaRPr lang="en-US" dirty="0" smtClean="0"/>
          </a:p>
          <a:p>
            <a:pPr marL="0" indent="0">
              <a:buNone/>
            </a:pPr>
            <a:r>
              <a:rPr lang="en-US" dirty="0" smtClean="0"/>
              <a:t>We plan a trip with our close ones</a:t>
            </a:r>
          </a:p>
          <a:p>
            <a:pPr marL="0" indent="0">
              <a:buNone/>
            </a:pPr>
            <a:r>
              <a:rPr lang="en-US" sz="3800" b="1" dirty="0" smtClean="0">
                <a:effectLst>
                  <a:outerShdw blurRad="38100" dist="38100" dir="2700000" algn="tl">
                    <a:srgbClr val="000000">
                      <a:alpha val="43137"/>
                    </a:srgbClr>
                  </a:outerShdw>
                </a:effectLst>
              </a:rPr>
              <a:t>But…</a:t>
            </a:r>
            <a:endParaRPr lang="en-US" b="1" dirty="0" smtClean="0">
              <a:effectLst>
                <a:outerShdw blurRad="38100" dist="38100" dir="2700000" algn="tl">
                  <a:srgbClr val="000000">
                    <a:alpha val="43137"/>
                  </a:srgbClr>
                </a:outerShdw>
              </a:effectLst>
            </a:endParaRPr>
          </a:p>
          <a:p>
            <a:pPr marL="0" indent="0">
              <a:buNone/>
            </a:pPr>
            <a:r>
              <a:rPr lang="en-US" dirty="0" smtClean="0"/>
              <a:t>The Plane is sometime get cancel like “</a:t>
            </a:r>
            <a:r>
              <a:rPr lang="en-US" dirty="0" err="1" smtClean="0"/>
              <a:t>goa</a:t>
            </a:r>
            <a:r>
              <a:rPr lang="en-US" dirty="0" smtClean="0"/>
              <a:t> trip” every one have this experience once in life of GOA PLAN CANCEL in our life due to small reasons, so when things come to decide our </a:t>
            </a:r>
            <a:r>
              <a:rPr lang="en-US" dirty="0" err="1" smtClean="0"/>
              <a:t>eDAC</a:t>
            </a:r>
            <a:r>
              <a:rPr lang="en-US" dirty="0" smtClean="0"/>
              <a:t> project subject we decide to build a web site for make those trips more easy and weekends plan more comfortable to decide were and when we want to go and where we can stay…</a:t>
            </a:r>
            <a:endParaRPr lang="en-US" dirty="0"/>
          </a:p>
        </p:txBody>
      </p:sp>
    </p:spTree>
    <p:extLst>
      <p:ext uri="{BB962C8B-B14F-4D97-AF65-F5344CB8AC3E}">
        <p14:creationId xmlns:p14="http://schemas.microsoft.com/office/powerpoint/2010/main" val="297389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ind\AppData\Local\Microsoft\Windows\INetCache\IE\J4ZJX16I\light-bulb-idea[1].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6146" b="94688" l="10000" r="90000">
                        <a14:foregroundMark x1="53594" y1="54583" x2="52891" y2="21979"/>
                        <a14:foregroundMark x1="50781" y1="45417" x2="50781" y2="45417"/>
                        <a14:foregroundMark x1="46250" y1="26458" x2="49844" y2="31146"/>
                        <a14:foregroundMark x1="43672" y1="35938" x2="61250" y2="35313"/>
                        <a14:foregroundMark x1="58594" y1="26146" x2="51016" y2="44792"/>
                        <a14:foregroundMark x1="59766" y1="45104" x2="46484" y2="39063"/>
                        <a14:foregroundMark x1="43984" y1="25000" x2="43984" y2="25000"/>
                        <a14:foregroundMark x1="45859" y1="21771" x2="56328" y2="14167"/>
                        <a14:foregroundMark x1="56328" y1="17396" x2="63906" y2="26250"/>
                        <a14:foregroundMark x1="64375" y1="30104" x2="62969" y2="42708"/>
                        <a14:foregroundMark x1="40625" y1="29375" x2="48281" y2="48438"/>
                        <a14:foregroundMark x1="41094" y1="88333" x2="41094" y2="88333"/>
                        <a14:foregroundMark x1="63438" y1="88958" x2="36328" y2="88333"/>
                        <a14:foregroundMark x1="69141" y1="88958" x2="53984" y2="90938"/>
                        <a14:foregroundMark x1="55859" y1="28750" x2="55391" y2="23125"/>
                        <a14:foregroundMark x1="50156" y1="25625" x2="50156" y2="25625"/>
                        <a14:foregroundMark x1="60156" y1="42708" x2="39219" y2="17396"/>
                        <a14:foregroundMark x1="67734" y1="29375" x2="40156" y2="32604"/>
                      </a14:backgroundRemoval>
                    </a14:imgEffect>
                  </a14:imgLayer>
                </a14:imgProps>
              </a:ext>
              <a:ext uri="{28A0092B-C50C-407E-A947-70E740481C1C}">
                <a14:useLocalDpi xmlns:a14="http://schemas.microsoft.com/office/drawing/2010/main" val="0"/>
              </a:ext>
            </a:extLst>
          </a:blip>
          <a:srcRect/>
          <a:stretch>
            <a:fillRect/>
          </a:stretch>
        </p:blipFill>
        <p:spPr bwMode="auto">
          <a:xfrm>
            <a:off x="7162411" y="433880"/>
            <a:ext cx="2003754" cy="15028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48965" y="1044700"/>
            <a:ext cx="8246070" cy="916230"/>
          </a:xfrm>
        </p:spPr>
        <p:txBody>
          <a:bodyPr>
            <a:normAutofit/>
          </a:bodyPr>
          <a:lstStyle/>
          <a:p>
            <a:r>
              <a:rPr lang="en-US" b="1" dirty="0" smtClean="0"/>
              <a:t>CONCEPT</a:t>
            </a:r>
            <a:endParaRPr lang="en-US" b="1" dirty="0"/>
          </a:p>
        </p:txBody>
      </p:sp>
      <p:sp>
        <p:nvSpPr>
          <p:cNvPr id="3" name="Content Placeholder 2"/>
          <p:cNvSpPr>
            <a:spLocks noGrp="1"/>
          </p:cNvSpPr>
          <p:nvPr>
            <p:ph idx="1"/>
          </p:nvPr>
        </p:nvSpPr>
        <p:spPr/>
        <p:txBody>
          <a:bodyPr/>
          <a:lstStyle/>
          <a:p>
            <a:r>
              <a:rPr lang="en-IN" dirty="0"/>
              <a:t>Our Project is based on </a:t>
            </a:r>
            <a:r>
              <a:rPr lang="en-IN" dirty="0">
                <a:solidFill>
                  <a:srgbClr val="FFFF00"/>
                </a:solidFill>
                <a:effectLst>
                  <a:outerShdw blurRad="38100" dist="38100" dir="2700000" algn="tl">
                    <a:srgbClr val="000000">
                      <a:alpha val="43137"/>
                    </a:srgbClr>
                  </a:outerShdw>
                </a:effectLst>
              </a:rPr>
              <a:t>PDCA</a:t>
            </a:r>
            <a:r>
              <a:rPr lang="en-IN" dirty="0"/>
              <a:t> which is stands for </a:t>
            </a:r>
            <a:r>
              <a:rPr lang="en-IN" dirty="0">
                <a:solidFill>
                  <a:srgbClr val="FFFF00"/>
                </a:solidFill>
                <a:effectLst>
                  <a:outerShdw blurRad="38100" dist="38100" dir="2700000" algn="tl">
                    <a:srgbClr val="000000">
                      <a:alpha val="43137"/>
                    </a:srgbClr>
                  </a:outerShdw>
                </a:effectLst>
              </a:rPr>
              <a:t>Plan Do Check Act</a:t>
            </a:r>
            <a:r>
              <a:rPr lang="en-IN" dirty="0"/>
              <a:t>. The concept of our project is simple, we are here to give the platform to </a:t>
            </a:r>
            <a:r>
              <a:rPr lang="en-IN" b="1" dirty="0">
                <a:solidFill>
                  <a:srgbClr val="00B050"/>
                </a:solidFill>
                <a:effectLst>
                  <a:outerShdw blurRad="38100" dist="38100" dir="2700000" algn="tl">
                    <a:srgbClr val="000000">
                      <a:alpha val="43137"/>
                    </a:srgbClr>
                  </a:outerShdw>
                </a:effectLst>
              </a:rPr>
              <a:t>Plan</a:t>
            </a:r>
            <a:r>
              <a:rPr lang="en-IN" dirty="0"/>
              <a:t> the </a:t>
            </a:r>
            <a:r>
              <a:rPr lang="en-IN" dirty="0" smtClean="0"/>
              <a:t>vacation, </a:t>
            </a:r>
            <a:r>
              <a:rPr lang="en-IN" b="1" dirty="0">
                <a:solidFill>
                  <a:srgbClr val="00B050"/>
                </a:solidFill>
                <a:effectLst>
                  <a:outerShdw blurRad="38100" dist="38100" dir="2700000" algn="tl">
                    <a:srgbClr val="000000">
                      <a:alpha val="43137"/>
                    </a:srgbClr>
                  </a:outerShdw>
                </a:effectLst>
              </a:rPr>
              <a:t>Do</a:t>
            </a:r>
            <a:r>
              <a:rPr lang="en-IN" dirty="0"/>
              <a:t> take a single minute to decide vacation </a:t>
            </a:r>
            <a:r>
              <a:rPr lang="en-IN" dirty="0" smtClean="0"/>
              <a:t>spot, </a:t>
            </a:r>
            <a:r>
              <a:rPr lang="en-IN" b="1" dirty="0">
                <a:solidFill>
                  <a:srgbClr val="00B050"/>
                </a:solidFill>
                <a:effectLst>
                  <a:outerShdw blurRad="38100" dist="38100" dir="2700000" algn="tl">
                    <a:srgbClr val="000000">
                      <a:alpha val="43137"/>
                    </a:srgbClr>
                  </a:outerShdw>
                </a:effectLst>
              </a:rPr>
              <a:t>Check</a:t>
            </a:r>
            <a:r>
              <a:rPr lang="en-IN" dirty="0"/>
              <a:t> the nearby property for </a:t>
            </a:r>
            <a:r>
              <a:rPr lang="en-IN" dirty="0" smtClean="0"/>
              <a:t>stay, </a:t>
            </a:r>
            <a:r>
              <a:rPr lang="en-IN" b="1" dirty="0">
                <a:solidFill>
                  <a:srgbClr val="00B050"/>
                </a:solidFill>
                <a:effectLst>
                  <a:outerShdw blurRad="38100" dist="38100" dir="2700000" algn="tl">
                    <a:srgbClr val="000000">
                      <a:alpha val="43137"/>
                    </a:srgbClr>
                  </a:outerShdw>
                </a:effectLst>
              </a:rPr>
              <a:t>Act</a:t>
            </a:r>
            <a:r>
              <a:rPr lang="en-IN" dirty="0"/>
              <a:t> without worries &amp; enjoy the vacation.</a:t>
            </a:r>
            <a:endParaRPr lang="en-US" dirty="0"/>
          </a:p>
        </p:txBody>
      </p:sp>
    </p:spTree>
    <p:extLst>
      <p:ext uri="{BB962C8B-B14F-4D97-AF65-F5344CB8AC3E}">
        <p14:creationId xmlns:p14="http://schemas.microsoft.com/office/powerpoint/2010/main" val="93704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433880"/>
            <a:ext cx="2443280" cy="725349"/>
          </a:xfrm>
        </p:spPr>
        <p:txBody>
          <a:bodyPr>
            <a:normAutofit/>
          </a:bodyPr>
          <a:lstStyle/>
          <a:p>
            <a:pPr algn="ctr"/>
            <a:r>
              <a:rPr lang="en-US" b="1" dirty="0" smtClean="0"/>
              <a:t>OBJECTIVE</a:t>
            </a:r>
            <a:endParaRPr lang="en-US" b="1" dirty="0"/>
          </a:p>
        </p:txBody>
      </p:sp>
      <p:sp>
        <p:nvSpPr>
          <p:cNvPr id="5" name="Content Placeholder 4"/>
          <p:cNvSpPr>
            <a:spLocks noGrp="1"/>
          </p:cNvSpPr>
          <p:nvPr>
            <p:ph idx="1"/>
          </p:nvPr>
        </p:nvSpPr>
        <p:spPr>
          <a:xfrm>
            <a:off x="448965" y="1197405"/>
            <a:ext cx="6108200" cy="3511061"/>
          </a:xfrm>
        </p:spPr>
        <p:txBody>
          <a:bodyPr>
            <a:normAutofit fontScale="85000" lnSpcReduction="10000"/>
          </a:bodyPr>
          <a:lstStyle/>
          <a:p>
            <a:pPr marL="0" indent="0">
              <a:buNone/>
            </a:pPr>
            <a:r>
              <a:rPr lang="en-IN" dirty="0"/>
              <a:t>The objective of this project is to develop </a:t>
            </a:r>
            <a:r>
              <a:rPr lang="en-IN" dirty="0" smtClean="0"/>
              <a:t>vacation </a:t>
            </a:r>
            <a:r>
              <a:rPr lang="en-IN" dirty="0"/>
              <a:t>spots and give an opportunity to the people to level up their livelihood by renting their property for visitors to stay. All this are happening on single platform by just one web site/ application where visitors or the people who want to make their vacation </a:t>
            </a:r>
            <a:r>
              <a:rPr lang="en-IN" dirty="0" smtClean="0"/>
              <a:t>worriless and make </a:t>
            </a:r>
            <a:r>
              <a:rPr lang="en-IN" dirty="0"/>
              <a:t>stay at their vacation spot by renting nearby personal property, it can be done from the comfort of home through the Internet</a:t>
            </a:r>
            <a:endParaRPr lang="en-US" dirty="0"/>
          </a:p>
        </p:txBody>
      </p:sp>
    </p:spTree>
    <p:extLst>
      <p:ext uri="{BB962C8B-B14F-4D97-AF65-F5344CB8AC3E}">
        <p14:creationId xmlns:p14="http://schemas.microsoft.com/office/powerpoint/2010/main" val="111805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916230"/>
          </a:xfrm>
        </p:spPr>
        <p:txBody>
          <a:bodyPr>
            <a:normAutofit/>
          </a:bodyPr>
          <a:lstStyle/>
          <a:p>
            <a:r>
              <a:rPr lang="en-GB" b="1" dirty="0" smtClean="0">
                <a:effectLst/>
              </a:rPr>
              <a:t>IMPLEMENTATION TECHNOLOGIE</a:t>
            </a:r>
            <a:endParaRPr lang="en-US" b="1" dirty="0"/>
          </a:p>
        </p:txBody>
      </p:sp>
      <p:sp>
        <p:nvSpPr>
          <p:cNvPr id="3" name="Content Placeholder 2"/>
          <p:cNvSpPr>
            <a:spLocks noGrp="1"/>
          </p:cNvSpPr>
          <p:nvPr>
            <p:ph idx="1"/>
          </p:nvPr>
        </p:nvSpPr>
        <p:spPr>
          <a:xfrm>
            <a:off x="448965" y="1808224"/>
            <a:ext cx="8551480" cy="3206805"/>
          </a:xfrm>
        </p:spPr>
        <p:txBody>
          <a:bodyPr>
            <a:normAutofit/>
          </a:bodyPr>
          <a:lstStyle/>
          <a:p>
            <a:pPr marL="0" indent="0" algn="l">
              <a:lnSpc>
                <a:spcPct val="150000"/>
              </a:lnSpc>
              <a:spcBef>
                <a:spcPts val="500"/>
              </a:spcBef>
              <a:buNone/>
            </a:pPr>
            <a:r>
              <a:rPr lang="en-IN" dirty="0"/>
              <a:t>The system is implemented using </a:t>
            </a:r>
            <a:r>
              <a:rPr lang="en-IN" b="1" dirty="0"/>
              <a:t>MERN</a:t>
            </a:r>
            <a:r>
              <a:rPr lang="en-IN" dirty="0"/>
              <a:t> stack </a:t>
            </a:r>
            <a:r>
              <a:rPr lang="en-IN" dirty="0" smtClean="0"/>
              <a:t>approach</a:t>
            </a:r>
          </a:p>
          <a:p>
            <a:pPr lvl="0">
              <a:lnSpc>
                <a:spcPct val="150000"/>
              </a:lnSpc>
              <a:spcBef>
                <a:spcPts val="500"/>
              </a:spcBef>
            </a:pPr>
            <a:r>
              <a:rPr lang="en-GB" b="1" dirty="0" err="1"/>
              <a:t>MongoDB</a:t>
            </a:r>
            <a:endParaRPr lang="en-US" dirty="0"/>
          </a:p>
          <a:p>
            <a:pPr lvl="0"/>
            <a:r>
              <a:rPr lang="en-US" b="1" dirty="0"/>
              <a:t>Express</a:t>
            </a:r>
            <a:endParaRPr lang="en-US" dirty="0"/>
          </a:p>
          <a:p>
            <a:pPr lvl="0"/>
            <a:r>
              <a:rPr lang="en-US" b="1" dirty="0"/>
              <a:t>React</a:t>
            </a:r>
            <a:endParaRPr lang="en-US" dirty="0"/>
          </a:p>
          <a:p>
            <a:pPr lvl="0"/>
            <a:r>
              <a:rPr lang="en-US" b="1" dirty="0" smtClean="0"/>
              <a:t>Node.js</a:t>
            </a:r>
            <a:endParaRPr lang="en-US" dirty="0"/>
          </a:p>
        </p:txBody>
      </p:sp>
    </p:spTree>
    <p:extLst>
      <p:ext uri="{BB962C8B-B14F-4D97-AF65-F5344CB8AC3E}">
        <p14:creationId xmlns:p14="http://schemas.microsoft.com/office/powerpoint/2010/main" val="27189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28470"/>
            <a:ext cx="9144000" cy="916230"/>
          </a:xfrm>
        </p:spPr>
        <p:txBody>
          <a:bodyPr>
            <a:normAutofit/>
          </a:bodyPr>
          <a:lstStyle/>
          <a:p>
            <a:pPr algn="ctr"/>
            <a:r>
              <a:rPr lang="en-US" b="1" dirty="0" smtClean="0"/>
              <a:t>FLOW</a:t>
            </a:r>
            <a:endParaRPr lang="en-US" b="1" dirty="0"/>
          </a:p>
        </p:txBody>
      </p:sp>
      <p:pic>
        <p:nvPicPr>
          <p:cNvPr id="7" name="Picture 6"/>
          <p:cNvPicPr/>
          <p:nvPr/>
        </p:nvPicPr>
        <p:blipFill>
          <a:blip r:embed="rId2"/>
          <a:stretch>
            <a:fillRect/>
          </a:stretch>
        </p:blipFill>
        <p:spPr>
          <a:xfrm>
            <a:off x="2281424" y="1044700"/>
            <a:ext cx="3512215" cy="3970330"/>
          </a:xfrm>
          <a:prstGeom prst="rect">
            <a:avLst/>
          </a:prstGeom>
        </p:spPr>
      </p:pic>
    </p:spTree>
    <p:extLst>
      <p:ext uri="{BB962C8B-B14F-4D97-AF65-F5344CB8AC3E}">
        <p14:creationId xmlns:p14="http://schemas.microsoft.com/office/powerpoint/2010/main" val="222962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916230"/>
          </a:xfrm>
        </p:spPr>
        <p:txBody>
          <a:bodyPr>
            <a:normAutofit/>
          </a:bodyPr>
          <a:lstStyle/>
          <a:p>
            <a:r>
              <a:rPr lang="en-US" b="1" dirty="0" smtClean="0"/>
              <a:t>MODULE</a:t>
            </a:r>
            <a:endParaRPr lang="en-US" b="1" dirty="0"/>
          </a:p>
        </p:txBody>
      </p:sp>
      <p:sp>
        <p:nvSpPr>
          <p:cNvPr id="3" name="Content Placeholder 2"/>
          <p:cNvSpPr>
            <a:spLocks noGrp="1"/>
          </p:cNvSpPr>
          <p:nvPr>
            <p:ph idx="1"/>
          </p:nvPr>
        </p:nvSpPr>
        <p:spPr/>
        <p:txBody>
          <a:bodyPr>
            <a:normAutofit fontScale="92500" lnSpcReduction="10000"/>
          </a:bodyPr>
          <a:lstStyle/>
          <a:p>
            <a:pPr marL="0" indent="0" algn="l">
              <a:buNone/>
            </a:pPr>
            <a:r>
              <a:rPr lang="en-US" b="1" dirty="0">
                <a:effectLst>
                  <a:outerShdw blurRad="38100" dist="38100" dir="2700000" algn="tl">
                    <a:srgbClr val="000000">
                      <a:alpha val="43137"/>
                    </a:srgbClr>
                  </a:outerShdw>
                </a:effectLst>
              </a:rPr>
              <a:t>Iterative </a:t>
            </a:r>
            <a:r>
              <a:rPr lang="en-US" b="1" dirty="0" smtClean="0">
                <a:effectLst>
                  <a:outerShdw blurRad="38100" dist="38100" dir="2700000" algn="tl">
                    <a:srgbClr val="000000">
                      <a:alpha val="43137"/>
                    </a:srgbClr>
                  </a:outerShdw>
                </a:effectLst>
              </a:rPr>
              <a:t>Model :</a:t>
            </a:r>
            <a:r>
              <a:rPr lang="en-US" b="1" dirty="0">
                <a:effectLst>
                  <a:outerShdw blurRad="38100" dist="38100" dir="2700000" algn="tl">
                    <a:srgbClr val="000000">
                      <a:alpha val="43137"/>
                    </a:srgbClr>
                  </a:outerShdw>
                </a:effectLst>
              </a:rPr>
              <a:t> </a:t>
            </a:r>
            <a:endParaRPr lang="en-US" b="1" dirty="0" smtClean="0">
              <a:effectLst>
                <a:outerShdw blurRad="38100" dist="38100" dir="2700000" algn="tl">
                  <a:srgbClr val="000000">
                    <a:alpha val="43137"/>
                  </a:srgbClr>
                </a:outerShdw>
              </a:effectLst>
            </a:endParaRPr>
          </a:p>
          <a:p>
            <a:pPr marL="0" indent="0" algn="l">
              <a:buNone/>
            </a:pPr>
            <a:r>
              <a:rPr lang="en-US" sz="1900" dirty="0"/>
              <a:t>	</a:t>
            </a:r>
            <a:r>
              <a:rPr lang="en-US" sz="1600" dirty="0" smtClean="0"/>
              <a:t>In </a:t>
            </a:r>
            <a:r>
              <a:rPr lang="en-US" sz="1600" dirty="0"/>
              <a:t>this Model, you can start with some of the software specifications and develop the first version of the software. After the first version if there is a need to change the software, then a new version of the software is created with a new iteration. Every release of the Iterative Model finishes in an exact and fixed period that is called iteration</a:t>
            </a:r>
            <a:endParaRPr lang="en-US" sz="1600" b="1" dirty="0" smtClean="0"/>
          </a:p>
          <a:p>
            <a:pPr marL="0" indent="0" algn="l">
              <a:buNone/>
            </a:pPr>
            <a:r>
              <a:rPr lang="en-US" b="1" dirty="0">
                <a:effectLst>
                  <a:outerShdw blurRad="38100" dist="38100" dir="2700000" algn="tl">
                    <a:srgbClr val="000000">
                      <a:alpha val="43137"/>
                    </a:srgbClr>
                  </a:outerShdw>
                </a:effectLst>
              </a:rPr>
              <a:t>Why Iterative Model ?</a:t>
            </a:r>
          </a:p>
          <a:p>
            <a:pPr algn="l"/>
            <a:r>
              <a:rPr lang="en-US" sz="1600" dirty="0" smtClean="0"/>
              <a:t>We have clarity about our requirements.</a:t>
            </a:r>
          </a:p>
          <a:p>
            <a:pPr algn="l"/>
            <a:r>
              <a:rPr lang="en-US" sz="1600" dirty="0" smtClean="0"/>
              <a:t>It is easy </a:t>
            </a:r>
            <a:r>
              <a:rPr lang="en-US" sz="1600" dirty="0"/>
              <a:t>to understand</a:t>
            </a:r>
            <a:r>
              <a:rPr lang="en-US" sz="1600" dirty="0" smtClean="0"/>
              <a:t>.</a:t>
            </a:r>
          </a:p>
          <a:p>
            <a:pPr algn="l"/>
            <a:r>
              <a:rPr lang="en-US" sz="1600" dirty="0" smtClean="0"/>
              <a:t>We know software </a:t>
            </a:r>
            <a:r>
              <a:rPr lang="en-US" sz="1600" dirty="0"/>
              <a:t>application </a:t>
            </a:r>
            <a:r>
              <a:rPr lang="en-US" sz="1600" dirty="0" smtClean="0"/>
              <a:t>is going to be </a:t>
            </a:r>
            <a:r>
              <a:rPr lang="en-US" sz="1600" dirty="0"/>
              <a:t>large</a:t>
            </a:r>
            <a:r>
              <a:rPr lang="en-US" sz="1600" dirty="0" smtClean="0"/>
              <a:t>.</a:t>
            </a:r>
          </a:p>
          <a:p>
            <a:pPr algn="l"/>
            <a:r>
              <a:rPr lang="en-US" sz="1600" dirty="0" smtClean="0"/>
              <a:t>And not but not least the </a:t>
            </a:r>
            <a:r>
              <a:rPr lang="en-US" sz="1600" dirty="0"/>
              <a:t>requirement </a:t>
            </a:r>
            <a:r>
              <a:rPr lang="en-US" sz="1600" dirty="0" smtClean="0"/>
              <a:t>are going to be changes </a:t>
            </a:r>
            <a:r>
              <a:rPr lang="en-US" sz="1600" dirty="0"/>
              <a:t>in future.</a:t>
            </a:r>
          </a:p>
        </p:txBody>
      </p:sp>
    </p:spTree>
    <p:extLst>
      <p:ext uri="{BB962C8B-B14F-4D97-AF65-F5344CB8AC3E}">
        <p14:creationId xmlns:p14="http://schemas.microsoft.com/office/powerpoint/2010/main" val="57361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433880"/>
            <a:ext cx="6108200" cy="725349"/>
          </a:xfrm>
        </p:spPr>
        <p:txBody>
          <a:bodyPr>
            <a:normAutofit/>
          </a:bodyPr>
          <a:lstStyle/>
          <a:p>
            <a:r>
              <a:rPr lang="en-US" b="1" dirty="0" smtClean="0"/>
              <a:t>FUTURE SCOPE</a:t>
            </a:r>
            <a:endParaRPr lang="en-US" b="1" dirty="0"/>
          </a:p>
        </p:txBody>
      </p:sp>
      <p:sp>
        <p:nvSpPr>
          <p:cNvPr id="5" name="Content Placeholder 4"/>
          <p:cNvSpPr>
            <a:spLocks noGrp="1"/>
          </p:cNvSpPr>
          <p:nvPr>
            <p:ph idx="1"/>
          </p:nvPr>
        </p:nvSpPr>
        <p:spPr>
          <a:xfrm>
            <a:off x="448965" y="1350110"/>
            <a:ext cx="6108200" cy="3511061"/>
          </a:xfrm>
        </p:spPr>
        <p:txBody>
          <a:bodyPr/>
          <a:lstStyle/>
          <a:p>
            <a:r>
              <a:rPr lang="en-US" dirty="0"/>
              <a:t>User can directly do the payment to as he/she booked the property for renting as per property owner decided by online payment method.</a:t>
            </a:r>
          </a:p>
          <a:p>
            <a:r>
              <a:rPr lang="en-US" dirty="0"/>
              <a:t>Top most visited spots and properties are sorted as per their review and ratings </a:t>
            </a: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044700"/>
            <a:ext cx="8093365" cy="916230"/>
          </a:xfrm>
        </p:spPr>
        <p:txBody>
          <a:bodyPr>
            <a:normAutofit/>
          </a:bodyPr>
          <a:lstStyle/>
          <a:p>
            <a:r>
              <a:rPr lang="en-US" b="1" dirty="0" smtClean="0"/>
              <a:t>Database Tables</a:t>
            </a:r>
            <a:endParaRPr lang="en-US" b="1" dirty="0"/>
          </a:p>
        </p:txBody>
      </p:sp>
      <p:pic>
        <p:nvPicPr>
          <p:cNvPr id="11" name="Picture 10"/>
          <p:cNvPicPr/>
          <p:nvPr/>
        </p:nvPicPr>
        <p:blipFill>
          <a:blip r:embed="rId2"/>
          <a:stretch>
            <a:fillRect/>
          </a:stretch>
        </p:blipFill>
        <p:spPr>
          <a:xfrm>
            <a:off x="1517900" y="1761432"/>
            <a:ext cx="6260905" cy="3359510"/>
          </a:xfrm>
          <a:prstGeom prst="rect">
            <a:avLst/>
          </a:prstGeom>
        </p:spPr>
      </p:pic>
    </p:spTree>
    <p:extLst>
      <p:ext uri="{BB962C8B-B14F-4D97-AF65-F5344CB8AC3E}">
        <p14:creationId xmlns:p14="http://schemas.microsoft.com/office/powerpoint/2010/main" val="2060623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On-screen Show (16:9)</PresentationFormat>
  <Paragraphs>36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Vacation Spot Development &amp; Property Renting.</vt:lpstr>
      <vt:lpstr>WHY ?</vt:lpstr>
      <vt:lpstr>CONCEPT</vt:lpstr>
      <vt:lpstr>OBJECTIVE</vt:lpstr>
      <vt:lpstr>IMPLEMENTATION TECHNOLOGIE</vt:lpstr>
      <vt:lpstr>FLOW</vt:lpstr>
      <vt:lpstr>MODULE</vt:lpstr>
      <vt:lpstr>FUTURE SCOPE</vt:lpstr>
      <vt:lpstr>Database Tables</vt:lpstr>
      <vt:lpstr>Web Site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2021-09-27T07:57:24Z</dcterms:modified>
</cp:coreProperties>
</file>