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5"/>
  </p:notesMasterIdLst>
  <p:handoutMasterIdLst>
    <p:handoutMasterId r:id="rId16"/>
  </p:handoutMasterIdLst>
  <p:sldIdLst>
    <p:sldId id="360" r:id="rId5"/>
    <p:sldId id="578" r:id="rId6"/>
    <p:sldId id="577" r:id="rId7"/>
    <p:sldId id="556" r:id="rId8"/>
    <p:sldId id="592" r:id="rId9"/>
    <p:sldId id="596" r:id="rId10"/>
    <p:sldId id="594" r:id="rId11"/>
    <p:sldId id="597" r:id="rId12"/>
    <p:sldId id="587" r:id="rId13"/>
    <p:sldId id="4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C37B"/>
    <a:srgbClr val="EFB43F"/>
    <a:srgbClr val="2499FF"/>
    <a:srgbClr val="F18309"/>
    <a:srgbClr val="E5DE89"/>
    <a:srgbClr val="B8B6B6"/>
    <a:srgbClr val="827B7B"/>
    <a:srgbClr val="FFFFFF"/>
    <a:srgbClr val="CCFCB4"/>
    <a:srgbClr val="F38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210FC-C12D-4986-9959-1D8F2371DB58}" v="14" dt="2019-09-06T07:32:39.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2375" autoAdjust="0"/>
  </p:normalViewPr>
  <p:slideViewPr>
    <p:cSldViewPr snapToGrid="0">
      <p:cViewPr varScale="1">
        <p:scale>
          <a:sx n="59" d="100"/>
          <a:sy n="59" d="100"/>
        </p:scale>
        <p:origin x="1170"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6C63D0-B29B-4475-8FD9-2D65677819E7}" type="datetimeFigureOut">
              <a:rPr lang="en-IN" smtClean="0"/>
              <a:pPr/>
              <a:t>10-07-2020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2D851-B254-4D10-A085-C7153BF4158F}" type="slidenum">
              <a:rPr lang="en-IN" smtClean="0"/>
              <a:pPr/>
              <a:t>‹#›</a:t>
            </a:fld>
            <a:endParaRPr lang="en-IN"/>
          </a:p>
        </p:txBody>
      </p:sp>
    </p:spTree>
    <p:extLst>
      <p:ext uri="{BB962C8B-B14F-4D97-AF65-F5344CB8AC3E}">
        <p14:creationId xmlns:p14="http://schemas.microsoft.com/office/powerpoint/2010/main" val="121848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66B60-3555-4581-9796-5FC26CA440B2}" type="datetimeFigureOut">
              <a:rPr lang="en-IN" smtClean="0"/>
              <a:pPr/>
              <a:t>10-07-2020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38C4E-77E1-4D72-992F-83D2893C225F}" type="slidenum">
              <a:rPr lang="en-IN" smtClean="0"/>
              <a:pPr/>
              <a:t>‹#›</a:t>
            </a:fld>
            <a:endParaRPr lang="en-IN"/>
          </a:p>
        </p:txBody>
      </p:sp>
    </p:spTree>
    <p:extLst>
      <p:ext uri="{BB962C8B-B14F-4D97-AF65-F5344CB8AC3E}">
        <p14:creationId xmlns:p14="http://schemas.microsoft.com/office/powerpoint/2010/main" val="357333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2</a:t>
            </a:fld>
            <a:endParaRPr lang="en-IN"/>
          </a:p>
        </p:txBody>
      </p:sp>
    </p:spTree>
    <p:extLst>
      <p:ext uri="{BB962C8B-B14F-4D97-AF65-F5344CB8AC3E}">
        <p14:creationId xmlns:p14="http://schemas.microsoft.com/office/powerpoint/2010/main" val="422045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3</a:t>
            </a:fld>
            <a:endParaRPr lang="en-IN"/>
          </a:p>
        </p:txBody>
      </p:sp>
    </p:spTree>
    <p:extLst>
      <p:ext uri="{BB962C8B-B14F-4D97-AF65-F5344CB8AC3E}">
        <p14:creationId xmlns:p14="http://schemas.microsoft.com/office/powerpoint/2010/main" val="276418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4</a:t>
            </a:fld>
            <a:endParaRPr lang="en-IN"/>
          </a:p>
        </p:txBody>
      </p:sp>
    </p:spTree>
    <p:extLst>
      <p:ext uri="{BB962C8B-B14F-4D97-AF65-F5344CB8AC3E}">
        <p14:creationId xmlns:p14="http://schemas.microsoft.com/office/powerpoint/2010/main" val="49371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96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374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69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02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9</a:t>
            </a:fld>
            <a:endParaRPr lang="en-IN"/>
          </a:p>
        </p:txBody>
      </p:sp>
    </p:spTree>
    <p:extLst>
      <p:ext uri="{BB962C8B-B14F-4D97-AF65-F5344CB8AC3E}">
        <p14:creationId xmlns:p14="http://schemas.microsoft.com/office/powerpoint/2010/main" val="3815209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597"/>
            <a:ext cx="1219200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a:t>Title heading</a:t>
            </a:r>
            <a:endParaRPr lang="en-IN"/>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a:t>Sub-heading</a:t>
            </a:r>
            <a:endParaRPr lang="en-IN"/>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a:t>Month  Date, Year</a:t>
            </a:r>
            <a:endParaRPr lang="en-IN"/>
          </a:p>
        </p:txBody>
      </p:sp>
      <p:sp>
        <p:nvSpPr>
          <p:cNvPr id="8"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a:t>Co-brand</a:t>
            </a:r>
          </a:p>
        </p:txBody>
      </p:sp>
    </p:spTree>
    <p:extLst>
      <p:ext uri="{BB962C8B-B14F-4D97-AF65-F5344CB8AC3E}">
        <p14:creationId xmlns:p14="http://schemas.microsoft.com/office/powerpoint/2010/main" val="209009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a:t>Blank slide with footer</a:t>
            </a:r>
            <a:endParaRPr lang="en-IN"/>
          </a:p>
        </p:txBody>
      </p:sp>
    </p:spTree>
    <p:extLst>
      <p:ext uri="{BB962C8B-B14F-4D97-AF65-F5344CB8AC3E}">
        <p14:creationId xmlns:p14="http://schemas.microsoft.com/office/powerpoint/2010/main" val="9266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a:t>Blank slide without footer</a:t>
            </a:r>
            <a:endParaRPr lang="en-IN"/>
          </a:p>
        </p:txBody>
      </p:sp>
    </p:spTree>
    <p:extLst>
      <p:ext uri="{BB962C8B-B14F-4D97-AF65-F5344CB8AC3E}">
        <p14:creationId xmlns:p14="http://schemas.microsoft.com/office/powerpoint/2010/main" val="163376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64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5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369010"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a:solidFill>
                  <a:srgbClr val="7332A4"/>
                </a:solidFill>
              </a:rPr>
              <a:t>Preferably for text headlines or for use in infographics</a:t>
            </a:r>
          </a:p>
        </p:txBody>
      </p:sp>
      <p:sp>
        <p:nvSpPr>
          <p:cNvPr id="8" name="Rectangle 7"/>
          <p:cNvSpPr/>
          <p:nvPr userDrawn="1"/>
        </p:nvSpPr>
        <p:spPr>
          <a:xfrm>
            <a:off x="2744924"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2652162" y="2589755"/>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36, 116, 184</a:t>
            </a:r>
          </a:p>
        </p:txBody>
      </p:sp>
      <p:sp>
        <p:nvSpPr>
          <p:cNvPr id="13" name="TextBox 12"/>
          <p:cNvSpPr txBox="1"/>
          <p:nvPr userDrawn="1"/>
        </p:nvSpPr>
        <p:spPr>
          <a:xfrm>
            <a:off x="542059" y="526566"/>
            <a:ext cx="2327881" cy="461665"/>
          </a:xfrm>
          <a:prstGeom prst="rect">
            <a:avLst/>
          </a:prstGeom>
          <a:noFill/>
        </p:spPr>
        <p:txBody>
          <a:bodyPr wrap="none" rtlCol="0">
            <a:spAutoFit/>
          </a:bodyPr>
          <a:lstStyle/>
          <a:p>
            <a:r>
              <a:rPr lang="en-IN" sz="2400" u="sng">
                <a:solidFill>
                  <a:srgbClr val="F79428"/>
                </a:solidFill>
                <a:latin typeface="Century Gothic" panose="020B0502020202020204" pitchFamily="34" charset="0"/>
              </a:rPr>
              <a:t>Colour Palette</a:t>
            </a:r>
          </a:p>
        </p:txBody>
      </p:sp>
      <p:sp>
        <p:nvSpPr>
          <p:cNvPr id="14" name="TextBox 13"/>
          <p:cNvSpPr txBox="1"/>
          <p:nvPr userDrawn="1"/>
        </p:nvSpPr>
        <p:spPr>
          <a:xfrm>
            <a:off x="543336" y="1696672"/>
            <a:ext cx="1649875" cy="369332"/>
          </a:xfrm>
          <a:prstGeom prst="rect">
            <a:avLst/>
          </a:prstGeom>
          <a:noFill/>
        </p:spPr>
        <p:txBody>
          <a:bodyPr wrap="none" rtlCol="0">
            <a:spAutoFit/>
          </a:bodyPr>
          <a:lstStyle/>
          <a:p>
            <a:r>
              <a:rPr lang="en-IN"/>
              <a:t>Primary colours</a:t>
            </a:r>
          </a:p>
        </p:txBody>
      </p:sp>
      <p:sp>
        <p:nvSpPr>
          <p:cNvPr id="15" name="Rectangle 14"/>
          <p:cNvSpPr/>
          <p:nvPr userDrawn="1"/>
        </p:nvSpPr>
        <p:spPr>
          <a:xfrm>
            <a:off x="636098"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userDrawn="1"/>
        </p:nvSpPr>
        <p:spPr>
          <a:xfrm>
            <a:off x="535903" y="3536678"/>
            <a:ext cx="1699504"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247, 148, 40</a:t>
            </a:r>
          </a:p>
        </p:txBody>
      </p:sp>
      <p:sp>
        <p:nvSpPr>
          <p:cNvPr id="17" name="Rectangle 16"/>
          <p:cNvSpPr/>
          <p:nvPr userDrawn="1"/>
        </p:nvSpPr>
        <p:spPr>
          <a:xfrm>
            <a:off x="2734116"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userDrawn="1"/>
        </p:nvSpPr>
        <p:spPr>
          <a:xfrm>
            <a:off x="2628101" y="4451717"/>
            <a:ext cx="1449436"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59, 56, 56</a:t>
            </a:r>
          </a:p>
        </p:txBody>
      </p:sp>
      <p:sp>
        <p:nvSpPr>
          <p:cNvPr id="19" name="TextBox 18"/>
          <p:cNvSpPr txBox="1"/>
          <p:nvPr userDrawn="1"/>
        </p:nvSpPr>
        <p:spPr>
          <a:xfrm>
            <a:off x="2643801" y="1681925"/>
            <a:ext cx="1896417" cy="369332"/>
          </a:xfrm>
          <a:prstGeom prst="rect">
            <a:avLst/>
          </a:prstGeom>
          <a:noFill/>
        </p:spPr>
        <p:txBody>
          <a:bodyPr wrap="none" rtlCol="0">
            <a:spAutoFit/>
          </a:bodyPr>
          <a:lstStyle/>
          <a:p>
            <a:r>
              <a:rPr lang="en-IN"/>
              <a:t>Secondary colours</a:t>
            </a:r>
          </a:p>
        </p:txBody>
      </p:sp>
      <p:sp>
        <p:nvSpPr>
          <p:cNvPr id="20" name="Rectangle 19"/>
          <p:cNvSpPr/>
          <p:nvPr userDrawn="1"/>
        </p:nvSpPr>
        <p:spPr>
          <a:xfrm>
            <a:off x="4422090"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userDrawn="1"/>
        </p:nvSpPr>
        <p:spPr>
          <a:xfrm>
            <a:off x="4329328" y="2598804"/>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36, 153, 255</a:t>
            </a:r>
          </a:p>
        </p:txBody>
      </p:sp>
      <p:sp>
        <p:nvSpPr>
          <p:cNvPr id="22" name="Rectangle 21"/>
          <p:cNvSpPr/>
          <p:nvPr userDrawn="1"/>
        </p:nvSpPr>
        <p:spPr>
          <a:xfrm>
            <a:off x="6080346"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userDrawn="1"/>
        </p:nvSpPr>
        <p:spPr>
          <a:xfrm>
            <a:off x="6039949" y="2598804"/>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185, 222, 255</a:t>
            </a:r>
          </a:p>
        </p:txBody>
      </p:sp>
      <p:sp>
        <p:nvSpPr>
          <p:cNvPr id="24" name="Rectangle 23"/>
          <p:cNvSpPr/>
          <p:nvPr userDrawn="1"/>
        </p:nvSpPr>
        <p:spPr>
          <a:xfrm>
            <a:off x="2731670"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userDrawn="1"/>
        </p:nvSpPr>
        <p:spPr>
          <a:xfrm>
            <a:off x="2631475" y="3536678"/>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241, 131, 9</a:t>
            </a:r>
          </a:p>
        </p:txBody>
      </p:sp>
      <p:sp>
        <p:nvSpPr>
          <p:cNvPr id="26" name="Rectangle 25"/>
          <p:cNvSpPr/>
          <p:nvPr userDrawn="1"/>
        </p:nvSpPr>
        <p:spPr>
          <a:xfrm>
            <a:off x="6074525"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userDrawn="1"/>
        </p:nvSpPr>
        <p:spPr>
          <a:xfrm>
            <a:off x="5974330" y="3536678"/>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251, 207, 159</a:t>
            </a:r>
          </a:p>
        </p:txBody>
      </p:sp>
      <p:sp>
        <p:nvSpPr>
          <p:cNvPr id="28" name="Rectangle 27"/>
          <p:cNvSpPr/>
          <p:nvPr userDrawn="1"/>
        </p:nvSpPr>
        <p:spPr>
          <a:xfrm>
            <a:off x="634129"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userDrawn="1"/>
        </p:nvSpPr>
        <p:spPr>
          <a:xfrm>
            <a:off x="528114" y="4451717"/>
            <a:ext cx="1449436"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73, 69, 69</a:t>
            </a:r>
          </a:p>
        </p:txBody>
      </p:sp>
      <p:sp>
        <p:nvSpPr>
          <p:cNvPr id="30" name="Rectangle 29"/>
          <p:cNvSpPr/>
          <p:nvPr userDrawn="1"/>
        </p:nvSpPr>
        <p:spPr>
          <a:xfrm>
            <a:off x="6080345"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userDrawn="1"/>
        </p:nvSpPr>
        <p:spPr>
          <a:xfrm>
            <a:off x="5974330" y="4451717"/>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229, 227, 227</a:t>
            </a:r>
          </a:p>
        </p:txBody>
      </p:sp>
      <p:sp>
        <p:nvSpPr>
          <p:cNvPr id="32" name="Rectangle 31"/>
          <p:cNvSpPr/>
          <p:nvPr userDrawn="1"/>
        </p:nvSpPr>
        <p:spPr>
          <a:xfrm>
            <a:off x="620875"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userDrawn="1"/>
        </p:nvSpPr>
        <p:spPr>
          <a:xfrm>
            <a:off x="528114" y="2598804"/>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0, 119, 161</a:t>
            </a:r>
          </a:p>
        </p:txBody>
      </p:sp>
      <p:sp>
        <p:nvSpPr>
          <p:cNvPr id="34" name="Rectangle 33"/>
          <p:cNvSpPr/>
          <p:nvPr userDrawn="1"/>
        </p:nvSpPr>
        <p:spPr>
          <a:xfrm>
            <a:off x="2717639"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userDrawn="1"/>
        </p:nvSpPr>
        <p:spPr>
          <a:xfrm>
            <a:off x="2627310" y="5411576"/>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74, 32, 106</a:t>
            </a:r>
          </a:p>
        </p:txBody>
      </p:sp>
      <p:sp>
        <p:nvSpPr>
          <p:cNvPr id="36" name="Rectangle 35"/>
          <p:cNvSpPr/>
          <p:nvPr userDrawn="1"/>
        </p:nvSpPr>
        <p:spPr>
          <a:xfrm>
            <a:off x="4413067"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userDrawn="1"/>
        </p:nvSpPr>
        <p:spPr>
          <a:xfrm>
            <a:off x="4307052" y="4451717"/>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155, 151, 151</a:t>
            </a:r>
          </a:p>
        </p:txBody>
      </p:sp>
      <p:sp>
        <p:nvSpPr>
          <p:cNvPr id="38" name="Rectangle 37"/>
          <p:cNvSpPr/>
          <p:nvPr userDrawn="1"/>
        </p:nvSpPr>
        <p:spPr>
          <a:xfrm>
            <a:off x="4426577"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userDrawn="1"/>
        </p:nvSpPr>
        <p:spPr>
          <a:xfrm>
            <a:off x="4326382" y="3532587"/>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248, 163, 70</a:t>
            </a:r>
          </a:p>
        </p:txBody>
      </p:sp>
      <p:sp>
        <p:nvSpPr>
          <p:cNvPr id="40" name="Rectangle 39"/>
          <p:cNvSpPr/>
          <p:nvPr userDrawn="1"/>
        </p:nvSpPr>
        <p:spPr>
          <a:xfrm>
            <a:off x="614869"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userDrawn="1"/>
        </p:nvSpPr>
        <p:spPr>
          <a:xfrm>
            <a:off x="524540" y="5411576"/>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101, 44, 144</a:t>
            </a:r>
          </a:p>
        </p:txBody>
      </p:sp>
      <p:sp>
        <p:nvSpPr>
          <p:cNvPr id="42" name="Rectangle 41"/>
          <p:cNvSpPr/>
          <p:nvPr userDrawn="1"/>
        </p:nvSpPr>
        <p:spPr>
          <a:xfrm>
            <a:off x="4413658"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userDrawn="1"/>
        </p:nvSpPr>
        <p:spPr>
          <a:xfrm>
            <a:off x="4323329" y="5411576"/>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154, 88, 204</a:t>
            </a:r>
          </a:p>
        </p:txBody>
      </p:sp>
      <p:sp>
        <p:nvSpPr>
          <p:cNvPr id="44" name="Rectangle 43"/>
          <p:cNvSpPr/>
          <p:nvPr userDrawn="1"/>
        </p:nvSpPr>
        <p:spPr>
          <a:xfrm>
            <a:off x="6076328"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userDrawn="1"/>
        </p:nvSpPr>
        <p:spPr>
          <a:xfrm>
            <a:off x="5985999" y="5411576"/>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186, 140, 220</a:t>
            </a:r>
          </a:p>
        </p:txBody>
      </p:sp>
    </p:spTree>
    <p:extLst>
      <p:ext uri="{BB962C8B-B14F-4D97-AF65-F5344CB8AC3E}">
        <p14:creationId xmlns:p14="http://schemas.microsoft.com/office/powerpoint/2010/main" val="315018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32" y="3080650"/>
            <a:ext cx="3591772" cy="1440000"/>
          </a:xfrm>
          <a:prstGeom prst="rect">
            <a:avLst/>
          </a:prstGeom>
        </p:spPr>
      </p:pic>
      <p:sp>
        <p:nvSpPr>
          <p:cNvPr id="6" name="TextBox 11"/>
          <p:cNvSpPr txBox="1"/>
          <p:nvPr userDrawn="1"/>
        </p:nvSpPr>
        <p:spPr>
          <a:xfrm>
            <a:off x="771940" y="4786401"/>
            <a:ext cx="7696200" cy="892552"/>
          </a:xfrm>
          <a:prstGeom prst="rect">
            <a:avLst/>
          </a:prstGeom>
          <a:noFill/>
        </p:spPr>
        <p:txBody>
          <a:bodyPr wrap="square" lIns="0" rtlCol="0">
            <a:spAutoFit/>
          </a:bodyPr>
          <a:lstStyle/>
          <a:p>
            <a:pPr eaLnBrk="0" fontAlgn="base" hangingPunct="0">
              <a:spcAft>
                <a:spcPts val="0"/>
              </a:spcAft>
            </a:pPr>
            <a:r>
              <a:rPr lang="en-IN" sz="1000" kern="120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ZenQ is a leading provider of pure-play software quality assurance and testing services to clients across the globe. We offer a comprehensive range of value-added outsourcing solutions that are of the highest quality that our customers build quality products on.</a:t>
            </a:r>
            <a:endParaRPr lang="en-IN" sz="1200">
              <a:effectLst/>
              <a:latin typeface="Times New Roman" panose="02020603050405020304" pitchFamily="18" charset="0"/>
              <a:ea typeface="Times New Roman" panose="02020603050405020304" pitchFamily="18" charset="0"/>
            </a:endParaRPr>
          </a:p>
          <a:p>
            <a:pPr eaLnBrk="0" fontAlgn="base" hangingPunct="0">
              <a:spcAft>
                <a:spcPts val="0"/>
              </a:spcAft>
            </a:pPr>
            <a:r>
              <a:rPr lang="en-IN" sz="1200">
                <a:effectLst/>
                <a:latin typeface="Times New Roman" panose="02020603050405020304" pitchFamily="18" charset="0"/>
                <a:ea typeface="Times New Roman" panose="02020603050405020304" pitchFamily="18" charset="0"/>
              </a:rPr>
              <a:t> </a:t>
            </a:r>
          </a:p>
          <a:p>
            <a:pPr fontAlgn="base">
              <a:spcAft>
                <a:spcPts val="0"/>
              </a:spcAft>
            </a:pPr>
            <a:r>
              <a:rPr lang="en-US" sz="1000" kern="120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The contents of this presentation are confidential and intended solely for the use of the individual or entity to whom they are addressed. The company accepts no liability for any damage caused by using the content of this presentation.</a:t>
            </a:r>
            <a:endParaRPr lang="en-IN" sz="1200">
              <a:effectLst/>
              <a:latin typeface="Times New Roman" panose="02020603050405020304" pitchFamily="18" charset="0"/>
              <a:ea typeface="Times New Roman" panose="02020603050405020304" pitchFamily="18" charset="0"/>
            </a:endParaRPr>
          </a:p>
        </p:txBody>
      </p:sp>
      <p:cxnSp>
        <p:nvCxnSpPr>
          <p:cNvPr id="7" name="Straight Connector 6"/>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Tree>
    <p:extLst>
      <p:ext uri="{BB962C8B-B14F-4D97-AF65-F5344CB8AC3E}">
        <p14:creationId xmlns:p14="http://schemas.microsoft.com/office/powerpoint/2010/main" val="3865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836229" y="1835597"/>
            <a:ext cx="535577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a:t>Title heading</a:t>
            </a:r>
            <a:endParaRPr lang="en-IN"/>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a:t>Sub-heading</a:t>
            </a:r>
            <a:endParaRPr lang="en-IN"/>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a:t>Month  Date, Year</a:t>
            </a:r>
            <a:endParaRPr lang="en-IN"/>
          </a:p>
        </p:txBody>
      </p:sp>
      <p:sp>
        <p:nvSpPr>
          <p:cNvPr id="10"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a:t>Co-brand</a:t>
            </a:r>
          </a:p>
        </p:txBody>
      </p:sp>
    </p:spTree>
    <p:extLst>
      <p:ext uri="{BB962C8B-B14F-4D97-AF65-F5344CB8AC3E}">
        <p14:creationId xmlns:p14="http://schemas.microsoft.com/office/powerpoint/2010/main" val="136026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0"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1" name="Straight Connector 10"/>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032387"/>
            <a:ext cx="585511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35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195145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430077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1563351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4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5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4"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5" name="Straight Connector 14"/>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56349"/>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67485-5CA0-476E-96CC-1C7E616F2BCA}" type="slidenum">
              <a:rPr lang="en-IN" smtClean="0"/>
              <a:pPr/>
              <a:t>‹#›</a:t>
            </a:fld>
            <a:endParaRPr lang="en-IN"/>
          </a:p>
        </p:txBody>
      </p:sp>
    </p:spTree>
    <p:extLst>
      <p:ext uri="{BB962C8B-B14F-4D97-AF65-F5344CB8AC3E}">
        <p14:creationId xmlns:p14="http://schemas.microsoft.com/office/powerpoint/2010/main" val="1800714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2" r:id="rId16"/>
    <p:sldLayoutId id="2147483700" r:id="rId17"/>
  </p:sldLayoutIdLst>
  <p:hf hdr="0" ftr="0" dt="0"/>
  <p:txStyles>
    <p:titleStyle>
      <a:lvl1pPr algn="l" defTabSz="914400" rtl="0" eaLnBrk="1" latinLnBrk="0" hangingPunct="1">
        <a:lnSpc>
          <a:spcPct val="90000"/>
        </a:lnSpc>
        <a:spcBef>
          <a:spcPct val="0"/>
        </a:spcBef>
        <a:buNone/>
        <a:defRPr sz="3600" kern="1200">
          <a:solidFill>
            <a:srgbClr val="F79428"/>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pic>
        <p:nvPicPr>
          <p:cNvPr id="7" name="Picture Placeholder 6"/>
          <p:cNvPicPr>
            <a:picLocks noChangeAspect="1"/>
          </p:cNvPicPr>
          <p:nvPr/>
        </p:nvPicPr>
        <p:blipFill rotWithShape="1">
          <a:blip r:embed="rId2" cstate="print">
            <a:extLst>
              <a:ext uri="{28A0092B-C50C-407E-A947-70E740481C1C}">
                <a14:useLocalDpi xmlns:a14="http://schemas.microsoft.com/office/drawing/2010/main" val="0"/>
              </a:ext>
            </a:extLst>
          </a:blip>
          <a:srcRect t="15584" r="807" b="13868"/>
          <a:stretch/>
        </p:blipFill>
        <p:spPr>
          <a:xfrm>
            <a:off x="0" y="1600199"/>
            <a:ext cx="12191999" cy="5257801"/>
          </a:xfrm>
          <a:prstGeom prst="rect">
            <a:avLst/>
          </a:prstGeom>
        </p:spPr>
      </p:pic>
      <p:sp>
        <p:nvSpPr>
          <p:cNvPr id="9" name="Text Placeholder 2"/>
          <p:cNvSpPr txBox="1">
            <a:spLocks/>
          </p:cNvSpPr>
          <p:nvPr/>
        </p:nvSpPr>
        <p:spPr>
          <a:xfrm>
            <a:off x="0" y="5233570"/>
            <a:ext cx="12457043" cy="1172070"/>
          </a:xfrm>
          <a:prstGeom prst="rect">
            <a:avLst/>
          </a:prstGeom>
        </p:spPr>
        <p:txBody>
          <a:bodyPr vert="horz" lIns="43200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rgbClr val="F79428"/>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a:solidFill>
                <a:schemeClr val="bg1"/>
              </a:solidFill>
            </a:endParaRPr>
          </a:p>
        </p:txBody>
      </p:sp>
      <p:sp>
        <p:nvSpPr>
          <p:cNvPr id="12" name="Rectangle 11">
            <a:extLst>
              <a:ext uri="{FF2B5EF4-FFF2-40B4-BE49-F238E27FC236}">
                <a16:creationId xmlns:a16="http://schemas.microsoft.com/office/drawing/2014/main" id="{61F0F919-A04D-4962-B6D0-2495599F986A}"/>
              </a:ext>
            </a:extLst>
          </p:cNvPr>
          <p:cNvSpPr/>
          <p:nvPr/>
        </p:nvSpPr>
        <p:spPr>
          <a:xfrm>
            <a:off x="-7145" y="1600200"/>
            <a:ext cx="12199145" cy="5257800"/>
          </a:xfrm>
          <a:prstGeom prst="rect">
            <a:avLst/>
          </a:prstGeom>
          <a:solidFill>
            <a:srgbClr val="07658F">
              <a:alpha val="8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Placeholder 3"/>
          <p:cNvSpPr txBox="1">
            <a:spLocks/>
          </p:cNvSpPr>
          <p:nvPr/>
        </p:nvSpPr>
        <p:spPr>
          <a:xfrm>
            <a:off x="89319" y="2752024"/>
            <a:ext cx="11910424" cy="1756608"/>
          </a:xfrm>
          <a:prstGeom prst="rect">
            <a:avLst/>
          </a:prstGeom>
        </p:spPr>
        <p:txBody>
          <a:bodyPr vert="horz" lIns="432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400" kern="1200" dirty="0">
                <a:solidFill>
                  <a:schemeClr val="tx2"/>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                                   </a:t>
            </a:r>
            <a:r>
              <a:rPr lang="en-US" sz="3000" dirty="0">
                <a:solidFill>
                  <a:schemeClr val="bg1"/>
                </a:solidFill>
              </a:rPr>
              <a:t>Black Box Test Design Techniques</a:t>
            </a:r>
          </a:p>
        </p:txBody>
      </p:sp>
      <p:sp>
        <p:nvSpPr>
          <p:cNvPr id="13" name="Text Placeholder 3">
            <a:extLst>
              <a:ext uri="{FF2B5EF4-FFF2-40B4-BE49-F238E27FC236}">
                <a16:creationId xmlns:a16="http://schemas.microsoft.com/office/drawing/2014/main" id="{1041CCBB-8C55-45FB-8806-53E8469F9C4F}"/>
              </a:ext>
            </a:extLst>
          </p:cNvPr>
          <p:cNvSpPr txBox="1">
            <a:spLocks/>
          </p:cNvSpPr>
          <p:nvPr/>
        </p:nvSpPr>
        <p:spPr>
          <a:xfrm>
            <a:off x="7992087" y="4713499"/>
            <a:ext cx="4036756" cy="1088602"/>
          </a:xfrm>
          <a:prstGeom prst="rect">
            <a:avLst/>
          </a:prstGeom>
        </p:spPr>
        <p:txBody>
          <a:bodyPr vert="horz" lIns="43200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400" kern="1200" dirty="0">
                <a:solidFill>
                  <a:schemeClr val="tx2"/>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dirty="0">
              <a:solidFill>
                <a:schemeClr val="bg1"/>
              </a:solidFill>
            </a:endParaRPr>
          </a:p>
        </p:txBody>
      </p:sp>
    </p:spTree>
    <p:extLst>
      <p:ext uri="{BB962C8B-B14F-4D97-AF65-F5344CB8AC3E}">
        <p14:creationId xmlns:p14="http://schemas.microsoft.com/office/powerpoint/2010/main" val="273301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50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2</a:t>
            </a:fld>
            <a:endParaRPr lang="en-IN" dirty="0"/>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accent3"/>
                </a:solidFill>
                <a:latin typeface="+mj-lt"/>
                <a:ea typeface="+mj-ea"/>
                <a:cs typeface="+mj-cs"/>
              </a:defRPr>
            </a:lvl1pPr>
          </a:lstStyle>
          <a:p>
            <a:r>
              <a:rPr lang="en-IN" dirty="0">
                <a:solidFill>
                  <a:srgbClr val="002060"/>
                </a:solidFill>
                <a:latin typeface="Century Gothic" panose="020B0502020202020204" pitchFamily="34" charset="0"/>
              </a:rPr>
              <a:t>Agenda</a:t>
            </a:r>
            <a:endParaRPr lang="en-IN" dirty="0">
              <a:solidFill>
                <a:srgbClr val="002060"/>
              </a:solidFill>
            </a:endParaRPr>
          </a:p>
        </p:txBody>
      </p:sp>
      <p:sp>
        <p:nvSpPr>
          <p:cNvPr id="8" name="Content Placeholder 2">
            <a:extLst>
              <a:ext uri="{FF2B5EF4-FFF2-40B4-BE49-F238E27FC236}">
                <a16:creationId xmlns:a16="http://schemas.microsoft.com/office/drawing/2014/main" id="{78D1E58A-284D-4608-9355-185ECF040956}"/>
              </a:ext>
            </a:extLst>
          </p:cNvPr>
          <p:cNvSpPr>
            <a:spLocks noGrp="1"/>
          </p:cNvSpPr>
          <p:nvPr>
            <p:ph idx="1"/>
          </p:nvPr>
        </p:nvSpPr>
        <p:spPr>
          <a:xfrm>
            <a:off x="261259" y="1178042"/>
            <a:ext cx="10466614" cy="2444501"/>
          </a:xfrm>
        </p:spPr>
        <p:txBody>
          <a:bodyPr vert="horz" lIns="91440" tIns="45720" rIns="91440" bIns="45720" rtlCol="0" anchor="t">
            <a:noAutofit/>
          </a:bodyPr>
          <a:lstStyle/>
          <a:p>
            <a:pPr marL="518795" indent="-342900">
              <a:lnSpc>
                <a:spcPct val="150000"/>
              </a:lnSpc>
              <a:buFont typeface="Wingdings" panose="05000000000000000000" pitchFamily="2" charset="2"/>
              <a:buChar char="Ø"/>
            </a:pPr>
            <a:r>
              <a:rPr lang="en-US" sz="2000" dirty="0"/>
              <a:t>Overview of Blackbox techniques</a:t>
            </a:r>
          </a:p>
          <a:p>
            <a:pPr marL="518795" indent="-342900">
              <a:lnSpc>
                <a:spcPct val="150000"/>
              </a:lnSpc>
              <a:buFont typeface="Wingdings" panose="05000000000000000000" pitchFamily="2" charset="2"/>
              <a:buChar char="Ø"/>
            </a:pPr>
            <a:r>
              <a:rPr lang="en-IN" sz="2000" dirty="0"/>
              <a:t>Equivalence Class</a:t>
            </a:r>
          </a:p>
          <a:p>
            <a:pPr marL="518795" indent="-342900">
              <a:lnSpc>
                <a:spcPct val="150000"/>
              </a:lnSpc>
              <a:buFont typeface="Wingdings" panose="05000000000000000000" pitchFamily="2" charset="2"/>
              <a:buChar char="Ø"/>
            </a:pPr>
            <a:r>
              <a:rPr lang="en-US" sz="2000" dirty="0"/>
              <a:t>Boundary Value Analysis </a:t>
            </a:r>
          </a:p>
          <a:p>
            <a:pPr marL="518795" indent="-342900">
              <a:lnSpc>
                <a:spcPct val="150000"/>
              </a:lnSpc>
              <a:buFont typeface="Wingdings" panose="05000000000000000000" pitchFamily="2" charset="2"/>
              <a:buChar char="Ø"/>
            </a:pPr>
            <a:r>
              <a:rPr lang="en-US" sz="2000" dirty="0"/>
              <a:t>State Transition Technique </a:t>
            </a:r>
          </a:p>
          <a:p>
            <a:pPr marL="175895" indent="0">
              <a:lnSpc>
                <a:spcPct val="150000"/>
              </a:lnSpc>
              <a:buNone/>
            </a:pPr>
            <a:r>
              <a:rPr lang="en-US" sz="1800" dirty="0">
                <a:solidFill>
                  <a:schemeClr val="tx1">
                    <a:lumMod val="60000"/>
                    <a:lumOff val="40000"/>
                  </a:schemeClr>
                </a:solidFill>
              </a:rPr>
              <a:t>                                                        </a:t>
            </a:r>
          </a:p>
          <a:p>
            <a:pPr marL="175895" indent="0">
              <a:lnSpc>
                <a:spcPct val="150000"/>
              </a:lnSpc>
              <a:buNone/>
            </a:pPr>
            <a:endParaRPr lang="en-US" sz="1800" dirty="0">
              <a:solidFill>
                <a:schemeClr val="tx1">
                  <a:lumMod val="60000"/>
                  <a:lumOff val="40000"/>
                </a:schemeClr>
              </a:solidFill>
            </a:endParaRPr>
          </a:p>
          <a:p>
            <a:pPr marL="175895" indent="0">
              <a:lnSpc>
                <a:spcPct val="150000"/>
              </a:lnSpc>
              <a:buNone/>
            </a:pPr>
            <a:endParaRPr lang="en-US" sz="1800" dirty="0">
              <a:solidFill>
                <a:schemeClr val="tx1">
                  <a:lumMod val="60000"/>
                  <a:lumOff val="40000"/>
                </a:schemeClr>
              </a:solidFill>
            </a:endParaRPr>
          </a:p>
          <a:p>
            <a:pPr marL="175895" indent="0">
              <a:lnSpc>
                <a:spcPct val="150000"/>
              </a:lnSpc>
              <a:buNone/>
            </a:pPr>
            <a:endParaRPr lang="en-US" sz="18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18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1800" dirty="0">
              <a:solidFill>
                <a:schemeClr val="tx1">
                  <a:lumMod val="60000"/>
                  <a:lumOff val="40000"/>
                </a:schemeClr>
              </a:solidFill>
            </a:endParaRPr>
          </a:p>
          <a:p>
            <a:pPr marL="176213" indent="0">
              <a:lnSpc>
                <a:spcPct val="150000"/>
              </a:lnSpc>
              <a:buNone/>
            </a:pPr>
            <a:endParaRPr lang="en-IN" sz="1800" dirty="0">
              <a:solidFill>
                <a:schemeClr val="tx1">
                  <a:lumMod val="60000"/>
                  <a:lumOff val="40000"/>
                </a:schemeClr>
              </a:solidFill>
              <a:cs typeface="Calibri"/>
            </a:endParaRPr>
          </a:p>
        </p:txBody>
      </p:sp>
    </p:spTree>
    <p:extLst>
      <p:ext uri="{BB962C8B-B14F-4D97-AF65-F5344CB8AC3E}">
        <p14:creationId xmlns:p14="http://schemas.microsoft.com/office/powerpoint/2010/main" val="16701150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3</a:t>
            </a:fld>
            <a:endParaRPr lang="en-IN" dirty="0"/>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accent3"/>
                </a:solidFill>
                <a:latin typeface="+mj-lt"/>
                <a:ea typeface="+mj-ea"/>
                <a:cs typeface="+mj-cs"/>
              </a:defRPr>
            </a:lvl1pPr>
          </a:lstStyle>
          <a:p>
            <a:r>
              <a:rPr lang="en-IN" dirty="0">
                <a:solidFill>
                  <a:srgbClr val="002060"/>
                </a:solidFill>
                <a:latin typeface="Century Gothic" panose="020B0502020202020204" pitchFamily="34" charset="0"/>
              </a:rPr>
              <a:t>Overview of Black Box testing</a:t>
            </a:r>
            <a:endParaRPr lang="en-IN" dirty="0">
              <a:solidFill>
                <a:srgbClr val="002060"/>
              </a:solidFill>
            </a:endParaRPr>
          </a:p>
        </p:txBody>
      </p:sp>
      <p:sp>
        <p:nvSpPr>
          <p:cNvPr id="8" name="Content Placeholder 2">
            <a:extLst>
              <a:ext uri="{FF2B5EF4-FFF2-40B4-BE49-F238E27FC236}">
                <a16:creationId xmlns:a16="http://schemas.microsoft.com/office/drawing/2014/main" id="{78D1E58A-284D-4608-9355-185ECF040956}"/>
              </a:ext>
            </a:extLst>
          </p:cNvPr>
          <p:cNvSpPr>
            <a:spLocks noGrp="1"/>
          </p:cNvSpPr>
          <p:nvPr>
            <p:ph idx="1"/>
          </p:nvPr>
        </p:nvSpPr>
        <p:spPr>
          <a:xfrm>
            <a:off x="277587" y="1953284"/>
            <a:ext cx="11462656" cy="2635045"/>
          </a:xfrm>
        </p:spPr>
        <p:txBody>
          <a:bodyPr vert="horz" lIns="91440" tIns="45720" rIns="91440" bIns="45720" rtlCol="0" anchor="t">
            <a:noAutofit/>
          </a:bodyPr>
          <a:lstStyle/>
          <a:p>
            <a:pPr marL="0" indent="0">
              <a:buNone/>
            </a:pPr>
            <a:r>
              <a:rPr lang="en-US" sz="2000" b="1" dirty="0"/>
              <a:t>  What is Black box Testing?</a:t>
            </a:r>
          </a:p>
          <a:p>
            <a:pPr marL="0" indent="0">
              <a:buNone/>
            </a:pPr>
            <a:endParaRPr lang="en-US" sz="2000" dirty="0"/>
          </a:p>
          <a:p>
            <a:pPr>
              <a:buFont typeface="Wingdings" panose="05000000000000000000" pitchFamily="2" charset="2"/>
              <a:buChar char="ü"/>
            </a:pPr>
            <a:r>
              <a:rPr lang="en-US" sz="2000" dirty="0"/>
              <a:t>Black-box testing is a method of software testing that examines the functionality of an application based on the specifications. It is also known as Specifications based testing. Independent Testing Team usually performs this type of testing during the software testing life cycle.</a:t>
            </a:r>
          </a:p>
          <a:p>
            <a:pPr>
              <a:buFont typeface="Wingdings" panose="05000000000000000000" pitchFamily="2" charset="2"/>
              <a:buChar char="ü"/>
            </a:pPr>
            <a:r>
              <a:rPr lang="en-US" sz="2000" dirty="0"/>
              <a:t>This method of test can be applied to each level of software testing such as unit, integration, system and acceptance testing</a:t>
            </a:r>
          </a:p>
          <a:p>
            <a:pPr marL="175895" indent="0">
              <a:lnSpc>
                <a:spcPct val="150000"/>
              </a:lnSpc>
              <a:buNone/>
            </a:pPr>
            <a:r>
              <a:rPr lang="en-US" sz="2000" dirty="0">
                <a:solidFill>
                  <a:schemeClr val="tx1">
                    <a:lumMod val="60000"/>
                    <a:lumOff val="40000"/>
                  </a:schemeClr>
                </a:solidFill>
              </a:rPr>
              <a:t>                                                        </a:t>
            </a:r>
          </a:p>
          <a:p>
            <a:pPr marL="175895" indent="0">
              <a:lnSpc>
                <a:spcPct val="150000"/>
              </a:lnSpc>
              <a:buNone/>
            </a:pPr>
            <a:endParaRPr lang="en-US" sz="2000" dirty="0">
              <a:solidFill>
                <a:schemeClr val="tx1">
                  <a:lumMod val="60000"/>
                  <a:lumOff val="40000"/>
                </a:schemeClr>
              </a:solidFill>
            </a:endParaRPr>
          </a:p>
          <a:p>
            <a:pPr marL="175895" indent="0">
              <a:lnSpc>
                <a:spcPct val="150000"/>
              </a:lnSpc>
              <a:buNone/>
            </a:pPr>
            <a:endParaRPr lang="en-US" sz="2000" dirty="0">
              <a:solidFill>
                <a:schemeClr val="tx1">
                  <a:lumMod val="60000"/>
                  <a:lumOff val="40000"/>
                </a:schemeClr>
              </a:solidFill>
            </a:endParaRPr>
          </a:p>
          <a:p>
            <a:pPr marL="175895" indent="0">
              <a:lnSpc>
                <a:spcPct val="150000"/>
              </a:lnSpc>
              <a:buNone/>
            </a:pPr>
            <a:endParaRPr lang="en-US" sz="20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20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2000" dirty="0">
              <a:solidFill>
                <a:schemeClr val="tx1">
                  <a:lumMod val="60000"/>
                  <a:lumOff val="40000"/>
                </a:schemeClr>
              </a:solidFill>
            </a:endParaRPr>
          </a:p>
          <a:p>
            <a:pPr marL="176213" indent="0">
              <a:lnSpc>
                <a:spcPct val="150000"/>
              </a:lnSpc>
              <a:buNone/>
            </a:pPr>
            <a:endParaRPr lang="en-IN" sz="2000" dirty="0">
              <a:solidFill>
                <a:schemeClr val="tx1">
                  <a:lumMod val="60000"/>
                  <a:lumOff val="40000"/>
                </a:schemeClr>
              </a:solidFill>
              <a:cs typeface="Calibri"/>
            </a:endParaRPr>
          </a:p>
        </p:txBody>
      </p:sp>
    </p:spTree>
    <p:extLst>
      <p:ext uri="{BB962C8B-B14F-4D97-AF65-F5344CB8AC3E}">
        <p14:creationId xmlns:p14="http://schemas.microsoft.com/office/powerpoint/2010/main" val="12234490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4</a:t>
            </a:fld>
            <a:endParaRPr lang="en-IN" dirty="0"/>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r>
              <a:rPr lang="en-IN" dirty="0"/>
              <a:t>Behavioural  Testing Techniques</a:t>
            </a:r>
          </a:p>
        </p:txBody>
      </p:sp>
      <p:graphicFrame>
        <p:nvGraphicFramePr>
          <p:cNvPr id="4" name="Table 3">
            <a:extLst>
              <a:ext uri="{FF2B5EF4-FFF2-40B4-BE49-F238E27FC236}">
                <a16:creationId xmlns:a16="http://schemas.microsoft.com/office/drawing/2014/main" id="{684BB7BD-C9C8-4D6D-A58B-667871C97560}"/>
              </a:ext>
            </a:extLst>
          </p:cNvPr>
          <p:cNvGraphicFramePr>
            <a:graphicFrameLocks noGrp="1"/>
          </p:cNvGraphicFramePr>
          <p:nvPr>
            <p:extLst>
              <p:ext uri="{D42A27DB-BD31-4B8C-83A1-F6EECF244321}">
                <p14:modId xmlns:p14="http://schemas.microsoft.com/office/powerpoint/2010/main" val="2139764270"/>
              </p:ext>
            </p:extLst>
          </p:nvPr>
        </p:nvGraphicFramePr>
        <p:xfrm>
          <a:off x="428626" y="953529"/>
          <a:ext cx="10934697" cy="1737360"/>
        </p:xfrm>
        <a:graphic>
          <a:graphicData uri="http://schemas.openxmlformats.org/drawingml/2006/table">
            <a:tbl>
              <a:tblPr firstRow="1" bandRow="1">
                <a:tableStyleId>{5C22544A-7EE6-4342-B048-85BDC9FD1C3A}</a:tableStyleId>
              </a:tblPr>
              <a:tblGrid>
                <a:gridCol w="3129730">
                  <a:extLst>
                    <a:ext uri="{9D8B030D-6E8A-4147-A177-3AD203B41FA5}">
                      <a16:colId xmlns:a16="http://schemas.microsoft.com/office/drawing/2014/main" val="947325153"/>
                    </a:ext>
                  </a:extLst>
                </a:gridCol>
                <a:gridCol w="599310">
                  <a:extLst>
                    <a:ext uri="{9D8B030D-6E8A-4147-A177-3AD203B41FA5}">
                      <a16:colId xmlns:a16="http://schemas.microsoft.com/office/drawing/2014/main" val="266742470"/>
                    </a:ext>
                  </a:extLst>
                </a:gridCol>
                <a:gridCol w="7205657">
                  <a:extLst>
                    <a:ext uri="{9D8B030D-6E8A-4147-A177-3AD203B41FA5}">
                      <a16:colId xmlns:a16="http://schemas.microsoft.com/office/drawing/2014/main" val="610531054"/>
                    </a:ext>
                  </a:extLst>
                </a:gridCol>
              </a:tblGrid>
              <a:tr h="1463040">
                <a:tc>
                  <a:txBody>
                    <a:bodyPr/>
                    <a:lstStyle/>
                    <a:p>
                      <a:r>
                        <a:rPr lang="en-IN" dirty="0"/>
                        <a:t>        </a:t>
                      </a:r>
                      <a:r>
                        <a:rPr lang="en-IN" sz="1800" b="0" i="0" kern="1200" dirty="0">
                          <a:solidFill>
                            <a:schemeClr val="lt1"/>
                          </a:solidFill>
                          <a:effectLst/>
                          <a:latin typeface="+mn-lt"/>
                          <a:ea typeface="+mn-ea"/>
                          <a:cs typeface="+mn-cs"/>
                        </a:rPr>
                        <a:t>Equivalence Class</a:t>
                      </a:r>
                    </a:p>
                  </a:txBody>
                  <a:tcPr anchor="ctr"/>
                </a:tc>
                <a:tc>
                  <a:txBody>
                    <a:bodyPr/>
                    <a:lstStyle/>
                    <a:p>
                      <a:pPr algn="l"/>
                      <a:endParaRPr lang="en-IN" dirty="0"/>
                    </a:p>
                  </a:txBody>
                  <a:tcPr anchor="ctr">
                    <a:solidFill>
                      <a:schemeClr val="bg1"/>
                    </a:solidFill>
                  </a:tcPr>
                </a:tc>
                <a:tc>
                  <a:txBody>
                    <a:bodyPr/>
                    <a:lstStyle/>
                    <a:p>
                      <a:r>
                        <a:rPr lang="en-US" sz="1800" b="0" i="0" kern="1200" dirty="0">
                          <a:solidFill>
                            <a:schemeClr val="tx1"/>
                          </a:solidFill>
                          <a:effectLst/>
                          <a:latin typeface="+mn-lt"/>
                          <a:ea typeface="+mn-ea"/>
                          <a:cs typeface="+mn-cs"/>
                        </a:rPr>
                        <a:t>Equivalent Class Partitioning is a black box technique (code is not visible to tester) which can be applied to all levels of testing like unit, integration, system, etc. In this technique, you divide the set of test condition into a partition that can be considered the same</a:t>
                      </a:r>
                      <a:endParaRPr lang="en-US" sz="1800" b="0" i="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ndParaRPr>
                    </a:p>
                    <a:p>
                      <a:pPr algn="ctr"/>
                      <a:endParaRPr lang="en-IN" b="0" dirty="0">
                        <a:solidFill>
                          <a:schemeClr val="tx1"/>
                        </a:solidFill>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graphicFrame>
        <p:nvGraphicFramePr>
          <p:cNvPr id="13" name="Table 12">
            <a:extLst>
              <a:ext uri="{FF2B5EF4-FFF2-40B4-BE49-F238E27FC236}">
                <a16:creationId xmlns:a16="http://schemas.microsoft.com/office/drawing/2014/main" id="{22F130DB-ADE6-47F2-97F4-C140293BF4A4}"/>
              </a:ext>
            </a:extLst>
          </p:cNvPr>
          <p:cNvGraphicFramePr>
            <a:graphicFrameLocks noGrp="1"/>
          </p:cNvGraphicFramePr>
          <p:nvPr>
            <p:extLst>
              <p:ext uri="{D42A27DB-BD31-4B8C-83A1-F6EECF244321}">
                <p14:modId xmlns:p14="http://schemas.microsoft.com/office/powerpoint/2010/main" val="1927836501"/>
              </p:ext>
            </p:extLst>
          </p:nvPr>
        </p:nvGraphicFramePr>
        <p:xfrm>
          <a:off x="419098" y="2804315"/>
          <a:ext cx="11036887" cy="146304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1188720">
                <a:tc>
                  <a:txBody>
                    <a:bodyPr/>
                    <a:lstStyle/>
                    <a:p>
                      <a:r>
                        <a:rPr lang="en-IN" sz="1800" b="0" i="0" kern="1200" dirty="0">
                          <a:solidFill>
                            <a:schemeClr val="lt1"/>
                          </a:solidFill>
                          <a:effectLst/>
                          <a:latin typeface="+mn-lt"/>
                          <a:ea typeface="+mn-ea"/>
                          <a:cs typeface="+mn-cs"/>
                        </a:rPr>
                        <a:t>     </a:t>
                      </a:r>
                    </a:p>
                    <a:p>
                      <a:endParaRPr lang="en-IN" sz="1800" b="0" i="0" kern="1200" dirty="0">
                        <a:solidFill>
                          <a:schemeClr val="lt1"/>
                        </a:solidFill>
                        <a:effectLst/>
                        <a:latin typeface="+mn-lt"/>
                        <a:ea typeface="+mn-ea"/>
                        <a:cs typeface="+mn-cs"/>
                      </a:endParaRPr>
                    </a:p>
                    <a:p>
                      <a:r>
                        <a:rPr lang="en-IN" sz="1800" b="0" i="0" kern="1200" dirty="0">
                          <a:solidFill>
                            <a:schemeClr val="lt1"/>
                          </a:solidFill>
                          <a:effectLst/>
                          <a:latin typeface="+mn-lt"/>
                          <a:ea typeface="+mn-ea"/>
                          <a:cs typeface="+mn-cs"/>
                        </a:rPr>
                        <a:t>       Boundary Value Analysis</a:t>
                      </a:r>
                    </a:p>
                    <a:p>
                      <a:br>
                        <a:rPr lang="en-IN" dirty="0"/>
                      </a:br>
                      <a:endParaRPr lang="en-IN" dirty="0"/>
                    </a:p>
                  </a:txBody>
                  <a:tcPr anchor="ctr"/>
                </a:tc>
                <a:tc>
                  <a:txBody>
                    <a:bodyPr/>
                    <a:lstStyle/>
                    <a:p>
                      <a:pPr algn="l"/>
                      <a:endParaRPr lang="en-IN" dirty="0"/>
                    </a:p>
                  </a:txBody>
                  <a:tcPr anchor="ctr">
                    <a:solidFill>
                      <a:schemeClr val="bg1"/>
                    </a:solidFill>
                  </a:tcPr>
                </a:tc>
                <a:tc>
                  <a:txBody>
                    <a:bodyPr/>
                    <a:lstStyle/>
                    <a:p>
                      <a:r>
                        <a:rPr lang="en-US" sz="1800" b="0" i="0" kern="1200" dirty="0">
                          <a:solidFill>
                            <a:schemeClr val="tx1"/>
                          </a:solidFill>
                          <a:effectLst/>
                          <a:latin typeface="+mn-lt"/>
                          <a:ea typeface="+mn-ea"/>
                          <a:cs typeface="+mn-cs"/>
                        </a:rPr>
                        <a:t>Boundary testing is the process of testing between extreme ends or boundaries between partitions of the input values.</a:t>
                      </a:r>
                    </a:p>
                    <a:p>
                      <a:r>
                        <a:rPr lang="en-US" sz="1800" b="0" i="0" kern="1200" dirty="0">
                          <a:solidFill>
                            <a:schemeClr val="tx1"/>
                          </a:solidFill>
                          <a:effectLst/>
                          <a:latin typeface="+mn-lt"/>
                          <a:ea typeface="+mn-ea"/>
                          <a:cs typeface="+mn-cs"/>
                        </a:rPr>
                        <a:t>So these extreme ends like Start- End, Lower- Upper, Maximum-Minimum, Just Inside-Just Outside values are called boundary values and the testing is called "boundary testing".</a:t>
                      </a: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graphicFrame>
        <p:nvGraphicFramePr>
          <p:cNvPr id="6" name="Table 5">
            <a:extLst>
              <a:ext uri="{FF2B5EF4-FFF2-40B4-BE49-F238E27FC236}">
                <a16:creationId xmlns:a16="http://schemas.microsoft.com/office/drawing/2014/main" id="{7B03348B-9CA7-4E8F-97C4-AA153F9FE539}"/>
              </a:ext>
            </a:extLst>
          </p:cNvPr>
          <p:cNvGraphicFramePr>
            <a:graphicFrameLocks noGrp="1"/>
          </p:cNvGraphicFramePr>
          <p:nvPr>
            <p:extLst>
              <p:ext uri="{D42A27DB-BD31-4B8C-83A1-F6EECF244321}">
                <p14:modId xmlns:p14="http://schemas.microsoft.com/office/powerpoint/2010/main" val="1796222399"/>
              </p:ext>
            </p:extLst>
          </p:nvPr>
        </p:nvGraphicFramePr>
        <p:xfrm>
          <a:off x="419098" y="4380781"/>
          <a:ext cx="11036887" cy="91440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785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    State Transition Technique </a:t>
                      </a:r>
                    </a:p>
                    <a:p>
                      <a:pPr algn="l"/>
                      <a:endParaRPr lang="en-IN" dirty="0"/>
                    </a:p>
                  </a:txBody>
                  <a:tcPr anchor="ctr"/>
                </a:tc>
                <a:tc>
                  <a:txBody>
                    <a:bodyPr/>
                    <a:lstStyle/>
                    <a:p>
                      <a:pPr algn="l"/>
                      <a:endParaRPr lang="en-IN" dirty="0"/>
                    </a:p>
                  </a:txBody>
                  <a:tcPr anchor="ctr">
                    <a:solidFill>
                      <a:schemeClr val="bg1"/>
                    </a:solidFill>
                  </a:tcPr>
                </a:tc>
                <a:tc>
                  <a:txBody>
                    <a:bodyPr/>
                    <a:lstStyle/>
                    <a:p>
                      <a:pPr marL="0" indent="0" algn="l">
                        <a:buFont typeface="Arial" panose="020B0604020202020204" pitchFamily="34" charset="0"/>
                        <a:buNone/>
                      </a:pPr>
                      <a:r>
                        <a:rPr lang="en-US" sz="1800" b="0" i="0" kern="1200" dirty="0">
                          <a:solidFill>
                            <a:schemeClr val="tx1"/>
                          </a:solidFill>
                          <a:effectLst/>
                          <a:latin typeface="+mn-lt"/>
                          <a:ea typeface="+mn-ea"/>
                          <a:cs typeface="+mn-cs"/>
                        </a:rPr>
                        <a:t>State transition testing is a </a:t>
                      </a:r>
                      <a:r>
                        <a:rPr lang="en-US" sz="1800" b="0" i="0" u="none" strike="noStrike" kern="1200" dirty="0">
                          <a:solidFill>
                            <a:schemeClr val="tx1"/>
                          </a:solidFill>
                          <a:effectLst/>
                          <a:latin typeface="+mn-lt"/>
                          <a:ea typeface="+mn-ea"/>
                          <a:cs typeface="+mn-cs"/>
                        </a:rPr>
                        <a:t>black box testing technique </a:t>
                      </a:r>
                      <a:r>
                        <a:rPr lang="en-US" sz="1800" b="0" i="0" kern="1200" dirty="0">
                          <a:solidFill>
                            <a:schemeClr val="tx1"/>
                          </a:solidFill>
                          <a:effectLst/>
                          <a:latin typeface="+mn-lt"/>
                          <a:ea typeface="+mn-ea"/>
                          <a:cs typeface="+mn-cs"/>
                        </a:rPr>
                        <a:t>and is used where some aspect of the system can be described in what is called a “finite state machine”. </a:t>
                      </a:r>
                      <a:endParaRPr lang="en-IN" b="0" dirty="0">
                        <a:solidFill>
                          <a:schemeClr val="tx1"/>
                        </a:solidFill>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graphicFrame>
        <p:nvGraphicFramePr>
          <p:cNvPr id="7" name="Table 6">
            <a:extLst>
              <a:ext uri="{FF2B5EF4-FFF2-40B4-BE49-F238E27FC236}">
                <a16:creationId xmlns:a16="http://schemas.microsoft.com/office/drawing/2014/main" id="{71324E3B-9D6D-40C0-893D-029C8E7FFD93}"/>
              </a:ext>
            </a:extLst>
          </p:cNvPr>
          <p:cNvGraphicFramePr>
            <a:graphicFrameLocks noGrp="1"/>
          </p:cNvGraphicFramePr>
          <p:nvPr>
            <p:extLst>
              <p:ext uri="{D42A27DB-BD31-4B8C-83A1-F6EECF244321}">
                <p14:modId xmlns:p14="http://schemas.microsoft.com/office/powerpoint/2010/main" val="4063549202"/>
              </p:ext>
            </p:extLst>
          </p:nvPr>
        </p:nvGraphicFramePr>
        <p:xfrm>
          <a:off x="419098" y="5408607"/>
          <a:ext cx="11036887" cy="118872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785577">
                <a:tc>
                  <a:txBody>
                    <a:bodyPr/>
                    <a:lstStyle/>
                    <a:p>
                      <a:pPr marL="175895" indent="0">
                        <a:lnSpc>
                          <a:spcPct val="150000"/>
                        </a:lnSpc>
                        <a:buFont typeface="Wingdings" panose="05000000000000000000" pitchFamily="2" charset="2"/>
                        <a:buNone/>
                      </a:pPr>
                      <a:r>
                        <a:rPr lang="en-US" sz="1800" dirty="0"/>
                        <a:t>     </a:t>
                      </a:r>
                      <a:r>
                        <a:rPr lang="en-US" sz="1800" b="0" dirty="0"/>
                        <a:t>Decision Table </a:t>
                      </a:r>
                    </a:p>
                  </a:txBody>
                  <a:tcPr anchor="ctr"/>
                </a:tc>
                <a:tc>
                  <a:txBody>
                    <a:bodyPr/>
                    <a:lstStyle/>
                    <a:p>
                      <a:pPr algn="l"/>
                      <a:endParaRPr lang="en-IN" dirty="0"/>
                    </a:p>
                  </a:txBody>
                  <a:tcPr anchor="ctr">
                    <a:solidFill>
                      <a:schemeClr val="bg1"/>
                    </a:solidFill>
                  </a:tcPr>
                </a:tc>
                <a:tc>
                  <a:txBody>
                    <a:bodyPr/>
                    <a:lstStyle/>
                    <a:p>
                      <a:pPr marL="0" indent="0" algn="l">
                        <a:buFont typeface="Arial" panose="020B0604020202020204" pitchFamily="34" charset="0"/>
                        <a:buNone/>
                      </a:pPr>
                      <a:r>
                        <a:rPr lang="en-US" sz="1800" b="0" i="0" kern="1200" dirty="0">
                          <a:solidFill>
                            <a:schemeClr val="tx1"/>
                          </a:solidFill>
                          <a:effectLst/>
                          <a:latin typeface="+mn-lt"/>
                          <a:ea typeface="+mn-ea"/>
                          <a:cs typeface="+mn-cs"/>
                        </a:rPr>
                        <a:t>Decision table testing is a software testing technique used to test system behavior for different input combinations. This is a systematic approach where the different input combinations and their corresponding system behavior (Output) are captured in a tabular form. </a:t>
                      </a:r>
                      <a:endParaRPr lang="en-IN" sz="1800" b="0" kern="1200" dirty="0">
                        <a:solidFill>
                          <a:schemeClr val="tx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spTree>
    <p:extLst>
      <p:ext uri="{BB962C8B-B14F-4D97-AF65-F5344CB8AC3E}">
        <p14:creationId xmlns:p14="http://schemas.microsoft.com/office/powerpoint/2010/main" val="21305190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smtClean="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5</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175895">
              <a:spcAft>
                <a:spcPts val="600"/>
              </a:spcAft>
            </a:pPr>
            <a:r>
              <a:rPr lang="en-US" dirty="0">
                <a:solidFill>
                  <a:schemeClr val="tx1"/>
                </a:solidFill>
              </a:rPr>
              <a:t>Example Explanation for Equivalence partitioning Testing</a:t>
            </a:r>
          </a:p>
        </p:txBody>
      </p:sp>
      <p:pic>
        <p:nvPicPr>
          <p:cNvPr id="6" name="Picture 5">
            <a:extLst>
              <a:ext uri="{FF2B5EF4-FFF2-40B4-BE49-F238E27FC236}">
                <a16:creationId xmlns:a16="http://schemas.microsoft.com/office/drawing/2014/main" id="{3F7F9A9F-9747-4587-AE7F-19E091E2CF99}"/>
              </a:ext>
            </a:extLst>
          </p:cNvPr>
          <p:cNvPicPr>
            <a:picLocks noChangeAspect="1"/>
          </p:cNvPicPr>
          <p:nvPr/>
        </p:nvPicPr>
        <p:blipFill>
          <a:blip r:embed="rId3"/>
          <a:stretch>
            <a:fillRect/>
          </a:stretch>
        </p:blipFill>
        <p:spPr>
          <a:xfrm>
            <a:off x="2587699" y="1239509"/>
            <a:ext cx="7756315" cy="4525093"/>
          </a:xfrm>
          <a:prstGeom prst="rect">
            <a:avLst/>
          </a:prstGeom>
        </p:spPr>
      </p:pic>
    </p:spTree>
    <p:extLst>
      <p:ext uri="{BB962C8B-B14F-4D97-AF65-F5344CB8AC3E}">
        <p14:creationId xmlns:p14="http://schemas.microsoft.com/office/powerpoint/2010/main" val="15970616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smtClean="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6</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175895">
              <a:spcAft>
                <a:spcPts val="600"/>
              </a:spcAft>
            </a:pPr>
            <a:r>
              <a:rPr lang="en-US">
                <a:solidFill>
                  <a:schemeClr val="tx1"/>
                </a:solidFill>
              </a:rPr>
              <a:t>Example Explanation for Boundary Value Analysis</a:t>
            </a:r>
            <a:endParaRPr lang="en-US" dirty="0">
              <a:solidFill>
                <a:schemeClr val="tx1"/>
              </a:solidFill>
            </a:endParaRPr>
          </a:p>
        </p:txBody>
      </p:sp>
      <p:pic>
        <p:nvPicPr>
          <p:cNvPr id="5" name="Picture 4">
            <a:extLst>
              <a:ext uri="{FF2B5EF4-FFF2-40B4-BE49-F238E27FC236}">
                <a16:creationId xmlns:a16="http://schemas.microsoft.com/office/drawing/2014/main" id="{3B6D0087-1443-4647-A71D-18B7334B8B07}"/>
              </a:ext>
            </a:extLst>
          </p:cNvPr>
          <p:cNvPicPr>
            <a:picLocks noChangeAspect="1"/>
          </p:cNvPicPr>
          <p:nvPr/>
        </p:nvPicPr>
        <p:blipFill>
          <a:blip r:embed="rId3"/>
          <a:stretch>
            <a:fillRect/>
          </a:stretch>
        </p:blipFill>
        <p:spPr>
          <a:xfrm>
            <a:off x="2408974" y="1222831"/>
            <a:ext cx="6428067" cy="152666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E7262B-A0A8-4B44-823D-B360A188CDA6}"/>
              </a:ext>
            </a:extLst>
          </p:cNvPr>
          <p:cNvPicPr>
            <a:picLocks noChangeAspect="1"/>
          </p:cNvPicPr>
          <p:nvPr/>
        </p:nvPicPr>
        <p:blipFill>
          <a:blip r:embed="rId4"/>
          <a:stretch>
            <a:fillRect/>
          </a:stretch>
        </p:blipFill>
        <p:spPr>
          <a:xfrm>
            <a:off x="2408974" y="3730643"/>
            <a:ext cx="7226725" cy="2325824"/>
          </a:xfrm>
          <a:prstGeom prst="rect">
            <a:avLst/>
          </a:prstGeom>
        </p:spPr>
      </p:pic>
    </p:spTree>
    <p:extLst>
      <p:ext uri="{BB962C8B-B14F-4D97-AF65-F5344CB8AC3E}">
        <p14:creationId xmlns:p14="http://schemas.microsoft.com/office/powerpoint/2010/main" val="5471635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smtClean="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7</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172375"/>
            <a:ext cx="11772900" cy="562975"/>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175895">
              <a:lnSpc>
                <a:spcPct val="150000"/>
              </a:lnSpc>
            </a:pPr>
            <a:r>
              <a:rPr lang="en-US" dirty="0">
                <a:solidFill>
                  <a:schemeClr val="tx1"/>
                </a:solidFill>
              </a:rPr>
              <a:t>Example Explanation for state transition testing</a:t>
            </a:r>
          </a:p>
        </p:txBody>
      </p:sp>
      <p:pic>
        <p:nvPicPr>
          <p:cNvPr id="6" name="Picture 5">
            <a:extLst>
              <a:ext uri="{FF2B5EF4-FFF2-40B4-BE49-F238E27FC236}">
                <a16:creationId xmlns:a16="http://schemas.microsoft.com/office/drawing/2014/main" id="{EFAA723A-A21E-4513-98BA-B5177C731E20}"/>
              </a:ext>
            </a:extLst>
          </p:cNvPr>
          <p:cNvPicPr>
            <a:picLocks noChangeAspect="1"/>
          </p:cNvPicPr>
          <p:nvPr/>
        </p:nvPicPr>
        <p:blipFill>
          <a:blip r:embed="rId3"/>
          <a:stretch>
            <a:fillRect/>
          </a:stretch>
        </p:blipFill>
        <p:spPr>
          <a:xfrm>
            <a:off x="2105432" y="1604347"/>
            <a:ext cx="8725853" cy="3883005"/>
          </a:xfrm>
          <a:prstGeom prst="rect">
            <a:avLst/>
          </a:prstGeom>
        </p:spPr>
      </p:pic>
    </p:spTree>
    <p:extLst>
      <p:ext uri="{BB962C8B-B14F-4D97-AF65-F5344CB8AC3E}">
        <p14:creationId xmlns:p14="http://schemas.microsoft.com/office/powerpoint/2010/main" val="16034331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smtClean="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8</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175895">
              <a:spcAft>
                <a:spcPts val="600"/>
              </a:spcAft>
            </a:pPr>
            <a:r>
              <a:rPr lang="en-US" dirty="0">
                <a:solidFill>
                  <a:schemeClr val="tx1"/>
                </a:solidFill>
              </a:rPr>
              <a:t>Example Explanation for Decision table</a:t>
            </a:r>
          </a:p>
        </p:txBody>
      </p:sp>
      <p:pic>
        <p:nvPicPr>
          <p:cNvPr id="6" name="Picture 5">
            <a:extLst>
              <a:ext uri="{FF2B5EF4-FFF2-40B4-BE49-F238E27FC236}">
                <a16:creationId xmlns:a16="http://schemas.microsoft.com/office/drawing/2014/main" id="{CE233D2F-A853-4E5B-88CB-98C06A81EEBB}"/>
              </a:ext>
            </a:extLst>
          </p:cNvPr>
          <p:cNvPicPr>
            <a:picLocks noChangeAspect="1"/>
          </p:cNvPicPr>
          <p:nvPr/>
        </p:nvPicPr>
        <p:blipFill>
          <a:blip r:embed="rId3"/>
          <a:stretch>
            <a:fillRect/>
          </a:stretch>
        </p:blipFill>
        <p:spPr>
          <a:xfrm>
            <a:off x="638970" y="1939169"/>
            <a:ext cx="10914060" cy="2701230"/>
          </a:xfrm>
          <a:prstGeom prst="rect">
            <a:avLst/>
          </a:prstGeom>
        </p:spPr>
      </p:pic>
    </p:spTree>
    <p:extLst>
      <p:ext uri="{BB962C8B-B14F-4D97-AF65-F5344CB8AC3E}">
        <p14:creationId xmlns:p14="http://schemas.microsoft.com/office/powerpoint/2010/main" val="22771911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9</a:t>
            </a:fld>
            <a:endParaRPr lang="en-IN" dirty="0"/>
          </a:p>
        </p:txBody>
      </p:sp>
      <p:sp>
        <p:nvSpPr>
          <p:cNvPr id="8" name="Content Placeholder 2">
            <a:extLst>
              <a:ext uri="{FF2B5EF4-FFF2-40B4-BE49-F238E27FC236}">
                <a16:creationId xmlns:a16="http://schemas.microsoft.com/office/drawing/2014/main" id="{78D1E58A-284D-4608-9355-185ECF040956}"/>
              </a:ext>
            </a:extLst>
          </p:cNvPr>
          <p:cNvSpPr>
            <a:spLocks noGrp="1"/>
          </p:cNvSpPr>
          <p:nvPr>
            <p:ph idx="1"/>
          </p:nvPr>
        </p:nvSpPr>
        <p:spPr>
          <a:xfrm>
            <a:off x="364672" y="2541114"/>
            <a:ext cx="11462656" cy="1214458"/>
          </a:xfrm>
        </p:spPr>
        <p:txBody>
          <a:bodyPr vert="horz" lIns="91440" tIns="45720" rIns="91440" bIns="45720" rtlCol="0" anchor="t">
            <a:noAutofit/>
          </a:bodyPr>
          <a:lstStyle/>
          <a:p>
            <a:pPr marL="175895" indent="0" algn="ctr">
              <a:lnSpc>
                <a:spcPct val="150000"/>
              </a:lnSpc>
              <a:buNone/>
            </a:pPr>
            <a:r>
              <a:rPr lang="en-US" sz="5000" i="1" dirty="0">
                <a:solidFill>
                  <a:srgbClr val="00B0F0"/>
                </a:solidFill>
              </a:rPr>
              <a:t>Questions ?</a:t>
            </a:r>
          </a:p>
          <a:p>
            <a:pPr marL="175895" indent="0">
              <a:lnSpc>
                <a:spcPct val="150000"/>
              </a:lnSpc>
              <a:buNone/>
            </a:pPr>
            <a:endParaRPr lang="en-US" sz="2000" dirty="0">
              <a:solidFill>
                <a:schemeClr val="tx1">
                  <a:lumMod val="60000"/>
                  <a:lumOff val="40000"/>
                </a:schemeClr>
              </a:solidFill>
            </a:endParaRPr>
          </a:p>
          <a:p>
            <a:pPr marL="175895" indent="0">
              <a:lnSpc>
                <a:spcPct val="150000"/>
              </a:lnSpc>
              <a:buNone/>
            </a:pPr>
            <a:endParaRPr lang="en-US" sz="2000" dirty="0">
              <a:solidFill>
                <a:schemeClr val="tx1">
                  <a:lumMod val="60000"/>
                  <a:lumOff val="40000"/>
                </a:schemeClr>
              </a:solidFill>
            </a:endParaRPr>
          </a:p>
          <a:p>
            <a:pPr marL="176213" indent="0">
              <a:lnSpc>
                <a:spcPct val="150000"/>
              </a:lnSpc>
              <a:buNone/>
            </a:pPr>
            <a:endParaRPr lang="en-IN" sz="2000" dirty="0">
              <a:solidFill>
                <a:schemeClr val="tx1">
                  <a:lumMod val="60000"/>
                  <a:lumOff val="40000"/>
                </a:schemeClr>
              </a:solidFill>
              <a:cs typeface="Calibri"/>
            </a:endParaRPr>
          </a:p>
        </p:txBody>
      </p:sp>
    </p:spTree>
    <p:extLst>
      <p:ext uri="{BB962C8B-B14F-4D97-AF65-F5344CB8AC3E}">
        <p14:creationId xmlns:p14="http://schemas.microsoft.com/office/powerpoint/2010/main" val="2565188935"/>
      </p:ext>
    </p:extLst>
  </p:cSld>
  <p:clrMapOvr>
    <a:masterClrMapping/>
  </p:clrMapOvr>
  <p:transition spd="slow">
    <p:push dir="u"/>
  </p:transition>
</p:sld>
</file>

<file path=ppt/theme/theme1.xml><?xml version="1.0" encoding="utf-8"?>
<a:theme xmlns:a="http://schemas.openxmlformats.org/drawingml/2006/main" name="1_Custom Design">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9E1474D187694E9C6ABD4ECB6FB733" ma:contentTypeVersion="10" ma:contentTypeDescription="Create a new document." ma:contentTypeScope="" ma:versionID="a6f3ca26a6575c2a27998ef5e63b1338">
  <xsd:schema xmlns:xsd="http://www.w3.org/2001/XMLSchema" xmlns:xs="http://www.w3.org/2001/XMLSchema" xmlns:p="http://schemas.microsoft.com/office/2006/metadata/properties" xmlns:ns3="e79ff5dc-543b-49c5-8e0c-0cba911a9d88" xmlns:ns4="0fb9a92b-e6f0-47eb-8980-17b7e8c91d8e" targetNamespace="http://schemas.microsoft.com/office/2006/metadata/properties" ma:root="true" ma:fieldsID="41a2dcb3134c6bf49a605cbebb741aa8" ns3:_="" ns4:_="">
    <xsd:import namespace="e79ff5dc-543b-49c5-8e0c-0cba911a9d88"/>
    <xsd:import namespace="0fb9a92b-e6f0-47eb-8980-17b7e8c91d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9ff5dc-543b-49c5-8e0c-0cba911a9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b9a92b-e6f0-47eb-8980-17b7e8c91d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8D5E64-B6AC-4FCD-B3A6-8A08C1CC953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2363D47-CDA8-4433-A43A-BB58C2D37A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9ff5dc-543b-49c5-8e0c-0cba911a9d88"/>
    <ds:schemaRef ds:uri="0fb9a92b-e6f0-47eb-8980-17b7e8c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691C8-A658-4B8A-B1F9-B439BBE17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TotalTime>
  <Words>338</Words>
  <Application>Microsoft Office PowerPoint</Application>
  <PresentationFormat>Widescreen</PresentationFormat>
  <Paragraphs>56</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Verdana</vt:lpstr>
      <vt:lpstr>Wingdings</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 Chilukuru</dc:creator>
  <cp:lastModifiedBy>Hima Chilukuru</cp:lastModifiedBy>
  <cp:revision>14</cp:revision>
  <dcterms:created xsi:type="dcterms:W3CDTF">2020-01-28T10:05:23Z</dcterms:created>
  <dcterms:modified xsi:type="dcterms:W3CDTF">2020-07-10T14:42:43Z</dcterms:modified>
</cp:coreProperties>
</file>