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49" r:id="rId1"/>
  </p:sldMasterIdLst>
  <p:notesMasterIdLst>
    <p:notesMasterId r:id="rId8"/>
  </p:notesMasterIdLst>
  <p:sldIdLst>
    <p:sldId id="269" r:id="rId2"/>
    <p:sldId id="275" r:id="rId3"/>
    <p:sldId id="271" r:id="rId4"/>
    <p:sldId id="270" r:id="rId5"/>
    <p:sldId id="256" r:id="rId6"/>
    <p:sldId id="27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3" autoAdjust="0"/>
    <p:restoredTop sz="94660"/>
  </p:normalViewPr>
  <p:slideViewPr>
    <p:cSldViewPr snapToGrid="0">
      <p:cViewPr varScale="1">
        <p:scale>
          <a:sx n="78" d="100"/>
          <a:sy n="78" d="100"/>
        </p:scale>
        <p:origin x="3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38C54E-F38A-4D09-BB1C-06788FFCDD44}" type="datetimeFigureOut">
              <a:rPr lang="en-US" smtClean="0"/>
              <a:t>6/24/2019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B369E-B749-4A4C-A95B-28FD373D0EBC}" type="slidenum">
              <a:rPr lang="en-US" smtClean="0"/>
              <a:t>‹#›</a:t>
            </a:fld>
            <a:endParaRPr lang="en-US"/>
          </a:p>
        </p:txBody>
      </p:sp>
    </p:spTree>
    <p:extLst>
      <p:ext uri="{BB962C8B-B14F-4D97-AF65-F5344CB8AC3E}">
        <p14:creationId xmlns:p14="http://schemas.microsoft.com/office/powerpoint/2010/main" val="3964637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C9BD26-78DB-40C7-8175-11B84D2401DA}"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8C4D4-49F3-4ED0-ACB7-E5BACF53A69B}" type="slidenum">
              <a:rPr lang="en-US" smtClean="0"/>
              <a:t>‹#›</a:t>
            </a:fld>
            <a:endParaRPr lang="en-US"/>
          </a:p>
        </p:txBody>
      </p:sp>
    </p:spTree>
    <p:extLst>
      <p:ext uri="{BB962C8B-B14F-4D97-AF65-F5344CB8AC3E}">
        <p14:creationId xmlns:p14="http://schemas.microsoft.com/office/powerpoint/2010/main" val="335264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C9BD26-78DB-40C7-8175-11B84D2401DA}"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8C4D4-49F3-4ED0-ACB7-E5BACF53A69B}" type="slidenum">
              <a:rPr lang="en-US" smtClean="0"/>
              <a:t>‹#›</a:t>
            </a:fld>
            <a:endParaRPr lang="en-US"/>
          </a:p>
        </p:txBody>
      </p:sp>
    </p:spTree>
    <p:extLst>
      <p:ext uri="{BB962C8B-B14F-4D97-AF65-F5344CB8AC3E}">
        <p14:creationId xmlns:p14="http://schemas.microsoft.com/office/powerpoint/2010/main" val="58812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C9BD26-78DB-40C7-8175-11B84D2401DA}"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8C4D4-49F3-4ED0-ACB7-E5BACF53A69B}" type="slidenum">
              <a:rPr lang="en-US" smtClean="0"/>
              <a:t>‹#›</a:t>
            </a:fld>
            <a:endParaRPr lang="en-US"/>
          </a:p>
        </p:txBody>
      </p:sp>
    </p:spTree>
    <p:extLst>
      <p:ext uri="{BB962C8B-B14F-4D97-AF65-F5344CB8AC3E}">
        <p14:creationId xmlns:p14="http://schemas.microsoft.com/office/powerpoint/2010/main" val="67480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C9BD26-78DB-40C7-8175-11B84D2401DA}"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8C4D4-49F3-4ED0-ACB7-E5BACF53A69B}" type="slidenum">
              <a:rPr lang="en-US" smtClean="0"/>
              <a:t>‹#›</a:t>
            </a:fld>
            <a:endParaRPr lang="en-US"/>
          </a:p>
        </p:txBody>
      </p:sp>
    </p:spTree>
    <p:extLst>
      <p:ext uri="{BB962C8B-B14F-4D97-AF65-F5344CB8AC3E}">
        <p14:creationId xmlns:p14="http://schemas.microsoft.com/office/powerpoint/2010/main" val="455949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C9BD26-78DB-40C7-8175-11B84D2401DA}"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8C4D4-49F3-4ED0-ACB7-E5BACF53A69B}" type="slidenum">
              <a:rPr lang="en-US" smtClean="0"/>
              <a:t>‹#›</a:t>
            </a:fld>
            <a:endParaRPr lang="en-US"/>
          </a:p>
        </p:txBody>
      </p:sp>
    </p:spTree>
    <p:extLst>
      <p:ext uri="{BB962C8B-B14F-4D97-AF65-F5344CB8AC3E}">
        <p14:creationId xmlns:p14="http://schemas.microsoft.com/office/powerpoint/2010/main" val="4117774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C9BD26-78DB-40C7-8175-11B84D2401DA}"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8C4D4-49F3-4ED0-ACB7-E5BACF53A69B}" type="slidenum">
              <a:rPr lang="en-US" smtClean="0"/>
              <a:t>‹#›</a:t>
            </a:fld>
            <a:endParaRPr lang="en-US"/>
          </a:p>
        </p:txBody>
      </p:sp>
    </p:spTree>
    <p:extLst>
      <p:ext uri="{BB962C8B-B14F-4D97-AF65-F5344CB8AC3E}">
        <p14:creationId xmlns:p14="http://schemas.microsoft.com/office/powerpoint/2010/main" val="4074340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C9BD26-78DB-40C7-8175-11B84D2401DA}" type="datetimeFigureOut">
              <a:rPr lang="en-US" smtClean="0"/>
              <a:t>6/24/2019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28C4D4-49F3-4ED0-ACB7-E5BACF53A69B}" type="slidenum">
              <a:rPr lang="en-US" smtClean="0"/>
              <a:t>‹#›</a:t>
            </a:fld>
            <a:endParaRPr lang="en-US"/>
          </a:p>
        </p:txBody>
      </p:sp>
    </p:spTree>
    <p:extLst>
      <p:ext uri="{BB962C8B-B14F-4D97-AF65-F5344CB8AC3E}">
        <p14:creationId xmlns:p14="http://schemas.microsoft.com/office/powerpoint/2010/main" val="391163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C9BD26-78DB-40C7-8175-11B84D2401DA}" type="datetimeFigureOut">
              <a:rPr lang="en-US" smtClean="0"/>
              <a:t>6/24/2019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28C4D4-49F3-4ED0-ACB7-E5BACF53A69B}" type="slidenum">
              <a:rPr lang="en-US" smtClean="0"/>
              <a:t>‹#›</a:t>
            </a:fld>
            <a:endParaRPr lang="en-US"/>
          </a:p>
        </p:txBody>
      </p:sp>
    </p:spTree>
    <p:extLst>
      <p:ext uri="{BB962C8B-B14F-4D97-AF65-F5344CB8AC3E}">
        <p14:creationId xmlns:p14="http://schemas.microsoft.com/office/powerpoint/2010/main" val="62303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C9BD26-78DB-40C7-8175-11B84D2401DA}" type="datetimeFigureOut">
              <a:rPr lang="en-US" smtClean="0"/>
              <a:t>6/24/2019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28C4D4-49F3-4ED0-ACB7-E5BACF53A69B}" type="slidenum">
              <a:rPr lang="en-US" smtClean="0"/>
              <a:t>‹#›</a:t>
            </a:fld>
            <a:endParaRPr lang="en-US"/>
          </a:p>
        </p:txBody>
      </p:sp>
    </p:spTree>
    <p:extLst>
      <p:ext uri="{BB962C8B-B14F-4D97-AF65-F5344CB8AC3E}">
        <p14:creationId xmlns:p14="http://schemas.microsoft.com/office/powerpoint/2010/main" val="108922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C9BD26-78DB-40C7-8175-11B84D2401DA}"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8C4D4-49F3-4ED0-ACB7-E5BACF53A69B}" type="slidenum">
              <a:rPr lang="en-US" smtClean="0"/>
              <a:t>‹#›</a:t>
            </a:fld>
            <a:endParaRPr lang="en-US"/>
          </a:p>
        </p:txBody>
      </p:sp>
    </p:spTree>
    <p:extLst>
      <p:ext uri="{BB962C8B-B14F-4D97-AF65-F5344CB8AC3E}">
        <p14:creationId xmlns:p14="http://schemas.microsoft.com/office/powerpoint/2010/main" val="353308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C9BD26-78DB-40C7-8175-11B84D2401DA}"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8C4D4-49F3-4ED0-ACB7-E5BACF53A69B}" type="slidenum">
              <a:rPr lang="en-US" smtClean="0"/>
              <a:t>‹#›</a:t>
            </a:fld>
            <a:endParaRPr lang="en-US"/>
          </a:p>
        </p:txBody>
      </p:sp>
    </p:spTree>
    <p:extLst>
      <p:ext uri="{BB962C8B-B14F-4D97-AF65-F5344CB8AC3E}">
        <p14:creationId xmlns:p14="http://schemas.microsoft.com/office/powerpoint/2010/main" val="2917360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C9BD26-78DB-40C7-8175-11B84D2401DA}" type="datetimeFigureOut">
              <a:rPr lang="en-US" smtClean="0"/>
              <a:t>6/24/2019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8C4D4-49F3-4ED0-ACB7-E5BACF53A69B}" type="slidenum">
              <a:rPr lang="en-US" smtClean="0"/>
              <a:t>‹#›</a:t>
            </a:fld>
            <a:endParaRPr lang="en-US"/>
          </a:p>
        </p:txBody>
      </p:sp>
    </p:spTree>
    <p:extLst>
      <p:ext uri="{BB962C8B-B14F-4D97-AF65-F5344CB8AC3E}">
        <p14:creationId xmlns:p14="http://schemas.microsoft.com/office/powerpoint/2010/main" val="176084357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0658" y="149395"/>
            <a:ext cx="2078967" cy="646331"/>
          </a:xfrm>
          <a:prstGeom prst="rect">
            <a:avLst/>
          </a:prstGeom>
        </p:spPr>
        <p:txBody>
          <a:bodyPr wrap="none">
            <a:spAutoFit/>
          </a:bodyPr>
          <a:lstStyle/>
          <a:p>
            <a:r>
              <a:rPr lang="en-US" sz="3600" dirty="0" smtClean="0">
                <a:solidFill>
                  <a:schemeClr val="bg1"/>
                </a:solidFill>
              </a:rPr>
              <a:t>Zoomdata</a:t>
            </a:r>
            <a:endParaRPr lang="en-US" sz="3600" dirty="0">
              <a:solidFill>
                <a:schemeClr val="bg1"/>
              </a:solidFill>
            </a:endParaRPr>
          </a:p>
        </p:txBody>
      </p:sp>
      <p:pic>
        <p:nvPicPr>
          <p:cNvPr id="2051" name="Picture 115" descr="Title 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4763"/>
            <a:ext cx="128730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404949" y="2510433"/>
            <a:ext cx="11051177" cy="923330"/>
          </a:xfrm>
          <a:prstGeom prst="rect">
            <a:avLst/>
          </a:prstGeom>
        </p:spPr>
        <p:txBody>
          <a:bodyPr wrap="square">
            <a:spAutoFit/>
          </a:bodyPr>
          <a:lstStyle/>
          <a:p>
            <a:r>
              <a:rPr lang="en-US" sz="5400" b="1" dirty="0" smtClean="0">
                <a:solidFill>
                  <a:schemeClr val="bg1"/>
                </a:solidFill>
                <a:latin typeface="Castellar" panose="020A0402060406010301" pitchFamily="18" charset="0"/>
                <a:ea typeface="Cambria Math" panose="02040503050406030204" pitchFamily="18" charset="0"/>
              </a:rPr>
              <a:t>VENDOR RISK MANAGEMENT</a:t>
            </a:r>
            <a:endParaRPr lang="en-US" sz="5400" b="1" dirty="0">
              <a:solidFill>
                <a:schemeClr val="bg1"/>
              </a:solidFill>
              <a:latin typeface="Castellar" panose="020A0402060406010301" pitchFamily="18" charset="0"/>
              <a:ea typeface="Cambria Math" panose="02040503050406030204" pitchFamily="18" charset="0"/>
            </a:endParaRPr>
          </a:p>
        </p:txBody>
      </p:sp>
    </p:spTree>
    <p:extLst>
      <p:ext uri="{BB962C8B-B14F-4D97-AF65-F5344CB8AC3E}">
        <p14:creationId xmlns:p14="http://schemas.microsoft.com/office/powerpoint/2010/main" val="3004560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undal.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709"/>
            <a:ext cx="121920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04620" y="275194"/>
            <a:ext cx="1990481" cy="584775"/>
          </a:xfrm>
          <a:prstGeom prst="rect">
            <a:avLst/>
          </a:prstGeom>
        </p:spPr>
        <p:txBody>
          <a:bodyPr wrap="none">
            <a:spAutoFit/>
          </a:bodyPr>
          <a:lstStyle/>
          <a:p>
            <a:r>
              <a:rPr lang="en-US" sz="3200" dirty="0" smtClean="0">
                <a:solidFill>
                  <a:schemeClr val="bg1"/>
                </a:solidFill>
              </a:rPr>
              <a:t>CONTENTS</a:t>
            </a:r>
            <a:endParaRPr lang="en-US" sz="3200" dirty="0">
              <a:solidFill>
                <a:schemeClr val="bg1"/>
              </a:solidFill>
            </a:endParaRPr>
          </a:p>
        </p:txBody>
      </p:sp>
      <p:sp>
        <p:nvSpPr>
          <p:cNvPr id="2" name="Rectangle 1"/>
          <p:cNvSpPr/>
          <p:nvPr/>
        </p:nvSpPr>
        <p:spPr>
          <a:xfrm>
            <a:off x="849086" y="1373625"/>
            <a:ext cx="10437223" cy="2246769"/>
          </a:xfrm>
          <a:prstGeom prst="rect">
            <a:avLst/>
          </a:prstGeom>
        </p:spPr>
        <p:txBody>
          <a:bodyPr wrap="square">
            <a:spAutoFit/>
          </a:bodyPr>
          <a:lstStyle/>
          <a:p>
            <a:r>
              <a:rPr lang="en-US" sz="2800" dirty="0" smtClean="0">
                <a:solidFill>
                  <a:srgbClr val="222222"/>
                </a:solidFill>
              </a:rPr>
              <a:t>1] INTRODUCTION: </a:t>
            </a:r>
            <a:r>
              <a:rPr lang="en-US" sz="2800" dirty="0">
                <a:solidFill>
                  <a:srgbClr val="222222"/>
                </a:solidFill>
              </a:rPr>
              <a:t>WHAT IS VENDOR RISK MANAGEMENT?</a:t>
            </a:r>
            <a:endParaRPr lang="en-US" sz="2800" dirty="0" smtClean="0">
              <a:solidFill>
                <a:srgbClr val="222222"/>
              </a:solidFill>
            </a:endParaRPr>
          </a:p>
          <a:p>
            <a:r>
              <a:rPr lang="en-US" sz="2800" dirty="0">
                <a:solidFill>
                  <a:srgbClr val="222222"/>
                </a:solidFill>
              </a:rPr>
              <a:t>2</a:t>
            </a:r>
            <a:r>
              <a:rPr lang="en-US" sz="2800" dirty="0" smtClean="0">
                <a:solidFill>
                  <a:srgbClr val="222222"/>
                </a:solidFill>
              </a:rPr>
              <a:t>] NEED OF VRM</a:t>
            </a:r>
          </a:p>
          <a:p>
            <a:r>
              <a:rPr lang="en-US" sz="2800" dirty="0">
                <a:solidFill>
                  <a:srgbClr val="222222"/>
                </a:solidFill>
              </a:rPr>
              <a:t>3</a:t>
            </a:r>
            <a:r>
              <a:rPr lang="en-US" sz="2800" dirty="0" smtClean="0">
                <a:solidFill>
                  <a:srgbClr val="222222"/>
                </a:solidFill>
              </a:rPr>
              <a:t>] GLOBAL STANDARDS WITH EXAMPLES</a:t>
            </a:r>
          </a:p>
          <a:p>
            <a:r>
              <a:rPr lang="en-US" sz="2800" dirty="0">
                <a:solidFill>
                  <a:srgbClr val="222222"/>
                </a:solidFill>
              </a:rPr>
              <a:t>4</a:t>
            </a:r>
            <a:r>
              <a:rPr lang="en-US" sz="2800" dirty="0" smtClean="0">
                <a:solidFill>
                  <a:srgbClr val="222222"/>
                </a:solidFill>
              </a:rPr>
              <a:t>] STANDARDS FOLLOWED AT RELIANCE</a:t>
            </a:r>
          </a:p>
          <a:p>
            <a:r>
              <a:rPr lang="en-US" sz="2800" dirty="0">
                <a:solidFill>
                  <a:srgbClr val="222222"/>
                </a:solidFill>
              </a:rPr>
              <a:t>5</a:t>
            </a:r>
            <a:r>
              <a:rPr lang="en-US" sz="2800" dirty="0" smtClean="0">
                <a:solidFill>
                  <a:srgbClr val="222222"/>
                </a:solidFill>
              </a:rPr>
              <a:t>] REFERENCES</a:t>
            </a:r>
            <a:endParaRPr lang="en-US" sz="2800" dirty="0"/>
          </a:p>
        </p:txBody>
      </p:sp>
    </p:spTree>
    <p:extLst>
      <p:ext uri="{BB962C8B-B14F-4D97-AF65-F5344CB8AC3E}">
        <p14:creationId xmlns:p14="http://schemas.microsoft.com/office/powerpoint/2010/main" val="3961666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undal.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898"/>
            <a:ext cx="121920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30017" y="149394"/>
            <a:ext cx="9297032" cy="646331"/>
          </a:xfrm>
          <a:prstGeom prst="rect">
            <a:avLst/>
          </a:prstGeom>
        </p:spPr>
        <p:txBody>
          <a:bodyPr wrap="none">
            <a:spAutoFit/>
          </a:bodyPr>
          <a:lstStyle/>
          <a:p>
            <a:r>
              <a:rPr lang="en-US" sz="3600" dirty="0" smtClean="0">
                <a:solidFill>
                  <a:schemeClr val="bg1"/>
                </a:solidFill>
              </a:rPr>
              <a:t>Introduction: What is Vendor Risk Management?</a:t>
            </a:r>
            <a:endParaRPr lang="en-US" sz="3600" dirty="0"/>
          </a:p>
        </p:txBody>
      </p:sp>
      <p:sp>
        <p:nvSpPr>
          <p:cNvPr id="6" name="Rectangle 5"/>
          <p:cNvSpPr/>
          <p:nvPr/>
        </p:nvSpPr>
        <p:spPr>
          <a:xfrm>
            <a:off x="165844" y="1533100"/>
            <a:ext cx="4184087" cy="646331"/>
          </a:xfrm>
          <a:prstGeom prst="rect">
            <a:avLst/>
          </a:prstGeom>
        </p:spPr>
        <p:txBody>
          <a:bodyPr wrap="square">
            <a:spAutoFit/>
          </a:bodyPr>
          <a:lstStyle/>
          <a:p>
            <a:endParaRPr lang="en-US" dirty="0">
              <a:solidFill>
                <a:srgbClr val="222222"/>
              </a:solidFill>
              <a:latin typeface="arial" panose="020B0604020202020204" pitchFamily="34" charset="0"/>
            </a:endParaRPr>
          </a:p>
          <a:p>
            <a:endParaRPr lang="en-US" dirty="0"/>
          </a:p>
        </p:txBody>
      </p:sp>
      <p:sp>
        <p:nvSpPr>
          <p:cNvPr id="3" name="Content Placeholder 2"/>
          <p:cNvSpPr>
            <a:spLocks noGrp="1"/>
          </p:cNvSpPr>
          <p:nvPr>
            <p:ph idx="1"/>
          </p:nvPr>
        </p:nvSpPr>
        <p:spPr/>
        <p:txBody>
          <a:bodyPr/>
          <a:lstStyle/>
          <a:p>
            <a:r>
              <a:rPr lang="en-US" dirty="0"/>
              <a:t>RIL being a conglomerate, multiple partners, service providers and third party vendors are associated with RIL either by providing the services on-site i.e., in the RIL premises or outsourced services or managed services. Vendor Risk Management (VRM) framework has been developed to assess, monitor and manage the risks arising from the outsourced vendors and third-party service providers that provide services to RIL, or that have access to RIL Information Systems. VRM framework also helps to understand the Risk posture of the vendors managing and accessing the RIL information.</a:t>
            </a:r>
            <a:endParaRPr lang="en-IN" dirty="0"/>
          </a:p>
        </p:txBody>
      </p:sp>
    </p:spTree>
    <p:extLst>
      <p:ext uri="{BB962C8B-B14F-4D97-AF65-F5344CB8AC3E}">
        <p14:creationId xmlns:p14="http://schemas.microsoft.com/office/powerpoint/2010/main" val="562374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undal.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709"/>
            <a:ext cx="121920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0658" y="149395"/>
            <a:ext cx="2682145" cy="646331"/>
          </a:xfrm>
          <a:prstGeom prst="rect">
            <a:avLst/>
          </a:prstGeom>
        </p:spPr>
        <p:txBody>
          <a:bodyPr wrap="none">
            <a:spAutoFit/>
          </a:bodyPr>
          <a:lstStyle/>
          <a:p>
            <a:r>
              <a:rPr lang="en-US" sz="3600" dirty="0">
                <a:solidFill>
                  <a:schemeClr val="bg1"/>
                </a:solidFill>
              </a:rPr>
              <a:t>N</a:t>
            </a:r>
            <a:r>
              <a:rPr lang="en-US" sz="3600" dirty="0" smtClean="0">
                <a:solidFill>
                  <a:schemeClr val="bg1"/>
                </a:solidFill>
              </a:rPr>
              <a:t>eed of VRM</a:t>
            </a:r>
            <a:endParaRPr lang="en-US" sz="3600" dirty="0">
              <a:solidFill>
                <a:schemeClr val="bg1"/>
              </a:solidFill>
            </a:endParaRPr>
          </a:p>
        </p:txBody>
      </p:sp>
      <p:sp>
        <p:nvSpPr>
          <p:cNvPr id="7" name="Rectangle 6"/>
          <p:cNvSpPr/>
          <p:nvPr/>
        </p:nvSpPr>
        <p:spPr>
          <a:xfrm>
            <a:off x="605435" y="1486384"/>
            <a:ext cx="6096000" cy="369332"/>
          </a:xfrm>
          <a:prstGeom prst="rect">
            <a:avLst/>
          </a:prstGeom>
        </p:spPr>
        <p:txBody>
          <a:bodyPr>
            <a:spAutoFit/>
          </a:bodyPr>
          <a:lstStyle/>
          <a:p>
            <a:r>
              <a:rPr lang="en-US" dirty="0" smtClean="0">
                <a:latin typeface="source sans pro"/>
              </a:rPr>
              <a:t> </a:t>
            </a:r>
            <a:endParaRPr lang="en-US" b="0" i="0" dirty="0">
              <a:effectLst/>
              <a:latin typeface="source sans pro"/>
            </a:endParaRPr>
          </a:p>
        </p:txBody>
      </p:sp>
      <p:sp>
        <p:nvSpPr>
          <p:cNvPr id="2" name="TextBox 1"/>
          <p:cNvSpPr txBox="1"/>
          <p:nvPr/>
        </p:nvSpPr>
        <p:spPr>
          <a:xfrm>
            <a:off x="457200" y="1096628"/>
            <a:ext cx="11133438" cy="369332"/>
          </a:xfrm>
          <a:prstGeom prst="rect">
            <a:avLst/>
          </a:prstGeom>
          <a:noFill/>
        </p:spPr>
        <p:txBody>
          <a:bodyPr wrap="square" rtlCol="0">
            <a:spAutoFit/>
          </a:bodyPr>
          <a:lstStyle/>
          <a:p>
            <a:r>
              <a:rPr lang="en-US" dirty="0"/>
              <a:t>How can data breach affect a company?</a:t>
            </a:r>
            <a:endParaRPr lang="en-IN" sz="2000" dirty="0"/>
          </a:p>
        </p:txBody>
      </p:sp>
      <p:sp>
        <p:nvSpPr>
          <p:cNvPr id="9" name="TextBox 8"/>
          <p:cNvSpPr txBox="1"/>
          <p:nvPr/>
        </p:nvSpPr>
        <p:spPr>
          <a:xfrm>
            <a:off x="605435" y="1671050"/>
            <a:ext cx="10243751" cy="5478423"/>
          </a:xfrm>
          <a:prstGeom prst="rect">
            <a:avLst/>
          </a:prstGeom>
          <a:noFill/>
        </p:spPr>
        <p:txBody>
          <a:bodyPr wrap="square" rtlCol="0">
            <a:spAutoFit/>
          </a:bodyPr>
          <a:lstStyle/>
          <a:p>
            <a:pPr marL="400050" lvl="0" indent="-400050">
              <a:buFont typeface="+mj-lt"/>
              <a:buAutoNum type="romanUcPeriod"/>
            </a:pPr>
            <a:r>
              <a:rPr lang="en-US" sz="2000" dirty="0"/>
              <a:t>Diminished Reputation</a:t>
            </a:r>
            <a:endParaRPr lang="en-IN" sz="2000" dirty="0"/>
          </a:p>
          <a:p>
            <a:pPr marL="857250" lvl="1" indent="-400050">
              <a:buFont typeface="+mj-lt"/>
              <a:buAutoNum type="romanUcPeriod"/>
            </a:pPr>
            <a:r>
              <a:rPr lang="en-IN" dirty="0"/>
              <a:t>A good reputation is often a company’s most prized asset as a business must work constantly to build and maintain the integrity of its brand. </a:t>
            </a:r>
            <a:endParaRPr lang="en-IN" sz="1200" dirty="0"/>
          </a:p>
          <a:p>
            <a:pPr marL="857250" lvl="1" indent="-400050">
              <a:buFont typeface="+mj-lt"/>
              <a:buAutoNum type="romanUcPeriod"/>
            </a:pPr>
            <a:r>
              <a:rPr lang="en-IN" dirty="0"/>
              <a:t>However, one compromising episode like a data breach can tarnish even the best of reputations.</a:t>
            </a:r>
            <a:endParaRPr lang="en-IN" sz="1200" dirty="0"/>
          </a:p>
          <a:p>
            <a:pPr marL="400050" lvl="0" indent="-400050">
              <a:buFont typeface="+mj-lt"/>
              <a:buAutoNum type="romanUcPeriod"/>
            </a:pPr>
            <a:r>
              <a:rPr lang="en-US" sz="2000" dirty="0"/>
              <a:t>Decreased competitive ability</a:t>
            </a:r>
            <a:endParaRPr lang="en-IN" sz="2000" dirty="0"/>
          </a:p>
          <a:p>
            <a:pPr marL="857250" lvl="1" indent="-400050">
              <a:buFont typeface="+mj-lt"/>
              <a:buAutoNum type="romanUcPeriod"/>
            </a:pPr>
            <a:r>
              <a:rPr lang="en-IN" dirty="0"/>
              <a:t>Data hackers are interested in a business's proprietary information, including customer lists, pricing strategies, and trade secrets. </a:t>
            </a:r>
            <a:endParaRPr lang="en-IN" sz="1200" dirty="0"/>
          </a:p>
          <a:p>
            <a:pPr marL="857250" lvl="1" indent="-400050">
              <a:buFont typeface="+mj-lt"/>
              <a:buAutoNum type="romanUcPeriod"/>
            </a:pPr>
            <a:r>
              <a:rPr lang="en-IN" dirty="0"/>
              <a:t>Once cybercriminals have this information, they can effectively damage a company's competitiveness by providing these materials to industry rivals or by exposing the information to the public.</a:t>
            </a:r>
            <a:endParaRPr lang="en-IN" sz="1200" dirty="0"/>
          </a:p>
          <a:p>
            <a:pPr marL="400050" lvl="0" indent="-400050">
              <a:buFont typeface="+mj-lt"/>
              <a:buAutoNum type="romanUcPeriod"/>
            </a:pPr>
            <a:r>
              <a:rPr lang="en-IN" sz="2000" dirty="0"/>
              <a:t>Lost Customer Trust</a:t>
            </a:r>
          </a:p>
          <a:p>
            <a:pPr marL="857250" lvl="1" indent="-400050">
              <a:buFont typeface="+mj-lt"/>
              <a:buAutoNum type="romanUcPeriod"/>
            </a:pPr>
            <a:r>
              <a:rPr lang="en-IN" dirty="0"/>
              <a:t>Clients share their sensitive information with businesses frequently, assuming the companies have the proper security measures in place to protect their data. </a:t>
            </a:r>
            <a:endParaRPr lang="en-IN" sz="1200" dirty="0"/>
          </a:p>
          <a:p>
            <a:pPr marL="857250" lvl="1" indent="-400050">
              <a:buFont typeface="+mj-lt"/>
              <a:buAutoNum type="romanUcPeriod"/>
            </a:pPr>
            <a:r>
              <a:rPr lang="en-IN" dirty="0"/>
              <a:t>As soon as a data breach occurs, customers will question the amount of trust they've put into a business.</a:t>
            </a:r>
            <a:endParaRPr lang="en-IN" sz="1200" dirty="0"/>
          </a:p>
          <a:p>
            <a:pPr marL="400050" lvl="0" indent="-400050">
              <a:buFont typeface="+mj-lt"/>
              <a:buAutoNum type="romanUcPeriod"/>
            </a:pPr>
            <a:r>
              <a:rPr lang="en-IN" sz="2000" dirty="0"/>
              <a:t>Reduced Revenue</a:t>
            </a:r>
          </a:p>
          <a:p>
            <a:pPr marL="857250" lvl="1" indent="-400050">
              <a:buFont typeface="+mj-lt"/>
              <a:buAutoNum type="romanUcPeriod"/>
            </a:pPr>
            <a:r>
              <a:rPr lang="en-IN" dirty="0"/>
              <a:t>After a breach, the most common course of action is to stop operations until a solution is found.</a:t>
            </a:r>
            <a:endParaRPr lang="en-IN" sz="1200" dirty="0"/>
          </a:p>
          <a:p>
            <a:pPr marL="857250" lvl="1" indent="-400050">
              <a:buFont typeface="+mj-lt"/>
              <a:buAutoNum type="romanUcPeriod"/>
            </a:pPr>
            <a:r>
              <a:rPr lang="en-IN" dirty="0"/>
              <a:t>With processes on shutdown to eradicate the criminal activity, enterprises can lose revenue.</a:t>
            </a:r>
            <a:endParaRPr lang="en-IN" sz="1200" dirty="0"/>
          </a:p>
          <a:p>
            <a:pPr marL="400050" indent="-400050">
              <a:buFont typeface="+mj-lt"/>
              <a:buAutoNum type="romanUcPeriod"/>
            </a:pPr>
            <a:endParaRPr lang="en-IN" dirty="0"/>
          </a:p>
        </p:txBody>
      </p:sp>
    </p:spTree>
    <p:extLst>
      <p:ext uri="{BB962C8B-B14F-4D97-AF65-F5344CB8AC3E}">
        <p14:creationId xmlns:p14="http://schemas.microsoft.com/office/powerpoint/2010/main" val="3490248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4319" y="1256153"/>
            <a:ext cx="9144000" cy="4514453"/>
          </a:xfrm>
        </p:spPr>
        <p:txBody>
          <a:bodyPr>
            <a:noAutofit/>
          </a:bodyPr>
          <a:lstStyle/>
          <a:p>
            <a:pPr algn="l"/>
            <a:r>
              <a:rPr lang="en-US" sz="1800" dirty="0" smtClean="0"/>
              <a:t>Yahoo</a:t>
            </a:r>
            <a:r>
              <a:rPr lang="en-US" sz="1800" dirty="0"/>
              <a:t/>
            </a:r>
            <a:br>
              <a:rPr lang="en-US" sz="1800" dirty="0"/>
            </a:br>
            <a:r>
              <a:rPr lang="en-US" sz="1800" dirty="0"/>
              <a:t>	Date: 2013-14</a:t>
            </a:r>
            <a:br>
              <a:rPr lang="en-US" sz="1800" dirty="0"/>
            </a:br>
            <a:r>
              <a:rPr lang="en-US" sz="1800" dirty="0"/>
              <a:t>	Impact: 3 Billion user </a:t>
            </a:r>
            <a:r>
              <a:rPr lang="en-US" sz="1800" dirty="0" smtClean="0"/>
              <a:t>accounts</a:t>
            </a:r>
            <a:br>
              <a:rPr lang="en-US" sz="1800" dirty="0" smtClean="0"/>
            </a:br>
            <a:r>
              <a:rPr lang="en-US" sz="1800" dirty="0" smtClean="0"/>
              <a:t>This </a:t>
            </a:r>
            <a:r>
              <a:rPr lang="en-US" sz="1800" dirty="0"/>
              <a:t>was the biggest data breach in history. The attack compromised the real names, email addresses, dates of birth and telephone numbers of 500 million users. </a:t>
            </a:r>
            <a:br>
              <a:rPr lang="en-US" sz="1800" dirty="0"/>
            </a:br>
            <a:r>
              <a:rPr lang="en-US" sz="1800" dirty="0" smtClean="0"/>
              <a:t>While </a:t>
            </a:r>
            <a:r>
              <a:rPr lang="en-US" sz="1800" dirty="0"/>
              <a:t>in negotiations to sell itself to Verizon, The breaches knocked an estimated $350 million off Yahoo’s sale price. Verizon eventually paid $4.48 billion for Yahoo’s core Internet business. </a:t>
            </a:r>
            <a:br>
              <a:rPr lang="en-US" sz="1800" dirty="0"/>
            </a:br>
            <a:r>
              <a:rPr lang="en-US" sz="1800" dirty="0" smtClean="0"/>
              <a:t>Yahoo</a:t>
            </a:r>
            <a:r>
              <a:rPr lang="en-US" sz="1800" dirty="0"/>
              <a:t>, founded in 1994, had once been valued at $100 billion. After the sale, the company changed its name to </a:t>
            </a:r>
            <a:r>
              <a:rPr lang="en-US" sz="1800" dirty="0" err="1"/>
              <a:t>Altaba</a:t>
            </a:r>
            <a:r>
              <a:rPr lang="en-US" sz="1800" dirty="0"/>
              <a:t>, Inc.</a:t>
            </a:r>
            <a:br>
              <a:rPr lang="en-US" sz="1800" dirty="0"/>
            </a:br>
            <a:r>
              <a:rPr lang="en-US" sz="1800" dirty="0"/>
              <a:t/>
            </a:r>
            <a:br>
              <a:rPr lang="en-US" sz="1800" dirty="0"/>
            </a:br>
            <a:r>
              <a:rPr lang="en-US" sz="1800" dirty="0"/>
              <a:t>2] eBay</a:t>
            </a:r>
            <a:br>
              <a:rPr lang="en-US" sz="1800" dirty="0"/>
            </a:br>
            <a:r>
              <a:rPr lang="en-US" sz="1800" dirty="0"/>
              <a:t>	Date : May 2014</a:t>
            </a:r>
            <a:br>
              <a:rPr lang="en-US" sz="1800" dirty="0"/>
            </a:br>
            <a:r>
              <a:rPr lang="en-US" sz="1800" dirty="0"/>
              <a:t>	Impact : 145 Million user accounts</a:t>
            </a:r>
            <a:br>
              <a:rPr lang="en-US" sz="1800" dirty="0"/>
            </a:br>
            <a:r>
              <a:rPr lang="en-US" sz="1800" dirty="0"/>
              <a:t>•	exposed names, addresses, dates of birth and encrypted passwords </a:t>
            </a:r>
            <a:br>
              <a:rPr lang="en-US" sz="1800" dirty="0"/>
            </a:br>
            <a:r>
              <a:rPr lang="en-US" sz="1800" dirty="0"/>
              <a:t>•	hackers got into the company network using the credentials of three corporate employees, and had complete inside access for 229 days, during which time they were able to make their way to the user database.</a:t>
            </a:r>
            <a:br>
              <a:rPr lang="en-US" sz="1800" dirty="0"/>
            </a:br>
            <a:r>
              <a:rPr lang="en-US" sz="1800" dirty="0"/>
              <a:t>•	the breach resulted in a decline in user activity.</a:t>
            </a:r>
            <a:br>
              <a:rPr lang="en-US" sz="1800" dirty="0"/>
            </a:br>
            <a:r>
              <a:rPr lang="en-US" sz="1800" dirty="0"/>
              <a:t> </a:t>
            </a:r>
          </a:p>
        </p:txBody>
      </p:sp>
      <p:pic>
        <p:nvPicPr>
          <p:cNvPr id="4" name="Picture 3" descr="Roundal.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709"/>
            <a:ext cx="121920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300658" y="149395"/>
            <a:ext cx="4385047" cy="646331"/>
          </a:xfrm>
          <a:prstGeom prst="rect">
            <a:avLst/>
          </a:prstGeom>
        </p:spPr>
        <p:txBody>
          <a:bodyPr wrap="none">
            <a:spAutoFit/>
          </a:bodyPr>
          <a:lstStyle/>
          <a:p>
            <a:r>
              <a:rPr lang="en-US" sz="3600" dirty="0">
                <a:solidFill>
                  <a:schemeClr val="bg1"/>
                </a:solidFill>
              </a:rPr>
              <a:t>Data Breach Incidents:</a:t>
            </a:r>
          </a:p>
        </p:txBody>
      </p:sp>
    </p:spTree>
    <p:extLst>
      <p:ext uri="{BB962C8B-B14F-4D97-AF65-F5344CB8AC3E}">
        <p14:creationId xmlns:p14="http://schemas.microsoft.com/office/powerpoint/2010/main" val="3293274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15" descr="Title 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131032" y="2772043"/>
            <a:ext cx="6138091" cy="1323439"/>
          </a:xfrm>
          <a:prstGeom prst="rect">
            <a:avLst/>
          </a:prstGeom>
        </p:spPr>
        <p:txBody>
          <a:bodyPr wrap="none">
            <a:spAutoFit/>
          </a:bodyPr>
          <a:lstStyle/>
          <a:p>
            <a:r>
              <a:rPr lang="en-US" sz="8000" dirty="0" smtClean="0">
                <a:solidFill>
                  <a:schemeClr val="bg1"/>
                </a:solidFill>
                <a:latin typeface="Broadway" panose="04040905080B02020502" pitchFamily="82" charset="0"/>
              </a:rPr>
              <a:t>Thank you</a:t>
            </a:r>
            <a:endParaRPr lang="en-US" sz="8000" dirty="0">
              <a:solidFill>
                <a:schemeClr val="bg1"/>
              </a:solidFill>
              <a:latin typeface="Broadway" panose="04040905080B02020502" pitchFamily="82" charset="0"/>
            </a:endParaRPr>
          </a:p>
        </p:txBody>
      </p:sp>
    </p:spTree>
    <p:extLst>
      <p:ext uri="{BB962C8B-B14F-4D97-AF65-F5344CB8AC3E}">
        <p14:creationId xmlns:p14="http://schemas.microsoft.com/office/powerpoint/2010/main" val="1964553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2786</TotalTime>
  <Words>210</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Arial</vt:lpstr>
      <vt:lpstr>Broadway</vt:lpstr>
      <vt:lpstr>Calibri</vt:lpstr>
      <vt:lpstr>Calibri Light</vt:lpstr>
      <vt:lpstr>Cambria Math</vt:lpstr>
      <vt:lpstr>Castellar</vt:lpstr>
      <vt:lpstr>source sans pro</vt:lpstr>
      <vt:lpstr>Office Theme</vt:lpstr>
      <vt:lpstr>PowerPoint Presentation</vt:lpstr>
      <vt:lpstr>PowerPoint Presentation</vt:lpstr>
      <vt:lpstr>PowerPoint Presentation</vt:lpstr>
      <vt:lpstr>PowerPoint Presentation</vt:lpstr>
      <vt:lpstr>Yahoo  Date: 2013-14  Impact: 3 Billion user accounts This was the biggest data breach in history. The attack compromised the real names, email addresses, dates of birth and telephone numbers of 500 million users.  While in negotiations to sell itself to Verizon, The breaches knocked an estimated $350 million off Yahoo’s sale price. Verizon eventually paid $4.48 billion for Yahoo’s core Internet business.  Yahoo, founded in 1994, had once been valued at $100 billion. After the sale, the company changed its name to Altaba, Inc.  2] eBay  Date : May 2014  Impact : 145 Million user accounts • exposed names, addresses, dates of birth and encrypted passwords  • hackers got into the company network using the credentials of three corporate employees, and had complete inside access for 229 days, during which time they were able to make their way to the user database. • the breach resulted in a decline in user activity.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Zoomdata can connect to a wide array of data stores—from modern databases such as Hive ,MongoDB SQL-Server</dc:title>
  <dc:creator>Reetika Khurana</dc:creator>
  <cp:lastModifiedBy>Prasad Yamnurwar (Intern)</cp:lastModifiedBy>
  <cp:revision>108</cp:revision>
  <dcterms:created xsi:type="dcterms:W3CDTF">2019-02-19T05:18:32Z</dcterms:created>
  <dcterms:modified xsi:type="dcterms:W3CDTF">2019-06-24T06:05:15Z</dcterms:modified>
</cp:coreProperties>
</file>