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80E399-AF2A-4D79-9B9C-CE8F6B89D23A}" type="datetimeFigureOut">
              <a:rPr lang="en-IN" smtClean="0"/>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E3659-9ECB-4EC2-BBAC-0BC022EAD7FD}" type="slidenum">
              <a:rPr lang="en-IN" smtClean="0"/>
              <a:t>‹#›</a:t>
            </a:fld>
            <a:endParaRPr lang="en-IN"/>
          </a:p>
        </p:txBody>
      </p:sp>
    </p:spTree>
    <p:extLst>
      <p:ext uri="{BB962C8B-B14F-4D97-AF65-F5344CB8AC3E}">
        <p14:creationId xmlns:p14="http://schemas.microsoft.com/office/powerpoint/2010/main" val="2409715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F80E399-AF2A-4D79-9B9C-CE8F6B89D23A}" type="datetimeFigureOut">
              <a:rPr lang="en-IN" smtClean="0"/>
              <a:t>18-12-2024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EE3659-9ECB-4EC2-BBAC-0BC022EAD7FD}" type="slidenum">
              <a:rPr lang="en-IN" smtClean="0"/>
              <a:t>‹#›</a:t>
            </a:fld>
            <a:endParaRPr lang="en-IN"/>
          </a:p>
        </p:txBody>
      </p:sp>
    </p:spTree>
    <p:extLst>
      <p:ext uri="{BB962C8B-B14F-4D97-AF65-F5344CB8AC3E}">
        <p14:creationId xmlns:p14="http://schemas.microsoft.com/office/powerpoint/2010/main" val="4211306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F80E399-AF2A-4D79-9B9C-CE8F6B89D23A}" type="datetimeFigureOut">
              <a:rPr lang="en-IN" smtClean="0"/>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E3659-9ECB-4EC2-BBAC-0BC022EAD7FD}" type="slidenum">
              <a:rPr lang="en-IN" smtClean="0"/>
              <a:t>‹#›</a:t>
            </a:fld>
            <a:endParaRPr lang="en-IN"/>
          </a:p>
        </p:txBody>
      </p:sp>
    </p:spTree>
    <p:extLst>
      <p:ext uri="{BB962C8B-B14F-4D97-AF65-F5344CB8AC3E}">
        <p14:creationId xmlns:p14="http://schemas.microsoft.com/office/powerpoint/2010/main" val="3801586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F80E399-AF2A-4D79-9B9C-CE8F6B89D23A}" type="datetimeFigureOut">
              <a:rPr lang="en-IN" smtClean="0"/>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E3659-9ECB-4EC2-BBAC-0BC022EAD7F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6519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80E399-AF2A-4D79-9B9C-CE8F6B89D23A}" type="datetimeFigureOut">
              <a:rPr lang="en-IN" smtClean="0"/>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E3659-9ECB-4EC2-BBAC-0BC022EAD7FD}" type="slidenum">
              <a:rPr lang="en-IN" smtClean="0"/>
              <a:t>‹#›</a:t>
            </a:fld>
            <a:endParaRPr lang="en-IN"/>
          </a:p>
        </p:txBody>
      </p:sp>
    </p:spTree>
    <p:extLst>
      <p:ext uri="{BB962C8B-B14F-4D97-AF65-F5344CB8AC3E}">
        <p14:creationId xmlns:p14="http://schemas.microsoft.com/office/powerpoint/2010/main" val="3340709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F80E399-AF2A-4D79-9B9C-CE8F6B89D23A}" type="datetimeFigureOut">
              <a:rPr lang="en-IN" smtClean="0"/>
              <a:t>18-12-2024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E3659-9ECB-4EC2-BBAC-0BC022EAD7FD}" type="slidenum">
              <a:rPr lang="en-IN" smtClean="0"/>
              <a:t>‹#›</a:t>
            </a:fld>
            <a:endParaRPr lang="en-IN"/>
          </a:p>
        </p:txBody>
      </p:sp>
    </p:spTree>
    <p:extLst>
      <p:ext uri="{BB962C8B-B14F-4D97-AF65-F5344CB8AC3E}">
        <p14:creationId xmlns:p14="http://schemas.microsoft.com/office/powerpoint/2010/main" val="4020151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F80E399-AF2A-4D79-9B9C-CE8F6B89D23A}" type="datetimeFigureOut">
              <a:rPr lang="en-IN" smtClean="0"/>
              <a:t>18-12-2024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E3659-9ECB-4EC2-BBAC-0BC022EAD7FD}" type="slidenum">
              <a:rPr lang="en-IN" smtClean="0"/>
              <a:t>‹#›</a:t>
            </a:fld>
            <a:endParaRPr lang="en-IN"/>
          </a:p>
        </p:txBody>
      </p:sp>
    </p:spTree>
    <p:extLst>
      <p:ext uri="{BB962C8B-B14F-4D97-AF65-F5344CB8AC3E}">
        <p14:creationId xmlns:p14="http://schemas.microsoft.com/office/powerpoint/2010/main" val="3897918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80E399-AF2A-4D79-9B9C-CE8F6B89D23A}" type="datetimeFigureOut">
              <a:rPr lang="en-IN" smtClean="0"/>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E3659-9ECB-4EC2-BBAC-0BC022EAD7FD}" type="slidenum">
              <a:rPr lang="en-IN" smtClean="0"/>
              <a:t>‹#›</a:t>
            </a:fld>
            <a:endParaRPr lang="en-IN"/>
          </a:p>
        </p:txBody>
      </p:sp>
    </p:spTree>
    <p:extLst>
      <p:ext uri="{BB962C8B-B14F-4D97-AF65-F5344CB8AC3E}">
        <p14:creationId xmlns:p14="http://schemas.microsoft.com/office/powerpoint/2010/main" val="2407373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80E399-AF2A-4D79-9B9C-CE8F6B89D23A}" type="datetimeFigureOut">
              <a:rPr lang="en-IN" smtClean="0"/>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E3659-9ECB-4EC2-BBAC-0BC022EAD7FD}" type="slidenum">
              <a:rPr lang="en-IN" smtClean="0"/>
              <a:t>‹#›</a:t>
            </a:fld>
            <a:endParaRPr lang="en-IN"/>
          </a:p>
        </p:txBody>
      </p:sp>
    </p:spTree>
    <p:extLst>
      <p:ext uri="{BB962C8B-B14F-4D97-AF65-F5344CB8AC3E}">
        <p14:creationId xmlns:p14="http://schemas.microsoft.com/office/powerpoint/2010/main" val="1220821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F80E399-AF2A-4D79-9B9C-CE8F6B89D23A}" type="datetimeFigureOut">
              <a:rPr lang="en-IN" smtClean="0"/>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E3659-9ECB-4EC2-BBAC-0BC022EAD7FD}" type="slidenum">
              <a:rPr lang="en-IN" smtClean="0"/>
              <a:t>‹#›</a:t>
            </a:fld>
            <a:endParaRPr lang="en-IN"/>
          </a:p>
        </p:txBody>
      </p:sp>
    </p:spTree>
    <p:extLst>
      <p:ext uri="{BB962C8B-B14F-4D97-AF65-F5344CB8AC3E}">
        <p14:creationId xmlns:p14="http://schemas.microsoft.com/office/powerpoint/2010/main" val="375165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80E399-AF2A-4D79-9B9C-CE8F6B89D23A}" type="datetimeFigureOut">
              <a:rPr lang="en-IN" smtClean="0"/>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E3659-9ECB-4EC2-BBAC-0BC022EAD7FD}" type="slidenum">
              <a:rPr lang="en-IN" smtClean="0"/>
              <a:t>‹#›</a:t>
            </a:fld>
            <a:endParaRPr lang="en-IN"/>
          </a:p>
        </p:txBody>
      </p:sp>
    </p:spTree>
    <p:extLst>
      <p:ext uri="{BB962C8B-B14F-4D97-AF65-F5344CB8AC3E}">
        <p14:creationId xmlns:p14="http://schemas.microsoft.com/office/powerpoint/2010/main" val="2842156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80E399-AF2A-4D79-9B9C-CE8F6B89D23A}" type="datetimeFigureOut">
              <a:rPr lang="en-IN" smtClean="0"/>
              <a:t>18-12-2024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EE3659-9ECB-4EC2-BBAC-0BC022EAD7FD}" type="slidenum">
              <a:rPr lang="en-IN" smtClean="0"/>
              <a:t>‹#›</a:t>
            </a:fld>
            <a:endParaRPr lang="en-IN"/>
          </a:p>
        </p:txBody>
      </p:sp>
    </p:spTree>
    <p:extLst>
      <p:ext uri="{BB962C8B-B14F-4D97-AF65-F5344CB8AC3E}">
        <p14:creationId xmlns:p14="http://schemas.microsoft.com/office/powerpoint/2010/main" val="2151971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80E399-AF2A-4D79-9B9C-CE8F6B89D23A}" type="datetimeFigureOut">
              <a:rPr lang="en-IN" smtClean="0"/>
              <a:t>18-12-2024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EE3659-9ECB-4EC2-BBAC-0BC022EAD7FD}" type="slidenum">
              <a:rPr lang="en-IN" smtClean="0"/>
              <a:t>‹#›</a:t>
            </a:fld>
            <a:endParaRPr lang="en-IN"/>
          </a:p>
        </p:txBody>
      </p:sp>
    </p:spTree>
    <p:extLst>
      <p:ext uri="{BB962C8B-B14F-4D97-AF65-F5344CB8AC3E}">
        <p14:creationId xmlns:p14="http://schemas.microsoft.com/office/powerpoint/2010/main" val="2342173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F80E399-AF2A-4D79-9B9C-CE8F6B89D23A}" type="datetimeFigureOut">
              <a:rPr lang="en-IN" smtClean="0"/>
              <a:t>18-12-2024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CEE3659-9ECB-4EC2-BBAC-0BC022EAD7FD}" type="slidenum">
              <a:rPr lang="en-IN" smtClean="0"/>
              <a:t>‹#›</a:t>
            </a:fld>
            <a:endParaRPr lang="en-IN"/>
          </a:p>
        </p:txBody>
      </p:sp>
    </p:spTree>
    <p:extLst>
      <p:ext uri="{BB962C8B-B14F-4D97-AF65-F5344CB8AC3E}">
        <p14:creationId xmlns:p14="http://schemas.microsoft.com/office/powerpoint/2010/main" val="3420625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F80E399-AF2A-4D79-9B9C-CE8F6B89D23A}" type="datetimeFigureOut">
              <a:rPr lang="en-IN" smtClean="0"/>
              <a:t>18-12-2024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CEE3659-9ECB-4EC2-BBAC-0BC022EAD7FD}" type="slidenum">
              <a:rPr lang="en-IN" smtClean="0"/>
              <a:t>‹#›</a:t>
            </a:fld>
            <a:endParaRPr lang="en-IN"/>
          </a:p>
        </p:txBody>
      </p:sp>
    </p:spTree>
    <p:extLst>
      <p:ext uri="{BB962C8B-B14F-4D97-AF65-F5344CB8AC3E}">
        <p14:creationId xmlns:p14="http://schemas.microsoft.com/office/powerpoint/2010/main" val="3401755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0F80E399-AF2A-4D79-9B9C-CE8F6B89D23A}" type="datetimeFigureOut">
              <a:rPr lang="en-IN" smtClean="0"/>
              <a:t>18-12-2024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CEE3659-9ECB-4EC2-BBAC-0BC022EAD7FD}" type="slidenum">
              <a:rPr lang="en-IN" smtClean="0"/>
              <a:t>‹#›</a:t>
            </a:fld>
            <a:endParaRPr lang="en-IN"/>
          </a:p>
        </p:txBody>
      </p:sp>
    </p:spTree>
    <p:extLst>
      <p:ext uri="{BB962C8B-B14F-4D97-AF65-F5344CB8AC3E}">
        <p14:creationId xmlns:p14="http://schemas.microsoft.com/office/powerpoint/2010/main" val="848460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F80E399-AF2A-4D79-9B9C-CE8F6B89D23A}" type="datetimeFigureOut">
              <a:rPr lang="en-IN" smtClean="0"/>
              <a:t>18-12-2024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EE3659-9ECB-4EC2-BBAC-0BC022EAD7FD}" type="slidenum">
              <a:rPr lang="en-IN" smtClean="0"/>
              <a:t>‹#›</a:t>
            </a:fld>
            <a:endParaRPr lang="en-IN"/>
          </a:p>
        </p:txBody>
      </p:sp>
    </p:spTree>
    <p:extLst>
      <p:ext uri="{BB962C8B-B14F-4D97-AF65-F5344CB8AC3E}">
        <p14:creationId xmlns:p14="http://schemas.microsoft.com/office/powerpoint/2010/main" val="3711082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F80E399-AF2A-4D79-9B9C-CE8F6B89D23A}" type="datetimeFigureOut">
              <a:rPr lang="en-IN" smtClean="0"/>
              <a:t>18-12-2024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CEE3659-9ECB-4EC2-BBAC-0BC022EAD7FD}" type="slidenum">
              <a:rPr lang="en-IN" smtClean="0"/>
              <a:t>‹#›</a:t>
            </a:fld>
            <a:endParaRPr lang="en-IN"/>
          </a:p>
        </p:txBody>
      </p:sp>
    </p:spTree>
    <p:extLst>
      <p:ext uri="{BB962C8B-B14F-4D97-AF65-F5344CB8AC3E}">
        <p14:creationId xmlns:p14="http://schemas.microsoft.com/office/powerpoint/2010/main" val="3642795887"/>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018" y="241169"/>
            <a:ext cx="12139981" cy="3329581"/>
          </a:xfrm>
        </p:spPr>
        <p:txBody>
          <a:bodyPr/>
          <a:lstStyle/>
          <a:p>
            <a:r>
              <a:rPr lang="en-IN" dirty="0" smtClean="0">
                <a:latin typeface="Algerian" panose="04020705040A02060702" pitchFamily="82" charset="0"/>
              </a:rPr>
              <a:t>Cost optimization and budgets</a:t>
            </a:r>
            <a:endParaRPr lang="en-IN" dirty="0">
              <a:latin typeface="Algerian" panose="04020705040A02060702" pitchFamily="82" charset="0"/>
            </a:endParaRPr>
          </a:p>
        </p:txBody>
      </p:sp>
    </p:spTree>
    <p:extLst>
      <p:ext uri="{BB962C8B-B14F-4D97-AF65-F5344CB8AC3E}">
        <p14:creationId xmlns:p14="http://schemas.microsoft.com/office/powerpoint/2010/main" val="386791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smtClean="0">
                <a:latin typeface="Arial" panose="020B0604020202020204" pitchFamily="34" charset="0"/>
                <a:cs typeface="Arial" panose="020B0604020202020204" pitchFamily="34" charset="0"/>
              </a:rPr>
              <a:t>Login page should be open its shown below :</a:t>
            </a:r>
          </a:p>
          <a:p>
            <a:r>
              <a:rPr lang="en-IN" dirty="0" smtClean="0">
                <a:latin typeface="Arial" panose="020B0604020202020204" pitchFamily="34" charset="0"/>
                <a:cs typeface="Arial" panose="020B0604020202020204" pitchFamily="34" charset="0"/>
              </a:rPr>
              <a:t>Here select </a:t>
            </a:r>
            <a:r>
              <a:rPr lang="en-IN" dirty="0" smtClean="0">
                <a:latin typeface="Arial Black" panose="020B0A04020102020204" pitchFamily="34" charset="0"/>
                <a:cs typeface="Arial" panose="020B0604020202020204" pitchFamily="34" charset="0"/>
              </a:rPr>
              <a:t>create budget</a:t>
            </a:r>
          </a:p>
          <a:p>
            <a:r>
              <a:rPr lang="en-US" dirty="0">
                <a:latin typeface="Arial" panose="020B0604020202020204" pitchFamily="34" charset="0"/>
                <a:cs typeface="Arial" panose="020B0604020202020204" pitchFamily="34" charset="0"/>
              </a:rPr>
              <a:t>To start, you need to create a budget in the AWS Budgets console. You’ll choose the budget type (cost, usage, or reservation), define the parameters (e.g., linked account, service, region), and set the budget limit.</a:t>
            </a:r>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98117" y="1970202"/>
            <a:ext cx="11995766" cy="4769962"/>
          </a:xfrm>
          <a:prstGeom prst="rect">
            <a:avLst/>
          </a:prstGeom>
        </p:spPr>
      </p:pic>
    </p:spTree>
    <p:extLst>
      <p:ext uri="{BB962C8B-B14F-4D97-AF65-F5344CB8AC3E}">
        <p14:creationId xmlns:p14="http://schemas.microsoft.com/office/powerpoint/2010/main" val="1002756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b="1" dirty="0">
                <a:latin typeface="Arial Black" panose="020B0A04020102020204" pitchFamily="34" charset="0"/>
                <a:cs typeface="Arial" panose="020B0604020202020204" pitchFamily="34" charset="0"/>
              </a:rPr>
              <a:t>Set Budget Parameters</a:t>
            </a:r>
            <a:r>
              <a:rPr lang="en-IN" dirty="0" smtClean="0">
                <a:latin typeface="Arial Black" panose="020B0A04020102020204" pitchFamily="34" charset="0"/>
                <a:cs typeface="Arial" panose="020B0604020202020204" pitchFamily="34" charset="0"/>
              </a:rPr>
              <a:t>:</a:t>
            </a:r>
          </a:p>
          <a:p>
            <a:r>
              <a:rPr lang="en-IN" dirty="0" smtClean="0">
                <a:latin typeface="Arial" panose="020B0604020202020204" pitchFamily="34" charset="0"/>
                <a:cs typeface="Arial" panose="020B0604020202020204" pitchFamily="34" charset="0"/>
              </a:rPr>
              <a:t>Here select use a template </a:t>
            </a:r>
          </a:p>
          <a:p>
            <a:r>
              <a:rPr lang="en-IN" dirty="0" smtClean="0">
                <a:latin typeface="Arial" panose="020B0604020202020204" pitchFamily="34" charset="0"/>
                <a:cs typeface="Arial" panose="020B0604020202020204" pitchFamily="34" charset="0"/>
              </a:rPr>
              <a:t>In templates I select zero spend budget</a:t>
            </a:r>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9540" y="1696825"/>
            <a:ext cx="12052919" cy="4784348"/>
          </a:xfrm>
          <a:prstGeom prst="rect">
            <a:avLst/>
          </a:prstGeom>
        </p:spPr>
      </p:pic>
    </p:spTree>
    <p:extLst>
      <p:ext uri="{BB962C8B-B14F-4D97-AF65-F5344CB8AC3E}">
        <p14:creationId xmlns:p14="http://schemas.microsoft.com/office/powerpoint/2010/main" val="2812565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4436"/>
            <a:ext cx="12192000" cy="6803564"/>
          </a:xfrm>
        </p:spPr>
        <p:txBody>
          <a:bodyPr/>
          <a:lstStyle/>
          <a:p>
            <a:r>
              <a:rPr lang="en-IN" b="1" dirty="0">
                <a:latin typeface="Arial Black" panose="020B0A04020102020204" pitchFamily="34" charset="0"/>
                <a:cs typeface="Arial" panose="020B0604020202020204" pitchFamily="34" charset="0"/>
              </a:rPr>
              <a:t>Set Notifications and Alerts</a:t>
            </a:r>
            <a:r>
              <a:rPr lang="en-IN" dirty="0" smtClean="0">
                <a:latin typeface="Arial Black" panose="020B0A04020102020204" pitchFamily="34" charset="0"/>
                <a:cs typeface="Arial" panose="020B0604020202020204" pitchFamily="34" charset="0"/>
              </a:rPr>
              <a:t>:</a:t>
            </a:r>
          </a:p>
          <a:p>
            <a:r>
              <a:rPr lang="en-IN" dirty="0" smtClean="0">
                <a:latin typeface="Arial" panose="020B0604020202020204" pitchFamily="34" charset="0"/>
                <a:cs typeface="Arial" panose="020B0604020202020204" pitchFamily="34" charset="0"/>
              </a:rPr>
              <a:t>Here give budget (</a:t>
            </a:r>
            <a:r>
              <a:rPr lang="en-IN" dirty="0" smtClean="0">
                <a:latin typeface="Arial Black" panose="020B0A04020102020204" pitchFamily="34" charset="0"/>
                <a:cs typeface="Arial" panose="020B0604020202020204" pitchFamily="34" charset="0"/>
              </a:rPr>
              <a:t>name</a:t>
            </a:r>
            <a:r>
              <a:rPr lang="en-IN" dirty="0" smtClean="0">
                <a:latin typeface="Arial" panose="020B0604020202020204" pitchFamily="34" charset="0"/>
                <a:cs typeface="Arial" panose="020B0604020202020204" pitchFamily="34" charset="0"/>
              </a:rPr>
              <a:t>).</a:t>
            </a:r>
          </a:p>
          <a:p>
            <a:r>
              <a:rPr lang="en-IN" dirty="0" smtClean="0">
                <a:latin typeface="Arial" panose="020B0604020202020204" pitchFamily="34" charset="0"/>
                <a:cs typeface="Arial" panose="020B0604020202020204" pitchFamily="34" charset="0"/>
              </a:rPr>
              <a:t>Give your </a:t>
            </a:r>
            <a:r>
              <a:rPr lang="en-IN" dirty="0" err="1" smtClean="0">
                <a:latin typeface="Arial Black" panose="020B0A04020102020204" pitchFamily="34" charset="0"/>
                <a:cs typeface="Arial" panose="020B0604020202020204" pitchFamily="34" charset="0"/>
              </a:rPr>
              <a:t>aws</a:t>
            </a:r>
            <a:r>
              <a:rPr lang="en-IN" dirty="0" smtClean="0">
                <a:latin typeface="Arial Black" panose="020B0A04020102020204" pitchFamily="34" charset="0"/>
                <a:cs typeface="Arial" panose="020B0604020202020204" pitchFamily="34" charset="0"/>
              </a:rPr>
              <a:t> console mail </a:t>
            </a:r>
            <a:r>
              <a:rPr lang="en-IN" dirty="0" smtClean="0">
                <a:latin typeface="Arial" panose="020B0604020202020204" pitchFamily="34" charset="0"/>
                <a:cs typeface="Arial" panose="020B0604020202020204" pitchFamily="34" charset="0"/>
              </a:rPr>
              <a:t>for notification alerts.</a:t>
            </a:r>
          </a:p>
          <a:p>
            <a:r>
              <a:rPr lang="en-IN" dirty="0" smtClean="0">
                <a:latin typeface="Arial" panose="020B0604020202020204" pitchFamily="34" charset="0"/>
                <a:cs typeface="Arial" panose="020B0604020202020204" pitchFamily="34" charset="0"/>
              </a:rPr>
              <a:t>And next </a:t>
            </a:r>
            <a:r>
              <a:rPr lang="en-IN" dirty="0" smtClean="0">
                <a:latin typeface="Arial Black" panose="020B0A04020102020204" pitchFamily="34" charset="0"/>
                <a:cs typeface="Arial" panose="020B0604020202020204" pitchFamily="34" charset="0"/>
              </a:rPr>
              <a:t>create budget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10817" y="1951349"/>
            <a:ext cx="11970365" cy="4647386"/>
          </a:xfrm>
          <a:prstGeom prst="rect">
            <a:avLst/>
          </a:prstGeom>
        </p:spPr>
      </p:pic>
    </p:spTree>
    <p:extLst>
      <p:ext uri="{BB962C8B-B14F-4D97-AF65-F5344CB8AC3E}">
        <p14:creationId xmlns:p14="http://schemas.microsoft.com/office/powerpoint/2010/main" val="26373570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smtClean="0"/>
              <a:t>Budget has  been created its shown below:</a:t>
            </a:r>
          </a:p>
          <a:p>
            <a:pPr marL="0" indent="0">
              <a:buNone/>
            </a:pPr>
            <a:endParaRPr lang="en-IN" dirty="0"/>
          </a:p>
        </p:txBody>
      </p:sp>
      <p:pic>
        <p:nvPicPr>
          <p:cNvPr id="4" name="Picture 3"/>
          <p:cNvPicPr>
            <a:picLocks noChangeAspect="1"/>
          </p:cNvPicPr>
          <p:nvPr/>
        </p:nvPicPr>
        <p:blipFill>
          <a:blip r:embed="rId2"/>
          <a:stretch>
            <a:fillRect/>
          </a:stretch>
        </p:blipFill>
        <p:spPr>
          <a:xfrm>
            <a:off x="0" y="1036949"/>
            <a:ext cx="12179926" cy="4741682"/>
          </a:xfrm>
          <a:prstGeom prst="rect">
            <a:avLst/>
          </a:prstGeom>
        </p:spPr>
      </p:pic>
    </p:spTree>
    <p:extLst>
      <p:ext uri="{BB962C8B-B14F-4D97-AF65-F5344CB8AC3E}">
        <p14:creationId xmlns:p14="http://schemas.microsoft.com/office/powerpoint/2010/main" val="33846008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30" y="0"/>
            <a:ext cx="12172770" cy="6858000"/>
          </a:xfrm>
        </p:spPr>
        <p:txBody>
          <a:bodyPr/>
          <a:lstStyle/>
          <a:p>
            <a:r>
              <a:rPr lang="en-IN" b="1" dirty="0"/>
              <a:t>Monitor </a:t>
            </a:r>
            <a:r>
              <a:rPr lang="en-IN" b="1" dirty="0" smtClean="0"/>
              <a:t>our </a:t>
            </a:r>
            <a:r>
              <a:rPr lang="en-IN" b="1" dirty="0"/>
              <a:t>Budget</a:t>
            </a:r>
            <a:r>
              <a:rPr lang="en-IN" dirty="0" smtClean="0"/>
              <a:t>:</a:t>
            </a:r>
          </a:p>
          <a:p>
            <a:endParaRPr lang="en-IN" dirty="0"/>
          </a:p>
        </p:txBody>
      </p:sp>
      <p:pic>
        <p:nvPicPr>
          <p:cNvPr id="4" name="Picture 3"/>
          <p:cNvPicPr>
            <a:picLocks noChangeAspect="1"/>
          </p:cNvPicPr>
          <p:nvPr/>
        </p:nvPicPr>
        <p:blipFill>
          <a:blip r:embed="rId2"/>
          <a:stretch>
            <a:fillRect/>
          </a:stretch>
        </p:blipFill>
        <p:spPr>
          <a:xfrm>
            <a:off x="114082" y="1017177"/>
            <a:ext cx="11983066" cy="5181866"/>
          </a:xfrm>
          <a:prstGeom prst="rect">
            <a:avLst/>
          </a:prstGeom>
        </p:spPr>
      </p:pic>
    </p:spTree>
    <p:extLst>
      <p:ext uri="{BB962C8B-B14F-4D97-AF65-F5344CB8AC3E}">
        <p14:creationId xmlns:p14="http://schemas.microsoft.com/office/powerpoint/2010/main" val="4156557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b="1" dirty="0">
                <a:latin typeface="Arial" panose="020B0604020202020204" pitchFamily="34" charset="0"/>
                <a:cs typeface="Arial" panose="020B0604020202020204" pitchFamily="34" charset="0"/>
              </a:rPr>
              <a:t>Notifications and Alerts</a:t>
            </a:r>
            <a:r>
              <a:rPr lang="en-IN" dirty="0" smtClean="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After creating the budget, you can set up notifications at various thresholds (e.g., 50%, 80%, 100%). Notifications are sent to the email addresses or SNS topics you provide</a:t>
            </a:r>
            <a:r>
              <a:rPr lang="en-US" dirty="0" smtClean="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You can also create custom actions based on alerts, such as triggering an automation (via AWS Lambda or SNS) when a budget threshold is breached</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Here its shown below:</a:t>
            </a:r>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0" y="2436428"/>
            <a:ext cx="12192000" cy="4421572"/>
          </a:xfrm>
          <a:prstGeom prst="rect">
            <a:avLst/>
          </a:prstGeom>
        </p:spPr>
      </p:pic>
    </p:spTree>
    <p:extLst>
      <p:ext uri="{BB962C8B-B14F-4D97-AF65-F5344CB8AC3E}">
        <p14:creationId xmlns:p14="http://schemas.microsoft.com/office/powerpoint/2010/main" val="13340133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smtClean="0">
                <a:latin typeface="Arial" panose="020B0604020202020204" pitchFamily="34" charset="0"/>
                <a:cs typeface="Arial" panose="020B0604020202020204" pitchFamily="34" charset="0"/>
              </a:rPr>
              <a:t>Lets create another budget for monthly.</a:t>
            </a:r>
          </a:p>
          <a:p>
            <a:r>
              <a:rPr lang="en-IN" dirty="0" smtClean="0">
                <a:latin typeface="Arial" panose="020B0604020202020204" pitchFamily="34" charset="0"/>
                <a:cs typeface="Arial" panose="020B0604020202020204" pitchFamily="34" charset="0"/>
              </a:rPr>
              <a:t>Here Create a budget</a:t>
            </a:r>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98117" y="1046375"/>
            <a:ext cx="11995766" cy="5693789"/>
          </a:xfrm>
          <a:prstGeom prst="rect">
            <a:avLst/>
          </a:prstGeom>
        </p:spPr>
      </p:pic>
    </p:spTree>
    <p:extLst>
      <p:ext uri="{BB962C8B-B14F-4D97-AF65-F5344CB8AC3E}">
        <p14:creationId xmlns:p14="http://schemas.microsoft.com/office/powerpoint/2010/main" val="2996244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b="1" dirty="0">
                <a:latin typeface="Arial Black" panose="020B0A04020102020204" pitchFamily="34" charset="0"/>
                <a:cs typeface="Arial" panose="020B0604020202020204" pitchFamily="34" charset="0"/>
              </a:rPr>
              <a:t>Set Budget Parameters</a:t>
            </a:r>
            <a:r>
              <a:rPr lang="en-IN" dirty="0">
                <a:latin typeface="Arial Black" panose="020B0A040201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Here select use a template </a:t>
            </a:r>
          </a:p>
          <a:p>
            <a:r>
              <a:rPr lang="en-IN" dirty="0">
                <a:latin typeface="Arial" panose="020B0604020202020204" pitchFamily="34" charset="0"/>
                <a:cs typeface="Arial" panose="020B0604020202020204" pitchFamily="34" charset="0"/>
              </a:rPr>
              <a:t>In templates I select </a:t>
            </a:r>
            <a:r>
              <a:rPr lang="en-IN" dirty="0" smtClean="0">
                <a:latin typeface="Arial" panose="020B0604020202020204" pitchFamily="34" charset="0"/>
                <a:cs typeface="Arial" panose="020B0604020202020204" pitchFamily="34" charset="0"/>
              </a:rPr>
              <a:t>monthly cost budget.</a:t>
            </a:r>
            <a:endParaRPr lang="en-IN" dirty="0">
              <a:latin typeface="Arial" panose="020B0604020202020204" pitchFamily="34" charset="0"/>
              <a:cs typeface="Arial" panose="020B0604020202020204" pitchFamily="34" charset="0"/>
            </a:endParaRPr>
          </a:p>
          <a:p>
            <a:endParaRPr lang="en-IN" dirty="0"/>
          </a:p>
        </p:txBody>
      </p:sp>
      <p:pic>
        <p:nvPicPr>
          <p:cNvPr id="4" name="Picture 3"/>
          <p:cNvPicPr>
            <a:picLocks noChangeAspect="1"/>
          </p:cNvPicPr>
          <p:nvPr/>
        </p:nvPicPr>
        <p:blipFill>
          <a:blip r:embed="rId2"/>
          <a:stretch>
            <a:fillRect/>
          </a:stretch>
        </p:blipFill>
        <p:spPr>
          <a:xfrm>
            <a:off x="120343" y="1609370"/>
            <a:ext cx="11951314" cy="4902452"/>
          </a:xfrm>
          <a:prstGeom prst="rect">
            <a:avLst/>
          </a:prstGeom>
        </p:spPr>
      </p:pic>
    </p:spTree>
    <p:extLst>
      <p:ext uri="{BB962C8B-B14F-4D97-AF65-F5344CB8AC3E}">
        <p14:creationId xmlns:p14="http://schemas.microsoft.com/office/powerpoint/2010/main" val="9702857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b="1" dirty="0">
                <a:latin typeface="Arial Black" panose="020B0A04020102020204" pitchFamily="34" charset="0"/>
                <a:cs typeface="Arial" panose="020B0604020202020204" pitchFamily="34" charset="0"/>
              </a:rPr>
              <a:t>Set Notifications and Alerts</a:t>
            </a:r>
            <a:r>
              <a:rPr lang="en-IN" dirty="0">
                <a:latin typeface="Arial Black" panose="020B0A040201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Here give budget (</a:t>
            </a:r>
            <a:r>
              <a:rPr lang="en-IN" dirty="0">
                <a:latin typeface="Arial Black" panose="020B0A04020102020204" pitchFamily="34" charset="0"/>
                <a:cs typeface="Arial" panose="020B0604020202020204" pitchFamily="34" charset="0"/>
              </a:rPr>
              <a:t>name</a:t>
            </a:r>
            <a:r>
              <a:rPr lang="en-IN" dirty="0" smtClean="0">
                <a:latin typeface="Arial" panose="020B0604020202020204" pitchFamily="34" charset="0"/>
                <a:cs typeface="Arial" panose="020B0604020202020204" pitchFamily="34" charset="0"/>
              </a:rPr>
              <a:t>).</a:t>
            </a:r>
          </a:p>
          <a:p>
            <a:r>
              <a:rPr lang="en-IN" dirty="0" smtClean="0">
                <a:latin typeface="Arial" panose="020B0604020202020204" pitchFamily="34" charset="0"/>
                <a:cs typeface="Arial" panose="020B0604020202020204" pitchFamily="34" charset="0"/>
              </a:rPr>
              <a:t>Enter our budget amount.</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Give your </a:t>
            </a:r>
            <a:r>
              <a:rPr lang="en-IN" dirty="0" err="1">
                <a:latin typeface="Arial Black" panose="020B0A04020102020204" pitchFamily="34" charset="0"/>
                <a:cs typeface="Arial" panose="020B0604020202020204" pitchFamily="34" charset="0"/>
              </a:rPr>
              <a:t>aws</a:t>
            </a:r>
            <a:r>
              <a:rPr lang="en-IN" dirty="0">
                <a:latin typeface="Arial Black" panose="020B0A04020102020204" pitchFamily="34" charset="0"/>
                <a:cs typeface="Arial" panose="020B0604020202020204" pitchFamily="34" charset="0"/>
              </a:rPr>
              <a:t> console mail </a:t>
            </a:r>
            <a:r>
              <a:rPr lang="en-IN" dirty="0">
                <a:latin typeface="Arial" panose="020B0604020202020204" pitchFamily="34" charset="0"/>
                <a:cs typeface="Arial" panose="020B0604020202020204" pitchFamily="34" charset="0"/>
              </a:rPr>
              <a:t>for notification alerts.</a:t>
            </a:r>
          </a:p>
          <a:p>
            <a:r>
              <a:rPr lang="en-IN" dirty="0">
                <a:latin typeface="Arial" panose="020B0604020202020204" pitchFamily="34" charset="0"/>
                <a:cs typeface="Arial" panose="020B0604020202020204" pitchFamily="34" charset="0"/>
              </a:rPr>
              <a:t>And next </a:t>
            </a:r>
            <a:r>
              <a:rPr lang="en-IN" dirty="0">
                <a:latin typeface="Arial Black" panose="020B0A04020102020204" pitchFamily="34" charset="0"/>
                <a:cs typeface="Arial" panose="020B0604020202020204" pitchFamily="34" charset="0"/>
              </a:rPr>
              <a:t>create budget</a:t>
            </a:r>
            <a:r>
              <a:rPr lang="en-IN" dirty="0">
                <a:latin typeface="Arial" panose="020B0604020202020204" pitchFamily="34" charset="0"/>
                <a:cs typeface="Arial" panose="020B0604020202020204" pitchFamily="34" charset="0"/>
              </a:rPr>
              <a:t>.</a:t>
            </a:r>
          </a:p>
          <a:p>
            <a:endParaRPr lang="en-IN" dirty="0"/>
          </a:p>
        </p:txBody>
      </p:sp>
      <p:pic>
        <p:nvPicPr>
          <p:cNvPr id="4" name="Picture 3"/>
          <p:cNvPicPr>
            <a:picLocks noChangeAspect="1"/>
          </p:cNvPicPr>
          <p:nvPr/>
        </p:nvPicPr>
        <p:blipFill>
          <a:blip r:embed="rId2"/>
          <a:stretch>
            <a:fillRect/>
          </a:stretch>
        </p:blipFill>
        <p:spPr>
          <a:xfrm>
            <a:off x="5724" y="2234153"/>
            <a:ext cx="12186276" cy="4623847"/>
          </a:xfrm>
          <a:prstGeom prst="rect">
            <a:avLst/>
          </a:prstGeom>
        </p:spPr>
      </p:pic>
    </p:spTree>
    <p:extLst>
      <p:ext uri="{BB962C8B-B14F-4D97-AF65-F5344CB8AC3E}">
        <p14:creationId xmlns:p14="http://schemas.microsoft.com/office/powerpoint/2010/main" val="40179293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smtClean="0">
                <a:latin typeface="Arial" panose="020B0604020202020204" pitchFamily="34" charset="0"/>
                <a:cs typeface="Arial" panose="020B0604020202020204" pitchFamily="34" charset="0"/>
              </a:rPr>
              <a:t>Monthly Budget </a:t>
            </a:r>
            <a:r>
              <a:rPr lang="en-IN" dirty="0">
                <a:latin typeface="Arial" panose="020B0604020202020204" pitchFamily="34" charset="0"/>
                <a:cs typeface="Arial" panose="020B0604020202020204" pitchFamily="34" charset="0"/>
              </a:rPr>
              <a:t>has  been created its shown below:</a:t>
            </a:r>
          </a:p>
          <a:p>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34613" y="848412"/>
            <a:ext cx="12122773" cy="5382706"/>
          </a:xfrm>
          <a:prstGeom prst="rect">
            <a:avLst/>
          </a:prstGeom>
        </p:spPr>
      </p:pic>
    </p:spTree>
    <p:extLst>
      <p:ext uri="{BB962C8B-B14F-4D97-AF65-F5344CB8AC3E}">
        <p14:creationId xmlns:p14="http://schemas.microsoft.com/office/powerpoint/2010/main" val="3815713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smtClean="0">
                <a:latin typeface="Arial Black" panose="020B0A04020102020204" pitchFamily="34" charset="0"/>
                <a:cs typeface="Arial" panose="020B0604020202020204" pitchFamily="34" charset="0"/>
              </a:rPr>
              <a:t>Introduction of cost optimization:</a:t>
            </a:r>
          </a:p>
          <a:p>
            <a:r>
              <a:rPr lang="en-US" dirty="0">
                <a:latin typeface="Arial" panose="020B0604020202020204" pitchFamily="34" charset="0"/>
                <a:cs typeface="Arial" panose="020B0604020202020204" pitchFamily="34" charset="0"/>
              </a:rPr>
              <a:t>Cost optimization in AWS (Amazon Web Services) refers to the process of reducing and managing the overall cost of using AWS cloud resources while maintaining performance, security, and scalability. Effective cost optimization ensures that an organization is only paying for the resources it needs, at the most appropriate price, and is aligned with its cloud strategy</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dirty="0">
                <a:latin typeface="Arial Black" panose="020B0A04020102020204" pitchFamily="34" charset="0"/>
                <a:cs typeface="Arial" panose="020B0604020202020204" pitchFamily="34" charset="0"/>
              </a:rPr>
              <a:t>Key Strategies for AWS Cost Optimization</a:t>
            </a:r>
            <a:r>
              <a:rPr lang="en-US" dirty="0" smtClean="0">
                <a:latin typeface="Arial Black" panose="020B0A04020102020204" pitchFamily="34" charset="0"/>
                <a:cs typeface="Arial" panose="020B0604020202020204" pitchFamily="34" charset="0"/>
              </a:rPr>
              <a:t>:</a:t>
            </a:r>
          </a:p>
          <a:p>
            <a:r>
              <a:rPr lang="en-IN" b="1" dirty="0">
                <a:latin typeface="Arial Black" panose="020B0A04020102020204" pitchFamily="34" charset="0"/>
                <a:cs typeface="Arial" panose="020B0604020202020204" pitchFamily="34" charset="0"/>
              </a:rPr>
              <a:t>Right-Sizing Resources</a:t>
            </a:r>
            <a:r>
              <a:rPr lang="en-IN" dirty="0" smtClean="0">
                <a:latin typeface="Arial Black" panose="020B0A04020102020204" pitchFamily="34" charset="0"/>
                <a:cs typeface="Arial" panose="020B0604020202020204" pitchFamily="34" charset="0"/>
              </a:rPr>
              <a:t>:</a:t>
            </a:r>
          </a:p>
          <a:p>
            <a:r>
              <a:rPr lang="en-US" b="1" dirty="0">
                <a:latin typeface="Arial Black" panose="020B0A04020102020204" pitchFamily="34" charset="0"/>
                <a:cs typeface="Arial" panose="020B0604020202020204" pitchFamily="34" charset="0"/>
              </a:rPr>
              <a:t>Analyze usage</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Regularly monitor your resource usage (EC2 instances, RDS databases, etc.) to ensure they are properly sized for your workload. Use AWS tools like </a:t>
            </a:r>
            <a:r>
              <a:rPr lang="en-US" b="1" dirty="0">
                <a:latin typeface="Arial" panose="020B0604020202020204" pitchFamily="34" charset="0"/>
                <a:cs typeface="Arial" panose="020B0604020202020204" pitchFamily="34" charset="0"/>
              </a:rPr>
              <a:t>AWS Cost Explorer</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AWS Compute Optimizer</a:t>
            </a:r>
            <a:r>
              <a:rPr lang="en-US" dirty="0">
                <a:latin typeface="Arial" panose="020B0604020202020204" pitchFamily="34" charset="0"/>
                <a:cs typeface="Arial" panose="020B0604020202020204" pitchFamily="34" charset="0"/>
              </a:rPr>
              <a:t> to identify underutilized resources</a:t>
            </a:r>
            <a:r>
              <a:rPr lang="en-US" dirty="0" smtClean="0">
                <a:latin typeface="Arial" panose="020B0604020202020204" pitchFamily="34" charset="0"/>
                <a:cs typeface="Arial" panose="020B0604020202020204" pitchFamily="34" charset="0"/>
              </a:rPr>
              <a:t>.</a:t>
            </a:r>
          </a:p>
          <a:p>
            <a:r>
              <a:rPr lang="en-US" b="1" dirty="0">
                <a:latin typeface="Arial Black" panose="020B0A04020102020204" pitchFamily="34" charset="0"/>
                <a:cs typeface="Arial" panose="020B0604020202020204" pitchFamily="34" charset="0"/>
              </a:rPr>
              <a:t>Adjust instance types</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For example, switch from larger instance types to smaller ones or use instances that are more suited </a:t>
            </a:r>
            <a:r>
              <a:rPr lang="en-US" dirty="0" smtClean="0">
                <a:latin typeface="Arial" panose="020B0604020202020204" pitchFamily="34" charset="0"/>
                <a:cs typeface="Arial" panose="020B0604020202020204" pitchFamily="34" charset="0"/>
              </a:rPr>
              <a:t>for </a:t>
            </a:r>
            <a:r>
              <a:rPr lang="en-US" dirty="0">
                <a:latin typeface="Arial" panose="020B0604020202020204" pitchFamily="34" charset="0"/>
                <a:cs typeface="Arial" panose="020B0604020202020204" pitchFamily="34" charset="0"/>
              </a:rPr>
              <a:t>your actual needs</a:t>
            </a:r>
            <a:r>
              <a:rPr lang="en-US" dirty="0" smtClean="0">
                <a:latin typeface="Arial" panose="020B0604020202020204" pitchFamily="34" charset="0"/>
                <a:cs typeface="Arial" panose="020B0604020202020204" pitchFamily="34" charset="0"/>
              </a:rPr>
              <a:t>.</a:t>
            </a:r>
          </a:p>
          <a:p>
            <a:r>
              <a:rPr lang="en-US" b="1" dirty="0">
                <a:latin typeface="Arial Black" panose="020B0A04020102020204" pitchFamily="34" charset="0"/>
                <a:cs typeface="Arial" panose="020B0604020202020204" pitchFamily="34" charset="0"/>
              </a:rPr>
              <a:t>Use Reserved Instances (RIs) and Savings Plans</a:t>
            </a:r>
            <a:r>
              <a:rPr lang="en-US" dirty="0" smtClean="0">
                <a:latin typeface="Arial Black" panose="020B0A04020102020204" pitchFamily="34" charset="0"/>
                <a:cs typeface="Arial" panose="020B0604020202020204" pitchFamily="34" charset="0"/>
              </a:rPr>
              <a:t>:</a:t>
            </a:r>
          </a:p>
          <a:p>
            <a:r>
              <a:rPr lang="en-US" b="1" dirty="0">
                <a:latin typeface="Arial Black" panose="020B0A04020102020204" pitchFamily="34" charset="0"/>
                <a:cs typeface="Arial" panose="020B0604020202020204" pitchFamily="34" charset="0"/>
              </a:rPr>
              <a:t>Reserved Instances</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Purchase RIs for EC2, RDS, and Redshift if you have predictable workloads. This provides discounts (up to 75%) compared to On-Demand pricing in exchange for a one- or three-year commitment.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5724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smtClean="0">
                <a:latin typeface="Arial" panose="020B0604020202020204" pitchFamily="34" charset="0"/>
                <a:cs typeface="Arial" panose="020B0604020202020204" pitchFamily="34" charset="0"/>
              </a:rPr>
              <a:t>Monitor our budget its shown below:</a:t>
            </a:r>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44139" y="758688"/>
            <a:ext cx="12103722" cy="5623258"/>
          </a:xfrm>
          <a:prstGeom prst="rect">
            <a:avLst/>
          </a:prstGeom>
        </p:spPr>
      </p:pic>
    </p:spTree>
    <p:extLst>
      <p:ext uri="{BB962C8B-B14F-4D97-AF65-F5344CB8AC3E}">
        <p14:creationId xmlns:p14="http://schemas.microsoft.com/office/powerpoint/2010/main" val="38728497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a:latin typeface="Arial" panose="020B0604020202020204" pitchFamily="34" charset="0"/>
                <a:cs typeface="Arial" panose="020B0604020202020204" pitchFamily="34" charset="0"/>
              </a:rPr>
              <a:t>Lets create another budget for </a:t>
            </a:r>
            <a:r>
              <a:rPr lang="en-IN" dirty="0" smtClean="0">
                <a:latin typeface="Arial" panose="020B0604020202020204" pitchFamily="34" charset="0"/>
                <a:cs typeface="Arial" panose="020B0604020202020204" pitchFamily="34" charset="0"/>
              </a:rPr>
              <a:t>daily.</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Here Create a budget</a:t>
            </a:r>
          </a:p>
          <a:p>
            <a:endParaRPr lang="en-IN" dirty="0"/>
          </a:p>
        </p:txBody>
      </p:sp>
      <p:pic>
        <p:nvPicPr>
          <p:cNvPr id="4" name="Picture 3"/>
          <p:cNvPicPr>
            <a:picLocks noChangeAspect="1"/>
          </p:cNvPicPr>
          <p:nvPr/>
        </p:nvPicPr>
        <p:blipFill>
          <a:blip r:embed="rId2"/>
          <a:stretch>
            <a:fillRect/>
          </a:stretch>
        </p:blipFill>
        <p:spPr>
          <a:xfrm>
            <a:off x="98117" y="1046375"/>
            <a:ext cx="11995766" cy="5693789"/>
          </a:xfrm>
          <a:prstGeom prst="rect">
            <a:avLst/>
          </a:prstGeom>
        </p:spPr>
      </p:pic>
    </p:spTree>
    <p:extLst>
      <p:ext uri="{BB962C8B-B14F-4D97-AF65-F5344CB8AC3E}">
        <p14:creationId xmlns:p14="http://schemas.microsoft.com/office/powerpoint/2010/main" val="3269276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30" y="0"/>
            <a:ext cx="12172770" cy="6787299"/>
          </a:xfrm>
        </p:spPr>
        <p:txBody>
          <a:bodyPr/>
          <a:lstStyle/>
          <a:p>
            <a:r>
              <a:rPr lang="en-IN" b="1" dirty="0">
                <a:latin typeface="Arial Black" panose="020B0A04020102020204" pitchFamily="34" charset="0"/>
                <a:cs typeface="Arial" panose="020B0604020202020204" pitchFamily="34" charset="0"/>
              </a:rPr>
              <a:t>Set Budget Parameters</a:t>
            </a:r>
            <a:r>
              <a:rPr lang="en-IN" dirty="0">
                <a:latin typeface="Arial Black" panose="020B0A040201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Here select use a template </a:t>
            </a:r>
          </a:p>
          <a:p>
            <a:r>
              <a:rPr lang="en-IN" dirty="0">
                <a:latin typeface="Arial" panose="020B0604020202020204" pitchFamily="34" charset="0"/>
                <a:cs typeface="Arial" panose="020B0604020202020204" pitchFamily="34" charset="0"/>
              </a:rPr>
              <a:t>In templates I select </a:t>
            </a:r>
            <a:r>
              <a:rPr lang="en-IN" dirty="0" smtClean="0">
                <a:latin typeface="Arial" panose="020B0604020202020204" pitchFamily="34" charset="0"/>
                <a:cs typeface="Arial" panose="020B0604020202020204" pitchFamily="34" charset="0"/>
              </a:rPr>
              <a:t>daily saving plans.</a:t>
            </a:r>
            <a:endParaRPr lang="en-IN" dirty="0"/>
          </a:p>
        </p:txBody>
      </p:sp>
      <p:pic>
        <p:nvPicPr>
          <p:cNvPr id="4" name="Picture 3"/>
          <p:cNvPicPr>
            <a:picLocks noChangeAspect="1"/>
          </p:cNvPicPr>
          <p:nvPr/>
        </p:nvPicPr>
        <p:blipFill>
          <a:blip r:embed="rId2"/>
          <a:stretch>
            <a:fillRect/>
          </a:stretch>
        </p:blipFill>
        <p:spPr>
          <a:xfrm>
            <a:off x="56526" y="1661159"/>
            <a:ext cx="12135474" cy="4730214"/>
          </a:xfrm>
          <a:prstGeom prst="rect">
            <a:avLst/>
          </a:prstGeom>
        </p:spPr>
      </p:pic>
    </p:spTree>
    <p:extLst>
      <p:ext uri="{BB962C8B-B14F-4D97-AF65-F5344CB8AC3E}">
        <p14:creationId xmlns:p14="http://schemas.microsoft.com/office/powerpoint/2010/main" val="1930725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b="1" dirty="0">
                <a:latin typeface="Arial Black" panose="020B0A04020102020204" pitchFamily="34" charset="0"/>
                <a:cs typeface="Arial" panose="020B0604020202020204" pitchFamily="34" charset="0"/>
              </a:rPr>
              <a:t>Set Notifications and Alerts</a:t>
            </a:r>
            <a:r>
              <a:rPr lang="en-IN" dirty="0">
                <a:latin typeface="Arial Black" panose="020B0A040201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Here give budget (</a:t>
            </a:r>
            <a:r>
              <a:rPr lang="en-IN" dirty="0">
                <a:latin typeface="Arial Black" panose="020B0A04020102020204" pitchFamily="34" charset="0"/>
                <a:cs typeface="Arial" panose="020B0604020202020204" pitchFamily="34" charset="0"/>
              </a:rPr>
              <a:t>name</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Enter our budget amount.</a:t>
            </a:r>
          </a:p>
          <a:p>
            <a:r>
              <a:rPr lang="en-IN" dirty="0">
                <a:latin typeface="Arial" panose="020B0604020202020204" pitchFamily="34" charset="0"/>
                <a:cs typeface="Arial" panose="020B0604020202020204" pitchFamily="34" charset="0"/>
              </a:rPr>
              <a:t>Give your </a:t>
            </a:r>
            <a:r>
              <a:rPr lang="en-IN" dirty="0" err="1">
                <a:latin typeface="Arial Black" panose="020B0A04020102020204" pitchFamily="34" charset="0"/>
                <a:cs typeface="Arial" panose="020B0604020202020204" pitchFamily="34" charset="0"/>
              </a:rPr>
              <a:t>aws</a:t>
            </a:r>
            <a:r>
              <a:rPr lang="en-IN" dirty="0">
                <a:latin typeface="Arial Black" panose="020B0A04020102020204" pitchFamily="34" charset="0"/>
                <a:cs typeface="Arial" panose="020B0604020202020204" pitchFamily="34" charset="0"/>
              </a:rPr>
              <a:t> console mail </a:t>
            </a:r>
            <a:r>
              <a:rPr lang="en-IN" dirty="0">
                <a:latin typeface="Arial" panose="020B0604020202020204" pitchFamily="34" charset="0"/>
                <a:cs typeface="Arial" panose="020B0604020202020204" pitchFamily="34" charset="0"/>
              </a:rPr>
              <a:t>for notification alerts.</a:t>
            </a:r>
          </a:p>
          <a:p>
            <a:r>
              <a:rPr lang="en-IN" dirty="0">
                <a:latin typeface="Arial" panose="020B0604020202020204" pitchFamily="34" charset="0"/>
                <a:cs typeface="Arial" panose="020B0604020202020204" pitchFamily="34" charset="0"/>
              </a:rPr>
              <a:t>And next </a:t>
            </a:r>
            <a:r>
              <a:rPr lang="en-IN" dirty="0">
                <a:latin typeface="Arial Black" panose="020B0A04020102020204" pitchFamily="34" charset="0"/>
                <a:cs typeface="Arial" panose="020B0604020202020204" pitchFamily="34" charset="0"/>
              </a:rPr>
              <a:t>create budget</a:t>
            </a:r>
            <a:r>
              <a:rPr lang="en-IN" dirty="0">
                <a:latin typeface="Arial" panose="020B0604020202020204" pitchFamily="34" charset="0"/>
                <a:cs typeface="Arial" panose="020B0604020202020204" pitchFamily="34" charset="0"/>
              </a:rPr>
              <a:t>.</a:t>
            </a:r>
          </a:p>
          <a:p>
            <a:endParaRPr lang="en-IN" dirty="0"/>
          </a:p>
        </p:txBody>
      </p:sp>
      <p:pic>
        <p:nvPicPr>
          <p:cNvPr id="4" name="Picture 3"/>
          <p:cNvPicPr>
            <a:picLocks noChangeAspect="1"/>
          </p:cNvPicPr>
          <p:nvPr/>
        </p:nvPicPr>
        <p:blipFill>
          <a:blip r:embed="rId2"/>
          <a:stretch>
            <a:fillRect/>
          </a:stretch>
        </p:blipFill>
        <p:spPr>
          <a:xfrm>
            <a:off x="0" y="2193338"/>
            <a:ext cx="12192000" cy="4556253"/>
          </a:xfrm>
          <a:prstGeom prst="rect">
            <a:avLst/>
          </a:prstGeom>
        </p:spPr>
      </p:pic>
    </p:spTree>
    <p:extLst>
      <p:ext uri="{BB962C8B-B14F-4D97-AF65-F5344CB8AC3E}">
        <p14:creationId xmlns:p14="http://schemas.microsoft.com/office/powerpoint/2010/main" val="25969207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smtClean="0">
                <a:latin typeface="Arial" panose="020B0604020202020204" pitchFamily="34" charset="0"/>
                <a:cs typeface="Arial" panose="020B0604020202020204" pitchFamily="34" charset="0"/>
              </a:rPr>
              <a:t>Daily Budget </a:t>
            </a:r>
            <a:r>
              <a:rPr lang="en-IN" dirty="0">
                <a:latin typeface="Arial" panose="020B0604020202020204" pitchFamily="34" charset="0"/>
                <a:cs typeface="Arial" panose="020B0604020202020204" pitchFamily="34" charset="0"/>
              </a:rPr>
              <a:t>has  been created its shown below:</a:t>
            </a:r>
            <a:endParaRPr lang="en-IN" dirty="0"/>
          </a:p>
        </p:txBody>
      </p:sp>
      <p:pic>
        <p:nvPicPr>
          <p:cNvPr id="4" name="Picture 3"/>
          <p:cNvPicPr>
            <a:picLocks noChangeAspect="1"/>
          </p:cNvPicPr>
          <p:nvPr/>
        </p:nvPicPr>
        <p:blipFill>
          <a:blip r:embed="rId2"/>
          <a:stretch>
            <a:fillRect/>
          </a:stretch>
        </p:blipFill>
        <p:spPr>
          <a:xfrm>
            <a:off x="2862" y="1036948"/>
            <a:ext cx="12186276" cy="4977353"/>
          </a:xfrm>
          <a:prstGeom prst="rect">
            <a:avLst/>
          </a:prstGeom>
        </p:spPr>
      </p:pic>
    </p:spTree>
    <p:extLst>
      <p:ext uri="{BB962C8B-B14F-4D97-AF65-F5344CB8AC3E}">
        <p14:creationId xmlns:p14="http://schemas.microsoft.com/office/powerpoint/2010/main" val="38045792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6155"/>
            <a:ext cx="12192000" cy="6831845"/>
          </a:xfrm>
        </p:spPr>
        <p:txBody>
          <a:bodyPr/>
          <a:lstStyle/>
          <a:p>
            <a:r>
              <a:rPr lang="en-IN" dirty="0">
                <a:latin typeface="Arial" panose="020B0604020202020204" pitchFamily="34" charset="0"/>
                <a:cs typeface="Arial" panose="020B0604020202020204" pitchFamily="34" charset="0"/>
              </a:rPr>
              <a:t>Monitor our budget its shown below:</a:t>
            </a:r>
          </a:p>
          <a:p>
            <a:endParaRPr lang="en-IN" dirty="0"/>
          </a:p>
        </p:txBody>
      </p:sp>
      <p:pic>
        <p:nvPicPr>
          <p:cNvPr id="4" name="Picture 3"/>
          <p:cNvPicPr>
            <a:picLocks noChangeAspect="1"/>
          </p:cNvPicPr>
          <p:nvPr/>
        </p:nvPicPr>
        <p:blipFill>
          <a:blip r:embed="rId2"/>
          <a:stretch>
            <a:fillRect/>
          </a:stretch>
        </p:blipFill>
        <p:spPr>
          <a:xfrm>
            <a:off x="72715" y="716437"/>
            <a:ext cx="12046569" cy="5297863"/>
          </a:xfrm>
          <a:prstGeom prst="rect">
            <a:avLst/>
          </a:prstGeom>
        </p:spPr>
      </p:pic>
    </p:spTree>
    <p:extLst>
      <p:ext uri="{BB962C8B-B14F-4D97-AF65-F5344CB8AC3E}">
        <p14:creationId xmlns:p14="http://schemas.microsoft.com/office/powerpoint/2010/main" val="273425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5582"/>
            <a:ext cx="12192000" cy="6822418"/>
          </a:xfrm>
        </p:spPr>
        <p:txBody>
          <a:bodyPr/>
          <a:lstStyle/>
          <a:p>
            <a:r>
              <a:rPr lang="en-IN" dirty="0" smtClean="0">
                <a:latin typeface="Arial" panose="020B0604020202020204" pitchFamily="34" charset="0"/>
                <a:cs typeface="Arial" panose="020B0604020202020204" pitchFamily="34" charset="0"/>
              </a:rPr>
              <a:t>Step 2 :</a:t>
            </a:r>
          </a:p>
          <a:p>
            <a:r>
              <a:rPr lang="en-IN" dirty="0" smtClean="0">
                <a:latin typeface="Arial Black" panose="020B0A04020102020204" pitchFamily="34" charset="0"/>
                <a:cs typeface="Arial" panose="020B0604020202020204" pitchFamily="34" charset="0"/>
              </a:rPr>
              <a:t>Cost optimization :</a:t>
            </a:r>
          </a:p>
          <a:p>
            <a:r>
              <a:rPr lang="en-IN" dirty="0" smtClean="0">
                <a:latin typeface="Arial" panose="020B0604020202020204" pitchFamily="34" charset="0"/>
                <a:cs typeface="Arial" panose="020B0604020202020204" pitchFamily="34" charset="0"/>
              </a:rPr>
              <a:t>Login </a:t>
            </a:r>
            <a:r>
              <a:rPr lang="en-IN" dirty="0" err="1" smtClean="0">
                <a:latin typeface="Arial" panose="020B0604020202020204" pitchFamily="34" charset="0"/>
                <a:cs typeface="Arial" panose="020B0604020202020204" pitchFamily="34" charset="0"/>
              </a:rPr>
              <a:t>aws</a:t>
            </a:r>
            <a:r>
              <a:rPr lang="en-IN" dirty="0" smtClean="0">
                <a:latin typeface="Arial" panose="020B0604020202020204" pitchFamily="34" charset="0"/>
                <a:cs typeface="Arial" panose="020B0604020202020204" pitchFamily="34" charset="0"/>
              </a:rPr>
              <a:t> console search </a:t>
            </a:r>
            <a:r>
              <a:rPr lang="en-IN" dirty="0" err="1" smtClean="0">
                <a:latin typeface="Arial Black" panose="020B0A04020102020204" pitchFamily="34" charset="0"/>
                <a:cs typeface="Arial" panose="020B0604020202020204" pitchFamily="34" charset="0"/>
              </a:rPr>
              <a:t>aws</a:t>
            </a:r>
            <a:r>
              <a:rPr lang="en-IN" dirty="0" smtClean="0">
                <a:latin typeface="Arial Black" panose="020B0A04020102020204" pitchFamily="34" charset="0"/>
                <a:cs typeface="Arial" panose="020B0604020202020204" pitchFamily="34" charset="0"/>
              </a:rPr>
              <a:t> trusted advisor </a:t>
            </a:r>
          </a:p>
        </p:txBody>
      </p:sp>
      <p:pic>
        <p:nvPicPr>
          <p:cNvPr id="5" name="Picture 4"/>
          <p:cNvPicPr>
            <a:picLocks noChangeAspect="1"/>
          </p:cNvPicPr>
          <p:nvPr/>
        </p:nvPicPr>
        <p:blipFill>
          <a:blip r:embed="rId2"/>
          <a:stretch>
            <a:fillRect/>
          </a:stretch>
        </p:blipFill>
        <p:spPr>
          <a:xfrm>
            <a:off x="0" y="1517376"/>
            <a:ext cx="12192000" cy="5340624"/>
          </a:xfrm>
          <a:prstGeom prst="rect">
            <a:avLst/>
          </a:prstGeom>
        </p:spPr>
      </p:pic>
    </p:spTree>
    <p:extLst>
      <p:ext uri="{BB962C8B-B14F-4D97-AF65-F5344CB8AC3E}">
        <p14:creationId xmlns:p14="http://schemas.microsoft.com/office/powerpoint/2010/main" val="25699437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56" y="0"/>
            <a:ext cx="12163344" cy="6858000"/>
          </a:xfrm>
        </p:spPr>
        <p:txBody>
          <a:bodyPr/>
          <a:lstStyle/>
          <a:p>
            <a:r>
              <a:rPr lang="en-IN" dirty="0" smtClean="0">
                <a:latin typeface="Arial Black" panose="020B0A04020102020204" pitchFamily="34" charset="0"/>
                <a:cs typeface="Arial" panose="020B0604020202020204" pitchFamily="34" charset="0"/>
              </a:rPr>
              <a:t>Cost optimization </a:t>
            </a:r>
            <a:r>
              <a:rPr lang="en-IN" dirty="0" smtClean="0">
                <a:latin typeface="Arial" panose="020B0604020202020204" pitchFamily="34" charset="0"/>
                <a:cs typeface="Arial" panose="020B0604020202020204" pitchFamily="34" charset="0"/>
              </a:rPr>
              <a:t>login page should be open</a:t>
            </a:r>
          </a:p>
          <a:p>
            <a:r>
              <a:rPr lang="en-IN" dirty="0" smtClean="0">
                <a:latin typeface="Arial" panose="020B0604020202020204" pitchFamily="34" charset="0"/>
                <a:cs typeface="Arial" panose="020B0604020202020204" pitchFamily="34" charset="0"/>
              </a:rPr>
              <a:t>Here select </a:t>
            </a:r>
            <a:r>
              <a:rPr lang="en-IN" dirty="0" smtClean="0">
                <a:latin typeface="Arial Black" panose="020B0A04020102020204" pitchFamily="34" charset="0"/>
                <a:cs typeface="Arial" panose="020B0604020202020204" pitchFamily="34" charset="0"/>
              </a:rPr>
              <a:t>try pricing calculator</a:t>
            </a:r>
          </a:p>
          <a:p>
            <a:r>
              <a:rPr lang="en-IN" dirty="0" smtClean="0">
                <a:latin typeface="Arial Black" panose="020B0A04020102020204" pitchFamily="34" charset="0"/>
                <a:cs typeface="Arial" panose="020B0604020202020204" pitchFamily="34" charset="0"/>
              </a:rPr>
              <a:t>Pricing calculator:</a:t>
            </a:r>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AWS Pricing Calculator</a:t>
            </a:r>
            <a:r>
              <a:rPr lang="en-US" dirty="0">
                <a:latin typeface="Arial" panose="020B0604020202020204" pitchFamily="34" charset="0"/>
                <a:cs typeface="Arial" panose="020B0604020202020204" pitchFamily="34" charset="0"/>
              </a:rPr>
              <a:t> is a tool provided by Amazon Web Services (AWS) that helps estimate the cost of your AWS services based on your specific use case, allowing you to calculate potential costs for your infrastructure and services before committing to them. The tool helps you plan and optimize costs by customizing your selections to match your exact needs. Here's a breakdown of the tool and how it can aid in cost optimization:</a:t>
            </a:r>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28656" y="2856321"/>
            <a:ext cx="12179926" cy="3695307"/>
          </a:xfrm>
          <a:prstGeom prst="rect">
            <a:avLst/>
          </a:prstGeom>
        </p:spPr>
      </p:pic>
    </p:spTree>
    <p:extLst>
      <p:ext uri="{BB962C8B-B14F-4D97-AF65-F5344CB8AC3E}">
        <p14:creationId xmlns:p14="http://schemas.microsoft.com/office/powerpoint/2010/main" val="32091079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a:latin typeface="Arial" panose="020B0604020202020204" pitchFamily="34" charset="0"/>
                <a:cs typeface="Arial" panose="020B0604020202020204" pitchFamily="34" charset="0"/>
              </a:rPr>
              <a:t>Estimate Costs for </a:t>
            </a:r>
            <a:r>
              <a:rPr lang="en-US" dirty="0" err="1" smtClean="0">
                <a:latin typeface="Arial" panose="020B0604020202020204" pitchFamily="34" charset="0"/>
                <a:cs typeface="Arial" panose="020B0604020202020204" pitchFamily="34" charset="0"/>
              </a:rPr>
              <a:t>aws</a:t>
            </a:r>
            <a:r>
              <a:rPr lang="en-US" dirty="0" smtClean="0">
                <a:latin typeface="Arial" panose="020B0604020202020204" pitchFamily="34" charset="0"/>
                <a:cs typeface="Arial" panose="020B0604020202020204" pitchFamily="34" charset="0"/>
              </a:rPr>
              <a:t> charges for </a:t>
            </a:r>
            <a:r>
              <a:rPr lang="en-US" dirty="0" smtClean="0">
                <a:latin typeface="Arial Black" panose="020B0A04020102020204" pitchFamily="34" charset="0"/>
                <a:cs typeface="Arial" panose="020B0604020202020204" pitchFamily="34" charset="0"/>
              </a:rPr>
              <a:t>developer</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Monthly </a:t>
            </a:r>
            <a:r>
              <a:rPr lang="en-US" dirty="0" err="1" smtClean="0">
                <a:latin typeface="Arial" panose="020B0604020202020204" pitchFamily="34" charset="0"/>
                <a:cs typeface="Arial" panose="020B0604020202020204" pitchFamily="34" charset="0"/>
              </a:rPr>
              <a:t>aws</a:t>
            </a:r>
            <a:r>
              <a:rPr lang="en-US" dirty="0" smtClean="0">
                <a:latin typeface="Arial" panose="020B0604020202020204" pitchFamily="34" charset="0"/>
                <a:cs typeface="Arial" panose="020B0604020202020204" pitchFamily="34" charset="0"/>
              </a:rPr>
              <a:t> charges (</a:t>
            </a:r>
            <a:r>
              <a:rPr lang="en-US" dirty="0" err="1" smtClean="0">
                <a:latin typeface="Arial" panose="020B0604020202020204" pitchFamily="34" charset="0"/>
                <a:cs typeface="Arial" panose="020B0604020202020204" pitchFamily="34" charset="0"/>
              </a:rPr>
              <a:t>usd</a:t>
            </a:r>
            <a:r>
              <a:rPr lang="en-US" dirty="0" smtClean="0">
                <a:latin typeface="Arial" panose="020B0604020202020204" pitchFamily="34" charset="0"/>
                <a:cs typeface="Arial" panose="020B0604020202020204" pitchFamily="34" charset="0"/>
              </a:rPr>
              <a:t>) I can give (1000) and I calculate.</a:t>
            </a:r>
          </a:p>
          <a:p>
            <a:r>
              <a:rPr lang="en-US" dirty="0" smtClean="0">
                <a:latin typeface="Arial" panose="020B0604020202020204" pitchFamily="34" charset="0"/>
                <a:cs typeface="Arial" panose="020B0604020202020204" pitchFamily="34" charset="0"/>
              </a:rPr>
              <a:t>Monthly </a:t>
            </a:r>
            <a:r>
              <a:rPr lang="en-US" dirty="0" err="1" smtClean="0">
                <a:latin typeface="Arial" panose="020B0604020202020204" pitchFamily="34" charset="0"/>
                <a:cs typeface="Arial" panose="020B0604020202020204" pitchFamily="34" charset="0"/>
              </a:rPr>
              <a:t>aws</a:t>
            </a:r>
            <a:r>
              <a:rPr lang="en-US" dirty="0" smtClean="0">
                <a:latin typeface="Arial" panose="020B0604020202020204" pitchFamily="34" charset="0"/>
                <a:cs typeface="Arial" panose="020B0604020202020204" pitchFamily="34" charset="0"/>
              </a:rPr>
              <a:t> charges (</a:t>
            </a:r>
            <a:r>
              <a:rPr lang="en-US" dirty="0" err="1" smtClean="0">
                <a:latin typeface="Arial" panose="020B0604020202020204" pitchFamily="34" charset="0"/>
                <a:cs typeface="Arial" panose="020B0604020202020204" pitchFamily="34" charset="0"/>
              </a:rPr>
              <a:t>usd</a:t>
            </a: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its shown below.</a:t>
            </a:r>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44718" y="1348032"/>
            <a:ext cx="9879290" cy="5260157"/>
          </a:xfrm>
          <a:prstGeom prst="rect">
            <a:avLst/>
          </a:prstGeom>
        </p:spPr>
      </p:pic>
    </p:spTree>
    <p:extLst>
      <p:ext uri="{BB962C8B-B14F-4D97-AF65-F5344CB8AC3E}">
        <p14:creationId xmlns:p14="http://schemas.microsoft.com/office/powerpoint/2010/main" val="15282380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a:latin typeface="Arial" panose="020B0604020202020204" pitchFamily="34" charset="0"/>
                <a:cs typeface="Arial" panose="020B0604020202020204" pitchFamily="34" charset="0"/>
              </a:rPr>
              <a:t>Estimate Costs for </a:t>
            </a:r>
            <a:r>
              <a:rPr lang="en-US" dirty="0" err="1">
                <a:latin typeface="Arial" panose="020B0604020202020204" pitchFamily="34" charset="0"/>
                <a:cs typeface="Arial" panose="020B0604020202020204" pitchFamily="34" charset="0"/>
              </a:rPr>
              <a:t>aws</a:t>
            </a:r>
            <a:r>
              <a:rPr lang="en-US" dirty="0">
                <a:latin typeface="Arial" panose="020B0604020202020204" pitchFamily="34" charset="0"/>
                <a:cs typeface="Arial" panose="020B0604020202020204" pitchFamily="34" charset="0"/>
              </a:rPr>
              <a:t> charges for </a:t>
            </a:r>
            <a:r>
              <a:rPr lang="en-US" dirty="0" smtClean="0">
                <a:latin typeface="Arial Black" panose="020B0A04020102020204" pitchFamily="34" charset="0"/>
                <a:cs typeface="Arial" panose="020B0604020202020204" pitchFamily="34" charset="0"/>
              </a:rPr>
              <a:t>business</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Monthly </a:t>
            </a:r>
            <a:r>
              <a:rPr lang="en-US" dirty="0" err="1">
                <a:latin typeface="Arial" panose="020B0604020202020204" pitchFamily="34" charset="0"/>
                <a:cs typeface="Arial" panose="020B0604020202020204" pitchFamily="34" charset="0"/>
              </a:rPr>
              <a:t>aws</a:t>
            </a:r>
            <a:r>
              <a:rPr lang="en-US" dirty="0">
                <a:latin typeface="Arial" panose="020B0604020202020204" pitchFamily="34" charset="0"/>
                <a:cs typeface="Arial" panose="020B0604020202020204" pitchFamily="34" charset="0"/>
              </a:rPr>
              <a:t> charges (</a:t>
            </a:r>
            <a:r>
              <a:rPr lang="en-US" dirty="0" err="1">
                <a:latin typeface="Arial" panose="020B0604020202020204" pitchFamily="34" charset="0"/>
                <a:cs typeface="Arial" panose="020B0604020202020204" pitchFamily="34" charset="0"/>
              </a:rPr>
              <a:t>usd</a:t>
            </a:r>
            <a:r>
              <a:rPr lang="en-US" dirty="0">
                <a:latin typeface="Arial" panose="020B0604020202020204" pitchFamily="34" charset="0"/>
                <a:cs typeface="Arial" panose="020B0604020202020204" pitchFamily="34" charset="0"/>
              </a:rPr>
              <a:t>) I can give </a:t>
            </a:r>
            <a:r>
              <a:rPr lang="en-US" dirty="0" smtClean="0">
                <a:latin typeface="Arial" panose="020B0604020202020204" pitchFamily="34" charset="0"/>
                <a:cs typeface="Arial" panose="020B0604020202020204" pitchFamily="34" charset="0"/>
              </a:rPr>
              <a:t>(2000</a:t>
            </a:r>
            <a:r>
              <a:rPr lang="en-US" dirty="0">
                <a:latin typeface="Arial" panose="020B0604020202020204" pitchFamily="34" charset="0"/>
                <a:cs typeface="Arial" panose="020B0604020202020204" pitchFamily="34" charset="0"/>
              </a:rPr>
              <a:t>) and I calculate.</a:t>
            </a:r>
          </a:p>
          <a:p>
            <a:r>
              <a:rPr lang="en-US" dirty="0">
                <a:latin typeface="Arial" panose="020B0604020202020204" pitchFamily="34" charset="0"/>
                <a:cs typeface="Arial" panose="020B0604020202020204" pitchFamily="34" charset="0"/>
              </a:rPr>
              <a:t>Monthly </a:t>
            </a:r>
            <a:r>
              <a:rPr lang="en-US" dirty="0" err="1">
                <a:latin typeface="Arial" panose="020B0604020202020204" pitchFamily="34" charset="0"/>
                <a:cs typeface="Arial" panose="020B0604020202020204" pitchFamily="34" charset="0"/>
              </a:rPr>
              <a:t>aws</a:t>
            </a:r>
            <a:r>
              <a:rPr lang="en-US" dirty="0">
                <a:latin typeface="Arial" panose="020B0604020202020204" pitchFamily="34" charset="0"/>
                <a:cs typeface="Arial" panose="020B0604020202020204" pitchFamily="34" charset="0"/>
              </a:rPr>
              <a:t> charges (</a:t>
            </a:r>
            <a:r>
              <a:rPr lang="en-US" dirty="0" err="1">
                <a:latin typeface="Arial" panose="020B0604020202020204" pitchFamily="34" charset="0"/>
                <a:cs typeface="Arial" panose="020B0604020202020204" pitchFamily="34" charset="0"/>
              </a:rPr>
              <a:t>usd</a:t>
            </a:r>
            <a:r>
              <a:rPr lang="en-US" dirty="0">
                <a:latin typeface="Arial" panose="020B0604020202020204" pitchFamily="34" charset="0"/>
                <a:cs typeface="Arial" panose="020B0604020202020204" pitchFamily="34" charset="0"/>
              </a:rPr>
              <a:t>) its shown below.</a:t>
            </a:r>
            <a:endParaRPr lang="en-IN" dirty="0">
              <a:latin typeface="Arial" panose="020B0604020202020204" pitchFamily="34" charset="0"/>
              <a:cs typeface="Arial" panose="020B0604020202020204" pitchFamily="34" charset="0"/>
            </a:endParaRPr>
          </a:p>
          <a:p>
            <a:endParaRPr lang="en-IN" dirty="0"/>
          </a:p>
        </p:txBody>
      </p:sp>
      <p:pic>
        <p:nvPicPr>
          <p:cNvPr id="4" name="Picture 3"/>
          <p:cNvPicPr>
            <a:picLocks noChangeAspect="1"/>
          </p:cNvPicPr>
          <p:nvPr/>
        </p:nvPicPr>
        <p:blipFill>
          <a:blip r:embed="rId2"/>
          <a:stretch>
            <a:fillRect/>
          </a:stretch>
        </p:blipFill>
        <p:spPr>
          <a:xfrm>
            <a:off x="1016588" y="1364174"/>
            <a:ext cx="9795956" cy="5404271"/>
          </a:xfrm>
          <a:prstGeom prst="rect">
            <a:avLst/>
          </a:prstGeom>
        </p:spPr>
      </p:pic>
    </p:spTree>
    <p:extLst>
      <p:ext uri="{BB962C8B-B14F-4D97-AF65-F5344CB8AC3E}">
        <p14:creationId xmlns:p14="http://schemas.microsoft.com/office/powerpoint/2010/main" val="2426306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947555"/>
          </a:xfrm>
        </p:spPr>
        <p:txBody>
          <a:bodyPr/>
          <a:lstStyle/>
          <a:p>
            <a:r>
              <a:rPr lang="en-US" b="1" dirty="0">
                <a:latin typeface="Arial Black" panose="020B0A04020102020204" pitchFamily="34" charset="0"/>
                <a:cs typeface="Arial" panose="020B0604020202020204" pitchFamily="34" charset="0"/>
              </a:rPr>
              <a:t>Savings Plans</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These are flexible pricing models that allow you to save on EC2, Lambda, and </a:t>
            </a:r>
            <a:r>
              <a:rPr lang="en-US" dirty="0" err="1">
                <a:latin typeface="Arial" panose="020B0604020202020204" pitchFamily="34" charset="0"/>
                <a:cs typeface="Arial" panose="020B0604020202020204" pitchFamily="34" charset="0"/>
              </a:rPr>
              <a:t>Fargate</a:t>
            </a:r>
            <a:r>
              <a:rPr lang="en-US" dirty="0">
                <a:latin typeface="Arial" panose="020B0604020202020204" pitchFamily="34" charset="0"/>
                <a:cs typeface="Arial" panose="020B0604020202020204" pitchFamily="34" charset="0"/>
              </a:rPr>
              <a:t> usage. They provide similar savings to RIs but with more flexibility around instance families and regions</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IN" b="1" dirty="0">
                <a:latin typeface="Arial Black" panose="020B0A04020102020204" pitchFamily="34" charset="0"/>
                <a:cs typeface="Arial" panose="020B0604020202020204" pitchFamily="34" charset="0"/>
              </a:rPr>
              <a:t>Utilize Spot Instances</a:t>
            </a:r>
            <a:r>
              <a:rPr lang="en-IN" dirty="0" smtClean="0">
                <a:latin typeface="Arial Black" panose="020B0A040201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Spot Instances</a:t>
            </a:r>
            <a:r>
              <a:rPr lang="en-US" dirty="0">
                <a:latin typeface="Arial" panose="020B0604020202020204" pitchFamily="34" charset="0"/>
                <a:cs typeface="Arial" panose="020B0604020202020204" pitchFamily="34" charset="0"/>
              </a:rPr>
              <a:t> are unused EC2 capacity that AWS offers at a significant discount (up to 90%). They are ideal for stateless, fault-tolerant workloads or batch processing where interruptions can be tolerated</a:t>
            </a:r>
            <a:r>
              <a:rPr lang="en-US" dirty="0" smtClean="0">
                <a:latin typeface="Arial" panose="020B0604020202020204" pitchFamily="34" charset="0"/>
                <a:cs typeface="Arial" panose="020B0604020202020204" pitchFamily="34" charset="0"/>
              </a:rPr>
              <a:t>.</a:t>
            </a:r>
          </a:p>
          <a:p>
            <a:r>
              <a:rPr lang="en-US" b="1" dirty="0">
                <a:latin typeface="Arial Black" panose="020B0A04020102020204" pitchFamily="34" charset="0"/>
                <a:cs typeface="Arial" panose="020B0604020202020204" pitchFamily="34" charset="0"/>
              </a:rPr>
              <a:t>EC2 Spot Fleet</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This lets you manage a collection of spot instances, automating the procurement and </a:t>
            </a:r>
            <a:r>
              <a:rPr lang="en-US" dirty="0" smtClean="0">
                <a:latin typeface="Arial" panose="020B0604020202020204" pitchFamily="34" charset="0"/>
                <a:cs typeface="Arial" panose="020B0604020202020204" pitchFamily="34" charset="0"/>
              </a:rPr>
              <a:t>scaling</a:t>
            </a:r>
          </a:p>
          <a:p>
            <a:endParaRPr lang="en-US" dirty="0" smtClean="0">
              <a:latin typeface="Arial" panose="020B0604020202020204" pitchFamily="34" charset="0"/>
              <a:cs typeface="Arial" panose="020B0604020202020204" pitchFamily="34" charset="0"/>
            </a:endParaRPr>
          </a:p>
          <a:p>
            <a:r>
              <a:rPr lang="en-IN" b="1" dirty="0">
                <a:latin typeface="Arial Black" panose="020B0A04020102020204" pitchFamily="34" charset="0"/>
                <a:cs typeface="Arial" panose="020B0604020202020204" pitchFamily="34" charset="0"/>
              </a:rPr>
              <a:t>Auto Scaling</a:t>
            </a:r>
            <a:r>
              <a:rPr lang="en-IN" dirty="0" smtClean="0">
                <a:latin typeface="Arial Black" panose="020B0A040201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Auto Scaling</a:t>
            </a:r>
            <a:r>
              <a:rPr lang="en-US" dirty="0">
                <a:latin typeface="Arial" panose="020B0604020202020204" pitchFamily="34" charset="0"/>
                <a:cs typeface="Arial" panose="020B0604020202020204" pitchFamily="34" charset="0"/>
              </a:rPr>
              <a:t> adjusts the number of EC2 instances, containers, or other resources based on demand. This ensures you only use the necessary resources during peak times and scale down when not needed</a:t>
            </a:r>
            <a:r>
              <a:rPr lang="en-US" dirty="0" smtClean="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Use </a:t>
            </a:r>
            <a:r>
              <a:rPr lang="en-US" b="1" dirty="0">
                <a:latin typeface="Arial" panose="020B0604020202020204" pitchFamily="34" charset="0"/>
                <a:cs typeface="Arial" panose="020B0604020202020204" pitchFamily="34" charset="0"/>
              </a:rPr>
              <a:t>Elastic Load Balancing (ELB)</a:t>
            </a:r>
            <a:r>
              <a:rPr lang="en-US" dirty="0">
                <a:latin typeface="Arial" panose="020B0604020202020204" pitchFamily="34" charset="0"/>
                <a:cs typeface="Arial" panose="020B0604020202020204" pitchFamily="34" charset="0"/>
              </a:rPr>
              <a:t> along with Auto Scaling to distribute traffic evenly across instances and reduce over-provisioning.</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66084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a:latin typeface="Arial" panose="020B0604020202020204" pitchFamily="34" charset="0"/>
                <a:cs typeface="Arial" panose="020B0604020202020204" pitchFamily="34" charset="0"/>
              </a:rPr>
              <a:t>Estimate Costs for </a:t>
            </a:r>
            <a:r>
              <a:rPr lang="en-US" dirty="0" err="1">
                <a:latin typeface="Arial" panose="020B0604020202020204" pitchFamily="34" charset="0"/>
                <a:cs typeface="Arial" panose="020B0604020202020204" pitchFamily="34" charset="0"/>
              </a:rPr>
              <a:t>aws</a:t>
            </a:r>
            <a:r>
              <a:rPr lang="en-US" dirty="0">
                <a:latin typeface="Arial" panose="020B0604020202020204" pitchFamily="34" charset="0"/>
                <a:cs typeface="Arial" panose="020B0604020202020204" pitchFamily="34" charset="0"/>
              </a:rPr>
              <a:t> charges for </a:t>
            </a:r>
            <a:r>
              <a:rPr lang="en-US" dirty="0" err="1" smtClean="0">
                <a:latin typeface="Arial Black" panose="020B0A04020102020204" pitchFamily="34" charset="0"/>
                <a:cs typeface="Arial" panose="020B0604020202020204" pitchFamily="34" charset="0"/>
              </a:rPr>
              <a:t>Enterprice</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Monthly </a:t>
            </a:r>
            <a:r>
              <a:rPr lang="en-US" dirty="0" err="1">
                <a:latin typeface="Arial" panose="020B0604020202020204" pitchFamily="34" charset="0"/>
                <a:cs typeface="Arial" panose="020B0604020202020204" pitchFamily="34" charset="0"/>
              </a:rPr>
              <a:t>aws</a:t>
            </a:r>
            <a:r>
              <a:rPr lang="en-US" dirty="0">
                <a:latin typeface="Arial" panose="020B0604020202020204" pitchFamily="34" charset="0"/>
                <a:cs typeface="Arial" panose="020B0604020202020204" pitchFamily="34" charset="0"/>
              </a:rPr>
              <a:t> charges (</a:t>
            </a:r>
            <a:r>
              <a:rPr lang="en-US" dirty="0" err="1">
                <a:latin typeface="Arial" panose="020B0604020202020204" pitchFamily="34" charset="0"/>
                <a:cs typeface="Arial" panose="020B0604020202020204" pitchFamily="34" charset="0"/>
              </a:rPr>
              <a:t>usd</a:t>
            </a:r>
            <a:r>
              <a:rPr lang="en-US" dirty="0">
                <a:latin typeface="Arial" panose="020B0604020202020204" pitchFamily="34" charset="0"/>
                <a:cs typeface="Arial" panose="020B0604020202020204" pitchFamily="34" charset="0"/>
              </a:rPr>
              <a:t>) I can give (</a:t>
            </a:r>
            <a:r>
              <a:rPr lang="en-US" dirty="0" smtClean="0">
                <a:latin typeface="Arial" panose="020B0604020202020204" pitchFamily="34" charset="0"/>
                <a:cs typeface="Arial" panose="020B0604020202020204" pitchFamily="34" charset="0"/>
              </a:rPr>
              <a:t>200) </a:t>
            </a:r>
            <a:r>
              <a:rPr lang="en-US" dirty="0">
                <a:latin typeface="Arial" panose="020B0604020202020204" pitchFamily="34" charset="0"/>
                <a:cs typeface="Arial" panose="020B0604020202020204" pitchFamily="34" charset="0"/>
              </a:rPr>
              <a:t>and I calculate.</a:t>
            </a:r>
          </a:p>
          <a:p>
            <a:r>
              <a:rPr lang="en-US" dirty="0">
                <a:latin typeface="Arial" panose="020B0604020202020204" pitchFamily="34" charset="0"/>
                <a:cs typeface="Arial" panose="020B0604020202020204" pitchFamily="34" charset="0"/>
              </a:rPr>
              <a:t>Monthly </a:t>
            </a:r>
            <a:r>
              <a:rPr lang="en-US" dirty="0" err="1">
                <a:latin typeface="Arial" panose="020B0604020202020204" pitchFamily="34" charset="0"/>
                <a:cs typeface="Arial" panose="020B0604020202020204" pitchFamily="34" charset="0"/>
              </a:rPr>
              <a:t>aws</a:t>
            </a:r>
            <a:r>
              <a:rPr lang="en-US" dirty="0">
                <a:latin typeface="Arial" panose="020B0604020202020204" pitchFamily="34" charset="0"/>
                <a:cs typeface="Arial" panose="020B0604020202020204" pitchFamily="34" charset="0"/>
              </a:rPr>
              <a:t> charges (</a:t>
            </a:r>
            <a:r>
              <a:rPr lang="en-US" dirty="0" err="1">
                <a:latin typeface="Arial" panose="020B0604020202020204" pitchFamily="34" charset="0"/>
                <a:cs typeface="Arial" panose="020B0604020202020204" pitchFamily="34" charset="0"/>
              </a:rPr>
              <a:t>usd</a:t>
            </a:r>
            <a:r>
              <a:rPr lang="en-US" dirty="0">
                <a:latin typeface="Arial" panose="020B0604020202020204" pitchFamily="34" charset="0"/>
                <a:cs typeface="Arial" panose="020B0604020202020204" pitchFamily="34" charset="0"/>
              </a:rPr>
              <a:t>) its shown below.</a:t>
            </a:r>
            <a:endParaRPr lang="en-IN" dirty="0">
              <a:latin typeface="Arial" panose="020B0604020202020204" pitchFamily="34" charset="0"/>
              <a:cs typeface="Arial" panose="020B0604020202020204" pitchFamily="34" charset="0"/>
            </a:endParaRPr>
          </a:p>
          <a:p>
            <a:endParaRPr lang="en-IN" dirty="0"/>
          </a:p>
        </p:txBody>
      </p:sp>
      <p:pic>
        <p:nvPicPr>
          <p:cNvPr id="4" name="Picture 3"/>
          <p:cNvPicPr>
            <a:picLocks noChangeAspect="1"/>
          </p:cNvPicPr>
          <p:nvPr/>
        </p:nvPicPr>
        <p:blipFill>
          <a:blip r:embed="rId2"/>
          <a:stretch>
            <a:fillRect/>
          </a:stretch>
        </p:blipFill>
        <p:spPr>
          <a:xfrm>
            <a:off x="999241" y="1329179"/>
            <a:ext cx="10492033" cy="5528821"/>
          </a:xfrm>
          <a:prstGeom prst="rect">
            <a:avLst/>
          </a:prstGeom>
        </p:spPr>
      </p:pic>
    </p:spTree>
    <p:extLst>
      <p:ext uri="{BB962C8B-B14F-4D97-AF65-F5344CB8AC3E}">
        <p14:creationId xmlns:p14="http://schemas.microsoft.com/office/powerpoint/2010/main" val="1872653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474287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b="1" dirty="0">
                <a:latin typeface="Arial Black" panose="020B0A04020102020204" pitchFamily="34" charset="0"/>
              </a:rPr>
              <a:t>Storage Cost Management</a:t>
            </a:r>
            <a:r>
              <a:rPr lang="en-IN" dirty="0" smtClean="0">
                <a:latin typeface="Arial Black" panose="020B0A04020102020204" pitchFamily="34" charset="0"/>
              </a:rPr>
              <a:t>:</a:t>
            </a:r>
          </a:p>
          <a:p>
            <a:r>
              <a:rPr lang="en-US" b="1" dirty="0">
                <a:latin typeface="Arial Black" panose="020B0A04020102020204" pitchFamily="34" charset="0"/>
              </a:rPr>
              <a:t>S3 Lifecycle Policies</a:t>
            </a:r>
            <a:r>
              <a:rPr lang="en-US" dirty="0">
                <a:latin typeface="Arial Black" panose="020B0A04020102020204" pitchFamily="34" charset="0"/>
              </a:rPr>
              <a:t>: </a:t>
            </a:r>
            <a:r>
              <a:rPr lang="en-US" dirty="0"/>
              <a:t>Move infrequently accessed data to more cost-effective storage tiers (e.g., S3 Glacier or S3 Intelligent-</a:t>
            </a:r>
            <a:r>
              <a:rPr lang="en-US" dirty="0" err="1"/>
              <a:t>Tiering</a:t>
            </a:r>
            <a:r>
              <a:rPr lang="en-US" dirty="0"/>
              <a:t>) to optimize storage costs</a:t>
            </a:r>
            <a:r>
              <a:rPr lang="en-US" dirty="0" smtClean="0"/>
              <a:t>.</a:t>
            </a:r>
          </a:p>
          <a:p>
            <a:r>
              <a:rPr lang="en-US" b="1" dirty="0">
                <a:latin typeface="Arial Black" panose="020B0A04020102020204" pitchFamily="34" charset="0"/>
              </a:rPr>
              <a:t>EBS Snapshots and Volume Optimization</a:t>
            </a:r>
            <a:r>
              <a:rPr lang="en-US" dirty="0">
                <a:latin typeface="Arial Black" panose="020B0A04020102020204" pitchFamily="34" charset="0"/>
              </a:rPr>
              <a:t>: </a:t>
            </a:r>
            <a:r>
              <a:rPr lang="en-US" dirty="0"/>
              <a:t>Delete unused snapshots and volumes, and use </a:t>
            </a:r>
            <a:r>
              <a:rPr lang="en-US" b="1" dirty="0"/>
              <a:t>EBS volume types</a:t>
            </a:r>
            <a:r>
              <a:rPr lang="en-US" dirty="0"/>
              <a:t> that match the performance required for workloads (e.g., use </a:t>
            </a:r>
            <a:r>
              <a:rPr lang="en-US" b="1" dirty="0"/>
              <a:t>GP3</a:t>
            </a:r>
            <a:r>
              <a:rPr lang="en-US" dirty="0"/>
              <a:t> instead of </a:t>
            </a:r>
            <a:r>
              <a:rPr lang="en-US" b="1" dirty="0"/>
              <a:t>GP2</a:t>
            </a:r>
            <a:r>
              <a:rPr lang="en-US" dirty="0"/>
              <a:t> for cost savings</a:t>
            </a:r>
            <a:r>
              <a:rPr lang="en-US" dirty="0" smtClean="0"/>
              <a:t>).</a:t>
            </a:r>
          </a:p>
          <a:p>
            <a:r>
              <a:rPr lang="en-US" b="1" dirty="0">
                <a:latin typeface="Arial Black" panose="020B0A04020102020204" pitchFamily="34" charset="0"/>
              </a:rPr>
              <a:t>Amazon EFS</a:t>
            </a:r>
            <a:r>
              <a:rPr lang="en-US" dirty="0">
                <a:latin typeface="Arial Black" panose="020B0A04020102020204" pitchFamily="34" charset="0"/>
              </a:rPr>
              <a:t>: </a:t>
            </a:r>
            <a:r>
              <a:rPr lang="en-US" dirty="0"/>
              <a:t>Use Amazon EFS for file storage, but ensure the storage class and access patterns are aligned with your needs</a:t>
            </a:r>
            <a:r>
              <a:rPr lang="en-US" dirty="0" smtClean="0"/>
              <a:t>.</a:t>
            </a:r>
          </a:p>
          <a:p>
            <a:endParaRPr lang="en-US" dirty="0" smtClean="0"/>
          </a:p>
          <a:p>
            <a:r>
              <a:rPr lang="en-US" b="1" dirty="0">
                <a:latin typeface="Arial Black" panose="020B0A04020102020204" pitchFamily="34" charset="0"/>
              </a:rPr>
              <a:t>Use AWS Cost Explorer and AWS Budgets</a:t>
            </a:r>
            <a:r>
              <a:rPr lang="en-US" dirty="0" smtClean="0">
                <a:latin typeface="Arial Black" panose="020B0A04020102020204" pitchFamily="34" charset="0"/>
              </a:rPr>
              <a:t>:</a:t>
            </a:r>
          </a:p>
          <a:p>
            <a:r>
              <a:rPr lang="en-US" b="1" dirty="0">
                <a:latin typeface="Arial Black" panose="020B0A04020102020204" pitchFamily="34" charset="0"/>
              </a:rPr>
              <a:t>Cost Explorer</a:t>
            </a:r>
            <a:r>
              <a:rPr lang="en-US" dirty="0">
                <a:latin typeface="Arial Black" panose="020B0A04020102020204" pitchFamily="34" charset="0"/>
              </a:rPr>
              <a:t>: </a:t>
            </a:r>
            <a:r>
              <a:rPr lang="en-US" dirty="0"/>
              <a:t>Helps visualize your cost patterns and usage over time. You can identify trends and anomalies that suggest opportunities for optimization</a:t>
            </a:r>
            <a:r>
              <a:rPr lang="en-US" dirty="0" smtClean="0"/>
              <a:t>.</a:t>
            </a:r>
          </a:p>
          <a:p>
            <a:r>
              <a:rPr lang="en-US" b="1" dirty="0">
                <a:latin typeface="Arial Black" panose="020B0A04020102020204" pitchFamily="34" charset="0"/>
              </a:rPr>
              <a:t>AWS Budgets</a:t>
            </a:r>
            <a:r>
              <a:rPr lang="en-US" dirty="0">
                <a:latin typeface="Arial Black" panose="020B0A04020102020204" pitchFamily="34" charset="0"/>
              </a:rPr>
              <a:t>: </a:t>
            </a:r>
            <a:r>
              <a:rPr lang="en-US" dirty="0"/>
              <a:t>Set custom cost and usage budgets. This helps track spending and receive alerts when thresholds are breached, allowing for proactive cost management.</a:t>
            </a:r>
            <a:endParaRPr lang="en-IN" dirty="0"/>
          </a:p>
        </p:txBody>
      </p:sp>
    </p:spTree>
    <p:extLst>
      <p:ext uri="{BB962C8B-B14F-4D97-AF65-F5344CB8AC3E}">
        <p14:creationId xmlns:p14="http://schemas.microsoft.com/office/powerpoint/2010/main" val="2298411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03" y="0"/>
            <a:ext cx="12182197" cy="6858000"/>
          </a:xfrm>
        </p:spPr>
        <p:txBody>
          <a:bodyPr/>
          <a:lstStyle/>
          <a:p>
            <a:r>
              <a:rPr lang="en-IN" b="1" dirty="0">
                <a:latin typeface="Arial Black" panose="020B0A04020102020204" pitchFamily="34" charset="0"/>
                <a:cs typeface="Arial" panose="020B0604020202020204" pitchFamily="34" charset="0"/>
              </a:rPr>
              <a:t>Networking Optimization</a:t>
            </a:r>
            <a:r>
              <a:rPr lang="en-IN" dirty="0" smtClean="0">
                <a:latin typeface="Arial Black" panose="020B0A04020102020204" pitchFamily="34" charset="0"/>
                <a:cs typeface="Arial" panose="020B0604020202020204" pitchFamily="34" charset="0"/>
              </a:rPr>
              <a:t>:</a:t>
            </a:r>
          </a:p>
          <a:p>
            <a:endParaRPr lang="en-IN" dirty="0" smtClean="0">
              <a:latin typeface="Arial Black" panose="020B0A04020102020204" pitchFamily="34" charset="0"/>
              <a:cs typeface="Arial" panose="020B0604020202020204" pitchFamily="34" charset="0"/>
            </a:endParaRPr>
          </a:p>
          <a:p>
            <a:r>
              <a:rPr lang="en-US" b="1" dirty="0">
                <a:latin typeface="Arial Black" panose="020B0A04020102020204" pitchFamily="34" charset="0"/>
                <a:cs typeface="Arial" panose="020B0604020202020204" pitchFamily="34" charset="0"/>
              </a:rPr>
              <a:t>Data Transfer</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Minimize data transfer costs by reducing cross-region traffic or optimizing the use of Content Delivery Networks (CDNs) like Amazon </a:t>
            </a:r>
            <a:r>
              <a:rPr lang="en-US" dirty="0" err="1">
                <a:latin typeface="Arial" panose="020B0604020202020204" pitchFamily="34" charset="0"/>
                <a:cs typeface="Arial" panose="020B0604020202020204" pitchFamily="34" charset="0"/>
              </a:rPr>
              <a:t>CloudFront</a:t>
            </a:r>
            <a:r>
              <a:rPr lang="en-US" dirty="0" smtClean="0">
                <a:latin typeface="Arial" panose="020B0604020202020204" pitchFamily="34" charset="0"/>
                <a:cs typeface="Arial" panose="020B0604020202020204" pitchFamily="34" charset="0"/>
              </a:rPr>
              <a:t>.</a:t>
            </a:r>
          </a:p>
          <a:p>
            <a:r>
              <a:rPr lang="en-US" b="1" dirty="0">
                <a:latin typeface="Arial Black" panose="020B0A04020102020204" pitchFamily="34" charset="0"/>
                <a:cs typeface="Arial" panose="020B0604020202020204" pitchFamily="34" charset="0"/>
              </a:rPr>
              <a:t>VPC Peering vs. Transit Gateway</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When designing network architectures, choose the most cost-effective option for connecting VPCs and inter-region communications</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IN" b="1" dirty="0">
                <a:latin typeface="Arial Black" panose="020B0A04020102020204" pitchFamily="34" charset="0"/>
                <a:cs typeface="Arial" panose="020B0604020202020204" pitchFamily="34" charset="0"/>
              </a:rPr>
              <a:t>Optimize Databases</a:t>
            </a:r>
            <a:r>
              <a:rPr lang="en-IN" dirty="0" smtClean="0">
                <a:latin typeface="Arial Black" panose="020B0A040201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US" b="1" dirty="0">
                <a:latin typeface="Arial Black" panose="020B0A04020102020204" pitchFamily="34" charset="0"/>
                <a:cs typeface="Arial" panose="020B0604020202020204" pitchFamily="34" charset="0"/>
              </a:rPr>
              <a:t>Amazon RDS</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Use features like automated backups, scaling based on usage, and proper instance sizing. Also, you can switch to </a:t>
            </a:r>
            <a:r>
              <a:rPr lang="en-US" b="1" dirty="0">
                <a:latin typeface="Arial" panose="020B0604020202020204" pitchFamily="34" charset="0"/>
                <a:cs typeface="Arial" panose="020B0604020202020204" pitchFamily="34" charset="0"/>
              </a:rPr>
              <a:t>Amazon Aurora</a:t>
            </a:r>
            <a:r>
              <a:rPr lang="en-US" dirty="0">
                <a:latin typeface="Arial" panose="020B0604020202020204" pitchFamily="34" charset="0"/>
                <a:cs typeface="Arial" panose="020B0604020202020204" pitchFamily="34" charset="0"/>
              </a:rPr>
              <a:t>, which may offer cost advantages due to its efficient scaling and high performance</a:t>
            </a:r>
            <a:r>
              <a:rPr lang="en-US" dirty="0" smtClean="0">
                <a:latin typeface="Arial" panose="020B0604020202020204" pitchFamily="34" charset="0"/>
                <a:cs typeface="Arial" panose="020B0604020202020204" pitchFamily="34" charset="0"/>
              </a:rPr>
              <a:t>.</a:t>
            </a:r>
          </a:p>
          <a:p>
            <a:r>
              <a:rPr lang="en-US" b="1" dirty="0">
                <a:latin typeface="Arial Black" panose="020B0A04020102020204" pitchFamily="34" charset="0"/>
                <a:cs typeface="Arial" panose="020B0604020202020204" pitchFamily="34" charset="0"/>
              </a:rPr>
              <a:t>Amazon </a:t>
            </a:r>
            <a:r>
              <a:rPr lang="en-US" b="1" dirty="0" err="1">
                <a:latin typeface="Arial Black" panose="020B0A04020102020204" pitchFamily="34" charset="0"/>
                <a:cs typeface="Arial" panose="020B0604020202020204" pitchFamily="34" charset="0"/>
              </a:rPr>
              <a:t>DynamoDB</a:t>
            </a:r>
            <a:r>
              <a:rPr lang="en-US" dirty="0">
                <a:latin typeface="Arial Black" panose="020B0A040201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Use </a:t>
            </a:r>
            <a:r>
              <a:rPr lang="en-US" b="1" dirty="0">
                <a:latin typeface="Arial" panose="020B0604020202020204" pitchFamily="34" charset="0"/>
                <a:cs typeface="Arial" panose="020B0604020202020204" pitchFamily="34" charset="0"/>
              </a:rPr>
              <a:t>on-demand capacity mode</a:t>
            </a:r>
            <a:r>
              <a:rPr lang="en-US" dirty="0">
                <a:latin typeface="Arial" panose="020B0604020202020204" pitchFamily="34" charset="0"/>
                <a:cs typeface="Arial" panose="020B0604020202020204" pitchFamily="34" charset="0"/>
              </a:rPr>
              <a:t> for unpredictable workloads and </a:t>
            </a:r>
            <a:r>
              <a:rPr lang="en-US" b="1" dirty="0">
                <a:latin typeface="Arial" panose="020B0604020202020204" pitchFamily="34" charset="0"/>
                <a:cs typeface="Arial" panose="020B0604020202020204" pitchFamily="34" charset="0"/>
              </a:rPr>
              <a:t>provisioned mode</a:t>
            </a:r>
            <a:r>
              <a:rPr lang="en-US" dirty="0">
                <a:latin typeface="Arial" panose="020B0604020202020204" pitchFamily="34" charset="0"/>
                <a:cs typeface="Arial" panose="020B0604020202020204" pitchFamily="34" charset="0"/>
              </a:rPr>
              <a:t> for predictable workloads with auto-scaling.</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0808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302"/>
            <a:ext cx="12192000" cy="6850698"/>
          </a:xfrm>
        </p:spPr>
        <p:txBody>
          <a:bodyPr/>
          <a:lstStyle/>
          <a:p>
            <a:r>
              <a:rPr lang="en-IN" dirty="0">
                <a:latin typeface="Arial Black" panose="020B0A04020102020204" pitchFamily="34" charset="0"/>
                <a:cs typeface="Arial" panose="020B0604020202020204" pitchFamily="34" charset="0"/>
              </a:rPr>
              <a:t>Tools for Cost Optimization</a:t>
            </a:r>
            <a:r>
              <a:rPr lang="en-IN" dirty="0" smtClean="0">
                <a:latin typeface="Arial Black" panose="020B0A040201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US" b="1" dirty="0">
                <a:latin typeface="Arial Black" panose="020B0A04020102020204" pitchFamily="34" charset="0"/>
                <a:cs typeface="Arial" panose="020B0604020202020204" pitchFamily="34" charset="0"/>
              </a:rPr>
              <a:t>AWS Trusted Advisor</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Provides best practice recommendations in cost optimization, security, performance, and fault tolerance</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b="1" dirty="0">
                <a:latin typeface="Arial Black" panose="020B0A04020102020204" pitchFamily="34" charset="0"/>
                <a:cs typeface="Arial" panose="020B0604020202020204" pitchFamily="34" charset="0"/>
              </a:rPr>
              <a:t>AWS Cost and Usage Report (CUR)</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 detailed, CSV-based report that gives insights into the cost and usage patterns, allowing for deep analysis</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b="1" dirty="0">
                <a:latin typeface="Arial Black" panose="020B0A04020102020204" pitchFamily="34" charset="0"/>
                <a:cs typeface="Arial" panose="020B0604020202020204" pitchFamily="34" charset="0"/>
              </a:rPr>
              <a:t>AWS Cost Explorer</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Offers detailed visualizations of your usage and spending patterns</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b="1" dirty="0">
                <a:latin typeface="Arial Black" panose="020B0A04020102020204" pitchFamily="34" charset="0"/>
                <a:cs typeface="Arial" panose="020B0604020202020204" pitchFamily="34" charset="0"/>
              </a:rPr>
              <a:t>AWS Compute Optimizer</a:t>
            </a:r>
            <a:r>
              <a:rPr lang="en-US" dirty="0">
                <a:latin typeface="Arial Black" panose="020B0A040201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Helps optimize EC2 instances and Auto Scaling configurations based on usage data</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b="1" dirty="0">
                <a:latin typeface="Arial Black" panose="020B0A04020102020204" pitchFamily="34" charset="0"/>
                <a:cs typeface="Arial" panose="020B0604020202020204" pitchFamily="34" charset="0"/>
              </a:rPr>
              <a:t>AWS Lambda Power Tuning</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 tool that helps optimize the cost of AWS Lambda by providing recommendations on memory allocation.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87922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sz="2800" dirty="0" smtClean="0">
                <a:latin typeface="Arial Black" panose="020B0A04020102020204" pitchFamily="34" charset="0"/>
              </a:rPr>
              <a:t>Introduction of </a:t>
            </a:r>
            <a:r>
              <a:rPr lang="en-IN" sz="2800" dirty="0" err="1" smtClean="0">
                <a:latin typeface="Arial Black" panose="020B0A04020102020204" pitchFamily="34" charset="0"/>
              </a:rPr>
              <a:t>aws</a:t>
            </a:r>
            <a:r>
              <a:rPr lang="en-IN" sz="2800" dirty="0" smtClean="0">
                <a:latin typeface="Arial Black" panose="020B0A04020102020204" pitchFamily="34" charset="0"/>
              </a:rPr>
              <a:t> budget:</a:t>
            </a:r>
          </a:p>
          <a:p>
            <a:r>
              <a:rPr lang="en-US" b="1" dirty="0"/>
              <a:t>AWS Budgets</a:t>
            </a:r>
            <a:r>
              <a:rPr lang="en-US" dirty="0"/>
              <a:t> is a service provided by Amazon Web Services (AWS) that helps you monitor and control your AWS usage, costs, and service limits. It allows you to set custom budgets for different aspects of your AWS usage, such as cost, usage, or reservation utilization, and then receive notifications when your usage or costs approach or exceed the set thresholds. This makes it a valuable tool for cost management and optimizing cloud expenses</a:t>
            </a:r>
            <a:r>
              <a:rPr lang="en-US" dirty="0" smtClean="0"/>
              <a:t>.</a:t>
            </a:r>
          </a:p>
          <a:p>
            <a:endParaRPr lang="en-US" dirty="0"/>
          </a:p>
          <a:p>
            <a:r>
              <a:rPr lang="en-US" dirty="0">
                <a:latin typeface="Arial Black" panose="020B0A04020102020204" pitchFamily="34" charset="0"/>
              </a:rPr>
              <a:t>Key Features of AWS Budgets</a:t>
            </a:r>
            <a:r>
              <a:rPr lang="en-US" dirty="0" smtClean="0">
                <a:latin typeface="Arial Black" panose="020B0A04020102020204" pitchFamily="34" charset="0"/>
              </a:rPr>
              <a:t>:</a:t>
            </a:r>
          </a:p>
          <a:p>
            <a:endParaRPr lang="en-US" dirty="0" smtClean="0">
              <a:latin typeface="Arial Black" panose="020B0A04020102020204" pitchFamily="34" charset="0"/>
            </a:endParaRPr>
          </a:p>
          <a:p>
            <a:r>
              <a:rPr lang="en-IN" b="1" dirty="0">
                <a:latin typeface="Arial Black" panose="020B0A04020102020204" pitchFamily="34" charset="0"/>
              </a:rPr>
              <a:t>Customizable Budget Types</a:t>
            </a:r>
            <a:r>
              <a:rPr lang="en-IN" dirty="0" smtClean="0">
                <a:latin typeface="Arial Black" panose="020B0A04020102020204" pitchFamily="34" charset="0"/>
              </a:rPr>
              <a:t>:</a:t>
            </a:r>
          </a:p>
          <a:p>
            <a:r>
              <a:rPr lang="en-US" b="1" dirty="0">
                <a:latin typeface="Arial Black" panose="020B0A04020102020204" pitchFamily="34" charset="0"/>
              </a:rPr>
              <a:t>Cost Budget</a:t>
            </a:r>
            <a:r>
              <a:rPr lang="en-US" dirty="0">
                <a:latin typeface="Arial Black" panose="020B0A04020102020204" pitchFamily="34" charset="0"/>
              </a:rPr>
              <a:t>: </a:t>
            </a:r>
            <a:r>
              <a:rPr lang="en-US" dirty="0"/>
              <a:t>You can set a budget to track your overall costs or the costs for specific AWS services, linked accounts, or cost categories. This helps you stay on top of your AWS expenses</a:t>
            </a:r>
            <a:r>
              <a:rPr lang="en-US" dirty="0" smtClean="0"/>
              <a:t>.</a:t>
            </a:r>
          </a:p>
          <a:p>
            <a:r>
              <a:rPr lang="en-US" b="1" dirty="0">
                <a:latin typeface="Arial Black" panose="020B0A04020102020204" pitchFamily="34" charset="0"/>
              </a:rPr>
              <a:t>Usage Budget</a:t>
            </a:r>
            <a:r>
              <a:rPr lang="en-US" dirty="0">
                <a:latin typeface="Arial Black" panose="020B0A04020102020204" pitchFamily="34" charset="0"/>
              </a:rPr>
              <a:t>: </a:t>
            </a:r>
            <a:r>
              <a:rPr lang="en-US" dirty="0"/>
              <a:t>You can set a budget to track your usage of specific AWS services or resources (e.g., EC2 instance hours, S3 storage usage) and get notified when usage exceeds the specified threshold</a:t>
            </a:r>
            <a:r>
              <a:rPr lang="en-US" dirty="0" smtClean="0"/>
              <a:t>.</a:t>
            </a:r>
          </a:p>
          <a:p>
            <a:r>
              <a:rPr lang="en-US" b="1" dirty="0">
                <a:latin typeface="Arial Black" panose="020B0A04020102020204" pitchFamily="34" charset="0"/>
              </a:rPr>
              <a:t>Reservation Budget</a:t>
            </a:r>
            <a:r>
              <a:rPr lang="en-US" dirty="0">
                <a:latin typeface="Arial Black" panose="020B0A04020102020204" pitchFamily="34" charset="0"/>
              </a:rPr>
              <a:t>: </a:t>
            </a:r>
            <a:r>
              <a:rPr lang="en-US" dirty="0"/>
              <a:t>This allows you to monitor the utilization of your Reserved Instances (RIs) or Savings Plans, ensuring you're making the most of your purchased capacity.</a:t>
            </a:r>
            <a:endParaRPr lang="en-IN" dirty="0"/>
          </a:p>
        </p:txBody>
      </p:sp>
    </p:spTree>
    <p:extLst>
      <p:ext uri="{BB962C8B-B14F-4D97-AF65-F5344CB8AC3E}">
        <p14:creationId xmlns:p14="http://schemas.microsoft.com/office/powerpoint/2010/main" val="2836120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IN" b="1" dirty="0">
                <a:latin typeface="Arial Black" panose="020B0A04020102020204" pitchFamily="34" charset="0"/>
                <a:cs typeface="Arial" panose="020B0604020202020204" pitchFamily="34" charset="0"/>
              </a:rPr>
              <a:t>Budget </a:t>
            </a:r>
            <a:r>
              <a:rPr lang="en-IN" b="1" dirty="0" smtClean="0">
                <a:latin typeface="Arial Black" panose="020B0A04020102020204" pitchFamily="34" charset="0"/>
                <a:cs typeface="Arial" panose="020B0604020202020204" pitchFamily="34" charset="0"/>
              </a:rPr>
              <a:t>Filters</a:t>
            </a:r>
            <a:r>
              <a:rPr lang="en-IN" dirty="0" smtClean="0">
                <a:latin typeface="Arial Black" panose="020B0A040201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You </a:t>
            </a:r>
            <a:r>
              <a:rPr lang="en-US" dirty="0">
                <a:latin typeface="Arial" panose="020B0604020202020204" pitchFamily="34" charset="0"/>
                <a:cs typeface="Arial" panose="020B0604020202020204" pitchFamily="34" charset="0"/>
              </a:rPr>
              <a:t>can filter your budget based on various attributes such as</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b="1" dirty="0">
                <a:latin typeface="Arial Black" panose="020B0A04020102020204" pitchFamily="34" charset="0"/>
                <a:cs typeface="Arial" panose="020B0604020202020204" pitchFamily="34" charset="0"/>
              </a:rPr>
              <a:t>Linked accounts</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Track and manage the costs for individual AWS accounts within an organization</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b="1" dirty="0">
                <a:latin typeface="Arial Black" panose="020B0A04020102020204" pitchFamily="34" charset="0"/>
                <a:cs typeface="Arial" panose="020B0604020202020204" pitchFamily="34" charset="0"/>
              </a:rPr>
              <a:t>Cost categories</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Track specific categories of costs, such as development or production environments</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b="1" dirty="0">
                <a:latin typeface="Arial Black" panose="020B0A04020102020204" pitchFamily="34" charset="0"/>
                <a:cs typeface="Arial" panose="020B0604020202020204" pitchFamily="34" charset="0"/>
              </a:rPr>
              <a:t>Services</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Track costs for specific AWS services, such as EC2, S3, or RDS</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b="1" dirty="0">
                <a:latin typeface="Arial Black" panose="020B0A04020102020204" pitchFamily="34" charset="0"/>
                <a:cs typeface="Arial" panose="020B0604020202020204" pitchFamily="34" charset="0"/>
              </a:rPr>
              <a:t>Linked resources</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Filter budgets based </a:t>
            </a:r>
            <a:r>
              <a:rPr lang="en-US" dirty="0" smtClean="0">
                <a:latin typeface="Arial" panose="020B0604020202020204" pitchFamily="34" charset="0"/>
                <a:cs typeface="Arial" panose="020B0604020202020204" pitchFamily="34" charset="0"/>
              </a:rPr>
              <a:t>on </a:t>
            </a:r>
            <a:r>
              <a:rPr lang="en-US" dirty="0">
                <a:latin typeface="Arial" panose="020B0604020202020204" pitchFamily="34" charset="0"/>
                <a:cs typeface="Arial" panose="020B0604020202020204" pitchFamily="34" charset="0"/>
              </a:rPr>
              <a:t>specific tags, usage types, or regions</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IN" b="1" dirty="0">
                <a:latin typeface="Arial Black" panose="020B0A04020102020204" pitchFamily="34" charset="0"/>
                <a:cs typeface="Arial" panose="020B0604020202020204" pitchFamily="34" charset="0"/>
              </a:rPr>
              <a:t>Budget </a:t>
            </a:r>
            <a:r>
              <a:rPr lang="en-IN" b="1" dirty="0" smtClean="0">
                <a:latin typeface="Arial Black" panose="020B0A04020102020204" pitchFamily="34" charset="0"/>
                <a:cs typeface="Arial" panose="020B0604020202020204" pitchFamily="34" charset="0"/>
              </a:rPr>
              <a:t>Reports</a:t>
            </a:r>
            <a:r>
              <a:rPr lang="en-IN" dirty="0" smtClean="0">
                <a:latin typeface="Arial Black" panose="020B0A040201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You </a:t>
            </a:r>
            <a:r>
              <a:rPr lang="en-US" dirty="0">
                <a:latin typeface="Arial" panose="020B0604020202020204" pitchFamily="34" charset="0"/>
                <a:cs typeface="Arial" panose="020B0604020202020204" pitchFamily="34" charset="0"/>
              </a:rPr>
              <a:t>can generate reports to view your budget performance over time. These reports can give you insights into your actual versus budgeted costs, helping you identify areas where you might need to optimize usage.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7416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a:latin typeface="Arial" panose="020B0604020202020204" pitchFamily="34" charset="0"/>
                <a:cs typeface="Arial" panose="020B0604020202020204" pitchFamily="34" charset="0"/>
              </a:rPr>
              <a:t>How AWS Budgets Works</a:t>
            </a:r>
            <a:r>
              <a:rPr lang="en-IN" dirty="0" smtClean="0">
                <a:latin typeface="Arial" panose="020B0604020202020204" pitchFamily="34" charset="0"/>
                <a:cs typeface="Arial" panose="020B0604020202020204" pitchFamily="34" charset="0"/>
              </a:rPr>
              <a:t>:</a:t>
            </a:r>
          </a:p>
          <a:p>
            <a:r>
              <a:rPr lang="en-IN" dirty="0" smtClean="0">
                <a:latin typeface="Arial" panose="020B0604020202020204" pitchFamily="34" charset="0"/>
                <a:cs typeface="Arial" panose="020B0604020202020204" pitchFamily="34" charset="0"/>
              </a:rPr>
              <a:t>Step 1 :</a:t>
            </a:r>
          </a:p>
          <a:p>
            <a:r>
              <a:rPr lang="en-IN" dirty="0" smtClean="0">
                <a:latin typeface="Arial" panose="020B0604020202020204" pitchFamily="34" charset="0"/>
                <a:cs typeface="Arial" panose="020B0604020202020204" pitchFamily="34" charset="0"/>
              </a:rPr>
              <a:t>Firstly login </a:t>
            </a:r>
            <a:r>
              <a:rPr lang="en-IN" dirty="0" err="1" smtClean="0">
                <a:latin typeface="Arial" panose="020B0604020202020204" pitchFamily="34" charset="0"/>
                <a:cs typeface="Arial" panose="020B0604020202020204" pitchFamily="34" charset="0"/>
              </a:rPr>
              <a:t>aws</a:t>
            </a:r>
            <a:r>
              <a:rPr lang="en-IN" dirty="0" smtClean="0">
                <a:latin typeface="Arial" panose="020B0604020202020204" pitchFamily="34" charset="0"/>
                <a:cs typeface="Arial" panose="020B0604020202020204" pitchFamily="34" charset="0"/>
              </a:rPr>
              <a:t> console and search bar in </a:t>
            </a:r>
            <a:r>
              <a:rPr lang="en-IN" dirty="0" err="1" smtClean="0">
                <a:latin typeface="Arial" panose="020B0604020202020204" pitchFamily="34" charset="0"/>
                <a:cs typeface="Arial" panose="020B0604020202020204" pitchFamily="34" charset="0"/>
              </a:rPr>
              <a:t>aws</a:t>
            </a:r>
            <a:r>
              <a:rPr lang="en-IN" dirty="0" smtClean="0">
                <a:latin typeface="Arial" panose="020B0604020202020204" pitchFamily="34" charset="0"/>
                <a:cs typeface="Arial" panose="020B0604020202020204" pitchFamily="34" charset="0"/>
              </a:rPr>
              <a:t> budget.</a:t>
            </a:r>
          </a:p>
        </p:txBody>
      </p:sp>
      <p:pic>
        <p:nvPicPr>
          <p:cNvPr id="4" name="Picture 3"/>
          <p:cNvPicPr>
            <a:picLocks noChangeAspect="1"/>
          </p:cNvPicPr>
          <p:nvPr/>
        </p:nvPicPr>
        <p:blipFill>
          <a:blip r:embed="rId2"/>
          <a:stretch>
            <a:fillRect/>
          </a:stretch>
        </p:blipFill>
        <p:spPr>
          <a:xfrm>
            <a:off x="77645" y="1798050"/>
            <a:ext cx="11924405" cy="4885553"/>
          </a:xfrm>
          <a:prstGeom prst="rect">
            <a:avLst/>
          </a:prstGeom>
        </p:spPr>
      </p:pic>
    </p:spTree>
    <p:extLst>
      <p:ext uri="{BB962C8B-B14F-4D97-AF65-F5344CB8AC3E}">
        <p14:creationId xmlns:p14="http://schemas.microsoft.com/office/powerpoint/2010/main" val="39035096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193</TotalTime>
  <Words>1624</Words>
  <Application>Microsoft Office PowerPoint</Application>
  <PresentationFormat>Widescreen</PresentationFormat>
  <Paragraphs>128</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Algerian</vt:lpstr>
      <vt:lpstr>Arial</vt:lpstr>
      <vt:lpstr>Arial Black</vt:lpstr>
      <vt:lpstr>Century Gothic</vt:lpstr>
      <vt:lpstr>Wingdings 3</vt:lpstr>
      <vt:lpstr>Ion</vt:lpstr>
      <vt:lpstr>Cost optimization and budgets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 optimization and budgets</dc:title>
  <dc:creator>admin</dc:creator>
  <cp:lastModifiedBy>admin</cp:lastModifiedBy>
  <cp:revision>16</cp:revision>
  <dcterms:created xsi:type="dcterms:W3CDTF">2024-12-18T03:31:16Z</dcterms:created>
  <dcterms:modified xsi:type="dcterms:W3CDTF">2024-12-18T06:44:45Z</dcterms:modified>
</cp:coreProperties>
</file>