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358" r:id="rId1"/>
  </p:sldMasterIdLst>
  <p:sldIdLst>
    <p:sldId id="256" r:id="rId2"/>
    <p:sldId id="257" r:id="rId3"/>
    <p:sldId id="258" r:id="rId4"/>
    <p:sldId id="261" r:id="rId5"/>
    <p:sldId id="259" r:id="rId6"/>
    <p:sldId id="260"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99"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8" d="100"/>
          <a:sy n="68" d="100"/>
        </p:scale>
        <p:origin x="616"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59770D9-CEED-4B24-9D28-CB92FD61CA4B}" type="datetimeFigureOut">
              <a:rPr lang="en-IN" smtClean="0"/>
              <a:t>30-12-2024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C6D0334-444F-447B-A372-8D528A92964D}" type="slidenum">
              <a:rPr lang="en-IN" smtClean="0"/>
              <a:t>‹#›</a:t>
            </a:fld>
            <a:endParaRPr lang="en-IN"/>
          </a:p>
        </p:txBody>
      </p:sp>
    </p:spTree>
    <p:extLst>
      <p:ext uri="{BB962C8B-B14F-4D97-AF65-F5344CB8AC3E}">
        <p14:creationId xmlns:p14="http://schemas.microsoft.com/office/powerpoint/2010/main" val="19617512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659770D9-CEED-4B24-9D28-CB92FD61CA4B}" type="datetimeFigureOut">
              <a:rPr lang="en-IN" smtClean="0"/>
              <a:t>30-12-2024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C6D0334-444F-447B-A372-8D528A92964D}" type="slidenum">
              <a:rPr lang="en-IN" smtClean="0"/>
              <a:t>‹#›</a:t>
            </a:fld>
            <a:endParaRPr lang="en-IN"/>
          </a:p>
        </p:txBody>
      </p:sp>
    </p:spTree>
    <p:extLst>
      <p:ext uri="{BB962C8B-B14F-4D97-AF65-F5344CB8AC3E}">
        <p14:creationId xmlns:p14="http://schemas.microsoft.com/office/powerpoint/2010/main" val="9043589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659770D9-CEED-4B24-9D28-CB92FD61CA4B}" type="datetimeFigureOut">
              <a:rPr lang="en-IN" smtClean="0"/>
              <a:t>30-12-2024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C6D0334-444F-447B-A372-8D528A92964D}" type="slidenum">
              <a:rPr lang="en-IN" smtClean="0"/>
              <a:t>‹#›</a:t>
            </a:fld>
            <a:endParaRPr lang="en-IN"/>
          </a:p>
        </p:txBody>
      </p:sp>
    </p:spTree>
    <p:extLst>
      <p:ext uri="{BB962C8B-B14F-4D97-AF65-F5344CB8AC3E}">
        <p14:creationId xmlns:p14="http://schemas.microsoft.com/office/powerpoint/2010/main" val="9577226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659770D9-CEED-4B24-9D28-CB92FD61CA4B}" type="datetimeFigureOut">
              <a:rPr lang="en-IN" smtClean="0"/>
              <a:t>30-12-2024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C6D0334-444F-447B-A372-8D528A92964D}"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5985446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59770D9-CEED-4B24-9D28-CB92FD61CA4B}" type="datetimeFigureOut">
              <a:rPr lang="en-IN" smtClean="0"/>
              <a:t>30-12-2024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C6D0334-444F-447B-A372-8D528A92964D}" type="slidenum">
              <a:rPr lang="en-IN" smtClean="0"/>
              <a:t>‹#›</a:t>
            </a:fld>
            <a:endParaRPr lang="en-IN"/>
          </a:p>
        </p:txBody>
      </p:sp>
    </p:spTree>
    <p:extLst>
      <p:ext uri="{BB962C8B-B14F-4D97-AF65-F5344CB8AC3E}">
        <p14:creationId xmlns:p14="http://schemas.microsoft.com/office/powerpoint/2010/main" val="35727166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59770D9-CEED-4B24-9D28-CB92FD61CA4B}" type="datetimeFigureOut">
              <a:rPr lang="en-IN" smtClean="0"/>
              <a:t>30-12-2024</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C6D0334-444F-447B-A372-8D528A92964D}" type="slidenum">
              <a:rPr lang="en-IN" smtClean="0"/>
              <a:t>‹#›</a:t>
            </a:fld>
            <a:endParaRPr lang="en-IN"/>
          </a:p>
        </p:txBody>
      </p:sp>
    </p:spTree>
    <p:extLst>
      <p:ext uri="{BB962C8B-B14F-4D97-AF65-F5344CB8AC3E}">
        <p14:creationId xmlns:p14="http://schemas.microsoft.com/office/powerpoint/2010/main" val="30139711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59770D9-CEED-4B24-9D28-CB92FD61CA4B}" type="datetimeFigureOut">
              <a:rPr lang="en-IN" smtClean="0"/>
              <a:t>30-12-2024</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C6D0334-444F-447B-A372-8D528A92964D}" type="slidenum">
              <a:rPr lang="en-IN" smtClean="0"/>
              <a:t>‹#›</a:t>
            </a:fld>
            <a:endParaRPr lang="en-IN"/>
          </a:p>
        </p:txBody>
      </p:sp>
    </p:spTree>
    <p:extLst>
      <p:ext uri="{BB962C8B-B14F-4D97-AF65-F5344CB8AC3E}">
        <p14:creationId xmlns:p14="http://schemas.microsoft.com/office/powerpoint/2010/main" val="23337638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59770D9-CEED-4B24-9D28-CB92FD61CA4B}" type="datetimeFigureOut">
              <a:rPr lang="en-IN" smtClean="0"/>
              <a:t>30-12-2024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C6D0334-444F-447B-A372-8D528A92964D}" type="slidenum">
              <a:rPr lang="en-IN" smtClean="0"/>
              <a:t>‹#›</a:t>
            </a:fld>
            <a:endParaRPr lang="en-IN"/>
          </a:p>
        </p:txBody>
      </p:sp>
    </p:spTree>
    <p:extLst>
      <p:ext uri="{BB962C8B-B14F-4D97-AF65-F5344CB8AC3E}">
        <p14:creationId xmlns:p14="http://schemas.microsoft.com/office/powerpoint/2010/main" val="3740321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59770D9-CEED-4B24-9D28-CB92FD61CA4B}" type="datetimeFigureOut">
              <a:rPr lang="en-IN" smtClean="0"/>
              <a:t>30-12-2024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C6D0334-444F-447B-A372-8D528A92964D}" type="slidenum">
              <a:rPr lang="en-IN" smtClean="0"/>
              <a:t>‹#›</a:t>
            </a:fld>
            <a:endParaRPr lang="en-IN"/>
          </a:p>
        </p:txBody>
      </p:sp>
    </p:spTree>
    <p:extLst>
      <p:ext uri="{BB962C8B-B14F-4D97-AF65-F5344CB8AC3E}">
        <p14:creationId xmlns:p14="http://schemas.microsoft.com/office/powerpoint/2010/main" val="12414544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659770D9-CEED-4B24-9D28-CB92FD61CA4B}" type="datetimeFigureOut">
              <a:rPr lang="en-IN" smtClean="0"/>
              <a:t>30-12-2024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C6D0334-444F-447B-A372-8D528A92964D}" type="slidenum">
              <a:rPr lang="en-IN" smtClean="0"/>
              <a:t>‹#›</a:t>
            </a:fld>
            <a:endParaRPr lang="en-IN"/>
          </a:p>
        </p:txBody>
      </p:sp>
    </p:spTree>
    <p:extLst>
      <p:ext uri="{BB962C8B-B14F-4D97-AF65-F5344CB8AC3E}">
        <p14:creationId xmlns:p14="http://schemas.microsoft.com/office/powerpoint/2010/main" val="863931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59770D9-CEED-4B24-9D28-CB92FD61CA4B}" type="datetimeFigureOut">
              <a:rPr lang="en-IN" smtClean="0"/>
              <a:t>30-12-2024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C6D0334-444F-447B-A372-8D528A92964D}" type="slidenum">
              <a:rPr lang="en-IN" smtClean="0"/>
              <a:t>‹#›</a:t>
            </a:fld>
            <a:endParaRPr lang="en-IN"/>
          </a:p>
        </p:txBody>
      </p:sp>
    </p:spTree>
    <p:extLst>
      <p:ext uri="{BB962C8B-B14F-4D97-AF65-F5344CB8AC3E}">
        <p14:creationId xmlns:p14="http://schemas.microsoft.com/office/powerpoint/2010/main" val="1718772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59770D9-CEED-4B24-9D28-CB92FD61CA4B}" type="datetimeFigureOut">
              <a:rPr lang="en-IN" smtClean="0"/>
              <a:t>30-12-2024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C6D0334-444F-447B-A372-8D528A92964D}" type="slidenum">
              <a:rPr lang="en-IN" smtClean="0"/>
              <a:t>‹#›</a:t>
            </a:fld>
            <a:endParaRPr lang="en-IN"/>
          </a:p>
        </p:txBody>
      </p:sp>
    </p:spTree>
    <p:extLst>
      <p:ext uri="{BB962C8B-B14F-4D97-AF65-F5344CB8AC3E}">
        <p14:creationId xmlns:p14="http://schemas.microsoft.com/office/powerpoint/2010/main" val="16320337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59770D9-CEED-4B24-9D28-CB92FD61CA4B}" type="datetimeFigureOut">
              <a:rPr lang="en-IN" smtClean="0"/>
              <a:t>30-12-2024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C6D0334-444F-447B-A372-8D528A92964D}" type="slidenum">
              <a:rPr lang="en-IN" smtClean="0"/>
              <a:t>‹#›</a:t>
            </a:fld>
            <a:endParaRPr lang="en-IN"/>
          </a:p>
        </p:txBody>
      </p:sp>
    </p:spTree>
    <p:extLst>
      <p:ext uri="{BB962C8B-B14F-4D97-AF65-F5344CB8AC3E}">
        <p14:creationId xmlns:p14="http://schemas.microsoft.com/office/powerpoint/2010/main" val="12256074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659770D9-CEED-4B24-9D28-CB92FD61CA4B}" type="datetimeFigureOut">
              <a:rPr lang="en-IN" smtClean="0"/>
              <a:t>30-12-2024</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4C6D0334-444F-447B-A372-8D528A92964D}" type="slidenum">
              <a:rPr lang="en-IN" smtClean="0"/>
              <a:t>‹#›</a:t>
            </a:fld>
            <a:endParaRPr lang="en-IN"/>
          </a:p>
        </p:txBody>
      </p:sp>
    </p:spTree>
    <p:extLst>
      <p:ext uri="{BB962C8B-B14F-4D97-AF65-F5344CB8AC3E}">
        <p14:creationId xmlns:p14="http://schemas.microsoft.com/office/powerpoint/2010/main" val="27276025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659770D9-CEED-4B24-9D28-CB92FD61CA4B}" type="datetimeFigureOut">
              <a:rPr lang="en-IN" smtClean="0"/>
              <a:t>30-12-2024</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4C6D0334-444F-447B-A372-8D528A92964D}" type="slidenum">
              <a:rPr lang="en-IN" smtClean="0"/>
              <a:t>‹#›</a:t>
            </a:fld>
            <a:endParaRPr lang="en-IN"/>
          </a:p>
        </p:txBody>
      </p:sp>
    </p:spTree>
    <p:extLst>
      <p:ext uri="{BB962C8B-B14F-4D97-AF65-F5344CB8AC3E}">
        <p14:creationId xmlns:p14="http://schemas.microsoft.com/office/powerpoint/2010/main" val="31001480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7" name="Date Placeholder 4"/>
          <p:cNvSpPr>
            <a:spLocks noGrp="1"/>
          </p:cNvSpPr>
          <p:nvPr>
            <p:ph type="dt" sz="half" idx="10"/>
          </p:nvPr>
        </p:nvSpPr>
        <p:spPr/>
        <p:txBody>
          <a:bodyPr/>
          <a:lstStyle/>
          <a:p>
            <a:fld id="{659770D9-CEED-4B24-9D28-CB92FD61CA4B}" type="datetimeFigureOut">
              <a:rPr lang="en-IN" smtClean="0"/>
              <a:t>30-12-2024</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4C6D0334-444F-447B-A372-8D528A92964D}" type="slidenum">
              <a:rPr lang="en-IN" smtClean="0"/>
              <a:t>‹#›</a:t>
            </a:fld>
            <a:endParaRPr lang="en-IN"/>
          </a:p>
        </p:txBody>
      </p:sp>
    </p:spTree>
    <p:extLst>
      <p:ext uri="{BB962C8B-B14F-4D97-AF65-F5344CB8AC3E}">
        <p14:creationId xmlns:p14="http://schemas.microsoft.com/office/powerpoint/2010/main" val="734549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659770D9-CEED-4B24-9D28-CB92FD61CA4B}" type="datetimeFigureOut">
              <a:rPr lang="en-IN" smtClean="0"/>
              <a:t>30-12-2024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C6D0334-444F-447B-A372-8D528A92964D}" type="slidenum">
              <a:rPr lang="en-IN" smtClean="0"/>
              <a:t>‹#›</a:t>
            </a:fld>
            <a:endParaRPr lang="en-IN"/>
          </a:p>
        </p:txBody>
      </p:sp>
    </p:spTree>
    <p:extLst>
      <p:ext uri="{BB962C8B-B14F-4D97-AF65-F5344CB8AC3E}">
        <p14:creationId xmlns:p14="http://schemas.microsoft.com/office/powerpoint/2010/main" val="16769784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659770D9-CEED-4B24-9D28-CB92FD61CA4B}" type="datetimeFigureOut">
              <a:rPr lang="en-IN" smtClean="0"/>
              <a:t>30-12-2024</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4C6D0334-444F-447B-A372-8D528A92964D}" type="slidenum">
              <a:rPr lang="en-IN" smtClean="0"/>
              <a:t>‹#›</a:t>
            </a:fld>
            <a:endParaRPr lang="en-IN"/>
          </a:p>
        </p:txBody>
      </p:sp>
    </p:spTree>
    <p:extLst>
      <p:ext uri="{BB962C8B-B14F-4D97-AF65-F5344CB8AC3E}">
        <p14:creationId xmlns:p14="http://schemas.microsoft.com/office/powerpoint/2010/main" val="2439304154"/>
      </p:ext>
    </p:extLst>
  </p:cSld>
  <p:clrMap bg1="dk1" tx1="lt1" bg2="dk2" tx2="lt2" accent1="accent1" accent2="accent2" accent3="accent3" accent4="accent4" accent5="accent5" accent6="accent6" hlink="hlink" folHlink="folHlink"/>
  <p:sldLayoutIdLst>
    <p:sldLayoutId id="2147484359" r:id="rId1"/>
    <p:sldLayoutId id="2147484360" r:id="rId2"/>
    <p:sldLayoutId id="2147484361" r:id="rId3"/>
    <p:sldLayoutId id="2147484362" r:id="rId4"/>
    <p:sldLayoutId id="2147484363" r:id="rId5"/>
    <p:sldLayoutId id="2147484364" r:id="rId6"/>
    <p:sldLayoutId id="2147484365" r:id="rId7"/>
    <p:sldLayoutId id="2147484366" r:id="rId8"/>
    <p:sldLayoutId id="2147484367" r:id="rId9"/>
    <p:sldLayoutId id="2147484368" r:id="rId10"/>
    <p:sldLayoutId id="2147484369" r:id="rId11"/>
    <p:sldLayoutId id="2147484370" r:id="rId12"/>
    <p:sldLayoutId id="2147484371" r:id="rId13"/>
    <p:sldLayoutId id="2147484372" r:id="rId14"/>
    <p:sldLayoutId id="2147484373" r:id="rId15"/>
    <p:sldLayoutId id="2147484374" r:id="rId16"/>
    <p:sldLayoutId id="2147484375"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IN" sz="8000" dirty="0" smtClean="0">
                <a:latin typeface="Algerian" panose="04020705040A02060702" pitchFamily="82" charset="0"/>
              </a:rPr>
              <a:t>Deploy &amp;configure storage</a:t>
            </a:r>
            <a:endParaRPr lang="en-IN" sz="8000" dirty="0">
              <a:latin typeface="Algerian" panose="04020705040A02060702" pitchFamily="82" charset="0"/>
            </a:endParaRPr>
          </a:p>
        </p:txBody>
      </p:sp>
    </p:spTree>
    <p:extLst>
      <p:ext uri="{BB962C8B-B14F-4D97-AF65-F5344CB8AC3E}">
        <p14:creationId xmlns:p14="http://schemas.microsoft.com/office/powerpoint/2010/main" val="256783051"/>
      </p:ext>
    </p:extLst>
  </p:cSld>
  <p:clrMapOvr>
    <a:masterClrMapping/>
  </p:clrMapOvr>
  <p:transition spd="slow">
    <p:push di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normAutofit lnSpcReduction="10000"/>
          </a:bodyPr>
          <a:lstStyle/>
          <a:p>
            <a:r>
              <a:rPr lang="en-US" sz="2400" b="1" dirty="0">
                <a:latin typeface="Arial Black" panose="020B0A04020102020204" pitchFamily="34" charset="0"/>
              </a:rPr>
              <a:t>Introduction to AWS Security Groups</a:t>
            </a:r>
          </a:p>
          <a:p>
            <a:r>
              <a:rPr lang="en-US" dirty="0">
                <a:latin typeface="Arial" panose="020B0604020202020204" pitchFamily="34" charset="0"/>
                <a:cs typeface="Arial" panose="020B0604020202020204" pitchFamily="34" charset="0"/>
              </a:rPr>
              <a:t>In Amazon Web Services (AWS), </a:t>
            </a:r>
            <a:r>
              <a:rPr lang="en-US" b="1" dirty="0">
                <a:latin typeface="Arial" panose="020B0604020202020204" pitchFamily="34" charset="0"/>
                <a:cs typeface="Arial" panose="020B0604020202020204" pitchFamily="34" charset="0"/>
              </a:rPr>
              <a:t>Security Groups</a:t>
            </a:r>
            <a:r>
              <a:rPr lang="en-US" dirty="0">
                <a:latin typeface="Arial" panose="020B0604020202020204" pitchFamily="34" charset="0"/>
                <a:cs typeface="Arial" panose="020B0604020202020204" pitchFamily="34" charset="0"/>
              </a:rPr>
              <a:t> are virtual firewalls that control inbound and outbound traffic to AWS resources such as EC2 instances, databases, and other services. They play a critical role in securing cloud resources by defining what network traffic is allowed or denied to reach those resources.</a:t>
            </a:r>
          </a:p>
          <a:p>
            <a:r>
              <a:rPr lang="en-US" dirty="0">
                <a:latin typeface="Arial" panose="020B0604020202020204" pitchFamily="34" charset="0"/>
                <a:cs typeface="Arial" panose="020B0604020202020204" pitchFamily="34" charset="0"/>
              </a:rPr>
              <a:t>Security Groups operate at the </a:t>
            </a:r>
            <a:r>
              <a:rPr lang="en-US" b="1" dirty="0">
                <a:latin typeface="Arial" panose="020B0604020202020204" pitchFamily="34" charset="0"/>
                <a:cs typeface="Arial" panose="020B0604020202020204" pitchFamily="34" charset="0"/>
              </a:rPr>
              <a:t>instance level</a:t>
            </a:r>
            <a:r>
              <a:rPr lang="en-US" dirty="0">
                <a:latin typeface="Arial" panose="020B0604020202020204" pitchFamily="34" charset="0"/>
                <a:cs typeface="Arial" panose="020B0604020202020204" pitchFamily="34" charset="0"/>
              </a:rPr>
              <a:t> and are associated with network interfaces of resources (such as EC2 instances) within a </a:t>
            </a:r>
            <a:r>
              <a:rPr lang="en-US" b="1" dirty="0">
                <a:latin typeface="Arial" panose="020B0604020202020204" pitchFamily="34" charset="0"/>
                <a:cs typeface="Arial" panose="020B0604020202020204" pitchFamily="34" charset="0"/>
              </a:rPr>
              <a:t>Virtual Private Cloud (VPC)</a:t>
            </a:r>
            <a:r>
              <a:rPr lang="en-US" dirty="0">
                <a:latin typeface="Arial" panose="020B0604020202020204" pitchFamily="34" charset="0"/>
                <a:cs typeface="Arial" panose="020B0604020202020204" pitchFamily="34" charset="0"/>
              </a:rPr>
              <a:t>. They are used to control access based on IP address, port, and protocol type, allowing you to protect your resources from unauthorized access</a:t>
            </a:r>
            <a:r>
              <a:rPr lang="en-US" dirty="0" smtClean="0">
                <a:latin typeface="Arial" panose="020B0604020202020204" pitchFamily="34" charset="0"/>
                <a:cs typeface="Arial" panose="020B0604020202020204" pitchFamily="34" charset="0"/>
              </a:rPr>
              <a:t>.</a:t>
            </a:r>
            <a:endParaRPr lang="en-US" dirty="0">
              <a:latin typeface="Arial" panose="020B0604020202020204" pitchFamily="34" charset="0"/>
              <a:cs typeface="Arial" panose="020B0604020202020204" pitchFamily="34" charset="0"/>
            </a:endParaRPr>
          </a:p>
          <a:p>
            <a:r>
              <a:rPr lang="en-US" b="1" dirty="0">
                <a:latin typeface="Arial Black" panose="020B0A04020102020204" pitchFamily="34" charset="0"/>
              </a:rPr>
              <a:t>Key Features of AWS Security Groups:</a:t>
            </a:r>
          </a:p>
          <a:p>
            <a:r>
              <a:rPr lang="en-US" b="1" dirty="0" err="1">
                <a:latin typeface="Arial Black" panose="020B0A04020102020204" pitchFamily="34" charset="0"/>
              </a:rPr>
              <a:t>Stateful</a:t>
            </a:r>
            <a:r>
              <a:rPr lang="en-US" dirty="0">
                <a:latin typeface="Arial Black" panose="020B0A04020102020204" pitchFamily="34" charset="0"/>
              </a:rPr>
              <a:t>:</a:t>
            </a:r>
          </a:p>
          <a:p>
            <a:pPr lvl="1"/>
            <a:r>
              <a:rPr lang="en-US" dirty="0">
                <a:latin typeface="Arial" panose="020B0604020202020204" pitchFamily="34" charset="0"/>
                <a:cs typeface="Arial" panose="020B0604020202020204" pitchFamily="34" charset="0"/>
              </a:rPr>
              <a:t>Security Groups are </a:t>
            </a:r>
            <a:r>
              <a:rPr lang="en-US" b="1" dirty="0" err="1">
                <a:latin typeface="Arial" panose="020B0604020202020204" pitchFamily="34" charset="0"/>
                <a:cs typeface="Arial" panose="020B0604020202020204" pitchFamily="34" charset="0"/>
              </a:rPr>
              <a:t>stateful</a:t>
            </a:r>
            <a:r>
              <a:rPr lang="en-US" dirty="0">
                <a:latin typeface="Arial" panose="020B0604020202020204" pitchFamily="34" charset="0"/>
                <a:cs typeface="Arial" panose="020B0604020202020204" pitchFamily="34" charset="0"/>
              </a:rPr>
              <a:t>, meaning if you allow an incoming request, the response is automatically allowed, regardless of outbound rules. For example, if you allow an inbound connection on port 80 (HTTP), the return traffic is automatically allowed without needing to define a specific outbound rule for it.</a:t>
            </a:r>
          </a:p>
          <a:p>
            <a:r>
              <a:rPr lang="en-US" b="1" dirty="0">
                <a:latin typeface="Arial Black" panose="020B0A04020102020204" pitchFamily="34" charset="0"/>
              </a:rPr>
              <a:t>Inbound and Outbound Rules</a:t>
            </a:r>
            <a:r>
              <a:rPr lang="en-US" dirty="0">
                <a:latin typeface="Arial Black" panose="020B0A04020102020204" pitchFamily="34" charset="0"/>
              </a:rPr>
              <a:t>:</a:t>
            </a:r>
          </a:p>
          <a:p>
            <a:pPr lvl="1"/>
            <a:r>
              <a:rPr lang="en-US" dirty="0">
                <a:latin typeface="Arial" panose="020B0604020202020204" pitchFamily="34" charset="0"/>
                <a:cs typeface="Arial" panose="020B0604020202020204" pitchFamily="34" charset="0"/>
              </a:rPr>
              <a:t>You can define both </a:t>
            </a:r>
            <a:r>
              <a:rPr lang="en-US" b="1" dirty="0">
                <a:latin typeface="Arial" panose="020B0604020202020204" pitchFamily="34" charset="0"/>
                <a:cs typeface="Arial" panose="020B0604020202020204" pitchFamily="34" charset="0"/>
              </a:rPr>
              <a:t>inbound</a:t>
            </a:r>
            <a:r>
              <a:rPr lang="en-US" dirty="0">
                <a:latin typeface="Arial" panose="020B0604020202020204" pitchFamily="34" charset="0"/>
                <a:cs typeface="Arial" panose="020B0604020202020204" pitchFamily="34" charset="0"/>
              </a:rPr>
              <a:t> (incoming) and </a:t>
            </a:r>
            <a:r>
              <a:rPr lang="en-US" b="1" dirty="0">
                <a:latin typeface="Arial" panose="020B0604020202020204" pitchFamily="34" charset="0"/>
                <a:cs typeface="Arial" panose="020B0604020202020204" pitchFamily="34" charset="0"/>
              </a:rPr>
              <a:t>outbound</a:t>
            </a:r>
            <a:r>
              <a:rPr lang="en-US" dirty="0">
                <a:latin typeface="Arial" panose="020B0604020202020204" pitchFamily="34" charset="0"/>
                <a:cs typeface="Arial" panose="020B0604020202020204" pitchFamily="34" charset="0"/>
              </a:rPr>
              <a:t> (outgoing) traffic rules.</a:t>
            </a:r>
          </a:p>
          <a:p>
            <a:pPr lvl="1"/>
            <a:r>
              <a:rPr lang="en-US" b="1" dirty="0">
                <a:latin typeface="Arial" panose="020B0604020202020204" pitchFamily="34" charset="0"/>
                <a:cs typeface="Arial" panose="020B0604020202020204" pitchFamily="34" charset="0"/>
              </a:rPr>
              <a:t>Inbound rules</a:t>
            </a:r>
            <a:r>
              <a:rPr lang="en-US" dirty="0">
                <a:latin typeface="Arial" panose="020B0604020202020204" pitchFamily="34" charset="0"/>
                <a:cs typeface="Arial" panose="020B0604020202020204" pitchFamily="34" charset="0"/>
              </a:rPr>
              <a:t> specify what traffic is allowed to reach your resources (e.g., HTTP requests to a web server).</a:t>
            </a:r>
          </a:p>
          <a:p>
            <a:pPr lvl="1"/>
            <a:r>
              <a:rPr lang="en-US" b="1" dirty="0">
                <a:latin typeface="Arial" panose="020B0604020202020204" pitchFamily="34" charset="0"/>
                <a:cs typeface="Arial" panose="020B0604020202020204" pitchFamily="34" charset="0"/>
              </a:rPr>
              <a:t>Outbound rules</a:t>
            </a:r>
            <a:r>
              <a:rPr lang="en-US" dirty="0">
                <a:latin typeface="Arial" panose="020B0604020202020204" pitchFamily="34" charset="0"/>
                <a:cs typeface="Arial" panose="020B0604020202020204" pitchFamily="34" charset="0"/>
              </a:rPr>
              <a:t> define the traffic that can leave your resources (e.g., responses to the client’s request or communication with another server).</a:t>
            </a:r>
          </a:p>
          <a:p>
            <a:endParaRPr lang="en-IN" dirty="0"/>
          </a:p>
        </p:txBody>
      </p:sp>
    </p:spTree>
    <p:extLst>
      <p:ext uri="{BB962C8B-B14F-4D97-AF65-F5344CB8AC3E}">
        <p14:creationId xmlns:p14="http://schemas.microsoft.com/office/powerpoint/2010/main" val="3307247466"/>
      </p:ext>
    </p:extLst>
  </p:cSld>
  <p:clrMapOvr>
    <a:masterClrMapping/>
  </p:clrMapOvr>
  <p:transition spd="slow">
    <p:cove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230" y="0"/>
            <a:ext cx="12172770" cy="6858000"/>
          </a:xfrm>
        </p:spPr>
        <p:txBody>
          <a:bodyPr>
            <a:normAutofit fontScale="92500" lnSpcReduction="10000"/>
          </a:bodyPr>
          <a:lstStyle/>
          <a:p>
            <a:r>
              <a:rPr lang="en-US" sz="2600" b="1" dirty="0">
                <a:latin typeface="Arial Black" panose="020B0A04020102020204" pitchFamily="34" charset="0"/>
              </a:rPr>
              <a:t>Introduction to AWS EC2 (Elastic Compute Cloud)</a:t>
            </a:r>
          </a:p>
          <a:p>
            <a:r>
              <a:rPr lang="en-US" b="1" dirty="0">
                <a:latin typeface="Arial" panose="020B0604020202020204" pitchFamily="34" charset="0"/>
                <a:cs typeface="Arial" panose="020B0604020202020204" pitchFamily="34" charset="0"/>
              </a:rPr>
              <a:t>Amazon Elastic Compute Cloud (EC2)</a:t>
            </a:r>
            <a:r>
              <a:rPr lang="en-US" dirty="0">
                <a:latin typeface="Arial" panose="020B0604020202020204" pitchFamily="34" charset="0"/>
                <a:cs typeface="Arial" panose="020B0604020202020204" pitchFamily="34" charset="0"/>
              </a:rPr>
              <a:t> is a core component of Amazon Web Services (AWS), providing scalable, on-demand compute capacity in the cloud. EC2 allows users to run virtual machines (known as </a:t>
            </a:r>
            <a:r>
              <a:rPr lang="en-US" b="1" dirty="0">
                <a:latin typeface="Arial" panose="020B0604020202020204" pitchFamily="34" charset="0"/>
                <a:cs typeface="Arial" panose="020B0604020202020204" pitchFamily="34" charset="0"/>
              </a:rPr>
              <a:t>instances</a:t>
            </a:r>
            <a:r>
              <a:rPr lang="en-US" dirty="0">
                <a:latin typeface="Arial" panose="020B0604020202020204" pitchFamily="34" charset="0"/>
                <a:cs typeface="Arial" panose="020B0604020202020204" pitchFamily="34" charset="0"/>
              </a:rPr>
              <a:t>) on AWS infrastructure, enabling them to quickly scale applications and manage workloads without having to invest in physical hardware.</a:t>
            </a:r>
          </a:p>
          <a:p>
            <a:r>
              <a:rPr lang="en-US" dirty="0">
                <a:latin typeface="Arial" panose="020B0604020202020204" pitchFamily="34" charset="0"/>
                <a:cs typeface="Arial" panose="020B0604020202020204" pitchFamily="34" charset="0"/>
              </a:rPr>
              <a:t>AWS EC2 offers flexibility and control over computing resources, allowing you to choose the configuration, operating system, and networking options based on your specific needs. It is widely used for hosting websites, running applications, processing large datasets, and building cloud-based infrastructures.</a:t>
            </a:r>
          </a:p>
          <a:p>
            <a:r>
              <a:rPr lang="en-US" b="1" dirty="0">
                <a:latin typeface="Arial Black" panose="020B0A04020102020204" pitchFamily="34" charset="0"/>
              </a:rPr>
              <a:t>Key Features of AWS EC2:</a:t>
            </a:r>
          </a:p>
          <a:p>
            <a:r>
              <a:rPr lang="en-US" b="1" dirty="0">
                <a:latin typeface="Arial Black" panose="020B0A04020102020204" pitchFamily="34" charset="0"/>
              </a:rPr>
              <a:t>Scalability</a:t>
            </a:r>
            <a:r>
              <a:rPr lang="en-US" dirty="0">
                <a:latin typeface="Arial Black" panose="020B0A04020102020204" pitchFamily="34" charset="0"/>
              </a:rPr>
              <a:t>:</a:t>
            </a:r>
          </a:p>
          <a:p>
            <a:pPr lvl="1"/>
            <a:r>
              <a:rPr lang="en-US" sz="1900" dirty="0">
                <a:latin typeface="Arial" panose="020B0604020202020204" pitchFamily="34" charset="0"/>
                <a:cs typeface="Arial" panose="020B0604020202020204" pitchFamily="34" charset="0"/>
              </a:rPr>
              <a:t>EC2 instances can be launched or terminated at any time, allowing you to scale your compute capacity based on demand. You can scale vertically (by upgrading instance types) or horizontally (by adding more instances).</a:t>
            </a:r>
          </a:p>
          <a:p>
            <a:r>
              <a:rPr lang="en-US" b="1" dirty="0">
                <a:latin typeface="Arial Black" panose="020B0A04020102020204" pitchFamily="34" charset="0"/>
              </a:rPr>
              <a:t>Flexible Instance Types</a:t>
            </a:r>
            <a:r>
              <a:rPr lang="en-US" dirty="0">
                <a:latin typeface="Arial Black" panose="020B0A04020102020204" pitchFamily="34" charset="0"/>
              </a:rPr>
              <a:t>:</a:t>
            </a:r>
          </a:p>
          <a:p>
            <a:pPr lvl="1"/>
            <a:r>
              <a:rPr lang="en-US" sz="1900" dirty="0">
                <a:latin typeface="Arial" panose="020B0604020202020204" pitchFamily="34" charset="0"/>
                <a:cs typeface="Arial" panose="020B0604020202020204" pitchFamily="34" charset="0"/>
              </a:rPr>
              <a:t>EC2 offers a wide variety of instance types optimized for different use cases, such as compute-optimized, memory-optimized, storage-optimized, and GPU instances. Some common instance families include:</a:t>
            </a:r>
          </a:p>
          <a:p>
            <a:pPr lvl="2"/>
            <a:r>
              <a:rPr lang="en-US" sz="1900" b="1" dirty="0">
                <a:latin typeface="Arial" panose="020B0604020202020204" pitchFamily="34" charset="0"/>
                <a:cs typeface="Arial" panose="020B0604020202020204" pitchFamily="34" charset="0"/>
              </a:rPr>
              <a:t>General Purpose</a:t>
            </a:r>
            <a:r>
              <a:rPr lang="en-US" sz="1900" dirty="0">
                <a:latin typeface="Arial" panose="020B0604020202020204" pitchFamily="34" charset="0"/>
                <a:cs typeface="Arial" panose="020B0604020202020204" pitchFamily="34" charset="0"/>
              </a:rPr>
              <a:t>: Balanced compute, memory, and networking resources (e.g., T3, M5).</a:t>
            </a:r>
          </a:p>
          <a:p>
            <a:pPr lvl="2"/>
            <a:r>
              <a:rPr lang="en-US" sz="1900" b="1" dirty="0">
                <a:latin typeface="Arial" panose="020B0604020202020204" pitchFamily="34" charset="0"/>
                <a:cs typeface="Arial" panose="020B0604020202020204" pitchFamily="34" charset="0"/>
              </a:rPr>
              <a:t>Compute Optimized</a:t>
            </a:r>
            <a:r>
              <a:rPr lang="en-US" sz="1900" dirty="0">
                <a:latin typeface="Arial" panose="020B0604020202020204" pitchFamily="34" charset="0"/>
                <a:cs typeface="Arial" panose="020B0604020202020204" pitchFamily="34" charset="0"/>
              </a:rPr>
              <a:t>: For compute-intensive workloads (e.g., C5).</a:t>
            </a:r>
          </a:p>
          <a:p>
            <a:pPr lvl="2"/>
            <a:r>
              <a:rPr lang="en-US" sz="1900" b="1" dirty="0">
                <a:latin typeface="Arial" panose="020B0604020202020204" pitchFamily="34" charset="0"/>
                <a:cs typeface="Arial" panose="020B0604020202020204" pitchFamily="34" charset="0"/>
              </a:rPr>
              <a:t>Memory Optimized</a:t>
            </a:r>
            <a:r>
              <a:rPr lang="en-US" sz="1900" dirty="0">
                <a:latin typeface="Arial" panose="020B0604020202020204" pitchFamily="34" charset="0"/>
                <a:cs typeface="Arial" panose="020B0604020202020204" pitchFamily="34" charset="0"/>
              </a:rPr>
              <a:t>: For memory-intensive applications (e.g., R5).</a:t>
            </a:r>
          </a:p>
          <a:p>
            <a:pPr lvl="2"/>
            <a:r>
              <a:rPr lang="en-US" sz="1900" b="1" dirty="0">
                <a:latin typeface="Arial" panose="020B0604020202020204" pitchFamily="34" charset="0"/>
                <a:cs typeface="Arial" panose="020B0604020202020204" pitchFamily="34" charset="0"/>
              </a:rPr>
              <a:t>Storage Optimized</a:t>
            </a:r>
            <a:r>
              <a:rPr lang="en-US" sz="1900" dirty="0">
                <a:latin typeface="Arial" panose="020B0604020202020204" pitchFamily="34" charset="0"/>
                <a:cs typeface="Arial" panose="020B0604020202020204" pitchFamily="34" charset="0"/>
              </a:rPr>
              <a:t>: For workloads requiring high disk throughput (e.g., I3).</a:t>
            </a:r>
          </a:p>
          <a:p>
            <a:pPr lvl="2"/>
            <a:r>
              <a:rPr lang="en-US" sz="1900" b="1" dirty="0">
                <a:latin typeface="Arial" panose="020B0604020202020204" pitchFamily="34" charset="0"/>
                <a:cs typeface="Arial" panose="020B0604020202020204" pitchFamily="34" charset="0"/>
              </a:rPr>
              <a:t>Accelerated Computing</a:t>
            </a:r>
            <a:r>
              <a:rPr lang="en-US" sz="1900" dirty="0">
                <a:latin typeface="Arial" panose="020B0604020202020204" pitchFamily="34" charset="0"/>
                <a:cs typeface="Arial" panose="020B0604020202020204" pitchFamily="34" charset="0"/>
              </a:rPr>
              <a:t>: For applications requiring GPU support (e.g., P4, G4 instances).</a:t>
            </a:r>
          </a:p>
          <a:p>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04800771"/>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lstStyle/>
          <a:p>
            <a:r>
              <a:rPr lang="en-US" b="1" dirty="0">
                <a:latin typeface="Arial Black" panose="020B0A04020102020204" pitchFamily="34" charset="0"/>
              </a:rPr>
              <a:t>Pay-As-You-Go Pricing</a:t>
            </a:r>
            <a:r>
              <a:rPr lang="en-US" dirty="0">
                <a:latin typeface="Arial Black" panose="020B0A04020102020204" pitchFamily="34" charset="0"/>
              </a:rPr>
              <a:t>:</a:t>
            </a:r>
          </a:p>
          <a:p>
            <a:r>
              <a:rPr lang="en-US" dirty="0">
                <a:latin typeface="Arial" panose="020B0604020202020204" pitchFamily="34" charset="0"/>
                <a:cs typeface="Arial" panose="020B0604020202020204" pitchFamily="34" charset="0"/>
              </a:rPr>
              <a:t>With EC2, you only pay for what you use. You are billed based on the number of instances and the duration they run. Pricing is flexible, allowing you to choose between different payment models:</a:t>
            </a:r>
          </a:p>
          <a:p>
            <a:pPr lvl="1"/>
            <a:r>
              <a:rPr lang="en-US" b="1" dirty="0">
                <a:latin typeface="Arial Black" panose="020B0A04020102020204" pitchFamily="34" charset="0"/>
              </a:rPr>
              <a:t>On-Demand</a:t>
            </a:r>
            <a:r>
              <a:rPr lang="en-US" dirty="0">
                <a:latin typeface="Arial Black" panose="020B0A04020102020204" pitchFamily="34" charset="0"/>
              </a:rPr>
              <a:t>:</a:t>
            </a:r>
            <a:r>
              <a:rPr lang="en-US" dirty="0"/>
              <a:t> </a:t>
            </a:r>
            <a:r>
              <a:rPr lang="en-US" dirty="0">
                <a:latin typeface="Arial" panose="020B0604020202020204" pitchFamily="34" charset="0"/>
                <a:cs typeface="Arial" panose="020B0604020202020204" pitchFamily="34" charset="0"/>
              </a:rPr>
              <a:t>Pay for compute capacity by the hour or second, with no long-term commitments.</a:t>
            </a:r>
          </a:p>
          <a:p>
            <a:pPr lvl="1"/>
            <a:r>
              <a:rPr lang="en-US" b="1" dirty="0">
                <a:latin typeface="Arial Black" panose="020B0A04020102020204" pitchFamily="34" charset="0"/>
                <a:cs typeface="Arial" panose="020B0604020202020204" pitchFamily="34" charset="0"/>
              </a:rPr>
              <a:t>Reserved</a:t>
            </a:r>
            <a:r>
              <a:rPr lang="en-US" dirty="0">
                <a:latin typeface="Arial Black" panose="020B0A040201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Commit to using EC2 instances for a one- or three-year term, in exchange for a significant discount.</a:t>
            </a:r>
          </a:p>
          <a:p>
            <a:pPr lvl="1"/>
            <a:r>
              <a:rPr lang="en-US" b="1" dirty="0">
                <a:latin typeface="Arial Black" panose="020B0A04020102020204" pitchFamily="34" charset="0"/>
                <a:cs typeface="Arial" panose="020B0604020202020204" pitchFamily="34" charset="0"/>
              </a:rPr>
              <a:t>Spot Instances</a:t>
            </a:r>
            <a:r>
              <a:rPr lang="en-US" dirty="0">
                <a:latin typeface="Arial Black" panose="020B0A040201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Purchase unused EC2 capacity at discounted prices, suitable for flexible, fault-tolerant workloads.</a:t>
            </a:r>
          </a:p>
          <a:p>
            <a:pPr lvl="1"/>
            <a:r>
              <a:rPr lang="en-US" b="1" dirty="0">
                <a:latin typeface="Arial Black" panose="020B0A04020102020204" pitchFamily="34" charset="0"/>
                <a:cs typeface="Arial" panose="020B0604020202020204" pitchFamily="34" charset="0"/>
              </a:rPr>
              <a:t>Savings Plans</a:t>
            </a:r>
            <a:r>
              <a:rPr lang="en-US" dirty="0">
                <a:latin typeface="Arial Black" panose="020B0A040201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Offers flexible pricing plans that provide savings over on-demand pricing in exchange for committing to consistent usage.</a:t>
            </a:r>
          </a:p>
          <a:p>
            <a:r>
              <a:rPr lang="en-US" dirty="0">
                <a:latin typeface="Arial Black" panose="020B0A04020102020204" pitchFamily="34" charset="0"/>
                <a:cs typeface="Arial" panose="020B0604020202020204" pitchFamily="34" charset="0"/>
              </a:rPr>
              <a:t>Elastic Load Balancing (ELB</a:t>
            </a:r>
            <a:r>
              <a:rPr lang="en-US" dirty="0" smtClean="0">
                <a:latin typeface="Arial Black" panose="020B0A04020102020204" pitchFamily="34" charset="0"/>
                <a:cs typeface="Arial" panose="020B0604020202020204" pitchFamily="34" charset="0"/>
              </a:rPr>
              <a:t>):</a:t>
            </a:r>
          </a:p>
          <a:p>
            <a:r>
              <a:rPr lang="en-US" dirty="0" smtClean="0">
                <a:latin typeface="Arial" panose="020B0604020202020204" pitchFamily="34" charset="0"/>
                <a:cs typeface="Arial" panose="020B0604020202020204" pitchFamily="34" charset="0"/>
              </a:rPr>
              <a:t>EC2 </a:t>
            </a:r>
            <a:r>
              <a:rPr lang="en-US" dirty="0">
                <a:latin typeface="Arial" panose="020B0604020202020204" pitchFamily="34" charset="0"/>
                <a:cs typeface="Arial" panose="020B0604020202020204" pitchFamily="34" charset="0"/>
              </a:rPr>
              <a:t>instances can be integrated with Elastic Load Balancers, which automatically distribute incoming traffic across multiple instances to ensure high availability and fault tolerance</a:t>
            </a:r>
            <a:r>
              <a:rPr lang="en-US" dirty="0" smtClean="0">
                <a:latin typeface="Arial" panose="020B0604020202020204" pitchFamily="34" charset="0"/>
                <a:cs typeface="Arial" panose="020B0604020202020204" pitchFamily="34" charset="0"/>
              </a:rPr>
              <a:t>.</a:t>
            </a:r>
          </a:p>
          <a:p>
            <a:r>
              <a:rPr lang="en-US" dirty="0" smtClean="0">
                <a:latin typeface="Arial Black" panose="020B0A04020102020204" pitchFamily="34" charset="0"/>
                <a:cs typeface="Arial" panose="020B0604020202020204" pitchFamily="34" charset="0"/>
              </a:rPr>
              <a:t>Auto </a:t>
            </a:r>
            <a:r>
              <a:rPr lang="en-US" dirty="0">
                <a:latin typeface="Arial Black" panose="020B0A04020102020204" pitchFamily="34" charset="0"/>
                <a:cs typeface="Arial" panose="020B0604020202020204" pitchFamily="34" charset="0"/>
              </a:rPr>
              <a:t>Scaling</a:t>
            </a:r>
            <a:r>
              <a:rPr lang="en-US" dirty="0" smtClean="0">
                <a:latin typeface="Arial Black" panose="020B0A04020102020204" pitchFamily="34" charset="0"/>
                <a:cs typeface="Arial" panose="020B0604020202020204" pitchFamily="34" charset="0"/>
              </a:rPr>
              <a:t>:</a:t>
            </a:r>
          </a:p>
          <a:p>
            <a:r>
              <a:rPr lang="en-US" dirty="0" smtClean="0">
                <a:latin typeface="Arial" panose="020B0604020202020204" pitchFamily="34" charset="0"/>
                <a:cs typeface="Arial" panose="020B0604020202020204" pitchFamily="34" charset="0"/>
              </a:rPr>
              <a:t>EC2 </a:t>
            </a:r>
            <a:r>
              <a:rPr lang="en-US" dirty="0">
                <a:latin typeface="Arial" panose="020B0604020202020204" pitchFamily="34" charset="0"/>
                <a:cs typeface="Arial" panose="020B0604020202020204" pitchFamily="34" charset="0"/>
              </a:rPr>
              <a:t>integrates with Auto Scaling, a service that automatically adjusts the number of instances in response to changes in traffic or workload, ensuring optimal performance and cost-efficiency.</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5416214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lstStyle/>
          <a:p>
            <a:r>
              <a:rPr lang="en-US" b="1" dirty="0">
                <a:latin typeface="Arial Black" panose="020B0A04020102020204" pitchFamily="34" charset="0"/>
              </a:rPr>
              <a:t>Common Use Cases for AWS EC2:</a:t>
            </a:r>
          </a:p>
          <a:p>
            <a:r>
              <a:rPr lang="en-US" b="1" dirty="0">
                <a:latin typeface="Arial Black" panose="020B0A04020102020204" pitchFamily="34" charset="0"/>
              </a:rPr>
              <a:t>Web Hosting and Application Servers</a:t>
            </a:r>
            <a:r>
              <a:rPr lang="en-US" dirty="0">
                <a:latin typeface="Arial Black" panose="020B0A04020102020204" pitchFamily="34" charset="0"/>
              </a:rPr>
              <a:t>:</a:t>
            </a:r>
          </a:p>
          <a:p>
            <a:pPr lvl="1"/>
            <a:r>
              <a:rPr lang="en-US" dirty="0">
                <a:latin typeface="Arial" panose="020B0604020202020204" pitchFamily="34" charset="0"/>
                <a:cs typeface="Arial" panose="020B0604020202020204" pitchFamily="34" charset="0"/>
              </a:rPr>
              <a:t>EC2 is often used to host websites and web applications. With its scalability, it can handle varying traffic loads by scaling up or down based on demand.</a:t>
            </a:r>
          </a:p>
          <a:p>
            <a:r>
              <a:rPr lang="en-US" b="1" dirty="0">
                <a:latin typeface="Arial Black" panose="020B0A04020102020204" pitchFamily="34" charset="0"/>
              </a:rPr>
              <a:t>Running Databases</a:t>
            </a:r>
            <a:r>
              <a:rPr lang="en-US" dirty="0">
                <a:latin typeface="Arial Black" panose="020B0A04020102020204" pitchFamily="34" charset="0"/>
              </a:rPr>
              <a:t>:</a:t>
            </a:r>
          </a:p>
          <a:p>
            <a:pPr lvl="1"/>
            <a:r>
              <a:rPr lang="en-US" dirty="0">
                <a:latin typeface="Arial" panose="020B0604020202020204" pitchFamily="34" charset="0"/>
                <a:cs typeface="Arial" panose="020B0604020202020204" pitchFamily="34" charset="0"/>
              </a:rPr>
              <a:t>EC2 can be used to run databases such as MySQL, PostgreSQL, and MongoDB. Combined with Amazon RDS, it allows users to run and scale relational databases without the management overhead.</a:t>
            </a:r>
          </a:p>
          <a:p>
            <a:r>
              <a:rPr lang="en-US" b="1" dirty="0">
                <a:latin typeface="Arial Black" panose="020B0A04020102020204" pitchFamily="34" charset="0"/>
              </a:rPr>
              <a:t>Big Data and Analytics</a:t>
            </a:r>
            <a:r>
              <a:rPr lang="en-US" dirty="0">
                <a:latin typeface="Arial Black" panose="020B0A04020102020204" pitchFamily="34" charset="0"/>
              </a:rPr>
              <a:t>:</a:t>
            </a:r>
          </a:p>
          <a:p>
            <a:pPr lvl="1"/>
            <a:r>
              <a:rPr lang="en-US" dirty="0">
                <a:latin typeface="Arial" panose="020B0604020202020204" pitchFamily="34" charset="0"/>
                <a:cs typeface="Arial" panose="020B0604020202020204" pitchFamily="34" charset="0"/>
              </a:rPr>
              <a:t>EC2 is suitable for processing large datasets, running data analytics tools like Apache Hadoop or Apache Spark, and providing computational power for data-intensive applications.</a:t>
            </a:r>
          </a:p>
          <a:p>
            <a:r>
              <a:rPr lang="en-US" b="1" dirty="0">
                <a:latin typeface="Arial Black" panose="020B0A04020102020204" pitchFamily="34" charset="0"/>
              </a:rPr>
              <a:t>DevOps and Continuous Integration/Continuous Deployment (CI/CD)</a:t>
            </a:r>
            <a:r>
              <a:rPr lang="en-US" dirty="0">
                <a:latin typeface="Arial Black" panose="020B0A04020102020204" pitchFamily="34" charset="0"/>
              </a:rPr>
              <a:t>:</a:t>
            </a:r>
          </a:p>
          <a:p>
            <a:pPr lvl="1"/>
            <a:r>
              <a:rPr lang="en-US" dirty="0">
                <a:latin typeface="Arial" panose="020B0604020202020204" pitchFamily="34" charset="0"/>
                <a:cs typeface="Arial" panose="020B0604020202020204" pitchFamily="34" charset="0"/>
              </a:rPr>
              <a:t>EC2 instances are commonly used in DevOps pipelines to run test environments, build systems, and staging servers to support automated development workflows.</a:t>
            </a:r>
          </a:p>
          <a:p>
            <a:r>
              <a:rPr lang="en-US" b="1" dirty="0">
                <a:latin typeface="Arial Black" panose="020B0A04020102020204" pitchFamily="34" charset="0"/>
              </a:rPr>
              <a:t>Machine Learning and AI</a:t>
            </a:r>
            <a:r>
              <a:rPr lang="en-US" dirty="0">
                <a:latin typeface="Arial Black" panose="020B0A04020102020204" pitchFamily="34" charset="0"/>
              </a:rPr>
              <a:t>:</a:t>
            </a:r>
          </a:p>
          <a:p>
            <a:pPr lvl="1"/>
            <a:r>
              <a:rPr lang="en-US" dirty="0">
                <a:latin typeface="Arial" panose="020B0604020202020204" pitchFamily="34" charset="0"/>
                <a:cs typeface="Arial" panose="020B0604020202020204" pitchFamily="34" charset="0"/>
              </a:rPr>
              <a:t>EC2 provides GPU instances (e.g., P3, G4) for machine learning, AI model training, and other computationally intensive tasks like image or video processing.</a:t>
            </a:r>
          </a:p>
          <a:p>
            <a:endParaRPr lang="en-IN" dirty="0"/>
          </a:p>
        </p:txBody>
      </p:sp>
    </p:spTree>
    <p:extLst>
      <p:ext uri="{BB962C8B-B14F-4D97-AF65-F5344CB8AC3E}">
        <p14:creationId xmlns:p14="http://schemas.microsoft.com/office/powerpoint/2010/main" val="301169481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normAutofit/>
          </a:bodyPr>
          <a:lstStyle/>
          <a:p>
            <a:r>
              <a:rPr lang="en-US" sz="2400" dirty="0" smtClean="0">
                <a:latin typeface="Arial Black" panose="020B0A04020102020204" pitchFamily="34" charset="0"/>
              </a:rPr>
              <a:t>Introduction of RDS (Relational Database Service):</a:t>
            </a:r>
          </a:p>
          <a:p>
            <a:endParaRPr lang="en-US" dirty="0" smtClean="0">
              <a:latin typeface="Arial Black" panose="020B0A04020102020204" pitchFamily="34" charset="0"/>
            </a:endParaRPr>
          </a:p>
          <a:p>
            <a:r>
              <a:rPr lang="en-US" dirty="0" smtClean="0">
                <a:latin typeface="Arial" panose="020B0604020202020204" pitchFamily="34" charset="0"/>
                <a:cs typeface="Arial" panose="020B0604020202020204" pitchFamily="34" charset="0"/>
              </a:rPr>
              <a:t>Amazon </a:t>
            </a:r>
            <a:r>
              <a:rPr lang="en-US" dirty="0">
                <a:latin typeface="Arial" panose="020B0604020202020204" pitchFamily="34" charset="0"/>
                <a:cs typeface="Arial" panose="020B0604020202020204" pitchFamily="34" charset="0"/>
              </a:rPr>
              <a:t>Web Services (AWS) Relational Database Service (RDS) is a managed cloud database service that simplifies the setup, operation, and scaling of relational databases. It provides a variety of database engines, including popular options like MySQL, PostgreSQL, </a:t>
            </a:r>
            <a:r>
              <a:rPr lang="en-US" dirty="0" err="1">
                <a:latin typeface="Arial" panose="020B0604020202020204" pitchFamily="34" charset="0"/>
                <a:cs typeface="Arial" panose="020B0604020202020204" pitchFamily="34" charset="0"/>
              </a:rPr>
              <a:t>MariaDB</a:t>
            </a:r>
            <a:r>
              <a:rPr lang="en-US" dirty="0">
                <a:latin typeface="Arial" panose="020B0604020202020204" pitchFamily="34" charset="0"/>
                <a:cs typeface="Arial" panose="020B0604020202020204" pitchFamily="34" charset="0"/>
              </a:rPr>
              <a:t>, Oracle, and Microsoft SQL Server.</a:t>
            </a:r>
          </a:p>
          <a:p>
            <a:r>
              <a:rPr lang="en-US" b="1" dirty="0">
                <a:latin typeface="Arial Black" panose="020B0A04020102020204" pitchFamily="34" charset="0"/>
              </a:rPr>
              <a:t>Key Features of AWS RDS:</a:t>
            </a:r>
          </a:p>
          <a:p>
            <a:r>
              <a:rPr lang="en-US" b="1" dirty="0">
                <a:latin typeface="Arial Black" panose="020B0A04020102020204" pitchFamily="34" charset="0"/>
              </a:rPr>
              <a:t>Managed Service</a:t>
            </a:r>
            <a:r>
              <a:rPr lang="en-US" dirty="0">
                <a:latin typeface="Arial Black" panose="020B0A04020102020204" pitchFamily="34" charset="0"/>
              </a:rPr>
              <a:t>: </a:t>
            </a:r>
            <a:r>
              <a:rPr lang="en-US" dirty="0">
                <a:latin typeface="Arial" panose="020B0604020202020204" pitchFamily="34" charset="0"/>
                <a:cs typeface="Arial" panose="020B0604020202020204" pitchFamily="34" charset="0"/>
              </a:rPr>
              <a:t>AWS RDS automates common administrative tasks such as database provisioning, patching, backups, recovery, and scaling, so you can focus more on application development.</a:t>
            </a:r>
          </a:p>
          <a:p>
            <a:r>
              <a:rPr lang="en-US" b="1" dirty="0">
                <a:latin typeface="Arial Black" panose="020B0A04020102020204" pitchFamily="34" charset="0"/>
              </a:rPr>
              <a:t>Multiple Database Engines</a:t>
            </a:r>
            <a:r>
              <a:rPr lang="en-US" dirty="0">
                <a:latin typeface="Arial Black" panose="020B0A04020102020204" pitchFamily="34" charset="0"/>
              </a:rPr>
              <a:t>: </a:t>
            </a:r>
            <a:r>
              <a:rPr lang="en-US" dirty="0">
                <a:latin typeface="Arial" panose="020B0604020202020204" pitchFamily="34" charset="0"/>
                <a:cs typeface="Arial" panose="020B0604020202020204" pitchFamily="34" charset="0"/>
              </a:rPr>
              <a:t>AWS RDS supports multiple relational database engines, giving you the flexibility to choose the one that best fits your application's needs.</a:t>
            </a:r>
          </a:p>
          <a:p>
            <a:r>
              <a:rPr lang="en-US" b="1" dirty="0">
                <a:latin typeface="Arial Black" panose="020B0A04020102020204" pitchFamily="34" charset="0"/>
              </a:rPr>
              <a:t>Scalability</a:t>
            </a:r>
            <a:r>
              <a:rPr lang="en-US" dirty="0">
                <a:latin typeface="Arial Black" panose="020B0A04020102020204" pitchFamily="34" charset="0"/>
              </a:rPr>
              <a:t>: </a:t>
            </a:r>
            <a:r>
              <a:rPr lang="en-US" dirty="0">
                <a:latin typeface="Arial" panose="020B0604020202020204" pitchFamily="34" charset="0"/>
                <a:cs typeface="Arial" panose="020B0604020202020204" pitchFamily="34" charset="0"/>
              </a:rPr>
              <a:t>With RDS, you can scale your database storage and compute resources as your needs grow. You can easily increase storage and compute capacity without significant downtime.</a:t>
            </a:r>
          </a:p>
          <a:p>
            <a:r>
              <a:rPr lang="en-US" b="1" dirty="0">
                <a:latin typeface="Arial Black" panose="020B0A04020102020204" pitchFamily="34" charset="0"/>
              </a:rPr>
              <a:t>High Availability</a:t>
            </a:r>
            <a:r>
              <a:rPr lang="en-US" dirty="0">
                <a:latin typeface="Arial Black" panose="020B0A04020102020204" pitchFamily="34" charset="0"/>
              </a:rPr>
              <a:t>: </a:t>
            </a:r>
            <a:r>
              <a:rPr lang="en-US" dirty="0">
                <a:latin typeface="Arial" panose="020B0604020202020204" pitchFamily="34" charset="0"/>
                <a:cs typeface="Arial" panose="020B0604020202020204" pitchFamily="34" charset="0"/>
              </a:rPr>
              <a:t>RDS supports Multi-AZ (Availability Zone) deployments, ensuring high availability and failover support for disaster recovery. If one instance fails, another is automatically brought online.</a:t>
            </a:r>
          </a:p>
          <a:p>
            <a:r>
              <a:rPr lang="en-US" b="1" dirty="0">
                <a:latin typeface="Arial Black" panose="020B0A04020102020204" pitchFamily="34" charset="0"/>
              </a:rPr>
              <a:t>Automatic Backups</a:t>
            </a:r>
            <a:r>
              <a:rPr lang="en-US" dirty="0">
                <a:latin typeface="Arial Black" panose="020B0A04020102020204" pitchFamily="34" charset="0"/>
              </a:rPr>
              <a:t>: </a:t>
            </a:r>
            <a:r>
              <a:rPr lang="en-US" dirty="0">
                <a:latin typeface="Arial" panose="020B0604020202020204" pitchFamily="34" charset="0"/>
                <a:cs typeface="Arial" panose="020B0604020202020204" pitchFamily="34" charset="0"/>
              </a:rPr>
              <a:t>RDS automatically takes daily backups and retains transaction logs, so you can restore data to any point within the retention period.</a:t>
            </a:r>
          </a:p>
          <a:p>
            <a:endParaRPr lang="en-IN" dirty="0"/>
          </a:p>
        </p:txBody>
      </p:sp>
    </p:spTree>
    <p:extLst>
      <p:ext uri="{BB962C8B-B14F-4D97-AF65-F5344CB8AC3E}">
        <p14:creationId xmlns:p14="http://schemas.microsoft.com/office/powerpoint/2010/main" val="197928784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lstStyle/>
          <a:p>
            <a:r>
              <a:rPr lang="en-US" b="1" dirty="0">
                <a:latin typeface="Arial Black" panose="020B0A04020102020204" pitchFamily="34" charset="0"/>
              </a:rPr>
              <a:t>Benefits of AWS RDS</a:t>
            </a:r>
            <a:r>
              <a:rPr lang="en-US" b="1" dirty="0" smtClean="0">
                <a:latin typeface="Arial Black" panose="020B0A04020102020204" pitchFamily="34" charset="0"/>
              </a:rPr>
              <a:t>:</a:t>
            </a:r>
          </a:p>
          <a:p>
            <a:endParaRPr lang="en-US" b="1" dirty="0">
              <a:latin typeface="Arial Black" panose="020B0A04020102020204" pitchFamily="34" charset="0"/>
            </a:endParaRPr>
          </a:p>
          <a:p>
            <a:r>
              <a:rPr lang="en-US" b="1" dirty="0">
                <a:latin typeface="Arial Black" panose="020B0A04020102020204" pitchFamily="34" charset="0"/>
              </a:rPr>
              <a:t>Simplicity</a:t>
            </a:r>
            <a:r>
              <a:rPr lang="en-US" dirty="0">
                <a:latin typeface="Arial Black" panose="020B0A04020102020204" pitchFamily="34" charset="0"/>
              </a:rPr>
              <a:t>: </a:t>
            </a:r>
            <a:endParaRPr lang="en-US" dirty="0" smtClean="0">
              <a:latin typeface="Arial Black" panose="020B0A04020102020204" pitchFamily="34" charset="0"/>
            </a:endParaRPr>
          </a:p>
          <a:p>
            <a:pPr marL="0" indent="0">
              <a:buNone/>
            </a:pPr>
            <a:r>
              <a:rPr lang="en-US" dirty="0" smtClean="0">
                <a:latin typeface="Arial" panose="020B0604020202020204" pitchFamily="34" charset="0"/>
                <a:cs typeface="Arial" panose="020B0604020202020204" pitchFamily="34" charset="0"/>
              </a:rPr>
              <a:t>        RDS </a:t>
            </a:r>
            <a:r>
              <a:rPr lang="en-US" dirty="0">
                <a:latin typeface="Arial" panose="020B0604020202020204" pitchFamily="34" charset="0"/>
                <a:cs typeface="Arial" panose="020B0604020202020204" pitchFamily="34" charset="0"/>
              </a:rPr>
              <a:t>simplifies database management by automating routine tasks, such as patching and backups.</a:t>
            </a:r>
          </a:p>
          <a:p>
            <a:r>
              <a:rPr lang="en-US" b="1" dirty="0" smtClean="0">
                <a:latin typeface="Arial Black" panose="020B0A04020102020204" pitchFamily="34" charset="0"/>
              </a:rPr>
              <a:t>Reliability</a:t>
            </a:r>
            <a:r>
              <a:rPr lang="en-US" dirty="0" smtClean="0">
                <a:latin typeface="Arial Black" panose="020B0A04020102020204" pitchFamily="34" charset="0"/>
              </a:rPr>
              <a:t>:</a:t>
            </a:r>
          </a:p>
          <a:p>
            <a:pPr marL="0" indent="0">
              <a:buNone/>
            </a:pPr>
            <a:r>
              <a:rPr lang="en-US" dirty="0"/>
              <a:t> </a:t>
            </a:r>
            <a:r>
              <a:rPr lang="en-US" dirty="0" smtClean="0"/>
              <a:t>       </a:t>
            </a:r>
            <a:r>
              <a:rPr lang="en-US" dirty="0" smtClean="0">
                <a:latin typeface="Arial" panose="020B0604020202020204" pitchFamily="34" charset="0"/>
                <a:cs typeface="Arial" panose="020B0604020202020204" pitchFamily="34" charset="0"/>
              </a:rPr>
              <a:t>With </a:t>
            </a:r>
            <a:r>
              <a:rPr lang="en-US" dirty="0">
                <a:latin typeface="Arial" panose="020B0604020202020204" pitchFamily="34" charset="0"/>
                <a:cs typeface="Arial" panose="020B0604020202020204" pitchFamily="34" charset="0"/>
              </a:rPr>
              <a:t>built-in fault tolerance and Multi-AZ deployments, RDS offers high availability and reduces the risk of downtime.</a:t>
            </a:r>
          </a:p>
          <a:p>
            <a:r>
              <a:rPr lang="en-US" b="1" dirty="0">
                <a:latin typeface="Arial Black" panose="020B0A04020102020204" pitchFamily="34" charset="0"/>
              </a:rPr>
              <a:t>Security</a:t>
            </a:r>
            <a:r>
              <a:rPr lang="en-US" dirty="0">
                <a:latin typeface="Arial Black" panose="020B0A04020102020204" pitchFamily="34" charset="0"/>
              </a:rPr>
              <a:t>: </a:t>
            </a:r>
            <a:endParaRPr lang="en-US" dirty="0" smtClean="0">
              <a:latin typeface="Arial Black" panose="020B0A04020102020204" pitchFamily="34" charset="0"/>
            </a:endParaRPr>
          </a:p>
          <a:p>
            <a:pPr marL="0" indent="0">
              <a:buNone/>
            </a:pPr>
            <a:r>
              <a:rPr lang="en-US" dirty="0" smtClean="0"/>
              <a:t>        </a:t>
            </a:r>
            <a:r>
              <a:rPr lang="en-US" dirty="0" smtClean="0">
                <a:latin typeface="Arial" panose="020B0604020202020204" pitchFamily="34" charset="0"/>
                <a:cs typeface="Arial" panose="020B0604020202020204" pitchFamily="34" charset="0"/>
              </a:rPr>
              <a:t>RDS </a:t>
            </a:r>
            <a:r>
              <a:rPr lang="en-US" dirty="0">
                <a:latin typeface="Arial" panose="020B0604020202020204" pitchFamily="34" charset="0"/>
                <a:cs typeface="Arial" panose="020B0604020202020204" pitchFamily="34" charset="0"/>
              </a:rPr>
              <a:t>integrates with AWS security services like IAM, VPC, and KMS to ensure data privacy and secure access.</a:t>
            </a:r>
          </a:p>
          <a:p>
            <a:r>
              <a:rPr lang="en-US" b="1" dirty="0" smtClean="0">
                <a:latin typeface="Arial Black" panose="020B0A04020102020204" pitchFamily="34" charset="0"/>
              </a:rPr>
              <a:t>Performance</a:t>
            </a:r>
            <a:r>
              <a:rPr lang="en-US" dirty="0" smtClean="0">
                <a:latin typeface="Arial Black" panose="020B0A04020102020204" pitchFamily="34" charset="0"/>
              </a:rPr>
              <a:t>:</a:t>
            </a:r>
          </a:p>
          <a:p>
            <a:pPr marL="0" indent="0">
              <a:buNone/>
            </a:pPr>
            <a:r>
              <a:rPr lang="en-US" dirty="0"/>
              <a:t> </a:t>
            </a:r>
            <a:r>
              <a:rPr lang="en-US" dirty="0" smtClean="0"/>
              <a:t>     </a:t>
            </a:r>
            <a:r>
              <a:rPr lang="en-US" dirty="0" smtClean="0">
                <a:latin typeface="Arial" panose="020B0604020202020204" pitchFamily="34" charset="0"/>
                <a:cs typeface="Arial" panose="020B0604020202020204" pitchFamily="34" charset="0"/>
              </a:rPr>
              <a:t>RDS </a:t>
            </a:r>
            <a:r>
              <a:rPr lang="en-US" dirty="0">
                <a:latin typeface="Arial" panose="020B0604020202020204" pitchFamily="34" charset="0"/>
                <a:cs typeface="Arial" panose="020B0604020202020204" pitchFamily="34" charset="0"/>
              </a:rPr>
              <a:t>provides high-performance database instances, including options for provisioned IOPS for applications requiring low-latency and high-throughput.</a:t>
            </a:r>
          </a:p>
          <a:p>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4048514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lstStyle/>
          <a:p>
            <a:r>
              <a:rPr lang="en-US" sz="2400" b="1" dirty="0" smtClean="0">
                <a:latin typeface="Arial Black" panose="020B0A04020102020204" pitchFamily="34" charset="0"/>
              </a:rPr>
              <a:t>Introduction of EBS :</a:t>
            </a:r>
          </a:p>
          <a:p>
            <a:r>
              <a:rPr lang="en-US" b="1" dirty="0" smtClean="0">
                <a:latin typeface="Arial" panose="020B0604020202020204" pitchFamily="34" charset="0"/>
                <a:cs typeface="Arial" panose="020B0604020202020204" pitchFamily="34" charset="0"/>
              </a:rPr>
              <a:t>Amazon </a:t>
            </a:r>
            <a:r>
              <a:rPr lang="en-US" b="1" dirty="0">
                <a:latin typeface="Arial" panose="020B0604020202020204" pitchFamily="34" charset="0"/>
                <a:cs typeface="Arial" panose="020B0604020202020204" pitchFamily="34" charset="0"/>
              </a:rPr>
              <a:t>Elastic Block Store (EBS)</a:t>
            </a:r>
            <a:r>
              <a:rPr lang="en-US" dirty="0">
                <a:latin typeface="Arial" panose="020B0604020202020204" pitchFamily="34" charset="0"/>
                <a:cs typeface="Arial" panose="020B0604020202020204" pitchFamily="34" charset="0"/>
              </a:rPr>
              <a:t> is a cloud storage service provided by Amazon Web Services (AWS) that offers scalable, high-performance block-level storage for use with Amazon EC2 (Elastic Compute Cloud) instances. EBS provides persistent storage, meaning data remains available even after the EC2 instance is stopped or terminated. It is widely used for applications that require a reliable, low-latency, and high-performance storage solution.</a:t>
            </a:r>
          </a:p>
          <a:p>
            <a:r>
              <a:rPr lang="en-US" b="1" dirty="0">
                <a:latin typeface="Arial Black" panose="020B0A04020102020204" pitchFamily="34" charset="0"/>
              </a:rPr>
              <a:t>Key Features of Amazon EBS:</a:t>
            </a:r>
          </a:p>
          <a:p>
            <a:r>
              <a:rPr lang="en-US" b="1" dirty="0">
                <a:latin typeface="Arial Black" panose="020B0A04020102020204" pitchFamily="34" charset="0"/>
              </a:rPr>
              <a:t>Persistent Storage</a:t>
            </a:r>
            <a:r>
              <a:rPr lang="en-US" dirty="0">
                <a:latin typeface="Arial Black" panose="020B0A04020102020204" pitchFamily="34" charset="0"/>
              </a:rPr>
              <a:t>: </a:t>
            </a:r>
            <a:r>
              <a:rPr lang="en-US" dirty="0">
                <a:latin typeface="Arial" panose="020B0604020202020204" pitchFamily="34" charset="0"/>
                <a:cs typeface="Arial" panose="020B0604020202020204" pitchFamily="34" charset="0"/>
              </a:rPr>
              <a:t>EBS volumes are independent of EC2 instances and retain data even if the instance is stopped or terminated, making them suitable for storing critical data like databases, file systems, or application data.</a:t>
            </a:r>
          </a:p>
          <a:p>
            <a:r>
              <a:rPr lang="en-US" b="1" dirty="0">
                <a:latin typeface="Arial Black" panose="020B0A04020102020204" pitchFamily="34" charset="0"/>
              </a:rPr>
              <a:t>Block-Level Storage</a:t>
            </a:r>
            <a:r>
              <a:rPr lang="en-US" dirty="0">
                <a:latin typeface="Arial Black" panose="020B0A04020102020204" pitchFamily="34" charset="0"/>
              </a:rPr>
              <a:t>: </a:t>
            </a:r>
            <a:r>
              <a:rPr lang="en-US" dirty="0">
                <a:latin typeface="Arial" panose="020B0604020202020204" pitchFamily="34" charset="0"/>
                <a:cs typeface="Arial" panose="020B0604020202020204" pitchFamily="34" charset="0"/>
              </a:rPr>
              <a:t>EBS provides block storage, which means data is stored in fixed-size blocks. This allows for more flexibility and control over how data is read and written, making it ideal for databases and file systems.</a:t>
            </a:r>
          </a:p>
          <a:p>
            <a:r>
              <a:rPr lang="en-US" b="1" dirty="0">
                <a:latin typeface="Arial Black" panose="020B0A04020102020204" pitchFamily="34" charset="0"/>
              </a:rPr>
              <a:t>Scalability</a:t>
            </a:r>
            <a:r>
              <a:rPr lang="en-US" dirty="0">
                <a:latin typeface="Arial Black" panose="020B0A04020102020204" pitchFamily="34" charset="0"/>
              </a:rPr>
              <a:t>: </a:t>
            </a:r>
            <a:r>
              <a:rPr lang="en-US" dirty="0">
                <a:latin typeface="Arial" panose="020B0604020202020204" pitchFamily="34" charset="0"/>
                <a:cs typeface="Arial" panose="020B0604020202020204" pitchFamily="34" charset="0"/>
              </a:rPr>
              <a:t>You can scale EBS storage as needed. Whether you need a few gigabytes or several terabytes, EBS volumes can be expanded easily. Additionally, you can increase or decrease performance by adjusting volume types or sizes.</a:t>
            </a:r>
          </a:p>
          <a:p>
            <a:r>
              <a:rPr lang="en-US" b="1" dirty="0">
                <a:latin typeface="Arial Black" panose="020B0A04020102020204" pitchFamily="34" charset="0"/>
              </a:rPr>
              <a:t>Snapshots</a:t>
            </a:r>
            <a:r>
              <a:rPr lang="en-US" dirty="0">
                <a:latin typeface="Arial Black" panose="020B0A04020102020204" pitchFamily="34" charset="0"/>
              </a:rPr>
              <a:t>: </a:t>
            </a:r>
            <a:r>
              <a:rPr lang="en-US" dirty="0">
                <a:latin typeface="Arial" panose="020B0604020202020204" pitchFamily="34" charset="0"/>
                <a:cs typeface="Arial" panose="020B0604020202020204" pitchFamily="34" charset="0"/>
              </a:rPr>
              <a:t>EBS supports incremental backups of volumes using </a:t>
            </a:r>
            <a:r>
              <a:rPr lang="en-US" b="1" dirty="0">
                <a:latin typeface="Arial" panose="020B0604020202020204" pitchFamily="34" charset="0"/>
                <a:cs typeface="Arial" panose="020B0604020202020204" pitchFamily="34" charset="0"/>
              </a:rPr>
              <a:t>snapshots</a:t>
            </a:r>
            <a:r>
              <a:rPr lang="en-US" dirty="0">
                <a:latin typeface="Arial" panose="020B0604020202020204" pitchFamily="34" charset="0"/>
                <a:cs typeface="Arial" panose="020B0604020202020204" pitchFamily="34" charset="0"/>
              </a:rPr>
              <a:t>. These snapshots are stored in Amazon S3 and can be used to restore volumes or create new ones.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3613827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lstStyle/>
          <a:p>
            <a:r>
              <a:rPr lang="en-US" b="1" dirty="0">
                <a:latin typeface="Arial Black" panose="020B0A04020102020204" pitchFamily="34" charset="0"/>
              </a:rPr>
              <a:t>Benefits of Amazon EBS</a:t>
            </a:r>
            <a:r>
              <a:rPr lang="en-US" b="1" dirty="0" smtClean="0">
                <a:latin typeface="Arial Black" panose="020B0A04020102020204" pitchFamily="34" charset="0"/>
              </a:rPr>
              <a:t>:</a:t>
            </a:r>
          </a:p>
          <a:p>
            <a:endParaRPr lang="en-US" b="1" dirty="0">
              <a:latin typeface="Arial Black" panose="020B0A04020102020204" pitchFamily="34" charset="0"/>
            </a:endParaRPr>
          </a:p>
          <a:p>
            <a:r>
              <a:rPr lang="en-US" b="1" dirty="0">
                <a:latin typeface="Arial Black" panose="020B0A04020102020204" pitchFamily="34" charset="0"/>
              </a:rPr>
              <a:t>Persistence and Durability</a:t>
            </a:r>
            <a:r>
              <a:rPr lang="en-US" dirty="0" smtClean="0">
                <a:latin typeface="Arial Black" panose="020B0A04020102020204" pitchFamily="34" charset="0"/>
              </a:rPr>
              <a:t>:</a:t>
            </a:r>
          </a:p>
          <a:p>
            <a:pPr marL="0" indent="0">
              <a:buNone/>
            </a:pPr>
            <a:r>
              <a:rPr lang="en-US" dirty="0" smtClean="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EBS volumes retain data even when the associated EC2 instance is stopped, ensuring your data is safe.</a:t>
            </a:r>
          </a:p>
          <a:p>
            <a:r>
              <a:rPr lang="en-US" b="1" dirty="0">
                <a:latin typeface="Arial Black" panose="020B0A04020102020204" pitchFamily="34" charset="0"/>
              </a:rPr>
              <a:t>Scalability and Flexibility</a:t>
            </a:r>
            <a:r>
              <a:rPr lang="en-US" dirty="0">
                <a:latin typeface="Arial Black" panose="020B0A04020102020204" pitchFamily="34" charset="0"/>
              </a:rPr>
              <a:t>: </a:t>
            </a:r>
          </a:p>
          <a:p>
            <a:pPr marL="0" indent="0">
              <a:buNone/>
            </a:pPr>
            <a:r>
              <a:rPr lang="en-US" dirty="0" smtClean="0"/>
              <a:t>    </a:t>
            </a:r>
            <a:r>
              <a:rPr lang="en-US" dirty="0" smtClean="0">
                <a:latin typeface="Arial" panose="020B0604020202020204" pitchFamily="34" charset="0"/>
                <a:cs typeface="Arial" panose="020B0604020202020204" pitchFamily="34" charset="0"/>
              </a:rPr>
              <a:t>Easily </a:t>
            </a:r>
            <a:r>
              <a:rPr lang="en-US" dirty="0">
                <a:latin typeface="Arial" panose="020B0604020202020204" pitchFamily="34" charset="0"/>
                <a:cs typeface="Arial" panose="020B0604020202020204" pitchFamily="34" charset="0"/>
              </a:rPr>
              <a:t>scale storage size and performance to meet the needs of your applications.</a:t>
            </a:r>
          </a:p>
          <a:p>
            <a:r>
              <a:rPr lang="en-US" b="1" dirty="0">
                <a:latin typeface="Arial Black" panose="020B0A04020102020204" pitchFamily="34" charset="0"/>
              </a:rPr>
              <a:t>Secure and Compliant</a:t>
            </a:r>
            <a:r>
              <a:rPr lang="en-US" dirty="0">
                <a:latin typeface="Arial Black" panose="020B0A04020102020204" pitchFamily="34" charset="0"/>
              </a:rPr>
              <a:t>: </a:t>
            </a:r>
            <a:endParaRPr lang="en-US" dirty="0" smtClean="0">
              <a:latin typeface="Arial Black" panose="020B0A04020102020204" pitchFamily="34" charset="0"/>
            </a:endParaRPr>
          </a:p>
          <a:p>
            <a:pPr marL="0" indent="0">
              <a:buNone/>
            </a:pPr>
            <a:r>
              <a:rPr lang="en-US" dirty="0" smtClean="0">
                <a:latin typeface="Arial" panose="020B0604020202020204" pitchFamily="34" charset="0"/>
                <a:cs typeface="Arial" panose="020B0604020202020204" pitchFamily="34" charset="0"/>
              </a:rPr>
              <a:t>    EBS </a:t>
            </a:r>
            <a:r>
              <a:rPr lang="en-US" dirty="0">
                <a:latin typeface="Arial" panose="020B0604020202020204" pitchFamily="34" charset="0"/>
                <a:cs typeface="Arial" panose="020B0604020202020204" pitchFamily="34" charset="0"/>
              </a:rPr>
              <a:t>supports encryption at rest and in transit, meeting security and compliance requirements.</a:t>
            </a:r>
          </a:p>
          <a:p>
            <a:r>
              <a:rPr lang="en-US" b="1" dirty="0">
                <a:latin typeface="Arial Black" panose="020B0A04020102020204" pitchFamily="34" charset="0"/>
                <a:cs typeface="Arial" panose="020B0604020202020204" pitchFamily="34" charset="0"/>
              </a:rPr>
              <a:t>Performance</a:t>
            </a:r>
            <a:r>
              <a:rPr lang="en-US" dirty="0" smtClean="0">
                <a:latin typeface="Arial Black" panose="020B0A04020102020204" pitchFamily="34" charset="0"/>
                <a:cs typeface="Arial" panose="020B0604020202020204" pitchFamily="34" charset="0"/>
              </a:rPr>
              <a:t>:</a:t>
            </a:r>
          </a:p>
          <a:p>
            <a:pPr marL="0" indent="0">
              <a:buNone/>
            </a:pPr>
            <a:r>
              <a:rPr lang="en-US" dirty="0" smtClean="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EBS provides high-performance storage for both I/O-intensive and throughput-intensive applications.</a:t>
            </a:r>
          </a:p>
          <a:p>
            <a:r>
              <a:rPr lang="en-US" b="1" dirty="0">
                <a:latin typeface="Arial Black" panose="020B0A04020102020204" pitchFamily="34" charset="0"/>
              </a:rPr>
              <a:t>Ease of Management</a:t>
            </a:r>
            <a:r>
              <a:rPr lang="en-US" dirty="0" smtClean="0">
                <a:latin typeface="Arial Black" panose="020B0A04020102020204" pitchFamily="34" charset="0"/>
              </a:rPr>
              <a:t>:</a:t>
            </a:r>
          </a:p>
          <a:p>
            <a:pPr marL="0" indent="0">
              <a:buNone/>
            </a:pPr>
            <a:r>
              <a:rPr lang="en-US" dirty="0"/>
              <a:t> </a:t>
            </a:r>
            <a:r>
              <a:rPr lang="en-US" dirty="0" smtClean="0"/>
              <a:t>   </a:t>
            </a:r>
            <a:r>
              <a:rPr lang="en-US" dirty="0">
                <a:latin typeface="Arial" panose="020B0604020202020204" pitchFamily="34" charset="0"/>
                <a:cs typeface="Arial" panose="020B0604020202020204" pitchFamily="34" charset="0"/>
              </a:rPr>
              <a:t>Simple to manage, with features like snapshots for backup, cloning, and recovery.</a:t>
            </a:r>
          </a:p>
          <a:p>
            <a:endParaRPr lang="en-IN" dirty="0"/>
          </a:p>
        </p:txBody>
      </p:sp>
    </p:spTree>
    <p:extLst>
      <p:ext uri="{BB962C8B-B14F-4D97-AF65-F5344CB8AC3E}">
        <p14:creationId xmlns:p14="http://schemas.microsoft.com/office/powerpoint/2010/main" val="193255123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normAutofit/>
          </a:bodyPr>
          <a:lstStyle/>
          <a:p>
            <a:r>
              <a:rPr lang="en-IN" sz="2400" dirty="0" smtClean="0">
                <a:latin typeface="Arial Black" panose="020B0A04020102020204" pitchFamily="34" charset="0"/>
              </a:rPr>
              <a:t>Terraform configuration set up with </a:t>
            </a:r>
            <a:r>
              <a:rPr lang="en-IN" sz="2400" dirty="0" err="1">
                <a:latin typeface="Arial Black" panose="020B0A04020102020204" pitchFamily="34" charset="0"/>
              </a:rPr>
              <a:t>V</a:t>
            </a:r>
            <a:r>
              <a:rPr lang="en-IN" sz="2400" dirty="0" err="1" smtClean="0">
                <a:latin typeface="Arial Black" panose="020B0A04020102020204" pitchFamily="34" charset="0"/>
              </a:rPr>
              <a:t>pcs,Subnets,Route</a:t>
            </a:r>
            <a:r>
              <a:rPr lang="en-IN" sz="2400" dirty="0" smtClean="0">
                <a:latin typeface="Arial Black" panose="020B0A04020102020204" pitchFamily="34" charset="0"/>
              </a:rPr>
              <a:t> </a:t>
            </a:r>
            <a:r>
              <a:rPr lang="en-IN" sz="2400" dirty="0" err="1" smtClean="0">
                <a:latin typeface="Arial Black" panose="020B0A04020102020204" pitchFamily="34" charset="0"/>
              </a:rPr>
              <a:t>Tables,Internet</a:t>
            </a:r>
            <a:r>
              <a:rPr lang="en-IN" sz="2400" dirty="0" smtClean="0">
                <a:latin typeface="Arial Black" panose="020B0A04020102020204" pitchFamily="34" charset="0"/>
              </a:rPr>
              <a:t> </a:t>
            </a:r>
            <a:r>
              <a:rPr lang="en-IN" sz="2400" dirty="0" err="1" smtClean="0">
                <a:latin typeface="Arial Black" panose="020B0A04020102020204" pitchFamily="34" charset="0"/>
              </a:rPr>
              <a:t>gateway,Security</a:t>
            </a:r>
            <a:r>
              <a:rPr lang="en-IN" sz="2400" dirty="0" smtClean="0">
                <a:latin typeface="Arial Black" panose="020B0A04020102020204" pitchFamily="34" charset="0"/>
              </a:rPr>
              <a:t> groups,Ec2,S3,RDS,EBS.</a:t>
            </a:r>
          </a:p>
          <a:p>
            <a:endParaRPr lang="en-IN" sz="2400" dirty="0">
              <a:latin typeface="Arial Black" panose="020B0A04020102020204" pitchFamily="34" charset="0"/>
            </a:endParaRPr>
          </a:p>
          <a:p>
            <a:r>
              <a:rPr lang="en-IN" sz="2400" dirty="0" smtClean="0">
                <a:latin typeface="Arial Black" panose="020B0A04020102020204" pitchFamily="34" charset="0"/>
              </a:rPr>
              <a:t>Step 1 :</a:t>
            </a:r>
          </a:p>
          <a:p>
            <a:pPr marL="0" indent="0">
              <a:buNone/>
            </a:pPr>
            <a:r>
              <a:rPr lang="en-IN" sz="2400" dirty="0" smtClean="0">
                <a:latin typeface="Arial" panose="020B0604020202020204" pitchFamily="34" charset="0"/>
                <a:cs typeface="Arial" panose="020B0604020202020204" pitchFamily="34" charset="0"/>
              </a:rPr>
              <a:t>1.create a folder connect with visual studio code.</a:t>
            </a:r>
          </a:p>
          <a:p>
            <a:pPr marL="0" indent="0">
              <a:buNone/>
            </a:pPr>
            <a:r>
              <a:rPr lang="en-IN" sz="2400" dirty="0" smtClean="0">
                <a:latin typeface="Arial" panose="020B0604020202020204" pitchFamily="34" charset="0"/>
                <a:cs typeface="Arial" panose="020B0604020202020204" pitchFamily="34" charset="0"/>
              </a:rPr>
              <a:t>2. In a folder we can create a provider.tf file.</a:t>
            </a:r>
          </a:p>
          <a:p>
            <a:pPr marL="0" indent="0">
              <a:buNone/>
            </a:pPr>
            <a:r>
              <a:rPr lang="en-IN" sz="2400" dirty="0" smtClean="0">
                <a:latin typeface="Arial" panose="020B0604020202020204" pitchFamily="34" charset="0"/>
                <a:cs typeface="Arial" panose="020B0604020202020204" pitchFamily="34" charset="0"/>
              </a:rPr>
              <a:t>3.In the visual studio code </a:t>
            </a:r>
          </a:p>
          <a:p>
            <a:pPr marL="0" indent="0">
              <a:buNone/>
            </a:pPr>
            <a:endParaRPr lang="en-IN" sz="2400" dirty="0" smtClean="0">
              <a:latin typeface="Arial" panose="020B0604020202020204" pitchFamily="34" charset="0"/>
              <a:cs typeface="Arial" panose="020B0604020202020204" pitchFamily="34" charset="0"/>
            </a:endParaRPr>
          </a:p>
          <a:p>
            <a:pPr marL="0" indent="0">
              <a:buNone/>
            </a:pPr>
            <a:r>
              <a:rPr lang="en-US" sz="2400" dirty="0" smtClean="0">
                <a:latin typeface="Arial" panose="020B0604020202020204" pitchFamily="34" charset="0"/>
                <a:cs typeface="Arial" panose="020B0604020202020204" pitchFamily="34" charset="0"/>
              </a:rPr>
              <a:t>    The </a:t>
            </a:r>
            <a:r>
              <a:rPr lang="en-US" sz="2400" dirty="0">
                <a:latin typeface="Arial" panose="020B0604020202020204" pitchFamily="34" charset="0"/>
                <a:cs typeface="Arial" panose="020B0604020202020204" pitchFamily="34" charset="0"/>
              </a:rPr>
              <a:t>provided Terraform code creates a complete infrastructure on AWS that includes a VPC, EC2 instance, S3 bucket, RDS database instance, and EBS volume. Here's a detailed step-by-step explanation of what each section of the code does:</a:t>
            </a:r>
            <a:endParaRPr lang="en-IN" sz="2400" dirty="0" smtClean="0">
              <a:latin typeface="Arial" panose="020B0604020202020204" pitchFamily="34" charset="0"/>
              <a:cs typeface="Arial" panose="020B0604020202020204" pitchFamily="34" charset="0"/>
            </a:endParaRPr>
          </a:p>
          <a:p>
            <a:pPr marL="0" indent="0">
              <a:buNone/>
            </a:pPr>
            <a:endParaRPr lang="en-IN"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5117117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230" y="0"/>
            <a:ext cx="12172770" cy="6858000"/>
          </a:xfrm>
        </p:spPr>
        <p:txBody>
          <a:bodyPr>
            <a:normAutofit lnSpcReduction="10000"/>
          </a:bodyPr>
          <a:lstStyle/>
          <a:p>
            <a:r>
              <a:rPr lang="en-US" dirty="0" smtClean="0">
                <a:latin typeface="Arial" panose="020B0604020202020204" pitchFamily="34" charset="0"/>
                <a:cs typeface="Arial" panose="020B0604020202020204" pitchFamily="34" charset="0"/>
              </a:rPr>
              <a:t>provider.tf</a:t>
            </a:r>
          </a:p>
          <a:p>
            <a:r>
              <a:rPr lang="en-US" dirty="0" smtClean="0">
                <a:latin typeface="Arial" panose="020B0604020202020204" pitchFamily="34" charset="0"/>
                <a:cs typeface="Arial" panose="020B0604020202020204" pitchFamily="34" charset="0"/>
              </a:rPr>
              <a:t>This </a:t>
            </a:r>
            <a:r>
              <a:rPr lang="en-US" dirty="0">
                <a:latin typeface="Arial" panose="020B0604020202020204" pitchFamily="34" charset="0"/>
                <a:cs typeface="Arial" panose="020B0604020202020204" pitchFamily="34" charset="0"/>
              </a:rPr>
              <a:t>file defines </a:t>
            </a:r>
            <a:r>
              <a:rPr lang="en-US" dirty="0" smtClean="0">
                <a:latin typeface="Arial" panose="020B0604020202020204" pitchFamily="34" charset="0"/>
                <a:cs typeface="Arial" panose="020B0604020202020204" pitchFamily="34" charset="0"/>
              </a:rPr>
              <a:t>the </a:t>
            </a:r>
            <a:r>
              <a:rPr lang="en-US" dirty="0">
                <a:latin typeface="Arial" panose="020B0604020202020204" pitchFamily="34" charset="0"/>
                <a:cs typeface="Arial" panose="020B0604020202020204" pitchFamily="34" charset="0"/>
              </a:rPr>
              <a:t>required provider for AWS and configures the AWS provider</a:t>
            </a:r>
            <a:r>
              <a:rPr lang="en-US" dirty="0" smtClean="0">
                <a:latin typeface="Arial" panose="020B0604020202020204" pitchFamily="34" charset="0"/>
                <a:cs typeface="Arial" panose="020B0604020202020204" pitchFamily="34" charset="0"/>
              </a:rPr>
              <a:t>.</a:t>
            </a:r>
          </a:p>
          <a:p>
            <a:endParaRPr lang="en-US" dirty="0">
              <a:latin typeface="Arial" panose="020B0604020202020204" pitchFamily="34" charset="0"/>
              <a:cs typeface="Arial" panose="020B0604020202020204" pitchFamily="34" charset="0"/>
            </a:endParaRPr>
          </a:p>
          <a:p>
            <a:r>
              <a:rPr lang="en-IN" dirty="0">
                <a:latin typeface="Arial" panose="020B0604020202020204" pitchFamily="34" charset="0"/>
                <a:cs typeface="Arial" panose="020B0604020202020204" pitchFamily="34" charset="0"/>
              </a:rPr>
              <a:t>terraform {</a:t>
            </a:r>
          </a:p>
          <a:p>
            <a:pPr marL="0" indent="0">
              <a:buNone/>
            </a:pPr>
            <a:r>
              <a:rPr lang="en-IN" dirty="0" smtClean="0">
                <a:latin typeface="Arial" panose="020B0604020202020204" pitchFamily="34" charset="0"/>
                <a:cs typeface="Arial" panose="020B0604020202020204" pitchFamily="34" charset="0"/>
              </a:rPr>
              <a:t>        </a:t>
            </a:r>
            <a:r>
              <a:rPr lang="en-IN" dirty="0" err="1">
                <a:latin typeface="Arial" panose="020B0604020202020204" pitchFamily="34" charset="0"/>
                <a:cs typeface="Arial" panose="020B0604020202020204" pitchFamily="34" charset="0"/>
              </a:rPr>
              <a:t>required_providers</a:t>
            </a:r>
            <a:r>
              <a:rPr lang="en-IN" dirty="0">
                <a:latin typeface="Arial" panose="020B0604020202020204" pitchFamily="34" charset="0"/>
                <a:cs typeface="Arial" panose="020B0604020202020204" pitchFamily="34" charset="0"/>
              </a:rPr>
              <a:t> {</a:t>
            </a:r>
          </a:p>
          <a:p>
            <a:pPr marL="0" indent="0">
              <a:buNone/>
            </a:pPr>
            <a:r>
              <a:rPr lang="en-IN" dirty="0" smtClean="0">
                <a:latin typeface="Arial" panose="020B0604020202020204" pitchFamily="34" charset="0"/>
                <a:cs typeface="Arial" panose="020B0604020202020204" pitchFamily="34" charset="0"/>
              </a:rPr>
              <a:t>         </a:t>
            </a:r>
            <a:r>
              <a:rPr lang="en-IN" dirty="0" err="1">
                <a:latin typeface="Arial" panose="020B0604020202020204" pitchFamily="34" charset="0"/>
                <a:cs typeface="Arial" panose="020B0604020202020204" pitchFamily="34" charset="0"/>
              </a:rPr>
              <a:t>aws</a:t>
            </a:r>
            <a:r>
              <a:rPr lang="en-IN" dirty="0">
                <a:latin typeface="Arial" panose="020B0604020202020204" pitchFamily="34" charset="0"/>
                <a:cs typeface="Arial" panose="020B0604020202020204" pitchFamily="34" charset="0"/>
              </a:rPr>
              <a:t> = {</a:t>
            </a:r>
          </a:p>
          <a:p>
            <a:pPr marL="0" indent="0">
              <a:buNone/>
            </a:pPr>
            <a:r>
              <a:rPr lang="en-IN" dirty="0" smtClean="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source  = "</a:t>
            </a:r>
            <a:r>
              <a:rPr lang="en-IN" dirty="0" err="1">
                <a:latin typeface="Arial" panose="020B0604020202020204" pitchFamily="34" charset="0"/>
                <a:cs typeface="Arial" panose="020B0604020202020204" pitchFamily="34" charset="0"/>
              </a:rPr>
              <a:t>hashicorp</a:t>
            </a:r>
            <a:r>
              <a:rPr lang="en-IN" dirty="0">
                <a:latin typeface="Arial" panose="020B0604020202020204" pitchFamily="34" charset="0"/>
                <a:cs typeface="Arial" panose="020B0604020202020204" pitchFamily="34" charset="0"/>
              </a:rPr>
              <a:t>/</a:t>
            </a:r>
            <a:r>
              <a:rPr lang="en-IN" dirty="0" err="1">
                <a:latin typeface="Arial" panose="020B0604020202020204" pitchFamily="34" charset="0"/>
                <a:cs typeface="Arial" panose="020B0604020202020204" pitchFamily="34" charset="0"/>
              </a:rPr>
              <a:t>aws</a:t>
            </a:r>
            <a:r>
              <a:rPr lang="en-IN" dirty="0">
                <a:latin typeface="Arial" panose="020B0604020202020204" pitchFamily="34" charset="0"/>
                <a:cs typeface="Arial" panose="020B0604020202020204" pitchFamily="34" charset="0"/>
              </a:rPr>
              <a:t>"</a:t>
            </a:r>
          </a:p>
          <a:p>
            <a:pPr marL="0" indent="0">
              <a:buNone/>
            </a:pPr>
            <a:r>
              <a:rPr lang="en-IN" dirty="0" smtClean="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version = "~&gt; 5.0"</a:t>
            </a:r>
          </a:p>
          <a:p>
            <a:pPr marL="0" indent="0">
              <a:buNone/>
            </a:pPr>
            <a:r>
              <a:rPr lang="en-IN" dirty="0" smtClean="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a:t>
            </a:r>
          </a:p>
          <a:p>
            <a:pPr marL="0" indent="0">
              <a:buNone/>
            </a:pPr>
            <a:r>
              <a:rPr lang="en-IN" dirty="0" smtClean="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a:t>
            </a:r>
          </a:p>
          <a:p>
            <a:pPr marL="0" indent="0">
              <a:buNone/>
            </a:pPr>
            <a:r>
              <a:rPr lang="en-IN" dirty="0" smtClean="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pPr marL="0" indent="0">
              <a:buNone/>
            </a:pPr>
            <a:r>
              <a:rPr lang="en-IN" dirty="0" smtClean="0">
                <a:latin typeface="Arial" panose="020B0604020202020204" pitchFamily="34" charset="0"/>
                <a:cs typeface="Arial" panose="020B0604020202020204" pitchFamily="34" charset="0"/>
              </a:rPr>
              <a:t>      # </a:t>
            </a:r>
            <a:r>
              <a:rPr lang="en-IN" dirty="0">
                <a:latin typeface="Arial" panose="020B0604020202020204" pitchFamily="34" charset="0"/>
                <a:cs typeface="Arial" panose="020B0604020202020204" pitchFamily="34" charset="0"/>
              </a:rPr>
              <a:t>Configure the AWS Provider</a:t>
            </a:r>
          </a:p>
          <a:p>
            <a:pPr marL="0" indent="0">
              <a:buNone/>
            </a:pPr>
            <a:r>
              <a:rPr lang="en-IN" dirty="0" smtClean="0">
                <a:latin typeface="Arial" panose="020B0604020202020204" pitchFamily="34" charset="0"/>
                <a:cs typeface="Arial" panose="020B0604020202020204" pitchFamily="34" charset="0"/>
              </a:rPr>
              <a:t>       provider </a:t>
            </a:r>
            <a:r>
              <a:rPr lang="en-IN" dirty="0">
                <a:latin typeface="Arial" panose="020B0604020202020204" pitchFamily="34" charset="0"/>
                <a:cs typeface="Arial" panose="020B0604020202020204" pitchFamily="34" charset="0"/>
              </a:rPr>
              <a:t>"</a:t>
            </a:r>
            <a:r>
              <a:rPr lang="en-IN" dirty="0" err="1">
                <a:latin typeface="Arial" panose="020B0604020202020204" pitchFamily="34" charset="0"/>
                <a:cs typeface="Arial" panose="020B0604020202020204" pitchFamily="34" charset="0"/>
              </a:rPr>
              <a:t>aws</a:t>
            </a:r>
            <a:r>
              <a:rPr lang="en-IN" dirty="0">
                <a:latin typeface="Arial" panose="020B0604020202020204" pitchFamily="34" charset="0"/>
                <a:cs typeface="Arial" panose="020B0604020202020204" pitchFamily="34" charset="0"/>
              </a:rPr>
              <a:t>" {</a:t>
            </a:r>
          </a:p>
          <a:p>
            <a:pPr marL="0" indent="0">
              <a:buNone/>
            </a:pPr>
            <a:r>
              <a:rPr lang="en-IN" dirty="0" smtClean="0">
                <a:latin typeface="Arial" panose="020B0604020202020204" pitchFamily="34" charset="0"/>
                <a:cs typeface="Arial" panose="020B0604020202020204" pitchFamily="34" charset="0"/>
              </a:rPr>
              <a:t>        region </a:t>
            </a:r>
            <a:r>
              <a:rPr lang="en-IN" dirty="0">
                <a:latin typeface="Arial" panose="020B0604020202020204" pitchFamily="34" charset="0"/>
                <a:cs typeface="Arial" panose="020B0604020202020204" pitchFamily="34" charset="0"/>
              </a:rPr>
              <a:t>= "eu-central-1"</a:t>
            </a:r>
          </a:p>
          <a:p>
            <a:pPr marL="0" indent="0">
              <a:buNone/>
            </a:pPr>
            <a:r>
              <a:rPr lang="en-IN" dirty="0" smtClean="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a:p>
            <a:endParaRPr lang="en-IN" dirty="0"/>
          </a:p>
        </p:txBody>
      </p:sp>
    </p:spTree>
    <p:extLst>
      <p:ext uri="{BB962C8B-B14F-4D97-AF65-F5344CB8AC3E}">
        <p14:creationId xmlns:p14="http://schemas.microsoft.com/office/powerpoint/2010/main" val="285181953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lstStyle/>
          <a:p>
            <a:r>
              <a:rPr lang="en-US" sz="2800" b="1" dirty="0">
                <a:latin typeface="Arial Black" panose="020B0A04020102020204" pitchFamily="34" charset="0"/>
              </a:rPr>
              <a:t>Introduction to </a:t>
            </a:r>
            <a:r>
              <a:rPr lang="en-US" sz="2800" b="1" dirty="0" smtClean="0">
                <a:latin typeface="Arial Black" panose="020B0A04020102020204" pitchFamily="34" charset="0"/>
              </a:rPr>
              <a:t>Terraform</a:t>
            </a:r>
          </a:p>
          <a:p>
            <a:endParaRPr lang="en-US" b="1" dirty="0">
              <a:latin typeface="Arial Black" panose="020B0A04020102020204" pitchFamily="34" charset="0"/>
            </a:endParaRPr>
          </a:p>
          <a:p>
            <a:r>
              <a:rPr lang="en-US" dirty="0">
                <a:latin typeface="Arial" panose="020B0604020202020204" pitchFamily="34" charset="0"/>
                <a:cs typeface="Arial" panose="020B0604020202020204" pitchFamily="34" charset="0"/>
              </a:rPr>
              <a:t>Terraform is an open-source infrastructure as code (</a:t>
            </a:r>
            <a:r>
              <a:rPr lang="en-US" dirty="0" err="1">
                <a:latin typeface="Arial" panose="020B0604020202020204" pitchFamily="34" charset="0"/>
                <a:cs typeface="Arial" panose="020B0604020202020204" pitchFamily="34" charset="0"/>
              </a:rPr>
              <a:t>IaC</a:t>
            </a:r>
            <a:r>
              <a:rPr lang="en-US" dirty="0">
                <a:latin typeface="Arial" panose="020B0604020202020204" pitchFamily="34" charset="0"/>
                <a:cs typeface="Arial" panose="020B0604020202020204" pitchFamily="34" charset="0"/>
              </a:rPr>
              <a:t>) tool developed by </a:t>
            </a:r>
            <a:r>
              <a:rPr lang="en-US" dirty="0" err="1">
                <a:latin typeface="Arial" panose="020B0604020202020204" pitchFamily="34" charset="0"/>
                <a:cs typeface="Arial" panose="020B0604020202020204" pitchFamily="34" charset="0"/>
              </a:rPr>
              <a:t>HashiCorp</a:t>
            </a:r>
            <a:r>
              <a:rPr lang="en-US" dirty="0" smtClean="0">
                <a:latin typeface="Arial" panose="020B0604020202020204" pitchFamily="34" charset="0"/>
                <a:cs typeface="Arial" panose="020B0604020202020204" pitchFamily="34" charset="0"/>
              </a:rPr>
              <a:t>.</a:t>
            </a:r>
          </a:p>
          <a:p>
            <a:r>
              <a:rPr lang="en-US" dirty="0" smtClean="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It enables you to define and provision infrastructure in a declarative configuration language called </a:t>
            </a:r>
            <a:r>
              <a:rPr lang="en-US" b="1" dirty="0">
                <a:latin typeface="Arial" panose="020B0604020202020204" pitchFamily="34" charset="0"/>
                <a:cs typeface="Arial" panose="020B0604020202020204" pitchFamily="34" charset="0"/>
              </a:rPr>
              <a:t>HCL</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HashiCorp</a:t>
            </a:r>
            <a:r>
              <a:rPr lang="en-US" dirty="0">
                <a:latin typeface="Arial" panose="020B0604020202020204" pitchFamily="34" charset="0"/>
                <a:cs typeface="Arial" panose="020B0604020202020204" pitchFamily="34" charset="0"/>
              </a:rPr>
              <a:t> Configuration Language). </a:t>
            </a:r>
            <a:endParaRPr lang="en-US" dirty="0" smtClean="0">
              <a:latin typeface="Arial" panose="020B0604020202020204" pitchFamily="34" charset="0"/>
              <a:cs typeface="Arial" panose="020B0604020202020204" pitchFamily="34" charset="0"/>
            </a:endParaRPr>
          </a:p>
          <a:p>
            <a:r>
              <a:rPr lang="en-US" dirty="0" smtClean="0">
                <a:latin typeface="Arial" panose="020B0604020202020204" pitchFamily="34" charset="0"/>
                <a:cs typeface="Arial" panose="020B0604020202020204" pitchFamily="34" charset="0"/>
              </a:rPr>
              <a:t>With </a:t>
            </a:r>
            <a:r>
              <a:rPr lang="en-US" dirty="0">
                <a:latin typeface="Arial" panose="020B0604020202020204" pitchFamily="34" charset="0"/>
                <a:cs typeface="Arial" panose="020B0604020202020204" pitchFamily="34" charset="0"/>
              </a:rPr>
              <a:t>Terraform, you can manage resources across multiple cloud providers, such as AWS, Azure, Google Cloud, and even on-premises data centers. </a:t>
            </a:r>
            <a:endParaRPr lang="en-US" dirty="0" smtClean="0">
              <a:latin typeface="Arial" panose="020B0604020202020204" pitchFamily="34" charset="0"/>
              <a:cs typeface="Arial" panose="020B0604020202020204" pitchFamily="34" charset="0"/>
            </a:endParaRPr>
          </a:p>
          <a:p>
            <a:r>
              <a:rPr lang="en-US" dirty="0" smtClean="0">
                <a:latin typeface="Arial" panose="020B0604020202020204" pitchFamily="34" charset="0"/>
                <a:cs typeface="Arial" panose="020B0604020202020204" pitchFamily="34" charset="0"/>
              </a:rPr>
              <a:t>It </a:t>
            </a:r>
            <a:r>
              <a:rPr lang="en-US" dirty="0">
                <a:latin typeface="Arial" panose="020B0604020202020204" pitchFamily="34" charset="0"/>
                <a:cs typeface="Arial" panose="020B0604020202020204" pitchFamily="34" charset="0"/>
              </a:rPr>
              <a:t>allows you to define your infrastructure, automate its provisioning, and manage it in a consistent and repeatable way.</a:t>
            </a:r>
          </a:p>
          <a:p>
            <a:endParaRPr lang="en-IN" dirty="0" smtClean="0">
              <a:latin typeface="Arial" panose="020B0604020202020204" pitchFamily="34" charset="0"/>
              <a:cs typeface="Arial" panose="020B0604020202020204" pitchFamily="34" charset="0"/>
            </a:endParaRPr>
          </a:p>
          <a:p>
            <a:endParaRPr lang="en-IN" dirty="0" smtClean="0">
              <a:latin typeface="Arial" panose="020B0604020202020204" pitchFamily="34" charset="0"/>
              <a:cs typeface="Arial" panose="020B0604020202020204" pitchFamily="34" charset="0"/>
            </a:endParaRPr>
          </a:p>
          <a:p>
            <a:r>
              <a:rPr lang="en-US" b="1" dirty="0">
                <a:latin typeface="Arial Black" panose="020B0A04020102020204" pitchFamily="34" charset="0"/>
              </a:rPr>
              <a:t>Key Concepts</a:t>
            </a:r>
          </a:p>
          <a:p>
            <a:r>
              <a:rPr lang="en-US" b="1" dirty="0">
                <a:latin typeface="Arial Black" panose="020B0A04020102020204" pitchFamily="34" charset="0"/>
              </a:rPr>
              <a:t>Infrastructure as Code (</a:t>
            </a:r>
            <a:r>
              <a:rPr lang="en-US" b="1" dirty="0" err="1">
                <a:latin typeface="Arial Black" panose="020B0A04020102020204" pitchFamily="34" charset="0"/>
              </a:rPr>
              <a:t>IaC</a:t>
            </a:r>
            <a:r>
              <a:rPr lang="en-US" b="1" dirty="0">
                <a:latin typeface="Arial" panose="020B0604020202020204" pitchFamily="34" charset="0"/>
                <a:cs typeface="Arial" panose="020B0604020202020204" pitchFamily="34" charset="0"/>
              </a:rPr>
              <a:t>)</a:t>
            </a:r>
            <a:r>
              <a:rPr lang="en-US" dirty="0">
                <a:latin typeface="Arial" panose="020B0604020202020204" pitchFamily="34" charset="0"/>
                <a:cs typeface="Arial" panose="020B0604020202020204" pitchFamily="34" charset="0"/>
              </a:rPr>
              <a:t>: Terraform allows you to describe your infrastructure using code. This means that your infrastructure can be versioned, stored in source control, and treated like any other software project</a:t>
            </a:r>
            <a:r>
              <a:rPr lang="en-US" dirty="0"/>
              <a:t>.</a:t>
            </a:r>
          </a:p>
          <a:p>
            <a:r>
              <a:rPr lang="en-US" b="1" dirty="0">
                <a:latin typeface="Arial Black" panose="020B0A04020102020204" pitchFamily="34" charset="0"/>
              </a:rPr>
              <a:t>Declarative Syntax</a:t>
            </a:r>
            <a:r>
              <a:rPr lang="en-US" dirty="0">
                <a:latin typeface="Arial Black" panose="020B0A04020102020204" pitchFamily="34" charset="0"/>
              </a:rPr>
              <a:t>: </a:t>
            </a:r>
            <a:r>
              <a:rPr lang="en-US" dirty="0">
                <a:latin typeface="Arial" panose="020B0604020202020204" pitchFamily="34" charset="0"/>
                <a:cs typeface="Arial" panose="020B0604020202020204" pitchFamily="34" charset="0"/>
              </a:rPr>
              <a:t>Terraform uses a declarative approach to define infrastructure. You describe </a:t>
            </a:r>
            <a:r>
              <a:rPr lang="en-US" i="1" dirty="0">
                <a:latin typeface="Arial" panose="020B0604020202020204" pitchFamily="34" charset="0"/>
                <a:cs typeface="Arial" panose="020B0604020202020204" pitchFamily="34" charset="0"/>
              </a:rPr>
              <a:t>what</a:t>
            </a:r>
            <a:r>
              <a:rPr lang="en-US" dirty="0">
                <a:latin typeface="Arial" panose="020B0604020202020204" pitchFamily="34" charset="0"/>
                <a:cs typeface="Arial" panose="020B0604020202020204" pitchFamily="34" charset="0"/>
              </a:rPr>
              <a:t> you want, and Terraform determines </a:t>
            </a:r>
            <a:r>
              <a:rPr lang="en-US" i="1" dirty="0">
                <a:latin typeface="Arial" panose="020B0604020202020204" pitchFamily="34" charset="0"/>
                <a:cs typeface="Arial" panose="020B0604020202020204" pitchFamily="34" charset="0"/>
              </a:rPr>
              <a:t>how</a:t>
            </a:r>
            <a:r>
              <a:rPr lang="en-US" dirty="0">
                <a:latin typeface="Arial" panose="020B0604020202020204" pitchFamily="34" charset="0"/>
                <a:cs typeface="Arial" panose="020B0604020202020204" pitchFamily="34" charset="0"/>
              </a:rPr>
              <a:t> to create and manage the infrastructure for you.</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08276952"/>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lstStyle/>
          <a:p>
            <a:r>
              <a:rPr lang="en-US" dirty="0">
                <a:latin typeface="Arial Black" panose="020B0A04020102020204" pitchFamily="34" charset="0"/>
                <a:cs typeface="Arial" panose="020B0604020202020204" pitchFamily="34" charset="0"/>
              </a:rPr>
              <a:t>Terraform Block: </a:t>
            </a:r>
            <a:r>
              <a:rPr lang="en-US" dirty="0">
                <a:latin typeface="Arial" panose="020B0604020202020204" pitchFamily="34" charset="0"/>
                <a:cs typeface="Arial" panose="020B0604020202020204" pitchFamily="34" charset="0"/>
              </a:rPr>
              <a:t>Specifies the version and source of the AWS provider, in this case, version 5.0 of the AWS provider (</a:t>
            </a:r>
            <a:r>
              <a:rPr lang="en-US" dirty="0" err="1">
                <a:latin typeface="Arial" panose="020B0604020202020204" pitchFamily="34" charset="0"/>
                <a:cs typeface="Arial" panose="020B0604020202020204" pitchFamily="34" charset="0"/>
              </a:rPr>
              <a:t>hashicorp</a:t>
            </a:r>
            <a:r>
              <a:rPr lang="en-US" dirty="0">
                <a:latin typeface="Arial" panose="020B0604020202020204" pitchFamily="34" charset="0"/>
                <a:cs typeface="Arial" panose="020B0604020202020204" pitchFamily="34" charset="0"/>
              </a:rPr>
              <a:t>/</a:t>
            </a:r>
            <a:r>
              <a:rPr lang="en-US" dirty="0" err="1">
                <a:latin typeface="Arial" panose="020B0604020202020204" pitchFamily="34" charset="0"/>
                <a:cs typeface="Arial" panose="020B0604020202020204" pitchFamily="34" charset="0"/>
              </a:rPr>
              <a:t>aws</a:t>
            </a:r>
            <a:r>
              <a:rPr lang="en-US" dirty="0" smtClean="0">
                <a:latin typeface="Arial" panose="020B0604020202020204" pitchFamily="34" charset="0"/>
                <a:cs typeface="Arial" panose="020B0604020202020204" pitchFamily="34" charset="0"/>
              </a:rPr>
              <a:t>).</a:t>
            </a:r>
          </a:p>
          <a:p>
            <a:r>
              <a:rPr lang="en-US" dirty="0" smtClean="0">
                <a:latin typeface="Arial Black" panose="020B0A04020102020204" pitchFamily="34" charset="0"/>
                <a:cs typeface="Arial" panose="020B0604020202020204" pitchFamily="34" charset="0"/>
              </a:rPr>
              <a:t>Provider </a:t>
            </a:r>
            <a:r>
              <a:rPr lang="en-US" dirty="0">
                <a:latin typeface="Arial Black" panose="020B0A04020102020204" pitchFamily="34" charset="0"/>
                <a:cs typeface="Arial" panose="020B0604020202020204" pitchFamily="34" charset="0"/>
              </a:rPr>
              <a:t>Block: </a:t>
            </a:r>
            <a:r>
              <a:rPr lang="en-US" dirty="0">
                <a:latin typeface="Arial" panose="020B0604020202020204" pitchFamily="34" charset="0"/>
                <a:cs typeface="Arial" panose="020B0604020202020204" pitchFamily="34" charset="0"/>
              </a:rPr>
              <a:t>Configures the AWS provider to use the region eu-central-1 (Frankfurt). This is where all resources will be provisioned</a:t>
            </a:r>
            <a:r>
              <a:rPr lang="en-US" dirty="0" smtClean="0">
                <a:latin typeface="Arial" panose="020B0604020202020204" pitchFamily="34" charset="0"/>
                <a:cs typeface="Arial" panose="020B0604020202020204" pitchFamily="34" charset="0"/>
              </a:rPr>
              <a:t>.</a:t>
            </a:r>
          </a:p>
          <a:p>
            <a:r>
              <a:rPr lang="en-IN" dirty="0" smtClean="0">
                <a:latin typeface="Arial" panose="020B0604020202020204" pitchFamily="34" charset="0"/>
                <a:cs typeface="Arial" panose="020B0604020202020204" pitchFamily="34" charset="0"/>
              </a:rPr>
              <a:t>After run below commands in visual studio code</a:t>
            </a:r>
          </a:p>
          <a:p>
            <a:r>
              <a:rPr lang="en-IN" dirty="0" smtClean="0">
                <a:latin typeface="Arial" panose="020B0604020202020204" pitchFamily="34" charset="0"/>
                <a:cs typeface="Arial" panose="020B0604020202020204" pitchFamily="34" charset="0"/>
              </a:rPr>
              <a:t>Step 2: </a:t>
            </a:r>
            <a:r>
              <a:rPr lang="en-IN" dirty="0" err="1" smtClean="0">
                <a:latin typeface="Arial" panose="020B0604020202020204" pitchFamily="34" charset="0"/>
                <a:cs typeface="Arial" panose="020B0604020202020204" pitchFamily="34" charset="0"/>
              </a:rPr>
              <a:t>aws</a:t>
            </a:r>
            <a:r>
              <a:rPr lang="en-IN" dirty="0" smtClean="0">
                <a:latin typeface="Arial" panose="020B0604020202020204" pitchFamily="34" charset="0"/>
                <a:cs typeface="Arial" panose="020B0604020202020204" pitchFamily="34" charset="0"/>
              </a:rPr>
              <a:t> configure </a:t>
            </a:r>
          </a:p>
          <a:p>
            <a:endParaRPr lang="en-IN" dirty="0">
              <a:latin typeface="Arial" panose="020B0604020202020204" pitchFamily="34" charset="0"/>
              <a:cs typeface="Arial" panose="020B0604020202020204" pitchFamily="34" charset="0"/>
            </a:endParaRPr>
          </a:p>
          <a:p>
            <a:endParaRPr lang="en-IN" dirty="0" smtClean="0">
              <a:latin typeface="Arial" panose="020B0604020202020204" pitchFamily="34" charset="0"/>
              <a:cs typeface="Arial" panose="020B0604020202020204" pitchFamily="34" charset="0"/>
            </a:endParaRPr>
          </a:p>
          <a:p>
            <a:endParaRPr lang="en-IN" dirty="0" smtClean="0">
              <a:latin typeface="Arial" panose="020B0604020202020204" pitchFamily="34" charset="0"/>
              <a:cs typeface="Arial" panose="020B0604020202020204" pitchFamily="34" charset="0"/>
            </a:endParaRPr>
          </a:p>
          <a:p>
            <a:r>
              <a:rPr lang="en-IN" dirty="0" smtClean="0">
                <a:latin typeface="Arial" panose="020B0604020202020204" pitchFamily="34" charset="0"/>
                <a:cs typeface="Arial" panose="020B0604020202020204" pitchFamily="34" charset="0"/>
              </a:rPr>
              <a:t>Step 3 : terraform </a:t>
            </a:r>
            <a:r>
              <a:rPr lang="en-IN" dirty="0" err="1" smtClean="0">
                <a:latin typeface="Arial" panose="020B0604020202020204" pitchFamily="34" charset="0"/>
                <a:cs typeface="Arial" panose="020B0604020202020204" pitchFamily="34" charset="0"/>
              </a:rPr>
              <a:t>init</a:t>
            </a:r>
            <a:endParaRPr lang="en-IN" dirty="0" smtClean="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The terraform </a:t>
            </a:r>
            <a:r>
              <a:rPr lang="en-US" dirty="0" err="1">
                <a:latin typeface="Arial" panose="020B0604020202020204" pitchFamily="34" charset="0"/>
                <a:cs typeface="Arial" panose="020B0604020202020204" pitchFamily="34" charset="0"/>
              </a:rPr>
              <a:t>init</a:t>
            </a:r>
            <a:r>
              <a:rPr lang="en-US" dirty="0">
                <a:latin typeface="Arial" panose="020B0604020202020204" pitchFamily="34" charset="0"/>
                <a:cs typeface="Arial" panose="020B0604020202020204" pitchFamily="34" charset="0"/>
              </a:rPr>
              <a:t> command initializes a working directory for use with Terraform</a:t>
            </a:r>
            <a:endParaRPr lang="en-IN" dirty="0">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stretch>
            <a:fillRect/>
          </a:stretch>
        </p:blipFill>
        <p:spPr>
          <a:xfrm>
            <a:off x="0" y="2354478"/>
            <a:ext cx="11811786" cy="1246562"/>
          </a:xfrm>
          <a:prstGeom prst="rect">
            <a:avLst/>
          </a:prstGeom>
        </p:spPr>
      </p:pic>
      <p:pic>
        <p:nvPicPr>
          <p:cNvPr id="5" name="Picture 4"/>
          <p:cNvPicPr>
            <a:picLocks noChangeAspect="1"/>
          </p:cNvPicPr>
          <p:nvPr/>
        </p:nvPicPr>
        <p:blipFill>
          <a:blip r:embed="rId3"/>
          <a:stretch>
            <a:fillRect/>
          </a:stretch>
        </p:blipFill>
        <p:spPr>
          <a:xfrm>
            <a:off x="0" y="4548653"/>
            <a:ext cx="12192000" cy="2238646"/>
          </a:xfrm>
          <a:prstGeom prst="rect">
            <a:avLst/>
          </a:prstGeom>
        </p:spPr>
      </p:pic>
    </p:spTree>
    <p:extLst>
      <p:ext uri="{BB962C8B-B14F-4D97-AF65-F5344CB8AC3E}">
        <p14:creationId xmlns:p14="http://schemas.microsoft.com/office/powerpoint/2010/main" val="275024725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normAutofit lnSpcReduction="10000"/>
          </a:bodyPr>
          <a:lstStyle/>
          <a:p>
            <a:r>
              <a:rPr lang="en-US" dirty="0" smtClean="0">
                <a:latin typeface="Arial Black" panose="020B0A04020102020204" pitchFamily="34" charset="0"/>
              </a:rPr>
              <a:t>main.tf</a:t>
            </a:r>
          </a:p>
          <a:p>
            <a:r>
              <a:rPr lang="en-US" dirty="0" smtClean="0">
                <a:latin typeface="Arial" panose="020B0604020202020204" pitchFamily="34" charset="0"/>
                <a:cs typeface="Arial" panose="020B0604020202020204" pitchFamily="34" charset="0"/>
              </a:rPr>
              <a:t>This </a:t>
            </a:r>
            <a:r>
              <a:rPr lang="en-US" dirty="0">
                <a:latin typeface="Arial" panose="020B0604020202020204" pitchFamily="34" charset="0"/>
                <a:cs typeface="Arial" panose="020B0604020202020204" pitchFamily="34" charset="0"/>
              </a:rPr>
              <a:t>file contains the main configuration, which includes the creation of a VPC, subnets, internet gateway, route tables, security groups, EC2 instance, S3 bucket, RDS instance, and EBS volume</a:t>
            </a:r>
            <a:r>
              <a:rPr lang="en-US" dirty="0" smtClean="0">
                <a:latin typeface="Arial" panose="020B0604020202020204" pitchFamily="34" charset="0"/>
                <a:cs typeface="Arial" panose="020B0604020202020204" pitchFamily="34" charset="0"/>
              </a:rPr>
              <a:t>.</a:t>
            </a:r>
          </a:p>
          <a:p>
            <a:r>
              <a:rPr lang="en-US" dirty="0" err="1" smtClean="0">
                <a:latin typeface="Arial" panose="020B0604020202020204" pitchFamily="34" charset="0"/>
                <a:cs typeface="Arial" panose="020B0604020202020204" pitchFamily="34" charset="0"/>
              </a:rPr>
              <a:t>Vpc</a:t>
            </a:r>
            <a:r>
              <a:rPr lang="en-US" dirty="0" smtClean="0">
                <a:latin typeface="Arial" panose="020B0604020202020204" pitchFamily="34" charset="0"/>
                <a:cs typeface="Arial" panose="020B0604020202020204" pitchFamily="34" charset="0"/>
              </a:rPr>
              <a:t> code:</a:t>
            </a:r>
            <a:endParaRPr lang="en-US" dirty="0">
              <a:latin typeface="Arial" panose="020B0604020202020204" pitchFamily="34" charset="0"/>
              <a:cs typeface="Arial" panose="020B0604020202020204" pitchFamily="34" charset="0"/>
            </a:endParaRPr>
          </a:p>
          <a:p>
            <a:r>
              <a:rPr lang="en-IN" dirty="0">
                <a:latin typeface="Arial" panose="020B0604020202020204" pitchFamily="34" charset="0"/>
                <a:cs typeface="Arial" panose="020B0604020202020204" pitchFamily="34" charset="0"/>
              </a:rPr>
              <a:t>resource "</a:t>
            </a:r>
            <a:r>
              <a:rPr lang="en-IN" dirty="0" err="1">
                <a:latin typeface="Arial" panose="020B0604020202020204" pitchFamily="34" charset="0"/>
                <a:cs typeface="Arial" panose="020B0604020202020204" pitchFamily="34" charset="0"/>
              </a:rPr>
              <a:t>aws_vpc</a:t>
            </a:r>
            <a:r>
              <a:rPr lang="en-IN" dirty="0">
                <a:latin typeface="Arial" panose="020B0604020202020204" pitchFamily="34" charset="0"/>
                <a:cs typeface="Arial" panose="020B0604020202020204" pitchFamily="34" charset="0"/>
              </a:rPr>
              <a:t>" "main" {</a:t>
            </a:r>
          </a:p>
          <a:p>
            <a:pPr marL="0" indent="0">
              <a:buNone/>
            </a:pPr>
            <a:r>
              <a:rPr lang="en-IN" dirty="0" smtClean="0">
                <a:latin typeface="Arial" panose="020B0604020202020204" pitchFamily="34" charset="0"/>
                <a:cs typeface="Arial" panose="020B0604020202020204" pitchFamily="34" charset="0"/>
              </a:rPr>
              <a:t>      </a:t>
            </a:r>
            <a:r>
              <a:rPr lang="en-IN" dirty="0" err="1">
                <a:latin typeface="Arial" panose="020B0604020202020204" pitchFamily="34" charset="0"/>
                <a:cs typeface="Arial" panose="020B0604020202020204" pitchFamily="34" charset="0"/>
              </a:rPr>
              <a:t>cidr_block</a:t>
            </a:r>
            <a:r>
              <a:rPr lang="en-IN" dirty="0">
                <a:latin typeface="Arial" panose="020B0604020202020204" pitchFamily="34" charset="0"/>
                <a:cs typeface="Arial" panose="020B0604020202020204" pitchFamily="34" charset="0"/>
              </a:rPr>
              <a:t> = "10.0.0.0/16"</a:t>
            </a:r>
          </a:p>
          <a:p>
            <a:pPr marL="0" indent="0">
              <a:buNone/>
            </a:pPr>
            <a:r>
              <a:rPr lang="en-IN" dirty="0" smtClean="0">
                <a:latin typeface="Arial" panose="020B0604020202020204" pitchFamily="34" charset="0"/>
                <a:cs typeface="Arial" panose="020B0604020202020204" pitchFamily="34" charset="0"/>
              </a:rPr>
              <a:t>       </a:t>
            </a:r>
            <a:r>
              <a:rPr lang="en-IN" dirty="0" err="1">
                <a:latin typeface="Arial" panose="020B0604020202020204" pitchFamily="34" charset="0"/>
                <a:cs typeface="Arial" panose="020B0604020202020204" pitchFamily="34" charset="0"/>
              </a:rPr>
              <a:t>enable_dns_support</a:t>
            </a:r>
            <a:r>
              <a:rPr lang="en-IN" dirty="0">
                <a:latin typeface="Arial" panose="020B0604020202020204" pitchFamily="34" charset="0"/>
                <a:cs typeface="Arial" panose="020B0604020202020204" pitchFamily="34" charset="0"/>
              </a:rPr>
              <a:t> = true</a:t>
            </a:r>
          </a:p>
          <a:p>
            <a:pPr marL="0" indent="0">
              <a:buNone/>
            </a:pPr>
            <a:r>
              <a:rPr lang="en-IN" dirty="0" smtClean="0">
                <a:latin typeface="Arial" panose="020B0604020202020204" pitchFamily="34" charset="0"/>
                <a:cs typeface="Arial" panose="020B0604020202020204" pitchFamily="34" charset="0"/>
              </a:rPr>
              <a:t>       </a:t>
            </a:r>
            <a:r>
              <a:rPr lang="en-IN" dirty="0" err="1">
                <a:latin typeface="Arial" panose="020B0604020202020204" pitchFamily="34" charset="0"/>
                <a:cs typeface="Arial" panose="020B0604020202020204" pitchFamily="34" charset="0"/>
              </a:rPr>
              <a:t>enable_dns_hostnames</a:t>
            </a:r>
            <a:r>
              <a:rPr lang="en-IN" dirty="0">
                <a:latin typeface="Arial" panose="020B0604020202020204" pitchFamily="34" charset="0"/>
                <a:cs typeface="Arial" panose="020B0604020202020204" pitchFamily="34" charset="0"/>
              </a:rPr>
              <a:t> = true</a:t>
            </a:r>
          </a:p>
          <a:p>
            <a:pPr marL="0" indent="0">
              <a:buNone/>
            </a:pPr>
            <a:r>
              <a:rPr lang="en-IN" dirty="0" smtClean="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tags = {</a:t>
            </a:r>
          </a:p>
          <a:p>
            <a:pPr marL="0" indent="0">
              <a:buNone/>
            </a:pPr>
            <a:r>
              <a:rPr lang="en-IN" dirty="0" smtClean="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Name = "main-</a:t>
            </a:r>
            <a:r>
              <a:rPr lang="en-IN" dirty="0" err="1">
                <a:latin typeface="Arial" panose="020B0604020202020204" pitchFamily="34" charset="0"/>
                <a:cs typeface="Arial" panose="020B0604020202020204" pitchFamily="34" charset="0"/>
              </a:rPr>
              <a:t>vpc</a:t>
            </a:r>
            <a:r>
              <a:rPr lang="en-IN" dirty="0">
                <a:latin typeface="Arial" panose="020B0604020202020204" pitchFamily="34" charset="0"/>
                <a:cs typeface="Arial" panose="020B0604020202020204" pitchFamily="34" charset="0"/>
              </a:rPr>
              <a:t>"</a:t>
            </a:r>
          </a:p>
          <a:p>
            <a:pPr marL="0" indent="0">
              <a:buNone/>
            </a:pPr>
            <a:r>
              <a:rPr lang="en-IN" dirty="0" smtClean="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a:t>
            </a:r>
          </a:p>
          <a:p>
            <a:pPr marL="0" indent="0">
              <a:buNone/>
            </a:pPr>
            <a:r>
              <a:rPr lang="en-IN" dirty="0" smtClean="0">
                <a:latin typeface="Arial" panose="020B0604020202020204" pitchFamily="34" charset="0"/>
                <a:cs typeface="Arial" panose="020B0604020202020204" pitchFamily="34" charset="0"/>
              </a:rPr>
              <a:t>     }</a:t>
            </a:r>
          </a:p>
          <a:p>
            <a:pPr marL="0" indent="0">
              <a:buNone/>
            </a:pPr>
            <a:r>
              <a:rPr lang="en-IN" dirty="0" smtClean="0">
                <a:latin typeface="Arial" panose="020B0604020202020204" pitchFamily="34" charset="0"/>
                <a:cs typeface="Arial" panose="020B0604020202020204" pitchFamily="34" charset="0"/>
              </a:rPr>
              <a:t>Code explanation:</a:t>
            </a:r>
            <a:endParaRPr lang="en-IN"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VPC: Creates a Virtual Private Cloud (VPC) with a CIDR block 10.0.0.0/16, which allows you to create up to 65,536 private IP addresses</a:t>
            </a:r>
            <a:r>
              <a:rPr lang="en-US" dirty="0" smtClean="0">
                <a:latin typeface="Arial" panose="020B0604020202020204" pitchFamily="34" charset="0"/>
                <a:cs typeface="Arial" panose="020B0604020202020204" pitchFamily="34" charset="0"/>
              </a:rPr>
              <a:t>.</a:t>
            </a:r>
          </a:p>
          <a:p>
            <a:r>
              <a:rPr lang="en-US" dirty="0" smtClean="0">
                <a:latin typeface="Arial" panose="020B0604020202020204" pitchFamily="34" charset="0"/>
                <a:cs typeface="Arial" panose="020B0604020202020204" pitchFamily="34" charset="0"/>
              </a:rPr>
              <a:t>DNS </a:t>
            </a:r>
            <a:r>
              <a:rPr lang="en-US" dirty="0">
                <a:latin typeface="Arial" panose="020B0604020202020204" pitchFamily="34" charset="0"/>
                <a:cs typeface="Arial" panose="020B0604020202020204" pitchFamily="34" charset="0"/>
              </a:rPr>
              <a:t>Support: Enables DNS resolution and DNS hostnames within the VPC to simplify the management of instances.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3757521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803" y="0"/>
            <a:ext cx="12182197" cy="6858000"/>
          </a:xfrm>
        </p:spPr>
        <p:txBody>
          <a:bodyPr>
            <a:normAutofit fontScale="85000" lnSpcReduction="20000"/>
          </a:bodyPr>
          <a:lstStyle/>
          <a:p>
            <a:r>
              <a:rPr lang="en-IN" dirty="0">
                <a:latin typeface="Arial Black" panose="020B0A04020102020204" pitchFamily="34" charset="0"/>
              </a:rPr>
              <a:t>Subnet </a:t>
            </a:r>
            <a:r>
              <a:rPr lang="en-IN" dirty="0" smtClean="0">
                <a:latin typeface="Arial Black" panose="020B0A04020102020204" pitchFamily="34" charset="0"/>
              </a:rPr>
              <a:t>Setup code:</a:t>
            </a:r>
          </a:p>
          <a:p>
            <a:r>
              <a:rPr lang="en-IN" dirty="0"/>
              <a:t>resource "</a:t>
            </a:r>
            <a:r>
              <a:rPr lang="en-IN" dirty="0" err="1"/>
              <a:t>aws_subnet</a:t>
            </a:r>
            <a:r>
              <a:rPr lang="en-IN" dirty="0"/>
              <a:t>" "</a:t>
            </a:r>
            <a:r>
              <a:rPr lang="en-IN" dirty="0" err="1"/>
              <a:t>subnet_a</a:t>
            </a:r>
            <a:r>
              <a:rPr lang="en-IN" dirty="0"/>
              <a:t>" {</a:t>
            </a:r>
          </a:p>
          <a:p>
            <a:pPr marL="0" indent="0">
              <a:buNone/>
            </a:pPr>
            <a:r>
              <a:rPr lang="en-IN" dirty="0" smtClean="0"/>
              <a:t>       </a:t>
            </a:r>
            <a:r>
              <a:rPr lang="en-IN" dirty="0" err="1"/>
              <a:t>vpc_id</a:t>
            </a:r>
            <a:r>
              <a:rPr lang="en-IN" dirty="0"/>
              <a:t>     = aws_vpc.main.id</a:t>
            </a:r>
          </a:p>
          <a:p>
            <a:pPr marL="0" indent="0">
              <a:buNone/>
            </a:pPr>
            <a:r>
              <a:rPr lang="en-IN" dirty="0" smtClean="0"/>
              <a:t>        </a:t>
            </a:r>
            <a:r>
              <a:rPr lang="en-IN" dirty="0" err="1"/>
              <a:t>cidr_block</a:t>
            </a:r>
            <a:r>
              <a:rPr lang="en-IN" dirty="0"/>
              <a:t> = "10.0.1.0/24"</a:t>
            </a:r>
          </a:p>
          <a:p>
            <a:pPr marL="0" indent="0">
              <a:buNone/>
            </a:pPr>
            <a:r>
              <a:rPr lang="en-IN" dirty="0" smtClean="0"/>
              <a:t>        </a:t>
            </a:r>
            <a:r>
              <a:rPr lang="en-IN" dirty="0" err="1"/>
              <a:t>availability_zone</a:t>
            </a:r>
            <a:r>
              <a:rPr lang="en-IN" dirty="0"/>
              <a:t> = "eu-central-1a"</a:t>
            </a:r>
          </a:p>
          <a:p>
            <a:pPr marL="0" indent="0">
              <a:buNone/>
            </a:pPr>
            <a:r>
              <a:rPr lang="en-IN" dirty="0" smtClean="0"/>
              <a:t>        </a:t>
            </a:r>
            <a:r>
              <a:rPr lang="en-IN" dirty="0" err="1"/>
              <a:t>map_public_ip_on_launch</a:t>
            </a:r>
            <a:r>
              <a:rPr lang="en-IN" dirty="0"/>
              <a:t> = true</a:t>
            </a:r>
          </a:p>
          <a:p>
            <a:pPr marL="0" indent="0">
              <a:buNone/>
            </a:pPr>
            <a:r>
              <a:rPr lang="en-IN" dirty="0" smtClean="0"/>
              <a:t>         </a:t>
            </a:r>
            <a:r>
              <a:rPr lang="en-IN" dirty="0"/>
              <a:t>tags = {</a:t>
            </a:r>
          </a:p>
          <a:p>
            <a:pPr marL="0" indent="0">
              <a:buNone/>
            </a:pPr>
            <a:r>
              <a:rPr lang="en-IN" dirty="0" smtClean="0"/>
              <a:t>           </a:t>
            </a:r>
            <a:r>
              <a:rPr lang="en-IN" dirty="0"/>
              <a:t>Name = "subnet-a"</a:t>
            </a:r>
          </a:p>
          <a:p>
            <a:pPr marL="0" indent="0">
              <a:buNone/>
            </a:pPr>
            <a:r>
              <a:rPr lang="en-IN" dirty="0" smtClean="0"/>
              <a:t>          }</a:t>
            </a:r>
            <a:endParaRPr lang="en-IN" dirty="0"/>
          </a:p>
          <a:p>
            <a:pPr marL="0" indent="0">
              <a:buNone/>
            </a:pPr>
            <a:r>
              <a:rPr lang="en-IN" dirty="0" smtClean="0"/>
              <a:t>        }</a:t>
            </a:r>
            <a:endParaRPr lang="en-IN" dirty="0"/>
          </a:p>
          <a:p>
            <a:endParaRPr lang="en-IN" dirty="0"/>
          </a:p>
          <a:p>
            <a:pPr marL="0" indent="0">
              <a:buNone/>
            </a:pPr>
            <a:r>
              <a:rPr lang="en-IN" dirty="0" smtClean="0"/>
              <a:t>     resource </a:t>
            </a:r>
            <a:r>
              <a:rPr lang="en-IN" dirty="0"/>
              <a:t>"</a:t>
            </a:r>
            <a:r>
              <a:rPr lang="en-IN" dirty="0" err="1"/>
              <a:t>aws_subnet</a:t>
            </a:r>
            <a:r>
              <a:rPr lang="en-IN" dirty="0"/>
              <a:t>" "</a:t>
            </a:r>
            <a:r>
              <a:rPr lang="en-IN" dirty="0" err="1"/>
              <a:t>subnet_b</a:t>
            </a:r>
            <a:r>
              <a:rPr lang="en-IN" dirty="0"/>
              <a:t>" {</a:t>
            </a:r>
          </a:p>
          <a:p>
            <a:pPr marL="0" indent="0">
              <a:buNone/>
            </a:pPr>
            <a:r>
              <a:rPr lang="en-IN" dirty="0" smtClean="0"/>
              <a:t>       </a:t>
            </a:r>
            <a:r>
              <a:rPr lang="en-IN" dirty="0" err="1"/>
              <a:t>vpc_id</a:t>
            </a:r>
            <a:r>
              <a:rPr lang="en-IN" dirty="0"/>
              <a:t>     = aws_vpc.main.id</a:t>
            </a:r>
          </a:p>
          <a:p>
            <a:pPr marL="0" indent="0">
              <a:buNone/>
            </a:pPr>
            <a:r>
              <a:rPr lang="en-IN" dirty="0" smtClean="0"/>
              <a:t>       </a:t>
            </a:r>
            <a:r>
              <a:rPr lang="en-IN" dirty="0" err="1"/>
              <a:t>cidr_block</a:t>
            </a:r>
            <a:r>
              <a:rPr lang="en-IN" dirty="0"/>
              <a:t> = "10.0.2.0/24"</a:t>
            </a:r>
          </a:p>
          <a:p>
            <a:pPr marL="0" indent="0">
              <a:buNone/>
            </a:pPr>
            <a:r>
              <a:rPr lang="en-IN" dirty="0"/>
              <a:t> </a:t>
            </a:r>
            <a:r>
              <a:rPr lang="en-IN" dirty="0" smtClean="0"/>
              <a:t>       </a:t>
            </a:r>
            <a:r>
              <a:rPr lang="en-IN" dirty="0" err="1"/>
              <a:t>availability_zone</a:t>
            </a:r>
            <a:r>
              <a:rPr lang="en-IN" dirty="0"/>
              <a:t> = "eu-central-1b"</a:t>
            </a:r>
          </a:p>
          <a:p>
            <a:pPr marL="0" indent="0">
              <a:buNone/>
            </a:pPr>
            <a:r>
              <a:rPr lang="en-IN" dirty="0" smtClean="0"/>
              <a:t>        </a:t>
            </a:r>
            <a:r>
              <a:rPr lang="en-IN" dirty="0" err="1"/>
              <a:t>map_public_ip_on_launch</a:t>
            </a:r>
            <a:r>
              <a:rPr lang="en-IN" dirty="0"/>
              <a:t> = true</a:t>
            </a:r>
          </a:p>
          <a:p>
            <a:pPr marL="0" indent="0">
              <a:buNone/>
            </a:pPr>
            <a:r>
              <a:rPr lang="en-IN" dirty="0" smtClean="0"/>
              <a:t>        </a:t>
            </a:r>
            <a:r>
              <a:rPr lang="en-IN" dirty="0"/>
              <a:t>tags = {</a:t>
            </a:r>
          </a:p>
          <a:p>
            <a:pPr marL="0" indent="0">
              <a:buNone/>
            </a:pPr>
            <a:r>
              <a:rPr lang="en-IN" dirty="0"/>
              <a:t> </a:t>
            </a:r>
            <a:r>
              <a:rPr lang="en-IN" dirty="0" smtClean="0"/>
              <a:t>        </a:t>
            </a:r>
            <a:r>
              <a:rPr lang="en-IN" dirty="0"/>
              <a:t>Name = "subnet-b"</a:t>
            </a:r>
          </a:p>
          <a:p>
            <a:pPr marL="0" indent="0">
              <a:buNone/>
            </a:pPr>
            <a:r>
              <a:rPr lang="en-IN" dirty="0" smtClean="0"/>
              <a:t>       </a:t>
            </a:r>
            <a:r>
              <a:rPr lang="en-IN" dirty="0"/>
              <a:t>}</a:t>
            </a:r>
          </a:p>
          <a:p>
            <a:pPr marL="0" indent="0">
              <a:buNone/>
            </a:pPr>
            <a:r>
              <a:rPr lang="en-IN" dirty="0" smtClean="0"/>
              <a:t>     }</a:t>
            </a:r>
            <a:endParaRPr lang="en-IN" dirty="0"/>
          </a:p>
          <a:p>
            <a:endParaRPr lang="en-IN" dirty="0"/>
          </a:p>
        </p:txBody>
      </p:sp>
    </p:spTree>
    <p:extLst>
      <p:ext uri="{BB962C8B-B14F-4D97-AF65-F5344CB8AC3E}">
        <p14:creationId xmlns:p14="http://schemas.microsoft.com/office/powerpoint/2010/main" val="346543416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lstStyle/>
          <a:p>
            <a:r>
              <a:rPr lang="en-IN" dirty="0">
                <a:latin typeface="Arial Black" panose="020B0A04020102020204" pitchFamily="34" charset="0"/>
                <a:cs typeface="Arial" panose="020B0604020202020204" pitchFamily="34" charset="0"/>
              </a:rPr>
              <a:t>Subnets</a:t>
            </a:r>
            <a:r>
              <a:rPr lang="en-IN" dirty="0">
                <a:latin typeface="Arial" panose="020B0604020202020204" pitchFamily="34" charset="0"/>
                <a:cs typeface="Arial" panose="020B0604020202020204" pitchFamily="34" charset="0"/>
              </a:rPr>
              <a:t>: Two subnets are created</a:t>
            </a:r>
            <a:r>
              <a:rPr lang="en-IN" dirty="0" smtClean="0">
                <a:latin typeface="Arial" panose="020B0604020202020204" pitchFamily="34" charset="0"/>
                <a:cs typeface="Arial" panose="020B0604020202020204" pitchFamily="34" charset="0"/>
              </a:rPr>
              <a:t>:</a:t>
            </a:r>
          </a:p>
          <a:p>
            <a:r>
              <a:rPr lang="en-IN" dirty="0" smtClean="0">
                <a:latin typeface="Arial Black" panose="020B0A04020102020204" pitchFamily="34" charset="0"/>
                <a:cs typeface="Arial" panose="020B0604020202020204" pitchFamily="34" charset="0"/>
              </a:rPr>
              <a:t>Subnet </a:t>
            </a:r>
            <a:r>
              <a:rPr lang="en-IN" dirty="0">
                <a:latin typeface="Arial Black" panose="020B0A04020102020204" pitchFamily="34" charset="0"/>
                <a:cs typeface="Arial" panose="020B0604020202020204" pitchFamily="34" charset="0"/>
              </a:rPr>
              <a:t>A</a:t>
            </a:r>
            <a:r>
              <a:rPr lang="en-IN" dirty="0">
                <a:latin typeface="Arial" panose="020B0604020202020204" pitchFamily="34" charset="0"/>
                <a:cs typeface="Arial" panose="020B0604020202020204" pitchFamily="34" charset="0"/>
              </a:rPr>
              <a:t>: In Availability Zone eu-central-1a with CIDR block 10.0.1.0/24</a:t>
            </a:r>
            <a:r>
              <a:rPr lang="en-IN" dirty="0" smtClean="0">
                <a:latin typeface="Arial" panose="020B0604020202020204" pitchFamily="34" charset="0"/>
                <a:cs typeface="Arial" panose="020B0604020202020204" pitchFamily="34" charset="0"/>
              </a:rPr>
              <a:t>.</a:t>
            </a:r>
          </a:p>
          <a:p>
            <a:r>
              <a:rPr lang="en-IN" dirty="0" smtClean="0">
                <a:latin typeface="Arial Black" panose="020B0A04020102020204" pitchFamily="34" charset="0"/>
                <a:cs typeface="Arial" panose="020B0604020202020204" pitchFamily="34" charset="0"/>
              </a:rPr>
              <a:t>Subnet </a:t>
            </a:r>
            <a:r>
              <a:rPr lang="en-IN" dirty="0">
                <a:latin typeface="Arial Black" panose="020B0A04020102020204" pitchFamily="34" charset="0"/>
                <a:cs typeface="Arial" panose="020B0604020202020204" pitchFamily="34" charset="0"/>
              </a:rPr>
              <a:t>B</a:t>
            </a:r>
            <a:r>
              <a:rPr lang="en-IN" dirty="0">
                <a:latin typeface="Arial" panose="020B0604020202020204" pitchFamily="34" charset="0"/>
                <a:cs typeface="Arial" panose="020B0604020202020204" pitchFamily="34" charset="0"/>
              </a:rPr>
              <a:t>: In Availability Zone eu-central-1b with CIDR block 10.0.2.0/24</a:t>
            </a:r>
            <a:r>
              <a:rPr lang="en-IN" dirty="0" smtClean="0">
                <a:latin typeface="Arial" panose="020B0604020202020204" pitchFamily="34" charset="0"/>
                <a:cs typeface="Arial" panose="020B0604020202020204" pitchFamily="34" charset="0"/>
              </a:rPr>
              <a:t>.</a:t>
            </a:r>
          </a:p>
          <a:p>
            <a:r>
              <a:rPr lang="en-IN" dirty="0" smtClean="0">
                <a:latin typeface="Arial Black" panose="020B0A04020102020204" pitchFamily="34" charset="0"/>
                <a:cs typeface="Arial" panose="020B0604020202020204" pitchFamily="34" charset="0"/>
              </a:rPr>
              <a:t>Public </a:t>
            </a:r>
            <a:r>
              <a:rPr lang="en-IN" dirty="0">
                <a:latin typeface="Arial Black" panose="020B0A04020102020204" pitchFamily="34" charset="0"/>
                <a:cs typeface="Arial" panose="020B0604020202020204" pitchFamily="34" charset="0"/>
              </a:rPr>
              <a:t>IP Assignment</a:t>
            </a:r>
            <a:r>
              <a:rPr lang="en-IN" dirty="0">
                <a:latin typeface="Arial" panose="020B0604020202020204" pitchFamily="34" charset="0"/>
                <a:cs typeface="Arial" panose="020B0604020202020204" pitchFamily="34" charset="0"/>
              </a:rPr>
              <a:t>: Both subnets are configured to automatically assign public IP addresses to instances launched within them</a:t>
            </a:r>
            <a:r>
              <a:rPr lang="en-IN" dirty="0" smtClean="0">
                <a:latin typeface="Arial" panose="020B0604020202020204" pitchFamily="34" charset="0"/>
                <a:cs typeface="Arial" panose="020B0604020202020204" pitchFamily="34" charset="0"/>
              </a:rPr>
              <a:t>.</a:t>
            </a:r>
          </a:p>
          <a:p>
            <a:r>
              <a:rPr lang="en-IN" sz="1600" dirty="0" smtClean="0">
                <a:latin typeface="Arial Black" panose="020B0A04020102020204" pitchFamily="34" charset="0"/>
                <a:cs typeface="Arial" panose="020B0604020202020204" pitchFamily="34" charset="0"/>
              </a:rPr>
              <a:t>After add internet gateway code use this:</a:t>
            </a:r>
          </a:p>
          <a:p>
            <a:endParaRPr lang="en-IN" dirty="0" smtClean="0">
              <a:latin typeface="Arial" panose="020B0604020202020204" pitchFamily="34" charset="0"/>
              <a:cs typeface="Arial" panose="020B0604020202020204" pitchFamily="34" charset="0"/>
            </a:endParaRPr>
          </a:p>
          <a:p>
            <a:r>
              <a:rPr lang="en-IN" dirty="0" smtClean="0">
                <a:latin typeface="Arial" panose="020B0604020202020204" pitchFamily="34" charset="0"/>
                <a:cs typeface="Arial" panose="020B0604020202020204" pitchFamily="34" charset="0"/>
              </a:rPr>
              <a:t>resource </a:t>
            </a:r>
            <a:r>
              <a:rPr lang="en-IN" dirty="0">
                <a:latin typeface="Arial" panose="020B0604020202020204" pitchFamily="34" charset="0"/>
                <a:cs typeface="Arial" panose="020B0604020202020204" pitchFamily="34" charset="0"/>
              </a:rPr>
              <a:t>"</a:t>
            </a:r>
            <a:r>
              <a:rPr lang="en-IN" dirty="0" err="1">
                <a:latin typeface="Arial" panose="020B0604020202020204" pitchFamily="34" charset="0"/>
                <a:cs typeface="Arial" panose="020B0604020202020204" pitchFamily="34" charset="0"/>
              </a:rPr>
              <a:t>aws_internet_gateway</a:t>
            </a:r>
            <a:r>
              <a:rPr lang="en-IN" dirty="0">
                <a:latin typeface="Arial" panose="020B0604020202020204" pitchFamily="34" charset="0"/>
                <a:cs typeface="Arial" panose="020B0604020202020204" pitchFamily="34" charset="0"/>
              </a:rPr>
              <a:t>" "main" {</a:t>
            </a:r>
          </a:p>
          <a:p>
            <a:pPr marL="0" indent="0">
              <a:buNone/>
            </a:pPr>
            <a:r>
              <a:rPr lang="en-IN" dirty="0" smtClean="0">
                <a:latin typeface="Arial" panose="020B0604020202020204" pitchFamily="34" charset="0"/>
                <a:cs typeface="Arial" panose="020B0604020202020204" pitchFamily="34" charset="0"/>
              </a:rPr>
              <a:t>      </a:t>
            </a:r>
            <a:r>
              <a:rPr lang="en-IN" dirty="0" err="1">
                <a:latin typeface="Arial" panose="020B0604020202020204" pitchFamily="34" charset="0"/>
                <a:cs typeface="Arial" panose="020B0604020202020204" pitchFamily="34" charset="0"/>
              </a:rPr>
              <a:t>vpc_id</a:t>
            </a:r>
            <a:r>
              <a:rPr lang="en-IN" dirty="0">
                <a:latin typeface="Arial" panose="020B0604020202020204" pitchFamily="34" charset="0"/>
                <a:cs typeface="Arial" panose="020B0604020202020204" pitchFamily="34" charset="0"/>
              </a:rPr>
              <a:t> = aws_vpc.main.id</a:t>
            </a:r>
          </a:p>
          <a:p>
            <a:pPr marL="0" indent="0">
              <a:buNone/>
            </a:pPr>
            <a:r>
              <a:rPr lang="en-IN" dirty="0" smtClean="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tags = {</a:t>
            </a:r>
          </a:p>
          <a:p>
            <a:pPr marL="0" indent="0">
              <a:buNone/>
            </a:pPr>
            <a:r>
              <a:rPr lang="en-IN" dirty="0" smtClean="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Name = "main-</a:t>
            </a:r>
            <a:r>
              <a:rPr lang="en-IN" dirty="0" err="1">
                <a:latin typeface="Arial" panose="020B0604020202020204" pitchFamily="34" charset="0"/>
                <a:cs typeface="Arial" panose="020B0604020202020204" pitchFamily="34" charset="0"/>
              </a:rPr>
              <a:t>igw</a:t>
            </a:r>
            <a:r>
              <a:rPr lang="en-IN" dirty="0">
                <a:latin typeface="Arial" panose="020B0604020202020204" pitchFamily="34" charset="0"/>
                <a:cs typeface="Arial" panose="020B0604020202020204" pitchFamily="34" charset="0"/>
              </a:rPr>
              <a:t>"</a:t>
            </a:r>
          </a:p>
          <a:p>
            <a:pPr marL="0" indent="0">
              <a:buNone/>
            </a:pPr>
            <a:r>
              <a:rPr lang="en-IN" dirty="0" smtClean="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a:t>
            </a:r>
          </a:p>
          <a:p>
            <a:pPr marL="0" indent="0">
              <a:buNone/>
            </a:pPr>
            <a:r>
              <a:rPr lang="en-IN" dirty="0" smtClean="0">
                <a:latin typeface="Arial" panose="020B0604020202020204" pitchFamily="34" charset="0"/>
                <a:cs typeface="Arial" panose="020B0604020202020204" pitchFamily="34" charset="0"/>
              </a:rPr>
              <a:t>    }</a:t>
            </a:r>
          </a:p>
          <a:p>
            <a:pPr marL="0" indent="0">
              <a:buNone/>
            </a:pPr>
            <a:r>
              <a:rPr lang="en-IN" dirty="0" smtClean="0">
                <a:latin typeface="Arial Black" panose="020B0A04020102020204" pitchFamily="34" charset="0"/>
                <a:cs typeface="Arial" panose="020B0604020202020204" pitchFamily="34" charset="0"/>
              </a:rPr>
              <a:t>Code explanation:</a:t>
            </a:r>
          </a:p>
          <a:p>
            <a:pPr marL="0" indent="0">
              <a:buNone/>
            </a:pPr>
            <a:r>
              <a:rPr lang="en-US" dirty="0">
                <a:latin typeface="Arial" panose="020B0604020202020204" pitchFamily="34" charset="0"/>
                <a:cs typeface="Arial" panose="020B0604020202020204" pitchFamily="34" charset="0"/>
              </a:rPr>
              <a:t>Internet Gateway: Creates an internet gateway (main-</a:t>
            </a:r>
            <a:r>
              <a:rPr lang="en-US" dirty="0" err="1">
                <a:latin typeface="Arial" panose="020B0604020202020204" pitchFamily="34" charset="0"/>
                <a:cs typeface="Arial" panose="020B0604020202020204" pitchFamily="34" charset="0"/>
              </a:rPr>
              <a:t>igw</a:t>
            </a:r>
            <a:r>
              <a:rPr lang="en-US" dirty="0">
                <a:latin typeface="Arial" panose="020B0604020202020204" pitchFamily="34" charset="0"/>
                <a:cs typeface="Arial" panose="020B0604020202020204" pitchFamily="34" charset="0"/>
              </a:rPr>
              <a:t>) and attaches it to the VPC. This allows resources within the VPC to communicate with the internet.</a:t>
            </a:r>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70659006"/>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lstStyle/>
          <a:p>
            <a:r>
              <a:rPr lang="en-IN" dirty="0">
                <a:latin typeface="Arial" panose="020B0604020202020204" pitchFamily="34" charset="0"/>
                <a:cs typeface="Arial" panose="020B0604020202020204" pitchFamily="34" charset="0"/>
              </a:rPr>
              <a:t>resource "</a:t>
            </a:r>
            <a:r>
              <a:rPr lang="en-IN" dirty="0" err="1">
                <a:latin typeface="Arial" panose="020B0604020202020204" pitchFamily="34" charset="0"/>
                <a:cs typeface="Arial" panose="020B0604020202020204" pitchFamily="34" charset="0"/>
              </a:rPr>
              <a:t>aws_route_table</a:t>
            </a:r>
            <a:r>
              <a:rPr lang="en-IN" dirty="0">
                <a:latin typeface="Arial" panose="020B0604020202020204" pitchFamily="34" charset="0"/>
                <a:cs typeface="Arial" panose="020B0604020202020204" pitchFamily="34" charset="0"/>
              </a:rPr>
              <a:t>" "main" {</a:t>
            </a:r>
          </a:p>
          <a:p>
            <a:pPr marL="0" indent="0">
              <a:buNone/>
            </a:pPr>
            <a:r>
              <a:rPr lang="en-IN" dirty="0" smtClean="0">
                <a:latin typeface="Arial" panose="020B0604020202020204" pitchFamily="34" charset="0"/>
                <a:cs typeface="Arial" panose="020B0604020202020204" pitchFamily="34" charset="0"/>
              </a:rPr>
              <a:t>       </a:t>
            </a:r>
            <a:r>
              <a:rPr lang="en-IN" dirty="0" err="1">
                <a:latin typeface="Arial" panose="020B0604020202020204" pitchFamily="34" charset="0"/>
                <a:cs typeface="Arial" panose="020B0604020202020204" pitchFamily="34" charset="0"/>
              </a:rPr>
              <a:t>vpc_id</a:t>
            </a:r>
            <a:r>
              <a:rPr lang="en-IN" dirty="0">
                <a:latin typeface="Arial" panose="020B0604020202020204" pitchFamily="34" charset="0"/>
                <a:cs typeface="Arial" panose="020B0604020202020204" pitchFamily="34" charset="0"/>
              </a:rPr>
              <a:t> = aws_vpc.main.id</a:t>
            </a:r>
          </a:p>
          <a:p>
            <a:pPr marL="0" indent="0">
              <a:buNone/>
            </a:pPr>
            <a:r>
              <a:rPr lang="en-IN" dirty="0" smtClean="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tags = {</a:t>
            </a:r>
          </a:p>
          <a:p>
            <a:pPr marL="0" indent="0">
              <a:buNone/>
            </a:pPr>
            <a:r>
              <a:rPr lang="en-IN" dirty="0" smtClean="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Name = "main-route-table"</a:t>
            </a:r>
          </a:p>
          <a:p>
            <a:pPr marL="0" indent="0">
              <a:buNone/>
            </a:pP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a:t>
            </a:r>
          </a:p>
          <a:p>
            <a:pPr marL="0" indent="0">
              <a:buNone/>
            </a:pP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pPr marL="0" indent="0">
              <a:buNone/>
            </a:pPr>
            <a:r>
              <a:rPr lang="en-IN" dirty="0" smtClean="0">
                <a:latin typeface="Arial" panose="020B0604020202020204" pitchFamily="34" charset="0"/>
                <a:cs typeface="Arial" panose="020B0604020202020204" pitchFamily="34" charset="0"/>
              </a:rPr>
              <a:t>     resource </a:t>
            </a:r>
            <a:r>
              <a:rPr lang="en-IN" dirty="0">
                <a:latin typeface="Arial" panose="020B0604020202020204" pitchFamily="34" charset="0"/>
                <a:cs typeface="Arial" panose="020B0604020202020204" pitchFamily="34" charset="0"/>
              </a:rPr>
              <a:t>"</a:t>
            </a:r>
            <a:r>
              <a:rPr lang="en-IN" dirty="0" err="1">
                <a:latin typeface="Arial" panose="020B0604020202020204" pitchFamily="34" charset="0"/>
                <a:cs typeface="Arial" panose="020B0604020202020204" pitchFamily="34" charset="0"/>
              </a:rPr>
              <a:t>aws_route</a:t>
            </a:r>
            <a:r>
              <a:rPr lang="en-IN" dirty="0">
                <a:latin typeface="Arial" panose="020B0604020202020204" pitchFamily="34" charset="0"/>
                <a:cs typeface="Arial" panose="020B0604020202020204" pitchFamily="34" charset="0"/>
              </a:rPr>
              <a:t>" "</a:t>
            </a:r>
            <a:r>
              <a:rPr lang="en-IN" dirty="0" err="1">
                <a:latin typeface="Arial" panose="020B0604020202020204" pitchFamily="34" charset="0"/>
                <a:cs typeface="Arial" panose="020B0604020202020204" pitchFamily="34" charset="0"/>
              </a:rPr>
              <a:t>internet_access</a:t>
            </a:r>
            <a:r>
              <a:rPr lang="en-IN" dirty="0">
                <a:latin typeface="Arial" panose="020B0604020202020204" pitchFamily="34" charset="0"/>
                <a:cs typeface="Arial" panose="020B0604020202020204" pitchFamily="34" charset="0"/>
              </a:rPr>
              <a:t>" {</a:t>
            </a:r>
          </a:p>
          <a:p>
            <a:pPr marL="0" indent="0">
              <a:buNone/>
            </a:pPr>
            <a:r>
              <a:rPr lang="en-IN" dirty="0" smtClean="0">
                <a:latin typeface="Arial" panose="020B0604020202020204" pitchFamily="34" charset="0"/>
                <a:cs typeface="Arial" panose="020B0604020202020204" pitchFamily="34" charset="0"/>
              </a:rPr>
              <a:t>       </a:t>
            </a:r>
            <a:r>
              <a:rPr lang="en-IN" dirty="0" err="1">
                <a:latin typeface="Arial" panose="020B0604020202020204" pitchFamily="34" charset="0"/>
                <a:cs typeface="Arial" panose="020B0604020202020204" pitchFamily="34" charset="0"/>
              </a:rPr>
              <a:t>route_table_id</a:t>
            </a:r>
            <a:r>
              <a:rPr lang="en-IN" dirty="0">
                <a:latin typeface="Arial" panose="020B0604020202020204" pitchFamily="34" charset="0"/>
                <a:cs typeface="Arial" panose="020B0604020202020204" pitchFamily="34" charset="0"/>
              </a:rPr>
              <a:t>         = aws_route_table.main.id</a:t>
            </a:r>
          </a:p>
          <a:p>
            <a:pPr marL="0" indent="0">
              <a:buNone/>
            </a:pPr>
            <a:r>
              <a:rPr lang="en-IN" dirty="0" smtClean="0">
                <a:latin typeface="Arial" panose="020B0604020202020204" pitchFamily="34" charset="0"/>
                <a:cs typeface="Arial" panose="020B0604020202020204" pitchFamily="34" charset="0"/>
              </a:rPr>
              <a:t>       </a:t>
            </a:r>
            <a:r>
              <a:rPr lang="en-IN" dirty="0" err="1">
                <a:latin typeface="Arial" panose="020B0604020202020204" pitchFamily="34" charset="0"/>
                <a:cs typeface="Arial" panose="020B0604020202020204" pitchFamily="34" charset="0"/>
              </a:rPr>
              <a:t>destination_cidr_block</a:t>
            </a:r>
            <a:r>
              <a:rPr lang="en-IN" dirty="0">
                <a:latin typeface="Arial" panose="020B0604020202020204" pitchFamily="34" charset="0"/>
                <a:cs typeface="Arial" panose="020B0604020202020204" pitchFamily="34" charset="0"/>
              </a:rPr>
              <a:t> = "0.0.0.0/0"</a:t>
            </a:r>
          </a:p>
          <a:p>
            <a:pPr marL="0" indent="0">
              <a:buNone/>
            </a:pPr>
            <a:r>
              <a:rPr lang="en-IN" dirty="0" smtClean="0">
                <a:latin typeface="Arial" panose="020B0604020202020204" pitchFamily="34" charset="0"/>
                <a:cs typeface="Arial" panose="020B0604020202020204" pitchFamily="34" charset="0"/>
              </a:rPr>
              <a:t>      </a:t>
            </a:r>
            <a:r>
              <a:rPr lang="en-IN" dirty="0" err="1">
                <a:latin typeface="Arial" panose="020B0604020202020204" pitchFamily="34" charset="0"/>
                <a:cs typeface="Arial" panose="020B0604020202020204" pitchFamily="34" charset="0"/>
              </a:rPr>
              <a:t>gateway_id</a:t>
            </a:r>
            <a:r>
              <a:rPr lang="en-IN" dirty="0">
                <a:latin typeface="Arial" panose="020B0604020202020204" pitchFamily="34" charset="0"/>
                <a:cs typeface="Arial" panose="020B0604020202020204" pitchFamily="34" charset="0"/>
              </a:rPr>
              <a:t>             = aws_internet_gateway.main.id</a:t>
            </a:r>
          </a:p>
          <a:p>
            <a:pPr marL="0" indent="0">
              <a:buNone/>
            </a:pPr>
            <a:r>
              <a:rPr lang="en-IN" dirty="0" smtClean="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Route Table: Creates a route table for the VPC and defines a route (0.0.0.0/0) to the internet gateway (main-</a:t>
            </a:r>
            <a:r>
              <a:rPr lang="en-US" dirty="0" err="1">
                <a:latin typeface="Arial" panose="020B0604020202020204" pitchFamily="34" charset="0"/>
                <a:cs typeface="Arial" panose="020B0604020202020204" pitchFamily="34" charset="0"/>
              </a:rPr>
              <a:t>igw</a:t>
            </a:r>
            <a:r>
              <a:rPr lang="en-US" dirty="0" smtClean="0">
                <a:latin typeface="Arial" panose="020B0604020202020204" pitchFamily="34" charset="0"/>
                <a:cs typeface="Arial" panose="020B0604020202020204" pitchFamily="34" charset="0"/>
              </a:rPr>
              <a:t>).</a:t>
            </a:r>
          </a:p>
          <a:p>
            <a:r>
              <a:rPr lang="en-US" dirty="0" smtClean="0">
                <a:latin typeface="Arial" panose="020B0604020202020204" pitchFamily="34" charset="0"/>
                <a:cs typeface="Arial" panose="020B0604020202020204" pitchFamily="34" charset="0"/>
              </a:rPr>
              <a:t>Route</a:t>
            </a:r>
            <a:r>
              <a:rPr lang="en-US" dirty="0">
                <a:latin typeface="Arial" panose="020B0604020202020204" pitchFamily="34" charset="0"/>
                <a:cs typeface="Arial" panose="020B0604020202020204" pitchFamily="34" charset="0"/>
              </a:rPr>
              <a:t>: This route ensures that any traffic destined for the internet is directed through the internet gateway.</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11410421"/>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230" y="-2125"/>
            <a:ext cx="12172770" cy="6860125"/>
          </a:xfrm>
        </p:spPr>
        <p:txBody>
          <a:bodyPr/>
          <a:lstStyle/>
          <a:p>
            <a:r>
              <a:rPr lang="en-IN" dirty="0">
                <a:latin typeface="Arial" panose="020B0604020202020204" pitchFamily="34" charset="0"/>
                <a:cs typeface="Arial" panose="020B0604020202020204" pitchFamily="34" charset="0"/>
              </a:rPr>
              <a:t>resource "</a:t>
            </a:r>
            <a:r>
              <a:rPr lang="en-IN" dirty="0" err="1">
                <a:latin typeface="Arial" panose="020B0604020202020204" pitchFamily="34" charset="0"/>
                <a:cs typeface="Arial" panose="020B0604020202020204" pitchFamily="34" charset="0"/>
              </a:rPr>
              <a:t>aws_route_table_association</a:t>
            </a:r>
            <a:r>
              <a:rPr lang="en-IN" dirty="0">
                <a:latin typeface="Arial" panose="020B0604020202020204" pitchFamily="34" charset="0"/>
                <a:cs typeface="Arial" panose="020B0604020202020204" pitchFamily="34" charset="0"/>
              </a:rPr>
              <a:t>" "</a:t>
            </a:r>
            <a:r>
              <a:rPr lang="en-IN" dirty="0" err="1">
                <a:latin typeface="Arial" panose="020B0604020202020204" pitchFamily="34" charset="0"/>
                <a:cs typeface="Arial" panose="020B0604020202020204" pitchFamily="34" charset="0"/>
              </a:rPr>
              <a:t>subnet_a_association</a:t>
            </a:r>
            <a:r>
              <a:rPr lang="en-IN" dirty="0">
                <a:latin typeface="Arial" panose="020B0604020202020204" pitchFamily="34" charset="0"/>
                <a:cs typeface="Arial" panose="020B0604020202020204" pitchFamily="34" charset="0"/>
              </a:rPr>
              <a:t>" {</a:t>
            </a:r>
          </a:p>
          <a:p>
            <a:pPr marL="0" indent="0">
              <a:buNone/>
            </a:pPr>
            <a:r>
              <a:rPr lang="en-IN" dirty="0" smtClean="0">
                <a:latin typeface="Arial" panose="020B0604020202020204" pitchFamily="34" charset="0"/>
                <a:cs typeface="Arial" panose="020B0604020202020204" pitchFamily="34" charset="0"/>
              </a:rPr>
              <a:t>      </a:t>
            </a:r>
            <a:r>
              <a:rPr lang="en-IN" dirty="0" err="1">
                <a:latin typeface="Arial" panose="020B0604020202020204" pitchFamily="34" charset="0"/>
                <a:cs typeface="Arial" panose="020B0604020202020204" pitchFamily="34" charset="0"/>
              </a:rPr>
              <a:t>subnet_id</a:t>
            </a:r>
            <a:r>
              <a:rPr lang="en-IN" dirty="0">
                <a:latin typeface="Arial" panose="020B0604020202020204" pitchFamily="34" charset="0"/>
                <a:cs typeface="Arial" panose="020B0604020202020204" pitchFamily="34" charset="0"/>
              </a:rPr>
              <a:t>      = aws_subnet.subnet_a.id</a:t>
            </a:r>
          </a:p>
          <a:p>
            <a:pPr marL="0" indent="0">
              <a:buNone/>
            </a:pPr>
            <a:r>
              <a:rPr lang="en-IN" dirty="0" smtClean="0">
                <a:latin typeface="Arial" panose="020B0604020202020204" pitchFamily="34" charset="0"/>
                <a:cs typeface="Arial" panose="020B0604020202020204" pitchFamily="34" charset="0"/>
              </a:rPr>
              <a:t>       </a:t>
            </a:r>
            <a:r>
              <a:rPr lang="en-IN" dirty="0" err="1">
                <a:latin typeface="Arial" panose="020B0604020202020204" pitchFamily="34" charset="0"/>
                <a:cs typeface="Arial" panose="020B0604020202020204" pitchFamily="34" charset="0"/>
              </a:rPr>
              <a:t>route_table_id</a:t>
            </a:r>
            <a:r>
              <a:rPr lang="en-IN" dirty="0">
                <a:latin typeface="Arial" panose="020B0604020202020204" pitchFamily="34" charset="0"/>
                <a:cs typeface="Arial" panose="020B0604020202020204" pitchFamily="34" charset="0"/>
              </a:rPr>
              <a:t> = aws_route_table.main.id</a:t>
            </a:r>
          </a:p>
          <a:p>
            <a:pPr marL="0" indent="0">
              <a:buNone/>
            </a:pPr>
            <a:r>
              <a:rPr lang="en-IN" dirty="0" smtClean="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pPr marL="0" indent="0">
              <a:buNone/>
            </a:pPr>
            <a:r>
              <a:rPr lang="en-IN" dirty="0" smtClean="0">
                <a:latin typeface="Arial" panose="020B0604020202020204" pitchFamily="34" charset="0"/>
                <a:cs typeface="Arial" panose="020B0604020202020204" pitchFamily="34" charset="0"/>
              </a:rPr>
              <a:t>     resource </a:t>
            </a:r>
            <a:r>
              <a:rPr lang="en-IN" dirty="0">
                <a:latin typeface="Arial" panose="020B0604020202020204" pitchFamily="34" charset="0"/>
                <a:cs typeface="Arial" panose="020B0604020202020204" pitchFamily="34" charset="0"/>
              </a:rPr>
              <a:t>"</a:t>
            </a:r>
            <a:r>
              <a:rPr lang="en-IN" dirty="0" err="1">
                <a:latin typeface="Arial" panose="020B0604020202020204" pitchFamily="34" charset="0"/>
                <a:cs typeface="Arial" panose="020B0604020202020204" pitchFamily="34" charset="0"/>
              </a:rPr>
              <a:t>aws_route_table_association</a:t>
            </a:r>
            <a:r>
              <a:rPr lang="en-IN" dirty="0">
                <a:latin typeface="Arial" panose="020B0604020202020204" pitchFamily="34" charset="0"/>
                <a:cs typeface="Arial" panose="020B0604020202020204" pitchFamily="34" charset="0"/>
              </a:rPr>
              <a:t>" "</a:t>
            </a:r>
            <a:r>
              <a:rPr lang="en-IN" dirty="0" err="1">
                <a:latin typeface="Arial" panose="020B0604020202020204" pitchFamily="34" charset="0"/>
                <a:cs typeface="Arial" panose="020B0604020202020204" pitchFamily="34" charset="0"/>
              </a:rPr>
              <a:t>subnet_b_association</a:t>
            </a:r>
            <a:r>
              <a:rPr lang="en-IN" dirty="0">
                <a:latin typeface="Arial" panose="020B0604020202020204" pitchFamily="34" charset="0"/>
                <a:cs typeface="Arial" panose="020B0604020202020204" pitchFamily="34" charset="0"/>
              </a:rPr>
              <a:t>" {</a:t>
            </a:r>
          </a:p>
          <a:p>
            <a:pPr marL="0" indent="0">
              <a:buNone/>
            </a:pPr>
            <a:r>
              <a:rPr lang="en-IN" dirty="0" smtClean="0">
                <a:latin typeface="Arial" panose="020B0604020202020204" pitchFamily="34" charset="0"/>
                <a:cs typeface="Arial" panose="020B0604020202020204" pitchFamily="34" charset="0"/>
              </a:rPr>
              <a:t>      </a:t>
            </a:r>
            <a:r>
              <a:rPr lang="en-IN" dirty="0" err="1">
                <a:latin typeface="Arial" panose="020B0604020202020204" pitchFamily="34" charset="0"/>
                <a:cs typeface="Arial" panose="020B0604020202020204" pitchFamily="34" charset="0"/>
              </a:rPr>
              <a:t>subnet_id</a:t>
            </a:r>
            <a:r>
              <a:rPr lang="en-IN" dirty="0">
                <a:latin typeface="Arial" panose="020B0604020202020204" pitchFamily="34" charset="0"/>
                <a:cs typeface="Arial" panose="020B0604020202020204" pitchFamily="34" charset="0"/>
              </a:rPr>
              <a:t>      = aws_subnet.subnet_b.id</a:t>
            </a:r>
          </a:p>
          <a:p>
            <a:pPr marL="0" indent="0">
              <a:buNone/>
            </a:pPr>
            <a:r>
              <a:rPr lang="en-IN" dirty="0" smtClean="0">
                <a:latin typeface="Arial" panose="020B0604020202020204" pitchFamily="34" charset="0"/>
                <a:cs typeface="Arial" panose="020B0604020202020204" pitchFamily="34" charset="0"/>
              </a:rPr>
              <a:t>       </a:t>
            </a:r>
            <a:r>
              <a:rPr lang="en-IN" dirty="0" err="1">
                <a:latin typeface="Arial" panose="020B0604020202020204" pitchFamily="34" charset="0"/>
                <a:cs typeface="Arial" panose="020B0604020202020204" pitchFamily="34" charset="0"/>
              </a:rPr>
              <a:t>route_table_id</a:t>
            </a:r>
            <a:r>
              <a:rPr lang="en-IN" dirty="0">
                <a:latin typeface="Arial" panose="020B0604020202020204" pitchFamily="34" charset="0"/>
                <a:cs typeface="Arial" panose="020B0604020202020204" pitchFamily="34" charset="0"/>
              </a:rPr>
              <a:t> = aws_route_table.main.id</a:t>
            </a:r>
          </a:p>
          <a:p>
            <a:pPr marL="0" indent="0">
              <a:buNone/>
            </a:pPr>
            <a:r>
              <a:rPr lang="en-IN" dirty="0" smtClean="0">
                <a:latin typeface="Arial" panose="020B0604020202020204" pitchFamily="34" charset="0"/>
                <a:cs typeface="Arial" panose="020B0604020202020204" pitchFamily="34" charset="0"/>
              </a:rPr>
              <a:t>      }</a:t>
            </a:r>
          </a:p>
          <a:p>
            <a:pPr marL="0" indent="0">
              <a:buNone/>
            </a:pPr>
            <a:endParaRPr lang="en-IN" dirty="0">
              <a:latin typeface="Arial" panose="020B0604020202020204" pitchFamily="34" charset="0"/>
              <a:cs typeface="Arial" panose="020B0604020202020204" pitchFamily="34" charset="0"/>
            </a:endParaRPr>
          </a:p>
          <a:p>
            <a:r>
              <a:rPr lang="en-US" b="1" dirty="0">
                <a:latin typeface="Arial" panose="020B0604020202020204" pitchFamily="34" charset="0"/>
                <a:cs typeface="Arial" panose="020B0604020202020204" pitchFamily="34" charset="0"/>
              </a:rPr>
              <a:t>Route Table Associations</a:t>
            </a:r>
            <a:r>
              <a:rPr lang="en-US" dirty="0">
                <a:latin typeface="Arial" panose="020B0604020202020204" pitchFamily="34" charset="0"/>
                <a:cs typeface="Arial" panose="020B0604020202020204" pitchFamily="34" charset="0"/>
              </a:rPr>
              <a:t>: </a:t>
            </a:r>
            <a:endParaRPr lang="en-US" dirty="0" smtClean="0">
              <a:latin typeface="Arial" panose="020B0604020202020204" pitchFamily="34" charset="0"/>
              <a:cs typeface="Arial" panose="020B0604020202020204" pitchFamily="34" charset="0"/>
            </a:endParaRPr>
          </a:p>
          <a:p>
            <a:pPr marL="0" indent="0">
              <a:buNone/>
            </a:pPr>
            <a:r>
              <a:rPr lang="en-US" dirty="0">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     Associates </a:t>
            </a:r>
            <a:r>
              <a:rPr lang="en-US" dirty="0">
                <a:latin typeface="Arial" panose="020B0604020202020204" pitchFamily="34" charset="0"/>
                <a:cs typeface="Arial" panose="020B0604020202020204" pitchFamily="34" charset="0"/>
              </a:rPr>
              <a:t>the route table to the subnets, ensuring that instances in these subnets can route traffic to the internet via the internet gateway.</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63319504"/>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lstStyle/>
          <a:p>
            <a:r>
              <a:rPr lang="en-IN" dirty="0" smtClean="0">
                <a:latin typeface="Arial" panose="020B0604020202020204" pitchFamily="34" charset="0"/>
                <a:cs typeface="Arial" panose="020B0604020202020204" pitchFamily="34" charset="0"/>
              </a:rPr>
              <a:t>After </a:t>
            </a:r>
            <a:r>
              <a:rPr lang="en-IN" dirty="0" err="1" smtClean="0">
                <a:latin typeface="Arial" panose="020B0604020202020204" pitchFamily="34" charset="0"/>
                <a:cs typeface="Arial" panose="020B0604020202020204" pitchFamily="34" charset="0"/>
              </a:rPr>
              <a:t>vpc</a:t>
            </a:r>
            <a:r>
              <a:rPr lang="en-IN" dirty="0" smtClean="0">
                <a:latin typeface="Arial" panose="020B0604020202020204" pitchFamily="34" charset="0"/>
                <a:cs typeface="Arial" panose="020B0604020202020204" pitchFamily="34" charset="0"/>
              </a:rPr>
              <a:t> run this commands in visual studio code:</a:t>
            </a:r>
          </a:p>
          <a:p>
            <a:r>
              <a:rPr lang="en-IN" dirty="0" smtClean="0">
                <a:latin typeface="Arial Black" panose="020B0A04020102020204" pitchFamily="34" charset="0"/>
                <a:cs typeface="Arial" panose="020B0604020202020204" pitchFamily="34" charset="0"/>
              </a:rPr>
              <a:t>Terraform plan: </a:t>
            </a:r>
            <a:r>
              <a:rPr lang="en-US" dirty="0" smtClean="0">
                <a:latin typeface="Arial" panose="020B0604020202020204" pitchFamily="34" charset="0"/>
                <a:cs typeface="Arial" panose="020B0604020202020204" pitchFamily="34" charset="0"/>
              </a:rPr>
              <a:t>The </a:t>
            </a:r>
            <a:r>
              <a:rPr lang="en-US" dirty="0">
                <a:latin typeface="Arial" panose="020B0604020202020204" pitchFamily="34" charset="0"/>
                <a:cs typeface="Arial" panose="020B0604020202020204" pitchFamily="34" charset="0"/>
              </a:rPr>
              <a:t>terraform plan command in Terraform previews the changes that Terraform will make to your infrastructure before you apply </a:t>
            </a:r>
            <a:r>
              <a:rPr lang="en-US" dirty="0" smtClean="0">
                <a:latin typeface="Arial" panose="020B0604020202020204" pitchFamily="34" charset="0"/>
                <a:cs typeface="Arial" panose="020B0604020202020204" pitchFamily="34" charset="0"/>
              </a:rPr>
              <a:t>them.</a:t>
            </a:r>
          </a:p>
          <a:p>
            <a:r>
              <a:rPr lang="en-US" dirty="0" smtClean="0">
                <a:latin typeface="Arial" panose="020B0604020202020204" pitchFamily="34" charset="0"/>
                <a:cs typeface="Arial" panose="020B0604020202020204" pitchFamily="34" charset="0"/>
              </a:rPr>
              <a:t>After Terraform plan changes has been applied its shown below:</a:t>
            </a:r>
          </a:p>
          <a:p>
            <a:endParaRPr lang="en-US" dirty="0">
              <a:latin typeface="Arial" panose="020B0604020202020204" pitchFamily="34" charset="0"/>
              <a:cs typeface="Arial" panose="020B0604020202020204" pitchFamily="34" charset="0"/>
            </a:endParaRPr>
          </a:p>
          <a:p>
            <a:endParaRPr lang="en-US" dirty="0" smtClean="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US" dirty="0" smtClean="0">
              <a:latin typeface="Arial" panose="020B0604020202020204" pitchFamily="34" charset="0"/>
              <a:cs typeface="Arial" panose="020B0604020202020204" pitchFamily="34" charset="0"/>
            </a:endParaRPr>
          </a:p>
          <a:p>
            <a:pPr marL="0" indent="0">
              <a:buNone/>
            </a:pPr>
            <a:r>
              <a:rPr lang="en-US" dirty="0" smtClean="0">
                <a:latin typeface="Arial" panose="020B0604020202020204" pitchFamily="34" charset="0"/>
                <a:cs typeface="Arial" panose="020B0604020202020204" pitchFamily="34" charset="0"/>
              </a:rPr>
              <a:t>After next terraform apply (or) terraform apply –auto-approve use this commands </a:t>
            </a:r>
          </a:p>
          <a:p>
            <a:r>
              <a:rPr lang="en-IN" dirty="0" smtClean="0">
                <a:latin typeface="Arial Black" panose="020B0A04020102020204" pitchFamily="34" charset="0"/>
                <a:cs typeface="Arial" panose="020B0604020202020204" pitchFamily="34" charset="0"/>
              </a:rPr>
              <a:t>Terraform apply:</a:t>
            </a:r>
            <a:r>
              <a:rPr lang="en-IN" dirty="0" smtClean="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In Terraform, the command terraform apply is used to apply the changes defined in the configuration files to the infrastructure. It initiates the process of provisioning or modifying resources in your environment based on the configurations you have written in .</a:t>
            </a:r>
            <a:r>
              <a:rPr lang="en-US" dirty="0" err="1">
                <a:latin typeface="Arial" panose="020B0604020202020204" pitchFamily="34" charset="0"/>
                <a:cs typeface="Arial" panose="020B0604020202020204" pitchFamily="34" charset="0"/>
              </a:rPr>
              <a:t>tf</a:t>
            </a:r>
            <a:r>
              <a:rPr lang="en-US" dirty="0">
                <a:latin typeface="Arial" panose="020B0604020202020204" pitchFamily="34" charset="0"/>
                <a:cs typeface="Arial" panose="020B0604020202020204" pitchFamily="34" charset="0"/>
              </a:rPr>
              <a:t> files</a:t>
            </a:r>
            <a:r>
              <a:rPr lang="en-US" dirty="0" smtClean="0">
                <a:latin typeface="Arial" panose="020B0604020202020204" pitchFamily="34" charset="0"/>
                <a:cs typeface="Arial" panose="020B0604020202020204" pitchFamily="34" charset="0"/>
              </a:rPr>
              <a:t>.</a:t>
            </a:r>
          </a:p>
          <a:p>
            <a:r>
              <a:rPr lang="en-US" dirty="0" smtClean="0">
                <a:latin typeface="Arial" panose="020B0604020202020204" pitchFamily="34" charset="0"/>
                <a:cs typeface="Arial" panose="020B0604020202020204" pitchFamily="34" charset="0"/>
              </a:rPr>
              <a:t>After terraform apply changes has been applied its shown below:</a:t>
            </a:r>
            <a:endParaRPr lang="en-IN" dirty="0" smtClean="0">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stretch>
            <a:fillRect/>
          </a:stretch>
        </p:blipFill>
        <p:spPr>
          <a:xfrm>
            <a:off x="0" y="1674186"/>
            <a:ext cx="12104016" cy="1559208"/>
          </a:xfrm>
          <a:prstGeom prst="rect">
            <a:avLst/>
          </a:prstGeom>
        </p:spPr>
      </p:pic>
      <p:pic>
        <p:nvPicPr>
          <p:cNvPr id="5" name="Picture 4"/>
          <p:cNvPicPr>
            <a:picLocks noChangeAspect="1"/>
          </p:cNvPicPr>
          <p:nvPr/>
        </p:nvPicPr>
        <p:blipFill>
          <a:blip r:embed="rId3"/>
          <a:stretch>
            <a:fillRect/>
          </a:stretch>
        </p:blipFill>
        <p:spPr>
          <a:xfrm>
            <a:off x="0" y="5194170"/>
            <a:ext cx="12192000" cy="1588416"/>
          </a:xfrm>
          <a:prstGeom prst="rect">
            <a:avLst/>
          </a:prstGeom>
        </p:spPr>
      </p:pic>
    </p:spTree>
    <p:extLst>
      <p:ext uri="{BB962C8B-B14F-4D97-AF65-F5344CB8AC3E}">
        <p14:creationId xmlns:p14="http://schemas.microsoft.com/office/powerpoint/2010/main" val="1809252377"/>
      </p:ext>
    </p:extLst>
  </p:cSld>
  <p:clrMapOvr>
    <a:masterClrMapping/>
  </p:clrMapOvr>
  <p:transition spd="slow">
    <p:wheel spokes="1"/>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lstStyle/>
          <a:p>
            <a:r>
              <a:rPr lang="en-IN" dirty="0" smtClean="0">
                <a:latin typeface="Arial" panose="020B0604020202020204" pitchFamily="34" charset="0"/>
                <a:cs typeface="Arial" panose="020B0604020202020204" pitchFamily="34" charset="0"/>
              </a:rPr>
              <a:t>After apply </a:t>
            </a:r>
            <a:r>
              <a:rPr lang="en-IN" dirty="0" err="1" smtClean="0">
                <a:latin typeface="Arial" panose="020B0604020202020204" pitchFamily="34" charset="0"/>
                <a:cs typeface="Arial" panose="020B0604020202020204" pitchFamily="34" charset="0"/>
              </a:rPr>
              <a:t>vpcs</a:t>
            </a:r>
            <a:r>
              <a:rPr lang="en-IN" dirty="0" smtClean="0">
                <a:latin typeface="Arial" panose="020B0604020202020204" pitchFamily="34" charset="0"/>
                <a:cs typeface="Arial" panose="020B0604020202020204" pitchFamily="34" charset="0"/>
              </a:rPr>
              <a:t>, </a:t>
            </a:r>
            <a:r>
              <a:rPr lang="en-IN" dirty="0" err="1" smtClean="0">
                <a:latin typeface="Arial" panose="020B0604020202020204" pitchFamily="34" charset="0"/>
                <a:cs typeface="Arial" panose="020B0604020202020204" pitchFamily="34" charset="0"/>
              </a:rPr>
              <a:t>subnets,Route</a:t>
            </a:r>
            <a:r>
              <a:rPr lang="en-IN" dirty="0" smtClean="0">
                <a:latin typeface="Arial" panose="020B0604020202020204" pitchFamily="34" charset="0"/>
                <a:cs typeface="Arial" panose="020B0604020202020204" pitchFamily="34" charset="0"/>
              </a:rPr>
              <a:t> tables, internet gateways its shown below:</a:t>
            </a:r>
            <a:endParaRPr lang="en-IN" dirty="0">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stretch>
            <a:fillRect/>
          </a:stretch>
        </p:blipFill>
        <p:spPr>
          <a:xfrm>
            <a:off x="12074" y="628506"/>
            <a:ext cx="12179926" cy="5600988"/>
          </a:xfrm>
          <a:prstGeom prst="rect">
            <a:avLst/>
          </a:prstGeom>
        </p:spPr>
      </p:pic>
    </p:spTree>
    <p:extLst>
      <p:ext uri="{BB962C8B-B14F-4D97-AF65-F5344CB8AC3E}">
        <p14:creationId xmlns:p14="http://schemas.microsoft.com/office/powerpoint/2010/main" val="1647770525"/>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230" y="0"/>
            <a:ext cx="12172770" cy="6858000"/>
          </a:xfrm>
        </p:spPr>
        <p:txBody>
          <a:bodyPr>
            <a:normAutofit fontScale="85000" lnSpcReduction="20000"/>
          </a:bodyPr>
          <a:lstStyle/>
          <a:p>
            <a:r>
              <a:rPr lang="en-IN" sz="2400" dirty="0">
                <a:latin typeface="Arial Black" panose="020B0A04020102020204" pitchFamily="34" charset="0"/>
              </a:rPr>
              <a:t>Security Group</a:t>
            </a:r>
            <a:r>
              <a:rPr lang="en-IN" sz="2400" dirty="0" smtClean="0">
                <a:latin typeface="Arial Black" panose="020B0A04020102020204" pitchFamily="34" charset="0"/>
              </a:rPr>
              <a:t>:</a:t>
            </a:r>
          </a:p>
          <a:p>
            <a:r>
              <a:rPr lang="en-IN" dirty="0" smtClean="0"/>
              <a:t>resource </a:t>
            </a:r>
            <a:r>
              <a:rPr lang="en-IN" dirty="0"/>
              <a:t>"</a:t>
            </a:r>
            <a:r>
              <a:rPr lang="en-IN" dirty="0" err="1"/>
              <a:t>aws_security_group</a:t>
            </a:r>
            <a:r>
              <a:rPr lang="en-IN" dirty="0"/>
              <a:t>" "</a:t>
            </a:r>
            <a:r>
              <a:rPr lang="en-IN" dirty="0" err="1"/>
              <a:t>allow_all</a:t>
            </a:r>
            <a:r>
              <a:rPr lang="en-IN" dirty="0"/>
              <a:t>" {</a:t>
            </a:r>
          </a:p>
          <a:p>
            <a:pPr marL="0" indent="0">
              <a:buNone/>
            </a:pPr>
            <a:r>
              <a:rPr lang="en-IN" dirty="0" smtClean="0"/>
              <a:t>      </a:t>
            </a:r>
            <a:r>
              <a:rPr lang="en-IN" dirty="0"/>
              <a:t>name        = "</a:t>
            </a:r>
            <a:r>
              <a:rPr lang="en-IN" dirty="0" err="1"/>
              <a:t>allow_all_sg</a:t>
            </a:r>
            <a:r>
              <a:rPr lang="en-IN" dirty="0"/>
              <a:t>"</a:t>
            </a:r>
          </a:p>
          <a:p>
            <a:pPr marL="0" indent="0">
              <a:buNone/>
            </a:pPr>
            <a:r>
              <a:rPr lang="en-IN" dirty="0" smtClean="0"/>
              <a:t>       </a:t>
            </a:r>
            <a:r>
              <a:rPr lang="en-IN" dirty="0"/>
              <a:t>description = "Allow all inbound and outbound traffic"</a:t>
            </a:r>
          </a:p>
          <a:p>
            <a:pPr marL="0" indent="0">
              <a:buNone/>
            </a:pPr>
            <a:r>
              <a:rPr lang="en-IN" dirty="0" smtClean="0"/>
              <a:t>       </a:t>
            </a:r>
            <a:r>
              <a:rPr lang="en-IN" dirty="0" err="1"/>
              <a:t>vpc_id</a:t>
            </a:r>
            <a:r>
              <a:rPr lang="en-IN" dirty="0"/>
              <a:t>      = aws_vpc.main.id</a:t>
            </a:r>
          </a:p>
          <a:p>
            <a:endParaRPr lang="en-IN" dirty="0"/>
          </a:p>
          <a:p>
            <a:pPr marL="0" indent="0">
              <a:buNone/>
            </a:pPr>
            <a:r>
              <a:rPr lang="en-IN" dirty="0" smtClean="0"/>
              <a:t>       </a:t>
            </a:r>
            <a:r>
              <a:rPr lang="en-IN" dirty="0"/>
              <a:t>ingress {</a:t>
            </a:r>
          </a:p>
          <a:p>
            <a:pPr marL="0" indent="0">
              <a:buNone/>
            </a:pPr>
            <a:r>
              <a:rPr lang="en-IN" dirty="0" smtClean="0"/>
              <a:t>        </a:t>
            </a:r>
            <a:r>
              <a:rPr lang="en-IN" dirty="0" err="1"/>
              <a:t>from_port</a:t>
            </a:r>
            <a:r>
              <a:rPr lang="en-IN" dirty="0"/>
              <a:t>   = 0</a:t>
            </a:r>
          </a:p>
          <a:p>
            <a:pPr marL="0" indent="0">
              <a:buNone/>
            </a:pPr>
            <a:r>
              <a:rPr lang="en-IN" dirty="0" smtClean="0"/>
              <a:t>         </a:t>
            </a:r>
            <a:r>
              <a:rPr lang="en-IN" dirty="0" err="1"/>
              <a:t>to_port</a:t>
            </a:r>
            <a:r>
              <a:rPr lang="en-IN" dirty="0"/>
              <a:t>     = 0</a:t>
            </a:r>
          </a:p>
          <a:p>
            <a:pPr marL="0" indent="0">
              <a:buNone/>
            </a:pPr>
            <a:r>
              <a:rPr lang="en-IN" dirty="0" smtClean="0"/>
              <a:t>         </a:t>
            </a:r>
            <a:r>
              <a:rPr lang="en-IN" dirty="0"/>
              <a:t>protocol    = "-1"</a:t>
            </a:r>
          </a:p>
          <a:p>
            <a:pPr marL="0" indent="0">
              <a:buNone/>
            </a:pPr>
            <a:r>
              <a:rPr lang="en-IN" dirty="0" smtClean="0"/>
              <a:t>       </a:t>
            </a:r>
            <a:r>
              <a:rPr lang="en-IN" dirty="0" err="1"/>
              <a:t>cidr_blocks</a:t>
            </a:r>
            <a:r>
              <a:rPr lang="en-IN" dirty="0"/>
              <a:t> = ["0.0.0.0/0"]</a:t>
            </a:r>
          </a:p>
          <a:p>
            <a:pPr marL="0" indent="0">
              <a:buNone/>
            </a:pPr>
            <a:r>
              <a:rPr lang="en-IN" dirty="0" smtClean="0"/>
              <a:t>     </a:t>
            </a:r>
            <a:r>
              <a:rPr lang="en-IN" dirty="0"/>
              <a:t>}</a:t>
            </a:r>
          </a:p>
          <a:p>
            <a:endParaRPr lang="en-IN" dirty="0"/>
          </a:p>
          <a:p>
            <a:pPr marL="0" indent="0">
              <a:buNone/>
            </a:pPr>
            <a:r>
              <a:rPr lang="en-IN" dirty="0" smtClean="0"/>
              <a:t>      </a:t>
            </a:r>
            <a:r>
              <a:rPr lang="en-IN" dirty="0"/>
              <a:t>egress {</a:t>
            </a:r>
          </a:p>
          <a:p>
            <a:pPr marL="0" indent="0">
              <a:buNone/>
            </a:pPr>
            <a:r>
              <a:rPr lang="en-IN" dirty="0" smtClean="0"/>
              <a:t>      </a:t>
            </a:r>
            <a:r>
              <a:rPr lang="en-IN" dirty="0" err="1"/>
              <a:t>from_port</a:t>
            </a:r>
            <a:r>
              <a:rPr lang="en-IN" dirty="0"/>
              <a:t>   = 0</a:t>
            </a:r>
          </a:p>
          <a:p>
            <a:pPr marL="0" indent="0">
              <a:buNone/>
            </a:pPr>
            <a:r>
              <a:rPr lang="en-IN" dirty="0" smtClean="0"/>
              <a:t>       </a:t>
            </a:r>
            <a:r>
              <a:rPr lang="en-IN" dirty="0" err="1"/>
              <a:t>to_port</a:t>
            </a:r>
            <a:r>
              <a:rPr lang="en-IN" dirty="0"/>
              <a:t>     = 0</a:t>
            </a:r>
          </a:p>
          <a:p>
            <a:pPr marL="0" indent="0">
              <a:buNone/>
            </a:pPr>
            <a:r>
              <a:rPr lang="en-IN" dirty="0" smtClean="0"/>
              <a:t>       </a:t>
            </a:r>
            <a:r>
              <a:rPr lang="en-IN" dirty="0"/>
              <a:t>protocol    = "-1"</a:t>
            </a:r>
          </a:p>
          <a:p>
            <a:pPr marL="0" indent="0">
              <a:buNone/>
            </a:pPr>
            <a:r>
              <a:rPr lang="en-IN" dirty="0" smtClean="0"/>
              <a:t>       </a:t>
            </a:r>
            <a:r>
              <a:rPr lang="en-IN" dirty="0" err="1"/>
              <a:t>cidr_blocks</a:t>
            </a:r>
            <a:r>
              <a:rPr lang="en-IN" dirty="0"/>
              <a:t> = ["0.0.0.0/0"]</a:t>
            </a:r>
          </a:p>
          <a:p>
            <a:pPr marL="0" indent="0">
              <a:buNone/>
            </a:pPr>
            <a:r>
              <a:rPr lang="en-IN" dirty="0" smtClean="0"/>
              <a:t>      </a:t>
            </a:r>
            <a:r>
              <a:rPr lang="en-IN" dirty="0"/>
              <a:t>}</a:t>
            </a:r>
          </a:p>
          <a:p>
            <a:pPr marL="0" indent="0">
              <a:buNone/>
            </a:pPr>
            <a:r>
              <a:rPr lang="en-IN" dirty="0" smtClean="0"/>
              <a:t>    }</a:t>
            </a:r>
            <a:endParaRPr lang="en-IN" dirty="0"/>
          </a:p>
          <a:p>
            <a:endParaRPr lang="en-IN" dirty="0"/>
          </a:p>
        </p:txBody>
      </p:sp>
    </p:spTree>
    <p:extLst>
      <p:ext uri="{BB962C8B-B14F-4D97-AF65-F5344CB8AC3E}">
        <p14:creationId xmlns:p14="http://schemas.microsoft.com/office/powerpoint/2010/main" val="3836297554"/>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lstStyle/>
          <a:p>
            <a:r>
              <a:rPr lang="en-US" dirty="0">
                <a:latin typeface="Arial" panose="020B0604020202020204" pitchFamily="34" charset="0"/>
                <a:cs typeface="Arial" panose="020B0604020202020204" pitchFamily="34" charset="0"/>
              </a:rPr>
              <a:t>Security Group</a:t>
            </a:r>
            <a:r>
              <a:rPr lang="en-US" dirty="0" smtClean="0">
                <a:latin typeface="Arial" panose="020B0604020202020204" pitchFamily="34" charset="0"/>
                <a:cs typeface="Arial" panose="020B0604020202020204" pitchFamily="34" charset="0"/>
              </a:rPr>
              <a:t>:</a:t>
            </a:r>
          </a:p>
          <a:p>
            <a:r>
              <a:rPr lang="en-US" dirty="0" smtClean="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Creates a security group (</a:t>
            </a:r>
            <a:r>
              <a:rPr lang="en-US" dirty="0" err="1">
                <a:latin typeface="Arial" panose="020B0604020202020204" pitchFamily="34" charset="0"/>
                <a:cs typeface="Arial" panose="020B0604020202020204" pitchFamily="34" charset="0"/>
              </a:rPr>
              <a:t>allow_all_sg</a:t>
            </a:r>
            <a:r>
              <a:rPr lang="en-US" dirty="0">
                <a:latin typeface="Arial" panose="020B0604020202020204" pitchFamily="34" charset="0"/>
                <a:cs typeface="Arial" panose="020B0604020202020204" pitchFamily="34" charset="0"/>
              </a:rPr>
              <a:t>) that allows all inbound and outbound traffic (-1 protocol means all traffic). It is applied to the resources in the VPC</a:t>
            </a:r>
            <a:r>
              <a:rPr lang="en-US" dirty="0" smtClean="0">
                <a:latin typeface="Arial" panose="020B0604020202020204" pitchFamily="34" charset="0"/>
                <a:cs typeface="Arial" panose="020B0604020202020204" pitchFamily="34" charset="0"/>
              </a:rPr>
              <a:t>.</a:t>
            </a:r>
          </a:p>
          <a:p>
            <a:r>
              <a:rPr lang="en-US" dirty="0" smtClean="0">
                <a:latin typeface="Arial" panose="020B0604020202020204" pitchFamily="34" charset="0"/>
                <a:cs typeface="Arial" panose="020B0604020202020204" pitchFamily="34" charset="0"/>
              </a:rPr>
              <a:t>After run this command  terraform plan </a:t>
            </a:r>
          </a:p>
          <a:p>
            <a:r>
              <a:rPr lang="en-US" dirty="0" smtClean="0">
                <a:latin typeface="Arial" panose="020B0604020202020204" pitchFamily="34" charset="0"/>
                <a:cs typeface="Arial" panose="020B0604020202020204" pitchFamily="34" charset="0"/>
              </a:rPr>
              <a:t>After plan changes has applied shown below :</a:t>
            </a:r>
          </a:p>
          <a:p>
            <a:endParaRPr lang="en-US" dirty="0">
              <a:latin typeface="Arial" panose="020B0604020202020204" pitchFamily="34" charset="0"/>
              <a:cs typeface="Arial" panose="020B0604020202020204" pitchFamily="34" charset="0"/>
            </a:endParaRPr>
          </a:p>
          <a:p>
            <a:endParaRPr lang="en-US" dirty="0" smtClean="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US" dirty="0" smtClean="0">
              <a:latin typeface="Arial" panose="020B0604020202020204" pitchFamily="34" charset="0"/>
              <a:cs typeface="Arial" panose="020B0604020202020204" pitchFamily="34" charset="0"/>
            </a:endParaRPr>
          </a:p>
          <a:p>
            <a:r>
              <a:rPr lang="en-US" dirty="0" smtClean="0">
                <a:latin typeface="Arial" panose="020B0604020202020204" pitchFamily="34" charset="0"/>
                <a:cs typeface="Arial" panose="020B0604020202020204" pitchFamily="34" charset="0"/>
              </a:rPr>
              <a:t>After next terraform apply </a:t>
            </a:r>
          </a:p>
          <a:p>
            <a:r>
              <a:rPr lang="en-US" dirty="0" smtClean="0">
                <a:latin typeface="Arial" panose="020B0604020202020204" pitchFamily="34" charset="0"/>
                <a:cs typeface="Arial" panose="020B0604020202020204" pitchFamily="34" charset="0"/>
              </a:rPr>
              <a:t>After apply changes has been applied its shown below :</a:t>
            </a:r>
          </a:p>
          <a:p>
            <a:endParaRPr lang="en-US" dirty="0" smtClean="0">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stretch>
            <a:fillRect/>
          </a:stretch>
        </p:blipFill>
        <p:spPr>
          <a:xfrm>
            <a:off x="68763" y="2008663"/>
            <a:ext cx="12123237" cy="1526389"/>
          </a:xfrm>
          <a:prstGeom prst="rect">
            <a:avLst/>
          </a:prstGeom>
        </p:spPr>
      </p:pic>
      <p:pic>
        <p:nvPicPr>
          <p:cNvPr id="5" name="Picture 4"/>
          <p:cNvPicPr>
            <a:picLocks noChangeAspect="1"/>
          </p:cNvPicPr>
          <p:nvPr/>
        </p:nvPicPr>
        <p:blipFill>
          <a:blip r:embed="rId3"/>
          <a:stretch>
            <a:fillRect/>
          </a:stretch>
        </p:blipFill>
        <p:spPr>
          <a:xfrm>
            <a:off x="68763" y="4679838"/>
            <a:ext cx="12123237" cy="2178162"/>
          </a:xfrm>
          <a:prstGeom prst="rect">
            <a:avLst/>
          </a:prstGeom>
        </p:spPr>
      </p:pic>
    </p:spTree>
    <p:extLst>
      <p:ext uri="{BB962C8B-B14F-4D97-AF65-F5344CB8AC3E}">
        <p14:creationId xmlns:p14="http://schemas.microsoft.com/office/powerpoint/2010/main" val="1112059968"/>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 y="0"/>
            <a:ext cx="12252960" cy="6858000"/>
          </a:xfrm>
        </p:spPr>
        <p:txBody>
          <a:bodyPr/>
          <a:lstStyle/>
          <a:p>
            <a:r>
              <a:rPr lang="en-US" dirty="0">
                <a:latin typeface="Arial Black" panose="020B0A04020102020204" pitchFamily="34" charset="0"/>
              </a:rPr>
              <a:t>State Management: </a:t>
            </a:r>
            <a:r>
              <a:rPr lang="en-US" dirty="0">
                <a:latin typeface="Arial" panose="020B0604020202020204" pitchFamily="34" charset="0"/>
                <a:cs typeface="Arial" panose="020B0604020202020204" pitchFamily="34" charset="0"/>
              </a:rPr>
              <a:t>Terraform keeps track of the infrastructure it manages using a state file, typically stored in a local or remote backend. This file represents the "current" state of your infrastructure, which Terraform uses to compare against the desired state defined in your configuration files</a:t>
            </a:r>
            <a:r>
              <a:rPr lang="en-US" dirty="0" smtClean="0">
                <a:latin typeface="Arial" panose="020B0604020202020204" pitchFamily="34" charset="0"/>
                <a:cs typeface="Arial" panose="020B0604020202020204" pitchFamily="34" charset="0"/>
              </a:rPr>
              <a:t>.</a:t>
            </a:r>
          </a:p>
          <a:p>
            <a:r>
              <a:rPr lang="en-US" dirty="0" smtClean="0">
                <a:latin typeface="Arial Black" panose="020B0A04020102020204" pitchFamily="34" charset="0"/>
              </a:rPr>
              <a:t>Execution </a:t>
            </a:r>
            <a:r>
              <a:rPr lang="en-US" dirty="0">
                <a:latin typeface="Arial Black" panose="020B0A04020102020204" pitchFamily="34" charset="0"/>
              </a:rPr>
              <a:t>Plan</a:t>
            </a:r>
            <a:r>
              <a:rPr lang="en-US" dirty="0">
                <a:latin typeface="Arial" panose="020B0604020202020204" pitchFamily="34" charset="0"/>
                <a:cs typeface="Arial" panose="020B0604020202020204" pitchFamily="34" charset="0"/>
              </a:rPr>
              <a:t>: When you run Terraform, it creates an execution plan that shows you what actions it will take (e.g., creating, updating, or deleting resources). This plan is shown to you before any changes are made, ensuring transparency and safety in changes</a:t>
            </a:r>
            <a:r>
              <a:rPr lang="en-US" dirty="0" smtClean="0">
                <a:latin typeface="Arial" panose="020B0604020202020204" pitchFamily="34" charset="0"/>
                <a:cs typeface="Arial" panose="020B0604020202020204" pitchFamily="34" charset="0"/>
              </a:rPr>
              <a:t>.</a:t>
            </a:r>
          </a:p>
          <a:p>
            <a:r>
              <a:rPr lang="en-US" dirty="0" smtClean="0">
                <a:latin typeface="Arial Black" panose="020B0A04020102020204" pitchFamily="34" charset="0"/>
              </a:rPr>
              <a:t>Providers</a:t>
            </a:r>
            <a:r>
              <a:rPr lang="en-US" dirty="0">
                <a:latin typeface="Arial Black" panose="020B0A04020102020204" pitchFamily="34" charset="0"/>
              </a:rPr>
              <a:t>:</a:t>
            </a:r>
            <a:r>
              <a:rPr lang="en-US" dirty="0"/>
              <a:t> </a:t>
            </a:r>
            <a:r>
              <a:rPr lang="en-US" dirty="0">
                <a:latin typeface="Arial" panose="020B0604020202020204" pitchFamily="34" charset="0"/>
                <a:cs typeface="Arial" panose="020B0604020202020204" pitchFamily="34" charset="0"/>
              </a:rPr>
              <a:t>Terraform uses providers to interact with APIs of various services (e.g., AWS, Azure, Google Cloud, etc.). Each provider is responsible for managing resources within its own cloud ecosystem</a:t>
            </a:r>
            <a:r>
              <a:rPr lang="en-US" dirty="0" smtClean="0">
                <a:latin typeface="Arial" panose="020B0604020202020204" pitchFamily="34" charset="0"/>
                <a:cs typeface="Arial" panose="020B0604020202020204" pitchFamily="34" charset="0"/>
              </a:rPr>
              <a:t>.</a:t>
            </a:r>
          </a:p>
          <a:p>
            <a:r>
              <a:rPr lang="en-US" dirty="0" smtClean="0">
                <a:latin typeface="Arial Black" panose="020B0A04020102020204" pitchFamily="34" charset="0"/>
              </a:rPr>
              <a:t>Resources</a:t>
            </a:r>
            <a:r>
              <a:rPr lang="en-US" dirty="0">
                <a:latin typeface="Arial Black" panose="020B0A04020102020204" pitchFamily="34" charset="0"/>
              </a:rPr>
              <a:t>:</a:t>
            </a:r>
            <a:r>
              <a:rPr lang="en-US" dirty="0"/>
              <a:t> </a:t>
            </a:r>
            <a:r>
              <a:rPr lang="en-US" dirty="0">
                <a:latin typeface="Arial" panose="020B0604020202020204" pitchFamily="34" charset="0"/>
                <a:cs typeface="Arial" panose="020B0604020202020204" pitchFamily="34" charset="0"/>
              </a:rPr>
              <a:t>A resource is a component of your infrastructure, such as an EC2 instance, an S3 bucket, or a security group. Terraform uses the resource type and configuration to define these components in your infrastructure</a:t>
            </a:r>
            <a:r>
              <a:rPr lang="en-US" dirty="0" smtClean="0">
                <a:latin typeface="Arial" panose="020B0604020202020204" pitchFamily="34" charset="0"/>
                <a:cs typeface="Arial" panose="020B0604020202020204" pitchFamily="34" charset="0"/>
              </a:rPr>
              <a:t>.</a:t>
            </a:r>
          </a:p>
          <a:p>
            <a:r>
              <a:rPr lang="en-US" dirty="0" smtClean="0">
                <a:latin typeface="Arial Black" panose="020B0A04020102020204" pitchFamily="34" charset="0"/>
              </a:rPr>
              <a:t>Modules</a:t>
            </a:r>
            <a:r>
              <a:rPr lang="en-US" dirty="0">
                <a:latin typeface="Arial" panose="020B0604020202020204" pitchFamily="34" charset="0"/>
                <a:cs typeface="Arial" panose="020B0604020202020204" pitchFamily="34" charset="0"/>
              </a:rPr>
              <a:t>: Modules are reusable collections of Terraform configuration files that can be used to simplify complex infrastructure setups. They allow you to create more maintainable and modular infrastructure code.</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1016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230" y="0"/>
            <a:ext cx="12172770" cy="6858000"/>
          </a:xfrm>
        </p:spPr>
        <p:txBody>
          <a:bodyPr/>
          <a:lstStyle/>
          <a:p>
            <a:r>
              <a:rPr lang="en-IN" dirty="0">
                <a:latin typeface="Arial Black" panose="020B0A04020102020204" pitchFamily="34" charset="0"/>
                <a:cs typeface="Arial" panose="020B0604020202020204" pitchFamily="34" charset="0"/>
              </a:rPr>
              <a:t>EC2 </a:t>
            </a:r>
            <a:r>
              <a:rPr lang="en-IN" dirty="0" smtClean="0">
                <a:latin typeface="Arial Black" panose="020B0A04020102020204" pitchFamily="34" charset="0"/>
                <a:cs typeface="Arial" panose="020B0604020202020204" pitchFamily="34" charset="0"/>
              </a:rPr>
              <a:t>Instance:</a:t>
            </a:r>
          </a:p>
          <a:p>
            <a:r>
              <a:rPr lang="en-IN" dirty="0" smtClean="0">
                <a:latin typeface="Arial" panose="020B0604020202020204" pitchFamily="34" charset="0"/>
                <a:cs typeface="Arial" panose="020B0604020202020204" pitchFamily="34" charset="0"/>
              </a:rPr>
              <a:t>resource </a:t>
            </a:r>
            <a:r>
              <a:rPr lang="en-IN" dirty="0">
                <a:latin typeface="Arial" panose="020B0604020202020204" pitchFamily="34" charset="0"/>
                <a:cs typeface="Arial" panose="020B0604020202020204" pitchFamily="34" charset="0"/>
              </a:rPr>
              <a:t>"</a:t>
            </a:r>
            <a:r>
              <a:rPr lang="en-IN" dirty="0" err="1">
                <a:latin typeface="Arial" panose="020B0604020202020204" pitchFamily="34" charset="0"/>
                <a:cs typeface="Arial" panose="020B0604020202020204" pitchFamily="34" charset="0"/>
              </a:rPr>
              <a:t>aws_instance</a:t>
            </a:r>
            <a:r>
              <a:rPr lang="en-IN" dirty="0">
                <a:latin typeface="Arial" panose="020B0604020202020204" pitchFamily="34" charset="0"/>
                <a:cs typeface="Arial" panose="020B0604020202020204" pitchFamily="34" charset="0"/>
              </a:rPr>
              <a:t>" "example" {</a:t>
            </a:r>
          </a:p>
          <a:p>
            <a:pPr marL="0" indent="0">
              <a:buNone/>
            </a:pPr>
            <a:r>
              <a:rPr lang="en-IN" dirty="0" smtClean="0">
                <a:latin typeface="Arial" panose="020B0604020202020204" pitchFamily="34" charset="0"/>
                <a:cs typeface="Arial" panose="020B0604020202020204" pitchFamily="34" charset="0"/>
              </a:rPr>
              <a:t>       </a:t>
            </a:r>
            <a:r>
              <a:rPr lang="en-IN" dirty="0" err="1">
                <a:latin typeface="Arial" panose="020B0604020202020204" pitchFamily="34" charset="0"/>
                <a:cs typeface="Arial" panose="020B0604020202020204" pitchFamily="34" charset="0"/>
              </a:rPr>
              <a:t>ami</a:t>
            </a:r>
            <a:r>
              <a:rPr lang="en-IN" dirty="0">
                <a:latin typeface="Arial" panose="020B0604020202020204" pitchFamily="34" charset="0"/>
                <a:cs typeface="Arial" panose="020B0604020202020204" pitchFamily="34" charset="0"/>
              </a:rPr>
              <a:t>                    = "ami-0b5673b5f6e8f7fa7"  # Replace with a valid AMI ID</a:t>
            </a:r>
          </a:p>
          <a:p>
            <a:pPr marL="0" indent="0">
              <a:buNone/>
            </a:pPr>
            <a:r>
              <a:rPr lang="en-IN" dirty="0" smtClean="0">
                <a:latin typeface="Arial" panose="020B0604020202020204" pitchFamily="34" charset="0"/>
                <a:cs typeface="Arial" panose="020B0604020202020204" pitchFamily="34" charset="0"/>
              </a:rPr>
              <a:t>       </a:t>
            </a:r>
            <a:r>
              <a:rPr lang="en-IN" dirty="0" err="1">
                <a:latin typeface="Arial" panose="020B0604020202020204" pitchFamily="34" charset="0"/>
                <a:cs typeface="Arial" panose="020B0604020202020204" pitchFamily="34" charset="0"/>
              </a:rPr>
              <a:t>instance_type</a:t>
            </a:r>
            <a:r>
              <a:rPr lang="en-IN" dirty="0">
                <a:latin typeface="Arial" panose="020B0604020202020204" pitchFamily="34" charset="0"/>
                <a:cs typeface="Arial" panose="020B0604020202020204" pitchFamily="34" charset="0"/>
              </a:rPr>
              <a:t>          = "t2.micro"</a:t>
            </a:r>
          </a:p>
          <a:p>
            <a:pPr marL="0" indent="0">
              <a:buNone/>
            </a:pPr>
            <a:r>
              <a:rPr lang="en-IN" dirty="0" smtClean="0">
                <a:latin typeface="Arial" panose="020B0604020202020204" pitchFamily="34" charset="0"/>
                <a:cs typeface="Arial" panose="020B0604020202020204" pitchFamily="34" charset="0"/>
              </a:rPr>
              <a:t>       </a:t>
            </a:r>
            <a:r>
              <a:rPr lang="en-IN" dirty="0" err="1">
                <a:latin typeface="Arial" panose="020B0604020202020204" pitchFamily="34" charset="0"/>
                <a:cs typeface="Arial" panose="020B0604020202020204" pitchFamily="34" charset="0"/>
              </a:rPr>
              <a:t>subnet_id</a:t>
            </a:r>
            <a:r>
              <a:rPr lang="en-IN" dirty="0">
                <a:latin typeface="Arial" panose="020B0604020202020204" pitchFamily="34" charset="0"/>
                <a:cs typeface="Arial" panose="020B0604020202020204" pitchFamily="34" charset="0"/>
              </a:rPr>
              <a:t>              = aws_subnet.subnet_a.id</a:t>
            </a:r>
          </a:p>
          <a:p>
            <a:pPr marL="0" indent="0">
              <a:buNone/>
            </a:pPr>
            <a:r>
              <a:rPr lang="en-IN" dirty="0" smtClean="0">
                <a:latin typeface="Arial" panose="020B0604020202020204" pitchFamily="34" charset="0"/>
                <a:cs typeface="Arial" panose="020B0604020202020204" pitchFamily="34" charset="0"/>
              </a:rPr>
              <a:t>       </a:t>
            </a:r>
            <a:r>
              <a:rPr lang="en-IN" dirty="0" err="1">
                <a:latin typeface="Arial" panose="020B0604020202020204" pitchFamily="34" charset="0"/>
                <a:cs typeface="Arial" panose="020B0604020202020204" pitchFamily="34" charset="0"/>
              </a:rPr>
              <a:t>security_groups</a:t>
            </a:r>
            <a:r>
              <a:rPr lang="en-IN" dirty="0">
                <a:latin typeface="Arial" panose="020B0604020202020204" pitchFamily="34" charset="0"/>
                <a:cs typeface="Arial" panose="020B0604020202020204" pitchFamily="34" charset="0"/>
              </a:rPr>
              <a:t>        = [aws_security_group.allow_all.id]</a:t>
            </a:r>
          </a:p>
          <a:p>
            <a:pPr marL="0" indent="0">
              <a:buNone/>
            </a:pPr>
            <a:r>
              <a:rPr lang="en-IN" dirty="0" smtClean="0">
                <a:latin typeface="Arial" panose="020B0604020202020204" pitchFamily="34" charset="0"/>
                <a:cs typeface="Arial" panose="020B0604020202020204" pitchFamily="34" charset="0"/>
              </a:rPr>
              <a:t>      </a:t>
            </a:r>
            <a:r>
              <a:rPr lang="en-IN" dirty="0" err="1">
                <a:latin typeface="Arial" panose="020B0604020202020204" pitchFamily="34" charset="0"/>
                <a:cs typeface="Arial" panose="020B0604020202020204" pitchFamily="34" charset="0"/>
              </a:rPr>
              <a:t>associate_public_ip_address</a:t>
            </a:r>
            <a:r>
              <a:rPr lang="en-IN" dirty="0">
                <a:latin typeface="Arial" panose="020B0604020202020204" pitchFamily="34" charset="0"/>
                <a:cs typeface="Arial" panose="020B0604020202020204" pitchFamily="34" charset="0"/>
              </a:rPr>
              <a:t> = true</a:t>
            </a:r>
          </a:p>
          <a:p>
            <a:endParaRPr lang="en-IN" dirty="0">
              <a:latin typeface="Arial" panose="020B0604020202020204" pitchFamily="34" charset="0"/>
              <a:cs typeface="Arial" panose="020B0604020202020204" pitchFamily="34" charset="0"/>
            </a:endParaRPr>
          </a:p>
          <a:p>
            <a:pPr marL="0" indent="0">
              <a:buNone/>
            </a:pPr>
            <a:r>
              <a:rPr lang="en-IN" dirty="0" smtClean="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tags = {</a:t>
            </a:r>
          </a:p>
          <a:p>
            <a:pPr marL="0" indent="0">
              <a:buNone/>
            </a:pPr>
            <a:r>
              <a:rPr lang="en-IN" dirty="0" smtClean="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Name = "example-ec2"</a:t>
            </a:r>
          </a:p>
          <a:p>
            <a:pPr marL="0" indent="0">
              <a:buNone/>
            </a:pPr>
            <a:r>
              <a:rPr lang="en-IN" dirty="0" smtClean="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a:t>
            </a:r>
          </a:p>
          <a:p>
            <a:pPr marL="0" indent="0">
              <a:buNone/>
            </a:pPr>
            <a:r>
              <a:rPr lang="en-IN" dirty="0" smtClean="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a:p>
            <a:r>
              <a:rPr lang="en-US" dirty="0">
                <a:latin typeface="Arial Black" panose="020B0A04020102020204" pitchFamily="34" charset="0"/>
                <a:cs typeface="Arial" panose="020B0604020202020204" pitchFamily="34" charset="0"/>
              </a:rPr>
              <a:t>EC2 Instance: </a:t>
            </a:r>
            <a:r>
              <a:rPr lang="en-US" dirty="0">
                <a:latin typeface="Arial" panose="020B0604020202020204" pitchFamily="34" charset="0"/>
                <a:cs typeface="Arial" panose="020B0604020202020204" pitchFamily="34" charset="0"/>
              </a:rPr>
              <a:t>Launches an EC2 instance (example-ec2) with an ami-0b5673b5f6e8f7fa7 (replace with a valid AMI ID), of type t2.micro in </a:t>
            </a:r>
            <a:r>
              <a:rPr lang="en-US" dirty="0" err="1">
                <a:latin typeface="Arial" panose="020B0604020202020204" pitchFamily="34" charset="0"/>
                <a:cs typeface="Arial" panose="020B0604020202020204" pitchFamily="34" charset="0"/>
              </a:rPr>
              <a:t>subnet_a</a:t>
            </a:r>
            <a:r>
              <a:rPr lang="en-US" dirty="0">
                <a:latin typeface="Arial" panose="020B0604020202020204" pitchFamily="34" charset="0"/>
                <a:cs typeface="Arial" panose="020B0604020202020204" pitchFamily="34" charset="0"/>
              </a:rPr>
              <a:t>. It will be assigned a public IP, and the instance will use the </a:t>
            </a:r>
            <a:r>
              <a:rPr lang="en-US" dirty="0" err="1">
                <a:latin typeface="Arial" panose="020B0604020202020204" pitchFamily="34" charset="0"/>
                <a:cs typeface="Arial" panose="020B0604020202020204" pitchFamily="34" charset="0"/>
              </a:rPr>
              <a:t>allow_all_sg</a:t>
            </a:r>
            <a:r>
              <a:rPr lang="en-US" dirty="0">
                <a:latin typeface="Arial" panose="020B0604020202020204" pitchFamily="34" charset="0"/>
                <a:cs typeface="Arial" panose="020B0604020202020204" pitchFamily="34" charset="0"/>
              </a:rPr>
              <a:t> security group to allow all traffic.</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84727479"/>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lstStyle/>
          <a:p>
            <a:r>
              <a:rPr lang="en-US" dirty="0" smtClean="0">
                <a:latin typeface="Arial" panose="020B0604020202020204" pitchFamily="34" charset="0"/>
                <a:cs typeface="Arial" panose="020B0604020202020204" pitchFamily="34" charset="0"/>
              </a:rPr>
              <a:t>After run terraform plan</a:t>
            </a:r>
          </a:p>
          <a:p>
            <a:r>
              <a:rPr lang="en-US" dirty="0" smtClean="0">
                <a:latin typeface="Arial" panose="020B0604020202020204" pitchFamily="34" charset="0"/>
                <a:cs typeface="Arial" panose="020B0604020202020204" pitchFamily="34" charset="0"/>
              </a:rPr>
              <a:t>After plan changes has been applied its shown below:</a:t>
            </a:r>
          </a:p>
          <a:p>
            <a:endParaRPr lang="en-US" dirty="0">
              <a:latin typeface="Arial" panose="020B0604020202020204" pitchFamily="34" charset="0"/>
              <a:cs typeface="Arial" panose="020B0604020202020204" pitchFamily="34" charset="0"/>
            </a:endParaRPr>
          </a:p>
          <a:p>
            <a:endParaRPr lang="en-US" dirty="0" smtClean="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US" dirty="0" smtClean="0">
              <a:latin typeface="Arial" panose="020B0604020202020204" pitchFamily="34" charset="0"/>
              <a:cs typeface="Arial" panose="020B0604020202020204" pitchFamily="34" charset="0"/>
            </a:endParaRPr>
          </a:p>
          <a:p>
            <a:r>
              <a:rPr lang="en-US" dirty="0" smtClean="0">
                <a:latin typeface="Arial" panose="020B0604020202020204" pitchFamily="34" charset="0"/>
                <a:cs typeface="Arial" panose="020B0604020202020204" pitchFamily="34" charset="0"/>
              </a:rPr>
              <a:t>And next terraform apply</a:t>
            </a:r>
          </a:p>
          <a:p>
            <a:r>
              <a:rPr lang="en-US" dirty="0" smtClean="0">
                <a:latin typeface="Arial" panose="020B0604020202020204" pitchFamily="34" charset="0"/>
                <a:cs typeface="Arial" panose="020B0604020202020204" pitchFamily="34" charset="0"/>
              </a:rPr>
              <a:t>After apply changes has been applied its shown below:</a:t>
            </a:r>
          </a:p>
          <a:p>
            <a:endParaRPr lang="en-US" dirty="0" smtClean="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stretch>
            <a:fillRect/>
          </a:stretch>
        </p:blipFill>
        <p:spPr>
          <a:xfrm>
            <a:off x="0" y="900874"/>
            <a:ext cx="12192000" cy="1549480"/>
          </a:xfrm>
          <a:prstGeom prst="rect">
            <a:avLst/>
          </a:prstGeom>
        </p:spPr>
      </p:pic>
      <p:pic>
        <p:nvPicPr>
          <p:cNvPr id="5" name="Picture 4"/>
          <p:cNvPicPr>
            <a:picLocks noChangeAspect="1"/>
          </p:cNvPicPr>
          <p:nvPr/>
        </p:nvPicPr>
        <p:blipFill>
          <a:blip r:embed="rId3"/>
          <a:stretch>
            <a:fillRect/>
          </a:stretch>
        </p:blipFill>
        <p:spPr>
          <a:xfrm>
            <a:off x="-1" y="3584146"/>
            <a:ext cx="12105739" cy="2844933"/>
          </a:xfrm>
          <a:prstGeom prst="rect">
            <a:avLst/>
          </a:prstGeom>
        </p:spPr>
      </p:pic>
    </p:spTree>
    <p:extLst>
      <p:ext uri="{BB962C8B-B14F-4D97-AF65-F5344CB8AC3E}">
        <p14:creationId xmlns:p14="http://schemas.microsoft.com/office/powerpoint/2010/main" val="2564972822"/>
      </p:ext>
    </p:extLst>
  </p:cSld>
  <p:clrMapOvr>
    <a:masterClrMapping/>
  </p:clrMapOvr>
  <mc:AlternateContent xmlns:mc="http://schemas.openxmlformats.org/markup-compatibility/2006" xmlns:p14="http://schemas.microsoft.com/office/powerpoint/2010/main">
    <mc:Choice Requires="p14">
      <p:transition spd="slow" p14:dur="3000">
        <p14:shred/>
      </p:transition>
    </mc:Choice>
    <mc:Fallback xmlns="">
      <p:transition spd="slow">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lstStyle/>
          <a:p>
            <a:r>
              <a:rPr lang="en-IN" dirty="0" smtClean="0">
                <a:latin typeface="Arial" panose="020B0604020202020204" pitchFamily="34" charset="0"/>
                <a:cs typeface="Arial" panose="020B0604020202020204" pitchFamily="34" charset="0"/>
              </a:rPr>
              <a:t>After run finally ec2 instance has been created its shown below:</a:t>
            </a:r>
            <a:endParaRPr lang="en-IN" dirty="0">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stretch>
            <a:fillRect/>
          </a:stretch>
        </p:blipFill>
        <p:spPr>
          <a:xfrm>
            <a:off x="0" y="769114"/>
            <a:ext cx="12126011" cy="4886969"/>
          </a:xfrm>
          <a:prstGeom prst="rect">
            <a:avLst/>
          </a:prstGeom>
        </p:spPr>
      </p:pic>
    </p:spTree>
    <p:extLst>
      <p:ext uri="{BB962C8B-B14F-4D97-AF65-F5344CB8AC3E}">
        <p14:creationId xmlns:p14="http://schemas.microsoft.com/office/powerpoint/2010/main" val="1969257306"/>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7302"/>
            <a:ext cx="12192000" cy="6850698"/>
          </a:xfrm>
        </p:spPr>
        <p:txBody>
          <a:bodyPr/>
          <a:lstStyle/>
          <a:p>
            <a:r>
              <a:rPr lang="en-IN" dirty="0">
                <a:latin typeface="Arial" panose="020B0604020202020204" pitchFamily="34" charset="0"/>
                <a:cs typeface="Arial" panose="020B0604020202020204" pitchFamily="34" charset="0"/>
              </a:rPr>
              <a:t>S3 </a:t>
            </a:r>
            <a:r>
              <a:rPr lang="en-IN" dirty="0" smtClean="0">
                <a:latin typeface="Arial" panose="020B0604020202020204" pitchFamily="34" charset="0"/>
                <a:cs typeface="Arial" panose="020B0604020202020204" pitchFamily="34" charset="0"/>
              </a:rPr>
              <a:t>Bucket</a:t>
            </a:r>
          </a:p>
          <a:p>
            <a:r>
              <a:rPr lang="en-IN" dirty="0">
                <a:latin typeface="Arial" panose="020B0604020202020204" pitchFamily="34" charset="0"/>
                <a:cs typeface="Arial" panose="020B0604020202020204" pitchFamily="34" charset="0"/>
              </a:rPr>
              <a:t>resource "aws_s3_bucket" "example" {</a:t>
            </a:r>
          </a:p>
          <a:p>
            <a:pPr marL="0" indent="0">
              <a:buNone/>
            </a:pPr>
            <a:r>
              <a:rPr lang="en-IN" dirty="0" smtClean="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bucket = "my-example-bucket-terraform-1"</a:t>
            </a:r>
          </a:p>
          <a:p>
            <a:pPr marL="0" indent="0">
              <a:buNone/>
            </a:pPr>
            <a:r>
              <a:rPr lang="en-IN" dirty="0" smtClean="0">
                <a:latin typeface="Arial" panose="020B0604020202020204" pitchFamily="34" charset="0"/>
                <a:cs typeface="Arial" panose="020B0604020202020204" pitchFamily="34" charset="0"/>
              </a:rPr>
              <a:t>     </a:t>
            </a:r>
            <a:r>
              <a:rPr lang="en-IN" dirty="0" err="1">
                <a:latin typeface="Arial" panose="020B0604020202020204" pitchFamily="34" charset="0"/>
                <a:cs typeface="Arial" panose="020B0604020202020204" pitchFamily="34" charset="0"/>
              </a:rPr>
              <a:t>acl</a:t>
            </a:r>
            <a:r>
              <a:rPr lang="en-IN" dirty="0">
                <a:latin typeface="Arial" panose="020B0604020202020204" pitchFamily="34" charset="0"/>
                <a:cs typeface="Arial" panose="020B0604020202020204" pitchFamily="34" charset="0"/>
              </a:rPr>
              <a:t>    = "private"</a:t>
            </a:r>
          </a:p>
          <a:p>
            <a:pPr marL="0" indent="0">
              <a:buNone/>
            </a:pPr>
            <a:r>
              <a:rPr lang="en-IN" dirty="0" smtClean="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tags = {</a:t>
            </a:r>
          </a:p>
          <a:p>
            <a:pPr marL="0" indent="0">
              <a:buNone/>
            </a:pPr>
            <a:r>
              <a:rPr lang="en-IN" dirty="0" smtClean="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Name = "example-s3-bucket1"</a:t>
            </a:r>
          </a:p>
          <a:p>
            <a:pPr marL="0" indent="0">
              <a:buNone/>
            </a:pPr>
            <a:r>
              <a:rPr lang="en-IN" dirty="0" smtClean="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a:t>
            </a:r>
          </a:p>
          <a:p>
            <a:pPr marL="0" indent="0">
              <a:buNone/>
            </a:pPr>
            <a:r>
              <a:rPr lang="en-IN" dirty="0" smtClean="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a:p>
            <a:endParaRPr lang="en-IN" dirty="0" smtClean="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S3 Bucket</a:t>
            </a:r>
            <a:r>
              <a:rPr lang="en-US" dirty="0" smtClean="0">
                <a:latin typeface="Arial" panose="020B0604020202020204" pitchFamily="34" charset="0"/>
                <a:cs typeface="Arial" panose="020B0604020202020204" pitchFamily="34" charset="0"/>
              </a:rPr>
              <a:t>:</a:t>
            </a:r>
          </a:p>
          <a:p>
            <a:pPr marL="0" indent="0">
              <a:buNone/>
            </a:pPr>
            <a:r>
              <a:rPr lang="en-US" dirty="0">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Creates an S3 bucket named my-example-bucket-terraform-1 with private access control. This is a storage resource where files can be stored</a:t>
            </a:r>
            <a:r>
              <a:rPr lang="en-US" dirty="0" smtClean="0">
                <a:latin typeface="Arial" panose="020B0604020202020204" pitchFamily="34" charset="0"/>
                <a:cs typeface="Arial" panose="020B0604020202020204" pitchFamily="34" charset="0"/>
              </a:rPr>
              <a:t>.</a:t>
            </a:r>
          </a:p>
          <a:p>
            <a:pPr marL="0" indent="0">
              <a:buNone/>
            </a:pPr>
            <a:endParaRPr lang="en-IN" dirty="0" smtClean="0">
              <a:latin typeface="Arial" panose="020B0604020202020204" pitchFamily="34" charset="0"/>
              <a:cs typeface="Arial" panose="020B0604020202020204" pitchFamily="34" charset="0"/>
            </a:endParaRPr>
          </a:p>
          <a:p>
            <a:r>
              <a:rPr lang="en-IN" dirty="0" smtClean="0">
                <a:latin typeface="Arial" panose="020B0604020202020204" pitchFamily="34" charset="0"/>
                <a:cs typeface="Arial" panose="020B0604020202020204" pitchFamily="34" charset="0"/>
              </a:rPr>
              <a:t>After run terraform plan</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2983855"/>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lstStyle/>
          <a:p>
            <a:r>
              <a:rPr lang="en-IN" dirty="0" smtClean="0">
                <a:latin typeface="Arial" panose="020B0604020202020204" pitchFamily="34" charset="0"/>
                <a:cs typeface="Arial" panose="020B0604020202020204" pitchFamily="34" charset="0"/>
              </a:rPr>
              <a:t>After plan changes has been applied is shown below:</a:t>
            </a:r>
          </a:p>
          <a:p>
            <a:endParaRPr lang="en-IN" dirty="0"/>
          </a:p>
          <a:p>
            <a:endParaRPr lang="en-IN" dirty="0" smtClean="0"/>
          </a:p>
          <a:p>
            <a:endParaRPr lang="en-IN" dirty="0"/>
          </a:p>
          <a:p>
            <a:endParaRPr lang="en-IN" dirty="0" smtClean="0"/>
          </a:p>
          <a:p>
            <a:r>
              <a:rPr lang="en-IN" dirty="0" smtClean="0">
                <a:latin typeface="Arial" panose="020B0604020202020204" pitchFamily="34" charset="0"/>
                <a:cs typeface="Arial" panose="020B0604020202020204" pitchFamily="34" charset="0"/>
              </a:rPr>
              <a:t>And next terraform apply </a:t>
            </a:r>
          </a:p>
          <a:p>
            <a:r>
              <a:rPr lang="en-IN" dirty="0" smtClean="0">
                <a:latin typeface="Arial" panose="020B0604020202020204" pitchFamily="34" charset="0"/>
                <a:cs typeface="Arial" panose="020B0604020202020204" pitchFamily="34" charset="0"/>
              </a:rPr>
              <a:t>And apply changes has been applied its shown below:</a:t>
            </a:r>
          </a:p>
          <a:p>
            <a:endParaRPr lang="en-IN" dirty="0">
              <a:latin typeface="Arial" panose="020B0604020202020204" pitchFamily="34" charset="0"/>
              <a:cs typeface="Arial" panose="020B0604020202020204" pitchFamily="34" charset="0"/>
            </a:endParaRPr>
          </a:p>
          <a:p>
            <a:endParaRPr lang="en-IN" dirty="0" smtClean="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smtClean="0">
              <a:latin typeface="Arial" panose="020B0604020202020204" pitchFamily="34" charset="0"/>
              <a:cs typeface="Arial" panose="020B0604020202020204" pitchFamily="34" charset="0"/>
            </a:endParaRPr>
          </a:p>
          <a:p>
            <a:r>
              <a:rPr lang="en-IN" dirty="0" smtClean="0">
                <a:latin typeface="Arial" panose="020B0604020202020204" pitchFamily="34" charset="0"/>
                <a:cs typeface="Arial" panose="020B0604020202020204" pitchFamily="34" charset="0"/>
              </a:rPr>
              <a:t>And finally bucket has been created its shown below:</a:t>
            </a:r>
          </a:p>
          <a:p>
            <a:endParaRPr lang="en-IN" dirty="0"/>
          </a:p>
        </p:txBody>
      </p:sp>
      <p:pic>
        <p:nvPicPr>
          <p:cNvPr id="4" name="Picture 3"/>
          <p:cNvPicPr>
            <a:picLocks noChangeAspect="1"/>
          </p:cNvPicPr>
          <p:nvPr/>
        </p:nvPicPr>
        <p:blipFill>
          <a:blip r:embed="rId2"/>
          <a:stretch>
            <a:fillRect/>
          </a:stretch>
        </p:blipFill>
        <p:spPr>
          <a:xfrm>
            <a:off x="0" y="438073"/>
            <a:ext cx="12192000" cy="1720938"/>
          </a:xfrm>
          <a:prstGeom prst="rect">
            <a:avLst/>
          </a:prstGeom>
        </p:spPr>
      </p:pic>
      <p:pic>
        <p:nvPicPr>
          <p:cNvPr id="5" name="Picture 4"/>
          <p:cNvPicPr>
            <a:picLocks noChangeAspect="1"/>
          </p:cNvPicPr>
          <p:nvPr/>
        </p:nvPicPr>
        <p:blipFill>
          <a:blip r:embed="rId3"/>
          <a:stretch>
            <a:fillRect/>
          </a:stretch>
        </p:blipFill>
        <p:spPr>
          <a:xfrm>
            <a:off x="0" y="3054285"/>
            <a:ext cx="12094590" cy="1755632"/>
          </a:xfrm>
          <a:prstGeom prst="rect">
            <a:avLst/>
          </a:prstGeom>
        </p:spPr>
      </p:pic>
      <p:pic>
        <p:nvPicPr>
          <p:cNvPr id="6" name="Picture 5"/>
          <p:cNvPicPr>
            <a:picLocks noChangeAspect="1"/>
          </p:cNvPicPr>
          <p:nvPr/>
        </p:nvPicPr>
        <p:blipFill>
          <a:blip r:embed="rId4"/>
          <a:stretch>
            <a:fillRect/>
          </a:stretch>
        </p:blipFill>
        <p:spPr>
          <a:xfrm>
            <a:off x="83374" y="5141259"/>
            <a:ext cx="12011216" cy="1619734"/>
          </a:xfrm>
          <a:prstGeom prst="rect">
            <a:avLst/>
          </a:prstGeom>
        </p:spPr>
      </p:pic>
    </p:spTree>
    <p:extLst>
      <p:ext uri="{BB962C8B-B14F-4D97-AF65-F5344CB8AC3E}">
        <p14:creationId xmlns:p14="http://schemas.microsoft.com/office/powerpoint/2010/main" val="3061550503"/>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normAutofit fontScale="92500" lnSpcReduction="20000"/>
          </a:bodyPr>
          <a:lstStyle/>
          <a:p>
            <a:r>
              <a:rPr lang="en-IN" dirty="0">
                <a:latin typeface="Arial Black" panose="020B0A04020102020204" pitchFamily="34" charset="0"/>
                <a:cs typeface="Arial" panose="020B0604020202020204" pitchFamily="34" charset="0"/>
              </a:rPr>
              <a:t>RDS Database </a:t>
            </a:r>
            <a:r>
              <a:rPr lang="en-IN" dirty="0" smtClean="0">
                <a:latin typeface="Arial Black" panose="020B0A04020102020204" pitchFamily="34" charset="0"/>
                <a:cs typeface="Arial" panose="020B0604020202020204" pitchFamily="34" charset="0"/>
              </a:rPr>
              <a:t>instance:</a:t>
            </a:r>
          </a:p>
          <a:p>
            <a:r>
              <a:rPr lang="en-IN" dirty="0" smtClean="0">
                <a:latin typeface="Arial" panose="020B0604020202020204" pitchFamily="34" charset="0"/>
                <a:cs typeface="Arial" panose="020B0604020202020204" pitchFamily="34" charset="0"/>
              </a:rPr>
              <a:t>resource </a:t>
            </a:r>
            <a:r>
              <a:rPr lang="en-IN" dirty="0">
                <a:latin typeface="Arial" panose="020B0604020202020204" pitchFamily="34" charset="0"/>
                <a:cs typeface="Arial" panose="020B0604020202020204" pitchFamily="34" charset="0"/>
              </a:rPr>
              <a:t>"</a:t>
            </a:r>
            <a:r>
              <a:rPr lang="en-IN" dirty="0" err="1">
                <a:latin typeface="Arial" panose="020B0604020202020204" pitchFamily="34" charset="0"/>
                <a:cs typeface="Arial" panose="020B0604020202020204" pitchFamily="34" charset="0"/>
              </a:rPr>
              <a:t>aws_db_instance</a:t>
            </a:r>
            <a:r>
              <a:rPr lang="en-IN" dirty="0">
                <a:latin typeface="Arial" panose="020B0604020202020204" pitchFamily="34" charset="0"/>
                <a:cs typeface="Arial" panose="020B0604020202020204" pitchFamily="34" charset="0"/>
              </a:rPr>
              <a:t>" "default12" {</a:t>
            </a:r>
          </a:p>
          <a:p>
            <a:pPr marL="0" indent="0">
              <a:buNone/>
            </a:pPr>
            <a:r>
              <a:rPr lang="en-IN" dirty="0" smtClean="0">
                <a:latin typeface="Arial" panose="020B0604020202020204" pitchFamily="34" charset="0"/>
                <a:cs typeface="Arial" panose="020B0604020202020204" pitchFamily="34" charset="0"/>
              </a:rPr>
              <a:t>       </a:t>
            </a:r>
            <a:r>
              <a:rPr lang="en-IN" dirty="0" err="1">
                <a:latin typeface="Arial" panose="020B0604020202020204" pitchFamily="34" charset="0"/>
                <a:cs typeface="Arial" panose="020B0604020202020204" pitchFamily="34" charset="0"/>
              </a:rPr>
              <a:t>allocated_storage</a:t>
            </a:r>
            <a:r>
              <a:rPr lang="en-IN" dirty="0">
                <a:latin typeface="Arial" panose="020B0604020202020204" pitchFamily="34" charset="0"/>
                <a:cs typeface="Arial" panose="020B0604020202020204" pitchFamily="34" charset="0"/>
              </a:rPr>
              <a:t>    = 20</a:t>
            </a:r>
          </a:p>
          <a:p>
            <a:pPr marL="0" indent="0">
              <a:buNone/>
            </a:pPr>
            <a:r>
              <a:rPr lang="en-IN" dirty="0" smtClean="0">
                <a:latin typeface="Arial" panose="020B0604020202020204" pitchFamily="34" charset="0"/>
                <a:cs typeface="Arial" panose="020B0604020202020204" pitchFamily="34" charset="0"/>
              </a:rPr>
              <a:t>       </a:t>
            </a:r>
            <a:r>
              <a:rPr lang="en-IN" dirty="0" err="1">
                <a:latin typeface="Arial" panose="020B0604020202020204" pitchFamily="34" charset="0"/>
                <a:cs typeface="Arial" panose="020B0604020202020204" pitchFamily="34" charset="0"/>
              </a:rPr>
              <a:t>storage_type</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 "gp2"</a:t>
            </a:r>
          </a:p>
          <a:p>
            <a:pPr marL="0" indent="0">
              <a:buNone/>
            </a:pPr>
            <a:r>
              <a:rPr lang="en-IN" dirty="0" smtClean="0">
                <a:latin typeface="Arial" panose="020B0604020202020204" pitchFamily="34" charset="0"/>
                <a:cs typeface="Arial" panose="020B0604020202020204" pitchFamily="34" charset="0"/>
              </a:rPr>
              <a:t>       </a:t>
            </a:r>
            <a:r>
              <a:rPr lang="en-IN" dirty="0" err="1">
                <a:latin typeface="Arial" panose="020B0604020202020204" pitchFamily="34" charset="0"/>
                <a:cs typeface="Arial" panose="020B0604020202020204" pitchFamily="34" charset="0"/>
              </a:rPr>
              <a:t>instance_class</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    = </a:t>
            </a:r>
            <a:r>
              <a:rPr lang="en-IN" dirty="0">
                <a:latin typeface="Arial" panose="020B0604020202020204" pitchFamily="34" charset="0"/>
                <a:cs typeface="Arial" panose="020B0604020202020204" pitchFamily="34" charset="0"/>
              </a:rPr>
              <a:t>"db.t3.small"</a:t>
            </a:r>
          </a:p>
          <a:p>
            <a:pPr marL="0" indent="0">
              <a:buNone/>
            </a:pPr>
            <a:r>
              <a:rPr lang="en-IN" dirty="0" smtClean="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engine               </a:t>
            </a:r>
            <a:r>
              <a:rPr lang="en-IN" dirty="0" smtClean="0">
                <a:latin typeface="Arial" panose="020B0604020202020204" pitchFamily="34" charset="0"/>
                <a:cs typeface="Arial" panose="020B0604020202020204" pitchFamily="34" charset="0"/>
              </a:rPr>
              <a:t>         = </a:t>
            </a:r>
            <a:r>
              <a:rPr lang="en-IN" dirty="0">
                <a:latin typeface="Arial" panose="020B0604020202020204" pitchFamily="34" charset="0"/>
                <a:cs typeface="Arial" panose="020B0604020202020204" pitchFamily="34" charset="0"/>
              </a:rPr>
              <a:t>"</a:t>
            </a:r>
            <a:r>
              <a:rPr lang="en-IN" dirty="0" err="1">
                <a:latin typeface="Arial" panose="020B0604020202020204" pitchFamily="34" charset="0"/>
                <a:cs typeface="Arial" panose="020B0604020202020204" pitchFamily="34" charset="0"/>
              </a:rPr>
              <a:t>mysql</a:t>
            </a:r>
            <a:r>
              <a:rPr lang="en-IN" dirty="0">
                <a:latin typeface="Arial" panose="020B0604020202020204" pitchFamily="34" charset="0"/>
                <a:cs typeface="Arial" panose="020B0604020202020204" pitchFamily="34" charset="0"/>
              </a:rPr>
              <a:t>"</a:t>
            </a:r>
          </a:p>
          <a:p>
            <a:pPr marL="0" indent="0">
              <a:buNone/>
            </a:pPr>
            <a:r>
              <a:rPr lang="en-IN" dirty="0" smtClean="0">
                <a:latin typeface="Arial" panose="020B0604020202020204" pitchFamily="34" charset="0"/>
                <a:cs typeface="Arial" panose="020B0604020202020204" pitchFamily="34" charset="0"/>
              </a:rPr>
              <a:t>       </a:t>
            </a:r>
            <a:r>
              <a:rPr lang="en-IN" dirty="0" err="1">
                <a:latin typeface="Arial" panose="020B0604020202020204" pitchFamily="34" charset="0"/>
                <a:cs typeface="Arial" panose="020B0604020202020204" pitchFamily="34" charset="0"/>
              </a:rPr>
              <a:t>engine_version</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   = </a:t>
            </a:r>
            <a:r>
              <a:rPr lang="en-IN" dirty="0">
                <a:latin typeface="Arial" panose="020B0604020202020204" pitchFamily="34" charset="0"/>
                <a:cs typeface="Arial" panose="020B0604020202020204" pitchFamily="34" charset="0"/>
              </a:rPr>
              <a:t>"8.0"</a:t>
            </a:r>
          </a:p>
          <a:p>
            <a:pPr marL="0" indent="0">
              <a:buNone/>
            </a:pPr>
            <a:r>
              <a:rPr lang="en-IN" dirty="0" smtClean="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identifier          </a:t>
            </a:r>
            <a:r>
              <a:rPr lang="en-IN" dirty="0" smtClean="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 "</a:t>
            </a:r>
            <a:r>
              <a:rPr lang="en-IN" dirty="0" err="1">
                <a:latin typeface="Arial" panose="020B0604020202020204" pitchFamily="34" charset="0"/>
                <a:cs typeface="Arial" panose="020B0604020202020204" pitchFamily="34" charset="0"/>
              </a:rPr>
              <a:t>mydbinstance</a:t>
            </a:r>
            <a:r>
              <a:rPr lang="en-IN" dirty="0">
                <a:latin typeface="Arial" panose="020B0604020202020204" pitchFamily="34" charset="0"/>
                <a:cs typeface="Arial" panose="020B0604020202020204" pitchFamily="34" charset="0"/>
              </a:rPr>
              <a:t>"</a:t>
            </a:r>
          </a:p>
          <a:p>
            <a:pPr marL="0" indent="0">
              <a:buNone/>
            </a:pPr>
            <a:r>
              <a:rPr lang="en-IN" dirty="0" smtClean="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username            </a:t>
            </a:r>
            <a:r>
              <a:rPr lang="en-IN" dirty="0" smtClean="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 "admin"</a:t>
            </a:r>
          </a:p>
          <a:p>
            <a:pPr marL="0" indent="0">
              <a:buNone/>
            </a:pPr>
            <a:r>
              <a:rPr lang="en-IN" dirty="0" smtClean="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password            </a:t>
            </a:r>
            <a:r>
              <a:rPr lang="en-IN" dirty="0" smtClean="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 "prasad123"  # Replace with a secure password</a:t>
            </a:r>
          </a:p>
          <a:p>
            <a:pPr marL="0" indent="0">
              <a:buNone/>
            </a:pPr>
            <a:r>
              <a:rPr lang="en-IN" dirty="0" smtClean="0">
                <a:latin typeface="Arial" panose="020B0604020202020204" pitchFamily="34" charset="0"/>
                <a:cs typeface="Arial" panose="020B0604020202020204" pitchFamily="34" charset="0"/>
              </a:rPr>
              <a:t>       </a:t>
            </a:r>
            <a:r>
              <a:rPr lang="en-IN" dirty="0" err="1">
                <a:latin typeface="Arial" panose="020B0604020202020204" pitchFamily="34" charset="0"/>
                <a:cs typeface="Arial" panose="020B0604020202020204" pitchFamily="34" charset="0"/>
              </a:rPr>
              <a:t>db_name</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 "</a:t>
            </a:r>
            <a:r>
              <a:rPr lang="en-IN" dirty="0" err="1">
                <a:latin typeface="Arial" panose="020B0604020202020204" pitchFamily="34" charset="0"/>
                <a:cs typeface="Arial" panose="020B0604020202020204" pitchFamily="34" charset="0"/>
              </a:rPr>
              <a:t>mydatabase</a:t>
            </a:r>
            <a:r>
              <a:rPr lang="en-IN" dirty="0">
                <a:latin typeface="Arial" panose="020B0604020202020204" pitchFamily="34" charset="0"/>
                <a:cs typeface="Arial" panose="020B0604020202020204" pitchFamily="34" charset="0"/>
              </a:rPr>
              <a:t>"</a:t>
            </a:r>
          </a:p>
          <a:p>
            <a:pPr marL="0" indent="0">
              <a:buNone/>
            </a:pPr>
            <a:r>
              <a:rPr lang="en-IN" dirty="0" smtClean="0">
                <a:latin typeface="Arial" panose="020B0604020202020204" pitchFamily="34" charset="0"/>
                <a:cs typeface="Arial" panose="020B0604020202020204" pitchFamily="34" charset="0"/>
              </a:rPr>
              <a:t>       </a:t>
            </a:r>
            <a:r>
              <a:rPr lang="en-IN" dirty="0" err="1">
                <a:latin typeface="Arial" panose="020B0604020202020204" pitchFamily="34" charset="0"/>
                <a:cs typeface="Arial" panose="020B0604020202020204" pitchFamily="34" charset="0"/>
              </a:rPr>
              <a:t>publicly_accessible</a:t>
            </a:r>
            <a:r>
              <a:rPr lang="en-IN" dirty="0">
                <a:latin typeface="Arial" panose="020B0604020202020204" pitchFamily="34" charset="0"/>
                <a:cs typeface="Arial" panose="020B0604020202020204" pitchFamily="34" charset="0"/>
              </a:rPr>
              <a:t>  = true</a:t>
            </a:r>
          </a:p>
          <a:p>
            <a:pPr marL="0" indent="0">
              <a:buNone/>
            </a:pPr>
            <a:r>
              <a:rPr lang="en-IN" dirty="0" smtClean="0">
                <a:latin typeface="Arial" panose="020B0604020202020204" pitchFamily="34" charset="0"/>
                <a:cs typeface="Arial" panose="020B0604020202020204" pitchFamily="34" charset="0"/>
              </a:rPr>
              <a:t>       </a:t>
            </a:r>
            <a:r>
              <a:rPr lang="en-IN" dirty="0" err="1">
                <a:latin typeface="Arial" panose="020B0604020202020204" pitchFamily="34" charset="0"/>
                <a:cs typeface="Arial" panose="020B0604020202020204" pitchFamily="34" charset="0"/>
              </a:rPr>
              <a:t>vpc_security_group_ids</a:t>
            </a:r>
            <a:r>
              <a:rPr lang="en-IN" dirty="0">
                <a:latin typeface="Arial" panose="020B0604020202020204" pitchFamily="34" charset="0"/>
                <a:cs typeface="Arial" panose="020B0604020202020204" pitchFamily="34" charset="0"/>
              </a:rPr>
              <a:t> = [aws_security_group.allow_all.id]</a:t>
            </a:r>
          </a:p>
          <a:p>
            <a:pPr marL="0" indent="0">
              <a:buNone/>
            </a:pPr>
            <a:r>
              <a:rPr lang="en-IN" dirty="0" smtClean="0">
                <a:latin typeface="Arial" panose="020B0604020202020204" pitchFamily="34" charset="0"/>
                <a:cs typeface="Arial" panose="020B0604020202020204" pitchFamily="34" charset="0"/>
              </a:rPr>
              <a:t>      </a:t>
            </a:r>
            <a:r>
              <a:rPr lang="en-IN" dirty="0" err="1">
                <a:latin typeface="Arial" panose="020B0604020202020204" pitchFamily="34" charset="0"/>
                <a:cs typeface="Arial" panose="020B0604020202020204" pitchFamily="34" charset="0"/>
              </a:rPr>
              <a:t>db_subnet_group_name</a:t>
            </a:r>
            <a:r>
              <a:rPr lang="en-IN" dirty="0">
                <a:latin typeface="Arial" panose="020B0604020202020204" pitchFamily="34" charset="0"/>
                <a:cs typeface="Arial" panose="020B0604020202020204" pitchFamily="34" charset="0"/>
              </a:rPr>
              <a:t> = aws_db_subnet_group.default.name</a:t>
            </a:r>
          </a:p>
          <a:p>
            <a:pPr marL="0" indent="0">
              <a:buNone/>
            </a:pPr>
            <a:r>
              <a:rPr lang="en-IN" dirty="0" smtClean="0">
                <a:latin typeface="Arial" panose="020B0604020202020204" pitchFamily="34" charset="0"/>
                <a:cs typeface="Arial" panose="020B0604020202020204" pitchFamily="34" charset="0"/>
              </a:rPr>
              <a:t>      </a:t>
            </a:r>
            <a:r>
              <a:rPr lang="en-IN" dirty="0" err="1">
                <a:latin typeface="Arial" panose="020B0604020202020204" pitchFamily="34" charset="0"/>
                <a:cs typeface="Arial" panose="020B0604020202020204" pitchFamily="34" charset="0"/>
              </a:rPr>
              <a:t>multi_az</a:t>
            </a:r>
            <a:r>
              <a:rPr lang="en-IN" dirty="0">
                <a:latin typeface="Arial" panose="020B0604020202020204" pitchFamily="34" charset="0"/>
                <a:cs typeface="Arial" panose="020B0604020202020204" pitchFamily="34" charset="0"/>
              </a:rPr>
              <a:t>             = false</a:t>
            </a:r>
          </a:p>
          <a:p>
            <a:pPr marL="0" indent="0">
              <a:buNone/>
            </a:pPr>
            <a:r>
              <a:rPr lang="en-IN" dirty="0" smtClean="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tags = {</a:t>
            </a:r>
          </a:p>
          <a:p>
            <a:pPr marL="0" indent="0">
              <a:buNone/>
            </a:pPr>
            <a:r>
              <a:rPr lang="en-IN" dirty="0" smtClean="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Name = "</a:t>
            </a:r>
            <a:r>
              <a:rPr lang="en-IN" dirty="0" err="1">
                <a:latin typeface="Arial" panose="020B0604020202020204" pitchFamily="34" charset="0"/>
                <a:cs typeface="Arial" panose="020B0604020202020204" pitchFamily="34" charset="0"/>
              </a:rPr>
              <a:t>MyRDSInstance</a:t>
            </a:r>
            <a:r>
              <a:rPr lang="en-IN" dirty="0">
                <a:latin typeface="Arial" panose="020B0604020202020204" pitchFamily="34" charset="0"/>
                <a:cs typeface="Arial" panose="020B0604020202020204" pitchFamily="34" charset="0"/>
              </a:rPr>
              <a:t>"</a:t>
            </a:r>
          </a:p>
          <a:p>
            <a:pPr marL="0" indent="0">
              <a:buNone/>
            </a:pPr>
            <a:r>
              <a:rPr lang="en-IN" dirty="0" smtClean="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a:t>
            </a:r>
          </a:p>
          <a:p>
            <a:pPr marL="0" indent="0">
              <a:buNone/>
            </a:pPr>
            <a:r>
              <a:rPr lang="en-IN" dirty="0" smtClean="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a:p>
            <a:pPr marL="0" indent="0">
              <a:buNone/>
            </a:pPr>
            <a:endParaRPr lang="en-IN" dirty="0"/>
          </a:p>
        </p:txBody>
      </p:sp>
    </p:spTree>
    <p:extLst>
      <p:ext uri="{BB962C8B-B14F-4D97-AF65-F5344CB8AC3E}">
        <p14:creationId xmlns:p14="http://schemas.microsoft.com/office/powerpoint/2010/main" val="658708467"/>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lstStyle/>
          <a:p>
            <a:r>
              <a:rPr lang="en-US" dirty="0">
                <a:latin typeface="Arial Black" panose="020B0A04020102020204" pitchFamily="34" charset="0"/>
              </a:rPr>
              <a:t>RDS Instance</a:t>
            </a:r>
            <a:r>
              <a:rPr lang="en-US" dirty="0" smtClean="0">
                <a:latin typeface="Arial Black" panose="020B0A04020102020204" pitchFamily="34" charset="0"/>
              </a:rPr>
              <a:t>:</a:t>
            </a:r>
          </a:p>
          <a:p>
            <a:r>
              <a:rPr lang="en-US" dirty="0" smtClean="0"/>
              <a:t> </a:t>
            </a:r>
            <a:r>
              <a:rPr lang="en-US" dirty="0">
                <a:latin typeface="Arial" panose="020B0604020202020204" pitchFamily="34" charset="0"/>
                <a:cs typeface="Arial" panose="020B0604020202020204" pitchFamily="34" charset="0"/>
              </a:rPr>
              <a:t>Creates a MySQL 8.0 RDS instance (</a:t>
            </a:r>
            <a:r>
              <a:rPr lang="en-US" dirty="0" err="1">
                <a:latin typeface="Arial" panose="020B0604020202020204" pitchFamily="34" charset="0"/>
                <a:cs typeface="Arial" panose="020B0604020202020204" pitchFamily="34" charset="0"/>
              </a:rPr>
              <a:t>mydbinstance</a:t>
            </a:r>
            <a:r>
              <a:rPr lang="en-US" dirty="0">
                <a:latin typeface="Arial" panose="020B0604020202020204" pitchFamily="34" charset="0"/>
                <a:cs typeface="Arial" panose="020B0604020202020204" pitchFamily="34" charset="0"/>
              </a:rPr>
              <a:t>) with 20 GB of allocated storage and a db.t3.small instance type. It is publicly accessible (although in production, you would usually set this to false for security). It uses the </a:t>
            </a:r>
            <a:r>
              <a:rPr lang="en-US" dirty="0" err="1">
                <a:latin typeface="Arial" panose="020B0604020202020204" pitchFamily="34" charset="0"/>
                <a:cs typeface="Arial" panose="020B0604020202020204" pitchFamily="34" charset="0"/>
              </a:rPr>
              <a:t>allow_all_sg</a:t>
            </a:r>
            <a:r>
              <a:rPr lang="en-US" dirty="0">
                <a:latin typeface="Arial" panose="020B0604020202020204" pitchFamily="34" charset="0"/>
                <a:cs typeface="Arial" panose="020B0604020202020204" pitchFamily="34" charset="0"/>
              </a:rPr>
              <a:t> security group and the subnet group </a:t>
            </a:r>
            <a:r>
              <a:rPr lang="en-US" dirty="0" err="1" smtClean="0">
                <a:latin typeface="Arial" panose="020B0604020202020204" pitchFamily="34" charset="0"/>
                <a:cs typeface="Arial" panose="020B0604020202020204" pitchFamily="34" charset="0"/>
              </a:rPr>
              <a:t>aws_db_subnet_group.default</a:t>
            </a:r>
            <a:r>
              <a:rPr lang="en-US" dirty="0" smtClean="0">
                <a:latin typeface="Arial" panose="020B0604020202020204" pitchFamily="34" charset="0"/>
                <a:cs typeface="Arial" panose="020B0604020202020204" pitchFamily="34" charset="0"/>
              </a:rPr>
              <a:t>.</a:t>
            </a:r>
          </a:p>
          <a:p>
            <a:r>
              <a:rPr lang="en-IN" dirty="0">
                <a:latin typeface="Arial Black" panose="020B0A04020102020204" pitchFamily="34" charset="0"/>
                <a:cs typeface="Arial" panose="020B0604020202020204" pitchFamily="34" charset="0"/>
              </a:rPr>
              <a:t>RDS Subnet </a:t>
            </a:r>
            <a:r>
              <a:rPr lang="en-IN" dirty="0" smtClean="0">
                <a:latin typeface="Arial Black" panose="020B0A04020102020204" pitchFamily="34" charset="0"/>
                <a:cs typeface="Arial" panose="020B0604020202020204" pitchFamily="34" charset="0"/>
              </a:rPr>
              <a:t>Group code:</a:t>
            </a:r>
          </a:p>
          <a:p>
            <a:r>
              <a:rPr lang="en-IN" dirty="0">
                <a:latin typeface="Arial" panose="020B0604020202020204" pitchFamily="34" charset="0"/>
                <a:cs typeface="Arial" panose="020B0604020202020204" pitchFamily="34" charset="0"/>
              </a:rPr>
              <a:t>resource "</a:t>
            </a:r>
            <a:r>
              <a:rPr lang="en-IN" dirty="0" err="1">
                <a:latin typeface="Arial" panose="020B0604020202020204" pitchFamily="34" charset="0"/>
                <a:cs typeface="Arial" panose="020B0604020202020204" pitchFamily="34" charset="0"/>
              </a:rPr>
              <a:t>aws_db_subnet_group</a:t>
            </a:r>
            <a:r>
              <a:rPr lang="en-IN" dirty="0">
                <a:latin typeface="Arial" panose="020B0604020202020204" pitchFamily="34" charset="0"/>
                <a:cs typeface="Arial" panose="020B0604020202020204" pitchFamily="34" charset="0"/>
              </a:rPr>
              <a:t>" "default" {</a:t>
            </a:r>
          </a:p>
          <a:p>
            <a:r>
              <a:rPr lang="en-IN" dirty="0">
                <a:latin typeface="Arial" panose="020B0604020202020204" pitchFamily="34" charset="0"/>
                <a:cs typeface="Arial" panose="020B0604020202020204" pitchFamily="34" charset="0"/>
              </a:rPr>
              <a:t>  name       = "default12"</a:t>
            </a:r>
          </a:p>
          <a:p>
            <a:r>
              <a:rPr lang="en-IN" dirty="0">
                <a:latin typeface="Arial" panose="020B0604020202020204" pitchFamily="34" charset="0"/>
                <a:cs typeface="Arial" panose="020B0604020202020204" pitchFamily="34" charset="0"/>
              </a:rPr>
              <a:t>  </a:t>
            </a:r>
            <a:r>
              <a:rPr lang="en-IN" dirty="0" err="1">
                <a:latin typeface="Arial" panose="020B0604020202020204" pitchFamily="34" charset="0"/>
                <a:cs typeface="Arial" panose="020B0604020202020204" pitchFamily="34" charset="0"/>
              </a:rPr>
              <a:t>subnet_ids</a:t>
            </a:r>
            <a:r>
              <a:rPr lang="en-IN" dirty="0">
                <a:latin typeface="Arial" panose="020B0604020202020204" pitchFamily="34" charset="0"/>
                <a:cs typeface="Arial" panose="020B0604020202020204" pitchFamily="34" charset="0"/>
              </a:rPr>
              <a:t> = [aws_subnet.subnet_a.id, aws_subnet.subnet_b.id]</a:t>
            </a:r>
          </a:p>
          <a:p>
            <a:endParaRPr lang="en-IN" dirty="0">
              <a:latin typeface="Arial" panose="020B0604020202020204" pitchFamily="34" charset="0"/>
              <a:cs typeface="Arial" panose="020B0604020202020204" pitchFamily="34" charset="0"/>
            </a:endParaRPr>
          </a:p>
          <a:p>
            <a:r>
              <a:rPr lang="en-IN" dirty="0">
                <a:latin typeface="Arial" panose="020B0604020202020204" pitchFamily="34" charset="0"/>
                <a:cs typeface="Arial" panose="020B0604020202020204" pitchFamily="34" charset="0"/>
              </a:rPr>
              <a:t>  tags = {</a:t>
            </a:r>
          </a:p>
          <a:p>
            <a:r>
              <a:rPr lang="en-IN" dirty="0">
                <a:latin typeface="Arial" panose="020B0604020202020204" pitchFamily="34" charset="0"/>
                <a:cs typeface="Arial" panose="020B0604020202020204" pitchFamily="34" charset="0"/>
              </a:rPr>
              <a:t>    Name = "</a:t>
            </a:r>
            <a:r>
              <a:rPr lang="en-IN" dirty="0" err="1">
                <a:latin typeface="Arial" panose="020B0604020202020204" pitchFamily="34" charset="0"/>
                <a:cs typeface="Arial" panose="020B0604020202020204" pitchFamily="34" charset="0"/>
              </a:rPr>
              <a:t>MyDBSubnetGroup</a:t>
            </a:r>
            <a:r>
              <a:rPr lang="en-IN" dirty="0">
                <a:latin typeface="Arial" panose="020B0604020202020204" pitchFamily="34" charset="0"/>
                <a:cs typeface="Arial" panose="020B0604020202020204" pitchFamily="34" charset="0"/>
              </a:rPr>
              <a:t>"</a:t>
            </a:r>
          </a:p>
          <a:p>
            <a:r>
              <a:rPr lang="en-IN" dirty="0">
                <a:latin typeface="Arial" panose="020B0604020202020204" pitchFamily="34" charset="0"/>
                <a:cs typeface="Arial" panose="020B0604020202020204" pitchFamily="34" charset="0"/>
              </a:rPr>
              <a:t>  }</a:t>
            </a:r>
          </a:p>
          <a:p>
            <a:r>
              <a:rPr lang="en-IN" dirty="0" smtClean="0">
                <a:latin typeface="Arial" panose="020B0604020202020204" pitchFamily="34" charset="0"/>
                <a:cs typeface="Arial" panose="020B0604020202020204" pitchFamily="34" charset="0"/>
              </a:rPr>
              <a:t>}</a:t>
            </a:r>
          </a:p>
          <a:p>
            <a:endParaRPr lang="en-IN" dirty="0">
              <a:latin typeface="Arial" panose="020B0604020202020204" pitchFamily="34" charset="0"/>
              <a:cs typeface="Arial" panose="020B0604020202020204" pitchFamily="34" charset="0"/>
            </a:endParaRPr>
          </a:p>
          <a:p>
            <a:r>
              <a:rPr lang="en-US" dirty="0">
                <a:latin typeface="Arial Black" panose="020B0A04020102020204" pitchFamily="34" charset="0"/>
                <a:cs typeface="Arial" panose="020B0604020202020204" pitchFamily="34" charset="0"/>
              </a:rPr>
              <a:t>DB Subnet Group: </a:t>
            </a:r>
            <a:r>
              <a:rPr lang="en-US" dirty="0">
                <a:latin typeface="Arial" panose="020B0604020202020204" pitchFamily="34" charset="0"/>
                <a:cs typeface="Arial" panose="020B0604020202020204" pitchFamily="34" charset="0"/>
              </a:rPr>
              <a:t>Creates a DB subnet group, which includes the two subnets (</a:t>
            </a:r>
            <a:r>
              <a:rPr lang="en-US" dirty="0" err="1">
                <a:latin typeface="Arial" panose="020B0604020202020204" pitchFamily="34" charset="0"/>
                <a:cs typeface="Arial" panose="020B0604020202020204" pitchFamily="34" charset="0"/>
              </a:rPr>
              <a:t>subnet_a</a:t>
            </a:r>
            <a:r>
              <a:rPr lang="en-US" dirty="0">
                <a:latin typeface="Arial" panose="020B0604020202020204" pitchFamily="34" charset="0"/>
                <a:cs typeface="Arial" panose="020B0604020202020204" pitchFamily="34" charset="0"/>
              </a:rPr>
              <a:t> and </a:t>
            </a:r>
            <a:r>
              <a:rPr lang="en-US" dirty="0" err="1">
                <a:latin typeface="Arial" panose="020B0604020202020204" pitchFamily="34" charset="0"/>
                <a:cs typeface="Arial" panose="020B0604020202020204" pitchFamily="34" charset="0"/>
              </a:rPr>
              <a:t>subnet_b</a:t>
            </a:r>
            <a:r>
              <a:rPr lang="en-US" dirty="0">
                <a:latin typeface="Arial" panose="020B0604020202020204" pitchFamily="34" charset="0"/>
                <a:cs typeface="Arial" panose="020B0604020202020204" pitchFamily="34" charset="0"/>
              </a:rPr>
              <a:t>). This ensures the RDS instance is spread across multiple availability zones.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18370087"/>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lstStyle/>
          <a:p>
            <a:r>
              <a:rPr lang="en-IN" dirty="0" smtClean="0">
                <a:latin typeface="Arial" panose="020B0604020202020204" pitchFamily="34" charset="0"/>
                <a:cs typeface="Arial" panose="020B0604020202020204" pitchFamily="34" charset="0"/>
              </a:rPr>
              <a:t>After run terraform plan</a:t>
            </a:r>
          </a:p>
          <a:p>
            <a:r>
              <a:rPr lang="en-IN" dirty="0" smtClean="0">
                <a:latin typeface="Arial" panose="020B0604020202020204" pitchFamily="34" charset="0"/>
                <a:cs typeface="Arial" panose="020B0604020202020204" pitchFamily="34" charset="0"/>
              </a:rPr>
              <a:t>After plan changes has been applied its shown below:</a:t>
            </a:r>
          </a:p>
          <a:p>
            <a:endParaRPr lang="en-IN" dirty="0">
              <a:latin typeface="Arial" panose="020B0604020202020204" pitchFamily="34" charset="0"/>
              <a:cs typeface="Arial" panose="020B0604020202020204" pitchFamily="34" charset="0"/>
            </a:endParaRPr>
          </a:p>
          <a:p>
            <a:endParaRPr lang="en-IN" dirty="0" smtClean="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smtClean="0">
              <a:latin typeface="Arial" panose="020B0604020202020204" pitchFamily="34" charset="0"/>
              <a:cs typeface="Arial" panose="020B0604020202020204" pitchFamily="34" charset="0"/>
            </a:endParaRPr>
          </a:p>
          <a:p>
            <a:endParaRPr lang="en-IN" dirty="0" smtClean="0">
              <a:latin typeface="Arial" panose="020B0604020202020204" pitchFamily="34" charset="0"/>
              <a:cs typeface="Arial" panose="020B0604020202020204" pitchFamily="34" charset="0"/>
            </a:endParaRPr>
          </a:p>
          <a:p>
            <a:r>
              <a:rPr lang="en-IN" dirty="0" smtClean="0">
                <a:latin typeface="Arial" panose="020B0604020202020204" pitchFamily="34" charset="0"/>
                <a:cs typeface="Arial" panose="020B0604020202020204" pitchFamily="34" charset="0"/>
              </a:rPr>
              <a:t>And next terraform apply </a:t>
            </a:r>
          </a:p>
          <a:p>
            <a:r>
              <a:rPr lang="en-IN" dirty="0" smtClean="0">
                <a:latin typeface="Arial" panose="020B0604020202020204" pitchFamily="34" charset="0"/>
                <a:cs typeface="Arial" panose="020B0604020202020204" pitchFamily="34" charset="0"/>
              </a:rPr>
              <a:t>Run apply changes has been applied its shown below:</a:t>
            </a:r>
          </a:p>
          <a:p>
            <a:endParaRPr lang="en-IN" dirty="0" smtClean="0">
              <a:latin typeface="Arial" panose="020B0604020202020204" pitchFamily="34" charset="0"/>
              <a:cs typeface="Arial" panose="020B0604020202020204" pitchFamily="34" charset="0"/>
            </a:endParaRPr>
          </a:p>
          <a:p>
            <a:endParaRPr lang="en-IN" dirty="0"/>
          </a:p>
        </p:txBody>
      </p:sp>
      <p:pic>
        <p:nvPicPr>
          <p:cNvPr id="4" name="Picture 3"/>
          <p:cNvPicPr>
            <a:picLocks noChangeAspect="1"/>
          </p:cNvPicPr>
          <p:nvPr/>
        </p:nvPicPr>
        <p:blipFill>
          <a:blip r:embed="rId2"/>
          <a:stretch>
            <a:fillRect/>
          </a:stretch>
        </p:blipFill>
        <p:spPr>
          <a:xfrm>
            <a:off x="0" y="920814"/>
            <a:ext cx="12192000" cy="1841240"/>
          </a:xfrm>
          <a:prstGeom prst="rect">
            <a:avLst/>
          </a:prstGeom>
        </p:spPr>
      </p:pic>
      <p:pic>
        <p:nvPicPr>
          <p:cNvPr id="5" name="Picture 4"/>
          <p:cNvPicPr>
            <a:picLocks noChangeAspect="1"/>
          </p:cNvPicPr>
          <p:nvPr/>
        </p:nvPicPr>
        <p:blipFill>
          <a:blip r:embed="rId3"/>
          <a:stretch>
            <a:fillRect/>
          </a:stretch>
        </p:blipFill>
        <p:spPr>
          <a:xfrm>
            <a:off x="70633" y="3985181"/>
            <a:ext cx="11899906" cy="2661370"/>
          </a:xfrm>
          <a:prstGeom prst="rect">
            <a:avLst/>
          </a:prstGeom>
        </p:spPr>
      </p:pic>
    </p:spTree>
    <p:extLst>
      <p:ext uri="{BB962C8B-B14F-4D97-AF65-F5344CB8AC3E}">
        <p14:creationId xmlns:p14="http://schemas.microsoft.com/office/powerpoint/2010/main" val="1820906361"/>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lstStyle/>
          <a:p>
            <a:r>
              <a:rPr lang="en-IN" dirty="0" smtClean="0">
                <a:latin typeface="Arial" panose="020B0604020202020204" pitchFamily="34" charset="0"/>
                <a:cs typeface="Arial" panose="020B0604020202020204" pitchFamily="34" charset="0"/>
              </a:rPr>
              <a:t>After finally RDS has been created its shown below:</a:t>
            </a:r>
            <a:endParaRPr lang="en-IN" dirty="0">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stretch>
            <a:fillRect/>
          </a:stretch>
        </p:blipFill>
        <p:spPr>
          <a:xfrm>
            <a:off x="0" y="835629"/>
            <a:ext cx="12179926" cy="4424527"/>
          </a:xfrm>
          <a:prstGeom prst="rect">
            <a:avLst/>
          </a:prstGeom>
        </p:spPr>
      </p:pic>
    </p:spTree>
    <p:extLst>
      <p:ext uri="{BB962C8B-B14F-4D97-AF65-F5344CB8AC3E}">
        <p14:creationId xmlns:p14="http://schemas.microsoft.com/office/powerpoint/2010/main" val="449653579"/>
      </p:ext>
    </p:extLst>
  </p:cSld>
  <p:clrMapOvr>
    <a:masterClrMapping/>
  </p:clrMapOvr>
  <p:transition spd="slow">
    <p:comb/>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lstStyle/>
          <a:p>
            <a:r>
              <a:rPr lang="en-IN" dirty="0">
                <a:latin typeface="Arial Black" panose="020B0A04020102020204" pitchFamily="34" charset="0"/>
                <a:cs typeface="Arial" panose="020B0604020202020204" pitchFamily="34" charset="0"/>
              </a:rPr>
              <a:t>EBS </a:t>
            </a:r>
            <a:r>
              <a:rPr lang="en-IN" dirty="0" smtClean="0">
                <a:latin typeface="Arial Black" panose="020B0A04020102020204" pitchFamily="34" charset="0"/>
                <a:cs typeface="Arial" panose="020B0604020202020204" pitchFamily="34" charset="0"/>
              </a:rPr>
              <a:t>Volume:</a:t>
            </a:r>
          </a:p>
          <a:p>
            <a:r>
              <a:rPr lang="en-IN" dirty="0">
                <a:latin typeface="Arial" panose="020B0604020202020204" pitchFamily="34" charset="0"/>
                <a:cs typeface="Arial" panose="020B0604020202020204" pitchFamily="34" charset="0"/>
              </a:rPr>
              <a:t>resource "</a:t>
            </a:r>
            <a:r>
              <a:rPr lang="en-IN" dirty="0" err="1">
                <a:latin typeface="Arial" panose="020B0604020202020204" pitchFamily="34" charset="0"/>
                <a:cs typeface="Arial" panose="020B0604020202020204" pitchFamily="34" charset="0"/>
              </a:rPr>
              <a:t>aws_ebs_volume</a:t>
            </a:r>
            <a:r>
              <a:rPr lang="en-IN" dirty="0">
                <a:latin typeface="Arial" panose="020B0604020202020204" pitchFamily="34" charset="0"/>
                <a:cs typeface="Arial" panose="020B0604020202020204" pitchFamily="34" charset="0"/>
              </a:rPr>
              <a:t>" "example" {</a:t>
            </a:r>
          </a:p>
          <a:p>
            <a:pPr marL="0" indent="0">
              <a:buNone/>
            </a:pPr>
            <a:r>
              <a:rPr lang="en-IN" dirty="0" smtClean="0">
                <a:latin typeface="Arial" panose="020B0604020202020204" pitchFamily="34" charset="0"/>
                <a:cs typeface="Arial" panose="020B0604020202020204" pitchFamily="34" charset="0"/>
              </a:rPr>
              <a:t>      </a:t>
            </a:r>
            <a:r>
              <a:rPr lang="en-IN" dirty="0" err="1">
                <a:latin typeface="Arial" panose="020B0604020202020204" pitchFamily="34" charset="0"/>
                <a:cs typeface="Arial" panose="020B0604020202020204" pitchFamily="34" charset="0"/>
              </a:rPr>
              <a:t>availability_zone</a:t>
            </a:r>
            <a:r>
              <a:rPr lang="en-IN" dirty="0">
                <a:latin typeface="Arial" panose="020B0604020202020204" pitchFamily="34" charset="0"/>
                <a:cs typeface="Arial" panose="020B0604020202020204" pitchFamily="34" charset="0"/>
              </a:rPr>
              <a:t> = "eu-central-1a"</a:t>
            </a:r>
          </a:p>
          <a:p>
            <a:pPr marL="0" indent="0">
              <a:buNone/>
            </a:pPr>
            <a:r>
              <a:rPr lang="en-IN" dirty="0" smtClean="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size              = 10</a:t>
            </a:r>
          </a:p>
          <a:p>
            <a:pPr marL="0" indent="0">
              <a:buNone/>
            </a:pPr>
            <a:r>
              <a:rPr lang="en-IN" dirty="0" smtClean="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type              = "gp2"</a:t>
            </a:r>
          </a:p>
          <a:p>
            <a:pPr marL="0" indent="0">
              <a:buNone/>
            </a:pPr>
            <a:r>
              <a:rPr lang="en-IN" dirty="0" smtClean="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tags = {</a:t>
            </a:r>
          </a:p>
          <a:p>
            <a:pPr marL="0" indent="0">
              <a:buNone/>
            </a:pP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Name = "example-</a:t>
            </a:r>
            <a:r>
              <a:rPr lang="en-IN" dirty="0" err="1">
                <a:latin typeface="Arial" panose="020B0604020202020204" pitchFamily="34" charset="0"/>
                <a:cs typeface="Arial" panose="020B0604020202020204" pitchFamily="34" charset="0"/>
              </a:rPr>
              <a:t>ebs</a:t>
            </a:r>
            <a:r>
              <a:rPr lang="en-IN" dirty="0">
                <a:latin typeface="Arial" panose="020B0604020202020204" pitchFamily="34" charset="0"/>
                <a:cs typeface="Arial" panose="020B0604020202020204" pitchFamily="34" charset="0"/>
              </a:rPr>
              <a:t>-volume"</a:t>
            </a:r>
          </a:p>
          <a:p>
            <a:pPr marL="0" indent="0">
              <a:buNone/>
            </a:pPr>
            <a:r>
              <a:rPr lang="en-IN" dirty="0" smtClean="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a:t>
            </a:r>
          </a:p>
          <a:p>
            <a:pPr marL="0" indent="0">
              <a:buNone/>
            </a:pPr>
            <a:r>
              <a:rPr lang="en-IN" dirty="0" smtClean="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a:p>
            <a:endParaRPr lang="en-IN" dirty="0" smtClean="0"/>
          </a:p>
          <a:p>
            <a:r>
              <a:rPr lang="en-US" dirty="0">
                <a:latin typeface="Arial Black" panose="020B0A04020102020204" pitchFamily="34" charset="0"/>
                <a:cs typeface="Arial" panose="020B0604020202020204" pitchFamily="34" charset="0"/>
              </a:rPr>
              <a:t>EBS Volume</a:t>
            </a:r>
            <a:r>
              <a:rPr lang="en-US" dirty="0" smtClean="0">
                <a:latin typeface="Arial Black" panose="020B0A04020102020204" pitchFamily="34" charset="0"/>
                <a:cs typeface="Arial" panose="020B0604020202020204" pitchFamily="34" charset="0"/>
              </a:rPr>
              <a:t>:</a:t>
            </a:r>
          </a:p>
          <a:p>
            <a:pPr marL="0" indent="0">
              <a:buNone/>
            </a:pPr>
            <a:r>
              <a:rPr lang="en-US" dirty="0">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Creates a 10 </a:t>
            </a:r>
            <a:r>
              <a:rPr lang="en-US" dirty="0" err="1">
                <a:latin typeface="Arial" panose="020B0604020202020204" pitchFamily="34" charset="0"/>
                <a:cs typeface="Arial" panose="020B0604020202020204" pitchFamily="34" charset="0"/>
              </a:rPr>
              <a:t>GiB</a:t>
            </a:r>
            <a:r>
              <a:rPr lang="en-US" dirty="0">
                <a:latin typeface="Arial" panose="020B0604020202020204" pitchFamily="34" charset="0"/>
                <a:cs typeface="Arial" panose="020B0604020202020204" pitchFamily="34" charset="0"/>
              </a:rPr>
              <a:t> General Purpose SSD (gp2) EBS volume in the eu-central-1a availability zone.</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68939419"/>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lstStyle/>
          <a:p>
            <a:r>
              <a:rPr lang="en-US" b="1" dirty="0">
                <a:latin typeface="Arial Black" panose="020B0A04020102020204" pitchFamily="34" charset="0"/>
              </a:rPr>
              <a:t>How does Terraform work?</a:t>
            </a:r>
          </a:p>
          <a:p>
            <a:r>
              <a:rPr lang="en-US" dirty="0">
                <a:latin typeface="Arial" panose="020B0604020202020204" pitchFamily="34" charset="0"/>
                <a:cs typeface="Arial" panose="020B0604020202020204" pitchFamily="34" charset="0"/>
              </a:rPr>
              <a:t>Terraform creates and manages resources on cloud platforms and other services through their application programming interfaces (APIs). Providers enable Terraform to work with virtually any platform or service with an accessible API.</a:t>
            </a:r>
          </a:p>
          <a:p>
            <a:endParaRPr lang="en-IN" dirty="0"/>
          </a:p>
        </p:txBody>
      </p:sp>
      <p:pic>
        <p:nvPicPr>
          <p:cNvPr id="4" name="Picture 3"/>
          <p:cNvPicPr>
            <a:picLocks noChangeAspect="1"/>
          </p:cNvPicPr>
          <p:nvPr/>
        </p:nvPicPr>
        <p:blipFill>
          <a:blip r:embed="rId2"/>
          <a:stretch>
            <a:fillRect/>
          </a:stretch>
        </p:blipFill>
        <p:spPr>
          <a:xfrm>
            <a:off x="68826" y="2054941"/>
            <a:ext cx="12123174" cy="4139382"/>
          </a:xfrm>
          <a:prstGeom prst="rect">
            <a:avLst/>
          </a:prstGeom>
        </p:spPr>
      </p:pic>
    </p:spTree>
    <p:extLst>
      <p:ext uri="{BB962C8B-B14F-4D97-AF65-F5344CB8AC3E}">
        <p14:creationId xmlns:p14="http://schemas.microsoft.com/office/powerpoint/2010/main" val="995761759"/>
      </p:ext>
    </p:extLst>
  </p:cSld>
  <p:clrMapOvr>
    <a:masterClrMapping/>
  </p:clrMapOvr>
  <p:transition spd="slow">
    <p:wip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803" y="0"/>
            <a:ext cx="12182197" cy="6858000"/>
          </a:xfrm>
        </p:spPr>
        <p:txBody>
          <a:bodyPr/>
          <a:lstStyle/>
          <a:p>
            <a:r>
              <a:rPr lang="en-IN" dirty="0">
                <a:latin typeface="Arial Black" panose="020B0A04020102020204" pitchFamily="34" charset="0"/>
                <a:cs typeface="Arial" panose="020B0604020202020204" pitchFamily="34" charset="0"/>
              </a:rPr>
              <a:t>EBS Volume </a:t>
            </a:r>
            <a:r>
              <a:rPr lang="en-IN" dirty="0" smtClean="0">
                <a:latin typeface="Arial Black" panose="020B0A04020102020204" pitchFamily="34" charset="0"/>
                <a:cs typeface="Arial" panose="020B0604020202020204" pitchFamily="34" charset="0"/>
              </a:rPr>
              <a:t>Attachment</a:t>
            </a:r>
          </a:p>
          <a:p>
            <a:endParaRPr lang="en-IN" dirty="0" smtClean="0">
              <a:latin typeface="Arial" panose="020B0604020202020204" pitchFamily="34" charset="0"/>
              <a:cs typeface="Arial" panose="020B0604020202020204" pitchFamily="34" charset="0"/>
            </a:endParaRPr>
          </a:p>
          <a:p>
            <a:r>
              <a:rPr lang="en-IN" dirty="0" smtClean="0">
                <a:latin typeface="Arial" panose="020B0604020202020204" pitchFamily="34" charset="0"/>
                <a:cs typeface="Arial" panose="020B0604020202020204" pitchFamily="34" charset="0"/>
              </a:rPr>
              <a:t>resource </a:t>
            </a:r>
            <a:r>
              <a:rPr lang="en-IN" dirty="0">
                <a:latin typeface="Arial" panose="020B0604020202020204" pitchFamily="34" charset="0"/>
                <a:cs typeface="Arial" panose="020B0604020202020204" pitchFamily="34" charset="0"/>
              </a:rPr>
              <a:t>"</a:t>
            </a:r>
            <a:r>
              <a:rPr lang="en-IN" dirty="0" err="1">
                <a:latin typeface="Arial" panose="020B0604020202020204" pitchFamily="34" charset="0"/>
                <a:cs typeface="Arial" panose="020B0604020202020204" pitchFamily="34" charset="0"/>
              </a:rPr>
              <a:t>aws_volume_attachment</a:t>
            </a:r>
            <a:r>
              <a:rPr lang="en-IN" dirty="0">
                <a:latin typeface="Arial" panose="020B0604020202020204" pitchFamily="34" charset="0"/>
                <a:cs typeface="Arial" panose="020B0604020202020204" pitchFamily="34" charset="0"/>
              </a:rPr>
              <a:t>" "example" </a:t>
            </a:r>
            <a:r>
              <a:rPr lang="en-IN" dirty="0" smtClean="0">
                <a:latin typeface="Arial" panose="020B0604020202020204" pitchFamily="34" charset="0"/>
                <a:cs typeface="Arial" panose="020B0604020202020204" pitchFamily="34" charset="0"/>
              </a:rPr>
              <a:t>{</a:t>
            </a:r>
          </a:p>
          <a:p>
            <a:pPr marL="0" indent="0">
              <a:buNone/>
            </a:pP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    </a:t>
            </a:r>
            <a:r>
              <a:rPr lang="en-IN" dirty="0" err="1">
                <a:latin typeface="Arial" panose="020B0604020202020204" pitchFamily="34" charset="0"/>
                <a:cs typeface="Arial" panose="020B0604020202020204" pitchFamily="34" charset="0"/>
              </a:rPr>
              <a:t>device_name</a:t>
            </a:r>
            <a:r>
              <a:rPr lang="en-IN" dirty="0">
                <a:latin typeface="Arial" panose="020B0604020202020204" pitchFamily="34" charset="0"/>
                <a:cs typeface="Arial" panose="020B0604020202020204" pitchFamily="34" charset="0"/>
              </a:rPr>
              <a:t> = "/dev/</a:t>
            </a:r>
            <a:r>
              <a:rPr lang="en-IN" dirty="0" err="1">
                <a:latin typeface="Arial" panose="020B0604020202020204" pitchFamily="34" charset="0"/>
                <a:cs typeface="Arial" panose="020B0604020202020204" pitchFamily="34" charset="0"/>
              </a:rPr>
              <a:t>sdh</a:t>
            </a:r>
            <a:r>
              <a:rPr lang="en-IN" dirty="0">
                <a:latin typeface="Arial" panose="020B0604020202020204" pitchFamily="34" charset="0"/>
                <a:cs typeface="Arial" panose="020B0604020202020204" pitchFamily="34" charset="0"/>
              </a:rPr>
              <a:t>"</a:t>
            </a:r>
          </a:p>
          <a:p>
            <a:pPr marL="0" indent="0">
              <a:buNone/>
            </a:pPr>
            <a:r>
              <a:rPr lang="en-IN" dirty="0" smtClean="0">
                <a:latin typeface="Arial" panose="020B0604020202020204" pitchFamily="34" charset="0"/>
                <a:cs typeface="Arial" panose="020B0604020202020204" pitchFamily="34" charset="0"/>
              </a:rPr>
              <a:t>      </a:t>
            </a:r>
            <a:r>
              <a:rPr lang="en-IN" dirty="0" err="1">
                <a:latin typeface="Arial" panose="020B0604020202020204" pitchFamily="34" charset="0"/>
                <a:cs typeface="Arial" panose="020B0604020202020204" pitchFamily="34" charset="0"/>
              </a:rPr>
              <a:t>instance_id</a:t>
            </a:r>
            <a:r>
              <a:rPr lang="en-IN" dirty="0">
                <a:latin typeface="Arial" panose="020B0604020202020204" pitchFamily="34" charset="0"/>
                <a:cs typeface="Arial" panose="020B0604020202020204" pitchFamily="34" charset="0"/>
              </a:rPr>
              <a:t> = aws_instance.example.id</a:t>
            </a:r>
          </a:p>
          <a:p>
            <a:pPr marL="0" indent="0">
              <a:buNone/>
            </a:pPr>
            <a:r>
              <a:rPr lang="en-IN" dirty="0" smtClean="0">
                <a:latin typeface="Arial" panose="020B0604020202020204" pitchFamily="34" charset="0"/>
                <a:cs typeface="Arial" panose="020B0604020202020204" pitchFamily="34" charset="0"/>
              </a:rPr>
              <a:t>      </a:t>
            </a:r>
            <a:r>
              <a:rPr lang="en-IN" dirty="0" err="1">
                <a:latin typeface="Arial" panose="020B0604020202020204" pitchFamily="34" charset="0"/>
                <a:cs typeface="Arial" panose="020B0604020202020204" pitchFamily="34" charset="0"/>
              </a:rPr>
              <a:t>volume_id</a:t>
            </a:r>
            <a:r>
              <a:rPr lang="en-IN" dirty="0">
                <a:latin typeface="Arial" panose="020B0604020202020204" pitchFamily="34" charset="0"/>
                <a:cs typeface="Arial" panose="020B0604020202020204" pitchFamily="34" charset="0"/>
              </a:rPr>
              <a:t>   = aws_ebs_volume.example.id</a:t>
            </a:r>
          </a:p>
          <a:p>
            <a:pPr marL="0" indent="0">
              <a:buNone/>
            </a:pPr>
            <a:r>
              <a:rPr lang="en-IN" dirty="0" smtClean="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a:p>
            <a:endParaRPr lang="en-IN" dirty="0" smtClean="0"/>
          </a:p>
          <a:p>
            <a:r>
              <a:rPr lang="en-US" dirty="0">
                <a:latin typeface="Arial Black" panose="020B0A04020102020204" pitchFamily="34" charset="0"/>
              </a:rPr>
              <a:t>EBS Volume Attachment</a:t>
            </a:r>
            <a:r>
              <a:rPr lang="en-US" dirty="0" smtClean="0">
                <a:latin typeface="Arial Black" panose="020B0A04020102020204" pitchFamily="34" charset="0"/>
              </a:rPr>
              <a:t>:</a:t>
            </a:r>
          </a:p>
          <a:p>
            <a:pPr marL="0" indent="0">
              <a:buNone/>
            </a:pPr>
            <a:r>
              <a:rPr lang="en-US" dirty="0"/>
              <a:t> </a:t>
            </a:r>
            <a:r>
              <a:rPr lang="en-US" dirty="0" smtClean="0"/>
              <a:t>   </a:t>
            </a:r>
            <a:r>
              <a:rPr lang="en-US" dirty="0">
                <a:latin typeface="Arial" panose="020B0604020202020204" pitchFamily="34" charset="0"/>
                <a:cs typeface="Arial" panose="020B0604020202020204" pitchFamily="34" charset="0"/>
              </a:rPr>
              <a:t>Attaches the EBS volume (</a:t>
            </a:r>
            <a:r>
              <a:rPr lang="en-US" dirty="0" err="1">
                <a:latin typeface="Arial" panose="020B0604020202020204" pitchFamily="34" charset="0"/>
                <a:cs typeface="Arial" panose="020B0604020202020204" pitchFamily="34" charset="0"/>
              </a:rPr>
              <a:t>aws_ebs_volume.example</a:t>
            </a:r>
            <a:r>
              <a:rPr lang="en-US" dirty="0">
                <a:latin typeface="Arial" panose="020B0604020202020204" pitchFamily="34" charset="0"/>
                <a:cs typeface="Arial" panose="020B0604020202020204" pitchFamily="34" charset="0"/>
              </a:rPr>
              <a:t>) to the EC2 instance (</a:t>
            </a:r>
            <a:r>
              <a:rPr lang="en-US" dirty="0" err="1">
                <a:latin typeface="Arial" panose="020B0604020202020204" pitchFamily="34" charset="0"/>
                <a:cs typeface="Arial" panose="020B0604020202020204" pitchFamily="34" charset="0"/>
              </a:rPr>
              <a:t>aws_instance.example</a:t>
            </a:r>
            <a:r>
              <a:rPr lang="en-US" dirty="0">
                <a:latin typeface="Arial" panose="020B0604020202020204" pitchFamily="34" charset="0"/>
                <a:cs typeface="Arial" panose="020B0604020202020204" pitchFamily="34" charset="0"/>
              </a:rPr>
              <a:t>) at device name /dev/</a:t>
            </a:r>
            <a:r>
              <a:rPr lang="en-US" dirty="0" err="1">
                <a:latin typeface="Arial" panose="020B0604020202020204" pitchFamily="34" charset="0"/>
                <a:cs typeface="Arial" panose="020B0604020202020204" pitchFamily="34" charset="0"/>
              </a:rPr>
              <a:t>sdh</a:t>
            </a:r>
            <a:r>
              <a:rPr lang="en-US" dirty="0" smtClean="0">
                <a:latin typeface="Arial" panose="020B0604020202020204" pitchFamily="34" charset="0"/>
                <a:cs typeface="Arial" panose="020B0604020202020204" pitchFamily="34" charset="0"/>
              </a:rPr>
              <a:t>.</a:t>
            </a:r>
          </a:p>
          <a:p>
            <a:pPr marL="0" indent="0">
              <a:buNone/>
            </a:pPr>
            <a:endParaRPr lang="en-US" dirty="0">
              <a:latin typeface="Arial" panose="020B0604020202020204" pitchFamily="34" charset="0"/>
              <a:cs typeface="Arial" panose="020B0604020202020204" pitchFamily="34" charset="0"/>
            </a:endParaRPr>
          </a:p>
          <a:p>
            <a:pPr marL="0" indent="0">
              <a:buNone/>
            </a:pPr>
            <a:r>
              <a:rPr lang="en-US" dirty="0" smtClean="0">
                <a:latin typeface="Arial" panose="020B0604020202020204" pitchFamily="34" charset="0"/>
                <a:cs typeface="Arial" panose="020B0604020202020204" pitchFamily="34" charset="0"/>
              </a:rPr>
              <a:t>After run terraform plan </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4192219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lstStyle/>
          <a:p>
            <a:r>
              <a:rPr lang="en-IN" dirty="0" smtClean="0">
                <a:latin typeface="Arial" panose="020B0604020202020204" pitchFamily="34" charset="0"/>
                <a:cs typeface="Arial" panose="020B0604020202020204" pitchFamily="34" charset="0"/>
              </a:rPr>
              <a:t>After plan changes has been applied its shown below:</a:t>
            </a:r>
          </a:p>
          <a:p>
            <a:endParaRPr lang="en-IN" dirty="0"/>
          </a:p>
          <a:p>
            <a:endParaRPr lang="en-IN" dirty="0" smtClean="0"/>
          </a:p>
          <a:p>
            <a:endParaRPr lang="en-IN" dirty="0"/>
          </a:p>
          <a:p>
            <a:endParaRPr lang="en-IN" dirty="0" smtClean="0"/>
          </a:p>
          <a:p>
            <a:endParaRPr lang="en-IN" dirty="0"/>
          </a:p>
          <a:p>
            <a:endParaRPr lang="en-IN" dirty="0" smtClean="0"/>
          </a:p>
          <a:p>
            <a:r>
              <a:rPr lang="en-IN" dirty="0" smtClean="0">
                <a:latin typeface="Arial" panose="020B0604020202020204" pitchFamily="34" charset="0"/>
                <a:cs typeface="Arial" panose="020B0604020202020204" pitchFamily="34" charset="0"/>
              </a:rPr>
              <a:t>Next terraform apply </a:t>
            </a:r>
          </a:p>
          <a:p>
            <a:r>
              <a:rPr lang="en-IN" dirty="0" smtClean="0">
                <a:latin typeface="Arial" panose="020B0604020202020204" pitchFamily="34" charset="0"/>
                <a:cs typeface="Arial" panose="020B0604020202020204" pitchFamily="34" charset="0"/>
              </a:rPr>
              <a:t>After Run apply changes has been applied its shown below:</a:t>
            </a:r>
          </a:p>
          <a:p>
            <a:endParaRPr lang="en-IN" dirty="0"/>
          </a:p>
        </p:txBody>
      </p:sp>
      <p:pic>
        <p:nvPicPr>
          <p:cNvPr id="4" name="Picture 3"/>
          <p:cNvPicPr>
            <a:picLocks noChangeAspect="1"/>
          </p:cNvPicPr>
          <p:nvPr/>
        </p:nvPicPr>
        <p:blipFill>
          <a:blip r:embed="rId2"/>
          <a:stretch>
            <a:fillRect/>
          </a:stretch>
        </p:blipFill>
        <p:spPr>
          <a:xfrm>
            <a:off x="0" y="548529"/>
            <a:ext cx="12192000" cy="2235315"/>
          </a:xfrm>
          <a:prstGeom prst="rect">
            <a:avLst/>
          </a:prstGeom>
        </p:spPr>
      </p:pic>
      <p:pic>
        <p:nvPicPr>
          <p:cNvPr id="5" name="Picture 4"/>
          <p:cNvPicPr>
            <a:picLocks noChangeAspect="1"/>
          </p:cNvPicPr>
          <p:nvPr/>
        </p:nvPicPr>
        <p:blipFill>
          <a:blip r:embed="rId3"/>
          <a:stretch>
            <a:fillRect/>
          </a:stretch>
        </p:blipFill>
        <p:spPr>
          <a:xfrm>
            <a:off x="0" y="4121190"/>
            <a:ext cx="12192000" cy="2736810"/>
          </a:xfrm>
          <a:prstGeom prst="rect">
            <a:avLst/>
          </a:prstGeom>
        </p:spPr>
      </p:pic>
    </p:spTree>
    <p:extLst>
      <p:ext uri="{BB962C8B-B14F-4D97-AF65-F5344CB8AC3E}">
        <p14:creationId xmlns:p14="http://schemas.microsoft.com/office/powerpoint/2010/main" val="1847394053"/>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230" y="0"/>
            <a:ext cx="12172770" cy="6858000"/>
          </a:xfrm>
        </p:spPr>
        <p:txBody>
          <a:bodyPr/>
          <a:lstStyle/>
          <a:p>
            <a:r>
              <a:rPr lang="en-IN" dirty="0" smtClean="0">
                <a:latin typeface="Arial" panose="020B0604020202020204" pitchFamily="34" charset="0"/>
                <a:cs typeface="Arial" panose="020B0604020202020204" pitchFamily="34" charset="0"/>
              </a:rPr>
              <a:t>Finally EBS volumes has been created its shown below:</a:t>
            </a:r>
            <a:endParaRPr lang="en-IN" dirty="0">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stretch>
            <a:fillRect/>
          </a:stretch>
        </p:blipFill>
        <p:spPr>
          <a:xfrm>
            <a:off x="15562" y="782425"/>
            <a:ext cx="12160875" cy="5288437"/>
          </a:xfrm>
          <a:prstGeom prst="rect">
            <a:avLst/>
          </a:prstGeom>
        </p:spPr>
      </p:pic>
    </p:spTree>
    <p:extLst>
      <p:ext uri="{BB962C8B-B14F-4D97-AF65-F5344CB8AC3E}">
        <p14:creationId xmlns:p14="http://schemas.microsoft.com/office/powerpoint/2010/main" val="2713249772"/>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lstStyle/>
          <a:p>
            <a:r>
              <a:rPr lang="en-IN" dirty="0" smtClean="0">
                <a:latin typeface="Arial Black" panose="020B0A04020102020204" pitchFamily="34" charset="0"/>
                <a:cs typeface="Arial" panose="020B0604020202020204" pitchFamily="34" charset="0"/>
              </a:rPr>
              <a:t>Summary</a:t>
            </a:r>
          </a:p>
          <a:p>
            <a:endParaRPr lang="en-IN" dirty="0" smtClean="0">
              <a:latin typeface="Arial Black" panose="020B0A040201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This Terraform code creates an AWS infrastructure with</a:t>
            </a:r>
            <a:r>
              <a:rPr lang="en-US" dirty="0" smtClean="0">
                <a:latin typeface="Arial" panose="020B0604020202020204" pitchFamily="34" charset="0"/>
                <a:cs typeface="Arial" panose="020B0604020202020204" pitchFamily="34" charset="0"/>
              </a:rPr>
              <a:t>:</a:t>
            </a:r>
          </a:p>
          <a:p>
            <a:endParaRPr lang="en-US" dirty="0" smtClean="0">
              <a:latin typeface="Arial" panose="020B0604020202020204" pitchFamily="34" charset="0"/>
              <a:cs typeface="Arial" panose="020B0604020202020204" pitchFamily="34" charset="0"/>
            </a:endParaRPr>
          </a:p>
          <a:p>
            <a:r>
              <a:rPr lang="en-IN" sz="1800" dirty="0">
                <a:latin typeface="Arial" panose="020B0604020202020204" pitchFamily="34" charset="0"/>
                <a:cs typeface="Arial" panose="020B0604020202020204" pitchFamily="34" charset="0"/>
              </a:rPr>
              <a:t>A </a:t>
            </a:r>
            <a:r>
              <a:rPr lang="en-IN" dirty="0">
                <a:latin typeface="Arial Black" panose="020B0A04020102020204" pitchFamily="34" charset="0"/>
                <a:cs typeface="Arial" panose="020B0604020202020204" pitchFamily="34" charset="0"/>
              </a:rPr>
              <a:t>VPC</a:t>
            </a:r>
            <a:r>
              <a:rPr lang="en-IN" dirty="0">
                <a:latin typeface="Arial" panose="020B0604020202020204" pitchFamily="34" charset="0"/>
                <a:cs typeface="Arial" panose="020B0604020202020204" pitchFamily="34" charset="0"/>
              </a:rPr>
              <a:t> (10.0.0.0/16) containing two public subnets (</a:t>
            </a:r>
            <a:r>
              <a:rPr lang="en-IN" dirty="0" err="1">
                <a:latin typeface="Arial" panose="020B0604020202020204" pitchFamily="34" charset="0"/>
                <a:cs typeface="Arial" panose="020B0604020202020204" pitchFamily="34" charset="0"/>
              </a:rPr>
              <a:t>subnet_a</a:t>
            </a:r>
            <a:r>
              <a:rPr lang="en-IN" dirty="0">
                <a:latin typeface="Arial" panose="020B0604020202020204" pitchFamily="34" charset="0"/>
                <a:cs typeface="Arial" panose="020B0604020202020204" pitchFamily="34" charset="0"/>
              </a:rPr>
              <a:t> and </a:t>
            </a:r>
            <a:r>
              <a:rPr lang="en-IN" dirty="0" err="1">
                <a:latin typeface="Arial" panose="020B0604020202020204" pitchFamily="34" charset="0"/>
                <a:cs typeface="Arial" panose="020B0604020202020204" pitchFamily="34" charset="0"/>
              </a:rPr>
              <a:t>subnet_b</a:t>
            </a:r>
            <a:r>
              <a:rPr lang="en-IN" dirty="0" smtClean="0">
                <a:latin typeface="Arial" panose="020B0604020202020204" pitchFamily="34" charset="0"/>
                <a:cs typeface="Arial" panose="020B0604020202020204" pitchFamily="34" charset="0"/>
              </a:rPr>
              <a:t>).</a:t>
            </a:r>
          </a:p>
          <a:p>
            <a:r>
              <a:rPr lang="en-IN" dirty="0" smtClean="0">
                <a:latin typeface="Arial Black" panose="020B0A04020102020204" pitchFamily="34" charset="0"/>
                <a:cs typeface="Arial" panose="020B0604020202020204" pitchFamily="34" charset="0"/>
              </a:rPr>
              <a:t>An </a:t>
            </a:r>
            <a:r>
              <a:rPr lang="en-IN" dirty="0">
                <a:latin typeface="Arial Black" panose="020B0A04020102020204" pitchFamily="34" charset="0"/>
                <a:cs typeface="Arial" panose="020B0604020202020204" pitchFamily="34" charset="0"/>
              </a:rPr>
              <a:t>Internet Gateway </a:t>
            </a:r>
            <a:r>
              <a:rPr lang="en-IN" dirty="0">
                <a:latin typeface="Arial" panose="020B0604020202020204" pitchFamily="34" charset="0"/>
                <a:cs typeface="Arial" panose="020B0604020202020204" pitchFamily="34" charset="0"/>
              </a:rPr>
              <a:t>to provide internet access to instances in the VPC</a:t>
            </a:r>
            <a:r>
              <a:rPr lang="en-IN" dirty="0" smtClean="0">
                <a:latin typeface="Arial" panose="020B0604020202020204" pitchFamily="34" charset="0"/>
                <a:cs typeface="Arial" panose="020B0604020202020204" pitchFamily="34" charset="0"/>
              </a:rPr>
              <a:t>.</a:t>
            </a:r>
          </a:p>
          <a:p>
            <a:r>
              <a:rPr lang="en-IN" dirty="0" smtClean="0">
                <a:latin typeface="Arial" panose="020B0604020202020204" pitchFamily="34" charset="0"/>
                <a:cs typeface="Arial" panose="020B0604020202020204" pitchFamily="34" charset="0"/>
              </a:rPr>
              <a:t>An </a:t>
            </a:r>
            <a:r>
              <a:rPr lang="en-IN" dirty="0">
                <a:latin typeface="Arial Black" panose="020B0A04020102020204" pitchFamily="34" charset="0"/>
                <a:cs typeface="Arial" panose="020B0604020202020204" pitchFamily="34" charset="0"/>
              </a:rPr>
              <a:t>EC2 instance </a:t>
            </a:r>
            <a:r>
              <a:rPr lang="en-IN" dirty="0">
                <a:latin typeface="Arial" panose="020B0604020202020204" pitchFamily="34" charset="0"/>
                <a:cs typeface="Arial" panose="020B0604020202020204" pitchFamily="34" charset="0"/>
              </a:rPr>
              <a:t>running in </a:t>
            </a:r>
            <a:r>
              <a:rPr lang="en-IN" dirty="0" err="1">
                <a:latin typeface="Arial" panose="020B0604020202020204" pitchFamily="34" charset="0"/>
                <a:cs typeface="Arial" panose="020B0604020202020204" pitchFamily="34" charset="0"/>
              </a:rPr>
              <a:t>subnet_a</a:t>
            </a:r>
            <a:r>
              <a:rPr lang="en-IN" dirty="0">
                <a:latin typeface="Arial" panose="020B0604020202020204" pitchFamily="34" charset="0"/>
                <a:cs typeface="Arial" panose="020B0604020202020204" pitchFamily="34" charset="0"/>
              </a:rPr>
              <a:t>, accessible via a public IP</a:t>
            </a:r>
            <a:r>
              <a:rPr lang="en-IN" dirty="0" smtClean="0">
                <a:latin typeface="Arial" panose="020B0604020202020204" pitchFamily="34" charset="0"/>
                <a:cs typeface="Arial" panose="020B0604020202020204" pitchFamily="34" charset="0"/>
              </a:rPr>
              <a:t>.</a:t>
            </a:r>
          </a:p>
          <a:p>
            <a:r>
              <a:rPr lang="en-IN" dirty="0" smtClean="0">
                <a:latin typeface="Arial" panose="020B0604020202020204" pitchFamily="34" charset="0"/>
                <a:cs typeface="Arial" panose="020B0604020202020204" pitchFamily="34" charset="0"/>
              </a:rPr>
              <a:t>An </a:t>
            </a:r>
            <a:r>
              <a:rPr lang="en-IN" dirty="0">
                <a:latin typeface="Arial Black" panose="020B0A04020102020204" pitchFamily="34" charset="0"/>
                <a:cs typeface="Arial" panose="020B0604020202020204" pitchFamily="34" charset="0"/>
              </a:rPr>
              <a:t>S3 bucket </a:t>
            </a:r>
            <a:r>
              <a:rPr lang="en-IN" dirty="0">
                <a:latin typeface="Arial" panose="020B0604020202020204" pitchFamily="34" charset="0"/>
                <a:cs typeface="Arial" panose="020B0604020202020204" pitchFamily="34" charset="0"/>
              </a:rPr>
              <a:t>for storage</a:t>
            </a:r>
            <a:r>
              <a:rPr lang="en-IN" dirty="0" smtClean="0">
                <a:latin typeface="Arial" panose="020B0604020202020204" pitchFamily="34" charset="0"/>
                <a:cs typeface="Arial" panose="020B0604020202020204" pitchFamily="34" charset="0"/>
              </a:rPr>
              <a:t>.</a:t>
            </a:r>
          </a:p>
          <a:p>
            <a:r>
              <a:rPr lang="en-IN" dirty="0" smtClean="0">
                <a:latin typeface="Arial" panose="020B0604020202020204" pitchFamily="34" charset="0"/>
                <a:cs typeface="Arial" panose="020B0604020202020204" pitchFamily="34" charset="0"/>
              </a:rPr>
              <a:t>An </a:t>
            </a:r>
            <a:r>
              <a:rPr lang="en-IN" dirty="0">
                <a:latin typeface="Arial Black" panose="020B0A04020102020204" pitchFamily="34" charset="0"/>
                <a:cs typeface="Arial" panose="020B0604020202020204" pitchFamily="34" charset="0"/>
              </a:rPr>
              <a:t>RDS MySQL </a:t>
            </a:r>
            <a:r>
              <a:rPr lang="en-IN" dirty="0">
                <a:latin typeface="Arial" panose="020B0604020202020204" pitchFamily="34" charset="0"/>
                <a:cs typeface="Arial" panose="020B0604020202020204" pitchFamily="34" charset="0"/>
              </a:rPr>
              <a:t>instance with a public endpoint and a subnet group across both </a:t>
            </a:r>
            <a:r>
              <a:rPr lang="en-IN" dirty="0" err="1">
                <a:latin typeface="Arial" panose="020B0604020202020204" pitchFamily="34" charset="0"/>
                <a:cs typeface="Arial" panose="020B0604020202020204" pitchFamily="34" charset="0"/>
              </a:rPr>
              <a:t>subnets.An</a:t>
            </a:r>
            <a:r>
              <a:rPr lang="en-IN" dirty="0">
                <a:latin typeface="Arial" panose="020B0604020202020204" pitchFamily="34" charset="0"/>
                <a:cs typeface="Arial" panose="020B0604020202020204" pitchFamily="34" charset="0"/>
              </a:rPr>
              <a:t> EBS volume that is </a:t>
            </a:r>
            <a:r>
              <a:rPr lang="en-IN" dirty="0" smtClean="0">
                <a:latin typeface="Arial" panose="020B0604020202020204" pitchFamily="34" charset="0"/>
                <a:cs typeface="Arial" panose="020B0604020202020204" pitchFamily="34" charset="0"/>
              </a:rPr>
              <a:t>attached </a:t>
            </a:r>
            <a:r>
              <a:rPr lang="en-IN" dirty="0">
                <a:latin typeface="Arial" panose="020B0604020202020204" pitchFamily="34" charset="0"/>
                <a:cs typeface="Arial" panose="020B0604020202020204" pitchFamily="34" charset="0"/>
              </a:rPr>
              <a:t>to the EC2 instance for additional storage</a:t>
            </a:r>
            <a:r>
              <a:rPr lang="en-IN" dirty="0" smtClean="0">
                <a:latin typeface="Arial" panose="020B0604020202020204" pitchFamily="34" charset="0"/>
                <a:cs typeface="Arial" panose="020B0604020202020204" pitchFamily="34" charset="0"/>
              </a:rPr>
              <a:t>.</a:t>
            </a:r>
          </a:p>
          <a:p>
            <a:endParaRPr lang="en-IN"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Each resource is tagged for easier identification and management within the AWS console. Before applying the configuration, make sure to update the AMI ID for the EC2 instance and ensure that sensitive information (like the RDS password) is managed securely.</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01143256"/>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0" y="12573"/>
            <a:ext cx="12223976" cy="6845427"/>
          </a:xfrm>
          <a:prstGeom prst="rect">
            <a:avLst/>
          </a:prstGeom>
        </p:spPr>
      </p:pic>
    </p:spTree>
    <p:extLst>
      <p:ext uri="{BB962C8B-B14F-4D97-AF65-F5344CB8AC3E}">
        <p14:creationId xmlns:p14="http://schemas.microsoft.com/office/powerpoint/2010/main" val="474888236"/>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lstStyle/>
          <a:p>
            <a:r>
              <a:rPr lang="en-US" dirty="0">
                <a:latin typeface="Arial Black" panose="020B0A04020102020204" pitchFamily="34" charset="0"/>
              </a:rPr>
              <a:t>Basic </a:t>
            </a:r>
            <a:r>
              <a:rPr lang="en-US" dirty="0" smtClean="0">
                <a:latin typeface="Arial Black" panose="020B0A04020102020204" pitchFamily="34" charset="0"/>
              </a:rPr>
              <a:t>Workflow:</a:t>
            </a:r>
          </a:p>
          <a:p>
            <a:endParaRPr lang="en-US" dirty="0" smtClean="0">
              <a:latin typeface="Arial Black" panose="020B0A04020102020204" pitchFamily="34" charset="0"/>
            </a:endParaRPr>
          </a:p>
          <a:p>
            <a:r>
              <a:rPr lang="en-US" dirty="0" smtClean="0">
                <a:latin typeface="Arial" panose="020B0604020202020204" pitchFamily="34" charset="0"/>
                <a:cs typeface="Arial" panose="020B0604020202020204" pitchFamily="34" charset="0"/>
              </a:rPr>
              <a:t>The </a:t>
            </a:r>
            <a:r>
              <a:rPr lang="en-US" dirty="0">
                <a:latin typeface="Arial" panose="020B0604020202020204" pitchFamily="34" charset="0"/>
                <a:cs typeface="Arial" panose="020B0604020202020204" pitchFamily="34" charset="0"/>
              </a:rPr>
              <a:t>typical Terraform workflow involves the following steps</a:t>
            </a:r>
            <a:r>
              <a:rPr lang="en-US" dirty="0" smtClean="0">
                <a:latin typeface="Arial" panose="020B0604020202020204" pitchFamily="34" charset="0"/>
                <a:cs typeface="Arial" panose="020B0604020202020204" pitchFamily="34" charset="0"/>
              </a:rPr>
              <a:t>:</a:t>
            </a:r>
          </a:p>
          <a:p>
            <a:r>
              <a:rPr lang="en-US" dirty="0" smtClean="0">
                <a:latin typeface="Arial Black" panose="020B0A04020102020204" pitchFamily="34" charset="0"/>
              </a:rPr>
              <a:t>Write </a:t>
            </a:r>
            <a:r>
              <a:rPr lang="en-US" dirty="0">
                <a:latin typeface="Arial Black" panose="020B0A04020102020204" pitchFamily="34" charset="0"/>
              </a:rPr>
              <a:t>Configuration</a:t>
            </a:r>
            <a:r>
              <a:rPr lang="en-US" dirty="0" smtClean="0">
                <a:latin typeface="Arial Black" panose="020B0A04020102020204" pitchFamily="34" charset="0"/>
              </a:rPr>
              <a:t>:</a:t>
            </a:r>
          </a:p>
          <a:p>
            <a:pPr marL="0" indent="0">
              <a:buNone/>
            </a:pPr>
            <a:r>
              <a:rPr lang="en-US" dirty="0">
                <a:latin typeface="Arial Black" panose="020B0A04020102020204" pitchFamily="34" charset="0"/>
              </a:rPr>
              <a:t> </a:t>
            </a:r>
            <a:r>
              <a:rPr lang="en-US" dirty="0" smtClean="0">
                <a:latin typeface="Arial Black" panose="020B0A04020102020204" pitchFamily="34" charset="0"/>
              </a:rPr>
              <a:t>      </a:t>
            </a:r>
            <a:r>
              <a:rPr lang="en-US" dirty="0">
                <a:latin typeface="Arial" panose="020B0604020202020204" pitchFamily="34" charset="0"/>
                <a:cs typeface="Arial" panose="020B0604020202020204" pitchFamily="34" charset="0"/>
              </a:rPr>
              <a:t>Write Terraform configuration files in .</a:t>
            </a:r>
            <a:r>
              <a:rPr lang="en-US" dirty="0" err="1">
                <a:latin typeface="Arial" panose="020B0604020202020204" pitchFamily="34" charset="0"/>
                <a:cs typeface="Arial" panose="020B0604020202020204" pitchFamily="34" charset="0"/>
              </a:rPr>
              <a:t>tf</a:t>
            </a:r>
            <a:r>
              <a:rPr lang="en-US" dirty="0">
                <a:latin typeface="Arial" panose="020B0604020202020204" pitchFamily="34" charset="0"/>
                <a:cs typeface="Arial" panose="020B0604020202020204" pitchFamily="34" charset="0"/>
              </a:rPr>
              <a:t> files, defining the resources you want to create</a:t>
            </a:r>
            <a:r>
              <a:rPr lang="en-US" dirty="0" smtClean="0">
                <a:latin typeface="Arial" panose="020B0604020202020204" pitchFamily="34" charset="0"/>
                <a:cs typeface="Arial" panose="020B0604020202020204" pitchFamily="34" charset="0"/>
              </a:rPr>
              <a:t>.</a:t>
            </a:r>
          </a:p>
          <a:p>
            <a:r>
              <a:rPr lang="en-US" dirty="0" smtClean="0">
                <a:latin typeface="Arial Black" panose="020B0A04020102020204" pitchFamily="34" charset="0"/>
              </a:rPr>
              <a:t>Initialize </a:t>
            </a:r>
            <a:r>
              <a:rPr lang="en-US" dirty="0">
                <a:latin typeface="Arial Black" panose="020B0A04020102020204" pitchFamily="34" charset="0"/>
              </a:rPr>
              <a:t>Terraform: </a:t>
            </a:r>
            <a:endParaRPr lang="en-US" dirty="0" smtClean="0">
              <a:latin typeface="Arial Black" panose="020B0A04020102020204" pitchFamily="34" charset="0"/>
            </a:endParaRPr>
          </a:p>
          <a:p>
            <a:pPr marL="0" indent="0">
              <a:buNone/>
            </a:pPr>
            <a:r>
              <a:rPr lang="en-US" dirty="0">
                <a:latin typeface="Arial Black" panose="020B0A04020102020204" pitchFamily="34" charset="0"/>
              </a:rPr>
              <a:t> </a:t>
            </a:r>
            <a:r>
              <a:rPr lang="en-US" dirty="0" smtClean="0">
                <a:latin typeface="Arial Black" panose="020B0A04020102020204" pitchFamily="34" charset="0"/>
              </a:rPr>
              <a:t>      </a:t>
            </a:r>
            <a:r>
              <a:rPr lang="en-US" dirty="0" smtClean="0">
                <a:latin typeface="Arial" panose="020B0604020202020204" pitchFamily="34" charset="0"/>
                <a:cs typeface="Arial" panose="020B0604020202020204" pitchFamily="34" charset="0"/>
              </a:rPr>
              <a:t>Run </a:t>
            </a:r>
            <a:r>
              <a:rPr lang="en-US" dirty="0">
                <a:latin typeface="Arial" panose="020B0604020202020204" pitchFamily="34" charset="0"/>
                <a:cs typeface="Arial" panose="020B0604020202020204" pitchFamily="34" charset="0"/>
              </a:rPr>
              <a:t>terraform </a:t>
            </a:r>
            <a:r>
              <a:rPr lang="en-US" dirty="0" err="1">
                <a:latin typeface="Arial" panose="020B0604020202020204" pitchFamily="34" charset="0"/>
                <a:cs typeface="Arial" panose="020B0604020202020204" pitchFamily="34" charset="0"/>
              </a:rPr>
              <a:t>init</a:t>
            </a:r>
            <a:r>
              <a:rPr lang="en-US" dirty="0">
                <a:latin typeface="Arial" panose="020B0604020202020204" pitchFamily="34" charset="0"/>
                <a:cs typeface="Arial" panose="020B0604020202020204" pitchFamily="34" charset="0"/>
              </a:rPr>
              <a:t> to initialize the working directory containing the Terraform configuration files. This will download the necessary provider plugins</a:t>
            </a:r>
            <a:r>
              <a:rPr lang="en-US" dirty="0" smtClean="0">
                <a:latin typeface="Arial" panose="020B0604020202020204" pitchFamily="34" charset="0"/>
                <a:cs typeface="Arial" panose="020B0604020202020204" pitchFamily="34" charset="0"/>
              </a:rPr>
              <a:t>.</a:t>
            </a:r>
          </a:p>
          <a:p>
            <a:r>
              <a:rPr lang="en-US" dirty="0" smtClean="0">
                <a:latin typeface="Arial Black" panose="020B0A04020102020204" pitchFamily="34" charset="0"/>
              </a:rPr>
              <a:t>Plan </a:t>
            </a:r>
            <a:r>
              <a:rPr lang="en-US" dirty="0">
                <a:latin typeface="Arial Black" panose="020B0A04020102020204" pitchFamily="34" charset="0"/>
              </a:rPr>
              <a:t>Infrastructure Changes: </a:t>
            </a:r>
            <a:endParaRPr lang="en-US" dirty="0" smtClean="0">
              <a:latin typeface="Arial Black" panose="020B0A04020102020204" pitchFamily="34" charset="0"/>
            </a:endParaRPr>
          </a:p>
          <a:p>
            <a:pPr marL="0" indent="0">
              <a:buNone/>
            </a:pPr>
            <a:r>
              <a:rPr lang="en-US" dirty="0">
                <a:latin typeface="Arial Black" panose="020B0A04020102020204" pitchFamily="34" charset="0"/>
              </a:rPr>
              <a:t> </a:t>
            </a:r>
            <a:r>
              <a:rPr lang="en-US" dirty="0" smtClean="0">
                <a:latin typeface="Arial Black" panose="020B0A04020102020204" pitchFamily="34" charset="0"/>
              </a:rPr>
              <a:t>   </a:t>
            </a:r>
            <a:r>
              <a:rPr lang="en-US" dirty="0" smtClean="0">
                <a:latin typeface="Arial" panose="020B0604020202020204" pitchFamily="34" charset="0"/>
                <a:cs typeface="Arial" panose="020B0604020202020204" pitchFamily="34" charset="0"/>
              </a:rPr>
              <a:t>Run </a:t>
            </a:r>
            <a:r>
              <a:rPr lang="en-US" dirty="0">
                <a:latin typeface="Arial" panose="020B0604020202020204" pitchFamily="34" charset="0"/>
                <a:cs typeface="Arial" panose="020B0604020202020204" pitchFamily="34" charset="0"/>
              </a:rPr>
              <a:t>terraform plan to generate an execution plan, showing what Terraform will do (create, modify, or destroy resources) to match your configuration</a:t>
            </a:r>
            <a:r>
              <a:rPr lang="en-US" dirty="0" smtClean="0">
                <a:latin typeface="Arial" panose="020B0604020202020204" pitchFamily="34" charset="0"/>
                <a:cs typeface="Arial" panose="020B0604020202020204" pitchFamily="34" charset="0"/>
              </a:rPr>
              <a:t>.</a:t>
            </a:r>
          </a:p>
          <a:p>
            <a:r>
              <a:rPr lang="en-US" dirty="0" smtClean="0">
                <a:latin typeface="Arial Black" panose="020B0A04020102020204" pitchFamily="34" charset="0"/>
              </a:rPr>
              <a:t>Apply </a:t>
            </a:r>
            <a:r>
              <a:rPr lang="en-US" dirty="0">
                <a:latin typeface="Arial Black" panose="020B0A04020102020204" pitchFamily="34" charset="0"/>
              </a:rPr>
              <a:t>Changes: </a:t>
            </a:r>
            <a:endParaRPr lang="en-US" dirty="0" smtClean="0">
              <a:latin typeface="Arial Black" panose="020B0A04020102020204" pitchFamily="34" charset="0"/>
            </a:endParaRPr>
          </a:p>
          <a:p>
            <a:pPr marL="0" indent="0">
              <a:buNone/>
            </a:pPr>
            <a:r>
              <a:rPr lang="en-US" dirty="0">
                <a:latin typeface="Arial Black" panose="020B0A04020102020204" pitchFamily="34" charset="0"/>
              </a:rPr>
              <a:t> </a:t>
            </a:r>
            <a:r>
              <a:rPr lang="en-US" dirty="0" smtClean="0">
                <a:latin typeface="Arial Black" panose="020B0A04020102020204" pitchFamily="34" charset="0"/>
              </a:rPr>
              <a:t>   </a:t>
            </a:r>
            <a:r>
              <a:rPr lang="en-US" dirty="0" smtClean="0">
                <a:latin typeface="Arial" panose="020B0604020202020204" pitchFamily="34" charset="0"/>
                <a:cs typeface="Arial" panose="020B0604020202020204" pitchFamily="34" charset="0"/>
              </a:rPr>
              <a:t>Run </a:t>
            </a:r>
            <a:r>
              <a:rPr lang="en-US" dirty="0">
                <a:latin typeface="Arial" panose="020B0604020202020204" pitchFamily="34" charset="0"/>
                <a:cs typeface="Arial" panose="020B0604020202020204" pitchFamily="34" charset="0"/>
              </a:rPr>
              <a:t>terraform apply to apply the changes and provision the defined infrastructure</a:t>
            </a:r>
            <a:r>
              <a:rPr lang="en-US" dirty="0" smtClean="0">
                <a:latin typeface="Arial" panose="020B0604020202020204" pitchFamily="34" charset="0"/>
                <a:cs typeface="Arial" panose="020B0604020202020204" pitchFamily="34" charset="0"/>
              </a:rPr>
              <a:t>.</a:t>
            </a:r>
          </a:p>
          <a:p>
            <a:r>
              <a:rPr lang="en-US" dirty="0" smtClean="0">
                <a:latin typeface="Arial Black" panose="020B0A04020102020204" pitchFamily="34" charset="0"/>
              </a:rPr>
              <a:t>Destroy </a:t>
            </a:r>
            <a:r>
              <a:rPr lang="en-US" dirty="0">
                <a:latin typeface="Arial Black" panose="020B0A04020102020204" pitchFamily="34" charset="0"/>
              </a:rPr>
              <a:t>Infrastructure</a:t>
            </a:r>
            <a:r>
              <a:rPr lang="en-US" dirty="0" smtClean="0">
                <a:latin typeface="Arial Black" panose="020B0A04020102020204" pitchFamily="34" charset="0"/>
              </a:rPr>
              <a:t>:</a:t>
            </a:r>
          </a:p>
          <a:p>
            <a:pPr marL="0" indent="0">
              <a:buNone/>
            </a:pPr>
            <a:r>
              <a:rPr lang="en-US" dirty="0" smtClean="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When no longer needed, you can use terraform destroy to tear down and remove the infrastructure managed by Terraform.</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4351238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lstStyle/>
          <a:p>
            <a:r>
              <a:rPr lang="en-US" sz="2400" b="1" dirty="0">
                <a:latin typeface="Arial Black" panose="020B0A04020102020204" pitchFamily="34" charset="0"/>
              </a:rPr>
              <a:t>I</a:t>
            </a:r>
            <a:r>
              <a:rPr lang="en-US" sz="2400" b="1" dirty="0" smtClean="0">
                <a:latin typeface="Arial Black" panose="020B0A04020102020204" pitchFamily="34" charset="0"/>
              </a:rPr>
              <a:t>ntroduction </a:t>
            </a:r>
            <a:r>
              <a:rPr lang="en-US" sz="2400" b="1" dirty="0">
                <a:latin typeface="Arial Black" panose="020B0A04020102020204" pitchFamily="34" charset="0"/>
              </a:rPr>
              <a:t>to AWS S3 (Amazon Simple Storage Service)</a:t>
            </a:r>
          </a:p>
          <a:p>
            <a:r>
              <a:rPr lang="en-US" dirty="0">
                <a:latin typeface="Arial" panose="020B0604020202020204" pitchFamily="34" charset="0"/>
                <a:cs typeface="Arial" panose="020B0604020202020204" pitchFamily="34" charset="0"/>
              </a:rPr>
              <a:t>Amazon S3 (Simple Storage Service) is a scalable, high-performance cloud storage service offered by Amazon Web Services (AWS). It provides object storage, which means it stores data as objects rather than files or blocks. AWS S3 is designed for storing large amounts of data, and it is commonly used for backup, archiving, content distribution, data storage for websites and applications, and more.</a:t>
            </a:r>
          </a:p>
          <a:p>
            <a:r>
              <a:rPr lang="en-US" b="1" dirty="0">
                <a:latin typeface="Arial Black" panose="020B0A04020102020204" pitchFamily="34" charset="0"/>
              </a:rPr>
              <a:t>Key Features of AWS S3:</a:t>
            </a:r>
          </a:p>
          <a:p>
            <a:r>
              <a:rPr lang="en-US" b="1" dirty="0">
                <a:latin typeface="Arial Black" panose="020B0A04020102020204" pitchFamily="34" charset="0"/>
              </a:rPr>
              <a:t>Scalability</a:t>
            </a:r>
            <a:r>
              <a:rPr lang="en-US" dirty="0">
                <a:latin typeface="Arial Black" panose="020B0A04020102020204" pitchFamily="34" charset="0"/>
              </a:rPr>
              <a:t>:</a:t>
            </a:r>
          </a:p>
          <a:p>
            <a:pPr lvl="1"/>
            <a:r>
              <a:rPr lang="en-US" dirty="0">
                <a:latin typeface="Arial" panose="020B0604020202020204" pitchFamily="34" charset="0"/>
                <a:cs typeface="Arial" panose="020B0604020202020204" pitchFamily="34" charset="0"/>
              </a:rPr>
              <a:t>AWS S3 is highly scalable and allows you to store an unlimited amount of data. It automatically scales to handle growing amounts of data without any manual intervention.</a:t>
            </a:r>
          </a:p>
          <a:p>
            <a:r>
              <a:rPr lang="en-US" b="1" dirty="0">
                <a:latin typeface="Arial Black" panose="020B0A04020102020204" pitchFamily="34" charset="0"/>
              </a:rPr>
              <a:t>Durability</a:t>
            </a:r>
            <a:r>
              <a:rPr lang="en-US" dirty="0">
                <a:latin typeface="Arial Black" panose="020B0A04020102020204" pitchFamily="34" charset="0"/>
              </a:rPr>
              <a:t>:</a:t>
            </a:r>
          </a:p>
          <a:p>
            <a:pPr lvl="1"/>
            <a:r>
              <a:rPr lang="en-US" dirty="0">
                <a:latin typeface="Arial" panose="020B0604020202020204" pitchFamily="34" charset="0"/>
                <a:cs typeface="Arial" panose="020B0604020202020204" pitchFamily="34" charset="0"/>
              </a:rPr>
              <a:t>S3 offers 99.999999999% (11 9s) durability. This is achieved through data replication across multiple facilities, ensuring that data is never lost.</a:t>
            </a:r>
          </a:p>
          <a:p>
            <a:r>
              <a:rPr lang="en-US" b="1" dirty="0">
                <a:latin typeface="Arial Black" panose="020B0A04020102020204" pitchFamily="34" charset="0"/>
              </a:rPr>
              <a:t>Availability</a:t>
            </a:r>
            <a:r>
              <a:rPr lang="en-US" dirty="0">
                <a:latin typeface="Arial Black" panose="020B0A04020102020204" pitchFamily="34" charset="0"/>
              </a:rPr>
              <a:t>:</a:t>
            </a:r>
          </a:p>
          <a:p>
            <a:pPr lvl="1"/>
            <a:r>
              <a:rPr lang="en-US" dirty="0">
                <a:latin typeface="Arial" panose="020B0604020202020204" pitchFamily="34" charset="0"/>
                <a:cs typeface="Arial" panose="020B0604020202020204" pitchFamily="34" charset="0"/>
              </a:rPr>
              <a:t>S3 provides high availability with multiple storage classes designed for different use cases, such as Standard, Intelligent-</a:t>
            </a:r>
            <a:r>
              <a:rPr lang="en-US" dirty="0" err="1">
                <a:latin typeface="Arial" panose="020B0604020202020204" pitchFamily="34" charset="0"/>
                <a:cs typeface="Arial" panose="020B0604020202020204" pitchFamily="34" charset="0"/>
              </a:rPr>
              <a:t>Tiering</a:t>
            </a:r>
            <a:r>
              <a:rPr lang="en-US" dirty="0">
                <a:latin typeface="Arial" panose="020B0604020202020204" pitchFamily="34" charset="0"/>
                <a:cs typeface="Arial" panose="020B0604020202020204" pitchFamily="34" charset="0"/>
              </a:rPr>
              <a:t>, One Zone-IA, and Glacier, each offering varying levels of availability.</a:t>
            </a:r>
          </a:p>
          <a:p>
            <a:r>
              <a:rPr lang="en-US" b="1" dirty="0">
                <a:latin typeface="Arial Black" panose="020B0A04020102020204" pitchFamily="34" charset="0"/>
              </a:rPr>
              <a:t>Versioning</a:t>
            </a:r>
            <a:r>
              <a:rPr lang="en-US" dirty="0">
                <a:latin typeface="Arial Black" panose="020B0A04020102020204" pitchFamily="34" charset="0"/>
              </a:rPr>
              <a:t>:</a:t>
            </a:r>
          </a:p>
          <a:p>
            <a:r>
              <a:rPr lang="en-US" dirty="0">
                <a:latin typeface="Arial" panose="020B0604020202020204" pitchFamily="34" charset="0"/>
                <a:cs typeface="Arial" panose="020B0604020202020204" pitchFamily="34" charset="0"/>
              </a:rPr>
              <a:t>S3 supports versioning, which allows you to keep multiple versions of an object in a bucket. This helps prevent accidental data loss or overwriting of objects.</a:t>
            </a:r>
          </a:p>
          <a:p>
            <a:endParaRPr lang="en-IN" dirty="0"/>
          </a:p>
        </p:txBody>
      </p:sp>
    </p:spTree>
    <p:extLst>
      <p:ext uri="{BB962C8B-B14F-4D97-AF65-F5344CB8AC3E}">
        <p14:creationId xmlns:p14="http://schemas.microsoft.com/office/powerpoint/2010/main" val="268961964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76" y="35582"/>
            <a:ext cx="12191624" cy="6822418"/>
          </a:xfrm>
        </p:spPr>
        <p:txBody>
          <a:bodyPr/>
          <a:lstStyle/>
          <a:p>
            <a:r>
              <a:rPr lang="en-US" b="1" dirty="0">
                <a:latin typeface="Arial Black" panose="020B0A04020102020204" pitchFamily="34" charset="0"/>
              </a:rPr>
              <a:t>Basic Operations with AWS S3:</a:t>
            </a:r>
          </a:p>
          <a:p>
            <a:r>
              <a:rPr lang="en-US" b="1" dirty="0">
                <a:latin typeface="Arial Black" panose="020B0A04020102020204" pitchFamily="34" charset="0"/>
              </a:rPr>
              <a:t>Buckets</a:t>
            </a:r>
            <a:r>
              <a:rPr lang="en-US" dirty="0">
                <a:latin typeface="Arial Black" panose="020B0A04020102020204" pitchFamily="34" charset="0"/>
              </a:rPr>
              <a:t>:</a:t>
            </a:r>
          </a:p>
          <a:p>
            <a:pPr lvl="1"/>
            <a:r>
              <a:rPr lang="en-US" dirty="0">
                <a:latin typeface="Arial" panose="020B0604020202020204" pitchFamily="34" charset="0"/>
                <a:cs typeface="Arial" panose="020B0604020202020204" pitchFamily="34" charset="0"/>
              </a:rPr>
              <a:t>A bucket is the fundamental container in S3 that holds objects. Each bucket must have a globally unique name.</a:t>
            </a:r>
          </a:p>
          <a:p>
            <a:r>
              <a:rPr lang="en-US" b="1" dirty="0">
                <a:latin typeface="Arial Black" panose="020B0A04020102020204" pitchFamily="34" charset="0"/>
              </a:rPr>
              <a:t>Objects</a:t>
            </a:r>
            <a:r>
              <a:rPr lang="en-US" dirty="0">
                <a:latin typeface="Arial Black" panose="020B0A04020102020204" pitchFamily="34" charset="0"/>
              </a:rPr>
              <a:t>:</a:t>
            </a:r>
          </a:p>
          <a:p>
            <a:pPr lvl="1"/>
            <a:r>
              <a:rPr lang="en-US" dirty="0">
                <a:latin typeface="Arial" panose="020B0604020202020204" pitchFamily="34" charset="0"/>
                <a:cs typeface="Arial" panose="020B0604020202020204" pitchFamily="34" charset="0"/>
              </a:rPr>
              <a:t>An object is a file stored in S3. Each object consists of the data itself, metadata, and a unique identifier (called a key).</a:t>
            </a:r>
          </a:p>
          <a:p>
            <a:r>
              <a:rPr lang="en-US" b="1" dirty="0">
                <a:latin typeface="Arial Black" panose="020B0A04020102020204" pitchFamily="34" charset="0"/>
              </a:rPr>
              <a:t>Uploading and Downloading Objects</a:t>
            </a:r>
            <a:r>
              <a:rPr lang="en-US" dirty="0">
                <a:latin typeface="Arial Black" panose="020B0A04020102020204" pitchFamily="34" charset="0"/>
              </a:rPr>
              <a:t>:</a:t>
            </a:r>
          </a:p>
          <a:p>
            <a:pPr lvl="1"/>
            <a:r>
              <a:rPr lang="en-US" dirty="0">
                <a:latin typeface="Arial" panose="020B0604020202020204" pitchFamily="34" charset="0"/>
                <a:cs typeface="Arial" panose="020B0604020202020204" pitchFamily="34" charset="0"/>
              </a:rPr>
              <a:t>You can upload or download files using the AWS Management Console, AWS CLI, SDKs, or REST API.</a:t>
            </a:r>
          </a:p>
          <a:p>
            <a:r>
              <a:rPr lang="en-US" b="1" dirty="0">
                <a:latin typeface="Arial Black" panose="020B0A04020102020204" pitchFamily="34" charset="0"/>
              </a:rPr>
              <a:t>Managing Permissions</a:t>
            </a:r>
            <a:r>
              <a:rPr lang="en-US" dirty="0">
                <a:latin typeface="Arial Black" panose="020B0A04020102020204" pitchFamily="34" charset="0"/>
              </a:rPr>
              <a:t>:</a:t>
            </a:r>
          </a:p>
          <a:p>
            <a:pPr lvl="1"/>
            <a:r>
              <a:rPr lang="en-US" dirty="0">
                <a:latin typeface="Arial" panose="020B0604020202020204" pitchFamily="34" charset="0"/>
                <a:cs typeface="Arial" panose="020B0604020202020204" pitchFamily="34" charset="0"/>
              </a:rPr>
              <a:t>You can set permissions on your S3 resources using IAM roles or policies to control access to your buckets and objects.</a:t>
            </a:r>
          </a:p>
          <a:p>
            <a:r>
              <a:rPr lang="en-US" b="1" dirty="0">
                <a:latin typeface="Arial Black" panose="020B0A04020102020204" pitchFamily="34" charset="0"/>
              </a:rPr>
              <a:t>Data Retrieval</a:t>
            </a:r>
            <a:r>
              <a:rPr lang="en-US" dirty="0">
                <a:latin typeface="Arial Black" panose="020B0A04020102020204" pitchFamily="34" charset="0"/>
              </a:rPr>
              <a:t>:</a:t>
            </a:r>
          </a:p>
          <a:p>
            <a:pPr lvl="1"/>
            <a:r>
              <a:rPr lang="en-US" dirty="0">
                <a:latin typeface="Arial" panose="020B0604020202020204" pitchFamily="34" charset="0"/>
                <a:cs typeface="Arial" panose="020B0604020202020204" pitchFamily="34" charset="0"/>
              </a:rPr>
              <a:t>S3 allows quick data retrieval, with options to retrieve data instantly (Standard) or over time with lower cost (Glacier).</a:t>
            </a:r>
          </a:p>
          <a:p>
            <a:r>
              <a:rPr lang="en-US" b="1" dirty="0">
                <a:latin typeface="Arial Black" panose="020B0A04020102020204" pitchFamily="34" charset="0"/>
              </a:rPr>
              <a:t>Logging and Monitoring</a:t>
            </a:r>
            <a:r>
              <a:rPr lang="en-US" dirty="0">
                <a:latin typeface="Arial Black" panose="020B0A04020102020204" pitchFamily="34" charset="0"/>
              </a:rPr>
              <a:t>:</a:t>
            </a:r>
          </a:p>
          <a:p>
            <a:pPr lvl="1"/>
            <a:r>
              <a:rPr lang="en-US" dirty="0">
                <a:latin typeface="Arial" panose="020B0604020202020204" pitchFamily="34" charset="0"/>
                <a:cs typeface="Arial" panose="020B0604020202020204" pitchFamily="34" charset="0"/>
              </a:rPr>
              <a:t>AWS S3 integrates with Amazon </a:t>
            </a:r>
            <a:r>
              <a:rPr lang="en-US" dirty="0" err="1">
                <a:latin typeface="Arial" panose="020B0604020202020204" pitchFamily="34" charset="0"/>
                <a:cs typeface="Arial" panose="020B0604020202020204" pitchFamily="34" charset="0"/>
              </a:rPr>
              <a:t>CloudWatch</a:t>
            </a:r>
            <a:r>
              <a:rPr lang="en-US" dirty="0">
                <a:latin typeface="Arial" panose="020B0604020202020204" pitchFamily="34" charset="0"/>
                <a:cs typeface="Arial" panose="020B0604020202020204" pitchFamily="34" charset="0"/>
              </a:rPr>
              <a:t> and AWS </a:t>
            </a:r>
            <a:r>
              <a:rPr lang="en-US" dirty="0" err="1">
                <a:latin typeface="Arial" panose="020B0604020202020204" pitchFamily="34" charset="0"/>
                <a:cs typeface="Arial" panose="020B0604020202020204" pitchFamily="34" charset="0"/>
              </a:rPr>
              <a:t>CloudTrail</a:t>
            </a:r>
            <a:r>
              <a:rPr lang="en-US" dirty="0">
                <a:latin typeface="Arial" panose="020B0604020202020204" pitchFamily="34" charset="0"/>
                <a:cs typeface="Arial" panose="020B0604020202020204" pitchFamily="34" charset="0"/>
              </a:rPr>
              <a:t>, which allows you to monitor bucket access and usage, ensuring compliance and security.</a:t>
            </a:r>
          </a:p>
          <a:p>
            <a:endParaRPr lang="en-IN" dirty="0"/>
          </a:p>
        </p:txBody>
      </p:sp>
    </p:spTree>
    <p:extLst>
      <p:ext uri="{BB962C8B-B14F-4D97-AF65-F5344CB8AC3E}">
        <p14:creationId xmlns:p14="http://schemas.microsoft.com/office/powerpoint/2010/main" val="3469709811"/>
      </p:ext>
    </p:extLst>
  </p:cSld>
  <p:clrMapOvr>
    <a:masterClrMapping/>
  </p:clrMapOvr>
  <p:transition spd="slow">
    <p:randomBar dir="ver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normAutofit lnSpcReduction="10000"/>
          </a:bodyPr>
          <a:lstStyle/>
          <a:p>
            <a:r>
              <a:rPr lang="en-US" sz="2400" b="1" dirty="0">
                <a:latin typeface="Arial Black" panose="020B0A04020102020204" pitchFamily="34" charset="0"/>
              </a:rPr>
              <a:t>Introduction to AWS VPC (Virtual Private Cloud)</a:t>
            </a:r>
          </a:p>
          <a:p>
            <a:r>
              <a:rPr lang="en-US" dirty="0">
                <a:latin typeface="Arial" panose="020B0604020202020204" pitchFamily="34" charset="0"/>
                <a:cs typeface="Arial" panose="020B0604020202020204" pitchFamily="34" charset="0"/>
              </a:rPr>
              <a:t>Amazon Web Services (AWS) Virtual Private Cloud (VPC) is a service that allows you to create a logically isolated network within the AWS cloud, where you can launch and manage AWS resources in a secure and controlled environment. It provides a private network within the AWS infrastructure, giving you full control over your virtual networking environment, including aspects like IP address range, subnets, route tables, and network gateways.</a:t>
            </a:r>
          </a:p>
          <a:p>
            <a:r>
              <a:rPr lang="en-US" dirty="0">
                <a:latin typeface="Arial" panose="020B0604020202020204" pitchFamily="34" charset="0"/>
                <a:cs typeface="Arial" panose="020B0604020202020204" pitchFamily="34" charset="0"/>
              </a:rPr>
              <a:t>AWS VPC is essential for users who want to have secure, isolated environments within the cloud to run applications or host services, while maintaining control over networking aspects such as security, traffic routing, and connectivity to on-premises data centers</a:t>
            </a:r>
            <a:r>
              <a:rPr lang="en-US" dirty="0" smtClean="0">
                <a:latin typeface="Arial" panose="020B0604020202020204" pitchFamily="34" charset="0"/>
                <a:cs typeface="Arial" panose="020B0604020202020204" pitchFamily="34" charset="0"/>
              </a:rPr>
              <a:t>.</a:t>
            </a:r>
          </a:p>
          <a:p>
            <a:endParaRPr lang="en-US" dirty="0">
              <a:latin typeface="Arial" panose="020B0604020202020204" pitchFamily="34" charset="0"/>
              <a:cs typeface="Arial" panose="020B0604020202020204" pitchFamily="34" charset="0"/>
            </a:endParaRPr>
          </a:p>
          <a:p>
            <a:r>
              <a:rPr lang="en-US" b="1" dirty="0">
                <a:latin typeface="Arial Black" panose="020B0A04020102020204" pitchFamily="34" charset="0"/>
              </a:rPr>
              <a:t>Key Features of AWS VPC:</a:t>
            </a:r>
          </a:p>
          <a:p>
            <a:r>
              <a:rPr lang="en-US" dirty="0">
                <a:latin typeface="Arial Black" panose="020B0A04020102020204" pitchFamily="34" charset="0"/>
              </a:rPr>
              <a:t>Subnets</a:t>
            </a:r>
            <a:r>
              <a:rPr lang="en-US" dirty="0" smtClean="0">
                <a:latin typeface="Arial Black" panose="020B0A04020102020204" pitchFamily="34" charset="0"/>
              </a:rPr>
              <a:t>:</a:t>
            </a:r>
          </a:p>
          <a:p>
            <a:pPr marL="0" indent="0">
              <a:buNone/>
            </a:pPr>
            <a:r>
              <a:rPr lang="en-US" dirty="0" smtClean="0"/>
              <a:t>    </a:t>
            </a:r>
            <a:r>
              <a:rPr lang="en-US" dirty="0" smtClean="0">
                <a:latin typeface="Arial" panose="020B0604020202020204" pitchFamily="34" charset="0"/>
                <a:cs typeface="Arial" panose="020B0604020202020204" pitchFamily="34" charset="0"/>
              </a:rPr>
              <a:t>VPCs </a:t>
            </a:r>
            <a:r>
              <a:rPr lang="en-US" dirty="0">
                <a:latin typeface="Arial" panose="020B0604020202020204" pitchFamily="34" charset="0"/>
                <a:cs typeface="Arial" panose="020B0604020202020204" pitchFamily="34" charset="0"/>
              </a:rPr>
              <a:t>are divided into subnets, which allow you to organize resources based on their function or security </a:t>
            </a:r>
            <a:r>
              <a:rPr lang="en-US" dirty="0" err="1">
                <a:latin typeface="Arial" panose="020B0604020202020204" pitchFamily="34" charset="0"/>
                <a:cs typeface="Arial" panose="020B0604020202020204" pitchFamily="34" charset="0"/>
              </a:rPr>
              <a:t>requirements.Subnets</a:t>
            </a:r>
            <a:r>
              <a:rPr lang="en-US" dirty="0">
                <a:latin typeface="Arial" panose="020B0604020202020204" pitchFamily="34" charset="0"/>
                <a:cs typeface="Arial" panose="020B0604020202020204" pitchFamily="34" charset="0"/>
              </a:rPr>
              <a:t> can be public (accessible from the internet) or private (isolated from the internet), and you can set up separate subnets for different tiers, such as application, database, and web </a:t>
            </a:r>
            <a:r>
              <a:rPr lang="en-US" dirty="0" smtClean="0">
                <a:latin typeface="Arial" panose="020B0604020202020204" pitchFamily="34" charset="0"/>
                <a:cs typeface="Arial" panose="020B0604020202020204" pitchFamily="34" charset="0"/>
              </a:rPr>
              <a:t>layers.</a:t>
            </a:r>
          </a:p>
          <a:p>
            <a:r>
              <a:rPr lang="en-US" b="1" dirty="0">
                <a:latin typeface="Arial Black" panose="020B0A04020102020204" pitchFamily="34" charset="0"/>
              </a:rPr>
              <a:t>Route Tables</a:t>
            </a:r>
            <a:r>
              <a:rPr lang="en-US" dirty="0">
                <a:latin typeface="Arial Black" panose="020B0A04020102020204" pitchFamily="34" charset="0"/>
              </a:rPr>
              <a:t>:</a:t>
            </a:r>
          </a:p>
          <a:p>
            <a:pPr marL="0" indent="0">
              <a:buNone/>
            </a:pPr>
            <a:r>
              <a:rPr lang="en-US" dirty="0" smtClean="0"/>
              <a:t>    </a:t>
            </a:r>
            <a:r>
              <a:rPr lang="en-US" dirty="0" smtClean="0">
                <a:latin typeface="Arial" panose="020B0604020202020204" pitchFamily="34" charset="0"/>
                <a:cs typeface="Arial" panose="020B0604020202020204" pitchFamily="34" charset="0"/>
              </a:rPr>
              <a:t>Route </a:t>
            </a:r>
            <a:r>
              <a:rPr lang="en-US" dirty="0">
                <a:latin typeface="Arial" panose="020B0604020202020204" pitchFamily="34" charset="0"/>
                <a:cs typeface="Arial" panose="020B0604020202020204" pitchFamily="34" charset="0"/>
              </a:rPr>
              <a:t>tables define how traffic is directed between subnets within the VPC or between the VPC and external networks (like the internet or on-premises networks).</a:t>
            </a:r>
          </a:p>
          <a:p>
            <a:pPr marL="0" indent="0">
              <a:buNone/>
            </a:pPr>
            <a:r>
              <a:rPr lang="en-US" dirty="0" smtClean="0">
                <a:latin typeface="Arial" panose="020B0604020202020204" pitchFamily="34" charset="0"/>
                <a:cs typeface="Arial" panose="020B0604020202020204" pitchFamily="34" charset="0"/>
              </a:rPr>
              <a:t>    You </a:t>
            </a:r>
            <a:r>
              <a:rPr lang="en-US" dirty="0">
                <a:latin typeface="Arial" panose="020B0604020202020204" pitchFamily="34" charset="0"/>
                <a:cs typeface="Arial" panose="020B0604020202020204" pitchFamily="34" charset="0"/>
              </a:rPr>
              <a:t>can customize routing to control traffic flow, like directing traffic from a public subnet to the internet or allowing private subnets to communicate with resources in other subnets.</a:t>
            </a:r>
          </a:p>
          <a:p>
            <a:endParaRPr lang="en-IN" dirty="0"/>
          </a:p>
        </p:txBody>
      </p:sp>
    </p:spTree>
    <p:extLst>
      <p:ext uri="{BB962C8B-B14F-4D97-AF65-F5344CB8AC3E}">
        <p14:creationId xmlns:p14="http://schemas.microsoft.com/office/powerpoint/2010/main" val="1496196657"/>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normAutofit/>
          </a:bodyPr>
          <a:lstStyle/>
          <a:p>
            <a:r>
              <a:rPr lang="en-US" dirty="0">
                <a:latin typeface="Arial Black" panose="020B0A04020102020204" pitchFamily="34" charset="0"/>
              </a:rPr>
              <a:t>Internet Gateway (IGW</a:t>
            </a:r>
            <a:r>
              <a:rPr lang="en-US" dirty="0" smtClean="0">
                <a:latin typeface="Arial Black" panose="020B0A04020102020204" pitchFamily="34" charset="0"/>
              </a:rPr>
              <a:t>):</a:t>
            </a:r>
          </a:p>
          <a:p>
            <a:r>
              <a:rPr lang="en-US" dirty="0" smtClean="0">
                <a:latin typeface="Arial" panose="020B0604020202020204" pitchFamily="34" charset="0"/>
                <a:cs typeface="Arial" panose="020B0604020202020204" pitchFamily="34" charset="0"/>
              </a:rPr>
              <a:t>An </a:t>
            </a:r>
            <a:r>
              <a:rPr lang="en-US" dirty="0">
                <a:latin typeface="Arial" panose="020B0604020202020204" pitchFamily="34" charset="0"/>
                <a:cs typeface="Arial" panose="020B0604020202020204" pitchFamily="34" charset="0"/>
              </a:rPr>
              <a:t>Internet Gateway allows instances within a public subnet to connect to the internet, enabling external access for services or applications hosted on </a:t>
            </a:r>
            <a:r>
              <a:rPr lang="en-US" dirty="0" err="1">
                <a:latin typeface="Arial" panose="020B0604020202020204" pitchFamily="34" charset="0"/>
                <a:cs typeface="Arial" panose="020B0604020202020204" pitchFamily="34" charset="0"/>
              </a:rPr>
              <a:t>AWS.It</a:t>
            </a:r>
            <a:r>
              <a:rPr lang="en-US" dirty="0">
                <a:latin typeface="Arial" panose="020B0604020202020204" pitchFamily="34" charset="0"/>
                <a:cs typeface="Arial" panose="020B0604020202020204" pitchFamily="34" charset="0"/>
              </a:rPr>
              <a:t> facilitates bidirectional communication between your VPC and the internet</a:t>
            </a:r>
            <a:r>
              <a:rPr lang="en-US" dirty="0" smtClean="0">
                <a:latin typeface="Arial" panose="020B0604020202020204" pitchFamily="34" charset="0"/>
                <a:cs typeface="Arial" panose="020B0604020202020204" pitchFamily="34" charset="0"/>
              </a:rPr>
              <a:t>.</a:t>
            </a:r>
          </a:p>
          <a:p>
            <a:r>
              <a:rPr lang="en-US" dirty="0" smtClean="0">
                <a:latin typeface="Arial Black" panose="020B0A04020102020204" pitchFamily="34" charset="0"/>
              </a:rPr>
              <a:t>NAT </a:t>
            </a:r>
            <a:r>
              <a:rPr lang="en-US" dirty="0">
                <a:latin typeface="Arial Black" panose="020B0A04020102020204" pitchFamily="34" charset="0"/>
              </a:rPr>
              <a:t>Gateway and NAT Instances</a:t>
            </a:r>
            <a:r>
              <a:rPr lang="en-US" dirty="0" smtClean="0">
                <a:latin typeface="Arial Black" panose="020B0A04020102020204" pitchFamily="34" charset="0"/>
              </a:rPr>
              <a:t>:</a:t>
            </a:r>
          </a:p>
          <a:p>
            <a:r>
              <a:rPr lang="en-US" dirty="0" smtClean="0">
                <a:latin typeface="Arial" panose="020B0604020202020204" pitchFamily="34" charset="0"/>
                <a:cs typeface="Arial" panose="020B0604020202020204" pitchFamily="34" charset="0"/>
              </a:rPr>
              <a:t>For </a:t>
            </a:r>
            <a:r>
              <a:rPr lang="en-US" dirty="0">
                <a:latin typeface="Arial" panose="020B0604020202020204" pitchFamily="34" charset="0"/>
                <a:cs typeface="Arial" panose="020B0604020202020204" pitchFamily="34" charset="0"/>
              </a:rPr>
              <a:t>private subnets that need to access the internet (for example, for software updates), a Network Address Translation (NAT) Gateway or NAT Instance can be set up in a public </a:t>
            </a:r>
            <a:r>
              <a:rPr lang="en-US" dirty="0" err="1">
                <a:latin typeface="Arial" panose="020B0604020202020204" pitchFamily="34" charset="0"/>
                <a:cs typeface="Arial" panose="020B0604020202020204" pitchFamily="34" charset="0"/>
              </a:rPr>
              <a:t>subnet.These</a:t>
            </a:r>
            <a:r>
              <a:rPr lang="en-US" dirty="0">
                <a:latin typeface="Arial" panose="020B0604020202020204" pitchFamily="34" charset="0"/>
                <a:cs typeface="Arial" panose="020B0604020202020204" pitchFamily="34" charset="0"/>
              </a:rPr>
              <a:t> allow resources in private subnets to send traffic to the internet without exposing them directly</a:t>
            </a:r>
            <a:r>
              <a:rPr lang="en-US" dirty="0" smtClean="0">
                <a:latin typeface="Arial" panose="020B0604020202020204" pitchFamily="34" charset="0"/>
                <a:cs typeface="Arial" panose="020B0604020202020204" pitchFamily="34" charset="0"/>
              </a:rPr>
              <a:t>.</a:t>
            </a:r>
          </a:p>
          <a:p>
            <a:endParaRPr lang="en-US" dirty="0" smtClean="0">
              <a:latin typeface="Arial" panose="020B0604020202020204" pitchFamily="34" charset="0"/>
              <a:cs typeface="Arial" panose="020B0604020202020204" pitchFamily="34" charset="0"/>
            </a:endParaRPr>
          </a:p>
          <a:p>
            <a:r>
              <a:rPr lang="en-US" b="1" dirty="0">
                <a:latin typeface="Arial Black" panose="020B0A04020102020204" pitchFamily="34" charset="0"/>
              </a:rPr>
              <a:t>Components of AWS VPC:</a:t>
            </a:r>
          </a:p>
          <a:p>
            <a:r>
              <a:rPr lang="en-US" b="1" dirty="0">
                <a:latin typeface="Arial Black" panose="020B0A04020102020204" pitchFamily="34" charset="0"/>
              </a:rPr>
              <a:t>VPC</a:t>
            </a:r>
            <a:r>
              <a:rPr lang="en-US" dirty="0">
                <a:latin typeface="Arial Black" panose="020B0A04020102020204" pitchFamily="34" charset="0"/>
              </a:rPr>
              <a:t>:</a:t>
            </a:r>
            <a:r>
              <a:rPr lang="en-US" dirty="0"/>
              <a:t> </a:t>
            </a:r>
            <a:r>
              <a:rPr lang="en-US" dirty="0">
                <a:latin typeface="Arial" panose="020B0604020202020204" pitchFamily="34" charset="0"/>
                <a:cs typeface="Arial" panose="020B0604020202020204" pitchFamily="34" charset="0"/>
              </a:rPr>
              <a:t>The overall isolated network environment.</a:t>
            </a:r>
          </a:p>
          <a:p>
            <a:r>
              <a:rPr lang="en-US" b="1" dirty="0">
                <a:latin typeface="Arial Black" panose="020B0A04020102020204" pitchFamily="34" charset="0"/>
              </a:rPr>
              <a:t>Subnets</a:t>
            </a:r>
            <a:r>
              <a:rPr lang="en-US" dirty="0">
                <a:latin typeface="Arial Black" panose="020B0A04020102020204" pitchFamily="34" charset="0"/>
              </a:rPr>
              <a:t>: </a:t>
            </a:r>
            <a:r>
              <a:rPr lang="en-US" dirty="0">
                <a:latin typeface="Arial" panose="020B0604020202020204" pitchFamily="34" charset="0"/>
                <a:cs typeface="Arial" panose="020B0604020202020204" pitchFamily="34" charset="0"/>
              </a:rPr>
              <a:t>Divisions within the VPC that segregate resources for organizational and security purposes.</a:t>
            </a:r>
          </a:p>
          <a:p>
            <a:r>
              <a:rPr lang="en-US" b="1" dirty="0">
                <a:latin typeface="Arial Black" panose="020B0A04020102020204" pitchFamily="34" charset="0"/>
              </a:rPr>
              <a:t>Internet Gateway (IGW</a:t>
            </a:r>
            <a:r>
              <a:rPr lang="en-US" b="1" dirty="0">
                <a:latin typeface="Arial" panose="020B0604020202020204" pitchFamily="34" charset="0"/>
                <a:cs typeface="Arial" panose="020B0604020202020204" pitchFamily="34" charset="0"/>
              </a:rPr>
              <a:t>)</a:t>
            </a:r>
            <a:r>
              <a:rPr lang="en-US" dirty="0">
                <a:latin typeface="Arial" panose="020B0604020202020204" pitchFamily="34" charset="0"/>
                <a:cs typeface="Arial" panose="020B0604020202020204" pitchFamily="34" charset="0"/>
              </a:rPr>
              <a:t>: A gateway to enable internet access for resources in public subnets.</a:t>
            </a:r>
          </a:p>
          <a:p>
            <a:r>
              <a:rPr lang="en-US" b="1" dirty="0">
                <a:latin typeface="Arial Black" panose="020B0A04020102020204" pitchFamily="34" charset="0"/>
              </a:rPr>
              <a:t>NAT Gateway/Instance</a:t>
            </a:r>
            <a:r>
              <a:rPr lang="en-US" dirty="0">
                <a:latin typeface="Arial Black" panose="020B0A04020102020204" pitchFamily="34" charset="0"/>
              </a:rPr>
              <a:t>: </a:t>
            </a:r>
            <a:r>
              <a:rPr lang="en-US" dirty="0">
                <a:latin typeface="Arial" panose="020B0604020202020204" pitchFamily="34" charset="0"/>
                <a:cs typeface="Arial" panose="020B0604020202020204" pitchFamily="34" charset="0"/>
              </a:rPr>
              <a:t>Allows internet access from private subnets.</a:t>
            </a:r>
          </a:p>
          <a:p>
            <a:r>
              <a:rPr lang="en-US" b="1" dirty="0">
                <a:latin typeface="Arial Black" panose="020B0A04020102020204" pitchFamily="34" charset="0"/>
              </a:rPr>
              <a:t>Route Tables</a:t>
            </a:r>
            <a:r>
              <a:rPr lang="en-US" dirty="0">
                <a:latin typeface="Arial" panose="020B0604020202020204" pitchFamily="34" charset="0"/>
                <a:cs typeface="Arial" panose="020B0604020202020204" pitchFamily="34" charset="0"/>
              </a:rPr>
              <a:t>: Determine how traffic flows between subnets, VPCs, and external networks.</a:t>
            </a:r>
          </a:p>
          <a:p>
            <a:r>
              <a:rPr lang="en-US" b="1" dirty="0">
                <a:latin typeface="Arial Black" panose="020B0A04020102020204" pitchFamily="34" charset="0"/>
              </a:rPr>
              <a:t>Security Groups and NACLs</a:t>
            </a:r>
            <a:r>
              <a:rPr lang="en-US" dirty="0">
                <a:latin typeface="Arial Black" panose="020B0A04020102020204" pitchFamily="34" charset="0"/>
              </a:rPr>
              <a:t>: </a:t>
            </a:r>
            <a:r>
              <a:rPr lang="en-US" dirty="0">
                <a:latin typeface="Arial" panose="020B0604020202020204" pitchFamily="34" charset="0"/>
                <a:cs typeface="Arial" panose="020B0604020202020204" pitchFamily="34" charset="0"/>
              </a:rPr>
              <a:t>Provide security for network traffic to and from resources.</a:t>
            </a:r>
          </a:p>
          <a:p>
            <a:r>
              <a:rPr lang="en-US" b="1" dirty="0">
                <a:latin typeface="Arial Black" panose="020B0A04020102020204" pitchFamily="34" charset="0"/>
              </a:rPr>
              <a:t>Peering Connections</a:t>
            </a:r>
            <a:r>
              <a:rPr lang="en-US" dirty="0">
                <a:latin typeface="Arial Black" panose="020B0A04020102020204" pitchFamily="34" charset="0"/>
              </a:rPr>
              <a:t>: </a:t>
            </a:r>
            <a:r>
              <a:rPr lang="en-US" dirty="0">
                <a:latin typeface="Arial" panose="020B0604020202020204" pitchFamily="34" charset="0"/>
                <a:cs typeface="Arial" panose="020B0604020202020204" pitchFamily="34" charset="0"/>
              </a:rPr>
              <a:t>Allow VPCs to communicate with each other.</a:t>
            </a:r>
          </a:p>
          <a:p>
            <a:endParaRPr lang="en-IN" dirty="0"/>
          </a:p>
        </p:txBody>
      </p:sp>
    </p:spTree>
    <p:extLst>
      <p:ext uri="{BB962C8B-B14F-4D97-AF65-F5344CB8AC3E}">
        <p14:creationId xmlns:p14="http://schemas.microsoft.com/office/powerpoint/2010/main" val="1277049849"/>
      </p:ext>
    </p:extLst>
  </p:cSld>
  <p:clrMapOvr>
    <a:masterClrMapping/>
  </p:clrMapOvr>
  <p:transition spd="med">
    <p:pull/>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506</TotalTime>
  <Words>4723</Words>
  <Application>Microsoft Office PowerPoint</Application>
  <PresentationFormat>Widescreen</PresentationFormat>
  <Paragraphs>443</Paragraphs>
  <Slides>44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44</vt:i4>
      </vt:variant>
    </vt:vector>
  </HeadingPairs>
  <TitlesOfParts>
    <vt:vector size="50" baseType="lpstr">
      <vt:lpstr>Algerian</vt:lpstr>
      <vt:lpstr>Arial</vt:lpstr>
      <vt:lpstr>Arial Black</vt:lpstr>
      <vt:lpstr>Century Gothic</vt:lpstr>
      <vt:lpstr>Wingdings 3</vt:lpstr>
      <vt:lpstr>Ion</vt:lpstr>
      <vt:lpstr>Deploy &amp;configure storage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terraform</dc:title>
  <dc:creator>admin</dc:creator>
  <cp:lastModifiedBy>admin</cp:lastModifiedBy>
  <cp:revision>34</cp:revision>
  <dcterms:created xsi:type="dcterms:W3CDTF">2024-12-16T05:14:05Z</dcterms:created>
  <dcterms:modified xsi:type="dcterms:W3CDTF">2024-12-30T04:00:54Z</dcterms:modified>
</cp:coreProperties>
</file>