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0" r:id="rId43"/>
    <p:sldId id="301" r:id="rId44"/>
    <p:sldId id="297" r:id="rId45"/>
    <p:sldId id="298" r:id="rId46"/>
    <p:sldId id="299"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83"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1/31/2025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1/31/2025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1/31/2025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1/31/2025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kg.jenkins.io/debian-stable/jenkins.io-2023.ke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kg.jenkins.io/debian-stable%20binary/" TargetMode="External"/><Relationship Id="rId2" Type="http://schemas.openxmlformats.org/officeDocument/2006/relationships/hyperlink" Target="https://pkg.jenkins.io/debian-stable/jenkins.io-2023.key"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fgcdn.com/tu/S8L/" TargetMode="External"/><Relationship Id="rId2" Type="http://schemas.openxmlformats.org/officeDocument/2006/relationships/hyperlink" Target="https://www.geeksforgeeks.org/what-is-ci-c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ci-cd-continuous-integration-and-continuous-deliver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278" y="1885361"/>
            <a:ext cx="11199043" cy="1800519"/>
          </a:xfrm>
        </p:spPr>
        <p:txBody>
          <a:bodyPr/>
          <a:lstStyle/>
          <a:p>
            <a:r>
              <a:rPr lang="en-IN" dirty="0" smtClean="0"/>
              <a:t>Task-13 </a:t>
            </a:r>
            <a:br>
              <a:rPr lang="en-IN" dirty="0" smtClean="0"/>
            </a:br>
            <a:r>
              <a:rPr lang="en-IN" dirty="0" smtClean="0"/>
              <a:t>Deploy the ci/cd pipeline to </a:t>
            </a:r>
            <a:r>
              <a:rPr lang="en-IN" dirty="0" smtClean="0"/>
              <a:t>production</a:t>
            </a:r>
            <a:endParaRPr lang="en-IN" dirty="0"/>
          </a:p>
        </p:txBody>
      </p:sp>
    </p:spTree>
    <p:extLst>
      <p:ext uri="{BB962C8B-B14F-4D97-AF65-F5344CB8AC3E}">
        <p14:creationId xmlns:p14="http://schemas.microsoft.com/office/powerpoint/2010/main" val="1176951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Copy the SSH link paste that in any tool (</a:t>
            </a:r>
            <a:r>
              <a:rPr lang="en-US" dirty="0" err="1"/>
              <a:t>GIT,Mobaxterm</a:t>
            </a:r>
            <a:r>
              <a:rPr lang="en-US" dirty="0"/>
              <a:t> etc..,) to connect with AWS. </a:t>
            </a:r>
            <a:endParaRPr lang="en-IN" dirty="0"/>
          </a:p>
        </p:txBody>
      </p:sp>
      <p:pic>
        <p:nvPicPr>
          <p:cNvPr id="4" name="Picture 3"/>
          <p:cNvPicPr>
            <a:picLocks noChangeAspect="1"/>
          </p:cNvPicPr>
          <p:nvPr/>
        </p:nvPicPr>
        <p:blipFill>
          <a:blip r:embed="rId2"/>
          <a:stretch>
            <a:fillRect/>
          </a:stretch>
        </p:blipFill>
        <p:spPr>
          <a:xfrm>
            <a:off x="141401" y="499621"/>
            <a:ext cx="11972041" cy="6155703"/>
          </a:xfrm>
          <a:prstGeom prst="rect">
            <a:avLst/>
          </a:prstGeom>
        </p:spPr>
      </p:pic>
    </p:spTree>
    <p:extLst>
      <p:ext uri="{BB962C8B-B14F-4D97-AF65-F5344CB8AC3E}">
        <p14:creationId xmlns:p14="http://schemas.microsoft.com/office/powerpoint/2010/main" val="3765708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478"/>
            <a:ext cx="12192000" cy="6876477"/>
          </a:xfrm>
        </p:spPr>
        <p:txBody>
          <a:bodyPr/>
          <a:lstStyle/>
          <a:p>
            <a:r>
              <a:rPr lang="en-US" b="1" dirty="0"/>
              <a:t>Step-2:</a:t>
            </a:r>
            <a:r>
              <a:rPr lang="en-US" dirty="0"/>
              <a:t> </a:t>
            </a:r>
            <a:endParaRPr lang="en-US" dirty="0" smtClean="0"/>
          </a:p>
          <a:p>
            <a:r>
              <a:rPr lang="en-US" dirty="0"/>
              <a:t>Now install </a:t>
            </a:r>
            <a:r>
              <a:rPr lang="en-US" dirty="0" err="1"/>
              <a:t>Java,Maven,Jenkins,sonarqube</a:t>
            </a:r>
            <a:r>
              <a:rPr lang="en-US" dirty="0"/>
              <a:t> and Docker in the instance for Integration. </a:t>
            </a:r>
            <a:endParaRPr lang="en-US" dirty="0" smtClean="0"/>
          </a:p>
          <a:p>
            <a:r>
              <a:rPr lang="en-US" dirty="0"/>
              <a:t>To Install Jenkins follow below </a:t>
            </a:r>
            <a:r>
              <a:rPr lang="en-US" dirty="0" smtClean="0"/>
              <a:t>commands.</a:t>
            </a:r>
          </a:p>
          <a:p>
            <a:r>
              <a:rPr lang="en-US" dirty="0" err="1"/>
              <a:t>sudo</a:t>
            </a:r>
            <a:r>
              <a:rPr lang="en-US" dirty="0"/>
              <a:t> apt update -y  </a:t>
            </a:r>
            <a:endParaRPr lang="en-US" dirty="0" smtClean="0"/>
          </a:p>
          <a:p>
            <a:r>
              <a:rPr lang="en-IN" dirty="0" err="1"/>
              <a:t>sudo</a:t>
            </a:r>
            <a:r>
              <a:rPr lang="en-IN" dirty="0"/>
              <a:t> apt upgrade </a:t>
            </a:r>
            <a:r>
              <a:rPr lang="en-IN" dirty="0" smtClean="0"/>
              <a:t>–y</a:t>
            </a:r>
          </a:p>
          <a:p>
            <a:r>
              <a:rPr lang="en-IN" dirty="0" err="1"/>
              <a:t>sudo</a:t>
            </a:r>
            <a:r>
              <a:rPr lang="en-IN" dirty="0"/>
              <a:t> </a:t>
            </a:r>
            <a:r>
              <a:rPr lang="en-IN" dirty="0" err="1"/>
              <a:t>wget</a:t>
            </a:r>
            <a:r>
              <a:rPr lang="en-IN" dirty="0"/>
              <a:t> -O /</a:t>
            </a:r>
            <a:r>
              <a:rPr lang="en-IN" dirty="0" err="1"/>
              <a:t>usr</a:t>
            </a:r>
            <a:r>
              <a:rPr lang="en-IN" dirty="0"/>
              <a:t>/share/keyrings/</a:t>
            </a:r>
            <a:r>
              <a:rPr lang="en-IN" dirty="0" err="1"/>
              <a:t>jenkins-keyring.asc</a:t>
            </a:r>
            <a:r>
              <a:rPr lang="en-IN" dirty="0"/>
              <a:t> </a:t>
            </a:r>
            <a:r>
              <a:rPr lang="en-IN" dirty="0" smtClean="0"/>
              <a:t>\  </a:t>
            </a:r>
            <a:r>
              <a:rPr lang="en-IN" dirty="0">
                <a:hlinkClick r:id="rId2"/>
              </a:rPr>
              <a:t>https://</a:t>
            </a:r>
            <a:r>
              <a:rPr lang="en-IN" dirty="0" smtClean="0">
                <a:hlinkClick r:id="rId2"/>
              </a:rPr>
              <a:t>pkg.jenkins.io/debian-stable/jenkins.io-2023.key</a:t>
            </a:r>
            <a:endParaRPr lang="en-IN" dirty="0" smtClean="0"/>
          </a:p>
          <a:p>
            <a:r>
              <a:rPr lang="en-IN" dirty="0"/>
              <a:t>echo "deb [signed-by=/</a:t>
            </a:r>
            <a:r>
              <a:rPr lang="en-IN" dirty="0" err="1"/>
              <a:t>usr</a:t>
            </a:r>
            <a:r>
              <a:rPr lang="en-IN" dirty="0"/>
              <a:t>/share/keyrings/</a:t>
            </a:r>
            <a:r>
              <a:rPr lang="en-IN" dirty="0" err="1"/>
              <a:t>jenkins-keyring.asc</a:t>
            </a:r>
            <a:r>
              <a:rPr lang="en-IN" dirty="0"/>
              <a:t>]" </a:t>
            </a:r>
            <a:r>
              <a:rPr lang="en-IN" dirty="0" smtClean="0"/>
              <a:t>\  https</a:t>
            </a:r>
            <a:r>
              <a:rPr lang="en-IN" dirty="0"/>
              <a:t>://pkg.jenkins.io/debian-stable binary/ | </a:t>
            </a:r>
            <a:r>
              <a:rPr lang="en-IN" dirty="0" err="1"/>
              <a:t>sudo</a:t>
            </a:r>
            <a:r>
              <a:rPr lang="en-IN" dirty="0"/>
              <a:t> tee </a:t>
            </a:r>
            <a:r>
              <a:rPr lang="en-IN" dirty="0" smtClean="0"/>
              <a:t>\ /</a:t>
            </a:r>
            <a:r>
              <a:rPr lang="en-IN" dirty="0" err="1"/>
              <a:t>etc</a:t>
            </a:r>
            <a:r>
              <a:rPr lang="en-IN" dirty="0"/>
              <a:t>/apt/</a:t>
            </a:r>
            <a:r>
              <a:rPr lang="en-IN" dirty="0" err="1"/>
              <a:t>sources.list.d</a:t>
            </a:r>
            <a:r>
              <a:rPr lang="en-IN" dirty="0"/>
              <a:t>/</a:t>
            </a:r>
            <a:r>
              <a:rPr lang="en-IN" dirty="0" err="1"/>
              <a:t>jenkins.list</a:t>
            </a:r>
            <a:r>
              <a:rPr lang="en-IN" dirty="0"/>
              <a:t> &gt; /</a:t>
            </a:r>
            <a:r>
              <a:rPr lang="en-IN" dirty="0" smtClean="0"/>
              <a:t>dev/null</a:t>
            </a:r>
          </a:p>
          <a:p>
            <a:r>
              <a:rPr lang="en-IN" dirty="0" err="1" smtClean="0"/>
              <a:t>sudo</a:t>
            </a:r>
            <a:r>
              <a:rPr lang="en-IN" dirty="0" smtClean="0"/>
              <a:t> </a:t>
            </a:r>
            <a:r>
              <a:rPr lang="en-IN" dirty="0"/>
              <a:t>apt-get </a:t>
            </a:r>
            <a:r>
              <a:rPr lang="en-IN" dirty="0" smtClean="0"/>
              <a:t>update</a:t>
            </a:r>
          </a:p>
          <a:p>
            <a:r>
              <a:rPr lang="en-US" dirty="0"/>
              <a:t>Now need to Install </a:t>
            </a:r>
            <a:r>
              <a:rPr lang="en-US" dirty="0" err="1"/>
              <a:t>Jdk</a:t>
            </a:r>
            <a:r>
              <a:rPr lang="en-US" dirty="0"/>
              <a:t> in Instance for that </a:t>
            </a:r>
            <a:r>
              <a:rPr lang="en-US" dirty="0" smtClean="0"/>
              <a:t>use</a:t>
            </a:r>
          </a:p>
          <a:p>
            <a:r>
              <a:rPr lang="en-IN" dirty="0" err="1"/>
              <a:t>sudo</a:t>
            </a:r>
            <a:r>
              <a:rPr lang="en-IN" dirty="0"/>
              <a:t> apt install </a:t>
            </a:r>
            <a:r>
              <a:rPr lang="en-IN" dirty="0" smtClean="0"/>
              <a:t>openjdk-17-jre-headless</a:t>
            </a:r>
          </a:p>
          <a:p>
            <a:r>
              <a:rPr lang="en-IN" dirty="0" smtClean="0"/>
              <a:t>Java –version</a:t>
            </a:r>
          </a:p>
          <a:p>
            <a:endParaRPr lang="en-IN" dirty="0" smtClean="0"/>
          </a:p>
        </p:txBody>
      </p:sp>
      <p:pic>
        <p:nvPicPr>
          <p:cNvPr id="4" name="Picture 3"/>
          <p:cNvPicPr>
            <a:picLocks noChangeAspect="1"/>
          </p:cNvPicPr>
          <p:nvPr/>
        </p:nvPicPr>
        <p:blipFill>
          <a:blip r:embed="rId3"/>
          <a:stretch>
            <a:fillRect/>
          </a:stretch>
        </p:blipFill>
        <p:spPr>
          <a:xfrm>
            <a:off x="0" y="5289834"/>
            <a:ext cx="12028602" cy="1568165"/>
          </a:xfrm>
          <a:prstGeom prst="rect">
            <a:avLst/>
          </a:prstGeom>
        </p:spPr>
      </p:pic>
    </p:spTree>
    <p:extLst>
      <p:ext uri="{BB962C8B-B14F-4D97-AF65-F5344CB8AC3E}">
        <p14:creationId xmlns:p14="http://schemas.microsoft.com/office/powerpoint/2010/main" val="4207872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4" y="-18854"/>
            <a:ext cx="12210854" cy="6876854"/>
          </a:xfrm>
        </p:spPr>
        <p:txBody>
          <a:bodyPr/>
          <a:lstStyle/>
          <a:p>
            <a:r>
              <a:rPr lang="en-US" dirty="0"/>
              <a:t>Then need to Install Maven In the Instance using </a:t>
            </a:r>
            <a:endParaRPr lang="en-US" dirty="0" smtClean="0"/>
          </a:p>
          <a:p>
            <a:r>
              <a:rPr lang="es-ES" b="1" dirty="0"/>
              <a:t>sudo </a:t>
            </a:r>
            <a:r>
              <a:rPr lang="es-ES" b="1" dirty="0" err="1"/>
              <a:t>apt</a:t>
            </a:r>
            <a:r>
              <a:rPr lang="es-ES" b="1" dirty="0"/>
              <a:t> </a:t>
            </a:r>
            <a:r>
              <a:rPr lang="es-ES" b="1" dirty="0" err="1"/>
              <a:t>install</a:t>
            </a:r>
            <a:r>
              <a:rPr lang="es-ES" b="1" dirty="0"/>
              <a:t> </a:t>
            </a:r>
            <a:r>
              <a:rPr lang="es-ES" b="1" dirty="0" err="1" smtClean="0"/>
              <a:t>maven</a:t>
            </a:r>
            <a:r>
              <a:rPr lang="es-ES" b="1" dirty="0" smtClean="0"/>
              <a:t> </a:t>
            </a:r>
            <a:r>
              <a:rPr lang="es-ES" b="1" dirty="0"/>
              <a:t>-y</a:t>
            </a:r>
            <a:r>
              <a:rPr lang="es-ES" dirty="0"/>
              <a:t> </a:t>
            </a:r>
            <a:endParaRPr lang="es-ES" dirty="0" smtClean="0"/>
          </a:p>
          <a:p>
            <a:r>
              <a:rPr lang="en-US" dirty="0"/>
              <a:t>Then need to Install Jenkins before install need to add Keys for Jenkins </a:t>
            </a:r>
            <a:endParaRPr lang="en-US" dirty="0" smtClean="0"/>
          </a:p>
          <a:p>
            <a:r>
              <a:rPr lang="en-US" b="1" dirty="0"/>
              <a:t>curl -</a:t>
            </a:r>
            <a:r>
              <a:rPr lang="en-US" b="1" dirty="0" err="1"/>
              <a:t>fsSL</a:t>
            </a:r>
            <a:r>
              <a:rPr lang="en-US" b="1" dirty="0"/>
              <a:t> </a:t>
            </a:r>
            <a:r>
              <a:rPr lang="en-US" b="1" u="sng" dirty="0">
                <a:hlinkClick r:id="rId2"/>
              </a:rPr>
              <a:t>https://pkg.jenkins.io/debian-stable/jenkins.io-2023.key</a:t>
            </a:r>
            <a:r>
              <a:rPr lang="en-US" b="1" dirty="0"/>
              <a:t> | </a:t>
            </a:r>
            <a:r>
              <a:rPr lang="en-US" b="1" dirty="0" err="1"/>
              <a:t>sudo</a:t>
            </a:r>
            <a:r>
              <a:rPr lang="en-US" b="1" dirty="0"/>
              <a:t> tee \ /</a:t>
            </a:r>
            <a:r>
              <a:rPr lang="en-US" b="1" dirty="0" err="1"/>
              <a:t>usr</a:t>
            </a:r>
            <a:r>
              <a:rPr lang="en-US" b="1" dirty="0"/>
              <a:t>/share/keyrings/</a:t>
            </a:r>
            <a:r>
              <a:rPr lang="en-US" b="1" dirty="0" err="1"/>
              <a:t>jenkins-keyring.asc</a:t>
            </a:r>
            <a:r>
              <a:rPr lang="en-US" b="1" dirty="0"/>
              <a:t> &gt; /dev/null</a:t>
            </a:r>
            <a:r>
              <a:rPr lang="en-US" dirty="0"/>
              <a:t> </a:t>
            </a:r>
            <a:endParaRPr lang="en-US" dirty="0" smtClean="0"/>
          </a:p>
          <a:p>
            <a:r>
              <a:rPr lang="en-US" b="1" dirty="0"/>
              <a:t>echo deb [signed-by=/</a:t>
            </a:r>
            <a:r>
              <a:rPr lang="en-US" b="1" dirty="0" err="1"/>
              <a:t>usr</a:t>
            </a:r>
            <a:r>
              <a:rPr lang="en-US" b="1" dirty="0"/>
              <a:t>/share/keyrings/</a:t>
            </a:r>
            <a:r>
              <a:rPr lang="en-US" b="1" dirty="0" err="1"/>
              <a:t>jenkins-keyring.asc</a:t>
            </a:r>
            <a:r>
              <a:rPr lang="en-US" b="1" dirty="0"/>
              <a:t>] \ </a:t>
            </a:r>
            <a:r>
              <a:rPr lang="en-US" b="1" u="sng" dirty="0">
                <a:hlinkClick r:id="rId3"/>
              </a:rPr>
              <a:t>https://pkg.jenkins.io/debian-stable binary/</a:t>
            </a:r>
            <a:r>
              <a:rPr lang="en-US" b="1" dirty="0"/>
              <a:t> | </a:t>
            </a:r>
            <a:r>
              <a:rPr lang="en-US" b="1" dirty="0" err="1"/>
              <a:t>sudo</a:t>
            </a:r>
            <a:r>
              <a:rPr lang="en-US" b="1" dirty="0"/>
              <a:t> tee /</a:t>
            </a:r>
            <a:r>
              <a:rPr lang="en-US" b="1" dirty="0" err="1"/>
              <a:t>etc</a:t>
            </a:r>
            <a:r>
              <a:rPr lang="en-US" b="1" dirty="0"/>
              <a:t>/apt/</a:t>
            </a:r>
            <a:r>
              <a:rPr lang="en-US" b="1" dirty="0" err="1"/>
              <a:t>sources.list.d</a:t>
            </a:r>
            <a:r>
              <a:rPr lang="en-US" b="1" dirty="0"/>
              <a:t>/</a:t>
            </a:r>
            <a:r>
              <a:rPr lang="en-US" b="1" dirty="0" err="1"/>
              <a:t>jenkins.list</a:t>
            </a:r>
            <a:r>
              <a:rPr lang="en-US" b="1" dirty="0"/>
              <a:t> &gt; /</a:t>
            </a:r>
            <a:r>
              <a:rPr lang="en-US" b="1" dirty="0" smtClean="0"/>
              <a:t>dev/null</a:t>
            </a:r>
          </a:p>
          <a:p>
            <a:r>
              <a:rPr lang="en-IN" b="1" dirty="0" err="1" smtClean="0"/>
              <a:t>sudo</a:t>
            </a:r>
            <a:r>
              <a:rPr lang="en-IN" b="1" dirty="0" smtClean="0"/>
              <a:t> </a:t>
            </a:r>
            <a:r>
              <a:rPr lang="en-IN" b="1" dirty="0"/>
              <a:t>apt-get install </a:t>
            </a:r>
            <a:r>
              <a:rPr lang="en-IN" b="1" dirty="0" err="1"/>
              <a:t>jenkins</a:t>
            </a:r>
            <a:r>
              <a:rPr lang="en-IN" b="1" dirty="0"/>
              <a:t> </a:t>
            </a:r>
            <a:r>
              <a:rPr lang="en-IN" b="1" dirty="0" smtClean="0"/>
              <a:t>–y</a:t>
            </a:r>
          </a:p>
          <a:p>
            <a:r>
              <a:rPr lang="en-IN" b="1" dirty="0" smtClean="0"/>
              <a:t>Jenkins –version</a:t>
            </a:r>
          </a:p>
          <a:p>
            <a:endParaRPr lang="en-IN" b="1" dirty="0"/>
          </a:p>
          <a:p>
            <a:endParaRPr lang="en-IN" b="1" dirty="0" smtClean="0"/>
          </a:p>
          <a:p>
            <a:endParaRPr lang="en-IN" b="1" dirty="0"/>
          </a:p>
          <a:p>
            <a:endParaRPr lang="en-IN" b="1" dirty="0" smtClean="0"/>
          </a:p>
          <a:p>
            <a:r>
              <a:rPr lang="en-US" dirty="0"/>
              <a:t>Then start the </a:t>
            </a:r>
            <a:r>
              <a:rPr lang="en-US" dirty="0" err="1"/>
              <a:t>jenkins</a:t>
            </a:r>
            <a:r>
              <a:rPr lang="en-US" dirty="0"/>
              <a:t> by </a:t>
            </a:r>
            <a:r>
              <a:rPr lang="en-US" dirty="0" smtClean="0"/>
              <a:t>using</a:t>
            </a:r>
          </a:p>
          <a:p>
            <a:r>
              <a:rPr lang="en-US" b="1" dirty="0" err="1" smtClean="0"/>
              <a:t>sudo</a:t>
            </a:r>
            <a:r>
              <a:rPr lang="en-US" b="1" dirty="0" smtClean="0"/>
              <a:t> </a:t>
            </a:r>
            <a:r>
              <a:rPr lang="en-US" b="1" dirty="0" err="1"/>
              <a:t>systemctl</a:t>
            </a:r>
            <a:r>
              <a:rPr lang="en-US" b="1" dirty="0"/>
              <a:t> start </a:t>
            </a:r>
            <a:r>
              <a:rPr lang="en-US" b="1" dirty="0" err="1"/>
              <a:t>jenkins</a:t>
            </a:r>
            <a:r>
              <a:rPr lang="en-US" dirty="0"/>
              <a:t> </a:t>
            </a:r>
            <a:endParaRPr lang="en-IN" dirty="0"/>
          </a:p>
        </p:txBody>
      </p:sp>
      <p:pic>
        <p:nvPicPr>
          <p:cNvPr id="4" name="Picture 3"/>
          <p:cNvPicPr>
            <a:picLocks noChangeAspect="1"/>
          </p:cNvPicPr>
          <p:nvPr/>
        </p:nvPicPr>
        <p:blipFill>
          <a:blip r:embed="rId4"/>
          <a:stretch>
            <a:fillRect/>
          </a:stretch>
        </p:blipFill>
        <p:spPr>
          <a:xfrm>
            <a:off x="0" y="3812833"/>
            <a:ext cx="12038029" cy="1428470"/>
          </a:xfrm>
          <a:prstGeom prst="rect">
            <a:avLst/>
          </a:prstGeom>
        </p:spPr>
      </p:pic>
    </p:spTree>
    <p:extLst>
      <p:ext uri="{BB962C8B-B14F-4D97-AF65-F5344CB8AC3E}">
        <p14:creationId xmlns:p14="http://schemas.microsoft.com/office/powerpoint/2010/main" val="2330724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starting the Jenkins need to </a:t>
            </a:r>
            <a:r>
              <a:rPr lang="en-US" dirty="0" err="1"/>
              <a:t>checkstatus</a:t>
            </a:r>
            <a:r>
              <a:rPr lang="en-US" dirty="0"/>
              <a:t> of </a:t>
            </a:r>
            <a:r>
              <a:rPr lang="en-US" dirty="0" err="1"/>
              <a:t>Jnekins</a:t>
            </a:r>
            <a:r>
              <a:rPr lang="en-US" dirty="0"/>
              <a:t> it is active or not by </a:t>
            </a:r>
            <a:r>
              <a:rPr lang="en-US" dirty="0" smtClean="0"/>
              <a:t>using</a:t>
            </a:r>
          </a:p>
          <a:p>
            <a:r>
              <a:rPr lang="en-IN" b="1" dirty="0" err="1"/>
              <a:t>sudo</a:t>
            </a:r>
            <a:r>
              <a:rPr lang="en-IN" b="1" dirty="0"/>
              <a:t> </a:t>
            </a:r>
            <a:r>
              <a:rPr lang="en-IN" b="1" dirty="0" err="1"/>
              <a:t>systemctl</a:t>
            </a:r>
            <a:r>
              <a:rPr lang="en-IN" b="1" dirty="0"/>
              <a:t> status </a:t>
            </a:r>
            <a:r>
              <a:rPr lang="en-IN" b="1" dirty="0" err="1"/>
              <a:t>jenkins</a:t>
            </a:r>
            <a:endParaRPr lang="en-IN" dirty="0"/>
          </a:p>
        </p:txBody>
      </p:sp>
      <p:pic>
        <p:nvPicPr>
          <p:cNvPr id="4" name="Picture 3"/>
          <p:cNvPicPr>
            <a:picLocks noChangeAspect="1"/>
          </p:cNvPicPr>
          <p:nvPr/>
        </p:nvPicPr>
        <p:blipFill>
          <a:blip r:embed="rId2"/>
          <a:stretch>
            <a:fillRect/>
          </a:stretch>
        </p:blipFill>
        <p:spPr>
          <a:xfrm>
            <a:off x="34613" y="1008668"/>
            <a:ext cx="12122773" cy="5335571"/>
          </a:xfrm>
          <a:prstGeom prst="rect">
            <a:avLst/>
          </a:prstGeom>
        </p:spPr>
      </p:pic>
    </p:spTree>
    <p:extLst>
      <p:ext uri="{BB962C8B-B14F-4D97-AF65-F5344CB8AC3E}">
        <p14:creationId xmlns:p14="http://schemas.microsoft.com/office/powerpoint/2010/main" val="3312681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38100"/>
            <a:ext cx="12192000" cy="6896100"/>
          </a:xfrm>
        </p:spPr>
        <p:txBody>
          <a:bodyPr/>
          <a:lstStyle/>
          <a:p>
            <a:r>
              <a:rPr lang="en-US" dirty="0"/>
              <a:t>Then connect to the Jenkins dashboard by using </a:t>
            </a:r>
            <a:r>
              <a:rPr lang="en-US" b="1" dirty="0"/>
              <a:t>Instance public IPV4 address:8080</a:t>
            </a:r>
            <a:endParaRPr lang="en-IN" dirty="0"/>
          </a:p>
        </p:txBody>
      </p:sp>
      <p:pic>
        <p:nvPicPr>
          <p:cNvPr id="5" name="Picture 4"/>
          <p:cNvPicPr>
            <a:picLocks noChangeAspect="1"/>
          </p:cNvPicPr>
          <p:nvPr/>
        </p:nvPicPr>
        <p:blipFill>
          <a:blip r:embed="rId2"/>
          <a:stretch>
            <a:fillRect/>
          </a:stretch>
        </p:blipFill>
        <p:spPr>
          <a:xfrm>
            <a:off x="68928" y="472556"/>
            <a:ext cx="12123072" cy="6145163"/>
          </a:xfrm>
          <a:prstGeom prst="rect">
            <a:avLst/>
          </a:prstGeom>
        </p:spPr>
      </p:pic>
    </p:spTree>
    <p:extLst>
      <p:ext uri="{BB962C8B-B14F-4D97-AF65-F5344CB8AC3E}">
        <p14:creationId xmlns:p14="http://schemas.microsoft.com/office/powerpoint/2010/main" val="3100446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smtClean="0"/>
              <a:t>once </a:t>
            </a:r>
            <a:r>
              <a:rPr lang="en-US" dirty="0"/>
              <a:t>Jenkins is installed and connected to dashboard then for this Application case, we are running Jenkins on another port. so change the port to </a:t>
            </a:r>
            <a:r>
              <a:rPr lang="en-US" dirty="0" smtClean="0"/>
              <a:t>8090.</a:t>
            </a:r>
          </a:p>
          <a:p>
            <a:r>
              <a:rPr lang="en-US" dirty="0"/>
              <a:t>For changing to 8090 port first need to stop Jenkins by </a:t>
            </a:r>
            <a:r>
              <a:rPr lang="en-US" dirty="0" smtClean="0"/>
              <a:t>using</a:t>
            </a:r>
          </a:p>
          <a:p>
            <a:pPr fontAlgn="base"/>
            <a:r>
              <a:rPr lang="en-US" b="1" dirty="0" err="1"/>
              <a:t>s</a:t>
            </a:r>
            <a:r>
              <a:rPr lang="en-US" b="1" dirty="0" err="1" smtClean="0"/>
              <a:t>udo</a:t>
            </a:r>
            <a:r>
              <a:rPr lang="en-US" b="1" dirty="0" smtClean="0"/>
              <a:t> </a:t>
            </a:r>
            <a:r>
              <a:rPr lang="en-US" b="1" dirty="0" err="1"/>
              <a:t>systemctl</a:t>
            </a:r>
            <a:r>
              <a:rPr lang="en-US" b="1" dirty="0"/>
              <a:t> stop </a:t>
            </a:r>
            <a:r>
              <a:rPr lang="en-US" b="1" dirty="0" err="1"/>
              <a:t>jenkins</a:t>
            </a:r>
            <a:r>
              <a:rPr lang="en-US" dirty="0"/>
              <a:t>  </a:t>
            </a:r>
          </a:p>
          <a:p>
            <a:r>
              <a:rPr lang="en-US" dirty="0"/>
              <a:t>Then check the status of </a:t>
            </a:r>
            <a:r>
              <a:rPr lang="en-US" dirty="0" err="1"/>
              <a:t>jenkins</a:t>
            </a:r>
            <a:r>
              <a:rPr lang="en-US" dirty="0"/>
              <a:t> it is inactive or not by </a:t>
            </a:r>
            <a:r>
              <a:rPr lang="en-US" dirty="0" smtClean="0"/>
              <a:t>using</a:t>
            </a:r>
          </a:p>
          <a:p>
            <a:pPr fontAlgn="base"/>
            <a:r>
              <a:rPr lang="en-US" b="1" dirty="0" err="1"/>
              <a:t>sudo</a:t>
            </a:r>
            <a:r>
              <a:rPr lang="en-US" b="1" dirty="0"/>
              <a:t> </a:t>
            </a:r>
            <a:r>
              <a:rPr lang="en-US" b="1" dirty="0" err="1"/>
              <a:t>systemctl</a:t>
            </a:r>
            <a:r>
              <a:rPr lang="en-US" b="1" dirty="0"/>
              <a:t> status </a:t>
            </a:r>
            <a:r>
              <a:rPr lang="en-US" b="1" dirty="0" err="1"/>
              <a:t>jenkins</a:t>
            </a:r>
            <a:r>
              <a:rPr lang="en-US" dirty="0"/>
              <a:t> </a:t>
            </a:r>
            <a:endParaRPr lang="en-US" dirty="0" smtClean="0"/>
          </a:p>
          <a:p>
            <a:r>
              <a:rPr lang="en-US" dirty="0"/>
              <a:t>Now we need to change the port to 8090 for that need to change the directory by </a:t>
            </a:r>
            <a:r>
              <a:rPr lang="en-US" dirty="0" smtClean="0"/>
              <a:t>using</a:t>
            </a:r>
          </a:p>
          <a:p>
            <a:r>
              <a:rPr lang="en-IN" b="1" dirty="0"/>
              <a:t>cd /</a:t>
            </a:r>
            <a:r>
              <a:rPr lang="en-IN" b="1" dirty="0" err="1" smtClean="0"/>
              <a:t>etc</a:t>
            </a:r>
            <a:r>
              <a:rPr lang="en-IN" b="1" dirty="0" smtClean="0"/>
              <a:t>/default</a:t>
            </a:r>
          </a:p>
          <a:p>
            <a:r>
              <a:rPr lang="en-US" dirty="0"/>
              <a:t>After changing into directory need to go vi editor to change the port number by </a:t>
            </a:r>
            <a:r>
              <a:rPr lang="en-US" dirty="0" smtClean="0"/>
              <a:t>using</a:t>
            </a:r>
          </a:p>
          <a:p>
            <a:r>
              <a:rPr lang="en-US" b="1" dirty="0" err="1"/>
              <a:t>sudo</a:t>
            </a:r>
            <a:r>
              <a:rPr lang="en-US" b="1" dirty="0"/>
              <a:t> vi </a:t>
            </a:r>
            <a:r>
              <a:rPr lang="en-US" b="1" dirty="0" err="1"/>
              <a:t>jenkins</a:t>
            </a:r>
            <a:r>
              <a:rPr lang="en-US" dirty="0"/>
              <a:t> </a:t>
            </a:r>
            <a:endParaRPr lang="en-IN" dirty="0"/>
          </a:p>
        </p:txBody>
      </p:sp>
      <p:pic>
        <p:nvPicPr>
          <p:cNvPr id="4" name="Picture 3"/>
          <p:cNvPicPr>
            <a:picLocks noChangeAspect="1"/>
          </p:cNvPicPr>
          <p:nvPr/>
        </p:nvPicPr>
        <p:blipFill>
          <a:blip r:embed="rId2"/>
          <a:stretch>
            <a:fillRect/>
          </a:stretch>
        </p:blipFill>
        <p:spPr>
          <a:xfrm>
            <a:off x="0" y="4053525"/>
            <a:ext cx="12192000" cy="2804475"/>
          </a:xfrm>
          <a:prstGeom prst="rect">
            <a:avLst/>
          </a:prstGeom>
        </p:spPr>
      </p:pic>
    </p:spTree>
    <p:extLst>
      <p:ext uri="{BB962C8B-B14F-4D97-AF65-F5344CB8AC3E}">
        <p14:creationId xmlns:p14="http://schemas.microsoft.com/office/powerpoint/2010/main" val="1299254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184"/>
            <a:ext cx="12192000" cy="6914184"/>
          </a:xfrm>
        </p:spPr>
        <p:txBody>
          <a:bodyPr/>
          <a:lstStyle/>
          <a:p>
            <a:r>
              <a:rPr lang="en-US" dirty="0"/>
              <a:t>After exit from vi editor need to change to another directory by </a:t>
            </a:r>
            <a:r>
              <a:rPr lang="en-US" dirty="0" smtClean="0"/>
              <a:t>using</a:t>
            </a:r>
          </a:p>
          <a:p>
            <a:r>
              <a:rPr lang="en-IN" b="1" dirty="0"/>
              <a:t>cd /</a:t>
            </a:r>
            <a:r>
              <a:rPr lang="en-IN" b="1" dirty="0" smtClean="0"/>
              <a:t>lib/</a:t>
            </a:r>
            <a:r>
              <a:rPr lang="en-IN" b="1" dirty="0" err="1" smtClean="0"/>
              <a:t>systemd</a:t>
            </a:r>
            <a:r>
              <a:rPr lang="en-IN" b="1" dirty="0" smtClean="0"/>
              <a:t>/system</a:t>
            </a:r>
          </a:p>
          <a:p>
            <a:r>
              <a:rPr lang="en-US" dirty="0"/>
              <a:t>After changing into above directory need to got vi editor again by using </a:t>
            </a:r>
            <a:r>
              <a:rPr lang="en-US" b="1" dirty="0" err="1"/>
              <a:t>sudo</a:t>
            </a:r>
            <a:r>
              <a:rPr lang="en-US" b="1" dirty="0"/>
              <a:t> vi </a:t>
            </a:r>
            <a:r>
              <a:rPr lang="en-US" b="1" dirty="0" err="1"/>
              <a:t>jenkins.service</a:t>
            </a:r>
            <a:r>
              <a:rPr lang="en-US" b="1" dirty="0"/>
              <a:t> </a:t>
            </a:r>
            <a:r>
              <a:rPr lang="en-US" dirty="0"/>
              <a:t>in this need to change the </a:t>
            </a:r>
            <a:r>
              <a:rPr lang="en-US" dirty="0" err="1"/>
              <a:t>jenkins</a:t>
            </a:r>
            <a:r>
              <a:rPr lang="en-US" dirty="0"/>
              <a:t> port to 8090 and then exit form vi editor</a:t>
            </a:r>
            <a:endParaRPr lang="en-IN" dirty="0"/>
          </a:p>
        </p:txBody>
      </p:sp>
      <p:pic>
        <p:nvPicPr>
          <p:cNvPr id="4" name="Picture 3"/>
          <p:cNvPicPr>
            <a:picLocks noChangeAspect="1"/>
          </p:cNvPicPr>
          <p:nvPr/>
        </p:nvPicPr>
        <p:blipFill>
          <a:blip r:embed="rId2"/>
          <a:stretch>
            <a:fillRect/>
          </a:stretch>
        </p:blipFill>
        <p:spPr>
          <a:xfrm>
            <a:off x="138260" y="1564848"/>
            <a:ext cx="11915479" cy="5128183"/>
          </a:xfrm>
          <a:prstGeom prst="rect">
            <a:avLst/>
          </a:prstGeom>
        </p:spPr>
      </p:pic>
    </p:spTree>
    <p:extLst>
      <p:ext uri="{BB962C8B-B14F-4D97-AF65-F5344CB8AC3E}">
        <p14:creationId xmlns:p14="http://schemas.microsoft.com/office/powerpoint/2010/main" val="191728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72" y="0"/>
            <a:ext cx="12168527" cy="6858000"/>
          </a:xfrm>
        </p:spPr>
        <p:txBody>
          <a:bodyPr/>
          <a:lstStyle/>
          <a:p>
            <a:r>
              <a:rPr lang="en-US" dirty="0"/>
              <a:t>After exit from vi editor need to reload the </a:t>
            </a:r>
            <a:r>
              <a:rPr lang="en-US" dirty="0" err="1"/>
              <a:t>jenkins</a:t>
            </a:r>
            <a:r>
              <a:rPr lang="en-US" dirty="0"/>
              <a:t> server by </a:t>
            </a:r>
            <a:r>
              <a:rPr lang="en-US" dirty="0" smtClean="0"/>
              <a:t>using</a:t>
            </a:r>
          </a:p>
          <a:p>
            <a:r>
              <a:rPr lang="en-US" b="1" dirty="0" err="1"/>
              <a:t>sudo</a:t>
            </a:r>
            <a:r>
              <a:rPr lang="en-US" b="1" dirty="0"/>
              <a:t> </a:t>
            </a:r>
            <a:r>
              <a:rPr lang="en-US" b="1" dirty="0" err="1"/>
              <a:t>systemctl</a:t>
            </a:r>
            <a:r>
              <a:rPr lang="en-US" b="1" dirty="0"/>
              <a:t> </a:t>
            </a:r>
            <a:r>
              <a:rPr lang="en-US" b="1" dirty="0" smtClean="0"/>
              <a:t>daemon-reload</a:t>
            </a:r>
          </a:p>
          <a:p>
            <a:r>
              <a:rPr lang="en-US" b="1" dirty="0"/>
              <a:t>Step-3:</a:t>
            </a:r>
            <a:r>
              <a:rPr lang="en-US" dirty="0"/>
              <a:t> </a:t>
            </a:r>
            <a:endParaRPr lang="en-US" dirty="0" smtClean="0"/>
          </a:p>
          <a:p>
            <a:r>
              <a:rPr lang="en-US" dirty="0"/>
              <a:t>Jenkins dashboard </a:t>
            </a:r>
            <a:r>
              <a:rPr lang="en-US" dirty="0" smtClean="0"/>
              <a:t>creation</a:t>
            </a:r>
          </a:p>
          <a:p>
            <a:r>
              <a:rPr lang="en-US" dirty="0"/>
              <a:t>Then restart the </a:t>
            </a:r>
            <a:r>
              <a:rPr lang="en-US" dirty="0" err="1"/>
              <a:t>jenkins</a:t>
            </a:r>
            <a:r>
              <a:rPr lang="en-US" dirty="0"/>
              <a:t> server by </a:t>
            </a:r>
            <a:r>
              <a:rPr lang="en-US" dirty="0" smtClean="0"/>
              <a:t>using</a:t>
            </a:r>
          </a:p>
          <a:p>
            <a:r>
              <a:rPr lang="en-US" b="1" dirty="0" err="1"/>
              <a:t>sudo</a:t>
            </a:r>
            <a:r>
              <a:rPr lang="en-US" b="1" dirty="0"/>
              <a:t> </a:t>
            </a:r>
            <a:r>
              <a:rPr lang="en-US" b="1" dirty="0" err="1"/>
              <a:t>systemctl</a:t>
            </a:r>
            <a:r>
              <a:rPr lang="en-US" b="1" dirty="0"/>
              <a:t> restart </a:t>
            </a:r>
            <a:r>
              <a:rPr lang="en-US" b="1" dirty="0" err="1"/>
              <a:t>jenkins</a:t>
            </a:r>
            <a:r>
              <a:rPr lang="en-US" dirty="0"/>
              <a:t> </a:t>
            </a:r>
            <a:endParaRPr lang="en-US" dirty="0" smtClean="0"/>
          </a:p>
          <a:p>
            <a:r>
              <a:rPr lang="en-US" dirty="0"/>
              <a:t>After restarting the service then connect the with 8090 port </a:t>
            </a:r>
            <a:endParaRPr lang="en-US" dirty="0" smtClean="0"/>
          </a:p>
          <a:p>
            <a:r>
              <a:rPr lang="en-US" dirty="0"/>
              <a:t>Now Unlock Jenkins using an administrative </a:t>
            </a:r>
            <a:r>
              <a:rPr lang="en-US" dirty="0" smtClean="0"/>
              <a:t>password</a:t>
            </a:r>
          </a:p>
          <a:p>
            <a:r>
              <a:rPr lang="en-US" dirty="0"/>
              <a:t>To get need to copy </a:t>
            </a:r>
            <a:r>
              <a:rPr lang="en-US" dirty="0" err="1"/>
              <a:t>var</a:t>
            </a:r>
            <a:r>
              <a:rPr lang="en-US" dirty="0"/>
              <a:t> path and paste in </a:t>
            </a:r>
            <a:r>
              <a:rPr lang="en-US" dirty="0" err="1"/>
              <a:t>Git</a:t>
            </a:r>
            <a:r>
              <a:rPr lang="en-US" dirty="0"/>
              <a:t> by using </a:t>
            </a:r>
            <a:r>
              <a:rPr lang="en-US" b="1" dirty="0" err="1"/>
              <a:t>sudo</a:t>
            </a:r>
            <a:r>
              <a:rPr lang="en-US" b="1" dirty="0"/>
              <a:t> cat </a:t>
            </a:r>
            <a:r>
              <a:rPr lang="en-US" b="1" dirty="0" err="1"/>
              <a:t>var</a:t>
            </a:r>
            <a:r>
              <a:rPr lang="en-US" b="1" dirty="0"/>
              <a:t> path</a:t>
            </a:r>
            <a:r>
              <a:rPr lang="en-US" dirty="0"/>
              <a:t> to get administrative password</a:t>
            </a:r>
            <a:endParaRPr lang="en-IN" dirty="0"/>
          </a:p>
        </p:txBody>
      </p:sp>
      <p:pic>
        <p:nvPicPr>
          <p:cNvPr id="4" name="Picture 3"/>
          <p:cNvPicPr>
            <a:picLocks noChangeAspect="1"/>
          </p:cNvPicPr>
          <p:nvPr/>
        </p:nvPicPr>
        <p:blipFill>
          <a:blip r:embed="rId2"/>
          <a:stretch>
            <a:fillRect/>
          </a:stretch>
        </p:blipFill>
        <p:spPr>
          <a:xfrm>
            <a:off x="23472" y="4025245"/>
            <a:ext cx="12168527" cy="2832755"/>
          </a:xfrm>
          <a:prstGeom prst="rect">
            <a:avLst/>
          </a:prstGeom>
        </p:spPr>
      </p:pic>
    </p:spTree>
    <p:extLst>
      <p:ext uri="{BB962C8B-B14F-4D97-AF65-F5344CB8AC3E}">
        <p14:creationId xmlns:p14="http://schemas.microsoft.com/office/powerpoint/2010/main" val="4089688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smtClean="0"/>
              <a:t>After </a:t>
            </a:r>
            <a:r>
              <a:rPr lang="en-US" dirty="0"/>
              <a:t>unlocking the </a:t>
            </a:r>
            <a:r>
              <a:rPr lang="en-US" dirty="0" err="1"/>
              <a:t>jenkins</a:t>
            </a:r>
            <a:r>
              <a:rPr lang="en-US" dirty="0"/>
              <a:t> click on install the suggested plugins. </a:t>
            </a:r>
            <a:endParaRPr lang="en-IN" dirty="0"/>
          </a:p>
        </p:txBody>
      </p:sp>
      <p:pic>
        <p:nvPicPr>
          <p:cNvPr id="4" name="Picture 3"/>
          <p:cNvPicPr>
            <a:picLocks noChangeAspect="1"/>
          </p:cNvPicPr>
          <p:nvPr/>
        </p:nvPicPr>
        <p:blipFill>
          <a:blip r:embed="rId2"/>
          <a:stretch>
            <a:fillRect/>
          </a:stretch>
        </p:blipFill>
        <p:spPr>
          <a:xfrm>
            <a:off x="0" y="535916"/>
            <a:ext cx="12192000" cy="6194822"/>
          </a:xfrm>
          <a:prstGeom prst="rect">
            <a:avLst/>
          </a:prstGeom>
        </p:spPr>
      </p:pic>
    </p:spTree>
    <p:extLst>
      <p:ext uri="{BB962C8B-B14F-4D97-AF65-F5344CB8AC3E}">
        <p14:creationId xmlns:p14="http://schemas.microsoft.com/office/powerpoint/2010/main" val="3284453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successfully installation suggested we will get login page in that need to the enter below </a:t>
            </a:r>
            <a:r>
              <a:rPr lang="en-US" dirty="0" smtClean="0"/>
              <a:t>details</a:t>
            </a:r>
          </a:p>
          <a:p>
            <a:r>
              <a:rPr lang="en-US" dirty="0"/>
              <a:t>User name </a:t>
            </a:r>
            <a:endParaRPr lang="en-US" dirty="0" smtClean="0"/>
          </a:p>
          <a:p>
            <a:r>
              <a:rPr lang="en-US" dirty="0"/>
              <a:t>Password </a:t>
            </a:r>
            <a:endParaRPr lang="en-US" dirty="0" smtClean="0"/>
          </a:p>
          <a:p>
            <a:r>
              <a:rPr lang="en-US" dirty="0"/>
              <a:t>Conform </a:t>
            </a:r>
            <a:r>
              <a:rPr lang="en-US" dirty="0" smtClean="0"/>
              <a:t>Password</a:t>
            </a:r>
          </a:p>
          <a:p>
            <a:r>
              <a:rPr lang="en-US" dirty="0"/>
              <a:t>Full </a:t>
            </a:r>
            <a:r>
              <a:rPr lang="en-US" dirty="0" smtClean="0"/>
              <a:t>name</a:t>
            </a:r>
          </a:p>
          <a:p>
            <a:r>
              <a:rPr lang="en-US" dirty="0" smtClean="0"/>
              <a:t>Email</a:t>
            </a:r>
          </a:p>
          <a:p>
            <a:r>
              <a:rPr lang="en-US" dirty="0"/>
              <a:t>After the all details need </a:t>
            </a:r>
            <a:r>
              <a:rPr lang="en-US" dirty="0" smtClean="0"/>
              <a:t>to</a:t>
            </a:r>
          </a:p>
          <a:p>
            <a:r>
              <a:rPr lang="en-US" dirty="0"/>
              <a:t>Click on save and continue </a:t>
            </a:r>
            <a:endParaRPr lang="en-US" dirty="0" smtClean="0"/>
          </a:p>
          <a:p>
            <a:r>
              <a:rPr lang="en-US" dirty="0"/>
              <a:t>After click on save </a:t>
            </a:r>
            <a:r>
              <a:rPr lang="en-US" dirty="0" smtClean="0"/>
              <a:t>and</a:t>
            </a:r>
          </a:p>
          <a:p>
            <a:pPr marL="0" indent="0">
              <a:buNone/>
            </a:pPr>
            <a:r>
              <a:rPr lang="en-US" dirty="0" smtClean="0"/>
              <a:t>continue </a:t>
            </a:r>
            <a:r>
              <a:rPr lang="en-US" dirty="0"/>
              <a:t>Jenkins </a:t>
            </a:r>
            <a:r>
              <a:rPr lang="en-US" dirty="0" smtClean="0"/>
              <a:t>dashboard</a:t>
            </a:r>
          </a:p>
          <a:p>
            <a:pPr marL="0" indent="0">
              <a:buNone/>
            </a:pPr>
            <a:r>
              <a:rPr lang="en-US" dirty="0" smtClean="0"/>
              <a:t>page </a:t>
            </a:r>
            <a:r>
              <a:rPr lang="en-US" dirty="0"/>
              <a:t>will open  </a:t>
            </a:r>
            <a:endParaRPr lang="en-IN" dirty="0"/>
          </a:p>
        </p:txBody>
      </p:sp>
      <p:pic>
        <p:nvPicPr>
          <p:cNvPr id="4" name="Picture 3"/>
          <p:cNvPicPr>
            <a:picLocks noChangeAspect="1"/>
          </p:cNvPicPr>
          <p:nvPr/>
        </p:nvPicPr>
        <p:blipFill>
          <a:blip r:embed="rId2"/>
          <a:stretch>
            <a:fillRect/>
          </a:stretch>
        </p:blipFill>
        <p:spPr>
          <a:xfrm>
            <a:off x="3591612" y="791852"/>
            <a:ext cx="8600388" cy="6066148"/>
          </a:xfrm>
          <a:prstGeom prst="rect">
            <a:avLst/>
          </a:prstGeom>
        </p:spPr>
      </p:pic>
    </p:spTree>
    <p:extLst>
      <p:ext uri="{BB962C8B-B14F-4D97-AF65-F5344CB8AC3E}">
        <p14:creationId xmlns:p14="http://schemas.microsoft.com/office/powerpoint/2010/main" val="2277289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t>What is Jenkins?</a:t>
            </a:r>
          </a:p>
          <a:p>
            <a:r>
              <a:rPr lang="en-US" b="1" dirty="0"/>
              <a:t>Jenkins</a:t>
            </a:r>
            <a:r>
              <a:rPr lang="en-US" dirty="0"/>
              <a:t> is a tool that is used for automation. It is mainly an open-source server that allows all the developers to build, test and deploy software. It is written in Java and runs on java only. By using Jenkins we can make a </a:t>
            </a:r>
            <a:r>
              <a:rPr lang="en-US" dirty="0" smtClean="0"/>
              <a:t>continuous </a:t>
            </a:r>
            <a:r>
              <a:rPr lang="en-US" dirty="0"/>
              <a:t>integration of projects(jobs) or end-to-endpoint </a:t>
            </a:r>
            <a:r>
              <a:rPr lang="en-US" dirty="0" smtClean="0"/>
              <a:t>automation.</a:t>
            </a:r>
          </a:p>
          <a:p>
            <a:endParaRPr lang="en-US" dirty="0"/>
          </a:p>
          <a:p>
            <a:r>
              <a:rPr lang="en-US" b="1" dirty="0"/>
              <a:t>What is Jenkins CI/CD Pipeline?</a:t>
            </a:r>
          </a:p>
          <a:p>
            <a:r>
              <a:rPr lang="en-US" dirty="0"/>
              <a:t>Jenkins CI/CD stands for</a:t>
            </a:r>
            <a:r>
              <a:rPr lang="en-US" u="sng" dirty="0">
                <a:hlinkClick r:id="rId2"/>
              </a:rPr>
              <a:t> Continuous Integration / Continuous Deployment</a:t>
            </a:r>
            <a:r>
              <a:rPr lang="en-US" dirty="0"/>
              <a:t> first let us try to understand what is a pipeline. In computing, a pipeline is a set of stages or processes linked together to form a processing system. Each stage in the pipeline takes an input, processes it in accordance with a set of rules, and then sends the outputs to the stage that follows. Frequently, the pipeline’s overall output is its </a:t>
            </a:r>
            <a:r>
              <a:rPr lang="en-US" dirty="0" smtClean="0"/>
              <a:t>final </a:t>
            </a:r>
            <a:r>
              <a:rPr lang="en-US" dirty="0"/>
              <a:t>step’s output. like the procedures outlined </a:t>
            </a:r>
            <a:r>
              <a:rPr lang="en-US" dirty="0" smtClean="0"/>
              <a:t>below.</a:t>
            </a:r>
          </a:p>
          <a:p>
            <a:r>
              <a:rPr lang="en-IN" dirty="0"/>
              <a:t>Test code</a:t>
            </a:r>
          </a:p>
          <a:p>
            <a:r>
              <a:rPr lang="en-IN" dirty="0"/>
              <a:t>Build Application</a:t>
            </a:r>
          </a:p>
          <a:p>
            <a:r>
              <a:rPr lang="en-IN" dirty="0"/>
              <a:t>Push </a:t>
            </a:r>
            <a:r>
              <a:rPr lang="en-IN" dirty="0" smtClean="0"/>
              <a:t>Repository</a:t>
            </a:r>
          </a:p>
          <a:p>
            <a:r>
              <a:rPr lang="en-IN" dirty="0" smtClean="0"/>
              <a:t>Deploy </a:t>
            </a:r>
            <a:r>
              <a:rPr lang="en-IN" dirty="0"/>
              <a:t>to Server</a:t>
            </a:r>
          </a:p>
          <a:p>
            <a:r>
              <a:rPr lang="en-US" dirty="0"/>
              <a:t>All the steps mentioned above will perform in sequence one after the other if any step/stage get failed it will not move forward to another step/stage until the previous step got a success. To master Jenkins and its integration in CI/CD pipelines, the </a:t>
            </a:r>
            <a:r>
              <a:rPr lang="en-US" b="1" u="sng" dirty="0">
                <a:hlinkClick r:id="rId3"/>
              </a:rPr>
              <a:t>DevOps Engineering – Planning to Production</a:t>
            </a:r>
            <a:r>
              <a:rPr lang="en-US" dirty="0"/>
              <a:t> course provides detailed lessons and real-world projects.</a:t>
            </a:r>
            <a:endParaRPr lang="en-IN" dirty="0"/>
          </a:p>
        </p:txBody>
      </p:sp>
    </p:spTree>
    <p:extLst>
      <p:ext uri="{BB962C8B-B14F-4D97-AF65-F5344CB8AC3E}">
        <p14:creationId xmlns:p14="http://schemas.microsoft.com/office/powerpoint/2010/main" val="1215321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After </a:t>
            </a:r>
            <a:r>
              <a:rPr lang="en-US" dirty="0"/>
              <a:t>created Jenkins Dashboard again got the Instance and install the </a:t>
            </a:r>
            <a:r>
              <a:rPr lang="en-US" dirty="0" err="1"/>
              <a:t>docker</a:t>
            </a:r>
            <a:r>
              <a:rPr lang="en-US" dirty="0"/>
              <a:t> </a:t>
            </a:r>
            <a:endParaRPr lang="en-IN" dirty="0"/>
          </a:p>
        </p:txBody>
      </p:sp>
      <p:pic>
        <p:nvPicPr>
          <p:cNvPr id="4" name="Picture 3"/>
          <p:cNvPicPr>
            <a:picLocks noChangeAspect="1"/>
          </p:cNvPicPr>
          <p:nvPr/>
        </p:nvPicPr>
        <p:blipFill>
          <a:blip r:embed="rId2"/>
          <a:stretch>
            <a:fillRect/>
          </a:stretch>
        </p:blipFill>
        <p:spPr>
          <a:xfrm>
            <a:off x="0" y="0"/>
            <a:ext cx="12084671" cy="6042581"/>
          </a:xfrm>
          <a:prstGeom prst="rect">
            <a:avLst/>
          </a:prstGeom>
        </p:spPr>
      </p:pic>
    </p:spTree>
    <p:extLst>
      <p:ext uri="{BB962C8B-B14F-4D97-AF65-F5344CB8AC3E}">
        <p14:creationId xmlns:p14="http://schemas.microsoft.com/office/powerpoint/2010/main" val="66744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What is Docker?</a:t>
            </a:r>
            <a:r>
              <a:rPr lang="en-US" dirty="0"/>
              <a:t> </a:t>
            </a:r>
            <a:endParaRPr lang="en-US" dirty="0" smtClean="0"/>
          </a:p>
          <a:p>
            <a:r>
              <a:rPr lang="en-US" dirty="0"/>
              <a:t>Docker is an open-source platform that allows developers to automate the deployment, scaling, and management of applications inside lightweight, portable containers. These containers package an application with all its dependencies, ensuring that it runs consistently across different environments, such as development, testing, and production. </a:t>
            </a:r>
            <a:endParaRPr lang="en-US" dirty="0" smtClean="0"/>
          </a:p>
          <a:p>
            <a:r>
              <a:rPr lang="en-US" b="1" dirty="0"/>
              <a:t>Step-4:</a:t>
            </a:r>
            <a:r>
              <a:rPr lang="en-US" dirty="0"/>
              <a:t> </a:t>
            </a:r>
            <a:endParaRPr lang="en-US" dirty="0" smtClean="0"/>
          </a:p>
          <a:p>
            <a:r>
              <a:rPr lang="en-US" dirty="0"/>
              <a:t>Need to Install Docker Instance and connect to the </a:t>
            </a:r>
            <a:r>
              <a:rPr lang="en-US" dirty="0" err="1"/>
              <a:t>sonarQube</a:t>
            </a:r>
            <a:r>
              <a:rPr lang="en-US" dirty="0"/>
              <a:t> with Docker Container by using below </a:t>
            </a:r>
            <a:r>
              <a:rPr lang="en-US" dirty="0" smtClean="0"/>
              <a:t>commands</a:t>
            </a:r>
          </a:p>
          <a:p>
            <a:r>
              <a:rPr lang="en-US" b="1" dirty="0" err="1"/>
              <a:t>sudo</a:t>
            </a:r>
            <a:r>
              <a:rPr lang="en-US" b="1" dirty="0"/>
              <a:t> apt-get </a:t>
            </a:r>
            <a:r>
              <a:rPr lang="en-US" b="1" dirty="0" smtClean="0"/>
              <a:t>update</a:t>
            </a:r>
          </a:p>
          <a:p>
            <a:r>
              <a:rPr lang="en-US" dirty="0"/>
              <a:t>After update the tools need install Docker by </a:t>
            </a:r>
            <a:r>
              <a:rPr lang="en-US" dirty="0" smtClean="0"/>
              <a:t>using</a:t>
            </a:r>
          </a:p>
          <a:p>
            <a:r>
              <a:rPr lang="en-US" b="1" dirty="0" err="1"/>
              <a:t>sudo</a:t>
            </a:r>
            <a:r>
              <a:rPr lang="en-US" b="1" dirty="0"/>
              <a:t> apt-get install docker.io -y</a:t>
            </a:r>
            <a:r>
              <a:rPr lang="en-US" dirty="0"/>
              <a:t> </a:t>
            </a:r>
            <a:endParaRPr lang="en-US" dirty="0" smtClean="0"/>
          </a:p>
          <a:p>
            <a:r>
              <a:rPr lang="en-US" dirty="0"/>
              <a:t>After Installing the </a:t>
            </a:r>
            <a:r>
              <a:rPr lang="en-US" dirty="0" err="1"/>
              <a:t>docker</a:t>
            </a:r>
            <a:r>
              <a:rPr lang="en-US" dirty="0"/>
              <a:t> create user in </a:t>
            </a:r>
            <a:r>
              <a:rPr lang="en-US" dirty="0" err="1"/>
              <a:t>usermod</a:t>
            </a:r>
            <a:r>
              <a:rPr lang="en-US" dirty="0"/>
              <a:t> by </a:t>
            </a:r>
            <a:r>
              <a:rPr lang="en-US" dirty="0" smtClean="0"/>
              <a:t>using</a:t>
            </a:r>
          </a:p>
          <a:p>
            <a:r>
              <a:rPr lang="en-US" b="1" dirty="0" err="1"/>
              <a:t>sudo</a:t>
            </a:r>
            <a:r>
              <a:rPr lang="en-US" b="1" dirty="0"/>
              <a:t> </a:t>
            </a:r>
            <a:r>
              <a:rPr lang="en-US" b="1" dirty="0" err="1"/>
              <a:t>usermod</a:t>
            </a:r>
            <a:r>
              <a:rPr lang="en-US" b="1" dirty="0"/>
              <a:t> -</a:t>
            </a:r>
            <a:r>
              <a:rPr lang="en-US" b="1" dirty="0" err="1"/>
              <a:t>aG</a:t>
            </a:r>
            <a:r>
              <a:rPr lang="en-US" b="1" dirty="0"/>
              <a:t> </a:t>
            </a:r>
            <a:r>
              <a:rPr lang="en-US" b="1" dirty="0" err="1"/>
              <a:t>docker</a:t>
            </a:r>
            <a:r>
              <a:rPr lang="en-US" b="1" dirty="0"/>
              <a:t> $USER   #my case is </a:t>
            </a:r>
            <a:r>
              <a:rPr lang="en-US" b="1" dirty="0" err="1"/>
              <a:t>ubuntu</a:t>
            </a:r>
            <a:r>
              <a:rPr lang="en-US" dirty="0"/>
              <a:t> </a:t>
            </a:r>
            <a:endParaRPr lang="en-US" dirty="0" smtClean="0"/>
          </a:p>
          <a:p>
            <a:r>
              <a:rPr lang="en-US" dirty="0"/>
              <a:t>Then New group for </a:t>
            </a:r>
            <a:r>
              <a:rPr lang="en-US" dirty="0" err="1"/>
              <a:t>docker</a:t>
            </a:r>
            <a:r>
              <a:rPr lang="en-US" dirty="0"/>
              <a:t> by </a:t>
            </a:r>
            <a:r>
              <a:rPr lang="en-US" dirty="0" smtClean="0"/>
              <a:t>using</a:t>
            </a:r>
          </a:p>
          <a:p>
            <a:r>
              <a:rPr lang="en-IN" b="1" dirty="0" err="1"/>
              <a:t>newgrp</a:t>
            </a:r>
            <a:r>
              <a:rPr lang="en-IN" b="1" dirty="0"/>
              <a:t> </a:t>
            </a:r>
            <a:r>
              <a:rPr lang="en-IN" b="1" dirty="0" err="1"/>
              <a:t>docker</a:t>
            </a:r>
            <a:endParaRPr lang="en-IN" dirty="0"/>
          </a:p>
        </p:txBody>
      </p:sp>
    </p:spTree>
    <p:extLst>
      <p:ext uri="{BB962C8B-B14F-4D97-AF65-F5344CB8AC3E}">
        <p14:creationId xmlns:p14="http://schemas.microsoft.com/office/powerpoint/2010/main" val="3623756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the </a:t>
            </a:r>
            <a:r>
              <a:rPr lang="en-US" dirty="0" err="1"/>
              <a:t>docker</a:t>
            </a:r>
            <a:r>
              <a:rPr lang="en-US" dirty="0"/>
              <a:t> installation, we create a </a:t>
            </a:r>
            <a:r>
              <a:rPr lang="en-US" dirty="0" err="1"/>
              <a:t>sonarqube</a:t>
            </a:r>
            <a:r>
              <a:rPr lang="en-US" dirty="0"/>
              <a:t> container by </a:t>
            </a:r>
            <a:r>
              <a:rPr lang="en-US" dirty="0" smtClean="0"/>
              <a:t>using</a:t>
            </a:r>
          </a:p>
          <a:p>
            <a:r>
              <a:rPr lang="en-US" b="1" dirty="0" err="1"/>
              <a:t>docker</a:t>
            </a:r>
            <a:r>
              <a:rPr lang="en-US" b="1" dirty="0"/>
              <a:t> run -d --name sonar -p 9000:9000 </a:t>
            </a:r>
            <a:r>
              <a:rPr lang="en-US" b="1" dirty="0" err="1" smtClean="0"/>
              <a:t>sonarqube:lts-community</a:t>
            </a:r>
            <a:endParaRPr lang="en-US" b="1" dirty="0" smtClean="0"/>
          </a:p>
          <a:p>
            <a:r>
              <a:rPr lang="en-US" dirty="0"/>
              <a:t>Then connect the </a:t>
            </a:r>
            <a:r>
              <a:rPr lang="en-US" dirty="0" err="1"/>
              <a:t>SonarQube</a:t>
            </a:r>
            <a:r>
              <a:rPr lang="en-US" dirty="0"/>
              <a:t> by using Instance </a:t>
            </a:r>
            <a:r>
              <a:rPr lang="en-US" b="1" dirty="0"/>
              <a:t>public IPV4address:9000</a:t>
            </a:r>
            <a:r>
              <a:rPr lang="en-US" dirty="0"/>
              <a:t> (</a:t>
            </a:r>
            <a:r>
              <a:rPr lang="en-US" dirty="0" err="1"/>
              <a:t>SonarQube</a:t>
            </a:r>
            <a:r>
              <a:rPr lang="en-US" dirty="0"/>
              <a:t> default port number</a:t>
            </a:r>
            <a:r>
              <a:rPr lang="en-US" dirty="0" smtClean="0"/>
              <a:t>)</a:t>
            </a:r>
          </a:p>
          <a:p>
            <a:r>
              <a:rPr lang="en-US" dirty="0"/>
              <a:t>Then login with </a:t>
            </a:r>
            <a:r>
              <a:rPr lang="en-US" dirty="0" smtClean="0"/>
              <a:t>login</a:t>
            </a:r>
          </a:p>
          <a:p>
            <a:r>
              <a:rPr lang="en-US" dirty="0"/>
              <a:t>Enter username as </a:t>
            </a:r>
            <a:r>
              <a:rPr lang="en-US" b="1" dirty="0"/>
              <a:t>admin</a:t>
            </a:r>
            <a:r>
              <a:rPr lang="en-US" dirty="0"/>
              <a:t> </a:t>
            </a:r>
            <a:endParaRPr lang="en-US" dirty="0" smtClean="0"/>
          </a:p>
          <a:p>
            <a:r>
              <a:rPr lang="en-US" dirty="0"/>
              <a:t>Enter password as </a:t>
            </a:r>
            <a:r>
              <a:rPr lang="en-US" b="1" dirty="0" smtClean="0"/>
              <a:t>admin</a:t>
            </a:r>
          </a:p>
          <a:p>
            <a:r>
              <a:rPr lang="en-US" dirty="0"/>
              <a:t>Then click on </a:t>
            </a:r>
            <a:r>
              <a:rPr lang="en-US" b="1" dirty="0" smtClean="0"/>
              <a:t>login</a:t>
            </a:r>
          </a:p>
          <a:p>
            <a:endParaRPr lang="en-IN" dirty="0"/>
          </a:p>
        </p:txBody>
      </p:sp>
      <p:pic>
        <p:nvPicPr>
          <p:cNvPr id="4" name="Picture 3"/>
          <p:cNvPicPr>
            <a:picLocks noChangeAspect="1"/>
          </p:cNvPicPr>
          <p:nvPr/>
        </p:nvPicPr>
        <p:blipFill>
          <a:blip r:embed="rId2"/>
          <a:stretch>
            <a:fillRect/>
          </a:stretch>
        </p:blipFill>
        <p:spPr>
          <a:xfrm>
            <a:off x="3403076" y="1366887"/>
            <a:ext cx="8788924" cy="5491113"/>
          </a:xfrm>
          <a:prstGeom prst="rect">
            <a:avLst/>
          </a:prstGeom>
        </p:spPr>
      </p:pic>
    </p:spTree>
    <p:extLst>
      <p:ext uri="{BB962C8B-B14F-4D97-AF65-F5344CB8AC3E}">
        <p14:creationId xmlns:p14="http://schemas.microsoft.com/office/powerpoint/2010/main" val="3717421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72" y="0"/>
            <a:ext cx="12168527" cy="6858000"/>
          </a:xfrm>
        </p:spPr>
        <p:txBody>
          <a:bodyPr/>
          <a:lstStyle/>
          <a:p>
            <a:r>
              <a:rPr lang="en-US" dirty="0"/>
              <a:t>After click on the Login the </a:t>
            </a:r>
            <a:r>
              <a:rPr lang="en-US" dirty="0" err="1"/>
              <a:t>SonarQube</a:t>
            </a:r>
            <a:r>
              <a:rPr lang="en-US" dirty="0"/>
              <a:t> dashboard will open</a:t>
            </a:r>
            <a:endParaRPr lang="en-IN" dirty="0"/>
          </a:p>
        </p:txBody>
      </p:sp>
      <p:pic>
        <p:nvPicPr>
          <p:cNvPr id="4" name="Picture 3"/>
          <p:cNvPicPr>
            <a:picLocks noChangeAspect="1"/>
          </p:cNvPicPr>
          <p:nvPr/>
        </p:nvPicPr>
        <p:blipFill>
          <a:blip r:embed="rId2"/>
          <a:stretch>
            <a:fillRect/>
          </a:stretch>
        </p:blipFill>
        <p:spPr>
          <a:xfrm>
            <a:off x="6037" y="546754"/>
            <a:ext cx="12179926" cy="5788057"/>
          </a:xfrm>
          <a:prstGeom prst="rect">
            <a:avLst/>
          </a:prstGeom>
        </p:spPr>
      </p:pic>
    </p:spTree>
    <p:extLst>
      <p:ext uri="{BB962C8B-B14F-4D97-AF65-F5344CB8AC3E}">
        <p14:creationId xmlns:p14="http://schemas.microsoft.com/office/powerpoint/2010/main" val="297152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72" y="0"/>
            <a:ext cx="12168527" cy="6858000"/>
          </a:xfrm>
        </p:spPr>
        <p:txBody>
          <a:bodyPr/>
          <a:lstStyle/>
          <a:p>
            <a:r>
              <a:rPr lang="en-US" b="1" dirty="0"/>
              <a:t>Step-5</a:t>
            </a:r>
            <a:r>
              <a:rPr lang="en-US" b="1" dirty="0" smtClean="0"/>
              <a:t>:</a:t>
            </a:r>
          </a:p>
          <a:p>
            <a:r>
              <a:rPr lang="en-US" dirty="0"/>
              <a:t>After completing of </a:t>
            </a:r>
            <a:r>
              <a:rPr lang="en-US" dirty="0" err="1"/>
              <a:t>SonarQube</a:t>
            </a:r>
            <a:r>
              <a:rPr lang="en-US" dirty="0"/>
              <a:t> connectivity need to go to the </a:t>
            </a:r>
            <a:r>
              <a:rPr lang="en-US" dirty="0" err="1"/>
              <a:t>jenkins</a:t>
            </a:r>
            <a:r>
              <a:rPr lang="en-US" dirty="0"/>
              <a:t> dashboard and start build the </a:t>
            </a:r>
            <a:r>
              <a:rPr lang="en-US" dirty="0" smtClean="0"/>
              <a:t>project</a:t>
            </a:r>
          </a:p>
          <a:p>
            <a:r>
              <a:rPr lang="en-US" b="1" dirty="0"/>
              <a:t>Step-6:</a:t>
            </a:r>
            <a:r>
              <a:rPr lang="en-US" dirty="0"/>
              <a:t> </a:t>
            </a:r>
            <a:endParaRPr lang="en-US" dirty="0" smtClean="0"/>
          </a:p>
          <a:p>
            <a:r>
              <a:rPr lang="en-US" dirty="0"/>
              <a:t>First login into Jenkins dashboard and the go to the manage Jenkins and select plugins in plugins need to select available plugins and install the required plugins </a:t>
            </a:r>
            <a:endParaRPr lang="en-US" dirty="0" smtClean="0"/>
          </a:p>
          <a:p>
            <a:r>
              <a:rPr lang="en-US" dirty="0"/>
              <a:t>Eclipse </a:t>
            </a:r>
            <a:r>
              <a:rPr lang="en-US" dirty="0" err="1"/>
              <a:t>Temurin</a:t>
            </a:r>
            <a:r>
              <a:rPr lang="en-US" dirty="0"/>
              <a:t> Installer (Install without restart</a:t>
            </a:r>
            <a:r>
              <a:rPr lang="en-US" dirty="0" smtClean="0"/>
              <a:t>)</a:t>
            </a:r>
          </a:p>
          <a:p>
            <a:r>
              <a:rPr lang="en-US" dirty="0" err="1" smtClean="0"/>
              <a:t>SonarQube</a:t>
            </a:r>
            <a:r>
              <a:rPr lang="en-US" dirty="0" smtClean="0"/>
              <a:t> </a:t>
            </a:r>
            <a:r>
              <a:rPr lang="en-US" dirty="0"/>
              <a:t>Scanner (Install without restart)</a:t>
            </a:r>
            <a:endParaRPr lang="en-IN" dirty="0"/>
          </a:p>
        </p:txBody>
      </p:sp>
      <p:pic>
        <p:nvPicPr>
          <p:cNvPr id="4" name="Picture 3"/>
          <p:cNvPicPr>
            <a:picLocks noChangeAspect="1"/>
          </p:cNvPicPr>
          <p:nvPr/>
        </p:nvPicPr>
        <p:blipFill>
          <a:blip r:embed="rId2"/>
          <a:stretch>
            <a:fillRect/>
          </a:stretch>
        </p:blipFill>
        <p:spPr>
          <a:xfrm>
            <a:off x="23472" y="3157979"/>
            <a:ext cx="12168527" cy="3629675"/>
          </a:xfrm>
          <a:prstGeom prst="rect">
            <a:avLst/>
          </a:prstGeom>
        </p:spPr>
      </p:pic>
    </p:spTree>
    <p:extLst>
      <p:ext uri="{BB962C8B-B14F-4D97-AF65-F5344CB8AC3E}">
        <p14:creationId xmlns:p14="http://schemas.microsoft.com/office/powerpoint/2010/main" val="634255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4"/>
            <a:ext cx="12192000" cy="6848196"/>
          </a:xfrm>
        </p:spPr>
        <p:txBody>
          <a:bodyPr/>
          <a:lstStyle/>
          <a:p>
            <a:r>
              <a:rPr lang="en-US" b="1" dirty="0"/>
              <a:t>Step-9</a:t>
            </a:r>
            <a:r>
              <a:rPr lang="en-US" b="1" dirty="0" smtClean="0"/>
              <a:t>:</a:t>
            </a:r>
          </a:p>
          <a:p>
            <a:r>
              <a:rPr lang="en-US" dirty="0"/>
              <a:t>Then again go to the Manage Jenkins and select Tools.</a:t>
            </a:r>
            <a:endParaRPr lang="en-IN" dirty="0"/>
          </a:p>
        </p:txBody>
      </p:sp>
      <p:pic>
        <p:nvPicPr>
          <p:cNvPr id="4" name="Picture 3"/>
          <p:cNvPicPr>
            <a:picLocks noChangeAspect="1"/>
          </p:cNvPicPr>
          <p:nvPr/>
        </p:nvPicPr>
        <p:blipFill>
          <a:blip r:embed="rId2"/>
          <a:stretch>
            <a:fillRect/>
          </a:stretch>
        </p:blipFill>
        <p:spPr>
          <a:xfrm>
            <a:off x="0" y="970960"/>
            <a:ext cx="12192000" cy="5887039"/>
          </a:xfrm>
          <a:prstGeom prst="rect">
            <a:avLst/>
          </a:prstGeom>
        </p:spPr>
      </p:pic>
    </p:spTree>
    <p:extLst>
      <p:ext uri="{BB962C8B-B14F-4D97-AF65-F5344CB8AC3E}">
        <p14:creationId xmlns:p14="http://schemas.microsoft.com/office/powerpoint/2010/main" val="2063860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72" y="0"/>
            <a:ext cx="12168527" cy="6858000"/>
          </a:xfrm>
        </p:spPr>
        <p:txBody>
          <a:bodyPr/>
          <a:lstStyle/>
          <a:p>
            <a:r>
              <a:rPr lang="en-US" dirty="0"/>
              <a:t>In Tools need to add </a:t>
            </a:r>
            <a:r>
              <a:rPr lang="en-US" dirty="0" err="1"/>
              <a:t>jdk</a:t>
            </a:r>
            <a:r>
              <a:rPr lang="en-US" dirty="0"/>
              <a:t> installation and maven </a:t>
            </a:r>
            <a:r>
              <a:rPr lang="en-US" dirty="0" smtClean="0"/>
              <a:t>installation</a:t>
            </a:r>
          </a:p>
          <a:p>
            <a:r>
              <a:rPr lang="en-IN" dirty="0"/>
              <a:t>Add </a:t>
            </a:r>
            <a:r>
              <a:rPr lang="en-IN" dirty="0" err="1"/>
              <a:t>jenkins</a:t>
            </a:r>
            <a:r>
              <a:rPr lang="en-IN" dirty="0"/>
              <a:t> </a:t>
            </a:r>
            <a:r>
              <a:rPr lang="en-IN" dirty="0" smtClean="0"/>
              <a:t>Installation</a:t>
            </a:r>
          </a:p>
          <a:p>
            <a:r>
              <a:rPr lang="en-US" dirty="0" smtClean="0"/>
              <a:t>Name</a:t>
            </a:r>
          </a:p>
          <a:p>
            <a:r>
              <a:rPr lang="en-US" dirty="0"/>
              <a:t>Java Version (jdk-17.0.8.1+1) </a:t>
            </a:r>
            <a:endParaRPr lang="en-IN" dirty="0"/>
          </a:p>
        </p:txBody>
      </p:sp>
      <p:pic>
        <p:nvPicPr>
          <p:cNvPr id="4" name="Picture 3"/>
          <p:cNvPicPr>
            <a:picLocks noChangeAspect="1"/>
          </p:cNvPicPr>
          <p:nvPr/>
        </p:nvPicPr>
        <p:blipFill>
          <a:blip r:embed="rId2"/>
          <a:stretch>
            <a:fillRect/>
          </a:stretch>
        </p:blipFill>
        <p:spPr>
          <a:xfrm>
            <a:off x="0" y="1715678"/>
            <a:ext cx="12075736" cy="5015060"/>
          </a:xfrm>
          <a:prstGeom prst="rect">
            <a:avLst/>
          </a:prstGeom>
        </p:spPr>
      </p:pic>
    </p:spTree>
    <p:extLst>
      <p:ext uri="{BB962C8B-B14F-4D97-AF65-F5344CB8AC3E}">
        <p14:creationId xmlns:p14="http://schemas.microsoft.com/office/powerpoint/2010/main" val="3207129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Then again In Tools need to add maven installation and </a:t>
            </a:r>
            <a:r>
              <a:rPr lang="en-US" dirty="0" smtClean="0"/>
              <a:t>maven installation.</a:t>
            </a:r>
          </a:p>
          <a:p>
            <a:r>
              <a:rPr lang="en-US" dirty="0"/>
              <a:t>Add </a:t>
            </a:r>
            <a:r>
              <a:rPr lang="en-US" dirty="0" smtClean="0"/>
              <a:t>maven</a:t>
            </a:r>
          </a:p>
          <a:p>
            <a:r>
              <a:rPr lang="en-US" dirty="0" smtClean="0"/>
              <a:t>Name</a:t>
            </a:r>
          </a:p>
          <a:p>
            <a:r>
              <a:rPr lang="en-US" dirty="0"/>
              <a:t>Maven Version (3.6.0</a:t>
            </a:r>
            <a:r>
              <a:rPr lang="en-US" dirty="0" smtClean="0"/>
              <a:t>)</a:t>
            </a:r>
          </a:p>
          <a:p>
            <a:r>
              <a:rPr lang="en-US" dirty="0" smtClean="0"/>
              <a:t> </a:t>
            </a:r>
            <a:r>
              <a:rPr lang="en-US" dirty="0"/>
              <a:t>Then Apply and Save</a:t>
            </a:r>
            <a:endParaRPr lang="en-IN" dirty="0"/>
          </a:p>
        </p:txBody>
      </p:sp>
      <p:pic>
        <p:nvPicPr>
          <p:cNvPr id="4" name="Picture 3"/>
          <p:cNvPicPr>
            <a:picLocks noChangeAspect="1"/>
          </p:cNvPicPr>
          <p:nvPr/>
        </p:nvPicPr>
        <p:blipFill>
          <a:blip r:embed="rId2"/>
          <a:stretch>
            <a:fillRect/>
          </a:stretch>
        </p:blipFill>
        <p:spPr>
          <a:xfrm>
            <a:off x="0" y="2102176"/>
            <a:ext cx="12192000" cy="4755823"/>
          </a:xfrm>
          <a:prstGeom prst="rect">
            <a:avLst/>
          </a:prstGeom>
        </p:spPr>
      </p:pic>
    </p:spTree>
    <p:extLst>
      <p:ext uri="{BB962C8B-B14F-4D97-AF65-F5344CB8AC3E}">
        <p14:creationId xmlns:p14="http://schemas.microsoft.com/office/powerpoint/2010/main" val="1753158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Step-10:</a:t>
            </a:r>
            <a:r>
              <a:rPr lang="en-US" dirty="0"/>
              <a:t> </a:t>
            </a:r>
            <a:endParaRPr lang="en-IN" dirty="0" smtClean="0"/>
          </a:p>
          <a:p>
            <a:r>
              <a:rPr lang="en-US" b="1" dirty="0"/>
              <a:t>Configure Sonar Server in Manage </a:t>
            </a:r>
            <a:r>
              <a:rPr lang="en-US" b="1" dirty="0" smtClean="0"/>
              <a:t>Jenkins</a:t>
            </a:r>
          </a:p>
          <a:p>
            <a:r>
              <a:rPr lang="en-US" dirty="0"/>
              <a:t>Create a token with a name and generate:</a:t>
            </a:r>
            <a:endParaRPr lang="en-US" dirty="0" smtClean="0"/>
          </a:p>
        </p:txBody>
      </p:sp>
      <p:pic>
        <p:nvPicPr>
          <p:cNvPr id="4" name="Picture 3"/>
          <p:cNvPicPr>
            <a:picLocks noChangeAspect="1"/>
          </p:cNvPicPr>
          <p:nvPr/>
        </p:nvPicPr>
        <p:blipFill>
          <a:blip r:embed="rId2"/>
          <a:stretch>
            <a:fillRect/>
          </a:stretch>
        </p:blipFill>
        <p:spPr>
          <a:xfrm>
            <a:off x="34413" y="1455174"/>
            <a:ext cx="12123174" cy="4888797"/>
          </a:xfrm>
          <a:prstGeom prst="rect">
            <a:avLst/>
          </a:prstGeom>
        </p:spPr>
      </p:pic>
    </p:spTree>
    <p:extLst>
      <p:ext uri="{BB962C8B-B14F-4D97-AF65-F5344CB8AC3E}">
        <p14:creationId xmlns:p14="http://schemas.microsoft.com/office/powerpoint/2010/main" val="3598504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Copy token:</a:t>
            </a:r>
            <a:r>
              <a:rPr lang="en-US" dirty="0"/>
              <a:t> </a:t>
            </a:r>
            <a:endParaRPr lang="en-IN" dirty="0"/>
          </a:p>
        </p:txBody>
      </p:sp>
      <p:pic>
        <p:nvPicPr>
          <p:cNvPr id="4" name="Picture 3"/>
          <p:cNvPicPr>
            <a:picLocks noChangeAspect="1"/>
          </p:cNvPicPr>
          <p:nvPr/>
        </p:nvPicPr>
        <p:blipFill>
          <a:blip r:embed="rId2"/>
          <a:stretch>
            <a:fillRect/>
          </a:stretch>
        </p:blipFill>
        <p:spPr>
          <a:xfrm>
            <a:off x="0" y="550607"/>
            <a:ext cx="12103510" cy="6307394"/>
          </a:xfrm>
          <a:prstGeom prst="rect">
            <a:avLst/>
          </a:prstGeom>
        </p:spPr>
      </p:pic>
    </p:spTree>
    <p:extLst>
      <p:ext uri="{BB962C8B-B14F-4D97-AF65-F5344CB8AC3E}">
        <p14:creationId xmlns:p14="http://schemas.microsoft.com/office/powerpoint/2010/main" val="313261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What is Jenkins Continuous Integration (CI)?</a:t>
            </a:r>
          </a:p>
          <a:p>
            <a:r>
              <a:rPr lang="en-US" dirty="0"/>
              <a:t>Jenkins Continuous integration means whenever new code is committed to remote repositories like GitHub, </a:t>
            </a:r>
            <a:r>
              <a:rPr lang="en-US" dirty="0" err="1"/>
              <a:t>GitLab</a:t>
            </a:r>
            <a:r>
              <a:rPr lang="en-US" dirty="0"/>
              <a:t>, etc. </a:t>
            </a:r>
            <a:r>
              <a:rPr lang="en-US" u="sng" dirty="0">
                <a:hlinkClick r:id="rId2"/>
              </a:rPr>
              <a:t>Continuous Integration (CI)</a:t>
            </a:r>
            <a:r>
              <a:rPr lang="en-US" dirty="0"/>
              <a:t> will continuously build, tested, and merged into a shared repository</a:t>
            </a:r>
            <a:r>
              <a:rPr lang="en-US" dirty="0" smtClean="0"/>
              <a:t>.</a:t>
            </a:r>
          </a:p>
          <a:p>
            <a:r>
              <a:rPr lang="en-US" b="1" dirty="0"/>
              <a:t>Benefits of Continuous Integration (CI)</a:t>
            </a:r>
          </a:p>
          <a:p>
            <a:r>
              <a:rPr lang="en-US" dirty="0"/>
              <a:t>We can maintain the reports of the projects</a:t>
            </a:r>
          </a:p>
          <a:p>
            <a:r>
              <a:rPr lang="en-US" dirty="0"/>
              <a:t>Deployments can be made within the given time</a:t>
            </a:r>
          </a:p>
          <a:p>
            <a:r>
              <a:rPr lang="en-US" dirty="0"/>
              <a:t>Bugs can be found quickly.</a:t>
            </a:r>
          </a:p>
          <a:p>
            <a:r>
              <a:rPr lang="en-US" b="1" dirty="0"/>
              <a:t>What is Jenkins Continuous Deployment/Delivery (CD)?</a:t>
            </a:r>
          </a:p>
          <a:p>
            <a:r>
              <a:rPr lang="en-IN" b="1" dirty="0"/>
              <a:t>Continuous Deployment</a:t>
            </a:r>
          </a:p>
          <a:p>
            <a:r>
              <a:rPr lang="en-US" dirty="0"/>
              <a:t>Continuous Deployment means automating the further stages of the pipeline automatically or manually deploying the application/code to different environments like Dev, Test, and Production. Automating the build is the main component of Continuous Integration and Continuous Deployment</a:t>
            </a:r>
            <a:r>
              <a:rPr lang="en-US" dirty="0" smtClean="0"/>
              <a:t>.</a:t>
            </a:r>
          </a:p>
          <a:p>
            <a:r>
              <a:rPr lang="en-IN" b="1" dirty="0"/>
              <a:t>Continuous Delivery</a:t>
            </a:r>
          </a:p>
          <a:p>
            <a:r>
              <a:rPr lang="en-US" dirty="0"/>
              <a:t>Each and every build that passed all automated tests and was able to be fully automated and delivered into production only required one click of human intervention is called Continuous Delivery.</a:t>
            </a:r>
            <a:endParaRPr lang="en-IN" dirty="0"/>
          </a:p>
        </p:txBody>
      </p:sp>
    </p:spTree>
    <p:extLst>
      <p:ext uri="{BB962C8B-B14F-4D97-AF65-F5344CB8AC3E}">
        <p14:creationId xmlns:p14="http://schemas.microsoft.com/office/powerpoint/2010/main" val="31394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Go to Jenkins Dashboard → Manage Jenkins → Credentials </a:t>
            </a:r>
            <a:endParaRPr lang="en-IN" dirty="0"/>
          </a:p>
        </p:txBody>
      </p:sp>
      <p:pic>
        <p:nvPicPr>
          <p:cNvPr id="4" name="Picture 3"/>
          <p:cNvPicPr>
            <a:picLocks noChangeAspect="1"/>
          </p:cNvPicPr>
          <p:nvPr/>
        </p:nvPicPr>
        <p:blipFill>
          <a:blip r:embed="rId2"/>
          <a:stretch>
            <a:fillRect/>
          </a:stretch>
        </p:blipFill>
        <p:spPr>
          <a:xfrm>
            <a:off x="88490" y="540774"/>
            <a:ext cx="12005187" cy="6233652"/>
          </a:xfrm>
          <a:prstGeom prst="rect">
            <a:avLst/>
          </a:prstGeom>
        </p:spPr>
      </p:pic>
    </p:spTree>
    <p:extLst>
      <p:ext uri="{BB962C8B-B14F-4D97-AF65-F5344CB8AC3E}">
        <p14:creationId xmlns:p14="http://schemas.microsoft.com/office/powerpoint/2010/main" val="492516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In credentials click on  global :</a:t>
            </a:r>
            <a:r>
              <a:rPr lang="en-US" dirty="0"/>
              <a:t> </a:t>
            </a:r>
            <a:endParaRPr lang="en-IN" dirty="0"/>
          </a:p>
        </p:txBody>
      </p:sp>
      <p:pic>
        <p:nvPicPr>
          <p:cNvPr id="4" name="Picture 3"/>
          <p:cNvPicPr>
            <a:picLocks noChangeAspect="1"/>
          </p:cNvPicPr>
          <p:nvPr/>
        </p:nvPicPr>
        <p:blipFill>
          <a:blip r:embed="rId2"/>
          <a:stretch>
            <a:fillRect/>
          </a:stretch>
        </p:blipFill>
        <p:spPr>
          <a:xfrm>
            <a:off x="0" y="658761"/>
            <a:ext cx="12191999" cy="5466736"/>
          </a:xfrm>
          <a:prstGeom prst="rect">
            <a:avLst/>
          </a:prstGeom>
        </p:spPr>
      </p:pic>
    </p:spTree>
    <p:extLst>
      <p:ext uri="{BB962C8B-B14F-4D97-AF65-F5344CB8AC3E}">
        <p14:creationId xmlns:p14="http://schemas.microsoft.com/office/powerpoint/2010/main" val="3766023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4" y="0"/>
            <a:ext cx="12206234" cy="6858000"/>
          </a:xfrm>
        </p:spPr>
        <p:txBody>
          <a:bodyPr/>
          <a:lstStyle/>
          <a:p>
            <a:r>
              <a:rPr lang="en-US" b="1" dirty="0"/>
              <a:t>Add Secret Text:</a:t>
            </a:r>
            <a:r>
              <a:rPr lang="en-US" dirty="0"/>
              <a:t> </a:t>
            </a:r>
            <a:endParaRPr lang="en-IN" dirty="0"/>
          </a:p>
        </p:txBody>
      </p:sp>
      <p:pic>
        <p:nvPicPr>
          <p:cNvPr id="4" name="Picture 3"/>
          <p:cNvPicPr>
            <a:picLocks noChangeAspect="1"/>
          </p:cNvPicPr>
          <p:nvPr/>
        </p:nvPicPr>
        <p:blipFill>
          <a:blip r:embed="rId2"/>
          <a:stretch>
            <a:fillRect/>
          </a:stretch>
        </p:blipFill>
        <p:spPr>
          <a:xfrm>
            <a:off x="101292" y="537328"/>
            <a:ext cx="11989416" cy="6146276"/>
          </a:xfrm>
          <a:prstGeom prst="rect">
            <a:avLst/>
          </a:prstGeom>
        </p:spPr>
      </p:pic>
    </p:spTree>
    <p:extLst>
      <p:ext uri="{BB962C8B-B14F-4D97-AF65-F5344CB8AC3E}">
        <p14:creationId xmlns:p14="http://schemas.microsoft.com/office/powerpoint/2010/main" val="1175019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Now, go to Dashboard → Manage Jenkins → </a:t>
            </a:r>
            <a:r>
              <a:rPr lang="en-US" b="1" dirty="0" smtClean="0"/>
              <a:t>System</a:t>
            </a:r>
          </a:p>
          <a:p>
            <a:r>
              <a:rPr lang="en-US" b="1" dirty="0"/>
              <a:t>Here give name and paste </a:t>
            </a:r>
            <a:r>
              <a:rPr lang="en-US" b="1" dirty="0" err="1"/>
              <a:t>url</a:t>
            </a:r>
            <a:r>
              <a:rPr lang="en-US" b="1" dirty="0"/>
              <a:t> of sonar cube.</a:t>
            </a:r>
            <a:r>
              <a:rPr lang="en-US" dirty="0"/>
              <a:t> </a:t>
            </a:r>
            <a:endParaRPr lang="en-IN" dirty="0"/>
          </a:p>
        </p:txBody>
      </p:sp>
      <p:pic>
        <p:nvPicPr>
          <p:cNvPr id="4" name="Picture 3"/>
          <p:cNvPicPr>
            <a:picLocks noChangeAspect="1"/>
          </p:cNvPicPr>
          <p:nvPr/>
        </p:nvPicPr>
        <p:blipFill>
          <a:blip r:embed="rId2"/>
          <a:stretch>
            <a:fillRect/>
          </a:stretch>
        </p:blipFill>
        <p:spPr>
          <a:xfrm>
            <a:off x="0" y="884904"/>
            <a:ext cx="11934334" cy="5973096"/>
          </a:xfrm>
          <a:prstGeom prst="rect">
            <a:avLst/>
          </a:prstGeom>
        </p:spPr>
      </p:pic>
    </p:spTree>
    <p:extLst>
      <p:ext uri="{BB962C8B-B14F-4D97-AF65-F5344CB8AC3E}">
        <p14:creationId xmlns:p14="http://schemas.microsoft.com/office/powerpoint/2010/main" val="2983418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The Configure System option</a:t>
            </a:r>
            <a:r>
              <a:rPr lang="en-US" dirty="0"/>
              <a:t> is used in Jenkins to configure different server  </a:t>
            </a:r>
            <a:endParaRPr lang="en-US" dirty="0" smtClean="0"/>
          </a:p>
          <a:p>
            <a:r>
              <a:rPr lang="en-US" b="1" dirty="0"/>
              <a:t>Global Tool Configuration</a:t>
            </a:r>
            <a:r>
              <a:rPr lang="en-US" dirty="0"/>
              <a:t> is used to configure different tools that we install using Plugins</a:t>
            </a:r>
            <a:r>
              <a:rPr lang="en-IN" dirty="0"/>
              <a:t> </a:t>
            </a:r>
            <a:endParaRPr lang="en-IN" dirty="0" smtClean="0"/>
          </a:p>
          <a:p>
            <a:r>
              <a:rPr lang="en-US" dirty="0"/>
              <a:t>We will install a sonar scanner in the tools.</a:t>
            </a:r>
            <a:endParaRPr lang="en-IN" dirty="0"/>
          </a:p>
        </p:txBody>
      </p:sp>
      <p:pic>
        <p:nvPicPr>
          <p:cNvPr id="4" name="Picture 3"/>
          <p:cNvPicPr>
            <a:picLocks noChangeAspect="1"/>
          </p:cNvPicPr>
          <p:nvPr/>
        </p:nvPicPr>
        <p:blipFill>
          <a:blip r:embed="rId2"/>
          <a:stretch>
            <a:fillRect/>
          </a:stretch>
        </p:blipFill>
        <p:spPr>
          <a:xfrm>
            <a:off x="108155" y="1612491"/>
            <a:ext cx="12083845" cy="4945626"/>
          </a:xfrm>
          <a:prstGeom prst="rect">
            <a:avLst/>
          </a:prstGeom>
        </p:spPr>
      </p:pic>
    </p:spTree>
    <p:extLst>
      <p:ext uri="{BB962C8B-B14F-4D97-AF65-F5344CB8AC3E}">
        <p14:creationId xmlns:p14="http://schemas.microsoft.com/office/powerpoint/2010/main" val="26512164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fontAlgn="base"/>
            <a:r>
              <a:rPr lang="en-US" dirty="0"/>
              <a:t>In the </a:t>
            </a:r>
            <a:r>
              <a:rPr lang="en-US" dirty="0" err="1"/>
              <a:t>Sonarqube</a:t>
            </a:r>
            <a:r>
              <a:rPr lang="en-US" dirty="0"/>
              <a:t> Dashboard add a quality gate also  </a:t>
            </a:r>
          </a:p>
          <a:p>
            <a:pPr fontAlgn="base"/>
            <a:r>
              <a:rPr lang="en-US" b="1" dirty="0"/>
              <a:t>Administration--&gt; Configuration--&gt;</a:t>
            </a:r>
            <a:r>
              <a:rPr lang="en-US" b="1" dirty="0" err="1"/>
              <a:t>Webhooks</a:t>
            </a:r>
            <a:endParaRPr lang="en-US" dirty="0"/>
          </a:p>
          <a:p>
            <a:endParaRPr lang="en-IN" dirty="0"/>
          </a:p>
        </p:txBody>
      </p:sp>
      <p:pic>
        <p:nvPicPr>
          <p:cNvPr id="4" name="Picture 3"/>
          <p:cNvPicPr>
            <a:picLocks noChangeAspect="1"/>
          </p:cNvPicPr>
          <p:nvPr/>
        </p:nvPicPr>
        <p:blipFill>
          <a:blip r:embed="rId2"/>
          <a:stretch>
            <a:fillRect/>
          </a:stretch>
        </p:blipFill>
        <p:spPr>
          <a:xfrm>
            <a:off x="2694039" y="1111131"/>
            <a:ext cx="6243484" cy="5486314"/>
          </a:xfrm>
          <a:prstGeom prst="rect">
            <a:avLst/>
          </a:prstGeom>
        </p:spPr>
      </p:pic>
    </p:spTree>
    <p:extLst>
      <p:ext uri="{BB962C8B-B14F-4D97-AF65-F5344CB8AC3E}">
        <p14:creationId xmlns:p14="http://schemas.microsoft.com/office/powerpoint/2010/main" val="1351007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providing all the information need to Create a new project with Pipeline</a:t>
            </a:r>
            <a:endParaRPr lang="en-IN" dirty="0"/>
          </a:p>
        </p:txBody>
      </p:sp>
      <p:pic>
        <p:nvPicPr>
          <p:cNvPr id="4" name="Picture 3"/>
          <p:cNvPicPr>
            <a:picLocks noChangeAspect="1"/>
          </p:cNvPicPr>
          <p:nvPr/>
        </p:nvPicPr>
        <p:blipFill>
          <a:blip r:embed="rId2"/>
          <a:stretch>
            <a:fillRect/>
          </a:stretch>
        </p:blipFill>
        <p:spPr>
          <a:xfrm>
            <a:off x="0" y="584460"/>
            <a:ext cx="12192000" cy="6207551"/>
          </a:xfrm>
          <a:prstGeom prst="rect">
            <a:avLst/>
          </a:prstGeom>
        </p:spPr>
      </p:pic>
    </p:spTree>
    <p:extLst>
      <p:ext uri="{BB962C8B-B14F-4D97-AF65-F5344CB8AC3E}">
        <p14:creationId xmlns:p14="http://schemas.microsoft.com/office/powerpoint/2010/main" val="3022897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Click on Ok the configure page will </a:t>
            </a:r>
            <a:r>
              <a:rPr lang="en-US" dirty="0" smtClean="0"/>
              <a:t>open</a:t>
            </a:r>
          </a:p>
          <a:p>
            <a:r>
              <a:rPr lang="en-US" dirty="0"/>
              <a:t>In General Tab need to provide the </a:t>
            </a:r>
            <a:r>
              <a:rPr lang="en-US" dirty="0" err="1"/>
              <a:t>decesription</a:t>
            </a:r>
            <a:r>
              <a:rPr lang="en-US" dirty="0"/>
              <a:t>  </a:t>
            </a:r>
            <a:endParaRPr lang="en-IN" dirty="0"/>
          </a:p>
        </p:txBody>
      </p:sp>
      <p:pic>
        <p:nvPicPr>
          <p:cNvPr id="4" name="Picture 3"/>
          <p:cNvPicPr>
            <a:picLocks noChangeAspect="1"/>
          </p:cNvPicPr>
          <p:nvPr/>
        </p:nvPicPr>
        <p:blipFill>
          <a:blip r:embed="rId2"/>
          <a:stretch>
            <a:fillRect/>
          </a:stretch>
        </p:blipFill>
        <p:spPr>
          <a:xfrm>
            <a:off x="85416" y="876692"/>
            <a:ext cx="12021168" cy="5712644"/>
          </a:xfrm>
          <a:prstGeom prst="rect">
            <a:avLst/>
          </a:prstGeom>
        </p:spPr>
      </p:pic>
    </p:spTree>
    <p:extLst>
      <p:ext uri="{BB962C8B-B14F-4D97-AF65-F5344CB8AC3E}">
        <p14:creationId xmlns:p14="http://schemas.microsoft.com/office/powerpoint/2010/main" val="311791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fontAlgn="base">
              <a:buNone/>
            </a:pPr>
            <a:endParaRPr lang="en-US" dirty="0"/>
          </a:p>
          <a:p>
            <a:pPr fontAlgn="base"/>
            <a:r>
              <a:rPr lang="en-US" dirty="0"/>
              <a:t>Then go the Pipeline in Configure and then provide the pipeline script Then Apply and Save. </a:t>
            </a:r>
          </a:p>
          <a:p>
            <a:endParaRPr lang="en-IN" dirty="0"/>
          </a:p>
        </p:txBody>
      </p:sp>
      <p:pic>
        <p:nvPicPr>
          <p:cNvPr id="4" name="Picture 3"/>
          <p:cNvPicPr>
            <a:picLocks noChangeAspect="1"/>
          </p:cNvPicPr>
          <p:nvPr/>
        </p:nvPicPr>
        <p:blipFill>
          <a:blip r:embed="rId2"/>
          <a:stretch>
            <a:fillRect/>
          </a:stretch>
        </p:blipFill>
        <p:spPr>
          <a:xfrm>
            <a:off x="63190" y="914400"/>
            <a:ext cx="12065620" cy="5514680"/>
          </a:xfrm>
          <a:prstGeom prst="rect">
            <a:avLst/>
          </a:prstGeom>
        </p:spPr>
      </p:pic>
    </p:spTree>
    <p:extLst>
      <p:ext uri="{BB962C8B-B14F-4D97-AF65-F5344CB8AC3E}">
        <p14:creationId xmlns:p14="http://schemas.microsoft.com/office/powerpoint/2010/main" val="2823025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b="1" dirty="0" smtClean="0"/>
              <a:t>In the pipeline script sonar analysis use this code :</a:t>
            </a:r>
          </a:p>
          <a:p>
            <a:r>
              <a:rPr lang="en-IN" dirty="0"/>
              <a:t>pipeline{</a:t>
            </a:r>
          </a:p>
          <a:p>
            <a:r>
              <a:rPr lang="en-IN" dirty="0"/>
              <a:t>    agent any</a:t>
            </a:r>
          </a:p>
          <a:p>
            <a:r>
              <a:rPr lang="en-IN" dirty="0"/>
              <a:t>    tools {</a:t>
            </a:r>
          </a:p>
          <a:p>
            <a:r>
              <a:rPr lang="en-IN" dirty="0"/>
              <a:t>        </a:t>
            </a:r>
            <a:r>
              <a:rPr lang="en-IN" dirty="0" err="1"/>
              <a:t>jdk</a:t>
            </a:r>
            <a:r>
              <a:rPr lang="en-IN" dirty="0"/>
              <a:t> 'jdk17'</a:t>
            </a:r>
          </a:p>
          <a:p>
            <a:r>
              <a:rPr lang="en-IN" dirty="0"/>
              <a:t>        maven 'maven3'</a:t>
            </a:r>
          </a:p>
          <a:p>
            <a:r>
              <a:rPr lang="en-IN" dirty="0"/>
              <a:t>    }</a:t>
            </a:r>
          </a:p>
          <a:p>
            <a:r>
              <a:rPr lang="en-IN" dirty="0"/>
              <a:t>    environment {</a:t>
            </a:r>
          </a:p>
          <a:p>
            <a:r>
              <a:rPr lang="en-IN" dirty="0"/>
              <a:t>        SCANNER_HOME=tool 'sonar-scanner'</a:t>
            </a:r>
          </a:p>
          <a:p>
            <a:r>
              <a:rPr lang="en-IN" dirty="0"/>
              <a:t>    }</a:t>
            </a:r>
          </a:p>
          <a:p>
            <a:r>
              <a:rPr lang="en-IN" dirty="0"/>
              <a:t>    stages{</a:t>
            </a:r>
          </a:p>
          <a:p>
            <a:r>
              <a:rPr lang="en-IN" dirty="0"/>
              <a:t>        stage ('clean Workspace'){</a:t>
            </a:r>
          </a:p>
          <a:p>
            <a:r>
              <a:rPr lang="en-IN" dirty="0"/>
              <a:t>            steps{</a:t>
            </a:r>
          </a:p>
          <a:p>
            <a:r>
              <a:rPr lang="en-IN" dirty="0"/>
              <a:t>                </a:t>
            </a:r>
            <a:r>
              <a:rPr lang="en-IN" dirty="0" err="1"/>
              <a:t>cleanWs</a:t>
            </a:r>
            <a:r>
              <a:rPr lang="en-IN" dirty="0"/>
              <a:t>()</a:t>
            </a:r>
          </a:p>
          <a:p>
            <a:r>
              <a:rPr lang="en-IN" dirty="0"/>
              <a:t>            }</a:t>
            </a:r>
          </a:p>
          <a:p>
            <a:r>
              <a:rPr lang="en-IN" dirty="0"/>
              <a:t>        }</a:t>
            </a:r>
          </a:p>
          <a:p>
            <a:endParaRPr lang="en-IN" dirty="0"/>
          </a:p>
        </p:txBody>
      </p:sp>
    </p:spTree>
    <p:extLst>
      <p:ext uri="{BB962C8B-B14F-4D97-AF65-F5344CB8AC3E}">
        <p14:creationId xmlns:p14="http://schemas.microsoft.com/office/powerpoint/2010/main" val="413025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SONARQUBE </a:t>
            </a:r>
            <a:r>
              <a:rPr lang="en-US" b="1" dirty="0" smtClean="0"/>
              <a:t>JENKINS INTEGRATION</a:t>
            </a:r>
          </a:p>
          <a:p>
            <a:endParaRPr lang="en-US" b="1" dirty="0" smtClean="0"/>
          </a:p>
          <a:p>
            <a:r>
              <a:rPr lang="en-US" b="1" dirty="0"/>
              <a:t>What is </a:t>
            </a:r>
            <a:r>
              <a:rPr lang="en-US" b="1" dirty="0" err="1"/>
              <a:t>Sonarqube</a:t>
            </a:r>
            <a:r>
              <a:rPr lang="en-US" b="1" dirty="0"/>
              <a:t>?</a:t>
            </a:r>
            <a:r>
              <a:rPr lang="en-US" dirty="0"/>
              <a:t> </a:t>
            </a:r>
            <a:endParaRPr lang="en-US" dirty="0" smtClean="0"/>
          </a:p>
          <a:p>
            <a:r>
              <a:rPr lang="en-US" dirty="0" err="1"/>
              <a:t>SonarQube</a:t>
            </a:r>
            <a:r>
              <a:rPr lang="en-US" dirty="0"/>
              <a:t> is an open-source platform that is used to inspect code quality continuously. It performs automated code reviews by scanning the code for possible issues like bugs, vulnerabilities, bad code practices, security risks. and way more. </a:t>
            </a:r>
            <a:r>
              <a:rPr lang="en-US" dirty="0" err="1"/>
              <a:t>SonarQube</a:t>
            </a:r>
            <a:r>
              <a:rPr lang="en-US" dirty="0"/>
              <a:t> supports a vast number of programming languages and plugs into CI/CD pipelines with the help of which the quality of the code is continuously checked, and necessary actions are done to improve it. </a:t>
            </a:r>
            <a:endParaRPr lang="en-US" dirty="0" smtClean="0"/>
          </a:p>
          <a:p>
            <a:endParaRPr lang="en-US" dirty="0" smtClean="0"/>
          </a:p>
          <a:p>
            <a:r>
              <a:rPr lang="en-US" b="1" dirty="0"/>
              <a:t>Some Key Features In </a:t>
            </a:r>
            <a:r>
              <a:rPr lang="en-US" b="1" dirty="0" err="1"/>
              <a:t>Sonarqube</a:t>
            </a:r>
            <a:r>
              <a:rPr lang="en-US" b="1" dirty="0"/>
              <a:t>:</a:t>
            </a:r>
            <a:r>
              <a:rPr lang="en-US" dirty="0"/>
              <a:t> </a:t>
            </a:r>
            <a:endParaRPr lang="en-US" dirty="0" smtClean="0"/>
          </a:p>
          <a:p>
            <a:r>
              <a:rPr lang="en-US" dirty="0"/>
              <a:t>Static Code </a:t>
            </a:r>
            <a:r>
              <a:rPr lang="en-US" dirty="0" smtClean="0"/>
              <a:t>Analysis</a:t>
            </a:r>
          </a:p>
          <a:p>
            <a:r>
              <a:rPr lang="en-US" dirty="0"/>
              <a:t>Code Quality </a:t>
            </a:r>
            <a:r>
              <a:rPr lang="en-US" dirty="0" smtClean="0"/>
              <a:t>Metrics</a:t>
            </a:r>
          </a:p>
          <a:p>
            <a:r>
              <a:rPr lang="en-US" dirty="0"/>
              <a:t>Security </a:t>
            </a:r>
            <a:r>
              <a:rPr lang="en-US" dirty="0" smtClean="0"/>
              <a:t>Vulnerabilities</a:t>
            </a:r>
          </a:p>
          <a:p>
            <a:r>
              <a:rPr lang="en-US" dirty="0"/>
              <a:t>Language </a:t>
            </a:r>
            <a:r>
              <a:rPr lang="en-US" dirty="0" smtClean="0"/>
              <a:t>Support</a:t>
            </a:r>
          </a:p>
          <a:p>
            <a:r>
              <a:rPr lang="en-US" dirty="0"/>
              <a:t>Integration with CI/CD Tools</a:t>
            </a:r>
            <a:endParaRPr lang="en-IN" dirty="0"/>
          </a:p>
        </p:txBody>
      </p:sp>
    </p:spTree>
    <p:extLst>
      <p:ext uri="{BB962C8B-B14F-4D97-AF65-F5344CB8AC3E}">
        <p14:creationId xmlns:p14="http://schemas.microsoft.com/office/powerpoint/2010/main" val="15705767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IN" dirty="0"/>
          </a:p>
          <a:p>
            <a:endParaRPr lang="en-IN" dirty="0"/>
          </a:p>
        </p:txBody>
      </p:sp>
      <p:sp>
        <p:nvSpPr>
          <p:cNvPr id="4" name="Rectangle 3"/>
          <p:cNvSpPr/>
          <p:nvPr/>
        </p:nvSpPr>
        <p:spPr>
          <a:xfrm>
            <a:off x="0" y="1"/>
            <a:ext cx="12192000" cy="7017306"/>
          </a:xfrm>
          <a:prstGeom prst="rect">
            <a:avLst/>
          </a:prstGeom>
        </p:spPr>
        <p:txBody>
          <a:bodyPr wrap="square">
            <a:spAutoFit/>
          </a:bodyPr>
          <a:lstStyle/>
          <a:p>
            <a:r>
              <a:rPr lang="en-IN" dirty="0"/>
              <a:t>stage ('checkout </a:t>
            </a:r>
            <a:r>
              <a:rPr lang="en-IN" dirty="0" err="1"/>
              <a:t>scm</a:t>
            </a:r>
            <a:r>
              <a:rPr lang="en-IN" dirty="0"/>
              <a:t>') {</a:t>
            </a:r>
          </a:p>
          <a:p>
            <a:r>
              <a:rPr lang="en-IN" dirty="0"/>
              <a:t>            steps {</a:t>
            </a:r>
          </a:p>
          <a:p>
            <a:r>
              <a:rPr lang="en-IN" dirty="0"/>
              <a:t>                git 'https://github.com/Venn1991/jpetstore-6.git'</a:t>
            </a:r>
          </a:p>
          <a:p>
            <a:r>
              <a:rPr lang="en-IN" dirty="0"/>
              <a:t>            }</a:t>
            </a:r>
          </a:p>
          <a:p>
            <a:r>
              <a:rPr lang="en-IN" dirty="0"/>
              <a:t>        }</a:t>
            </a:r>
          </a:p>
          <a:p>
            <a:r>
              <a:rPr lang="en-IN" dirty="0"/>
              <a:t>        stage ('maven compile') {</a:t>
            </a:r>
          </a:p>
          <a:p>
            <a:r>
              <a:rPr lang="en-IN" dirty="0"/>
              <a:t>            steps {</a:t>
            </a:r>
          </a:p>
          <a:p>
            <a:r>
              <a:rPr lang="en-IN" dirty="0"/>
              <a:t>                </a:t>
            </a:r>
            <a:r>
              <a:rPr lang="en-IN" dirty="0" err="1"/>
              <a:t>sh</a:t>
            </a:r>
            <a:r>
              <a:rPr lang="en-IN" dirty="0"/>
              <a:t> '</a:t>
            </a:r>
            <a:r>
              <a:rPr lang="en-IN" dirty="0" err="1"/>
              <a:t>mvn</a:t>
            </a:r>
            <a:r>
              <a:rPr lang="en-IN" dirty="0"/>
              <a:t> clean compile'</a:t>
            </a:r>
          </a:p>
          <a:p>
            <a:r>
              <a:rPr lang="en-IN" dirty="0"/>
              <a:t>            }</a:t>
            </a:r>
          </a:p>
          <a:p>
            <a:r>
              <a:rPr lang="en-IN" dirty="0"/>
              <a:t>        }</a:t>
            </a:r>
          </a:p>
          <a:p>
            <a:r>
              <a:rPr lang="en-IN" dirty="0"/>
              <a:t>        stage ('maven Test') {</a:t>
            </a:r>
          </a:p>
          <a:p>
            <a:r>
              <a:rPr lang="en-IN" dirty="0"/>
              <a:t>            steps {</a:t>
            </a:r>
          </a:p>
          <a:p>
            <a:r>
              <a:rPr lang="en-IN" dirty="0"/>
              <a:t>                </a:t>
            </a:r>
            <a:r>
              <a:rPr lang="en-IN" dirty="0" err="1"/>
              <a:t>sh</a:t>
            </a:r>
            <a:r>
              <a:rPr lang="en-IN" dirty="0"/>
              <a:t> '</a:t>
            </a:r>
            <a:r>
              <a:rPr lang="en-IN" dirty="0" err="1"/>
              <a:t>mvn</a:t>
            </a:r>
            <a:r>
              <a:rPr lang="en-IN" dirty="0"/>
              <a:t> test'</a:t>
            </a:r>
          </a:p>
          <a:p>
            <a:r>
              <a:rPr lang="en-IN" dirty="0"/>
              <a:t>            }</a:t>
            </a:r>
          </a:p>
          <a:p>
            <a:r>
              <a:rPr lang="en-IN" dirty="0"/>
              <a:t>        </a:t>
            </a:r>
            <a:r>
              <a:rPr lang="en-IN" dirty="0" smtClean="0"/>
              <a:t>}</a:t>
            </a:r>
          </a:p>
          <a:p>
            <a:r>
              <a:rPr lang="en-IN" dirty="0" smtClean="0"/>
              <a:t>        stage</a:t>
            </a:r>
            <a:r>
              <a:rPr lang="en-IN" dirty="0"/>
              <a:t>("</a:t>
            </a:r>
            <a:r>
              <a:rPr lang="en-IN" dirty="0" err="1"/>
              <a:t>Sonarqube</a:t>
            </a:r>
            <a:r>
              <a:rPr lang="en-IN" dirty="0"/>
              <a:t> Analysis "){</a:t>
            </a:r>
          </a:p>
          <a:p>
            <a:r>
              <a:rPr lang="en-IN" dirty="0"/>
              <a:t>            steps{</a:t>
            </a:r>
          </a:p>
          <a:p>
            <a:r>
              <a:rPr lang="en-IN" dirty="0"/>
              <a:t>                </a:t>
            </a:r>
            <a:r>
              <a:rPr lang="en-IN" dirty="0" err="1"/>
              <a:t>withSonarQubeEnv</a:t>
            </a:r>
            <a:r>
              <a:rPr lang="en-IN" dirty="0"/>
              <a:t>('sonar-server') {</a:t>
            </a:r>
          </a:p>
          <a:p>
            <a:r>
              <a:rPr lang="en-IN" dirty="0"/>
              <a:t>                    </a:t>
            </a:r>
            <a:r>
              <a:rPr lang="en-IN" dirty="0" err="1"/>
              <a:t>sh</a:t>
            </a:r>
            <a:r>
              <a:rPr lang="en-IN" dirty="0"/>
              <a:t> ''' $SCANNER_HOME/bin/sonar-scanner -</a:t>
            </a:r>
            <a:r>
              <a:rPr lang="en-IN" dirty="0" err="1"/>
              <a:t>Dsonar.projectName</a:t>
            </a:r>
            <a:r>
              <a:rPr lang="en-IN" dirty="0"/>
              <a:t>=</a:t>
            </a:r>
            <a:r>
              <a:rPr lang="en-IN" dirty="0" err="1"/>
              <a:t>Petshop</a:t>
            </a:r>
            <a:r>
              <a:rPr lang="en-IN" dirty="0"/>
              <a:t> \</a:t>
            </a:r>
          </a:p>
          <a:p>
            <a:r>
              <a:rPr lang="en-IN" dirty="0"/>
              <a:t>                    -</a:t>
            </a:r>
            <a:r>
              <a:rPr lang="en-IN" dirty="0" err="1"/>
              <a:t>Dsonar.java.binaries</a:t>
            </a:r>
            <a:r>
              <a:rPr lang="en-IN" dirty="0"/>
              <a:t>=. \</a:t>
            </a:r>
          </a:p>
          <a:p>
            <a:r>
              <a:rPr lang="en-IN" dirty="0"/>
              <a:t>                    -</a:t>
            </a:r>
            <a:r>
              <a:rPr lang="en-IN" dirty="0" err="1"/>
              <a:t>Dsonar.projectKey</a:t>
            </a:r>
            <a:r>
              <a:rPr lang="en-IN" dirty="0"/>
              <a:t>=</a:t>
            </a:r>
            <a:r>
              <a:rPr lang="en-IN" dirty="0" err="1"/>
              <a:t>Petshop</a:t>
            </a:r>
            <a:r>
              <a:rPr lang="en-IN" dirty="0"/>
              <a:t> '''</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3548216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904"/>
            <a:ext cx="12192000" cy="6885903"/>
          </a:xfrm>
        </p:spPr>
        <p:txBody>
          <a:bodyPr/>
          <a:lstStyle/>
          <a:p>
            <a:r>
              <a:rPr lang="en-IN" dirty="0"/>
              <a:t>stage("quality gate"){</a:t>
            </a:r>
          </a:p>
          <a:p>
            <a:r>
              <a:rPr lang="en-IN" dirty="0"/>
              <a:t>            steps {</a:t>
            </a:r>
          </a:p>
          <a:p>
            <a:r>
              <a:rPr lang="en-IN" dirty="0"/>
              <a:t>                script {</a:t>
            </a:r>
          </a:p>
          <a:p>
            <a:r>
              <a:rPr lang="en-IN" dirty="0"/>
              <a:t>                  </a:t>
            </a:r>
            <a:r>
              <a:rPr lang="en-IN" dirty="0" err="1"/>
              <a:t>waitForQualityGate</a:t>
            </a:r>
            <a:r>
              <a:rPr lang="en-IN" dirty="0"/>
              <a:t> </a:t>
            </a:r>
            <a:r>
              <a:rPr lang="en-IN" dirty="0" err="1"/>
              <a:t>abortPipeline</a:t>
            </a:r>
            <a:r>
              <a:rPr lang="en-IN" dirty="0"/>
              <a:t>: false, </a:t>
            </a:r>
            <a:r>
              <a:rPr lang="en-IN" dirty="0" err="1"/>
              <a:t>credentialsId</a:t>
            </a:r>
            <a:r>
              <a:rPr lang="en-IN" dirty="0"/>
              <a:t>: 'Sonar-token' </a:t>
            </a:r>
          </a:p>
          <a:p>
            <a:r>
              <a:rPr lang="en-IN" dirty="0"/>
              <a:t>                }</a:t>
            </a:r>
          </a:p>
          <a:p>
            <a:r>
              <a:rPr lang="en-IN" dirty="0"/>
              <a:t>           }</a:t>
            </a:r>
          </a:p>
          <a:p>
            <a:r>
              <a:rPr lang="en-IN" dirty="0"/>
              <a:t>        }</a:t>
            </a:r>
          </a:p>
          <a:p>
            <a:r>
              <a:rPr lang="en-IN" dirty="0"/>
              <a:t>        stage ('Build war file'){</a:t>
            </a:r>
          </a:p>
          <a:p>
            <a:r>
              <a:rPr lang="en-IN" dirty="0"/>
              <a:t>            steps{</a:t>
            </a:r>
          </a:p>
          <a:p>
            <a:r>
              <a:rPr lang="en-IN" dirty="0"/>
              <a:t>                </a:t>
            </a:r>
            <a:r>
              <a:rPr lang="en-IN" dirty="0" err="1"/>
              <a:t>sh</a:t>
            </a:r>
            <a:r>
              <a:rPr lang="en-IN" dirty="0"/>
              <a:t> '</a:t>
            </a:r>
            <a:r>
              <a:rPr lang="en-IN" dirty="0" err="1"/>
              <a:t>mvn</a:t>
            </a:r>
            <a:r>
              <a:rPr lang="en-IN" dirty="0"/>
              <a:t> clean install -</a:t>
            </a:r>
            <a:r>
              <a:rPr lang="en-IN" dirty="0" err="1"/>
              <a:t>DskipTests</a:t>
            </a:r>
            <a:r>
              <a:rPr lang="en-IN" dirty="0"/>
              <a:t>=true'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180187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smtClean="0"/>
              <a:t>Sonar analysis:</a:t>
            </a:r>
          </a:p>
          <a:p>
            <a:r>
              <a:rPr lang="en-US" dirty="0"/>
              <a:t>Sonar analysis typically refers to the use of sonar technology to analyze and map underwater environments. Sonar, which stands for Sound Navigation and Ranging, works by emitting sound waves and then measuring the time it takes for those waves to bounce back after hitting an object or surface. This information is used to create maps of the seabed, detect underwater objects, and analyze water conditions</a:t>
            </a:r>
            <a:r>
              <a:rPr lang="en-US" dirty="0" smtClean="0"/>
              <a:t>.</a:t>
            </a:r>
          </a:p>
          <a:p>
            <a:r>
              <a:rPr lang="en-US" dirty="0"/>
              <a:t>There are a couple of primary types of sonar analysis</a:t>
            </a:r>
            <a:r>
              <a:rPr lang="en-US" dirty="0" smtClean="0"/>
              <a:t>:</a:t>
            </a:r>
          </a:p>
          <a:p>
            <a:r>
              <a:rPr lang="en-US" b="1" dirty="0"/>
              <a:t>Active Sonar:</a:t>
            </a:r>
            <a:r>
              <a:rPr lang="en-US" dirty="0"/>
              <a:t> </a:t>
            </a:r>
            <a:endParaRPr lang="en-US" dirty="0" smtClean="0"/>
          </a:p>
          <a:p>
            <a:r>
              <a:rPr lang="en-US" dirty="0" smtClean="0"/>
              <a:t>The </a:t>
            </a:r>
            <a:r>
              <a:rPr lang="en-US" dirty="0"/>
              <a:t>sonar system sends out a pulse or sound wave and waits for it to bounce back from objects. This is commonly used for mapping the ocean floor or locating objects</a:t>
            </a:r>
            <a:r>
              <a:rPr lang="en-US" dirty="0" smtClean="0"/>
              <a:t>.</a:t>
            </a:r>
          </a:p>
          <a:p>
            <a:r>
              <a:rPr lang="en-US" b="1" dirty="0"/>
              <a:t>Passive Sonar:</a:t>
            </a:r>
            <a:r>
              <a:rPr lang="en-US" dirty="0"/>
              <a:t> </a:t>
            </a:r>
            <a:endParaRPr lang="en-US" dirty="0" smtClean="0"/>
          </a:p>
          <a:p>
            <a:r>
              <a:rPr lang="en-US" dirty="0" smtClean="0"/>
              <a:t>This </a:t>
            </a:r>
            <a:r>
              <a:rPr lang="en-US" dirty="0"/>
              <a:t>type listens to the sounds already present in the water, such as from marine life, ships, or other activities. It's often used for surveillance or to detect underwater activity</a:t>
            </a:r>
            <a:r>
              <a:rPr lang="en-US" dirty="0" smtClean="0"/>
              <a:t>.</a:t>
            </a:r>
          </a:p>
          <a:p>
            <a:endParaRPr lang="en-US" dirty="0"/>
          </a:p>
          <a:p>
            <a:r>
              <a:rPr lang="en-US" dirty="0"/>
              <a:t>Sonar is widely used in a variety of fields, including oceanography, marine biology, underwater navigation, military applications (like submarines), and for detecting things like shipwrecks or underwater geological features.</a:t>
            </a:r>
            <a:endParaRPr lang="en-IN" dirty="0"/>
          </a:p>
        </p:txBody>
      </p:sp>
    </p:spTree>
    <p:extLst>
      <p:ext uri="{BB962C8B-B14F-4D97-AF65-F5344CB8AC3E}">
        <p14:creationId xmlns:p14="http://schemas.microsoft.com/office/powerpoint/2010/main" val="3744303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smtClean="0"/>
              <a:t> Quality gate:</a:t>
            </a:r>
          </a:p>
          <a:p>
            <a:r>
              <a:rPr lang="en-US" dirty="0"/>
              <a:t>A </a:t>
            </a:r>
            <a:r>
              <a:rPr lang="en-US" b="1" dirty="0"/>
              <a:t>quality gate</a:t>
            </a:r>
            <a:r>
              <a:rPr lang="en-US" dirty="0"/>
              <a:t> is a set of criteria or rules used to assess the quality of code or software at specific points in the development process. It’s most commonly used in software development and continuous integration (CI) practices to ensure that only high-quality code makes it through to the next stage of the development cycle</a:t>
            </a:r>
            <a:r>
              <a:rPr lang="en-US" dirty="0" smtClean="0"/>
              <a:t>.</a:t>
            </a:r>
          </a:p>
          <a:p>
            <a:r>
              <a:rPr lang="en-US" dirty="0"/>
              <a:t>In tools like </a:t>
            </a:r>
            <a:r>
              <a:rPr lang="en-US" b="1" dirty="0" err="1"/>
              <a:t>SonarQube</a:t>
            </a:r>
            <a:r>
              <a:rPr lang="en-US" dirty="0"/>
              <a:t> (a popular code quality analysis tool), a quality gate is essentially a set of conditions that must be met for the code to be considered "acceptable." If the code doesn't meet these conditions, it is flagged, and further action (like fixing issues) is required before proceeding</a:t>
            </a:r>
            <a:r>
              <a:rPr lang="en-US" dirty="0" smtClean="0"/>
              <a:t>.</a:t>
            </a:r>
          </a:p>
          <a:p>
            <a:r>
              <a:rPr lang="en-US" dirty="0"/>
              <a:t>Key components of a quality gate can include</a:t>
            </a:r>
            <a:r>
              <a:rPr lang="en-US" dirty="0" smtClean="0"/>
              <a:t>:</a:t>
            </a:r>
          </a:p>
          <a:p>
            <a:r>
              <a:rPr lang="en-US" b="1" dirty="0"/>
              <a:t>Code coverage:</a:t>
            </a:r>
            <a:r>
              <a:rPr lang="en-US" dirty="0"/>
              <a:t> A percentage of the code that is covered by automated tests. For example, a quality gate might require at least 80% of the code to be covered by tests</a:t>
            </a:r>
            <a:r>
              <a:rPr lang="en-US" dirty="0" smtClean="0"/>
              <a:t>.</a:t>
            </a:r>
          </a:p>
          <a:p>
            <a:r>
              <a:rPr lang="en-US" b="1" dirty="0"/>
              <a:t>Code duplications:</a:t>
            </a:r>
            <a:r>
              <a:rPr lang="en-US" dirty="0"/>
              <a:t> Limiting the amount of duplicated code in the system, as excessive duplication can lead to maintenance problems</a:t>
            </a:r>
            <a:r>
              <a:rPr lang="en-US" dirty="0" smtClean="0"/>
              <a:t>.</a:t>
            </a:r>
          </a:p>
          <a:p>
            <a:r>
              <a:rPr lang="en-US" b="1" dirty="0"/>
              <a:t>Bug count:</a:t>
            </a:r>
            <a:r>
              <a:rPr lang="en-US" dirty="0"/>
              <a:t> Ensuring that no new critical or major bugs are introduced</a:t>
            </a:r>
            <a:r>
              <a:rPr lang="en-US" dirty="0" smtClean="0"/>
              <a:t>.</a:t>
            </a:r>
          </a:p>
          <a:p>
            <a:r>
              <a:rPr lang="en-US" b="1" dirty="0"/>
              <a:t>Code smells:</a:t>
            </a:r>
            <a:r>
              <a:rPr lang="en-US" dirty="0"/>
              <a:t> Ensuring that the code doesn’t introduce unnecessary complexity or poor practices that could harm maintainability</a:t>
            </a:r>
            <a:r>
              <a:rPr lang="en-US" dirty="0" smtClean="0"/>
              <a:t>.</a:t>
            </a:r>
          </a:p>
          <a:p>
            <a:r>
              <a:rPr lang="en-US" b="1" dirty="0"/>
              <a:t>Security vulnerabilities:</a:t>
            </a:r>
            <a:r>
              <a:rPr lang="en-US" dirty="0"/>
              <a:t> Ensuring that no security issues are present in the codebase.</a:t>
            </a:r>
            <a:endParaRPr lang="en-IN" dirty="0"/>
          </a:p>
        </p:txBody>
      </p:sp>
    </p:spTree>
    <p:extLst>
      <p:ext uri="{BB962C8B-B14F-4D97-AF65-F5344CB8AC3E}">
        <p14:creationId xmlns:p14="http://schemas.microsoft.com/office/powerpoint/2010/main" val="2374124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save the configure page then click on Build Now</a:t>
            </a:r>
            <a:endParaRPr lang="en-IN" dirty="0"/>
          </a:p>
        </p:txBody>
      </p:sp>
      <p:pic>
        <p:nvPicPr>
          <p:cNvPr id="4" name="Picture 3"/>
          <p:cNvPicPr>
            <a:picLocks noChangeAspect="1"/>
          </p:cNvPicPr>
          <p:nvPr/>
        </p:nvPicPr>
        <p:blipFill>
          <a:blip r:embed="rId2"/>
          <a:stretch>
            <a:fillRect/>
          </a:stretch>
        </p:blipFill>
        <p:spPr>
          <a:xfrm>
            <a:off x="2120359" y="716437"/>
            <a:ext cx="5826437" cy="5552388"/>
          </a:xfrm>
          <a:prstGeom prst="rect">
            <a:avLst/>
          </a:prstGeom>
        </p:spPr>
      </p:pic>
    </p:spTree>
    <p:extLst>
      <p:ext uri="{BB962C8B-B14F-4D97-AF65-F5344CB8AC3E}">
        <p14:creationId xmlns:p14="http://schemas.microsoft.com/office/powerpoint/2010/main" val="2212071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8" y="0"/>
            <a:ext cx="12196808" cy="6857999"/>
          </a:xfrm>
        </p:spPr>
        <p:txBody>
          <a:bodyPr/>
          <a:lstStyle/>
          <a:p>
            <a:r>
              <a:rPr lang="en-US" dirty="0"/>
              <a:t>After Click on Build Now you will get success output.</a:t>
            </a:r>
            <a:endParaRPr lang="en-IN" dirty="0"/>
          </a:p>
        </p:txBody>
      </p:sp>
      <p:pic>
        <p:nvPicPr>
          <p:cNvPr id="4" name="Picture 3"/>
          <p:cNvPicPr>
            <a:picLocks noChangeAspect="1"/>
          </p:cNvPicPr>
          <p:nvPr/>
        </p:nvPicPr>
        <p:blipFill>
          <a:blip r:embed="rId2"/>
          <a:stretch>
            <a:fillRect/>
          </a:stretch>
        </p:blipFill>
        <p:spPr>
          <a:xfrm>
            <a:off x="0" y="584462"/>
            <a:ext cx="12192000" cy="6183983"/>
          </a:xfrm>
          <a:prstGeom prst="rect">
            <a:avLst/>
          </a:prstGeom>
        </p:spPr>
      </p:pic>
    </p:spTree>
    <p:extLst>
      <p:ext uri="{BB962C8B-B14F-4D97-AF65-F5344CB8AC3E}">
        <p14:creationId xmlns:p14="http://schemas.microsoft.com/office/powerpoint/2010/main" val="41059208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After success sonar analysis go to </a:t>
            </a:r>
            <a:r>
              <a:rPr lang="en-IN" b="1" dirty="0" err="1" smtClean="0"/>
              <a:t>sonarqube</a:t>
            </a:r>
            <a:r>
              <a:rPr lang="en-IN" dirty="0" smtClean="0"/>
              <a:t> , in </a:t>
            </a:r>
            <a:r>
              <a:rPr lang="en-IN" dirty="0" err="1" smtClean="0"/>
              <a:t>sonarqube</a:t>
            </a:r>
            <a:r>
              <a:rPr lang="en-IN" dirty="0" smtClean="0"/>
              <a:t> we build </a:t>
            </a:r>
            <a:r>
              <a:rPr lang="en-IN" b="1" dirty="0" err="1" smtClean="0"/>
              <a:t>petshop</a:t>
            </a:r>
            <a:r>
              <a:rPr lang="en-IN" dirty="0" smtClean="0"/>
              <a:t> project ,here we find some </a:t>
            </a:r>
            <a:r>
              <a:rPr lang="en-IN" b="1" dirty="0" smtClean="0"/>
              <a:t>bugs </a:t>
            </a:r>
            <a:r>
              <a:rPr lang="en-IN" dirty="0" smtClean="0"/>
              <a:t>and </a:t>
            </a:r>
            <a:r>
              <a:rPr lang="en-IN" b="1" dirty="0" smtClean="0"/>
              <a:t>quality gate status </a:t>
            </a:r>
            <a:r>
              <a:rPr lang="en-IN" dirty="0" smtClean="0"/>
              <a:t>is shown below.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5290"/>
            <a:ext cx="12192000" cy="5902543"/>
          </a:xfrm>
          <a:prstGeom prst="rect">
            <a:avLst/>
          </a:prstGeom>
        </p:spPr>
      </p:pic>
    </p:spTree>
    <p:extLst>
      <p:ext uri="{BB962C8B-B14F-4D97-AF65-F5344CB8AC3E}">
        <p14:creationId xmlns:p14="http://schemas.microsoft.com/office/powerpoint/2010/main" val="2249354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err="1" smtClean="0"/>
              <a:t>Expole</a:t>
            </a:r>
            <a:r>
              <a:rPr lang="en-IN" dirty="0" smtClean="0"/>
              <a:t> the above image is given below :</a:t>
            </a:r>
          </a:p>
          <a:p>
            <a:r>
              <a:rPr lang="en-IN" b="1" dirty="0"/>
              <a:t>Quality Gate Status:</a:t>
            </a:r>
            <a:r>
              <a:rPr lang="en-IN" dirty="0"/>
              <a:t> </a:t>
            </a:r>
            <a:r>
              <a:rPr lang="en-US" dirty="0"/>
              <a:t>The project has passed the quality gate, which means it meets the predefined quality standards</a:t>
            </a:r>
            <a:r>
              <a:rPr lang="en-US" dirty="0" smtClean="0"/>
              <a:t>.</a:t>
            </a:r>
          </a:p>
          <a:p>
            <a:r>
              <a:rPr lang="en-IN" b="1" dirty="0"/>
              <a:t>Measures</a:t>
            </a:r>
            <a:r>
              <a:rPr lang="en-IN" b="1" dirty="0" smtClean="0"/>
              <a:t>:</a:t>
            </a:r>
          </a:p>
          <a:p>
            <a:r>
              <a:rPr lang="en-US" b="1" dirty="0"/>
              <a:t>Reliability:</a:t>
            </a:r>
            <a:r>
              <a:rPr lang="en-US" dirty="0"/>
              <a:t> 66 bugs were found in the code.</a:t>
            </a:r>
          </a:p>
          <a:p>
            <a:r>
              <a:rPr lang="en-IN" b="1" dirty="0"/>
              <a:t>Security</a:t>
            </a:r>
            <a:r>
              <a:rPr lang="en-IN" b="1" dirty="0" smtClean="0"/>
              <a:t>:</a:t>
            </a:r>
          </a:p>
          <a:p>
            <a:r>
              <a:rPr lang="en-IN" dirty="0"/>
              <a:t>No vulnerabilities were detected.</a:t>
            </a:r>
          </a:p>
          <a:p>
            <a:r>
              <a:rPr lang="en-US" dirty="0"/>
              <a:t>2 security hotspots were identified, which are areas of code that might have security vulnerabilities.</a:t>
            </a:r>
          </a:p>
          <a:p>
            <a:r>
              <a:rPr lang="en-US" dirty="0"/>
              <a:t>0% of the code has been reviewed for security issues.</a:t>
            </a:r>
          </a:p>
          <a:p>
            <a:r>
              <a:rPr lang="en-IN" b="1" dirty="0"/>
              <a:t>Maintainability</a:t>
            </a:r>
            <a:r>
              <a:rPr lang="en-IN" b="1" dirty="0" smtClean="0"/>
              <a:t>:</a:t>
            </a:r>
          </a:p>
          <a:p>
            <a:r>
              <a:rPr lang="en-US" dirty="0"/>
              <a:t>79 code smells are present, indicating areas of code that could be improved for better maintainability.</a:t>
            </a:r>
          </a:p>
          <a:p>
            <a:r>
              <a:rPr lang="en-US" dirty="0"/>
              <a:t>0% of the code is covered by unit tests.</a:t>
            </a:r>
          </a:p>
          <a:p>
            <a:r>
              <a:rPr lang="en-US" dirty="0"/>
              <a:t>There are 28 duplicated code blocks.</a:t>
            </a:r>
          </a:p>
          <a:p>
            <a:r>
              <a:rPr lang="en-US" dirty="0"/>
              <a:t>5.2% of the code is duplicated. </a:t>
            </a:r>
          </a:p>
          <a:p>
            <a:endParaRPr lang="en-IN" dirty="0"/>
          </a:p>
        </p:txBody>
      </p:sp>
    </p:spTree>
    <p:extLst>
      <p:ext uri="{BB962C8B-B14F-4D97-AF65-F5344CB8AC3E}">
        <p14:creationId xmlns:p14="http://schemas.microsoft.com/office/powerpoint/2010/main" val="4073371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Lets see some bugs first .</a:t>
            </a:r>
          </a:p>
          <a:p>
            <a:r>
              <a:rPr lang="en-IN" b="1" dirty="0" smtClean="0"/>
              <a:t>Bug:</a:t>
            </a:r>
            <a:r>
              <a:rPr lang="en-US" dirty="0"/>
              <a:t>A </a:t>
            </a:r>
            <a:r>
              <a:rPr lang="en-US" b="1" dirty="0"/>
              <a:t>bug</a:t>
            </a:r>
            <a:r>
              <a:rPr lang="en-US" dirty="0"/>
              <a:t> in software development refers to an error, flaw, or unintended behavior in a program that causes it to operate incorrectly or produce an unexpected result. Bugs can occur at any stage of the software development life cycle, from coding to deployment, and can range from simple UI issues to critical system failures.</a:t>
            </a:r>
            <a:endParaRPr lang="en-IN" dirty="0" smtClean="0"/>
          </a:p>
          <a:p>
            <a:endParaRPr lang="en-IN" dirty="0"/>
          </a:p>
        </p:txBody>
      </p:sp>
      <p:pic>
        <p:nvPicPr>
          <p:cNvPr id="4" name="Picture 3"/>
          <p:cNvPicPr>
            <a:picLocks noChangeAspect="1"/>
          </p:cNvPicPr>
          <p:nvPr/>
        </p:nvPicPr>
        <p:blipFill>
          <a:blip r:embed="rId2"/>
          <a:stretch>
            <a:fillRect/>
          </a:stretch>
        </p:blipFill>
        <p:spPr>
          <a:xfrm>
            <a:off x="131975" y="1640264"/>
            <a:ext cx="11700235" cy="5217736"/>
          </a:xfrm>
          <a:prstGeom prst="rect">
            <a:avLst/>
          </a:prstGeom>
        </p:spPr>
      </p:pic>
    </p:spTree>
    <p:extLst>
      <p:ext uri="{BB962C8B-B14F-4D97-AF65-F5344CB8AC3E}">
        <p14:creationId xmlns:p14="http://schemas.microsoft.com/office/powerpoint/2010/main" val="3647482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 the bug is </a:t>
            </a:r>
            <a:r>
              <a:rPr lang="en-IN" b="1" dirty="0" smtClean="0"/>
              <a:t>Add “&lt;</a:t>
            </a:r>
            <a:r>
              <a:rPr lang="en-IN" b="1" dirty="0" err="1" smtClean="0"/>
              <a:t>th</a:t>
            </a:r>
            <a:r>
              <a:rPr lang="en-IN" b="1" dirty="0" smtClean="0"/>
              <a:t>&gt;”headers to this “&lt;table&gt;”</a:t>
            </a:r>
            <a:r>
              <a:rPr lang="en-IN" dirty="0" smtClean="0"/>
              <a:t>.</a:t>
            </a:r>
          </a:p>
          <a:p>
            <a:r>
              <a:rPr lang="en-IN" dirty="0" smtClean="0"/>
              <a:t>In the bug  </a:t>
            </a:r>
            <a:r>
              <a:rPr lang="en-IN" b="1" dirty="0" smtClean="0"/>
              <a:t>where is the issue </a:t>
            </a:r>
            <a:r>
              <a:rPr lang="en-IN" dirty="0" smtClean="0"/>
              <a:t>?  Its shown below:</a:t>
            </a:r>
            <a:endParaRPr lang="en-IN" dirty="0"/>
          </a:p>
        </p:txBody>
      </p:sp>
      <p:pic>
        <p:nvPicPr>
          <p:cNvPr id="4" name="Picture 3"/>
          <p:cNvPicPr>
            <a:picLocks noChangeAspect="1"/>
          </p:cNvPicPr>
          <p:nvPr/>
        </p:nvPicPr>
        <p:blipFill>
          <a:blip r:embed="rId2"/>
          <a:stretch>
            <a:fillRect/>
          </a:stretch>
        </p:blipFill>
        <p:spPr>
          <a:xfrm>
            <a:off x="0" y="1199360"/>
            <a:ext cx="12192000" cy="5658640"/>
          </a:xfrm>
          <a:prstGeom prst="rect">
            <a:avLst/>
          </a:prstGeom>
        </p:spPr>
      </p:pic>
    </p:spTree>
    <p:extLst>
      <p:ext uri="{BB962C8B-B14F-4D97-AF65-F5344CB8AC3E}">
        <p14:creationId xmlns:p14="http://schemas.microsoft.com/office/powerpoint/2010/main" val="254154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err="1"/>
              <a:t>Sonarqube</a:t>
            </a:r>
            <a:r>
              <a:rPr lang="en-US" b="1" dirty="0"/>
              <a:t> Jenkins Integration:</a:t>
            </a:r>
            <a:r>
              <a:rPr lang="en-US" dirty="0"/>
              <a:t> </a:t>
            </a:r>
            <a:endParaRPr lang="en-US" dirty="0" smtClean="0"/>
          </a:p>
          <a:p>
            <a:r>
              <a:rPr lang="en-US" b="1" dirty="0"/>
              <a:t>Step-1:</a:t>
            </a:r>
            <a:r>
              <a:rPr lang="en-US" dirty="0"/>
              <a:t> </a:t>
            </a:r>
            <a:endParaRPr lang="en-US" dirty="0" smtClean="0"/>
          </a:p>
          <a:p>
            <a:r>
              <a:rPr lang="en-US" dirty="0"/>
              <a:t>First Need to Create one EC2 instance in AWS </a:t>
            </a:r>
            <a:r>
              <a:rPr lang="en-US" dirty="0" smtClean="0"/>
              <a:t>Console</a:t>
            </a:r>
          </a:p>
          <a:p>
            <a:r>
              <a:rPr lang="en-US" dirty="0"/>
              <a:t>First click on launch instance in EC2 dashboard</a:t>
            </a:r>
            <a:endParaRPr lang="en-IN" dirty="0"/>
          </a:p>
        </p:txBody>
      </p:sp>
      <p:pic>
        <p:nvPicPr>
          <p:cNvPr id="4" name="Picture 3"/>
          <p:cNvPicPr>
            <a:picLocks noChangeAspect="1"/>
          </p:cNvPicPr>
          <p:nvPr/>
        </p:nvPicPr>
        <p:blipFill>
          <a:blip r:embed="rId2"/>
          <a:stretch>
            <a:fillRect/>
          </a:stretch>
        </p:blipFill>
        <p:spPr>
          <a:xfrm>
            <a:off x="147483" y="1897627"/>
            <a:ext cx="11906865" cy="4660490"/>
          </a:xfrm>
          <a:prstGeom prst="rect">
            <a:avLst/>
          </a:prstGeom>
        </p:spPr>
      </p:pic>
    </p:spTree>
    <p:extLst>
      <p:ext uri="{BB962C8B-B14F-4D97-AF65-F5344CB8AC3E}">
        <p14:creationId xmlns:p14="http://schemas.microsoft.com/office/powerpoint/2010/main" val="2969050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7500" lnSpcReduction="20000"/>
          </a:bodyPr>
          <a:lstStyle/>
          <a:p>
            <a:r>
              <a:rPr lang="en-IN" dirty="0" smtClean="0"/>
              <a:t>And next </a:t>
            </a:r>
            <a:r>
              <a:rPr lang="en-IN" b="1" dirty="0" smtClean="0"/>
              <a:t>what is this an issue </a:t>
            </a:r>
            <a:r>
              <a:rPr lang="en-IN" dirty="0" smtClean="0"/>
              <a:t>in the bug is shown below :</a:t>
            </a:r>
          </a:p>
          <a:p>
            <a:r>
              <a:rPr lang="en-IN" dirty="0" smtClean="0"/>
              <a:t>First thing in the bug is :</a:t>
            </a:r>
          </a:p>
          <a:p>
            <a:r>
              <a:rPr lang="en-US" dirty="0"/>
              <a:t>Assistive technologies, such as screen readers, use </a:t>
            </a:r>
            <a:r>
              <a:rPr lang="en-US" b="1" dirty="0"/>
              <a:t>&lt;</a:t>
            </a:r>
            <a:r>
              <a:rPr lang="en-US" b="1" dirty="0" err="1"/>
              <a:t>th</a:t>
            </a:r>
            <a:r>
              <a:rPr lang="en-US" b="1" dirty="0"/>
              <a:t>&gt; </a:t>
            </a:r>
            <a:r>
              <a:rPr lang="en-US" dirty="0"/>
              <a:t>headers to provide some context when users navigates a table. Without it the user gets rapidly lost in the flow of </a:t>
            </a:r>
            <a:r>
              <a:rPr lang="en-US" dirty="0" smtClean="0"/>
              <a:t>data</a:t>
            </a:r>
          </a:p>
          <a:p>
            <a:r>
              <a:rPr lang="en-US" dirty="0"/>
              <a:t>Headers should be properly associated with the corresponding </a:t>
            </a:r>
            <a:r>
              <a:rPr lang="en-US" b="1" dirty="0"/>
              <a:t>&lt;td&gt; </a:t>
            </a:r>
            <a:r>
              <a:rPr lang="en-US" dirty="0"/>
              <a:t>cells by using either a scope attribute or headers and id attributes. See </a:t>
            </a:r>
            <a:r>
              <a:rPr lang="en-US" b="1" dirty="0"/>
              <a:t>W3C WAI Web Accessibility </a:t>
            </a:r>
            <a:r>
              <a:rPr lang="en-US" dirty="0"/>
              <a:t>Tutorials for more information.</a:t>
            </a:r>
            <a:endParaRPr lang="en-IN" dirty="0" smtClean="0"/>
          </a:p>
          <a:p>
            <a:r>
              <a:rPr lang="en-US" dirty="0"/>
              <a:t>This rule raises an </a:t>
            </a:r>
            <a:r>
              <a:rPr lang="en-US" dirty="0" smtClean="0"/>
              <a:t>issue </a:t>
            </a:r>
            <a:r>
              <a:rPr lang="en-US" dirty="0"/>
              <a:t>whenever a </a:t>
            </a:r>
            <a:r>
              <a:rPr lang="en-US" b="1" dirty="0"/>
              <a:t>&lt;table&gt; </a:t>
            </a:r>
            <a:r>
              <a:rPr lang="en-US" dirty="0"/>
              <a:t>does not contain any </a:t>
            </a:r>
            <a:r>
              <a:rPr lang="en-US" b="1" dirty="0"/>
              <a:t>&lt;</a:t>
            </a:r>
            <a:r>
              <a:rPr lang="en-US" b="1" dirty="0" err="1"/>
              <a:t>th</a:t>
            </a:r>
            <a:r>
              <a:rPr lang="en-US" b="1" dirty="0"/>
              <a:t>&gt; </a:t>
            </a:r>
            <a:r>
              <a:rPr lang="en-US" dirty="0"/>
              <a:t>elements</a:t>
            </a:r>
            <a:r>
              <a:rPr lang="en-US" dirty="0" smtClean="0"/>
              <a:t>.</a:t>
            </a:r>
          </a:p>
          <a:p>
            <a:r>
              <a:rPr lang="en-IN" b="1" dirty="0"/>
              <a:t>Compliant Solution</a:t>
            </a:r>
          </a:p>
          <a:p>
            <a:r>
              <a:rPr lang="en-US" dirty="0"/>
              <a:t>&lt;table&gt;</a:t>
            </a:r>
          </a:p>
          <a:p>
            <a:r>
              <a:rPr lang="en-US" dirty="0"/>
              <a:t>  &lt;</a:t>
            </a:r>
            <a:r>
              <a:rPr lang="en-US" dirty="0" err="1"/>
              <a:t>tr</a:t>
            </a:r>
            <a:r>
              <a:rPr lang="en-US" dirty="0"/>
              <a:t>&gt;</a:t>
            </a:r>
          </a:p>
          <a:p>
            <a:r>
              <a:rPr lang="en-US" dirty="0"/>
              <a:t>    &lt;</a:t>
            </a:r>
            <a:r>
              <a:rPr lang="en-US" dirty="0" err="1"/>
              <a:t>th</a:t>
            </a:r>
            <a:r>
              <a:rPr lang="en-US" dirty="0"/>
              <a:t> scope="col"&gt;Name&lt;/</a:t>
            </a:r>
            <a:r>
              <a:rPr lang="en-US" dirty="0" err="1"/>
              <a:t>th</a:t>
            </a:r>
            <a:r>
              <a:rPr lang="en-US" dirty="0"/>
              <a:t>&gt;</a:t>
            </a:r>
          </a:p>
          <a:p>
            <a:r>
              <a:rPr lang="en-US" dirty="0"/>
              <a:t>    &lt;</a:t>
            </a:r>
            <a:r>
              <a:rPr lang="en-US" dirty="0" err="1"/>
              <a:t>th</a:t>
            </a:r>
            <a:r>
              <a:rPr lang="en-US" dirty="0"/>
              <a:t> scope="col"&gt;Age&lt;/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&lt;td&gt;John Doe&lt;/td&gt;</a:t>
            </a:r>
          </a:p>
          <a:p>
            <a:r>
              <a:rPr lang="en-US" dirty="0"/>
              <a:t>    &lt;td&gt;24&lt;/td&gt;</a:t>
            </a:r>
          </a:p>
          <a:p>
            <a:r>
              <a:rPr lang="en-US" dirty="0"/>
              <a:t>  &lt;/</a:t>
            </a:r>
            <a:r>
              <a:rPr lang="en-US" dirty="0" err="1"/>
              <a:t>tr</a:t>
            </a:r>
            <a:r>
              <a:rPr lang="en-US" dirty="0"/>
              <a:t>&gt;</a:t>
            </a:r>
          </a:p>
          <a:p>
            <a:r>
              <a:rPr lang="en-US" dirty="0"/>
              <a:t>  &lt;</a:t>
            </a:r>
            <a:r>
              <a:rPr lang="en-US" dirty="0" err="1"/>
              <a:t>tr</a:t>
            </a:r>
            <a:r>
              <a:rPr lang="en-US" dirty="0"/>
              <a:t>&gt;</a:t>
            </a:r>
          </a:p>
          <a:p>
            <a:r>
              <a:rPr lang="en-US" dirty="0"/>
              <a:t>    &lt;td&gt;Alice Doe&lt;/td&gt;</a:t>
            </a:r>
          </a:p>
          <a:p>
            <a:r>
              <a:rPr lang="en-US" dirty="0"/>
              <a:t>    &lt;td&gt;54&lt;/td&gt;</a:t>
            </a:r>
          </a:p>
          <a:p>
            <a:r>
              <a:rPr lang="en-US" dirty="0"/>
              <a:t>  &lt;/</a:t>
            </a:r>
            <a:r>
              <a:rPr lang="en-US" dirty="0" err="1"/>
              <a:t>tr</a:t>
            </a:r>
            <a:r>
              <a:rPr lang="en-US" dirty="0"/>
              <a:t>&gt;</a:t>
            </a:r>
          </a:p>
          <a:p>
            <a:r>
              <a:rPr lang="en-US" dirty="0"/>
              <a:t>&lt;/table&gt;</a:t>
            </a:r>
            <a:endParaRPr lang="en-IN" dirty="0"/>
          </a:p>
        </p:txBody>
      </p:sp>
    </p:spTree>
    <p:extLst>
      <p:ext uri="{BB962C8B-B14F-4D97-AF65-F5344CB8AC3E}">
        <p14:creationId xmlns:p14="http://schemas.microsoft.com/office/powerpoint/2010/main" val="2576376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And next the bug is </a:t>
            </a:r>
            <a:r>
              <a:rPr lang="en-US" b="1" dirty="0"/>
              <a:t>Add a description to this table</a:t>
            </a:r>
            <a:r>
              <a:rPr lang="en-US" b="1" dirty="0" smtClean="0"/>
              <a:t>.</a:t>
            </a:r>
          </a:p>
          <a:p>
            <a:r>
              <a:rPr lang="en-US" dirty="0" smtClean="0"/>
              <a:t>In the bug </a:t>
            </a:r>
            <a:r>
              <a:rPr lang="en-US" b="1" dirty="0" smtClean="0"/>
              <a:t>where is the issue ?</a:t>
            </a:r>
            <a:endParaRPr lang="en-US" b="1" dirty="0"/>
          </a:p>
          <a:p>
            <a:endParaRPr lang="en-IN" dirty="0"/>
          </a:p>
        </p:txBody>
      </p:sp>
      <p:pic>
        <p:nvPicPr>
          <p:cNvPr id="4" name="Picture 3"/>
          <p:cNvPicPr>
            <a:picLocks noChangeAspect="1"/>
          </p:cNvPicPr>
          <p:nvPr/>
        </p:nvPicPr>
        <p:blipFill>
          <a:blip r:embed="rId2"/>
          <a:stretch>
            <a:fillRect/>
          </a:stretch>
        </p:blipFill>
        <p:spPr>
          <a:xfrm>
            <a:off x="0" y="867266"/>
            <a:ext cx="12192000" cy="5990734"/>
          </a:xfrm>
          <a:prstGeom prst="rect">
            <a:avLst/>
          </a:prstGeom>
        </p:spPr>
      </p:pic>
    </p:spTree>
    <p:extLst>
      <p:ext uri="{BB962C8B-B14F-4D97-AF65-F5344CB8AC3E}">
        <p14:creationId xmlns:p14="http://schemas.microsoft.com/office/powerpoint/2010/main" val="283772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t>And next </a:t>
            </a:r>
            <a:r>
              <a:rPr lang="en-IN" b="1" dirty="0"/>
              <a:t>what is this an issue </a:t>
            </a:r>
            <a:r>
              <a:rPr lang="en-IN" dirty="0"/>
              <a:t>in the bug is shown below </a:t>
            </a:r>
            <a:r>
              <a:rPr lang="en-IN" dirty="0" smtClean="0"/>
              <a:t>:</a:t>
            </a:r>
          </a:p>
          <a:p>
            <a:r>
              <a:rPr lang="en-US" dirty="0"/>
              <a:t>In order to be accessible to visually impaired users, it is important that tables provides a description of its content before the data is accessed</a:t>
            </a:r>
            <a:r>
              <a:rPr lang="en-US" dirty="0" smtClean="0"/>
              <a:t>.</a:t>
            </a:r>
          </a:p>
          <a:p>
            <a:r>
              <a:rPr lang="en-US" dirty="0"/>
              <a:t>The simplest way to do it, and also the one recommended by </a:t>
            </a:r>
            <a:r>
              <a:rPr lang="en-US" b="1" dirty="0"/>
              <a:t>WCAG2 </a:t>
            </a:r>
            <a:r>
              <a:rPr lang="en-US" dirty="0"/>
              <a:t>is to add a </a:t>
            </a:r>
            <a:r>
              <a:rPr lang="en-US" b="1" dirty="0"/>
              <a:t>&lt;caption&gt; </a:t>
            </a:r>
            <a:r>
              <a:rPr lang="en-US" dirty="0"/>
              <a:t>element inside the </a:t>
            </a:r>
            <a:r>
              <a:rPr lang="en-US" b="1" dirty="0"/>
              <a:t>&lt;table&gt;.</a:t>
            </a:r>
            <a:endParaRPr lang="en-IN" b="1" dirty="0"/>
          </a:p>
          <a:p>
            <a:r>
              <a:rPr lang="en-US" dirty="0"/>
              <a:t>Other technics this rule accepts are</a:t>
            </a:r>
            <a:r>
              <a:rPr lang="en-US" dirty="0" smtClean="0"/>
              <a:t>:</a:t>
            </a:r>
          </a:p>
          <a:p>
            <a:r>
              <a:rPr lang="en-US" dirty="0"/>
              <a:t>adding a concise description via </a:t>
            </a:r>
            <a:r>
              <a:rPr lang="en-US" b="1" dirty="0"/>
              <a:t>aria-label</a:t>
            </a:r>
            <a:r>
              <a:rPr lang="en-US" dirty="0"/>
              <a:t> or </a:t>
            </a:r>
            <a:r>
              <a:rPr lang="en-US" b="1" dirty="0"/>
              <a:t>aria-</a:t>
            </a:r>
            <a:r>
              <a:rPr lang="en-US" b="1" dirty="0" err="1"/>
              <a:t>labelledby</a:t>
            </a:r>
            <a:r>
              <a:rPr lang="en-US" dirty="0"/>
              <a:t> attributes in the </a:t>
            </a:r>
            <a:r>
              <a:rPr lang="en-US" b="1" dirty="0"/>
              <a:t>&lt;table</a:t>
            </a:r>
            <a:r>
              <a:rPr lang="en-US" b="1" dirty="0" smtClean="0"/>
              <a:t>&gt;.</a:t>
            </a:r>
          </a:p>
          <a:p>
            <a:r>
              <a:rPr lang="en-US" dirty="0"/>
              <a:t>referencing a description element with an </a:t>
            </a:r>
            <a:r>
              <a:rPr lang="en-US" b="1" dirty="0"/>
              <a:t>aria-</a:t>
            </a:r>
            <a:r>
              <a:rPr lang="en-US" b="1" dirty="0" err="1"/>
              <a:t>describedby</a:t>
            </a:r>
            <a:r>
              <a:rPr lang="en-US" dirty="0"/>
              <a:t> attribute in the </a:t>
            </a:r>
            <a:r>
              <a:rPr lang="en-US" b="1" dirty="0"/>
              <a:t>&lt;table</a:t>
            </a:r>
            <a:r>
              <a:rPr lang="en-US" b="1" dirty="0" smtClean="0"/>
              <a:t>&gt;.</a:t>
            </a:r>
          </a:p>
          <a:p>
            <a:r>
              <a:rPr lang="en-US" dirty="0"/>
              <a:t>embedding the </a:t>
            </a:r>
            <a:r>
              <a:rPr lang="en-US" b="1" dirty="0"/>
              <a:t>&lt;table&gt; </a:t>
            </a:r>
            <a:r>
              <a:rPr lang="en-US" dirty="0"/>
              <a:t>inside a </a:t>
            </a:r>
            <a:r>
              <a:rPr lang="en-US" b="1" dirty="0"/>
              <a:t>&lt;figure&gt; </a:t>
            </a:r>
            <a:r>
              <a:rPr lang="en-US" dirty="0"/>
              <a:t>which also contains a </a:t>
            </a:r>
            <a:r>
              <a:rPr lang="en-US" b="1" dirty="0"/>
              <a:t>&lt;</a:t>
            </a:r>
            <a:r>
              <a:rPr lang="en-US" b="1" dirty="0" err="1"/>
              <a:t>figcaption</a:t>
            </a:r>
            <a:r>
              <a:rPr lang="en-US" b="1" dirty="0" smtClean="0"/>
              <a:t>&gt;.</a:t>
            </a:r>
          </a:p>
          <a:p>
            <a:r>
              <a:rPr lang="en-US" dirty="0"/>
              <a:t>adding a summary attribute to the </a:t>
            </a:r>
            <a:r>
              <a:rPr lang="en-US" b="1" dirty="0"/>
              <a:t>&lt;table&gt; </a:t>
            </a:r>
            <a:r>
              <a:rPr lang="en-US" dirty="0"/>
              <a:t>tag. However note that this attribute has been deprecated in </a:t>
            </a:r>
            <a:r>
              <a:rPr lang="en-US" b="1" dirty="0"/>
              <a:t>HTML5</a:t>
            </a:r>
            <a:r>
              <a:rPr lang="en-US" dirty="0" smtClean="0"/>
              <a:t>.</a:t>
            </a:r>
          </a:p>
          <a:p>
            <a:r>
              <a:rPr lang="en-IN" b="1" dirty="0"/>
              <a:t>Compliant </a:t>
            </a:r>
            <a:r>
              <a:rPr lang="en-IN" b="1" dirty="0" smtClean="0"/>
              <a:t>Solution:</a:t>
            </a:r>
          </a:p>
          <a:p>
            <a:r>
              <a:rPr lang="en-IN" dirty="0"/>
              <a:t>Adding a </a:t>
            </a:r>
            <a:r>
              <a:rPr lang="en-IN" b="1" dirty="0"/>
              <a:t>&lt;caption&gt; </a:t>
            </a:r>
            <a:r>
              <a:rPr lang="en-IN" dirty="0" smtClean="0"/>
              <a:t>element</a:t>
            </a:r>
            <a:r>
              <a:rPr lang="en-IN" dirty="0"/>
              <a:t>:</a:t>
            </a:r>
            <a:endParaRPr lang="en-IN" dirty="0" smtClean="0"/>
          </a:p>
          <a:p>
            <a:r>
              <a:rPr lang="en-US" dirty="0"/>
              <a:t>&lt;table&gt;</a:t>
            </a:r>
          </a:p>
          <a:p>
            <a:r>
              <a:rPr lang="en-US" dirty="0"/>
              <a:t>  &lt;caption&gt;New York City Marathon Results 2013&lt;/caption&gt;</a:t>
            </a:r>
          </a:p>
          <a:p>
            <a:r>
              <a:rPr lang="en-US" dirty="0"/>
              <a:t>  ...</a:t>
            </a:r>
          </a:p>
          <a:p>
            <a:r>
              <a:rPr lang="en-US" dirty="0"/>
              <a:t>&lt;/table&gt;</a:t>
            </a:r>
            <a:endParaRPr lang="en-IN" dirty="0"/>
          </a:p>
        </p:txBody>
      </p:sp>
    </p:spTree>
    <p:extLst>
      <p:ext uri="{BB962C8B-B14F-4D97-AF65-F5344CB8AC3E}">
        <p14:creationId xmlns:p14="http://schemas.microsoft.com/office/powerpoint/2010/main" val="4294010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t>Adding an </a:t>
            </a:r>
            <a:r>
              <a:rPr lang="en-IN" b="1" dirty="0"/>
              <a:t>aria-</a:t>
            </a:r>
            <a:r>
              <a:rPr lang="en-IN" b="1" dirty="0" err="1"/>
              <a:t>describedby</a:t>
            </a:r>
            <a:r>
              <a:rPr lang="en-IN" b="1" dirty="0"/>
              <a:t> </a:t>
            </a:r>
            <a:r>
              <a:rPr lang="en-IN" dirty="0"/>
              <a:t>attribute</a:t>
            </a:r>
            <a:r>
              <a:rPr lang="en-IN" dirty="0" smtClean="0"/>
              <a:t>.</a:t>
            </a:r>
          </a:p>
          <a:p>
            <a:r>
              <a:rPr lang="en-US" dirty="0"/>
              <a:t>&lt;p id="</a:t>
            </a:r>
            <a:r>
              <a:rPr lang="en-US" dirty="0" err="1"/>
              <a:t>mydesc</a:t>
            </a:r>
            <a:r>
              <a:rPr lang="en-US" dirty="0"/>
              <a:t>"&gt;New York City Marathon Results 2013&lt;/p&gt;</a:t>
            </a:r>
          </a:p>
          <a:p>
            <a:r>
              <a:rPr lang="en-US" dirty="0"/>
              <a:t>&lt;table aria-</a:t>
            </a:r>
            <a:r>
              <a:rPr lang="en-US" dirty="0" err="1"/>
              <a:t>describedby</a:t>
            </a:r>
            <a:r>
              <a:rPr lang="en-US" dirty="0"/>
              <a:t>="</a:t>
            </a:r>
            <a:r>
              <a:rPr lang="en-US" dirty="0" err="1"/>
              <a:t>mydesc</a:t>
            </a:r>
            <a:r>
              <a:rPr lang="en-US" dirty="0"/>
              <a:t>"&gt;</a:t>
            </a:r>
          </a:p>
          <a:p>
            <a:r>
              <a:rPr lang="en-US" dirty="0"/>
              <a:t>  ...</a:t>
            </a:r>
          </a:p>
          <a:p>
            <a:r>
              <a:rPr lang="en-US" dirty="0"/>
              <a:t>&lt;/table</a:t>
            </a:r>
            <a:r>
              <a:rPr lang="en-US" dirty="0" smtClean="0"/>
              <a:t>&gt;</a:t>
            </a:r>
          </a:p>
          <a:p>
            <a:endParaRPr lang="en-US" dirty="0"/>
          </a:p>
          <a:p>
            <a:r>
              <a:rPr lang="en-US" dirty="0"/>
              <a:t>Embedding the table in a &lt;figure&gt; which also contains a &lt;</a:t>
            </a:r>
            <a:r>
              <a:rPr lang="en-US" dirty="0" err="1"/>
              <a:t>figcaption</a:t>
            </a:r>
            <a:r>
              <a:rPr lang="en-US" dirty="0" smtClean="0"/>
              <a:t>&gt;.</a:t>
            </a:r>
          </a:p>
          <a:p>
            <a:r>
              <a:rPr lang="en-US" dirty="0"/>
              <a:t>&lt;figure&gt;</a:t>
            </a:r>
          </a:p>
          <a:p>
            <a:r>
              <a:rPr lang="en-US" dirty="0"/>
              <a:t>  &lt;</a:t>
            </a:r>
            <a:r>
              <a:rPr lang="en-US" dirty="0" err="1"/>
              <a:t>figcaption</a:t>
            </a:r>
            <a:r>
              <a:rPr lang="en-US" dirty="0"/>
              <a:t>&gt;New York City Marathon Results 2013&lt;/</a:t>
            </a:r>
            <a:r>
              <a:rPr lang="en-US" dirty="0" err="1"/>
              <a:t>figcaption</a:t>
            </a:r>
            <a:r>
              <a:rPr lang="en-US" dirty="0"/>
              <a:t>&gt;</a:t>
            </a:r>
          </a:p>
          <a:p>
            <a:r>
              <a:rPr lang="en-US" dirty="0"/>
              <a:t>  &lt;table&gt;</a:t>
            </a:r>
          </a:p>
          <a:p>
            <a:r>
              <a:rPr lang="en-US" dirty="0"/>
              <a:t>    ...</a:t>
            </a:r>
          </a:p>
          <a:p>
            <a:r>
              <a:rPr lang="en-US" dirty="0"/>
              <a:t>  &lt;/table&gt;</a:t>
            </a:r>
          </a:p>
          <a:p>
            <a:r>
              <a:rPr lang="en-US" dirty="0"/>
              <a:t>&lt;/figure</a:t>
            </a:r>
            <a:r>
              <a:rPr lang="en-US" dirty="0" smtClean="0"/>
              <a:t>&gt;</a:t>
            </a:r>
          </a:p>
          <a:p>
            <a:endParaRPr lang="en-IN" dirty="0"/>
          </a:p>
        </p:txBody>
      </p:sp>
    </p:spTree>
    <p:extLst>
      <p:ext uri="{BB962C8B-B14F-4D97-AF65-F5344CB8AC3E}">
        <p14:creationId xmlns:p14="http://schemas.microsoft.com/office/powerpoint/2010/main" val="456608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Adding a summary attribute. However note that this attribute has been deprecated in </a:t>
            </a:r>
            <a:r>
              <a:rPr lang="en-US" b="1" dirty="0"/>
              <a:t>HTML5</a:t>
            </a:r>
            <a:r>
              <a:rPr lang="en-US" dirty="0" smtClean="0"/>
              <a:t>.</a:t>
            </a:r>
          </a:p>
          <a:p>
            <a:endParaRPr lang="en-US" dirty="0" smtClean="0"/>
          </a:p>
          <a:p>
            <a:r>
              <a:rPr lang="en-US" dirty="0"/>
              <a:t>&lt;table summary="New York City Marathon Results 2013"&gt;</a:t>
            </a:r>
          </a:p>
          <a:p>
            <a:r>
              <a:rPr lang="en-US" dirty="0"/>
              <a:t>  ...</a:t>
            </a:r>
          </a:p>
          <a:p>
            <a:r>
              <a:rPr lang="en-US" dirty="0"/>
              <a:t>&lt;/table</a:t>
            </a:r>
            <a:r>
              <a:rPr lang="en-US" dirty="0" smtClean="0"/>
              <a:t>&gt;</a:t>
            </a:r>
          </a:p>
          <a:p>
            <a:endParaRPr lang="en-US" dirty="0"/>
          </a:p>
          <a:p>
            <a:r>
              <a:rPr lang="en-IN" dirty="0" smtClean="0"/>
              <a:t>Exceptions</a:t>
            </a:r>
          </a:p>
          <a:p>
            <a:endParaRPr lang="en-IN" dirty="0" smtClean="0"/>
          </a:p>
          <a:p>
            <a:r>
              <a:rPr lang="en-US" dirty="0"/>
              <a:t>No issue will be raised on </a:t>
            </a:r>
            <a:r>
              <a:rPr lang="en-US" b="1" dirty="0"/>
              <a:t>&lt;table&gt; </a:t>
            </a:r>
            <a:r>
              <a:rPr lang="en-US" dirty="0"/>
              <a:t>used for layout purpose, i.e. when it contains a role attribute set to "presentation" or "none". Note that using </a:t>
            </a:r>
            <a:r>
              <a:rPr lang="en-US" b="1" dirty="0"/>
              <a:t>&lt;table&gt; </a:t>
            </a:r>
            <a:r>
              <a:rPr lang="en-US" dirty="0"/>
              <a:t>for layout purpose is a bad practice</a:t>
            </a:r>
            <a:r>
              <a:rPr lang="en-US" dirty="0" smtClean="0"/>
              <a:t>.</a:t>
            </a:r>
          </a:p>
          <a:p>
            <a:r>
              <a:rPr lang="en-US" dirty="0"/>
              <a:t>No issue will be raised either on </a:t>
            </a:r>
            <a:r>
              <a:rPr lang="en-US" b="1" dirty="0"/>
              <a:t>&lt;table&gt; </a:t>
            </a:r>
            <a:r>
              <a:rPr lang="en-US" dirty="0"/>
              <a:t>containing an aria-hidden attribute set to </a:t>
            </a:r>
            <a:r>
              <a:rPr lang="en-US" b="1" dirty="0"/>
              <a:t>"true".</a:t>
            </a:r>
            <a:endParaRPr lang="en-IN" b="1" dirty="0"/>
          </a:p>
        </p:txBody>
      </p:sp>
    </p:spTree>
    <p:extLst>
      <p:ext uri="{BB962C8B-B14F-4D97-AF65-F5344CB8AC3E}">
        <p14:creationId xmlns:p14="http://schemas.microsoft.com/office/powerpoint/2010/main" val="1257953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smtClean="0"/>
              <a:t>Code smell:</a:t>
            </a:r>
          </a:p>
          <a:p>
            <a:r>
              <a:rPr lang="en-US" b="1" dirty="0"/>
              <a:t>Code smell</a:t>
            </a:r>
            <a:r>
              <a:rPr lang="en-US" dirty="0"/>
              <a:t> is a term used to describe parts of a codebase that might not be bugs or errors but indicate underlying problems, such as poor design, maintainability issues, or areas that could cause future problems. The term "smell" is used because these problems are not necessarily immediately harmful, but they suggest that something isn't quite right and could lead to more serious issues later</a:t>
            </a:r>
            <a:r>
              <a:rPr lang="en-US" dirty="0" smtClean="0"/>
              <a:t>.</a:t>
            </a:r>
          </a:p>
          <a:p>
            <a:r>
              <a:rPr lang="en-US" dirty="0" smtClean="0"/>
              <a:t>Lets see some </a:t>
            </a:r>
            <a:r>
              <a:rPr lang="en-US" b="1" dirty="0" smtClean="0"/>
              <a:t>code smell</a:t>
            </a:r>
            <a:r>
              <a:rPr lang="en-US" dirty="0" smtClean="0"/>
              <a:t>:</a:t>
            </a:r>
            <a:endParaRPr lang="en-IN" dirty="0"/>
          </a:p>
        </p:txBody>
      </p:sp>
      <p:pic>
        <p:nvPicPr>
          <p:cNvPr id="4" name="Picture 3"/>
          <p:cNvPicPr>
            <a:picLocks noChangeAspect="1"/>
          </p:cNvPicPr>
          <p:nvPr/>
        </p:nvPicPr>
        <p:blipFill>
          <a:blip r:embed="rId2"/>
          <a:stretch>
            <a:fillRect/>
          </a:stretch>
        </p:blipFill>
        <p:spPr>
          <a:xfrm>
            <a:off x="0" y="2149311"/>
            <a:ext cx="12192000" cy="4708689"/>
          </a:xfrm>
          <a:prstGeom prst="rect">
            <a:avLst/>
          </a:prstGeom>
        </p:spPr>
      </p:pic>
    </p:spTree>
    <p:extLst>
      <p:ext uri="{BB962C8B-B14F-4D97-AF65-F5344CB8AC3E}">
        <p14:creationId xmlns:p14="http://schemas.microsoft.com/office/powerpoint/2010/main" val="3989234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smtClean="0"/>
              <a:t>Lets see first is </a:t>
            </a:r>
            <a:r>
              <a:rPr lang="en-US" b="1" dirty="0" smtClean="0"/>
              <a:t>Define </a:t>
            </a:r>
            <a:r>
              <a:rPr lang="en-US" b="1" dirty="0"/>
              <a:t>and throw a dedicated exception instead of using a generic </a:t>
            </a:r>
            <a:r>
              <a:rPr lang="en-US" b="1" dirty="0" smtClean="0"/>
              <a:t>one </a:t>
            </a:r>
            <a:r>
              <a:rPr lang="en-US" dirty="0" smtClean="0"/>
              <a:t>is shown below:</a:t>
            </a:r>
            <a:endParaRPr lang="en-US" dirty="0"/>
          </a:p>
          <a:p>
            <a:endParaRPr lang="en-IN" dirty="0"/>
          </a:p>
        </p:txBody>
      </p:sp>
      <p:pic>
        <p:nvPicPr>
          <p:cNvPr id="4" name="Picture 3"/>
          <p:cNvPicPr>
            <a:picLocks noChangeAspect="1"/>
          </p:cNvPicPr>
          <p:nvPr/>
        </p:nvPicPr>
        <p:blipFill>
          <a:blip r:embed="rId2"/>
          <a:stretch>
            <a:fillRect/>
          </a:stretch>
        </p:blipFill>
        <p:spPr>
          <a:xfrm>
            <a:off x="-1" y="603314"/>
            <a:ext cx="12192001" cy="6254685"/>
          </a:xfrm>
          <a:prstGeom prst="rect">
            <a:avLst/>
          </a:prstGeom>
        </p:spPr>
      </p:pic>
    </p:spTree>
    <p:extLst>
      <p:ext uri="{BB962C8B-B14F-4D97-AF65-F5344CB8AC3E}">
        <p14:creationId xmlns:p14="http://schemas.microsoft.com/office/powerpoint/2010/main" val="1183879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b="1" dirty="0" smtClean="0"/>
              <a:t>What is this issue ?</a:t>
            </a:r>
          </a:p>
          <a:p>
            <a:r>
              <a:rPr lang="en-US" dirty="0" smtClean="0"/>
              <a:t>Using </a:t>
            </a:r>
            <a:r>
              <a:rPr lang="en-US" dirty="0"/>
              <a:t>such generic exceptions as </a:t>
            </a:r>
            <a:r>
              <a:rPr lang="en-US" b="1" dirty="0"/>
              <a:t>Error, </a:t>
            </a:r>
            <a:r>
              <a:rPr lang="en-US" b="1" dirty="0" err="1"/>
              <a:t>RuntimeException</a:t>
            </a:r>
            <a:r>
              <a:rPr lang="en-US" b="1" dirty="0"/>
              <a:t>, </a:t>
            </a:r>
            <a:r>
              <a:rPr lang="en-US" b="1" dirty="0" err="1"/>
              <a:t>Throwable</a:t>
            </a:r>
            <a:r>
              <a:rPr lang="en-US" dirty="0"/>
              <a:t>, and </a:t>
            </a:r>
            <a:r>
              <a:rPr lang="en-US" b="1" dirty="0"/>
              <a:t>Exception</a:t>
            </a:r>
            <a:r>
              <a:rPr lang="en-US" dirty="0"/>
              <a:t> prevents calling methods from handling true, system-generated exceptions differently than application-generated errors</a:t>
            </a:r>
            <a:r>
              <a:rPr lang="en-US" dirty="0" smtClean="0"/>
              <a:t>.</a:t>
            </a:r>
          </a:p>
          <a:p>
            <a:r>
              <a:rPr lang="en-IN" b="1" dirty="0"/>
              <a:t>Compliant </a:t>
            </a:r>
            <a:r>
              <a:rPr lang="en-IN" b="1" dirty="0" smtClean="0"/>
              <a:t>Solution:</a:t>
            </a:r>
          </a:p>
          <a:p>
            <a:r>
              <a:rPr lang="en-US" dirty="0"/>
              <a:t>public void foo(String bar) {</a:t>
            </a:r>
          </a:p>
          <a:p>
            <a:r>
              <a:rPr lang="en-US" dirty="0"/>
              <a:t>  throw new </a:t>
            </a:r>
            <a:r>
              <a:rPr lang="en-US" dirty="0" err="1"/>
              <a:t>MyOwnRuntimeException</a:t>
            </a:r>
            <a:r>
              <a:rPr lang="en-US" dirty="0"/>
              <a:t>("My Message");</a:t>
            </a:r>
          </a:p>
          <a:p>
            <a:r>
              <a:rPr lang="en-US" dirty="0" smtClean="0"/>
              <a:t>}</a:t>
            </a:r>
          </a:p>
          <a:p>
            <a:r>
              <a:rPr lang="en-IN" b="1" dirty="0" smtClean="0"/>
              <a:t>Exceptions</a:t>
            </a:r>
          </a:p>
          <a:p>
            <a:r>
              <a:rPr lang="en-US" dirty="0"/>
              <a:t>Generic exceptions in the signatures of overriding methods are ignored, because overriding method has to follow signature of the throw declaration in the superclass. The issue will be raised on superclass declaration of the method (or won’t be raised at all if superclass is not part of the analysis</a:t>
            </a:r>
            <a:r>
              <a:rPr lang="en-US" dirty="0" smtClean="0"/>
              <a:t>).</a:t>
            </a:r>
          </a:p>
          <a:p>
            <a:r>
              <a:rPr lang="en-US" dirty="0"/>
              <a:t>@Override</a:t>
            </a:r>
          </a:p>
          <a:p>
            <a:r>
              <a:rPr lang="en-US" dirty="0"/>
              <a:t>public void </a:t>
            </a:r>
            <a:r>
              <a:rPr lang="en-US" dirty="0" err="1"/>
              <a:t>myMethod</a:t>
            </a:r>
            <a:r>
              <a:rPr lang="en-US" dirty="0"/>
              <a:t>() throws Exception </a:t>
            </a:r>
            <a:r>
              <a:rPr lang="en-US" dirty="0" smtClean="0"/>
              <a:t>{...}</a:t>
            </a:r>
          </a:p>
          <a:p>
            <a:r>
              <a:rPr lang="en-US" b="1" dirty="0"/>
              <a:t>Generic exceptions </a:t>
            </a:r>
            <a:r>
              <a:rPr lang="en-US" dirty="0"/>
              <a:t>are also ignored in the signatures of methods that make calls to methods that throw generic exceptions</a:t>
            </a:r>
            <a:r>
              <a:rPr lang="en-US" dirty="0" smtClean="0"/>
              <a:t>.</a:t>
            </a:r>
          </a:p>
          <a:p>
            <a:r>
              <a:rPr lang="en-US" dirty="0"/>
              <a:t>public void </a:t>
            </a:r>
            <a:r>
              <a:rPr lang="en-US" dirty="0" err="1"/>
              <a:t>myOtherMethod</a:t>
            </a:r>
            <a:r>
              <a:rPr lang="en-US" dirty="0"/>
              <a:t> throws Exception {</a:t>
            </a:r>
          </a:p>
          <a:p>
            <a:r>
              <a:rPr lang="en-US" dirty="0"/>
              <a:t>  </a:t>
            </a:r>
            <a:r>
              <a:rPr lang="en-US" dirty="0" err="1"/>
              <a:t>doTheThing</a:t>
            </a:r>
            <a:r>
              <a:rPr lang="en-US" dirty="0"/>
              <a:t>();  // this method throws Exception</a:t>
            </a:r>
          </a:p>
          <a:p>
            <a:r>
              <a:rPr lang="en-US" dirty="0"/>
              <a:t>}</a:t>
            </a:r>
            <a:endParaRPr lang="en-IN" dirty="0"/>
          </a:p>
        </p:txBody>
      </p:sp>
    </p:spTree>
    <p:extLst>
      <p:ext uri="{BB962C8B-B14F-4D97-AF65-F5344CB8AC3E}">
        <p14:creationId xmlns:p14="http://schemas.microsoft.com/office/powerpoint/2010/main" val="2128306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t>Remove this deprecated "align" </a:t>
            </a:r>
            <a:r>
              <a:rPr lang="en-US" b="1" dirty="0" smtClean="0"/>
              <a:t>attribute </a:t>
            </a:r>
            <a:r>
              <a:rPr lang="en-US" dirty="0" smtClean="0"/>
              <a:t>is shown below:</a:t>
            </a:r>
            <a:endParaRPr lang="en-US" dirty="0"/>
          </a:p>
          <a:p>
            <a:endParaRPr lang="en-IN" dirty="0"/>
          </a:p>
        </p:txBody>
      </p:sp>
      <p:pic>
        <p:nvPicPr>
          <p:cNvPr id="4" name="Picture 3"/>
          <p:cNvPicPr>
            <a:picLocks noChangeAspect="1"/>
          </p:cNvPicPr>
          <p:nvPr/>
        </p:nvPicPr>
        <p:blipFill>
          <a:blip r:embed="rId2"/>
          <a:stretch>
            <a:fillRect/>
          </a:stretch>
        </p:blipFill>
        <p:spPr>
          <a:xfrm>
            <a:off x="0" y="575035"/>
            <a:ext cx="12192000" cy="6282965"/>
          </a:xfrm>
          <a:prstGeom prst="rect">
            <a:avLst/>
          </a:prstGeom>
        </p:spPr>
      </p:pic>
    </p:spTree>
    <p:extLst>
      <p:ext uri="{BB962C8B-B14F-4D97-AF65-F5344CB8AC3E}">
        <p14:creationId xmlns:p14="http://schemas.microsoft.com/office/powerpoint/2010/main" val="3915224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Why is this an issue ? Is shown below :</a:t>
            </a:r>
          </a:p>
          <a:p>
            <a:endParaRPr lang="en-IN" dirty="0"/>
          </a:p>
        </p:txBody>
      </p:sp>
      <p:pic>
        <p:nvPicPr>
          <p:cNvPr id="4" name="Picture 3"/>
          <p:cNvPicPr>
            <a:picLocks noChangeAspect="1"/>
          </p:cNvPicPr>
          <p:nvPr/>
        </p:nvPicPr>
        <p:blipFill>
          <a:blip r:embed="rId2"/>
          <a:stretch>
            <a:fillRect/>
          </a:stretch>
        </p:blipFill>
        <p:spPr>
          <a:xfrm>
            <a:off x="0" y="480767"/>
            <a:ext cx="12191999" cy="5986021"/>
          </a:xfrm>
          <a:prstGeom prst="rect">
            <a:avLst/>
          </a:prstGeom>
        </p:spPr>
      </p:pic>
    </p:spTree>
    <p:extLst>
      <p:ext uri="{BB962C8B-B14F-4D97-AF65-F5344CB8AC3E}">
        <p14:creationId xmlns:p14="http://schemas.microsoft.com/office/powerpoint/2010/main" val="31703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click on the Launch Instance Need to provide Name and select AMI (like </a:t>
            </a:r>
            <a:r>
              <a:rPr lang="en-US" dirty="0" err="1"/>
              <a:t>Linux,Ubuntu</a:t>
            </a:r>
            <a:r>
              <a:rPr lang="en-US" dirty="0"/>
              <a:t> etc…,)</a:t>
            </a:r>
            <a:endParaRPr lang="en-IN" dirty="0"/>
          </a:p>
        </p:txBody>
      </p:sp>
      <p:pic>
        <p:nvPicPr>
          <p:cNvPr id="4" name="Picture 3"/>
          <p:cNvPicPr>
            <a:picLocks noChangeAspect="1"/>
          </p:cNvPicPr>
          <p:nvPr/>
        </p:nvPicPr>
        <p:blipFill>
          <a:blip r:embed="rId2"/>
          <a:stretch>
            <a:fillRect/>
          </a:stretch>
        </p:blipFill>
        <p:spPr>
          <a:xfrm>
            <a:off x="103939" y="554296"/>
            <a:ext cx="11984122" cy="6176442"/>
          </a:xfrm>
          <a:prstGeom prst="rect">
            <a:avLst/>
          </a:prstGeom>
        </p:spPr>
      </p:pic>
    </p:spTree>
    <p:extLst>
      <p:ext uri="{BB962C8B-B14F-4D97-AF65-F5344CB8AC3E}">
        <p14:creationId xmlns:p14="http://schemas.microsoft.com/office/powerpoint/2010/main" val="12226058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45"/>
            <a:ext cx="12212594" cy="6846455"/>
          </a:xfrm>
        </p:spPr>
      </p:pic>
    </p:spTree>
    <p:extLst>
      <p:ext uri="{BB962C8B-B14F-4D97-AF65-F5344CB8AC3E}">
        <p14:creationId xmlns:p14="http://schemas.microsoft.com/office/powerpoint/2010/main" val="297754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67050"/>
          </a:xfrm>
        </p:spPr>
        <p:txBody>
          <a:bodyPr/>
          <a:lstStyle/>
          <a:p>
            <a:r>
              <a:rPr lang="en-US" dirty="0"/>
              <a:t>Then select Instance Type as t2.large and select </a:t>
            </a:r>
            <a:r>
              <a:rPr lang="en-US" dirty="0" err="1"/>
              <a:t>select</a:t>
            </a:r>
            <a:r>
              <a:rPr lang="en-US" dirty="0"/>
              <a:t> any existing key pair or create new key by click create new key pair.</a:t>
            </a:r>
            <a:endParaRPr lang="en-IN" dirty="0"/>
          </a:p>
        </p:txBody>
      </p:sp>
      <p:pic>
        <p:nvPicPr>
          <p:cNvPr id="4" name="Picture 3"/>
          <p:cNvPicPr>
            <a:picLocks noChangeAspect="1"/>
          </p:cNvPicPr>
          <p:nvPr/>
        </p:nvPicPr>
        <p:blipFill>
          <a:blip r:embed="rId2"/>
          <a:stretch>
            <a:fillRect/>
          </a:stretch>
        </p:blipFill>
        <p:spPr>
          <a:xfrm>
            <a:off x="70596" y="820133"/>
            <a:ext cx="12050807" cy="5854044"/>
          </a:xfrm>
          <a:prstGeom prst="rect">
            <a:avLst/>
          </a:prstGeom>
        </p:spPr>
      </p:pic>
    </p:spTree>
    <p:extLst>
      <p:ext uri="{BB962C8B-B14F-4D97-AF65-F5344CB8AC3E}">
        <p14:creationId xmlns:p14="http://schemas.microsoft.com/office/powerpoint/2010/main" val="171848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Then go the Network settings and then Allow the HTTP &amp; HTTPS then click on Edit then add security group with All TCP then click on Launch Instance.</a:t>
            </a:r>
            <a:endParaRPr lang="en-IN" dirty="0"/>
          </a:p>
        </p:txBody>
      </p:sp>
      <p:pic>
        <p:nvPicPr>
          <p:cNvPr id="5" name="Picture 4"/>
          <p:cNvPicPr>
            <a:picLocks noChangeAspect="1"/>
          </p:cNvPicPr>
          <p:nvPr/>
        </p:nvPicPr>
        <p:blipFill>
          <a:blip r:embed="rId2"/>
          <a:stretch>
            <a:fillRect/>
          </a:stretch>
        </p:blipFill>
        <p:spPr>
          <a:xfrm>
            <a:off x="0" y="722100"/>
            <a:ext cx="12192000" cy="5999211"/>
          </a:xfrm>
          <a:prstGeom prst="rect">
            <a:avLst/>
          </a:prstGeom>
        </p:spPr>
      </p:pic>
    </p:spTree>
    <p:extLst>
      <p:ext uri="{BB962C8B-B14F-4D97-AF65-F5344CB8AC3E}">
        <p14:creationId xmlns:p14="http://schemas.microsoft.com/office/powerpoint/2010/main" val="266230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After the Instance Created then Connect the instance with any tool(</a:t>
            </a:r>
            <a:r>
              <a:rPr lang="en-US" dirty="0" err="1"/>
              <a:t>GIT,Mobaxterm</a:t>
            </a:r>
            <a:r>
              <a:rPr lang="en-US" dirty="0"/>
              <a:t> etc..,) with SSH Key </a:t>
            </a:r>
            <a:r>
              <a:rPr lang="en-US" dirty="0" smtClean="0"/>
              <a:t>.</a:t>
            </a:r>
            <a:endParaRPr lang="en-IN" dirty="0"/>
          </a:p>
        </p:txBody>
      </p:sp>
      <p:pic>
        <p:nvPicPr>
          <p:cNvPr id="4" name="Picture 3"/>
          <p:cNvPicPr>
            <a:picLocks noChangeAspect="1"/>
          </p:cNvPicPr>
          <p:nvPr/>
        </p:nvPicPr>
        <p:blipFill>
          <a:blip r:embed="rId2"/>
          <a:stretch>
            <a:fillRect/>
          </a:stretch>
        </p:blipFill>
        <p:spPr>
          <a:xfrm>
            <a:off x="0" y="895546"/>
            <a:ext cx="12192000" cy="4685122"/>
          </a:xfrm>
          <a:prstGeom prst="rect">
            <a:avLst/>
          </a:prstGeom>
        </p:spPr>
      </p:pic>
    </p:spTree>
    <p:extLst>
      <p:ext uri="{BB962C8B-B14F-4D97-AF65-F5344CB8AC3E}">
        <p14:creationId xmlns:p14="http://schemas.microsoft.com/office/powerpoint/2010/main" val="556568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873</TotalTime>
  <Words>2197</Words>
  <Application>Microsoft Office PowerPoint</Application>
  <PresentationFormat>Widescreen</PresentationFormat>
  <Paragraphs>344</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Rockwell</vt:lpstr>
      <vt:lpstr>Rockwell Condensed</vt:lpstr>
      <vt:lpstr>Wingdings</vt:lpstr>
      <vt:lpstr>Wood Type</vt:lpstr>
      <vt:lpstr>Task-13  Deploy the ci/cd pipeline to production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the ci/cd pipeline to production</dc:title>
  <dc:creator>admin</dc:creator>
  <cp:lastModifiedBy>admin</cp:lastModifiedBy>
  <cp:revision>39</cp:revision>
  <dcterms:created xsi:type="dcterms:W3CDTF">2025-01-22T08:28:33Z</dcterms:created>
  <dcterms:modified xsi:type="dcterms:W3CDTF">2025-01-31T09:46:26Z</dcterms:modified>
</cp:coreProperties>
</file>