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2" r:id="rId15"/>
    <p:sldId id="270" r:id="rId16"/>
    <p:sldId id="273" r:id="rId17"/>
    <p:sldId id="274" r:id="rId18"/>
    <p:sldId id="275" r:id="rId19"/>
    <p:sldId id="281" r:id="rId20"/>
    <p:sldId id="276" r:id="rId21"/>
    <p:sldId id="277" r:id="rId22"/>
    <p:sldId id="278" r:id="rId23"/>
    <p:sldId id="279"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DF886B-AA3A-4DB8-84C4-B44ADD6ECE81}">
          <p14:sldIdLst>
            <p14:sldId id="256"/>
            <p14:sldId id="257"/>
            <p14:sldId id="258"/>
            <p14:sldId id="259"/>
            <p14:sldId id="260"/>
            <p14:sldId id="261"/>
            <p14:sldId id="262"/>
            <p14:sldId id="263"/>
            <p14:sldId id="264"/>
            <p14:sldId id="265"/>
            <p14:sldId id="266"/>
            <p14:sldId id="267"/>
            <p14:sldId id="269"/>
            <p14:sldId id="272"/>
            <p14:sldId id="270"/>
            <p14:sldId id="273"/>
            <p14:sldId id="274"/>
            <p14:sldId id="275"/>
            <p14:sldId id="281"/>
            <p14:sldId id="276"/>
            <p14:sldId id="277"/>
            <p14:sldId id="278"/>
            <p14:sldId id="279"/>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633889-90F4-7F29-465F-2680EBD1303B}" v="199" dt="2024-11-20T06:46:24.508"/>
    <p1510:client id="{A2C213BB-E82E-3A3B-7C51-F0927C67F4FE}" v="2918" dt="2024-11-18T07:47:47.458"/>
    <p1510:client id="{C672E185-3F0D-81AB-3E2E-87BAB90854F8}" v="81" dt="2024-11-18T08:22:58.2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11/20/2024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11/20/2024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wnload.docker.com/linux/ubuntu" TargetMode="External"/><Relationship Id="rId2" Type="http://schemas.openxmlformats.org/officeDocument/2006/relationships/hyperlink" Target="https://download.docker.com/linux/ubuntu/gp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flannel-io/flannel/releases/latest/download/kube-flannel.yml"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C71E-3BDC-46D1-8B5B-41A27AE56521}"/>
              </a:ext>
            </a:extLst>
          </p:cNvPr>
          <p:cNvSpPr>
            <a:spLocks noGrp="1"/>
          </p:cNvSpPr>
          <p:nvPr>
            <p:ph type="ctrTitle"/>
          </p:nvPr>
        </p:nvSpPr>
        <p:spPr/>
        <p:txBody>
          <a:bodyPr/>
          <a:lstStyle/>
          <a:p>
            <a:pPr algn="ctr"/>
            <a:r>
              <a:rPr lang="en-US" sz="9600" dirty="0">
                <a:latin typeface="+mn-lt"/>
              </a:rPr>
              <a:t>KUBERNETES</a:t>
            </a:r>
            <a:endParaRPr lang="en-IN" sz="9600" dirty="0">
              <a:latin typeface="+mn-lt"/>
            </a:endParaRPr>
          </a:p>
        </p:txBody>
      </p:sp>
    </p:spTree>
    <p:extLst>
      <p:ext uri="{BB962C8B-B14F-4D97-AF65-F5344CB8AC3E}">
        <p14:creationId xmlns:p14="http://schemas.microsoft.com/office/powerpoint/2010/main" val="913793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BB062-1F46-43CA-B73A-4580C10627F9}"/>
              </a:ext>
            </a:extLst>
          </p:cNvPr>
          <p:cNvSpPr>
            <a:spLocks noGrp="1"/>
          </p:cNvSpPr>
          <p:nvPr>
            <p:ph idx="4294967295"/>
          </p:nvPr>
        </p:nvSpPr>
        <p:spPr>
          <a:xfrm>
            <a:off x="-1" y="132522"/>
            <a:ext cx="10575235" cy="6725478"/>
          </a:xfrm>
        </p:spPr>
        <p:txBody>
          <a:bodyPr>
            <a:normAutofit/>
          </a:bodyPr>
          <a:lstStyle/>
          <a:p>
            <a:r>
              <a:rPr lang="en-US" sz="2000" dirty="0">
                <a:latin typeface="Arial" panose="020B0604020202020204" pitchFamily="34" charset="0"/>
                <a:cs typeface="Arial" panose="020B0604020202020204" pitchFamily="34" charset="0"/>
              </a:rPr>
              <a:t>The architecture of Kubernetes actually follows the client-server architecture. It consists of the following two main components:</a:t>
            </a:r>
          </a:p>
          <a:p>
            <a:r>
              <a:rPr lang="en-US" sz="2000" dirty="0">
                <a:latin typeface="Arial" panose="020B0604020202020204" pitchFamily="34" charset="0"/>
                <a:cs typeface="Arial" panose="020B0604020202020204" pitchFamily="34" charset="0"/>
              </a:rPr>
              <a:t>Master Node (Control Plane)</a:t>
            </a:r>
          </a:p>
          <a:p>
            <a:r>
              <a:rPr lang="en-US" sz="2000" dirty="0">
                <a:latin typeface="Arial" panose="020B0604020202020204" pitchFamily="34" charset="0"/>
                <a:cs typeface="Arial" panose="020B0604020202020204" pitchFamily="34" charset="0"/>
              </a:rPr>
              <a:t>Slave/worker node</a:t>
            </a:r>
          </a:p>
          <a:p>
            <a:pPr marL="0" indent="0">
              <a:buNone/>
            </a:pPr>
            <a:r>
              <a:rPr lang="en-IN" b="1" u="sng" dirty="0">
                <a:latin typeface="Arial" panose="020B0604020202020204" pitchFamily="34" charset="0"/>
                <a:cs typeface="Arial" panose="020B0604020202020204" pitchFamily="34" charset="0"/>
              </a:rPr>
              <a:t>Master Node or Kubernetes Control Plane</a:t>
            </a:r>
          </a:p>
          <a:p>
            <a:r>
              <a:rPr lang="en-US" sz="2000" dirty="0">
                <a:latin typeface="Arial" panose="020B0604020202020204" pitchFamily="34" charset="0"/>
                <a:cs typeface="Arial" panose="020B0604020202020204" pitchFamily="34" charset="0"/>
              </a:rPr>
              <a:t>The master node in a Kubernetes architecture is used to manage the states of a cluster. It is actually an entry point for all types of administrative tasks. In the Kubernetes cluster, more than one master node is present for checking the fault tolerance.</a:t>
            </a:r>
          </a:p>
          <a:p>
            <a:pPr marL="0" indent="0">
              <a:buNone/>
            </a:pPr>
            <a:r>
              <a:rPr lang="en-US" sz="2000" dirty="0">
                <a:latin typeface="Arial" panose="020B0604020202020204" pitchFamily="34" charset="0"/>
                <a:cs typeface="Arial" panose="020B0604020202020204" pitchFamily="34" charset="0"/>
              </a:rPr>
              <a:t>  Following are the four different components which exist in the Master    node or Kubernetes Control plane:</a:t>
            </a:r>
          </a:p>
          <a:p>
            <a:pPr marL="0" indent="0">
              <a:buNone/>
            </a:pPr>
            <a:endParaRPr lang="en-US" sz="2000" dirty="0">
              <a:latin typeface="Arial" panose="020B0604020202020204" pitchFamily="34" charset="0"/>
              <a:cs typeface="Arial" panose="020B0604020202020204" pitchFamily="34" charset="0"/>
            </a:endParaRPr>
          </a:p>
          <a:p>
            <a:pPr marL="457200" indent="-457200" algn="just">
              <a:buFont typeface="+mj-lt"/>
              <a:buAutoNum type="arabicPeriod"/>
            </a:pPr>
            <a:r>
              <a:rPr lang="en-IN" sz="2000" dirty="0">
                <a:latin typeface="Arial" panose="020B0604020202020204" pitchFamily="34" charset="0"/>
                <a:cs typeface="Arial" panose="020B0604020202020204" pitchFamily="34" charset="0"/>
              </a:rPr>
              <a:t>API Server</a:t>
            </a:r>
          </a:p>
          <a:p>
            <a:pPr marL="457200" indent="-457200" algn="just">
              <a:buFont typeface="+mj-lt"/>
              <a:buAutoNum type="arabicPeriod"/>
            </a:pPr>
            <a:r>
              <a:rPr lang="en-IN" sz="2000" dirty="0">
                <a:latin typeface="Arial" panose="020B0604020202020204" pitchFamily="34" charset="0"/>
                <a:cs typeface="Arial" panose="020B0604020202020204" pitchFamily="34" charset="0"/>
              </a:rPr>
              <a:t>Scheduler</a:t>
            </a:r>
          </a:p>
          <a:p>
            <a:pPr marL="457200" indent="-457200" algn="just">
              <a:buFont typeface="+mj-lt"/>
              <a:buAutoNum type="arabicPeriod"/>
            </a:pPr>
            <a:r>
              <a:rPr lang="en-IN" sz="2000" dirty="0">
                <a:latin typeface="Arial" panose="020B0604020202020204" pitchFamily="34" charset="0"/>
                <a:cs typeface="Arial" panose="020B0604020202020204" pitchFamily="34" charset="0"/>
              </a:rPr>
              <a:t>Controller Manager</a:t>
            </a:r>
          </a:p>
          <a:p>
            <a:pPr marL="457200" indent="-457200" algn="just">
              <a:buFont typeface="+mj-lt"/>
              <a:buAutoNum type="arabicPeriod"/>
            </a:pPr>
            <a:r>
              <a:rPr lang="en-IN" sz="2000" dirty="0">
                <a:latin typeface="Arial" panose="020B0604020202020204" pitchFamily="34" charset="0"/>
                <a:cs typeface="Arial" panose="020B0604020202020204" pitchFamily="34" charset="0"/>
              </a:rPr>
              <a:t>ETCD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3966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5492648-58A0-4A3A-B592-468CEA0E2D11}"/>
              </a:ext>
            </a:extLst>
          </p:cNvPr>
          <p:cNvSpPr>
            <a:spLocks noGrp="1"/>
          </p:cNvSpPr>
          <p:nvPr>
            <p:ph type="subTitle" idx="4294967295"/>
          </p:nvPr>
        </p:nvSpPr>
        <p:spPr>
          <a:xfrm>
            <a:off x="0" y="124691"/>
            <a:ext cx="10958945" cy="6733309"/>
          </a:xfrm>
        </p:spPr>
        <p:txBody>
          <a:bodyPr>
            <a:normAutofit lnSpcReduction="10000"/>
          </a:bodyPr>
          <a:lstStyle/>
          <a:p>
            <a:pPr marL="0" indent="0">
              <a:buNone/>
            </a:pPr>
            <a:r>
              <a:rPr lang="en-US" b="1" dirty="0">
                <a:latin typeface="Arial" panose="020B0604020202020204" pitchFamily="34" charset="0"/>
                <a:cs typeface="Arial" panose="020B0604020202020204" pitchFamily="34" charset="0"/>
              </a:rPr>
              <a:t>1. </a:t>
            </a:r>
            <a:r>
              <a:rPr lang="en-US" b="1" u="sng" dirty="0">
                <a:latin typeface="Arial" panose="020B0604020202020204" pitchFamily="34" charset="0"/>
                <a:cs typeface="Arial" panose="020B0604020202020204" pitchFamily="34" charset="0"/>
              </a:rPr>
              <a:t>API Server</a:t>
            </a:r>
            <a:r>
              <a:rPr lang="en-US" b="1"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The Kubernetes API server receives the REST commands which are sent by the user. After receiving, it validates the REST requests, process, and then executes them. After the execution of REST commands, the resulting state of a cluster is saved in '</a:t>
            </a:r>
            <a:r>
              <a:rPr lang="en-US" sz="2000" b="1" dirty="0" err="1">
                <a:latin typeface="Arial" panose="020B0604020202020204" pitchFamily="34" charset="0"/>
                <a:cs typeface="Arial" panose="020B0604020202020204" pitchFamily="34" charset="0"/>
              </a:rPr>
              <a:t>etcd</a:t>
            </a:r>
            <a:r>
              <a:rPr lang="en-US" sz="2000" dirty="0">
                <a:latin typeface="Arial" panose="020B0604020202020204" pitchFamily="34" charset="0"/>
                <a:cs typeface="Arial" panose="020B0604020202020204" pitchFamily="34" charset="0"/>
              </a:rPr>
              <a:t>' as a distributed key-value store.</a:t>
            </a:r>
          </a:p>
          <a:p>
            <a:pPr marL="0" indent="0">
              <a:buNone/>
            </a:pPr>
            <a:r>
              <a:rPr lang="en-US" b="1" dirty="0">
                <a:latin typeface="Arial" panose="020B0604020202020204" pitchFamily="34" charset="0"/>
                <a:cs typeface="Arial" panose="020B0604020202020204" pitchFamily="34" charset="0"/>
              </a:rPr>
              <a:t>2. </a:t>
            </a:r>
            <a:r>
              <a:rPr lang="en-US" b="1" u="sng" dirty="0">
                <a:latin typeface="Arial" panose="020B0604020202020204" pitchFamily="34" charset="0"/>
                <a:cs typeface="Arial" panose="020B0604020202020204" pitchFamily="34" charset="0"/>
              </a:rPr>
              <a:t>Scheduler</a:t>
            </a:r>
            <a:r>
              <a:rPr lang="en-US" b="1"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The scheduler in a master node schedules the tasks to the worker nodes. And, for every worker node, it is used to store the resource usage information.</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In other words, it is a process that is responsible for assigning pods to the available worker nodes.</a:t>
            </a:r>
          </a:p>
          <a:p>
            <a:pPr marL="0" indent="0">
              <a:lnSpc>
                <a:spcPct val="100000"/>
              </a:lnSpc>
              <a:buNone/>
            </a:pPr>
            <a:r>
              <a:rPr lang="en-US" b="1" u="sng" dirty="0">
                <a:latin typeface="Arial" panose="020B0604020202020204" pitchFamily="34" charset="0"/>
                <a:cs typeface="Arial" panose="020B0604020202020204" pitchFamily="34" charset="0"/>
              </a:rPr>
              <a:t>3. Controller Manager:-</a:t>
            </a:r>
          </a:p>
          <a:p>
            <a:r>
              <a:rPr lang="en-US" sz="1800" dirty="0">
                <a:latin typeface="Arial" panose="020B0604020202020204" pitchFamily="34" charset="0"/>
                <a:cs typeface="Arial" panose="020B0604020202020204" pitchFamily="34" charset="0"/>
              </a:rPr>
              <a:t>The</a:t>
            </a:r>
            <a:r>
              <a:rPr lang="en-US" sz="2000" dirty="0">
                <a:latin typeface="Arial" panose="020B0604020202020204" pitchFamily="34" charset="0"/>
                <a:cs typeface="Arial" panose="020B0604020202020204" pitchFamily="34" charset="0"/>
              </a:rPr>
              <a:t> Controller manager is also known as a controller. It is a daemon that executes in the non-terminating control loops. The controllers in a master node perform a task and manage the state of the cluster. In the Kubernetes, the controller manager executes the various types of controllers for handling the nodes, endpoints, etc.</a:t>
            </a:r>
          </a:p>
          <a:p>
            <a:pPr marL="0" indent="0">
              <a:buNone/>
            </a:pPr>
            <a:r>
              <a:rPr lang="en-US" b="1" dirty="0">
                <a:latin typeface="Arial" panose="020B0604020202020204" pitchFamily="34" charset="0"/>
                <a:cs typeface="Arial" panose="020B0604020202020204" pitchFamily="34" charset="0"/>
              </a:rPr>
              <a:t>4. </a:t>
            </a:r>
            <a:r>
              <a:rPr lang="en-US" b="1" u="sng" dirty="0">
                <a:latin typeface="Arial" panose="020B0604020202020204" pitchFamily="34" charset="0"/>
                <a:cs typeface="Arial" panose="020B0604020202020204" pitchFamily="34" charset="0"/>
              </a:rPr>
              <a:t>ETCD</a:t>
            </a:r>
            <a:r>
              <a:rPr lang="en-US" b="1"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It is an open-source, simple, distributed key-value storage which is used to store the cluster data. It is a part of a master node which is written in a GO programming language.</a:t>
            </a:r>
          </a:p>
          <a:p>
            <a:r>
              <a:rPr lang="en-US" sz="2000" dirty="0">
                <a:latin typeface="Arial" panose="020B0604020202020204" pitchFamily="34" charset="0"/>
                <a:cs typeface="Arial" panose="020B0604020202020204" pitchFamily="34" charset="0"/>
              </a:rPr>
              <a:t>Now, we have learned about the functioning and components of a master node; let's see what is the function of a slave/worker node and what are its components</a:t>
            </a:r>
          </a:p>
          <a:p>
            <a:endParaRPr lang="en-US" sz="2000" dirty="0">
              <a:latin typeface="Arial" panose="020B0604020202020204" pitchFamily="34" charset="0"/>
              <a:cs typeface="Arial" panose="020B0604020202020204" pitchFamily="34" charset="0"/>
            </a:endParaRPr>
          </a:p>
          <a:p>
            <a:pPr marL="0" indent="0" algn="l">
              <a:buNone/>
            </a:pPr>
            <a:endParaRPr lang="en-IN" dirty="0"/>
          </a:p>
        </p:txBody>
      </p:sp>
    </p:spTree>
    <p:extLst>
      <p:ext uri="{BB962C8B-B14F-4D97-AF65-F5344CB8AC3E}">
        <p14:creationId xmlns:p14="http://schemas.microsoft.com/office/powerpoint/2010/main" val="801816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9FC1E78-7A02-423C-A363-82CD397CD17B}"/>
              </a:ext>
            </a:extLst>
          </p:cNvPr>
          <p:cNvSpPr>
            <a:spLocks noGrp="1"/>
          </p:cNvSpPr>
          <p:nvPr>
            <p:ph type="body" idx="4294967295"/>
          </p:nvPr>
        </p:nvSpPr>
        <p:spPr>
          <a:xfrm>
            <a:off x="-1" y="263236"/>
            <a:ext cx="10584873" cy="6594764"/>
          </a:xfrm>
        </p:spPr>
        <p:txBody>
          <a:bodyPr>
            <a:normAutofit/>
          </a:bodyPr>
          <a:lstStyle/>
          <a:p>
            <a:pPr marL="0" indent="0">
              <a:buNone/>
            </a:pPr>
            <a:r>
              <a:rPr lang="en-US" b="1" u="sng" dirty="0" err="1">
                <a:latin typeface="Arial" panose="020B0604020202020204" pitchFamily="34" charset="0"/>
                <a:cs typeface="Arial" panose="020B0604020202020204" pitchFamily="34" charset="0"/>
              </a:rPr>
              <a:t>Kubelet</a:t>
            </a:r>
            <a:r>
              <a:rPr lang="en-US" b="1"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This component is an agent service that executes on each worker node in a cluster. It ensures that the pods and their containers are running smoothly. Every </a:t>
            </a:r>
            <a:r>
              <a:rPr lang="en-US" sz="2000" dirty="0" err="1">
                <a:latin typeface="Arial" panose="020B0604020202020204" pitchFamily="34" charset="0"/>
                <a:cs typeface="Arial" panose="020B0604020202020204" pitchFamily="34" charset="0"/>
              </a:rPr>
              <a:t>kubelet</a:t>
            </a:r>
            <a:r>
              <a:rPr lang="en-US" sz="2000" dirty="0">
                <a:latin typeface="Arial" panose="020B0604020202020204" pitchFamily="34" charset="0"/>
                <a:cs typeface="Arial" panose="020B0604020202020204" pitchFamily="34" charset="0"/>
              </a:rPr>
              <a:t> in each worker node communicates with the master node. It also starts, stops, and maintains the containers which are organized into pods directly by the master node.</a:t>
            </a:r>
          </a:p>
          <a:p>
            <a:pPr marL="0" indent="0">
              <a:buNone/>
            </a:pPr>
            <a:r>
              <a:rPr lang="en-US" b="1" u="sng" dirty="0" err="1">
                <a:latin typeface="Arial" panose="020B0604020202020204" pitchFamily="34" charset="0"/>
                <a:cs typeface="Arial" panose="020B0604020202020204" pitchFamily="34" charset="0"/>
              </a:rPr>
              <a:t>Kube</a:t>
            </a:r>
            <a:r>
              <a:rPr lang="en-US" b="1" u="sng" dirty="0">
                <a:latin typeface="Arial" panose="020B0604020202020204" pitchFamily="34" charset="0"/>
                <a:cs typeface="Arial" panose="020B0604020202020204" pitchFamily="34" charset="0"/>
              </a:rPr>
              <a:t>-proxy</a:t>
            </a:r>
            <a:r>
              <a:rPr lang="en-US" b="1"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It is a proxy service of Kubernetes, which is executed simply on each worker node in the cluster. The main aim of this component is request forwarding. Each node interacts with the Kubernetes services through </a:t>
            </a:r>
            <a:r>
              <a:rPr lang="en-US" sz="2000" dirty="0" err="1">
                <a:latin typeface="Arial" panose="020B0604020202020204" pitchFamily="34" charset="0"/>
                <a:cs typeface="Arial" panose="020B0604020202020204" pitchFamily="34" charset="0"/>
              </a:rPr>
              <a:t>Kube</a:t>
            </a:r>
            <a:r>
              <a:rPr lang="en-US" sz="2000" dirty="0">
                <a:latin typeface="Arial" panose="020B0604020202020204" pitchFamily="34" charset="0"/>
                <a:cs typeface="Arial" panose="020B0604020202020204" pitchFamily="34" charset="0"/>
              </a:rPr>
              <a:t>-proxy.</a:t>
            </a:r>
          </a:p>
          <a:p>
            <a:pPr marL="0" indent="0">
              <a:buNone/>
            </a:pPr>
            <a:r>
              <a:rPr lang="en-US" b="1" u="sng" dirty="0">
                <a:latin typeface="Arial" panose="020B0604020202020204" pitchFamily="34" charset="0"/>
                <a:cs typeface="Arial" panose="020B0604020202020204" pitchFamily="34" charset="0"/>
              </a:rPr>
              <a:t>Pods</a:t>
            </a:r>
            <a:r>
              <a:rPr lang="en-US" b="1"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 pod is a combination of one or more containers which logically execute together on nodes. One worker node can easily execute multiple pods.</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837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BDAB1C-AF81-42E5-A4B4-B5092138894B}"/>
              </a:ext>
            </a:extLst>
          </p:cNvPr>
          <p:cNvSpPr>
            <a:spLocks noGrp="1"/>
          </p:cNvSpPr>
          <p:nvPr>
            <p:ph type="title"/>
          </p:nvPr>
        </p:nvSpPr>
        <p:spPr>
          <a:xfrm>
            <a:off x="680321" y="753228"/>
            <a:ext cx="9613861" cy="1080938"/>
          </a:xfrm>
        </p:spPr>
        <p:txBody>
          <a:bodyPr>
            <a:normAutofit/>
          </a:bodyPr>
          <a:lstStyle/>
          <a:p>
            <a:r>
              <a:rPr lang="en-US" dirty="0"/>
              <a:t>Kubernetes Installation</a:t>
            </a:r>
            <a:endParaRPr lang="en-IN" dirty="0"/>
          </a:p>
        </p:txBody>
      </p:sp>
      <p:sp>
        <p:nvSpPr>
          <p:cNvPr id="6" name="Content Placeholder 5">
            <a:extLst>
              <a:ext uri="{FF2B5EF4-FFF2-40B4-BE49-F238E27FC236}">
                <a16:creationId xmlns:a16="http://schemas.microsoft.com/office/drawing/2014/main" id="{A86E1F00-4F04-467C-9CFD-FA7301311E74}"/>
              </a:ext>
            </a:extLst>
          </p:cNvPr>
          <p:cNvSpPr>
            <a:spLocks noGrp="1"/>
          </p:cNvSpPr>
          <p:nvPr>
            <p:ph idx="1"/>
          </p:nvPr>
        </p:nvSpPr>
        <p:spPr>
          <a:xfrm>
            <a:off x="220247" y="2250609"/>
            <a:ext cx="4021302" cy="4303806"/>
          </a:xfrm>
        </p:spPr>
        <p:txBody>
          <a:bodyPr vert="horz" lIns="91440" tIns="45720" rIns="91440" bIns="45720" rtlCol="0" anchor="t">
            <a:normAutofit/>
          </a:bodyPr>
          <a:lstStyle/>
          <a:p>
            <a:pPr>
              <a:buNone/>
            </a:pPr>
            <a:r>
              <a:rPr lang="en-US" sz="1600" dirty="0">
                <a:latin typeface="Arial"/>
                <a:ea typeface="+mn-lt"/>
                <a:cs typeface="+mn-lt"/>
              </a:rPr>
              <a:t>Before starting the installation process, ensure that the following prerequisites are met:</a:t>
            </a:r>
            <a:endParaRPr lang="en-US" sz="1600">
              <a:latin typeface="Arial"/>
              <a:cs typeface="Arial"/>
            </a:endParaRPr>
          </a:p>
          <a:p>
            <a:pPr>
              <a:buFont typeface="Arial"/>
              <a:buChar char="•"/>
            </a:pPr>
            <a:r>
              <a:rPr lang="en-US" sz="1600" dirty="0">
                <a:latin typeface="Arial"/>
                <a:ea typeface="+mn-lt"/>
                <a:cs typeface="+mn-lt"/>
              </a:rPr>
              <a:t>You have at least two Ubuntu 18.04 or higher servers available for creating the cluster.</a:t>
            </a:r>
            <a:endParaRPr lang="en-US" sz="1600">
              <a:latin typeface="Arial"/>
              <a:cs typeface="Arial"/>
            </a:endParaRPr>
          </a:p>
          <a:p>
            <a:pPr>
              <a:buFont typeface="Arial"/>
              <a:buChar char="•"/>
            </a:pPr>
            <a:r>
              <a:rPr lang="en-US" sz="1600" dirty="0">
                <a:latin typeface="Arial"/>
                <a:ea typeface="+mn-lt"/>
                <a:cs typeface="+mn-lt"/>
              </a:rPr>
              <a:t>Each server has at least 2GB of RAM and 2 CPU cores.</a:t>
            </a:r>
            <a:endParaRPr lang="en-US" sz="1600">
              <a:latin typeface="Arial"/>
              <a:cs typeface="Arial"/>
            </a:endParaRPr>
          </a:p>
          <a:p>
            <a:pPr>
              <a:buFont typeface="Arial"/>
              <a:buChar char="•"/>
            </a:pPr>
            <a:r>
              <a:rPr lang="en-US" sz="1600" dirty="0">
                <a:latin typeface="Arial"/>
                <a:ea typeface="+mn-lt"/>
                <a:cs typeface="+mn-lt"/>
              </a:rPr>
              <a:t>The servers have network connectivity to each other.</a:t>
            </a:r>
            <a:endParaRPr lang="en-US" sz="1600">
              <a:latin typeface="Arial"/>
              <a:cs typeface="Arial"/>
            </a:endParaRPr>
          </a:p>
          <a:p>
            <a:pPr>
              <a:buFont typeface="Arial"/>
              <a:buChar char="•"/>
            </a:pPr>
            <a:r>
              <a:rPr lang="en-US" sz="1600" dirty="0">
                <a:latin typeface="Arial"/>
                <a:ea typeface="+mn-lt"/>
                <a:cs typeface="+mn-lt"/>
              </a:rPr>
              <a:t>You have root access to each server.</a:t>
            </a:r>
            <a:endParaRPr lang="en-US" sz="1600" dirty="0">
              <a:latin typeface="Arial"/>
              <a:cs typeface="Arial"/>
            </a:endParaRPr>
          </a:p>
          <a:p>
            <a:pPr>
              <a:buFont typeface="Arial"/>
              <a:buChar char="•"/>
            </a:pPr>
            <a:r>
              <a:rPr lang="en-US" sz="1600" dirty="0">
                <a:latin typeface="Arial"/>
                <a:ea typeface="+mn-lt"/>
                <a:cs typeface="+mn-lt"/>
              </a:rPr>
              <a:t>I Create a 3instances,one is </a:t>
            </a:r>
            <a:r>
              <a:rPr lang="en-US" sz="1600" dirty="0" err="1">
                <a:latin typeface="Arial"/>
                <a:ea typeface="+mn-lt"/>
                <a:cs typeface="+mn-lt"/>
              </a:rPr>
              <a:t>master,and</a:t>
            </a:r>
            <a:r>
              <a:rPr lang="en-US" sz="1600" dirty="0">
                <a:latin typeface="Arial"/>
                <a:ea typeface="+mn-lt"/>
                <a:cs typeface="+mn-lt"/>
              </a:rPr>
              <a:t> another  two is agent nodes</a:t>
            </a:r>
          </a:p>
          <a:p>
            <a:pPr>
              <a:buFont typeface="Arial"/>
              <a:buChar char="•"/>
            </a:pPr>
            <a:r>
              <a:rPr lang="en-US" sz="1600" dirty="0">
                <a:latin typeface="Arial"/>
                <a:cs typeface="Arial"/>
              </a:rPr>
              <a:t>Connect with gitbash,mobaxterm,ec2 instance connect.</a:t>
            </a:r>
          </a:p>
        </p:txBody>
      </p:sp>
      <p:pic>
        <p:nvPicPr>
          <p:cNvPr id="2" name="Picture 1" descr="A screenshot of a computer&#10;&#10;Description automatically generated">
            <a:extLst>
              <a:ext uri="{FF2B5EF4-FFF2-40B4-BE49-F238E27FC236}">
                <a16:creationId xmlns:a16="http://schemas.microsoft.com/office/drawing/2014/main" id="{D2173681-1B31-2C4E-E47D-BD8E3C9DF676}"/>
              </a:ext>
            </a:extLst>
          </p:cNvPr>
          <p:cNvPicPr>
            <a:picLocks noChangeAspect="1"/>
          </p:cNvPicPr>
          <p:nvPr/>
        </p:nvPicPr>
        <p:blipFill>
          <a:blip r:embed="rId2"/>
          <a:stretch>
            <a:fillRect/>
          </a:stretch>
        </p:blipFill>
        <p:spPr>
          <a:xfrm>
            <a:off x="4769315" y="3422807"/>
            <a:ext cx="6833206" cy="190130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96657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76316C-AE12-7C26-1ACE-5B00479E1784}"/>
              </a:ext>
            </a:extLst>
          </p:cNvPr>
          <p:cNvSpPr txBox="1"/>
          <p:nvPr/>
        </p:nvSpPr>
        <p:spPr>
          <a:xfrm>
            <a:off x="23002" y="-5751"/>
            <a:ext cx="12174748"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cs typeface="Arial"/>
              </a:rPr>
              <a:t>Update the system's package list ​</a:t>
            </a:r>
          </a:p>
          <a:p>
            <a:pPr marL="342900" indent="-342900">
              <a:buFont typeface="Arial"/>
              <a:buChar char="•"/>
            </a:pPr>
            <a:r>
              <a:rPr lang="en-US" sz="2000" err="1">
                <a:latin typeface="Arial"/>
                <a:cs typeface="Arial"/>
              </a:rPr>
              <a:t>sudo</a:t>
            </a:r>
            <a:r>
              <a:rPr lang="en-US" sz="2000" dirty="0">
                <a:latin typeface="Arial"/>
                <a:cs typeface="Arial"/>
              </a:rPr>
              <a:t> </a:t>
            </a:r>
            <a:r>
              <a:rPr lang="en-US" sz="2000" err="1">
                <a:latin typeface="Arial"/>
                <a:cs typeface="Arial"/>
              </a:rPr>
              <a:t>su</a:t>
            </a:r>
            <a:endParaRPr lang="en-US" sz="2000">
              <a:latin typeface="Arial"/>
              <a:cs typeface="Arial"/>
            </a:endParaRPr>
          </a:p>
          <a:p>
            <a:pPr marL="228600" indent="-228600">
              <a:buFont typeface="Arial"/>
              <a:buChar char="•"/>
            </a:pPr>
            <a:r>
              <a:rPr lang="en-US" sz="2000" dirty="0">
                <a:latin typeface="Arial"/>
                <a:cs typeface="Arial"/>
              </a:rPr>
              <a:t>  </a:t>
            </a:r>
            <a:r>
              <a:rPr lang="en-US" sz="2000" err="1">
                <a:latin typeface="Arial"/>
                <a:cs typeface="Arial"/>
              </a:rPr>
              <a:t>sudo</a:t>
            </a:r>
            <a:r>
              <a:rPr lang="en-US" sz="2000" dirty="0">
                <a:latin typeface="Arial"/>
                <a:cs typeface="Arial"/>
              </a:rPr>
              <a:t> apt-get update​</a:t>
            </a:r>
          </a:p>
          <a:p>
            <a:endParaRPr lang="en-US" sz="2000" dirty="0">
              <a:latin typeface="Arial"/>
              <a:cs typeface="Arial"/>
            </a:endParaRPr>
          </a:p>
          <a:p>
            <a:pPr marL="342900" indent="-342900">
              <a:buFont typeface="Arial"/>
              <a:buChar char="•"/>
            </a:pPr>
            <a:r>
              <a:rPr lang="en-US" sz="2000" dirty="0">
                <a:latin typeface="Arial"/>
                <a:cs typeface="Arial"/>
              </a:rPr>
              <a:t> </a:t>
            </a:r>
            <a:r>
              <a:rPr lang="en-US" sz="2000" err="1">
                <a:latin typeface="Arial"/>
                <a:cs typeface="Arial"/>
              </a:rPr>
              <a:t>sudo</a:t>
            </a:r>
            <a:r>
              <a:rPr lang="en-US" sz="2000" dirty="0">
                <a:latin typeface="Arial"/>
                <a:cs typeface="Arial"/>
              </a:rPr>
              <a:t> apt install apt-transport-https curl -y​</a:t>
            </a:r>
          </a:p>
          <a:p>
            <a:pPr marL="228600" indent="-228600">
              <a:buFont typeface="Arial"/>
              <a:buChar char="•"/>
            </a:pPr>
            <a:endParaRPr lang="en-US" sz="2000" dirty="0">
              <a:latin typeface="Arial"/>
              <a:cs typeface="Arial"/>
            </a:endParaRPr>
          </a:p>
          <a:p>
            <a:pPr marL="285750" indent="-285750">
              <a:buFont typeface="Arial"/>
              <a:buChar char="•"/>
            </a:pPr>
            <a:r>
              <a:rPr lang="en-US" sz="2400" b="1" dirty="0">
                <a:latin typeface="Arial"/>
                <a:cs typeface="Arial"/>
              </a:rPr>
              <a:t>To install </a:t>
            </a:r>
            <a:r>
              <a:rPr lang="en-US" sz="2400" b="1" dirty="0" err="1">
                <a:latin typeface="Arial"/>
                <a:cs typeface="Arial"/>
              </a:rPr>
              <a:t>Containerd</a:t>
            </a:r>
            <a:r>
              <a:rPr lang="en-US" sz="2400" b="1" dirty="0">
                <a:latin typeface="Arial"/>
                <a:cs typeface="Arial"/>
              </a:rPr>
              <a:t>, use the following commands:</a:t>
            </a:r>
          </a:p>
          <a:p>
            <a:pPr marL="285750" indent="-285750">
              <a:buFont typeface="Arial"/>
              <a:buChar char="•"/>
            </a:pPr>
            <a:endParaRPr lang="en-US" sz="2000" dirty="0">
              <a:latin typeface="Arial"/>
              <a:cs typeface="Arial"/>
            </a:endParaRPr>
          </a:p>
          <a:p>
            <a:pPr marL="342900" indent="-342900">
              <a:buFont typeface="Arial"/>
              <a:buChar char="•"/>
            </a:pPr>
            <a:r>
              <a:rPr lang="en-US" sz="2000" err="1">
                <a:latin typeface="Arial"/>
                <a:cs typeface="Arial"/>
              </a:rPr>
              <a:t>sudo</a:t>
            </a:r>
            <a:r>
              <a:rPr lang="en-US" sz="2000" dirty="0">
                <a:latin typeface="Arial"/>
                <a:cs typeface="Arial"/>
              </a:rPr>
              <a:t> </a:t>
            </a:r>
            <a:r>
              <a:rPr lang="en-US" sz="2000" err="1">
                <a:latin typeface="Arial"/>
                <a:cs typeface="Arial"/>
              </a:rPr>
              <a:t>mkdir</a:t>
            </a:r>
            <a:r>
              <a:rPr lang="en-US" sz="2000" dirty="0">
                <a:latin typeface="Arial"/>
                <a:cs typeface="Arial"/>
              </a:rPr>
              <a:t> -p /</a:t>
            </a:r>
            <a:r>
              <a:rPr lang="en-US" sz="2000" err="1">
                <a:latin typeface="Arial"/>
                <a:cs typeface="Arial"/>
              </a:rPr>
              <a:t>etc</a:t>
            </a:r>
            <a:r>
              <a:rPr lang="en-US" sz="2000" dirty="0">
                <a:latin typeface="Arial"/>
                <a:cs typeface="Arial"/>
              </a:rPr>
              <a:t>/apt/keyrings</a:t>
            </a:r>
          </a:p>
          <a:p>
            <a:pPr marL="285750" indent="-285750">
              <a:buFont typeface="Arial"/>
              <a:buChar char="•"/>
            </a:pPr>
            <a:endParaRPr lang="en-US" sz="2000" dirty="0">
              <a:latin typeface="Arial"/>
              <a:cs typeface="Arial"/>
            </a:endParaRPr>
          </a:p>
          <a:p>
            <a:pPr marL="342900" indent="-342900">
              <a:buFont typeface="Arial"/>
              <a:buChar char="•"/>
            </a:pPr>
            <a:r>
              <a:rPr lang="en-US" sz="2000" dirty="0">
                <a:latin typeface="Arial"/>
                <a:cs typeface="Arial"/>
              </a:rPr>
              <a:t>curl -</a:t>
            </a:r>
            <a:r>
              <a:rPr lang="en-US" sz="2000" err="1">
                <a:latin typeface="Arial"/>
                <a:cs typeface="Arial"/>
              </a:rPr>
              <a:t>fsSL</a:t>
            </a:r>
            <a:r>
              <a:rPr lang="en-US" sz="2000" dirty="0">
                <a:latin typeface="Arial"/>
                <a:cs typeface="Arial"/>
              </a:rPr>
              <a:t> </a:t>
            </a:r>
            <a:r>
              <a:rPr lang="en-US" sz="2000" dirty="0">
                <a:latin typeface="Arial"/>
                <a:cs typeface="Arial"/>
                <a:hlinkClick r:id="rId2"/>
              </a:rPr>
              <a:t>https://download.docker.com/linux/ubuntu/gpg</a:t>
            </a:r>
            <a:r>
              <a:rPr lang="en-US" sz="2000" dirty="0">
                <a:latin typeface="Arial"/>
                <a:cs typeface="Arial"/>
              </a:rPr>
              <a:t> | </a:t>
            </a:r>
            <a:r>
              <a:rPr lang="en-US" sz="2000" err="1">
                <a:latin typeface="Arial"/>
                <a:cs typeface="Arial"/>
              </a:rPr>
              <a:t>sudo</a:t>
            </a:r>
            <a:r>
              <a:rPr lang="en-US" sz="2000" dirty="0">
                <a:latin typeface="Arial"/>
                <a:cs typeface="Arial"/>
              </a:rPr>
              <a:t> </a:t>
            </a:r>
            <a:r>
              <a:rPr lang="en-US" sz="2000" err="1">
                <a:latin typeface="Arial"/>
                <a:cs typeface="Arial"/>
              </a:rPr>
              <a:t>gpg</a:t>
            </a:r>
            <a:r>
              <a:rPr lang="en-US" sz="2000" dirty="0">
                <a:latin typeface="Arial"/>
                <a:cs typeface="Arial"/>
              </a:rPr>
              <a:t> --</a:t>
            </a:r>
            <a:r>
              <a:rPr lang="en-US" sz="2000" err="1">
                <a:latin typeface="Arial"/>
                <a:cs typeface="Arial"/>
              </a:rPr>
              <a:t>dearmor</a:t>
            </a:r>
            <a:r>
              <a:rPr lang="en-US" sz="2000" dirty="0">
                <a:latin typeface="Arial"/>
                <a:cs typeface="Arial"/>
              </a:rPr>
              <a:t> -o /</a:t>
            </a:r>
            <a:r>
              <a:rPr lang="en-US" sz="2000" err="1">
                <a:latin typeface="Arial"/>
                <a:cs typeface="Arial"/>
              </a:rPr>
              <a:t>etc</a:t>
            </a:r>
            <a:r>
              <a:rPr lang="en-US" sz="2000" dirty="0">
                <a:latin typeface="Arial"/>
                <a:cs typeface="Arial"/>
              </a:rPr>
              <a:t>/apt/keyrings/</a:t>
            </a:r>
            <a:r>
              <a:rPr lang="en-US" sz="2000" err="1">
                <a:latin typeface="Arial"/>
                <a:cs typeface="Arial"/>
              </a:rPr>
              <a:t>docker.gpg</a:t>
            </a:r>
            <a:r>
              <a:rPr lang="en-US" sz="2000" dirty="0">
                <a:latin typeface="Arial"/>
                <a:cs typeface="Arial"/>
              </a:rPr>
              <a:t/>
            </a:r>
            <a:br>
              <a:rPr lang="en-US" sz="2000" dirty="0">
                <a:latin typeface="Arial"/>
                <a:cs typeface="Arial"/>
              </a:rPr>
            </a:br>
            <a:endParaRPr lang="en-US" sz="2000">
              <a:latin typeface="Arial"/>
              <a:ea typeface="Calibri"/>
              <a:cs typeface="Calibri"/>
            </a:endParaRPr>
          </a:p>
          <a:p>
            <a:pPr marL="342900" indent="-342900">
              <a:buFont typeface="Arial"/>
              <a:buChar char="•"/>
            </a:pPr>
            <a:r>
              <a:rPr lang="en-US" sz="2000" dirty="0">
                <a:latin typeface="Arial"/>
                <a:cs typeface="Arial"/>
              </a:rPr>
              <a:t>echo "deb [arch=$(</a:t>
            </a:r>
            <a:r>
              <a:rPr lang="en-US" sz="2000" err="1">
                <a:latin typeface="Arial"/>
                <a:cs typeface="Arial"/>
              </a:rPr>
              <a:t>dpkg</a:t>
            </a:r>
            <a:r>
              <a:rPr lang="en-US" sz="2000" dirty="0">
                <a:latin typeface="Arial"/>
                <a:cs typeface="Arial"/>
              </a:rPr>
              <a:t> --print-architecture) signed-by=/</a:t>
            </a:r>
            <a:r>
              <a:rPr lang="en-US" sz="2000" err="1">
                <a:latin typeface="Arial"/>
                <a:cs typeface="Arial"/>
              </a:rPr>
              <a:t>etc</a:t>
            </a:r>
            <a:r>
              <a:rPr lang="en-US" sz="2000" dirty="0">
                <a:latin typeface="Arial"/>
                <a:cs typeface="Arial"/>
              </a:rPr>
              <a:t>/apt/keyrings/</a:t>
            </a:r>
            <a:r>
              <a:rPr lang="en-US" sz="2000" err="1">
                <a:latin typeface="Arial"/>
                <a:cs typeface="Arial"/>
              </a:rPr>
              <a:t>docker.gpg</a:t>
            </a:r>
            <a:r>
              <a:rPr lang="en-US" sz="2000" dirty="0">
                <a:latin typeface="Arial"/>
                <a:cs typeface="Arial"/>
              </a:rPr>
              <a:t>] </a:t>
            </a:r>
            <a:r>
              <a:rPr lang="en-US" sz="2000" dirty="0">
                <a:latin typeface="Arial"/>
                <a:cs typeface="Arial"/>
                <a:hlinkClick r:id="rId3"/>
              </a:rPr>
              <a:t>https://download.docker.com/linux/ubuntu</a:t>
            </a:r>
            <a:r>
              <a:rPr lang="en-US" sz="2000" dirty="0">
                <a:latin typeface="Arial"/>
                <a:cs typeface="Arial"/>
              </a:rPr>
              <a:t> $(</a:t>
            </a:r>
            <a:r>
              <a:rPr lang="en-US" sz="2000" err="1">
                <a:latin typeface="Arial"/>
                <a:cs typeface="Arial"/>
              </a:rPr>
              <a:t>lsb_release</a:t>
            </a:r>
            <a:r>
              <a:rPr lang="en-US" sz="2000" dirty="0">
                <a:latin typeface="Arial"/>
                <a:cs typeface="Arial"/>
              </a:rPr>
              <a:t> -cs) stable" | </a:t>
            </a:r>
            <a:r>
              <a:rPr lang="en-US" sz="2000" err="1">
                <a:latin typeface="Arial"/>
                <a:cs typeface="Arial"/>
              </a:rPr>
              <a:t>sudo</a:t>
            </a:r>
            <a:r>
              <a:rPr lang="en-US" sz="2000" dirty="0">
                <a:latin typeface="Arial"/>
                <a:cs typeface="Arial"/>
              </a:rPr>
              <a:t> tee /</a:t>
            </a:r>
            <a:r>
              <a:rPr lang="en-US" sz="2000" err="1">
                <a:latin typeface="Arial"/>
                <a:cs typeface="Arial"/>
              </a:rPr>
              <a:t>etc</a:t>
            </a:r>
            <a:r>
              <a:rPr lang="en-US" sz="2000" dirty="0">
                <a:latin typeface="Arial"/>
                <a:cs typeface="Arial"/>
              </a:rPr>
              <a:t>/apt/</a:t>
            </a:r>
            <a:r>
              <a:rPr lang="en-US" sz="2000" err="1">
                <a:latin typeface="Arial"/>
                <a:cs typeface="Arial"/>
              </a:rPr>
              <a:t>sources.list.d</a:t>
            </a:r>
            <a:r>
              <a:rPr lang="en-US" sz="2000" dirty="0">
                <a:latin typeface="Arial"/>
                <a:cs typeface="Arial"/>
              </a:rPr>
              <a:t>/</a:t>
            </a:r>
            <a:r>
              <a:rPr lang="en-US" sz="2000" err="1">
                <a:latin typeface="Arial"/>
                <a:cs typeface="Arial"/>
              </a:rPr>
              <a:t>docker.list</a:t>
            </a:r>
            <a:r>
              <a:rPr lang="en-US" sz="2000" dirty="0">
                <a:latin typeface="Arial"/>
                <a:cs typeface="Arial"/>
              </a:rPr>
              <a:t> &gt; /dev/null</a:t>
            </a:r>
            <a:br>
              <a:rPr lang="en-US" sz="2000" dirty="0">
                <a:latin typeface="Arial"/>
                <a:cs typeface="Arial"/>
              </a:rPr>
            </a:br>
            <a:endParaRPr lang="en-US" sz="2000">
              <a:latin typeface="Arial"/>
              <a:ea typeface="Calibri"/>
              <a:cs typeface="Calibri"/>
            </a:endParaRPr>
          </a:p>
          <a:p>
            <a:pPr marL="342900" indent="-342900">
              <a:buFont typeface="Arial"/>
              <a:buChar char="•"/>
            </a:pPr>
            <a:r>
              <a:rPr lang="en-US" sz="2000" err="1">
                <a:latin typeface="Arial"/>
                <a:cs typeface="Arial"/>
              </a:rPr>
              <a:t>sudo</a:t>
            </a:r>
            <a:r>
              <a:rPr lang="en-US" sz="2000" dirty="0">
                <a:latin typeface="Arial"/>
                <a:cs typeface="Arial"/>
              </a:rPr>
              <a:t> apt-get update</a:t>
            </a:r>
            <a:br>
              <a:rPr lang="en-US" sz="2000" dirty="0">
                <a:latin typeface="Arial"/>
                <a:cs typeface="Arial"/>
              </a:rPr>
            </a:br>
            <a:endParaRPr lang="en-US" sz="2000">
              <a:latin typeface="Arial"/>
              <a:ea typeface="Calibri"/>
              <a:cs typeface="Calibri"/>
            </a:endParaRPr>
          </a:p>
          <a:p>
            <a:pPr marL="342900" indent="-342900">
              <a:buFont typeface="Arial"/>
              <a:buChar char="•"/>
            </a:pPr>
            <a:r>
              <a:rPr lang="en-US" sz="2000" err="1">
                <a:latin typeface="Arial"/>
                <a:cs typeface="Arial"/>
              </a:rPr>
              <a:t>sudo</a:t>
            </a:r>
            <a:r>
              <a:rPr lang="en-US" sz="2000" dirty="0">
                <a:latin typeface="Arial"/>
                <a:cs typeface="Arial"/>
              </a:rPr>
              <a:t> apt-get install containerd.io</a:t>
            </a:r>
          </a:p>
          <a:p>
            <a:endParaRPr lang="en-US" sz="2400" dirty="0">
              <a:latin typeface="Arial"/>
              <a:cs typeface="Arial"/>
            </a:endParaRPr>
          </a:p>
        </p:txBody>
      </p:sp>
    </p:spTree>
    <p:extLst>
      <p:ext uri="{BB962C8B-B14F-4D97-AF65-F5344CB8AC3E}">
        <p14:creationId xmlns:p14="http://schemas.microsoft.com/office/powerpoint/2010/main" val="3602199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9A31F246-EA2E-810A-FF04-2CB9547B26B8}"/>
              </a:ext>
            </a:extLst>
          </p:cNvPr>
          <p:cNvSpPr txBox="1"/>
          <p:nvPr/>
        </p:nvSpPr>
        <p:spPr>
          <a:xfrm>
            <a:off x="78" y="4547"/>
            <a:ext cx="12059727" cy="67403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dirty="0">
                <a:latin typeface="Arial"/>
                <a:ea typeface="+mn-lt"/>
                <a:cs typeface="+mn-lt"/>
              </a:rPr>
              <a:t>Next, create the </a:t>
            </a:r>
            <a:r>
              <a:rPr lang="en-US" sz="2400" b="1" err="1">
                <a:latin typeface="Arial"/>
                <a:ea typeface="+mn-lt"/>
                <a:cs typeface="+mn-lt"/>
              </a:rPr>
              <a:t>containerd</a:t>
            </a:r>
            <a:r>
              <a:rPr lang="en-US" sz="2400" b="1" dirty="0">
                <a:latin typeface="Arial"/>
                <a:ea typeface="+mn-lt"/>
                <a:cs typeface="+mn-lt"/>
              </a:rPr>
              <a:t> configuration file using the following commands:</a:t>
            </a:r>
            <a:endParaRPr lang="en-US" sz="2400" b="1">
              <a:latin typeface="Arial"/>
              <a:cs typeface="Arial"/>
            </a:endParaRPr>
          </a:p>
          <a:p>
            <a:endParaRPr lang="en-US" sz="2400" dirty="0">
              <a:latin typeface="Arial"/>
              <a:cs typeface="Arial"/>
            </a:endParaRPr>
          </a:p>
          <a:p>
            <a:pPr marL="342900" indent="-342900">
              <a:buFont typeface="Arial"/>
              <a:buChar char="•"/>
            </a:pPr>
            <a:r>
              <a:rPr lang="en-US" sz="2000" err="1">
                <a:latin typeface="Arial"/>
                <a:cs typeface="Arial"/>
              </a:rPr>
              <a:t>sudo</a:t>
            </a:r>
            <a:r>
              <a:rPr lang="en-US" sz="2000" dirty="0">
                <a:latin typeface="Arial"/>
                <a:cs typeface="Arial"/>
              </a:rPr>
              <a:t> </a:t>
            </a:r>
            <a:r>
              <a:rPr lang="en-US" sz="2000" err="1">
                <a:latin typeface="Arial"/>
                <a:cs typeface="Arial"/>
              </a:rPr>
              <a:t>mkdir</a:t>
            </a:r>
            <a:r>
              <a:rPr lang="en-US" sz="2000" dirty="0">
                <a:latin typeface="Arial"/>
                <a:cs typeface="Arial"/>
              </a:rPr>
              <a:t> -p /</a:t>
            </a:r>
            <a:r>
              <a:rPr lang="en-US" sz="2000" err="1">
                <a:latin typeface="Arial"/>
                <a:cs typeface="Arial"/>
              </a:rPr>
              <a:t>etc</a:t>
            </a:r>
            <a:r>
              <a:rPr lang="en-US" sz="2000" dirty="0">
                <a:latin typeface="Arial"/>
                <a:cs typeface="Arial"/>
              </a:rPr>
              <a:t>/</a:t>
            </a:r>
            <a:r>
              <a:rPr lang="en-US" sz="2000" err="1">
                <a:latin typeface="Arial"/>
                <a:cs typeface="Arial"/>
              </a:rPr>
              <a:t>containerd</a:t>
            </a:r>
            <a:r>
              <a:rPr lang="en-US" sz="2000" dirty="0">
                <a:latin typeface="Arial"/>
                <a:cs typeface="Arial"/>
              </a:rPr>
              <a:t>
</a:t>
            </a:r>
          </a:p>
          <a:p>
            <a:pPr marL="342900" indent="-342900">
              <a:buFont typeface="Arial"/>
              <a:buChar char="•"/>
            </a:pPr>
            <a:r>
              <a:rPr lang="en-US" sz="2000" err="1">
                <a:latin typeface="Arial"/>
                <a:cs typeface="Arial"/>
              </a:rPr>
              <a:t>sudo</a:t>
            </a:r>
            <a:r>
              <a:rPr lang="en-US" sz="2000" dirty="0">
                <a:latin typeface="Arial"/>
                <a:cs typeface="Arial"/>
              </a:rPr>
              <a:t> </a:t>
            </a:r>
            <a:r>
              <a:rPr lang="en-US" sz="2000" err="1">
                <a:latin typeface="Arial"/>
                <a:cs typeface="Arial"/>
              </a:rPr>
              <a:t>containerd</a:t>
            </a:r>
            <a:r>
              <a:rPr lang="en-US" sz="2000" dirty="0">
                <a:latin typeface="Arial"/>
                <a:cs typeface="Arial"/>
              </a:rPr>
              <a:t> config default | </a:t>
            </a:r>
            <a:r>
              <a:rPr lang="en-US" sz="2000" err="1">
                <a:latin typeface="Arial"/>
                <a:cs typeface="Arial"/>
              </a:rPr>
              <a:t>sudo</a:t>
            </a:r>
            <a:r>
              <a:rPr lang="en-US" sz="2000" dirty="0">
                <a:latin typeface="Arial"/>
                <a:cs typeface="Arial"/>
              </a:rPr>
              <a:t> tee /</a:t>
            </a:r>
            <a:r>
              <a:rPr lang="en-US" sz="2000" err="1">
                <a:latin typeface="Arial"/>
                <a:cs typeface="Arial"/>
              </a:rPr>
              <a:t>etc</a:t>
            </a:r>
            <a:r>
              <a:rPr lang="en-US" sz="2000" dirty="0">
                <a:latin typeface="Arial"/>
                <a:cs typeface="Arial"/>
              </a:rPr>
              <a:t>/</a:t>
            </a:r>
            <a:r>
              <a:rPr lang="en-US" sz="2000" err="1">
                <a:latin typeface="Arial"/>
                <a:cs typeface="Arial"/>
              </a:rPr>
              <a:t>containerd</a:t>
            </a:r>
            <a:r>
              <a:rPr lang="en-US" sz="2000" dirty="0">
                <a:latin typeface="Arial"/>
                <a:cs typeface="Arial"/>
              </a:rPr>
              <a:t>/</a:t>
            </a:r>
            <a:r>
              <a:rPr lang="en-US" sz="2000" err="1">
                <a:latin typeface="Arial"/>
                <a:cs typeface="Arial"/>
              </a:rPr>
              <a:t>config.toml</a:t>
            </a:r>
            <a:endParaRPr lang="en-US" sz="2000">
              <a:latin typeface="Arial"/>
              <a:cs typeface="Arial"/>
            </a:endParaRPr>
          </a:p>
          <a:p>
            <a:endParaRPr lang="en-US" sz="2400" dirty="0">
              <a:latin typeface="Arial"/>
              <a:ea typeface="+mn-lt"/>
              <a:cs typeface="+mn-lt"/>
            </a:endParaRPr>
          </a:p>
          <a:p>
            <a:r>
              <a:rPr lang="en-US" sz="2400" b="1" dirty="0">
                <a:latin typeface="Arial"/>
                <a:ea typeface="+mn-lt"/>
                <a:cs typeface="+mn-lt"/>
              </a:rPr>
              <a:t>Edit the </a:t>
            </a:r>
            <a:r>
              <a:rPr lang="en-US" sz="2400" b="1" err="1">
                <a:latin typeface="Arial"/>
                <a:ea typeface="+mn-lt"/>
                <a:cs typeface="+mn-lt"/>
              </a:rPr>
              <a:t>containerd</a:t>
            </a:r>
            <a:r>
              <a:rPr lang="en-US" sz="2400" b="1" dirty="0">
                <a:latin typeface="Arial"/>
                <a:ea typeface="+mn-lt"/>
                <a:cs typeface="+mn-lt"/>
              </a:rPr>
              <a:t> configuration file to set </a:t>
            </a:r>
            <a:r>
              <a:rPr lang="en-US" sz="2400" b="1" err="1">
                <a:latin typeface="Arial"/>
                <a:ea typeface="+mn-lt"/>
                <a:cs typeface="+mn-lt"/>
              </a:rPr>
              <a:t>SystemdCgroup</a:t>
            </a:r>
            <a:r>
              <a:rPr lang="en-US" sz="2400" b="1" dirty="0">
                <a:latin typeface="Arial"/>
                <a:ea typeface="+mn-lt"/>
                <a:cs typeface="+mn-lt"/>
              </a:rPr>
              <a:t> to true</a:t>
            </a:r>
            <a:endParaRPr lang="en-US" sz="2400" b="1">
              <a:latin typeface="Arial"/>
              <a:cs typeface="Arial"/>
            </a:endParaRPr>
          </a:p>
          <a:p>
            <a:pPr marL="342900" indent="-342900">
              <a:buFont typeface="Arial"/>
              <a:buChar char="•"/>
            </a:pPr>
            <a:endParaRPr lang="en-US" sz="2400" dirty="0">
              <a:latin typeface="Arial"/>
              <a:cs typeface="Arial"/>
            </a:endParaRPr>
          </a:p>
          <a:p>
            <a:pPr marL="342900" indent="-342900">
              <a:buFont typeface="Arial"/>
              <a:buChar char="•"/>
            </a:pPr>
            <a:r>
              <a:rPr lang="en-US" sz="2000" dirty="0" err="1">
                <a:latin typeface="Arial"/>
                <a:ea typeface="+mn-lt"/>
                <a:cs typeface="+mn-lt"/>
              </a:rPr>
              <a:t>sudo</a:t>
            </a:r>
            <a:r>
              <a:rPr lang="en-US" sz="2000" dirty="0">
                <a:latin typeface="Arial"/>
                <a:ea typeface="+mn-lt"/>
                <a:cs typeface="+mn-lt"/>
              </a:rPr>
              <a:t> nano /</a:t>
            </a:r>
            <a:r>
              <a:rPr lang="en-US" sz="2000" dirty="0" err="1">
                <a:latin typeface="Arial"/>
                <a:ea typeface="+mn-lt"/>
                <a:cs typeface="+mn-lt"/>
              </a:rPr>
              <a:t>etc</a:t>
            </a:r>
            <a:r>
              <a:rPr lang="en-US" sz="2000" dirty="0">
                <a:latin typeface="Arial"/>
                <a:ea typeface="+mn-lt"/>
                <a:cs typeface="+mn-lt"/>
              </a:rPr>
              <a:t>/</a:t>
            </a:r>
            <a:r>
              <a:rPr lang="en-US" sz="2000" dirty="0" err="1">
                <a:latin typeface="Arial"/>
                <a:ea typeface="+mn-lt"/>
                <a:cs typeface="+mn-lt"/>
              </a:rPr>
              <a:t>containerd</a:t>
            </a:r>
            <a:r>
              <a:rPr lang="en-US" sz="2000" dirty="0">
                <a:latin typeface="Arial"/>
                <a:ea typeface="+mn-lt"/>
                <a:cs typeface="+mn-lt"/>
              </a:rPr>
              <a:t>/</a:t>
            </a:r>
            <a:r>
              <a:rPr lang="en-US" sz="2000" dirty="0" err="1">
                <a:latin typeface="Arial"/>
                <a:ea typeface="+mn-lt"/>
                <a:cs typeface="+mn-lt"/>
              </a:rPr>
              <a:t>config.toml</a:t>
            </a:r>
            <a:endParaRPr lang="en-US" sz="2000" dirty="0">
              <a:latin typeface="Arial"/>
              <a:cs typeface="Arial"/>
            </a:endParaRPr>
          </a:p>
          <a:p>
            <a:endParaRPr lang="en-US" sz="2400" dirty="0">
              <a:latin typeface="Arial"/>
              <a:cs typeface="Arial"/>
            </a:endParaRPr>
          </a:p>
          <a:p>
            <a:r>
              <a:rPr lang="en-US" sz="2400" b="1" dirty="0">
                <a:latin typeface="Arial"/>
                <a:ea typeface="+mn-lt"/>
                <a:cs typeface="+mn-lt"/>
              </a:rPr>
              <a:t>or use this command</a:t>
            </a:r>
            <a:endParaRPr lang="en-US" sz="2400" b="1">
              <a:latin typeface="Arial"/>
              <a:cs typeface="Arial"/>
            </a:endParaRPr>
          </a:p>
          <a:p>
            <a:pPr marL="342900" indent="-342900">
              <a:buFont typeface="Arial"/>
              <a:buChar char="•"/>
            </a:pPr>
            <a:r>
              <a:rPr lang="en-US" sz="2000" dirty="0" err="1">
                <a:latin typeface="Arial"/>
                <a:cs typeface="Arial"/>
              </a:rPr>
              <a:t>sudo</a:t>
            </a:r>
            <a:r>
              <a:rPr lang="en-US" sz="2000" dirty="0">
                <a:latin typeface="Arial"/>
                <a:cs typeface="Arial"/>
              </a:rPr>
              <a:t> sed -</a:t>
            </a:r>
            <a:r>
              <a:rPr lang="en-US" sz="2000" dirty="0" err="1">
                <a:latin typeface="Arial"/>
                <a:cs typeface="Arial"/>
              </a:rPr>
              <a:t>i</a:t>
            </a:r>
            <a:r>
              <a:rPr lang="en-US" sz="2000" dirty="0">
                <a:latin typeface="Arial"/>
                <a:cs typeface="Arial"/>
              </a:rPr>
              <a:t> -e 's/</a:t>
            </a:r>
            <a:r>
              <a:rPr lang="en-US" sz="2000" dirty="0" err="1">
                <a:latin typeface="Arial"/>
                <a:cs typeface="Arial"/>
              </a:rPr>
              <a:t>SystemdCgroup</a:t>
            </a:r>
            <a:r>
              <a:rPr lang="en-US" sz="2000" dirty="0">
                <a:latin typeface="Arial"/>
                <a:cs typeface="Arial"/>
              </a:rPr>
              <a:t> = false/</a:t>
            </a:r>
            <a:r>
              <a:rPr lang="en-US" sz="2000" dirty="0" err="1">
                <a:latin typeface="Arial"/>
                <a:cs typeface="Arial"/>
              </a:rPr>
              <a:t>SystemdCgroup</a:t>
            </a:r>
            <a:r>
              <a:rPr lang="en-US" sz="2000" dirty="0">
                <a:latin typeface="Arial"/>
                <a:cs typeface="Arial"/>
              </a:rPr>
              <a:t> = true/g' /</a:t>
            </a:r>
            <a:r>
              <a:rPr lang="en-US" sz="2000" dirty="0" err="1">
                <a:latin typeface="Arial"/>
                <a:cs typeface="Arial"/>
              </a:rPr>
              <a:t>etc</a:t>
            </a:r>
            <a:r>
              <a:rPr lang="en-US" sz="2000" dirty="0">
                <a:latin typeface="Arial"/>
                <a:cs typeface="Arial"/>
              </a:rPr>
              <a:t>/</a:t>
            </a:r>
            <a:r>
              <a:rPr lang="en-US" sz="2000" dirty="0" err="1">
                <a:latin typeface="Arial"/>
                <a:cs typeface="Arial"/>
              </a:rPr>
              <a:t>containerd</a:t>
            </a:r>
            <a:r>
              <a:rPr lang="en-US" sz="2000" dirty="0">
                <a:latin typeface="Arial"/>
                <a:cs typeface="Arial"/>
              </a:rPr>
              <a:t>/</a:t>
            </a:r>
            <a:r>
              <a:rPr lang="en-US" sz="2000" dirty="0" err="1">
                <a:latin typeface="Arial"/>
                <a:cs typeface="Arial"/>
              </a:rPr>
              <a:t>config.toml</a:t>
            </a:r>
            <a:endParaRPr lang="en-US" sz="2000" dirty="0">
              <a:latin typeface="Arial"/>
              <a:cs typeface="Arial"/>
            </a:endParaRPr>
          </a:p>
          <a:p>
            <a:endParaRPr lang="en-US" sz="2000" dirty="0">
              <a:latin typeface="Arial"/>
              <a:ea typeface="+mn-lt"/>
              <a:cs typeface="+mn-lt"/>
            </a:endParaRPr>
          </a:p>
          <a:p>
            <a:pPr marL="342900" indent="-342900">
              <a:buFont typeface="Arial"/>
              <a:buChar char="•"/>
            </a:pPr>
            <a:r>
              <a:rPr lang="en-US" sz="2000" dirty="0" err="1">
                <a:latin typeface="Arial"/>
                <a:ea typeface="+mn-lt"/>
                <a:cs typeface="+mn-lt"/>
              </a:rPr>
              <a:t>sudo</a:t>
            </a:r>
            <a:r>
              <a:rPr lang="en-US" sz="2000" dirty="0">
                <a:latin typeface="Arial"/>
                <a:ea typeface="+mn-lt"/>
                <a:cs typeface="+mn-lt"/>
              </a:rPr>
              <a:t> </a:t>
            </a:r>
            <a:r>
              <a:rPr lang="en-US" sz="2000" dirty="0" err="1">
                <a:latin typeface="Arial"/>
                <a:ea typeface="+mn-lt"/>
                <a:cs typeface="+mn-lt"/>
              </a:rPr>
              <a:t>systemctl</a:t>
            </a:r>
            <a:r>
              <a:rPr lang="en-US" sz="2000" dirty="0">
                <a:latin typeface="Arial"/>
                <a:ea typeface="+mn-lt"/>
                <a:cs typeface="+mn-lt"/>
              </a:rPr>
              <a:t> restart </a:t>
            </a:r>
            <a:r>
              <a:rPr lang="en-US" sz="2000" dirty="0" err="1">
                <a:latin typeface="Arial"/>
                <a:ea typeface="+mn-lt"/>
                <a:cs typeface="+mn-lt"/>
              </a:rPr>
              <a:t>containerd</a:t>
            </a:r>
            <a:endParaRPr lang="en-US" sz="2000" dirty="0">
              <a:latin typeface="Arial"/>
              <a:cs typeface="Arial"/>
            </a:endParaRPr>
          </a:p>
          <a:p>
            <a:endParaRPr lang="en-US" sz="2400" dirty="0">
              <a:latin typeface="Arial"/>
              <a:cs typeface="Arial"/>
            </a:endParaRPr>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751477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5321D838-2C7E-4177-9DD3-DAC78324A2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4" name="Picture 53">
            <a:extLst>
              <a:ext uri="{FF2B5EF4-FFF2-40B4-BE49-F238E27FC236}">
                <a16:creationId xmlns:a16="http://schemas.microsoft.com/office/drawing/2014/main" id="{224C28B3-E902-49D1-98A0-582D277A0E0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55" name="Picture 54">
            <a:extLst>
              <a:ext uri="{FF2B5EF4-FFF2-40B4-BE49-F238E27FC236}">
                <a16:creationId xmlns:a16="http://schemas.microsoft.com/office/drawing/2014/main" id="{F3A6C14C-E755-4A02-821B-6EA2D4C9F20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56" name="Rectangle 55">
            <a:extLst>
              <a:ext uri="{FF2B5EF4-FFF2-40B4-BE49-F238E27FC236}">
                <a16:creationId xmlns:a16="http://schemas.microsoft.com/office/drawing/2014/main" id="{6478287C-E119-4E9C-95B0-518478BD9D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56">
            <a:extLst>
              <a:ext uri="{FF2B5EF4-FFF2-40B4-BE49-F238E27FC236}">
                <a16:creationId xmlns:a16="http://schemas.microsoft.com/office/drawing/2014/main" id="{EA4A294F-6D36-425B-8632-27FD6A284D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8" name="Rectangle 57">
            <a:extLst>
              <a:ext uri="{FF2B5EF4-FFF2-40B4-BE49-F238E27FC236}">
                <a16:creationId xmlns:a16="http://schemas.microsoft.com/office/drawing/2014/main" id="{F4979F40-3A44-4CCB-9EB7-F8318BCE57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a:extLst>
              <a:ext uri="{FF2B5EF4-FFF2-40B4-BE49-F238E27FC236}">
                <a16:creationId xmlns:a16="http://schemas.microsoft.com/office/drawing/2014/main" id="{15291D39-6B03-4BB5-BFC6-CBF11E90BFD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60" name="Rectangle 59">
            <a:extLst>
              <a:ext uri="{FF2B5EF4-FFF2-40B4-BE49-F238E27FC236}">
                <a16:creationId xmlns:a16="http://schemas.microsoft.com/office/drawing/2014/main" id="{AFD071FA-0514-4371-9568-86216A1F46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211DDA4-E7B5-4325-A844-B7F59B084B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2" name="Picture 61">
            <a:extLst>
              <a:ext uri="{FF2B5EF4-FFF2-40B4-BE49-F238E27FC236}">
                <a16:creationId xmlns:a16="http://schemas.microsoft.com/office/drawing/2014/main" id="{0D58E222-6309-4F79-AC20-9D3C69CD9B1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2" name="TextBox 1">
            <a:extLst>
              <a:ext uri="{FF2B5EF4-FFF2-40B4-BE49-F238E27FC236}">
                <a16:creationId xmlns:a16="http://schemas.microsoft.com/office/drawing/2014/main" id="{1CBD4F7D-A7E7-05B8-E0A2-A3E9AFDDD739}"/>
              </a:ext>
            </a:extLst>
          </p:cNvPr>
          <p:cNvSpPr txBox="1"/>
          <p:nvPr/>
        </p:nvSpPr>
        <p:spPr>
          <a:xfrm>
            <a:off x="4586" y="2078081"/>
            <a:ext cx="4332024" cy="479263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defTabSz="914400">
              <a:lnSpc>
                <a:spcPct val="90000"/>
              </a:lnSpc>
              <a:spcAft>
                <a:spcPts val="600"/>
              </a:spcAft>
              <a:buFont typeface="Arial" panose="020B0604020202020204" pitchFamily="34" charset="0"/>
              <a:buChar char="•"/>
            </a:pPr>
            <a:r>
              <a:rPr lang="en-US" b="1" dirty="0">
                <a:latin typeface="Arial"/>
                <a:cs typeface="Arial"/>
              </a:rPr>
              <a:t>To install Kubernetes, use the following commands:</a:t>
            </a:r>
          </a:p>
          <a:p>
            <a:pPr indent="-228600" defTabSz="914400">
              <a:lnSpc>
                <a:spcPct val="90000"/>
              </a:lnSpc>
              <a:spcAft>
                <a:spcPts val="600"/>
              </a:spcAft>
              <a:buFont typeface="Arial" panose="020B0604020202020204" pitchFamily="34" charset="0"/>
              <a:buChar char="•"/>
            </a:pPr>
            <a:endParaRPr lang="en-US" sz="1400" b="1" dirty="0">
              <a:latin typeface="Arial"/>
              <a:cs typeface="Arial"/>
            </a:endParaRPr>
          </a:p>
          <a:p>
            <a:pPr marL="285750" indent="-228600" defTabSz="914400">
              <a:lnSpc>
                <a:spcPct val="90000"/>
              </a:lnSpc>
              <a:spcAft>
                <a:spcPts val="600"/>
              </a:spcAft>
              <a:buFont typeface="Arial" panose="020B0604020202020204" pitchFamily="34" charset="0"/>
              <a:buChar char="•"/>
            </a:pPr>
            <a:r>
              <a:rPr lang="en-US" sz="1400" dirty="0">
                <a:latin typeface="Arial"/>
                <a:cs typeface="Arial"/>
              </a:rPr>
              <a:t>curl -</a:t>
            </a:r>
            <a:r>
              <a:rPr lang="en-US" sz="1400" err="1">
                <a:latin typeface="Arial"/>
                <a:cs typeface="Arial"/>
              </a:rPr>
              <a:t>fsSL</a:t>
            </a:r>
            <a:r>
              <a:rPr lang="en-US" sz="1400" dirty="0">
                <a:latin typeface="Arial"/>
                <a:cs typeface="Arial"/>
              </a:rPr>
              <a:t> https://pkgs.k8s.io/core:/stable:/v1.30/deb/Release.key | </a:t>
            </a:r>
            <a:r>
              <a:rPr lang="en-US" sz="1400" err="1">
                <a:latin typeface="Arial"/>
                <a:cs typeface="Arial"/>
              </a:rPr>
              <a:t>sudo</a:t>
            </a:r>
            <a:r>
              <a:rPr lang="en-US" sz="1400" dirty="0">
                <a:latin typeface="Arial"/>
                <a:cs typeface="Arial"/>
              </a:rPr>
              <a:t> </a:t>
            </a:r>
            <a:r>
              <a:rPr lang="en-US" sz="1400" err="1">
                <a:latin typeface="Arial"/>
                <a:cs typeface="Arial"/>
              </a:rPr>
              <a:t>gpg</a:t>
            </a:r>
            <a:r>
              <a:rPr lang="en-US" sz="1400" dirty="0">
                <a:latin typeface="Arial"/>
                <a:cs typeface="Arial"/>
              </a:rPr>
              <a:t> --</a:t>
            </a:r>
            <a:r>
              <a:rPr lang="en-US" sz="1400" err="1">
                <a:latin typeface="Arial"/>
                <a:cs typeface="Arial"/>
              </a:rPr>
              <a:t>dearmor</a:t>
            </a:r>
            <a:r>
              <a:rPr lang="en-US" sz="1400" dirty="0">
                <a:latin typeface="Arial"/>
                <a:cs typeface="Arial"/>
              </a:rPr>
              <a:t> -o /</a:t>
            </a:r>
            <a:r>
              <a:rPr lang="en-US" sz="1400" err="1">
                <a:latin typeface="Arial"/>
                <a:cs typeface="Arial"/>
              </a:rPr>
              <a:t>etc</a:t>
            </a:r>
            <a:r>
              <a:rPr lang="en-US" sz="1400" dirty="0">
                <a:latin typeface="Arial"/>
                <a:cs typeface="Arial"/>
              </a:rPr>
              <a:t>/apt/keyrings/</a:t>
            </a:r>
            <a:r>
              <a:rPr lang="en-US" sz="1400" err="1">
                <a:latin typeface="Arial"/>
                <a:cs typeface="Arial"/>
              </a:rPr>
              <a:t>kubernetes</a:t>
            </a:r>
            <a:r>
              <a:rPr lang="en-US" sz="1400" dirty="0">
                <a:latin typeface="Arial"/>
                <a:cs typeface="Arial"/>
              </a:rPr>
              <a:t>-apt-</a:t>
            </a:r>
            <a:r>
              <a:rPr lang="en-US" sz="1400" err="1">
                <a:latin typeface="Arial"/>
                <a:cs typeface="Arial"/>
              </a:rPr>
              <a:t>keyring.gpg</a:t>
            </a:r>
            <a:endParaRPr lang="en-US" sz="1400">
              <a:latin typeface="Arial"/>
              <a:cs typeface="Arial"/>
            </a:endParaRPr>
          </a:p>
          <a:p>
            <a:pPr marL="285750" indent="-228600" defTabSz="914400">
              <a:lnSpc>
                <a:spcPct val="90000"/>
              </a:lnSpc>
              <a:spcAft>
                <a:spcPts val="600"/>
              </a:spcAft>
              <a:buFont typeface="Arial" panose="020B0604020202020204" pitchFamily="34" charset="0"/>
              <a:buChar char="•"/>
            </a:pPr>
            <a:r>
              <a:rPr lang="en-US" sz="1400" dirty="0">
                <a:latin typeface="Arial"/>
                <a:cs typeface="Arial"/>
              </a:rPr>
              <a:t> echo 'deb [signed-by=/</a:t>
            </a:r>
            <a:r>
              <a:rPr lang="en-US" sz="1400" err="1">
                <a:latin typeface="Arial"/>
                <a:cs typeface="Arial"/>
              </a:rPr>
              <a:t>etc</a:t>
            </a:r>
            <a:r>
              <a:rPr lang="en-US" sz="1400" dirty="0">
                <a:latin typeface="Arial"/>
                <a:cs typeface="Arial"/>
              </a:rPr>
              <a:t>/apt/keyrings/</a:t>
            </a:r>
            <a:r>
              <a:rPr lang="en-US" sz="1400" err="1">
                <a:latin typeface="Arial"/>
                <a:cs typeface="Arial"/>
              </a:rPr>
              <a:t>kubernetes</a:t>
            </a:r>
            <a:r>
              <a:rPr lang="en-US" sz="1400" dirty="0">
                <a:latin typeface="Arial"/>
                <a:cs typeface="Arial"/>
              </a:rPr>
              <a:t>-apt-</a:t>
            </a:r>
            <a:r>
              <a:rPr lang="en-US" sz="1400" err="1">
                <a:latin typeface="Arial"/>
                <a:cs typeface="Arial"/>
              </a:rPr>
              <a:t>keyring.gpg</a:t>
            </a:r>
            <a:r>
              <a:rPr lang="en-US" sz="1400" dirty="0">
                <a:latin typeface="Arial"/>
                <a:cs typeface="Arial"/>
              </a:rPr>
              <a:t>] https://pkgs.k8s.io/core:/stable:/v1.30/deb/ /' | </a:t>
            </a:r>
            <a:r>
              <a:rPr lang="en-US" sz="1400" err="1">
                <a:latin typeface="Arial"/>
                <a:cs typeface="Arial"/>
              </a:rPr>
              <a:t>sudo</a:t>
            </a:r>
            <a:r>
              <a:rPr lang="en-US" sz="1400" dirty="0">
                <a:latin typeface="Arial"/>
                <a:cs typeface="Arial"/>
              </a:rPr>
              <a:t> tee /</a:t>
            </a:r>
            <a:r>
              <a:rPr lang="en-US" sz="1400" err="1">
                <a:latin typeface="Arial"/>
                <a:cs typeface="Arial"/>
              </a:rPr>
              <a:t>etc</a:t>
            </a:r>
            <a:r>
              <a:rPr lang="en-US" sz="1400" dirty="0">
                <a:latin typeface="Arial"/>
                <a:cs typeface="Arial"/>
              </a:rPr>
              <a:t>/apt/</a:t>
            </a:r>
            <a:r>
              <a:rPr lang="en-US" sz="1400" err="1">
                <a:latin typeface="Arial"/>
                <a:cs typeface="Arial"/>
              </a:rPr>
              <a:t>sources.list.d</a:t>
            </a:r>
            <a:r>
              <a:rPr lang="en-US" sz="1400" dirty="0">
                <a:latin typeface="Arial"/>
                <a:cs typeface="Arial"/>
              </a:rPr>
              <a:t>/</a:t>
            </a:r>
            <a:r>
              <a:rPr lang="en-US" sz="1400" err="1">
                <a:latin typeface="Arial"/>
                <a:cs typeface="Arial"/>
              </a:rPr>
              <a:t>kubernetes.list</a:t>
            </a:r>
            <a:r>
              <a:rPr lang="en-US" sz="1400" dirty="0">
                <a:latin typeface="Arial"/>
                <a:cs typeface="Arial"/>
              </a:rPr>
              <a:t> </a:t>
            </a:r>
          </a:p>
          <a:p>
            <a:pPr marL="285750" indent="-228600" defTabSz="914400">
              <a:lnSpc>
                <a:spcPct val="90000"/>
              </a:lnSpc>
              <a:spcAft>
                <a:spcPts val="600"/>
              </a:spcAft>
              <a:buFont typeface="Arial" panose="020B0604020202020204" pitchFamily="34" charset="0"/>
              <a:buChar char="•"/>
            </a:pPr>
            <a:r>
              <a:rPr lang="en-US" sz="1400" err="1">
                <a:latin typeface="Arial"/>
                <a:cs typeface="Arial"/>
              </a:rPr>
              <a:t>sudo</a:t>
            </a:r>
            <a:r>
              <a:rPr lang="en-US" sz="1400" dirty="0">
                <a:latin typeface="Arial"/>
                <a:cs typeface="Arial"/>
              </a:rPr>
              <a:t> apt-get update </a:t>
            </a:r>
          </a:p>
          <a:p>
            <a:pPr marL="285750" indent="-228600" defTabSz="914400">
              <a:lnSpc>
                <a:spcPct val="90000"/>
              </a:lnSpc>
              <a:spcAft>
                <a:spcPts val="600"/>
              </a:spcAft>
              <a:buFont typeface="Arial" panose="020B0604020202020204" pitchFamily="34" charset="0"/>
              <a:buChar char="•"/>
            </a:pPr>
            <a:r>
              <a:rPr lang="en-US" sz="1400" err="1">
                <a:latin typeface="Arial"/>
                <a:cs typeface="Arial"/>
              </a:rPr>
              <a:t>sudo</a:t>
            </a:r>
            <a:r>
              <a:rPr lang="en-US" sz="1400" dirty="0">
                <a:latin typeface="Arial"/>
                <a:cs typeface="Arial"/>
              </a:rPr>
              <a:t> apt-get install -y </a:t>
            </a:r>
            <a:r>
              <a:rPr lang="en-US" sz="1400" err="1">
                <a:latin typeface="Arial"/>
                <a:cs typeface="Arial"/>
              </a:rPr>
              <a:t>kubelet</a:t>
            </a:r>
            <a:r>
              <a:rPr lang="en-US" sz="1400" dirty="0">
                <a:latin typeface="Arial"/>
                <a:cs typeface="Arial"/>
              </a:rPr>
              <a:t> </a:t>
            </a:r>
            <a:r>
              <a:rPr lang="en-US" sz="1400" err="1">
                <a:latin typeface="Arial"/>
                <a:cs typeface="Arial"/>
              </a:rPr>
              <a:t>kubeadm</a:t>
            </a:r>
            <a:r>
              <a:rPr lang="en-US" sz="1400" dirty="0">
                <a:latin typeface="Arial"/>
                <a:cs typeface="Arial"/>
              </a:rPr>
              <a:t> </a:t>
            </a:r>
            <a:r>
              <a:rPr lang="en-US" sz="1400" err="1">
                <a:latin typeface="Arial"/>
                <a:cs typeface="Arial"/>
              </a:rPr>
              <a:t>kubectl</a:t>
            </a:r>
            <a:endParaRPr lang="en-US" sz="1400">
              <a:latin typeface="Arial"/>
              <a:cs typeface="Arial"/>
            </a:endParaRPr>
          </a:p>
          <a:p>
            <a:pPr marL="285750" indent="-228600" defTabSz="914400">
              <a:lnSpc>
                <a:spcPct val="90000"/>
              </a:lnSpc>
              <a:spcAft>
                <a:spcPts val="600"/>
              </a:spcAft>
              <a:buFont typeface="Arial" panose="020B0604020202020204" pitchFamily="34" charset="0"/>
              <a:buChar char="•"/>
            </a:pPr>
            <a:r>
              <a:rPr lang="en-US" sz="1400" dirty="0">
                <a:latin typeface="Arial"/>
                <a:cs typeface="Arial"/>
              </a:rPr>
              <a:t> </a:t>
            </a:r>
            <a:r>
              <a:rPr lang="en-US" sz="1400" err="1">
                <a:latin typeface="Arial"/>
                <a:cs typeface="Arial"/>
              </a:rPr>
              <a:t>sudo</a:t>
            </a:r>
            <a:r>
              <a:rPr lang="en-US" sz="1400" dirty="0">
                <a:latin typeface="Arial"/>
                <a:cs typeface="Arial"/>
              </a:rPr>
              <a:t> apt-mark hold </a:t>
            </a:r>
            <a:r>
              <a:rPr lang="en-US" sz="1400" err="1">
                <a:latin typeface="Arial"/>
                <a:cs typeface="Arial"/>
              </a:rPr>
              <a:t>kubelet</a:t>
            </a:r>
            <a:r>
              <a:rPr lang="en-US" sz="1400" dirty="0">
                <a:latin typeface="Arial"/>
                <a:cs typeface="Arial"/>
              </a:rPr>
              <a:t> </a:t>
            </a:r>
            <a:r>
              <a:rPr lang="en-US" sz="1400" err="1">
                <a:latin typeface="Arial"/>
                <a:cs typeface="Arial"/>
              </a:rPr>
              <a:t>kubeadm</a:t>
            </a:r>
            <a:r>
              <a:rPr lang="en-US" sz="1400" dirty="0">
                <a:latin typeface="Arial"/>
                <a:cs typeface="Arial"/>
              </a:rPr>
              <a:t> </a:t>
            </a:r>
            <a:r>
              <a:rPr lang="en-US" sz="1400" err="1">
                <a:latin typeface="Arial"/>
                <a:cs typeface="Arial"/>
              </a:rPr>
              <a:t>kubectl</a:t>
            </a:r>
            <a:r>
              <a:rPr lang="en-US" sz="1400" dirty="0">
                <a:latin typeface="Arial"/>
                <a:cs typeface="Arial"/>
              </a:rPr>
              <a:t> </a:t>
            </a:r>
          </a:p>
          <a:p>
            <a:pPr marL="285750" indent="-228600" defTabSz="914400">
              <a:lnSpc>
                <a:spcPct val="90000"/>
              </a:lnSpc>
              <a:spcAft>
                <a:spcPts val="600"/>
              </a:spcAft>
              <a:buFont typeface="Arial" panose="020B0604020202020204" pitchFamily="34" charset="0"/>
              <a:buChar char="•"/>
            </a:pPr>
            <a:r>
              <a:rPr lang="en-US" sz="1400" dirty="0" err="1">
                <a:latin typeface="Arial"/>
                <a:cs typeface="Arial"/>
              </a:rPr>
              <a:t>sudo</a:t>
            </a:r>
            <a:r>
              <a:rPr lang="en-US" sz="1400" dirty="0">
                <a:latin typeface="Arial"/>
                <a:cs typeface="Arial"/>
              </a:rPr>
              <a:t> </a:t>
            </a:r>
            <a:r>
              <a:rPr lang="en-US" sz="1400" dirty="0" err="1">
                <a:latin typeface="Arial"/>
                <a:cs typeface="Arial"/>
              </a:rPr>
              <a:t>systemctl</a:t>
            </a:r>
            <a:r>
              <a:rPr lang="en-US" sz="1400" dirty="0">
                <a:latin typeface="Arial"/>
                <a:cs typeface="Arial"/>
              </a:rPr>
              <a:t> enable --now </a:t>
            </a:r>
            <a:r>
              <a:rPr lang="en-US" sz="1400" dirty="0" err="1">
                <a:latin typeface="Arial"/>
                <a:cs typeface="Arial"/>
              </a:rPr>
              <a:t>kubelet</a:t>
            </a:r>
            <a:endParaRPr lang="en-US" sz="1400" dirty="0">
              <a:latin typeface="Arial"/>
              <a:cs typeface="Arial"/>
            </a:endParaRPr>
          </a:p>
          <a:p>
            <a:pPr marL="285750" indent="-228600" defTabSz="914400">
              <a:lnSpc>
                <a:spcPct val="90000"/>
              </a:lnSpc>
              <a:spcAft>
                <a:spcPts val="600"/>
              </a:spcAft>
              <a:buFont typeface="Arial" panose="020B0604020202020204" pitchFamily="34" charset="0"/>
              <a:buChar char="•"/>
            </a:pPr>
            <a:endParaRPr lang="en-US" sz="1400" dirty="0">
              <a:latin typeface="Arial"/>
              <a:cs typeface="Arial"/>
            </a:endParaRPr>
          </a:p>
          <a:p>
            <a:pPr marL="285750" indent="-228600" defTabSz="914400">
              <a:lnSpc>
                <a:spcPct val="90000"/>
              </a:lnSpc>
              <a:spcAft>
                <a:spcPts val="600"/>
              </a:spcAft>
              <a:buFont typeface="Arial" panose="020B0604020202020204" pitchFamily="34" charset="0"/>
              <a:buChar char="•"/>
            </a:pPr>
            <a:r>
              <a:rPr lang="en-US" sz="1400" dirty="0">
                <a:latin typeface="Arial"/>
                <a:cs typeface="Arial"/>
              </a:rPr>
              <a:t>Below image show the installation </a:t>
            </a:r>
            <a:r>
              <a:rPr lang="en-US" sz="1400" err="1">
                <a:latin typeface="Arial"/>
                <a:cs typeface="Arial"/>
              </a:rPr>
              <a:t>succefull</a:t>
            </a:r>
            <a:endParaRPr lang="en-US" sz="1400">
              <a:latin typeface="Arial"/>
              <a:cs typeface="Arial"/>
            </a:endParaRPr>
          </a:p>
          <a:p>
            <a:pPr marL="285750" indent="-228600" defTabSz="914400">
              <a:lnSpc>
                <a:spcPct val="90000"/>
              </a:lnSpc>
              <a:spcAft>
                <a:spcPts val="600"/>
              </a:spcAft>
              <a:buFont typeface="Arial" panose="020B0604020202020204" pitchFamily="34" charset="0"/>
              <a:buChar char="•"/>
            </a:pPr>
            <a:endParaRPr lang="en-US" sz="1400" dirty="0"/>
          </a:p>
          <a:p>
            <a:pPr indent="-228600" defTabSz="914400">
              <a:lnSpc>
                <a:spcPct val="90000"/>
              </a:lnSpc>
              <a:spcAft>
                <a:spcPts val="600"/>
              </a:spcAft>
              <a:buFont typeface="Arial" panose="020B0604020202020204" pitchFamily="34" charset="0"/>
              <a:buChar char="•"/>
            </a:pPr>
            <a:endParaRPr lang="en-US" sz="1400" dirty="0"/>
          </a:p>
          <a:p>
            <a:pPr indent="-228600" defTabSz="914400">
              <a:lnSpc>
                <a:spcPct val="90000"/>
              </a:lnSpc>
              <a:spcAft>
                <a:spcPts val="600"/>
              </a:spcAft>
              <a:buFont typeface="Arial" panose="020B0604020202020204" pitchFamily="34" charset="0"/>
              <a:buChar char="•"/>
            </a:pPr>
            <a:endParaRPr lang="en-US" sz="1100"/>
          </a:p>
        </p:txBody>
      </p:sp>
      <p:pic>
        <p:nvPicPr>
          <p:cNvPr id="4" name="Picture 3" descr="A screen shot of a computer&#10;&#10;Description automatically generated">
            <a:extLst>
              <a:ext uri="{FF2B5EF4-FFF2-40B4-BE49-F238E27FC236}">
                <a16:creationId xmlns:a16="http://schemas.microsoft.com/office/drawing/2014/main" id="{019C3F6E-F1A9-34E7-C617-2B8FFF0123AE}"/>
              </a:ext>
            </a:extLst>
          </p:cNvPr>
          <p:cNvPicPr>
            <a:picLocks noChangeAspect="1"/>
          </p:cNvPicPr>
          <p:nvPr/>
        </p:nvPicPr>
        <p:blipFill>
          <a:blip r:embed="rId5"/>
          <a:stretch>
            <a:fillRect/>
          </a:stretch>
        </p:blipFill>
        <p:spPr>
          <a:xfrm>
            <a:off x="4643486" y="2577377"/>
            <a:ext cx="7549063" cy="295407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426193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DE8BA3-E011-4F30-D61A-57C58F7D063B}"/>
              </a:ext>
            </a:extLst>
          </p:cNvPr>
          <p:cNvSpPr txBox="1"/>
          <p:nvPr/>
        </p:nvSpPr>
        <p:spPr>
          <a:xfrm>
            <a:off x="-5751" y="-5751"/>
            <a:ext cx="12203501" cy="6863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cs typeface="Arial"/>
              </a:rPr>
              <a:t>Disable swap using the following command:</a:t>
            </a:r>
          </a:p>
          <a:p>
            <a:pPr marL="285750" indent="-285750">
              <a:buFont typeface="Arial"/>
              <a:buChar char="•"/>
            </a:pPr>
            <a:r>
              <a:rPr lang="en-US" sz="2000" err="1">
                <a:latin typeface="Arial"/>
                <a:cs typeface="Arial"/>
              </a:rPr>
              <a:t>sudo</a:t>
            </a:r>
            <a:r>
              <a:rPr lang="en-US" sz="2000" dirty="0">
                <a:latin typeface="Arial"/>
                <a:cs typeface="Arial"/>
              </a:rPr>
              <a:t> </a:t>
            </a:r>
            <a:r>
              <a:rPr lang="en-US" sz="2000" err="1">
                <a:latin typeface="Arial"/>
                <a:cs typeface="Arial"/>
              </a:rPr>
              <a:t>swapoff</a:t>
            </a:r>
            <a:r>
              <a:rPr lang="en-US" sz="2000" dirty="0">
                <a:latin typeface="Arial"/>
                <a:cs typeface="Arial"/>
              </a:rPr>
              <a:t> –a</a:t>
            </a: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r>
              <a:rPr lang="en-US" sz="2000" dirty="0">
                <a:latin typeface="Arial"/>
                <a:ea typeface="+mn-lt"/>
                <a:cs typeface="+mn-lt"/>
              </a:rPr>
              <a:t>If there are any swap entries in the /</a:t>
            </a:r>
            <a:r>
              <a:rPr lang="en-US" sz="2000" err="1">
                <a:latin typeface="Arial"/>
                <a:ea typeface="+mn-lt"/>
                <a:cs typeface="+mn-lt"/>
              </a:rPr>
              <a:t>etc</a:t>
            </a:r>
            <a:r>
              <a:rPr lang="en-US" sz="2000" dirty="0">
                <a:latin typeface="Arial"/>
                <a:ea typeface="+mn-lt"/>
                <a:cs typeface="+mn-lt"/>
              </a:rPr>
              <a:t>/</a:t>
            </a:r>
            <a:r>
              <a:rPr lang="en-US" sz="2000" err="1">
                <a:latin typeface="Arial"/>
                <a:ea typeface="+mn-lt"/>
                <a:cs typeface="+mn-lt"/>
              </a:rPr>
              <a:t>fstab</a:t>
            </a:r>
            <a:r>
              <a:rPr lang="en-US" sz="2000" dirty="0">
                <a:latin typeface="Arial"/>
                <a:ea typeface="+mn-lt"/>
                <a:cs typeface="+mn-lt"/>
              </a:rPr>
              <a:t> file, remove them using a text editor such as nano: no save &amp;exit</a:t>
            </a:r>
            <a:endParaRPr lang="en-US" sz="2000">
              <a:latin typeface="Arial"/>
              <a:cs typeface="Arial"/>
            </a:endParaRPr>
          </a:p>
          <a:p>
            <a:pPr>
              <a:buFont typeface="Arial"/>
              <a:buChar char="•"/>
            </a:pPr>
            <a:r>
              <a:rPr lang="en-US" sz="2000" dirty="0">
                <a:latin typeface="Arial"/>
                <a:cs typeface="Arial"/>
              </a:rPr>
              <a:t> </a:t>
            </a:r>
            <a:r>
              <a:rPr lang="en-US" sz="2000" dirty="0" err="1">
                <a:latin typeface="Arial"/>
                <a:cs typeface="Arial"/>
              </a:rPr>
              <a:t>sudo</a:t>
            </a:r>
            <a:r>
              <a:rPr lang="en-US" sz="2000" dirty="0">
                <a:latin typeface="Arial"/>
                <a:cs typeface="Arial"/>
              </a:rPr>
              <a:t> nano /</a:t>
            </a:r>
            <a:r>
              <a:rPr lang="en-US" sz="2000" dirty="0" err="1">
                <a:latin typeface="Arial"/>
                <a:cs typeface="Arial"/>
              </a:rPr>
              <a:t>etc</a:t>
            </a:r>
            <a:r>
              <a:rPr lang="en-US" sz="2000" dirty="0">
                <a:latin typeface="Arial"/>
                <a:cs typeface="Arial"/>
              </a:rPr>
              <a:t>/</a:t>
            </a:r>
            <a:r>
              <a:rPr lang="en-US" sz="2000" dirty="0" err="1">
                <a:latin typeface="Arial"/>
                <a:cs typeface="Arial"/>
              </a:rPr>
              <a:t>fstab</a:t>
            </a:r>
            <a:endParaRPr lang="en-US" sz="2000" dirty="0">
              <a:latin typeface="Arial"/>
              <a:cs typeface="Arial"/>
            </a:endParaRPr>
          </a:p>
          <a:p>
            <a:pPr>
              <a:buFont typeface="Arial"/>
              <a:buChar char="•"/>
            </a:pPr>
            <a:endParaRPr lang="en-US" sz="2000" dirty="0">
              <a:latin typeface="Arial"/>
              <a:ea typeface="+mn-lt"/>
              <a:cs typeface="+mn-lt"/>
            </a:endParaRPr>
          </a:p>
          <a:p>
            <a:r>
              <a:rPr lang="en-US" sz="2400" b="1" dirty="0">
                <a:latin typeface="Arial"/>
                <a:ea typeface="+mn-lt"/>
                <a:cs typeface="+mn-lt"/>
              </a:rPr>
              <a:t>Enable kernel modules</a:t>
            </a:r>
            <a:endParaRPr lang="en-US" sz="2400" b="1">
              <a:latin typeface="Arial"/>
              <a:cs typeface="Arial"/>
            </a:endParaRPr>
          </a:p>
          <a:p>
            <a:pPr>
              <a:buFont typeface="Arial"/>
              <a:buChar char="•"/>
            </a:pPr>
            <a:r>
              <a:rPr lang="en-US" sz="2000" dirty="0">
                <a:latin typeface="Arial"/>
                <a:cs typeface="Arial"/>
              </a:rPr>
              <a:t> </a:t>
            </a:r>
            <a:r>
              <a:rPr lang="en-US" sz="2000" dirty="0" err="1">
                <a:latin typeface="Arial"/>
                <a:cs typeface="Arial"/>
              </a:rPr>
              <a:t>sudo</a:t>
            </a:r>
            <a:r>
              <a:rPr lang="en-US" sz="2000" dirty="0">
                <a:latin typeface="Arial"/>
                <a:cs typeface="Arial"/>
              </a:rPr>
              <a:t> </a:t>
            </a:r>
            <a:r>
              <a:rPr lang="en-US" sz="2000" dirty="0" err="1">
                <a:latin typeface="Arial"/>
                <a:cs typeface="Arial"/>
              </a:rPr>
              <a:t>modprobe</a:t>
            </a:r>
            <a:r>
              <a:rPr lang="en-US" sz="2000" dirty="0">
                <a:latin typeface="Arial"/>
                <a:cs typeface="Arial"/>
              </a:rPr>
              <a:t> </a:t>
            </a:r>
            <a:r>
              <a:rPr lang="en-US" sz="2000" dirty="0" err="1">
                <a:latin typeface="Arial"/>
                <a:cs typeface="Arial"/>
              </a:rPr>
              <a:t>br_netfilter</a:t>
            </a:r>
            <a:endParaRPr lang="en-US" sz="2000" dirty="0">
              <a:latin typeface="Arial"/>
              <a:cs typeface="Arial"/>
            </a:endParaRPr>
          </a:p>
          <a:p>
            <a:pPr>
              <a:buFont typeface="Arial"/>
              <a:buChar char="•"/>
            </a:pPr>
            <a:endParaRPr lang="en-US" dirty="0">
              <a:latin typeface="Arial"/>
              <a:ea typeface="+mn-lt"/>
              <a:cs typeface="+mn-lt"/>
            </a:endParaRPr>
          </a:p>
          <a:p>
            <a:r>
              <a:rPr lang="en-US" sz="2400" b="1" dirty="0">
                <a:latin typeface="Arial"/>
                <a:ea typeface="+mn-lt"/>
                <a:cs typeface="+mn-lt"/>
              </a:rPr>
              <a:t>Add some settings to </a:t>
            </a:r>
            <a:r>
              <a:rPr lang="en-US" sz="2400" b="1" dirty="0" err="1">
                <a:latin typeface="Arial"/>
                <a:ea typeface="+mn-lt"/>
                <a:cs typeface="+mn-lt"/>
              </a:rPr>
              <a:t>sysctl</a:t>
            </a:r>
            <a:endParaRPr lang="en-US" sz="2400" b="1" dirty="0">
              <a:latin typeface="Arial"/>
              <a:cs typeface="Arial"/>
            </a:endParaRPr>
          </a:p>
          <a:p>
            <a:pPr>
              <a:buFont typeface="Arial"/>
              <a:buChar char="•"/>
            </a:pPr>
            <a:r>
              <a:rPr lang="en-US" dirty="0">
                <a:latin typeface="Arial"/>
                <a:cs typeface="Arial"/>
              </a:rPr>
              <a:t> </a:t>
            </a:r>
            <a:r>
              <a:rPr lang="en-US" sz="2000" err="1">
                <a:latin typeface="Arial"/>
                <a:cs typeface="Arial"/>
              </a:rPr>
              <a:t>sudo</a:t>
            </a:r>
            <a:r>
              <a:rPr lang="en-US" sz="2000" dirty="0">
                <a:latin typeface="Arial"/>
                <a:cs typeface="Arial"/>
              </a:rPr>
              <a:t> </a:t>
            </a:r>
            <a:r>
              <a:rPr lang="en-US" sz="2000" err="1">
                <a:latin typeface="Arial"/>
                <a:cs typeface="Arial"/>
              </a:rPr>
              <a:t>sysctl</a:t>
            </a:r>
            <a:r>
              <a:rPr lang="en-US" sz="2000" dirty="0">
                <a:latin typeface="Arial"/>
                <a:cs typeface="Arial"/>
              </a:rPr>
              <a:t> -w net.ipv4.ip_forward=1</a:t>
            </a: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r>
              <a:rPr lang="en-US" sz="2400" b="1" dirty="0">
                <a:latin typeface="Arial"/>
                <a:cs typeface="Arial"/>
              </a:rPr>
              <a:t>Again above commands run on another instances</a:t>
            </a:r>
          </a:p>
          <a:p>
            <a:pPr marL="285750" indent="-285750">
              <a:buFont typeface="Arial"/>
              <a:buChar char="•"/>
            </a:pPr>
            <a:endParaRPr lang="en-US" sz="2400" b="1" dirty="0">
              <a:latin typeface="Arial"/>
              <a:cs typeface="Arial"/>
            </a:endParaRPr>
          </a:p>
        </p:txBody>
      </p:sp>
      <p:pic>
        <p:nvPicPr>
          <p:cNvPr id="3" name="Picture 2" descr="A screenshot of a computer&#10;&#10;Description automatically generated">
            <a:extLst>
              <a:ext uri="{FF2B5EF4-FFF2-40B4-BE49-F238E27FC236}">
                <a16:creationId xmlns:a16="http://schemas.microsoft.com/office/drawing/2014/main" id="{4B752E4E-679A-3357-D23B-6D40D27F881B}"/>
              </a:ext>
            </a:extLst>
          </p:cNvPr>
          <p:cNvPicPr>
            <a:picLocks noChangeAspect="1"/>
          </p:cNvPicPr>
          <p:nvPr/>
        </p:nvPicPr>
        <p:blipFill>
          <a:blip r:embed="rId2"/>
          <a:srcRect t="63411" r="-118" b="29612"/>
          <a:stretch/>
        </p:blipFill>
        <p:spPr>
          <a:xfrm>
            <a:off x="-2950" y="4478277"/>
            <a:ext cx="12393345" cy="1093320"/>
          </a:xfrm>
          <a:prstGeom prst="rect">
            <a:avLst/>
          </a:prstGeom>
        </p:spPr>
      </p:pic>
    </p:spTree>
    <p:extLst>
      <p:ext uri="{BB962C8B-B14F-4D97-AF65-F5344CB8AC3E}">
        <p14:creationId xmlns:p14="http://schemas.microsoft.com/office/powerpoint/2010/main" val="4229525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BBA7BF-F056-3314-5166-C75C5612E8EB}"/>
              </a:ext>
            </a:extLst>
          </p:cNvPr>
          <p:cNvSpPr txBox="1"/>
          <p:nvPr/>
        </p:nvSpPr>
        <p:spPr>
          <a:xfrm>
            <a:off x="8627" y="-5751"/>
            <a:ext cx="12203501" cy="74174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cs typeface="Arial"/>
              </a:rPr>
              <a:t>Initialize the Cluster (Run only on master)</a:t>
            </a:r>
          </a:p>
          <a:p>
            <a:endParaRPr lang="en-US" sz="2000" b="1" dirty="0">
              <a:latin typeface="Arial"/>
              <a:ea typeface="+mn-lt"/>
              <a:cs typeface="+mn-lt"/>
            </a:endParaRPr>
          </a:p>
          <a:p>
            <a:r>
              <a:rPr lang="en-US" sz="2000" dirty="0">
                <a:latin typeface="Arial"/>
                <a:ea typeface="+mn-lt"/>
                <a:cs typeface="+mn-lt"/>
              </a:rPr>
              <a:t>Use the following command to initialize the cluster:</a:t>
            </a:r>
            <a:endParaRPr lang="en-US" sz="2000" dirty="0">
              <a:latin typeface="Arial"/>
              <a:cs typeface="Arial"/>
            </a:endParaRPr>
          </a:p>
          <a:p>
            <a:pPr marL="285750" indent="-285750">
              <a:buFont typeface="Arial"/>
              <a:buChar char="•"/>
            </a:pPr>
            <a:r>
              <a:rPr lang="en-US" sz="2000" err="1">
                <a:latin typeface="Arial"/>
                <a:cs typeface="Arial"/>
              </a:rPr>
              <a:t>sudo</a:t>
            </a:r>
            <a:r>
              <a:rPr lang="en-US" sz="2000" dirty="0">
                <a:latin typeface="Arial"/>
                <a:cs typeface="Arial"/>
              </a:rPr>
              <a:t> </a:t>
            </a:r>
            <a:r>
              <a:rPr lang="en-US" sz="2000" err="1">
                <a:latin typeface="Arial"/>
                <a:cs typeface="Arial"/>
              </a:rPr>
              <a:t>kubeadm</a:t>
            </a:r>
            <a:r>
              <a:rPr lang="en-US" sz="2000" dirty="0">
                <a:latin typeface="Arial"/>
                <a:cs typeface="Arial"/>
              </a:rPr>
              <a:t> </a:t>
            </a:r>
            <a:r>
              <a:rPr lang="en-US" sz="2000" err="1">
                <a:latin typeface="Arial"/>
                <a:cs typeface="Arial"/>
              </a:rPr>
              <a:t>init</a:t>
            </a:r>
            <a:r>
              <a:rPr lang="en-US" sz="2000" dirty="0">
                <a:latin typeface="Arial"/>
                <a:cs typeface="Arial"/>
              </a:rPr>
              <a:t> --pod-network-</a:t>
            </a:r>
            <a:r>
              <a:rPr lang="en-US" sz="2000" err="1">
                <a:latin typeface="Arial"/>
                <a:cs typeface="Arial"/>
              </a:rPr>
              <a:t>cidr</a:t>
            </a:r>
            <a:r>
              <a:rPr lang="en-US" sz="2000" dirty="0">
                <a:latin typeface="Arial"/>
                <a:cs typeface="Arial"/>
              </a:rPr>
              <a:t>=10.244.0.0/16</a:t>
            </a:r>
          </a:p>
          <a:p>
            <a:pPr marL="285750" indent="-285750">
              <a:buFont typeface="Arial"/>
              <a:buChar char="•"/>
            </a:pPr>
            <a:endParaRPr lang="en-US" dirty="0">
              <a:latin typeface="Arial"/>
              <a:cs typeface="Arial"/>
            </a:endParaRPr>
          </a:p>
          <a:p>
            <a:endParaRPr lang="en-US" b="1" dirty="0">
              <a:latin typeface="Arial"/>
              <a:cs typeface="Arial"/>
            </a:endParaRPr>
          </a:p>
          <a:p>
            <a:endParaRPr lang="en-US" sz="2000" b="1" dirty="0">
              <a:latin typeface="Arial"/>
              <a:cs typeface="Arial"/>
            </a:endParaRPr>
          </a:p>
          <a:p>
            <a:endParaRPr lang="en-US" sz="2000" b="1" dirty="0">
              <a:latin typeface="Arial"/>
              <a:cs typeface="Arial"/>
            </a:endParaRPr>
          </a:p>
          <a:p>
            <a:endParaRPr lang="en-US" sz="2000" b="1" dirty="0">
              <a:latin typeface="Arial"/>
              <a:cs typeface="Arial"/>
            </a:endParaRPr>
          </a:p>
          <a:p>
            <a:endParaRPr lang="en-US" sz="2000" b="1" dirty="0">
              <a:latin typeface="Arial"/>
              <a:cs typeface="Arial"/>
            </a:endParaRPr>
          </a:p>
          <a:p>
            <a:endParaRPr lang="en-US" sz="2000" b="1" dirty="0">
              <a:latin typeface="Arial"/>
              <a:cs typeface="Arial"/>
            </a:endParaRPr>
          </a:p>
          <a:p>
            <a:endParaRPr lang="en-US" sz="2000" b="1" dirty="0">
              <a:latin typeface="Arial"/>
              <a:cs typeface="Arial"/>
            </a:endParaRPr>
          </a:p>
          <a:p>
            <a:endParaRPr lang="en-US" sz="2000" b="1" dirty="0">
              <a:latin typeface="Arial"/>
              <a:cs typeface="Arial"/>
            </a:endParaRPr>
          </a:p>
          <a:p>
            <a:r>
              <a:rPr lang="en-US" sz="2400" b="1" dirty="0">
                <a:latin typeface="Arial"/>
                <a:ea typeface="+mn-lt"/>
                <a:cs typeface="+mn-lt"/>
              </a:rPr>
              <a:t>Above image show the initialize the cluster</a:t>
            </a:r>
            <a:endParaRPr lang="en-US" sz="2000" b="1" dirty="0">
              <a:latin typeface="Arial"/>
              <a:ea typeface="+mn-lt"/>
              <a:cs typeface="Arial"/>
            </a:endParaRPr>
          </a:p>
          <a:p>
            <a:r>
              <a:rPr lang="en-US" sz="2000" dirty="0">
                <a:latin typeface="Arial"/>
                <a:ea typeface="+mn-lt"/>
                <a:cs typeface="+mn-lt"/>
              </a:rPr>
              <a:t>Create a .</a:t>
            </a:r>
            <a:r>
              <a:rPr lang="en-US" sz="2000" err="1">
                <a:latin typeface="Arial"/>
                <a:ea typeface="+mn-lt"/>
                <a:cs typeface="+mn-lt"/>
              </a:rPr>
              <a:t>kube</a:t>
            </a:r>
            <a:r>
              <a:rPr lang="en-US" sz="2000" dirty="0">
                <a:latin typeface="Arial"/>
                <a:ea typeface="+mn-lt"/>
                <a:cs typeface="+mn-lt"/>
              </a:rPr>
              <a:t> directory in your home directory:</a:t>
            </a:r>
            <a:endParaRPr lang="en-US" sz="2000">
              <a:latin typeface="Arial"/>
              <a:cs typeface="Arial"/>
            </a:endParaRPr>
          </a:p>
          <a:p>
            <a:pPr marL="285750" indent="-285750">
              <a:buFont typeface="Arial"/>
              <a:buChar char="•"/>
            </a:pPr>
            <a:r>
              <a:rPr lang="en-US" sz="2000" dirty="0" err="1">
                <a:latin typeface="Arial"/>
                <a:cs typeface="Arial"/>
              </a:rPr>
              <a:t>mkdir</a:t>
            </a:r>
            <a:r>
              <a:rPr lang="en-US" sz="2000" dirty="0">
                <a:latin typeface="Arial"/>
                <a:cs typeface="Arial"/>
              </a:rPr>
              <a:t> -p $HOME/.</a:t>
            </a:r>
            <a:r>
              <a:rPr lang="en-US" sz="2000" dirty="0" err="1">
                <a:latin typeface="Arial"/>
                <a:cs typeface="Arial"/>
              </a:rPr>
              <a:t>kube</a:t>
            </a:r>
            <a:endParaRPr lang="en-US" sz="2000" dirty="0">
              <a:latin typeface="Arial"/>
              <a:cs typeface="Arial"/>
            </a:endParaRPr>
          </a:p>
          <a:p>
            <a:pPr marL="285750" indent="-285750">
              <a:buFont typeface="Arial"/>
              <a:buChar char="•"/>
            </a:pPr>
            <a:endParaRPr lang="en-US" dirty="0">
              <a:latin typeface="Arial"/>
              <a:ea typeface="+mn-lt"/>
              <a:cs typeface="+mn-lt"/>
            </a:endParaRPr>
          </a:p>
          <a:p>
            <a:r>
              <a:rPr lang="en-US" sz="2000" dirty="0">
                <a:latin typeface="Arial"/>
                <a:ea typeface="+mn-lt"/>
                <a:cs typeface="+mn-lt"/>
              </a:rPr>
              <a:t>Copy the Kubernetes configuration file to your home directory:</a:t>
            </a:r>
            <a:endParaRPr lang="en-US" sz="2000" b="1">
              <a:latin typeface="Arial"/>
              <a:cs typeface="Arial"/>
            </a:endParaRPr>
          </a:p>
          <a:p>
            <a:pPr>
              <a:buFont typeface="Arial"/>
              <a:buChar char="•"/>
            </a:pPr>
            <a:r>
              <a:rPr lang="en-US" sz="2000" dirty="0">
                <a:latin typeface="Arial"/>
                <a:cs typeface="Arial"/>
              </a:rPr>
              <a:t> </a:t>
            </a:r>
            <a:r>
              <a:rPr lang="en-US" sz="2000" err="1">
                <a:latin typeface="Arial"/>
                <a:cs typeface="Arial"/>
              </a:rPr>
              <a:t>sudo</a:t>
            </a:r>
            <a:r>
              <a:rPr lang="en-US" sz="2000" dirty="0">
                <a:latin typeface="Arial"/>
                <a:cs typeface="Arial"/>
              </a:rPr>
              <a:t> cp -</a:t>
            </a:r>
            <a:r>
              <a:rPr lang="en-US" sz="2000" err="1">
                <a:latin typeface="Arial"/>
                <a:cs typeface="Arial"/>
              </a:rPr>
              <a:t>i</a:t>
            </a:r>
            <a:r>
              <a:rPr lang="en-US" sz="2000" dirty="0">
                <a:latin typeface="Arial"/>
                <a:cs typeface="Arial"/>
              </a:rPr>
              <a:t> /</a:t>
            </a:r>
            <a:r>
              <a:rPr lang="en-US" sz="2000" err="1">
                <a:latin typeface="Arial"/>
                <a:cs typeface="Arial"/>
              </a:rPr>
              <a:t>etc</a:t>
            </a:r>
            <a:r>
              <a:rPr lang="en-US" sz="2000" dirty="0">
                <a:latin typeface="Arial"/>
                <a:cs typeface="Arial"/>
              </a:rPr>
              <a:t>/</a:t>
            </a:r>
            <a:r>
              <a:rPr lang="en-US" sz="2000" err="1">
                <a:latin typeface="Arial"/>
                <a:cs typeface="Arial"/>
              </a:rPr>
              <a:t>kubernetes</a:t>
            </a:r>
            <a:r>
              <a:rPr lang="en-US" sz="2000" dirty="0">
                <a:latin typeface="Arial"/>
                <a:cs typeface="Arial"/>
              </a:rPr>
              <a:t>/</a:t>
            </a:r>
            <a:r>
              <a:rPr lang="en-US" sz="2000" err="1">
                <a:latin typeface="Arial"/>
                <a:cs typeface="Arial"/>
              </a:rPr>
              <a:t>admin.conf</a:t>
            </a:r>
            <a:r>
              <a:rPr lang="en-US" sz="2000" dirty="0">
                <a:latin typeface="Arial"/>
                <a:cs typeface="Arial"/>
              </a:rPr>
              <a:t> $HOME/.</a:t>
            </a:r>
            <a:r>
              <a:rPr lang="en-US" sz="2000" err="1">
                <a:latin typeface="Arial"/>
                <a:cs typeface="Arial"/>
              </a:rPr>
              <a:t>kube</a:t>
            </a:r>
            <a:r>
              <a:rPr lang="en-US" sz="2000" dirty="0">
                <a:latin typeface="Arial"/>
                <a:cs typeface="Arial"/>
              </a:rPr>
              <a:t>/config</a:t>
            </a:r>
          </a:p>
          <a:p>
            <a:pPr marL="342900" indent="-342900">
              <a:buFont typeface="Arial"/>
              <a:buChar char="•"/>
            </a:pPr>
            <a:endParaRPr lang="en-US" b="1" dirty="0">
              <a:latin typeface="Arial"/>
              <a:cs typeface="Arial"/>
            </a:endParaRPr>
          </a:p>
          <a:p>
            <a:r>
              <a:rPr lang="en-US" sz="2000" dirty="0">
                <a:latin typeface="Arial"/>
                <a:ea typeface="+mn-lt"/>
                <a:cs typeface="+mn-lt"/>
              </a:rPr>
              <a:t>Change ownership of the file:</a:t>
            </a:r>
            <a:endParaRPr lang="en-US" sz="2000">
              <a:latin typeface="Arial"/>
              <a:cs typeface="Arial"/>
            </a:endParaRPr>
          </a:p>
          <a:p>
            <a:pPr marL="285750" indent="-285750">
              <a:buFont typeface="Arial"/>
              <a:buChar char="•"/>
            </a:pPr>
            <a:r>
              <a:rPr lang="en-US" sz="2000" err="1">
                <a:latin typeface="Arial"/>
                <a:cs typeface="Arial"/>
              </a:rPr>
              <a:t>sudo</a:t>
            </a:r>
            <a:r>
              <a:rPr lang="en-US" sz="2000" dirty="0">
                <a:latin typeface="Arial"/>
                <a:cs typeface="Arial"/>
              </a:rPr>
              <a:t> </a:t>
            </a:r>
            <a:r>
              <a:rPr lang="en-US" sz="2000" err="1">
                <a:latin typeface="Arial"/>
                <a:cs typeface="Arial"/>
              </a:rPr>
              <a:t>chown</a:t>
            </a:r>
            <a:r>
              <a:rPr lang="en-US" sz="2000" dirty="0">
                <a:latin typeface="Arial"/>
                <a:cs typeface="Arial"/>
              </a:rPr>
              <a:t> $(id -u):$(id -g) $HOME/.</a:t>
            </a:r>
            <a:r>
              <a:rPr lang="en-US" sz="2000" err="1">
                <a:latin typeface="Arial"/>
                <a:cs typeface="Arial"/>
              </a:rPr>
              <a:t>kube</a:t>
            </a:r>
            <a:r>
              <a:rPr lang="en-US" sz="2000" dirty="0">
                <a:latin typeface="Arial"/>
                <a:cs typeface="Arial"/>
              </a:rPr>
              <a:t>/config</a:t>
            </a:r>
          </a:p>
          <a:p>
            <a:endParaRPr lang="en-US" b="1" dirty="0">
              <a:latin typeface="-apple-system"/>
            </a:endParaRPr>
          </a:p>
          <a:p>
            <a:endParaRPr lang="en-US" sz="2000" b="1" dirty="0">
              <a:latin typeface="-apple-system"/>
            </a:endParaRPr>
          </a:p>
        </p:txBody>
      </p:sp>
      <p:pic>
        <p:nvPicPr>
          <p:cNvPr id="3" name="Picture 2" descr="A screenshot of a computer&#10;&#10;Description automatically generated">
            <a:extLst>
              <a:ext uri="{FF2B5EF4-FFF2-40B4-BE49-F238E27FC236}">
                <a16:creationId xmlns:a16="http://schemas.microsoft.com/office/drawing/2014/main" id="{4E145269-5179-F060-9B8F-A371028BB55C}"/>
              </a:ext>
            </a:extLst>
          </p:cNvPr>
          <p:cNvPicPr>
            <a:picLocks noChangeAspect="1"/>
          </p:cNvPicPr>
          <p:nvPr/>
        </p:nvPicPr>
        <p:blipFill>
          <a:blip r:embed="rId2"/>
          <a:srcRect l="295" t="22737" r="-413" b="30167"/>
          <a:stretch/>
        </p:blipFill>
        <p:spPr>
          <a:xfrm>
            <a:off x="13349" y="1304184"/>
            <a:ext cx="12196114" cy="2652613"/>
          </a:xfrm>
          <a:prstGeom prst="rect">
            <a:avLst/>
          </a:prstGeom>
        </p:spPr>
      </p:pic>
    </p:spTree>
    <p:extLst>
      <p:ext uri="{BB962C8B-B14F-4D97-AF65-F5344CB8AC3E}">
        <p14:creationId xmlns:p14="http://schemas.microsoft.com/office/powerpoint/2010/main" val="3190426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4006C3-AA70-B048-4F5D-19F6FA7314E6}"/>
              </a:ext>
            </a:extLst>
          </p:cNvPr>
          <p:cNvSpPr txBox="1"/>
          <p:nvPr/>
        </p:nvSpPr>
        <p:spPr>
          <a:xfrm>
            <a:off x="-5751" y="-5751"/>
            <a:ext cx="12217879"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cs typeface="Arial"/>
              </a:rPr>
              <a:t>Install Flannel (Run only on master)</a:t>
            </a:r>
            <a:endParaRPr lang="en-US" sz="2400">
              <a:latin typeface="Arial"/>
              <a:cs typeface="Arial"/>
            </a:endParaRPr>
          </a:p>
          <a:p>
            <a:r>
              <a:rPr lang="en-US" sz="2000" dirty="0">
                <a:latin typeface="Arial"/>
                <a:cs typeface="Arial"/>
              </a:rPr>
              <a:t>Use the following command to install Flannel:</a:t>
            </a:r>
            <a:endParaRPr lang="en-US" sz="2000">
              <a:solidFill>
                <a:srgbClr val="1F2328"/>
              </a:solidFill>
              <a:latin typeface="Arial"/>
              <a:cs typeface="Arial"/>
            </a:endParaRPr>
          </a:p>
          <a:p>
            <a:pPr marL="285750" indent="-285750">
              <a:buFont typeface="Arial"/>
              <a:buChar char="•"/>
            </a:pPr>
            <a:r>
              <a:rPr lang="en-US" sz="2000" err="1">
                <a:latin typeface="Arial"/>
                <a:cs typeface="Arial"/>
              </a:rPr>
              <a:t>kubectl</a:t>
            </a:r>
            <a:r>
              <a:rPr lang="en-US" sz="2000" dirty="0">
                <a:latin typeface="Arial"/>
                <a:cs typeface="Arial"/>
              </a:rPr>
              <a:t> apply -f </a:t>
            </a:r>
            <a:r>
              <a:rPr lang="en-US" sz="2000" dirty="0">
                <a:latin typeface="Arial"/>
                <a:cs typeface="Arial"/>
                <a:hlinkClick r:id="rId2"/>
              </a:rPr>
              <a:t>https://github.com/flannel-io/flannel/releases/latest/download/kube-flannel.yml</a:t>
            </a:r>
            <a:endParaRPr lang="en-US" sz="2000" dirty="0">
              <a:latin typeface="Arial"/>
              <a:cs typeface="Arial"/>
            </a:endParaRPr>
          </a:p>
          <a:p>
            <a:r>
              <a:rPr lang="en-US" sz="2000" dirty="0">
                <a:latin typeface="Arial"/>
                <a:cs typeface="Arial"/>
              </a:rPr>
              <a:t>Output like this</a:t>
            </a: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r>
              <a:rPr lang="en-US" sz="2000" dirty="0">
                <a:latin typeface="Arial"/>
                <a:cs typeface="Arial"/>
              </a:rPr>
              <a:t>Verify Installation</a:t>
            </a:r>
          </a:p>
          <a:p>
            <a:pPr>
              <a:buFont typeface="Arial"/>
              <a:buChar char="•"/>
            </a:pPr>
            <a:r>
              <a:rPr lang="en-US" sz="2000" dirty="0">
                <a:latin typeface="Arial"/>
                <a:ea typeface="+mn-lt"/>
                <a:cs typeface="+mn-lt"/>
              </a:rPr>
              <a:t>Verify that all the pods are up and running:</a:t>
            </a:r>
            <a:endParaRPr lang="en-US" sz="2000">
              <a:latin typeface="Arial"/>
              <a:cs typeface="Arial"/>
            </a:endParaRPr>
          </a:p>
          <a:p>
            <a:pPr>
              <a:buFont typeface="Arial"/>
              <a:buChar char="•"/>
            </a:pPr>
            <a:r>
              <a:rPr lang="en-US" sz="2000" dirty="0" err="1">
                <a:latin typeface="Arial"/>
                <a:cs typeface="Arial"/>
              </a:rPr>
              <a:t>kubectl</a:t>
            </a:r>
            <a:r>
              <a:rPr lang="en-US" sz="2000" dirty="0">
                <a:latin typeface="Arial"/>
                <a:cs typeface="Arial"/>
              </a:rPr>
              <a:t> get pods --all-namespaces</a:t>
            </a:r>
          </a:p>
          <a:p>
            <a:pPr>
              <a:buFont typeface="Arial"/>
              <a:buChar char="•"/>
            </a:pPr>
            <a:endParaRPr lang="en-US" dirty="0">
              <a:latin typeface="Consolas"/>
            </a:endParaRPr>
          </a:p>
          <a:p>
            <a:pPr>
              <a:buFont typeface="Arial"/>
              <a:buChar char="•"/>
            </a:pPr>
            <a:endParaRPr lang="en-US" dirty="0">
              <a:latin typeface="Consolas"/>
            </a:endParaRPr>
          </a:p>
          <a:p>
            <a:pPr>
              <a:buFont typeface="Arial"/>
              <a:buChar char="•"/>
            </a:pPr>
            <a:endParaRPr lang="en-US" dirty="0">
              <a:latin typeface="Consolas"/>
            </a:endParaRPr>
          </a:p>
          <a:p>
            <a:pPr>
              <a:buFont typeface="Arial"/>
              <a:buChar char="•"/>
            </a:pPr>
            <a:endParaRPr lang="en-US" dirty="0">
              <a:latin typeface="Consolas"/>
            </a:endParaRPr>
          </a:p>
          <a:p>
            <a:pPr>
              <a:buFont typeface="Arial"/>
              <a:buChar char="•"/>
            </a:pPr>
            <a:endParaRPr lang="en-US" dirty="0">
              <a:latin typeface="Consolas"/>
            </a:endParaRPr>
          </a:p>
          <a:p>
            <a:pPr>
              <a:buFont typeface="Arial"/>
              <a:buChar char="•"/>
            </a:pPr>
            <a:endParaRPr lang="en-US" dirty="0">
              <a:latin typeface="Consolas"/>
            </a:endParaRPr>
          </a:p>
          <a:p>
            <a:pPr>
              <a:buFont typeface="Arial"/>
              <a:buChar char="•"/>
            </a:pPr>
            <a:endParaRPr lang="en-US" dirty="0">
              <a:latin typeface="Consolas"/>
            </a:endParaRPr>
          </a:p>
          <a:p>
            <a:pPr>
              <a:buFont typeface="Arial"/>
              <a:buChar char="•"/>
            </a:pPr>
            <a:endParaRPr lang="en-US" dirty="0">
              <a:latin typeface="Consolas"/>
            </a:endParaRPr>
          </a:p>
          <a:p>
            <a:pPr>
              <a:buFont typeface="Arial"/>
              <a:buChar char="•"/>
            </a:pPr>
            <a:endParaRPr lang="en-US" dirty="0">
              <a:latin typeface="Consolas"/>
            </a:endParaRPr>
          </a:p>
          <a:p>
            <a:pPr>
              <a:buFont typeface="Arial"/>
              <a:buChar char="•"/>
            </a:pPr>
            <a:endParaRPr lang="en-US" dirty="0">
              <a:latin typeface="Consolas"/>
            </a:endParaRPr>
          </a:p>
          <a:p>
            <a:pPr marL="285750" indent="-285750">
              <a:buFont typeface="Arial"/>
              <a:buChar char="•"/>
            </a:pPr>
            <a:endParaRPr lang="en-US" dirty="0">
              <a:latin typeface="-apple-system"/>
            </a:endParaRPr>
          </a:p>
        </p:txBody>
      </p:sp>
      <p:pic>
        <p:nvPicPr>
          <p:cNvPr id="3" name="Picture 2" descr="A black screen with white text&#10;&#10;Description automatically generated">
            <a:extLst>
              <a:ext uri="{FF2B5EF4-FFF2-40B4-BE49-F238E27FC236}">
                <a16:creationId xmlns:a16="http://schemas.microsoft.com/office/drawing/2014/main" id="{497D0D1A-8DD7-29F9-13BE-B18E40454341}"/>
              </a:ext>
            </a:extLst>
          </p:cNvPr>
          <p:cNvPicPr>
            <a:picLocks noChangeAspect="1"/>
          </p:cNvPicPr>
          <p:nvPr/>
        </p:nvPicPr>
        <p:blipFill>
          <a:blip r:embed="rId3"/>
          <a:stretch>
            <a:fillRect/>
          </a:stretch>
        </p:blipFill>
        <p:spPr>
          <a:xfrm>
            <a:off x="-987" y="1408595"/>
            <a:ext cx="12198056" cy="1250047"/>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9B46FCC4-4E90-61B5-EC1B-A00080E40A89}"/>
              </a:ext>
            </a:extLst>
          </p:cNvPr>
          <p:cNvPicPr>
            <a:picLocks noChangeAspect="1"/>
          </p:cNvPicPr>
          <p:nvPr/>
        </p:nvPicPr>
        <p:blipFill>
          <a:blip r:embed="rId4"/>
          <a:stretch>
            <a:fillRect/>
          </a:stretch>
        </p:blipFill>
        <p:spPr>
          <a:xfrm>
            <a:off x="1168" y="3926908"/>
            <a:ext cx="12193744" cy="2928037"/>
          </a:xfrm>
          <a:prstGeom prst="rect">
            <a:avLst/>
          </a:prstGeom>
        </p:spPr>
      </p:pic>
    </p:spTree>
    <p:extLst>
      <p:ext uri="{BB962C8B-B14F-4D97-AF65-F5344CB8AC3E}">
        <p14:creationId xmlns:p14="http://schemas.microsoft.com/office/powerpoint/2010/main" val="366378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D65F0-260E-45B0-BB39-ED0B45D3AC1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What is Kubernetes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6FEA64-B092-4594-923D-60674DF4980A}"/>
              </a:ext>
            </a:extLst>
          </p:cNvPr>
          <p:cNvSpPr>
            <a:spLocks noGrp="1"/>
          </p:cNvSpPr>
          <p:nvPr>
            <p:ph idx="1"/>
          </p:nvPr>
        </p:nvSpPr>
        <p:spPr>
          <a:xfrm>
            <a:off x="680321" y="2297116"/>
            <a:ext cx="9613861" cy="4560883"/>
          </a:xfrm>
        </p:spPr>
        <p:txBody>
          <a:bodyPr/>
          <a:lstStyle/>
          <a:p>
            <a:pPr>
              <a:buFont typeface="Wingdings" panose="05000000000000000000" pitchFamily="2" charset="2"/>
              <a:buChar char="Ø"/>
            </a:pPr>
            <a:r>
              <a:rPr lang="en-US" dirty="0"/>
              <a:t> </a:t>
            </a:r>
            <a:r>
              <a:rPr lang="en-US" dirty="0">
                <a:latin typeface="Arial" panose="020B0604020202020204" pitchFamily="34" charset="0"/>
                <a:cs typeface="Arial" panose="020B0604020202020204" pitchFamily="34" charset="0"/>
              </a:rPr>
              <a:t>Kubernetes often abbreviated as "K8s," is an open-source platform for automating the deployment, scaling, and management of containerized applications.</a:t>
            </a: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latin typeface="Arial" panose="020B0604020202020204" pitchFamily="34" charset="0"/>
                <a:cs typeface="Arial" panose="020B0604020202020204" pitchFamily="34" charset="0"/>
              </a:rPr>
              <a:t> Originally developed by Google and now maintained by the Cloud    Native Computing Foundation (CNCF)</a:t>
            </a: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latin typeface="Arial" panose="020B0604020202020204" pitchFamily="34" charset="0"/>
                <a:cs typeface="Arial" panose="020B0604020202020204" pitchFamily="34" charset="0"/>
              </a:rPr>
              <a:t>Kubernetes has become the standard for container orchestration, supporting complex applications and microservices architectures.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1895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D4D7EF-40E2-C9EB-1231-6C31D7597A47}"/>
              </a:ext>
            </a:extLst>
          </p:cNvPr>
          <p:cNvSpPr txBox="1"/>
          <p:nvPr/>
        </p:nvSpPr>
        <p:spPr>
          <a:xfrm>
            <a:off x="-5750" y="8627"/>
            <a:ext cx="12217878" cy="72943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Arial"/>
                <a:cs typeface="Arial"/>
              </a:rPr>
              <a:t>Use the following command to initialize the cluster:</a:t>
            </a:r>
          </a:p>
          <a:p>
            <a:endParaRPr lang="en-US" sz="2400" dirty="0">
              <a:latin typeface="Arial"/>
              <a:cs typeface="Arial"/>
            </a:endParaRPr>
          </a:p>
          <a:p>
            <a:pPr marL="285750" indent="-285750">
              <a:buFont typeface="Arial"/>
              <a:buChar char="•"/>
            </a:pPr>
            <a:r>
              <a:rPr lang="en-US" sz="2000" err="1">
                <a:latin typeface="Arial"/>
                <a:cs typeface="Arial"/>
              </a:rPr>
              <a:t>sudo</a:t>
            </a:r>
            <a:r>
              <a:rPr lang="en-US" sz="2000" dirty="0">
                <a:latin typeface="Arial"/>
                <a:cs typeface="Arial"/>
              </a:rPr>
              <a:t> </a:t>
            </a:r>
            <a:r>
              <a:rPr lang="en-US" sz="2000" err="1">
                <a:latin typeface="Arial"/>
                <a:cs typeface="Arial"/>
              </a:rPr>
              <a:t>kubeadm</a:t>
            </a:r>
            <a:r>
              <a:rPr lang="en-US" sz="2000" dirty="0">
                <a:latin typeface="Arial"/>
                <a:cs typeface="Arial"/>
              </a:rPr>
              <a:t> </a:t>
            </a:r>
            <a:r>
              <a:rPr lang="en-US" sz="2000" err="1">
                <a:latin typeface="Arial"/>
                <a:cs typeface="Arial"/>
              </a:rPr>
              <a:t>init</a:t>
            </a:r>
            <a:r>
              <a:rPr lang="en-US" sz="2000" dirty="0">
                <a:latin typeface="Arial"/>
                <a:cs typeface="Arial"/>
              </a:rPr>
              <a:t> --pod-network-</a:t>
            </a:r>
            <a:r>
              <a:rPr lang="en-US" sz="2000" err="1">
                <a:latin typeface="Arial"/>
                <a:cs typeface="Arial"/>
              </a:rPr>
              <a:t>cidr</a:t>
            </a:r>
            <a:r>
              <a:rPr lang="en-US" sz="2000" dirty="0">
                <a:latin typeface="Arial"/>
                <a:cs typeface="Arial"/>
              </a:rPr>
              <a:t>=10.244.0.0/16</a:t>
            </a: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r>
              <a:rPr lang="en-US" sz="2000" dirty="0">
                <a:latin typeface="Arial"/>
                <a:cs typeface="Arial"/>
              </a:rPr>
              <a:t>Above image show the connection with agent nodes </a:t>
            </a:r>
            <a:r>
              <a:rPr lang="en-US" sz="2000" dirty="0" err="1">
                <a:latin typeface="Arial"/>
                <a:cs typeface="Arial"/>
              </a:rPr>
              <a:t>url</a:t>
            </a:r>
            <a:r>
              <a:rPr lang="en-US" sz="2000" dirty="0">
                <a:latin typeface="Arial"/>
                <a:cs typeface="Arial"/>
              </a:rPr>
              <a:t> copy the selected in the image and paste it to the another agent nodes</a:t>
            </a:r>
          </a:p>
          <a:p>
            <a:pPr marL="285750" indent="-285750">
              <a:buFont typeface="Arial"/>
              <a:buChar char="•"/>
            </a:pPr>
            <a:endParaRPr lang="en-US" dirty="0">
              <a:latin typeface="Arial"/>
              <a:cs typeface="Arial"/>
            </a:endParaRPr>
          </a:p>
          <a:p>
            <a:pPr marL="285750" indent="-285750">
              <a:buFont typeface="Arial"/>
              <a:buChar char="•"/>
            </a:pPr>
            <a:r>
              <a:rPr lang="en-US" sz="2000" dirty="0">
                <a:latin typeface="Arial"/>
                <a:cs typeface="Arial"/>
              </a:rPr>
              <a:t>So finally connected the working nodes with a master node and output be like this</a:t>
            </a:r>
          </a:p>
          <a:p>
            <a:pPr marL="285750" indent="-285750">
              <a:buFont typeface="Arial"/>
              <a:buChar char="•"/>
            </a:pPr>
            <a:endParaRPr lang="en-US" dirty="0">
              <a:latin typeface="Arial"/>
              <a:cs typeface="Arial"/>
            </a:endParaRPr>
          </a:p>
          <a:p>
            <a:pPr marL="285750" indent="-285750">
              <a:buFont typeface="Arial"/>
              <a:buChar char="•"/>
            </a:pPr>
            <a:endParaRPr lang="en-US" dirty="0">
              <a:latin typeface="-apple-system"/>
            </a:endParaRPr>
          </a:p>
          <a:p>
            <a:pPr marL="285750" indent="-285750">
              <a:buFont typeface="Arial"/>
              <a:buChar char="•"/>
            </a:pPr>
            <a:endParaRPr lang="en-US" dirty="0">
              <a:latin typeface="-apple-system"/>
            </a:endParaRPr>
          </a:p>
          <a:p>
            <a:pPr marL="285750" indent="-285750">
              <a:buFont typeface="Arial"/>
              <a:buChar char="•"/>
            </a:pPr>
            <a:endParaRPr lang="en-US" dirty="0">
              <a:latin typeface="-apple-system"/>
            </a:endParaRPr>
          </a:p>
          <a:p>
            <a:pPr marL="285750" indent="-285750">
              <a:buFont typeface="Arial"/>
              <a:buChar char="•"/>
            </a:pPr>
            <a:endParaRPr lang="en-US" dirty="0">
              <a:latin typeface="-apple-system"/>
            </a:endParaRPr>
          </a:p>
          <a:p>
            <a:pPr marL="285750" indent="-285750">
              <a:buFont typeface="Arial"/>
              <a:buChar char="•"/>
            </a:pPr>
            <a:endParaRPr lang="en-US" dirty="0">
              <a:latin typeface="-apple-system"/>
            </a:endParaRPr>
          </a:p>
          <a:p>
            <a:pPr marL="285750" indent="-285750">
              <a:buFont typeface="Arial"/>
              <a:buChar char="•"/>
            </a:pPr>
            <a:endParaRPr lang="en-US" dirty="0">
              <a:latin typeface="-apple-system"/>
            </a:endParaRPr>
          </a:p>
          <a:p>
            <a:pPr marL="285750" indent="-285750">
              <a:buFont typeface="Arial"/>
              <a:buChar char="•"/>
            </a:pPr>
            <a:endParaRPr lang="en-US" dirty="0">
              <a:latin typeface="-apple-system"/>
            </a:endParaRPr>
          </a:p>
          <a:p>
            <a:pPr marL="285750" indent="-285750">
              <a:buFont typeface="Arial"/>
              <a:buChar char="•"/>
            </a:pPr>
            <a:endParaRPr lang="en-US" dirty="0">
              <a:latin typeface="-apple-system"/>
            </a:endParaRPr>
          </a:p>
          <a:p>
            <a:pPr marL="285750" indent="-285750">
              <a:buFont typeface="Arial"/>
              <a:buChar char="•"/>
            </a:pPr>
            <a:endParaRPr lang="en-US" dirty="0">
              <a:latin typeface="-apple-system"/>
            </a:endParaRPr>
          </a:p>
          <a:p>
            <a:pPr marL="285750" indent="-285750">
              <a:buFont typeface="Arial"/>
              <a:buChar char="•"/>
            </a:pPr>
            <a:endParaRPr lang="en-US" dirty="0">
              <a:latin typeface="-apple-system"/>
            </a:endParaRPr>
          </a:p>
          <a:p>
            <a:pPr marL="285750" indent="-285750">
              <a:buFont typeface="Arial"/>
              <a:buChar char="•"/>
            </a:pPr>
            <a:endParaRPr lang="en-US" dirty="0">
              <a:latin typeface="-apple-system"/>
            </a:endParaRPr>
          </a:p>
          <a:p>
            <a:pPr marL="285750" indent="-285750">
              <a:buFont typeface="Arial"/>
              <a:buChar char="•"/>
            </a:pPr>
            <a:endParaRPr lang="en-US" dirty="0">
              <a:latin typeface="-apple-system"/>
            </a:endParaRPr>
          </a:p>
          <a:p>
            <a:pPr marL="285750" indent="-285750">
              <a:buFont typeface="Arial"/>
              <a:buChar char="•"/>
            </a:pPr>
            <a:endParaRPr lang="en-US" dirty="0">
              <a:latin typeface="-apple-system"/>
            </a:endParaRPr>
          </a:p>
        </p:txBody>
      </p:sp>
      <p:pic>
        <p:nvPicPr>
          <p:cNvPr id="3" name="Picture 2" descr="A black and white screen with white text&#10;&#10;Description automatically generated">
            <a:extLst>
              <a:ext uri="{FF2B5EF4-FFF2-40B4-BE49-F238E27FC236}">
                <a16:creationId xmlns:a16="http://schemas.microsoft.com/office/drawing/2014/main" id="{A44C1EAD-52FA-3228-F5FA-E66B24F12766}"/>
              </a:ext>
            </a:extLst>
          </p:cNvPr>
          <p:cNvPicPr>
            <a:picLocks noChangeAspect="1"/>
          </p:cNvPicPr>
          <p:nvPr/>
        </p:nvPicPr>
        <p:blipFill>
          <a:blip r:embed="rId2"/>
          <a:stretch>
            <a:fillRect/>
          </a:stretch>
        </p:blipFill>
        <p:spPr>
          <a:xfrm>
            <a:off x="-2246" y="1228607"/>
            <a:ext cx="9953625" cy="978199"/>
          </a:xfrm>
          <a:prstGeom prst="rect">
            <a:avLst/>
          </a:prstGeom>
        </p:spPr>
      </p:pic>
      <p:pic>
        <p:nvPicPr>
          <p:cNvPr id="4" name="Picture 3" descr="A computer screen shot of a black screen&#10;&#10;Description automatically generated">
            <a:extLst>
              <a:ext uri="{FF2B5EF4-FFF2-40B4-BE49-F238E27FC236}">
                <a16:creationId xmlns:a16="http://schemas.microsoft.com/office/drawing/2014/main" id="{89C98E35-FF60-63D2-408C-FC238A48374F}"/>
              </a:ext>
            </a:extLst>
          </p:cNvPr>
          <p:cNvPicPr>
            <a:picLocks noChangeAspect="1"/>
          </p:cNvPicPr>
          <p:nvPr/>
        </p:nvPicPr>
        <p:blipFill>
          <a:blip r:embed="rId3"/>
          <a:stretch>
            <a:fillRect/>
          </a:stretch>
        </p:blipFill>
        <p:spPr>
          <a:xfrm>
            <a:off x="-1526" y="3641810"/>
            <a:ext cx="12209431" cy="3233413"/>
          </a:xfrm>
          <a:prstGeom prst="rect">
            <a:avLst/>
          </a:prstGeom>
        </p:spPr>
      </p:pic>
    </p:spTree>
    <p:extLst>
      <p:ext uri="{BB962C8B-B14F-4D97-AF65-F5344CB8AC3E}">
        <p14:creationId xmlns:p14="http://schemas.microsoft.com/office/powerpoint/2010/main" val="82652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screen with white text&#10;&#10;Description automatically generated">
            <a:extLst>
              <a:ext uri="{FF2B5EF4-FFF2-40B4-BE49-F238E27FC236}">
                <a16:creationId xmlns:a16="http://schemas.microsoft.com/office/drawing/2014/main" id="{45333EF9-1319-A5FF-B171-175066DBD105}"/>
              </a:ext>
            </a:extLst>
          </p:cNvPr>
          <p:cNvPicPr>
            <a:picLocks noChangeAspect="1"/>
          </p:cNvPicPr>
          <p:nvPr/>
        </p:nvPicPr>
        <p:blipFill>
          <a:blip r:embed="rId2"/>
          <a:stretch>
            <a:fillRect/>
          </a:stretch>
        </p:blipFill>
        <p:spPr>
          <a:xfrm>
            <a:off x="0" y="652624"/>
            <a:ext cx="12192000" cy="1670864"/>
          </a:xfrm>
          <a:prstGeom prst="rect">
            <a:avLst/>
          </a:prstGeom>
        </p:spPr>
      </p:pic>
      <p:pic>
        <p:nvPicPr>
          <p:cNvPr id="6" name="Picture 5" descr="A screen shot of a computer&#10;&#10;Description automatically generated">
            <a:extLst>
              <a:ext uri="{FF2B5EF4-FFF2-40B4-BE49-F238E27FC236}">
                <a16:creationId xmlns:a16="http://schemas.microsoft.com/office/drawing/2014/main" id="{6EA6B393-291C-8643-D08A-B553989BA89A}"/>
              </a:ext>
            </a:extLst>
          </p:cNvPr>
          <p:cNvPicPr>
            <a:picLocks noChangeAspect="1"/>
          </p:cNvPicPr>
          <p:nvPr/>
        </p:nvPicPr>
        <p:blipFill>
          <a:blip r:embed="rId3"/>
          <a:stretch>
            <a:fillRect/>
          </a:stretch>
        </p:blipFill>
        <p:spPr>
          <a:xfrm>
            <a:off x="6574678" y="2979528"/>
            <a:ext cx="4721703" cy="3601887"/>
          </a:xfrm>
          <a:prstGeom prst="rect">
            <a:avLst/>
          </a:prstGeom>
        </p:spPr>
      </p:pic>
      <p:sp>
        <p:nvSpPr>
          <p:cNvPr id="5" name="TextBox 4">
            <a:extLst>
              <a:ext uri="{FF2B5EF4-FFF2-40B4-BE49-F238E27FC236}">
                <a16:creationId xmlns:a16="http://schemas.microsoft.com/office/drawing/2014/main" id="{3BB9D580-55DF-291F-68CF-EE8919043F1E}"/>
              </a:ext>
            </a:extLst>
          </p:cNvPr>
          <p:cNvSpPr txBox="1"/>
          <p:nvPr/>
        </p:nvSpPr>
        <p:spPr>
          <a:xfrm>
            <a:off x="-5750" y="-5750"/>
            <a:ext cx="12203501" cy="73558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Arial"/>
                <a:cs typeface="Arial"/>
              </a:rPr>
              <a:t>By applying the vi </a:t>
            </a:r>
            <a:r>
              <a:rPr lang="en-US" sz="2000" err="1">
                <a:latin typeface="Arial"/>
                <a:cs typeface="Arial"/>
              </a:rPr>
              <a:t>nginx.yaml</a:t>
            </a:r>
            <a:r>
              <a:rPr lang="en-US" sz="2000" dirty="0">
                <a:latin typeface="Arial"/>
                <a:cs typeface="Arial"/>
              </a:rPr>
              <a:t> command</a:t>
            </a:r>
          </a:p>
          <a:p>
            <a:pPr marL="285750" indent="-285750">
              <a:buFont typeface="Arial"/>
              <a:buChar char="•"/>
            </a:pPr>
            <a:r>
              <a:rPr lang="en-US" sz="2000" dirty="0">
                <a:latin typeface="Arial"/>
                <a:cs typeface="Arial"/>
              </a:rPr>
              <a:t>vi </a:t>
            </a:r>
            <a:r>
              <a:rPr lang="en-US" sz="2000" err="1">
                <a:latin typeface="Arial"/>
                <a:cs typeface="Arial"/>
              </a:rPr>
              <a:t>nginx.yaml</a:t>
            </a:r>
            <a:endParaRPr lang="en-US" sz="200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r>
              <a:rPr lang="en-US" sz="2000" dirty="0">
                <a:latin typeface="Arial"/>
                <a:cs typeface="Arial"/>
              </a:rPr>
              <a:t>Here the </a:t>
            </a:r>
            <a:r>
              <a:rPr lang="en-US" sz="2000" err="1">
                <a:latin typeface="Arial"/>
                <a:cs typeface="Arial"/>
              </a:rPr>
              <a:t>nginx.yaml</a:t>
            </a:r>
            <a:r>
              <a:rPr lang="en-US" sz="2000" dirty="0">
                <a:latin typeface="Arial"/>
                <a:cs typeface="Arial"/>
              </a:rPr>
              <a:t> file is shown below                 </a:t>
            </a:r>
            <a:r>
              <a:rPr lang="en-US" sz="2000" dirty="0">
                <a:latin typeface="Arial"/>
                <a:ea typeface="+mn-lt"/>
                <a:cs typeface="+mn-lt"/>
              </a:rPr>
              <a:t/>
            </a:r>
            <a:br>
              <a:rPr lang="en-US" sz="2000" dirty="0">
                <a:latin typeface="Arial"/>
                <a:ea typeface="+mn-lt"/>
                <a:cs typeface="+mn-lt"/>
              </a:rPr>
            </a:br>
            <a:r>
              <a:rPr lang="en-US" sz="2000" dirty="0">
                <a:latin typeface="Arial"/>
                <a:ea typeface="+mn-lt"/>
                <a:cs typeface="+mn-lt"/>
              </a:rPr>
              <a:t> Code:</a:t>
            </a:r>
          </a:p>
          <a:p>
            <a:r>
              <a:rPr lang="en-US" sz="1100" dirty="0" err="1">
                <a:latin typeface="Arial"/>
                <a:ea typeface="+mn-lt"/>
                <a:cs typeface="+mn-lt"/>
              </a:rPr>
              <a:t>Apiversion:apps</a:t>
            </a:r>
            <a:r>
              <a:rPr lang="en-US" sz="1100" dirty="0">
                <a:latin typeface="Arial"/>
                <a:ea typeface="+mn-lt"/>
                <a:cs typeface="+mn-lt"/>
              </a:rPr>
              <a:t>/v1</a:t>
            </a:r>
          </a:p>
          <a:p>
            <a:r>
              <a:rPr lang="en-US" sz="1100" dirty="0">
                <a:latin typeface="Arial"/>
                <a:ea typeface="+mn-lt"/>
                <a:cs typeface="+mn-lt"/>
              </a:rPr>
              <a:t>kind: Deployment</a:t>
            </a:r>
            <a:br>
              <a:rPr lang="en-US" sz="1100" dirty="0">
                <a:latin typeface="Arial"/>
                <a:ea typeface="+mn-lt"/>
                <a:cs typeface="+mn-lt"/>
              </a:rPr>
            </a:br>
            <a:r>
              <a:rPr lang="en-US" sz="1100" dirty="0">
                <a:latin typeface="Arial"/>
                <a:ea typeface="+mn-lt"/>
                <a:cs typeface="+mn-lt"/>
              </a:rPr>
              <a:t> metadata:</a:t>
            </a:r>
            <a:br>
              <a:rPr lang="en-US" sz="1100" dirty="0">
                <a:latin typeface="Arial"/>
                <a:ea typeface="+mn-lt"/>
                <a:cs typeface="+mn-lt"/>
              </a:rPr>
            </a:br>
            <a:r>
              <a:rPr lang="en-US" sz="1100" dirty="0">
                <a:latin typeface="Arial"/>
                <a:ea typeface="+mn-lt"/>
                <a:cs typeface="+mn-lt"/>
              </a:rPr>
              <a:t>   name: nginx-deployment</a:t>
            </a:r>
            <a:br>
              <a:rPr lang="en-US" sz="1100" dirty="0">
                <a:latin typeface="Arial"/>
                <a:ea typeface="+mn-lt"/>
                <a:cs typeface="+mn-lt"/>
              </a:rPr>
            </a:br>
            <a:r>
              <a:rPr lang="en-US" sz="1100" dirty="0">
                <a:latin typeface="Arial"/>
                <a:ea typeface="+mn-lt"/>
                <a:cs typeface="+mn-lt"/>
              </a:rPr>
              <a:t>   labels:</a:t>
            </a:r>
            <a:br>
              <a:rPr lang="en-US" sz="1100" dirty="0">
                <a:latin typeface="Arial"/>
                <a:ea typeface="+mn-lt"/>
                <a:cs typeface="+mn-lt"/>
              </a:rPr>
            </a:br>
            <a:r>
              <a:rPr lang="en-US" sz="1100" dirty="0">
                <a:latin typeface="Arial"/>
                <a:ea typeface="+mn-lt"/>
                <a:cs typeface="+mn-lt"/>
              </a:rPr>
              <a:t>     app: nginx</a:t>
            </a:r>
            <a:br>
              <a:rPr lang="en-US" sz="1100" dirty="0">
                <a:latin typeface="Arial"/>
                <a:ea typeface="+mn-lt"/>
                <a:cs typeface="+mn-lt"/>
              </a:rPr>
            </a:br>
            <a:r>
              <a:rPr lang="en-US" sz="1100" dirty="0">
                <a:latin typeface="Arial"/>
                <a:ea typeface="+mn-lt"/>
                <a:cs typeface="+mn-lt"/>
              </a:rPr>
              <a:t> spec:</a:t>
            </a:r>
            <a:br>
              <a:rPr lang="en-US" sz="1100" dirty="0">
                <a:latin typeface="Arial"/>
                <a:ea typeface="+mn-lt"/>
                <a:cs typeface="+mn-lt"/>
              </a:rPr>
            </a:br>
            <a:r>
              <a:rPr lang="en-US" sz="1100" dirty="0">
                <a:latin typeface="Arial"/>
                <a:ea typeface="+mn-lt"/>
                <a:cs typeface="+mn-lt"/>
              </a:rPr>
              <a:t>   replicas: 6</a:t>
            </a:r>
            <a:br>
              <a:rPr lang="en-US" sz="1100" dirty="0">
                <a:latin typeface="Arial"/>
                <a:ea typeface="+mn-lt"/>
                <a:cs typeface="+mn-lt"/>
              </a:rPr>
            </a:br>
            <a:r>
              <a:rPr lang="en-US" sz="1100" dirty="0">
                <a:latin typeface="Arial"/>
                <a:ea typeface="+mn-lt"/>
                <a:cs typeface="+mn-lt"/>
              </a:rPr>
              <a:t>   selector:</a:t>
            </a:r>
            <a:br>
              <a:rPr lang="en-US" sz="1100" dirty="0">
                <a:latin typeface="Arial"/>
                <a:ea typeface="+mn-lt"/>
                <a:cs typeface="+mn-lt"/>
              </a:rPr>
            </a:br>
            <a:r>
              <a:rPr lang="en-US" sz="1100" dirty="0">
                <a:latin typeface="Arial"/>
                <a:ea typeface="+mn-lt"/>
                <a:cs typeface="+mn-lt"/>
              </a:rPr>
              <a:t>     </a:t>
            </a:r>
            <a:r>
              <a:rPr lang="en-US" sz="1100" dirty="0" err="1">
                <a:latin typeface="Arial"/>
                <a:ea typeface="+mn-lt"/>
                <a:cs typeface="+mn-lt"/>
              </a:rPr>
              <a:t>matchLabels</a:t>
            </a:r>
            <a:r>
              <a:rPr lang="en-US" sz="1100" dirty="0">
                <a:latin typeface="Arial"/>
                <a:ea typeface="+mn-lt"/>
                <a:cs typeface="+mn-lt"/>
              </a:rPr>
              <a:t>:</a:t>
            </a:r>
            <a:br>
              <a:rPr lang="en-US" sz="1100" dirty="0">
                <a:latin typeface="Arial"/>
                <a:ea typeface="+mn-lt"/>
                <a:cs typeface="+mn-lt"/>
              </a:rPr>
            </a:br>
            <a:r>
              <a:rPr lang="en-US" sz="1100" dirty="0">
                <a:latin typeface="Arial"/>
                <a:ea typeface="+mn-lt"/>
                <a:cs typeface="+mn-lt"/>
              </a:rPr>
              <a:t>       app: nginx</a:t>
            </a:r>
            <a:br>
              <a:rPr lang="en-US" sz="1100" dirty="0">
                <a:latin typeface="Arial"/>
                <a:ea typeface="+mn-lt"/>
                <a:cs typeface="+mn-lt"/>
              </a:rPr>
            </a:br>
            <a:r>
              <a:rPr lang="en-US" sz="1100" dirty="0">
                <a:latin typeface="Arial"/>
                <a:ea typeface="+mn-lt"/>
                <a:cs typeface="+mn-lt"/>
              </a:rPr>
              <a:t>   template:</a:t>
            </a:r>
            <a:br>
              <a:rPr lang="en-US" sz="1100" dirty="0">
                <a:latin typeface="Arial"/>
                <a:ea typeface="+mn-lt"/>
                <a:cs typeface="+mn-lt"/>
              </a:rPr>
            </a:br>
            <a:r>
              <a:rPr lang="en-US" sz="1100" dirty="0">
                <a:latin typeface="Arial"/>
                <a:ea typeface="+mn-lt"/>
                <a:cs typeface="+mn-lt"/>
              </a:rPr>
              <a:t>     metadata:</a:t>
            </a:r>
            <a:br>
              <a:rPr lang="en-US" sz="1100" dirty="0">
                <a:latin typeface="Arial"/>
                <a:ea typeface="+mn-lt"/>
                <a:cs typeface="+mn-lt"/>
              </a:rPr>
            </a:br>
            <a:r>
              <a:rPr lang="en-US" sz="1100" dirty="0">
                <a:latin typeface="Arial"/>
                <a:ea typeface="+mn-lt"/>
                <a:cs typeface="+mn-lt"/>
              </a:rPr>
              <a:t>       labels:</a:t>
            </a:r>
            <a:br>
              <a:rPr lang="en-US" sz="1100" dirty="0">
                <a:latin typeface="Arial"/>
                <a:ea typeface="+mn-lt"/>
                <a:cs typeface="+mn-lt"/>
              </a:rPr>
            </a:br>
            <a:r>
              <a:rPr lang="en-US" sz="1100" dirty="0">
                <a:latin typeface="Arial"/>
                <a:ea typeface="+mn-lt"/>
                <a:cs typeface="+mn-lt"/>
              </a:rPr>
              <a:t>         app: nginx</a:t>
            </a:r>
            <a:br>
              <a:rPr lang="en-US" sz="1100" dirty="0">
                <a:latin typeface="Arial"/>
                <a:ea typeface="+mn-lt"/>
                <a:cs typeface="+mn-lt"/>
              </a:rPr>
            </a:br>
            <a:r>
              <a:rPr lang="en-US" sz="1100" dirty="0">
                <a:latin typeface="Arial"/>
                <a:ea typeface="+mn-lt"/>
                <a:cs typeface="+mn-lt"/>
              </a:rPr>
              <a:t>     spec:</a:t>
            </a:r>
            <a:br>
              <a:rPr lang="en-US" sz="1100" dirty="0">
                <a:latin typeface="Arial"/>
                <a:ea typeface="+mn-lt"/>
                <a:cs typeface="+mn-lt"/>
              </a:rPr>
            </a:br>
            <a:r>
              <a:rPr lang="en-US" sz="1100" dirty="0">
                <a:latin typeface="Arial"/>
                <a:ea typeface="+mn-lt"/>
                <a:cs typeface="+mn-lt"/>
              </a:rPr>
              <a:t>       containers:</a:t>
            </a:r>
            <a:br>
              <a:rPr lang="en-US" sz="1100" dirty="0">
                <a:latin typeface="Arial"/>
                <a:ea typeface="+mn-lt"/>
                <a:cs typeface="+mn-lt"/>
              </a:rPr>
            </a:br>
            <a:r>
              <a:rPr lang="en-US" sz="1100" dirty="0">
                <a:latin typeface="Arial"/>
                <a:ea typeface="+mn-lt"/>
                <a:cs typeface="+mn-lt"/>
              </a:rPr>
              <a:t>       - name: nginx</a:t>
            </a:r>
            <a:br>
              <a:rPr lang="en-US" sz="1100" dirty="0">
                <a:latin typeface="Arial"/>
                <a:ea typeface="+mn-lt"/>
                <a:cs typeface="+mn-lt"/>
              </a:rPr>
            </a:br>
            <a:r>
              <a:rPr lang="en-US" sz="1100" dirty="0">
                <a:latin typeface="Arial"/>
                <a:ea typeface="+mn-lt"/>
                <a:cs typeface="+mn-lt"/>
              </a:rPr>
              <a:t>         image: nginx</a:t>
            </a:r>
            <a:br>
              <a:rPr lang="en-US" sz="1100" dirty="0">
                <a:latin typeface="Arial"/>
                <a:ea typeface="+mn-lt"/>
                <a:cs typeface="+mn-lt"/>
              </a:rPr>
            </a:br>
            <a:r>
              <a:rPr lang="en-US" sz="1100" dirty="0">
                <a:latin typeface="Arial"/>
                <a:ea typeface="+mn-lt"/>
                <a:cs typeface="+mn-lt"/>
              </a:rPr>
              <a:t>         ports:</a:t>
            </a:r>
            <a:br>
              <a:rPr lang="en-US" sz="1100" dirty="0">
                <a:latin typeface="Arial"/>
                <a:ea typeface="+mn-lt"/>
                <a:cs typeface="+mn-lt"/>
              </a:rPr>
            </a:br>
            <a:r>
              <a:rPr lang="en-US" sz="1100" dirty="0">
                <a:latin typeface="Arial"/>
                <a:ea typeface="+mn-lt"/>
                <a:cs typeface="+mn-lt"/>
              </a:rPr>
              <a:t>         - </a:t>
            </a:r>
            <a:r>
              <a:rPr lang="en-US" sz="1100" dirty="0" err="1">
                <a:latin typeface="Arial"/>
                <a:ea typeface="+mn-lt"/>
                <a:cs typeface="+mn-lt"/>
              </a:rPr>
              <a:t>containerPort</a:t>
            </a:r>
            <a:r>
              <a:rPr lang="en-US" sz="1100" dirty="0">
                <a:latin typeface="Arial"/>
                <a:ea typeface="+mn-lt"/>
                <a:cs typeface="+mn-lt"/>
              </a:rPr>
              <a:t>: 80</a:t>
            </a:r>
            <a:endParaRPr lang="en-US">
              <a:latin typeface="Arial"/>
              <a:cs typeface="Arial"/>
            </a:endParaRPr>
          </a:p>
          <a:p>
            <a:endParaRPr lang="en-US" sz="1100" dirty="0">
              <a:latin typeface="Arial"/>
              <a:cs typeface="Arial"/>
            </a:endParaRPr>
          </a:p>
          <a:p>
            <a:r>
              <a:rPr lang="en-US" sz="1600" dirty="0">
                <a:latin typeface="Arial"/>
                <a:cs typeface="Arial"/>
              </a:rPr>
              <a:t>:</a:t>
            </a:r>
            <a:r>
              <a:rPr lang="en-US" sz="1600" dirty="0" err="1">
                <a:latin typeface="Arial"/>
                <a:cs typeface="Arial"/>
              </a:rPr>
              <a:t>wq</a:t>
            </a:r>
            <a:r>
              <a:rPr lang="en-US" sz="1600" dirty="0">
                <a:latin typeface="Arial"/>
                <a:cs typeface="Arial"/>
              </a:rPr>
              <a:t> (</a:t>
            </a:r>
            <a:r>
              <a:rPr lang="en-US" sz="1600" dirty="0" err="1">
                <a:latin typeface="Arial"/>
                <a:cs typeface="Arial"/>
              </a:rPr>
              <a:t>save&amp;quit</a:t>
            </a:r>
            <a:r>
              <a:rPr lang="en-US" sz="1600" dirty="0">
                <a:latin typeface="Arial"/>
                <a:cs typeface="Arial"/>
              </a:rPr>
              <a:t>)</a:t>
            </a:r>
          </a:p>
        </p:txBody>
      </p:sp>
    </p:spTree>
    <p:extLst>
      <p:ext uri="{BB962C8B-B14F-4D97-AF65-F5344CB8AC3E}">
        <p14:creationId xmlns:p14="http://schemas.microsoft.com/office/powerpoint/2010/main" val="484274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84EEEA-9507-5F45-A329-42883708DCA2}"/>
              </a:ext>
            </a:extLst>
          </p:cNvPr>
          <p:cNvSpPr txBox="1"/>
          <p:nvPr/>
        </p:nvSpPr>
        <p:spPr>
          <a:xfrm>
            <a:off x="8627" y="8627"/>
            <a:ext cx="12203501" cy="7017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Arial"/>
                <a:cs typeface="Arial"/>
              </a:rPr>
              <a:t>By applying the below command</a:t>
            </a:r>
          </a:p>
          <a:p>
            <a:pPr marL="285750" indent="-285750">
              <a:buFont typeface="Arial"/>
              <a:buChar char="•"/>
            </a:pPr>
            <a:r>
              <a:rPr lang="en-US" sz="2000" dirty="0" err="1">
                <a:latin typeface="Arial"/>
                <a:cs typeface="Arial"/>
              </a:rPr>
              <a:t>kubectl</a:t>
            </a:r>
            <a:r>
              <a:rPr lang="en-US" sz="2000" dirty="0">
                <a:latin typeface="Arial"/>
                <a:cs typeface="Arial"/>
              </a:rPr>
              <a:t> apply -f </a:t>
            </a:r>
            <a:r>
              <a:rPr lang="en-US" sz="2000" dirty="0" err="1">
                <a:latin typeface="Arial"/>
                <a:cs typeface="Arial"/>
              </a:rPr>
              <a:t>nginx.yaml</a:t>
            </a:r>
            <a:endParaRPr lang="en-US" sz="2000"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r>
              <a:rPr lang="en-US" sz="2000" dirty="0">
                <a:latin typeface="Arial"/>
                <a:cs typeface="Arial"/>
              </a:rPr>
              <a:t>Below image show that the nginx-deployment is successfully created</a:t>
            </a: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r>
              <a:rPr lang="en-US" sz="2000" dirty="0">
                <a:latin typeface="Arial"/>
                <a:cs typeface="Arial"/>
              </a:rPr>
              <a:t>By applying the vi </a:t>
            </a:r>
            <a:r>
              <a:rPr lang="en-US" sz="2000" err="1">
                <a:latin typeface="Arial"/>
                <a:cs typeface="Arial"/>
              </a:rPr>
              <a:t>service.yaml</a:t>
            </a:r>
            <a:r>
              <a:rPr lang="en-US" sz="2000" dirty="0">
                <a:latin typeface="Arial"/>
                <a:cs typeface="Arial"/>
              </a:rPr>
              <a:t>   </a:t>
            </a:r>
            <a:r>
              <a:rPr lang="en-US" dirty="0">
                <a:latin typeface="Arial"/>
                <a:cs typeface="Arial"/>
              </a:rPr>
              <a:t>                                 below image shows that </a:t>
            </a:r>
            <a:r>
              <a:rPr lang="en-US" err="1">
                <a:latin typeface="Arial"/>
                <a:cs typeface="Arial"/>
              </a:rPr>
              <a:t>service.yaml</a:t>
            </a:r>
            <a:r>
              <a:rPr lang="en-US" dirty="0">
                <a:latin typeface="Arial"/>
                <a:cs typeface="Arial"/>
              </a:rPr>
              <a:t> file</a:t>
            </a:r>
          </a:p>
          <a:p>
            <a:pPr marL="285750" indent="-285750">
              <a:buFont typeface="Arial"/>
              <a:buChar char="•"/>
            </a:pPr>
            <a:r>
              <a:rPr lang="en-US" dirty="0">
                <a:latin typeface="Arial"/>
                <a:cs typeface="Arial"/>
              </a:rPr>
              <a:t>Vi </a:t>
            </a:r>
            <a:r>
              <a:rPr lang="en-US" dirty="0" err="1">
                <a:latin typeface="Arial"/>
                <a:cs typeface="Arial"/>
              </a:rPr>
              <a:t>service.yaml</a:t>
            </a:r>
            <a:endParaRPr lang="en-US" dirty="0">
              <a:latin typeface="Arial"/>
              <a:cs typeface="Arial"/>
            </a:endParaRPr>
          </a:p>
          <a:p>
            <a:pPr marL="285750" indent="-285750">
              <a:buFont typeface="Arial"/>
              <a:buChar char="•"/>
            </a:pPr>
            <a:r>
              <a:rPr lang="en-US" dirty="0">
                <a:latin typeface="Arial"/>
                <a:cs typeface="Arial"/>
              </a:rPr>
              <a:t>Code:</a:t>
            </a:r>
          </a:p>
          <a:p>
            <a:pPr marL="285750" indent="-285750">
              <a:buFont typeface="Arial"/>
              <a:buChar char="•"/>
            </a:pPr>
            <a:r>
              <a:rPr lang="en-US" sz="1400" err="1">
                <a:latin typeface="Arial"/>
                <a:ea typeface="+mn-lt"/>
                <a:cs typeface="+mn-lt"/>
              </a:rPr>
              <a:t>apiVersion</a:t>
            </a:r>
            <a:r>
              <a:rPr lang="en-US" sz="1400" dirty="0">
                <a:latin typeface="Arial"/>
                <a:ea typeface="+mn-lt"/>
                <a:cs typeface="+mn-lt"/>
              </a:rPr>
              <a:t>: v1</a:t>
            </a:r>
            <a:br>
              <a:rPr lang="en-US" sz="1400" dirty="0">
                <a:latin typeface="Arial"/>
                <a:ea typeface="+mn-lt"/>
                <a:cs typeface="+mn-lt"/>
              </a:rPr>
            </a:br>
            <a:r>
              <a:rPr lang="en-US" sz="1400" dirty="0">
                <a:latin typeface="Arial"/>
                <a:ea typeface="+mn-lt"/>
                <a:cs typeface="+mn-lt"/>
              </a:rPr>
              <a:t> kind: Service</a:t>
            </a:r>
            <a:br>
              <a:rPr lang="en-US" sz="1400" dirty="0">
                <a:latin typeface="Arial"/>
                <a:ea typeface="+mn-lt"/>
                <a:cs typeface="+mn-lt"/>
              </a:rPr>
            </a:br>
            <a:r>
              <a:rPr lang="en-US" sz="1400" dirty="0">
                <a:latin typeface="Arial"/>
                <a:ea typeface="+mn-lt"/>
                <a:cs typeface="+mn-lt"/>
              </a:rPr>
              <a:t> metadata:</a:t>
            </a:r>
            <a:br>
              <a:rPr lang="en-US" sz="1400" dirty="0">
                <a:latin typeface="Arial"/>
                <a:ea typeface="+mn-lt"/>
                <a:cs typeface="+mn-lt"/>
              </a:rPr>
            </a:br>
            <a:r>
              <a:rPr lang="en-US" sz="1400" dirty="0">
                <a:latin typeface="Arial"/>
                <a:ea typeface="+mn-lt"/>
                <a:cs typeface="+mn-lt"/>
              </a:rPr>
              <a:t>   name: nginx-service</a:t>
            </a:r>
            <a:br>
              <a:rPr lang="en-US" sz="1400" dirty="0">
                <a:latin typeface="Arial"/>
                <a:ea typeface="+mn-lt"/>
                <a:cs typeface="+mn-lt"/>
              </a:rPr>
            </a:br>
            <a:r>
              <a:rPr lang="en-US" sz="1400" dirty="0">
                <a:latin typeface="Arial"/>
                <a:ea typeface="+mn-lt"/>
                <a:cs typeface="+mn-lt"/>
              </a:rPr>
              <a:t>   labels:</a:t>
            </a:r>
            <a:br>
              <a:rPr lang="en-US" sz="1400" dirty="0">
                <a:latin typeface="Arial"/>
                <a:ea typeface="+mn-lt"/>
                <a:cs typeface="+mn-lt"/>
              </a:rPr>
            </a:br>
            <a:r>
              <a:rPr lang="en-US" sz="1400" dirty="0">
                <a:latin typeface="Arial"/>
                <a:ea typeface="+mn-lt"/>
                <a:cs typeface="+mn-lt"/>
              </a:rPr>
              <a:t>     app: nginx</a:t>
            </a:r>
            <a:br>
              <a:rPr lang="en-US" sz="1400" dirty="0">
                <a:latin typeface="Arial"/>
                <a:ea typeface="+mn-lt"/>
                <a:cs typeface="+mn-lt"/>
              </a:rPr>
            </a:br>
            <a:r>
              <a:rPr lang="en-US" sz="1400" dirty="0">
                <a:latin typeface="Arial"/>
                <a:ea typeface="+mn-lt"/>
                <a:cs typeface="+mn-lt"/>
              </a:rPr>
              <a:t> spec:</a:t>
            </a:r>
            <a:br>
              <a:rPr lang="en-US" sz="1400" dirty="0">
                <a:latin typeface="Arial"/>
                <a:ea typeface="+mn-lt"/>
                <a:cs typeface="+mn-lt"/>
              </a:rPr>
            </a:br>
            <a:r>
              <a:rPr lang="en-US" sz="1400" dirty="0">
                <a:latin typeface="Arial"/>
                <a:ea typeface="+mn-lt"/>
                <a:cs typeface="+mn-lt"/>
              </a:rPr>
              <a:t>   selector:</a:t>
            </a:r>
            <a:br>
              <a:rPr lang="en-US" sz="1400" dirty="0">
                <a:latin typeface="Arial"/>
                <a:ea typeface="+mn-lt"/>
                <a:cs typeface="+mn-lt"/>
              </a:rPr>
            </a:br>
            <a:r>
              <a:rPr lang="en-US" sz="1400" dirty="0">
                <a:latin typeface="Arial"/>
                <a:ea typeface="+mn-lt"/>
                <a:cs typeface="+mn-lt"/>
              </a:rPr>
              <a:t>     app: nginx</a:t>
            </a:r>
            <a:br>
              <a:rPr lang="en-US" sz="1400" dirty="0">
                <a:latin typeface="Arial"/>
                <a:ea typeface="+mn-lt"/>
                <a:cs typeface="+mn-lt"/>
              </a:rPr>
            </a:br>
            <a:r>
              <a:rPr lang="en-US" sz="1400" dirty="0">
                <a:latin typeface="Arial"/>
                <a:ea typeface="+mn-lt"/>
                <a:cs typeface="+mn-lt"/>
              </a:rPr>
              <a:t>   ports:</a:t>
            </a:r>
            <a:br>
              <a:rPr lang="en-US" sz="1400" dirty="0">
                <a:latin typeface="Arial"/>
                <a:ea typeface="+mn-lt"/>
                <a:cs typeface="+mn-lt"/>
              </a:rPr>
            </a:br>
            <a:r>
              <a:rPr lang="en-US" sz="1400" dirty="0">
                <a:latin typeface="Arial"/>
                <a:ea typeface="+mn-lt"/>
                <a:cs typeface="+mn-lt"/>
              </a:rPr>
              <a:t>   - protocol: TCP</a:t>
            </a:r>
            <a:br>
              <a:rPr lang="en-US" sz="1400" dirty="0">
                <a:latin typeface="Arial"/>
                <a:ea typeface="+mn-lt"/>
                <a:cs typeface="+mn-lt"/>
              </a:rPr>
            </a:br>
            <a:r>
              <a:rPr lang="en-US" sz="1400" dirty="0">
                <a:latin typeface="Arial"/>
                <a:ea typeface="+mn-lt"/>
                <a:cs typeface="+mn-lt"/>
              </a:rPr>
              <a:t>     port: 80</a:t>
            </a:r>
            <a:br>
              <a:rPr lang="en-US" sz="1400" dirty="0">
                <a:latin typeface="Arial"/>
                <a:ea typeface="+mn-lt"/>
                <a:cs typeface="+mn-lt"/>
              </a:rPr>
            </a:br>
            <a:r>
              <a:rPr lang="en-US" sz="1400" dirty="0">
                <a:latin typeface="Arial"/>
                <a:ea typeface="+mn-lt"/>
                <a:cs typeface="+mn-lt"/>
              </a:rPr>
              <a:t>     </a:t>
            </a:r>
            <a:r>
              <a:rPr lang="en-US" sz="1400" err="1">
                <a:latin typeface="Arial"/>
                <a:ea typeface="+mn-lt"/>
                <a:cs typeface="+mn-lt"/>
              </a:rPr>
              <a:t>targetPort</a:t>
            </a:r>
            <a:r>
              <a:rPr lang="en-US" sz="1400" dirty="0">
                <a:latin typeface="Arial"/>
                <a:ea typeface="+mn-lt"/>
                <a:cs typeface="+mn-lt"/>
              </a:rPr>
              <a:t>: 80</a:t>
            </a:r>
            <a:br>
              <a:rPr lang="en-US" sz="1400" dirty="0">
                <a:latin typeface="Arial"/>
                <a:ea typeface="+mn-lt"/>
                <a:cs typeface="+mn-lt"/>
              </a:rPr>
            </a:br>
            <a:r>
              <a:rPr lang="en-US" sz="1400" dirty="0">
                <a:latin typeface="Arial"/>
                <a:ea typeface="+mn-lt"/>
                <a:cs typeface="+mn-lt"/>
              </a:rPr>
              <a:t>     </a:t>
            </a:r>
            <a:r>
              <a:rPr lang="en-US" sz="1400" err="1">
                <a:latin typeface="Arial"/>
                <a:ea typeface="+mn-lt"/>
                <a:cs typeface="+mn-lt"/>
              </a:rPr>
              <a:t>nodePort</a:t>
            </a:r>
            <a:r>
              <a:rPr lang="en-US" sz="1400" dirty="0">
                <a:latin typeface="Arial"/>
                <a:ea typeface="+mn-lt"/>
                <a:cs typeface="+mn-lt"/>
              </a:rPr>
              <a:t>: 30007</a:t>
            </a:r>
            <a:br>
              <a:rPr lang="en-US" sz="1400" dirty="0">
                <a:latin typeface="Arial"/>
                <a:ea typeface="+mn-lt"/>
                <a:cs typeface="+mn-lt"/>
              </a:rPr>
            </a:br>
            <a:r>
              <a:rPr lang="en-US" sz="1400" dirty="0">
                <a:latin typeface="Arial"/>
                <a:ea typeface="+mn-lt"/>
                <a:cs typeface="+mn-lt"/>
              </a:rPr>
              <a:t>   type: </a:t>
            </a:r>
            <a:r>
              <a:rPr lang="en-US" sz="1400" err="1">
                <a:latin typeface="Arial"/>
                <a:ea typeface="+mn-lt"/>
                <a:cs typeface="+mn-lt"/>
              </a:rPr>
              <a:t>NodePort</a:t>
            </a:r>
            <a:endParaRPr lang="en-US" sz="1400">
              <a:latin typeface="Arial"/>
              <a:cs typeface="Arial"/>
            </a:endParaRPr>
          </a:p>
          <a:p>
            <a:r>
              <a:rPr lang="en-US" sz="1400" dirty="0">
                <a:latin typeface="Arial"/>
                <a:cs typeface="Arial"/>
              </a:rPr>
              <a:t>:</a:t>
            </a:r>
            <a:r>
              <a:rPr lang="en-US" sz="1400" err="1">
                <a:latin typeface="Arial"/>
                <a:cs typeface="Arial"/>
              </a:rPr>
              <a:t>wq</a:t>
            </a:r>
            <a:r>
              <a:rPr lang="en-US" sz="1400" dirty="0">
                <a:latin typeface="Arial"/>
                <a:cs typeface="Arial"/>
              </a:rPr>
              <a:t>(</a:t>
            </a:r>
            <a:r>
              <a:rPr lang="en-US" sz="1400" err="1">
                <a:latin typeface="Arial"/>
                <a:cs typeface="Arial"/>
              </a:rPr>
              <a:t>save&amp;exit</a:t>
            </a:r>
            <a:r>
              <a:rPr lang="en-US" sz="1400" dirty="0">
                <a:latin typeface="Arial"/>
                <a:cs typeface="Arial"/>
              </a:rPr>
              <a:t>)</a:t>
            </a:r>
          </a:p>
          <a:p>
            <a:pPr marL="285750" indent="-285750">
              <a:buFont typeface="Arial"/>
              <a:buChar char="•"/>
            </a:pPr>
            <a:endParaRPr lang="en-US" sz="1400" dirty="0">
              <a:latin typeface="Arial"/>
              <a:cs typeface="Arial"/>
            </a:endParaRPr>
          </a:p>
        </p:txBody>
      </p:sp>
      <p:pic>
        <p:nvPicPr>
          <p:cNvPr id="3" name="Picture 2" descr="A black screen with a white border&#10;&#10;Description automatically generated">
            <a:extLst>
              <a:ext uri="{FF2B5EF4-FFF2-40B4-BE49-F238E27FC236}">
                <a16:creationId xmlns:a16="http://schemas.microsoft.com/office/drawing/2014/main" id="{CE7039B4-84E3-B691-D85C-FB1C3088FFF7}"/>
              </a:ext>
            </a:extLst>
          </p:cNvPr>
          <p:cNvPicPr>
            <a:picLocks noChangeAspect="1"/>
          </p:cNvPicPr>
          <p:nvPr/>
        </p:nvPicPr>
        <p:blipFill>
          <a:blip r:embed="rId2"/>
          <a:stretch>
            <a:fillRect/>
          </a:stretch>
        </p:blipFill>
        <p:spPr>
          <a:xfrm>
            <a:off x="14377" y="1433812"/>
            <a:ext cx="12192000" cy="923336"/>
          </a:xfrm>
          <a:prstGeom prst="rect">
            <a:avLst/>
          </a:prstGeom>
        </p:spPr>
      </p:pic>
      <p:pic>
        <p:nvPicPr>
          <p:cNvPr id="4" name="Picture 3" descr="A screen shot of a computer&#10;&#10;Description automatically generated">
            <a:extLst>
              <a:ext uri="{FF2B5EF4-FFF2-40B4-BE49-F238E27FC236}">
                <a16:creationId xmlns:a16="http://schemas.microsoft.com/office/drawing/2014/main" id="{B91CA95A-EED8-3639-CDC8-5534A1C81890}"/>
              </a:ext>
            </a:extLst>
          </p:cNvPr>
          <p:cNvPicPr>
            <a:picLocks noChangeAspect="1"/>
          </p:cNvPicPr>
          <p:nvPr/>
        </p:nvPicPr>
        <p:blipFill>
          <a:blip r:embed="rId3"/>
          <a:stretch>
            <a:fillRect/>
          </a:stretch>
        </p:blipFill>
        <p:spPr>
          <a:xfrm>
            <a:off x="6338798" y="2524394"/>
            <a:ext cx="3223762" cy="4052079"/>
          </a:xfrm>
          <a:prstGeom prst="rect">
            <a:avLst/>
          </a:prstGeom>
        </p:spPr>
      </p:pic>
    </p:spTree>
    <p:extLst>
      <p:ext uri="{BB962C8B-B14F-4D97-AF65-F5344CB8AC3E}">
        <p14:creationId xmlns:p14="http://schemas.microsoft.com/office/powerpoint/2010/main" val="264544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EFE2C4-2C07-2C8E-D611-17C0D3010646}"/>
              </a:ext>
            </a:extLst>
          </p:cNvPr>
          <p:cNvSpPr txBox="1"/>
          <p:nvPr/>
        </p:nvSpPr>
        <p:spPr>
          <a:xfrm>
            <a:off x="-5750" y="-5750"/>
            <a:ext cx="12217878" cy="72019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Arial"/>
                <a:cs typeface="Arial"/>
              </a:rPr>
              <a:t>By applying the below command </a:t>
            </a:r>
          </a:p>
          <a:p>
            <a:pPr marL="285750" indent="-285750">
              <a:buFont typeface="Arial"/>
              <a:buChar char="•"/>
            </a:pPr>
            <a:r>
              <a:rPr lang="en-US" sz="2000" dirty="0" err="1">
                <a:latin typeface="Arial"/>
                <a:cs typeface="Arial"/>
              </a:rPr>
              <a:t>kubectl</a:t>
            </a:r>
            <a:r>
              <a:rPr lang="en-US" sz="2000" dirty="0">
                <a:latin typeface="Arial"/>
                <a:cs typeface="Arial"/>
              </a:rPr>
              <a:t> apply -f </a:t>
            </a:r>
            <a:r>
              <a:rPr lang="en-US" sz="2000" dirty="0" err="1">
                <a:latin typeface="Arial"/>
                <a:cs typeface="Arial"/>
              </a:rPr>
              <a:t>service.yaml</a:t>
            </a:r>
            <a:endParaRPr lang="en-US" sz="2000" dirty="0">
              <a:latin typeface="Arial"/>
              <a:cs typeface="Arial"/>
            </a:endParaRPr>
          </a:p>
          <a:p>
            <a:pPr marL="285750" indent="-285750">
              <a:buFont typeface="Arial"/>
              <a:buChar char="•"/>
            </a:pPr>
            <a:r>
              <a:rPr lang="en-US" sz="2000" dirty="0">
                <a:latin typeface="Arial"/>
                <a:cs typeface="Arial"/>
              </a:rPr>
              <a:t>Below image show the nginx-service is successfully created</a:t>
            </a: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sz="2000" dirty="0">
              <a:latin typeface="Arial"/>
              <a:cs typeface="Arial"/>
            </a:endParaRPr>
          </a:p>
          <a:p>
            <a:pPr marL="285750" indent="-285750">
              <a:buFont typeface="Arial"/>
              <a:buChar char="•"/>
            </a:pPr>
            <a:r>
              <a:rPr lang="en-US" sz="2000" dirty="0">
                <a:latin typeface="Arial"/>
                <a:cs typeface="Arial"/>
              </a:rPr>
              <a:t>By applying the below command</a:t>
            </a:r>
          </a:p>
          <a:p>
            <a:pPr marL="285750" indent="-285750">
              <a:buFont typeface="Arial"/>
              <a:buChar char="•"/>
            </a:pPr>
            <a:r>
              <a:rPr lang="en-US" sz="2000" err="1">
                <a:latin typeface="Arial"/>
                <a:cs typeface="Arial"/>
              </a:rPr>
              <a:t>Kubectl</a:t>
            </a:r>
            <a:r>
              <a:rPr lang="en-US" sz="2000" dirty="0">
                <a:latin typeface="Arial"/>
                <a:cs typeface="Arial"/>
              </a:rPr>
              <a:t> get nodes</a:t>
            </a: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p:txBody>
      </p:sp>
      <p:pic>
        <p:nvPicPr>
          <p:cNvPr id="3" name="Picture 2">
            <a:extLst>
              <a:ext uri="{FF2B5EF4-FFF2-40B4-BE49-F238E27FC236}">
                <a16:creationId xmlns:a16="http://schemas.microsoft.com/office/drawing/2014/main" id="{CFD7E385-0FC4-CB4E-BB8C-07B3F22188A8}"/>
              </a:ext>
            </a:extLst>
          </p:cNvPr>
          <p:cNvPicPr>
            <a:picLocks noChangeAspect="1"/>
          </p:cNvPicPr>
          <p:nvPr/>
        </p:nvPicPr>
        <p:blipFill>
          <a:blip r:embed="rId2"/>
          <a:stretch>
            <a:fillRect/>
          </a:stretch>
        </p:blipFill>
        <p:spPr>
          <a:xfrm>
            <a:off x="-1400" y="1174961"/>
            <a:ext cx="9442509" cy="1401792"/>
          </a:xfrm>
          <a:prstGeom prst="rect">
            <a:avLst/>
          </a:prstGeom>
        </p:spPr>
      </p:pic>
      <p:pic>
        <p:nvPicPr>
          <p:cNvPr id="4" name="Picture 3" descr="A black screen with white text&#10;&#10;Description automatically generated">
            <a:extLst>
              <a:ext uri="{FF2B5EF4-FFF2-40B4-BE49-F238E27FC236}">
                <a16:creationId xmlns:a16="http://schemas.microsoft.com/office/drawing/2014/main" id="{65BA5CDF-AD22-9914-2E5C-0230936C38AB}"/>
              </a:ext>
            </a:extLst>
          </p:cNvPr>
          <p:cNvPicPr>
            <a:picLocks noChangeAspect="1"/>
          </p:cNvPicPr>
          <p:nvPr/>
        </p:nvPicPr>
        <p:blipFill>
          <a:blip r:embed="rId3"/>
          <a:stretch>
            <a:fillRect/>
          </a:stretch>
        </p:blipFill>
        <p:spPr>
          <a:xfrm>
            <a:off x="2248" y="3628756"/>
            <a:ext cx="12187506" cy="1598941"/>
          </a:xfrm>
          <a:prstGeom prst="rect">
            <a:avLst/>
          </a:prstGeom>
        </p:spPr>
      </p:pic>
    </p:spTree>
    <p:extLst>
      <p:ext uri="{BB962C8B-B14F-4D97-AF65-F5344CB8AC3E}">
        <p14:creationId xmlns:p14="http://schemas.microsoft.com/office/powerpoint/2010/main" val="555027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21D838-2C7E-4177-9DD3-DAC78324A2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0146E45C-1450-4186-B501-74F221F897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2" name="Picture 11">
            <a:extLst>
              <a:ext uri="{FF2B5EF4-FFF2-40B4-BE49-F238E27FC236}">
                <a16:creationId xmlns:a16="http://schemas.microsoft.com/office/drawing/2014/main" id="{EEDDA48B-BC04-4915-ADA3-A1A9522EB0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 name="Rectangle 13">
            <a:extLst>
              <a:ext uri="{FF2B5EF4-FFF2-40B4-BE49-F238E27FC236}">
                <a16:creationId xmlns:a16="http://schemas.microsoft.com/office/drawing/2014/main" id="{78C9D07A-5A22-4E55-B18A-47CF07E508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D71E629-0739-4A59-972B-A9E9A4500E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2F84762E-7FCC-4EAF-B9E7-CE7214491E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927A1389-2A5D-4886-AD82-F213767E67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2" name="Rectangle 21">
            <a:extLst>
              <a:ext uri="{FF2B5EF4-FFF2-40B4-BE49-F238E27FC236}">
                <a16:creationId xmlns:a16="http://schemas.microsoft.com/office/drawing/2014/main" id="{A1038667-0C3F-4764-A24D-DA9D9B4748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6AC2195B-895A-4535-8ECD-9F5B669C5CA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6" name="Rectangle 25">
            <a:extLst>
              <a:ext uri="{FF2B5EF4-FFF2-40B4-BE49-F238E27FC236}">
                <a16:creationId xmlns:a16="http://schemas.microsoft.com/office/drawing/2014/main" id="{571EEFCA-9235-4BC2-85C3-A4EC6EE57A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3071B0C9-4CCE-0181-71D3-052BBEEDFBAB}"/>
              </a:ext>
            </a:extLst>
          </p:cNvPr>
          <p:cNvSpPr txBox="1"/>
          <p:nvPr/>
        </p:nvSpPr>
        <p:spPr>
          <a:xfrm>
            <a:off x="680322" y="2063262"/>
            <a:ext cx="3739278" cy="266113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lgn="r" defTabSz="914400">
              <a:lnSpc>
                <a:spcPct val="90000"/>
              </a:lnSpc>
              <a:spcBef>
                <a:spcPct val="0"/>
              </a:spcBef>
              <a:spcAft>
                <a:spcPts val="600"/>
              </a:spcAft>
            </a:pPr>
            <a:r>
              <a:rPr lang="en-US" sz="3400">
                <a:latin typeface="+mj-lt"/>
                <a:ea typeface="+mj-ea"/>
                <a:cs typeface="+mj-cs"/>
              </a:rPr>
              <a:t>Here we take the publicIPV4 address of master node and portno:30007 ​</a:t>
            </a:r>
          </a:p>
        </p:txBody>
      </p:sp>
      <p:pic>
        <p:nvPicPr>
          <p:cNvPr id="3" name="Picture 2" descr="A screenshot of a computer&#10;&#10;Description automatically generated">
            <a:extLst>
              <a:ext uri="{FF2B5EF4-FFF2-40B4-BE49-F238E27FC236}">
                <a16:creationId xmlns:a16="http://schemas.microsoft.com/office/drawing/2014/main" id="{51D5C80C-3AF3-FFA1-0A34-A247E4BBA2C8}"/>
              </a:ext>
            </a:extLst>
          </p:cNvPr>
          <p:cNvPicPr>
            <a:picLocks noChangeAspect="1"/>
          </p:cNvPicPr>
          <p:nvPr/>
        </p:nvPicPr>
        <p:blipFill>
          <a:blip r:embed="rId6"/>
          <a:stretch>
            <a:fillRect/>
          </a:stretch>
        </p:blipFill>
        <p:spPr>
          <a:xfrm>
            <a:off x="4795776" y="1279916"/>
            <a:ext cx="7253000" cy="422628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195373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059A320-8768-45B7-97A8-030AB958DF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Free Vector thank you background with lettering in watercolor stain">
            <a:extLst>
              <a:ext uri="{FF2B5EF4-FFF2-40B4-BE49-F238E27FC236}">
                <a16:creationId xmlns:a16="http://schemas.microsoft.com/office/drawing/2014/main" id="{7414B61C-2D9C-A093-37DC-CCF9599378F4}"/>
              </a:ext>
            </a:extLst>
          </p:cNvPr>
          <p:cNvPicPr>
            <a:picLocks noChangeAspect="1"/>
          </p:cNvPicPr>
          <p:nvPr/>
        </p:nvPicPr>
        <p:blipFill>
          <a:blip r:embed="rId2"/>
          <a:srcRect t="18917" b="24833"/>
          <a:stretch/>
        </p:blipFill>
        <p:spPr>
          <a:xfrm>
            <a:off x="20" y="10"/>
            <a:ext cx="12191980" cy="6857990"/>
          </a:xfrm>
          <a:prstGeom prst="rect">
            <a:avLst/>
          </a:prstGeom>
        </p:spPr>
      </p:pic>
    </p:spTree>
    <p:extLst>
      <p:ext uri="{BB962C8B-B14F-4D97-AF65-F5344CB8AC3E}">
        <p14:creationId xmlns:p14="http://schemas.microsoft.com/office/powerpoint/2010/main" val="1396618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EF40-1810-4140-8784-0887F0A5C5D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Key Concepts of Kubernetes</a:t>
            </a:r>
          </a:p>
        </p:txBody>
      </p:sp>
      <p:sp>
        <p:nvSpPr>
          <p:cNvPr id="3" name="Content Placeholder 2">
            <a:extLst>
              <a:ext uri="{FF2B5EF4-FFF2-40B4-BE49-F238E27FC236}">
                <a16:creationId xmlns:a16="http://schemas.microsoft.com/office/drawing/2014/main" id="{9E34D143-F790-4185-BADC-6561DF7A30F7}"/>
              </a:ext>
            </a:extLst>
          </p:cNvPr>
          <p:cNvSpPr>
            <a:spLocks noGrp="1"/>
          </p:cNvSpPr>
          <p:nvPr>
            <p:ph idx="1"/>
          </p:nvPr>
        </p:nvSpPr>
        <p:spPr>
          <a:xfrm>
            <a:off x="680321" y="2336872"/>
            <a:ext cx="10584027" cy="4521127"/>
          </a:xfrm>
        </p:spPr>
        <p:txBody>
          <a:bodyPr>
            <a:normAutofit/>
          </a:bodyPr>
          <a:lstStyle/>
          <a:p>
            <a:pPr marL="0" indent="0">
              <a:buNone/>
            </a:pPr>
            <a:r>
              <a:rPr lang="en-US" b="1" dirty="0">
                <a:latin typeface="Arial" panose="020B0604020202020204" pitchFamily="34" charset="0"/>
                <a:cs typeface="Arial" panose="020B0604020202020204" pitchFamily="34" charset="0"/>
              </a:rPr>
              <a:t>1. </a:t>
            </a:r>
            <a:r>
              <a:rPr lang="en-US" b="1" u="sng" dirty="0">
                <a:latin typeface="Arial" panose="020B0604020202020204" pitchFamily="34" charset="0"/>
                <a:cs typeface="Arial" panose="020B0604020202020204" pitchFamily="34" charset="0"/>
              </a:rPr>
              <a:t>Containers and Container Orchestration</a:t>
            </a:r>
            <a:r>
              <a:rPr lang="en-US" b="1"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Containers package applications and their dependencies, allowing them to run consistently across different environments. Kubernetes orchestrates containers, managing their lifecycle, scaling, and networking.</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2. </a:t>
            </a:r>
            <a:r>
              <a:rPr lang="en-US" b="1" u="sng" dirty="0">
                <a:latin typeface="Arial" panose="020B0604020202020204" pitchFamily="34" charset="0"/>
                <a:cs typeface="Arial" panose="020B0604020202020204" pitchFamily="34" charset="0"/>
              </a:rPr>
              <a:t>Nodes and Clusters</a:t>
            </a:r>
            <a:r>
              <a:rPr lang="en-US" b="1"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 node is a physical or virtual machine where Kubernetes manages containerized applications. A cluster is a set of nodes controlled by Kubernetes.</a:t>
            </a:r>
          </a:p>
          <a:p>
            <a:r>
              <a:rPr lang="en-US" sz="2000" dirty="0">
                <a:latin typeface="Arial" panose="020B0604020202020204" pitchFamily="34" charset="0"/>
                <a:cs typeface="Arial" panose="020B0604020202020204" pitchFamily="34" charset="0"/>
              </a:rPr>
              <a:t>The Master Node (or control plane) manages the cluster, while Worker Nodes handle the workload.</a:t>
            </a:r>
          </a:p>
          <a:p>
            <a:endParaRPr lang="en-US" sz="2000"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84560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21F7F-9600-45A9-965C-703C104E9647}"/>
              </a:ext>
            </a:extLst>
          </p:cNvPr>
          <p:cNvSpPr>
            <a:spLocks noGrp="1"/>
          </p:cNvSpPr>
          <p:nvPr>
            <p:ph idx="4294967295"/>
          </p:nvPr>
        </p:nvSpPr>
        <p:spPr>
          <a:xfrm>
            <a:off x="238539" y="734290"/>
            <a:ext cx="10402957" cy="6123709"/>
          </a:xfrm>
        </p:spPr>
        <p:txBody>
          <a:bodyPr>
            <a:normAutofit/>
          </a:bodyPr>
          <a:lstStyle/>
          <a:p>
            <a:pPr marL="0" indent="0">
              <a:buNone/>
            </a:pPr>
            <a:r>
              <a:rPr lang="en-US" b="1" dirty="0">
                <a:latin typeface="Arial" panose="020B0604020202020204" pitchFamily="34" charset="0"/>
                <a:cs typeface="Arial" panose="020B0604020202020204" pitchFamily="34" charset="0"/>
              </a:rPr>
              <a:t>3. </a:t>
            </a:r>
            <a:r>
              <a:rPr lang="en-US" b="1" u="sng" dirty="0">
                <a:latin typeface="Arial" panose="020B0604020202020204" pitchFamily="34" charset="0"/>
                <a:cs typeface="Arial" panose="020B0604020202020204" pitchFamily="34" charset="0"/>
              </a:rPr>
              <a:t>Pods</a:t>
            </a:r>
            <a:r>
              <a:rPr lang="en-US" b="1"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The smallest deployable unit in Kubernetes, a Pod encapsulates one or more containers that share the same network namespace and storage.</a:t>
            </a:r>
          </a:p>
          <a:p>
            <a:r>
              <a:rPr lang="en-US" sz="2000" dirty="0">
                <a:latin typeface="Arial" panose="020B0604020202020204" pitchFamily="34" charset="0"/>
                <a:cs typeface="Arial" panose="020B0604020202020204" pitchFamily="34" charset="0"/>
              </a:rPr>
              <a:t>Each Pod typically runs a single application container but can include sidecar containers for additional functions</a:t>
            </a:r>
            <a:r>
              <a:rPr lang="en-US" dirty="0">
                <a:latin typeface="Arial" panose="020B0604020202020204" pitchFamily="34" charset="0"/>
                <a:cs typeface="Arial" panose="020B0604020202020204" pitchFamily="34" charset="0"/>
              </a:rPr>
              <a:t>.</a:t>
            </a:r>
          </a:p>
          <a:p>
            <a:pPr marL="0" indent="0">
              <a:buNone/>
            </a:pPr>
            <a:r>
              <a:rPr lang="en-US" b="1" dirty="0">
                <a:latin typeface="Arial" panose="020B0604020202020204" pitchFamily="34" charset="0"/>
                <a:cs typeface="Arial" panose="020B0604020202020204" pitchFamily="34" charset="0"/>
              </a:rPr>
              <a:t>4. </a:t>
            </a:r>
            <a:r>
              <a:rPr lang="en-US" b="1" u="sng" dirty="0">
                <a:latin typeface="Arial" panose="020B0604020202020204" pitchFamily="34" charset="0"/>
                <a:cs typeface="Arial" panose="020B0604020202020204" pitchFamily="34" charset="0"/>
              </a:rPr>
              <a:t>Replication Controllers and </a:t>
            </a:r>
            <a:r>
              <a:rPr lang="en-US" b="1" u="sng" dirty="0" err="1">
                <a:latin typeface="Arial" panose="020B0604020202020204" pitchFamily="34" charset="0"/>
                <a:cs typeface="Arial" panose="020B0604020202020204" pitchFamily="34" charset="0"/>
              </a:rPr>
              <a:t>ReplicaSets</a:t>
            </a:r>
            <a:r>
              <a:rPr lang="en-US" b="1"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These ensure that a specified number of pod replicas are running at any given time.</a:t>
            </a:r>
          </a:p>
          <a:p>
            <a:r>
              <a:rPr lang="en-US" sz="2000" dirty="0" err="1">
                <a:latin typeface="Arial" panose="020B0604020202020204" pitchFamily="34" charset="0"/>
                <a:cs typeface="Arial" panose="020B0604020202020204" pitchFamily="34" charset="0"/>
              </a:rPr>
              <a:t>ReplicaSets</a:t>
            </a:r>
            <a:r>
              <a:rPr lang="en-US" sz="2000" dirty="0">
                <a:latin typeface="Arial" panose="020B0604020202020204" pitchFamily="34" charset="0"/>
                <a:cs typeface="Arial" panose="020B0604020202020204" pitchFamily="34" charset="0"/>
              </a:rPr>
              <a:t> replaced Replication Controllers as the standard, offering more advanced control over pod management.</a:t>
            </a:r>
          </a:p>
          <a:p>
            <a:pPr marL="0" indent="0">
              <a:buNone/>
            </a:pPr>
            <a:r>
              <a:rPr lang="en-US" b="1" dirty="0">
                <a:latin typeface="Arial" panose="020B0604020202020204" pitchFamily="34" charset="0"/>
                <a:cs typeface="Arial" panose="020B0604020202020204" pitchFamily="34" charset="0"/>
              </a:rPr>
              <a:t>5. </a:t>
            </a:r>
            <a:r>
              <a:rPr lang="en-US" b="1" u="sng" dirty="0">
                <a:latin typeface="Arial" panose="020B0604020202020204" pitchFamily="34" charset="0"/>
                <a:cs typeface="Arial" panose="020B0604020202020204" pitchFamily="34" charset="0"/>
              </a:rPr>
              <a:t>Deployments</a:t>
            </a:r>
            <a:r>
              <a:rPr lang="en-US" b="1" dirty="0">
                <a:latin typeface="Arial" panose="020B0604020202020204" pitchFamily="34" charset="0"/>
                <a:cs typeface="Arial" panose="020B0604020202020204" pitchFamily="34" charset="0"/>
              </a:rPr>
              <a:t>:-</a:t>
            </a:r>
          </a:p>
          <a:p>
            <a:pPr>
              <a:lnSpc>
                <a:spcPct val="110000"/>
              </a:lnSpc>
            </a:pPr>
            <a:r>
              <a:rPr lang="en-US" sz="2000" dirty="0">
                <a:latin typeface="Arial" panose="020B0604020202020204" pitchFamily="34" charset="0"/>
                <a:cs typeface="Arial" panose="020B0604020202020204" pitchFamily="34" charset="0"/>
              </a:rPr>
              <a:t>A Deployment manages </a:t>
            </a:r>
            <a:r>
              <a:rPr lang="en-US" sz="2000" dirty="0" err="1">
                <a:latin typeface="Arial" panose="020B0604020202020204" pitchFamily="34" charset="0"/>
                <a:cs typeface="Arial" panose="020B0604020202020204" pitchFamily="34" charset="0"/>
              </a:rPr>
              <a:t>ReplicaSets</a:t>
            </a:r>
            <a:r>
              <a:rPr lang="en-US" sz="2000" dirty="0">
                <a:latin typeface="Arial" panose="020B0604020202020204" pitchFamily="34" charset="0"/>
                <a:cs typeface="Arial" panose="020B0604020202020204" pitchFamily="34" charset="0"/>
              </a:rPr>
              <a:t> and pods, enabling easy scaling, updates, and rollbacks for applications.</a:t>
            </a:r>
          </a:p>
          <a:p>
            <a:pPr>
              <a:lnSpc>
                <a:spcPct val="110000"/>
              </a:lnSpc>
            </a:pPr>
            <a:r>
              <a:rPr lang="en-US" sz="2000" dirty="0">
                <a:latin typeface="Arial" panose="020B0604020202020204" pitchFamily="34" charset="0"/>
                <a:cs typeface="Arial" panose="020B0604020202020204" pitchFamily="34" charset="0"/>
              </a:rPr>
              <a:t>Deployments make Kubernetes highly resilient, allowing you to update and roll back applications with minimal downtime.</a:t>
            </a:r>
          </a:p>
          <a:p>
            <a:pPr marL="0" indent="0">
              <a:buNone/>
            </a:pPr>
            <a:endParaRPr lang="en-IN" dirty="0"/>
          </a:p>
        </p:txBody>
      </p:sp>
    </p:spTree>
    <p:extLst>
      <p:ext uri="{BB962C8B-B14F-4D97-AF65-F5344CB8AC3E}">
        <p14:creationId xmlns:p14="http://schemas.microsoft.com/office/powerpoint/2010/main" val="16670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98BF8C-1474-4234-B7FB-E98F2801F0B6}"/>
              </a:ext>
            </a:extLst>
          </p:cNvPr>
          <p:cNvSpPr>
            <a:spLocks noGrp="1"/>
          </p:cNvSpPr>
          <p:nvPr>
            <p:ph idx="4294967295"/>
          </p:nvPr>
        </p:nvSpPr>
        <p:spPr>
          <a:xfrm>
            <a:off x="-1" y="457200"/>
            <a:ext cx="10681855" cy="6400799"/>
          </a:xfrm>
        </p:spPr>
        <p:txBody>
          <a:bodyPr>
            <a:normAutofit fontScale="85000" lnSpcReduction="20000"/>
          </a:bodyPr>
          <a:lstStyle/>
          <a:p>
            <a:pPr marL="0" indent="0">
              <a:buNone/>
            </a:pPr>
            <a:endParaRPr lang="en-US" dirty="0">
              <a:latin typeface="Arial" panose="020B0604020202020204" pitchFamily="34" charset="0"/>
              <a:cs typeface="Arial" panose="020B0604020202020204" pitchFamily="34" charset="0"/>
            </a:endParaRPr>
          </a:p>
          <a:p>
            <a:pPr marL="0" indent="0">
              <a:lnSpc>
                <a:spcPct val="110000"/>
              </a:lnSpc>
              <a:buFont typeface="Arial" panose="020B0604020202020204" pitchFamily="34" charset="0"/>
              <a:buNone/>
            </a:pPr>
            <a:r>
              <a:rPr lang="en-US" sz="2600" b="1" dirty="0">
                <a:latin typeface="Arial" panose="020B0604020202020204" pitchFamily="34" charset="0"/>
                <a:cs typeface="Arial" panose="020B0604020202020204" pitchFamily="34" charset="0"/>
              </a:rPr>
              <a:t>6. </a:t>
            </a:r>
            <a:r>
              <a:rPr lang="en-US" sz="2600" b="1" u="sng" dirty="0">
                <a:latin typeface="Arial" panose="020B0604020202020204" pitchFamily="34" charset="0"/>
                <a:cs typeface="Arial" panose="020B0604020202020204" pitchFamily="34" charset="0"/>
              </a:rPr>
              <a:t>Services</a:t>
            </a:r>
            <a:r>
              <a:rPr lang="en-US" sz="2600" b="1" dirty="0">
                <a:latin typeface="Arial" panose="020B0604020202020204" pitchFamily="34" charset="0"/>
                <a:cs typeface="Arial" panose="020B0604020202020204" pitchFamily="34" charset="0"/>
              </a:rPr>
              <a:t>:-</a:t>
            </a:r>
          </a:p>
          <a:p>
            <a:pPr>
              <a:lnSpc>
                <a:spcPct val="110000"/>
              </a:lnSpc>
            </a:pPr>
            <a:r>
              <a:rPr lang="en-US" sz="2200" dirty="0">
                <a:latin typeface="Arial" panose="020B0604020202020204" pitchFamily="34" charset="0"/>
                <a:cs typeface="Arial" panose="020B0604020202020204" pitchFamily="34" charset="0"/>
              </a:rPr>
              <a:t>Services provide stable IPs, DNS, and load balancing for Pods.</a:t>
            </a:r>
          </a:p>
          <a:p>
            <a:pPr>
              <a:lnSpc>
                <a:spcPct val="110000"/>
              </a:lnSpc>
            </a:pPr>
            <a:r>
              <a:rPr lang="en-US" sz="2200" dirty="0">
                <a:latin typeface="Arial" panose="020B0604020202020204" pitchFamily="34" charset="0"/>
                <a:cs typeface="Arial" panose="020B0604020202020204" pitchFamily="34" charset="0"/>
              </a:rPr>
              <a:t>Kubernetes services enable communication between different Pods, supporting load balancing and ensuring that applications are reachable across the cluster.</a:t>
            </a:r>
          </a:p>
          <a:p>
            <a:pPr marL="0" indent="0">
              <a:lnSpc>
                <a:spcPct val="110000"/>
              </a:lnSpc>
              <a:buNone/>
            </a:pPr>
            <a:r>
              <a:rPr lang="en-US" sz="2600" b="1" u="sng" dirty="0">
                <a:latin typeface="Arial" panose="020B0604020202020204" pitchFamily="34" charset="0"/>
                <a:cs typeface="Arial" panose="020B0604020202020204" pitchFamily="34" charset="0"/>
              </a:rPr>
              <a:t>7. Persistent Storage:-</a:t>
            </a:r>
          </a:p>
          <a:p>
            <a:pPr>
              <a:lnSpc>
                <a:spcPct val="110000"/>
              </a:lnSpc>
            </a:pPr>
            <a:r>
              <a:rPr lang="en-US" sz="2200" dirty="0">
                <a:latin typeface="Arial" panose="020B0604020202020204" pitchFamily="34" charset="0"/>
                <a:cs typeface="Arial" panose="020B0604020202020204" pitchFamily="34" charset="0"/>
              </a:rPr>
              <a:t>Kubernetes provides persistent storage options that allow data to survive even if a Pod is deleted or rescheduled.</a:t>
            </a:r>
          </a:p>
          <a:p>
            <a:pPr>
              <a:lnSpc>
                <a:spcPct val="110000"/>
              </a:lnSpc>
            </a:pPr>
            <a:r>
              <a:rPr lang="en-US" sz="2200" dirty="0">
                <a:latin typeface="Arial" panose="020B0604020202020204" pitchFamily="34" charset="0"/>
                <a:cs typeface="Arial" panose="020B0604020202020204" pitchFamily="34" charset="0"/>
              </a:rPr>
              <a:t>Examples include Persistent Volumes and Persistent Volume Claims, which abstract storage resources and manage storage in clusters.</a:t>
            </a:r>
          </a:p>
          <a:p>
            <a:pPr marL="0" indent="0">
              <a:lnSpc>
                <a:spcPct val="110000"/>
              </a:lnSpc>
              <a:buNone/>
            </a:pPr>
            <a:r>
              <a:rPr lang="en-US" sz="2600" b="1" u="sng" dirty="0">
                <a:latin typeface="Arial" panose="020B0604020202020204" pitchFamily="34" charset="0"/>
                <a:cs typeface="Arial" panose="020B0604020202020204" pitchFamily="34" charset="0"/>
              </a:rPr>
              <a:t>8. </a:t>
            </a:r>
            <a:r>
              <a:rPr lang="en-US" sz="2600" b="1" u="sng" dirty="0" err="1">
                <a:latin typeface="Arial" panose="020B0604020202020204" pitchFamily="34" charset="0"/>
                <a:cs typeface="Arial" panose="020B0604020202020204" pitchFamily="34" charset="0"/>
              </a:rPr>
              <a:t>ConfigMaps</a:t>
            </a:r>
            <a:r>
              <a:rPr lang="en-US" sz="2600" b="1" u="sng" dirty="0">
                <a:latin typeface="Arial" panose="020B0604020202020204" pitchFamily="34" charset="0"/>
                <a:cs typeface="Arial" panose="020B0604020202020204" pitchFamily="34" charset="0"/>
              </a:rPr>
              <a:t> and Secrets:-</a:t>
            </a:r>
          </a:p>
          <a:p>
            <a:pPr>
              <a:lnSpc>
                <a:spcPct val="120000"/>
              </a:lnSpc>
            </a:pPr>
            <a:r>
              <a:rPr lang="en-US" sz="2200" dirty="0" err="1">
                <a:latin typeface="Arial" panose="020B0604020202020204" pitchFamily="34" charset="0"/>
                <a:cs typeface="Arial" panose="020B0604020202020204" pitchFamily="34" charset="0"/>
              </a:rPr>
              <a:t>ConfigMaps</a:t>
            </a:r>
            <a:r>
              <a:rPr lang="en-US" sz="2200" dirty="0">
                <a:latin typeface="Arial" panose="020B0604020202020204" pitchFamily="34" charset="0"/>
                <a:cs typeface="Arial" panose="020B0604020202020204" pitchFamily="34" charset="0"/>
              </a:rPr>
              <a:t> store configuration data, while Secrets securely store sensitive information, such as passwords and keys, which can be injected into Pods as environment variables or mounted as files.</a:t>
            </a:r>
          </a:p>
          <a:p>
            <a:pPr>
              <a:lnSpc>
                <a:spcPct val="120000"/>
              </a:lnSpc>
            </a:pPr>
            <a:endParaRPr lang="en-US" sz="2000" dirty="0">
              <a:latin typeface="Arial" panose="020B0604020202020204" pitchFamily="34" charset="0"/>
              <a:cs typeface="Arial" panose="020B0604020202020204" pitchFamily="34" charset="0"/>
            </a:endParaRPr>
          </a:p>
          <a:p>
            <a:pPr>
              <a:lnSpc>
                <a:spcPct val="110000"/>
              </a:lnSpc>
            </a:pPr>
            <a:endParaRPr lang="en-US" sz="2000" dirty="0">
              <a:latin typeface="Arial" panose="020B0604020202020204" pitchFamily="34" charset="0"/>
              <a:cs typeface="Arial" panose="020B0604020202020204" pitchFamily="34" charset="0"/>
            </a:endParaRPr>
          </a:p>
          <a:p>
            <a:pPr marL="0" indent="0">
              <a:lnSpc>
                <a:spcPct val="110000"/>
              </a:lnSpc>
              <a:buFont typeface="Arial" panose="020B0604020202020204" pitchFamily="34" charset="0"/>
              <a:buNone/>
            </a:pPr>
            <a:r>
              <a:rPr lang="en-US" sz="2000"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3375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74005-8199-4AA0-934E-D61CC5218788}"/>
              </a:ext>
            </a:extLst>
          </p:cNvPr>
          <p:cNvSpPr>
            <a:spLocks noGrp="1"/>
          </p:cNvSpPr>
          <p:nvPr>
            <p:ph idx="4294967295"/>
          </p:nvPr>
        </p:nvSpPr>
        <p:spPr>
          <a:xfrm>
            <a:off x="0" y="384312"/>
            <a:ext cx="10668000" cy="6333987"/>
          </a:xfrm>
        </p:spPr>
        <p:txBody>
          <a:bodyPr>
            <a:normAutofit/>
          </a:bodyPr>
          <a:lstStyle/>
          <a:p>
            <a:pPr marL="0" indent="0">
              <a:buFont typeface="Arial" panose="020B0604020202020204" pitchFamily="34" charset="0"/>
              <a:buNone/>
            </a:pPr>
            <a:r>
              <a:rPr lang="en-US" b="1" dirty="0">
                <a:latin typeface="Arial" panose="020B0604020202020204" pitchFamily="34" charset="0"/>
                <a:cs typeface="Arial" panose="020B0604020202020204" pitchFamily="34" charset="0"/>
              </a:rPr>
              <a:t>8. </a:t>
            </a:r>
            <a:r>
              <a:rPr lang="en-US" b="1" u="sng" dirty="0" err="1">
                <a:latin typeface="Arial" panose="020B0604020202020204" pitchFamily="34" charset="0"/>
                <a:cs typeface="Arial" panose="020B0604020202020204" pitchFamily="34" charset="0"/>
              </a:rPr>
              <a:t>ConfigMaps</a:t>
            </a:r>
            <a:r>
              <a:rPr lang="en-US" b="1" u="sng" dirty="0">
                <a:latin typeface="Arial" panose="020B0604020202020204" pitchFamily="34" charset="0"/>
                <a:cs typeface="Arial" panose="020B0604020202020204" pitchFamily="34" charset="0"/>
              </a:rPr>
              <a:t> and Secrets</a:t>
            </a:r>
            <a:r>
              <a:rPr lang="en-US" b="1" dirty="0">
                <a:latin typeface="Arial" panose="020B0604020202020204" pitchFamily="34" charset="0"/>
                <a:cs typeface="Arial" panose="020B0604020202020204" pitchFamily="34" charset="0"/>
              </a:rPr>
              <a:t>:-</a:t>
            </a:r>
          </a:p>
          <a:p>
            <a:pPr marL="0" indent="0">
              <a:buNone/>
            </a:pPr>
            <a:r>
              <a:rPr lang="en-US" sz="2000" dirty="0" err="1">
                <a:latin typeface="Arial" panose="020B0604020202020204" pitchFamily="34" charset="0"/>
                <a:cs typeface="Arial" panose="020B0604020202020204" pitchFamily="34" charset="0"/>
              </a:rPr>
              <a:t>ConfigMaps</a:t>
            </a:r>
            <a:r>
              <a:rPr lang="en-US" sz="2000" dirty="0">
                <a:latin typeface="Arial" panose="020B0604020202020204" pitchFamily="34" charset="0"/>
                <a:cs typeface="Arial" panose="020B0604020202020204" pitchFamily="34" charset="0"/>
              </a:rPr>
              <a:t> store configuration data, while Secrets securely store sensitive information, such as passwords and keys, which can be injected into Pods as environment variables or mounted as files.</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  </a:t>
            </a:r>
            <a:r>
              <a:rPr lang="en-IN" b="1" u="sng" dirty="0">
                <a:latin typeface="Arial" panose="020B0604020202020204" pitchFamily="34" charset="0"/>
                <a:cs typeface="Arial" panose="020B0604020202020204" pitchFamily="34" charset="0"/>
              </a:rPr>
              <a:t>Key Kubernetes Tools</a:t>
            </a:r>
            <a:r>
              <a:rPr lang="en-IN" b="1" dirty="0">
                <a:latin typeface="Arial" panose="020B0604020202020204" pitchFamily="34" charset="0"/>
                <a:cs typeface="Arial" panose="020B0604020202020204" pitchFamily="34" charset="0"/>
              </a:rPr>
              <a:t>:-</a:t>
            </a:r>
          </a:p>
          <a:p>
            <a:r>
              <a:rPr lang="en-IN" sz="2000" b="1" dirty="0" err="1">
                <a:latin typeface="Arial" panose="020B0604020202020204" pitchFamily="34" charset="0"/>
                <a:cs typeface="Arial" panose="020B0604020202020204" pitchFamily="34" charset="0"/>
              </a:rPr>
              <a:t>kubectl</a:t>
            </a:r>
            <a:r>
              <a:rPr lang="en-IN" sz="2000" dirty="0">
                <a:latin typeface="Arial" panose="020B0604020202020204" pitchFamily="34" charset="0"/>
                <a:cs typeface="Arial" panose="020B0604020202020204" pitchFamily="34" charset="0"/>
              </a:rPr>
              <a:t>: The command-line interface (CLI) tool for interacting with Kubernetes clusters.</a:t>
            </a:r>
          </a:p>
          <a:p>
            <a:r>
              <a:rPr lang="en-IN" sz="2000" b="1" dirty="0" err="1">
                <a:latin typeface="Arial" panose="020B0604020202020204" pitchFamily="34" charset="0"/>
                <a:cs typeface="Arial" panose="020B0604020202020204" pitchFamily="34" charset="0"/>
              </a:rPr>
              <a:t>Kubeadm</a:t>
            </a:r>
            <a:r>
              <a:rPr lang="en-IN" sz="2000" dirty="0">
                <a:latin typeface="Arial" panose="020B0604020202020204" pitchFamily="34" charset="0"/>
                <a:cs typeface="Arial" panose="020B0604020202020204" pitchFamily="34" charset="0"/>
              </a:rPr>
              <a:t>: Simplifies the setup of Kubernetes clusters.</a:t>
            </a:r>
          </a:p>
          <a:p>
            <a:r>
              <a:rPr lang="en-IN" sz="2000" b="1" dirty="0">
                <a:latin typeface="Arial" panose="020B0604020202020204" pitchFamily="34" charset="0"/>
                <a:cs typeface="Arial" panose="020B0604020202020204" pitchFamily="34" charset="0"/>
              </a:rPr>
              <a:t>Helm</a:t>
            </a:r>
            <a:r>
              <a:rPr lang="en-IN" sz="2000" dirty="0">
                <a:latin typeface="Arial" panose="020B0604020202020204" pitchFamily="34" charset="0"/>
                <a:cs typeface="Arial" panose="020B0604020202020204" pitchFamily="34" charset="0"/>
              </a:rPr>
              <a:t>: A package manager for Kubernetes, it allows you to define, install, and upgrade applications as “Helm charts.”</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553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413AF90F-55BE-47F0-95D5-282E9A79CBE3}"/>
              </a:ext>
            </a:extLst>
          </p:cNvPr>
          <p:cNvSpPr>
            <a:spLocks noGrp="1"/>
          </p:cNvSpPr>
          <p:nvPr>
            <p:ph type="body" sz="half" idx="4294967295"/>
          </p:nvPr>
        </p:nvSpPr>
        <p:spPr>
          <a:xfrm>
            <a:off x="0" y="0"/>
            <a:ext cx="6877050" cy="6858000"/>
          </a:xfrm>
        </p:spPr>
        <p:txBody>
          <a:bodyPr anchor="t">
            <a:normAutofit/>
          </a:bodyPr>
          <a:lstStyle/>
          <a:p>
            <a:pPr marL="0" indent="0">
              <a:buNone/>
            </a:pPr>
            <a:r>
              <a:rPr lang="en-US" b="1" dirty="0">
                <a:latin typeface="Arial" panose="020B0604020202020204" pitchFamily="34" charset="0"/>
                <a:cs typeface="Arial" panose="020B0604020202020204" pitchFamily="34" charset="0"/>
              </a:rPr>
              <a:t>1. </a:t>
            </a:r>
            <a:r>
              <a:rPr lang="en-US" b="1" u="sng" dirty="0">
                <a:latin typeface="Arial" panose="020B0604020202020204" pitchFamily="34" charset="0"/>
                <a:cs typeface="Arial" panose="020B0604020202020204" pitchFamily="34" charset="0"/>
              </a:rPr>
              <a:t>Pod</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It is a deployment unit in Kubernetes with a single     Internet protocol address.</a:t>
            </a:r>
          </a:p>
          <a:p>
            <a:pPr marL="0" indent="0">
              <a:buNone/>
            </a:pPr>
            <a:r>
              <a:rPr lang="en-US" b="1" dirty="0">
                <a:latin typeface="Arial" panose="020B0604020202020204" pitchFamily="34" charset="0"/>
                <a:cs typeface="Arial" panose="020B0604020202020204" pitchFamily="34" charset="0"/>
              </a:rPr>
              <a:t>2. </a:t>
            </a:r>
            <a:r>
              <a:rPr lang="en-US" b="1" u="sng" dirty="0">
                <a:latin typeface="Arial" panose="020B0604020202020204" pitchFamily="34" charset="0"/>
                <a:cs typeface="Arial" panose="020B0604020202020204" pitchFamily="34" charset="0"/>
              </a:rPr>
              <a:t>Horizontal Scaling</a:t>
            </a:r>
            <a:r>
              <a:rPr lang="en-US"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It is an important feature in the Kubernetes. This feature uses</a:t>
            </a:r>
          </a:p>
          <a:p>
            <a:pPr marL="0" indent="0">
              <a:buNone/>
            </a:pP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HorizontalPodAutoscalar</a:t>
            </a:r>
            <a:r>
              <a:rPr lang="en-US" sz="2000" dirty="0">
                <a:latin typeface="Arial" panose="020B0604020202020204" pitchFamily="34" charset="0"/>
                <a:cs typeface="Arial" panose="020B0604020202020204" pitchFamily="34" charset="0"/>
              </a:rPr>
              <a:t> to automatically increase or decrease the number of pods in a deployment, replication controller, replica set, or stateful set on the basis of observed CPU utilization.</a:t>
            </a:r>
          </a:p>
          <a:p>
            <a:pPr marL="0" indent="0">
              <a:buNone/>
            </a:pPr>
            <a:r>
              <a:rPr lang="en-US" b="1" dirty="0">
                <a:latin typeface="Arial" panose="020B0604020202020204" pitchFamily="34" charset="0"/>
                <a:cs typeface="Arial" panose="020B0604020202020204" pitchFamily="34" charset="0"/>
              </a:rPr>
              <a:t>3. </a:t>
            </a:r>
            <a:r>
              <a:rPr lang="en-US" b="1" u="sng" dirty="0">
                <a:latin typeface="Arial" panose="020B0604020202020204" pitchFamily="34" charset="0"/>
                <a:cs typeface="Arial" panose="020B0604020202020204" pitchFamily="34" charset="0"/>
              </a:rPr>
              <a:t>Automatic Bin Packing</a:t>
            </a:r>
            <a:r>
              <a:rPr lang="en-US"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Kubernetes helps the user to declare the maximum and minimum resources of computers for their containers.</a:t>
            </a:r>
          </a:p>
          <a:p>
            <a:pPr marL="0" indent="0">
              <a:buNone/>
            </a:pPr>
            <a:r>
              <a:rPr lang="en-US" b="1" dirty="0">
                <a:latin typeface="Arial" panose="020B0604020202020204" pitchFamily="34" charset="0"/>
                <a:cs typeface="Arial" panose="020B0604020202020204" pitchFamily="34" charset="0"/>
              </a:rPr>
              <a:t>4. </a:t>
            </a:r>
            <a:r>
              <a:rPr lang="en-US" b="1" u="sng" dirty="0">
                <a:latin typeface="Arial" panose="020B0604020202020204" pitchFamily="34" charset="0"/>
                <a:cs typeface="Arial" panose="020B0604020202020204" pitchFamily="34" charset="0"/>
              </a:rPr>
              <a:t>Service Discovery and load balancing</a:t>
            </a:r>
            <a:r>
              <a:rPr lang="en-US"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Kubernetes assigns the IP addresses and a Name of DNS for a set of containers, and also balances the load across them.</a:t>
            </a:r>
          </a:p>
          <a:p>
            <a:pPr marL="0" indent="0">
              <a:buNone/>
            </a:pPr>
            <a:r>
              <a:rPr lang="en-US" b="1" dirty="0">
                <a:latin typeface="Arial" panose="020B0604020202020204" pitchFamily="34" charset="0"/>
                <a:cs typeface="Arial" panose="020B0604020202020204" pitchFamily="34" charset="0"/>
              </a:rPr>
              <a:t>5. </a:t>
            </a:r>
            <a:r>
              <a:rPr lang="en-US" b="1" u="sng" dirty="0">
                <a:latin typeface="Arial" panose="020B0604020202020204" pitchFamily="34" charset="0"/>
                <a:cs typeface="Arial" panose="020B0604020202020204" pitchFamily="34" charset="0"/>
              </a:rPr>
              <a:t>Automated rollouts and rollbacks</a:t>
            </a:r>
            <a:r>
              <a:rPr lang="en-US"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Using the rollouts, Kubernetes distributes the changes and updates to an application or its configuration. If any problem occurs in the system, then this technique rollbacks those changes for you immediately.</a:t>
            </a:r>
          </a:p>
          <a:p>
            <a:pPr marL="0" indent="0">
              <a:buNone/>
            </a:pPr>
            <a:endParaRPr lang="en-US" sz="1800" u="sng" dirty="0"/>
          </a:p>
        </p:txBody>
      </p:sp>
      <p:pic>
        <p:nvPicPr>
          <p:cNvPr id="15" name="Picture Placeholder 14">
            <a:extLst>
              <a:ext uri="{FF2B5EF4-FFF2-40B4-BE49-F238E27FC236}">
                <a16:creationId xmlns:a16="http://schemas.microsoft.com/office/drawing/2014/main" id="{57AF9382-AB37-4151-A816-BBCB3094A61C}"/>
              </a:ext>
            </a:extLst>
          </p:cNvPr>
          <p:cNvPicPr>
            <a:picLocks noGrp="1" noChangeAspect="1"/>
          </p:cNvPicPr>
          <p:nvPr>
            <p:ph type="pic" idx="4294967295"/>
          </p:nvPr>
        </p:nvPicPr>
        <p:blipFill>
          <a:blip r:embed="rId2"/>
          <a:srcRect t="5054" b="5054"/>
          <a:stretch>
            <a:fillRect/>
          </a:stretch>
        </p:blipFill>
        <p:spPr>
          <a:xfrm>
            <a:off x="6877050" y="185530"/>
            <a:ext cx="5314950" cy="6440557"/>
          </a:xfrm>
        </p:spPr>
      </p:pic>
    </p:spTree>
    <p:extLst>
      <p:ext uri="{BB962C8B-B14F-4D97-AF65-F5344CB8AC3E}">
        <p14:creationId xmlns:p14="http://schemas.microsoft.com/office/powerpoint/2010/main" val="81591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95E1B4C-F089-47E5-A5CF-EEED7C9081A9}"/>
              </a:ext>
            </a:extLst>
          </p:cNvPr>
          <p:cNvSpPr>
            <a:spLocks noGrp="1"/>
          </p:cNvSpPr>
          <p:nvPr>
            <p:ph idx="4294967295"/>
          </p:nvPr>
        </p:nvSpPr>
        <p:spPr>
          <a:xfrm>
            <a:off x="-1" y="212036"/>
            <a:ext cx="10588487" cy="7699512"/>
          </a:xfrm>
        </p:spPr>
        <p:txBody>
          <a:bodyPr/>
          <a:lstStyle/>
          <a:p>
            <a:pPr marL="0" indent="0">
              <a:buNone/>
            </a:pPr>
            <a:r>
              <a:rPr lang="en-US" b="1" dirty="0">
                <a:latin typeface="Arial" panose="020B0604020202020204" pitchFamily="34" charset="0"/>
                <a:cs typeface="Arial" panose="020B0604020202020204" pitchFamily="34" charset="0"/>
              </a:rPr>
              <a:t>6. </a:t>
            </a:r>
            <a:r>
              <a:rPr lang="en-US" b="1" u="sng" dirty="0">
                <a:latin typeface="Arial" panose="020B0604020202020204" pitchFamily="34" charset="0"/>
                <a:cs typeface="Arial" panose="020B0604020202020204" pitchFamily="34" charset="0"/>
              </a:rPr>
              <a:t>Persistent Storage</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Kubernetes provides an essential feature called 'persistent storage' for storing the data, which cannot be lost after the pod is killed or rescheduled. Kubernetes supports various storage systems for storing the data, such as Google Compute Engine's Persistent Disks (GCE PD) or Amazon Elastic Block Storage (EBS). It also provides the distributed file systems: NFS or GFS.</a:t>
            </a:r>
          </a:p>
          <a:p>
            <a:pPr marL="0" indent="0">
              <a:buNone/>
            </a:pPr>
            <a:r>
              <a:rPr lang="en-US" dirty="0">
                <a:latin typeface="Arial" panose="020B0604020202020204" pitchFamily="34" charset="0"/>
                <a:cs typeface="Arial" panose="020B0604020202020204" pitchFamily="34" charset="0"/>
              </a:rPr>
              <a:t>7. </a:t>
            </a:r>
            <a:r>
              <a:rPr lang="en-US" b="1" u="sng" dirty="0">
                <a:latin typeface="Arial" panose="020B0604020202020204" pitchFamily="34" charset="0"/>
                <a:cs typeface="Arial" panose="020B0604020202020204" pitchFamily="34" charset="0"/>
              </a:rPr>
              <a:t>Self-Healing</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This feature plays an important role in the concept of Kubernetes. Those containers which are failed during the execution process, Kubernetes restarts them automatically. And, those containers which do not reply to the user-defined health check, it stops them from working automatically.</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7694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BA0133-214E-4C7D-BE37-347B4C22B5A5}"/>
              </a:ext>
            </a:extLst>
          </p:cNvPr>
          <p:cNvSpPr>
            <a:spLocks noGrp="1"/>
          </p:cNvSpPr>
          <p:nvPr>
            <p:ph type="title"/>
          </p:nvPr>
        </p:nvSpPr>
        <p:spPr>
          <a:xfrm>
            <a:off x="680321" y="921812"/>
            <a:ext cx="9613861" cy="867232"/>
          </a:xfrm>
        </p:spPr>
        <p:txBody>
          <a:bodyPr anchor="t">
            <a:noAutofit/>
          </a:bodyPr>
          <a:lstStyle/>
          <a:p>
            <a:r>
              <a:rPr lang="en-IN" sz="4800" b="1" dirty="0">
                <a:latin typeface="Arial" panose="020B0604020202020204" pitchFamily="34" charset="0"/>
                <a:cs typeface="Arial" panose="020B0604020202020204" pitchFamily="34" charset="0"/>
              </a:rPr>
              <a:t>Kubernetes Architecture</a:t>
            </a:r>
            <a:r>
              <a:rPr lang="en-IN" sz="4400" dirty="0">
                <a:latin typeface="Arial" panose="020B0604020202020204" pitchFamily="34" charset="0"/>
                <a:cs typeface="Arial" panose="020B0604020202020204" pitchFamily="34" charset="0"/>
              </a:rPr>
              <a:t/>
            </a:r>
            <a:br>
              <a:rPr lang="en-IN" sz="4400" dirty="0">
                <a:latin typeface="Arial" panose="020B0604020202020204" pitchFamily="34" charset="0"/>
                <a:cs typeface="Arial" panose="020B0604020202020204" pitchFamily="34" charset="0"/>
              </a:rPr>
            </a:br>
            <a:endParaRPr lang="en-IN" sz="4400"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7658C54E-0490-41B9-B8AB-B0BEB220F5ED}"/>
              </a:ext>
            </a:extLst>
          </p:cNvPr>
          <p:cNvPicPr>
            <a:picLocks noGrp="1" noChangeAspect="1"/>
          </p:cNvPicPr>
          <p:nvPr>
            <p:ph idx="1"/>
          </p:nvPr>
        </p:nvPicPr>
        <p:blipFill>
          <a:blip r:embed="rId2"/>
          <a:stretch>
            <a:fillRect/>
          </a:stretch>
        </p:blipFill>
        <p:spPr>
          <a:xfrm>
            <a:off x="1470991" y="2093843"/>
            <a:ext cx="8653670" cy="4638261"/>
          </a:xfrm>
        </p:spPr>
      </p:pic>
    </p:spTree>
    <p:extLst>
      <p:ext uri="{BB962C8B-B14F-4D97-AF65-F5344CB8AC3E}">
        <p14:creationId xmlns:p14="http://schemas.microsoft.com/office/powerpoint/2010/main" val="96509183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372</TotalTime>
  <Words>1200</Words>
  <Application>Microsoft Office PowerPoint</Application>
  <PresentationFormat>Widescreen</PresentationFormat>
  <Paragraphs>270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Arial</vt:lpstr>
      <vt:lpstr>Calibri</vt:lpstr>
      <vt:lpstr>Consolas</vt:lpstr>
      <vt:lpstr>Trebuchet MS</vt:lpstr>
      <vt:lpstr>Wingdings</vt:lpstr>
      <vt:lpstr>Berlin</vt:lpstr>
      <vt:lpstr>KUBERNETES</vt:lpstr>
      <vt:lpstr>What is Kubernetes</vt:lpstr>
      <vt:lpstr>Key Concepts of Kubernetes</vt:lpstr>
      <vt:lpstr>PowerPoint Presentation</vt:lpstr>
      <vt:lpstr>PowerPoint Presentation</vt:lpstr>
      <vt:lpstr>PowerPoint Presentation</vt:lpstr>
      <vt:lpstr>PowerPoint Presentation</vt:lpstr>
      <vt:lpstr>PowerPoint Presentation</vt:lpstr>
      <vt:lpstr>Kubernetes Architecture </vt:lpstr>
      <vt:lpstr>PowerPoint Presentation</vt:lpstr>
      <vt:lpstr>PowerPoint Presentation</vt:lpstr>
      <vt:lpstr>PowerPoint Presentation</vt:lpstr>
      <vt:lpstr>Kubernetes Installation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lenovo T440</dc:creator>
  <cp:lastModifiedBy>admin</cp:lastModifiedBy>
  <cp:revision>740</cp:revision>
  <dcterms:created xsi:type="dcterms:W3CDTF">2024-11-12T06:26:26Z</dcterms:created>
  <dcterms:modified xsi:type="dcterms:W3CDTF">2024-11-20T06:48:09Z</dcterms:modified>
</cp:coreProperties>
</file>