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3" r:id="rId8"/>
    <p:sldId id="264" r:id="rId9"/>
    <p:sldId id="265" r:id="rId10"/>
    <p:sldId id="267" r:id="rId11"/>
    <p:sldId id="268" r:id="rId12"/>
    <p:sldId id="269" r:id="rId13"/>
    <p:sldId id="270" r:id="rId14"/>
    <p:sldId id="275" r:id="rId15"/>
    <p:sldId id="277" r:id="rId16"/>
    <p:sldId id="271" r:id="rId17"/>
    <p:sldId id="272" r:id="rId18"/>
    <p:sldId id="280" r:id="rId19"/>
    <p:sldId id="279"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750" y="621030"/>
            <a:ext cx="10831830" cy="5059045"/>
          </a:xfrm>
        </p:spPr>
        <p:txBody>
          <a:bodyPr/>
          <a:lstStyle/>
          <a:p>
            <a:r>
              <a:rPr lang="en-US" sz="6600" i="1" dirty="0">
                <a:solidFill>
                  <a:schemeClr val="tx2"/>
                </a:solidFill>
                <a:uFillTx/>
              </a:rPr>
              <a:t>CREATE A CLOUDWATCH USING EC2 INSTANCE ON TERRAFORM</a:t>
            </a:r>
            <a:endParaRPr lang="en-US" sz="6600" i="1" dirty="0">
              <a:solidFill>
                <a:schemeClr val="tx2"/>
              </a:solidFill>
              <a:uFillTx/>
            </a:endParaRPr>
          </a:p>
        </p:txBody>
      </p:sp>
      <p:sp>
        <p:nvSpPr>
          <p:cNvPr id="4" name="Text Box 3"/>
          <p:cNvSpPr txBox="1"/>
          <p:nvPr/>
        </p:nvSpPr>
        <p:spPr>
          <a:xfrm>
            <a:off x="672465" y="1972945"/>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0972800" cy="4525963"/>
          </a:xfrm>
        </p:spPr>
        <p:txBody>
          <a:bodyPr/>
          <a:p>
            <a:pPr marL="0" indent="0">
              <a:buNone/>
            </a:pPr>
            <a:r>
              <a:rPr lang="en-US">
                <a:sym typeface="+mn-ea"/>
              </a:rPr>
              <a:t>   region = "us-west-2",</a:t>
            </a:r>
            <a:endParaRPr lang="en-US"/>
          </a:p>
          <a:p>
            <a:pPr marL="0" indent="0">
              <a:buNone/>
            </a:pPr>
            <a:r>
              <a:rPr lang="en-US">
                <a:sym typeface="+mn-ea"/>
              </a:rPr>
              <a:t>             title = "EC2 CPU Utilization",</a:t>
            </a:r>
            <a:endParaRPr lang="en-US"/>
          </a:p>
          <a:p>
            <a:pPr marL="0" indent="0">
              <a:buNone/>
            </a:pPr>
            <a:r>
              <a:rPr lang="en-US">
                <a:sym typeface="+mn-ea"/>
              </a:rPr>
              <a:t>             width = 6,</a:t>
            </a:r>
            <a:endParaRPr lang="en-US"/>
          </a:p>
          <a:p>
            <a:pPr marL="0" indent="0">
              <a:buNone/>
            </a:pPr>
            <a:r>
              <a:rPr lang="en-US">
                <a:sym typeface="+mn-ea"/>
              </a:rPr>
              <a:t>             height = 6</a:t>
            </a:r>
            <a:endParaRPr lang="en-US"/>
          </a:p>
          <a:p>
            <a:pPr marL="0" indent="0">
              <a:buNone/>
            </a:pPr>
            <a:r>
              <a:rPr lang="en-US">
                <a:sym typeface="+mn-ea"/>
              </a:rPr>
              <a:t>          }</a:t>
            </a:r>
            <a:endParaRPr lang="en-US"/>
          </a:p>
          <a:p>
            <a:pPr marL="0" indent="0">
              <a:buNone/>
            </a:pPr>
            <a:r>
              <a:rPr lang="en-US">
                <a:sym typeface="+mn-ea"/>
              </a:rPr>
              <a:t>        }</a:t>
            </a:r>
            <a:endParaRPr lang="en-US"/>
          </a:p>
          <a:p>
            <a:pPr marL="0" indent="0">
              <a:buNone/>
            </a:pPr>
            <a:r>
              <a:rPr lang="en-US">
                <a:sym typeface="+mn-ea"/>
              </a:rPr>
              <a:t>      ]</a:t>
            </a:r>
            <a:endParaRPr lang="en-US"/>
          </a:p>
          <a:p>
            <a:pPr marL="0" indent="0">
              <a:buNone/>
            </a:pPr>
            <a:r>
              <a:rPr lang="en-US">
                <a:sym typeface="+mn-ea"/>
              </a:rPr>
              <a:t>     })</a:t>
            </a:r>
            <a:endParaRPr lang="en-US"/>
          </a:p>
          <a:p>
            <a:pPr marL="0" indent="0">
              <a:buNone/>
            </a:pPr>
            <a:r>
              <a:rPr lang="en-US">
                <a:sym typeface="+mn-ea"/>
              </a:rPr>
              <a:t>   }</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7365"/>
          </a:xfrm>
        </p:spPr>
        <p:txBody>
          <a:bodyPr/>
          <a:p>
            <a:r>
              <a:rPr lang="en-US"/>
              <a:t>step 3:-</a:t>
            </a:r>
            <a:endParaRPr lang="en-US"/>
          </a:p>
          <a:p>
            <a:r>
              <a:rPr lang="en-US"/>
              <a:t>Steps to Use This Configuration</a:t>
            </a:r>
            <a:endParaRPr lang="en-US"/>
          </a:p>
          <a:p>
            <a:r>
              <a:rPr lang="en-US"/>
              <a:t>Set Up Terraform:</a:t>
            </a:r>
            <a:endParaRPr lang="en-US"/>
          </a:p>
          <a:p>
            <a:endParaRPr lang="en-US"/>
          </a:p>
          <a:p>
            <a:r>
              <a:rPr lang="en-US"/>
              <a:t>Make sure you have Terraform installed and configured with your AWS credentials.</a:t>
            </a:r>
            <a:endParaRPr lang="en-US"/>
          </a:p>
          <a:p>
            <a:r>
              <a:rPr lang="en-US"/>
              <a:t>Update Configuration:</a:t>
            </a:r>
            <a:endParaRPr lang="en-US"/>
          </a:p>
          <a:p>
            <a:endParaRPr lang="en-US"/>
          </a:p>
          <a:p>
            <a:r>
              <a:rPr lang="en-US"/>
              <a:t>Replace “your-email@example.com” with the email address where you want to receive alerts.</a:t>
            </a:r>
            <a:endParaRPr lang="en-US"/>
          </a:p>
          <a:p>
            <a:r>
              <a:rPr lang="en-US"/>
              <a:t>Replace “your-instance-id” with the ID of your EC2 instance that you want to monitor</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p>
            <a:r>
              <a:rPr lang="en-US"/>
              <a:t>Initialize and Apply:</a:t>
            </a:r>
            <a:endParaRPr lang="en-US"/>
          </a:p>
          <a:p>
            <a:r>
              <a:rPr lang="en-US"/>
              <a:t>use this commands:</a:t>
            </a:r>
            <a:endParaRPr lang="en-US"/>
          </a:p>
          <a:p>
            <a:r>
              <a:rPr lang="en-US"/>
              <a:t>terraform init :- </a:t>
            </a:r>
            <a:r>
              <a:rPr lang="en-US" sz="2400"/>
              <a:t>The command terraform init is one of the most important commands in Terraform. It is used to initialize a working directory containing Terraform configuration files. This process prepares the directory for subsequent Terraform commands like terraform plan and terraform apply</a:t>
            </a:r>
            <a:endParaRPr lang="en-US"/>
          </a:p>
          <a:p>
            <a:endParaRPr lang="en-US"/>
          </a:p>
        </p:txBody>
      </p:sp>
      <p:pic>
        <p:nvPicPr>
          <p:cNvPr id="2" name="Picture 1" descr="Screenshot (203)"/>
          <p:cNvPicPr>
            <a:picLocks noChangeAspect="1"/>
          </p:cNvPicPr>
          <p:nvPr/>
        </p:nvPicPr>
        <p:blipFill>
          <a:blip r:embed="rId1"/>
          <a:srcRect t="54910" r="9974" b="7458"/>
          <a:stretch>
            <a:fillRect/>
          </a:stretch>
        </p:blipFill>
        <p:spPr>
          <a:xfrm>
            <a:off x="-635" y="2945765"/>
            <a:ext cx="12192000" cy="3912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7365"/>
          </a:xfrm>
        </p:spPr>
        <p:txBody>
          <a:bodyPr/>
          <a:p>
            <a:r>
              <a:rPr lang="en-US" sz="4000"/>
              <a:t>terraform validate</a:t>
            </a:r>
            <a:r>
              <a:rPr lang="en-US"/>
              <a:t> :-</a:t>
            </a:r>
            <a:endParaRPr lang="en-US"/>
          </a:p>
          <a:p>
            <a:r>
              <a:rPr lang="en-US"/>
              <a:t>The terraform validate command is used to check the syntax and structure of your Terraform configuration files (.tf files) for correctness. It performs a validation to ensure that your configuration is syntactically valid and that it doesn't contain any obvious errors that would prevent it from being applied.</a:t>
            </a:r>
            <a:endParaRPr lang="en-US"/>
          </a:p>
        </p:txBody>
      </p:sp>
      <p:pic>
        <p:nvPicPr>
          <p:cNvPr id="4" name="Picture 3" descr="Screenshot (204)"/>
          <p:cNvPicPr>
            <a:picLocks noChangeAspect="1"/>
          </p:cNvPicPr>
          <p:nvPr/>
        </p:nvPicPr>
        <p:blipFill>
          <a:blip r:embed="rId1"/>
          <a:srcRect t="86557" r="10818" b="5327"/>
          <a:stretch>
            <a:fillRect/>
          </a:stretch>
        </p:blipFill>
        <p:spPr>
          <a:xfrm>
            <a:off x="0" y="3898265"/>
            <a:ext cx="12192000" cy="2110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p>
            <a:r>
              <a:rPr lang="en-US"/>
              <a:t>terraform plan :-</a:t>
            </a:r>
            <a:endParaRPr lang="en-US"/>
          </a:p>
          <a:p>
            <a:r>
              <a:rPr lang="en-US" sz="2400"/>
              <a:t>The terraform plan command is one of the most important commands in Terraform. It is used to preview the changes that Terraform will make to your infrastructure before actually applying those changes. In other words, terraform plan shows you what actions Terraform will take (e.g., create, modify, or destroy resources) in response to the configuration you have defined.</a:t>
            </a:r>
            <a:endParaRPr lang="en-US" sz="2400"/>
          </a:p>
        </p:txBody>
      </p:sp>
      <p:pic>
        <p:nvPicPr>
          <p:cNvPr id="4" name="Picture 3" descr="Screenshot (205)"/>
          <p:cNvPicPr>
            <a:picLocks noChangeAspect="1"/>
          </p:cNvPicPr>
          <p:nvPr/>
        </p:nvPicPr>
        <p:blipFill>
          <a:blip r:embed="rId1"/>
          <a:srcRect l="964" t="21568" r="5286" b="12368"/>
          <a:stretch>
            <a:fillRect/>
          </a:stretch>
        </p:blipFill>
        <p:spPr>
          <a:xfrm>
            <a:off x="635" y="2550160"/>
            <a:ext cx="12191365" cy="4307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000" cy="6857365"/>
          </a:xfrm>
        </p:spPr>
        <p:txBody>
          <a:bodyPr/>
          <a:p>
            <a:r>
              <a:rPr lang="en-US"/>
              <a:t>terraform apply :- </a:t>
            </a:r>
            <a:endParaRPr lang="en-US"/>
          </a:p>
          <a:p>
            <a:r>
              <a:rPr lang="en-US" sz="2000"/>
              <a:t>The terraform apply command is used to apply the changes specified in your Terraform configuration to your infrastructure. It makes the changes in your environment based on the execution plan that was created during terraform plan or the configuration itself</a:t>
            </a:r>
            <a:r>
              <a:rPr lang="en-US"/>
              <a:t>. </a:t>
            </a:r>
            <a:endParaRPr lang="en-US"/>
          </a:p>
          <a:p>
            <a:r>
              <a:rPr lang="en-US" sz="2000"/>
              <a:t>In essence, terraform apply is the command that actually creates, updates, or destroys resources in your cloud or on-premises environment, based on the configuration you defined in your .tf files.</a:t>
            </a:r>
            <a:endParaRPr lang="en-US" sz="2000"/>
          </a:p>
        </p:txBody>
      </p:sp>
      <p:pic>
        <p:nvPicPr>
          <p:cNvPr id="9" name="Picture 8" descr="Screenshot (206)"/>
          <p:cNvPicPr>
            <a:picLocks noChangeAspect="1"/>
          </p:cNvPicPr>
          <p:nvPr/>
        </p:nvPicPr>
        <p:blipFill>
          <a:blip r:embed="rId1"/>
          <a:srcRect t="68807" r="4083" b="7032"/>
          <a:stretch>
            <a:fillRect/>
          </a:stretch>
        </p:blipFill>
        <p:spPr>
          <a:xfrm>
            <a:off x="0" y="2652395"/>
            <a:ext cx="12191365" cy="4206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950075"/>
          </a:xfrm>
        </p:spPr>
        <p:txBody>
          <a:bodyPr/>
          <a:p>
            <a:r>
              <a:rPr lang="en-US"/>
              <a:t>Confirm Subscription:</a:t>
            </a:r>
            <a:endParaRPr lang="en-US"/>
          </a:p>
          <a:p>
            <a:endParaRPr lang="en-US"/>
          </a:p>
          <a:p>
            <a:r>
              <a:rPr lang="en-US"/>
              <a:t>After applying the configuration, check your email for a subscription confirmation from SNS. You need to confirm the subscription for the alerts to be sent.</a:t>
            </a:r>
            <a:endParaRPr lang="en-US"/>
          </a:p>
        </p:txBody>
      </p:sp>
      <p:pic>
        <p:nvPicPr>
          <p:cNvPr id="2" name="Picture 1" descr="Screenshot (208)"/>
          <p:cNvPicPr>
            <a:picLocks noChangeAspect="1"/>
          </p:cNvPicPr>
          <p:nvPr/>
        </p:nvPicPr>
        <p:blipFill>
          <a:blip r:embed="rId1"/>
          <a:srcRect t="26320" b="41180"/>
          <a:stretch>
            <a:fillRect/>
          </a:stretch>
        </p:blipFill>
        <p:spPr>
          <a:xfrm>
            <a:off x="0" y="3051810"/>
            <a:ext cx="12192000" cy="3619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7365"/>
          </a:xfrm>
        </p:spPr>
        <p:txBody>
          <a:bodyPr/>
          <a:p>
            <a:r>
              <a:rPr lang="en-US"/>
              <a:t>confirm subscription :- </a:t>
            </a:r>
            <a:endParaRPr lang="en-US"/>
          </a:p>
          <a:p>
            <a:r>
              <a:rPr lang="en-US" sz="2400"/>
              <a:t>After you create an SNS subscription in your Terraform code (or through the AWS Console), Amazon SNS will send a subscription confirmation email to the email address you provided</a:t>
            </a:r>
            <a:r>
              <a:rPr lang="en-US"/>
              <a:t>.</a:t>
            </a:r>
            <a:endParaRPr lang="en-US"/>
          </a:p>
        </p:txBody>
      </p:sp>
      <p:pic>
        <p:nvPicPr>
          <p:cNvPr id="4" name="Picture 3" descr="Screenshot (209)"/>
          <p:cNvPicPr>
            <a:picLocks noChangeAspect="1"/>
          </p:cNvPicPr>
          <p:nvPr/>
        </p:nvPicPr>
        <p:blipFill>
          <a:blip r:embed="rId1"/>
          <a:srcRect t="10441" b="32685"/>
          <a:stretch>
            <a:fillRect/>
          </a:stretch>
        </p:blipFill>
        <p:spPr>
          <a:xfrm>
            <a:off x="0" y="2359025"/>
            <a:ext cx="12192000" cy="3898265"/>
          </a:xfrm>
          <a:prstGeom prst="rect">
            <a:avLst/>
          </a:prstGeom>
        </p:spPr>
      </p:pic>
      <p:sp>
        <p:nvSpPr>
          <p:cNvPr id="6" name="Text Box 5"/>
          <p:cNvSpPr txBox="1"/>
          <p:nvPr/>
        </p:nvSpPr>
        <p:spPr>
          <a:xfrm>
            <a:off x="4250055" y="468630"/>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p>
            <a:r>
              <a:rPr lang="en-US"/>
              <a:t>alarm has been created</a:t>
            </a:r>
            <a:endParaRPr lang="en-US"/>
          </a:p>
        </p:txBody>
      </p:sp>
      <p:pic>
        <p:nvPicPr>
          <p:cNvPr id="4" name="Picture 3" descr="Screenshot (210)"/>
          <p:cNvPicPr>
            <a:picLocks noChangeAspect="1"/>
          </p:cNvPicPr>
          <p:nvPr/>
        </p:nvPicPr>
        <p:blipFill>
          <a:blip r:embed="rId1"/>
          <a:srcRect t="17723" b="33111"/>
          <a:stretch>
            <a:fillRect/>
          </a:stretch>
        </p:blipFill>
        <p:spPr>
          <a:xfrm>
            <a:off x="0" y="1040130"/>
            <a:ext cx="12192000" cy="4777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635" cy="6857365"/>
          </a:xfrm>
        </p:spPr>
        <p:txBody>
          <a:bodyPr/>
          <a:p>
            <a:r>
              <a:rPr lang="en-US"/>
              <a:t>sns has been created</a:t>
            </a:r>
            <a:endParaRPr lang="en-US"/>
          </a:p>
        </p:txBody>
      </p:sp>
      <p:pic>
        <p:nvPicPr>
          <p:cNvPr id="2" name="Picture 1" descr="Screenshot (211)"/>
          <p:cNvPicPr>
            <a:picLocks noChangeAspect="1"/>
          </p:cNvPicPr>
          <p:nvPr/>
        </p:nvPicPr>
        <p:blipFill>
          <a:blip r:embed="rId1"/>
          <a:srcRect t="17287" b="29692"/>
          <a:stretch>
            <a:fillRect/>
          </a:stretch>
        </p:blipFill>
        <p:spPr>
          <a:xfrm>
            <a:off x="635" y="1260475"/>
            <a:ext cx="12192000" cy="4981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CLOUDWATCH</a:t>
            </a:r>
            <a:endParaRPr lang="en-US"/>
          </a:p>
        </p:txBody>
      </p:sp>
      <p:sp>
        <p:nvSpPr>
          <p:cNvPr id="3" name="Content Placeholder 2"/>
          <p:cNvSpPr>
            <a:spLocks noGrp="1"/>
          </p:cNvSpPr>
          <p:nvPr>
            <p:ph idx="1"/>
          </p:nvPr>
        </p:nvSpPr>
        <p:spPr/>
        <p:txBody>
          <a:bodyPr/>
          <a:p>
            <a:r>
              <a:rPr lang="en-US" sz="2400">
                <a:solidFill>
                  <a:schemeClr val="tx1"/>
                </a:solidFill>
                <a:uFillTx/>
              </a:rPr>
              <a:t>Amazon CloudWatch is a monitoring and observability service designed for AWS cloud resources and applications. It provides real-time insights into resource utilization, application performance, and operational health. Here are some key features:</a:t>
            </a:r>
            <a:endParaRPr lang="en-US" sz="2400">
              <a:solidFill>
                <a:schemeClr val="tx1"/>
              </a:solidFill>
              <a:uFillTx/>
            </a:endParaRPr>
          </a:p>
          <a:p>
            <a:endParaRPr lang="en-US" sz="2400">
              <a:solidFill>
                <a:schemeClr val="tx1"/>
              </a:solidFill>
              <a:uFillTx/>
            </a:endParaRPr>
          </a:p>
          <a:p>
            <a:r>
              <a:rPr lang="en-US" sz="2400">
                <a:solidFill>
                  <a:schemeClr val="tx1"/>
                </a:solidFill>
                <a:uFillTx/>
              </a:rPr>
              <a:t>Metrics: Collect and track metrics from AWS services and custom            applications, allowing you to visualize performance data.</a:t>
            </a:r>
            <a:endParaRPr lang="en-US" sz="2400">
              <a:solidFill>
                <a:schemeClr val="tx1"/>
              </a:solidFill>
              <a:uFillTx/>
            </a:endParaRPr>
          </a:p>
          <a:p>
            <a:endParaRPr lang="en-US" sz="2400">
              <a:solidFill>
                <a:schemeClr val="tx1"/>
              </a:solidFill>
              <a:uFillTx/>
            </a:endParaRPr>
          </a:p>
          <a:p>
            <a:r>
              <a:rPr lang="en-US" sz="2400">
                <a:solidFill>
                  <a:schemeClr val="tx1"/>
                </a:solidFill>
                <a:uFillTx/>
              </a:rPr>
              <a:t>Logs: Centralize log data from different sources, enabling you to search, analyze, and visualize logs for troubleshooting and monitoring.</a:t>
            </a:r>
            <a:endParaRPr lang="en-US" sz="2400">
              <a:solidFill>
                <a:schemeClr val="tx1"/>
              </a:solidFill>
              <a:uFillTx/>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134735"/>
          </a:xfrm>
        </p:spPr>
        <p:txBody>
          <a:bodyPr/>
          <a:p>
            <a:r>
              <a:rPr lang="en-US" sz="8800">
                <a:latin typeface="Algerian" panose="04020705040A02060702" charset="0"/>
                <a:cs typeface="Algerian" panose="04020705040A02060702" charset="0"/>
              </a:rPr>
              <a:t>thank you</a:t>
            </a:r>
            <a:endParaRPr lang="en-US" sz="8800">
              <a:latin typeface="Algerian" panose="04020705040A02060702" charset="0"/>
              <a:cs typeface="Algerian" panose="04020705040A02060702"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09220" y="97790"/>
            <a:ext cx="12082145" cy="6760210"/>
          </a:xfrm>
        </p:spPr>
        <p:txBody>
          <a:bodyPr/>
          <a:p>
            <a:r>
              <a:rPr lang="en-US" sz="2800"/>
              <a:t>Alarms: Set up alarms to notify you of specific conditions, like high CPU usage or low disk space, helping you respond quickly to issues.</a:t>
            </a:r>
            <a:endParaRPr lang="en-US" sz="2800"/>
          </a:p>
          <a:p>
            <a:endParaRPr lang="en-US" sz="2800"/>
          </a:p>
          <a:p>
            <a:r>
              <a:rPr lang="en-US" sz="2800"/>
              <a:t>Dashboards: Create custom dashboards to visualize key metrics and logs, giving you an at-a-glance view of your infrastructure.</a:t>
            </a:r>
            <a:endParaRPr lang="en-US" sz="2800"/>
          </a:p>
          <a:p>
            <a:endParaRPr lang="en-US" sz="2800"/>
          </a:p>
          <a:p>
            <a:r>
              <a:rPr lang="en-US" sz="2800"/>
              <a:t>Events: Monitor for specific events and trigger actions, such as invoking an AWS Lambda function when a certain log entry appears.</a:t>
            </a:r>
            <a:endParaRPr lang="en-US" sz="2800"/>
          </a:p>
          <a:p>
            <a:endParaRPr lang="en-US" sz="2800"/>
          </a:p>
          <a:p>
            <a:r>
              <a:rPr lang="en-US" sz="2800"/>
              <a:t>Insights: Use CloudWatch Insights for deep analysis of log data, making it easier to identify trends or anomalies.</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480" y="-15240"/>
            <a:ext cx="12192000" cy="6858635"/>
          </a:xfrm>
        </p:spPr>
        <p:txBody>
          <a:bodyPr/>
          <a:p>
            <a:r>
              <a:rPr lang="en-US"/>
              <a:t>EC2 INSTANCE</a:t>
            </a:r>
            <a:r>
              <a:rPr lang="en-US" sz="2800"/>
              <a:t>:</a:t>
            </a:r>
            <a:endParaRPr lang="en-US" sz="2800"/>
          </a:p>
          <a:p>
            <a:r>
              <a:rPr lang="en-US" sz="2800"/>
              <a:t>An EC2 instance is a virtual server in Amazon's Elastic Compute Cloud (EC2) service, which allows you to run applications in the cloud. EC2 provides scalable computing capacity, letting you launch and manage instances with varying CPU, memory, and storage configurations based on your needs.</a:t>
            </a:r>
            <a:endParaRPr lang="en-US" sz="2800"/>
          </a:p>
          <a:p>
            <a:endParaRPr lang="en-US" sz="2800"/>
          </a:p>
          <a:p>
            <a:r>
              <a:rPr lang="en-US" sz="2800"/>
              <a:t>Key Features:</a:t>
            </a:r>
            <a:endParaRPr lang="en-US" sz="2800"/>
          </a:p>
          <a:p>
            <a:r>
              <a:rPr lang="en-US" sz="2800"/>
              <a:t>Scalability: You can quickly scale up or down based on demand.</a:t>
            </a:r>
            <a:endParaRPr lang="en-US" sz="2800"/>
          </a:p>
          <a:p>
            <a:r>
              <a:rPr lang="en-US" sz="2800"/>
              <a:t>Variety of Instance Types: Options for different workloads, such as compute-optimized, memory-optimized, and storage-optimized instances.</a:t>
            </a:r>
            <a:endParaRPr lang="en-US" sz="2800"/>
          </a:p>
          <a:p>
            <a:r>
              <a:rPr lang="en-US" sz="2800"/>
              <a:t>Flexibility: You can choose the operating system, storage options, and networking features.</a:t>
            </a:r>
            <a:endParaRPr lang="en-US" sz="2800"/>
          </a:p>
          <a:p>
            <a:r>
              <a:rPr lang="en-US" sz="2800"/>
              <a:t>Pay-as-you-go Pricing: You pay only for the resources you use.</a:t>
            </a:r>
            <a:endParaRPr lang="en-US" sz="28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69315"/>
          </a:xfrm>
        </p:spPr>
        <p:txBody>
          <a:bodyPr/>
          <a:p>
            <a:r>
              <a:rPr lang="en-US"/>
              <a:t>TERRAFORM</a:t>
            </a:r>
            <a:endParaRPr lang="en-US"/>
          </a:p>
        </p:txBody>
      </p:sp>
      <p:sp>
        <p:nvSpPr>
          <p:cNvPr id="3" name="Content Placeholder 2"/>
          <p:cNvSpPr>
            <a:spLocks noGrp="1"/>
          </p:cNvSpPr>
          <p:nvPr>
            <p:ph idx="1"/>
          </p:nvPr>
        </p:nvSpPr>
        <p:spPr>
          <a:xfrm>
            <a:off x="635" y="1144270"/>
            <a:ext cx="12192000" cy="5714365"/>
          </a:xfrm>
        </p:spPr>
        <p:txBody>
          <a:bodyPr/>
          <a:p>
            <a:r>
              <a:rPr lang="en-US" sz="2400"/>
              <a:t>Terraform is an open-source infrastructure as code (IaC) tool developed by HashiCorp. It allows you to define and provision data center infrastructure using a declarative configuration language. With Terraform, you can manage resources across various cloud providers, including AWS, Azure, Google Cloud, and many others.</a:t>
            </a:r>
            <a:endParaRPr lang="en-US" sz="2400"/>
          </a:p>
          <a:p>
            <a:endParaRPr lang="en-US" sz="2400"/>
          </a:p>
          <a:p>
            <a:r>
              <a:rPr lang="en-US" sz="2400"/>
              <a:t>Key Features:</a:t>
            </a:r>
            <a:endParaRPr lang="en-US" sz="2400"/>
          </a:p>
          <a:p>
            <a:r>
              <a:rPr lang="en-US" sz="2400"/>
              <a:t>Infrastructure as Code: Define your infrastructure using configuration files that are easy to read and manage.</a:t>
            </a:r>
            <a:endParaRPr lang="en-US" sz="2400"/>
          </a:p>
          <a:p>
            <a:r>
              <a:rPr lang="en-US" sz="2400"/>
              <a:t>Provider Support: Terraform supports a wide range of cloud providers and services through a modular provider ecosystem.</a:t>
            </a:r>
            <a:endParaRPr lang="en-US" sz="2400"/>
          </a:p>
          <a:p>
            <a:r>
              <a:rPr lang="en-US" sz="2400"/>
              <a:t>State Management: Keeps track of your infrastructure state, allowing for easy updates and changes.</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p>
            <a:r>
              <a:rPr lang="en-US"/>
              <a:t>connect with git/mobaxterm/putty/visual studio</a:t>
            </a:r>
            <a:endParaRPr lang="en-US"/>
          </a:p>
          <a:p>
            <a:endParaRPr lang="en-US"/>
          </a:p>
          <a:p>
            <a:r>
              <a:rPr lang="en-US"/>
              <a:t>step 1:-</a:t>
            </a:r>
            <a:endParaRPr lang="en-US"/>
          </a:p>
          <a:p>
            <a:r>
              <a:rPr lang="en-US"/>
              <a:t>terraform installation commands</a:t>
            </a:r>
            <a:endParaRPr lang="en-US"/>
          </a:p>
          <a:p>
            <a:r>
              <a:rPr lang="en-US"/>
              <a:t>use this commands:</a:t>
            </a:r>
            <a:endParaRPr lang="en-US"/>
          </a:p>
          <a:p>
            <a:r>
              <a:rPr lang="en-US"/>
              <a:t>sudo su/-i</a:t>
            </a:r>
            <a:endParaRPr lang="en-US"/>
          </a:p>
          <a:p>
            <a:r>
              <a:rPr lang="en-US"/>
              <a:t>yum install -y yum-utils shadow-utils</a:t>
            </a:r>
            <a:endParaRPr lang="en-US"/>
          </a:p>
          <a:p>
            <a:r>
              <a:rPr lang="en-US"/>
              <a:t>yum-config-manager --add-repo https://rpm.releases.hashicorp.com/AmazonLinux/hashicorp.repo</a:t>
            </a:r>
            <a:endParaRPr lang="en-US"/>
          </a:p>
          <a:p>
            <a:r>
              <a:rPr lang="en-US"/>
              <a:t>yum -y install terraform</a:t>
            </a:r>
            <a:endParaRPr lang="en-US"/>
          </a:p>
          <a:p>
            <a:r>
              <a:rPr lang="en-US"/>
              <a:t>vi main.tf</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635" cy="6857365"/>
          </a:xfrm>
        </p:spPr>
        <p:txBody>
          <a:bodyPr/>
          <a:p>
            <a:r>
              <a:rPr lang="en-US"/>
              <a:t>vi main.tf here use this code</a:t>
            </a:r>
            <a:endParaRPr lang="en-US"/>
          </a:p>
          <a:p>
            <a:endParaRPr lang="en-US"/>
          </a:p>
          <a:p>
            <a:r>
              <a:rPr lang="en-US" sz="2400"/>
              <a:t>provider "aws" {</a:t>
            </a:r>
            <a:endParaRPr lang="en-US" sz="2400"/>
          </a:p>
          <a:p>
            <a:pPr marL="0" indent="0">
              <a:buNone/>
            </a:pPr>
            <a:r>
              <a:rPr lang="en-US" sz="2400"/>
              <a:t>    region = "us-west-2"</a:t>
            </a:r>
            <a:endParaRPr lang="en-US" sz="2400"/>
          </a:p>
          <a:p>
            <a:pPr marL="0" indent="0">
              <a:buNone/>
            </a:pPr>
            <a:r>
              <a:rPr lang="en-US" sz="2400"/>
              <a:t>    }</a:t>
            </a:r>
            <a:endParaRPr lang="en-US" sz="2400"/>
          </a:p>
          <a:p>
            <a:endParaRPr lang="en-US" sz="2400"/>
          </a:p>
          <a:p>
            <a:pPr marL="0" indent="0">
              <a:buNone/>
            </a:pPr>
            <a:r>
              <a:rPr lang="en-US" sz="2400"/>
              <a:t>  resource "aws_sns_topic" "my_sns_topic" {</a:t>
            </a:r>
            <a:endParaRPr lang="en-US" sz="2400"/>
          </a:p>
          <a:p>
            <a:pPr marL="0" indent="0">
              <a:buNone/>
            </a:pPr>
            <a:r>
              <a:rPr lang="en-US" sz="2400"/>
              <a:t>   name = "my-sns-topic"</a:t>
            </a:r>
            <a:endParaRPr lang="en-US" sz="2400"/>
          </a:p>
          <a:p>
            <a:pPr marL="0" indent="0">
              <a:buNone/>
            </a:pPr>
            <a:r>
              <a:rPr lang="en-US" sz="2400"/>
              <a:t>   }</a:t>
            </a:r>
            <a:endParaRPr lang="en-US" sz="2400"/>
          </a:p>
          <a:p>
            <a:endParaRPr lang="en-US" sz="2400"/>
          </a:p>
          <a:p>
            <a:pPr marL="0" indent="0">
              <a:buNone/>
            </a:pPr>
            <a:r>
              <a:rPr lang="en-US" sz="2400"/>
              <a:t>    resource "aws_sns_topic_subscription" "email_subscription" {</a:t>
            </a:r>
            <a:endParaRPr lang="en-US" sz="2400"/>
          </a:p>
          <a:p>
            <a:pPr marL="0" indent="0">
              <a:buNone/>
            </a:pPr>
            <a:r>
              <a:rPr lang="en-US" sz="2400"/>
              <a:t>     topic_arn = aws_sns_topic.my_sns_topic.arn</a:t>
            </a:r>
            <a:endParaRPr lang="en-US" sz="2400"/>
          </a:p>
          <a:p>
            <a:pPr marL="0" indent="0">
              <a:buNone/>
            </a:pPr>
            <a:r>
              <a:rPr lang="en-US" sz="2400"/>
              <a:t>      protocol  = "email"</a:t>
            </a:r>
            <a:endParaRPr lang="en-US" sz="2400"/>
          </a:p>
          <a:p>
            <a:pPr marL="0" indent="0">
              <a:buNone/>
            </a:pPr>
            <a:r>
              <a:rPr lang="en-US" sz="2400"/>
              <a:t>      endpoint  = "youremail@example.com"  # Replace with your       email address</a:t>
            </a:r>
            <a:endParaRPr lang="en-US" sz="2400"/>
          </a:p>
          <a:p>
            <a:pPr marL="0" indent="0">
              <a:buNone/>
            </a:pPr>
            <a:r>
              <a:rPr lang="en-US" sz="2400"/>
              <a:t>    }</a:t>
            </a:r>
            <a:endParaRPr lang="en-US" sz="2400"/>
          </a:p>
          <a:p>
            <a:endParaRPr lang="en-US" sz="2400"/>
          </a:p>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7365"/>
          </a:xfrm>
        </p:spPr>
        <p:txBody>
          <a:bodyPr/>
          <a:p>
            <a:r>
              <a:rPr lang="en-US" sz="2800">
                <a:sym typeface="+mn-ea"/>
              </a:rPr>
              <a:t>resource "aws_cloudwatch_metric_alarm" "high_cpu_alarm" {</a:t>
            </a:r>
            <a:endParaRPr lang="en-US" sz="2800"/>
          </a:p>
          <a:p>
            <a:r>
              <a:rPr lang="en-US" sz="2800">
                <a:sym typeface="+mn-ea"/>
              </a:rPr>
              <a:t>  alarm_name                = "HighCPUUtilization"</a:t>
            </a:r>
            <a:endParaRPr lang="en-US" sz="2800"/>
          </a:p>
          <a:p>
            <a:r>
              <a:rPr lang="en-US" sz="2800">
                <a:sym typeface="+mn-ea"/>
              </a:rPr>
              <a:t>  comparison_operator       = "GreaterThanThreshold"</a:t>
            </a:r>
            <a:endParaRPr lang="en-US" sz="2800"/>
          </a:p>
          <a:p>
            <a:r>
              <a:rPr lang="en-US" sz="2800">
                <a:sym typeface="+mn-ea"/>
              </a:rPr>
              <a:t>  evaluation_periods        = "1"</a:t>
            </a:r>
            <a:endParaRPr lang="en-US" sz="2800"/>
          </a:p>
          <a:p>
            <a:r>
              <a:rPr lang="en-US" sz="2800">
                <a:sym typeface="+mn-ea"/>
              </a:rPr>
              <a:t>  metric_name               = "CPUUtilization"</a:t>
            </a:r>
            <a:endParaRPr lang="en-US" sz="2800"/>
          </a:p>
          <a:p>
            <a:r>
              <a:rPr lang="en-US" sz="2800">
                <a:sym typeface="+mn-ea"/>
              </a:rPr>
              <a:t>  namespace                 = "AWS/EC2"</a:t>
            </a:r>
            <a:endParaRPr lang="en-US" sz="2800"/>
          </a:p>
          <a:p>
            <a:r>
              <a:rPr lang="en-US" sz="2800">
                <a:sym typeface="+mn-ea"/>
              </a:rPr>
              <a:t>  period                    = "300"</a:t>
            </a:r>
            <a:endParaRPr lang="en-US" sz="2800"/>
          </a:p>
          <a:p>
            <a:r>
              <a:rPr lang="en-US" sz="2800">
                <a:sym typeface="+mn-ea"/>
              </a:rPr>
              <a:t>  statistic                 = "Average"</a:t>
            </a:r>
            <a:endParaRPr lang="en-US" sz="2800"/>
          </a:p>
          <a:p>
            <a:r>
              <a:rPr lang="en-US" sz="2800">
                <a:sym typeface="+mn-ea"/>
              </a:rPr>
              <a:t>  threshold                 = "80"  # Trigger if CPU &gt; 80%</a:t>
            </a:r>
            <a:endParaRPr lang="en-US" sz="2800"/>
          </a:p>
          <a:p>
            <a:r>
              <a:rPr lang="en-US" sz="2800">
                <a:sym typeface="+mn-ea"/>
              </a:rPr>
              <a:t>  alarm_description         = "This alarm monitors EC2 CPU utilization"</a:t>
            </a:r>
            <a:endParaRPr lang="en-US" sz="2800"/>
          </a:p>
          <a:p>
            <a:r>
              <a:rPr lang="en-US" sz="2800">
                <a:sym typeface="+mn-ea"/>
              </a:rPr>
              <a:t>  dimensions                = {</a:t>
            </a:r>
            <a:endParaRPr lang="en-US" sz="2800"/>
          </a:p>
          <a:p>
            <a:r>
              <a:rPr lang="en-US" sz="2800">
                <a:sym typeface="+mn-ea"/>
              </a:rPr>
              <a:t>    InstanceId = "i-1234567890abcdef0"  # Replace with your instance ID</a:t>
            </a:r>
            <a:endParaRPr lang="en-US" sz="2800"/>
          </a:p>
          <a:p>
            <a:r>
              <a:rPr lang="en-US" sz="2800">
                <a:sym typeface="+mn-ea"/>
              </a:rPr>
              <a:t>  }</a:t>
            </a:r>
            <a:endParaRPr lang="en-US" sz="2800"/>
          </a:p>
          <a:p>
            <a:endParaRPr lang="en-US" sz="28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p>
            <a:pPr marL="0" indent="0">
              <a:buNone/>
            </a:pPr>
            <a:r>
              <a:rPr lang="en-US" sz="2000">
                <a:sym typeface="+mn-ea"/>
              </a:rPr>
              <a:t>      actions_enabled = true</a:t>
            </a:r>
            <a:endParaRPr lang="en-US" sz="2000"/>
          </a:p>
          <a:p>
            <a:pPr marL="0" indent="0">
              <a:buNone/>
            </a:pPr>
            <a:r>
              <a:rPr lang="en-US" sz="2000">
                <a:sym typeface="+mn-ea"/>
              </a:rPr>
              <a:t>      alarm_actions   = [aws_sns_topic.my_sns_topic.arn]</a:t>
            </a:r>
            <a:endParaRPr lang="en-US" sz="2000"/>
          </a:p>
          <a:p>
            <a:pPr marL="0" indent="0">
              <a:buNone/>
            </a:pPr>
            <a:r>
              <a:rPr lang="en-US" sz="2000">
                <a:sym typeface="+mn-ea"/>
              </a:rPr>
              <a:t>     }</a:t>
            </a:r>
            <a:endParaRPr lang="en-US" sz="2000"/>
          </a:p>
          <a:p>
            <a:endParaRPr lang="en-US" sz="2000"/>
          </a:p>
          <a:p>
            <a:pPr marL="0" indent="0">
              <a:buNone/>
            </a:pPr>
            <a:r>
              <a:rPr lang="en-US" sz="2000">
                <a:sym typeface="+mn-ea"/>
              </a:rPr>
              <a:t>      resource "aws_cloudwatch_dashboard" "my_dashboard" {</a:t>
            </a:r>
            <a:endParaRPr lang="en-US" sz="2000"/>
          </a:p>
          <a:p>
            <a:pPr marL="0" indent="0">
              <a:buNone/>
            </a:pPr>
            <a:r>
              <a:rPr lang="en-US" sz="2000">
                <a:sym typeface="+mn-ea"/>
              </a:rPr>
              <a:t>      dashboard_name = "MyDashboard"</a:t>
            </a:r>
            <a:endParaRPr lang="en-US" sz="2000"/>
          </a:p>
          <a:p>
            <a:pPr marL="0" indent="0">
              <a:buNone/>
            </a:pPr>
            <a:r>
              <a:rPr lang="en-US" sz="2000">
                <a:sym typeface="+mn-ea"/>
              </a:rPr>
              <a:t>      dashboard_body = jsonencode({</a:t>
            </a:r>
            <a:endParaRPr lang="en-US" sz="2000"/>
          </a:p>
          <a:p>
            <a:pPr marL="0" indent="0">
              <a:buNone/>
            </a:pPr>
            <a:r>
              <a:rPr lang="en-US" sz="2000">
                <a:sym typeface="+mn-ea"/>
              </a:rPr>
              <a:t>       widgets = [</a:t>
            </a:r>
            <a:endParaRPr lang="en-US" sz="2000"/>
          </a:p>
          <a:p>
            <a:pPr marL="0" indent="0">
              <a:buNone/>
            </a:pPr>
            <a:r>
              <a:rPr lang="en-US" sz="2000">
                <a:sym typeface="+mn-ea"/>
              </a:rPr>
              <a:t>         {</a:t>
            </a:r>
            <a:endParaRPr lang="en-US" sz="2000"/>
          </a:p>
          <a:p>
            <a:pPr marL="0" indent="0">
              <a:buNone/>
            </a:pPr>
            <a:r>
              <a:rPr lang="en-US" sz="2000">
                <a:sym typeface="+mn-ea"/>
              </a:rPr>
              <a:t>            type = "metric",</a:t>
            </a:r>
            <a:endParaRPr lang="en-US" sz="2000"/>
          </a:p>
          <a:p>
            <a:pPr marL="0" indent="0">
              <a:buNone/>
            </a:pPr>
            <a:r>
              <a:rPr lang="en-US" sz="2000">
                <a:sym typeface="+mn-ea"/>
              </a:rPr>
              <a:t>             properties = {</a:t>
            </a:r>
            <a:endParaRPr lang="en-US" sz="2000">
              <a:sym typeface="+mn-ea"/>
            </a:endParaRPr>
          </a:p>
          <a:p>
            <a:pPr marL="0" indent="0">
              <a:buNone/>
            </a:pPr>
            <a:r>
              <a:rPr lang="en-US" sz="2000">
                <a:sym typeface="+mn-ea"/>
              </a:rPr>
              <a:t>             metrics = [</a:t>
            </a:r>
            <a:endParaRPr lang="en-US" sz="2000"/>
          </a:p>
          <a:p>
            <a:pPr marL="0" indent="0">
              <a:buNone/>
            </a:pPr>
            <a:r>
              <a:rPr lang="en-US" sz="2000">
                <a:sym typeface="+mn-ea"/>
              </a:rPr>
              <a:t>                 ["AWS/EC2", "CPUUtilization", "InstanceId", "i-1234567890abcdef0"],</a:t>
            </a:r>
            <a:endParaRPr lang="en-US" sz="2000"/>
          </a:p>
          <a:p>
            <a:pPr marL="0" indent="0">
              <a:buNone/>
            </a:pPr>
            <a:r>
              <a:rPr lang="en-US" sz="2000">
                <a:sym typeface="+mn-ea"/>
              </a:rPr>
              <a:t>               ],</a:t>
            </a:r>
            <a:endParaRPr lang="en-US" sz="2000"/>
          </a:p>
          <a:p>
            <a:pPr marL="0" indent="0">
              <a:buNone/>
            </a:pPr>
            <a:r>
              <a:rPr lang="en-US" sz="2000">
                <a:sym typeface="+mn-ea"/>
              </a:rPr>
              <a:t>             view = "timeSeries    </a:t>
            </a:r>
            <a:endParaRPr lang="en-US" sz="2000">
              <a:sym typeface="+mn-ea"/>
            </a:endParaRPr>
          </a:p>
          <a:p>
            <a:pPr marL="0" indent="0">
              <a:buNone/>
            </a:pPr>
            <a:r>
              <a:rPr lang="en-US" sz="2000">
                <a:sym typeface="+mn-ea"/>
              </a:rPr>
              <a:t>               stacked = false</a:t>
            </a:r>
            <a:r>
              <a:rPr lang="en-US">
                <a:sym typeface="+mn-ea"/>
              </a:rPr>
              <a:t>,</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6578</Words>
  <Application>WPS Presentation</Application>
  <PresentationFormat>Widescreen</PresentationFormat>
  <Paragraphs>147</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Algerian</vt:lpstr>
      <vt:lpstr>Microsoft YaHei</vt:lpstr>
      <vt:lpstr>Arial Unicode MS</vt:lpstr>
      <vt:lpstr>Calibri</vt:lpstr>
      <vt:lpstr>Gear Drives</vt:lpstr>
      <vt:lpstr>CREATE A CLOUDWATCH USING EC2 INSTANCE ON TERRAFORM</vt:lpstr>
      <vt:lpstr>CLOUDWATCH</vt:lpstr>
      <vt:lpstr>PowerPoint 演示文稿</vt:lpstr>
      <vt:lpstr>PowerPoint 演示文稿</vt:lpstr>
      <vt:lpstr>TERRAFORM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CLOUDWATCH USING EC2 INSTANCE ON TERRAFORM</dc:title>
  <dc:creator/>
  <cp:lastModifiedBy>LENOVO</cp:lastModifiedBy>
  <cp:revision>6</cp:revision>
  <dcterms:created xsi:type="dcterms:W3CDTF">2024-11-01T06:59:00Z</dcterms:created>
  <dcterms:modified xsi:type="dcterms:W3CDTF">2024-11-05T13:32:19Z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415DE0191D434BDF94A8BC5FE87C15D9_11</vt:lpwstr>
  </property>
  <property fmtid="{D5CDD505-2E9C-101B-9397-08002B2CF9AE}" pid="3" name="KSOProductBuildVer">
    <vt:lpwstr>1033-12.2.0.18283</vt:lpwstr>
  </property>
</Properties>
</file>