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8" r:id="rId3"/>
    <p:sldId id="257" r:id="rId4"/>
    <p:sldId id="263" r:id="rId5"/>
    <p:sldId id="259" r:id="rId6"/>
    <p:sldId id="261" r:id="rId7"/>
    <p:sldId id="265" r:id="rId8"/>
    <p:sldId id="266" r:id="rId9"/>
    <p:sldId id="267" r:id="rId10"/>
    <p:sldId id="268" r:id="rId11"/>
    <p:sldId id="270" r:id="rId12"/>
    <p:sldId id="277" r:id="rId13"/>
    <p:sldId id="278" r:id="rId14"/>
    <p:sldId id="279" r:id="rId15"/>
    <p:sldId id="280" r:id="rId16"/>
    <p:sldId id="281" r:id="rId17"/>
    <p:sldId id="271" r:id="rId18"/>
    <p:sldId id="272" r:id="rId19"/>
    <p:sldId id="273" r:id="rId20"/>
    <p:sldId id="274" r:id="rId21"/>
    <p:sldId id="275" r:id="rId22"/>
    <p:sldId id="276" r:id="rId23"/>
    <p:sldId id="282" r:id="rId24"/>
    <p:sldId id="283" r:id="rId25"/>
    <p:sldId id="284" r:id="rId26"/>
    <p:sldId id="285"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5FCB99-AAE7-4A03-8A84-E48B8F18A3E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25100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5FCB99-AAE7-4A03-8A84-E48B8F18A3E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154745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5FCB99-AAE7-4A03-8A84-E48B8F18A3E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3489523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5FCB99-AAE7-4A03-8A84-E48B8F18A3E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71C14-1C53-418C-BFAC-7DDAF5D5335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07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5FCB99-AAE7-4A03-8A84-E48B8F18A3E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2161067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65FCB99-AAE7-4A03-8A84-E48B8F18A3EC}"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93220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65FCB99-AAE7-4A03-8A84-E48B8F18A3EC}"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3482923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FCB99-AAE7-4A03-8A84-E48B8F18A3E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309016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FCB99-AAE7-4A03-8A84-E48B8F18A3E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271161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FCB99-AAE7-4A03-8A84-E48B8F18A3E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2342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5FCB99-AAE7-4A03-8A84-E48B8F18A3E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258217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5FCB99-AAE7-4A03-8A84-E48B8F18A3E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377429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5FCB99-AAE7-4A03-8A84-E48B8F18A3EC}"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225191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5FCB99-AAE7-4A03-8A84-E48B8F18A3EC}"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35084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CB99-AAE7-4A03-8A84-E48B8F18A3EC}"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27545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5FCB99-AAE7-4A03-8A84-E48B8F18A3E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410666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5FCB99-AAE7-4A03-8A84-E48B8F18A3E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371C14-1C53-418C-BFAC-7DDAF5D53354}" type="slidenum">
              <a:rPr lang="en-IN" smtClean="0"/>
              <a:t>‹#›</a:t>
            </a:fld>
            <a:endParaRPr lang="en-IN"/>
          </a:p>
        </p:txBody>
      </p:sp>
    </p:spTree>
    <p:extLst>
      <p:ext uri="{BB962C8B-B14F-4D97-AF65-F5344CB8AC3E}">
        <p14:creationId xmlns:p14="http://schemas.microsoft.com/office/powerpoint/2010/main" val="392991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65FCB99-AAE7-4A03-8A84-E48B8F18A3EC}" type="datetimeFigureOut">
              <a:rPr lang="en-IN" smtClean="0"/>
              <a:t>27-11-2024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A371C14-1C53-418C-BFAC-7DDAF5D53354}" type="slidenum">
              <a:rPr lang="en-IN" smtClean="0"/>
              <a:t>‹#›</a:t>
            </a:fld>
            <a:endParaRPr lang="en-IN"/>
          </a:p>
        </p:txBody>
      </p:sp>
    </p:spTree>
    <p:extLst>
      <p:ext uri="{BB962C8B-B14F-4D97-AF65-F5344CB8AC3E}">
        <p14:creationId xmlns:p14="http://schemas.microsoft.com/office/powerpoint/2010/main" val="3994451333"/>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what-is-scalability/" TargetMode="External"/><Relationship Id="rId2" Type="http://schemas.openxmlformats.org/officeDocument/2006/relationships/hyperlink" Target="https://www.geeksforgeeks.org/reliability-in-system-desig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75" y="0"/>
            <a:ext cx="12060025" cy="4204355"/>
          </a:xfrm>
        </p:spPr>
        <p:txBody>
          <a:bodyPr>
            <a:normAutofit/>
          </a:bodyPr>
          <a:lstStyle/>
          <a:p>
            <a:r>
              <a:rPr lang="en-IN" sz="6600" b="1" dirty="0" smtClean="0">
                <a:latin typeface="Algerian" panose="04020705040A02060702" pitchFamily="82" charset="0"/>
              </a:rPr>
              <a:t>Auto-scaling</a:t>
            </a:r>
            <a:endParaRPr lang="en-IN" sz="6600" b="1" dirty="0">
              <a:latin typeface="Algerian" panose="04020705040A02060702" pitchFamily="82" charset="0"/>
            </a:endParaRPr>
          </a:p>
        </p:txBody>
      </p:sp>
    </p:spTree>
    <p:extLst>
      <p:ext uri="{BB962C8B-B14F-4D97-AF65-F5344CB8AC3E}">
        <p14:creationId xmlns:p14="http://schemas.microsoft.com/office/powerpoint/2010/main" val="9032372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US" dirty="0" smtClean="0">
                <a:latin typeface="Arial Black" panose="020B0A04020102020204" pitchFamily="34" charset="0"/>
              </a:rPr>
              <a:t>EKS(ELASTIC KUBERNETES SERVICE)</a:t>
            </a:r>
          </a:p>
          <a:p>
            <a:r>
              <a:rPr lang="en-US" sz="1800" dirty="0" smtClean="0">
                <a:latin typeface="Arial" panose="020B0604020202020204" pitchFamily="34" charset="0"/>
                <a:cs typeface="Arial" panose="020B0604020202020204" pitchFamily="34" charset="0"/>
              </a:rPr>
              <a:t>Amazon </a:t>
            </a:r>
            <a:r>
              <a:rPr lang="en-US" sz="1800" dirty="0">
                <a:latin typeface="Arial" panose="020B0604020202020204" pitchFamily="34" charset="0"/>
                <a:cs typeface="Arial" panose="020B0604020202020204" pitchFamily="34" charset="0"/>
              </a:rPr>
              <a:t>EKS (Elastic Kubernetes Service) is a fully managed service by AWS (Amazon Web Services) that makes it easy to run Kubernetes clusters on AWS without needing to install and operate your own Kubernetes control plane or nodes. EKS handles tasks like the provisioning, management, and scaling of Kubernetes clusters, making it easier to focus on deploying and managing containerized applications</a:t>
            </a:r>
            <a:r>
              <a:rPr lang="en-US" sz="1800" dirty="0" smtClean="0">
                <a:latin typeface="Arial" panose="020B0604020202020204" pitchFamily="34" charset="0"/>
                <a:cs typeface="Arial" panose="020B0604020202020204" pitchFamily="34" charset="0"/>
              </a:rPr>
              <a:t>.</a:t>
            </a:r>
          </a:p>
          <a:p>
            <a:pPr marL="0" indent="0">
              <a:buNone/>
            </a:pPr>
            <a:r>
              <a:rPr lang="en-US" sz="2200" b="1" dirty="0">
                <a:latin typeface="Arial Black" panose="020B0A04020102020204" pitchFamily="34" charset="0"/>
              </a:rPr>
              <a:t>Key Features of Amazon EKS:</a:t>
            </a:r>
          </a:p>
          <a:p>
            <a:r>
              <a:rPr lang="en-US" sz="2200" b="1" dirty="0">
                <a:latin typeface="Arial Black" panose="020B0A04020102020204" pitchFamily="34" charset="0"/>
              </a:rPr>
              <a:t>Fully Managed Kubernetes Control </a:t>
            </a:r>
            <a:r>
              <a:rPr lang="en-US" sz="2200" b="1" dirty="0" smtClean="0">
                <a:latin typeface="Arial Black" panose="020B0A04020102020204" pitchFamily="34" charset="0"/>
              </a:rPr>
              <a:t>Plane</a:t>
            </a:r>
            <a:r>
              <a:rPr lang="en-US" sz="1900" dirty="0">
                <a:latin typeface="Arial" panose="020B0604020202020204" pitchFamily="34" charset="0"/>
                <a:cs typeface="Arial" panose="020B0604020202020204" pitchFamily="34" charset="0"/>
              </a:rPr>
              <a:t>:</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EKS automatically manages the Kubernetes control plane, including the API server, </a:t>
            </a:r>
            <a:r>
              <a:rPr lang="en-US" sz="1900" dirty="0" err="1">
                <a:latin typeface="Arial" panose="020B0604020202020204" pitchFamily="34" charset="0"/>
                <a:cs typeface="Arial" panose="020B0604020202020204" pitchFamily="34" charset="0"/>
              </a:rPr>
              <a:t>etcd</a:t>
            </a:r>
            <a:r>
              <a:rPr lang="en-US" sz="1900" dirty="0">
                <a:latin typeface="Arial" panose="020B0604020202020204" pitchFamily="34" charset="0"/>
                <a:cs typeface="Arial" panose="020B0604020202020204" pitchFamily="34" charset="0"/>
              </a:rPr>
              <a:t> (the key-value store), and scheduler. This means you don’t have to worry about setting up or maintaining the Kubernetes master nodes.</a:t>
            </a:r>
          </a:p>
          <a:p>
            <a:r>
              <a:rPr lang="en-US" sz="2200" b="1" dirty="0">
                <a:latin typeface="Arial Black" panose="020B0A04020102020204" pitchFamily="34" charset="0"/>
              </a:rPr>
              <a:t>Highly Available and Scalable</a:t>
            </a:r>
            <a:r>
              <a:rPr lang="en-US" sz="2200" dirty="0">
                <a:latin typeface="Arial Black" panose="020B0A04020102020204" pitchFamily="34" charset="0"/>
              </a:rPr>
              <a:t>: </a:t>
            </a:r>
            <a:r>
              <a:rPr lang="en-US" sz="1900" dirty="0">
                <a:latin typeface="Arial" panose="020B0604020202020204" pitchFamily="34" charset="0"/>
                <a:cs typeface="Arial" panose="020B0604020202020204" pitchFamily="34" charset="0"/>
              </a:rPr>
              <a:t>EKS is designed to be highly available, with automatic distribution of the control plane across multiple availability zones (AZs). It also supports scaling, allowing you to easily add or remove worker nodes to match your application’s needs.</a:t>
            </a:r>
          </a:p>
          <a:p>
            <a:r>
              <a:rPr lang="en-US" sz="2200" b="1" dirty="0">
                <a:latin typeface="Arial Black" panose="020B0A04020102020204" pitchFamily="34" charset="0"/>
              </a:rPr>
              <a:t>Integration with AWS Services</a:t>
            </a:r>
            <a:r>
              <a:rPr lang="en-US" sz="2200" dirty="0">
                <a:latin typeface="Arial Black" panose="020B0A04020102020204" pitchFamily="34" charset="0"/>
              </a:rPr>
              <a:t>: </a:t>
            </a:r>
            <a:r>
              <a:rPr lang="en-US" sz="1900" dirty="0">
                <a:latin typeface="Arial" panose="020B0604020202020204" pitchFamily="34" charset="0"/>
                <a:cs typeface="Arial" panose="020B0604020202020204" pitchFamily="34" charset="0"/>
              </a:rPr>
              <a:t>EKS integrates seamlessly with a wide range of AWS services, including:</a:t>
            </a:r>
          </a:p>
          <a:p>
            <a:pPr lvl="1"/>
            <a:r>
              <a:rPr lang="en-US" b="1" dirty="0">
                <a:latin typeface="Arial Black" panose="020B0A04020102020204" pitchFamily="34" charset="0"/>
              </a:rPr>
              <a:t>IAM (Identity and Access Management)</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for secure authentication and authorization.</a:t>
            </a:r>
          </a:p>
          <a:p>
            <a:pPr lvl="1"/>
            <a:r>
              <a:rPr lang="en-US" b="1" dirty="0">
                <a:latin typeface="Arial Black" panose="020B0A04020102020204" pitchFamily="34" charset="0"/>
              </a:rPr>
              <a:t>ELB (Elastic Load Balancer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for load balancing across your pods.</a:t>
            </a:r>
          </a:p>
          <a:p>
            <a:pPr lvl="1"/>
            <a:r>
              <a:rPr lang="en-US" b="1" dirty="0">
                <a:latin typeface="Arial Black" panose="020B0A04020102020204" pitchFamily="34" charset="0"/>
              </a:rPr>
              <a:t>ECR (Elastic Container Registry)</a:t>
            </a:r>
            <a:r>
              <a:rPr lang="en-US" dirty="0"/>
              <a:t> </a:t>
            </a:r>
            <a:r>
              <a:rPr lang="en-US" dirty="0">
                <a:latin typeface="Arial" panose="020B0604020202020204" pitchFamily="34" charset="0"/>
                <a:cs typeface="Arial" panose="020B0604020202020204" pitchFamily="34" charset="0"/>
              </a:rPr>
              <a:t>for storing Docker container images</a:t>
            </a:r>
            <a:r>
              <a:rPr lang="en-US" dirty="0"/>
              <a:t>.</a:t>
            </a:r>
          </a:p>
          <a:p>
            <a:pPr lvl="1"/>
            <a:r>
              <a:rPr lang="en-US" b="1" dirty="0" err="1">
                <a:latin typeface="Arial Black" panose="020B0A04020102020204" pitchFamily="34" charset="0"/>
              </a:rPr>
              <a:t>CloudWatch</a:t>
            </a:r>
            <a:r>
              <a:rPr lang="en-US" dirty="0"/>
              <a:t> </a:t>
            </a:r>
            <a:r>
              <a:rPr lang="en-US" dirty="0">
                <a:latin typeface="Arial" panose="020B0604020202020204" pitchFamily="34" charset="0"/>
                <a:cs typeface="Arial" panose="020B0604020202020204" pitchFamily="34" charset="0"/>
              </a:rPr>
              <a:t>for monitoring logs and metrics.</a:t>
            </a:r>
          </a:p>
          <a:p>
            <a:pPr lvl="1"/>
            <a:r>
              <a:rPr lang="en-US" b="1" dirty="0">
                <a:latin typeface="Arial Black" panose="020B0A04020102020204" pitchFamily="34" charset="0"/>
              </a:rPr>
              <a:t>Auto Scaling</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to dynamically scale your node groups based on resource requirements.</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259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fontAlgn="base"/>
            <a:r>
              <a:rPr lang="en-US" b="1" dirty="0">
                <a:effectLst/>
                <a:latin typeface="Arial" panose="020B0604020202020204" pitchFamily="34" charset="0"/>
                <a:cs typeface="Arial" panose="020B0604020202020204" pitchFamily="34" charset="0"/>
              </a:rPr>
              <a:t>installing and Set Up EKS Cluster on AWS EC2</a:t>
            </a:r>
            <a:r>
              <a:rPr lang="en-IN" b="1" dirty="0">
                <a:effectLst/>
                <a:latin typeface="Arial" panose="020B0604020202020204" pitchFamily="34" charset="0"/>
                <a:cs typeface="Arial" panose="020B0604020202020204" pitchFamily="34" charset="0"/>
              </a:rPr>
              <a:t>:-</a:t>
            </a:r>
            <a:r>
              <a:rPr lang="en-IN" dirty="0">
                <a:effectLst/>
                <a:latin typeface="Arial" panose="020B0604020202020204" pitchFamily="34" charset="0"/>
                <a:cs typeface="Arial" panose="020B0604020202020204" pitchFamily="34" charset="0"/>
              </a:rPr>
              <a:t>​</a:t>
            </a:r>
          </a:p>
          <a:p>
            <a:pPr fontAlgn="base"/>
            <a:r>
              <a:rPr lang="en-US" b="1" dirty="0">
                <a:effectLst/>
                <a:latin typeface="Arial" panose="020B0604020202020204" pitchFamily="34" charset="0"/>
                <a:cs typeface="Arial" panose="020B0604020202020204" pitchFamily="34" charset="0"/>
              </a:rPr>
              <a:t>1. AWS Account</a:t>
            </a:r>
            <a:r>
              <a:rPr lang="en-IN"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a:t>
            </a:r>
          </a:p>
          <a:p>
            <a:pPr fontAlgn="base"/>
            <a:r>
              <a:rPr lang="en-US" b="1" dirty="0">
                <a:effectLst/>
                <a:latin typeface="Arial" panose="020B0604020202020204" pitchFamily="34" charset="0"/>
                <a:cs typeface="Arial" panose="020B0604020202020204" pitchFamily="34" charset="0"/>
              </a:rPr>
              <a:t>Sign up for an AWS account:</a:t>
            </a:r>
            <a:r>
              <a:rPr lang="en-US" dirty="0">
                <a:effectLst/>
                <a:latin typeface="Arial" panose="020B0604020202020204" pitchFamily="34" charset="0"/>
                <a:cs typeface="Arial" panose="020B0604020202020204" pitchFamily="34" charset="0"/>
              </a:rPr>
              <a:t> If you don’t already have one, create an AWS account at aws.amazon.com.​</a:t>
            </a:r>
          </a:p>
          <a:p>
            <a:pPr fontAlgn="base"/>
            <a:r>
              <a:rPr lang="en-US" b="1" dirty="0">
                <a:effectLst/>
                <a:latin typeface="Arial" panose="020B0604020202020204" pitchFamily="34" charset="0"/>
                <a:cs typeface="Arial" panose="020B0604020202020204" pitchFamily="34" charset="0"/>
              </a:rPr>
              <a:t>2. AWS EC2 Instance</a:t>
            </a:r>
            <a:r>
              <a:rPr lang="en-IN"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a:t>
            </a:r>
          </a:p>
          <a:p>
            <a:pPr fontAlgn="base"/>
            <a:r>
              <a:rPr lang="en-US" b="1" dirty="0">
                <a:effectLst/>
                <a:latin typeface="Arial" panose="020B0604020202020204" pitchFamily="34" charset="0"/>
                <a:cs typeface="Arial" panose="020B0604020202020204" pitchFamily="34" charset="0"/>
              </a:rPr>
              <a:t>Launch an EC2 instance:</a:t>
            </a:r>
            <a:r>
              <a:rPr lang="en-US" dirty="0">
                <a:effectLst/>
                <a:latin typeface="Arial" panose="020B0604020202020204" pitchFamily="34" charset="0"/>
                <a:cs typeface="Arial" panose="020B0604020202020204" pitchFamily="34" charset="0"/>
              </a:rPr>
              <a:t>​</a:t>
            </a:r>
          </a:p>
          <a:p>
            <a:endParaRPr lang="en-IN" dirty="0"/>
          </a:p>
        </p:txBody>
      </p:sp>
      <p:pic>
        <p:nvPicPr>
          <p:cNvPr id="4" name="Picture 3"/>
          <p:cNvPicPr>
            <a:picLocks noChangeAspect="1"/>
          </p:cNvPicPr>
          <p:nvPr/>
        </p:nvPicPr>
        <p:blipFill>
          <a:blip r:embed="rId2"/>
          <a:stretch>
            <a:fillRect/>
          </a:stretch>
        </p:blipFill>
        <p:spPr>
          <a:xfrm>
            <a:off x="0" y="2828041"/>
            <a:ext cx="12179926" cy="4361030"/>
          </a:xfrm>
          <a:prstGeom prst="rect">
            <a:avLst/>
          </a:prstGeom>
        </p:spPr>
      </p:pic>
    </p:spTree>
    <p:extLst>
      <p:ext uri="{BB962C8B-B14F-4D97-AF65-F5344CB8AC3E}">
        <p14:creationId xmlns:p14="http://schemas.microsoft.com/office/powerpoint/2010/main" val="2447775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1800" dirty="0" smtClean="0">
                <a:latin typeface="Arial" panose="020B0604020202020204" pitchFamily="34" charset="0"/>
                <a:cs typeface="Arial" panose="020B0604020202020204" pitchFamily="34" charset="0"/>
              </a:rPr>
              <a:t>Next click on launch instance</a:t>
            </a: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r>
              <a:rPr lang="en-IN" sz="1800" dirty="0" smtClean="0">
                <a:latin typeface="Arial" panose="020B0604020202020204" pitchFamily="34" charset="0"/>
                <a:cs typeface="Arial" panose="020B0604020202020204" pitchFamily="34" charset="0"/>
              </a:rPr>
              <a:t>Give to the name and tags and give name (any)</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508652"/>
            <a:ext cx="12065620" cy="2654436"/>
          </a:xfrm>
          <a:prstGeom prst="rect">
            <a:avLst/>
          </a:prstGeom>
        </p:spPr>
      </p:pic>
      <p:pic>
        <p:nvPicPr>
          <p:cNvPr id="5" name="Picture 4"/>
          <p:cNvPicPr>
            <a:picLocks noChangeAspect="1"/>
          </p:cNvPicPr>
          <p:nvPr/>
        </p:nvPicPr>
        <p:blipFill>
          <a:blip r:embed="rId3"/>
          <a:stretch>
            <a:fillRect/>
          </a:stretch>
        </p:blipFill>
        <p:spPr>
          <a:xfrm>
            <a:off x="18424" y="3671740"/>
            <a:ext cx="12173576" cy="3035456"/>
          </a:xfrm>
          <a:prstGeom prst="rect">
            <a:avLst/>
          </a:prstGeom>
        </p:spPr>
      </p:pic>
    </p:spTree>
    <p:extLst>
      <p:ext uri="{BB962C8B-B14F-4D97-AF65-F5344CB8AC3E}">
        <p14:creationId xmlns:p14="http://schemas.microsoft.com/office/powerpoint/2010/main" val="3625908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IN" sz="1800" dirty="0" smtClean="0">
                <a:latin typeface="Arial" panose="020B0604020202020204" pitchFamily="34" charset="0"/>
                <a:cs typeface="Arial" panose="020B0604020202020204" pitchFamily="34" charset="0"/>
              </a:rPr>
              <a:t> </a:t>
            </a:r>
            <a:r>
              <a:rPr lang="en-US" sz="1800" b="1" dirty="0">
                <a:effectLst/>
                <a:latin typeface="Arial" panose="020B0604020202020204" pitchFamily="34" charset="0"/>
                <a:cs typeface="Arial" panose="020B0604020202020204" pitchFamily="34" charset="0"/>
              </a:rPr>
              <a:t>Operating System:</a:t>
            </a:r>
            <a:r>
              <a:rPr lang="en-US" sz="1800" dirty="0">
                <a:effectLst/>
                <a:latin typeface="Arial" panose="020B0604020202020204" pitchFamily="34" charset="0"/>
                <a:cs typeface="Arial" panose="020B0604020202020204" pitchFamily="34" charset="0"/>
              </a:rPr>
              <a:t> Amazon Linux 2 AMI (HVM) - Kernel 5.10, SSD Volume Type (64-bit x86)​</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2715" y="631596"/>
            <a:ext cx="12046569" cy="5486400"/>
          </a:xfrm>
          <a:prstGeom prst="rect">
            <a:avLst/>
          </a:prstGeom>
        </p:spPr>
      </p:pic>
    </p:spTree>
    <p:extLst>
      <p:ext uri="{BB962C8B-B14F-4D97-AF65-F5344CB8AC3E}">
        <p14:creationId xmlns:p14="http://schemas.microsoft.com/office/powerpoint/2010/main" val="120833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858000"/>
          </a:xfrm>
        </p:spPr>
        <p:txBody>
          <a:bodyPr>
            <a:normAutofit/>
          </a:bodyPr>
          <a:lstStyle/>
          <a:p>
            <a:r>
              <a:rPr lang="en-US" sz="1800" b="1" dirty="0">
                <a:effectLst/>
                <a:latin typeface="Arial" panose="020B0604020202020204" pitchFamily="34" charset="0"/>
                <a:cs typeface="Arial" panose="020B0604020202020204" pitchFamily="34" charset="0"/>
              </a:rPr>
              <a:t>Security Group: </a:t>
            </a:r>
            <a:r>
              <a:rPr lang="en-US" sz="1800" dirty="0">
                <a:effectLst/>
                <a:latin typeface="Arial" panose="020B0604020202020204" pitchFamily="34" charset="0"/>
                <a:cs typeface="Arial" panose="020B0604020202020204" pitchFamily="34" charset="0"/>
              </a:rPr>
              <a:t>network settings edit the auto-assign public IP as Enable. and then Allow the HTTP &amp; HTTPS then click on Edit then add security group with All TCP then All traffic click on Launch Instance.​</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 y="752483"/>
            <a:ext cx="12116423" cy="2254668"/>
          </a:xfrm>
          <a:prstGeom prst="rect">
            <a:avLst/>
          </a:prstGeom>
        </p:spPr>
      </p:pic>
      <p:pic>
        <p:nvPicPr>
          <p:cNvPr id="5" name="Picture 4"/>
          <p:cNvPicPr>
            <a:picLocks noChangeAspect="1"/>
          </p:cNvPicPr>
          <p:nvPr/>
        </p:nvPicPr>
        <p:blipFill rotWithShape="1">
          <a:blip r:embed="rId3"/>
          <a:srcRect l="15139" t="12246" r="16426" b="3001"/>
          <a:stretch/>
        </p:blipFill>
        <p:spPr>
          <a:xfrm>
            <a:off x="0" y="3066068"/>
            <a:ext cx="12116422" cy="3733014"/>
          </a:xfrm>
          <a:prstGeom prst="rect">
            <a:avLst/>
          </a:prstGeom>
        </p:spPr>
      </p:pic>
    </p:spTree>
    <p:extLst>
      <p:ext uri="{BB962C8B-B14F-4D97-AF65-F5344CB8AC3E}">
        <p14:creationId xmlns:p14="http://schemas.microsoft.com/office/powerpoint/2010/main" val="208483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sz="1800" b="1" dirty="0">
                <a:effectLst/>
                <a:latin typeface="Arial" panose="020B0604020202020204" pitchFamily="34" charset="0"/>
                <a:cs typeface="Arial" panose="020B0604020202020204" pitchFamily="34" charset="0"/>
              </a:rPr>
              <a:t>configure storage : </a:t>
            </a:r>
            <a:r>
              <a:rPr lang="en-IN" sz="1800" dirty="0">
                <a:effectLst/>
                <a:latin typeface="Arial" panose="020B0604020202020204" pitchFamily="34" charset="0"/>
                <a:cs typeface="Arial" panose="020B0604020202020204" pitchFamily="34" charset="0"/>
              </a:rPr>
              <a:t>20 </a:t>
            </a:r>
            <a:r>
              <a:rPr lang="en-IN" sz="1800" dirty="0" err="1" smtClean="0">
                <a:effectLst/>
                <a:latin typeface="Arial" panose="020B0604020202020204" pitchFamily="34" charset="0"/>
                <a:cs typeface="Arial" panose="020B0604020202020204" pitchFamily="34" charset="0"/>
              </a:rPr>
              <a:t>gb</a:t>
            </a:r>
            <a:endParaRPr lang="en-IN" sz="1800" dirty="0" smtClean="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smtClean="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smtClean="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smtClean="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smtClean="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smtClean="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r>
              <a:rPr lang="en-IN" sz="1800" dirty="0" smtClean="0">
                <a:effectLst/>
                <a:latin typeface="Arial" panose="020B0604020202020204" pitchFamily="34" charset="0"/>
                <a:cs typeface="Arial" panose="020B0604020202020204" pitchFamily="34" charset="0"/>
              </a:rPr>
              <a:t>And after launch instance</a:t>
            </a:r>
            <a:r>
              <a:rPr lang="en-IN" dirty="0" smtClean="0">
                <a:effectLst/>
              </a:rPr>
              <a:t>​</a:t>
            </a:r>
            <a:endParaRPr lang="en-IN" dirty="0"/>
          </a:p>
        </p:txBody>
      </p:sp>
      <p:pic>
        <p:nvPicPr>
          <p:cNvPr id="4" name="Picture 3"/>
          <p:cNvPicPr>
            <a:picLocks noChangeAspect="1"/>
          </p:cNvPicPr>
          <p:nvPr/>
        </p:nvPicPr>
        <p:blipFill>
          <a:blip r:embed="rId2"/>
          <a:stretch>
            <a:fillRect/>
          </a:stretch>
        </p:blipFill>
        <p:spPr>
          <a:xfrm>
            <a:off x="34565" y="989814"/>
            <a:ext cx="12122870" cy="4098710"/>
          </a:xfrm>
          <a:prstGeom prst="rect">
            <a:avLst/>
          </a:prstGeom>
        </p:spPr>
      </p:pic>
    </p:spTree>
    <p:extLst>
      <p:ext uri="{BB962C8B-B14F-4D97-AF65-F5344CB8AC3E}">
        <p14:creationId xmlns:p14="http://schemas.microsoft.com/office/powerpoint/2010/main" val="2197818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1800" dirty="0" smtClean="0">
                <a:latin typeface="Arial" panose="020B0604020202020204" pitchFamily="34" charset="0"/>
                <a:cs typeface="Arial" panose="020B0604020202020204" pitchFamily="34" charset="0"/>
              </a:rPr>
              <a:t>Instance has been created</a:t>
            </a: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r>
              <a:rPr lang="en-IN" sz="1800" dirty="0" smtClean="0">
                <a:latin typeface="Arial" panose="020B0604020202020204" pitchFamily="34" charset="0"/>
                <a:cs typeface="Arial" panose="020B0604020202020204" pitchFamily="34" charset="0"/>
              </a:rPr>
              <a:t>Connect to instance on </a:t>
            </a:r>
            <a:r>
              <a:rPr lang="en-IN" sz="1800" dirty="0" err="1" smtClean="0">
                <a:latin typeface="Arial" panose="020B0604020202020204" pitchFamily="34" charset="0"/>
                <a:cs typeface="Arial" panose="020B0604020202020204" pitchFamily="34" charset="0"/>
              </a:rPr>
              <a:t>gitbash</a:t>
            </a:r>
            <a:r>
              <a:rPr lang="en-IN" sz="1800" dirty="0" smtClean="0">
                <a:latin typeface="Arial" panose="020B0604020202020204" pitchFamily="34" charset="0"/>
                <a:cs typeface="Arial" panose="020B0604020202020204" pitchFamily="34" charset="0"/>
              </a:rPr>
              <a:t>/</a:t>
            </a:r>
            <a:r>
              <a:rPr lang="en-IN" sz="1800" dirty="0" err="1" smtClean="0">
                <a:latin typeface="Arial" panose="020B0604020202020204" pitchFamily="34" charset="0"/>
                <a:cs typeface="Arial" panose="020B0604020202020204" pitchFamily="34" charset="0"/>
              </a:rPr>
              <a:t>mobaxterm</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5890" y="468343"/>
            <a:ext cx="12040219" cy="2218295"/>
          </a:xfrm>
          <a:prstGeom prst="rect">
            <a:avLst/>
          </a:prstGeom>
        </p:spPr>
      </p:pic>
      <p:pic>
        <p:nvPicPr>
          <p:cNvPr id="5" name="Picture 4"/>
          <p:cNvPicPr>
            <a:picLocks noChangeAspect="1"/>
          </p:cNvPicPr>
          <p:nvPr/>
        </p:nvPicPr>
        <p:blipFill>
          <a:blip r:embed="rId3"/>
          <a:stretch>
            <a:fillRect/>
          </a:stretch>
        </p:blipFill>
        <p:spPr>
          <a:xfrm>
            <a:off x="75890" y="3199552"/>
            <a:ext cx="11932263" cy="3352077"/>
          </a:xfrm>
          <a:prstGeom prst="rect">
            <a:avLst/>
          </a:prstGeom>
        </p:spPr>
      </p:pic>
    </p:spTree>
    <p:extLst>
      <p:ext uri="{BB962C8B-B14F-4D97-AF65-F5344CB8AC3E}">
        <p14:creationId xmlns:p14="http://schemas.microsoft.com/office/powerpoint/2010/main" val="338340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IN" dirty="0" smtClean="0">
                <a:latin typeface="Arial Black" panose="020B0A04020102020204" pitchFamily="34" charset="0"/>
                <a:cs typeface="Arial" panose="020B0604020202020204" pitchFamily="34" charset="0"/>
              </a:rPr>
              <a:t>Step2</a:t>
            </a:r>
            <a:r>
              <a:rPr lang="en-IN"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install </a:t>
            </a:r>
            <a:r>
              <a:rPr lang="en-IN" sz="1800" dirty="0" err="1" smtClean="0">
                <a:latin typeface="Arial" panose="020B0604020202020204" pitchFamily="34" charset="0"/>
                <a:cs typeface="Arial" panose="020B0604020202020204" pitchFamily="34" charset="0"/>
              </a:rPr>
              <a:t>awscli,kubectl</a:t>
            </a:r>
            <a:r>
              <a:rPr lang="en-IN" sz="1800" dirty="0" smtClean="0">
                <a:latin typeface="Arial" panose="020B0604020202020204" pitchFamily="34" charset="0"/>
                <a:cs typeface="Arial" panose="020B0604020202020204" pitchFamily="34" charset="0"/>
              </a:rPr>
              <a:t> and </a:t>
            </a:r>
            <a:r>
              <a:rPr lang="en-IN" sz="1800" dirty="0" err="1" smtClean="0">
                <a:latin typeface="Arial" panose="020B0604020202020204" pitchFamily="34" charset="0"/>
                <a:cs typeface="Arial" panose="020B0604020202020204" pitchFamily="34" charset="0"/>
              </a:rPr>
              <a:t>eksctl</a:t>
            </a:r>
            <a:endParaRPr lang="en-IN" sz="1800"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Here we use this below commands</a:t>
            </a:r>
          </a:p>
          <a:p>
            <a:r>
              <a:rPr lang="en-IN" sz="1800" dirty="0">
                <a:effectLst/>
                <a:latin typeface="Arial" panose="020B0604020202020204" pitchFamily="34" charset="0"/>
                <a:cs typeface="Arial" panose="020B0604020202020204" pitchFamily="34" charset="0"/>
              </a:rPr>
              <a:t># installing AWSCLI </a:t>
            </a:r>
            <a:endParaRPr lang="en-IN" sz="1800" dirty="0" smtClean="0">
              <a:effectLst/>
              <a:latin typeface="Arial" panose="020B0604020202020204" pitchFamily="34" charset="0"/>
              <a:cs typeface="Arial" panose="020B0604020202020204" pitchFamily="34" charset="0"/>
            </a:endParaRPr>
          </a:p>
          <a:p>
            <a:r>
              <a:rPr lang="en-IN" sz="1800" dirty="0" err="1">
                <a:effectLst/>
                <a:latin typeface="Arial" panose="020B0604020202020204" pitchFamily="34" charset="0"/>
                <a:cs typeface="Arial" panose="020B0604020202020204" pitchFamily="34" charset="0"/>
              </a:rPr>
              <a:t>s</a:t>
            </a:r>
            <a:r>
              <a:rPr lang="en-IN" sz="1800" dirty="0" err="1" smtClean="0">
                <a:effectLst/>
                <a:latin typeface="Arial" panose="020B0604020202020204" pitchFamily="34" charset="0"/>
                <a:cs typeface="Arial" panose="020B0604020202020204" pitchFamily="34" charset="0"/>
              </a:rPr>
              <a:t>udo</a:t>
            </a:r>
            <a:r>
              <a:rPr lang="en-IN" sz="1800" dirty="0" smtClean="0">
                <a:effectLst/>
                <a:latin typeface="Arial" panose="020B0604020202020204" pitchFamily="34" charset="0"/>
                <a:cs typeface="Arial" panose="020B0604020202020204" pitchFamily="34" charset="0"/>
              </a:rPr>
              <a:t> yum update -y</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effectLst/>
                <a:latin typeface="Arial" panose="020B0604020202020204" pitchFamily="34" charset="0"/>
                <a:cs typeface="Arial" panose="020B0604020202020204" pitchFamily="34" charset="0"/>
              </a:rPr>
              <a:t>curl "https://awscli.amazonaws.com/awscli-exe-linux-x86_64.zip" -o "awscliv2.zip"</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sudo</a:t>
            </a:r>
            <a:r>
              <a:rPr lang="en-IN" sz="1800" dirty="0">
                <a:effectLst/>
                <a:latin typeface="Arial" panose="020B0604020202020204" pitchFamily="34" charset="0"/>
                <a:cs typeface="Arial" panose="020B0604020202020204" pitchFamily="34" charset="0"/>
              </a:rPr>
              <a:t> apt install unzip</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unzip</a:t>
            </a:r>
            <a:r>
              <a:rPr lang="en-IN" sz="1800" dirty="0">
                <a:effectLst/>
                <a:latin typeface="Arial" panose="020B0604020202020204" pitchFamily="34" charset="0"/>
                <a:cs typeface="Arial" panose="020B0604020202020204" pitchFamily="34" charset="0"/>
              </a:rPr>
              <a:t> awscliv2.zip</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sudo</a:t>
            </a:r>
            <a:r>
              <a:rPr lang="en-IN" sz="1800" dirty="0">
                <a:effectLst/>
                <a:latin typeface="Arial" panose="020B0604020202020204" pitchFamily="34" charset="0"/>
                <a:cs typeface="Arial" panose="020B0604020202020204" pitchFamily="34" charset="0"/>
              </a:rPr>
              <a:t> ./</a:t>
            </a:r>
            <a:r>
              <a:rPr lang="en-IN" sz="1800" dirty="0" err="1" smtClean="0">
                <a:effectLst/>
                <a:latin typeface="Arial" panose="020B0604020202020204" pitchFamily="34" charset="0"/>
                <a:cs typeface="Arial" panose="020B0604020202020204" pitchFamily="34" charset="0"/>
              </a:rPr>
              <a:t>aws</a:t>
            </a:r>
            <a:r>
              <a:rPr lang="en-IN" sz="1800" dirty="0" smtClean="0">
                <a:effectLst/>
                <a:latin typeface="Arial" panose="020B0604020202020204" pitchFamily="34" charset="0"/>
                <a:cs typeface="Arial" panose="020B0604020202020204" pitchFamily="34" charset="0"/>
              </a:rPr>
              <a:t>/install</a:t>
            </a:r>
          </a:p>
          <a:p>
            <a:r>
              <a:rPr lang="en-IN" sz="1800" dirty="0" smtClean="0">
                <a:latin typeface="Arial" panose="020B0604020202020204" pitchFamily="34" charset="0"/>
                <a:cs typeface="Arial" panose="020B0604020202020204" pitchFamily="34" charset="0"/>
              </a:rPr>
              <a:t>Here </a:t>
            </a:r>
            <a:r>
              <a:rPr lang="en-IN" sz="1800" dirty="0" err="1" smtClean="0">
                <a:latin typeface="Arial" panose="020B0604020202020204" pitchFamily="34" charset="0"/>
                <a:cs typeface="Arial" panose="020B0604020202020204" pitchFamily="34" charset="0"/>
              </a:rPr>
              <a:t>awscli</a:t>
            </a:r>
            <a:r>
              <a:rPr lang="en-IN" sz="1800" dirty="0" smtClean="0">
                <a:latin typeface="Arial" panose="020B0604020202020204" pitchFamily="34" charset="0"/>
                <a:cs typeface="Arial" panose="020B0604020202020204" pitchFamily="34" charset="0"/>
              </a:rPr>
              <a:t> installation is successful is shown below</a:t>
            </a: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pPr marL="0" indent="0">
              <a:buNone/>
            </a:pPr>
            <a:r>
              <a:rPr lang="en-US" sz="1800" b="1" dirty="0" smtClean="0">
                <a:latin typeface="Arial Black" panose="020B0A04020102020204" pitchFamily="34" charset="0"/>
              </a:rPr>
              <a:t>Configure </a:t>
            </a:r>
            <a:r>
              <a:rPr lang="en-US" sz="1800" b="1" dirty="0">
                <a:latin typeface="Arial Black" panose="020B0A04020102020204" pitchFamily="34" charset="0"/>
              </a:rPr>
              <a:t>AWS CLI</a:t>
            </a:r>
          </a:p>
          <a:p>
            <a:r>
              <a:rPr lang="en-US" sz="1800" dirty="0">
                <a:latin typeface="Arial" panose="020B0604020202020204" pitchFamily="34" charset="0"/>
                <a:cs typeface="Arial" panose="020B0604020202020204" pitchFamily="34" charset="0"/>
              </a:rPr>
              <a:t>After installing AWS CLI, configure it with your AWS credentials using the following command</a:t>
            </a:r>
            <a:r>
              <a:rPr lang="en-US" sz="1800" dirty="0" smtClean="0">
                <a:latin typeface="Arial" panose="020B0604020202020204" pitchFamily="34" charset="0"/>
                <a:cs typeface="Arial" panose="020B0604020202020204" pitchFamily="34" charset="0"/>
              </a:rPr>
              <a:t>:</a:t>
            </a:r>
          </a:p>
          <a:p>
            <a:pPr fontAlgn="base"/>
            <a:r>
              <a:rPr lang="en-US" b="1" dirty="0">
                <a:effectLst/>
                <a:latin typeface="Arial Black" panose="020B0A04020102020204" pitchFamily="34" charset="0"/>
              </a:rPr>
              <a:t>Create IAM </a:t>
            </a:r>
            <a:r>
              <a:rPr lang="en-US" b="1" dirty="0" smtClean="0">
                <a:effectLst/>
                <a:latin typeface="Arial Black" panose="020B0A04020102020204" pitchFamily="34" charset="0"/>
              </a:rPr>
              <a:t>user </a:t>
            </a:r>
            <a:r>
              <a:rPr lang="en-US" b="1" dirty="0">
                <a:effectLst/>
                <a:latin typeface="Arial Black" panose="020B0A04020102020204" pitchFamily="34" charset="0"/>
              </a:rPr>
              <a:t>with Administrator Access</a:t>
            </a:r>
            <a:r>
              <a:rPr lang="en-IN" b="1" dirty="0">
                <a:effectLst/>
                <a:latin typeface="Arial Black" panose="020B0A04020102020204" pitchFamily="34" charset="0"/>
              </a:rPr>
              <a:t>:</a:t>
            </a:r>
            <a:r>
              <a:rPr lang="en-US" dirty="0" smtClean="0">
                <a:effectLst/>
                <a:latin typeface="Arial Black" panose="020B0A04020102020204" pitchFamily="34" charset="0"/>
              </a:rPr>
              <a:t>​</a:t>
            </a:r>
            <a:endParaRPr lang="en-US" dirty="0">
              <a:effectLst/>
              <a:latin typeface="Arial Black" panose="020B0A04020102020204" pitchFamily="34" charset="0"/>
            </a:endParaRPr>
          </a:p>
          <a:p>
            <a:pPr fontAlgn="base"/>
            <a:r>
              <a:rPr lang="en-US" sz="1800" dirty="0">
                <a:effectLst/>
                <a:latin typeface="Arial" panose="020B0604020202020204" pitchFamily="34" charset="0"/>
                <a:cs typeface="Arial" panose="020B0604020202020204" pitchFamily="34" charset="0"/>
              </a:rPr>
              <a:t>You need to create an IAM </a:t>
            </a:r>
            <a:r>
              <a:rPr lang="en-US" sz="1800" dirty="0" smtClean="0">
                <a:effectLst/>
                <a:latin typeface="Arial" panose="020B0604020202020204" pitchFamily="34" charset="0"/>
                <a:cs typeface="Arial" panose="020B0604020202020204" pitchFamily="34" charset="0"/>
              </a:rPr>
              <a:t>user with </a:t>
            </a:r>
            <a:r>
              <a:rPr lang="en-US" sz="1800" dirty="0" err="1">
                <a:effectLst/>
                <a:latin typeface="Arial" panose="020B0604020202020204" pitchFamily="34" charset="0"/>
                <a:cs typeface="Arial" panose="020B0604020202020204" pitchFamily="34" charset="0"/>
              </a:rPr>
              <a:t>AdministratorAccess</a:t>
            </a:r>
            <a:r>
              <a:rPr lang="en-US" sz="1800" dirty="0">
                <a:effectLst/>
                <a:latin typeface="Arial" panose="020B0604020202020204" pitchFamily="34" charset="0"/>
                <a:cs typeface="Arial" panose="020B0604020202020204" pitchFamily="34" charset="0"/>
              </a:rPr>
              <a:t> policy.​</a:t>
            </a:r>
          </a:p>
          <a:p>
            <a:pPr fontAlgn="base"/>
            <a:r>
              <a:rPr lang="en-US" sz="1800" dirty="0">
                <a:effectLst/>
                <a:latin typeface="Arial" panose="020B0604020202020204" pitchFamily="34" charset="0"/>
                <a:cs typeface="Arial" panose="020B0604020202020204" pitchFamily="34" charset="0"/>
              </a:rPr>
              <a:t>Go to AWS console, IAM, click on </a:t>
            </a:r>
            <a:r>
              <a:rPr lang="en-US" sz="1800" dirty="0" smtClean="0">
                <a:effectLst/>
                <a:latin typeface="Arial" panose="020B0604020202020204" pitchFamily="34" charset="0"/>
                <a:cs typeface="Arial" panose="020B0604020202020204" pitchFamily="34" charset="0"/>
              </a:rPr>
              <a:t>user. </a:t>
            </a:r>
            <a:r>
              <a:rPr lang="en-US" sz="1800" dirty="0">
                <a:effectLst/>
                <a:latin typeface="Arial" panose="020B0604020202020204" pitchFamily="34" charset="0"/>
                <a:cs typeface="Arial" panose="020B0604020202020204" pitchFamily="34" charset="0"/>
              </a:rPr>
              <a:t>create </a:t>
            </a:r>
            <a:r>
              <a:rPr lang="en-US" sz="1800" dirty="0" smtClean="0">
                <a:effectLst/>
                <a:latin typeface="Arial" panose="020B0604020202020204" pitchFamily="34" charset="0"/>
                <a:cs typeface="Arial" panose="020B0604020202020204" pitchFamily="34" charset="0"/>
              </a:rPr>
              <a:t>a user​</a:t>
            </a:r>
            <a:endParaRPr lang="en-US" sz="1800" dirty="0">
              <a:effectLst/>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8984" y="3645815"/>
            <a:ext cx="12083016" cy="945037"/>
          </a:xfrm>
          <a:prstGeom prst="rect">
            <a:avLst/>
          </a:prstGeom>
        </p:spPr>
      </p:pic>
    </p:spTree>
    <p:extLst>
      <p:ext uri="{BB962C8B-B14F-4D97-AF65-F5344CB8AC3E}">
        <p14:creationId xmlns:p14="http://schemas.microsoft.com/office/powerpoint/2010/main" val="2027679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smtClean="0"/>
              <a:t>Create user give (name)</a:t>
            </a:r>
          </a:p>
          <a:p>
            <a:endParaRPr lang="en-IN" dirty="0"/>
          </a:p>
          <a:p>
            <a:endParaRPr lang="en-IN" dirty="0" smtClean="0"/>
          </a:p>
          <a:p>
            <a:endParaRPr lang="en-IN" dirty="0"/>
          </a:p>
          <a:p>
            <a:endParaRPr lang="en-IN" dirty="0" smtClean="0"/>
          </a:p>
          <a:p>
            <a:endParaRPr lang="en-IN" dirty="0"/>
          </a:p>
          <a:p>
            <a:endParaRPr lang="en-IN" dirty="0" smtClean="0"/>
          </a:p>
          <a:p>
            <a:pPr marL="0" indent="0">
              <a:buNone/>
            </a:pPr>
            <a:endParaRPr lang="en-IN" dirty="0"/>
          </a:p>
          <a:p>
            <a:pPr marL="0" indent="0">
              <a:buNone/>
            </a:pPr>
            <a:r>
              <a:rPr lang="en-IN" dirty="0" smtClean="0"/>
              <a:t>Attach policies directly</a:t>
            </a:r>
          </a:p>
        </p:txBody>
      </p:sp>
      <p:pic>
        <p:nvPicPr>
          <p:cNvPr id="4" name="Picture 3"/>
          <p:cNvPicPr>
            <a:picLocks noChangeAspect="1"/>
          </p:cNvPicPr>
          <p:nvPr/>
        </p:nvPicPr>
        <p:blipFill>
          <a:blip r:embed="rId2"/>
          <a:stretch>
            <a:fillRect/>
          </a:stretch>
        </p:blipFill>
        <p:spPr>
          <a:xfrm>
            <a:off x="0" y="725817"/>
            <a:ext cx="12192000" cy="2997771"/>
          </a:xfrm>
          <a:prstGeom prst="rect">
            <a:avLst/>
          </a:prstGeom>
        </p:spPr>
      </p:pic>
      <p:pic>
        <p:nvPicPr>
          <p:cNvPr id="5" name="Picture 4"/>
          <p:cNvPicPr>
            <a:picLocks noChangeAspect="1"/>
          </p:cNvPicPr>
          <p:nvPr/>
        </p:nvPicPr>
        <p:blipFill>
          <a:blip r:embed="rId3"/>
          <a:stretch>
            <a:fillRect/>
          </a:stretch>
        </p:blipFill>
        <p:spPr>
          <a:xfrm>
            <a:off x="104467" y="4446332"/>
            <a:ext cx="11983066" cy="2284406"/>
          </a:xfrm>
          <a:prstGeom prst="rect">
            <a:avLst/>
          </a:prstGeom>
        </p:spPr>
      </p:pic>
    </p:spTree>
    <p:extLst>
      <p:ext uri="{BB962C8B-B14F-4D97-AF65-F5344CB8AC3E}">
        <p14:creationId xmlns:p14="http://schemas.microsoft.com/office/powerpoint/2010/main" val="1146116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
            <a:ext cx="12192000" cy="6787299"/>
          </a:xfrm>
        </p:spPr>
        <p:txBody>
          <a:bodyPr>
            <a:normAutofit/>
          </a:bodyPr>
          <a:lstStyle/>
          <a:p>
            <a:r>
              <a:rPr lang="en-IN" sz="1800" dirty="0" smtClean="0">
                <a:latin typeface="Arial" panose="020B0604020202020204" pitchFamily="34" charset="0"/>
                <a:cs typeface="Arial" panose="020B0604020202020204" pitchFamily="34" charset="0"/>
              </a:rPr>
              <a:t>Give permissions policies (any)</a:t>
            </a: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smtClean="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r>
              <a:rPr lang="en-IN" sz="1800" dirty="0" smtClean="0">
                <a:latin typeface="Arial" panose="020B0604020202020204" pitchFamily="34" charset="0"/>
                <a:cs typeface="Arial" panose="020B0604020202020204" pitchFamily="34" charset="0"/>
              </a:rPr>
              <a:t>Create user</a:t>
            </a:r>
            <a:endParaRPr lang="en-IN" sz="1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9581" y="521329"/>
            <a:ext cx="12052837" cy="2987299"/>
          </a:xfrm>
          <a:prstGeom prst="rect">
            <a:avLst/>
          </a:prstGeom>
        </p:spPr>
      </p:pic>
      <p:pic>
        <p:nvPicPr>
          <p:cNvPr id="7" name="Picture 6"/>
          <p:cNvPicPr>
            <a:picLocks noChangeAspect="1"/>
          </p:cNvPicPr>
          <p:nvPr/>
        </p:nvPicPr>
        <p:blipFill>
          <a:blip r:embed="rId3"/>
          <a:stretch>
            <a:fillRect/>
          </a:stretch>
        </p:blipFill>
        <p:spPr>
          <a:xfrm>
            <a:off x="69581" y="4029958"/>
            <a:ext cx="12122419" cy="2828042"/>
          </a:xfrm>
          <a:prstGeom prst="rect">
            <a:avLst/>
          </a:prstGeom>
        </p:spPr>
      </p:pic>
    </p:spTree>
    <p:extLst>
      <p:ext uri="{BB962C8B-B14F-4D97-AF65-F5344CB8AC3E}">
        <p14:creationId xmlns:p14="http://schemas.microsoft.com/office/powerpoint/2010/main" val="43765755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1594"/>
            <a:ext cx="12192000" cy="6826406"/>
          </a:xfrm>
        </p:spPr>
        <p:txBody>
          <a:bodyPr>
            <a:normAutofit fontScale="92500" lnSpcReduction="10000"/>
          </a:bodyPr>
          <a:lstStyle/>
          <a:p>
            <a:pPr fontAlgn="base"/>
            <a:r>
              <a:rPr lang="en-US" sz="2200" dirty="0">
                <a:effectLst/>
                <a:latin typeface="Arial Black" panose="020B0A04020102020204" pitchFamily="34" charset="0"/>
                <a:cs typeface="Arial" panose="020B0604020202020204" pitchFamily="34" charset="0"/>
              </a:rPr>
              <a:t>Auto-scaling </a:t>
            </a:r>
            <a:r>
              <a:rPr lang="en-US" sz="2200" dirty="0" smtClean="0">
                <a:effectLst/>
                <a:latin typeface="Arial Black" panose="020B0A04020102020204" pitchFamily="34" charset="0"/>
                <a:cs typeface="Arial" panose="020B0604020202020204" pitchFamily="34" charset="0"/>
              </a:rPr>
              <a:t>introduction:</a:t>
            </a:r>
            <a:endParaRPr lang="en-US" sz="2200" dirty="0">
              <a:effectLst/>
              <a:latin typeface="Arial Black" panose="020B0A04020102020204" pitchFamily="34" charset="0"/>
              <a:cs typeface="Arial" panose="020B0604020202020204" pitchFamily="34" charset="0"/>
            </a:endParaRPr>
          </a:p>
          <a:p>
            <a:pPr fontAlgn="base"/>
            <a:r>
              <a:rPr lang="en-US" dirty="0">
                <a:effectLst/>
                <a:latin typeface="Arial" panose="020B0604020202020204" pitchFamily="34" charset="0"/>
                <a:cs typeface="Arial" panose="020B0604020202020204" pitchFamily="34" charset="0"/>
              </a:rPr>
              <a:t>A characteristic of cloud computing called auto scaling automatically modifies the quantity of processing resources in response to shifting workloads</a:t>
            </a:r>
            <a:r>
              <a:rPr lang="en-US" dirty="0" smtClean="0">
                <a:effectLst/>
                <a:latin typeface="Arial" panose="020B0604020202020204" pitchFamily="34" charset="0"/>
                <a:cs typeface="Arial" panose="020B0604020202020204" pitchFamily="34" charset="0"/>
              </a:rPr>
              <a:t>.</a:t>
            </a:r>
          </a:p>
          <a:p>
            <a:pPr fontAlgn="base"/>
            <a:r>
              <a:rPr lang="en-US" dirty="0" smtClean="0">
                <a:effectLst/>
                <a:latin typeface="Arial" panose="020B0604020202020204" pitchFamily="34" charset="0"/>
                <a:cs typeface="Arial" panose="020B0604020202020204" pitchFamily="34" charset="0"/>
              </a:rPr>
              <a:t>By </a:t>
            </a:r>
            <a:r>
              <a:rPr lang="en-US" dirty="0">
                <a:effectLst/>
                <a:latin typeface="Arial" panose="020B0604020202020204" pitchFamily="34" charset="0"/>
                <a:cs typeface="Arial" panose="020B0604020202020204" pitchFamily="34" charset="0"/>
              </a:rPr>
              <a:t>scaling resources up or down according to predetermined factors like CPU use, network traffic, or other indicators, it enables systems to effectively accommodate variations in demand.</a:t>
            </a:r>
          </a:p>
          <a:p>
            <a:pPr fontAlgn="base"/>
            <a:r>
              <a:rPr lang="en-US" dirty="0">
                <a:effectLst/>
                <a:latin typeface="Arial" panose="020B0604020202020204" pitchFamily="34" charset="0"/>
                <a:cs typeface="Arial" panose="020B0604020202020204" pitchFamily="34" charset="0"/>
              </a:rPr>
              <a:t>This ensures optimal performance, cost-effectiveness, and reliability without manual intervention, enabling organizations to adapt to varying workload demands in their cloud infrastructure seamlessly</a:t>
            </a:r>
            <a:r>
              <a:rPr lang="en-US" dirty="0">
                <a:effectLst/>
              </a:rPr>
              <a:t>.</a:t>
            </a:r>
          </a:p>
          <a:p>
            <a:pPr fontAlgn="base"/>
            <a:r>
              <a:rPr lang="en-US" sz="2200" b="1" dirty="0">
                <a:effectLst/>
                <a:latin typeface="Arial Black" panose="020B0A04020102020204" pitchFamily="34" charset="0"/>
              </a:rPr>
              <a:t>Importance of Auto </a:t>
            </a:r>
            <a:r>
              <a:rPr lang="en-US" sz="2200" b="1" dirty="0" smtClean="0">
                <a:effectLst/>
                <a:latin typeface="Arial Black" panose="020B0A04020102020204" pitchFamily="34" charset="0"/>
              </a:rPr>
              <a:t>Scaling:</a:t>
            </a:r>
            <a:endParaRPr lang="en-US" sz="2200" b="1" dirty="0">
              <a:effectLst/>
              <a:latin typeface="Arial Black" panose="020B0A04020102020204" pitchFamily="34" charset="0"/>
            </a:endParaRPr>
          </a:p>
          <a:p>
            <a:pPr fontAlgn="base"/>
            <a:r>
              <a:rPr lang="en-US" dirty="0">
                <a:effectLst/>
                <a:latin typeface="Arial" panose="020B0604020202020204" pitchFamily="34" charset="0"/>
                <a:cs typeface="Arial" panose="020B0604020202020204" pitchFamily="34" charset="0"/>
              </a:rPr>
              <a:t>Auto Scaling is crucial for several reasons:</a:t>
            </a:r>
          </a:p>
          <a:p>
            <a:pPr fontAlgn="base"/>
            <a:r>
              <a:rPr lang="en-US" b="1" dirty="0">
                <a:effectLst/>
                <a:latin typeface="Arial" panose="020B0604020202020204" pitchFamily="34" charset="0"/>
                <a:cs typeface="Arial" panose="020B0604020202020204" pitchFamily="34" charset="0"/>
              </a:rPr>
              <a:t>Optimized Performance:</a:t>
            </a:r>
            <a:r>
              <a:rPr lang="en-US" dirty="0">
                <a:effectLst/>
                <a:latin typeface="Arial" panose="020B0604020202020204" pitchFamily="34" charset="0"/>
                <a:cs typeface="Arial" panose="020B0604020202020204" pitchFamily="34" charset="0"/>
              </a:rPr>
              <a:t> Without compromising speed, auto scaling makes sure your system can manage fluctuating workloads or traffic volumes.</a:t>
            </a:r>
          </a:p>
          <a:p>
            <a:pPr fontAlgn="base"/>
            <a:r>
              <a:rPr lang="en-US" b="1" dirty="0">
                <a:effectLst/>
                <a:latin typeface="Arial" panose="020B0604020202020204" pitchFamily="34" charset="0"/>
                <a:cs typeface="Arial" panose="020B0604020202020204" pitchFamily="34" charset="0"/>
              </a:rPr>
              <a:t>Cost Efficiency:</a:t>
            </a:r>
            <a:r>
              <a:rPr lang="en-US" dirty="0">
                <a:effectLst/>
                <a:latin typeface="Arial" panose="020B0604020202020204" pitchFamily="34" charset="0"/>
                <a:cs typeface="Arial" panose="020B0604020202020204" pitchFamily="34" charset="0"/>
              </a:rPr>
              <a:t> By dynamically scaling resources up when demand rises and down during times of low demand, it helps in cost optimization.</a:t>
            </a:r>
          </a:p>
          <a:p>
            <a:pPr fontAlgn="base"/>
            <a:r>
              <a:rPr lang="en-US" b="1" dirty="0">
                <a:effectLst/>
                <a:latin typeface="Arial" panose="020B0604020202020204" pitchFamily="34" charset="0"/>
                <a:cs typeface="Arial" panose="020B0604020202020204" pitchFamily="34" charset="0"/>
              </a:rPr>
              <a:t>Improved </a:t>
            </a:r>
            <a:r>
              <a:rPr lang="en-US" b="1" u="sng" dirty="0">
                <a:effectLst/>
                <a:latin typeface="Arial" panose="020B0604020202020204" pitchFamily="34" charset="0"/>
                <a:cs typeface="Arial" panose="020B0604020202020204" pitchFamily="34" charset="0"/>
                <a:hlinkClick r:id="rId2"/>
              </a:rPr>
              <a:t>Reliability</a:t>
            </a:r>
            <a:r>
              <a:rPr lang="en-US"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 By distributing workloads among several instances or servers, auto scaling lowers the possibility of system outages or malfunctions.</a:t>
            </a:r>
          </a:p>
          <a:p>
            <a:pPr fontAlgn="base"/>
            <a:r>
              <a:rPr lang="en-US" b="1" u="sng" dirty="0">
                <a:effectLst/>
                <a:latin typeface="Arial" panose="020B0604020202020204" pitchFamily="34" charset="0"/>
                <a:cs typeface="Arial" panose="020B0604020202020204" pitchFamily="34" charset="0"/>
                <a:hlinkClick r:id="rId3"/>
              </a:rPr>
              <a:t>Scalability</a:t>
            </a:r>
            <a:r>
              <a:rPr lang="en-US"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 With auto scaling, you can easily manage unexpected increases in workload or abrupt spikes in traffic by allowing your system to grow or shrink elastically in response to demand.</a:t>
            </a:r>
          </a:p>
          <a:p>
            <a:endParaRPr lang="en-IN" dirty="0"/>
          </a:p>
        </p:txBody>
      </p:sp>
    </p:spTree>
    <p:extLst>
      <p:ext uri="{BB962C8B-B14F-4D97-AF65-F5344CB8AC3E}">
        <p14:creationId xmlns:p14="http://schemas.microsoft.com/office/powerpoint/2010/main" val="87973138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938128"/>
          </a:xfrm>
        </p:spPr>
        <p:txBody>
          <a:bodyPr/>
          <a:lstStyle/>
          <a:p>
            <a:r>
              <a:rPr lang="en-IN" sz="1800" dirty="0" smtClean="0">
                <a:latin typeface="Arial" panose="020B0604020202020204" pitchFamily="34" charset="0"/>
                <a:cs typeface="Arial" panose="020B0604020202020204" pitchFamily="34" charset="0"/>
              </a:rPr>
              <a:t>User has been created</a:t>
            </a:r>
          </a:p>
          <a:p>
            <a:endParaRPr lang="en-IN" dirty="0"/>
          </a:p>
          <a:p>
            <a:endParaRPr lang="en-IN" dirty="0" smtClean="0"/>
          </a:p>
          <a:p>
            <a:endParaRPr lang="en-IN" dirty="0"/>
          </a:p>
          <a:p>
            <a:pPr marL="0" indent="0">
              <a:buNone/>
            </a:pPr>
            <a:endParaRPr lang="en-IN" dirty="0"/>
          </a:p>
          <a:p>
            <a:r>
              <a:rPr lang="en-IN" b="1" dirty="0" smtClean="0">
                <a:effectLst/>
                <a:latin typeface="Arial Black" panose="020B0A04020102020204" pitchFamily="34" charset="0"/>
              </a:rPr>
              <a:t>Configure AWS CLI</a:t>
            </a:r>
          </a:p>
          <a:p>
            <a:r>
              <a:rPr lang="en-IN" sz="1800" b="1" dirty="0" smtClean="0">
                <a:effectLst/>
                <a:latin typeface="Arial" panose="020B0604020202020204" pitchFamily="34" charset="0"/>
                <a:cs typeface="Arial" panose="020B0604020202020204" pitchFamily="34" charset="0"/>
              </a:rPr>
              <a:t>Create access key </a:t>
            </a:r>
            <a:r>
              <a:rPr lang="en-IN" sz="1800" b="1" dirty="0" err="1" smtClean="0">
                <a:effectLst/>
                <a:latin typeface="Arial" panose="020B0604020202020204" pitchFamily="34" charset="0"/>
                <a:cs typeface="Arial" panose="020B0604020202020204" pitchFamily="34" charset="0"/>
              </a:rPr>
              <a:t>awscli</a:t>
            </a:r>
            <a:r>
              <a:rPr lang="en-IN" sz="1800" b="1" dirty="0" smtClean="0">
                <a:effectLst/>
                <a:latin typeface="Arial" panose="020B0604020202020204" pitchFamily="34" charset="0"/>
                <a:cs typeface="Arial" panose="020B0604020202020204" pitchFamily="34" charset="0"/>
              </a:rPr>
              <a:t> go to user security credentials ,create access  key.</a:t>
            </a:r>
          </a:p>
          <a:p>
            <a:endParaRPr lang="en-IN" b="1" dirty="0">
              <a:effectLst/>
              <a:latin typeface="Arial" panose="020B0604020202020204" pitchFamily="34" charset="0"/>
              <a:cs typeface="Arial" panose="020B0604020202020204" pitchFamily="34" charset="0"/>
            </a:endParaRPr>
          </a:p>
          <a:p>
            <a:endParaRPr lang="en-IN" b="1" dirty="0" smtClean="0">
              <a:effectLst/>
              <a:latin typeface="Arial" panose="020B0604020202020204" pitchFamily="34" charset="0"/>
              <a:cs typeface="Arial" panose="020B0604020202020204" pitchFamily="34" charset="0"/>
            </a:endParaRPr>
          </a:p>
          <a:p>
            <a:endParaRPr lang="en-IN" b="1" dirty="0">
              <a:effectLst/>
              <a:latin typeface="Arial" panose="020B0604020202020204" pitchFamily="34" charset="0"/>
              <a:cs typeface="Arial" panose="020B0604020202020204" pitchFamily="34" charset="0"/>
            </a:endParaRPr>
          </a:p>
          <a:p>
            <a:r>
              <a:rPr lang="en-IN" sz="1800" b="1" dirty="0" smtClean="0">
                <a:effectLst/>
                <a:latin typeface="Arial" panose="020B0604020202020204" pitchFamily="34" charset="0"/>
                <a:cs typeface="Arial" panose="020B0604020202020204" pitchFamily="34" charset="0"/>
              </a:rPr>
              <a:t>Select command line interface</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2241" y="442566"/>
            <a:ext cx="12027518" cy="1838721"/>
          </a:xfrm>
          <a:prstGeom prst="rect">
            <a:avLst/>
          </a:prstGeom>
        </p:spPr>
      </p:pic>
      <p:pic>
        <p:nvPicPr>
          <p:cNvPr id="5" name="Picture 4"/>
          <p:cNvPicPr>
            <a:picLocks noChangeAspect="1"/>
          </p:cNvPicPr>
          <p:nvPr/>
        </p:nvPicPr>
        <p:blipFill>
          <a:blip r:embed="rId3"/>
          <a:stretch>
            <a:fillRect/>
          </a:stretch>
        </p:blipFill>
        <p:spPr>
          <a:xfrm>
            <a:off x="82241" y="3318235"/>
            <a:ext cx="12116044" cy="1611983"/>
          </a:xfrm>
          <a:prstGeom prst="rect">
            <a:avLst/>
          </a:prstGeom>
        </p:spPr>
      </p:pic>
      <p:pic>
        <p:nvPicPr>
          <p:cNvPr id="8" name="Picture 7"/>
          <p:cNvPicPr>
            <a:picLocks noChangeAspect="1"/>
          </p:cNvPicPr>
          <p:nvPr/>
        </p:nvPicPr>
        <p:blipFill>
          <a:blip r:embed="rId4"/>
          <a:stretch>
            <a:fillRect/>
          </a:stretch>
        </p:blipFill>
        <p:spPr>
          <a:xfrm>
            <a:off x="-84841" y="5292044"/>
            <a:ext cx="12279983" cy="1565956"/>
          </a:xfrm>
          <a:prstGeom prst="rect">
            <a:avLst/>
          </a:prstGeom>
        </p:spPr>
      </p:pic>
    </p:spTree>
    <p:extLst>
      <p:ext uri="{BB962C8B-B14F-4D97-AF65-F5344CB8AC3E}">
        <p14:creationId xmlns:p14="http://schemas.microsoft.com/office/powerpoint/2010/main" val="19891893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1800" dirty="0" smtClean="0">
                <a:latin typeface="Arial" panose="020B0604020202020204" pitchFamily="34" charset="0"/>
                <a:cs typeface="Arial" panose="020B0604020202020204" pitchFamily="34" charset="0"/>
              </a:rPr>
              <a:t>Create access key</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429783"/>
            <a:ext cx="12192000" cy="2219149"/>
          </a:xfrm>
          <a:prstGeom prst="rect">
            <a:avLst/>
          </a:prstGeom>
        </p:spPr>
      </p:pic>
      <p:sp>
        <p:nvSpPr>
          <p:cNvPr id="5" name="Rectangle 4"/>
          <p:cNvSpPr/>
          <p:nvPr/>
        </p:nvSpPr>
        <p:spPr>
          <a:xfrm>
            <a:off x="0" y="2648932"/>
            <a:ext cx="12138582" cy="3970318"/>
          </a:xfrm>
          <a:prstGeom prst="rect">
            <a:avLst/>
          </a:prstGeom>
        </p:spPr>
        <p:txBody>
          <a:bodyPr wrap="square">
            <a:spAutoFit/>
          </a:bodyPr>
          <a:lstStyle/>
          <a:p>
            <a:r>
              <a:rPr lang="en-US" dirty="0" smtClean="0">
                <a:latin typeface="Arial Black" panose="020B0A04020102020204" pitchFamily="34" charset="0"/>
              </a:rPr>
              <a:t>After create a access key </a:t>
            </a:r>
          </a:p>
          <a:p>
            <a:endParaRPr lang="en-US" dirty="0">
              <a:latin typeface="Arial Black" panose="020B0A04020102020204" pitchFamily="34" charset="0"/>
            </a:endParaRPr>
          </a:p>
          <a:p>
            <a:r>
              <a:rPr lang="en-US" dirty="0" smtClean="0">
                <a:latin typeface="Arial Black" panose="020B0A04020102020204" pitchFamily="34" charset="0"/>
              </a:rPr>
              <a:t>Configure AWS CLI on </a:t>
            </a:r>
            <a:r>
              <a:rPr lang="en-US" dirty="0" err="1" smtClean="0">
                <a:latin typeface="Arial Black" panose="020B0A04020102020204" pitchFamily="34" charset="0"/>
              </a:rPr>
              <a:t>gitbash</a:t>
            </a:r>
            <a:r>
              <a:rPr lang="en-US" dirty="0" smtClean="0">
                <a:latin typeface="Arial Black" panose="020B0A04020102020204" pitchFamily="34" charset="0"/>
              </a:rPr>
              <a:t> give credentials:</a:t>
            </a:r>
          </a:p>
          <a:p>
            <a:r>
              <a:rPr lang="en-US" dirty="0" smtClean="0">
                <a:latin typeface="Arial Black" panose="020B0A04020102020204" pitchFamily="34" charset="0"/>
              </a:rPr>
              <a:t>Follow the below process</a:t>
            </a:r>
          </a:p>
          <a:p>
            <a:endParaRPr lang="en-US" dirty="0" smtClean="0"/>
          </a:p>
          <a:p>
            <a:r>
              <a:rPr lang="en-US" dirty="0" err="1" smtClean="0">
                <a:latin typeface="Arial" panose="020B0604020202020204" pitchFamily="34" charset="0"/>
                <a:cs typeface="Arial" panose="020B0604020202020204" pitchFamily="34" charset="0"/>
              </a:rPr>
              <a:t>aws</a:t>
            </a:r>
            <a:r>
              <a:rPr lang="en-US" dirty="0" smtClean="0">
                <a:latin typeface="Arial" panose="020B0604020202020204" pitchFamily="34" charset="0"/>
                <a:cs typeface="Arial" panose="020B0604020202020204" pitchFamily="34" charset="0"/>
              </a:rPr>
              <a:t> configure</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AWS access key: past the first access key</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AWS secret access key: paste the first secret access key</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Default region name: give region where ec2 instance created</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Default output format [None]: enter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8825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1800" dirty="0">
                <a:effectLst/>
                <a:latin typeface="Arial" panose="020B0604020202020204" pitchFamily="34" charset="0"/>
                <a:cs typeface="Arial" panose="020B0604020202020204" pitchFamily="34" charset="0"/>
              </a:rPr>
              <a:t># installing </a:t>
            </a:r>
            <a:r>
              <a:rPr lang="en-IN" sz="1800" dirty="0" smtClean="0">
                <a:effectLst/>
                <a:latin typeface="Arial" panose="020B0604020202020204" pitchFamily="34" charset="0"/>
                <a:cs typeface="Arial" panose="020B0604020202020204" pitchFamily="34" charset="0"/>
              </a:rPr>
              <a:t>KUBECTL  use below commands</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effectLst/>
                <a:latin typeface="Arial" panose="020B0604020202020204" pitchFamily="34" charset="0"/>
                <a:cs typeface="Arial" panose="020B0604020202020204" pitchFamily="34" charset="0"/>
              </a:rPr>
              <a:t>curl -o </a:t>
            </a:r>
            <a:r>
              <a:rPr lang="en-IN" sz="1800" dirty="0" err="1">
                <a:effectLst/>
                <a:latin typeface="Arial" panose="020B0604020202020204" pitchFamily="34" charset="0"/>
                <a:cs typeface="Arial" panose="020B0604020202020204" pitchFamily="34" charset="0"/>
              </a:rPr>
              <a:t>kubectl</a:t>
            </a:r>
            <a:r>
              <a:rPr lang="en-IN" sz="1800" dirty="0">
                <a:effectLst/>
                <a:latin typeface="Arial" panose="020B0604020202020204" pitchFamily="34" charset="0"/>
                <a:cs typeface="Arial" panose="020B0604020202020204" pitchFamily="34" charset="0"/>
              </a:rPr>
              <a:t> https://amazon-eks.s3.us-west-2.amazonaws.com/1.19.6/2021-01-05/bin/linux/amd64/kubectl</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chmod</a:t>
            </a:r>
            <a:r>
              <a:rPr lang="en-IN" sz="1800" dirty="0">
                <a:effectLst/>
                <a:latin typeface="Arial" panose="020B0604020202020204" pitchFamily="34" charset="0"/>
                <a:cs typeface="Arial" panose="020B0604020202020204" pitchFamily="34" charset="0"/>
              </a:rPr>
              <a:t> +x ./</a:t>
            </a:r>
            <a:r>
              <a:rPr lang="en-IN" sz="1800" dirty="0" err="1">
                <a:effectLst/>
                <a:latin typeface="Arial" panose="020B0604020202020204" pitchFamily="34" charset="0"/>
                <a:cs typeface="Arial" panose="020B0604020202020204" pitchFamily="34" charset="0"/>
              </a:rPr>
              <a:t>kubectl</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sudo</a:t>
            </a:r>
            <a:r>
              <a:rPr lang="en-IN" sz="1800" dirty="0">
                <a:effectLst/>
                <a:latin typeface="Arial" panose="020B0604020202020204" pitchFamily="34" charset="0"/>
                <a:cs typeface="Arial" panose="020B0604020202020204" pitchFamily="34" charset="0"/>
              </a:rPr>
              <a:t> mv ./</a:t>
            </a:r>
            <a:r>
              <a:rPr lang="en-IN" sz="1800" dirty="0" err="1">
                <a:effectLst/>
                <a:latin typeface="Arial" panose="020B0604020202020204" pitchFamily="34" charset="0"/>
                <a:cs typeface="Arial" panose="020B0604020202020204" pitchFamily="34" charset="0"/>
              </a:rPr>
              <a:t>kubectl</a:t>
            </a:r>
            <a:r>
              <a:rPr lang="en-IN" sz="1800" dirty="0">
                <a:effectLst/>
                <a:latin typeface="Arial" panose="020B0604020202020204" pitchFamily="34" charset="0"/>
                <a:cs typeface="Arial" panose="020B0604020202020204" pitchFamily="34" charset="0"/>
              </a:rPr>
              <a:t> /</a:t>
            </a:r>
            <a:r>
              <a:rPr lang="en-IN" sz="1800" dirty="0" err="1">
                <a:effectLst/>
                <a:latin typeface="Arial" panose="020B0604020202020204" pitchFamily="34" charset="0"/>
                <a:cs typeface="Arial" panose="020B0604020202020204" pitchFamily="34" charset="0"/>
              </a:rPr>
              <a:t>usr</a:t>
            </a:r>
            <a:r>
              <a:rPr lang="en-IN" sz="1800" dirty="0">
                <a:effectLst/>
                <a:latin typeface="Arial" panose="020B0604020202020204" pitchFamily="34" charset="0"/>
                <a:cs typeface="Arial" panose="020B0604020202020204" pitchFamily="34" charset="0"/>
              </a:rPr>
              <a:t>/local/bin</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kubectl</a:t>
            </a:r>
            <a:r>
              <a:rPr lang="en-IN" sz="1800" dirty="0">
                <a:effectLst/>
                <a:latin typeface="Arial" panose="020B0604020202020204" pitchFamily="34" charset="0"/>
                <a:cs typeface="Arial" panose="020B0604020202020204" pitchFamily="34" charset="0"/>
              </a:rPr>
              <a:t> version --short </a:t>
            </a:r>
            <a:r>
              <a:rPr lang="en-IN" sz="1800" dirty="0" smtClean="0">
                <a:effectLst/>
                <a:latin typeface="Arial" panose="020B0604020202020204" pitchFamily="34" charset="0"/>
                <a:cs typeface="Arial" panose="020B0604020202020204" pitchFamily="34" charset="0"/>
              </a:rPr>
              <a:t>–client</a:t>
            </a:r>
          </a:p>
          <a:p>
            <a:r>
              <a:rPr lang="en-IN" sz="1800" dirty="0" err="1" smtClean="0">
                <a:effectLst/>
                <a:latin typeface="Arial" panose="020B0604020202020204" pitchFamily="34" charset="0"/>
                <a:cs typeface="Arial" panose="020B0604020202020204" pitchFamily="34" charset="0"/>
              </a:rPr>
              <a:t>Kubectl</a:t>
            </a:r>
            <a:r>
              <a:rPr lang="en-IN" sz="1800" dirty="0" smtClean="0">
                <a:effectLst/>
                <a:latin typeface="Arial" panose="020B0604020202020204" pitchFamily="34" charset="0"/>
                <a:cs typeface="Arial" panose="020B0604020202020204" pitchFamily="34" charset="0"/>
              </a:rPr>
              <a:t> version has be</a:t>
            </a:r>
            <a:r>
              <a:rPr lang="en-IN" dirty="0" smtClean="0">
                <a:effectLst/>
              </a:rPr>
              <a:t>en </a:t>
            </a:r>
            <a:r>
              <a:rPr lang="en-IN" dirty="0">
                <a:effectLst/>
              </a:rPr>
              <a:t>installing </a:t>
            </a:r>
            <a:endParaRPr lang="en-IN" dirty="0" smtClean="0">
              <a:effectLst/>
            </a:endParaRPr>
          </a:p>
          <a:p>
            <a:endParaRPr lang="en-IN" dirty="0">
              <a:effectLst/>
            </a:endParaRPr>
          </a:p>
          <a:p>
            <a:endParaRPr lang="en-IN" dirty="0" smtClean="0">
              <a:effectLst/>
            </a:endParaRPr>
          </a:p>
          <a:p>
            <a:r>
              <a:rPr lang="en-IN" sz="1800" dirty="0">
                <a:effectLst/>
                <a:latin typeface="Arial" panose="020B0604020202020204" pitchFamily="34" charset="0"/>
                <a:cs typeface="Arial" panose="020B0604020202020204" pitchFamily="34" charset="0"/>
              </a:rPr>
              <a:t># installing </a:t>
            </a:r>
            <a:r>
              <a:rPr lang="en-IN" sz="1800" dirty="0" smtClean="0">
                <a:effectLst/>
                <a:latin typeface="Arial" panose="020B0604020202020204" pitchFamily="34" charset="0"/>
                <a:cs typeface="Arial" panose="020B0604020202020204" pitchFamily="34" charset="0"/>
              </a:rPr>
              <a:t>EKSCTL use below commands</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a:effectLst/>
                <a:latin typeface="Arial" panose="020B0604020202020204" pitchFamily="34" charset="0"/>
                <a:cs typeface="Arial" panose="020B0604020202020204" pitchFamily="34" charset="0"/>
              </a:rPr>
              <a:t>curl --silent --location "https://github.com/</a:t>
            </a:r>
            <a:r>
              <a:rPr lang="en-IN" sz="1800" dirty="0" err="1">
                <a:effectLst/>
                <a:latin typeface="Arial" panose="020B0604020202020204" pitchFamily="34" charset="0"/>
                <a:cs typeface="Arial" panose="020B0604020202020204" pitchFamily="34" charset="0"/>
              </a:rPr>
              <a:t>weaveworks</a:t>
            </a:r>
            <a:r>
              <a:rPr lang="en-IN" sz="1800" dirty="0">
                <a:effectLst/>
                <a:latin typeface="Arial" panose="020B0604020202020204" pitchFamily="34" charset="0"/>
                <a:cs typeface="Arial" panose="020B0604020202020204" pitchFamily="34" charset="0"/>
              </a:rPr>
              <a:t>/</a:t>
            </a:r>
            <a:r>
              <a:rPr lang="en-IN" sz="1800" dirty="0" err="1">
                <a:effectLst/>
                <a:latin typeface="Arial" panose="020B0604020202020204" pitchFamily="34" charset="0"/>
                <a:cs typeface="Arial" panose="020B0604020202020204" pitchFamily="34" charset="0"/>
              </a:rPr>
              <a:t>eksctl</a:t>
            </a:r>
            <a:r>
              <a:rPr lang="en-IN" sz="1800" dirty="0">
                <a:effectLst/>
                <a:latin typeface="Arial" panose="020B0604020202020204" pitchFamily="34" charset="0"/>
                <a:cs typeface="Arial" panose="020B0604020202020204" pitchFamily="34" charset="0"/>
              </a:rPr>
              <a:t>/releases/latest/download/</a:t>
            </a:r>
            <a:r>
              <a:rPr lang="en-IN" sz="1800" dirty="0" err="1">
                <a:effectLst/>
                <a:latin typeface="Arial" panose="020B0604020202020204" pitchFamily="34" charset="0"/>
                <a:cs typeface="Arial" panose="020B0604020202020204" pitchFamily="34" charset="0"/>
              </a:rPr>
              <a:t>eksctl</a:t>
            </a:r>
            <a:r>
              <a:rPr lang="en-IN" sz="1800" dirty="0">
                <a:effectLst/>
                <a:latin typeface="Arial" panose="020B0604020202020204" pitchFamily="34" charset="0"/>
                <a:cs typeface="Arial" panose="020B0604020202020204" pitchFamily="34" charset="0"/>
              </a:rPr>
              <a:t>_$(</a:t>
            </a:r>
            <a:r>
              <a:rPr lang="en-IN" sz="1800" dirty="0" err="1">
                <a:effectLst/>
                <a:latin typeface="Arial" panose="020B0604020202020204" pitchFamily="34" charset="0"/>
                <a:cs typeface="Arial" panose="020B0604020202020204" pitchFamily="34" charset="0"/>
              </a:rPr>
              <a:t>uname</a:t>
            </a:r>
            <a:r>
              <a:rPr lang="en-IN" sz="1800" dirty="0">
                <a:effectLst/>
                <a:latin typeface="Arial" panose="020B0604020202020204" pitchFamily="34" charset="0"/>
                <a:cs typeface="Arial" panose="020B0604020202020204" pitchFamily="34" charset="0"/>
              </a:rPr>
              <a:t> -s)_amd64.tar.gz" | tar </a:t>
            </a:r>
            <a:r>
              <a:rPr lang="en-IN" sz="1800" dirty="0" err="1">
                <a:effectLst/>
                <a:latin typeface="Arial" panose="020B0604020202020204" pitchFamily="34" charset="0"/>
                <a:cs typeface="Arial" panose="020B0604020202020204" pitchFamily="34" charset="0"/>
              </a:rPr>
              <a:t>xz</a:t>
            </a:r>
            <a:r>
              <a:rPr lang="en-IN" sz="1800" dirty="0">
                <a:effectLst/>
                <a:latin typeface="Arial" panose="020B0604020202020204" pitchFamily="34" charset="0"/>
                <a:cs typeface="Arial" panose="020B0604020202020204" pitchFamily="34" charset="0"/>
              </a:rPr>
              <a:t> -C /</a:t>
            </a:r>
            <a:r>
              <a:rPr lang="en-IN" sz="1800" dirty="0" err="1">
                <a:effectLst/>
                <a:latin typeface="Arial" panose="020B0604020202020204" pitchFamily="34" charset="0"/>
                <a:cs typeface="Arial" panose="020B0604020202020204" pitchFamily="34" charset="0"/>
              </a:rPr>
              <a:t>tmp</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sudo</a:t>
            </a:r>
            <a:r>
              <a:rPr lang="en-IN" sz="1800" dirty="0">
                <a:effectLst/>
                <a:latin typeface="Arial" panose="020B0604020202020204" pitchFamily="34" charset="0"/>
                <a:cs typeface="Arial" panose="020B0604020202020204" pitchFamily="34" charset="0"/>
              </a:rPr>
              <a:t> mv /</a:t>
            </a:r>
            <a:r>
              <a:rPr lang="en-IN" sz="1800" dirty="0" err="1">
                <a:effectLst/>
                <a:latin typeface="Arial" panose="020B0604020202020204" pitchFamily="34" charset="0"/>
                <a:cs typeface="Arial" panose="020B0604020202020204" pitchFamily="34" charset="0"/>
              </a:rPr>
              <a:t>tmp</a:t>
            </a:r>
            <a:r>
              <a:rPr lang="en-IN" sz="1800" dirty="0">
                <a:effectLst/>
                <a:latin typeface="Arial" panose="020B0604020202020204" pitchFamily="34" charset="0"/>
                <a:cs typeface="Arial" panose="020B0604020202020204" pitchFamily="34" charset="0"/>
              </a:rPr>
              <a:t>/</a:t>
            </a:r>
            <a:r>
              <a:rPr lang="en-IN" sz="1800" dirty="0" err="1">
                <a:effectLst/>
                <a:latin typeface="Arial" panose="020B0604020202020204" pitchFamily="34" charset="0"/>
                <a:cs typeface="Arial" panose="020B0604020202020204" pitchFamily="34" charset="0"/>
              </a:rPr>
              <a:t>eksctl</a:t>
            </a:r>
            <a:r>
              <a:rPr lang="en-IN" sz="1800" dirty="0">
                <a:effectLst/>
                <a:latin typeface="Arial" panose="020B0604020202020204" pitchFamily="34" charset="0"/>
                <a:cs typeface="Arial" panose="020B0604020202020204" pitchFamily="34" charset="0"/>
              </a:rPr>
              <a:t> /</a:t>
            </a:r>
            <a:r>
              <a:rPr lang="en-IN" sz="1800" dirty="0" err="1">
                <a:effectLst/>
                <a:latin typeface="Arial" panose="020B0604020202020204" pitchFamily="34" charset="0"/>
                <a:cs typeface="Arial" panose="020B0604020202020204" pitchFamily="34" charset="0"/>
              </a:rPr>
              <a:t>usr</a:t>
            </a:r>
            <a:r>
              <a:rPr lang="en-IN" sz="1800" dirty="0">
                <a:effectLst/>
                <a:latin typeface="Arial" panose="020B0604020202020204" pitchFamily="34" charset="0"/>
                <a:cs typeface="Arial" panose="020B0604020202020204" pitchFamily="34" charset="0"/>
              </a:rPr>
              <a:t>/local/bin</a:t>
            </a:r>
            <a:r>
              <a:rPr lang="en-IN" sz="1800" dirty="0">
                <a:latin typeface="Arial" panose="020B0604020202020204" pitchFamily="34" charset="0"/>
                <a:cs typeface="Arial" panose="020B0604020202020204" pitchFamily="34" charset="0"/>
              </a:rPr>
              <a:t/>
            </a:r>
            <a:br>
              <a:rPr lang="en-IN" sz="1800" dirty="0">
                <a:latin typeface="Arial" panose="020B0604020202020204" pitchFamily="34" charset="0"/>
                <a:cs typeface="Arial" panose="020B0604020202020204" pitchFamily="34" charset="0"/>
              </a:rPr>
            </a:br>
            <a:r>
              <a:rPr lang="en-IN" sz="1800" dirty="0" err="1">
                <a:effectLst/>
                <a:latin typeface="Arial" panose="020B0604020202020204" pitchFamily="34" charset="0"/>
                <a:cs typeface="Arial" panose="020B0604020202020204" pitchFamily="34" charset="0"/>
              </a:rPr>
              <a:t>eksctl</a:t>
            </a:r>
            <a:r>
              <a:rPr lang="en-IN" sz="1800" dirty="0">
                <a:effectLst/>
                <a:latin typeface="Arial" panose="020B0604020202020204" pitchFamily="34" charset="0"/>
                <a:cs typeface="Arial" panose="020B0604020202020204" pitchFamily="34" charset="0"/>
              </a:rPr>
              <a:t> </a:t>
            </a:r>
            <a:r>
              <a:rPr lang="en-IN" sz="1800" dirty="0" smtClean="0">
                <a:effectLst/>
                <a:latin typeface="Arial" panose="020B0604020202020204" pitchFamily="34" charset="0"/>
                <a:cs typeface="Arial" panose="020B0604020202020204" pitchFamily="34" charset="0"/>
              </a:rPr>
              <a:t>version</a:t>
            </a:r>
          </a:p>
          <a:p>
            <a:r>
              <a:rPr lang="en-IN" sz="1800" dirty="0" err="1" smtClean="0">
                <a:effectLst/>
                <a:latin typeface="Arial" panose="020B0604020202020204" pitchFamily="34" charset="0"/>
                <a:cs typeface="Arial" panose="020B0604020202020204" pitchFamily="34" charset="0"/>
              </a:rPr>
              <a:t>Eksctl</a:t>
            </a:r>
            <a:r>
              <a:rPr lang="en-IN" sz="1800" dirty="0" smtClean="0">
                <a:effectLst/>
                <a:latin typeface="Arial" panose="020B0604020202020204" pitchFamily="34" charset="0"/>
                <a:cs typeface="Arial" panose="020B0604020202020204" pitchFamily="34" charset="0"/>
              </a:rPr>
              <a:t> has been created</a:t>
            </a:r>
          </a:p>
          <a:p>
            <a:endParaRPr lang="en-IN" sz="1800" dirty="0" smtClean="0">
              <a:effectLst/>
              <a:latin typeface="Arial" panose="020B0604020202020204" pitchFamily="34" charset="0"/>
              <a:cs typeface="Arial" panose="020B0604020202020204" pitchFamily="34" charset="0"/>
            </a:endParaRPr>
          </a:p>
          <a:p>
            <a:endParaRPr lang="en-IN" sz="1800" dirty="0" smtClean="0">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4467" y="2286625"/>
            <a:ext cx="12104487" cy="909501"/>
          </a:xfrm>
          <a:prstGeom prst="rect">
            <a:avLst/>
          </a:prstGeom>
        </p:spPr>
      </p:pic>
      <p:pic>
        <p:nvPicPr>
          <p:cNvPr id="2" name="Picture 1"/>
          <p:cNvPicPr>
            <a:picLocks noChangeAspect="1"/>
          </p:cNvPicPr>
          <p:nvPr/>
        </p:nvPicPr>
        <p:blipFill>
          <a:blip r:embed="rId3"/>
          <a:stretch>
            <a:fillRect/>
          </a:stretch>
        </p:blipFill>
        <p:spPr>
          <a:xfrm>
            <a:off x="0" y="5349712"/>
            <a:ext cx="11983066" cy="1508288"/>
          </a:xfrm>
          <a:prstGeom prst="rect">
            <a:avLst/>
          </a:prstGeom>
        </p:spPr>
      </p:pic>
    </p:spTree>
    <p:extLst>
      <p:ext uri="{BB962C8B-B14F-4D97-AF65-F5344CB8AC3E}">
        <p14:creationId xmlns:p14="http://schemas.microsoft.com/office/powerpoint/2010/main" val="1898739788"/>
      </p:ext>
    </p:extLst>
  </p:cSld>
  <p:clrMapOvr>
    <a:masterClrMapping/>
  </p:clrMapOvr>
  <p:transition spd="slow">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02" y="0"/>
            <a:ext cx="12154898" cy="6858000"/>
          </a:xfrm>
        </p:spPr>
        <p:txBody>
          <a:bodyPr>
            <a:normAutofit/>
          </a:bodyPr>
          <a:lstStyle/>
          <a:p>
            <a:r>
              <a:rPr lang="en-IN" sz="1800" dirty="0" smtClean="0">
                <a:latin typeface="Arial" panose="020B0604020202020204" pitchFamily="34" charset="0"/>
                <a:cs typeface="Arial" panose="020B0604020202020204" pitchFamily="34" charset="0"/>
              </a:rPr>
              <a:t>Create a </a:t>
            </a:r>
            <a:r>
              <a:rPr lang="en-IN" sz="1800" dirty="0" err="1" smtClean="0">
                <a:latin typeface="Arial" panose="020B0604020202020204" pitchFamily="34" charset="0"/>
                <a:cs typeface="Arial" panose="020B0604020202020204" pitchFamily="34" charset="0"/>
              </a:rPr>
              <a:t>eks</a:t>
            </a:r>
            <a:r>
              <a:rPr lang="en-IN" sz="1800" dirty="0" smtClean="0">
                <a:latin typeface="Arial" panose="020B0604020202020204" pitchFamily="34" charset="0"/>
                <a:cs typeface="Arial" panose="020B0604020202020204" pitchFamily="34" charset="0"/>
              </a:rPr>
              <a:t> cluster</a:t>
            </a:r>
          </a:p>
          <a:p>
            <a:r>
              <a:rPr lang="en-IN" sz="1800" dirty="0" smtClean="0">
                <a:latin typeface="Arial" panose="020B0604020202020204" pitchFamily="34" charset="0"/>
                <a:cs typeface="Arial" panose="020B0604020202020204" pitchFamily="34" charset="0"/>
              </a:rPr>
              <a:t>Give the below command </a:t>
            </a:r>
          </a:p>
          <a:p>
            <a:r>
              <a:rPr lang="en-US" sz="1800" dirty="0" err="1" smtClean="0">
                <a:effectLst/>
                <a:latin typeface="Arial" panose="020B0604020202020204" pitchFamily="34" charset="0"/>
                <a:cs typeface="Arial" panose="020B0604020202020204" pitchFamily="34" charset="0"/>
              </a:rPr>
              <a:t>eksctl</a:t>
            </a:r>
            <a:r>
              <a:rPr lang="en-US" sz="1800" dirty="0" smtClean="0">
                <a:effectLst/>
                <a:latin typeface="Arial" panose="020B0604020202020204" pitchFamily="34" charset="0"/>
                <a:cs typeface="Arial" panose="020B0604020202020204" pitchFamily="34" charset="0"/>
              </a:rPr>
              <a:t> </a:t>
            </a:r>
            <a:r>
              <a:rPr lang="en-US" sz="1800" dirty="0">
                <a:effectLst/>
                <a:latin typeface="Arial" panose="020B0604020202020204" pitchFamily="34" charset="0"/>
                <a:cs typeface="Arial" panose="020B0604020202020204" pitchFamily="34" charset="0"/>
              </a:rPr>
              <a:t>create cluster --name=EKS-1 --region=us-east-1 --zones=us-east-1a,us-east-1b --</a:t>
            </a:r>
            <a:r>
              <a:rPr lang="en-US" sz="1800" dirty="0" smtClean="0">
                <a:effectLst/>
                <a:latin typeface="Arial" panose="020B0604020202020204" pitchFamily="34" charset="0"/>
                <a:cs typeface="Arial" panose="020B0604020202020204" pitchFamily="34" charset="0"/>
              </a:rPr>
              <a:t>without-</a:t>
            </a:r>
            <a:r>
              <a:rPr lang="en-US" sz="1800" dirty="0" err="1" smtClean="0">
                <a:effectLst/>
                <a:latin typeface="Arial" panose="020B0604020202020204" pitchFamily="34" charset="0"/>
                <a:cs typeface="Arial" panose="020B0604020202020204" pitchFamily="34" charset="0"/>
              </a:rPr>
              <a:t>nodegroup</a:t>
            </a:r>
            <a:endParaRPr lang="en-US" sz="1800" dirty="0" smtClean="0">
              <a:effectLst/>
              <a:latin typeface="Arial" panose="020B0604020202020204" pitchFamily="34" charset="0"/>
              <a:cs typeface="Arial" panose="020B0604020202020204" pitchFamily="34" charset="0"/>
            </a:endParaRPr>
          </a:p>
          <a:p>
            <a:r>
              <a:rPr lang="en-US" sz="1800" dirty="0">
                <a:effectLst/>
                <a:latin typeface="Arial" panose="020B0604020202020204" pitchFamily="34" charset="0"/>
                <a:cs typeface="Arial" panose="020B0604020202020204" pitchFamily="34" charset="0"/>
              </a:rPr>
              <a:t>the above command should create a EKS cluster in AWS, it might take 15 to 20 </a:t>
            </a:r>
            <a:r>
              <a:rPr lang="en-US" sz="1800" dirty="0" err="1">
                <a:effectLst/>
                <a:latin typeface="Arial" panose="020B0604020202020204" pitchFamily="34" charset="0"/>
                <a:cs typeface="Arial" panose="020B0604020202020204" pitchFamily="34" charset="0"/>
              </a:rPr>
              <a:t>mins</a:t>
            </a:r>
            <a:r>
              <a:rPr lang="en-US" sz="1800" dirty="0">
                <a:effectLst/>
                <a:latin typeface="Arial" panose="020B0604020202020204" pitchFamily="34" charset="0"/>
                <a:cs typeface="Arial" panose="020B0604020202020204" pitchFamily="34" charset="0"/>
              </a:rPr>
              <a:t>. The </a:t>
            </a:r>
            <a:r>
              <a:rPr lang="en-US" sz="1800" dirty="0" err="1">
                <a:effectLst/>
                <a:latin typeface="Arial" panose="020B0604020202020204" pitchFamily="34" charset="0"/>
                <a:cs typeface="Arial" panose="020B0604020202020204" pitchFamily="34" charset="0"/>
              </a:rPr>
              <a:t>eksctl</a:t>
            </a:r>
            <a:r>
              <a:rPr lang="en-US" sz="1800" dirty="0">
                <a:effectLst/>
                <a:latin typeface="Arial" panose="020B0604020202020204" pitchFamily="34" charset="0"/>
                <a:cs typeface="Arial" panose="020B0604020202020204" pitchFamily="34" charset="0"/>
              </a:rPr>
              <a:t> tool uses </a:t>
            </a:r>
            <a:r>
              <a:rPr lang="en-US" sz="1800" dirty="0" err="1">
                <a:effectLst/>
                <a:latin typeface="Arial" panose="020B0604020202020204" pitchFamily="34" charset="0"/>
                <a:cs typeface="Arial" panose="020B0604020202020204" pitchFamily="34" charset="0"/>
              </a:rPr>
              <a:t>CloudFormation</a:t>
            </a:r>
            <a:r>
              <a:rPr lang="en-US" sz="1800" dirty="0">
                <a:effectLst/>
                <a:latin typeface="Arial" panose="020B0604020202020204" pitchFamily="34" charset="0"/>
                <a:cs typeface="Arial" panose="020B0604020202020204" pitchFamily="34" charset="0"/>
              </a:rPr>
              <a:t> under the hood, creating one stack for the EKS master control plane and another stack for the worker nodes. </a:t>
            </a:r>
            <a:r>
              <a:rPr lang="en-US" dirty="0">
                <a:effectLst/>
              </a:rPr>
              <a:t>​</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5416" y="2592371"/>
            <a:ext cx="12021168" cy="3907012"/>
          </a:xfrm>
          <a:prstGeom prst="rect">
            <a:avLst/>
          </a:prstGeom>
        </p:spPr>
      </p:pic>
    </p:spTree>
    <p:extLst>
      <p:ext uri="{BB962C8B-B14F-4D97-AF65-F5344CB8AC3E}">
        <p14:creationId xmlns:p14="http://schemas.microsoft.com/office/powerpoint/2010/main" val="40294367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48" y="-15540"/>
            <a:ext cx="12173751" cy="6873540"/>
          </a:xfrm>
        </p:spPr>
        <p:txBody>
          <a:bodyPr/>
          <a:lstStyle/>
          <a:p>
            <a:pPr fontAlgn="base"/>
            <a:r>
              <a:rPr lang="en-IN" sz="1800" dirty="0">
                <a:effectLst/>
                <a:latin typeface="Arial" panose="020B0604020202020204" pitchFamily="34" charset="0"/>
                <a:cs typeface="Arial" panose="020B0604020202020204" pitchFamily="34" charset="0"/>
              </a:rPr>
              <a:t>Go to the </a:t>
            </a:r>
            <a:r>
              <a:rPr lang="en-IN" sz="1800" dirty="0" err="1">
                <a:effectLst/>
                <a:latin typeface="Arial" panose="020B0604020202020204" pitchFamily="34" charset="0"/>
                <a:cs typeface="Arial" panose="020B0604020202020204" pitchFamily="34" charset="0"/>
              </a:rPr>
              <a:t>aws</a:t>
            </a:r>
            <a:r>
              <a:rPr lang="en-IN" sz="1800" dirty="0">
                <a:effectLst/>
                <a:latin typeface="Arial" panose="020B0604020202020204" pitchFamily="34" charset="0"/>
                <a:cs typeface="Arial" panose="020B0604020202020204" pitchFamily="34" charset="0"/>
              </a:rPr>
              <a:t> console and search for the </a:t>
            </a:r>
            <a:r>
              <a:rPr lang="en-IN" sz="1800" dirty="0" smtClean="0">
                <a:effectLst/>
                <a:latin typeface="Arial" panose="020B0604020202020204" pitchFamily="34" charset="0"/>
                <a:cs typeface="Arial" panose="020B0604020202020204" pitchFamily="34" charset="0"/>
              </a:rPr>
              <a:t>EKS(elastic </a:t>
            </a:r>
            <a:r>
              <a:rPr lang="en-IN" sz="1800" dirty="0" err="1" smtClean="0">
                <a:effectLst/>
                <a:latin typeface="Arial" panose="020B0604020202020204" pitchFamily="34" charset="0"/>
                <a:cs typeface="Arial" panose="020B0604020202020204" pitchFamily="34" charset="0"/>
              </a:rPr>
              <a:t>kubernetes</a:t>
            </a:r>
            <a:r>
              <a:rPr lang="en-IN" sz="1800" dirty="0" smtClean="0">
                <a:effectLst/>
                <a:latin typeface="Arial" panose="020B0604020202020204" pitchFamily="34" charset="0"/>
                <a:cs typeface="Arial" panose="020B0604020202020204" pitchFamily="34" charset="0"/>
              </a:rPr>
              <a:t> service).</a:t>
            </a:r>
            <a:r>
              <a:rPr lang="en-US" sz="1800" dirty="0">
                <a:effectLst/>
                <a:latin typeface="Arial" panose="020B0604020202020204" pitchFamily="34" charset="0"/>
                <a:cs typeface="Arial" panose="020B0604020202020204" pitchFamily="34" charset="0"/>
              </a:rPr>
              <a:t>​</a:t>
            </a:r>
          </a:p>
          <a:p>
            <a:pPr fontAlgn="base"/>
            <a:r>
              <a:rPr lang="en-IN" sz="1800" dirty="0">
                <a:effectLst/>
                <a:latin typeface="Arial" panose="020B0604020202020204" pitchFamily="34" charset="0"/>
                <a:cs typeface="Arial" panose="020B0604020202020204" pitchFamily="34" charset="0"/>
              </a:rPr>
              <a:t>select the </a:t>
            </a:r>
            <a:r>
              <a:rPr lang="en-IN" sz="1800" dirty="0" smtClean="0">
                <a:effectLst/>
                <a:latin typeface="Arial" panose="020B0604020202020204" pitchFamily="34" charset="0"/>
                <a:cs typeface="Arial" panose="020B0604020202020204" pitchFamily="34" charset="0"/>
              </a:rPr>
              <a:t>EKS </a:t>
            </a:r>
            <a:r>
              <a:rPr lang="en-IN" sz="1800" dirty="0">
                <a:effectLst/>
                <a:latin typeface="Arial" panose="020B0604020202020204" pitchFamily="34" charset="0"/>
                <a:cs typeface="Arial" panose="020B0604020202020204" pitchFamily="34" charset="0"/>
              </a:rPr>
              <a:t>and create the </a:t>
            </a:r>
            <a:r>
              <a:rPr lang="en-IN" sz="1800" dirty="0" smtClean="0">
                <a:effectLst/>
                <a:latin typeface="Arial" panose="020B0604020202020204" pitchFamily="34" charset="0"/>
                <a:cs typeface="Arial" panose="020B0604020202020204" pitchFamily="34" charset="0"/>
              </a:rPr>
              <a:t>cluster.</a:t>
            </a:r>
            <a:r>
              <a:rPr lang="en-US" sz="1800" dirty="0">
                <a:effectLst/>
                <a:latin typeface="Arial" panose="020B0604020202020204" pitchFamily="34" charset="0"/>
                <a:cs typeface="Arial" panose="020B0604020202020204" pitchFamily="34" charset="0"/>
              </a:rPr>
              <a:t>​</a:t>
            </a:r>
          </a:p>
          <a:p>
            <a:pPr fontAlgn="base"/>
            <a:r>
              <a:rPr lang="en-IN" sz="1800" dirty="0">
                <a:effectLst/>
                <a:latin typeface="Arial" panose="020B0604020202020204" pitchFamily="34" charset="0"/>
                <a:cs typeface="Arial" panose="020B0604020202020204" pitchFamily="34" charset="0"/>
              </a:rPr>
              <a:t>The below image shows that the </a:t>
            </a:r>
            <a:r>
              <a:rPr lang="en-IN" sz="1800" dirty="0" smtClean="0">
                <a:effectLst/>
                <a:latin typeface="Arial" panose="020B0604020202020204" pitchFamily="34" charset="0"/>
                <a:cs typeface="Arial" panose="020B0604020202020204" pitchFamily="34" charset="0"/>
              </a:rPr>
              <a:t>cluster </a:t>
            </a:r>
            <a:r>
              <a:rPr lang="en-IN" sz="1800" dirty="0">
                <a:effectLst/>
                <a:latin typeface="Arial" panose="020B0604020202020204" pitchFamily="34" charset="0"/>
                <a:cs typeface="Arial" panose="020B0604020202020204" pitchFamily="34" charset="0"/>
              </a:rPr>
              <a:t>is successfully created.</a:t>
            </a:r>
            <a:r>
              <a:rPr lang="en-US" sz="1800" dirty="0">
                <a:effectLst/>
                <a:latin typeface="Arial" panose="020B0604020202020204" pitchFamily="34" charset="0"/>
                <a:cs typeface="Arial" panose="020B0604020202020204" pitchFamily="34" charset="0"/>
              </a:rPr>
              <a:t>​</a:t>
            </a:r>
          </a:p>
          <a:p>
            <a:endParaRPr lang="en-IN" dirty="0"/>
          </a:p>
        </p:txBody>
      </p:sp>
      <p:pic>
        <p:nvPicPr>
          <p:cNvPr id="4" name="Picture 3"/>
          <p:cNvPicPr>
            <a:picLocks noChangeAspect="1"/>
          </p:cNvPicPr>
          <p:nvPr/>
        </p:nvPicPr>
        <p:blipFill>
          <a:blip r:embed="rId2"/>
          <a:stretch>
            <a:fillRect/>
          </a:stretch>
        </p:blipFill>
        <p:spPr>
          <a:xfrm>
            <a:off x="18248" y="1743959"/>
            <a:ext cx="12046569" cy="4081806"/>
          </a:xfrm>
          <a:prstGeom prst="rect">
            <a:avLst/>
          </a:prstGeom>
        </p:spPr>
      </p:pic>
    </p:spTree>
    <p:extLst>
      <p:ext uri="{BB962C8B-B14F-4D97-AF65-F5344CB8AC3E}">
        <p14:creationId xmlns:p14="http://schemas.microsoft.com/office/powerpoint/2010/main" val="189847813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1"/>
          </a:xfrm>
        </p:spPr>
        <p:txBody>
          <a:bodyPr/>
          <a:lstStyle/>
          <a:p>
            <a:r>
              <a:rPr lang="en-US" b="1" dirty="0">
                <a:effectLst/>
                <a:latin typeface="Arial" panose="020B0604020202020204" pitchFamily="34" charset="0"/>
                <a:cs typeface="Arial" panose="020B0604020202020204" pitchFamily="34" charset="0"/>
              </a:rPr>
              <a:t>Create IAM OIDC Provider</a:t>
            </a:r>
            <a:endParaRPr lang="en-US" dirty="0">
              <a:effectLst/>
              <a:latin typeface="Arial" panose="020B0604020202020204" pitchFamily="34" charset="0"/>
              <a:cs typeface="Arial" panose="020B0604020202020204" pitchFamily="34" charset="0"/>
            </a:endParaRPr>
          </a:p>
          <a:p>
            <a:r>
              <a:rPr lang="en-US" sz="1800" dirty="0">
                <a:effectLst/>
                <a:latin typeface="Arial" panose="020B0604020202020204" pitchFamily="34" charset="0"/>
                <a:cs typeface="Arial" panose="020B0604020202020204" pitchFamily="34" charset="0"/>
              </a:rPr>
              <a:t>We associate this with EKS cluster because the service account that we are going to create within the EKS cluster can understand IAM </a:t>
            </a:r>
            <a:r>
              <a:rPr lang="en-US" sz="1800" dirty="0" smtClean="0">
                <a:effectLst/>
                <a:latin typeface="Arial" panose="020B0604020202020204" pitchFamily="34" charset="0"/>
                <a:cs typeface="Arial" panose="020B0604020202020204" pitchFamily="34" charset="0"/>
              </a:rPr>
              <a:t>rules</a:t>
            </a:r>
          </a:p>
          <a:p>
            <a:r>
              <a:rPr lang="en-US" sz="1800" dirty="0" smtClean="0">
                <a:effectLst/>
                <a:latin typeface="Arial" panose="020B0604020202020204" pitchFamily="34" charset="0"/>
                <a:cs typeface="Arial" panose="020B0604020202020204" pitchFamily="34" charset="0"/>
              </a:rPr>
              <a:t>Give the below command</a:t>
            </a:r>
            <a:endParaRPr lang="en-US" sz="1800" dirty="0">
              <a:effectLst/>
              <a:latin typeface="Arial" panose="020B0604020202020204" pitchFamily="34" charset="0"/>
              <a:cs typeface="Arial" panose="020B0604020202020204" pitchFamily="34" charset="0"/>
            </a:endParaRPr>
          </a:p>
          <a:p>
            <a:r>
              <a:rPr lang="en-US" sz="1800" dirty="0" err="1">
                <a:effectLst/>
                <a:latin typeface="Arial" panose="020B0604020202020204" pitchFamily="34" charset="0"/>
                <a:cs typeface="Arial" panose="020B0604020202020204" pitchFamily="34" charset="0"/>
              </a:rPr>
              <a:t>eksctl</a:t>
            </a:r>
            <a:r>
              <a:rPr lang="en-US" sz="1800" dirty="0">
                <a:effectLst/>
                <a:latin typeface="Arial" panose="020B0604020202020204" pitchFamily="34" charset="0"/>
                <a:cs typeface="Arial" panose="020B0604020202020204" pitchFamily="34" charset="0"/>
              </a:rPr>
              <a:t> </a:t>
            </a:r>
            <a:r>
              <a:rPr lang="en-US" sz="1800" dirty="0" err="1">
                <a:effectLst/>
                <a:latin typeface="Arial" panose="020B0604020202020204" pitchFamily="34" charset="0"/>
                <a:cs typeface="Arial" panose="020B0604020202020204" pitchFamily="34" charset="0"/>
              </a:rPr>
              <a:t>utils</a:t>
            </a:r>
            <a:r>
              <a:rPr lang="en-US" sz="1800" dirty="0">
                <a:effectLst/>
                <a:latin typeface="Arial" panose="020B0604020202020204" pitchFamily="34" charset="0"/>
                <a:cs typeface="Arial" panose="020B0604020202020204" pitchFamily="34" charset="0"/>
              </a:rPr>
              <a:t> associate-</a:t>
            </a:r>
            <a:r>
              <a:rPr lang="en-US" sz="1800" dirty="0" err="1">
                <a:effectLst/>
                <a:latin typeface="Arial" panose="020B0604020202020204" pitchFamily="34" charset="0"/>
                <a:cs typeface="Arial" panose="020B0604020202020204" pitchFamily="34" charset="0"/>
              </a:rPr>
              <a:t>iam</a:t>
            </a:r>
            <a:r>
              <a:rPr lang="en-US" sz="1800" dirty="0">
                <a:effectLst/>
                <a:latin typeface="Arial" panose="020B0604020202020204" pitchFamily="34" charset="0"/>
                <a:cs typeface="Arial" panose="020B0604020202020204" pitchFamily="34" charset="0"/>
              </a:rPr>
              <a:t>-</a:t>
            </a:r>
            <a:r>
              <a:rPr lang="en-US" sz="1800" dirty="0" err="1">
                <a:effectLst/>
                <a:latin typeface="Arial" panose="020B0604020202020204" pitchFamily="34" charset="0"/>
                <a:cs typeface="Arial" panose="020B0604020202020204" pitchFamily="34" charset="0"/>
              </a:rPr>
              <a:t>oidc</a:t>
            </a:r>
            <a:r>
              <a:rPr lang="en-US" sz="1800" dirty="0">
                <a:effectLst/>
                <a:latin typeface="Arial" panose="020B0604020202020204" pitchFamily="34" charset="0"/>
                <a:cs typeface="Arial" panose="020B0604020202020204" pitchFamily="34" charset="0"/>
              </a:rPr>
              <a:t>-provider --region us-east-1 --cluster EKS-1 </a:t>
            </a:r>
            <a:r>
              <a:rPr lang="en-US" sz="1800" dirty="0" smtClean="0">
                <a:effectLst/>
                <a:latin typeface="Arial" panose="020B0604020202020204" pitchFamily="34" charset="0"/>
                <a:cs typeface="Arial" panose="020B0604020202020204" pitchFamily="34" charset="0"/>
              </a:rPr>
              <a:t>–approve</a:t>
            </a:r>
          </a:p>
          <a:p>
            <a:endParaRPr lang="en-US" sz="1800" dirty="0">
              <a:effectLst/>
              <a:latin typeface="Arial" panose="020B0604020202020204" pitchFamily="34" charset="0"/>
              <a:cs typeface="Arial" panose="020B0604020202020204" pitchFamily="34" charset="0"/>
            </a:endParaRPr>
          </a:p>
          <a:p>
            <a:r>
              <a:rPr lang="en-US" sz="1800" dirty="0" smtClean="0">
                <a:effectLst/>
                <a:latin typeface="Arial" panose="020B0604020202020204" pitchFamily="34" charset="0"/>
                <a:cs typeface="Arial" panose="020B0604020202020204" pitchFamily="34" charset="0"/>
              </a:rPr>
              <a:t>IAM OIDC provider has been approved has shown below</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7346" y="3751867"/>
            <a:ext cx="12097308" cy="1385741"/>
          </a:xfrm>
          <a:prstGeom prst="rect">
            <a:avLst/>
          </a:prstGeom>
        </p:spPr>
      </p:pic>
    </p:spTree>
    <p:extLst>
      <p:ext uri="{BB962C8B-B14F-4D97-AF65-F5344CB8AC3E}">
        <p14:creationId xmlns:p14="http://schemas.microsoft.com/office/powerpoint/2010/main" val="24431435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12192000" cy="6858000"/>
          </a:xfrm>
        </p:spPr>
        <p:txBody>
          <a:bodyPr/>
          <a:lstStyle/>
          <a:p>
            <a:r>
              <a:rPr lang="en-US" b="1" dirty="0">
                <a:effectLst/>
                <a:latin typeface="Arial" panose="020B0604020202020204" pitchFamily="34" charset="0"/>
                <a:cs typeface="Arial" panose="020B0604020202020204" pitchFamily="34" charset="0"/>
              </a:rPr>
              <a:t>Create Node Group </a:t>
            </a:r>
            <a:r>
              <a:rPr lang="en-US" b="1" dirty="0" smtClean="0">
                <a:effectLst/>
                <a:latin typeface="Arial" panose="020B0604020202020204" pitchFamily="34" charset="0"/>
                <a:cs typeface="Arial" panose="020B0604020202020204" pitchFamily="34" charset="0"/>
              </a:rPr>
              <a:t>and </a:t>
            </a:r>
            <a:r>
              <a:rPr lang="en-US" b="1" dirty="0">
                <a:effectLst/>
                <a:latin typeface="Arial" panose="020B0604020202020204" pitchFamily="34" charset="0"/>
                <a:cs typeface="Arial" panose="020B0604020202020204" pitchFamily="34" charset="0"/>
              </a:rPr>
              <a:t>Enable Auto </a:t>
            </a:r>
            <a:r>
              <a:rPr lang="en-US" b="1" dirty="0" smtClean="0">
                <a:effectLst/>
                <a:latin typeface="Arial" panose="020B0604020202020204" pitchFamily="34" charset="0"/>
                <a:cs typeface="Arial" panose="020B0604020202020204" pitchFamily="34" charset="0"/>
              </a:rPr>
              <a:t>Scaling</a:t>
            </a:r>
          </a:p>
          <a:p>
            <a:pPr marL="0" indent="0">
              <a:buNone/>
            </a:pPr>
            <a:r>
              <a:rPr lang="en-US" b="1" dirty="0">
                <a:effectLst/>
                <a:latin typeface="Arial" panose="020B0604020202020204" pitchFamily="34" charset="0"/>
                <a:cs typeface="Arial" panose="020B0604020202020204" pitchFamily="34" charset="0"/>
              </a:rPr>
              <a:t> </a:t>
            </a:r>
            <a:r>
              <a:rPr lang="en-US" sz="1800" b="1" dirty="0" smtClean="0">
                <a:effectLst/>
                <a:latin typeface="Arial" panose="020B0604020202020204" pitchFamily="34" charset="0"/>
                <a:cs typeface="Arial" panose="020B0604020202020204" pitchFamily="34" charset="0"/>
              </a:rPr>
              <a:t>give the below command</a:t>
            </a:r>
          </a:p>
          <a:p>
            <a:r>
              <a:rPr lang="en-IN" sz="1800" dirty="0" err="1" smtClean="0">
                <a:effectLst/>
                <a:latin typeface="Arial" panose="020B0604020202020204" pitchFamily="34" charset="0"/>
                <a:cs typeface="Arial" panose="020B0604020202020204" pitchFamily="34" charset="0"/>
              </a:rPr>
              <a:t>eksctl</a:t>
            </a:r>
            <a:r>
              <a:rPr lang="en-IN" sz="1800" dirty="0" smtClean="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cs typeface="Arial" panose="020B0604020202020204" pitchFamily="34" charset="0"/>
              </a:rPr>
              <a:t>create </a:t>
            </a:r>
            <a:r>
              <a:rPr lang="en-IN" sz="1800" dirty="0" err="1">
                <a:effectLst/>
                <a:latin typeface="Arial" panose="020B0604020202020204" pitchFamily="34" charset="0"/>
                <a:cs typeface="Arial" panose="020B0604020202020204" pitchFamily="34" charset="0"/>
              </a:rPr>
              <a:t>nodegroup</a:t>
            </a:r>
            <a:r>
              <a:rPr lang="en-IN" sz="1800" dirty="0">
                <a:effectLst/>
                <a:latin typeface="Arial" panose="020B0604020202020204" pitchFamily="34" charset="0"/>
                <a:cs typeface="Arial" panose="020B0604020202020204" pitchFamily="34" charset="0"/>
              </a:rPr>
              <a:t> --cluster=EKS-1 --region=us-east-1 --name=node2 --node-type=t3.medium --nodes=3 --nodes-min=2 --nodes-max=4 --node-volume-size=20 --</a:t>
            </a:r>
            <a:r>
              <a:rPr lang="en-IN" sz="1800" dirty="0" err="1">
                <a:effectLst/>
                <a:latin typeface="Arial" panose="020B0604020202020204" pitchFamily="34" charset="0"/>
                <a:cs typeface="Arial" panose="020B0604020202020204" pitchFamily="34" charset="0"/>
              </a:rPr>
              <a:t>ssh</a:t>
            </a:r>
            <a:r>
              <a:rPr lang="en-IN" sz="1800" dirty="0">
                <a:effectLst/>
                <a:latin typeface="Arial" panose="020B0604020202020204" pitchFamily="34" charset="0"/>
                <a:cs typeface="Arial" panose="020B0604020202020204" pitchFamily="34" charset="0"/>
              </a:rPr>
              <a:t>-access --</a:t>
            </a:r>
            <a:r>
              <a:rPr lang="en-IN" sz="1800" dirty="0" err="1">
                <a:effectLst/>
                <a:latin typeface="Arial" panose="020B0604020202020204" pitchFamily="34" charset="0"/>
                <a:cs typeface="Arial" panose="020B0604020202020204" pitchFamily="34" charset="0"/>
              </a:rPr>
              <a:t>ssh</a:t>
            </a:r>
            <a:r>
              <a:rPr lang="en-IN" sz="1800" dirty="0">
                <a:effectLst/>
                <a:latin typeface="Arial" panose="020B0604020202020204" pitchFamily="34" charset="0"/>
                <a:cs typeface="Arial" panose="020B0604020202020204" pitchFamily="34" charset="0"/>
              </a:rPr>
              <a:t>-public-key=</a:t>
            </a:r>
            <a:r>
              <a:rPr lang="en-IN" sz="1800" dirty="0" err="1">
                <a:effectLst/>
                <a:latin typeface="Arial" panose="020B0604020202020204" pitchFamily="34" charset="0"/>
                <a:cs typeface="Arial" panose="020B0604020202020204" pitchFamily="34" charset="0"/>
              </a:rPr>
              <a:t>mahesh-aws</a:t>
            </a:r>
            <a:r>
              <a:rPr lang="en-IN" sz="1800" dirty="0">
                <a:effectLst/>
                <a:latin typeface="Arial" panose="020B0604020202020204" pitchFamily="34" charset="0"/>
                <a:cs typeface="Arial" panose="020B0604020202020204" pitchFamily="34" charset="0"/>
              </a:rPr>
              <a:t> --managed --</a:t>
            </a:r>
            <a:r>
              <a:rPr lang="en-IN" sz="1800" dirty="0" err="1">
                <a:effectLst/>
                <a:latin typeface="Arial" panose="020B0604020202020204" pitchFamily="34" charset="0"/>
                <a:cs typeface="Arial" panose="020B0604020202020204" pitchFamily="34" charset="0"/>
              </a:rPr>
              <a:t>asg</a:t>
            </a:r>
            <a:r>
              <a:rPr lang="en-IN" sz="1800" dirty="0">
                <a:effectLst/>
                <a:latin typeface="Arial" panose="020B0604020202020204" pitchFamily="34" charset="0"/>
                <a:cs typeface="Arial" panose="020B0604020202020204" pitchFamily="34" charset="0"/>
              </a:rPr>
              <a:t>-access --external-</a:t>
            </a:r>
            <a:r>
              <a:rPr lang="en-IN" sz="1800" dirty="0" err="1">
                <a:effectLst/>
                <a:latin typeface="Arial" panose="020B0604020202020204" pitchFamily="34" charset="0"/>
                <a:cs typeface="Arial" panose="020B0604020202020204" pitchFamily="34" charset="0"/>
              </a:rPr>
              <a:t>dns</a:t>
            </a:r>
            <a:r>
              <a:rPr lang="en-IN" sz="1800" dirty="0">
                <a:effectLst/>
                <a:latin typeface="Arial" panose="020B0604020202020204" pitchFamily="34" charset="0"/>
                <a:cs typeface="Arial" panose="020B0604020202020204" pitchFamily="34" charset="0"/>
              </a:rPr>
              <a:t>-access --full-</a:t>
            </a:r>
            <a:r>
              <a:rPr lang="en-IN" sz="1800" dirty="0" err="1">
                <a:effectLst/>
                <a:latin typeface="Arial" panose="020B0604020202020204" pitchFamily="34" charset="0"/>
                <a:cs typeface="Arial" panose="020B0604020202020204" pitchFamily="34" charset="0"/>
              </a:rPr>
              <a:t>ecr</a:t>
            </a:r>
            <a:r>
              <a:rPr lang="en-IN" sz="1800" dirty="0">
                <a:effectLst/>
                <a:latin typeface="Arial" panose="020B0604020202020204" pitchFamily="34" charset="0"/>
                <a:cs typeface="Arial" panose="020B0604020202020204" pitchFamily="34" charset="0"/>
              </a:rPr>
              <a:t>-access --</a:t>
            </a:r>
            <a:r>
              <a:rPr lang="en-IN" sz="1800" dirty="0" err="1">
                <a:effectLst/>
                <a:latin typeface="Arial" panose="020B0604020202020204" pitchFamily="34" charset="0"/>
                <a:cs typeface="Arial" panose="020B0604020202020204" pitchFamily="34" charset="0"/>
              </a:rPr>
              <a:t>appmesh</a:t>
            </a:r>
            <a:r>
              <a:rPr lang="en-IN" sz="1800" dirty="0">
                <a:effectLst/>
                <a:latin typeface="Arial" panose="020B0604020202020204" pitchFamily="34" charset="0"/>
                <a:cs typeface="Arial" panose="020B0604020202020204" pitchFamily="34" charset="0"/>
              </a:rPr>
              <a:t>-access --</a:t>
            </a:r>
            <a:r>
              <a:rPr lang="en-IN" sz="1800" dirty="0" err="1">
                <a:effectLst/>
                <a:latin typeface="Arial" panose="020B0604020202020204" pitchFamily="34" charset="0"/>
                <a:cs typeface="Arial" panose="020B0604020202020204" pitchFamily="34" charset="0"/>
              </a:rPr>
              <a:t>alb</a:t>
            </a:r>
            <a:r>
              <a:rPr lang="en-IN" sz="1800" dirty="0">
                <a:effectLst/>
                <a:latin typeface="Arial" panose="020B0604020202020204" pitchFamily="34" charset="0"/>
                <a:cs typeface="Arial" panose="020B0604020202020204" pitchFamily="34" charset="0"/>
              </a:rPr>
              <a:t>-ingress-access</a:t>
            </a:r>
            <a:endParaRPr lang="en-US" sz="1800" b="1" dirty="0" smtClean="0">
              <a:effectLst/>
              <a:latin typeface="Arial" panose="020B0604020202020204" pitchFamily="34" charset="0"/>
              <a:cs typeface="Arial" panose="020B0604020202020204" pitchFamily="34" charset="0"/>
            </a:endParaRPr>
          </a:p>
          <a:p>
            <a:pPr marL="0" indent="0">
              <a:buNone/>
            </a:pPr>
            <a:r>
              <a:rPr lang="en-IN" dirty="0" smtClean="0">
                <a:latin typeface="Arial" panose="020B0604020202020204" pitchFamily="34" charset="0"/>
                <a:cs typeface="Arial" panose="020B0604020202020204" pitchFamily="34" charset="0"/>
              </a:rPr>
              <a:t>After </a:t>
            </a:r>
            <a:r>
              <a:rPr lang="en-IN" dirty="0" smtClean="0">
                <a:latin typeface="Arial" panose="020B0604020202020204" pitchFamily="34" charset="0"/>
                <a:cs typeface="Arial" panose="020B0604020202020204" pitchFamily="34" charset="0"/>
              </a:rPr>
              <a:t>running the above command:</a:t>
            </a: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node group will be created, and you can check its status by using </a:t>
            </a:r>
            <a:r>
              <a:rPr lang="en-US" dirty="0" err="1">
                <a:latin typeface="Arial" panose="020B0604020202020204" pitchFamily="34" charset="0"/>
                <a:cs typeface="Arial" panose="020B0604020202020204" pitchFamily="34" charset="0"/>
              </a:rPr>
              <a:t>eksctl</a:t>
            </a:r>
            <a:r>
              <a:rPr lang="en-US" dirty="0">
                <a:latin typeface="Arial" panose="020B0604020202020204" pitchFamily="34" charset="0"/>
                <a:cs typeface="Arial" panose="020B0604020202020204" pitchFamily="34" charset="0"/>
              </a:rPr>
              <a:t> get </a:t>
            </a:r>
            <a:r>
              <a:rPr lang="en-US" dirty="0" err="1">
                <a:latin typeface="Arial" panose="020B0604020202020204" pitchFamily="34" charset="0"/>
                <a:cs typeface="Arial" panose="020B0604020202020204" pitchFamily="34" charset="0"/>
              </a:rPr>
              <a:t>nodegroup</a:t>
            </a:r>
            <a:r>
              <a:rPr lang="en-US" dirty="0">
                <a:latin typeface="Arial" panose="020B0604020202020204" pitchFamily="34" charset="0"/>
                <a:cs typeface="Arial" panose="020B0604020202020204" pitchFamily="34" charset="0"/>
              </a:rPr>
              <a:t> --cluster=EKS-1 --</a:t>
            </a:r>
            <a:r>
              <a:rPr lang="en-US" dirty="0" smtClean="0">
                <a:latin typeface="Arial" panose="020B0604020202020204" pitchFamily="34" charset="0"/>
                <a:cs typeface="Arial" panose="020B0604020202020204" pitchFamily="34" charset="0"/>
              </a:rPr>
              <a:t>region=us-east-1.</a:t>
            </a:r>
          </a:p>
          <a:p>
            <a:r>
              <a:rPr lang="en-US" dirty="0">
                <a:latin typeface="Arial" panose="020B0604020202020204" pitchFamily="34" charset="0"/>
                <a:cs typeface="Arial" panose="020B0604020202020204" pitchFamily="34" charset="0"/>
              </a:rPr>
              <a:t>Once the node group is up, you can manage the resources like any other Kubernetes node within the cluster</a:t>
            </a:r>
            <a:r>
              <a:rPr lang="en-US"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As </a:t>
            </a:r>
            <a:r>
              <a:rPr lang="en-IN" smtClean="0">
                <a:latin typeface="Arial" panose="020B0604020202020204" pitchFamily="34" charset="0"/>
                <a:cs typeface="Arial" panose="020B0604020202020204" pitchFamily="34" charset="0"/>
              </a:rPr>
              <a:t>shown below</a:t>
            </a:r>
            <a:endParaRPr lang="en-US"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71317" y="4637987"/>
            <a:ext cx="12049366" cy="2097463"/>
          </a:xfrm>
          <a:prstGeom prst="rect">
            <a:avLst/>
          </a:prstGeom>
        </p:spPr>
      </p:pic>
    </p:spTree>
    <p:extLst>
      <p:ext uri="{BB962C8B-B14F-4D97-AF65-F5344CB8AC3E}">
        <p14:creationId xmlns:p14="http://schemas.microsoft.com/office/powerpoint/2010/main" val="12796823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65988"/>
            <a:ext cx="12113443" cy="6923988"/>
          </a:xfrm>
        </p:spPr>
        <p:txBody>
          <a:bodyPr>
            <a:normAutofit/>
          </a:bodyPr>
          <a:lstStyle/>
          <a:p>
            <a:r>
              <a:rPr lang="en-IN" sz="1800" dirty="0" smtClean="0">
                <a:latin typeface="Arial" panose="020B0604020202020204" pitchFamily="34" charset="0"/>
                <a:cs typeface="Arial" panose="020B0604020202020204" pitchFamily="34" charset="0"/>
              </a:rPr>
              <a:t>Node group has been created</a:t>
            </a:r>
            <a:endParaRPr lang="en-IN" sz="1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9212" y="697584"/>
            <a:ext cx="12173576" cy="5208043"/>
          </a:xfrm>
          <a:prstGeom prst="rect">
            <a:avLst/>
          </a:prstGeom>
        </p:spPr>
      </p:pic>
    </p:spTree>
    <p:extLst>
      <p:ext uri="{BB962C8B-B14F-4D97-AF65-F5344CB8AC3E}">
        <p14:creationId xmlns:p14="http://schemas.microsoft.com/office/powerpoint/2010/main" val="28387776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32" y="0"/>
            <a:ext cx="12202032" cy="6858000"/>
          </a:xfrm>
        </p:spPr>
        <p:txBody>
          <a:bodyPr>
            <a:normAutofit/>
          </a:bodyPr>
          <a:lstStyle/>
          <a:p>
            <a:r>
              <a:rPr lang="en-IN" sz="1800" dirty="0" smtClean="0">
                <a:latin typeface="Arial" panose="020B0604020202020204" pitchFamily="34" charset="0"/>
                <a:cs typeface="Arial" panose="020B0604020202020204" pitchFamily="34" charset="0"/>
              </a:rPr>
              <a:t>After auto-scaling instances has been created</a:t>
            </a:r>
          </a:p>
        </p:txBody>
      </p:sp>
      <p:pic>
        <p:nvPicPr>
          <p:cNvPr id="4" name="Picture 3"/>
          <p:cNvPicPr>
            <a:picLocks noChangeAspect="1"/>
          </p:cNvPicPr>
          <p:nvPr/>
        </p:nvPicPr>
        <p:blipFill>
          <a:blip r:embed="rId2"/>
          <a:stretch>
            <a:fillRect/>
          </a:stretch>
        </p:blipFill>
        <p:spPr>
          <a:xfrm>
            <a:off x="12074" y="1055802"/>
            <a:ext cx="12179926" cy="4487159"/>
          </a:xfrm>
          <a:prstGeom prst="rect">
            <a:avLst/>
          </a:prstGeom>
        </p:spPr>
      </p:pic>
    </p:spTree>
    <p:extLst>
      <p:ext uri="{BB962C8B-B14F-4D97-AF65-F5344CB8AC3E}">
        <p14:creationId xmlns:p14="http://schemas.microsoft.com/office/powerpoint/2010/main" val="31631229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smtClean="0">
                <a:latin typeface="Arial Black" panose="020B0A04020102020204" pitchFamily="34" charset="0"/>
              </a:rPr>
              <a:t>Conclusion :</a:t>
            </a:r>
          </a:p>
          <a:p>
            <a:r>
              <a:rPr lang="en-US" sz="1800" dirty="0" smtClean="0">
                <a:latin typeface="Arial" panose="020B0604020202020204" pitchFamily="34" charset="0"/>
                <a:cs typeface="Arial" panose="020B0604020202020204" pitchFamily="34" charset="0"/>
              </a:rPr>
              <a:t>This </a:t>
            </a:r>
            <a:r>
              <a:rPr lang="en-US" sz="1800" dirty="0">
                <a:latin typeface="Arial" panose="020B0604020202020204" pitchFamily="34" charset="0"/>
                <a:cs typeface="Arial" panose="020B0604020202020204" pitchFamily="34" charset="0"/>
              </a:rPr>
              <a:t>combination of CLI tools empowers you to efficiently manage your AWS resources, interact with Kubernetes clusters, and create and maintain EKS clusters with ease</a:t>
            </a:r>
            <a:r>
              <a:rPr lang="en-US"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55968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2400" b="1" dirty="0" smtClean="0">
                <a:latin typeface="Arial Black" panose="020B0A04020102020204" pitchFamily="34" charset="0"/>
              </a:rPr>
              <a:t>Auto-scaling </a:t>
            </a:r>
            <a:r>
              <a:rPr lang="en-US" sz="2400" dirty="0" smtClean="0">
                <a:latin typeface="Arial Black" panose="020B0A04020102020204" pitchFamily="34" charset="0"/>
                <a:cs typeface="Arial" panose="020B0604020202020204" pitchFamily="34" charset="0"/>
              </a:rPr>
              <a:t>Architecture</a:t>
            </a:r>
          </a:p>
        </p:txBody>
      </p:sp>
      <p:pic>
        <p:nvPicPr>
          <p:cNvPr id="4" name="Picture 3"/>
          <p:cNvPicPr>
            <a:picLocks noChangeAspect="1"/>
          </p:cNvPicPr>
          <p:nvPr/>
        </p:nvPicPr>
        <p:blipFill>
          <a:blip r:embed="rId2"/>
          <a:stretch>
            <a:fillRect/>
          </a:stretch>
        </p:blipFill>
        <p:spPr>
          <a:xfrm>
            <a:off x="822391" y="983088"/>
            <a:ext cx="9925050" cy="5419725"/>
          </a:xfrm>
          <a:prstGeom prst="rect">
            <a:avLst/>
          </a:prstGeom>
        </p:spPr>
      </p:pic>
    </p:spTree>
    <p:extLst>
      <p:ext uri="{BB962C8B-B14F-4D97-AF65-F5344CB8AC3E}">
        <p14:creationId xmlns:p14="http://schemas.microsoft.com/office/powerpoint/2010/main" val="494735154"/>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0" y="0"/>
            <a:ext cx="12191999" cy="6810079"/>
          </a:xfrm>
          <a:prstGeom prst="rect">
            <a:avLst/>
          </a:prstGeom>
        </p:spPr>
      </p:pic>
    </p:spTree>
    <p:extLst>
      <p:ext uri="{BB962C8B-B14F-4D97-AF65-F5344CB8AC3E}">
        <p14:creationId xmlns:p14="http://schemas.microsoft.com/office/powerpoint/2010/main" val="12675513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sz="2400" dirty="0">
                <a:effectLst/>
                <a:latin typeface="Arial Black" panose="020B0A04020102020204" pitchFamily="34" charset="0"/>
              </a:rPr>
              <a:t>Two types of scaling</a:t>
            </a:r>
          </a:p>
          <a:p>
            <a:r>
              <a:rPr lang="en-US" sz="2400" dirty="0">
                <a:effectLst/>
                <a:latin typeface="Arial Black" panose="020B0A04020102020204" pitchFamily="34" charset="0"/>
              </a:rPr>
              <a:t>Horizontal and Vertical scaling</a:t>
            </a:r>
          </a:p>
          <a:p>
            <a:r>
              <a:rPr lang="en-US" b="1" dirty="0">
                <a:effectLst/>
                <a:latin typeface="Arial Black" panose="020B0A04020102020204" pitchFamily="34" charset="0"/>
              </a:rPr>
              <a:t>Horizontal scaling</a:t>
            </a:r>
            <a:r>
              <a:rPr lang="en-US" b="1" dirty="0">
                <a:effectLst/>
              </a:rPr>
              <a:t>:</a:t>
            </a:r>
            <a:r>
              <a:rPr lang="en-US" dirty="0">
                <a:effectLst/>
              </a:rPr>
              <a:t> </a:t>
            </a:r>
          </a:p>
          <a:p>
            <a:r>
              <a:rPr lang="en-US" dirty="0">
                <a:effectLst/>
                <a:latin typeface="Arial" panose="020B0604020202020204" pitchFamily="34" charset="0"/>
                <a:cs typeface="Arial" panose="020B0604020202020204" pitchFamily="34" charset="0"/>
              </a:rPr>
              <a:t>The increasing or decreasing the number of VM instances. It auto-scales horizontally and sometimes called as Scale-out or Scale in scaling.</a:t>
            </a:r>
          </a:p>
          <a:p>
            <a:r>
              <a:rPr lang="en-US" b="1" dirty="0">
                <a:effectLst/>
                <a:latin typeface="Arial Black" panose="020B0A04020102020204" pitchFamily="34" charset="0"/>
              </a:rPr>
              <a:t>Vertical scaling:</a:t>
            </a:r>
            <a:r>
              <a:rPr lang="en-US" dirty="0">
                <a:effectLst/>
              </a:rPr>
              <a:t> </a:t>
            </a:r>
          </a:p>
          <a:p>
            <a:r>
              <a:rPr lang="en-US" dirty="0">
                <a:effectLst/>
                <a:latin typeface="Arial" panose="020B0604020202020204" pitchFamily="34" charset="0"/>
                <a:cs typeface="Arial" panose="020B0604020202020204" pitchFamily="34" charset="0"/>
              </a:rPr>
              <a:t>In this, we keep the same numbers of VMs but make VM more or less powerful. Power is measured as memory, CPU speed, disk space, etc. It is limited by the availability of larger hardware within the same region and usually requires a VM to start and stop. This is sometimes called Scale up or scale downscaling. Below are the steps to achieve vertical scaling.</a:t>
            </a:r>
          </a:p>
          <a:p>
            <a:pPr lvl="1"/>
            <a:r>
              <a:rPr lang="en-US" sz="2000" dirty="0">
                <a:effectLst/>
                <a:latin typeface="Arial" panose="020B0604020202020204" pitchFamily="34" charset="0"/>
                <a:cs typeface="Arial" panose="020B0604020202020204" pitchFamily="34" charset="0"/>
              </a:rPr>
              <a:t>Setup Azure automation account</a:t>
            </a:r>
          </a:p>
          <a:p>
            <a:pPr lvl="1"/>
            <a:r>
              <a:rPr lang="en-US" sz="2000" dirty="0">
                <a:effectLst/>
                <a:latin typeface="Arial" panose="020B0604020202020204" pitchFamily="34" charset="0"/>
                <a:cs typeface="Arial" panose="020B0604020202020204" pitchFamily="34" charset="0"/>
              </a:rPr>
              <a:t>Import the Azure Automation Vertical scale </a:t>
            </a:r>
            <a:r>
              <a:rPr lang="en-US" sz="2000" dirty="0" err="1">
                <a:effectLst/>
                <a:latin typeface="Arial" panose="020B0604020202020204" pitchFamily="34" charset="0"/>
                <a:cs typeface="Arial" panose="020B0604020202020204" pitchFamily="34" charset="0"/>
              </a:rPr>
              <a:t>runbooks</a:t>
            </a:r>
            <a:r>
              <a:rPr lang="en-US" sz="2000" dirty="0">
                <a:effectLst/>
                <a:latin typeface="Arial" panose="020B0604020202020204" pitchFamily="34" charset="0"/>
                <a:cs typeface="Arial" panose="020B0604020202020204" pitchFamily="34" charset="0"/>
              </a:rPr>
              <a:t> into our subscriptions.</a:t>
            </a:r>
          </a:p>
          <a:p>
            <a:pPr lvl="1"/>
            <a:r>
              <a:rPr lang="en-US" sz="2000" dirty="0">
                <a:effectLst/>
                <a:latin typeface="Arial" panose="020B0604020202020204" pitchFamily="34" charset="0"/>
                <a:cs typeface="Arial" panose="020B0604020202020204" pitchFamily="34" charset="0"/>
              </a:rPr>
              <a:t>Add a </a:t>
            </a:r>
            <a:r>
              <a:rPr lang="en-US" sz="2000" dirty="0" err="1">
                <a:effectLst/>
                <a:latin typeface="Arial" panose="020B0604020202020204" pitchFamily="34" charset="0"/>
                <a:cs typeface="Arial" panose="020B0604020202020204" pitchFamily="34" charset="0"/>
              </a:rPr>
              <a:t>webhook</a:t>
            </a:r>
            <a:r>
              <a:rPr lang="en-US" sz="2000" dirty="0">
                <a:effectLst/>
                <a:latin typeface="Arial" panose="020B0604020202020204" pitchFamily="34" charset="0"/>
                <a:cs typeface="Arial" panose="020B0604020202020204" pitchFamily="34" charset="0"/>
              </a:rPr>
              <a:t> to our network.</a:t>
            </a:r>
          </a:p>
          <a:p>
            <a:pPr lvl="1"/>
            <a:r>
              <a:rPr lang="en-US" sz="2000" dirty="0">
                <a:effectLst/>
                <a:latin typeface="Arial" panose="020B0604020202020204" pitchFamily="34" charset="0"/>
                <a:cs typeface="Arial" panose="020B0604020202020204" pitchFamily="34" charset="0"/>
              </a:rPr>
              <a:t>Add an alert to our Virtual Machine.</a:t>
            </a:r>
          </a:p>
          <a:p>
            <a:endParaRPr lang="en-IN" dirty="0"/>
          </a:p>
        </p:txBody>
      </p:sp>
    </p:spTree>
    <p:extLst>
      <p:ext uri="{BB962C8B-B14F-4D97-AF65-F5344CB8AC3E}">
        <p14:creationId xmlns:p14="http://schemas.microsoft.com/office/powerpoint/2010/main" val="409794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48" y="22166"/>
            <a:ext cx="12173751" cy="6835833"/>
          </a:xfrm>
        </p:spPr>
        <p:txBody>
          <a:bodyPr/>
          <a:lstStyle/>
          <a:p>
            <a:pPr marL="0" indent="0" fontAlgn="base">
              <a:buNone/>
            </a:pPr>
            <a:r>
              <a:rPr lang="en-US" sz="2400" b="1" dirty="0">
                <a:effectLst/>
                <a:latin typeface="Arial Black" panose="020B0A04020102020204" pitchFamily="34" charset="0"/>
              </a:rPr>
              <a:t>Key Components of Auto </a:t>
            </a:r>
            <a:r>
              <a:rPr lang="en-US" sz="2400" b="1" dirty="0" smtClean="0">
                <a:effectLst/>
                <a:latin typeface="Arial Black" panose="020B0A04020102020204" pitchFamily="34" charset="0"/>
              </a:rPr>
              <a:t>Scaling:</a:t>
            </a:r>
            <a:endParaRPr lang="en-US" sz="2400" b="1" dirty="0">
              <a:effectLst/>
              <a:latin typeface="Arial Black" panose="020B0A04020102020204" pitchFamily="34" charset="0"/>
            </a:endParaRPr>
          </a:p>
          <a:p>
            <a:pPr fontAlgn="base"/>
            <a:r>
              <a:rPr lang="en-US" sz="2400" b="1" dirty="0" smtClean="0">
                <a:effectLst/>
                <a:latin typeface="Arial Black" panose="020B0A04020102020204" pitchFamily="34" charset="0"/>
              </a:rPr>
              <a:t>Launch </a:t>
            </a:r>
            <a:r>
              <a:rPr lang="en-US" sz="2400" b="1" dirty="0">
                <a:effectLst/>
                <a:latin typeface="Arial Black" panose="020B0A04020102020204" pitchFamily="34" charset="0"/>
              </a:rPr>
              <a:t>Configuration</a:t>
            </a:r>
            <a:r>
              <a:rPr lang="en-US" sz="2400" dirty="0">
                <a:effectLst/>
                <a:latin typeface="Arial Black" panose="020B0A04020102020204" pitchFamily="34" charset="0"/>
              </a:rPr>
              <a:t>:</a:t>
            </a:r>
            <a:r>
              <a:rPr lang="en-US" dirty="0">
                <a:effectLst/>
              </a:rPr>
              <a:t> </a:t>
            </a:r>
            <a:r>
              <a:rPr lang="en-US" dirty="0">
                <a:effectLst/>
                <a:latin typeface="Arial" panose="020B0604020202020204" pitchFamily="34" charset="0"/>
                <a:cs typeface="Arial" panose="020B0604020202020204" pitchFamily="34" charset="0"/>
              </a:rPr>
              <a:t>This sets the guidelines for the instances that Auto Scaling will launch. It includes details like the Amazon Machine Image (AMI), instance type, key pair, security groups, and block device mapping.</a:t>
            </a:r>
          </a:p>
          <a:p>
            <a:pPr fontAlgn="base"/>
            <a:r>
              <a:rPr lang="en-US" sz="2400" b="1" dirty="0" smtClean="0">
                <a:effectLst/>
                <a:latin typeface="Arial Black" panose="020B0A04020102020204" pitchFamily="34" charset="0"/>
              </a:rPr>
              <a:t>Auto </a:t>
            </a:r>
            <a:r>
              <a:rPr lang="en-US" sz="2400" b="1" dirty="0">
                <a:effectLst/>
                <a:latin typeface="Arial Black" panose="020B0A04020102020204" pitchFamily="34" charset="0"/>
              </a:rPr>
              <a:t>Scaling Groups (ASG)</a:t>
            </a:r>
            <a:r>
              <a:rPr lang="en-US" sz="2400" dirty="0">
                <a:effectLst/>
                <a:latin typeface="Arial Black" panose="020B0A04020102020204" pitchFamily="34" charset="0"/>
              </a:rPr>
              <a:t>: </a:t>
            </a:r>
            <a:r>
              <a:rPr lang="en-US" dirty="0">
                <a:effectLst/>
                <a:latin typeface="Arial" panose="020B0604020202020204" pitchFamily="34" charset="0"/>
                <a:cs typeface="Arial" panose="020B0604020202020204" pitchFamily="34" charset="0"/>
              </a:rPr>
              <a:t>ASGs are groups of instances that Auto Scaling manages together. They specify the minimum, maximum, and desired number of instances, along with the scaling policies that dictate how to adjust the number of instances</a:t>
            </a:r>
            <a:r>
              <a:rPr lang="en-US" dirty="0">
                <a:effectLst/>
              </a:rPr>
              <a:t>.</a:t>
            </a:r>
          </a:p>
          <a:p>
            <a:pPr fontAlgn="base"/>
            <a:r>
              <a:rPr lang="en-US" sz="2400" b="1" dirty="0">
                <a:effectLst/>
                <a:latin typeface="Arial Black" panose="020B0A04020102020204" pitchFamily="34" charset="0"/>
              </a:rPr>
              <a:t>Scaling Policies</a:t>
            </a:r>
            <a:r>
              <a:rPr lang="en-US" sz="2400" dirty="0">
                <a:effectLst/>
                <a:latin typeface="Arial Black" panose="020B0A04020102020204" pitchFamily="34" charset="0"/>
              </a:rPr>
              <a:t>: </a:t>
            </a:r>
            <a:r>
              <a:rPr lang="en-US" dirty="0">
                <a:effectLst/>
                <a:latin typeface="Arial" panose="020B0604020202020204" pitchFamily="34" charset="0"/>
                <a:cs typeface="Arial" panose="020B0604020202020204" pitchFamily="34" charset="0"/>
              </a:rPr>
              <a:t>These rules determine when and how Auto Scaling should add or remove instances in an ASG based on certain metrics, such as CPU usage, network traffic, or custom metrics from </a:t>
            </a:r>
            <a:r>
              <a:rPr lang="en-US" dirty="0" err="1">
                <a:effectLst/>
                <a:latin typeface="Arial" panose="020B0604020202020204" pitchFamily="34" charset="0"/>
                <a:cs typeface="Arial" panose="020B0604020202020204" pitchFamily="34" charset="0"/>
              </a:rPr>
              <a:t>CloudWatch</a:t>
            </a:r>
            <a:r>
              <a:rPr lang="en-US" dirty="0">
                <a:effectLst/>
                <a:latin typeface="Arial" panose="020B0604020202020204" pitchFamily="34" charset="0"/>
                <a:cs typeface="Arial" panose="020B0604020202020204" pitchFamily="34" charset="0"/>
              </a:rPr>
              <a:t>.</a:t>
            </a:r>
          </a:p>
          <a:p>
            <a:pPr fontAlgn="base"/>
            <a:r>
              <a:rPr lang="en-US" b="1" dirty="0">
                <a:effectLst/>
                <a:latin typeface="Arial Black" panose="020B0A04020102020204" pitchFamily="34" charset="0"/>
              </a:rPr>
              <a:t>Scaling </a:t>
            </a:r>
            <a:r>
              <a:rPr lang="en-US" b="1" dirty="0" err="1" smtClean="0">
                <a:effectLst/>
                <a:latin typeface="Arial Black" panose="020B0A04020102020204" pitchFamily="34" charset="0"/>
              </a:rPr>
              <a:t>Cooldowns</a:t>
            </a:r>
            <a:r>
              <a:rPr lang="en-US" dirty="0">
                <a:effectLst/>
                <a:latin typeface="Arial Black" panose="020B0A04020102020204" pitchFamily="34" charset="0"/>
              </a:rPr>
              <a:t>:</a:t>
            </a:r>
            <a:r>
              <a:rPr lang="en-US" dirty="0" smtClean="0">
                <a:effectLst/>
                <a:latin typeface="Arial Black" panose="020B0A04020102020204" pitchFamily="34" charset="0"/>
              </a:rPr>
              <a:t> </a:t>
            </a:r>
            <a:r>
              <a:rPr lang="en-US" dirty="0" err="1">
                <a:effectLst/>
                <a:latin typeface="Arial" panose="020B0604020202020204" pitchFamily="34" charset="0"/>
                <a:cs typeface="Arial" panose="020B0604020202020204" pitchFamily="34" charset="0"/>
              </a:rPr>
              <a:t>Cooldown</a:t>
            </a:r>
            <a:r>
              <a:rPr lang="en-US" dirty="0">
                <a:effectLst/>
                <a:latin typeface="Arial" panose="020B0604020202020204" pitchFamily="34" charset="0"/>
                <a:cs typeface="Arial" panose="020B0604020202020204" pitchFamily="34" charset="0"/>
              </a:rPr>
              <a:t> periods help prevent sudden changes in the number of instances by imposing a waiting period between scaling actions. This stabilizes the system and minimizes unnecessary adjustments</a:t>
            </a:r>
            <a:r>
              <a:rPr lang="en-US" dirty="0">
                <a:effectLst/>
              </a:rPr>
              <a:t>.</a:t>
            </a:r>
          </a:p>
          <a:p>
            <a:pPr fontAlgn="base"/>
            <a:r>
              <a:rPr lang="en-US" b="1" dirty="0">
                <a:effectLst/>
                <a:latin typeface="Arial Black" panose="020B0A04020102020204" pitchFamily="34" charset="0"/>
              </a:rPr>
              <a:t>Health Checks</a:t>
            </a:r>
            <a:r>
              <a:rPr lang="en-US" dirty="0">
                <a:effectLst/>
              </a:rPr>
              <a:t>: </a:t>
            </a:r>
            <a:r>
              <a:rPr lang="en-US" dirty="0">
                <a:effectLst/>
                <a:latin typeface="Arial" panose="020B0604020202020204" pitchFamily="34" charset="0"/>
                <a:cs typeface="Arial" panose="020B0604020202020204" pitchFamily="34" charset="0"/>
              </a:rPr>
              <a:t>Auto Scaling conducts health checks on instances to make sure they are operating correctly. If an instance fails a health check, it is terminated and replaced with a functioning one</a:t>
            </a:r>
            <a:r>
              <a:rPr lang="en-US" dirty="0" smtClean="0">
                <a:effectLst/>
                <a:latin typeface="Arial" panose="020B0604020202020204" pitchFamily="34" charset="0"/>
                <a:cs typeface="Arial" panose="020B0604020202020204" pitchFamily="34" charset="0"/>
              </a:rPr>
              <a:t>.</a:t>
            </a:r>
            <a:endParaRPr lang="en-US"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5359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740"/>
            <a:ext cx="12192000" cy="6845260"/>
          </a:xfrm>
        </p:spPr>
        <p:txBody>
          <a:bodyPr/>
          <a:lstStyle/>
          <a:p>
            <a:pPr marL="0" indent="0">
              <a:buNone/>
            </a:pPr>
            <a:r>
              <a:rPr lang="en-IN" sz="2800" dirty="0" err="1" smtClean="0">
                <a:latin typeface="Arial Black" panose="020B0A04020102020204" pitchFamily="34" charset="0"/>
              </a:rPr>
              <a:t>Awscli</a:t>
            </a:r>
            <a:r>
              <a:rPr lang="en-IN" sz="2800" dirty="0" smtClean="0">
                <a:latin typeface="Arial Black" panose="020B0A04020102020204" pitchFamily="34" charset="0"/>
              </a:rPr>
              <a:t>:</a:t>
            </a:r>
          </a:p>
          <a:p>
            <a:pPr marL="0" indent="0">
              <a:buNone/>
            </a:pPr>
            <a:r>
              <a:rPr lang="en-US" sz="1800" b="1" dirty="0" smtClean="0">
                <a:latin typeface="Arial" panose="020B0604020202020204" pitchFamily="34" charset="0"/>
                <a:cs typeface="Arial" panose="020B0604020202020204" pitchFamily="34" charset="0"/>
              </a:rPr>
              <a:t>    AWS </a:t>
            </a:r>
            <a:r>
              <a:rPr lang="en-US" sz="1800" b="1" dirty="0">
                <a:latin typeface="Arial" panose="020B0604020202020204" pitchFamily="34" charset="0"/>
                <a:cs typeface="Arial" panose="020B0604020202020204" pitchFamily="34" charset="0"/>
              </a:rPr>
              <a:t>CLI (Amazon Web Services Command Line Interface)</a:t>
            </a:r>
            <a:r>
              <a:rPr lang="en-US" sz="1800" dirty="0">
                <a:latin typeface="Arial" panose="020B0604020202020204" pitchFamily="34" charset="0"/>
                <a:cs typeface="Arial" panose="020B0604020202020204" pitchFamily="34" charset="0"/>
              </a:rPr>
              <a:t> is a unified tool provided by Amazon Web Services (AWS) to manage AWS services and resources from the command line. It allows users to interact with AWS services directly through their terminal or command prompt, providing a powerful alternative to the AWS Management Console for performing </a:t>
            </a:r>
            <a:r>
              <a:rPr lang="en-US" sz="1800" dirty="0" smtClean="0">
                <a:latin typeface="Arial" panose="020B0604020202020204" pitchFamily="34" charset="0"/>
                <a:cs typeface="Arial" panose="020B0604020202020204" pitchFamily="34" charset="0"/>
              </a:rPr>
              <a:t>various tasks.</a:t>
            </a:r>
          </a:p>
          <a:p>
            <a:pPr marL="0" indent="0">
              <a:buNone/>
            </a:pPr>
            <a:r>
              <a:rPr lang="en-US" b="1" dirty="0" smtClean="0">
                <a:latin typeface="Arial Black" panose="020B0A04020102020204" pitchFamily="34" charset="0"/>
              </a:rPr>
              <a:t>Key </a:t>
            </a:r>
            <a:r>
              <a:rPr lang="en-US" b="1" dirty="0">
                <a:latin typeface="Arial Black" panose="020B0A04020102020204" pitchFamily="34" charset="0"/>
              </a:rPr>
              <a:t>Features of AWS CLI:</a:t>
            </a:r>
          </a:p>
          <a:p>
            <a:r>
              <a:rPr lang="en-US" b="1" dirty="0">
                <a:latin typeface="Arial Black" panose="020B0A04020102020204" pitchFamily="34" charset="0"/>
              </a:rPr>
              <a:t>Command-Line Access</a:t>
            </a:r>
            <a:r>
              <a:rPr lang="en-US" dirty="0">
                <a:latin typeface="Arial Black" panose="020B0A04020102020204" pitchFamily="34" charset="0"/>
              </a:rPr>
              <a:t>:</a:t>
            </a:r>
            <a:r>
              <a:rPr lang="en-US" sz="1800" dirty="0"/>
              <a:t> </a:t>
            </a:r>
            <a:endParaRPr lang="en-US" sz="1800" dirty="0" smtClean="0"/>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AWS </a:t>
            </a:r>
            <a:r>
              <a:rPr lang="en-US" sz="1800" dirty="0">
                <a:latin typeface="Arial" panose="020B0604020202020204" pitchFamily="34" charset="0"/>
                <a:cs typeface="Arial" panose="020B0604020202020204" pitchFamily="34" charset="0"/>
              </a:rPr>
              <a:t>CLI provides command-line tools for managing and interacting with various AWS services such as EC2 (Elastic Compute Cloud), S3 (Simple Storage Service), IAM (Identity and Access Management), Lambda, and more.</a:t>
            </a:r>
          </a:p>
          <a:p>
            <a:r>
              <a:rPr lang="en-US" b="1" dirty="0">
                <a:latin typeface="Arial Black" panose="020B0A04020102020204" pitchFamily="34" charset="0"/>
              </a:rPr>
              <a:t>Automation</a:t>
            </a:r>
            <a:r>
              <a:rPr lang="en-US" dirty="0" smtClean="0">
                <a:latin typeface="Arial Black" panose="020B0A04020102020204" pitchFamily="34" charset="0"/>
              </a:rPr>
              <a:t>:</a:t>
            </a:r>
          </a:p>
          <a:p>
            <a:pPr marL="0" indent="0">
              <a:buNone/>
            </a:pPr>
            <a:r>
              <a:rPr lang="en-US" sz="1800" dirty="0" smtClean="0"/>
              <a:t>    </a:t>
            </a:r>
            <a:r>
              <a:rPr lang="en-US" sz="1800" dirty="0" smtClean="0">
                <a:latin typeface="Arial" panose="020B0604020202020204" pitchFamily="34" charset="0"/>
                <a:cs typeface="Arial" panose="020B0604020202020204" pitchFamily="34" charset="0"/>
              </a:rPr>
              <a:t>It </a:t>
            </a:r>
            <a:r>
              <a:rPr lang="en-US" sz="1800" dirty="0">
                <a:latin typeface="Arial" panose="020B0604020202020204" pitchFamily="34" charset="0"/>
                <a:cs typeface="Arial" panose="020B0604020202020204" pitchFamily="34" charset="0"/>
              </a:rPr>
              <a:t>helps automate AWS service management by scripting commands and integrating AWS actions into CI/CD pipelines. For example, you can create, manage, and terminate instances, upload files to S3, or manage IAM users and policies—all using simple CLI commands.</a:t>
            </a:r>
          </a:p>
          <a:p>
            <a:r>
              <a:rPr lang="en-US" b="1" dirty="0">
                <a:latin typeface="Arial Black" panose="020B0A04020102020204" pitchFamily="34" charset="0"/>
              </a:rPr>
              <a:t>Cross-Platform</a:t>
            </a:r>
            <a:r>
              <a:rPr lang="en-US" sz="1800" dirty="0" smtClean="0"/>
              <a:t>:</a:t>
            </a:r>
          </a:p>
          <a:p>
            <a:pPr marL="0" indent="0">
              <a:buNone/>
            </a:pPr>
            <a:r>
              <a:rPr lang="en-US" sz="1800" dirty="0" smtClean="0"/>
              <a:t>    </a:t>
            </a:r>
            <a:r>
              <a:rPr lang="en-US" sz="1800" dirty="0" smtClean="0">
                <a:latin typeface="Arial" panose="020B0604020202020204" pitchFamily="34" charset="0"/>
                <a:cs typeface="Arial" panose="020B0604020202020204" pitchFamily="34" charset="0"/>
              </a:rPr>
              <a:t>AWS </a:t>
            </a:r>
            <a:r>
              <a:rPr lang="en-US" sz="1800" dirty="0">
                <a:latin typeface="Arial" panose="020B0604020202020204" pitchFamily="34" charset="0"/>
                <a:cs typeface="Arial" panose="020B0604020202020204" pitchFamily="34" charset="0"/>
              </a:rPr>
              <a:t>CLI is available for multiple platforms, including </a:t>
            </a:r>
            <a:r>
              <a:rPr lang="en-US" sz="1800" dirty="0" err="1">
                <a:latin typeface="Arial" panose="020B0604020202020204" pitchFamily="34" charset="0"/>
                <a:cs typeface="Arial" panose="020B0604020202020204" pitchFamily="34" charset="0"/>
              </a:rPr>
              <a:t>macOS</a:t>
            </a:r>
            <a:r>
              <a:rPr lang="en-US" sz="1800" dirty="0">
                <a:latin typeface="Arial" panose="020B0604020202020204" pitchFamily="34" charset="0"/>
                <a:cs typeface="Arial" panose="020B0604020202020204" pitchFamily="34" charset="0"/>
              </a:rPr>
              <a:t>, Linux, and Windows, making it widely accessible</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5293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55000" lnSpcReduction="20000"/>
          </a:bodyPr>
          <a:lstStyle/>
          <a:p>
            <a:pPr marL="0" indent="0">
              <a:buNone/>
            </a:pPr>
            <a:r>
              <a:rPr lang="en-US" sz="2900" dirty="0">
                <a:latin typeface="Arial Black" panose="020B0A04020102020204" pitchFamily="34" charset="0"/>
              </a:rPr>
              <a:t>Configuration: </a:t>
            </a:r>
            <a:endParaRPr lang="en-US" sz="2900" dirty="0" smtClean="0">
              <a:latin typeface="Arial Black" panose="020B0A04020102020204" pitchFamily="34" charset="0"/>
            </a:endParaRPr>
          </a:p>
          <a:p>
            <a:r>
              <a:rPr lang="en-US" sz="3300" dirty="0" smtClean="0">
                <a:latin typeface="Arial Black" panose="020B0A04020102020204" pitchFamily="34" charset="0"/>
              </a:rPr>
              <a:t>After </a:t>
            </a:r>
            <a:r>
              <a:rPr lang="en-US" sz="3300" dirty="0">
                <a:latin typeface="Arial Black" panose="020B0A04020102020204" pitchFamily="34" charset="0"/>
              </a:rPr>
              <a:t>installation</a:t>
            </a:r>
            <a:r>
              <a:rPr lang="en-US" sz="2600" dirty="0">
                <a:latin typeface="Arial" panose="020B0604020202020204" pitchFamily="34" charset="0"/>
                <a:cs typeface="Arial" panose="020B0604020202020204" pitchFamily="34" charset="0"/>
              </a:rPr>
              <a:t>, the AWS CLI requires configuration, where you set up access keys, region, and output format to interact with AWS resources. This can be done via the </a:t>
            </a:r>
            <a:r>
              <a:rPr lang="en-US" sz="2600" dirty="0" err="1">
                <a:latin typeface="Arial" panose="020B0604020202020204" pitchFamily="34" charset="0"/>
                <a:cs typeface="Arial" panose="020B0604020202020204" pitchFamily="34" charset="0"/>
              </a:rPr>
              <a:t>aws</a:t>
            </a:r>
            <a:r>
              <a:rPr lang="en-US" sz="2600" dirty="0">
                <a:latin typeface="Arial" panose="020B0604020202020204" pitchFamily="34" charset="0"/>
                <a:cs typeface="Arial" panose="020B0604020202020204" pitchFamily="34" charset="0"/>
              </a:rPr>
              <a:t> configure command, which will prompt you to enter</a:t>
            </a:r>
            <a:r>
              <a:rPr lang="en-US" sz="2600" dirty="0" smtClean="0">
                <a:latin typeface="Arial" panose="020B0604020202020204" pitchFamily="34" charset="0"/>
                <a:cs typeface="Arial" panose="020B0604020202020204" pitchFamily="34" charset="0"/>
              </a:rPr>
              <a:t>:</a:t>
            </a:r>
          </a:p>
          <a:p>
            <a:r>
              <a:rPr lang="en-US" sz="2600" dirty="0" smtClean="0">
                <a:latin typeface="Arial" panose="020B0604020202020204" pitchFamily="34" charset="0"/>
                <a:cs typeface="Arial" panose="020B0604020202020204" pitchFamily="34" charset="0"/>
              </a:rPr>
              <a:t>AWS </a:t>
            </a:r>
            <a:r>
              <a:rPr lang="en-US" sz="2600" dirty="0">
                <a:latin typeface="Arial" panose="020B0604020202020204" pitchFamily="34" charset="0"/>
                <a:cs typeface="Arial" panose="020B0604020202020204" pitchFamily="34" charset="0"/>
              </a:rPr>
              <a:t>Access Key </a:t>
            </a:r>
            <a:r>
              <a:rPr lang="en-US" sz="2600" dirty="0" smtClean="0">
                <a:latin typeface="Arial" panose="020B0604020202020204" pitchFamily="34" charset="0"/>
                <a:cs typeface="Arial" panose="020B0604020202020204" pitchFamily="34" charset="0"/>
              </a:rPr>
              <a:t>ID</a:t>
            </a:r>
          </a:p>
          <a:p>
            <a:r>
              <a:rPr lang="en-US" sz="2600" dirty="0" smtClean="0">
                <a:latin typeface="Arial" panose="020B0604020202020204" pitchFamily="34" charset="0"/>
                <a:cs typeface="Arial" panose="020B0604020202020204" pitchFamily="34" charset="0"/>
              </a:rPr>
              <a:t>AWS </a:t>
            </a:r>
            <a:r>
              <a:rPr lang="en-US" sz="2600" dirty="0">
                <a:latin typeface="Arial" panose="020B0604020202020204" pitchFamily="34" charset="0"/>
                <a:cs typeface="Arial" panose="020B0604020202020204" pitchFamily="34" charset="0"/>
              </a:rPr>
              <a:t>Secret Access </a:t>
            </a:r>
            <a:r>
              <a:rPr lang="en-US" sz="2600" dirty="0" smtClean="0">
                <a:latin typeface="Arial" panose="020B0604020202020204" pitchFamily="34" charset="0"/>
                <a:cs typeface="Arial" panose="020B0604020202020204" pitchFamily="34" charset="0"/>
              </a:rPr>
              <a:t>Key</a:t>
            </a:r>
          </a:p>
          <a:p>
            <a:r>
              <a:rPr lang="en-US" sz="2600" dirty="0" smtClean="0">
                <a:latin typeface="Arial" panose="020B0604020202020204" pitchFamily="34" charset="0"/>
                <a:cs typeface="Arial" panose="020B0604020202020204" pitchFamily="34" charset="0"/>
              </a:rPr>
              <a:t>Default </a:t>
            </a:r>
            <a:r>
              <a:rPr lang="en-US" sz="2600" dirty="0">
                <a:latin typeface="Arial" panose="020B0604020202020204" pitchFamily="34" charset="0"/>
                <a:cs typeface="Arial" panose="020B0604020202020204" pitchFamily="34" charset="0"/>
              </a:rPr>
              <a:t>region </a:t>
            </a:r>
            <a:r>
              <a:rPr lang="en-US" sz="2600" dirty="0" smtClean="0">
                <a:latin typeface="Arial" panose="020B0604020202020204" pitchFamily="34" charset="0"/>
                <a:cs typeface="Arial" panose="020B0604020202020204" pitchFamily="34" charset="0"/>
              </a:rPr>
              <a:t>name</a:t>
            </a:r>
          </a:p>
          <a:p>
            <a:r>
              <a:rPr lang="en-US" sz="2600" dirty="0" smtClean="0">
                <a:latin typeface="Arial" panose="020B0604020202020204" pitchFamily="34" charset="0"/>
                <a:cs typeface="Arial" panose="020B0604020202020204" pitchFamily="34" charset="0"/>
              </a:rPr>
              <a:t>Default </a:t>
            </a:r>
            <a:r>
              <a:rPr lang="en-US" sz="2600" dirty="0">
                <a:latin typeface="Arial" panose="020B0604020202020204" pitchFamily="34" charset="0"/>
                <a:cs typeface="Arial" panose="020B0604020202020204" pitchFamily="34" charset="0"/>
              </a:rPr>
              <a:t>output format (e.g., JSON, text, or table</a:t>
            </a:r>
            <a:r>
              <a:rPr lang="en-US" sz="2600" dirty="0" smtClean="0">
                <a:latin typeface="Arial" panose="020B0604020202020204" pitchFamily="34" charset="0"/>
                <a:cs typeface="Arial" panose="020B0604020202020204" pitchFamily="34" charset="0"/>
              </a:rPr>
              <a:t>)</a:t>
            </a:r>
          </a:p>
          <a:p>
            <a:r>
              <a:rPr lang="en-US" sz="3300" dirty="0" smtClean="0">
                <a:latin typeface="Arial Black" panose="020B0A04020102020204" pitchFamily="34" charset="0"/>
              </a:rPr>
              <a:t>Multi-Service </a:t>
            </a:r>
            <a:r>
              <a:rPr lang="en-US" sz="3300" dirty="0">
                <a:latin typeface="Arial Black" panose="020B0A04020102020204" pitchFamily="34" charset="0"/>
              </a:rPr>
              <a:t>Support</a:t>
            </a:r>
            <a:r>
              <a:rPr lang="en-US" sz="3300" dirty="0">
                <a:latin typeface="Arial Black" panose="020B0A040201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The AWS CLI provides access to a large number of AWS services, enabling operations on</a:t>
            </a:r>
            <a:r>
              <a:rPr lang="en-US" sz="2600" dirty="0" smtClean="0">
                <a:latin typeface="Arial" panose="020B0604020202020204" pitchFamily="34" charset="0"/>
                <a:cs typeface="Arial" panose="020B0604020202020204" pitchFamily="34" charset="0"/>
              </a:rPr>
              <a:t>:</a:t>
            </a:r>
          </a:p>
          <a:p>
            <a:r>
              <a:rPr lang="en-US" sz="2600" dirty="0" smtClean="0">
                <a:latin typeface="Arial" panose="020B0604020202020204" pitchFamily="34" charset="0"/>
                <a:cs typeface="Arial" panose="020B0604020202020204" pitchFamily="34" charset="0"/>
              </a:rPr>
              <a:t>Compute </a:t>
            </a:r>
            <a:r>
              <a:rPr lang="en-US" sz="2600" dirty="0">
                <a:latin typeface="Arial" panose="020B0604020202020204" pitchFamily="34" charset="0"/>
                <a:cs typeface="Arial" panose="020B0604020202020204" pitchFamily="34" charset="0"/>
              </a:rPr>
              <a:t>(e.g., EC2</a:t>
            </a:r>
            <a:r>
              <a:rPr lang="en-US" sz="2600" dirty="0" smtClean="0">
                <a:latin typeface="Arial" panose="020B0604020202020204" pitchFamily="34" charset="0"/>
                <a:cs typeface="Arial" panose="020B0604020202020204" pitchFamily="34" charset="0"/>
              </a:rPr>
              <a:t>)</a:t>
            </a:r>
          </a:p>
          <a:p>
            <a:r>
              <a:rPr lang="en-US" sz="2600" dirty="0" smtClean="0">
                <a:latin typeface="Arial" panose="020B0604020202020204" pitchFamily="34" charset="0"/>
                <a:cs typeface="Arial" panose="020B0604020202020204" pitchFamily="34" charset="0"/>
              </a:rPr>
              <a:t>Storage </a:t>
            </a:r>
            <a:r>
              <a:rPr lang="en-US" sz="2600" dirty="0">
                <a:latin typeface="Arial" panose="020B0604020202020204" pitchFamily="34" charset="0"/>
                <a:cs typeface="Arial" panose="020B0604020202020204" pitchFamily="34" charset="0"/>
              </a:rPr>
              <a:t>(e.g., S3, EBS</a:t>
            </a:r>
            <a:r>
              <a:rPr lang="en-US" sz="2600" dirty="0" smtClean="0">
                <a:latin typeface="Arial" panose="020B0604020202020204" pitchFamily="34" charset="0"/>
                <a:cs typeface="Arial" panose="020B0604020202020204" pitchFamily="34" charset="0"/>
              </a:rPr>
              <a:t>)</a:t>
            </a:r>
          </a:p>
          <a:p>
            <a:r>
              <a:rPr lang="en-US" sz="2600" dirty="0" smtClean="0">
                <a:latin typeface="Arial" panose="020B0604020202020204" pitchFamily="34" charset="0"/>
                <a:cs typeface="Arial" panose="020B0604020202020204" pitchFamily="34" charset="0"/>
              </a:rPr>
              <a:t>Networking </a:t>
            </a:r>
            <a:r>
              <a:rPr lang="en-US" sz="2600" dirty="0">
                <a:latin typeface="Arial" panose="020B0604020202020204" pitchFamily="34" charset="0"/>
                <a:cs typeface="Arial" panose="020B0604020202020204" pitchFamily="34" charset="0"/>
              </a:rPr>
              <a:t>(e.g., VPC</a:t>
            </a:r>
            <a:r>
              <a:rPr lang="en-US" sz="2600" dirty="0" smtClean="0">
                <a:latin typeface="Arial" panose="020B0604020202020204" pitchFamily="34" charset="0"/>
                <a:cs typeface="Arial" panose="020B0604020202020204" pitchFamily="34" charset="0"/>
              </a:rPr>
              <a:t>)</a:t>
            </a:r>
          </a:p>
          <a:p>
            <a:r>
              <a:rPr lang="en-US" sz="2600" dirty="0" smtClean="0">
                <a:latin typeface="Arial" panose="020B0604020202020204" pitchFamily="34" charset="0"/>
                <a:cs typeface="Arial" panose="020B0604020202020204" pitchFamily="34" charset="0"/>
              </a:rPr>
              <a:t>Security </a:t>
            </a:r>
            <a:r>
              <a:rPr lang="en-US" sz="2600" dirty="0">
                <a:latin typeface="Arial" panose="020B0604020202020204" pitchFamily="34" charset="0"/>
                <a:cs typeface="Arial" panose="020B0604020202020204" pitchFamily="34" charset="0"/>
              </a:rPr>
              <a:t>(e.g., IAM, Secrets Manager</a:t>
            </a:r>
            <a:r>
              <a:rPr lang="en-US" sz="2600" dirty="0" smtClean="0">
                <a:latin typeface="Arial" panose="020B0604020202020204" pitchFamily="34" charset="0"/>
                <a:cs typeface="Arial" panose="020B0604020202020204" pitchFamily="34" charset="0"/>
              </a:rPr>
              <a:t>)</a:t>
            </a:r>
          </a:p>
          <a:p>
            <a:r>
              <a:rPr lang="en-US" sz="2600" dirty="0" smtClean="0">
                <a:latin typeface="Arial" panose="020B0604020202020204" pitchFamily="34" charset="0"/>
                <a:cs typeface="Arial" panose="020B0604020202020204" pitchFamily="34" charset="0"/>
              </a:rPr>
              <a:t>Machine </a:t>
            </a:r>
            <a:r>
              <a:rPr lang="en-US" sz="2600" dirty="0">
                <a:latin typeface="Arial" panose="020B0604020202020204" pitchFamily="34" charset="0"/>
                <a:cs typeface="Arial" panose="020B0604020202020204" pitchFamily="34" charset="0"/>
              </a:rPr>
              <a:t>Learning (e.g., </a:t>
            </a:r>
            <a:r>
              <a:rPr lang="en-US" sz="2600" dirty="0" err="1">
                <a:latin typeface="Arial" panose="020B0604020202020204" pitchFamily="34" charset="0"/>
                <a:cs typeface="Arial" panose="020B0604020202020204" pitchFamily="34" charset="0"/>
              </a:rPr>
              <a:t>SageMaker</a:t>
            </a:r>
            <a:r>
              <a:rPr lang="en-US" sz="2600" dirty="0" smtClean="0">
                <a:latin typeface="Arial" panose="020B0604020202020204" pitchFamily="34" charset="0"/>
                <a:cs typeface="Arial" panose="020B0604020202020204" pitchFamily="34" charset="0"/>
              </a:rPr>
              <a:t>)</a:t>
            </a:r>
          </a:p>
          <a:p>
            <a:r>
              <a:rPr lang="en-US" sz="2600" dirty="0" smtClean="0">
                <a:latin typeface="Arial" panose="020B0604020202020204" pitchFamily="34" charset="0"/>
                <a:cs typeface="Arial" panose="020B0604020202020204" pitchFamily="34" charset="0"/>
              </a:rPr>
              <a:t>Databases </a:t>
            </a:r>
            <a:r>
              <a:rPr lang="en-US" sz="2600" dirty="0">
                <a:latin typeface="Arial" panose="020B0604020202020204" pitchFamily="34" charset="0"/>
                <a:cs typeface="Arial" panose="020B0604020202020204" pitchFamily="34" charset="0"/>
              </a:rPr>
              <a:t>(e.g., RDS, </a:t>
            </a:r>
            <a:r>
              <a:rPr lang="en-US" sz="2600" dirty="0" err="1">
                <a:latin typeface="Arial" panose="020B0604020202020204" pitchFamily="34" charset="0"/>
                <a:cs typeface="Arial" panose="020B0604020202020204" pitchFamily="34" charset="0"/>
              </a:rPr>
              <a:t>DynamoDB</a:t>
            </a:r>
            <a:r>
              <a:rPr lang="en-US" sz="2600" dirty="0" smtClean="0">
                <a:latin typeface="Arial" panose="020B0604020202020204" pitchFamily="34" charset="0"/>
                <a:cs typeface="Arial" panose="020B0604020202020204" pitchFamily="34" charset="0"/>
              </a:rPr>
              <a:t>)</a:t>
            </a:r>
          </a:p>
          <a:p>
            <a:r>
              <a:rPr lang="en-US" sz="2300" dirty="0" smtClean="0">
                <a:latin typeface="Arial" panose="020B0604020202020204" pitchFamily="34" charset="0"/>
                <a:cs typeface="Arial" panose="020B0604020202020204" pitchFamily="34" charset="0"/>
              </a:rPr>
              <a:t>And </a:t>
            </a:r>
            <a:r>
              <a:rPr lang="en-US" sz="2300" dirty="0">
                <a:latin typeface="Arial" panose="020B0604020202020204" pitchFamily="34" charset="0"/>
                <a:cs typeface="Arial" panose="020B0604020202020204" pitchFamily="34" charset="0"/>
              </a:rPr>
              <a:t>many </a:t>
            </a:r>
            <a:r>
              <a:rPr lang="en-US" sz="2300" dirty="0" smtClean="0">
                <a:latin typeface="Arial" panose="020B0604020202020204" pitchFamily="34" charset="0"/>
                <a:cs typeface="Arial" panose="020B0604020202020204" pitchFamily="34" charset="0"/>
              </a:rPr>
              <a:t>more</a:t>
            </a:r>
          </a:p>
          <a:p>
            <a:r>
              <a:rPr lang="en-US" sz="3300" dirty="0" smtClean="0">
                <a:latin typeface="Arial Black" panose="020B0A04020102020204" pitchFamily="34" charset="0"/>
              </a:rPr>
              <a:t>Interactive </a:t>
            </a:r>
            <a:r>
              <a:rPr lang="en-US" sz="3300" dirty="0">
                <a:latin typeface="Arial Black" panose="020B0A04020102020204" pitchFamily="34" charset="0"/>
              </a:rPr>
              <a:t>Commands</a:t>
            </a:r>
            <a:r>
              <a:rPr lang="en-US" sz="3300" dirty="0">
                <a:latin typeface="Arial Black" panose="020B0A040201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The AWS CLI allows for interactive shell usage, where you can issue commands one by one and get immediate results. Additionally, it supports batch commands for automating tasks like backups or updates across multiple resources</a:t>
            </a:r>
            <a:r>
              <a:rPr lang="en-US" sz="2600" dirty="0" smtClean="0">
                <a:latin typeface="Arial" panose="020B0604020202020204" pitchFamily="34" charset="0"/>
                <a:cs typeface="Arial" panose="020B0604020202020204" pitchFamily="34" charset="0"/>
              </a:rPr>
              <a:t>.</a:t>
            </a:r>
          </a:p>
          <a:p>
            <a:r>
              <a:rPr lang="en-US" sz="3300" dirty="0" smtClean="0">
                <a:latin typeface="Arial Black" panose="020B0A04020102020204" pitchFamily="34" charset="0"/>
              </a:rPr>
              <a:t>AWS </a:t>
            </a:r>
            <a:r>
              <a:rPr lang="en-US" sz="3300" dirty="0">
                <a:latin typeface="Arial Black" panose="020B0A04020102020204" pitchFamily="34" charset="0"/>
              </a:rPr>
              <a:t>CLI v2</a:t>
            </a:r>
            <a:r>
              <a:rPr lang="en-US" sz="3300" dirty="0">
                <a:latin typeface="Arial Black" panose="020B0A040201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The latest version (AWS CLI v2) includes features like better performance, improved installation experience, and support for additional services such as AWS SSO (Single Sign-On) and Session Manager.</a:t>
            </a: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0905132"/>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IN" dirty="0" smtClean="0">
                <a:latin typeface="Arial Black" panose="020B0A04020102020204" pitchFamily="34" charset="0"/>
              </a:rPr>
              <a:t>KUBECTL:</a:t>
            </a:r>
          </a:p>
          <a:p>
            <a:r>
              <a:rPr lang="en-US" sz="1600" dirty="0" err="1">
                <a:latin typeface="Arial" panose="020B0604020202020204" pitchFamily="34" charset="0"/>
                <a:cs typeface="Arial" panose="020B0604020202020204" pitchFamily="34" charset="0"/>
              </a:rPr>
              <a:t>kubectl</a:t>
            </a:r>
            <a:r>
              <a:rPr lang="en-US" sz="1600" dirty="0">
                <a:latin typeface="Arial" panose="020B0604020202020204" pitchFamily="34" charset="0"/>
                <a:cs typeface="Arial" panose="020B0604020202020204" pitchFamily="34" charset="0"/>
              </a:rPr>
              <a:t> is the command-line interface (CLI) tool for interacting with and managing Kubernetes clusters. Kubernetes is an open-source platform for automating the deployment, scaling, and management of containerized applications. </a:t>
            </a:r>
            <a:r>
              <a:rPr lang="en-US" sz="1600" dirty="0" err="1">
                <a:latin typeface="Arial" panose="020B0604020202020204" pitchFamily="34" charset="0"/>
                <a:cs typeface="Arial" panose="020B0604020202020204" pitchFamily="34" charset="0"/>
              </a:rPr>
              <a:t>kubectl</a:t>
            </a:r>
            <a:r>
              <a:rPr lang="en-US" sz="1600" dirty="0">
                <a:latin typeface="Arial" panose="020B0604020202020204" pitchFamily="34" charset="0"/>
                <a:cs typeface="Arial" panose="020B0604020202020204" pitchFamily="34" charset="0"/>
              </a:rPr>
              <a:t> is the primary tool for controlling </a:t>
            </a:r>
            <a:r>
              <a:rPr lang="en-US" sz="1600" dirty="0" smtClean="0">
                <a:latin typeface="Arial" panose="020B0604020202020204" pitchFamily="34" charset="0"/>
                <a:cs typeface="Arial" panose="020B0604020202020204" pitchFamily="34" charset="0"/>
              </a:rPr>
              <a:t>and </a:t>
            </a:r>
            <a:r>
              <a:rPr lang="en-US" sz="1600" dirty="0">
                <a:latin typeface="Arial" panose="020B0604020202020204" pitchFamily="34" charset="0"/>
                <a:cs typeface="Arial" panose="020B0604020202020204" pitchFamily="34" charset="0"/>
              </a:rPr>
              <a:t>managing Kubernetes clusters and resources</a:t>
            </a:r>
            <a:r>
              <a:rPr lang="en-US" sz="1600" dirty="0" smtClean="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Key Features of </a:t>
            </a:r>
            <a:r>
              <a:rPr lang="en-US" sz="1600" dirty="0" err="1">
                <a:latin typeface="Arial" panose="020B0604020202020204" pitchFamily="34" charset="0"/>
                <a:cs typeface="Arial" panose="020B0604020202020204" pitchFamily="34" charset="0"/>
              </a:rPr>
              <a:t>kubectl:Cluster</a:t>
            </a:r>
            <a:r>
              <a:rPr lang="en-US" sz="1600" dirty="0">
                <a:latin typeface="Arial" panose="020B0604020202020204" pitchFamily="34" charset="0"/>
                <a:cs typeface="Arial" panose="020B0604020202020204" pitchFamily="34" charset="0"/>
              </a:rPr>
              <a:t> Management</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You can use </a:t>
            </a:r>
            <a:r>
              <a:rPr lang="en-US" sz="1600" dirty="0" err="1">
                <a:latin typeface="Arial" panose="020B0604020202020204" pitchFamily="34" charset="0"/>
                <a:cs typeface="Arial" panose="020B0604020202020204" pitchFamily="34" charset="0"/>
              </a:rPr>
              <a:t>kubectl</a:t>
            </a:r>
            <a:r>
              <a:rPr lang="en-US" sz="1600" dirty="0">
                <a:latin typeface="Arial" panose="020B0604020202020204" pitchFamily="34" charset="0"/>
                <a:cs typeface="Arial" panose="020B0604020202020204" pitchFamily="34" charset="0"/>
              </a:rPr>
              <a:t> to connect to a Kubernetes cluster and manage its resources, such as pods, deployments, services, and more</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Resource </a:t>
            </a:r>
            <a:r>
              <a:rPr lang="en-US" sz="1600" dirty="0">
                <a:latin typeface="Arial" panose="020B0604020202020204" pitchFamily="34" charset="0"/>
                <a:cs typeface="Arial" panose="020B0604020202020204" pitchFamily="34" charset="0"/>
              </a:rPr>
              <a:t>Management</a:t>
            </a:r>
            <a:r>
              <a:rPr lang="en-US" sz="1600" dirty="0" smtClean="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kubectl</a:t>
            </a:r>
            <a:r>
              <a:rPr lang="en-US" sz="1600" dirty="0">
                <a:latin typeface="Arial" panose="020B0604020202020204" pitchFamily="34" charset="0"/>
                <a:cs typeface="Arial" panose="020B0604020202020204" pitchFamily="34" charset="0"/>
              </a:rPr>
              <a:t> allows you to create, view, update, and delete Kubernetes resources. It works with a wide range of Kubernetes objects, including</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Pods</a:t>
            </a:r>
          </a:p>
          <a:p>
            <a:r>
              <a:rPr lang="en-US" sz="1600" dirty="0" smtClean="0">
                <a:latin typeface="Arial" panose="020B0604020202020204" pitchFamily="34" charset="0"/>
                <a:cs typeface="Arial" panose="020B0604020202020204" pitchFamily="34" charset="0"/>
              </a:rPr>
              <a:t>Deployments</a:t>
            </a:r>
          </a:p>
          <a:p>
            <a:r>
              <a:rPr lang="en-US" sz="1600" dirty="0" smtClean="0">
                <a:latin typeface="Arial" panose="020B0604020202020204" pitchFamily="34" charset="0"/>
                <a:cs typeface="Arial" panose="020B0604020202020204" pitchFamily="34" charset="0"/>
              </a:rPr>
              <a:t>Services</a:t>
            </a:r>
          </a:p>
          <a:p>
            <a:r>
              <a:rPr lang="en-US" sz="1600" dirty="0" err="1" smtClean="0">
                <a:latin typeface="Arial" panose="020B0604020202020204" pitchFamily="34" charset="0"/>
                <a:cs typeface="Arial" panose="020B0604020202020204" pitchFamily="34" charset="0"/>
              </a:rPr>
              <a:t>Config</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Maps</a:t>
            </a:r>
          </a:p>
          <a:p>
            <a:r>
              <a:rPr lang="en-US" sz="1600" dirty="0" smtClean="0">
                <a:latin typeface="Arial" panose="020B0604020202020204" pitchFamily="34" charset="0"/>
                <a:cs typeface="Arial" panose="020B0604020202020204" pitchFamily="34" charset="0"/>
              </a:rPr>
              <a:t>Secrets</a:t>
            </a:r>
          </a:p>
          <a:p>
            <a:r>
              <a:rPr lang="en-US" sz="1600" dirty="0" smtClean="0">
                <a:latin typeface="Arial" panose="020B0604020202020204" pitchFamily="34" charset="0"/>
                <a:cs typeface="Arial" panose="020B0604020202020204" pitchFamily="34" charset="0"/>
              </a:rPr>
              <a:t>Namespaces</a:t>
            </a:r>
          </a:p>
          <a:p>
            <a:r>
              <a:rPr lang="en-US" sz="1600" dirty="0" smtClean="0">
                <a:latin typeface="Arial" panose="020B0604020202020204" pitchFamily="34" charset="0"/>
                <a:cs typeface="Arial" panose="020B0604020202020204" pitchFamily="34" charset="0"/>
              </a:rPr>
              <a:t>Ingresses</a:t>
            </a:r>
          </a:p>
          <a:p>
            <a:r>
              <a:rPr lang="en-US" sz="1600" dirty="0" smtClean="0">
                <a:latin typeface="Arial" panose="020B0604020202020204" pitchFamily="34" charset="0"/>
                <a:cs typeface="Arial" panose="020B0604020202020204" pitchFamily="34" charset="0"/>
              </a:rPr>
              <a:t>Volumes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18563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 y="41020"/>
            <a:ext cx="12192605" cy="6816979"/>
          </a:xfrm>
        </p:spPr>
        <p:txBody>
          <a:bodyPr/>
          <a:lstStyle/>
          <a:p>
            <a:pPr marL="0" indent="0">
              <a:buNone/>
            </a:pPr>
            <a:r>
              <a:rPr lang="en-US" dirty="0">
                <a:latin typeface="Arial Black" panose="020B0A04020102020204" pitchFamily="34" charset="0"/>
              </a:rPr>
              <a:t>Declarative and Imperative Commands</a:t>
            </a:r>
            <a:r>
              <a:rPr lang="en-US" dirty="0" smtClean="0">
                <a:latin typeface="Arial Black" panose="020B0A04020102020204" pitchFamily="34" charset="0"/>
              </a:rPr>
              <a:t>:</a:t>
            </a:r>
          </a:p>
          <a:p>
            <a:r>
              <a:rPr lang="en-US" dirty="0" smtClean="0">
                <a:latin typeface="Arial Black" panose="020B0A04020102020204" pitchFamily="34" charset="0"/>
                <a:cs typeface="Arial" panose="020B0604020202020204" pitchFamily="34" charset="0"/>
              </a:rPr>
              <a:t>Imperative </a:t>
            </a:r>
            <a:r>
              <a:rPr lang="en-US" dirty="0">
                <a:latin typeface="Arial Black" panose="020B0A04020102020204" pitchFamily="34" charset="0"/>
                <a:cs typeface="Arial" panose="020B0604020202020204" pitchFamily="34" charset="0"/>
              </a:rPr>
              <a:t>Commands</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    These </a:t>
            </a:r>
            <a:r>
              <a:rPr lang="en-US" sz="1800" dirty="0">
                <a:latin typeface="Arial" panose="020B0604020202020204" pitchFamily="34" charset="0"/>
                <a:cs typeface="Arial" panose="020B0604020202020204" pitchFamily="34" charset="0"/>
              </a:rPr>
              <a:t>are direct commands to create, delete, or manage resources. For example, you can use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run or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delete</a:t>
            </a:r>
            <a:r>
              <a:rPr lang="en-US" sz="1800"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Declarative </a:t>
            </a:r>
            <a:r>
              <a:rPr lang="en-US" dirty="0">
                <a:latin typeface="Arial Black" panose="020B0A04020102020204" pitchFamily="34" charset="0"/>
              </a:rPr>
              <a:t>Commands</a:t>
            </a:r>
            <a:r>
              <a:rPr lang="en-US" sz="1800" dirty="0" smtClean="0">
                <a:latin typeface="Arial" panose="020B0604020202020204" pitchFamily="34" charset="0"/>
                <a:cs typeface="Arial" panose="020B0604020202020204" pitchFamily="34" charset="0"/>
              </a:rPr>
              <a:t>:</a:t>
            </a:r>
          </a:p>
          <a:p>
            <a:pPr marL="0" indent="0">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These involve managing resources by defining their desired state in YAML or JSON files, which can be applied to the cluster using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apply</a:t>
            </a:r>
            <a:r>
              <a:rPr lang="en-US" sz="1800"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Context </a:t>
            </a:r>
            <a:r>
              <a:rPr lang="en-US" dirty="0">
                <a:latin typeface="Arial Black" panose="020B0A04020102020204" pitchFamily="34" charset="0"/>
              </a:rPr>
              <a:t>Management</a:t>
            </a:r>
            <a:r>
              <a:rPr lang="en-US" dirty="0" smtClean="0">
                <a:latin typeface="Arial Black" panose="020B0A04020102020204" pitchFamily="34" charset="0"/>
              </a:rPr>
              <a:t>:</a:t>
            </a:r>
          </a:p>
          <a:p>
            <a:pPr marL="0" indent="0">
              <a:buNone/>
            </a:pPr>
            <a:r>
              <a:rPr lang="en-US" dirty="0" smtClean="0"/>
              <a:t>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allows you to configure access to multiple Kubernetes clusters. You can switch contexts (cluster configurations) and namespaces to work with different environments</a:t>
            </a:r>
            <a:r>
              <a:rPr lang="en-US" sz="1800" dirty="0" smtClean="0">
                <a:latin typeface="Arial" panose="020B0604020202020204" pitchFamily="34" charset="0"/>
                <a:cs typeface="Arial" panose="020B0604020202020204" pitchFamily="34" charset="0"/>
              </a:rPr>
              <a:t>.</a:t>
            </a:r>
          </a:p>
          <a:p>
            <a:r>
              <a:rPr lang="en-US" dirty="0" smtClean="0">
                <a:latin typeface="Arial Black" panose="020B0A04020102020204" pitchFamily="34" charset="0"/>
              </a:rPr>
              <a:t>Easy </a:t>
            </a:r>
            <a:r>
              <a:rPr lang="en-US" dirty="0">
                <a:latin typeface="Arial Black" panose="020B0A04020102020204" pitchFamily="34" charset="0"/>
              </a:rPr>
              <a:t>Integration</a:t>
            </a:r>
            <a:r>
              <a:rPr lang="en-US" dirty="0"/>
              <a:t>: </a:t>
            </a:r>
            <a:endParaRPr lang="en-US" dirty="0" smtClean="0"/>
          </a:p>
          <a:p>
            <a:pPr marL="0" indent="0">
              <a:buNone/>
            </a:pP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kubectl</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integrates seamlessly with other Kubernetes features and tools like Helm, </a:t>
            </a:r>
            <a:r>
              <a:rPr lang="en-US" sz="1800" dirty="0" err="1">
                <a:latin typeface="Arial" panose="020B0604020202020204" pitchFamily="34" charset="0"/>
                <a:cs typeface="Arial" panose="020B0604020202020204" pitchFamily="34" charset="0"/>
              </a:rPr>
              <a:t>Kustomize</a:t>
            </a:r>
            <a:r>
              <a:rPr lang="en-US" sz="1800" dirty="0">
                <a:latin typeface="Arial" panose="020B0604020202020204" pitchFamily="34" charset="0"/>
                <a:cs typeface="Arial" panose="020B0604020202020204" pitchFamily="34" charset="0"/>
              </a:rPr>
              <a:t>, and other CI/CD tools.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5283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405</TotalTime>
  <Words>1679</Words>
  <Application>Microsoft Office PowerPoint</Application>
  <PresentationFormat>Widescreen</PresentationFormat>
  <Paragraphs>210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Algerian</vt:lpstr>
      <vt:lpstr>Arial</vt:lpstr>
      <vt:lpstr>Arial Black</vt:lpstr>
      <vt:lpstr>Bookman Old Style</vt:lpstr>
      <vt:lpstr>Rockwell</vt:lpstr>
      <vt:lpstr>Damask</vt:lpstr>
      <vt:lpstr>Auto-scaling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Auto-scaling</dc:title>
  <dc:creator>admin</dc:creator>
  <cp:lastModifiedBy>admin</cp:lastModifiedBy>
  <cp:revision>37</cp:revision>
  <dcterms:created xsi:type="dcterms:W3CDTF">2024-11-22T04:43:57Z</dcterms:created>
  <dcterms:modified xsi:type="dcterms:W3CDTF">2024-11-27T04:19:03Z</dcterms:modified>
</cp:coreProperties>
</file>