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6" r:id="rId3"/>
    <p:sldId id="257" r:id="rId4"/>
    <p:sldId id="271" r:id="rId5"/>
    <p:sldId id="272" r:id="rId6"/>
    <p:sldId id="267" r:id="rId7"/>
    <p:sldId id="269" r:id="rId8"/>
    <p:sldId id="258" r:id="rId9"/>
    <p:sldId id="277" r:id="rId10"/>
    <p:sldId id="273" r:id="rId11"/>
    <p:sldId id="274" r:id="rId12"/>
    <p:sldId id="275" r:id="rId13"/>
    <p:sldId id="270" r:id="rId14"/>
    <p:sldId id="278" r:id="rId15"/>
    <p:sldId id="259" r:id="rId16"/>
    <p:sldId id="279"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338887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81173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C78C-DD0E-464F-B813-97ADCE41B63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99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3A6431-2054-44EA-A990-D6E9BAD49530}"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215706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3A6431-2054-44EA-A990-D6E9BAD49530}"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C78C-DD0E-464F-B813-97ADCE41B63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5244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3A6431-2054-44EA-A990-D6E9BAD49530}"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59005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1173601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2562486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74892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49489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3A6431-2054-44EA-A990-D6E9BAD49530}"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2297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3A6431-2054-44EA-A990-D6E9BAD49530}"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3690071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3A6431-2054-44EA-A990-D6E9BAD49530}"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177521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3A6431-2054-44EA-A990-D6E9BAD49530}"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180854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A6431-2054-44EA-A990-D6E9BAD49530}"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267719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3A6431-2054-44EA-A990-D6E9BAD49530}"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407461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3A6431-2054-44EA-A990-D6E9BAD49530}"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29C78C-DD0E-464F-B813-97ADCE41B63B}" type="slidenum">
              <a:rPr lang="en-IN" smtClean="0"/>
              <a:t>‹#›</a:t>
            </a:fld>
            <a:endParaRPr lang="en-IN"/>
          </a:p>
        </p:txBody>
      </p:sp>
    </p:spTree>
    <p:extLst>
      <p:ext uri="{BB962C8B-B14F-4D97-AF65-F5344CB8AC3E}">
        <p14:creationId xmlns:p14="http://schemas.microsoft.com/office/powerpoint/2010/main" val="179532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3A6431-2054-44EA-A990-D6E9BAD49530}" type="datetimeFigureOut">
              <a:rPr lang="en-IN" smtClean="0"/>
              <a:t>28-02-2024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29C78C-DD0E-464F-B813-97ADCE41B63B}" type="slidenum">
              <a:rPr lang="en-IN" smtClean="0"/>
              <a:t>‹#›</a:t>
            </a:fld>
            <a:endParaRPr lang="en-IN"/>
          </a:p>
        </p:txBody>
      </p:sp>
    </p:spTree>
    <p:extLst>
      <p:ext uri="{BB962C8B-B14F-4D97-AF65-F5344CB8AC3E}">
        <p14:creationId xmlns:p14="http://schemas.microsoft.com/office/powerpoint/2010/main" val="317666367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3758" y="353292"/>
            <a:ext cx="8577551" cy="2262781"/>
          </a:xfrm>
        </p:spPr>
        <p:txBody>
          <a:bodyPr>
            <a:normAutofit/>
          </a:bodyPr>
          <a:lstStyle/>
          <a:p>
            <a:r>
              <a:rPr lang="en-IN" sz="6000" dirty="0" smtClean="0"/>
              <a:t>Green  &amp; More</a:t>
            </a:r>
            <a:r>
              <a:rPr lang="en-IN" sz="6000" dirty="0"/>
              <a:t/>
            </a:r>
            <a:br>
              <a:rPr lang="en-IN" sz="6000" dirty="0"/>
            </a:br>
            <a:r>
              <a:rPr lang="en-IN" sz="4000" dirty="0" smtClean="0"/>
              <a:t>An A</a:t>
            </a:r>
            <a:r>
              <a:rPr lang="en-IN" sz="4000" dirty="0" smtClean="0"/>
              <a:t>gricultural </a:t>
            </a:r>
            <a:r>
              <a:rPr lang="en-IN" sz="4000" dirty="0" smtClean="0"/>
              <a:t>Website</a:t>
            </a:r>
            <a:endParaRPr lang="en-IN" sz="4000" dirty="0"/>
          </a:p>
        </p:txBody>
      </p:sp>
    </p:spTree>
    <p:extLst>
      <p:ext uri="{BB962C8B-B14F-4D97-AF65-F5344CB8AC3E}">
        <p14:creationId xmlns:p14="http://schemas.microsoft.com/office/powerpoint/2010/main" val="2797698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1079065" y="512617"/>
            <a:ext cx="10669589" cy="6068291"/>
          </a:xfrm>
        </p:spPr>
        <p:txBody>
          <a:bodyPr/>
          <a:lstStyle/>
          <a:p>
            <a:pPr marL="0" indent="0">
              <a:buNone/>
            </a:pPr>
            <a:r>
              <a:rPr lang="en-GB" b="1" dirty="0"/>
              <a:t>2. Online Ordering and Payment</a:t>
            </a:r>
            <a:endParaRPr lang="en-IN" b="1" dirty="0"/>
          </a:p>
        </p:txBody>
      </p:sp>
      <p:pic>
        <p:nvPicPr>
          <p:cNvPr id="5" name="Picture 4"/>
          <p:cNvPicPr>
            <a:picLocks noChangeAspect="1"/>
          </p:cNvPicPr>
          <p:nvPr/>
        </p:nvPicPr>
        <p:blipFill>
          <a:blip r:embed="rId2"/>
          <a:stretch>
            <a:fillRect/>
          </a:stretch>
        </p:blipFill>
        <p:spPr>
          <a:xfrm>
            <a:off x="1079065" y="970087"/>
            <a:ext cx="10044547" cy="5610821"/>
          </a:xfrm>
          <a:prstGeom prst="rect">
            <a:avLst/>
          </a:prstGeom>
        </p:spPr>
      </p:pic>
    </p:spTree>
    <p:extLst>
      <p:ext uri="{BB962C8B-B14F-4D97-AF65-F5344CB8AC3E}">
        <p14:creationId xmlns:p14="http://schemas.microsoft.com/office/powerpoint/2010/main" val="3434923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1079065" y="512617"/>
            <a:ext cx="10669589" cy="6068291"/>
          </a:xfrm>
        </p:spPr>
        <p:txBody>
          <a:bodyPr/>
          <a:lstStyle/>
          <a:p>
            <a:pPr marL="0" indent="0">
              <a:buNone/>
            </a:pPr>
            <a:r>
              <a:rPr lang="en-GB" b="1" dirty="0"/>
              <a:t>3. </a:t>
            </a:r>
            <a:r>
              <a:rPr lang="en-GB" b="1" dirty="0" smtClean="0"/>
              <a:t>Admin and Customer Login </a:t>
            </a:r>
          </a:p>
          <a:p>
            <a:pPr marL="0" indent="0">
              <a:buNone/>
            </a:pPr>
            <a:endParaRPr lang="en-GB" b="1" dirty="0"/>
          </a:p>
          <a:p>
            <a:pPr marL="0" indent="0">
              <a:buNone/>
            </a:pPr>
            <a:endParaRPr lang="en-IN" b="1" dirty="0"/>
          </a:p>
        </p:txBody>
      </p:sp>
      <p:pic>
        <p:nvPicPr>
          <p:cNvPr id="5" name="Picture 4"/>
          <p:cNvPicPr>
            <a:picLocks noChangeAspect="1"/>
          </p:cNvPicPr>
          <p:nvPr/>
        </p:nvPicPr>
        <p:blipFill>
          <a:blip r:embed="rId2"/>
          <a:stretch>
            <a:fillRect/>
          </a:stretch>
        </p:blipFill>
        <p:spPr>
          <a:xfrm>
            <a:off x="858981" y="1048182"/>
            <a:ext cx="10889673" cy="5648325"/>
          </a:xfrm>
          <a:prstGeom prst="rect">
            <a:avLst/>
          </a:prstGeom>
        </p:spPr>
      </p:pic>
    </p:spTree>
    <p:extLst>
      <p:ext uri="{BB962C8B-B14F-4D97-AF65-F5344CB8AC3E}">
        <p14:creationId xmlns:p14="http://schemas.microsoft.com/office/powerpoint/2010/main" val="2707337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1065211" y="1025236"/>
            <a:ext cx="10669589" cy="60682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GB" sz="2000" b="1" dirty="0" smtClean="0"/>
          </a:p>
          <a:p>
            <a:pPr>
              <a:buFont typeface="Wingdings" panose="05000000000000000000" pitchFamily="2" charset="2"/>
              <a:buChar char="Ø"/>
            </a:pPr>
            <a:r>
              <a:rPr lang="en-GB" sz="2000" b="1" dirty="0" smtClean="0"/>
              <a:t>Secure </a:t>
            </a:r>
            <a:r>
              <a:rPr lang="en-GB" sz="2000" b="1" dirty="0"/>
              <a:t>and Efficient </a:t>
            </a:r>
            <a:r>
              <a:rPr lang="en-GB" sz="2000" b="1" dirty="0" smtClean="0"/>
              <a:t>Delivery</a:t>
            </a:r>
          </a:p>
          <a:p>
            <a:pPr>
              <a:buFont typeface="Wingdings" panose="05000000000000000000" pitchFamily="2" charset="2"/>
              <a:buChar char="Ø"/>
            </a:pPr>
            <a:r>
              <a:rPr lang="en-IN" sz="2000" b="1" dirty="0" smtClean="0"/>
              <a:t>feedback </a:t>
            </a:r>
            <a:r>
              <a:rPr lang="en-IN" sz="2000" b="1" dirty="0"/>
              <a:t>and </a:t>
            </a:r>
            <a:r>
              <a:rPr lang="en-IN" sz="2000" b="1" dirty="0" smtClean="0"/>
              <a:t>suggestions</a:t>
            </a:r>
          </a:p>
          <a:p>
            <a:pPr>
              <a:buFont typeface="Wingdings" panose="05000000000000000000" pitchFamily="2" charset="2"/>
              <a:buChar char="Ø"/>
            </a:pPr>
            <a:r>
              <a:rPr lang="en-GB" sz="2000" b="1" dirty="0"/>
              <a:t>Accuracy in work</a:t>
            </a:r>
            <a:r>
              <a:rPr lang="en-GB" sz="2000" b="1" dirty="0" smtClean="0"/>
              <a:t>.</a:t>
            </a:r>
          </a:p>
          <a:p>
            <a:pPr>
              <a:buFont typeface="Wingdings" panose="05000000000000000000" pitchFamily="2" charset="2"/>
              <a:buChar char="Ø"/>
            </a:pPr>
            <a:r>
              <a:rPr lang="en-GB" sz="2000" b="1" dirty="0" smtClean="0"/>
              <a:t>Easy </a:t>
            </a:r>
            <a:r>
              <a:rPr lang="en-GB" sz="2000" b="1" dirty="0"/>
              <a:t>&amp; fast retrieval of information</a:t>
            </a:r>
            <a:endParaRPr lang="en-IN" sz="2000" b="1" dirty="0" smtClean="0"/>
          </a:p>
          <a:p>
            <a:pPr>
              <a:buFont typeface="Wingdings" panose="05000000000000000000" pitchFamily="2" charset="2"/>
              <a:buChar char="Ø"/>
            </a:pPr>
            <a:endParaRPr lang="en-IN" sz="2000" b="1" dirty="0"/>
          </a:p>
          <a:p>
            <a:pPr marL="0" indent="0">
              <a:buNone/>
            </a:pPr>
            <a:endParaRPr lang="en-IN" dirty="0"/>
          </a:p>
        </p:txBody>
      </p:sp>
    </p:spTree>
    <p:extLst>
      <p:ext uri="{BB962C8B-B14F-4D97-AF65-F5344CB8AC3E}">
        <p14:creationId xmlns:p14="http://schemas.microsoft.com/office/powerpoint/2010/main" val="177085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87" y="513274"/>
            <a:ext cx="8911687" cy="1280890"/>
          </a:xfrm>
        </p:spPr>
        <p:txBody>
          <a:bodyPr/>
          <a:lstStyle/>
          <a:p>
            <a:r>
              <a:rPr lang="en-GB" dirty="0" smtClean="0"/>
              <a:t>Use Case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874" y="96982"/>
            <a:ext cx="5177744" cy="6761018"/>
          </a:xfrm>
          <a:prstGeom prst="rect">
            <a:avLst/>
          </a:prstGeom>
        </p:spPr>
      </p:pic>
    </p:spTree>
    <p:extLst>
      <p:ext uri="{BB962C8B-B14F-4D97-AF65-F5344CB8AC3E}">
        <p14:creationId xmlns:p14="http://schemas.microsoft.com/office/powerpoint/2010/main" val="696703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Technology Used :</a:t>
            </a:r>
            <a:endParaRPr lang="en-IN" dirty="0"/>
          </a:p>
        </p:txBody>
      </p:sp>
      <p:sp>
        <p:nvSpPr>
          <p:cNvPr id="3" name="Text Placeholder 2"/>
          <p:cNvSpPr>
            <a:spLocks noGrp="1"/>
          </p:cNvSpPr>
          <p:nvPr>
            <p:ph type="body" idx="1"/>
          </p:nvPr>
        </p:nvSpPr>
        <p:spPr/>
        <p:txBody>
          <a:bodyPr/>
          <a:lstStyle/>
          <a:p>
            <a:r>
              <a:rPr lang="en-GB" dirty="0"/>
              <a:t>HTML: Page layout has been designed in </a:t>
            </a:r>
            <a:r>
              <a:rPr lang="en-GB" dirty="0" smtClean="0"/>
              <a:t>HTML</a:t>
            </a:r>
          </a:p>
          <a:p>
            <a:r>
              <a:rPr lang="en-GB" dirty="0" smtClean="0"/>
              <a:t>CSS</a:t>
            </a:r>
            <a:r>
              <a:rPr lang="en-GB" dirty="0"/>
              <a:t>: CSS has been used for all the designing </a:t>
            </a:r>
            <a:r>
              <a:rPr lang="en-GB" dirty="0" smtClean="0"/>
              <a:t>part</a:t>
            </a:r>
          </a:p>
          <a:p>
            <a:r>
              <a:rPr lang="en-GB" dirty="0" smtClean="0"/>
              <a:t>JavaScript</a:t>
            </a:r>
            <a:r>
              <a:rPr lang="en-GB" dirty="0"/>
              <a:t>: All the validation task and animations has been developed by </a:t>
            </a:r>
            <a:r>
              <a:rPr lang="en-GB" dirty="0" smtClean="0"/>
              <a:t>JavaScript</a:t>
            </a:r>
          </a:p>
          <a:p>
            <a:r>
              <a:rPr lang="en-GB" dirty="0" smtClean="0"/>
              <a:t>JSP</a:t>
            </a:r>
            <a:r>
              <a:rPr lang="en-GB" dirty="0"/>
              <a:t>: All the front-end logic has been written in </a:t>
            </a:r>
            <a:r>
              <a:rPr lang="en-GB" dirty="0" smtClean="0"/>
              <a:t>JSP</a:t>
            </a:r>
          </a:p>
          <a:p>
            <a:r>
              <a:rPr lang="en-GB" dirty="0" smtClean="0"/>
              <a:t>Java</a:t>
            </a:r>
            <a:r>
              <a:rPr lang="en-GB" dirty="0"/>
              <a:t>: All the business logic has been written in </a:t>
            </a:r>
            <a:r>
              <a:rPr lang="en-GB" dirty="0" smtClean="0"/>
              <a:t>Java</a:t>
            </a:r>
          </a:p>
          <a:p>
            <a:r>
              <a:rPr lang="en-GB" dirty="0" smtClean="0"/>
              <a:t>MySQL</a:t>
            </a:r>
            <a:r>
              <a:rPr lang="en-GB" dirty="0"/>
              <a:t>: MySQL database has been used as database for the </a:t>
            </a:r>
            <a:r>
              <a:rPr lang="en-GB" dirty="0" smtClean="0"/>
              <a:t>project</a:t>
            </a:r>
          </a:p>
          <a:p>
            <a:r>
              <a:rPr lang="en-GB" dirty="0" smtClean="0"/>
              <a:t>Tomcat</a:t>
            </a:r>
            <a:r>
              <a:rPr lang="en-GB" dirty="0"/>
              <a:t>: Project will be run over the Tomcat server</a:t>
            </a:r>
            <a:endParaRPr lang="en-IN" dirty="0"/>
          </a:p>
        </p:txBody>
      </p:sp>
    </p:spTree>
    <p:extLst>
      <p:ext uri="{BB962C8B-B14F-4D97-AF65-F5344CB8AC3E}">
        <p14:creationId xmlns:p14="http://schemas.microsoft.com/office/powerpoint/2010/main" val="3902242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396" y="693383"/>
            <a:ext cx="8911687" cy="1280890"/>
          </a:xfrm>
        </p:spPr>
        <p:txBody>
          <a:bodyPr/>
          <a:lstStyle/>
          <a:p>
            <a:r>
              <a:rPr lang="en-IN" dirty="0" smtClean="0"/>
              <a:t>Benefits</a:t>
            </a:r>
            <a:endParaRPr lang="en-IN" dirty="0"/>
          </a:p>
        </p:txBody>
      </p:sp>
      <p:sp>
        <p:nvSpPr>
          <p:cNvPr id="3" name="Text Placeholder 2"/>
          <p:cNvSpPr>
            <a:spLocks noGrp="1"/>
          </p:cNvSpPr>
          <p:nvPr>
            <p:ph type="body" idx="1"/>
          </p:nvPr>
        </p:nvSpPr>
        <p:spPr/>
        <p:txBody>
          <a:bodyPr/>
          <a:lstStyle/>
          <a:p>
            <a:r>
              <a:rPr lang="en-GB" smtClean="0"/>
              <a:t>1. Increased Market Access for Farmers</a:t>
            </a:r>
          </a:p>
          <a:p>
            <a:r>
              <a:rPr lang="en-GB" smtClean="0"/>
              <a:t>2. Convenient Purchasing for Buyers</a:t>
            </a:r>
          </a:p>
          <a:p>
            <a:r>
              <a:rPr lang="en-GB" smtClean="0"/>
              <a:t>3. Transparency and Trust in Transactions</a:t>
            </a:r>
          </a:p>
          <a:p>
            <a:r>
              <a:rPr lang="en-GB" smtClean="0"/>
              <a:t>4. Promoting Sustainable and Local Agriculture</a:t>
            </a:r>
            <a:endParaRPr lang="en-IN"/>
          </a:p>
        </p:txBody>
      </p:sp>
    </p:spTree>
    <p:extLst>
      <p:ext uri="{BB962C8B-B14F-4D97-AF65-F5344CB8AC3E}">
        <p14:creationId xmlns:p14="http://schemas.microsoft.com/office/powerpoint/2010/main" val="388090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7" y="471710"/>
            <a:ext cx="8911687" cy="1280890"/>
          </a:xfrm>
        </p:spPr>
        <p:txBody>
          <a:bodyPr/>
          <a:lstStyle/>
          <a:p>
            <a:r>
              <a:rPr lang="en-GB" dirty="0" smtClean="0"/>
              <a:t>Future Scope</a:t>
            </a:r>
            <a:endParaRPr lang="en-IN" dirty="0"/>
          </a:p>
        </p:txBody>
      </p:sp>
      <p:sp>
        <p:nvSpPr>
          <p:cNvPr id="3" name="Text Placeholder 2"/>
          <p:cNvSpPr>
            <a:spLocks noGrp="1"/>
          </p:cNvSpPr>
          <p:nvPr>
            <p:ph type="body" idx="1"/>
          </p:nvPr>
        </p:nvSpPr>
        <p:spPr>
          <a:xfrm>
            <a:off x="1634837" y="1905000"/>
            <a:ext cx="9703521" cy="4426527"/>
          </a:xfrm>
        </p:spPr>
        <p:txBody>
          <a:bodyPr/>
          <a:lstStyle/>
          <a:p>
            <a:pPr marL="0" indent="0">
              <a:buNone/>
            </a:pPr>
            <a:r>
              <a:rPr lang="en-GB" dirty="0"/>
              <a:t>In a nutshell, it can be summarized that the future scope of the project circles around maintaining information regarding</a:t>
            </a:r>
            <a:r>
              <a:rPr lang="en-GB" dirty="0" smtClean="0"/>
              <a:t>:</a:t>
            </a:r>
          </a:p>
          <a:p>
            <a:r>
              <a:rPr lang="en-GB" dirty="0" smtClean="0"/>
              <a:t>We </a:t>
            </a:r>
            <a:r>
              <a:rPr lang="en-GB" dirty="0"/>
              <a:t>can give more advance software for </a:t>
            </a:r>
            <a:r>
              <a:rPr lang="en-GB" dirty="0" smtClean="0"/>
              <a:t>our website including </a:t>
            </a:r>
            <a:r>
              <a:rPr lang="en-GB" dirty="0"/>
              <a:t>more facilities </a:t>
            </a:r>
            <a:endParaRPr lang="en-GB" dirty="0" smtClean="0"/>
          </a:p>
          <a:p>
            <a:r>
              <a:rPr lang="en-GB" dirty="0" smtClean="0"/>
              <a:t>We </a:t>
            </a:r>
            <a:r>
              <a:rPr lang="en-GB" dirty="0"/>
              <a:t>will host the platform on online servers to make it accessible </a:t>
            </a:r>
            <a:r>
              <a:rPr lang="en-GB" dirty="0" smtClean="0"/>
              <a:t>worldwide</a:t>
            </a:r>
          </a:p>
          <a:p>
            <a:r>
              <a:rPr lang="en-GB" dirty="0" smtClean="0"/>
              <a:t>Integrate </a:t>
            </a:r>
            <a:r>
              <a:rPr lang="en-GB" dirty="0"/>
              <a:t>multiple load balancers to distribute the loads of the </a:t>
            </a:r>
            <a:r>
              <a:rPr lang="en-GB" dirty="0" smtClean="0"/>
              <a:t>system</a:t>
            </a:r>
          </a:p>
          <a:p>
            <a:r>
              <a:rPr lang="en-GB" dirty="0" smtClean="0"/>
              <a:t>Implement </a:t>
            </a:r>
            <a:r>
              <a:rPr lang="en-GB" dirty="0"/>
              <a:t>the backup mechanism for taking backup of codebase and database on regular basis on different servers</a:t>
            </a:r>
            <a:endParaRPr lang="en-IN" dirty="0"/>
          </a:p>
        </p:txBody>
      </p:sp>
    </p:spTree>
    <p:extLst>
      <p:ext uri="{BB962C8B-B14F-4D97-AF65-F5344CB8AC3E}">
        <p14:creationId xmlns:p14="http://schemas.microsoft.com/office/powerpoint/2010/main" val="1922685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 Placeholder 2"/>
          <p:cNvSpPr>
            <a:spLocks noGrp="1"/>
          </p:cNvSpPr>
          <p:nvPr>
            <p:ph type="body" idx="1"/>
          </p:nvPr>
        </p:nvSpPr>
        <p:spPr/>
        <p:txBody>
          <a:bodyPr/>
          <a:lstStyle/>
          <a:p>
            <a:r>
              <a:rPr lang="en-GB" dirty="0"/>
              <a:t>It is possible to build an </a:t>
            </a:r>
            <a:r>
              <a:rPr lang="en-GB" dirty="0" smtClean="0"/>
              <a:t>Web Site that </a:t>
            </a:r>
            <a:r>
              <a:rPr lang="en-GB" dirty="0"/>
              <a:t>would enable direct communication between farmers and merchants. However, such an </a:t>
            </a:r>
            <a:r>
              <a:rPr lang="en-GB" dirty="0" smtClean="0"/>
              <a:t>Web Site would </a:t>
            </a:r>
            <a:r>
              <a:rPr lang="en-GB" dirty="0"/>
              <a:t>require a significant amount of development work and would need to be carefully designed to ensure that it is user-friendly and easy to use. Furthermore, it is important to consider the potential security risks associated with any direct communication between farmers and merchants</a:t>
            </a:r>
            <a:endParaRPr lang="en-IN" dirty="0"/>
          </a:p>
        </p:txBody>
      </p:sp>
    </p:spTree>
    <p:extLst>
      <p:ext uri="{BB962C8B-B14F-4D97-AF65-F5344CB8AC3E}">
        <p14:creationId xmlns:p14="http://schemas.microsoft.com/office/powerpoint/2010/main" val="2708886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5688" y="776509"/>
            <a:ext cx="8712385" cy="1329381"/>
          </a:xfrm>
        </p:spPr>
        <p:txBody>
          <a:bodyPr>
            <a:normAutofit/>
          </a:bodyPr>
          <a:lstStyle/>
          <a:p>
            <a:r>
              <a:rPr lang="en-IN" sz="4800" dirty="0" smtClean="0">
                <a:solidFill>
                  <a:srgbClr val="002060"/>
                </a:solidFill>
              </a:rPr>
              <a:t>Thank You</a:t>
            </a:r>
            <a:endParaRPr lang="en-IN" sz="4800" dirty="0">
              <a:solidFill>
                <a:srgbClr val="002060"/>
              </a:solidFill>
            </a:endParaRPr>
          </a:p>
        </p:txBody>
      </p:sp>
    </p:spTree>
    <p:extLst>
      <p:ext uri="{BB962C8B-B14F-4D97-AF65-F5344CB8AC3E}">
        <p14:creationId xmlns:p14="http://schemas.microsoft.com/office/powerpoint/2010/main" val="385573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08945"/>
          </a:xfrm>
        </p:spPr>
        <p:txBody>
          <a:bodyPr>
            <a:noAutofit/>
          </a:bodyPr>
          <a:lstStyle/>
          <a:p>
            <a:r>
              <a:rPr lang="en-GB" dirty="0" smtClean="0"/>
              <a:t>Team Member</a:t>
            </a:r>
            <a:endParaRPr lang="en-IN" dirty="0"/>
          </a:p>
        </p:txBody>
      </p:sp>
      <p:sp>
        <p:nvSpPr>
          <p:cNvPr id="3" name="Content Placeholder 2"/>
          <p:cNvSpPr>
            <a:spLocks noGrp="1"/>
          </p:cNvSpPr>
          <p:nvPr>
            <p:ph idx="1"/>
          </p:nvPr>
        </p:nvSpPr>
        <p:spPr>
          <a:xfrm>
            <a:off x="2741612" y="1773382"/>
            <a:ext cx="8915400" cy="1717963"/>
          </a:xfrm>
        </p:spPr>
        <p:txBody>
          <a:bodyPr/>
          <a:lstStyle/>
          <a:p>
            <a:pPr marL="457200">
              <a:lnSpc>
                <a:spcPct val="107000"/>
              </a:lnSpc>
            </a:pPr>
            <a:r>
              <a:rPr lang="en-US" b="1" dirty="0">
                <a:ea typeface="Calibri" panose="020F0502020204030204" pitchFamily="34" charset="0"/>
                <a:cs typeface="Mangal" panose="02040503050203030202" pitchFamily="18" charset="0"/>
              </a:rPr>
              <a:t>Shubham Hiraman Bharambe </a:t>
            </a:r>
            <a:endParaRPr lang="en-US" b="1" dirty="0" smtClean="0">
              <a:ea typeface="Calibri" panose="020F0502020204030204" pitchFamily="34" charset="0"/>
              <a:cs typeface="Mangal" panose="02040503050203030202" pitchFamily="18" charset="0"/>
            </a:endParaRPr>
          </a:p>
          <a:p>
            <a:pPr marL="457200">
              <a:lnSpc>
                <a:spcPct val="107000"/>
              </a:lnSpc>
            </a:pPr>
            <a:r>
              <a:rPr lang="en-US" b="1" dirty="0">
                <a:ea typeface="Calibri" panose="020F0502020204030204" pitchFamily="34" charset="0"/>
                <a:cs typeface="Mangal" panose="02040503050203030202" pitchFamily="18" charset="0"/>
              </a:rPr>
              <a:t>Saurabh </a:t>
            </a:r>
            <a:r>
              <a:rPr lang="en-US" b="1" dirty="0" smtClean="0">
                <a:ea typeface="Calibri" panose="020F0502020204030204" pitchFamily="34" charset="0"/>
                <a:cs typeface="Mangal" panose="02040503050203030202" pitchFamily="18" charset="0"/>
              </a:rPr>
              <a:t>Sanjay Gade </a:t>
            </a:r>
            <a:endParaRPr lang="en-US" b="1" dirty="0">
              <a:ea typeface="Calibri" panose="020F0502020204030204" pitchFamily="34" charset="0"/>
              <a:cs typeface="Mangal" panose="02040503050203030202" pitchFamily="18" charset="0"/>
            </a:endParaRPr>
          </a:p>
          <a:p>
            <a:pPr marL="457200">
              <a:lnSpc>
                <a:spcPct val="107000"/>
              </a:lnSpc>
            </a:pPr>
            <a:r>
              <a:rPr lang="en-US" b="1" dirty="0">
                <a:ea typeface="Calibri" panose="020F0502020204030204" pitchFamily="34" charset="0"/>
                <a:cs typeface="Mangal" panose="02040503050203030202" pitchFamily="18" charset="0"/>
              </a:rPr>
              <a:t>Shailesh Ramchandra Patil </a:t>
            </a:r>
          </a:p>
          <a:p>
            <a:pPr marL="457200">
              <a:lnSpc>
                <a:spcPct val="107000"/>
              </a:lnSpc>
            </a:pPr>
            <a:r>
              <a:rPr lang="en-US" b="1" dirty="0">
                <a:ea typeface="Calibri" panose="020F0502020204030204" pitchFamily="34" charset="0"/>
                <a:cs typeface="Mangal" panose="02040503050203030202" pitchFamily="18" charset="0"/>
              </a:rPr>
              <a:t>Prasad Dilip Bhandare </a:t>
            </a:r>
          </a:p>
          <a:p>
            <a:endParaRPr lang="en-IN" dirty="0"/>
          </a:p>
        </p:txBody>
      </p:sp>
      <p:sp>
        <p:nvSpPr>
          <p:cNvPr id="4" name="Title 1"/>
          <p:cNvSpPr txBox="1">
            <a:spLocks/>
          </p:cNvSpPr>
          <p:nvPr/>
        </p:nvSpPr>
        <p:spPr>
          <a:xfrm>
            <a:off x="2592924" y="3713018"/>
            <a:ext cx="8911687" cy="608945"/>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Under Guidance of </a:t>
            </a:r>
            <a:endParaRPr lang="en-IN" dirty="0"/>
          </a:p>
        </p:txBody>
      </p:sp>
      <p:sp>
        <p:nvSpPr>
          <p:cNvPr id="5" name="Content Placeholder 2"/>
          <p:cNvSpPr txBox="1">
            <a:spLocks/>
          </p:cNvSpPr>
          <p:nvPr/>
        </p:nvSpPr>
        <p:spPr>
          <a:xfrm>
            <a:off x="2741612" y="4862290"/>
            <a:ext cx="8915400" cy="1717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a:lnSpc>
                <a:spcPct val="107000"/>
              </a:lnSpc>
            </a:pPr>
            <a:r>
              <a:rPr lang="en-US" b="1" dirty="0" smtClean="0">
                <a:ea typeface="Calibri" panose="020F0502020204030204" pitchFamily="34" charset="0"/>
                <a:cs typeface="Mangal" panose="02040503050203030202" pitchFamily="18" charset="0"/>
              </a:rPr>
              <a:t>Ms</a:t>
            </a:r>
            <a:r>
              <a:rPr lang="en-US" b="1" dirty="0">
                <a:ea typeface="Calibri" panose="020F0502020204030204" pitchFamily="34" charset="0"/>
                <a:cs typeface="Mangal" panose="02040503050203030202" pitchFamily="18" charset="0"/>
              </a:rPr>
              <a:t>. Yogita </a:t>
            </a:r>
            <a:r>
              <a:rPr lang="en-US" b="1" dirty="0" smtClean="0">
                <a:ea typeface="Calibri" panose="020F0502020204030204" pitchFamily="34" charset="0"/>
                <a:cs typeface="Mangal" panose="02040503050203030202" pitchFamily="18" charset="0"/>
              </a:rPr>
              <a:t>Chittoria</a:t>
            </a:r>
          </a:p>
          <a:p>
            <a:pPr marL="457200">
              <a:lnSpc>
                <a:spcPct val="107000"/>
              </a:lnSpc>
            </a:pPr>
            <a:r>
              <a:rPr lang="en-US" b="1" dirty="0" smtClean="0">
                <a:ea typeface="Calibri" panose="020F0502020204030204" pitchFamily="34" charset="0"/>
                <a:cs typeface="Mangal" panose="02040503050203030202" pitchFamily="18" charset="0"/>
              </a:rPr>
              <a:t>Mr.  </a:t>
            </a:r>
            <a:r>
              <a:rPr lang="en-US" b="1" dirty="0">
                <a:ea typeface="Calibri" panose="020F0502020204030204" pitchFamily="34" charset="0"/>
                <a:cs typeface="Mangal" panose="02040503050203030202" pitchFamily="18" charset="0"/>
              </a:rPr>
              <a:t>Nimesh Dagur</a:t>
            </a:r>
            <a:endParaRPr lang="en-US" b="1" dirty="0" smtClean="0">
              <a:ea typeface="Calibri" panose="020F0502020204030204" pitchFamily="34" charset="0"/>
              <a:cs typeface="Mangal" panose="02040503050203030202" pitchFamily="18" charset="0"/>
            </a:endParaRPr>
          </a:p>
          <a:p>
            <a:pPr marL="457200">
              <a:lnSpc>
                <a:spcPct val="107000"/>
              </a:lnSpc>
            </a:pPr>
            <a:endParaRPr lang="en-US" b="1" dirty="0" smtClean="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44668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Text Placeholder 2"/>
          <p:cNvSpPr>
            <a:spLocks noGrp="1"/>
          </p:cNvSpPr>
          <p:nvPr>
            <p:ph type="body" idx="1"/>
          </p:nvPr>
        </p:nvSpPr>
        <p:spPr>
          <a:xfrm>
            <a:off x="2589212" y="1371599"/>
            <a:ext cx="9297988" cy="5195455"/>
          </a:xfrm>
        </p:spPr>
        <p:txBody>
          <a:bodyPr>
            <a:normAutofit/>
          </a:bodyPr>
          <a:lstStyle/>
          <a:p>
            <a:pPr algn="just"/>
            <a:endParaRPr lang="en-GB" dirty="0" smtClean="0"/>
          </a:p>
          <a:p>
            <a:pPr algn="just"/>
            <a:r>
              <a:rPr lang="en-GB" dirty="0"/>
              <a:t>Welcome to Green And More – your premier online agricultural marketplace, connecting farmers directly with consumers for a seamless and sustainable exchange! At Green And More, we are dedicated to revolutionizing the way you buy and sell fresh vegetables and fruits. Our platform is designed to empower farmers, providing them with a direct avenue to showcase their produce, while offering consumers the opportunity to access a wide array of locally grown, farm-fresh delights</a:t>
            </a:r>
            <a:r>
              <a:rPr lang="en-GB" dirty="0" smtClean="0"/>
              <a:t>. Explore </a:t>
            </a:r>
            <a:r>
              <a:rPr lang="en-GB" dirty="0"/>
              <a:t>our virtual marketplace to discover a diverse selection of high-quality vegetables and fruits sourced directly from the fields of passionate farmers. Whether you're a farmer looking to reach a broader audience or a consumer seeking the freshest and most nutritious options, Green And More is your trusted hub for a direct, transparent, and mutually beneficial agricultural </a:t>
            </a:r>
            <a:r>
              <a:rPr lang="en-GB" dirty="0" smtClean="0"/>
              <a:t>experience.</a:t>
            </a:r>
            <a:endParaRPr lang="en-GB" dirty="0"/>
          </a:p>
          <a:p>
            <a:pPr algn="just"/>
            <a:r>
              <a:rPr lang="en-GB" dirty="0" smtClean="0"/>
              <a:t>Our </a:t>
            </a:r>
            <a:r>
              <a:rPr lang="en-GB" b="1" dirty="0" smtClean="0"/>
              <a:t>Green &amp; More</a:t>
            </a:r>
            <a:r>
              <a:rPr lang="en-GB" dirty="0" smtClean="0"/>
              <a:t> </a:t>
            </a:r>
            <a:r>
              <a:rPr lang="en-GB" dirty="0"/>
              <a:t>website </a:t>
            </a:r>
            <a:r>
              <a:rPr lang="en-GB" dirty="0" smtClean="0"/>
              <a:t>is for </a:t>
            </a:r>
            <a:r>
              <a:rPr lang="en-GB" dirty="0"/>
              <a:t>farmers which will provide an opportunity to farmers to sell their produce. Farmers will not have to worry about sales, marketing, shipping, payment collection, quality, logistics, warehouse management etc</a:t>
            </a:r>
            <a:r>
              <a:rPr lang="en-GB" dirty="0" smtClean="0"/>
              <a:t>.</a:t>
            </a:r>
            <a:endParaRPr lang="en-GB" dirty="0" smtClean="0"/>
          </a:p>
        </p:txBody>
      </p:sp>
    </p:spTree>
    <p:extLst>
      <p:ext uri="{BB962C8B-B14F-4D97-AF65-F5344CB8AC3E}">
        <p14:creationId xmlns:p14="http://schemas.microsoft.com/office/powerpoint/2010/main" val="1465775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051" y="859637"/>
            <a:ext cx="8911687" cy="872181"/>
          </a:xfrm>
        </p:spPr>
        <p:txBody>
          <a:bodyPr/>
          <a:lstStyle/>
          <a:p>
            <a:r>
              <a:rPr lang="en-GB" dirty="0" smtClean="0"/>
              <a:t>Problem </a:t>
            </a:r>
            <a:endParaRPr lang="en-IN" dirty="0"/>
          </a:p>
        </p:txBody>
      </p:sp>
      <p:sp>
        <p:nvSpPr>
          <p:cNvPr id="3" name="Text Placeholder 2"/>
          <p:cNvSpPr>
            <a:spLocks noGrp="1"/>
          </p:cNvSpPr>
          <p:nvPr>
            <p:ph type="body" idx="1"/>
          </p:nvPr>
        </p:nvSpPr>
        <p:spPr>
          <a:xfrm>
            <a:off x="2011033" y="2105892"/>
            <a:ext cx="8915400" cy="3886200"/>
          </a:xfrm>
        </p:spPr>
        <p:txBody>
          <a:bodyPr/>
          <a:lstStyle/>
          <a:p>
            <a:pPr marL="0" indent="0">
              <a:buNone/>
            </a:pPr>
            <a:r>
              <a:rPr lang="en-GB" dirty="0"/>
              <a:t>Farmers often face the challenge of limited access to a wider customer base and fair pricing for their agricultural products. The involvement of middlemen and commission agents in the traditional supply chain results in reduced profits for farmers. Additionally, the lack of a direct connection with consumers hinders farmers from reaching a broader market, limiting their economic opportunities.</a:t>
            </a:r>
            <a:endParaRPr lang="en-IN" dirty="0"/>
          </a:p>
        </p:txBody>
      </p:sp>
    </p:spTree>
    <p:extLst>
      <p:ext uri="{BB962C8B-B14F-4D97-AF65-F5344CB8AC3E}">
        <p14:creationId xmlns:p14="http://schemas.microsoft.com/office/powerpoint/2010/main" val="1427965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18155" y="1967346"/>
            <a:ext cx="8915400" cy="3886200"/>
          </a:xfrm>
        </p:spPr>
        <p:txBody>
          <a:bodyPr/>
          <a:lstStyle/>
          <a:p>
            <a:pPr marL="0" indent="0">
              <a:buNone/>
            </a:pPr>
            <a:r>
              <a:rPr lang="en-GB" dirty="0"/>
              <a:t>To address these challenges, the </a:t>
            </a:r>
            <a:r>
              <a:rPr lang="en-GB" b="1" dirty="0" smtClean="0"/>
              <a:t>Green &amp; More </a:t>
            </a:r>
            <a:r>
              <a:rPr lang="en-GB" dirty="0" smtClean="0"/>
              <a:t>website </a:t>
            </a:r>
            <a:r>
              <a:rPr lang="en-GB" dirty="0"/>
              <a:t>presents a solution. This platform facilitates direct interaction between farmers and customers, eliminating the need for intermediaries. Farmers can showcase their products, set fair prices, and reach a larger audience. Customers, on the other hand, benefit from affordable prices and the assurance of purchasing directly from the source. The website's administrative features empower farmers to manage their orders and products efficiently, providing a transparent and equitable marketplace for agricultural transactions.</a:t>
            </a:r>
            <a:endParaRPr lang="en-IN" dirty="0"/>
          </a:p>
        </p:txBody>
      </p:sp>
      <p:sp>
        <p:nvSpPr>
          <p:cNvPr id="4" name="Title 1"/>
          <p:cNvSpPr>
            <a:spLocks noGrp="1"/>
          </p:cNvSpPr>
          <p:nvPr>
            <p:ph type="title"/>
          </p:nvPr>
        </p:nvSpPr>
        <p:spPr>
          <a:xfrm>
            <a:off x="2118155" y="873492"/>
            <a:ext cx="8911687" cy="872181"/>
          </a:xfrm>
        </p:spPr>
        <p:txBody>
          <a:bodyPr/>
          <a:lstStyle/>
          <a:p>
            <a:r>
              <a:rPr lang="en-GB" dirty="0" smtClean="0"/>
              <a:t>Solution </a:t>
            </a:r>
            <a:endParaRPr lang="en-IN" dirty="0"/>
          </a:p>
        </p:txBody>
      </p:sp>
    </p:spTree>
    <p:extLst>
      <p:ext uri="{BB962C8B-B14F-4D97-AF65-F5344CB8AC3E}">
        <p14:creationId xmlns:p14="http://schemas.microsoft.com/office/powerpoint/2010/main" val="2567113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450435"/>
            <a:ext cx="8911687" cy="1280890"/>
          </a:xfrm>
        </p:spPr>
        <p:txBody>
          <a:bodyPr/>
          <a:lstStyle/>
          <a:p>
            <a:r>
              <a:rPr lang="en-GB" dirty="0" smtClean="0"/>
              <a:t>Objective</a:t>
            </a:r>
            <a:endParaRPr lang="en-IN" dirty="0"/>
          </a:p>
        </p:txBody>
      </p:sp>
      <p:pic>
        <p:nvPicPr>
          <p:cNvPr id="4" name="Picture 3"/>
          <p:cNvPicPr>
            <a:picLocks noChangeAspect="1"/>
          </p:cNvPicPr>
          <p:nvPr/>
        </p:nvPicPr>
        <p:blipFill>
          <a:blip r:embed="rId2"/>
          <a:stretch>
            <a:fillRect/>
          </a:stretch>
        </p:blipFill>
        <p:spPr>
          <a:xfrm>
            <a:off x="413902" y="1403752"/>
            <a:ext cx="5682971" cy="5045629"/>
          </a:xfrm>
          <a:prstGeom prst="rect">
            <a:avLst/>
          </a:prstGeom>
        </p:spPr>
      </p:pic>
      <p:sp>
        <p:nvSpPr>
          <p:cNvPr id="7" name="Rectangle 6"/>
          <p:cNvSpPr/>
          <p:nvPr/>
        </p:nvSpPr>
        <p:spPr>
          <a:xfrm>
            <a:off x="5889055" y="2246025"/>
            <a:ext cx="6096000" cy="2862322"/>
          </a:xfrm>
          <a:prstGeom prst="rect">
            <a:avLst/>
          </a:prstGeom>
        </p:spPr>
        <p:txBody>
          <a:bodyPr>
            <a:spAutoFit/>
          </a:bodyPr>
          <a:lstStyle/>
          <a:p>
            <a:endParaRPr lang="en-GB" dirty="0"/>
          </a:p>
          <a:p>
            <a:pPr marL="285750" indent="-285750">
              <a:buFont typeface="Wingdings" panose="05000000000000000000" pitchFamily="2" charset="2"/>
              <a:buChar char="q"/>
            </a:pPr>
            <a:r>
              <a:rPr lang="en-GB" dirty="0"/>
              <a:t>The main Purpose of the Project </a:t>
            </a:r>
            <a:r>
              <a:rPr lang="en-GB" dirty="0" smtClean="0"/>
              <a:t> </a:t>
            </a:r>
            <a:r>
              <a:rPr lang="en-GB" dirty="0"/>
              <a:t>is to manage the details of Grocery, Customer, Order, Stock, Vegetable Item. It manages all the information about Grocery, Address, Vegetable Item, </a:t>
            </a:r>
            <a:r>
              <a:rPr lang="en-GB" dirty="0" smtClean="0"/>
              <a:t>Grocery. The </a:t>
            </a:r>
            <a:r>
              <a:rPr lang="en-GB" dirty="0"/>
              <a:t>purpose of the project is to build an application program to reduce the manual work for managing the Grocery, Customer, Address, Order. It tracks all the details about the Order, Stock, Vegetable Item.</a:t>
            </a:r>
            <a:endParaRPr lang="en-GB" dirty="0"/>
          </a:p>
        </p:txBody>
      </p:sp>
    </p:spTree>
    <p:extLst>
      <p:ext uri="{BB962C8B-B14F-4D97-AF65-F5344CB8AC3E}">
        <p14:creationId xmlns:p14="http://schemas.microsoft.com/office/powerpoint/2010/main" val="2978794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692" y="384361"/>
            <a:ext cx="8911687" cy="1280890"/>
          </a:xfrm>
        </p:spPr>
        <p:txBody>
          <a:bodyPr/>
          <a:lstStyle/>
          <a:p>
            <a:r>
              <a:rPr lang="en-GB" dirty="0" smtClean="0"/>
              <a:t>Diagram Shows How </a:t>
            </a:r>
            <a:r>
              <a:rPr lang="en-GB" dirty="0" smtClean="0"/>
              <a:t>Our Project make Difference: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397" y="1665251"/>
            <a:ext cx="8818982" cy="4971077"/>
          </a:xfrm>
          <a:prstGeom prst="rect">
            <a:avLst/>
          </a:prstGeom>
        </p:spPr>
      </p:pic>
      <p:cxnSp>
        <p:nvCxnSpPr>
          <p:cNvPr id="4" name="Straight Connector 3"/>
          <p:cNvCxnSpPr/>
          <p:nvPr/>
        </p:nvCxnSpPr>
        <p:spPr>
          <a:xfrm>
            <a:off x="1595397" y="1665251"/>
            <a:ext cx="88189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001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0233" y="366249"/>
            <a:ext cx="8911687" cy="1280890"/>
          </a:xfrm>
        </p:spPr>
        <p:txBody>
          <a:bodyPr/>
          <a:lstStyle/>
          <a:p>
            <a:r>
              <a:rPr lang="en-IN" dirty="0" smtClean="0">
                <a:solidFill>
                  <a:srgbClr val="002060"/>
                </a:solidFill>
              </a:rPr>
              <a:t>Key Features</a:t>
            </a:r>
            <a:endParaRPr lang="en-IN" dirty="0">
              <a:solidFill>
                <a:srgbClr val="002060"/>
              </a:solidFill>
            </a:endParaRPr>
          </a:p>
        </p:txBody>
      </p:sp>
      <p:sp>
        <p:nvSpPr>
          <p:cNvPr id="3" name="Text Placeholder 2"/>
          <p:cNvSpPr>
            <a:spLocks noGrp="1"/>
          </p:cNvSpPr>
          <p:nvPr>
            <p:ph type="body" idx="1"/>
          </p:nvPr>
        </p:nvSpPr>
        <p:spPr>
          <a:xfrm>
            <a:off x="730233" y="1143747"/>
            <a:ext cx="8915400" cy="3886200"/>
          </a:xfrm>
        </p:spPr>
        <p:txBody>
          <a:bodyPr/>
          <a:lstStyle/>
          <a:p>
            <a:pPr marL="0" indent="0">
              <a:buNone/>
            </a:pPr>
            <a:r>
              <a:rPr lang="en-GB" b="1" dirty="0" smtClean="0"/>
              <a:t>1. Product Listings and Descriptions</a:t>
            </a:r>
            <a:endParaRPr lang="en-IN" b="1" dirty="0"/>
          </a:p>
        </p:txBody>
      </p:sp>
      <p:pic>
        <p:nvPicPr>
          <p:cNvPr id="9" name="Picture 8"/>
          <p:cNvPicPr>
            <a:picLocks noChangeAspect="1"/>
          </p:cNvPicPr>
          <p:nvPr/>
        </p:nvPicPr>
        <p:blipFill>
          <a:blip r:embed="rId2"/>
          <a:stretch>
            <a:fillRect/>
          </a:stretch>
        </p:blipFill>
        <p:spPr>
          <a:xfrm>
            <a:off x="2341418" y="1647139"/>
            <a:ext cx="8232869" cy="5208716"/>
          </a:xfrm>
          <a:prstGeom prst="rect">
            <a:avLst/>
          </a:prstGeom>
        </p:spPr>
      </p:pic>
    </p:spTree>
    <p:extLst>
      <p:ext uri="{BB962C8B-B14F-4D97-AF65-F5344CB8AC3E}">
        <p14:creationId xmlns:p14="http://schemas.microsoft.com/office/powerpoint/2010/main" val="797203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6854" y="877603"/>
            <a:ext cx="9446671" cy="5725462"/>
          </a:xfrm>
          <a:prstGeom prst="rect">
            <a:avLst/>
          </a:prstGeom>
        </p:spPr>
      </p:pic>
    </p:spTree>
    <p:extLst>
      <p:ext uri="{BB962C8B-B14F-4D97-AF65-F5344CB8AC3E}">
        <p14:creationId xmlns:p14="http://schemas.microsoft.com/office/powerpoint/2010/main" val="96782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395</TotalTime>
  <Words>758</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Mangal</vt:lpstr>
      <vt:lpstr>Wingdings</vt:lpstr>
      <vt:lpstr>Wingdings 3</vt:lpstr>
      <vt:lpstr>Wisp</vt:lpstr>
      <vt:lpstr>Green  &amp; More An Agricultural Website</vt:lpstr>
      <vt:lpstr>Team Member</vt:lpstr>
      <vt:lpstr>Introduction</vt:lpstr>
      <vt:lpstr>Problem </vt:lpstr>
      <vt:lpstr>Solution </vt:lpstr>
      <vt:lpstr>Objective</vt:lpstr>
      <vt:lpstr>Diagram Shows How Our Project make Difference:</vt:lpstr>
      <vt:lpstr>Key Features</vt:lpstr>
      <vt:lpstr>PowerPoint Presentation</vt:lpstr>
      <vt:lpstr>PowerPoint Presentation</vt:lpstr>
      <vt:lpstr>PowerPoint Presentation</vt:lpstr>
      <vt:lpstr>PowerPoint Presentation</vt:lpstr>
      <vt:lpstr>Use Case Diagram</vt:lpstr>
      <vt:lpstr>Technology Used :</vt:lpstr>
      <vt:lpstr>Benefits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Ecommerce Website</dc:title>
  <dc:creator>DELL</dc:creator>
  <cp:lastModifiedBy>DELL</cp:lastModifiedBy>
  <cp:revision>47</cp:revision>
  <dcterms:created xsi:type="dcterms:W3CDTF">2023-11-22T05:45:01Z</dcterms:created>
  <dcterms:modified xsi:type="dcterms:W3CDTF">2024-02-28T18:33:37Z</dcterms:modified>
</cp:coreProperties>
</file>