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64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Gangaram Tambe" initials="PGT" lastIdx="1" clrIdx="0">
    <p:extLst>
      <p:ext uri="{19B8F6BF-5375-455C-9EA6-DF929625EA0E}">
        <p15:presenceInfo xmlns:p15="http://schemas.microsoft.com/office/powerpoint/2012/main" userId="S::10515513@mydbs.ie::da354198-62e5-41c2-a4b0-06fd4abc16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F1D10-6C25-40CA-BB89-C2DC38EAA23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E"/>
        </a:p>
      </dgm:t>
    </dgm:pt>
    <dgm:pt modelId="{0BEE3DCE-76AD-41C2-AB2E-57558DF46B00}">
      <dgm:prSet phldrT="[Text]"/>
      <dgm:spPr/>
      <dgm:t>
        <a:bodyPr/>
        <a:lstStyle/>
        <a:p>
          <a:r>
            <a:rPr lang="en-IE"/>
            <a:t>Visualizing Clusters</a:t>
          </a:r>
        </a:p>
      </dgm:t>
    </dgm:pt>
    <dgm:pt modelId="{C7AC6B60-1C2E-4320-8E4C-D6FB0FA4D8DE}" type="parTrans" cxnId="{6B8D271A-56BB-4FB5-BACA-20FF2F71E9E9}">
      <dgm:prSet/>
      <dgm:spPr/>
      <dgm:t>
        <a:bodyPr/>
        <a:lstStyle/>
        <a:p>
          <a:endParaRPr lang="en-IE"/>
        </a:p>
      </dgm:t>
    </dgm:pt>
    <dgm:pt modelId="{A9B80F9B-9FA2-4914-BE9B-946E88FBEB02}" type="sibTrans" cxnId="{6B8D271A-56BB-4FB5-BACA-20FF2F71E9E9}">
      <dgm:prSet/>
      <dgm:spPr/>
      <dgm:t>
        <a:bodyPr/>
        <a:lstStyle/>
        <a:p>
          <a:endParaRPr lang="en-IE"/>
        </a:p>
      </dgm:t>
    </dgm:pt>
    <dgm:pt modelId="{0DAB2026-113B-4F2F-83B9-33D3E6CAB7E9}">
      <dgm:prSet phldrT="[Text]"/>
      <dgm:spPr/>
      <dgm:t>
        <a:bodyPr/>
        <a:lstStyle/>
        <a:p>
          <a:r>
            <a:rPr lang="en-IE"/>
            <a:t>Dimension reduction techniques using k-means labels</a:t>
          </a:r>
        </a:p>
      </dgm:t>
    </dgm:pt>
    <dgm:pt modelId="{BAE03389-CD6D-47E3-8DF8-EF7999663070}" type="sibTrans" cxnId="{4181E80A-56EA-45D9-BDDB-BDE71AE1F2BE}">
      <dgm:prSet/>
      <dgm:spPr/>
      <dgm:t>
        <a:bodyPr/>
        <a:lstStyle/>
        <a:p>
          <a:endParaRPr lang="en-IE"/>
        </a:p>
      </dgm:t>
    </dgm:pt>
    <dgm:pt modelId="{A7FB9111-8B43-40FA-83D5-A73F2EACDA41}" type="parTrans" cxnId="{4181E80A-56EA-45D9-BDDB-BDE71AE1F2BE}">
      <dgm:prSet/>
      <dgm:spPr/>
      <dgm:t>
        <a:bodyPr/>
        <a:lstStyle/>
        <a:p>
          <a:endParaRPr lang="en-IE"/>
        </a:p>
      </dgm:t>
    </dgm:pt>
    <dgm:pt modelId="{EC68EF27-BAB3-454E-8036-ED9DBF9CC3A2}">
      <dgm:prSet phldrT="[Text]"/>
      <dgm:spPr/>
      <dgm:t>
        <a:bodyPr/>
        <a:lstStyle/>
        <a:p>
          <a:r>
            <a:rPr lang="en-IE"/>
            <a:t>Applying k-means to generate labels</a:t>
          </a:r>
        </a:p>
      </dgm:t>
    </dgm:pt>
    <dgm:pt modelId="{5D54EE4B-2DDF-44DC-8EF9-B456EB6FB92C}" type="sibTrans" cxnId="{250D9EAE-5512-476D-8D02-CD9A6A060B79}">
      <dgm:prSet/>
      <dgm:spPr/>
      <dgm:t>
        <a:bodyPr/>
        <a:lstStyle/>
        <a:p>
          <a:endParaRPr lang="en-IE"/>
        </a:p>
      </dgm:t>
    </dgm:pt>
    <dgm:pt modelId="{BBAAC14E-DA8F-4A67-8579-8375D1BDD10A}" type="parTrans" cxnId="{250D9EAE-5512-476D-8D02-CD9A6A060B79}">
      <dgm:prSet/>
      <dgm:spPr/>
      <dgm:t>
        <a:bodyPr/>
        <a:lstStyle/>
        <a:p>
          <a:endParaRPr lang="en-IE"/>
        </a:p>
      </dgm:t>
    </dgm:pt>
    <dgm:pt modelId="{10B214F6-DBDB-42E8-8F94-3498448D61C1}">
      <dgm:prSet phldrT="[Text]"/>
      <dgm:spPr/>
      <dgm:t>
        <a:bodyPr/>
        <a:lstStyle/>
        <a:p>
          <a:r>
            <a:rPr lang="en-IE"/>
            <a:t>Data Pre-Processing</a:t>
          </a:r>
        </a:p>
      </dgm:t>
    </dgm:pt>
    <dgm:pt modelId="{8F9F8EAE-C198-4176-B150-3C4671F1776F}" type="sibTrans" cxnId="{FC96BDD2-FCAF-499F-A32E-E9F558C08851}">
      <dgm:prSet/>
      <dgm:spPr/>
      <dgm:t>
        <a:bodyPr/>
        <a:lstStyle/>
        <a:p>
          <a:endParaRPr lang="en-IE"/>
        </a:p>
      </dgm:t>
    </dgm:pt>
    <dgm:pt modelId="{4E583B15-0F83-4396-AD2E-5DE8837284D1}" type="parTrans" cxnId="{FC96BDD2-FCAF-499F-A32E-E9F558C08851}">
      <dgm:prSet/>
      <dgm:spPr/>
      <dgm:t>
        <a:bodyPr/>
        <a:lstStyle/>
        <a:p>
          <a:endParaRPr lang="en-IE"/>
        </a:p>
      </dgm:t>
    </dgm:pt>
    <dgm:pt modelId="{A6B91418-D5F7-48A8-81C3-C525A7EEA932}" type="pres">
      <dgm:prSet presAssocID="{456F1D10-6C25-40CA-BB89-C2DC38EAA23C}" presName="outerComposite" presStyleCnt="0">
        <dgm:presLayoutVars>
          <dgm:chMax val="5"/>
          <dgm:dir/>
          <dgm:resizeHandles val="exact"/>
        </dgm:presLayoutVars>
      </dgm:prSet>
      <dgm:spPr/>
    </dgm:pt>
    <dgm:pt modelId="{1C6F2E04-A86E-42B5-9498-77C17F2949B4}" type="pres">
      <dgm:prSet presAssocID="{456F1D10-6C25-40CA-BB89-C2DC38EAA23C}" presName="dummyMaxCanvas" presStyleCnt="0">
        <dgm:presLayoutVars/>
      </dgm:prSet>
      <dgm:spPr/>
    </dgm:pt>
    <dgm:pt modelId="{E607C056-40E3-4C5A-AFB4-32AEA2EC2AB5}" type="pres">
      <dgm:prSet presAssocID="{456F1D10-6C25-40CA-BB89-C2DC38EAA23C}" presName="FourNodes_1" presStyleLbl="node1" presStyleIdx="0" presStyleCnt="4">
        <dgm:presLayoutVars>
          <dgm:bulletEnabled val="1"/>
        </dgm:presLayoutVars>
      </dgm:prSet>
      <dgm:spPr/>
    </dgm:pt>
    <dgm:pt modelId="{D76D74D5-B02B-46E7-A633-AC6CC6F186EC}" type="pres">
      <dgm:prSet presAssocID="{456F1D10-6C25-40CA-BB89-C2DC38EAA23C}" presName="FourNodes_2" presStyleLbl="node1" presStyleIdx="1" presStyleCnt="4">
        <dgm:presLayoutVars>
          <dgm:bulletEnabled val="1"/>
        </dgm:presLayoutVars>
      </dgm:prSet>
      <dgm:spPr/>
    </dgm:pt>
    <dgm:pt modelId="{7AD52B09-852A-4B64-944F-72B9FC3D8C26}" type="pres">
      <dgm:prSet presAssocID="{456F1D10-6C25-40CA-BB89-C2DC38EAA23C}" presName="FourNodes_3" presStyleLbl="node1" presStyleIdx="2" presStyleCnt="4">
        <dgm:presLayoutVars>
          <dgm:bulletEnabled val="1"/>
        </dgm:presLayoutVars>
      </dgm:prSet>
      <dgm:spPr/>
    </dgm:pt>
    <dgm:pt modelId="{B84F257A-B94A-49D3-BDD0-3EFB473C2477}" type="pres">
      <dgm:prSet presAssocID="{456F1D10-6C25-40CA-BB89-C2DC38EAA23C}" presName="FourNodes_4" presStyleLbl="node1" presStyleIdx="3" presStyleCnt="4">
        <dgm:presLayoutVars>
          <dgm:bulletEnabled val="1"/>
        </dgm:presLayoutVars>
      </dgm:prSet>
      <dgm:spPr/>
    </dgm:pt>
    <dgm:pt modelId="{3369F12C-F7F0-4B11-95FC-8FA9E7F480C2}" type="pres">
      <dgm:prSet presAssocID="{456F1D10-6C25-40CA-BB89-C2DC38EAA23C}" presName="FourConn_1-2" presStyleLbl="fgAccFollowNode1" presStyleIdx="0" presStyleCnt="3">
        <dgm:presLayoutVars>
          <dgm:bulletEnabled val="1"/>
        </dgm:presLayoutVars>
      </dgm:prSet>
      <dgm:spPr/>
    </dgm:pt>
    <dgm:pt modelId="{E7CCDDC6-3629-4B89-804E-F29AB0836290}" type="pres">
      <dgm:prSet presAssocID="{456F1D10-6C25-40CA-BB89-C2DC38EAA23C}" presName="FourConn_2-3" presStyleLbl="fgAccFollowNode1" presStyleIdx="1" presStyleCnt="3">
        <dgm:presLayoutVars>
          <dgm:bulletEnabled val="1"/>
        </dgm:presLayoutVars>
      </dgm:prSet>
      <dgm:spPr/>
    </dgm:pt>
    <dgm:pt modelId="{0516A927-4AA3-4972-831E-9B4D0E13E1FA}" type="pres">
      <dgm:prSet presAssocID="{456F1D10-6C25-40CA-BB89-C2DC38EAA23C}" presName="FourConn_3-4" presStyleLbl="fgAccFollowNode1" presStyleIdx="2" presStyleCnt="3">
        <dgm:presLayoutVars>
          <dgm:bulletEnabled val="1"/>
        </dgm:presLayoutVars>
      </dgm:prSet>
      <dgm:spPr/>
    </dgm:pt>
    <dgm:pt modelId="{84329A72-E1E4-419D-84CB-C77B90E464B0}" type="pres">
      <dgm:prSet presAssocID="{456F1D10-6C25-40CA-BB89-C2DC38EAA23C}" presName="FourNodes_1_text" presStyleLbl="node1" presStyleIdx="3" presStyleCnt="4">
        <dgm:presLayoutVars>
          <dgm:bulletEnabled val="1"/>
        </dgm:presLayoutVars>
      </dgm:prSet>
      <dgm:spPr/>
    </dgm:pt>
    <dgm:pt modelId="{4A8CCF5D-5EDC-4010-95E2-0BC742D2714C}" type="pres">
      <dgm:prSet presAssocID="{456F1D10-6C25-40CA-BB89-C2DC38EAA23C}" presName="FourNodes_2_text" presStyleLbl="node1" presStyleIdx="3" presStyleCnt="4">
        <dgm:presLayoutVars>
          <dgm:bulletEnabled val="1"/>
        </dgm:presLayoutVars>
      </dgm:prSet>
      <dgm:spPr/>
    </dgm:pt>
    <dgm:pt modelId="{11A94559-F674-40A8-9CA3-669A8DE0F2E2}" type="pres">
      <dgm:prSet presAssocID="{456F1D10-6C25-40CA-BB89-C2DC38EAA23C}" presName="FourNodes_3_text" presStyleLbl="node1" presStyleIdx="3" presStyleCnt="4">
        <dgm:presLayoutVars>
          <dgm:bulletEnabled val="1"/>
        </dgm:presLayoutVars>
      </dgm:prSet>
      <dgm:spPr/>
    </dgm:pt>
    <dgm:pt modelId="{CD3B712A-E08F-4AA7-AA7E-8EE8F364D8D7}" type="pres">
      <dgm:prSet presAssocID="{456F1D10-6C25-40CA-BB89-C2DC38EAA2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E1ECD02-94A6-4B82-8003-CBA2B8E44892}" type="presOf" srcId="{10B214F6-DBDB-42E8-8F94-3498448D61C1}" destId="{84329A72-E1E4-419D-84CB-C77B90E464B0}" srcOrd="1" destOrd="0" presId="urn:microsoft.com/office/officeart/2005/8/layout/vProcess5"/>
    <dgm:cxn modelId="{4181E80A-56EA-45D9-BDDB-BDE71AE1F2BE}" srcId="{456F1D10-6C25-40CA-BB89-C2DC38EAA23C}" destId="{0DAB2026-113B-4F2F-83B9-33D3E6CAB7E9}" srcOrd="2" destOrd="0" parTransId="{A7FB9111-8B43-40FA-83D5-A73F2EACDA41}" sibTransId="{BAE03389-CD6D-47E3-8DF8-EF7999663070}"/>
    <dgm:cxn modelId="{C3E37611-1C2A-4806-8AA6-DF38E93DFC16}" type="presOf" srcId="{BAE03389-CD6D-47E3-8DF8-EF7999663070}" destId="{0516A927-4AA3-4972-831E-9B4D0E13E1FA}" srcOrd="0" destOrd="0" presId="urn:microsoft.com/office/officeart/2005/8/layout/vProcess5"/>
    <dgm:cxn modelId="{6B8D271A-56BB-4FB5-BACA-20FF2F71E9E9}" srcId="{456F1D10-6C25-40CA-BB89-C2DC38EAA23C}" destId="{0BEE3DCE-76AD-41C2-AB2E-57558DF46B00}" srcOrd="3" destOrd="0" parTransId="{C7AC6B60-1C2E-4320-8E4C-D6FB0FA4D8DE}" sibTransId="{A9B80F9B-9FA2-4914-BE9B-946E88FBEB02}"/>
    <dgm:cxn modelId="{E2F01929-3566-4505-A242-EF6281171151}" type="presOf" srcId="{0DAB2026-113B-4F2F-83B9-33D3E6CAB7E9}" destId="{11A94559-F674-40A8-9CA3-669A8DE0F2E2}" srcOrd="1" destOrd="0" presId="urn:microsoft.com/office/officeart/2005/8/layout/vProcess5"/>
    <dgm:cxn modelId="{9FAD422E-1380-44A8-A198-95562E069125}" type="presOf" srcId="{EC68EF27-BAB3-454E-8036-ED9DBF9CC3A2}" destId="{D76D74D5-B02B-46E7-A633-AC6CC6F186EC}" srcOrd="0" destOrd="0" presId="urn:microsoft.com/office/officeart/2005/8/layout/vProcess5"/>
    <dgm:cxn modelId="{62279539-0A7D-480B-BCAE-228E59DE8671}" type="presOf" srcId="{EC68EF27-BAB3-454E-8036-ED9DBF9CC3A2}" destId="{4A8CCF5D-5EDC-4010-95E2-0BC742D2714C}" srcOrd="1" destOrd="0" presId="urn:microsoft.com/office/officeart/2005/8/layout/vProcess5"/>
    <dgm:cxn modelId="{45367864-89E9-4884-8801-A4D5F4819D08}" type="presOf" srcId="{5D54EE4B-2DDF-44DC-8EF9-B456EB6FB92C}" destId="{E7CCDDC6-3629-4B89-804E-F29AB0836290}" srcOrd="0" destOrd="0" presId="urn:microsoft.com/office/officeart/2005/8/layout/vProcess5"/>
    <dgm:cxn modelId="{14B7C072-69F2-4610-B737-0BA0E0240520}" type="presOf" srcId="{8F9F8EAE-C198-4176-B150-3C4671F1776F}" destId="{3369F12C-F7F0-4B11-95FC-8FA9E7F480C2}" srcOrd="0" destOrd="0" presId="urn:microsoft.com/office/officeart/2005/8/layout/vProcess5"/>
    <dgm:cxn modelId="{6217C57E-39CC-4DDD-998D-5FFD29B95354}" type="presOf" srcId="{0BEE3DCE-76AD-41C2-AB2E-57558DF46B00}" destId="{CD3B712A-E08F-4AA7-AA7E-8EE8F364D8D7}" srcOrd="1" destOrd="0" presId="urn:microsoft.com/office/officeart/2005/8/layout/vProcess5"/>
    <dgm:cxn modelId="{C9029690-D76A-4D7E-A4FD-B33F129A74B1}" type="presOf" srcId="{10B214F6-DBDB-42E8-8F94-3498448D61C1}" destId="{E607C056-40E3-4C5A-AFB4-32AEA2EC2AB5}" srcOrd="0" destOrd="0" presId="urn:microsoft.com/office/officeart/2005/8/layout/vProcess5"/>
    <dgm:cxn modelId="{250D9EAE-5512-476D-8D02-CD9A6A060B79}" srcId="{456F1D10-6C25-40CA-BB89-C2DC38EAA23C}" destId="{EC68EF27-BAB3-454E-8036-ED9DBF9CC3A2}" srcOrd="1" destOrd="0" parTransId="{BBAAC14E-DA8F-4A67-8579-8375D1BDD10A}" sibTransId="{5D54EE4B-2DDF-44DC-8EF9-B456EB6FB92C}"/>
    <dgm:cxn modelId="{1EE738C4-7C23-468D-8271-0B9959539286}" type="presOf" srcId="{0BEE3DCE-76AD-41C2-AB2E-57558DF46B00}" destId="{B84F257A-B94A-49D3-BDD0-3EFB473C2477}" srcOrd="0" destOrd="0" presId="urn:microsoft.com/office/officeart/2005/8/layout/vProcess5"/>
    <dgm:cxn modelId="{FC96BDD2-FCAF-499F-A32E-E9F558C08851}" srcId="{456F1D10-6C25-40CA-BB89-C2DC38EAA23C}" destId="{10B214F6-DBDB-42E8-8F94-3498448D61C1}" srcOrd="0" destOrd="0" parTransId="{4E583B15-0F83-4396-AD2E-5DE8837284D1}" sibTransId="{8F9F8EAE-C198-4176-B150-3C4671F1776F}"/>
    <dgm:cxn modelId="{C198CFE3-6ABC-4C9C-8558-3EBFBBDDC442}" type="presOf" srcId="{0DAB2026-113B-4F2F-83B9-33D3E6CAB7E9}" destId="{7AD52B09-852A-4B64-944F-72B9FC3D8C26}" srcOrd="0" destOrd="0" presId="urn:microsoft.com/office/officeart/2005/8/layout/vProcess5"/>
    <dgm:cxn modelId="{A5BE3FED-B087-481C-97EC-B79EE487E811}" type="presOf" srcId="{456F1D10-6C25-40CA-BB89-C2DC38EAA23C}" destId="{A6B91418-D5F7-48A8-81C3-C525A7EEA932}" srcOrd="0" destOrd="0" presId="urn:microsoft.com/office/officeart/2005/8/layout/vProcess5"/>
    <dgm:cxn modelId="{8DFF068F-828F-4361-A0B5-42B65B1B152F}" type="presParOf" srcId="{A6B91418-D5F7-48A8-81C3-C525A7EEA932}" destId="{1C6F2E04-A86E-42B5-9498-77C17F2949B4}" srcOrd="0" destOrd="0" presId="urn:microsoft.com/office/officeart/2005/8/layout/vProcess5"/>
    <dgm:cxn modelId="{DF8B2B15-9FF0-43B2-B0EE-4DD0453ED3C9}" type="presParOf" srcId="{A6B91418-D5F7-48A8-81C3-C525A7EEA932}" destId="{E607C056-40E3-4C5A-AFB4-32AEA2EC2AB5}" srcOrd="1" destOrd="0" presId="urn:microsoft.com/office/officeart/2005/8/layout/vProcess5"/>
    <dgm:cxn modelId="{CBD6BAA5-84B2-4797-8886-BD9961577329}" type="presParOf" srcId="{A6B91418-D5F7-48A8-81C3-C525A7EEA932}" destId="{D76D74D5-B02B-46E7-A633-AC6CC6F186EC}" srcOrd="2" destOrd="0" presId="urn:microsoft.com/office/officeart/2005/8/layout/vProcess5"/>
    <dgm:cxn modelId="{96F1C68E-755C-45AB-8245-8C2C331FC7C8}" type="presParOf" srcId="{A6B91418-D5F7-48A8-81C3-C525A7EEA932}" destId="{7AD52B09-852A-4B64-944F-72B9FC3D8C26}" srcOrd="3" destOrd="0" presId="urn:microsoft.com/office/officeart/2005/8/layout/vProcess5"/>
    <dgm:cxn modelId="{C9103E85-2036-4838-B5FA-BED5E4A8B40A}" type="presParOf" srcId="{A6B91418-D5F7-48A8-81C3-C525A7EEA932}" destId="{B84F257A-B94A-49D3-BDD0-3EFB473C2477}" srcOrd="4" destOrd="0" presId="urn:microsoft.com/office/officeart/2005/8/layout/vProcess5"/>
    <dgm:cxn modelId="{5C52E722-D8DF-4AEA-B5E0-F0B148EA32E8}" type="presParOf" srcId="{A6B91418-D5F7-48A8-81C3-C525A7EEA932}" destId="{3369F12C-F7F0-4B11-95FC-8FA9E7F480C2}" srcOrd="5" destOrd="0" presId="urn:microsoft.com/office/officeart/2005/8/layout/vProcess5"/>
    <dgm:cxn modelId="{579C2A64-4C9B-4E7C-A5B7-AF020CE582C1}" type="presParOf" srcId="{A6B91418-D5F7-48A8-81C3-C525A7EEA932}" destId="{E7CCDDC6-3629-4B89-804E-F29AB0836290}" srcOrd="6" destOrd="0" presId="urn:microsoft.com/office/officeart/2005/8/layout/vProcess5"/>
    <dgm:cxn modelId="{4BBF4CFE-6BEE-49A8-915D-CE426E793ECC}" type="presParOf" srcId="{A6B91418-D5F7-48A8-81C3-C525A7EEA932}" destId="{0516A927-4AA3-4972-831E-9B4D0E13E1FA}" srcOrd="7" destOrd="0" presId="urn:microsoft.com/office/officeart/2005/8/layout/vProcess5"/>
    <dgm:cxn modelId="{B6FF9EC0-C5BA-49EC-B0B7-7CBE9E35270B}" type="presParOf" srcId="{A6B91418-D5F7-48A8-81C3-C525A7EEA932}" destId="{84329A72-E1E4-419D-84CB-C77B90E464B0}" srcOrd="8" destOrd="0" presId="urn:microsoft.com/office/officeart/2005/8/layout/vProcess5"/>
    <dgm:cxn modelId="{074CA555-8CA6-41E0-A0A4-D39B753754DA}" type="presParOf" srcId="{A6B91418-D5F7-48A8-81C3-C525A7EEA932}" destId="{4A8CCF5D-5EDC-4010-95E2-0BC742D2714C}" srcOrd="9" destOrd="0" presId="urn:microsoft.com/office/officeart/2005/8/layout/vProcess5"/>
    <dgm:cxn modelId="{FCEEAC60-98DD-40F4-8F3E-0837BF7B10E5}" type="presParOf" srcId="{A6B91418-D5F7-48A8-81C3-C525A7EEA932}" destId="{11A94559-F674-40A8-9CA3-669A8DE0F2E2}" srcOrd="10" destOrd="0" presId="urn:microsoft.com/office/officeart/2005/8/layout/vProcess5"/>
    <dgm:cxn modelId="{D212A762-D7FF-4845-9AA8-53F6FCCCDFB1}" type="presParOf" srcId="{A6B91418-D5F7-48A8-81C3-C525A7EEA932}" destId="{CD3B712A-E08F-4AA7-AA7E-8EE8F364D8D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7C056-40E3-4C5A-AFB4-32AEA2EC2AB5}">
      <dsp:nvSpPr>
        <dsp:cNvPr id="0" name=""/>
        <dsp:cNvSpPr/>
      </dsp:nvSpPr>
      <dsp:spPr>
        <a:xfrm>
          <a:off x="0" y="0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Data Pre-Processing</a:t>
          </a:r>
        </a:p>
      </dsp:txBody>
      <dsp:txXfrm>
        <a:off x="35470" y="35470"/>
        <a:ext cx="3601782" cy="1140091"/>
      </dsp:txXfrm>
    </dsp:sp>
    <dsp:sp modelId="{D76D74D5-B02B-46E7-A633-AC6CC6F186EC}">
      <dsp:nvSpPr>
        <dsp:cNvPr id="0" name=""/>
        <dsp:cNvSpPr/>
      </dsp:nvSpPr>
      <dsp:spPr>
        <a:xfrm>
          <a:off x="419663" y="1431218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Applying k-means to generate labels</a:t>
          </a:r>
        </a:p>
      </dsp:txBody>
      <dsp:txXfrm>
        <a:off x="455133" y="1466688"/>
        <a:ext cx="3733137" cy="1140091"/>
      </dsp:txXfrm>
    </dsp:sp>
    <dsp:sp modelId="{7AD52B09-852A-4B64-944F-72B9FC3D8C26}">
      <dsp:nvSpPr>
        <dsp:cNvPr id="0" name=""/>
        <dsp:cNvSpPr/>
      </dsp:nvSpPr>
      <dsp:spPr>
        <a:xfrm>
          <a:off x="833064" y="2862437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Dimension reduction techniques using k-means labels</a:t>
          </a:r>
        </a:p>
      </dsp:txBody>
      <dsp:txXfrm>
        <a:off x="868534" y="2897907"/>
        <a:ext cx="3739401" cy="1140091"/>
      </dsp:txXfrm>
    </dsp:sp>
    <dsp:sp modelId="{B84F257A-B94A-49D3-BDD0-3EFB473C2477}">
      <dsp:nvSpPr>
        <dsp:cNvPr id="0" name=""/>
        <dsp:cNvSpPr/>
      </dsp:nvSpPr>
      <dsp:spPr>
        <a:xfrm>
          <a:off x="1252728" y="4293656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/>
            <a:t>Visualizing Clusters</a:t>
          </a:r>
        </a:p>
      </dsp:txBody>
      <dsp:txXfrm>
        <a:off x="1288198" y="4329126"/>
        <a:ext cx="3733137" cy="1140091"/>
      </dsp:txXfrm>
    </dsp:sp>
    <dsp:sp modelId="{3369F12C-F7F0-4B11-95FC-8FA9E7F480C2}">
      <dsp:nvSpPr>
        <dsp:cNvPr id="0" name=""/>
        <dsp:cNvSpPr/>
      </dsp:nvSpPr>
      <dsp:spPr>
        <a:xfrm>
          <a:off x="4223741" y="927539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500" kern="1200"/>
        </a:p>
      </dsp:txBody>
      <dsp:txXfrm>
        <a:off x="4400854" y="927539"/>
        <a:ext cx="432944" cy="592345"/>
      </dsp:txXfrm>
    </dsp:sp>
    <dsp:sp modelId="{E7CCDDC6-3629-4B89-804E-F29AB0836290}">
      <dsp:nvSpPr>
        <dsp:cNvPr id="0" name=""/>
        <dsp:cNvSpPr/>
      </dsp:nvSpPr>
      <dsp:spPr>
        <a:xfrm>
          <a:off x="4643405" y="2358758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500" kern="1200"/>
        </a:p>
      </dsp:txBody>
      <dsp:txXfrm>
        <a:off x="4820518" y="2358758"/>
        <a:ext cx="432944" cy="592345"/>
      </dsp:txXfrm>
    </dsp:sp>
    <dsp:sp modelId="{0516A927-4AA3-4972-831E-9B4D0E13E1FA}">
      <dsp:nvSpPr>
        <dsp:cNvPr id="0" name=""/>
        <dsp:cNvSpPr/>
      </dsp:nvSpPr>
      <dsp:spPr>
        <a:xfrm>
          <a:off x="5056805" y="3789977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500" kern="1200"/>
        </a:p>
      </dsp:txBody>
      <dsp:txXfrm>
        <a:off x="5233918" y="3789977"/>
        <a:ext cx="432944" cy="59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33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97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5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80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57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20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0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19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2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13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D1E2-8372-4ACA-BF17-F85E70B889CD}" type="datetimeFigureOut">
              <a:rPr lang="en-IE" smtClean="0"/>
              <a:t>21/04/2020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2B6F-6C87-4C53-B794-2026DD4BAF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8597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2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C3528-528F-4E14-B921-8DC4D286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CA-02 DATA VISUALIZATION</a:t>
            </a:r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2A37F-2E26-4655-91F1-4A8E09F3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Objectives: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Comparative analysis  of PCA,UMAP and t-SNE on Client and Patch dataset.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Critical analysis of different client features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Critical analysis of different patch details.</a:t>
            </a:r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21456-4929-4490-8AEE-E6BD6E03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full Client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639B5-ADD7-4444-93E5-3C81998EFAE3}"/>
              </a:ext>
            </a:extLst>
          </p:cNvPr>
          <p:cNvPicPr/>
          <p:nvPr/>
        </p:nvPicPr>
        <p:blipFill rotWithShape="1">
          <a:blip r:embed="rId2"/>
          <a:srcRect r="1" b="3957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51DC-950F-448F-A603-E4705A2D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Client subset-1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BEDA159-558F-4E3B-8742-797BB7271FE0}"/>
              </a:ext>
            </a:extLst>
          </p:cNvPr>
          <p:cNvPicPr/>
          <p:nvPr/>
        </p:nvPicPr>
        <p:blipFill rotWithShape="1">
          <a:blip r:embed="rId2"/>
          <a:srcRect t="2297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7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E5348-887E-4B46-A43A-8C02C40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Client subset-2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87C73-9EB9-4248-AD7C-E8CB45841771}"/>
              </a:ext>
            </a:extLst>
          </p:cNvPr>
          <p:cNvPicPr/>
          <p:nvPr/>
        </p:nvPicPr>
        <p:blipFill rotWithShape="1">
          <a:blip r:embed="rId2"/>
          <a:srcRect r="1" b="3710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6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02A9C-5BAB-43B9-AAAE-B899D926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UMAP on Client subset-3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B30B5-7372-42D3-A9A9-64AD634B0FD3}"/>
              </a:ext>
            </a:extLst>
          </p:cNvPr>
          <p:cNvPicPr/>
          <p:nvPr/>
        </p:nvPicPr>
        <p:blipFill rotWithShape="1">
          <a:blip r:embed="rId2"/>
          <a:srcRect t="2708" r="1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7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09DD7-051F-4D1F-BB4A-8EA9737D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Client subset-4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C6973EC-1342-4F99-8692-63E60F398EA7}"/>
              </a:ext>
            </a:extLst>
          </p:cNvPr>
          <p:cNvPicPr/>
          <p:nvPr/>
        </p:nvPicPr>
        <p:blipFill rotWithShape="1">
          <a:blip r:embed="rId2"/>
          <a:srcRect r="1" b="420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6CE0A-D9CA-4DA2-BDBD-99D47204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Client subset-5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4AB36-3E87-40C7-BA16-039117330207}"/>
              </a:ext>
            </a:extLst>
          </p:cNvPr>
          <p:cNvPicPr/>
          <p:nvPr/>
        </p:nvPicPr>
        <p:blipFill rotWithShape="1">
          <a:blip r:embed="rId2"/>
          <a:srcRect r="1" b="346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2BAF6-2E66-4BA7-983B-5C43DCA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Client subset-6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37CC7-3871-49B2-A136-B8EAA57A50FD}"/>
              </a:ext>
            </a:extLst>
          </p:cNvPr>
          <p:cNvPicPr/>
          <p:nvPr/>
        </p:nvPicPr>
        <p:blipFill rotWithShape="1">
          <a:blip r:embed="rId2"/>
          <a:srcRect r="1" b="3957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8748C-D23B-4BF7-85CB-FE76DC42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Visualization for PATCHES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16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60EF3-07A1-4592-98DA-575C141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PCA on full patches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53BC3-D394-4843-869B-CB2C0A4CBDF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171" r="1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DA88-E146-42F6-ACDD-5FB30688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UMAP on full patches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5826E-D001-4CEB-B294-7E1795B7AC8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108" b="50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55E7-B999-4F6F-A205-40406961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Exploring Clients and Patches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21503-5CBC-4D2B-87B5-B51EEA8FA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Clients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3E25-C20C-42EC-B620-723AED930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Clients Dataset consists of 43,193 rows with 9 different features.</a:t>
            </a:r>
          </a:p>
          <a:p>
            <a:r>
              <a:rPr lang="en-IE" dirty="0"/>
              <a:t>It gives detailed information about clients of a unnamed bank.</a:t>
            </a:r>
          </a:p>
          <a:p>
            <a:r>
              <a:rPr lang="en-IE" dirty="0"/>
              <a:t>Each row corresponds to a new client.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56D75-0473-4032-897E-5BE2F1F8B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Patches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C895-5E9F-4453-A7E7-4A020BF48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Patches Dataset consists of 15,120 rows with 7 features.</a:t>
            </a:r>
          </a:p>
          <a:p>
            <a:r>
              <a:rPr lang="en-IE" dirty="0"/>
              <a:t>It gives cartographic information for </a:t>
            </a:r>
            <a:r>
              <a:rPr lang="en-US" dirty="0"/>
              <a:t>different 30m × 30m patches in the forests of Alberta, Canada.</a:t>
            </a:r>
          </a:p>
          <a:p>
            <a:r>
              <a:rPr lang="en-IE" dirty="0"/>
              <a:t>Each row corresponds to a observed patch..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608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B7777-DD9F-4E20-8570-49ADBE0A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T-SNE on full patches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2B746-0123-47AA-A429-DC57997CB1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125" r="1" b="499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35E5B-D0DB-4FDB-B270-B670FA72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patches SUBSET-1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151B4-E1F7-4BD7-9AC9-56A2C839BE2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269" r="1" b="3143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B43CB-37B0-414C-A562-CB474BBE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patches SUBSET-2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B4C28F-DAA6-497C-91EB-7A6DF732F96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" b="346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62377-3A53-4A7A-9942-6E7E8A73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patches SUBSET-3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BAFF8-1685-4BB7-A75F-E6C5BAA7A27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" b="541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8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595AF-B3AA-47C5-94BD-230A177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UMAP on patches SUBSET-4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20463-5A2F-4B58-80CA-E8C61DD05B0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289" r="2" b="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AADB-5D48-4811-ABDC-2BF6711B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4250-7F54-4283-BA2C-8DF40EE3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UMAP and t-SNE give almost the same results, but UMAP clustering a bit better.</a:t>
            </a:r>
          </a:p>
          <a:p>
            <a:r>
              <a:rPr lang="en-IE" dirty="0"/>
              <a:t>UMAP, t-SNE, PCA didn’t work well for clients-subset1 and clients-subset6</a:t>
            </a:r>
          </a:p>
          <a:p>
            <a:r>
              <a:rPr lang="en-IE" dirty="0"/>
              <a:t>t-SNE can take life long to run</a:t>
            </a:r>
          </a:p>
          <a:p>
            <a:r>
              <a:rPr lang="en-IE" dirty="0"/>
              <a:t>PCA is only good for basic cluster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36884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493FB89-782E-40D6-B561-86295C3ED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IE" sz="5800" dirty="0"/>
              <a:t>Number of Subsets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5766C8E-A88A-4B37-982B-539019F5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created 6 subsets for clients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created 4 subsets for patches dataset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1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7E415-BFB1-4360-9BDC-7A0D47BD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 Subset with the variable used.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CE2FC-4DE5-4830-BB86-A7051BF05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Clients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F8DC2-3501-4E08-A741-5DC016088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Subset 1: job, marital, </a:t>
            </a:r>
            <a:r>
              <a:rPr lang="en-IE" dirty="0" err="1"/>
              <a:t>education,default</a:t>
            </a:r>
            <a:r>
              <a:rPr lang="en-IE" dirty="0"/>
              <a:t>, </a:t>
            </a:r>
            <a:r>
              <a:rPr lang="en-IE" dirty="0" err="1"/>
              <a:t>balance,housing,personal</a:t>
            </a:r>
            <a:r>
              <a:rPr lang="en-IE" dirty="0"/>
              <a:t>.</a:t>
            </a:r>
          </a:p>
          <a:p>
            <a:r>
              <a:rPr lang="en-IE" dirty="0"/>
              <a:t>Subset 2: </a:t>
            </a:r>
            <a:r>
              <a:rPr lang="en-US" dirty="0"/>
              <a:t>age, job, education, balance, </a:t>
            </a:r>
            <a:r>
              <a:rPr lang="en-US" dirty="0" err="1"/>
              <a:t>personal,housing</a:t>
            </a:r>
            <a:r>
              <a:rPr lang="en-US" dirty="0"/>
              <a:t>.</a:t>
            </a:r>
          </a:p>
          <a:p>
            <a:r>
              <a:rPr lang="en-US" dirty="0"/>
              <a:t>Subset 3: age, job, marital, balance, housing, </a:t>
            </a:r>
            <a:r>
              <a:rPr lang="en-US" dirty="0" err="1"/>
              <a:t>personal,education</a:t>
            </a:r>
            <a:r>
              <a:rPr lang="en-US" dirty="0"/>
              <a:t>.</a:t>
            </a:r>
          </a:p>
          <a:p>
            <a:r>
              <a:rPr lang="en-US" dirty="0"/>
              <a:t>Subset 4:job, marital, education, default, balance, </a:t>
            </a:r>
            <a:r>
              <a:rPr lang="en-US" dirty="0" err="1"/>
              <a:t>housing,age</a:t>
            </a:r>
            <a:r>
              <a:rPr lang="en-US" dirty="0"/>
              <a:t>.</a:t>
            </a:r>
          </a:p>
          <a:p>
            <a:r>
              <a:rPr lang="en-IE" dirty="0"/>
              <a:t>Subset 5: </a:t>
            </a:r>
            <a:r>
              <a:rPr lang="en-US" dirty="0"/>
              <a:t>age, marital, education, balance, housing, </a:t>
            </a:r>
            <a:r>
              <a:rPr lang="en-US" dirty="0" err="1"/>
              <a:t>personal,job</a:t>
            </a:r>
            <a:r>
              <a:rPr lang="en-US" dirty="0"/>
              <a:t>.</a:t>
            </a:r>
          </a:p>
          <a:p>
            <a:r>
              <a:rPr lang="en-IE" dirty="0"/>
              <a:t>Subset 6: </a:t>
            </a:r>
            <a:r>
              <a:rPr lang="en-IE" dirty="0" err="1"/>
              <a:t>default,balance,housing,personal</a:t>
            </a:r>
            <a:r>
              <a:rPr lang="en-IE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D9B81C-977B-4410-B235-02194B66D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Patches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71A856-42FD-4224-A26E-3B9DF24376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Subset 1 : Slope, </a:t>
            </a:r>
            <a:r>
              <a:rPr lang="en-US" dirty="0" err="1"/>
              <a:t>Horizontal_Distance_To_Hydrology</a:t>
            </a:r>
            <a:r>
              <a:rPr lang="en-US" dirty="0"/>
              <a:t>, </a:t>
            </a:r>
            <a:r>
              <a:rPr lang="en-US" dirty="0" err="1"/>
              <a:t>Vertical_Distance_To_Hydrology</a:t>
            </a:r>
            <a:r>
              <a:rPr lang="en-US" dirty="0"/>
              <a:t>, </a:t>
            </a:r>
            <a:r>
              <a:rPr lang="en-US" dirty="0" err="1"/>
              <a:t>Horizontal_Distance_To_Roadways</a:t>
            </a:r>
            <a:r>
              <a:rPr lang="en-US" dirty="0"/>
              <a:t>, </a:t>
            </a:r>
            <a:r>
              <a:rPr lang="en-US" dirty="0" err="1"/>
              <a:t>Horizontal_Distance_To_Fire_Points</a:t>
            </a:r>
            <a:r>
              <a:rPr lang="en-US" dirty="0"/>
              <a:t>.</a:t>
            </a:r>
          </a:p>
          <a:p>
            <a:r>
              <a:rPr lang="en-US" dirty="0"/>
              <a:t>Subset 2: Elevation, Slope, </a:t>
            </a:r>
            <a:r>
              <a:rPr lang="en-US" dirty="0" err="1"/>
              <a:t>Horizontal_Distance_To_Hydrology</a:t>
            </a:r>
            <a:r>
              <a:rPr lang="en-US" dirty="0"/>
              <a:t>, Tree.</a:t>
            </a:r>
          </a:p>
          <a:p>
            <a:r>
              <a:rPr lang="en-US" dirty="0"/>
              <a:t>Subset 3 : Elevation, Slope, </a:t>
            </a:r>
            <a:r>
              <a:rPr lang="en-US" dirty="0" err="1"/>
              <a:t>Vertical_Distance_To_Hydrology</a:t>
            </a:r>
            <a:r>
              <a:rPr lang="en-US" dirty="0"/>
              <a:t> ,Tree</a:t>
            </a:r>
          </a:p>
          <a:p>
            <a:r>
              <a:rPr lang="en-US" dirty="0"/>
              <a:t>Subset 4: Elevation , Slope, </a:t>
            </a:r>
            <a:r>
              <a:rPr lang="en-US" dirty="0" err="1"/>
              <a:t>Horizontal_Distance_To_Hydrology</a:t>
            </a:r>
            <a:r>
              <a:rPr lang="en-US" dirty="0"/>
              <a:t>, </a:t>
            </a:r>
            <a:r>
              <a:rPr lang="en-US" dirty="0" err="1"/>
              <a:t>Horizontal_Distance_To_Roadways,Tree</a:t>
            </a:r>
            <a:r>
              <a:rPr lang="en-U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61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A1D1D-50AD-4FD3-9EB2-9E89086E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IE"/>
              <a:t>Methodology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40F79D9-7B7F-4AD7-B296-493B725AF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634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2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857-EEB0-4DC1-952A-ED5BE2F4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Comparative analysis of UMAP, t-SNE AND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CB9-9F6D-4632-A786-EB081DEB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tried to implement all three dimensional reduction techniques on both datasets and subsets for Clients and patches data.</a:t>
            </a:r>
          </a:p>
          <a:p>
            <a:r>
              <a:rPr lang="en-IE" dirty="0"/>
              <a:t>PCA with k-means labelling was the worst amongst the three but divided very fast as compared to t-SNE.</a:t>
            </a:r>
          </a:p>
          <a:p>
            <a:r>
              <a:rPr lang="en-IE" dirty="0"/>
              <a:t>T-SNE gave us amazingly good results but took at least 40 mins for each visualization.</a:t>
            </a:r>
          </a:p>
          <a:p>
            <a:r>
              <a:rPr lang="en-IE" dirty="0"/>
              <a:t>UMAP was the best both with clustering and speed.</a:t>
            </a:r>
          </a:p>
          <a:p>
            <a:r>
              <a:rPr lang="en-IE" dirty="0"/>
              <a:t>Hence UMAP is not only the most advanced technique but also the biggest reason for T-SNE being absolute. </a:t>
            </a:r>
          </a:p>
        </p:txBody>
      </p:sp>
    </p:spTree>
    <p:extLst>
      <p:ext uri="{BB962C8B-B14F-4D97-AF65-F5344CB8AC3E}">
        <p14:creationId xmlns:p14="http://schemas.microsoft.com/office/powerpoint/2010/main" val="5723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33E7-6369-4C14-A1F6-0D80763A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Visualization for Clients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1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371F4-0637-4E89-8765-FF350BBC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81" y="1249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PCA on full Client dataset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5178A105-DA65-4BE4-B8D4-EE38FC5C9129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/>
          <a:srcRect t="1299" r="1" b="646"/>
          <a:stretch/>
        </p:blipFill>
        <p:spPr>
          <a:xfrm>
            <a:off x="5448300" y="10"/>
            <a:ext cx="6743700" cy="64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4FD93-5C61-43DA-B3E3-6E47F1E3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t-SNE on full Client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9D016-DB7A-4F1B-87EF-F317036DE704}"/>
              </a:ext>
            </a:extLst>
          </p:cNvPr>
          <p:cNvPicPr/>
          <p:nvPr/>
        </p:nvPicPr>
        <p:blipFill rotWithShape="1">
          <a:blip r:embed="rId2"/>
          <a:srcRect t="4342" r="1" b="830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557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CA-02 DATA VISUALIZATION</vt:lpstr>
      <vt:lpstr>Exploring Clients and Patches Datasets</vt:lpstr>
      <vt:lpstr>Number of Subsets </vt:lpstr>
      <vt:lpstr> Subset with the variable used.</vt:lpstr>
      <vt:lpstr>Methodology</vt:lpstr>
      <vt:lpstr>Comparative analysis of UMAP, t-SNE AND PCA</vt:lpstr>
      <vt:lpstr>Clustering Visualization for Clients data</vt:lpstr>
      <vt:lpstr>PCA on full Client dataset</vt:lpstr>
      <vt:lpstr>t-SNE on full Client dataset</vt:lpstr>
      <vt:lpstr>UMAP on full Client dataset</vt:lpstr>
      <vt:lpstr>UMAP on Client subset-1</vt:lpstr>
      <vt:lpstr>UMAP on Client subset-2</vt:lpstr>
      <vt:lpstr>UMAP on Client subset-3</vt:lpstr>
      <vt:lpstr>UMAP on Client subset-4</vt:lpstr>
      <vt:lpstr>UMAP on Client subset-5</vt:lpstr>
      <vt:lpstr>UMAP on Client subset-6</vt:lpstr>
      <vt:lpstr>Clustering Visualization for PATCHES data</vt:lpstr>
      <vt:lpstr>PCA on full patches dataset</vt:lpstr>
      <vt:lpstr>UMAP on full patches dataset</vt:lpstr>
      <vt:lpstr>T-SNE on full patches dataset</vt:lpstr>
      <vt:lpstr>UMAP on patches SUBSET-1</vt:lpstr>
      <vt:lpstr>UMAP on patches SUBSET-2</vt:lpstr>
      <vt:lpstr>UMAP on patches SUBSET-3</vt:lpstr>
      <vt:lpstr>UMAP on patches SUBSET-4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CA-02 DATA VISUALIZATION</dc:title>
  <dc:creator>Prasad Gangaram Tambe</dc:creator>
  <cp:lastModifiedBy>Prasad Gangaram Tambe</cp:lastModifiedBy>
  <cp:revision>2</cp:revision>
  <dcterms:created xsi:type="dcterms:W3CDTF">2020-04-21T23:12:05Z</dcterms:created>
  <dcterms:modified xsi:type="dcterms:W3CDTF">2020-04-21T23:20:20Z</dcterms:modified>
</cp:coreProperties>
</file>