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550" r:id="rId2"/>
    <p:sldId id="569" r:id="rId3"/>
    <p:sldId id="563" r:id="rId4"/>
    <p:sldId id="589" r:id="rId5"/>
    <p:sldId id="588" r:id="rId6"/>
    <p:sldId id="580" r:id="rId7"/>
    <p:sldId id="581" r:id="rId8"/>
    <p:sldId id="583" r:id="rId9"/>
    <p:sldId id="584" r:id="rId10"/>
    <p:sldId id="590" r:id="rId11"/>
    <p:sldId id="585" r:id="rId12"/>
    <p:sldId id="603" r:id="rId13"/>
    <p:sldId id="586" r:id="rId14"/>
    <p:sldId id="591" r:id="rId15"/>
    <p:sldId id="592" r:id="rId16"/>
    <p:sldId id="595" r:id="rId17"/>
    <p:sldId id="594" r:id="rId18"/>
    <p:sldId id="596" r:id="rId19"/>
    <p:sldId id="597" r:id="rId20"/>
    <p:sldId id="593" r:id="rId21"/>
    <p:sldId id="601" r:id="rId22"/>
    <p:sldId id="599" r:id="rId23"/>
    <p:sldId id="59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CF83AEF-DCB7-CD1F-4766-CD189D53A10C}" name="Abhishek Sakleshpur Dharmashekar" initials="ASD" userId="bffbb2e439314c1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75CF"/>
    <a:srgbClr val="FFFFFF"/>
    <a:srgbClr val="FFFAEB"/>
    <a:srgbClr val="FAC8C6"/>
    <a:srgbClr val="F7ABA7"/>
    <a:srgbClr val="FFDB00"/>
    <a:srgbClr val="D1EBFF"/>
    <a:srgbClr val="007CD8"/>
    <a:srgbClr val="FFF6DD"/>
    <a:srgbClr val="CDE8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B6794A-02DC-674D-9650-7CE0A549D379}" v="83" dt="2024-04-02T20:10:07.173"/>
    <p1510:client id="{316E2E85-3B9F-4898-A6CE-F98D865C1DC2}" v="39" dt="2024-04-02T18:18:43.375"/>
    <p1510:client id="{4C58394A-9676-313F-E91E-45D607C2CD16}" v="61" dt="2024-04-02T19:32:38.181"/>
    <p1510:client id="{6951A075-205C-4591-A981-FEF589D8495C}" v="9" dt="2024-04-02T20:46:57.192"/>
    <p1510:client id="{9C68C4AD-8986-4E78-9BDC-4F9F8B11C3EA}" v="1" dt="2024-04-02T19:06:26.796"/>
    <p1510:client id="{AAAE6FDF-7872-7A12-24F3-40AFADB2140C}" v="142" dt="2024-04-02T20:13:50.8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0" d="100"/>
          <a:sy n="60" d="100"/>
        </p:scale>
        <p:origin x="1522" y="7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4089656494471273E-2"/>
          <c:y val="7.060777124706129E-3"/>
          <c:w val="0.76865471708164368"/>
          <c:h val="0.99293901203661294"/>
        </c:manualLayout>
      </c:layout>
      <c:doughnutChart>
        <c:varyColors val="1"/>
        <c:ser>
          <c:idx val="0"/>
          <c:order val="0"/>
          <c:tx>
            <c:strRef>
              <c:f>Sheet1!$B$1</c:f>
              <c:strCache>
                <c:ptCount val="1"/>
                <c:pt idx="0">
                  <c:v>Sales</c:v>
                </c:pt>
              </c:strCache>
            </c:strRef>
          </c:tx>
          <c:dPt>
            <c:idx val="0"/>
            <c:bubble3D val="0"/>
            <c:spPr>
              <a:solidFill>
                <a:schemeClr val="accent5">
                  <a:lumMod val="40000"/>
                  <a:lumOff val="60000"/>
                </a:schemeClr>
              </a:solidFill>
              <a:ln w="19050">
                <a:solidFill>
                  <a:schemeClr val="lt1"/>
                </a:solidFill>
              </a:ln>
              <a:effectLst/>
            </c:spPr>
            <c:extLst>
              <c:ext xmlns:c16="http://schemas.microsoft.com/office/drawing/2014/chart" uri="{C3380CC4-5D6E-409C-BE32-E72D297353CC}">
                <c16:uniqueId val="{00000001-6B51-4C59-9C6F-F827C19A5FE6}"/>
              </c:ext>
            </c:extLst>
          </c:dPt>
          <c:dPt>
            <c:idx val="1"/>
            <c:bubble3D val="0"/>
            <c:spPr>
              <a:solidFill>
                <a:schemeClr val="bg2">
                  <a:lumMod val="75000"/>
                </a:schemeClr>
              </a:solidFill>
              <a:ln w="19050">
                <a:solidFill>
                  <a:schemeClr val="lt1"/>
                </a:solidFill>
              </a:ln>
              <a:effectLst/>
            </c:spPr>
            <c:extLst>
              <c:ext xmlns:c16="http://schemas.microsoft.com/office/drawing/2014/chart" uri="{C3380CC4-5D6E-409C-BE32-E72D297353CC}">
                <c16:uniqueId val="{00000003-6B51-4C59-9C6F-F827C19A5FE6}"/>
              </c:ext>
            </c:extLst>
          </c:dPt>
          <c:dPt>
            <c:idx val="2"/>
            <c:bubble3D val="0"/>
            <c:spPr>
              <a:solidFill>
                <a:schemeClr val="accent2">
                  <a:lumMod val="40000"/>
                  <a:lumOff val="60000"/>
                </a:schemeClr>
              </a:solidFill>
              <a:ln w="19050">
                <a:solidFill>
                  <a:schemeClr val="lt1"/>
                </a:solidFill>
              </a:ln>
              <a:effectLst/>
            </c:spPr>
            <c:extLst>
              <c:ext xmlns:c16="http://schemas.microsoft.com/office/drawing/2014/chart" uri="{C3380CC4-5D6E-409C-BE32-E72D297353CC}">
                <c16:uniqueId val="{00000002-6B51-4C59-9C6F-F827C19A5FE6}"/>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Sheet1!$A$2:$A$4</c:f>
              <c:numCache>
                <c:formatCode>General</c:formatCode>
                <c:ptCount val="3"/>
                <c:pt idx="0">
                  <c:v>1</c:v>
                </c:pt>
                <c:pt idx="1">
                  <c:v>2</c:v>
                </c:pt>
                <c:pt idx="2">
                  <c:v>3</c:v>
                </c:pt>
              </c:numCache>
            </c:numRef>
          </c:cat>
          <c:val>
            <c:numRef>
              <c:f>Sheet1!$B$2:$B$4</c:f>
              <c:numCache>
                <c:formatCode>General</c:formatCode>
                <c:ptCount val="3"/>
                <c:pt idx="0">
                  <c:v>237</c:v>
                </c:pt>
                <c:pt idx="1">
                  <c:v>17</c:v>
                </c:pt>
                <c:pt idx="2">
                  <c:v>150</c:v>
                </c:pt>
              </c:numCache>
            </c:numRef>
          </c:val>
          <c:extLst>
            <c:ext xmlns:c16="http://schemas.microsoft.com/office/drawing/2014/chart" uri="{C3380CC4-5D6E-409C-BE32-E72D297353CC}">
              <c16:uniqueId val="{00000000-6B51-4C59-9C6F-F827C19A5FE6}"/>
            </c:ext>
          </c:extLst>
        </c:ser>
        <c:dLbls>
          <c:showLegendKey val="0"/>
          <c:showVal val="1"/>
          <c:showCatName val="0"/>
          <c:showSerName val="0"/>
          <c:showPercent val="0"/>
          <c:showBubbleSize val="0"/>
          <c:showLeaderLines val="1"/>
        </c:dLbls>
        <c:firstSliceAng val="0"/>
        <c:holeSize val="50"/>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4089656494471273E-2"/>
          <c:y val="7.060777124706129E-3"/>
          <c:w val="0.76865471708164368"/>
          <c:h val="0.99293901203661294"/>
        </c:manualLayout>
      </c:layout>
      <c:doughnutChart>
        <c:varyColors val="1"/>
        <c:ser>
          <c:idx val="0"/>
          <c:order val="0"/>
          <c:tx>
            <c:strRef>
              <c:f>Sheet1!$B$1</c:f>
              <c:strCache>
                <c:ptCount val="1"/>
                <c:pt idx="0">
                  <c:v>Sales</c:v>
                </c:pt>
              </c:strCache>
            </c:strRef>
          </c:tx>
          <c:dPt>
            <c:idx val="0"/>
            <c:bubble3D val="0"/>
            <c:spPr>
              <a:solidFill>
                <a:schemeClr val="accent5">
                  <a:lumMod val="40000"/>
                  <a:lumOff val="60000"/>
                </a:schemeClr>
              </a:solidFill>
              <a:ln w="19050">
                <a:solidFill>
                  <a:schemeClr val="lt1"/>
                </a:solidFill>
              </a:ln>
              <a:effectLst/>
            </c:spPr>
            <c:extLst>
              <c:ext xmlns:c16="http://schemas.microsoft.com/office/drawing/2014/chart" uri="{C3380CC4-5D6E-409C-BE32-E72D297353CC}">
                <c16:uniqueId val="{00000001-1397-4817-A8A1-9CF8D507470B}"/>
              </c:ext>
            </c:extLst>
          </c:dPt>
          <c:dPt>
            <c:idx val="1"/>
            <c:bubble3D val="0"/>
            <c:spPr>
              <a:solidFill>
                <a:schemeClr val="bg2">
                  <a:lumMod val="75000"/>
                </a:schemeClr>
              </a:solidFill>
              <a:ln w="19050">
                <a:solidFill>
                  <a:schemeClr val="lt1"/>
                </a:solidFill>
              </a:ln>
              <a:effectLst/>
            </c:spPr>
            <c:extLst>
              <c:ext xmlns:c16="http://schemas.microsoft.com/office/drawing/2014/chart" uri="{C3380CC4-5D6E-409C-BE32-E72D297353CC}">
                <c16:uniqueId val="{00000003-1397-4817-A8A1-9CF8D507470B}"/>
              </c:ext>
            </c:extLst>
          </c:dPt>
          <c:dPt>
            <c:idx val="2"/>
            <c:bubble3D val="0"/>
            <c:spPr>
              <a:solidFill>
                <a:schemeClr val="accent2">
                  <a:lumMod val="40000"/>
                  <a:lumOff val="60000"/>
                </a:schemeClr>
              </a:solidFill>
              <a:ln w="19050">
                <a:solidFill>
                  <a:schemeClr val="lt1"/>
                </a:solidFill>
              </a:ln>
              <a:effectLst/>
            </c:spPr>
            <c:extLst>
              <c:ext xmlns:c16="http://schemas.microsoft.com/office/drawing/2014/chart" uri="{C3380CC4-5D6E-409C-BE32-E72D297353CC}">
                <c16:uniqueId val="{00000005-1397-4817-A8A1-9CF8D507470B}"/>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Sheet1!$A$2:$A$4</c:f>
              <c:numCache>
                <c:formatCode>General</c:formatCode>
                <c:ptCount val="3"/>
                <c:pt idx="0">
                  <c:v>1</c:v>
                </c:pt>
                <c:pt idx="1">
                  <c:v>2</c:v>
                </c:pt>
                <c:pt idx="2">
                  <c:v>3</c:v>
                </c:pt>
              </c:numCache>
            </c:numRef>
          </c:cat>
          <c:val>
            <c:numRef>
              <c:f>Sheet1!$B$2:$B$4</c:f>
              <c:numCache>
                <c:formatCode>General</c:formatCode>
                <c:ptCount val="3"/>
                <c:pt idx="0">
                  <c:v>61</c:v>
                </c:pt>
                <c:pt idx="1">
                  <c:v>23</c:v>
                </c:pt>
                <c:pt idx="2">
                  <c:v>10</c:v>
                </c:pt>
              </c:numCache>
            </c:numRef>
          </c:val>
          <c:extLst>
            <c:ext xmlns:c16="http://schemas.microsoft.com/office/drawing/2014/chart" uri="{C3380CC4-5D6E-409C-BE32-E72D297353CC}">
              <c16:uniqueId val="{00000006-1397-4817-A8A1-9CF8D507470B}"/>
            </c:ext>
          </c:extLst>
        </c:ser>
        <c:dLbls>
          <c:showLegendKey val="0"/>
          <c:showVal val="1"/>
          <c:showCatName val="0"/>
          <c:showSerName val="0"/>
          <c:showPercent val="0"/>
          <c:showBubbleSize val="0"/>
          <c:showLeaderLines val="1"/>
        </c:dLbls>
        <c:firstSliceAng val="0"/>
        <c:holeSize val="50"/>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4089656494471273E-2"/>
          <c:y val="7.060777124706129E-3"/>
          <c:w val="0.76865471708164368"/>
          <c:h val="0.99293901203661294"/>
        </c:manualLayout>
      </c:layout>
      <c:doughnutChart>
        <c:varyColors val="1"/>
        <c:ser>
          <c:idx val="0"/>
          <c:order val="0"/>
          <c:tx>
            <c:strRef>
              <c:f>Sheet1!$B$1</c:f>
              <c:strCache>
                <c:ptCount val="1"/>
                <c:pt idx="0">
                  <c:v>Sales</c:v>
                </c:pt>
              </c:strCache>
            </c:strRef>
          </c:tx>
          <c:dPt>
            <c:idx val="0"/>
            <c:bubble3D val="0"/>
            <c:spPr>
              <a:solidFill>
                <a:schemeClr val="accent5">
                  <a:lumMod val="40000"/>
                  <a:lumOff val="60000"/>
                </a:schemeClr>
              </a:solidFill>
              <a:ln w="19050">
                <a:solidFill>
                  <a:schemeClr val="lt1"/>
                </a:solidFill>
              </a:ln>
              <a:effectLst/>
            </c:spPr>
            <c:extLst>
              <c:ext xmlns:c16="http://schemas.microsoft.com/office/drawing/2014/chart" uri="{C3380CC4-5D6E-409C-BE32-E72D297353CC}">
                <c16:uniqueId val="{00000001-420E-41BF-8EDA-4D314AA443DD}"/>
              </c:ext>
            </c:extLst>
          </c:dPt>
          <c:dPt>
            <c:idx val="1"/>
            <c:bubble3D val="0"/>
            <c:spPr>
              <a:solidFill>
                <a:schemeClr val="bg2">
                  <a:lumMod val="75000"/>
                </a:schemeClr>
              </a:solidFill>
              <a:ln w="19050">
                <a:solidFill>
                  <a:schemeClr val="lt1"/>
                </a:solidFill>
              </a:ln>
              <a:effectLst/>
            </c:spPr>
            <c:extLst>
              <c:ext xmlns:c16="http://schemas.microsoft.com/office/drawing/2014/chart" uri="{C3380CC4-5D6E-409C-BE32-E72D297353CC}">
                <c16:uniqueId val="{00000003-420E-41BF-8EDA-4D314AA443DD}"/>
              </c:ext>
            </c:extLst>
          </c:dPt>
          <c:dPt>
            <c:idx val="2"/>
            <c:bubble3D val="0"/>
            <c:spPr>
              <a:solidFill>
                <a:schemeClr val="accent2">
                  <a:lumMod val="40000"/>
                  <a:lumOff val="60000"/>
                </a:schemeClr>
              </a:solidFill>
              <a:ln w="19050">
                <a:solidFill>
                  <a:schemeClr val="lt1"/>
                </a:solidFill>
              </a:ln>
              <a:effectLst/>
            </c:spPr>
            <c:extLst>
              <c:ext xmlns:c16="http://schemas.microsoft.com/office/drawing/2014/chart" uri="{C3380CC4-5D6E-409C-BE32-E72D297353CC}">
                <c16:uniqueId val="{00000005-420E-41BF-8EDA-4D314AA443DD}"/>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Sheet1!$A$2:$A$4</c:f>
              <c:numCache>
                <c:formatCode>General</c:formatCode>
                <c:ptCount val="3"/>
                <c:pt idx="0">
                  <c:v>1</c:v>
                </c:pt>
                <c:pt idx="1">
                  <c:v>2</c:v>
                </c:pt>
                <c:pt idx="2">
                  <c:v>3</c:v>
                </c:pt>
              </c:numCache>
            </c:numRef>
          </c:cat>
          <c:val>
            <c:numRef>
              <c:f>Sheet1!$B$2:$B$4</c:f>
              <c:numCache>
                <c:formatCode>General</c:formatCode>
                <c:ptCount val="3"/>
                <c:pt idx="0">
                  <c:v>172</c:v>
                </c:pt>
                <c:pt idx="1">
                  <c:v>8</c:v>
                </c:pt>
                <c:pt idx="2">
                  <c:v>198</c:v>
                </c:pt>
              </c:numCache>
            </c:numRef>
          </c:val>
          <c:extLst>
            <c:ext xmlns:c16="http://schemas.microsoft.com/office/drawing/2014/chart" uri="{C3380CC4-5D6E-409C-BE32-E72D297353CC}">
              <c16:uniqueId val="{00000006-420E-41BF-8EDA-4D314AA443DD}"/>
            </c:ext>
          </c:extLst>
        </c:ser>
        <c:dLbls>
          <c:showLegendKey val="0"/>
          <c:showVal val="1"/>
          <c:showCatName val="0"/>
          <c:showSerName val="0"/>
          <c:showPercent val="0"/>
          <c:showBubbleSize val="0"/>
          <c:showLeaderLines val="1"/>
        </c:dLbls>
        <c:firstSliceAng val="0"/>
        <c:holeSize val="50"/>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4089656494471273E-2"/>
          <c:y val="7.060777124706129E-3"/>
          <c:w val="0.76865471708164368"/>
          <c:h val="0.99293901203661294"/>
        </c:manualLayout>
      </c:layout>
      <c:doughnutChart>
        <c:varyColors val="1"/>
        <c:ser>
          <c:idx val="0"/>
          <c:order val="0"/>
          <c:tx>
            <c:strRef>
              <c:f>Sheet1!$B$1</c:f>
              <c:strCache>
                <c:ptCount val="1"/>
                <c:pt idx="0">
                  <c:v>Sales</c:v>
                </c:pt>
              </c:strCache>
            </c:strRef>
          </c:tx>
          <c:dPt>
            <c:idx val="0"/>
            <c:bubble3D val="0"/>
            <c:spPr>
              <a:solidFill>
                <a:schemeClr val="accent5">
                  <a:lumMod val="40000"/>
                  <a:lumOff val="60000"/>
                </a:schemeClr>
              </a:solidFill>
              <a:ln w="19050">
                <a:solidFill>
                  <a:schemeClr val="lt1"/>
                </a:solidFill>
              </a:ln>
              <a:effectLst/>
            </c:spPr>
            <c:extLst>
              <c:ext xmlns:c16="http://schemas.microsoft.com/office/drawing/2014/chart" uri="{C3380CC4-5D6E-409C-BE32-E72D297353CC}">
                <c16:uniqueId val="{00000001-6B51-4C59-9C6F-F827C19A5FE6}"/>
              </c:ext>
            </c:extLst>
          </c:dPt>
          <c:dPt>
            <c:idx val="1"/>
            <c:bubble3D val="0"/>
            <c:spPr>
              <a:solidFill>
                <a:schemeClr val="bg2">
                  <a:lumMod val="75000"/>
                </a:schemeClr>
              </a:solidFill>
              <a:ln w="19050">
                <a:solidFill>
                  <a:schemeClr val="lt1"/>
                </a:solidFill>
              </a:ln>
              <a:effectLst/>
            </c:spPr>
            <c:extLst>
              <c:ext xmlns:c16="http://schemas.microsoft.com/office/drawing/2014/chart" uri="{C3380CC4-5D6E-409C-BE32-E72D297353CC}">
                <c16:uniqueId val="{00000003-6B51-4C59-9C6F-F827C19A5FE6}"/>
              </c:ext>
            </c:extLst>
          </c:dPt>
          <c:dPt>
            <c:idx val="2"/>
            <c:bubble3D val="0"/>
            <c:spPr>
              <a:solidFill>
                <a:schemeClr val="accent2">
                  <a:lumMod val="40000"/>
                  <a:lumOff val="60000"/>
                </a:schemeClr>
              </a:solidFill>
              <a:ln w="19050">
                <a:solidFill>
                  <a:schemeClr val="lt1"/>
                </a:solidFill>
              </a:ln>
              <a:effectLst/>
            </c:spPr>
            <c:extLst>
              <c:ext xmlns:c16="http://schemas.microsoft.com/office/drawing/2014/chart" uri="{C3380CC4-5D6E-409C-BE32-E72D297353CC}">
                <c16:uniqueId val="{00000002-6B51-4C59-9C6F-F827C19A5FE6}"/>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Sheet1!$A$2:$A$4</c:f>
              <c:numCache>
                <c:formatCode>General</c:formatCode>
                <c:ptCount val="3"/>
                <c:pt idx="0">
                  <c:v>1</c:v>
                </c:pt>
                <c:pt idx="1">
                  <c:v>2</c:v>
                </c:pt>
                <c:pt idx="2">
                  <c:v>3</c:v>
                </c:pt>
              </c:numCache>
            </c:numRef>
          </c:cat>
          <c:val>
            <c:numRef>
              <c:f>Sheet1!$B$2:$B$4</c:f>
              <c:numCache>
                <c:formatCode>General</c:formatCode>
                <c:ptCount val="3"/>
                <c:pt idx="0">
                  <c:v>48</c:v>
                </c:pt>
                <c:pt idx="1">
                  <c:v>85</c:v>
                </c:pt>
                <c:pt idx="2">
                  <c:v>32</c:v>
                </c:pt>
              </c:numCache>
            </c:numRef>
          </c:val>
          <c:extLst>
            <c:ext xmlns:c16="http://schemas.microsoft.com/office/drawing/2014/chart" uri="{C3380CC4-5D6E-409C-BE32-E72D297353CC}">
              <c16:uniqueId val="{00000000-6B51-4C59-9C6F-F827C19A5FE6}"/>
            </c:ext>
          </c:extLst>
        </c:ser>
        <c:dLbls>
          <c:showLegendKey val="0"/>
          <c:showVal val="1"/>
          <c:showCatName val="0"/>
          <c:showSerName val="0"/>
          <c:showPercent val="0"/>
          <c:showBubbleSize val="0"/>
          <c:showLeaderLines val="1"/>
        </c:dLbls>
        <c:firstSliceAng val="0"/>
        <c:holeSize val="50"/>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4089656494471273E-2"/>
          <c:y val="7.060777124706129E-3"/>
          <c:w val="0.76865471708164368"/>
          <c:h val="0.99293901203661294"/>
        </c:manualLayout>
      </c:layout>
      <c:doughnutChart>
        <c:varyColors val="1"/>
        <c:ser>
          <c:idx val="0"/>
          <c:order val="0"/>
          <c:tx>
            <c:strRef>
              <c:f>Sheet1!$B$1</c:f>
              <c:strCache>
                <c:ptCount val="1"/>
                <c:pt idx="0">
                  <c:v>Sales</c:v>
                </c:pt>
              </c:strCache>
            </c:strRef>
          </c:tx>
          <c:dPt>
            <c:idx val="0"/>
            <c:bubble3D val="0"/>
            <c:spPr>
              <a:solidFill>
                <a:schemeClr val="accent5">
                  <a:lumMod val="40000"/>
                  <a:lumOff val="60000"/>
                </a:schemeClr>
              </a:solidFill>
              <a:ln w="19050">
                <a:solidFill>
                  <a:schemeClr val="lt1"/>
                </a:solidFill>
              </a:ln>
              <a:effectLst/>
            </c:spPr>
            <c:extLst>
              <c:ext xmlns:c16="http://schemas.microsoft.com/office/drawing/2014/chart" uri="{C3380CC4-5D6E-409C-BE32-E72D297353CC}">
                <c16:uniqueId val="{00000001-1397-4817-A8A1-9CF8D507470B}"/>
              </c:ext>
            </c:extLst>
          </c:dPt>
          <c:dPt>
            <c:idx val="1"/>
            <c:bubble3D val="0"/>
            <c:spPr>
              <a:solidFill>
                <a:schemeClr val="bg2">
                  <a:lumMod val="75000"/>
                </a:schemeClr>
              </a:solidFill>
              <a:ln w="19050">
                <a:solidFill>
                  <a:schemeClr val="lt1"/>
                </a:solidFill>
              </a:ln>
              <a:effectLst/>
            </c:spPr>
            <c:extLst>
              <c:ext xmlns:c16="http://schemas.microsoft.com/office/drawing/2014/chart" uri="{C3380CC4-5D6E-409C-BE32-E72D297353CC}">
                <c16:uniqueId val="{00000003-1397-4817-A8A1-9CF8D507470B}"/>
              </c:ext>
            </c:extLst>
          </c:dPt>
          <c:dPt>
            <c:idx val="2"/>
            <c:bubble3D val="0"/>
            <c:spPr>
              <a:solidFill>
                <a:schemeClr val="accent2">
                  <a:lumMod val="40000"/>
                  <a:lumOff val="60000"/>
                </a:schemeClr>
              </a:solidFill>
              <a:ln w="19050">
                <a:solidFill>
                  <a:schemeClr val="lt1"/>
                </a:solidFill>
              </a:ln>
              <a:effectLst/>
            </c:spPr>
            <c:extLst>
              <c:ext xmlns:c16="http://schemas.microsoft.com/office/drawing/2014/chart" uri="{C3380CC4-5D6E-409C-BE32-E72D297353CC}">
                <c16:uniqueId val="{00000005-1397-4817-A8A1-9CF8D507470B}"/>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Sheet1!$A$2:$A$4</c:f>
              <c:numCache>
                <c:formatCode>General</c:formatCode>
                <c:ptCount val="3"/>
                <c:pt idx="0">
                  <c:v>1</c:v>
                </c:pt>
                <c:pt idx="1">
                  <c:v>2</c:v>
                </c:pt>
                <c:pt idx="2">
                  <c:v>3</c:v>
                </c:pt>
              </c:numCache>
            </c:numRef>
          </c:cat>
          <c:val>
            <c:numRef>
              <c:f>Sheet1!$B$2:$B$4</c:f>
              <c:numCache>
                <c:formatCode>General</c:formatCode>
                <c:ptCount val="3"/>
                <c:pt idx="0">
                  <c:v>38</c:v>
                </c:pt>
                <c:pt idx="1">
                  <c:v>21</c:v>
                </c:pt>
                <c:pt idx="2">
                  <c:v>18</c:v>
                </c:pt>
              </c:numCache>
            </c:numRef>
          </c:val>
          <c:extLst>
            <c:ext xmlns:c16="http://schemas.microsoft.com/office/drawing/2014/chart" uri="{C3380CC4-5D6E-409C-BE32-E72D297353CC}">
              <c16:uniqueId val="{00000006-1397-4817-A8A1-9CF8D507470B}"/>
            </c:ext>
          </c:extLst>
        </c:ser>
        <c:dLbls>
          <c:showLegendKey val="0"/>
          <c:showVal val="1"/>
          <c:showCatName val="0"/>
          <c:showSerName val="0"/>
          <c:showPercent val="0"/>
          <c:showBubbleSize val="0"/>
          <c:showLeaderLines val="1"/>
        </c:dLbls>
        <c:firstSliceAng val="0"/>
        <c:holeSize val="50"/>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4089656494471273E-2"/>
          <c:y val="7.060777124706129E-3"/>
          <c:w val="0.76865471708164368"/>
          <c:h val="0.99293901203661294"/>
        </c:manualLayout>
      </c:layout>
      <c:doughnutChart>
        <c:varyColors val="1"/>
        <c:ser>
          <c:idx val="0"/>
          <c:order val="0"/>
          <c:tx>
            <c:strRef>
              <c:f>Sheet1!$B$1</c:f>
              <c:strCache>
                <c:ptCount val="1"/>
                <c:pt idx="0">
                  <c:v>Sales</c:v>
                </c:pt>
              </c:strCache>
            </c:strRef>
          </c:tx>
          <c:dPt>
            <c:idx val="0"/>
            <c:bubble3D val="0"/>
            <c:spPr>
              <a:solidFill>
                <a:schemeClr val="accent5">
                  <a:lumMod val="40000"/>
                  <a:lumOff val="60000"/>
                </a:schemeClr>
              </a:solidFill>
              <a:ln w="19050">
                <a:solidFill>
                  <a:schemeClr val="lt1"/>
                </a:solidFill>
              </a:ln>
              <a:effectLst/>
            </c:spPr>
            <c:extLst>
              <c:ext xmlns:c16="http://schemas.microsoft.com/office/drawing/2014/chart" uri="{C3380CC4-5D6E-409C-BE32-E72D297353CC}">
                <c16:uniqueId val="{00000001-420E-41BF-8EDA-4D314AA443DD}"/>
              </c:ext>
            </c:extLst>
          </c:dPt>
          <c:dPt>
            <c:idx val="1"/>
            <c:bubble3D val="0"/>
            <c:spPr>
              <a:solidFill>
                <a:schemeClr val="bg2">
                  <a:lumMod val="75000"/>
                </a:schemeClr>
              </a:solidFill>
              <a:ln w="19050">
                <a:solidFill>
                  <a:schemeClr val="lt1"/>
                </a:solidFill>
              </a:ln>
              <a:effectLst/>
            </c:spPr>
            <c:extLst>
              <c:ext xmlns:c16="http://schemas.microsoft.com/office/drawing/2014/chart" uri="{C3380CC4-5D6E-409C-BE32-E72D297353CC}">
                <c16:uniqueId val="{00000003-420E-41BF-8EDA-4D314AA443DD}"/>
              </c:ext>
            </c:extLst>
          </c:dPt>
          <c:dPt>
            <c:idx val="2"/>
            <c:bubble3D val="0"/>
            <c:spPr>
              <a:solidFill>
                <a:schemeClr val="accent2">
                  <a:lumMod val="40000"/>
                  <a:lumOff val="60000"/>
                </a:schemeClr>
              </a:solidFill>
              <a:ln w="19050">
                <a:solidFill>
                  <a:schemeClr val="lt1"/>
                </a:solidFill>
              </a:ln>
              <a:effectLst/>
            </c:spPr>
            <c:extLst>
              <c:ext xmlns:c16="http://schemas.microsoft.com/office/drawing/2014/chart" uri="{C3380CC4-5D6E-409C-BE32-E72D297353CC}">
                <c16:uniqueId val="{00000005-420E-41BF-8EDA-4D314AA443DD}"/>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Sheet1!$A$2:$A$4</c:f>
              <c:numCache>
                <c:formatCode>General</c:formatCode>
                <c:ptCount val="3"/>
                <c:pt idx="0">
                  <c:v>1</c:v>
                </c:pt>
                <c:pt idx="1">
                  <c:v>2</c:v>
                </c:pt>
                <c:pt idx="2">
                  <c:v>3</c:v>
                </c:pt>
              </c:numCache>
            </c:numRef>
          </c:cat>
          <c:val>
            <c:numRef>
              <c:f>Sheet1!$B$2:$B$4</c:f>
              <c:numCache>
                <c:formatCode>General</c:formatCode>
                <c:ptCount val="3"/>
                <c:pt idx="0">
                  <c:v>295</c:v>
                </c:pt>
                <c:pt idx="1">
                  <c:v>214</c:v>
                </c:pt>
                <c:pt idx="2">
                  <c:v>480</c:v>
                </c:pt>
              </c:numCache>
            </c:numRef>
          </c:val>
          <c:extLst>
            <c:ext xmlns:c16="http://schemas.microsoft.com/office/drawing/2014/chart" uri="{C3380CC4-5D6E-409C-BE32-E72D297353CC}">
              <c16:uniqueId val="{00000006-420E-41BF-8EDA-4D314AA443DD}"/>
            </c:ext>
          </c:extLst>
        </c:ser>
        <c:dLbls>
          <c:showLegendKey val="0"/>
          <c:showVal val="1"/>
          <c:showCatName val="0"/>
          <c:showSerName val="0"/>
          <c:showPercent val="0"/>
          <c:showBubbleSize val="0"/>
          <c:showLeaderLines val="1"/>
        </c:dLbls>
        <c:firstSliceAng val="0"/>
        <c:holeSize val="50"/>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4089656494471273E-2"/>
          <c:y val="7.060777124706129E-3"/>
          <c:w val="0.76865471708164368"/>
          <c:h val="0.99293901203661294"/>
        </c:manualLayout>
      </c:layout>
      <c:doughnutChart>
        <c:varyColors val="1"/>
        <c:ser>
          <c:idx val="0"/>
          <c:order val="0"/>
          <c:tx>
            <c:strRef>
              <c:f>Sheet1!$B$1</c:f>
              <c:strCache>
                <c:ptCount val="1"/>
                <c:pt idx="0">
                  <c:v>Sales</c:v>
                </c:pt>
              </c:strCache>
            </c:strRef>
          </c:tx>
          <c:dPt>
            <c:idx val="0"/>
            <c:bubble3D val="0"/>
            <c:spPr>
              <a:solidFill>
                <a:schemeClr val="accent5">
                  <a:lumMod val="40000"/>
                  <a:lumOff val="60000"/>
                </a:schemeClr>
              </a:solidFill>
              <a:ln w="19050">
                <a:solidFill>
                  <a:schemeClr val="lt1"/>
                </a:solidFill>
              </a:ln>
              <a:effectLst/>
            </c:spPr>
            <c:extLst>
              <c:ext xmlns:c16="http://schemas.microsoft.com/office/drawing/2014/chart" uri="{C3380CC4-5D6E-409C-BE32-E72D297353CC}">
                <c16:uniqueId val="{00000001-6B51-4C59-9C6F-F827C19A5FE6}"/>
              </c:ext>
            </c:extLst>
          </c:dPt>
          <c:dPt>
            <c:idx val="1"/>
            <c:bubble3D val="0"/>
            <c:spPr>
              <a:solidFill>
                <a:schemeClr val="bg2">
                  <a:lumMod val="75000"/>
                </a:schemeClr>
              </a:solidFill>
              <a:ln w="19050">
                <a:solidFill>
                  <a:schemeClr val="lt1"/>
                </a:solidFill>
              </a:ln>
              <a:effectLst/>
            </c:spPr>
            <c:extLst>
              <c:ext xmlns:c16="http://schemas.microsoft.com/office/drawing/2014/chart" uri="{C3380CC4-5D6E-409C-BE32-E72D297353CC}">
                <c16:uniqueId val="{00000003-6B51-4C59-9C6F-F827C19A5FE6}"/>
              </c:ext>
            </c:extLst>
          </c:dPt>
          <c:dPt>
            <c:idx val="2"/>
            <c:bubble3D val="0"/>
            <c:spPr>
              <a:solidFill>
                <a:schemeClr val="accent2">
                  <a:lumMod val="40000"/>
                  <a:lumOff val="60000"/>
                </a:schemeClr>
              </a:solidFill>
              <a:ln w="19050">
                <a:solidFill>
                  <a:schemeClr val="lt1"/>
                </a:solidFill>
              </a:ln>
              <a:effectLst/>
            </c:spPr>
            <c:extLst>
              <c:ext xmlns:c16="http://schemas.microsoft.com/office/drawing/2014/chart" uri="{C3380CC4-5D6E-409C-BE32-E72D297353CC}">
                <c16:uniqueId val="{00000002-6B51-4C59-9C6F-F827C19A5FE6}"/>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Sheet1!$A$2:$A$4</c:f>
              <c:numCache>
                <c:formatCode>General</c:formatCode>
                <c:ptCount val="3"/>
                <c:pt idx="0">
                  <c:v>1</c:v>
                </c:pt>
                <c:pt idx="1">
                  <c:v>2</c:v>
                </c:pt>
                <c:pt idx="2">
                  <c:v>3</c:v>
                </c:pt>
              </c:numCache>
            </c:numRef>
          </c:cat>
          <c:val>
            <c:numRef>
              <c:f>Sheet1!$B$2:$B$4</c:f>
              <c:numCache>
                <c:formatCode>General</c:formatCode>
                <c:ptCount val="3"/>
                <c:pt idx="0">
                  <c:v>41</c:v>
                </c:pt>
                <c:pt idx="1">
                  <c:v>53</c:v>
                </c:pt>
                <c:pt idx="2">
                  <c:v>62</c:v>
                </c:pt>
              </c:numCache>
            </c:numRef>
          </c:val>
          <c:extLst>
            <c:ext xmlns:c16="http://schemas.microsoft.com/office/drawing/2014/chart" uri="{C3380CC4-5D6E-409C-BE32-E72D297353CC}">
              <c16:uniqueId val="{00000000-6B51-4C59-9C6F-F827C19A5FE6}"/>
            </c:ext>
          </c:extLst>
        </c:ser>
        <c:dLbls>
          <c:showLegendKey val="0"/>
          <c:showVal val="1"/>
          <c:showCatName val="0"/>
          <c:showSerName val="0"/>
          <c:showPercent val="0"/>
          <c:showBubbleSize val="0"/>
          <c:showLeaderLines val="1"/>
        </c:dLbls>
        <c:firstSliceAng val="0"/>
        <c:holeSize val="50"/>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4089656494471273E-2"/>
          <c:y val="7.060777124706129E-3"/>
          <c:w val="0.76865471708164368"/>
          <c:h val="0.99293901203661294"/>
        </c:manualLayout>
      </c:layout>
      <c:doughnutChart>
        <c:varyColors val="1"/>
        <c:ser>
          <c:idx val="0"/>
          <c:order val="0"/>
          <c:tx>
            <c:strRef>
              <c:f>Sheet1!$B$1</c:f>
              <c:strCache>
                <c:ptCount val="1"/>
                <c:pt idx="0">
                  <c:v>Sales</c:v>
                </c:pt>
              </c:strCache>
            </c:strRef>
          </c:tx>
          <c:dPt>
            <c:idx val="0"/>
            <c:bubble3D val="0"/>
            <c:spPr>
              <a:solidFill>
                <a:schemeClr val="accent5">
                  <a:lumMod val="40000"/>
                  <a:lumOff val="60000"/>
                </a:schemeClr>
              </a:solidFill>
              <a:ln w="19050">
                <a:solidFill>
                  <a:schemeClr val="lt1"/>
                </a:solidFill>
              </a:ln>
              <a:effectLst/>
            </c:spPr>
            <c:extLst>
              <c:ext xmlns:c16="http://schemas.microsoft.com/office/drawing/2014/chart" uri="{C3380CC4-5D6E-409C-BE32-E72D297353CC}">
                <c16:uniqueId val="{00000001-1397-4817-A8A1-9CF8D507470B}"/>
              </c:ext>
            </c:extLst>
          </c:dPt>
          <c:dPt>
            <c:idx val="1"/>
            <c:bubble3D val="0"/>
            <c:spPr>
              <a:solidFill>
                <a:schemeClr val="bg2">
                  <a:lumMod val="75000"/>
                </a:schemeClr>
              </a:solidFill>
              <a:ln w="19050">
                <a:solidFill>
                  <a:schemeClr val="lt1"/>
                </a:solidFill>
              </a:ln>
              <a:effectLst/>
            </c:spPr>
            <c:extLst>
              <c:ext xmlns:c16="http://schemas.microsoft.com/office/drawing/2014/chart" uri="{C3380CC4-5D6E-409C-BE32-E72D297353CC}">
                <c16:uniqueId val="{00000003-1397-4817-A8A1-9CF8D507470B}"/>
              </c:ext>
            </c:extLst>
          </c:dPt>
          <c:dPt>
            <c:idx val="2"/>
            <c:bubble3D val="0"/>
            <c:spPr>
              <a:solidFill>
                <a:schemeClr val="accent2">
                  <a:lumMod val="40000"/>
                  <a:lumOff val="60000"/>
                </a:schemeClr>
              </a:solidFill>
              <a:ln w="19050">
                <a:solidFill>
                  <a:schemeClr val="lt1"/>
                </a:solidFill>
              </a:ln>
              <a:effectLst/>
            </c:spPr>
            <c:extLst>
              <c:ext xmlns:c16="http://schemas.microsoft.com/office/drawing/2014/chart" uri="{C3380CC4-5D6E-409C-BE32-E72D297353CC}">
                <c16:uniqueId val="{00000005-1397-4817-A8A1-9CF8D507470B}"/>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Sheet1!$A$2:$A$4</c:f>
              <c:numCache>
                <c:formatCode>General</c:formatCode>
                <c:ptCount val="3"/>
                <c:pt idx="0">
                  <c:v>1</c:v>
                </c:pt>
                <c:pt idx="1">
                  <c:v>2</c:v>
                </c:pt>
                <c:pt idx="2">
                  <c:v>3</c:v>
                </c:pt>
              </c:numCache>
            </c:numRef>
          </c:cat>
          <c:val>
            <c:numRef>
              <c:f>Sheet1!$B$2:$B$4</c:f>
              <c:numCache>
                <c:formatCode>General</c:formatCode>
                <c:ptCount val="3"/>
                <c:pt idx="0">
                  <c:v>54</c:v>
                </c:pt>
                <c:pt idx="1">
                  <c:v>25</c:v>
                </c:pt>
                <c:pt idx="2">
                  <c:v>35</c:v>
                </c:pt>
              </c:numCache>
            </c:numRef>
          </c:val>
          <c:extLst>
            <c:ext xmlns:c16="http://schemas.microsoft.com/office/drawing/2014/chart" uri="{C3380CC4-5D6E-409C-BE32-E72D297353CC}">
              <c16:uniqueId val="{00000006-1397-4817-A8A1-9CF8D507470B}"/>
            </c:ext>
          </c:extLst>
        </c:ser>
        <c:dLbls>
          <c:showLegendKey val="0"/>
          <c:showVal val="1"/>
          <c:showCatName val="0"/>
          <c:showSerName val="0"/>
          <c:showPercent val="0"/>
          <c:showBubbleSize val="0"/>
          <c:showLeaderLines val="1"/>
        </c:dLbls>
        <c:firstSliceAng val="0"/>
        <c:holeSize val="50"/>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4089656494471273E-2"/>
          <c:y val="7.060777124706129E-3"/>
          <c:w val="0.76865471708164368"/>
          <c:h val="0.99293901203661294"/>
        </c:manualLayout>
      </c:layout>
      <c:doughnutChart>
        <c:varyColors val="1"/>
        <c:ser>
          <c:idx val="0"/>
          <c:order val="0"/>
          <c:tx>
            <c:strRef>
              <c:f>Sheet1!$B$1</c:f>
              <c:strCache>
                <c:ptCount val="1"/>
                <c:pt idx="0">
                  <c:v>Sales</c:v>
                </c:pt>
              </c:strCache>
            </c:strRef>
          </c:tx>
          <c:dPt>
            <c:idx val="0"/>
            <c:bubble3D val="0"/>
            <c:spPr>
              <a:solidFill>
                <a:schemeClr val="accent5">
                  <a:lumMod val="40000"/>
                  <a:lumOff val="60000"/>
                </a:schemeClr>
              </a:solidFill>
              <a:ln w="19050">
                <a:solidFill>
                  <a:schemeClr val="lt1"/>
                </a:solidFill>
              </a:ln>
              <a:effectLst/>
            </c:spPr>
            <c:extLst>
              <c:ext xmlns:c16="http://schemas.microsoft.com/office/drawing/2014/chart" uri="{C3380CC4-5D6E-409C-BE32-E72D297353CC}">
                <c16:uniqueId val="{00000001-420E-41BF-8EDA-4D314AA443DD}"/>
              </c:ext>
            </c:extLst>
          </c:dPt>
          <c:dPt>
            <c:idx val="1"/>
            <c:bubble3D val="0"/>
            <c:spPr>
              <a:solidFill>
                <a:schemeClr val="bg2">
                  <a:lumMod val="75000"/>
                </a:schemeClr>
              </a:solidFill>
              <a:ln w="19050">
                <a:solidFill>
                  <a:schemeClr val="lt1"/>
                </a:solidFill>
              </a:ln>
              <a:effectLst/>
            </c:spPr>
            <c:extLst>
              <c:ext xmlns:c16="http://schemas.microsoft.com/office/drawing/2014/chart" uri="{C3380CC4-5D6E-409C-BE32-E72D297353CC}">
                <c16:uniqueId val="{00000003-420E-41BF-8EDA-4D314AA443DD}"/>
              </c:ext>
            </c:extLst>
          </c:dPt>
          <c:dPt>
            <c:idx val="2"/>
            <c:bubble3D val="0"/>
            <c:spPr>
              <a:solidFill>
                <a:schemeClr val="accent2">
                  <a:lumMod val="40000"/>
                  <a:lumOff val="60000"/>
                </a:schemeClr>
              </a:solidFill>
              <a:ln w="19050">
                <a:solidFill>
                  <a:schemeClr val="lt1"/>
                </a:solidFill>
              </a:ln>
              <a:effectLst/>
            </c:spPr>
            <c:extLst>
              <c:ext xmlns:c16="http://schemas.microsoft.com/office/drawing/2014/chart" uri="{C3380CC4-5D6E-409C-BE32-E72D297353CC}">
                <c16:uniqueId val="{00000005-420E-41BF-8EDA-4D314AA443DD}"/>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Sheet1!$A$2:$A$4</c:f>
              <c:numCache>
                <c:formatCode>General</c:formatCode>
                <c:ptCount val="3"/>
                <c:pt idx="0">
                  <c:v>1</c:v>
                </c:pt>
                <c:pt idx="1">
                  <c:v>2</c:v>
                </c:pt>
                <c:pt idx="2">
                  <c:v>3</c:v>
                </c:pt>
              </c:numCache>
            </c:numRef>
          </c:cat>
          <c:val>
            <c:numRef>
              <c:f>Sheet1!$B$2:$B$4</c:f>
              <c:numCache>
                <c:formatCode>General</c:formatCode>
                <c:ptCount val="3"/>
                <c:pt idx="0">
                  <c:v>306</c:v>
                </c:pt>
                <c:pt idx="1">
                  <c:v>257</c:v>
                </c:pt>
                <c:pt idx="2">
                  <c:v>350</c:v>
                </c:pt>
              </c:numCache>
            </c:numRef>
          </c:val>
          <c:extLst>
            <c:ext xmlns:c16="http://schemas.microsoft.com/office/drawing/2014/chart" uri="{C3380CC4-5D6E-409C-BE32-E72D297353CC}">
              <c16:uniqueId val="{00000006-420E-41BF-8EDA-4D314AA443DD}"/>
            </c:ext>
          </c:extLst>
        </c:ser>
        <c:dLbls>
          <c:showLegendKey val="0"/>
          <c:showVal val="1"/>
          <c:showCatName val="0"/>
          <c:showSerName val="0"/>
          <c:showPercent val="0"/>
          <c:showBubbleSize val="0"/>
          <c:showLeaderLines val="1"/>
        </c:dLbls>
        <c:firstSliceAng val="0"/>
        <c:holeSize val="50"/>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5EFBC1-7790-492C-81DD-29B6A88063FD}" type="datetimeFigureOut">
              <a:rPr lang="en-US" smtClean="0"/>
              <a:t>4/21/2024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FC04EB-6C22-43BA-B4DD-702B119ED79A}" type="slidenum">
              <a:rPr lang="en-US" smtClean="0"/>
              <a:t>‹#›</a:t>
            </a:fld>
            <a:endParaRPr lang="en-US"/>
          </a:p>
        </p:txBody>
      </p:sp>
    </p:spTree>
    <p:extLst>
      <p:ext uri="{BB962C8B-B14F-4D97-AF65-F5344CB8AC3E}">
        <p14:creationId xmlns:p14="http://schemas.microsoft.com/office/powerpoint/2010/main" val="47498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37867-D5F9-3989-FE65-7E77ED758A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9728B7-98BE-1D04-4968-7735C47DA6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C2B7FC-1C9C-04D4-29F2-9E63A69B0E0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C2BFD0F-2AA2-47A4-6C21-CC624617E8F4}"/>
              </a:ext>
            </a:extLst>
          </p:cNvPr>
          <p:cNvSpPr>
            <a:spLocks noGrp="1"/>
          </p:cNvSpPr>
          <p:nvPr>
            <p:ph type="sldNum" sz="quarter" idx="5"/>
          </p:nvPr>
        </p:nvSpPr>
        <p:spPr/>
        <p:txBody>
          <a:bodyPr/>
          <a:lstStyle/>
          <a:p>
            <a:fld id="{69FC04EB-6C22-43BA-B4DD-702B119ED79A}" type="slidenum">
              <a:rPr lang="en-US" smtClean="0"/>
              <a:t>2</a:t>
            </a:fld>
            <a:endParaRPr lang="en-US"/>
          </a:p>
        </p:txBody>
      </p:sp>
    </p:spTree>
    <p:extLst>
      <p:ext uri="{BB962C8B-B14F-4D97-AF65-F5344CB8AC3E}">
        <p14:creationId xmlns:p14="http://schemas.microsoft.com/office/powerpoint/2010/main" val="3291978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9D05B-F502-8B45-24E7-B19BA3BE45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8AE59A-276F-DBA0-E242-677400F0E2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ABA14C-8599-FB5E-903D-1995A108FB3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4907492-A51A-A7FB-39FF-D1ED2B0AE2B1}"/>
              </a:ext>
            </a:extLst>
          </p:cNvPr>
          <p:cNvSpPr>
            <a:spLocks noGrp="1"/>
          </p:cNvSpPr>
          <p:nvPr>
            <p:ph type="sldNum" sz="quarter" idx="5"/>
          </p:nvPr>
        </p:nvSpPr>
        <p:spPr/>
        <p:txBody>
          <a:bodyPr/>
          <a:lstStyle/>
          <a:p>
            <a:fld id="{69FC04EB-6C22-43BA-B4DD-702B119ED79A}" type="slidenum">
              <a:rPr lang="en-US" smtClean="0"/>
              <a:t>11</a:t>
            </a:fld>
            <a:endParaRPr lang="en-US"/>
          </a:p>
        </p:txBody>
      </p:sp>
    </p:spTree>
    <p:extLst>
      <p:ext uri="{BB962C8B-B14F-4D97-AF65-F5344CB8AC3E}">
        <p14:creationId xmlns:p14="http://schemas.microsoft.com/office/powerpoint/2010/main" val="645114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9D05B-F502-8B45-24E7-B19BA3BE45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8AE59A-276F-DBA0-E242-677400F0E2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ABA14C-8599-FB5E-903D-1995A108FB3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907492-A51A-A7FB-39FF-D1ED2B0AE2B1}"/>
              </a:ext>
            </a:extLst>
          </p:cNvPr>
          <p:cNvSpPr>
            <a:spLocks noGrp="1"/>
          </p:cNvSpPr>
          <p:nvPr>
            <p:ph type="sldNum" sz="quarter" idx="5"/>
          </p:nvPr>
        </p:nvSpPr>
        <p:spPr/>
        <p:txBody>
          <a:bodyPr/>
          <a:lstStyle/>
          <a:p>
            <a:fld id="{69FC04EB-6C22-43BA-B4DD-702B119ED79A}" type="slidenum">
              <a:rPr lang="en-US" smtClean="0"/>
              <a:t>12</a:t>
            </a:fld>
            <a:endParaRPr lang="en-US"/>
          </a:p>
        </p:txBody>
      </p:sp>
    </p:spTree>
    <p:extLst>
      <p:ext uri="{BB962C8B-B14F-4D97-AF65-F5344CB8AC3E}">
        <p14:creationId xmlns:p14="http://schemas.microsoft.com/office/powerpoint/2010/main" val="957299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9D05B-F502-8B45-24E7-B19BA3BE45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8AE59A-276F-DBA0-E242-677400F0E2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ABA14C-8599-FB5E-903D-1995A108FB3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4907492-A51A-A7FB-39FF-D1ED2B0AE2B1}"/>
              </a:ext>
            </a:extLst>
          </p:cNvPr>
          <p:cNvSpPr>
            <a:spLocks noGrp="1"/>
          </p:cNvSpPr>
          <p:nvPr>
            <p:ph type="sldNum" sz="quarter" idx="5"/>
          </p:nvPr>
        </p:nvSpPr>
        <p:spPr/>
        <p:txBody>
          <a:bodyPr/>
          <a:lstStyle/>
          <a:p>
            <a:fld id="{69FC04EB-6C22-43BA-B4DD-702B119ED79A}" type="slidenum">
              <a:rPr lang="en-US" smtClean="0"/>
              <a:t>13</a:t>
            </a:fld>
            <a:endParaRPr lang="en-US"/>
          </a:p>
        </p:txBody>
      </p:sp>
    </p:spTree>
    <p:extLst>
      <p:ext uri="{BB962C8B-B14F-4D97-AF65-F5344CB8AC3E}">
        <p14:creationId xmlns:p14="http://schemas.microsoft.com/office/powerpoint/2010/main" val="4214876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9D05B-F502-8B45-24E7-B19BA3BE45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8AE59A-276F-DBA0-E242-677400F0E2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ABA14C-8599-FB5E-903D-1995A108FB3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4907492-A51A-A7FB-39FF-D1ED2B0AE2B1}"/>
              </a:ext>
            </a:extLst>
          </p:cNvPr>
          <p:cNvSpPr>
            <a:spLocks noGrp="1"/>
          </p:cNvSpPr>
          <p:nvPr>
            <p:ph type="sldNum" sz="quarter" idx="5"/>
          </p:nvPr>
        </p:nvSpPr>
        <p:spPr/>
        <p:txBody>
          <a:bodyPr/>
          <a:lstStyle/>
          <a:p>
            <a:fld id="{69FC04EB-6C22-43BA-B4DD-702B119ED79A}" type="slidenum">
              <a:rPr lang="en-US" smtClean="0"/>
              <a:t>14</a:t>
            </a:fld>
            <a:endParaRPr lang="en-US"/>
          </a:p>
        </p:txBody>
      </p:sp>
    </p:spTree>
    <p:extLst>
      <p:ext uri="{BB962C8B-B14F-4D97-AF65-F5344CB8AC3E}">
        <p14:creationId xmlns:p14="http://schemas.microsoft.com/office/powerpoint/2010/main" val="4138031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37867-D5F9-3989-FE65-7E77ED758A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9728B7-98BE-1D04-4968-7735C47DA6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C2B7FC-1C9C-04D4-29F2-9E63A69B0E0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C2BFD0F-2AA2-47A4-6C21-CC624617E8F4}"/>
              </a:ext>
            </a:extLst>
          </p:cNvPr>
          <p:cNvSpPr>
            <a:spLocks noGrp="1"/>
          </p:cNvSpPr>
          <p:nvPr>
            <p:ph type="sldNum" sz="quarter" idx="5"/>
          </p:nvPr>
        </p:nvSpPr>
        <p:spPr/>
        <p:txBody>
          <a:bodyPr/>
          <a:lstStyle/>
          <a:p>
            <a:fld id="{69FC04EB-6C22-43BA-B4DD-702B119ED79A}" type="slidenum">
              <a:rPr lang="en-US" smtClean="0"/>
              <a:t>15</a:t>
            </a:fld>
            <a:endParaRPr lang="en-US"/>
          </a:p>
        </p:txBody>
      </p:sp>
    </p:spTree>
    <p:extLst>
      <p:ext uri="{BB962C8B-B14F-4D97-AF65-F5344CB8AC3E}">
        <p14:creationId xmlns:p14="http://schemas.microsoft.com/office/powerpoint/2010/main" val="1049960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9D05B-F502-8B45-24E7-B19BA3BE45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8AE59A-276F-DBA0-E242-677400F0E2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ABA14C-8599-FB5E-903D-1995A108FB3E}"/>
              </a:ext>
            </a:extLst>
          </p:cNvPr>
          <p:cNvSpPr>
            <a:spLocks noGrp="1"/>
          </p:cNvSpPr>
          <p:nvPr>
            <p:ph type="body" idx="1"/>
          </p:nvPr>
        </p:nvSpPr>
        <p:spPr/>
        <p:txBody>
          <a:bodyPr/>
          <a:lstStyle/>
          <a:p>
            <a:r>
              <a:rPr lang="en-US"/>
              <a:t>Used Data cleaning and Exploration through Python.</a:t>
            </a:r>
          </a:p>
          <a:p>
            <a:r>
              <a:rPr lang="en-US"/>
              <a:t>Cleaned the data ,Which consist of removal of Numbers and special character.</a:t>
            </a:r>
          </a:p>
          <a:p>
            <a:r>
              <a:rPr lang="en-US"/>
              <a:t>Using NLTK Library we can </a:t>
            </a:r>
          </a:p>
          <a:p>
            <a:r>
              <a:rPr lang="en-US"/>
              <a:t>Tokenize: splitting up a larger body of text into smaller lines, words or even creating words for a non-English language.</a:t>
            </a:r>
          </a:p>
          <a:p>
            <a:r>
              <a:rPr lang="en-US"/>
              <a:t>Port Stemmer: Remove the suffixes from an English word and obtain its stem.</a:t>
            </a:r>
          </a:p>
          <a:p>
            <a:r>
              <a:rPr lang="en-US" b="1"/>
              <a:t>Lemmatization</a:t>
            </a:r>
            <a:r>
              <a:rPr lang="en-US"/>
              <a:t> is the process of grouping together the different inflected forms of a word so they can be analyzed as a single item.</a:t>
            </a:r>
          </a:p>
          <a:p>
            <a:r>
              <a:rPr lang="en-US"/>
              <a:t>Stop words: Provided Our own stop words if required.</a:t>
            </a:r>
          </a:p>
          <a:p>
            <a:r>
              <a:rPr lang="en-US"/>
              <a:t>Right side is the words frequency in Cooler:</a:t>
            </a:r>
          </a:p>
          <a:p>
            <a:r>
              <a:rPr lang="en-US"/>
              <a:t>Words like Good Product, Nice</a:t>
            </a:r>
          </a:p>
          <a:p>
            <a:r>
              <a:rPr lang="en-US"/>
              <a:t>We can also create a dictionary to specify words like: Not Bad: Which is a positive word.</a:t>
            </a:r>
          </a:p>
          <a:p>
            <a:endParaRPr lang="en-US"/>
          </a:p>
          <a:p>
            <a:endParaRPr lang="en-US">
              <a:ea typeface="Calibri"/>
              <a:cs typeface="Calibri"/>
            </a:endParaRPr>
          </a:p>
        </p:txBody>
      </p:sp>
      <p:sp>
        <p:nvSpPr>
          <p:cNvPr id="4" name="Slide Number Placeholder 3">
            <a:extLst>
              <a:ext uri="{FF2B5EF4-FFF2-40B4-BE49-F238E27FC236}">
                <a16:creationId xmlns:a16="http://schemas.microsoft.com/office/drawing/2014/main" id="{44907492-A51A-A7FB-39FF-D1ED2B0AE2B1}"/>
              </a:ext>
            </a:extLst>
          </p:cNvPr>
          <p:cNvSpPr>
            <a:spLocks noGrp="1"/>
          </p:cNvSpPr>
          <p:nvPr>
            <p:ph type="sldNum" sz="quarter" idx="5"/>
          </p:nvPr>
        </p:nvSpPr>
        <p:spPr/>
        <p:txBody>
          <a:bodyPr/>
          <a:lstStyle/>
          <a:p>
            <a:fld id="{69FC04EB-6C22-43BA-B4DD-702B119ED79A}" type="slidenum">
              <a:rPr lang="en-US" smtClean="0"/>
              <a:t>16</a:t>
            </a:fld>
            <a:endParaRPr lang="en-US"/>
          </a:p>
        </p:txBody>
      </p:sp>
    </p:spTree>
    <p:extLst>
      <p:ext uri="{BB962C8B-B14F-4D97-AF65-F5344CB8AC3E}">
        <p14:creationId xmlns:p14="http://schemas.microsoft.com/office/powerpoint/2010/main" val="4156935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9D05B-F502-8B45-24E7-B19BA3BE45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8AE59A-276F-DBA0-E242-677400F0E2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ABA14C-8599-FB5E-903D-1995A108FB3E}"/>
              </a:ext>
            </a:extLst>
          </p:cNvPr>
          <p:cNvSpPr>
            <a:spLocks noGrp="1"/>
          </p:cNvSpPr>
          <p:nvPr>
            <p:ph type="body" idx="1"/>
          </p:nvPr>
        </p:nvSpPr>
        <p:spPr/>
        <p:txBody>
          <a:bodyPr/>
          <a:lstStyle/>
          <a:p>
            <a:r>
              <a:rPr lang="en-US"/>
              <a:t>Low : Bad customer experience, Fan, Noise are some keywords which focus on the Product issues. </a:t>
            </a:r>
          </a:p>
          <a:p>
            <a:r>
              <a:rPr lang="en-US"/>
              <a:t>Neutral: Average, Better words ware showing up more</a:t>
            </a:r>
            <a:endParaRPr lang="en-US">
              <a:ea typeface="Calibri"/>
              <a:cs typeface="Calibri"/>
            </a:endParaRPr>
          </a:p>
          <a:p>
            <a:r>
              <a:rPr lang="en-US"/>
              <a:t>Good: Awesome Ventilation, Satisfy</a:t>
            </a:r>
            <a:endParaRPr lang="en-US">
              <a:ea typeface="Calibri"/>
              <a:cs typeface="Calibri"/>
            </a:endParaRPr>
          </a:p>
          <a:p>
            <a:endParaRPr lang="en-US">
              <a:ea typeface="Calibri"/>
              <a:cs typeface="Calibri"/>
            </a:endParaRPr>
          </a:p>
        </p:txBody>
      </p:sp>
      <p:sp>
        <p:nvSpPr>
          <p:cNvPr id="4" name="Slide Number Placeholder 3">
            <a:extLst>
              <a:ext uri="{FF2B5EF4-FFF2-40B4-BE49-F238E27FC236}">
                <a16:creationId xmlns:a16="http://schemas.microsoft.com/office/drawing/2014/main" id="{44907492-A51A-A7FB-39FF-D1ED2B0AE2B1}"/>
              </a:ext>
            </a:extLst>
          </p:cNvPr>
          <p:cNvSpPr>
            <a:spLocks noGrp="1"/>
          </p:cNvSpPr>
          <p:nvPr>
            <p:ph type="sldNum" sz="quarter" idx="5"/>
          </p:nvPr>
        </p:nvSpPr>
        <p:spPr/>
        <p:txBody>
          <a:bodyPr/>
          <a:lstStyle/>
          <a:p>
            <a:fld id="{69FC04EB-6C22-43BA-B4DD-702B119ED79A}" type="slidenum">
              <a:rPr lang="en-US" smtClean="0"/>
              <a:t>17</a:t>
            </a:fld>
            <a:endParaRPr lang="en-US"/>
          </a:p>
        </p:txBody>
      </p:sp>
    </p:spTree>
    <p:extLst>
      <p:ext uri="{BB962C8B-B14F-4D97-AF65-F5344CB8AC3E}">
        <p14:creationId xmlns:p14="http://schemas.microsoft.com/office/powerpoint/2010/main" val="28432330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9D05B-F502-8B45-24E7-B19BA3BE45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8AE59A-276F-DBA0-E242-677400F0E2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ABA14C-8599-FB5E-903D-1995A108FB3E}"/>
              </a:ext>
            </a:extLst>
          </p:cNvPr>
          <p:cNvSpPr>
            <a:spLocks noGrp="1"/>
          </p:cNvSpPr>
          <p:nvPr>
            <p:ph type="body" idx="1"/>
          </p:nvPr>
        </p:nvSpPr>
        <p:spPr/>
        <p:txBody>
          <a:bodyPr/>
          <a:lstStyle/>
          <a:p>
            <a:r>
              <a:rPr lang="en-US"/>
              <a:t>Zepf Plot: when observations (e.g., words) are ranked by their frequency, the frequency of a particular observation is inversely proportional to its rank, Frequency ∝ 1 Rank </a:t>
            </a:r>
          </a:p>
          <a:p>
            <a:r>
              <a:rPr lang="en-US"/>
              <a:t>We have used the corpus file from the python and run the model: </a:t>
            </a:r>
            <a:endParaRPr lang="en-US">
              <a:ea typeface="Calibri"/>
              <a:cs typeface="Calibri"/>
            </a:endParaRPr>
          </a:p>
          <a:p>
            <a:r>
              <a:rPr lang="en-US"/>
              <a:t>1.Data </a:t>
            </a:r>
            <a:r>
              <a:rPr lang="en-US" err="1"/>
              <a:t>Partitionoing</a:t>
            </a:r>
            <a:r>
              <a:rPr lang="en-US"/>
              <a:t> 50,30,20</a:t>
            </a:r>
            <a:endParaRPr lang="en-US">
              <a:ea typeface="Calibri"/>
              <a:cs typeface="Calibri"/>
            </a:endParaRPr>
          </a:p>
          <a:p>
            <a:r>
              <a:rPr lang="en-US"/>
              <a:t>2.Our target variable is Sentiment and we have used Text filter IDF, Mutual information, Entropy and Default</a:t>
            </a:r>
            <a:endParaRPr lang="en-US">
              <a:ea typeface="Calibri"/>
              <a:cs typeface="Calibri"/>
            </a:endParaRPr>
          </a:p>
          <a:p>
            <a:endParaRPr lang="en-US">
              <a:ea typeface="Calibri"/>
              <a:cs typeface="Calibri"/>
            </a:endParaRPr>
          </a:p>
        </p:txBody>
      </p:sp>
      <p:sp>
        <p:nvSpPr>
          <p:cNvPr id="4" name="Slide Number Placeholder 3">
            <a:extLst>
              <a:ext uri="{FF2B5EF4-FFF2-40B4-BE49-F238E27FC236}">
                <a16:creationId xmlns:a16="http://schemas.microsoft.com/office/drawing/2014/main" id="{44907492-A51A-A7FB-39FF-D1ED2B0AE2B1}"/>
              </a:ext>
            </a:extLst>
          </p:cNvPr>
          <p:cNvSpPr>
            <a:spLocks noGrp="1"/>
          </p:cNvSpPr>
          <p:nvPr>
            <p:ph type="sldNum" sz="quarter" idx="5"/>
          </p:nvPr>
        </p:nvSpPr>
        <p:spPr/>
        <p:txBody>
          <a:bodyPr/>
          <a:lstStyle/>
          <a:p>
            <a:fld id="{69FC04EB-6C22-43BA-B4DD-702B119ED79A}" type="slidenum">
              <a:rPr lang="en-US" smtClean="0"/>
              <a:t>18</a:t>
            </a:fld>
            <a:endParaRPr lang="en-US"/>
          </a:p>
        </p:txBody>
      </p:sp>
    </p:spTree>
    <p:extLst>
      <p:ext uri="{BB962C8B-B14F-4D97-AF65-F5344CB8AC3E}">
        <p14:creationId xmlns:p14="http://schemas.microsoft.com/office/powerpoint/2010/main" val="4214876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9D05B-F502-8B45-24E7-B19BA3BE45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8AE59A-276F-DBA0-E242-677400F0E2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ABA14C-8599-FB5E-903D-1995A108FB3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4907492-A51A-A7FB-39FF-D1ED2B0AE2B1}"/>
              </a:ext>
            </a:extLst>
          </p:cNvPr>
          <p:cNvSpPr>
            <a:spLocks noGrp="1"/>
          </p:cNvSpPr>
          <p:nvPr>
            <p:ph type="sldNum" sz="quarter" idx="5"/>
          </p:nvPr>
        </p:nvSpPr>
        <p:spPr/>
        <p:txBody>
          <a:bodyPr/>
          <a:lstStyle/>
          <a:p>
            <a:fld id="{69FC04EB-6C22-43BA-B4DD-702B119ED79A}" type="slidenum">
              <a:rPr lang="en-US" smtClean="0"/>
              <a:t>19</a:t>
            </a:fld>
            <a:endParaRPr lang="en-US"/>
          </a:p>
        </p:txBody>
      </p:sp>
    </p:spTree>
    <p:extLst>
      <p:ext uri="{BB962C8B-B14F-4D97-AF65-F5344CB8AC3E}">
        <p14:creationId xmlns:p14="http://schemas.microsoft.com/office/powerpoint/2010/main" val="4138031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37867-D5F9-3989-FE65-7E77ED758A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9728B7-98BE-1D04-4968-7735C47DA6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C2B7FC-1C9C-04D4-29F2-9E63A69B0E0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C2BFD0F-2AA2-47A4-6C21-CC624617E8F4}"/>
              </a:ext>
            </a:extLst>
          </p:cNvPr>
          <p:cNvSpPr>
            <a:spLocks noGrp="1"/>
          </p:cNvSpPr>
          <p:nvPr>
            <p:ph type="sldNum" sz="quarter" idx="5"/>
          </p:nvPr>
        </p:nvSpPr>
        <p:spPr/>
        <p:txBody>
          <a:bodyPr/>
          <a:lstStyle/>
          <a:p>
            <a:fld id="{69FC04EB-6C22-43BA-B4DD-702B119ED79A}" type="slidenum">
              <a:rPr lang="en-US" smtClean="0"/>
              <a:t>20</a:t>
            </a:fld>
            <a:endParaRPr lang="en-US"/>
          </a:p>
        </p:txBody>
      </p:sp>
    </p:spTree>
    <p:extLst>
      <p:ext uri="{BB962C8B-B14F-4D97-AF65-F5344CB8AC3E}">
        <p14:creationId xmlns:p14="http://schemas.microsoft.com/office/powerpoint/2010/main" val="3328756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7FACA3-D117-28F5-831C-D2C544A2A2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D952F5-1C98-BCD3-B172-36C4AFD3A6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3FB1A7-6968-F048-9E61-6D4BC4474F5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44529B5-8A93-61CA-0E34-7497343A2BE9}"/>
              </a:ext>
            </a:extLst>
          </p:cNvPr>
          <p:cNvSpPr>
            <a:spLocks noGrp="1"/>
          </p:cNvSpPr>
          <p:nvPr>
            <p:ph type="sldNum" sz="quarter" idx="5"/>
          </p:nvPr>
        </p:nvSpPr>
        <p:spPr/>
        <p:txBody>
          <a:bodyPr/>
          <a:lstStyle/>
          <a:p>
            <a:fld id="{69FC04EB-6C22-43BA-B4DD-702B119ED79A}" type="slidenum">
              <a:rPr lang="en-US" smtClean="0"/>
              <a:t>3</a:t>
            </a:fld>
            <a:endParaRPr lang="en-US"/>
          </a:p>
        </p:txBody>
      </p:sp>
    </p:spTree>
    <p:extLst>
      <p:ext uri="{BB962C8B-B14F-4D97-AF65-F5344CB8AC3E}">
        <p14:creationId xmlns:p14="http://schemas.microsoft.com/office/powerpoint/2010/main" val="24856221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7FACA3-D117-28F5-831C-D2C544A2A2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D952F5-1C98-BCD3-B172-36C4AFD3A6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3FB1A7-6968-F048-9E61-6D4BC4474F50}"/>
              </a:ext>
            </a:extLst>
          </p:cNvPr>
          <p:cNvSpPr>
            <a:spLocks noGrp="1"/>
          </p:cNvSpPr>
          <p:nvPr>
            <p:ph type="body" idx="1"/>
          </p:nvPr>
        </p:nvSpPr>
        <p:spPr/>
        <p:txBody>
          <a:bodyPr/>
          <a:lstStyle/>
          <a:p>
            <a:pPr algn="l"/>
            <a:r>
              <a:rPr lang="en-GB" b="0" i="0">
                <a:solidFill>
                  <a:srgbClr val="ECECEC"/>
                </a:solidFill>
                <a:effectLst/>
                <a:highlight>
                  <a:srgbClr val="212121"/>
                </a:highlight>
                <a:latin typeface="Söhne"/>
              </a:rPr>
              <a:t>Good [morning/afternoon/evening], everyone. Thank you for joining me today. This slide presents our detailed product analysis and the strategic recommendations based on text </a:t>
            </a:r>
            <a:r>
              <a:rPr lang="en-GB" b="0" i="0" err="1">
                <a:solidFill>
                  <a:srgbClr val="ECECEC"/>
                </a:solidFill>
                <a:effectLst/>
                <a:highlight>
                  <a:srgbClr val="212121"/>
                </a:highlight>
                <a:latin typeface="Söhne"/>
              </a:rPr>
              <a:t>modeling</a:t>
            </a:r>
            <a:r>
              <a:rPr lang="en-GB" b="0" i="0">
                <a:solidFill>
                  <a:srgbClr val="ECECEC"/>
                </a:solidFill>
                <a:effectLst/>
                <a:highlight>
                  <a:srgbClr val="212121"/>
                </a:highlight>
                <a:latin typeface="Söhne"/>
              </a:rPr>
              <a:t> from our extensive review dataset obtained from Flipkart.</a:t>
            </a:r>
          </a:p>
          <a:p>
            <a:pPr algn="l"/>
            <a:r>
              <a:rPr lang="en-GB" b="0" i="0">
                <a:solidFill>
                  <a:srgbClr val="ECECEC"/>
                </a:solidFill>
                <a:effectLst/>
                <a:highlight>
                  <a:srgbClr val="212121"/>
                </a:highlight>
                <a:latin typeface="Söhne"/>
              </a:rPr>
              <a:t>Let's dive into the findings category by category:</a:t>
            </a:r>
          </a:p>
          <a:p>
            <a:pPr algn="l"/>
            <a:r>
              <a:rPr lang="en-GB" b="1" i="0">
                <a:solidFill>
                  <a:srgbClr val="ECECEC"/>
                </a:solidFill>
                <a:effectLst/>
                <a:highlight>
                  <a:srgbClr val="212121"/>
                </a:highlight>
                <a:latin typeface="Söhne"/>
              </a:rPr>
              <a:t>Product Type #1: Sandals</a:t>
            </a:r>
            <a:endParaRPr lang="en-GB" b="0" i="0">
              <a:solidFill>
                <a:srgbClr val="ECECEC"/>
              </a:solidFill>
              <a:effectLst/>
              <a:highlight>
                <a:srgbClr val="212121"/>
              </a:highlight>
              <a:latin typeface="Söhne"/>
            </a:endParaRPr>
          </a:p>
          <a:p>
            <a:pPr algn="l">
              <a:buFont typeface="Arial" panose="020B0604020202020204" pitchFamily="34" charset="0"/>
              <a:buChar char="•"/>
            </a:pPr>
            <a:r>
              <a:rPr lang="en-GB" b="0" i="0">
                <a:solidFill>
                  <a:srgbClr val="ECECEC"/>
                </a:solidFill>
                <a:effectLst/>
                <a:highlight>
                  <a:srgbClr val="212121"/>
                </a:highlight>
                <a:latin typeface="Söhne"/>
              </a:rPr>
              <a:t>We start with our range of sandals. Our analysis indicates that the "Men's Black Sandals" received an average rating of 2.9, pointing towards concerns about poor product quality and discomfort due to heaviness. Conversely, the "Grey Clogs Sandals" fared better with a rating of 4.12, but we identified a fitting issue that requires our attention.</a:t>
            </a:r>
          </a:p>
          <a:p>
            <a:pPr algn="l"/>
            <a:r>
              <a:rPr lang="en-GB" b="1" i="0">
                <a:solidFill>
                  <a:srgbClr val="ECECEC"/>
                </a:solidFill>
                <a:effectLst/>
                <a:highlight>
                  <a:srgbClr val="212121"/>
                </a:highlight>
                <a:latin typeface="Söhne"/>
              </a:rPr>
              <a:t>Recommendation</a:t>
            </a:r>
            <a:r>
              <a:rPr lang="en-GB" b="0" i="0">
                <a:solidFill>
                  <a:srgbClr val="ECECEC"/>
                </a:solidFill>
                <a:effectLst/>
                <a:highlight>
                  <a:srgbClr val="212121"/>
                </a:highlight>
                <a:latin typeface="Söhne"/>
              </a:rPr>
              <a:t>: For sandals, our focus should be on improving material quality to enhance comfort and addressing sizing guidelines to ensure a better fit.</a:t>
            </a:r>
          </a:p>
          <a:p>
            <a:pPr algn="l"/>
            <a:r>
              <a:rPr lang="en-GB" b="1" i="0">
                <a:solidFill>
                  <a:srgbClr val="ECECEC"/>
                </a:solidFill>
                <a:effectLst/>
                <a:highlight>
                  <a:srgbClr val="212121"/>
                </a:highlight>
                <a:latin typeface="Söhne"/>
              </a:rPr>
              <a:t>Product Type #2: Coolers</a:t>
            </a:r>
            <a:endParaRPr lang="en-GB" b="0" i="0">
              <a:solidFill>
                <a:srgbClr val="ECECEC"/>
              </a:solidFill>
              <a:effectLst/>
              <a:highlight>
                <a:srgbClr val="212121"/>
              </a:highlight>
              <a:latin typeface="Söhne"/>
            </a:endParaRPr>
          </a:p>
          <a:p>
            <a:pPr algn="l">
              <a:buFont typeface="Arial" panose="020B0604020202020204" pitchFamily="34" charset="0"/>
              <a:buChar char="•"/>
            </a:pPr>
            <a:r>
              <a:rPr lang="en-GB" b="0" i="0">
                <a:solidFill>
                  <a:srgbClr val="ECECEC"/>
                </a:solidFill>
                <a:effectLst/>
                <a:highlight>
                  <a:srgbClr val="212121"/>
                </a:highlight>
                <a:latin typeface="Söhne"/>
              </a:rPr>
              <a:t>Moving on to air coolers, our models identify that the "Crompton 75 L Desert Air Cooler" and "MAHARAJA WHITELINE 65 L Desert Air Cooler" show satisfactory ratings of 4.24 and 4.06, respectively. However, we've pinpointed problems such as perceived quality, motor functionality, service, and fan noise.</a:t>
            </a:r>
          </a:p>
          <a:p>
            <a:pPr algn="l"/>
            <a:r>
              <a:rPr lang="en-GB" b="1" i="0">
                <a:solidFill>
                  <a:srgbClr val="ECECEC"/>
                </a:solidFill>
                <a:effectLst/>
                <a:highlight>
                  <a:srgbClr val="212121"/>
                </a:highlight>
                <a:latin typeface="Söhne"/>
              </a:rPr>
              <a:t>Recommendation</a:t>
            </a:r>
            <a:r>
              <a:rPr lang="en-GB" b="0" i="0">
                <a:solidFill>
                  <a:srgbClr val="ECECEC"/>
                </a:solidFill>
                <a:effectLst/>
                <a:highlight>
                  <a:srgbClr val="212121"/>
                </a:highlight>
                <a:latin typeface="Söhne"/>
              </a:rPr>
              <a:t>: For coolers, we recommend a rigorous quality check before dispatch, improvement in customer service responsiveness, and noise reduction technology enhancement.</a:t>
            </a:r>
          </a:p>
          <a:p>
            <a:pPr algn="l"/>
            <a:r>
              <a:rPr lang="en-GB" b="1" i="0">
                <a:solidFill>
                  <a:srgbClr val="ECECEC"/>
                </a:solidFill>
                <a:effectLst/>
                <a:highlight>
                  <a:srgbClr val="212121"/>
                </a:highlight>
                <a:latin typeface="Söhne"/>
              </a:rPr>
              <a:t>Product Type #3: Storage Drives</a:t>
            </a:r>
            <a:endParaRPr lang="en-GB" b="0" i="0">
              <a:solidFill>
                <a:srgbClr val="ECECEC"/>
              </a:solidFill>
              <a:effectLst/>
              <a:highlight>
                <a:srgbClr val="212121"/>
              </a:highlight>
              <a:latin typeface="Söhne"/>
            </a:endParaRPr>
          </a:p>
          <a:p>
            <a:pPr algn="l">
              <a:buFont typeface="Arial" panose="020B0604020202020204" pitchFamily="34" charset="0"/>
              <a:buChar char="•"/>
            </a:pPr>
            <a:r>
              <a:rPr lang="en-GB" b="0" i="0">
                <a:solidFill>
                  <a:srgbClr val="ECECEC"/>
                </a:solidFill>
                <a:effectLst/>
                <a:highlight>
                  <a:srgbClr val="212121"/>
                </a:highlight>
                <a:latin typeface="Söhne"/>
              </a:rPr>
              <a:t>In the storage drive category, "Seagate Portable 2 TB External Hard Disk Drive" shows a strong rating of 4.3 but is flagged for issues related to data corruption and connectivity. The "Seagate Portable 1 TB" version has a slightly lower rating and feedback about transfer speed and cost.</a:t>
            </a:r>
          </a:p>
          <a:p>
            <a:pPr algn="l"/>
            <a:r>
              <a:rPr lang="en-GB" b="1" i="0">
                <a:solidFill>
                  <a:srgbClr val="ECECEC"/>
                </a:solidFill>
                <a:effectLst/>
                <a:highlight>
                  <a:srgbClr val="212121"/>
                </a:highlight>
                <a:latin typeface="Söhne"/>
              </a:rPr>
              <a:t>Recommendation</a:t>
            </a:r>
            <a:r>
              <a:rPr lang="en-GB" b="0" i="0">
                <a:solidFill>
                  <a:srgbClr val="ECECEC"/>
                </a:solidFill>
                <a:effectLst/>
                <a:highlight>
                  <a:srgbClr val="212121"/>
                </a:highlight>
                <a:latin typeface="Söhne"/>
              </a:rPr>
              <a:t>: For storage drives, we suggest enhancing the data integrity checks and improving the connectivity interfaces. It's also essential to optimize the cost to make it competitive.</a:t>
            </a:r>
          </a:p>
          <a:p>
            <a:pPr algn="l"/>
            <a:r>
              <a:rPr lang="en-GB" b="1" i="0">
                <a:solidFill>
                  <a:srgbClr val="ECECEC"/>
                </a:solidFill>
                <a:effectLst/>
                <a:highlight>
                  <a:srgbClr val="212121"/>
                </a:highlight>
                <a:latin typeface="Söhne"/>
              </a:rPr>
              <a:t>Product Type #4: Home Theatre</a:t>
            </a:r>
            <a:endParaRPr lang="en-GB" b="0" i="0">
              <a:solidFill>
                <a:srgbClr val="ECECEC"/>
              </a:solidFill>
              <a:effectLst/>
              <a:highlight>
                <a:srgbClr val="212121"/>
              </a:highlight>
              <a:latin typeface="Söhne"/>
            </a:endParaRPr>
          </a:p>
          <a:p>
            <a:pPr algn="l">
              <a:buFont typeface="Arial" panose="020B0604020202020204" pitchFamily="34" charset="0"/>
              <a:buChar char="•"/>
            </a:pPr>
            <a:r>
              <a:rPr lang="en-GB" b="0" i="0">
                <a:solidFill>
                  <a:srgbClr val="ECECEC"/>
                </a:solidFill>
                <a:effectLst/>
                <a:highlight>
                  <a:srgbClr val="212121"/>
                </a:highlight>
                <a:latin typeface="Söhne"/>
              </a:rPr>
              <a:t>The "PHILIPS Convertible 80 W Bluetooth Home Theatre" has received a </a:t>
            </a:r>
            <a:r>
              <a:rPr lang="en-GB" b="0" i="0" err="1">
                <a:solidFill>
                  <a:srgbClr val="ECECEC"/>
                </a:solidFill>
                <a:effectLst/>
                <a:highlight>
                  <a:srgbClr val="212121"/>
                </a:highlight>
                <a:latin typeface="Söhne"/>
              </a:rPr>
              <a:t>favorable</a:t>
            </a:r>
            <a:r>
              <a:rPr lang="en-GB" b="0" i="0">
                <a:solidFill>
                  <a:srgbClr val="ECECEC"/>
                </a:solidFill>
                <a:effectLst/>
                <a:highlight>
                  <a:srgbClr val="212121"/>
                </a:highlight>
                <a:latin typeface="Söhne"/>
              </a:rPr>
              <a:t> rating of 4.2, with connectivity issues being a minor setback. The "I </a:t>
            </a:r>
            <a:r>
              <a:rPr lang="en-GB" b="0" i="0" err="1">
                <a:solidFill>
                  <a:srgbClr val="ECECEC"/>
                </a:solidFill>
                <a:effectLst/>
                <a:highlight>
                  <a:srgbClr val="212121"/>
                </a:highlight>
                <a:latin typeface="Söhne"/>
              </a:rPr>
              <a:t>Kall</a:t>
            </a:r>
            <a:r>
              <a:rPr lang="en-GB" b="0" i="0">
                <a:solidFill>
                  <a:srgbClr val="ECECEC"/>
                </a:solidFill>
                <a:effectLst/>
                <a:highlight>
                  <a:srgbClr val="212121"/>
                </a:highlight>
                <a:latin typeface="Söhne"/>
              </a:rPr>
              <a:t> IK22 40 W Bluetooth Home Theatre" falls behind with a rating of 3.6, with customer concerns focusing on delivery and sound quality.</a:t>
            </a:r>
          </a:p>
          <a:p>
            <a:pPr algn="l"/>
            <a:r>
              <a:rPr lang="en-GB" b="1" i="0">
                <a:solidFill>
                  <a:srgbClr val="ECECEC"/>
                </a:solidFill>
                <a:effectLst/>
                <a:highlight>
                  <a:srgbClr val="212121"/>
                </a:highlight>
                <a:latin typeface="Söhne"/>
              </a:rPr>
              <a:t>Recommendation</a:t>
            </a:r>
            <a:r>
              <a:rPr lang="en-GB" b="0" i="0">
                <a:solidFill>
                  <a:srgbClr val="ECECEC"/>
                </a:solidFill>
                <a:effectLst/>
                <a:highlight>
                  <a:srgbClr val="212121"/>
                </a:highlight>
                <a:latin typeface="Söhne"/>
              </a:rPr>
              <a:t>: In home theatre systems, we aim to streamline the delivery process and invest in advanced sound engineering to enhance user experience.</a:t>
            </a:r>
          </a:p>
          <a:p>
            <a:pPr algn="l"/>
            <a:r>
              <a:rPr lang="en-GB" b="1" i="0">
                <a:solidFill>
                  <a:srgbClr val="ECECEC"/>
                </a:solidFill>
                <a:effectLst/>
                <a:highlight>
                  <a:srgbClr val="212121"/>
                </a:highlight>
                <a:latin typeface="Söhne"/>
              </a:rPr>
              <a:t>Product Type #5: Perfume</a:t>
            </a:r>
            <a:endParaRPr lang="en-GB" b="0" i="0">
              <a:solidFill>
                <a:srgbClr val="ECECEC"/>
              </a:solidFill>
              <a:effectLst/>
              <a:highlight>
                <a:srgbClr val="212121"/>
              </a:highlight>
              <a:latin typeface="Söhne"/>
            </a:endParaRPr>
          </a:p>
          <a:p>
            <a:pPr algn="l">
              <a:buFont typeface="Arial" panose="020B0604020202020204" pitchFamily="34" charset="0"/>
              <a:buChar char="•"/>
            </a:pPr>
            <a:r>
              <a:rPr lang="en-GB" b="0" i="0">
                <a:solidFill>
                  <a:srgbClr val="ECECEC"/>
                </a:solidFill>
                <a:effectLst/>
                <a:highlight>
                  <a:srgbClr val="212121"/>
                </a:highlight>
                <a:latin typeface="Söhne"/>
              </a:rPr>
              <a:t>Lastly, in the perfume segment, "Bella Vita Unisex 4 x 20ml" and "ENVY Men 60ml" have excellent ratings of above 4.25. Yet, the feedback indicates issues with longevity and fragrance quality.</a:t>
            </a:r>
          </a:p>
          <a:p>
            <a:pPr algn="l"/>
            <a:r>
              <a:rPr lang="en-GB" b="1" i="0">
                <a:solidFill>
                  <a:srgbClr val="ECECEC"/>
                </a:solidFill>
                <a:effectLst/>
                <a:highlight>
                  <a:srgbClr val="212121"/>
                </a:highlight>
                <a:latin typeface="Söhne"/>
              </a:rPr>
              <a:t>Recommendation</a:t>
            </a:r>
            <a:r>
              <a:rPr lang="en-GB" b="0" i="0">
                <a:solidFill>
                  <a:srgbClr val="ECECEC"/>
                </a:solidFill>
                <a:effectLst/>
                <a:highlight>
                  <a:srgbClr val="212121"/>
                </a:highlight>
                <a:latin typeface="Söhne"/>
              </a:rPr>
              <a:t>: For perfumes, we need to focus on ensuring that the scent profile is long-lasting and adheres to our brand's quality standards.</a:t>
            </a:r>
          </a:p>
          <a:p>
            <a:pPr algn="l"/>
            <a:r>
              <a:rPr lang="en-GB" b="0" i="0">
                <a:solidFill>
                  <a:srgbClr val="ECECEC"/>
                </a:solidFill>
                <a:effectLst/>
                <a:highlight>
                  <a:srgbClr val="212121"/>
                </a:highlight>
                <a:latin typeface="Söhne"/>
              </a:rPr>
              <a:t>To summarize, our text </a:t>
            </a:r>
            <a:r>
              <a:rPr lang="en-GB" b="0" i="0" err="1">
                <a:solidFill>
                  <a:srgbClr val="ECECEC"/>
                </a:solidFill>
                <a:effectLst/>
                <a:highlight>
                  <a:srgbClr val="212121"/>
                </a:highlight>
                <a:latin typeface="Söhne"/>
              </a:rPr>
              <a:t>modeling</a:t>
            </a:r>
            <a:r>
              <a:rPr lang="en-GB" b="0" i="0">
                <a:solidFill>
                  <a:srgbClr val="ECECEC"/>
                </a:solidFill>
                <a:effectLst/>
                <a:highlight>
                  <a:srgbClr val="212121"/>
                </a:highlight>
                <a:latin typeface="Söhne"/>
              </a:rPr>
              <a:t> has provided us with valuable insights into specific areas that need our immediate attention. By focusing on these targeted improvements, we can enhance customer satisfaction, reduce negative feedback, and improve our overall market standing. Our commitment to quality and responsiveness to customer feedback is pivotal in our journey towards excellence.</a:t>
            </a:r>
          </a:p>
        </p:txBody>
      </p:sp>
      <p:sp>
        <p:nvSpPr>
          <p:cNvPr id="4" name="Slide Number Placeholder 3">
            <a:extLst>
              <a:ext uri="{FF2B5EF4-FFF2-40B4-BE49-F238E27FC236}">
                <a16:creationId xmlns:a16="http://schemas.microsoft.com/office/drawing/2014/main" id="{744529B5-8A93-61CA-0E34-7497343A2BE9}"/>
              </a:ext>
            </a:extLst>
          </p:cNvPr>
          <p:cNvSpPr>
            <a:spLocks noGrp="1"/>
          </p:cNvSpPr>
          <p:nvPr>
            <p:ph type="sldNum" sz="quarter" idx="5"/>
          </p:nvPr>
        </p:nvSpPr>
        <p:spPr/>
        <p:txBody>
          <a:bodyPr/>
          <a:lstStyle/>
          <a:p>
            <a:fld id="{69FC04EB-6C22-43BA-B4DD-702B119ED79A}" type="slidenum">
              <a:rPr lang="en-US" smtClean="0"/>
              <a:t>21</a:t>
            </a:fld>
            <a:endParaRPr lang="en-US"/>
          </a:p>
        </p:txBody>
      </p:sp>
    </p:spTree>
    <p:extLst>
      <p:ext uri="{BB962C8B-B14F-4D97-AF65-F5344CB8AC3E}">
        <p14:creationId xmlns:p14="http://schemas.microsoft.com/office/powerpoint/2010/main" val="13752044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37867-D5F9-3989-FE65-7E77ED758A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9728B7-98BE-1D04-4968-7735C47DA6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C2B7FC-1C9C-04D4-29F2-9E63A69B0E0C}"/>
              </a:ext>
            </a:extLst>
          </p:cNvPr>
          <p:cNvSpPr>
            <a:spLocks noGrp="1"/>
          </p:cNvSpPr>
          <p:nvPr>
            <p:ph type="body" idx="1"/>
          </p:nvPr>
        </p:nvSpPr>
        <p:spPr/>
        <p:txBody>
          <a:bodyPr/>
          <a:lstStyle/>
          <a:p>
            <a:pPr algn="l"/>
            <a:r>
              <a:rPr lang="en-GB" b="0" i="0">
                <a:solidFill>
                  <a:srgbClr val="ECECEC"/>
                </a:solidFill>
                <a:effectLst/>
                <a:highlight>
                  <a:srgbClr val="212121"/>
                </a:highlight>
                <a:latin typeface="Söhne"/>
              </a:rPr>
              <a:t>As we look towards the future, it's crucial to translate our insights into tangible actions. On this slide, we outline the business use cases that can revolutionize the way Flipkart, and companies alike, operate and interact with customers.</a:t>
            </a:r>
          </a:p>
          <a:p>
            <a:pPr algn="l"/>
            <a:r>
              <a:rPr lang="en-GB" b="1" i="0">
                <a:solidFill>
                  <a:srgbClr val="ECECEC"/>
                </a:solidFill>
                <a:effectLst/>
                <a:highlight>
                  <a:srgbClr val="212121"/>
                </a:highlight>
                <a:latin typeface="Söhne"/>
              </a:rPr>
              <a:t>Business Use Case #1: Product Improvement and Development</a:t>
            </a:r>
            <a:r>
              <a:rPr lang="en-GB" b="0" i="0">
                <a:solidFill>
                  <a:srgbClr val="ECECEC"/>
                </a:solidFill>
                <a:effectLst/>
                <a:highlight>
                  <a:srgbClr val="212121"/>
                </a:highlight>
                <a:latin typeface="Söhne"/>
              </a:rPr>
              <a:t> Our data-driven approach uncovers the need for a renewed focus on product quality. By closely </a:t>
            </a:r>
            <a:r>
              <a:rPr lang="en-GB" b="0" i="0" err="1">
                <a:solidFill>
                  <a:srgbClr val="ECECEC"/>
                </a:solidFill>
                <a:effectLst/>
                <a:highlight>
                  <a:srgbClr val="212121"/>
                </a:highlight>
                <a:latin typeface="Söhne"/>
              </a:rPr>
              <a:t>analyzing</a:t>
            </a:r>
            <a:r>
              <a:rPr lang="en-GB" b="0" i="0">
                <a:solidFill>
                  <a:srgbClr val="ECECEC"/>
                </a:solidFill>
                <a:effectLst/>
                <a:highlight>
                  <a:srgbClr val="212121"/>
                </a:highlight>
                <a:latin typeface="Söhne"/>
              </a:rPr>
              <a:t> customer feedback on low-rated products, we can identify specific areas needing refinement, leading to innovation and enhancement of our product </a:t>
            </a:r>
            <a:r>
              <a:rPr lang="en-GB" b="0" i="0" err="1">
                <a:solidFill>
                  <a:srgbClr val="ECECEC"/>
                </a:solidFill>
                <a:effectLst/>
                <a:highlight>
                  <a:srgbClr val="212121"/>
                </a:highlight>
                <a:latin typeface="Söhne"/>
              </a:rPr>
              <a:t>lineup</a:t>
            </a:r>
            <a:r>
              <a:rPr lang="en-GB" b="0" i="0">
                <a:solidFill>
                  <a:srgbClr val="ECECEC"/>
                </a:solidFill>
                <a:effectLst/>
                <a:highlight>
                  <a:srgbClr val="212121"/>
                </a:highlight>
                <a:latin typeface="Söhne"/>
              </a:rPr>
              <a:t>.</a:t>
            </a:r>
          </a:p>
          <a:p>
            <a:pPr algn="l"/>
            <a:r>
              <a:rPr lang="en-GB" b="1" i="0">
                <a:solidFill>
                  <a:srgbClr val="ECECEC"/>
                </a:solidFill>
                <a:effectLst/>
                <a:highlight>
                  <a:srgbClr val="212121"/>
                </a:highlight>
                <a:latin typeface="Söhne"/>
              </a:rPr>
              <a:t>Business Use Case #2: Customer Segmentation</a:t>
            </a:r>
            <a:r>
              <a:rPr lang="en-GB" b="0" i="0">
                <a:solidFill>
                  <a:srgbClr val="ECECEC"/>
                </a:solidFill>
                <a:effectLst/>
                <a:highlight>
                  <a:srgbClr val="212121"/>
                </a:highlight>
                <a:latin typeface="Söhne"/>
              </a:rPr>
              <a:t> Understanding our customers' sentiments and purchasing patterns allows us to segment our audience effectively. This enables us to craft personalized recommendations and promotions, improving customer experience and loyalty.</a:t>
            </a:r>
          </a:p>
          <a:p>
            <a:pPr algn="l"/>
            <a:r>
              <a:rPr lang="en-GB" b="1" i="0">
                <a:solidFill>
                  <a:srgbClr val="ECECEC"/>
                </a:solidFill>
                <a:effectLst/>
                <a:highlight>
                  <a:srgbClr val="212121"/>
                </a:highlight>
                <a:latin typeface="Söhne"/>
              </a:rPr>
              <a:t>Business Use Case #3: Targeted Marketing Campaigns</a:t>
            </a:r>
            <a:r>
              <a:rPr lang="en-GB" b="0" i="0">
                <a:solidFill>
                  <a:srgbClr val="ECECEC"/>
                </a:solidFill>
                <a:effectLst/>
                <a:highlight>
                  <a:srgbClr val="212121"/>
                </a:highlight>
                <a:latin typeface="Söhne"/>
              </a:rPr>
              <a:t> The positive reviews are not just compliments; they are assets. By showcasing high-rated products and the glowing sentiments they've received, we can design marketing campaigns that resonate with potential customers, thereby boosting sales and enhancing our brand image.</a:t>
            </a:r>
          </a:p>
          <a:p>
            <a:pPr algn="l"/>
            <a:r>
              <a:rPr lang="en-GB" b="1" i="0">
                <a:solidFill>
                  <a:srgbClr val="ECECEC"/>
                </a:solidFill>
                <a:effectLst/>
                <a:highlight>
                  <a:srgbClr val="212121"/>
                </a:highlight>
                <a:latin typeface="Söhne"/>
              </a:rPr>
              <a:t>Business Use Case #4: Competitive Analysis</a:t>
            </a:r>
            <a:r>
              <a:rPr lang="en-GB" b="0" i="0">
                <a:solidFill>
                  <a:srgbClr val="ECECEC"/>
                </a:solidFill>
                <a:effectLst/>
                <a:highlight>
                  <a:srgbClr val="212121"/>
                </a:highlight>
                <a:latin typeface="Söhne"/>
              </a:rPr>
              <a:t> Our analysis does not stop within the confines of our </a:t>
            </a:r>
            <a:r>
              <a:rPr lang="en-GB" b="0" i="0" err="1">
                <a:solidFill>
                  <a:srgbClr val="ECECEC"/>
                </a:solidFill>
                <a:effectLst/>
                <a:highlight>
                  <a:srgbClr val="212121"/>
                </a:highlight>
                <a:latin typeface="Söhne"/>
              </a:rPr>
              <a:t>catalog</a:t>
            </a:r>
            <a:r>
              <a:rPr lang="en-GB" b="0" i="0">
                <a:solidFill>
                  <a:srgbClr val="ECECEC"/>
                </a:solidFill>
                <a:effectLst/>
                <a:highlight>
                  <a:srgbClr val="212121"/>
                </a:highlight>
                <a:latin typeface="Söhne"/>
              </a:rPr>
              <a:t>. By comparing our products' sentiment and rating distributions with those of our competitors, we can gain a competitive edge by highlighting our strengths and addressing any weaknesses.</a:t>
            </a:r>
          </a:p>
          <a:p>
            <a:pPr algn="l"/>
            <a:r>
              <a:rPr lang="en-GB" b="1" i="0">
                <a:solidFill>
                  <a:srgbClr val="ECECEC"/>
                </a:solidFill>
                <a:effectLst/>
                <a:highlight>
                  <a:srgbClr val="212121"/>
                </a:highlight>
                <a:latin typeface="Söhne"/>
              </a:rPr>
              <a:t>Business Use Case #5: Model Integration to Flipkart System/App</a:t>
            </a:r>
            <a:r>
              <a:rPr lang="en-GB" b="0" i="0">
                <a:solidFill>
                  <a:srgbClr val="ECECEC"/>
                </a:solidFill>
                <a:effectLst/>
                <a:highlight>
                  <a:srgbClr val="212121"/>
                </a:highlight>
                <a:latin typeface="Söhne"/>
              </a:rPr>
              <a:t> Lastly, we plan to integrate our supervised text mining model directly into the Flipkart system. This integration will allow real-time monitoring of product reviews, offering us the agility to respond proactively to customer feedback.</a:t>
            </a:r>
          </a:p>
          <a:p>
            <a:pPr algn="l"/>
            <a:r>
              <a:rPr lang="en-GB" b="0" i="0">
                <a:solidFill>
                  <a:srgbClr val="ECECEC"/>
                </a:solidFill>
                <a:effectLst/>
                <a:highlight>
                  <a:srgbClr val="212121"/>
                </a:highlight>
                <a:latin typeface="Söhne"/>
              </a:rPr>
              <a:t>In conclusion, these business use cases form the bedrock of our strategic plan moving forward. By implementing these, we not only enhance customer satisfaction but also streamline our operational effectiveness and market presence.</a:t>
            </a:r>
          </a:p>
          <a:p>
            <a:pPr algn="l"/>
            <a:r>
              <a:rPr lang="en-GB" b="0" i="0">
                <a:solidFill>
                  <a:srgbClr val="ECECEC"/>
                </a:solidFill>
                <a:effectLst/>
                <a:highlight>
                  <a:srgbClr val="212121"/>
                </a:highlight>
                <a:latin typeface="Söhne"/>
              </a:rPr>
              <a:t>Thank you for your attention, and I am now open to any questions or discussions you would like to engage in.</a:t>
            </a:r>
          </a:p>
        </p:txBody>
      </p:sp>
      <p:sp>
        <p:nvSpPr>
          <p:cNvPr id="4" name="Slide Number Placeholder 3">
            <a:extLst>
              <a:ext uri="{FF2B5EF4-FFF2-40B4-BE49-F238E27FC236}">
                <a16:creationId xmlns:a16="http://schemas.microsoft.com/office/drawing/2014/main" id="{EC2BFD0F-2AA2-47A4-6C21-CC624617E8F4}"/>
              </a:ext>
            </a:extLst>
          </p:cNvPr>
          <p:cNvSpPr>
            <a:spLocks noGrp="1"/>
          </p:cNvSpPr>
          <p:nvPr>
            <p:ph type="sldNum" sz="quarter" idx="5"/>
          </p:nvPr>
        </p:nvSpPr>
        <p:spPr/>
        <p:txBody>
          <a:bodyPr/>
          <a:lstStyle/>
          <a:p>
            <a:fld id="{69FC04EB-6C22-43BA-B4DD-702B119ED79A}" type="slidenum">
              <a:rPr lang="en-US" smtClean="0"/>
              <a:t>22</a:t>
            </a:fld>
            <a:endParaRPr lang="en-US"/>
          </a:p>
        </p:txBody>
      </p:sp>
    </p:spTree>
    <p:extLst>
      <p:ext uri="{BB962C8B-B14F-4D97-AF65-F5344CB8AC3E}">
        <p14:creationId xmlns:p14="http://schemas.microsoft.com/office/powerpoint/2010/main" val="35072495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37867-D5F9-3989-FE65-7E77ED758A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9728B7-98BE-1D04-4968-7735C47DA6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C2B7FC-1C9C-04D4-29F2-9E63A69B0E0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C2BFD0F-2AA2-47A4-6C21-CC624617E8F4}"/>
              </a:ext>
            </a:extLst>
          </p:cNvPr>
          <p:cNvSpPr>
            <a:spLocks noGrp="1"/>
          </p:cNvSpPr>
          <p:nvPr>
            <p:ph type="sldNum" sz="quarter" idx="5"/>
          </p:nvPr>
        </p:nvSpPr>
        <p:spPr/>
        <p:txBody>
          <a:bodyPr/>
          <a:lstStyle/>
          <a:p>
            <a:fld id="{69FC04EB-6C22-43BA-B4DD-702B119ED79A}" type="slidenum">
              <a:rPr lang="en-US" smtClean="0"/>
              <a:t>23</a:t>
            </a:fld>
            <a:endParaRPr lang="en-US"/>
          </a:p>
        </p:txBody>
      </p:sp>
    </p:spTree>
    <p:extLst>
      <p:ext uri="{BB962C8B-B14F-4D97-AF65-F5344CB8AC3E}">
        <p14:creationId xmlns:p14="http://schemas.microsoft.com/office/powerpoint/2010/main" val="4196729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37867-D5F9-3989-FE65-7E77ED758A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9728B7-98BE-1D04-4968-7735C47DA6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C2B7FC-1C9C-04D4-29F2-9E63A69B0E0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C2BFD0F-2AA2-47A4-6C21-CC624617E8F4}"/>
              </a:ext>
            </a:extLst>
          </p:cNvPr>
          <p:cNvSpPr>
            <a:spLocks noGrp="1"/>
          </p:cNvSpPr>
          <p:nvPr>
            <p:ph type="sldNum" sz="quarter" idx="5"/>
          </p:nvPr>
        </p:nvSpPr>
        <p:spPr/>
        <p:txBody>
          <a:bodyPr/>
          <a:lstStyle/>
          <a:p>
            <a:fld id="{69FC04EB-6C22-43BA-B4DD-702B119ED79A}" type="slidenum">
              <a:rPr lang="en-US" smtClean="0"/>
              <a:t>4</a:t>
            </a:fld>
            <a:endParaRPr lang="en-US"/>
          </a:p>
        </p:txBody>
      </p:sp>
    </p:spTree>
    <p:extLst>
      <p:ext uri="{BB962C8B-B14F-4D97-AF65-F5344CB8AC3E}">
        <p14:creationId xmlns:p14="http://schemas.microsoft.com/office/powerpoint/2010/main" val="2410689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9D05B-F502-8B45-24E7-B19BA3BE45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8AE59A-276F-DBA0-E242-677400F0E2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ABA14C-8599-FB5E-903D-1995A108FB3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4907492-A51A-A7FB-39FF-D1ED2B0AE2B1}"/>
              </a:ext>
            </a:extLst>
          </p:cNvPr>
          <p:cNvSpPr>
            <a:spLocks noGrp="1"/>
          </p:cNvSpPr>
          <p:nvPr>
            <p:ph type="sldNum" sz="quarter" idx="5"/>
          </p:nvPr>
        </p:nvSpPr>
        <p:spPr/>
        <p:txBody>
          <a:bodyPr/>
          <a:lstStyle/>
          <a:p>
            <a:fld id="{69FC04EB-6C22-43BA-B4DD-702B119ED79A}" type="slidenum">
              <a:rPr lang="en-US" smtClean="0"/>
              <a:t>5</a:t>
            </a:fld>
            <a:endParaRPr lang="en-US"/>
          </a:p>
        </p:txBody>
      </p:sp>
    </p:spTree>
    <p:extLst>
      <p:ext uri="{BB962C8B-B14F-4D97-AF65-F5344CB8AC3E}">
        <p14:creationId xmlns:p14="http://schemas.microsoft.com/office/powerpoint/2010/main" val="1986798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9D05B-F502-8B45-24E7-B19BA3BE45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8AE59A-276F-DBA0-E242-677400F0E2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ABA14C-8599-FB5E-903D-1995A108FB3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4907492-A51A-A7FB-39FF-D1ED2B0AE2B1}"/>
              </a:ext>
            </a:extLst>
          </p:cNvPr>
          <p:cNvSpPr>
            <a:spLocks noGrp="1"/>
          </p:cNvSpPr>
          <p:nvPr>
            <p:ph type="sldNum" sz="quarter" idx="5"/>
          </p:nvPr>
        </p:nvSpPr>
        <p:spPr/>
        <p:txBody>
          <a:bodyPr/>
          <a:lstStyle/>
          <a:p>
            <a:fld id="{69FC04EB-6C22-43BA-B4DD-702B119ED79A}" type="slidenum">
              <a:rPr lang="en-US" smtClean="0"/>
              <a:t>6</a:t>
            </a:fld>
            <a:endParaRPr lang="en-US"/>
          </a:p>
        </p:txBody>
      </p:sp>
    </p:spTree>
    <p:extLst>
      <p:ext uri="{BB962C8B-B14F-4D97-AF65-F5344CB8AC3E}">
        <p14:creationId xmlns:p14="http://schemas.microsoft.com/office/powerpoint/2010/main" val="645114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9D05B-F502-8B45-24E7-B19BA3BE45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8AE59A-276F-DBA0-E242-677400F0E2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ABA14C-8599-FB5E-903D-1995A108FB3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4907492-A51A-A7FB-39FF-D1ED2B0AE2B1}"/>
              </a:ext>
            </a:extLst>
          </p:cNvPr>
          <p:cNvSpPr>
            <a:spLocks noGrp="1"/>
          </p:cNvSpPr>
          <p:nvPr>
            <p:ph type="sldNum" sz="quarter" idx="5"/>
          </p:nvPr>
        </p:nvSpPr>
        <p:spPr/>
        <p:txBody>
          <a:bodyPr/>
          <a:lstStyle/>
          <a:p>
            <a:fld id="{69FC04EB-6C22-43BA-B4DD-702B119ED79A}" type="slidenum">
              <a:rPr lang="en-US" smtClean="0"/>
              <a:t>7</a:t>
            </a:fld>
            <a:endParaRPr lang="en-US"/>
          </a:p>
        </p:txBody>
      </p:sp>
    </p:spTree>
    <p:extLst>
      <p:ext uri="{BB962C8B-B14F-4D97-AF65-F5344CB8AC3E}">
        <p14:creationId xmlns:p14="http://schemas.microsoft.com/office/powerpoint/2010/main" val="4214876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9D05B-F502-8B45-24E7-B19BA3BE45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8AE59A-276F-DBA0-E242-677400F0E2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ABA14C-8599-FB5E-903D-1995A108FB3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4907492-A51A-A7FB-39FF-D1ED2B0AE2B1}"/>
              </a:ext>
            </a:extLst>
          </p:cNvPr>
          <p:cNvSpPr>
            <a:spLocks noGrp="1"/>
          </p:cNvSpPr>
          <p:nvPr>
            <p:ph type="sldNum" sz="quarter" idx="5"/>
          </p:nvPr>
        </p:nvSpPr>
        <p:spPr/>
        <p:txBody>
          <a:bodyPr/>
          <a:lstStyle/>
          <a:p>
            <a:fld id="{69FC04EB-6C22-43BA-B4DD-702B119ED79A}" type="slidenum">
              <a:rPr lang="en-US" smtClean="0"/>
              <a:t>8</a:t>
            </a:fld>
            <a:endParaRPr lang="en-US"/>
          </a:p>
        </p:txBody>
      </p:sp>
    </p:spTree>
    <p:extLst>
      <p:ext uri="{BB962C8B-B14F-4D97-AF65-F5344CB8AC3E}">
        <p14:creationId xmlns:p14="http://schemas.microsoft.com/office/powerpoint/2010/main" val="4138031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9D05B-F502-8B45-24E7-B19BA3BE45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8AE59A-276F-DBA0-E242-677400F0E2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ABA14C-8599-FB5E-903D-1995A108FB3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4907492-A51A-A7FB-39FF-D1ED2B0AE2B1}"/>
              </a:ext>
            </a:extLst>
          </p:cNvPr>
          <p:cNvSpPr>
            <a:spLocks noGrp="1"/>
          </p:cNvSpPr>
          <p:nvPr>
            <p:ph type="sldNum" sz="quarter" idx="5"/>
          </p:nvPr>
        </p:nvSpPr>
        <p:spPr/>
        <p:txBody>
          <a:bodyPr/>
          <a:lstStyle/>
          <a:p>
            <a:fld id="{69FC04EB-6C22-43BA-B4DD-702B119ED79A}" type="slidenum">
              <a:rPr lang="en-US" smtClean="0"/>
              <a:t>9</a:t>
            </a:fld>
            <a:endParaRPr lang="en-US"/>
          </a:p>
        </p:txBody>
      </p:sp>
    </p:spTree>
    <p:extLst>
      <p:ext uri="{BB962C8B-B14F-4D97-AF65-F5344CB8AC3E}">
        <p14:creationId xmlns:p14="http://schemas.microsoft.com/office/powerpoint/2010/main" val="324908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37867-D5F9-3989-FE65-7E77ED758A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9728B7-98BE-1D04-4968-7735C47DA6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C2B7FC-1C9C-04D4-29F2-9E63A69B0E0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C2BFD0F-2AA2-47A4-6C21-CC624617E8F4}"/>
              </a:ext>
            </a:extLst>
          </p:cNvPr>
          <p:cNvSpPr>
            <a:spLocks noGrp="1"/>
          </p:cNvSpPr>
          <p:nvPr>
            <p:ph type="sldNum" sz="quarter" idx="5"/>
          </p:nvPr>
        </p:nvSpPr>
        <p:spPr/>
        <p:txBody>
          <a:bodyPr/>
          <a:lstStyle/>
          <a:p>
            <a:fld id="{69FC04EB-6C22-43BA-B4DD-702B119ED79A}" type="slidenum">
              <a:rPr lang="en-US" smtClean="0"/>
              <a:t>10</a:t>
            </a:fld>
            <a:endParaRPr lang="en-US"/>
          </a:p>
        </p:txBody>
      </p:sp>
    </p:spTree>
    <p:extLst>
      <p:ext uri="{BB962C8B-B14F-4D97-AF65-F5344CB8AC3E}">
        <p14:creationId xmlns:p14="http://schemas.microsoft.com/office/powerpoint/2010/main" val="371062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FA513-59AF-0C6C-A3CF-990C1387E6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62F961-32C4-E1A5-B4F5-C5BD72D3EC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B249A3-F42C-E824-7F27-E09968CEB9F2}"/>
              </a:ext>
            </a:extLst>
          </p:cNvPr>
          <p:cNvSpPr>
            <a:spLocks noGrp="1"/>
          </p:cNvSpPr>
          <p:nvPr>
            <p:ph type="dt" sz="half" idx="10"/>
          </p:nvPr>
        </p:nvSpPr>
        <p:spPr/>
        <p:txBody>
          <a:bodyPr/>
          <a:lstStyle/>
          <a:p>
            <a:fld id="{84CDFD14-51BA-4FD3-9F1C-736F8688A7AB}" type="datetimeFigureOut">
              <a:rPr lang="en-US" smtClean="0"/>
              <a:t>4/21/2024</a:t>
            </a:fld>
            <a:endParaRPr lang="en-US"/>
          </a:p>
        </p:txBody>
      </p:sp>
      <p:sp>
        <p:nvSpPr>
          <p:cNvPr id="5" name="Footer Placeholder 4">
            <a:extLst>
              <a:ext uri="{FF2B5EF4-FFF2-40B4-BE49-F238E27FC236}">
                <a16:creationId xmlns:a16="http://schemas.microsoft.com/office/drawing/2014/main" id="{3DA19B3E-0730-F4B5-CC5D-22D39471F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D3B2E1-01DB-ABE4-690B-8A13C38398AF}"/>
              </a:ext>
            </a:extLst>
          </p:cNvPr>
          <p:cNvSpPr>
            <a:spLocks noGrp="1"/>
          </p:cNvSpPr>
          <p:nvPr>
            <p:ph type="sldNum" sz="quarter" idx="12"/>
          </p:nvPr>
        </p:nvSpPr>
        <p:spPr/>
        <p:txBody>
          <a:bodyPr/>
          <a:lstStyle/>
          <a:p>
            <a:fld id="{4DA78699-D23A-4945-99B6-62EDE87AAD39}" type="slidenum">
              <a:rPr lang="en-US" smtClean="0"/>
              <a:t>‹#›</a:t>
            </a:fld>
            <a:endParaRPr lang="en-US"/>
          </a:p>
        </p:txBody>
      </p:sp>
    </p:spTree>
    <p:extLst>
      <p:ext uri="{BB962C8B-B14F-4D97-AF65-F5344CB8AC3E}">
        <p14:creationId xmlns:p14="http://schemas.microsoft.com/office/powerpoint/2010/main" val="2073840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DF8A4-A669-3DA0-219E-4F680B5FEE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E4FF5B-A88A-0603-E3A0-095223CB83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036F05-E1B8-4CF3-3509-CA3C4FC8CDB4}"/>
              </a:ext>
            </a:extLst>
          </p:cNvPr>
          <p:cNvSpPr>
            <a:spLocks noGrp="1"/>
          </p:cNvSpPr>
          <p:nvPr>
            <p:ph type="dt" sz="half" idx="10"/>
          </p:nvPr>
        </p:nvSpPr>
        <p:spPr/>
        <p:txBody>
          <a:bodyPr/>
          <a:lstStyle/>
          <a:p>
            <a:fld id="{84CDFD14-51BA-4FD3-9F1C-736F8688A7AB}" type="datetimeFigureOut">
              <a:rPr lang="en-US" smtClean="0"/>
              <a:t>4/21/2024</a:t>
            </a:fld>
            <a:endParaRPr lang="en-US"/>
          </a:p>
        </p:txBody>
      </p:sp>
      <p:sp>
        <p:nvSpPr>
          <p:cNvPr id="5" name="Footer Placeholder 4">
            <a:extLst>
              <a:ext uri="{FF2B5EF4-FFF2-40B4-BE49-F238E27FC236}">
                <a16:creationId xmlns:a16="http://schemas.microsoft.com/office/drawing/2014/main" id="{D462B536-8C1B-F44B-EE6C-0798383B31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BFAB04-85CF-0B86-67E1-7094627343D5}"/>
              </a:ext>
            </a:extLst>
          </p:cNvPr>
          <p:cNvSpPr>
            <a:spLocks noGrp="1"/>
          </p:cNvSpPr>
          <p:nvPr>
            <p:ph type="sldNum" sz="quarter" idx="12"/>
          </p:nvPr>
        </p:nvSpPr>
        <p:spPr/>
        <p:txBody>
          <a:bodyPr/>
          <a:lstStyle/>
          <a:p>
            <a:fld id="{4DA78699-D23A-4945-99B6-62EDE87AAD39}" type="slidenum">
              <a:rPr lang="en-US" smtClean="0"/>
              <a:t>‹#›</a:t>
            </a:fld>
            <a:endParaRPr lang="en-US"/>
          </a:p>
        </p:txBody>
      </p:sp>
    </p:spTree>
    <p:extLst>
      <p:ext uri="{BB962C8B-B14F-4D97-AF65-F5344CB8AC3E}">
        <p14:creationId xmlns:p14="http://schemas.microsoft.com/office/powerpoint/2010/main" val="2051194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22EA4E-2AB0-291F-1B54-23D7785930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32AABD-D6E4-D91A-C5C7-208CA82658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35EC18-FC67-9A9C-EF4E-DC977257C61C}"/>
              </a:ext>
            </a:extLst>
          </p:cNvPr>
          <p:cNvSpPr>
            <a:spLocks noGrp="1"/>
          </p:cNvSpPr>
          <p:nvPr>
            <p:ph type="dt" sz="half" idx="10"/>
          </p:nvPr>
        </p:nvSpPr>
        <p:spPr/>
        <p:txBody>
          <a:bodyPr/>
          <a:lstStyle/>
          <a:p>
            <a:fld id="{84CDFD14-51BA-4FD3-9F1C-736F8688A7AB}" type="datetimeFigureOut">
              <a:rPr lang="en-US" smtClean="0"/>
              <a:t>4/21/2024</a:t>
            </a:fld>
            <a:endParaRPr lang="en-US"/>
          </a:p>
        </p:txBody>
      </p:sp>
      <p:sp>
        <p:nvSpPr>
          <p:cNvPr id="5" name="Footer Placeholder 4">
            <a:extLst>
              <a:ext uri="{FF2B5EF4-FFF2-40B4-BE49-F238E27FC236}">
                <a16:creationId xmlns:a16="http://schemas.microsoft.com/office/drawing/2014/main" id="{F43D8771-F6ED-0DD8-D425-4E87450B72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F1B81-592F-B474-55C6-DEEF9750D4F6}"/>
              </a:ext>
            </a:extLst>
          </p:cNvPr>
          <p:cNvSpPr>
            <a:spLocks noGrp="1"/>
          </p:cNvSpPr>
          <p:nvPr>
            <p:ph type="sldNum" sz="quarter" idx="12"/>
          </p:nvPr>
        </p:nvSpPr>
        <p:spPr/>
        <p:txBody>
          <a:bodyPr/>
          <a:lstStyle/>
          <a:p>
            <a:fld id="{4DA78699-D23A-4945-99B6-62EDE87AAD39}" type="slidenum">
              <a:rPr lang="en-US" smtClean="0"/>
              <a:t>‹#›</a:t>
            </a:fld>
            <a:endParaRPr lang="en-US"/>
          </a:p>
        </p:txBody>
      </p:sp>
    </p:spTree>
    <p:extLst>
      <p:ext uri="{BB962C8B-B14F-4D97-AF65-F5344CB8AC3E}">
        <p14:creationId xmlns:p14="http://schemas.microsoft.com/office/powerpoint/2010/main" val="1322429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FDC2-74D0-516C-B983-AD6B09B48F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50813A-FAFC-F181-8734-39D0737D1C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4B91B7-23EB-CD6D-9FB8-1991D32AD7B6}"/>
              </a:ext>
            </a:extLst>
          </p:cNvPr>
          <p:cNvSpPr>
            <a:spLocks noGrp="1"/>
          </p:cNvSpPr>
          <p:nvPr>
            <p:ph type="dt" sz="half" idx="10"/>
          </p:nvPr>
        </p:nvSpPr>
        <p:spPr/>
        <p:txBody>
          <a:bodyPr/>
          <a:lstStyle/>
          <a:p>
            <a:fld id="{84CDFD14-51BA-4FD3-9F1C-736F8688A7AB}" type="datetimeFigureOut">
              <a:rPr lang="en-US" smtClean="0"/>
              <a:t>4/21/2024</a:t>
            </a:fld>
            <a:endParaRPr lang="en-US"/>
          </a:p>
        </p:txBody>
      </p:sp>
      <p:sp>
        <p:nvSpPr>
          <p:cNvPr id="5" name="Footer Placeholder 4">
            <a:extLst>
              <a:ext uri="{FF2B5EF4-FFF2-40B4-BE49-F238E27FC236}">
                <a16:creationId xmlns:a16="http://schemas.microsoft.com/office/drawing/2014/main" id="{7E2535F1-7222-2933-DA3A-749C11B8F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5C4FCB-5A40-3C7A-31E0-51B39E737634}"/>
              </a:ext>
            </a:extLst>
          </p:cNvPr>
          <p:cNvSpPr>
            <a:spLocks noGrp="1"/>
          </p:cNvSpPr>
          <p:nvPr>
            <p:ph type="sldNum" sz="quarter" idx="12"/>
          </p:nvPr>
        </p:nvSpPr>
        <p:spPr/>
        <p:txBody>
          <a:bodyPr/>
          <a:lstStyle/>
          <a:p>
            <a:fld id="{4DA78699-D23A-4945-99B6-62EDE87AAD39}" type="slidenum">
              <a:rPr lang="en-US" smtClean="0"/>
              <a:t>‹#›</a:t>
            </a:fld>
            <a:endParaRPr lang="en-US"/>
          </a:p>
        </p:txBody>
      </p:sp>
    </p:spTree>
    <p:extLst>
      <p:ext uri="{BB962C8B-B14F-4D97-AF65-F5344CB8AC3E}">
        <p14:creationId xmlns:p14="http://schemas.microsoft.com/office/powerpoint/2010/main" val="2650957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34CF7-3AD2-B226-498B-8293D48DD3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279A2D-D424-BEA4-3D1E-E9A99EA0C8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6D9ECF-3516-D27C-4E76-802675BD12EB}"/>
              </a:ext>
            </a:extLst>
          </p:cNvPr>
          <p:cNvSpPr>
            <a:spLocks noGrp="1"/>
          </p:cNvSpPr>
          <p:nvPr>
            <p:ph type="dt" sz="half" idx="10"/>
          </p:nvPr>
        </p:nvSpPr>
        <p:spPr/>
        <p:txBody>
          <a:bodyPr/>
          <a:lstStyle/>
          <a:p>
            <a:fld id="{84CDFD14-51BA-4FD3-9F1C-736F8688A7AB}" type="datetimeFigureOut">
              <a:rPr lang="en-US" smtClean="0"/>
              <a:t>4/21/2024</a:t>
            </a:fld>
            <a:endParaRPr lang="en-US"/>
          </a:p>
        </p:txBody>
      </p:sp>
      <p:sp>
        <p:nvSpPr>
          <p:cNvPr id="5" name="Footer Placeholder 4">
            <a:extLst>
              <a:ext uri="{FF2B5EF4-FFF2-40B4-BE49-F238E27FC236}">
                <a16:creationId xmlns:a16="http://schemas.microsoft.com/office/drawing/2014/main" id="{8311F32C-E8A0-329D-9CAD-4A6D29D8E9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862837-FC9A-7633-853F-853A8388D5F5}"/>
              </a:ext>
            </a:extLst>
          </p:cNvPr>
          <p:cNvSpPr>
            <a:spLocks noGrp="1"/>
          </p:cNvSpPr>
          <p:nvPr>
            <p:ph type="sldNum" sz="quarter" idx="12"/>
          </p:nvPr>
        </p:nvSpPr>
        <p:spPr/>
        <p:txBody>
          <a:bodyPr/>
          <a:lstStyle/>
          <a:p>
            <a:fld id="{4DA78699-D23A-4945-99B6-62EDE87AAD39}" type="slidenum">
              <a:rPr lang="en-US" smtClean="0"/>
              <a:t>‹#›</a:t>
            </a:fld>
            <a:endParaRPr lang="en-US"/>
          </a:p>
        </p:txBody>
      </p:sp>
    </p:spTree>
    <p:extLst>
      <p:ext uri="{BB962C8B-B14F-4D97-AF65-F5344CB8AC3E}">
        <p14:creationId xmlns:p14="http://schemas.microsoft.com/office/powerpoint/2010/main" val="409328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3EB41-3014-39F9-0D21-E84325DCEE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5AB8B0-5DE6-5C97-BD97-D5955F666B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D76BCF-B36E-7368-BB13-3D5EADA7EB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532AB5-3033-EB92-A402-9C0AA1470831}"/>
              </a:ext>
            </a:extLst>
          </p:cNvPr>
          <p:cNvSpPr>
            <a:spLocks noGrp="1"/>
          </p:cNvSpPr>
          <p:nvPr>
            <p:ph type="dt" sz="half" idx="10"/>
          </p:nvPr>
        </p:nvSpPr>
        <p:spPr/>
        <p:txBody>
          <a:bodyPr/>
          <a:lstStyle/>
          <a:p>
            <a:fld id="{84CDFD14-51BA-4FD3-9F1C-736F8688A7AB}" type="datetimeFigureOut">
              <a:rPr lang="en-US" smtClean="0"/>
              <a:t>4/21/2024</a:t>
            </a:fld>
            <a:endParaRPr lang="en-US"/>
          </a:p>
        </p:txBody>
      </p:sp>
      <p:sp>
        <p:nvSpPr>
          <p:cNvPr id="6" name="Footer Placeholder 5">
            <a:extLst>
              <a:ext uri="{FF2B5EF4-FFF2-40B4-BE49-F238E27FC236}">
                <a16:creationId xmlns:a16="http://schemas.microsoft.com/office/drawing/2014/main" id="{4F6663E3-E075-D250-3500-E686F2A365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61F991-C275-8ADF-517E-EB2A90F75AE4}"/>
              </a:ext>
            </a:extLst>
          </p:cNvPr>
          <p:cNvSpPr>
            <a:spLocks noGrp="1"/>
          </p:cNvSpPr>
          <p:nvPr>
            <p:ph type="sldNum" sz="quarter" idx="12"/>
          </p:nvPr>
        </p:nvSpPr>
        <p:spPr/>
        <p:txBody>
          <a:bodyPr/>
          <a:lstStyle/>
          <a:p>
            <a:fld id="{4DA78699-D23A-4945-99B6-62EDE87AAD39}" type="slidenum">
              <a:rPr lang="en-US" smtClean="0"/>
              <a:t>‹#›</a:t>
            </a:fld>
            <a:endParaRPr lang="en-US"/>
          </a:p>
        </p:txBody>
      </p:sp>
    </p:spTree>
    <p:extLst>
      <p:ext uri="{BB962C8B-B14F-4D97-AF65-F5344CB8AC3E}">
        <p14:creationId xmlns:p14="http://schemas.microsoft.com/office/powerpoint/2010/main" val="411558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516E3-6255-8954-7587-50417C9E89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8B314E-ED2F-7E9C-53A9-1B7680D30B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7F492D-892D-88FE-3BDD-3DF8DA43EF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1CFED0-9E42-FEDB-E9E7-502E63F5F6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44E83D-40BC-BAEF-FB4F-B71AC1C4B9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AD3F49-198D-63C4-1B00-B15101E224F0}"/>
              </a:ext>
            </a:extLst>
          </p:cNvPr>
          <p:cNvSpPr>
            <a:spLocks noGrp="1"/>
          </p:cNvSpPr>
          <p:nvPr>
            <p:ph type="dt" sz="half" idx="10"/>
          </p:nvPr>
        </p:nvSpPr>
        <p:spPr/>
        <p:txBody>
          <a:bodyPr/>
          <a:lstStyle/>
          <a:p>
            <a:fld id="{84CDFD14-51BA-4FD3-9F1C-736F8688A7AB}" type="datetimeFigureOut">
              <a:rPr lang="en-US" smtClean="0"/>
              <a:t>4/21/2024</a:t>
            </a:fld>
            <a:endParaRPr lang="en-US"/>
          </a:p>
        </p:txBody>
      </p:sp>
      <p:sp>
        <p:nvSpPr>
          <p:cNvPr id="8" name="Footer Placeholder 7">
            <a:extLst>
              <a:ext uri="{FF2B5EF4-FFF2-40B4-BE49-F238E27FC236}">
                <a16:creationId xmlns:a16="http://schemas.microsoft.com/office/drawing/2014/main" id="{CDA2758F-7F38-5B07-B1C5-7036AF8DC2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6B0739-FAED-CF5A-B8E7-8B56F964B049}"/>
              </a:ext>
            </a:extLst>
          </p:cNvPr>
          <p:cNvSpPr>
            <a:spLocks noGrp="1"/>
          </p:cNvSpPr>
          <p:nvPr>
            <p:ph type="sldNum" sz="quarter" idx="12"/>
          </p:nvPr>
        </p:nvSpPr>
        <p:spPr/>
        <p:txBody>
          <a:bodyPr/>
          <a:lstStyle/>
          <a:p>
            <a:fld id="{4DA78699-D23A-4945-99B6-62EDE87AAD39}" type="slidenum">
              <a:rPr lang="en-US" smtClean="0"/>
              <a:t>‹#›</a:t>
            </a:fld>
            <a:endParaRPr lang="en-US"/>
          </a:p>
        </p:txBody>
      </p:sp>
    </p:spTree>
    <p:extLst>
      <p:ext uri="{BB962C8B-B14F-4D97-AF65-F5344CB8AC3E}">
        <p14:creationId xmlns:p14="http://schemas.microsoft.com/office/powerpoint/2010/main" val="2585539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A49CE-61B6-E158-74CB-06523F4ADE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F22ACA-F526-11F5-F4F1-CD7345D3D9BA}"/>
              </a:ext>
            </a:extLst>
          </p:cNvPr>
          <p:cNvSpPr>
            <a:spLocks noGrp="1"/>
          </p:cNvSpPr>
          <p:nvPr>
            <p:ph type="dt" sz="half" idx="10"/>
          </p:nvPr>
        </p:nvSpPr>
        <p:spPr/>
        <p:txBody>
          <a:bodyPr/>
          <a:lstStyle/>
          <a:p>
            <a:fld id="{84CDFD14-51BA-4FD3-9F1C-736F8688A7AB}" type="datetimeFigureOut">
              <a:rPr lang="en-US" smtClean="0"/>
              <a:t>4/21/2024</a:t>
            </a:fld>
            <a:endParaRPr lang="en-US"/>
          </a:p>
        </p:txBody>
      </p:sp>
      <p:sp>
        <p:nvSpPr>
          <p:cNvPr id="4" name="Footer Placeholder 3">
            <a:extLst>
              <a:ext uri="{FF2B5EF4-FFF2-40B4-BE49-F238E27FC236}">
                <a16:creationId xmlns:a16="http://schemas.microsoft.com/office/drawing/2014/main" id="{0DDDC935-7660-9482-785A-58585EAB9F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A1F1F3-119C-D68D-1CEC-ED6827782DF7}"/>
              </a:ext>
            </a:extLst>
          </p:cNvPr>
          <p:cNvSpPr>
            <a:spLocks noGrp="1"/>
          </p:cNvSpPr>
          <p:nvPr>
            <p:ph type="sldNum" sz="quarter" idx="12"/>
          </p:nvPr>
        </p:nvSpPr>
        <p:spPr/>
        <p:txBody>
          <a:bodyPr/>
          <a:lstStyle/>
          <a:p>
            <a:fld id="{4DA78699-D23A-4945-99B6-62EDE87AAD39}" type="slidenum">
              <a:rPr lang="en-US" smtClean="0"/>
              <a:t>‹#›</a:t>
            </a:fld>
            <a:endParaRPr lang="en-US"/>
          </a:p>
        </p:txBody>
      </p:sp>
    </p:spTree>
    <p:extLst>
      <p:ext uri="{BB962C8B-B14F-4D97-AF65-F5344CB8AC3E}">
        <p14:creationId xmlns:p14="http://schemas.microsoft.com/office/powerpoint/2010/main" val="3052981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9883B6-75BB-3773-C856-A2FBFB661D38}"/>
              </a:ext>
            </a:extLst>
          </p:cNvPr>
          <p:cNvSpPr>
            <a:spLocks noGrp="1"/>
          </p:cNvSpPr>
          <p:nvPr>
            <p:ph type="dt" sz="half" idx="10"/>
          </p:nvPr>
        </p:nvSpPr>
        <p:spPr/>
        <p:txBody>
          <a:bodyPr/>
          <a:lstStyle/>
          <a:p>
            <a:fld id="{84CDFD14-51BA-4FD3-9F1C-736F8688A7AB}" type="datetimeFigureOut">
              <a:rPr lang="en-US" smtClean="0"/>
              <a:t>4/21/2024</a:t>
            </a:fld>
            <a:endParaRPr lang="en-US"/>
          </a:p>
        </p:txBody>
      </p:sp>
      <p:sp>
        <p:nvSpPr>
          <p:cNvPr id="3" name="Footer Placeholder 2">
            <a:extLst>
              <a:ext uri="{FF2B5EF4-FFF2-40B4-BE49-F238E27FC236}">
                <a16:creationId xmlns:a16="http://schemas.microsoft.com/office/drawing/2014/main" id="{44FEC758-641D-BB9C-202E-48C16D5D08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EBCB89-8197-726E-7A4E-58F322179178}"/>
              </a:ext>
            </a:extLst>
          </p:cNvPr>
          <p:cNvSpPr>
            <a:spLocks noGrp="1"/>
          </p:cNvSpPr>
          <p:nvPr>
            <p:ph type="sldNum" sz="quarter" idx="12"/>
          </p:nvPr>
        </p:nvSpPr>
        <p:spPr/>
        <p:txBody>
          <a:bodyPr/>
          <a:lstStyle/>
          <a:p>
            <a:fld id="{4DA78699-D23A-4945-99B6-62EDE87AAD39}" type="slidenum">
              <a:rPr lang="en-US" smtClean="0"/>
              <a:t>‹#›</a:t>
            </a:fld>
            <a:endParaRPr lang="en-US"/>
          </a:p>
        </p:txBody>
      </p:sp>
    </p:spTree>
    <p:extLst>
      <p:ext uri="{BB962C8B-B14F-4D97-AF65-F5344CB8AC3E}">
        <p14:creationId xmlns:p14="http://schemas.microsoft.com/office/powerpoint/2010/main" val="1656281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7F3A8-8C66-0684-09E7-6709E1F0E0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2366B8-1C13-F7B6-B16D-2FCC215DD2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0383B4-0078-7216-660C-88F06C69FC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A204AB-55A5-03DE-256E-7FF3D20F3D3B}"/>
              </a:ext>
            </a:extLst>
          </p:cNvPr>
          <p:cNvSpPr>
            <a:spLocks noGrp="1"/>
          </p:cNvSpPr>
          <p:nvPr>
            <p:ph type="dt" sz="half" idx="10"/>
          </p:nvPr>
        </p:nvSpPr>
        <p:spPr/>
        <p:txBody>
          <a:bodyPr/>
          <a:lstStyle/>
          <a:p>
            <a:fld id="{84CDFD14-51BA-4FD3-9F1C-736F8688A7AB}" type="datetimeFigureOut">
              <a:rPr lang="en-US" smtClean="0"/>
              <a:t>4/21/2024</a:t>
            </a:fld>
            <a:endParaRPr lang="en-US"/>
          </a:p>
        </p:txBody>
      </p:sp>
      <p:sp>
        <p:nvSpPr>
          <p:cNvPr id="6" name="Footer Placeholder 5">
            <a:extLst>
              <a:ext uri="{FF2B5EF4-FFF2-40B4-BE49-F238E27FC236}">
                <a16:creationId xmlns:a16="http://schemas.microsoft.com/office/drawing/2014/main" id="{DB0859F4-38A4-EC15-FCA5-AAD2D03209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E707A5-F1F6-F60A-A46E-C179AEF562F0}"/>
              </a:ext>
            </a:extLst>
          </p:cNvPr>
          <p:cNvSpPr>
            <a:spLocks noGrp="1"/>
          </p:cNvSpPr>
          <p:nvPr>
            <p:ph type="sldNum" sz="quarter" idx="12"/>
          </p:nvPr>
        </p:nvSpPr>
        <p:spPr/>
        <p:txBody>
          <a:bodyPr/>
          <a:lstStyle/>
          <a:p>
            <a:fld id="{4DA78699-D23A-4945-99B6-62EDE87AAD39}" type="slidenum">
              <a:rPr lang="en-US" smtClean="0"/>
              <a:t>‹#›</a:t>
            </a:fld>
            <a:endParaRPr lang="en-US"/>
          </a:p>
        </p:txBody>
      </p:sp>
    </p:spTree>
    <p:extLst>
      <p:ext uri="{BB962C8B-B14F-4D97-AF65-F5344CB8AC3E}">
        <p14:creationId xmlns:p14="http://schemas.microsoft.com/office/powerpoint/2010/main" val="3463535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6334E-2EF1-9856-C733-2871FD2161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771CB2-A1EB-BC60-15A9-C19D3A1B91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0434D8-2CA2-4BE8-97FD-1171B9589C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AE71F2-8541-8F93-ED07-F2B74DFF7821}"/>
              </a:ext>
            </a:extLst>
          </p:cNvPr>
          <p:cNvSpPr>
            <a:spLocks noGrp="1"/>
          </p:cNvSpPr>
          <p:nvPr>
            <p:ph type="dt" sz="half" idx="10"/>
          </p:nvPr>
        </p:nvSpPr>
        <p:spPr/>
        <p:txBody>
          <a:bodyPr/>
          <a:lstStyle/>
          <a:p>
            <a:fld id="{84CDFD14-51BA-4FD3-9F1C-736F8688A7AB}" type="datetimeFigureOut">
              <a:rPr lang="en-US" smtClean="0"/>
              <a:t>4/21/2024</a:t>
            </a:fld>
            <a:endParaRPr lang="en-US"/>
          </a:p>
        </p:txBody>
      </p:sp>
      <p:sp>
        <p:nvSpPr>
          <p:cNvPr id="6" name="Footer Placeholder 5">
            <a:extLst>
              <a:ext uri="{FF2B5EF4-FFF2-40B4-BE49-F238E27FC236}">
                <a16:creationId xmlns:a16="http://schemas.microsoft.com/office/drawing/2014/main" id="{3A664E98-8769-FD72-2816-B1F4C4DE7A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7513D3-ACF4-61AC-B5FD-BBE0A8486F2F}"/>
              </a:ext>
            </a:extLst>
          </p:cNvPr>
          <p:cNvSpPr>
            <a:spLocks noGrp="1"/>
          </p:cNvSpPr>
          <p:nvPr>
            <p:ph type="sldNum" sz="quarter" idx="12"/>
          </p:nvPr>
        </p:nvSpPr>
        <p:spPr/>
        <p:txBody>
          <a:bodyPr/>
          <a:lstStyle/>
          <a:p>
            <a:fld id="{4DA78699-D23A-4945-99B6-62EDE87AAD39}" type="slidenum">
              <a:rPr lang="en-US" smtClean="0"/>
              <a:t>‹#›</a:t>
            </a:fld>
            <a:endParaRPr lang="en-US"/>
          </a:p>
        </p:txBody>
      </p:sp>
    </p:spTree>
    <p:extLst>
      <p:ext uri="{BB962C8B-B14F-4D97-AF65-F5344CB8AC3E}">
        <p14:creationId xmlns:p14="http://schemas.microsoft.com/office/powerpoint/2010/main" val="2298051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A91DBF-48EC-D84F-FF90-E8E4F17B94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4850E0-850F-A15F-C781-FDF5EEA720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B7E435-5680-45C4-F75A-2CC0EFBBEC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CDFD14-51BA-4FD3-9F1C-736F8688A7AB}" type="datetimeFigureOut">
              <a:rPr lang="en-US" smtClean="0"/>
              <a:t>4/21/2024</a:t>
            </a:fld>
            <a:endParaRPr lang="en-US"/>
          </a:p>
        </p:txBody>
      </p:sp>
      <p:sp>
        <p:nvSpPr>
          <p:cNvPr id="5" name="Footer Placeholder 4">
            <a:extLst>
              <a:ext uri="{FF2B5EF4-FFF2-40B4-BE49-F238E27FC236}">
                <a16:creationId xmlns:a16="http://schemas.microsoft.com/office/drawing/2014/main" id="{E454870B-7E88-4F48-7110-0F8F76CBEE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490271-6617-0EDB-49DD-20453932D8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A78699-D23A-4945-99B6-62EDE87AAD39}" type="slidenum">
              <a:rPr lang="en-US" smtClean="0"/>
              <a:t>‹#›</a:t>
            </a:fld>
            <a:endParaRPr lang="en-US"/>
          </a:p>
        </p:txBody>
      </p:sp>
      <p:pic>
        <p:nvPicPr>
          <p:cNvPr id="8" name="Picture 7">
            <a:extLst>
              <a:ext uri="{FF2B5EF4-FFF2-40B4-BE49-F238E27FC236}">
                <a16:creationId xmlns:a16="http://schemas.microsoft.com/office/drawing/2014/main" id="{4F155BF2-E9B1-6971-8223-ABC60C9CD132}"/>
              </a:ext>
            </a:extLst>
          </p:cNvPr>
          <p:cNvPicPr>
            <a:picLocks noChangeAspect="1"/>
          </p:cNvPicPr>
          <p:nvPr userDrawn="1"/>
        </p:nvPicPr>
        <p:blipFill>
          <a:blip r:embed="rId13"/>
          <a:stretch>
            <a:fillRect/>
          </a:stretch>
        </p:blipFill>
        <p:spPr>
          <a:xfrm>
            <a:off x="10695482" y="6249162"/>
            <a:ext cx="1179526" cy="398540"/>
          </a:xfrm>
          <a:prstGeom prst="rect">
            <a:avLst/>
          </a:prstGeom>
        </p:spPr>
      </p:pic>
    </p:spTree>
    <p:extLst>
      <p:ext uri="{BB962C8B-B14F-4D97-AF65-F5344CB8AC3E}">
        <p14:creationId xmlns:p14="http://schemas.microsoft.com/office/powerpoint/2010/main" val="29780208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datasets/niraliivaghani/flipkart-product-customer-reviews-datase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datasets/niraliivaghani/flipkart-product-customer-reviews-datase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chart" Target="../charts/chart9.xml"/><Relationship Id="rId4" Type="http://schemas.openxmlformats.org/officeDocument/2006/relationships/chart" Target="../charts/chart8.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DCDCD98-1699-5113-AE5E-EC7B219D63D7}"/>
              </a:ext>
            </a:extLst>
          </p:cNvPr>
          <p:cNvSpPr txBox="1">
            <a:spLocks/>
          </p:cNvSpPr>
          <p:nvPr/>
        </p:nvSpPr>
        <p:spPr>
          <a:xfrm>
            <a:off x="0" y="4076075"/>
            <a:ext cx="12192000" cy="1156325"/>
          </a:xfrm>
          <a:prstGeom prst="rect">
            <a:avLst/>
          </a:prstGeom>
          <a:solidFill>
            <a:srgbClr val="007CD8"/>
          </a:solidFill>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a:solidFill>
                  <a:srgbClr val="FFDB00"/>
                </a:solidFill>
                <a:latin typeface="Times New Roman" panose="02020603050405020304" pitchFamily="18" charset="0"/>
                <a:ea typeface="Times New Roman" panose="02020603050405020304" pitchFamily="18" charset="0"/>
                <a:cs typeface="Times New Roman" panose="02020603050405020304" pitchFamily="18" charset="0"/>
              </a:rPr>
              <a:t>Evaluating and Enhancing Flipkart Customer Experience: Strategic Insights from Feedback for Boosting Satisfaction and Repurchase Rates</a:t>
            </a:r>
            <a:endParaRPr lang="en-US" sz="2400">
              <a:solidFill>
                <a:srgbClr val="FFDB00"/>
              </a:solidFill>
            </a:endParaRPr>
          </a:p>
        </p:txBody>
      </p:sp>
      <p:sp>
        <p:nvSpPr>
          <p:cNvPr id="24" name="TextBox 23">
            <a:extLst>
              <a:ext uri="{FF2B5EF4-FFF2-40B4-BE49-F238E27FC236}">
                <a16:creationId xmlns:a16="http://schemas.microsoft.com/office/drawing/2014/main" id="{006EC069-DD3D-A3C1-A4A5-74418F1825D0}"/>
              </a:ext>
            </a:extLst>
          </p:cNvPr>
          <p:cNvSpPr txBox="1"/>
          <p:nvPr/>
        </p:nvSpPr>
        <p:spPr>
          <a:xfrm>
            <a:off x="0" y="5558672"/>
            <a:ext cx="12192000" cy="338554"/>
          </a:xfrm>
          <a:prstGeom prst="rect">
            <a:avLst/>
          </a:prstGeom>
          <a:solidFill>
            <a:schemeClr val="accent4">
              <a:lumMod val="20000"/>
              <a:lumOff val="80000"/>
            </a:schemeClr>
          </a:solidFill>
        </p:spPr>
        <p:txBody>
          <a:bodyPr wrap="square" rtlCol="0">
            <a:spAutoFit/>
          </a:bodyPr>
          <a:lstStyle/>
          <a:p>
            <a:pPr algn="ctr"/>
            <a:r>
              <a:rPr lang="en-US" sz="1600" dirty="0">
                <a:solidFill>
                  <a:srgbClr val="1A75CF"/>
                </a:solidFill>
              </a:rPr>
              <a:t>Venkata Durga Prasad</a:t>
            </a:r>
          </a:p>
        </p:txBody>
      </p:sp>
      <p:pic>
        <p:nvPicPr>
          <p:cNvPr id="1026" name="Picture 2" descr="Flipkart Logo and symbol, meaning, history, PNG">
            <a:extLst>
              <a:ext uri="{FF2B5EF4-FFF2-40B4-BE49-F238E27FC236}">
                <a16:creationId xmlns:a16="http://schemas.microsoft.com/office/drawing/2014/main" id="{EA5F336C-3FEE-097B-341A-940E41FC89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374" y="326272"/>
            <a:ext cx="4057249" cy="2282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624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E53F7-5011-5404-082F-0C190895CBE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7F827DD-3739-BF17-ECB7-2DB1360A5BE3}"/>
              </a:ext>
            </a:extLst>
          </p:cNvPr>
          <p:cNvSpPr/>
          <p:nvPr/>
        </p:nvSpPr>
        <p:spPr>
          <a:xfrm>
            <a:off x="-1" y="4924424"/>
            <a:ext cx="6219826" cy="933451"/>
          </a:xfrm>
          <a:prstGeom prst="rect">
            <a:avLst/>
          </a:prstGeom>
          <a:solidFill>
            <a:srgbClr val="1A75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US" sz="2000" b="1">
                <a:solidFill>
                  <a:schemeClr val="bg1"/>
                </a:solidFill>
                <a:latin typeface="Arial Black" panose="020B0A04020102020204" pitchFamily="34" charset="0"/>
              </a:rPr>
              <a:t>PHILIPS MMS8085B/94 Convertible 80 W Bluetooth Home Theatre</a:t>
            </a:r>
            <a:endParaRPr kumimoji="0" lang="en-US" sz="20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AD06D0E7-8A8B-FD1E-7799-F67A00764CAA}"/>
              </a:ext>
            </a:extLst>
          </p:cNvPr>
          <p:cNvSpPr>
            <a:spLocks noGrp="1"/>
          </p:cNvSpPr>
          <p:nvPr>
            <p:ph idx="1"/>
          </p:nvPr>
        </p:nvSpPr>
        <p:spPr/>
        <p:txBody>
          <a:bodyPr/>
          <a:lstStyle/>
          <a:p>
            <a:endParaRPr lang="en-US"/>
          </a:p>
          <a:p>
            <a:endParaRPr lang="en-US"/>
          </a:p>
        </p:txBody>
      </p:sp>
      <p:sp>
        <p:nvSpPr>
          <p:cNvPr id="6" name="Title 5">
            <a:extLst>
              <a:ext uri="{FF2B5EF4-FFF2-40B4-BE49-F238E27FC236}">
                <a16:creationId xmlns:a16="http://schemas.microsoft.com/office/drawing/2014/main" id="{214AEEF3-7020-BB93-16C8-39044655DC16}"/>
              </a:ext>
            </a:extLst>
          </p:cNvPr>
          <p:cNvSpPr>
            <a:spLocks noGrp="1"/>
          </p:cNvSpPr>
          <p:nvPr>
            <p:ph type="title"/>
          </p:nvPr>
        </p:nvSpPr>
        <p:spPr/>
        <p:txBody>
          <a:bodyPr/>
          <a:lstStyle/>
          <a:p>
            <a:br>
              <a:rPr lang="en-US"/>
            </a:br>
            <a:endParaRPr lang="en-US"/>
          </a:p>
        </p:txBody>
      </p:sp>
      <p:pic>
        <p:nvPicPr>
          <p:cNvPr id="2" name="Picture 2" descr="Flipkart Logo and symbol, meaning, history, PNG">
            <a:extLst>
              <a:ext uri="{FF2B5EF4-FFF2-40B4-BE49-F238E27FC236}">
                <a16:creationId xmlns:a16="http://schemas.microsoft.com/office/drawing/2014/main" id="{537FCC06-7636-D655-0363-BFFE3E3E2589}"/>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a:off x="2704036" y="973527"/>
            <a:ext cx="6783928" cy="3815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295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1100B6-3A98-B561-620A-34CEDF35914E}"/>
            </a:ext>
          </a:extLst>
        </p:cNvPr>
        <p:cNvGrpSpPr/>
        <p:nvPr/>
      </p:nvGrpSpPr>
      <p:grpSpPr>
        <a:xfrm>
          <a:off x="0" y="0"/>
          <a:ext cx="0" cy="0"/>
          <a:chOff x="0" y="0"/>
          <a:chExt cx="0" cy="0"/>
        </a:xfrm>
      </p:grpSpPr>
      <p:sp>
        <p:nvSpPr>
          <p:cNvPr id="20" name="Rectangle 19">
            <a:extLst>
              <a:ext uri="{FF2B5EF4-FFF2-40B4-BE49-F238E27FC236}">
                <a16:creationId xmlns:a16="http://schemas.microsoft.com/office/drawing/2014/main" id="{387225AA-C787-D774-2D14-A94913EF5BAD}"/>
              </a:ext>
            </a:extLst>
          </p:cNvPr>
          <p:cNvSpPr/>
          <p:nvPr/>
        </p:nvSpPr>
        <p:spPr>
          <a:xfrm>
            <a:off x="933451" y="1027238"/>
            <a:ext cx="10782294" cy="1600201"/>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D899301-B7A1-B653-4E5F-5672E63B93F9}"/>
              </a:ext>
            </a:extLst>
          </p:cNvPr>
          <p:cNvSpPr/>
          <p:nvPr/>
        </p:nvSpPr>
        <p:spPr>
          <a:xfrm>
            <a:off x="10524226" y="-1"/>
            <a:ext cx="1667774" cy="278861"/>
          </a:xfrm>
          <a:prstGeom prst="rect">
            <a:avLst/>
          </a:prstGeom>
          <a:solidFill>
            <a:srgbClr val="1A75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solidFill>
                  <a:prstClr val="white"/>
                </a:solidFill>
                <a:latin typeface="Calibri" panose="020F0502020204030204"/>
              </a:rPr>
              <a:t>U</a:t>
            </a:r>
            <a:r>
              <a:rPr kumimoji="0" lang="en-US" sz="1100" b="0" i="0" u="none" strike="noStrike" kern="1200" cap="none" spc="0" normalizeH="0" baseline="0" noProof="0" err="1">
                <a:ln>
                  <a:noFill/>
                </a:ln>
                <a:solidFill>
                  <a:prstClr val="white"/>
                </a:solidFill>
                <a:effectLst/>
                <a:uLnTx/>
                <a:uFillTx/>
                <a:latin typeface="Calibri" panose="020F0502020204030204"/>
                <a:ea typeface="+mn-ea"/>
                <a:cs typeface="+mn-cs"/>
              </a:rPr>
              <a:t>nsupervised</a:t>
            </a:r>
            <a:r>
              <a:rPr kumimoji="0" lang="en-US" sz="1100" b="0" i="0" u="none" strike="noStrike" kern="1200" cap="none" spc="0" normalizeH="0" baseline="0" noProof="0">
                <a:ln>
                  <a:noFill/>
                </a:ln>
                <a:solidFill>
                  <a:prstClr val="white"/>
                </a:solidFill>
                <a:effectLst/>
                <a:uLnTx/>
                <a:uFillTx/>
                <a:latin typeface="Calibri" panose="020F0502020204030204"/>
                <a:ea typeface="+mn-ea"/>
                <a:cs typeface="+mn-cs"/>
              </a:rPr>
              <a:t> Modeling </a:t>
            </a:r>
          </a:p>
        </p:txBody>
      </p:sp>
      <p:sp>
        <p:nvSpPr>
          <p:cNvPr id="34" name="Slide Number Placeholder 3">
            <a:extLst>
              <a:ext uri="{FF2B5EF4-FFF2-40B4-BE49-F238E27FC236}">
                <a16:creationId xmlns:a16="http://schemas.microsoft.com/office/drawing/2014/main" id="{9306275C-C886-6359-2E94-823B617E0218}"/>
              </a:ext>
            </a:extLst>
          </p:cNvPr>
          <p:cNvSpPr txBox="1">
            <a:spLocks/>
          </p:cNvSpPr>
          <p:nvPr/>
        </p:nvSpPr>
        <p:spPr>
          <a:xfrm>
            <a:off x="362309" y="6524587"/>
            <a:ext cx="401217" cy="19374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fld id="{47547CF9-5B10-D24F-A8D7-45A9778164F7}" type="slidenum">
              <a:rPr lang="uk-UA" sz="1100" smtClean="0">
                <a:latin typeface="Arial" panose="020B0604020202020204"/>
              </a:rPr>
              <a:pPr defTabSz="1219170"/>
              <a:t>11</a:t>
            </a:fld>
            <a:endParaRPr lang="uk-UA" sz="1100">
              <a:latin typeface="Arial" panose="020B0604020202020204"/>
            </a:endParaRPr>
          </a:p>
        </p:txBody>
      </p:sp>
      <p:sp>
        <p:nvSpPr>
          <p:cNvPr id="11" name="Title 10">
            <a:extLst>
              <a:ext uri="{FF2B5EF4-FFF2-40B4-BE49-F238E27FC236}">
                <a16:creationId xmlns:a16="http://schemas.microsoft.com/office/drawing/2014/main" id="{2953EC33-B343-A093-4AFC-1F260F2F9490}"/>
              </a:ext>
            </a:extLst>
          </p:cNvPr>
          <p:cNvSpPr>
            <a:spLocks noGrp="1"/>
          </p:cNvSpPr>
          <p:nvPr>
            <p:ph type="title"/>
          </p:nvPr>
        </p:nvSpPr>
        <p:spPr/>
        <p:txBody>
          <a:bodyPr/>
          <a:lstStyle/>
          <a:p>
            <a:br>
              <a:rPr lang="en-US"/>
            </a:br>
            <a:endParaRPr lang="en-US"/>
          </a:p>
        </p:txBody>
      </p:sp>
      <p:sp>
        <p:nvSpPr>
          <p:cNvPr id="12" name="Title 1">
            <a:extLst>
              <a:ext uri="{FF2B5EF4-FFF2-40B4-BE49-F238E27FC236}">
                <a16:creationId xmlns:a16="http://schemas.microsoft.com/office/drawing/2014/main" id="{2D300C8E-6B07-28D3-FD87-7DBD1A32778B}"/>
              </a:ext>
            </a:extLst>
          </p:cNvPr>
          <p:cNvSpPr txBox="1">
            <a:spLocks/>
          </p:cNvSpPr>
          <p:nvPr/>
        </p:nvSpPr>
        <p:spPr>
          <a:xfrm>
            <a:off x="362309" y="278860"/>
            <a:ext cx="11447253" cy="72149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a:solidFill>
                  <a:srgbClr val="1A75CF"/>
                </a:solidFill>
                <a:latin typeface="Arial Black" panose="020B0A04020102020204" pitchFamily="34" charset="0"/>
              </a:rPr>
              <a:t>PHILIPS MMS8085B/94 Convertible 80 W Bluetooth Home Theatre</a:t>
            </a:r>
            <a:r>
              <a:rPr lang="en-US" sz="1800" b="1">
                <a:solidFill>
                  <a:srgbClr val="1A75CF"/>
                </a:solidFill>
                <a:latin typeface="Arial Black" panose="020B0A04020102020204" pitchFamily="34" charset="0"/>
              </a:rPr>
              <a:t>: Higher positive ratings indicate widespread customer satisfaction, frequently citing the sound quality</a:t>
            </a:r>
          </a:p>
        </p:txBody>
      </p:sp>
      <p:sp>
        <p:nvSpPr>
          <p:cNvPr id="23" name="Rectangle 22">
            <a:extLst>
              <a:ext uri="{FF2B5EF4-FFF2-40B4-BE49-F238E27FC236}">
                <a16:creationId xmlns:a16="http://schemas.microsoft.com/office/drawing/2014/main" id="{F3315181-B070-A385-0D02-0F00ABB89AF1}"/>
              </a:ext>
            </a:extLst>
          </p:cNvPr>
          <p:cNvSpPr/>
          <p:nvPr/>
        </p:nvSpPr>
        <p:spPr>
          <a:xfrm rot="16200000">
            <a:off x="-95245" y="1598741"/>
            <a:ext cx="1600200" cy="457197"/>
          </a:xfrm>
          <a:prstGeom prst="rect">
            <a:avLst/>
          </a:prstGeom>
          <a:solidFill>
            <a:srgbClr val="1A75CF"/>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a:t>Review: 1-2</a:t>
            </a:r>
          </a:p>
          <a:p>
            <a:pPr algn="ctr"/>
            <a:r>
              <a:rPr lang="en-US" sz="1000"/>
              <a:t>(n = 165)</a:t>
            </a:r>
          </a:p>
        </p:txBody>
      </p:sp>
      <p:sp>
        <p:nvSpPr>
          <p:cNvPr id="2" name="Footer Placeholder 2">
            <a:extLst>
              <a:ext uri="{FF2B5EF4-FFF2-40B4-BE49-F238E27FC236}">
                <a16:creationId xmlns:a16="http://schemas.microsoft.com/office/drawing/2014/main" id="{15F3C667-D8E3-193E-C7D5-115606609AE2}"/>
              </a:ext>
            </a:extLst>
          </p:cNvPr>
          <p:cNvSpPr txBox="1">
            <a:spLocks/>
          </p:cNvSpPr>
          <p:nvPr/>
        </p:nvSpPr>
        <p:spPr>
          <a:xfrm>
            <a:off x="838200" y="6532599"/>
            <a:ext cx="5058154" cy="185737"/>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latin typeface="Arial" pitchFamily="34" charset="0"/>
                <a:cs typeface="Arial" pitchFamily="34" charset="0"/>
              </a:rPr>
              <a:t>Source: </a:t>
            </a:r>
            <a:r>
              <a:rPr lang="en-US" sz="1100" dirty="0">
                <a:hlinkClick r:id="rId3"/>
              </a:rPr>
              <a:t>Flipkart Product reviews with sentiment Dataset (kaggle.com)</a:t>
            </a:r>
            <a:endParaRPr lang="en-US" sz="900" dirty="0">
              <a:latin typeface="Arial" pitchFamily="34" charset="0"/>
              <a:cs typeface="Arial" pitchFamily="34" charset="0"/>
            </a:endParaRPr>
          </a:p>
        </p:txBody>
      </p:sp>
      <p:sp>
        <p:nvSpPr>
          <p:cNvPr id="5" name="Content Placeholder 4">
            <a:extLst>
              <a:ext uri="{FF2B5EF4-FFF2-40B4-BE49-F238E27FC236}">
                <a16:creationId xmlns:a16="http://schemas.microsoft.com/office/drawing/2014/main" id="{780584A7-91D8-901D-1A9A-D61891855B82}"/>
              </a:ext>
            </a:extLst>
          </p:cNvPr>
          <p:cNvSpPr>
            <a:spLocks noGrp="1"/>
          </p:cNvSpPr>
          <p:nvPr>
            <p:ph idx="1"/>
          </p:nvPr>
        </p:nvSpPr>
        <p:spPr>
          <a:xfrm>
            <a:off x="-3121057" y="-1935949"/>
            <a:ext cx="6027886" cy="1666442"/>
          </a:xfrm>
        </p:spPr>
        <p:txBody>
          <a:bodyPr/>
          <a:lstStyle/>
          <a:p>
            <a:endParaRPr lang="en-US"/>
          </a:p>
          <a:p>
            <a:endParaRPr lang="en-US"/>
          </a:p>
        </p:txBody>
      </p:sp>
      <p:sp>
        <p:nvSpPr>
          <p:cNvPr id="7" name="Rectangle 6">
            <a:extLst>
              <a:ext uri="{FF2B5EF4-FFF2-40B4-BE49-F238E27FC236}">
                <a16:creationId xmlns:a16="http://schemas.microsoft.com/office/drawing/2014/main" id="{0B75B200-C270-78A0-F67C-38495600AD8D}"/>
              </a:ext>
            </a:extLst>
          </p:cNvPr>
          <p:cNvSpPr/>
          <p:nvPr/>
        </p:nvSpPr>
        <p:spPr>
          <a:xfrm rot="16200000">
            <a:off x="-95245" y="3361645"/>
            <a:ext cx="1600200" cy="457196"/>
          </a:xfrm>
          <a:prstGeom prst="rect">
            <a:avLst/>
          </a:prstGeom>
          <a:solidFill>
            <a:srgbClr val="1A75CF"/>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a:t>Review: 3</a:t>
            </a:r>
          </a:p>
          <a:p>
            <a:pPr algn="ctr"/>
            <a:r>
              <a:rPr lang="en-US" sz="1000"/>
              <a:t>(n = 77)</a:t>
            </a:r>
          </a:p>
        </p:txBody>
      </p:sp>
      <p:sp>
        <p:nvSpPr>
          <p:cNvPr id="8" name="Rectangle 7">
            <a:extLst>
              <a:ext uri="{FF2B5EF4-FFF2-40B4-BE49-F238E27FC236}">
                <a16:creationId xmlns:a16="http://schemas.microsoft.com/office/drawing/2014/main" id="{4CAD7BF6-9092-97B2-1196-900728144CDD}"/>
              </a:ext>
            </a:extLst>
          </p:cNvPr>
          <p:cNvSpPr/>
          <p:nvPr/>
        </p:nvSpPr>
        <p:spPr>
          <a:xfrm rot="16200000">
            <a:off x="-95245" y="5124547"/>
            <a:ext cx="1600200" cy="457196"/>
          </a:xfrm>
          <a:prstGeom prst="rect">
            <a:avLst/>
          </a:prstGeom>
          <a:solidFill>
            <a:srgbClr val="1A75CF"/>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a:t>Review: 4-5</a:t>
            </a:r>
          </a:p>
          <a:p>
            <a:pPr algn="ctr"/>
            <a:r>
              <a:rPr lang="en-US" sz="1000" b="1"/>
              <a:t>(n = 989)</a:t>
            </a:r>
          </a:p>
        </p:txBody>
      </p:sp>
      <p:graphicFrame>
        <p:nvGraphicFramePr>
          <p:cNvPr id="14" name="Chart 13">
            <a:extLst>
              <a:ext uri="{FF2B5EF4-FFF2-40B4-BE49-F238E27FC236}">
                <a16:creationId xmlns:a16="http://schemas.microsoft.com/office/drawing/2014/main" id="{85B006D8-7AC6-A4EC-0028-761BE85BA913}"/>
              </a:ext>
            </a:extLst>
          </p:cNvPr>
          <p:cNvGraphicFramePr/>
          <p:nvPr/>
        </p:nvGraphicFramePr>
        <p:xfrm>
          <a:off x="1104907" y="1091379"/>
          <a:ext cx="2419350" cy="149389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Table 18">
            <a:extLst>
              <a:ext uri="{FF2B5EF4-FFF2-40B4-BE49-F238E27FC236}">
                <a16:creationId xmlns:a16="http://schemas.microsoft.com/office/drawing/2014/main" id="{AC4AC2A8-1D45-DC22-70EC-73698D789E40}"/>
              </a:ext>
            </a:extLst>
          </p:cNvPr>
          <p:cNvGraphicFramePr>
            <a:graphicFrameLocks noGrp="1"/>
          </p:cNvGraphicFramePr>
          <p:nvPr>
            <p:extLst>
              <p:ext uri="{D42A27DB-BD31-4B8C-83A1-F6EECF244321}">
                <p14:modId xmlns:p14="http://schemas.microsoft.com/office/powerpoint/2010/main" val="1480319617"/>
              </p:ext>
            </p:extLst>
          </p:nvPr>
        </p:nvGraphicFramePr>
        <p:xfrm>
          <a:off x="3695710" y="1152524"/>
          <a:ext cx="7894979" cy="1356044"/>
        </p:xfrm>
        <a:graphic>
          <a:graphicData uri="http://schemas.openxmlformats.org/drawingml/2006/table">
            <a:tbl>
              <a:tblPr firstRow="1" bandRow="1">
                <a:tableStyleId>{5C22544A-7EE6-4342-B048-85BDC9FD1C3A}</a:tableStyleId>
              </a:tblPr>
              <a:tblGrid>
                <a:gridCol w="1190415">
                  <a:extLst>
                    <a:ext uri="{9D8B030D-6E8A-4147-A177-3AD203B41FA5}">
                      <a16:colId xmlns:a16="http://schemas.microsoft.com/office/drawing/2014/main" val="2299792274"/>
                    </a:ext>
                  </a:extLst>
                </a:gridCol>
                <a:gridCol w="6704564">
                  <a:extLst>
                    <a:ext uri="{9D8B030D-6E8A-4147-A177-3AD203B41FA5}">
                      <a16:colId xmlns:a16="http://schemas.microsoft.com/office/drawing/2014/main" val="1785850969"/>
                    </a:ext>
                  </a:extLst>
                </a:gridCol>
              </a:tblGrid>
              <a:tr h="338138">
                <a:tc>
                  <a:txBody>
                    <a:bodyPr/>
                    <a:lstStyle/>
                    <a:p>
                      <a:pPr algn="ctr"/>
                      <a:r>
                        <a:rPr lang="en-US" sz="1400"/>
                        <a:t>Cluster ID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algn="ctr"/>
                      <a:r>
                        <a:rPr lang="en-US" sz="1400"/>
                        <a:t>Descriptive Terms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extLst>
                  <a:ext uri="{0D108BD9-81ED-4DB2-BD59-A6C34878D82A}">
                    <a16:rowId xmlns:a16="http://schemas.microsoft.com/office/drawing/2014/main" val="3833850788"/>
                  </a:ext>
                </a:extLst>
              </a:tr>
              <a:tr h="338138">
                <a:tc>
                  <a:txBody>
                    <a:bodyPr/>
                    <a:lstStyle/>
                    <a:p>
                      <a:pPr algn="ctr"/>
                      <a:r>
                        <a:rPr lang="en-US" sz="1100">
                          <a:latin typeface="+mj-lt"/>
                        </a:rPr>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C00000"/>
                      </a:solidFill>
                      <a:prstDash val="lgDash"/>
                      <a:round/>
                      <a:headEnd type="none" w="med" len="med"/>
                      <a:tailEnd type="none" w="med" len="med"/>
                    </a:lnB>
                    <a:solidFill>
                      <a:schemeClr val="accent4">
                        <a:lumMod val="20000"/>
                        <a:lumOff val="80000"/>
                      </a:schemeClr>
                    </a:solidFill>
                  </a:tcPr>
                </a:tc>
                <a:tc>
                  <a:txBody>
                    <a:bodyPr/>
                    <a:lstStyle/>
                    <a:p>
                      <a:pPr algn="l" fontAlgn="ctr"/>
                      <a:r>
                        <a:rPr lang="en-US" sz="1100" b="0" i="0" u="none" strike="noStrike">
                          <a:solidFill>
                            <a:srgbClr val="000000"/>
                          </a:solidFill>
                          <a:effectLst/>
                          <a:latin typeface="+mj-lt"/>
                        </a:rPr>
                        <a:t>+low +sound good bass poor +satisfy quality +product bad sound</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C00000"/>
                      </a:solidFill>
                      <a:prstDash val="lgDash"/>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533357616"/>
                  </a:ext>
                </a:extLst>
              </a:tr>
              <a:tr h="338138">
                <a:tc>
                  <a:txBody>
                    <a:bodyPr/>
                    <a:lstStyle/>
                    <a:p>
                      <a:pPr algn="ctr"/>
                      <a:r>
                        <a:rPr lang="en-US" sz="1100">
                          <a:latin typeface="+mj-lt"/>
                        </a:rPr>
                        <a:t>2</a:t>
                      </a:r>
                    </a:p>
                  </a:txBody>
                  <a:tcPr>
                    <a:lnL w="12700" cap="flat" cmpd="sng" algn="ctr">
                      <a:solidFill>
                        <a:srgbClr val="C00000"/>
                      </a:solidFill>
                      <a:prstDash val="lgDash"/>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C00000"/>
                      </a:solidFill>
                      <a:prstDash val="lgDash"/>
                      <a:round/>
                      <a:headEnd type="none" w="med" len="med"/>
                      <a:tailEnd type="none" w="med" len="med"/>
                    </a:lnT>
                    <a:lnB w="12700" cap="flat" cmpd="sng" algn="ctr">
                      <a:solidFill>
                        <a:srgbClr val="C00000"/>
                      </a:solidFill>
                      <a:prstDash val="lgDash"/>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a:t>+buy working worst </a:t>
                      </a:r>
                      <a:r>
                        <a:rPr lang="en-US" sz="1100" err="1"/>
                        <a:t>flipkart</a:t>
                      </a:r>
                      <a:r>
                        <a:rPr lang="en-US" sz="1100"/>
                        <a:t> +speaker 'bad product' 'worst product' +day </a:t>
                      </a:r>
                      <a:r>
                        <a:rPr lang="en-US" sz="1100" err="1"/>
                        <a:t>philips</a:t>
                      </a:r>
                      <a:r>
                        <a:rPr lang="en-US" sz="1100"/>
                        <a:t> +product money waste +satisfy service </a:t>
                      </a:r>
                      <a:r>
                        <a:rPr lang="en-US" sz="1100" err="1"/>
                        <a:t>bluetooth</a:t>
                      </a:r>
                      <a:r>
                        <a:rPr lang="en-US" sz="1100"/>
                        <a:t> ..</a:t>
                      </a:r>
                      <a:endParaRPr lang="en-IN" sz="1100"/>
                    </a:p>
                  </a:txBody>
                  <a:tcPr marL="6350" marR="6350" marT="6350" marB="0" anchor="ctr">
                    <a:lnL w="12700" cap="flat" cmpd="sng" algn="ctr">
                      <a:solidFill>
                        <a:schemeClr val="bg1"/>
                      </a:solidFill>
                      <a:prstDash val="solid"/>
                      <a:round/>
                      <a:headEnd type="none" w="med" len="med"/>
                      <a:tailEnd type="none" w="med" len="med"/>
                    </a:lnL>
                    <a:lnR w="12700" cap="flat" cmpd="sng" algn="ctr">
                      <a:solidFill>
                        <a:srgbClr val="C00000"/>
                      </a:solidFill>
                      <a:prstDash val="lgDash"/>
                      <a:round/>
                      <a:headEnd type="none" w="med" len="med"/>
                      <a:tailEnd type="none" w="med" len="med"/>
                    </a:lnR>
                    <a:lnT w="12700" cap="flat" cmpd="sng" algn="ctr">
                      <a:solidFill>
                        <a:srgbClr val="C00000"/>
                      </a:solidFill>
                      <a:prstDash val="lgDash"/>
                      <a:round/>
                      <a:headEnd type="none" w="med" len="med"/>
                      <a:tailEnd type="none" w="med" len="med"/>
                    </a:lnT>
                    <a:lnB w="12700" cap="flat" cmpd="sng" algn="ctr">
                      <a:solidFill>
                        <a:srgbClr val="C00000"/>
                      </a:solidFill>
                      <a:prstDash val="lgDash"/>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42440765"/>
                  </a:ext>
                </a:extLst>
              </a:tr>
              <a:tr h="338138">
                <a:tc>
                  <a:txBody>
                    <a:bodyPr/>
                    <a:lstStyle/>
                    <a:p>
                      <a:pPr algn="ctr"/>
                      <a:r>
                        <a:rPr lang="en-US" sz="1100">
                          <a:latin typeface="+mj-lt"/>
                        </a:rPr>
                        <a:t>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C00000"/>
                      </a:solidFill>
                      <a:prstDash val="lgDash"/>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algn="l" fontAlgn="ctr"/>
                      <a:r>
                        <a:rPr lang="en-US" sz="1100" b="0" i="0" u="none" strike="noStrike">
                          <a:solidFill>
                            <a:srgbClr val="000000"/>
                          </a:solidFill>
                          <a:effectLst/>
                          <a:latin typeface="+mj-lt"/>
                        </a:rPr>
                        <a:t>sound quality' sound quality 'bad sound quality' buy poor </a:t>
                      </a:r>
                      <a:r>
                        <a:rPr lang="en-US" sz="1100" b="0" i="0" u="none" strike="noStrike" err="1">
                          <a:solidFill>
                            <a:srgbClr val="000000"/>
                          </a:solidFill>
                          <a:effectLst/>
                          <a:latin typeface="+mj-lt"/>
                        </a:rPr>
                        <a:t>dont</a:t>
                      </a:r>
                      <a:r>
                        <a:rPr lang="en-US" sz="1100" b="0" i="0" u="none" strike="noStrike">
                          <a:solidFill>
                            <a:srgbClr val="000000"/>
                          </a:solidFill>
                          <a:effectLst/>
                          <a:latin typeface="+mj-lt"/>
                        </a:rPr>
                        <a:t> bad </a:t>
                      </a:r>
                      <a:r>
                        <a:rPr lang="en-US" sz="1100" b="0" i="0" u="none" strike="noStrike" err="1">
                          <a:solidFill>
                            <a:srgbClr val="000000"/>
                          </a:solidFill>
                          <a:effectLst/>
                          <a:latin typeface="+mj-lt"/>
                        </a:rPr>
                        <a:t>bluetooth</a:t>
                      </a:r>
                      <a:r>
                        <a:rPr lang="en-US" sz="1100" b="0" i="0" u="none" strike="noStrike">
                          <a:solidFill>
                            <a:srgbClr val="000000"/>
                          </a:solidFill>
                          <a:effectLst/>
                          <a:latin typeface="+mj-lt"/>
                        </a:rPr>
                        <a:t> service good waste bass money +sound</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C00000"/>
                      </a:solidFill>
                      <a:prstDash val="lgDash"/>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007885072"/>
                  </a:ext>
                </a:extLst>
              </a:tr>
            </a:tbl>
          </a:graphicData>
        </a:graphic>
      </p:graphicFrame>
      <p:sp>
        <p:nvSpPr>
          <p:cNvPr id="22" name="Rectangle 21">
            <a:extLst>
              <a:ext uri="{FF2B5EF4-FFF2-40B4-BE49-F238E27FC236}">
                <a16:creationId xmlns:a16="http://schemas.microsoft.com/office/drawing/2014/main" id="{D86867DA-BEE1-99E3-453D-08F01296E6D6}"/>
              </a:ext>
            </a:extLst>
          </p:cNvPr>
          <p:cNvSpPr/>
          <p:nvPr/>
        </p:nvSpPr>
        <p:spPr>
          <a:xfrm>
            <a:off x="933451" y="2790142"/>
            <a:ext cx="10782294" cy="1600201"/>
          </a:xfrm>
          <a:prstGeom prst="rect">
            <a:avLst/>
          </a:prstGeom>
          <a:solidFill>
            <a:schemeClr val="accent4">
              <a:lumMod val="20000"/>
              <a:lumOff val="80000"/>
            </a:schemeClr>
          </a:solidFill>
          <a:ln>
            <a:solidFill>
              <a:srgbClr val="FFFAE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Chart 23">
            <a:extLst>
              <a:ext uri="{FF2B5EF4-FFF2-40B4-BE49-F238E27FC236}">
                <a16:creationId xmlns:a16="http://schemas.microsoft.com/office/drawing/2014/main" id="{A519A163-F5C0-FE12-8987-F2C7D8B8D9FA}"/>
              </a:ext>
            </a:extLst>
          </p:cNvPr>
          <p:cNvGraphicFramePr/>
          <p:nvPr/>
        </p:nvGraphicFramePr>
        <p:xfrm>
          <a:off x="1104907" y="2854283"/>
          <a:ext cx="2419350" cy="149389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9" name="Table 28">
            <a:extLst>
              <a:ext uri="{FF2B5EF4-FFF2-40B4-BE49-F238E27FC236}">
                <a16:creationId xmlns:a16="http://schemas.microsoft.com/office/drawing/2014/main" id="{D8D3E2F1-5BC5-FCC9-DA6F-AFC7E42989DE}"/>
              </a:ext>
            </a:extLst>
          </p:cNvPr>
          <p:cNvGraphicFramePr>
            <a:graphicFrameLocks noGrp="1"/>
          </p:cNvGraphicFramePr>
          <p:nvPr/>
        </p:nvGraphicFramePr>
        <p:xfrm>
          <a:off x="3695710" y="2915428"/>
          <a:ext cx="7894979" cy="1356044"/>
        </p:xfrm>
        <a:graphic>
          <a:graphicData uri="http://schemas.openxmlformats.org/drawingml/2006/table">
            <a:tbl>
              <a:tblPr firstRow="1" bandRow="1">
                <a:tableStyleId>{5C22544A-7EE6-4342-B048-85BDC9FD1C3A}</a:tableStyleId>
              </a:tblPr>
              <a:tblGrid>
                <a:gridCol w="1190415">
                  <a:extLst>
                    <a:ext uri="{9D8B030D-6E8A-4147-A177-3AD203B41FA5}">
                      <a16:colId xmlns:a16="http://schemas.microsoft.com/office/drawing/2014/main" val="2299792274"/>
                    </a:ext>
                  </a:extLst>
                </a:gridCol>
                <a:gridCol w="6704564">
                  <a:extLst>
                    <a:ext uri="{9D8B030D-6E8A-4147-A177-3AD203B41FA5}">
                      <a16:colId xmlns:a16="http://schemas.microsoft.com/office/drawing/2014/main" val="1785850969"/>
                    </a:ext>
                  </a:extLst>
                </a:gridCol>
              </a:tblGrid>
              <a:tr h="338138">
                <a:tc>
                  <a:txBody>
                    <a:bodyPr/>
                    <a:lstStyle/>
                    <a:p>
                      <a:pPr algn="ctr"/>
                      <a:r>
                        <a:rPr lang="en-US" sz="1400"/>
                        <a:t>Cluster ID</a:t>
                      </a:r>
                    </a:p>
                  </a:txBody>
                  <a:tcPr>
                    <a:lnB w="12700" cap="flat" cmpd="sng" algn="ctr">
                      <a:solidFill>
                        <a:srgbClr val="C00000"/>
                      </a:solidFill>
                      <a:prstDash val="lgDash"/>
                      <a:round/>
                      <a:headEnd type="none" w="med" len="med"/>
                      <a:tailEnd type="none" w="med" len="med"/>
                    </a:lnB>
                    <a:solidFill>
                      <a:schemeClr val="accent4"/>
                    </a:solidFill>
                  </a:tcPr>
                </a:tc>
                <a:tc>
                  <a:txBody>
                    <a:bodyPr/>
                    <a:lstStyle/>
                    <a:p>
                      <a:pPr algn="ctr"/>
                      <a:r>
                        <a:rPr lang="en-US" sz="1400"/>
                        <a:t>Descriptive Terms</a:t>
                      </a:r>
                    </a:p>
                  </a:txBody>
                  <a:tcPr>
                    <a:lnB w="12700" cap="flat" cmpd="sng" algn="ctr">
                      <a:solidFill>
                        <a:srgbClr val="C00000"/>
                      </a:solidFill>
                      <a:prstDash val="lgDash"/>
                      <a:round/>
                      <a:headEnd type="none" w="med" len="med"/>
                      <a:tailEnd type="none" w="med" len="med"/>
                    </a:lnB>
                    <a:solidFill>
                      <a:schemeClr val="accent4"/>
                    </a:solidFill>
                  </a:tcPr>
                </a:tc>
                <a:extLst>
                  <a:ext uri="{0D108BD9-81ED-4DB2-BD59-A6C34878D82A}">
                    <a16:rowId xmlns:a16="http://schemas.microsoft.com/office/drawing/2014/main" val="3833850788"/>
                  </a:ext>
                </a:extLst>
              </a:tr>
              <a:tr h="338138">
                <a:tc>
                  <a:txBody>
                    <a:bodyPr/>
                    <a:lstStyle/>
                    <a:p>
                      <a:pPr algn="ctr"/>
                      <a:r>
                        <a:rPr lang="en-US" sz="1100">
                          <a:latin typeface="+mj-lt"/>
                        </a:rPr>
                        <a:t>1</a:t>
                      </a:r>
                    </a:p>
                  </a:txBody>
                  <a:tcPr>
                    <a:lnL w="12700" cap="flat" cmpd="sng" algn="ctr">
                      <a:solidFill>
                        <a:srgbClr val="C00000"/>
                      </a:solidFill>
                      <a:prstDash val="lgDash"/>
                      <a:round/>
                      <a:headEnd type="none" w="med" len="med"/>
                      <a:tailEnd type="none" w="med" len="med"/>
                    </a:lnL>
                    <a:lnT w="12700" cap="flat" cmpd="sng" algn="ctr">
                      <a:solidFill>
                        <a:srgbClr val="C00000"/>
                      </a:solidFill>
                      <a:prstDash val="lgDash"/>
                      <a:round/>
                      <a:headEnd type="none" w="med" len="med"/>
                      <a:tailEnd type="none" w="med" len="med"/>
                    </a:lnT>
                    <a:lnB w="12700" cap="flat" cmpd="sng" algn="ctr">
                      <a:solidFill>
                        <a:srgbClr val="C00000"/>
                      </a:solidFill>
                      <a:prstDash val="lgDash"/>
                      <a:round/>
                      <a:headEnd type="none" w="med" len="med"/>
                      <a:tailEnd type="none" w="med" len="med"/>
                    </a:lnB>
                    <a:solidFill>
                      <a:schemeClr val="accent4">
                        <a:lumMod val="20000"/>
                        <a:lumOff val="80000"/>
                      </a:schemeClr>
                    </a:solidFill>
                  </a:tcPr>
                </a:tc>
                <a:tc>
                  <a:txBody>
                    <a:bodyPr/>
                    <a:lstStyle/>
                    <a:p>
                      <a:pPr algn="l" fontAlgn="ctr"/>
                      <a:r>
                        <a:rPr lang="en-US" sz="1100" b="0" i="0" u="none" strike="noStrike">
                          <a:solidFill>
                            <a:srgbClr val="000000"/>
                          </a:solidFill>
                          <a:effectLst/>
                          <a:latin typeface="+mj-lt"/>
                        </a:rPr>
                        <a:t>sound 'sound quality' +high cable +expect +month +option poor remote +connection best high increase issue low</a:t>
                      </a:r>
                    </a:p>
                  </a:txBody>
                  <a:tcPr marL="6350" marR="6350" marT="6350" marB="0" anchor="ctr">
                    <a:lnR w="12700" cap="flat" cmpd="sng" algn="ctr">
                      <a:solidFill>
                        <a:srgbClr val="C00000"/>
                      </a:solidFill>
                      <a:prstDash val="lgDash"/>
                      <a:round/>
                      <a:headEnd type="none" w="med" len="med"/>
                      <a:tailEnd type="none" w="med" len="med"/>
                    </a:lnR>
                    <a:lnT w="12700" cap="flat" cmpd="sng" algn="ctr">
                      <a:solidFill>
                        <a:srgbClr val="C00000"/>
                      </a:solidFill>
                      <a:prstDash val="lgDash"/>
                      <a:round/>
                      <a:headEnd type="none" w="med" len="med"/>
                      <a:tailEnd type="none" w="med" len="med"/>
                    </a:lnT>
                    <a:lnB w="12700" cap="flat" cmpd="sng" algn="ctr">
                      <a:solidFill>
                        <a:srgbClr val="C00000"/>
                      </a:solidFill>
                      <a:prstDash val="lgDash"/>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533357616"/>
                  </a:ext>
                </a:extLst>
              </a:tr>
              <a:tr h="338138">
                <a:tc>
                  <a:txBody>
                    <a:bodyPr/>
                    <a:lstStyle/>
                    <a:p>
                      <a:pPr algn="ctr"/>
                      <a:r>
                        <a:rPr lang="en-US" sz="1100">
                          <a:latin typeface="+mj-lt"/>
                        </a:rPr>
                        <a:t>2</a:t>
                      </a:r>
                    </a:p>
                  </a:txBody>
                  <a:tcPr>
                    <a:lnT w="12700" cap="flat" cmpd="sng" algn="ctr">
                      <a:solidFill>
                        <a:srgbClr val="C00000"/>
                      </a:solidFill>
                      <a:prstDash val="lgDash"/>
                      <a:round/>
                      <a:headEnd type="none" w="med" len="med"/>
                      <a:tailEnd type="none" w="med" len="med"/>
                    </a:lnT>
                    <a:solidFill>
                      <a:schemeClr val="accent4">
                        <a:lumMod val="20000"/>
                        <a:lumOff val="80000"/>
                      </a:schemeClr>
                    </a:solidFill>
                  </a:tcPr>
                </a:tc>
                <a:tc>
                  <a:txBody>
                    <a:bodyPr/>
                    <a:lstStyle/>
                    <a:p>
                      <a:pPr algn="l" fontAlgn="ctr"/>
                      <a:r>
                        <a:rPr lang="en-US" sz="1100" b="0" i="0" u="none" strike="noStrike">
                          <a:solidFill>
                            <a:srgbClr val="000000"/>
                          </a:solidFill>
                          <a:effectLst/>
                          <a:latin typeface="+mj-lt"/>
                        </a:rPr>
                        <a:t>'good sound' awesome 'good product' nice music good +product +speaker +feature +satellite average normal +sound bass audio</a:t>
                      </a:r>
                    </a:p>
                  </a:txBody>
                  <a:tcPr marL="6350" marR="6350" marT="6350" marB="0" anchor="ctr">
                    <a:lnT w="12700" cap="flat" cmpd="sng" algn="ctr">
                      <a:solidFill>
                        <a:srgbClr val="C00000"/>
                      </a:solidFill>
                      <a:prstDash val="lgDash"/>
                      <a:round/>
                      <a:headEnd type="none" w="med" len="med"/>
                      <a:tailEnd type="none" w="med" len="med"/>
                    </a:lnT>
                    <a:solidFill>
                      <a:schemeClr val="accent4">
                        <a:lumMod val="20000"/>
                        <a:lumOff val="80000"/>
                      </a:schemeClr>
                    </a:solidFill>
                  </a:tcPr>
                </a:tc>
                <a:extLst>
                  <a:ext uri="{0D108BD9-81ED-4DB2-BD59-A6C34878D82A}">
                    <a16:rowId xmlns:a16="http://schemas.microsoft.com/office/drawing/2014/main" val="242440765"/>
                  </a:ext>
                </a:extLst>
              </a:tr>
              <a:tr h="338138">
                <a:tc>
                  <a:txBody>
                    <a:bodyPr/>
                    <a:lstStyle/>
                    <a:p>
                      <a:pPr algn="ctr"/>
                      <a:r>
                        <a:rPr lang="en-US" sz="1100">
                          <a:latin typeface="+mj-lt"/>
                        </a:rPr>
                        <a:t>3</a:t>
                      </a:r>
                    </a:p>
                  </a:txBody>
                  <a:tcPr>
                    <a:solidFill>
                      <a:schemeClr val="accent4">
                        <a:lumMod val="20000"/>
                        <a:lumOff val="80000"/>
                      </a:schemeClr>
                    </a:solidFill>
                  </a:tcPr>
                </a:tc>
                <a:tc>
                  <a:txBody>
                    <a:bodyPr/>
                    <a:lstStyle/>
                    <a:p>
                      <a:pPr algn="l" fontAlgn="ctr"/>
                      <a:r>
                        <a:rPr lang="en-US" sz="1100" b="0" i="0" u="none" strike="noStrike">
                          <a:solidFill>
                            <a:srgbClr val="000000"/>
                          </a:solidFill>
                          <a:effectLst/>
                          <a:latin typeface="+mj-lt"/>
                        </a:rPr>
                        <a:t>+compare bad loud memory value money small good +lack +mention +satellite +setting </a:t>
                      </a:r>
                      <a:r>
                        <a:rPr lang="en-US" sz="1100" b="0" i="0" u="none" strike="noStrike" err="1">
                          <a:solidFill>
                            <a:srgbClr val="000000"/>
                          </a:solidFill>
                          <a:effectLst/>
                          <a:latin typeface="+mj-lt"/>
                        </a:rPr>
                        <a:t>bluetooth</a:t>
                      </a:r>
                      <a:r>
                        <a:rPr lang="en-US" sz="1100" b="0" i="0" u="none" strike="noStrike">
                          <a:solidFill>
                            <a:srgbClr val="000000"/>
                          </a:solidFill>
                          <a:effectLst/>
                          <a:latin typeface="+mj-lt"/>
                        </a:rPr>
                        <a:t> buy </a:t>
                      </a:r>
                      <a:r>
                        <a:rPr lang="en-US" sz="1100" b="0" i="0" u="none" strike="noStrike" err="1">
                          <a:solidFill>
                            <a:srgbClr val="000000"/>
                          </a:solidFill>
                          <a:effectLst/>
                          <a:latin typeface="+mj-lt"/>
                        </a:rPr>
                        <a:t>dont</a:t>
                      </a:r>
                      <a:endParaRPr lang="en-US" sz="1100" b="0" i="0" u="none" strike="noStrike">
                        <a:solidFill>
                          <a:srgbClr val="000000"/>
                        </a:solidFill>
                        <a:effectLst/>
                        <a:latin typeface="+mj-lt"/>
                      </a:endParaRPr>
                    </a:p>
                  </a:txBody>
                  <a:tcPr marL="6350" marR="6350" marT="6350" marB="0" anchor="ctr">
                    <a:solidFill>
                      <a:schemeClr val="accent4">
                        <a:lumMod val="20000"/>
                        <a:lumOff val="80000"/>
                      </a:schemeClr>
                    </a:solidFill>
                  </a:tcPr>
                </a:tc>
                <a:extLst>
                  <a:ext uri="{0D108BD9-81ED-4DB2-BD59-A6C34878D82A}">
                    <a16:rowId xmlns:a16="http://schemas.microsoft.com/office/drawing/2014/main" val="4007885072"/>
                  </a:ext>
                </a:extLst>
              </a:tr>
            </a:tbl>
          </a:graphicData>
        </a:graphic>
      </p:graphicFrame>
      <p:sp>
        <p:nvSpPr>
          <p:cNvPr id="30" name="Rectangle 29">
            <a:extLst>
              <a:ext uri="{FF2B5EF4-FFF2-40B4-BE49-F238E27FC236}">
                <a16:creationId xmlns:a16="http://schemas.microsoft.com/office/drawing/2014/main" id="{2961C2BC-BBAF-C051-FEA6-B60A3E5073F1}"/>
              </a:ext>
            </a:extLst>
          </p:cNvPr>
          <p:cNvSpPr/>
          <p:nvPr/>
        </p:nvSpPr>
        <p:spPr>
          <a:xfrm>
            <a:off x="942974" y="4554614"/>
            <a:ext cx="10782294" cy="1600201"/>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Chart 32">
            <a:extLst>
              <a:ext uri="{FF2B5EF4-FFF2-40B4-BE49-F238E27FC236}">
                <a16:creationId xmlns:a16="http://schemas.microsoft.com/office/drawing/2014/main" id="{6C12EE7A-9CC4-8A63-64C4-A34B662D4D69}"/>
              </a:ext>
            </a:extLst>
          </p:cNvPr>
          <p:cNvGraphicFramePr/>
          <p:nvPr>
            <p:extLst>
              <p:ext uri="{D42A27DB-BD31-4B8C-83A1-F6EECF244321}">
                <p14:modId xmlns:p14="http://schemas.microsoft.com/office/powerpoint/2010/main" val="3266819707"/>
              </p:ext>
            </p:extLst>
          </p:nvPr>
        </p:nvGraphicFramePr>
        <p:xfrm>
          <a:off x="1104905" y="4628280"/>
          <a:ext cx="2419350" cy="149389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5" name="Table 34">
            <a:extLst>
              <a:ext uri="{FF2B5EF4-FFF2-40B4-BE49-F238E27FC236}">
                <a16:creationId xmlns:a16="http://schemas.microsoft.com/office/drawing/2014/main" id="{030A9C6B-FDCE-BF9B-B8F3-01379D3C1A50}"/>
              </a:ext>
            </a:extLst>
          </p:cNvPr>
          <p:cNvGraphicFramePr>
            <a:graphicFrameLocks noGrp="1"/>
          </p:cNvGraphicFramePr>
          <p:nvPr>
            <p:extLst>
              <p:ext uri="{D42A27DB-BD31-4B8C-83A1-F6EECF244321}">
                <p14:modId xmlns:p14="http://schemas.microsoft.com/office/powerpoint/2010/main" val="2772015357"/>
              </p:ext>
            </p:extLst>
          </p:nvPr>
        </p:nvGraphicFramePr>
        <p:xfrm>
          <a:off x="3695710" y="4689425"/>
          <a:ext cx="7642140" cy="1359536"/>
        </p:xfrm>
        <a:graphic>
          <a:graphicData uri="http://schemas.openxmlformats.org/drawingml/2006/table">
            <a:tbl>
              <a:tblPr firstRow="1" bandRow="1">
                <a:tableStyleId>{5C22544A-7EE6-4342-B048-85BDC9FD1C3A}</a:tableStyleId>
              </a:tblPr>
              <a:tblGrid>
                <a:gridCol w="937578">
                  <a:extLst>
                    <a:ext uri="{9D8B030D-6E8A-4147-A177-3AD203B41FA5}">
                      <a16:colId xmlns:a16="http://schemas.microsoft.com/office/drawing/2014/main" val="2299792274"/>
                    </a:ext>
                  </a:extLst>
                </a:gridCol>
                <a:gridCol w="6704562">
                  <a:extLst>
                    <a:ext uri="{9D8B030D-6E8A-4147-A177-3AD203B41FA5}">
                      <a16:colId xmlns:a16="http://schemas.microsoft.com/office/drawing/2014/main" val="1785850969"/>
                    </a:ext>
                  </a:extLst>
                </a:gridCol>
              </a:tblGrid>
              <a:tr h="338138">
                <a:tc>
                  <a:txBody>
                    <a:bodyPr/>
                    <a:lstStyle/>
                    <a:p>
                      <a:pPr algn="ctr"/>
                      <a:r>
                        <a:rPr lang="en-US" sz="1400"/>
                        <a:t>Cluster ID</a:t>
                      </a:r>
                    </a:p>
                  </a:txBody>
                  <a:tcPr>
                    <a:lnB w="12700" cap="flat" cmpd="sng" algn="ctr">
                      <a:solidFill>
                        <a:schemeClr val="bg1"/>
                      </a:solidFill>
                      <a:prstDash val="solid"/>
                      <a:round/>
                      <a:headEnd type="none" w="med" len="med"/>
                      <a:tailEnd type="none" w="med" len="med"/>
                    </a:lnB>
                    <a:solidFill>
                      <a:schemeClr val="accent4"/>
                    </a:solidFill>
                  </a:tcPr>
                </a:tc>
                <a:tc>
                  <a:txBody>
                    <a:bodyPr/>
                    <a:lstStyle/>
                    <a:p>
                      <a:pPr algn="ctr"/>
                      <a:r>
                        <a:rPr lang="en-US" sz="1400"/>
                        <a:t>Descriptive Terms</a:t>
                      </a:r>
                    </a:p>
                  </a:txBody>
                  <a:tcPr>
                    <a:lnB w="12700" cap="flat" cmpd="sng" algn="ctr">
                      <a:solidFill>
                        <a:schemeClr val="bg1"/>
                      </a:solidFill>
                      <a:prstDash val="solid"/>
                      <a:round/>
                      <a:headEnd type="none" w="med" len="med"/>
                      <a:tailEnd type="none" w="med" len="med"/>
                    </a:lnB>
                    <a:solidFill>
                      <a:schemeClr val="accent4"/>
                    </a:solidFill>
                  </a:tcPr>
                </a:tc>
                <a:extLst>
                  <a:ext uri="{0D108BD9-81ED-4DB2-BD59-A6C34878D82A}">
                    <a16:rowId xmlns:a16="http://schemas.microsoft.com/office/drawing/2014/main" val="3833850788"/>
                  </a:ext>
                </a:extLst>
              </a:tr>
              <a:tr h="338138">
                <a:tc>
                  <a:txBody>
                    <a:bodyPr/>
                    <a:lstStyle/>
                    <a:p>
                      <a:pPr algn="ctr"/>
                      <a:r>
                        <a:rPr lang="en-US" sz="1100">
                          <a:latin typeface="+mj-lt"/>
                        </a:rPr>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algn="l" fontAlgn="ctr"/>
                      <a:r>
                        <a:rPr lang="en-US" sz="1100" b="0" i="0" u="none" strike="noStrike">
                          <a:solidFill>
                            <a:srgbClr val="000000"/>
                          </a:solidFill>
                          <a:effectLst/>
                          <a:latin typeface="Aptos Narrow" panose="020B0004020202020204" pitchFamily="34" charset="0"/>
                        </a:rPr>
                        <a:t>nice +'nice product' superb </a:t>
                      </a:r>
                      <a:r>
                        <a:rPr lang="en-US" sz="1100" b="0" i="0" u="none" strike="noStrike" err="1">
                          <a:solidFill>
                            <a:srgbClr val="000000"/>
                          </a:solidFill>
                          <a:effectLst/>
                          <a:latin typeface="Aptos Narrow" panose="020B0004020202020204" pitchFamily="34" charset="0"/>
                        </a:rPr>
                        <a:t>gud</a:t>
                      </a:r>
                      <a:r>
                        <a:rPr lang="en-US" sz="1100" b="0" i="0" u="none" strike="noStrike">
                          <a:solidFill>
                            <a:srgbClr val="000000"/>
                          </a:solidFill>
                          <a:effectLst/>
                          <a:latin typeface="Aptos Narrow" panose="020B0004020202020204" pitchFamily="34" charset="0"/>
                        </a:rPr>
                        <a:t> happy +'nice sound' +amaze super +love best bad +satisfy +product performance great</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533357616"/>
                  </a:ext>
                </a:extLst>
              </a:tr>
              <a:tr h="338138">
                <a:tc>
                  <a:txBody>
                    <a:bodyPr/>
                    <a:lstStyle/>
                    <a:p>
                      <a:pPr algn="ctr"/>
                      <a:r>
                        <a:rPr lang="en-US" sz="1100">
                          <a:latin typeface="+mj-lt"/>
                        </a:rPr>
                        <a:t>2</a:t>
                      </a:r>
                    </a:p>
                  </a:txBody>
                  <a:tcPr>
                    <a:lnT w="12700" cap="flat" cmpd="sng" algn="ctr">
                      <a:solidFill>
                        <a:schemeClr val="bg1"/>
                      </a:solidFill>
                      <a:prstDash val="solid"/>
                      <a:round/>
                      <a:headEnd type="none" w="med" len="med"/>
                      <a:tailEnd type="none" w="med" len="med"/>
                    </a:lnT>
                    <a:lnB w="12700" cap="flat" cmpd="sng" algn="ctr">
                      <a:solidFill>
                        <a:srgbClr val="C00000"/>
                      </a:solidFill>
                      <a:prstDash val="lgDash"/>
                      <a:round/>
                      <a:headEnd type="none" w="med" len="med"/>
                      <a:tailEnd type="none" w="med" len="med"/>
                    </a:lnB>
                    <a:solidFill>
                      <a:schemeClr val="accent4">
                        <a:lumMod val="20000"/>
                        <a:lumOff val="80000"/>
                      </a:schemeClr>
                    </a:solidFill>
                  </a:tcPr>
                </a:tc>
                <a:tc>
                  <a:txBody>
                    <a:bodyPr/>
                    <a:lstStyle/>
                    <a:p>
                      <a:pPr algn="l" fontAlgn="ctr"/>
                      <a:r>
                        <a:rPr lang="en-US" sz="1100" b="0" i="0" u="none" strike="noStrike">
                          <a:solidFill>
                            <a:srgbClr val="000000"/>
                          </a:solidFill>
                          <a:effectLst/>
                          <a:latin typeface="Aptos Narrow" panose="020B0004020202020204" pitchFamily="34" charset="0"/>
                        </a:rPr>
                        <a:t>good awesome money value excellent +'awesome product' 'excellent product' 'best value' worth delivery clear +effect </a:t>
                      </a:r>
                      <a:r>
                        <a:rPr lang="en-US" sz="1100" b="0" i="0" u="none" strike="noStrike" err="1">
                          <a:solidFill>
                            <a:srgbClr val="000000"/>
                          </a:solidFill>
                          <a:effectLst/>
                          <a:latin typeface="Aptos Narrow" panose="020B0004020202020204" pitchFamily="34" charset="0"/>
                        </a:rPr>
                        <a:t>dont</a:t>
                      </a:r>
                      <a:r>
                        <a:rPr lang="en-US" sz="1100" b="0" i="0" u="none" strike="noStrike">
                          <a:solidFill>
                            <a:srgbClr val="000000"/>
                          </a:solidFill>
                          <a:effectLst/>
                          <a:latin typeface="Aptos Narrow" panose="020B0004020202020204" pitchFamily="34" charset="0"/>
                        </a:rPr>
                        <a:t> range +buy</a:t>
                      </a:r>
                    </a:p>
                  </a:txBody>
                  <a:tcPr marL="6350" marR="6350" marT="6350" marB="0" anchor="ctr">
                    <a:lnT w="12700" cap="flat" cmpd="sng" algn="ctr">
                      <a:solidFill>
                        <a:schemeClr val="bg1"/>
                      </a:solidFill>
                      <a:prstDash val="solid"/>
                      <a:round/>
                      <a:headEnd type="none" w="med" len="med"/>
                      <a:tailEnd type="none" w="med" len="med"/>
                    </a:lnT>
                    <a:lnB w="12700" cap="flat" cmpd="sng" algn="ctr">
                      <a:solidFill>
                        <a:srgbClr val="C00000"/>
                      </a:solidFill>
                      <a:prstDash val="lgDash"/>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42440765"/>
                  </a:ext>
                </a:extLst>
              </a:tr>
              <a:tr h="338138">
                <a:tc>
                  <a:txBody>
                    <a:bodyPr/>
                    <a:lstStyle/>
                    <a:p>
                      <a:pPr algn="ctr"/>
                      <a:r>
                        <a:rPr lang="en-US" sz="1100">
                          <a:latin typeface="+mj-lt"/>
                        </a:rPr>
                        <a:t>3</a:t>
                      </a:r>
                    </a:p>
                  </a:txBody>
                  <a:tcPr>
                    <a:lnL w="12700" cap="flat" cmpd="sng" algn="ctr">
                      <a:solidFill>
                        <a:srgbClr val="C00000"/>
                      </a:solidFill>
                      <a:prstDash val="lgDash"/>
                      <a:round/>
                      <a:headEnd type="none" w="med" len="med"/>
                      <a:tailEnd type="none" w="med" len="med"/>
                    </a:lnL>
                    <a:lnT w="12700" cap="flat" cmpd="sng" algn="ctr">
                      <a:solidFill>
                        <a:srgbClr val="C00000"/>
                      </a:solidFill>
                      <a:prstDash val="lgDash"/>
                      <a:round/>
                      <a:headEnd type="none" w="med" len="med"/>
                      <a:tailEnd type="none" w="med" len="med"/>
                    </a:lnT>
                    <a:lnB w="12700" cap="flat" cmpd="sng" algn="ctr">
                      <a:solidFill>
                        <a:srgbClr val="C00000"/>
                      </a:solidFill>
                      <a:prstDash val="lgDash"/>
                      <a:round/>
                      <a:headEnd type="none" w="med" len="med"/>
                      <a:tailEnd type="none" w="med" len="med"/>
                    </a:lnB>
                    <a:solidFill>
                      <a:schemeClr val="accent4">
                        <a:lumMod val="20000"/>
                        <a:lumOff val="80000"/>
                      </a:schemeClr>
                    </a:solidFill>
                  </a:tcPr>
                </a:tc>
                <a:tc>
                  <a:txBody>
                    <a:bodyPr/>
                    <a:lstStyle/>
                    <a:p>
                      <a:pPr algn="l" fontAlgn="ctr"/>
                      <a:r>
                        <a:rPr lang="en-US" sz="1100" b="0" i="0" u="none" strike="noStrike">
                          <a:solidFill>
                            <a:srgbClr val="000000"/>
                          </a:solidFill>
                          <a:effectLst/>
                          <a:latin typeface="Aptos Narrow" panose="020B0004020202020204" pitchFamily="34" charset="0"/>
                        </a:rPr>
                        <a:t>+good quality sound +'good product' 'sound quality' +speaker +'good sound' 'good quality' +theater home bass +system clarity music </a:t>
                      </a:r>
                      <a:r>
                        <a:rPr lang="en-US" sz="1100" b="0" i="0" u="none" strike="noStrike" err="1">
                          <a:solidFill>
                            <a:srgbClr val="000000"/>
                          </a:solidFill>
                          <a:effectLst/>
                          <a:latin typeface="Aptos Narrow" panose="020B0004020202020204" pitchFamily="34" charset="0"/>
                        </a:rPr>
                        <a:t>bluetooth</a:t>
                      </a:r>
                      <a:endParaRPr lang="en-US" sz="1100" b="0" i="0" u="none" strike="noStrike">
                        <a:solidFill>
                          <a:srgbClr val="000000"/>
                        </a:solidFill>
                        <a:effectLst/>
                        <a:latin typeface="Aptos Narrow" panose="020B0004020202020204" pitchFamily="34" charset="0"/>
                      </a:endParaRPr>
                    </a:p>
                  </a:txBody>
                  <a:tcPr marL="6350" marR="6350" marT="6350" marB="0" anchor="ctr">
                    <a:lnR w="12700" cap="flat" cmpd="sng" algn="ctr">
                      <a:solidFill>
                        <a:srgbClr val="C00000"/>
                      </a:solidFill>
                      <a:prstDash val="lgDash"/>
                      <a:round/>
                      <a:headEnd type="none" w="med" len="med"/>
                      <a:tailEnd type="none" w="med" len="med"/>
                    </a:lnR>
                    <a:lnT w="12700" cap="flat" cmpd="sng" algn="ctr">
                      <a:solidFill>
                        <a:srgbClr val="C00000"/>
                      </a:solidFill>
                      <a:prstDash val="lgDash"/>
                      <a:round/>
                      <a:headEnd type="none" w="med" len="med"/>
                      <a:tailEnd type="none" w="med" len="med"/>
                    </a:lnT>
                    <a:lnB w="12700" cap="flat" cmpd="sng" algn="ctr">
                      <a:solidFill>
                        <a:srgbClr val="C00000"/>
                      </a:solidFill>
                      <a:prstDash val="lgDash"/>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007885072"/>
                  </a:ext>
                </a:extLst>
              </a:tr>
            </a:tbl>
          </a:graphicData>
        </a:graphic>
      </p:graphicFrame>
    </p:spTree>
    <p:extLst>
      <p:ext uri="{BB962C8B-B14F-4D97-AF65-F5344CB8AC3E}">
        <p14:creationId xmlns:p14="http://schemas.microsoft.com/office/powerpoint/2010/main" val="3077810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1100B6-3A98-B561-620A-34CEDF35914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D899301-B7A1-B653-4E5F-5672E63B93F9}"/>
              </a:ext>
            </a:extLst>
          </p:cNvPr>
          <p:cNvSpPr/>
          <p:nvPr/>
        </p:nvSpPr>
        <p:spPr>
          <a:xfrm>
            <a:off x="10524226" y="-1"/>
            <a:ext cx="1667774" cy="278861"/>
          </a:xfrm>
          <a:prstGeom prst="rect">
            <a:avLst/>
          </a:prstGeom>
          <a:solidFill>
            <a:srgbClr val="1A75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Supervised Modeling </a:t>
            </a:r>
          </a:p>
        </p:txBody>
      </p:sp>
      <p:sp>
        <p:nvSpPr>
          <p:cNvPr id="34" name="Slide Number Placeholder 3">
            <a:extLst>
              <a:ext uri="{FF2B5EF4-FFF2-40B4-BE49-F238E27FC236}">
                <a16:creationId xmlns:a16="http://schemas.microsoft.com/office/drawing/2014/main" id="{9306275C-C886-6359-2E94-823B617E0218}"/>
              </a:ext>
            </a:extLst>
          </p:cNvPr>
          <p:cNvSpPr txBox="1">
            <a:spLocks/>
          </p:cNvSpPr>
          <p:nvPr/>
        </p:nvSpPr>
        <p:spPr>
          <a:xfrm>
            <a:off x="362309" y="6524587"/>
            <a:ext cx="401217" cy="19374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fld id="{47547CF9-5B10-D24F-A8D7-45A9778164F7}" type="slidenum">
              <a:rPr lang="uk-UA" sz="1100" smtClean="0">
                <a:latin typeface="Arial" panose="020B0604020202020204"/>
              </a:rPr>
              <a:pPr defTabSz="1219170"/>
              <a:t>12</a:t>
            </a:fld>
            <a:endParaRPr lang="uk-UA" sz="1100" dirty="0">
              <a:latin typeface="Arial" panose="020B0604020202020204"/>
            </a:endParaRPr>
          </a:p>
        </p:txBody>
      </p:sp>
      <p:sp>
        <p:nvSpPr>
          <p:cNvPr id="11" name="Title 10">
            <a:extLst>
              <a:ext uri="{FF2B5EF4-FFF2-40B4-BE49-F238E27FC236}">
                <a16:creationId xmlns:a16="http://schemas.microsoft.com/office/drawing/2014/main" id="{2953EC33-B343-A093-4AFC-1F260F2F9490}"/>
              </a:ext>
            </a:extLst>
          </p:cNvPr>
          <p:cNvSpPr>
            <a:spLocks noGrp="1"/>
          </p:cNvSpPr>
          <p:nvPr>
            <p:ph type="title"/>
          </p:nvPr>
        </p:nvSpPr>
        <p:spPr/>
        <p:txBody>
          <a:bodyPr/>
          <a:lstStyle/>
          <a:p>
            <a:br>
              <a:rPr lang="en-US" dirty="0"/>
            </a:br>
            <a:endParaRPr lang="en-US" dirty="0"/>
          </a:p>
        </p:txBody>
      </p:sp>
      <p:sp>
        <p:nvSpPr>
          <p:cNvPr id="12" name="Title 1">
            <a:extLst>
              <a:ext uri="{FF2B5EF4-FFF2-40B4-BE49-F238E27FC236}">
                <a16:creationId xmlns:a16="http://schemas.microsoft.com/office/drawing/2014/main" id="{2D300C8E-6B07-28D3-FD87-7DBD1A32778B}"/>
              </a:ext>
            </a:extLst>
          </p:cNvPr>
          <p:cNvSpPr txBox="1">
            <a:spLocks/>
          </p:cNvSpPr>
          <p:nvPr/>
        </p:nvSpPr>
        <p:spPr>
          <a:xfrm>
            <a:off x="362309" y="287618"/>
            <a:ext cx="11447253" cy="7127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900" b="1" dirty="0">
                <a:solidFill>
                  <a:srgbClr val="1A75CF"/>
                </a:solidFill>
                <a:latin typeface="Arial Black" panose="020B0A04020102020204" pitchFamily="34" charset="0"/>
              </a:rPr>
              <a:t>PHILIPS MMS8085B/94 Convertible 80 W Bluetooth Home Theatre: Concept Links</a:t>
            </a:r>
            <a:endParaRPr lang="en-US" sz="1900" b="1" dirty="0">
              <a:solidFill>
                <a:srgbClr val="1A75CF"/>
              </a:solidFill>
              <a:latin typeface="Arial Black" panose="020B0A04020102020204" pitchFamily="34" charset="0"/>
            </a:endParaRPr>
          </a:p>
        </p:txBody>
      </p:sp>
      <p:sp>
        <p:nvSpPr>
          <p:cNvPr id="2" name="Footer Placeholder 2">
            <a:extLst>
              <a:ext uri="{FF2B5EF4-FFF2-40B4-BE49-F238E27FC236}">
                <a16:creationId xmlns:a16="http://schemas.microsoft.com/office/drawing/2014/main" id="{15F3C667-D8E3-193E-C7D5-115606609AE2}"/>
              </a:ext>
            </a:extLst>
          </p:cNvPr>
          <p:cNvSpPr txBox="1">
            <a:spLocks/>
          </p:cNvSpPr>
          <p:nvPr/>
        </p:nvSpPr>
        <p:spPr>
          <a:xfrm>
            <a:off x="838200" y="6532599"/>
            <a:ext cx="5058154" cy="185737"/>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latin typeface="Arial" pitchFamily="34" charset="0"/>
                <a:cs typeface="Arial" pitchFamily="34" charset="0"/>
              </a:rPr>
              <a:t>Source: </a:t>
            </a:r>
            <a:r>
              <a:rPr lang="en-US" sz="1100" dirty="0">
                <a:hlinkClick r:id="rId3"/>
              </a:rPr>
              <a:t>Flipkart Product reviews with sentiment Dataset (kaggle.com)</a:t>
            </a:r>
            <a:endParaRPr lang="en-US" sz="900" dirty="0">
              <a:latin typeface="Arial" pitchFamily="34" charset="0"/>
              <a:cs typeface="Arial" pitchFamily="34" charset="0"/>
            </a:endParaRPr>
          </a:p>
        </p:txBody>
      </p:sp>
      <p:sp>
        <p:nvSpPr>
          <p:cNvPr id="5" name="Content Placeholder 4">
            <a:extLst>
              <a:ext uri="{FF2B5EF4-FFF2-40B4-BE49-F238E27FC236}">
                <a16:creationId xmlns:a16="http://schemas.microsoft.com/office/drawing/2014/main" id="{780584A7-91D8-901D-1A9A-D61891855B82}"/>
              </a:ext>
            </a:extLst>
          </p:cNvPr>
          <p:cNvSpPr>
            <a:spLocks noGrp="1"/>
          </p:cNvSpPr>
          <p:nvPr>
            <p:ph idx="1"/>
          </p:nvPr>
        </p:nvSpPr>
        <p:spPr>
          <a:xfrm>
            <a:off x="-3121057" y="-1935949"/>
            <a:ext cx="6027886" cy="1666442"/>
          </a:xfrm>
        </p:spPr>
        <p:txBody>
          <a:bodyPr/>
          <a:lstStyle/>
          <a:p>
            <a:endParaRPr lang="en-US" dirty="0"/>
          </a:p>
          <a:p>
            <a:endParaRPr lang="en-US" dirty="0"/>
          </a:p>
        </p:txBody>
      </p:sp>
      <p:pic>
        <p:nvPicPr>
          <p:cNvPr id="9" name="Picture 8">
            <a:extLst>
              <a:ext uri="{FF2B5EF4-FFF2-40B4-BE49-F238E27FC236}">
                <a16:creationId xmlns:a16="http://schemas.microsoft.com/office/drawing/2014/main" id="{C80D8FC0-9C1E-7FD6-D42B-B59743D3D2DC}"/>
              </a:ext>
            </a:extLst>
          </p:cNvPr>
          <p:cNvPicPr>
            <a:picLocks noChangeAspect="1"/>
          </p:cNvPicPr>
          <p:nvPr/>
        </p:nvPicPr>
        <p:blipFill>
          <a:blip r:embed="rId4"/>
          <a:stretch>
            <a:fillRect/>
          </a:stretch>
        </p:blipFill>
        <p:spPr>
          <a:xfrm>
            <a:off x="763526" y="1706286"/>
            <a:ext cx="5166842" cy="3839107"/>
          </a:xfrm>
          <a:prstGeom prst="rect">
            <a:avLst/>
          </a:prstGeom>
          <a:ln>
            <a:solidFill>
              <a:schemeClr val="tx1"/>
            </a:solidFill>
          </a:ln>
        </p:spPr>
      </p:pic>
      <p:pic>
        <p:nvPicPr>
          <p:cNvPr id="13" name="Picture 12">
            <a:extLst>
              <a:ext uri="{FF2B5EF4-FFF2-40B4-BE49-F238E27FC236}">
                <a16:creationId xmlns:a16="http://schemas.microsoft.com/office/drawing/2014/main" id="{FEBDBEFE-3B3E-4896-83DE-C4E78C1333EC}"/>
              </a:ext>
            </a:extLst>
          </p:cNvPr>
          <p:cNvPicPr>
            <a:picLocks noChangeAspect="1"/>
          </p:cNvPicPr>
          <p:nvPr/>
        </p:nvPicPr>
        <p:blipFill>
          <a:blip r:embed="rId5"/>
          <a:stretch>
            <a:fillRect/>
          </a:stretch>
        </p:blipFill>
        <p:spPr>
          <a:xfrm>
            <a:off x="6584345" y="1706285"/>
            <a:ext cx="5057049" cy="3839107"/>
          </a:xfrm>
          <a:prstGeom prst="rect">
            <a:avLst/>
          </a:prstGeom>
          <a:ln>
            <a:solidFill>
              <a:schemeClr val="tx1"/>
            </a:solidFill>
          </a:ln>
        </p:spPr>
      </p:pic>
      <p:sp>
        <p:nvSpPr>
          <p:cNvPr id="14" name="Title 1">
            <a:extLst>
              <a:ext uri="{FF2B5EF4-FFF2-40B4-BE49-F238E27FC236}">
                <a16:creationId xmlns:a16="http://schemas.microsoft.com/office/drawing/2014/main" id="{E9FD65E1-68CE-4F49-E4C1-A673AC652303}"/>
              </a:ext>
            </a:extLst>
          </p:cNvPr>
          <p:cNvSpPr txBox="1">
            <a:spLocks/>
          </p:cNvSpPr>
          <p:nvPr/>
        </p:nvSpPr>
        <p:spPr>
          <a:xfrm>
            <a:off x="2022942" y="1111023"/>
            <a:ext cx="2480234" cy="7127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900" b="1" dirty="0">
                <a:solidFill>
                  <a:srgbClr val="1A75CF"/>
                </a:solidFill>
                <a:latin typeface="Arial Black" panose="020B0A04020102020204" pitchFamily="34" charset="0"/>
              </a:rPr>
              <a:t>For ratings 1 &amp; 2</a:t>
            </a:r>
            <a:endParaRPr lang="en-US" sz="1900" b="1" dirty="0">
              <a:solidFill>
                <a:srgbClr val="1A75CF"/>
              </a:solidFill>
              <a:latin typeface="Arial Black" panose="020B0A04020102020204" pitchFamily="34" charset="0"/>
            </a:endParaRPr>
          </a:p>
        </p:txBody>
      </p:sp>
      <p:sp>
        <p:nvSpPr>
          <p:cNvPr id="15" name="Title 1">
            <a:extLst>
              <a:ext uri="{FF2B5EF4-FFF2-40B4-BE49-F238E27FC236}">
                <a16:creationId xmlns:a16="http://schemas.microsoft.com/office/drawing/2014/main" id="{A22C84D1-7B27-8364-8DB2-AEDE86C2B864}"/>
              </a:ext>
            </a:extLst>
          </p:cNvPr>
          <p:cNvSpPr txBox="1">
            <a:spLocks/>
          </p:cNvSpPr>
          <p:nvPr/>
        </p:nvSpPr>
        <p:spPr>
          <a:xfrm>
            <a:off x="7861330" y="1111023"/>
            <a:ext cx="2480234" cy="7127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900" b="1" dirty="0">
                <a:solidFill>
                  <a:srgbClr val="1A75CF"/>
                </a:solidFill>
                <a:latin typeface="Arial Black" panose="020B0A04020102020204" pitchFamily="34" charset="0"/>
              </a:rPr>
              <a:t>For ratings 4 &amp; 5</a:t>
            </a:r>
            <a:endParaRPr lang="en-US" sz="1900" b="1" dirty="0">
              <a:solidFill>
                <a:srgbClr val="1A75CF"/>
              </a:solidFill>
              <a:latin typeface="Arial Black" panose="020B0A04020102020204" pitchFamily="34" charset="0"/>
            </a:endParaRPr>
          </a:p>
        </p:txBody>
      </p:sp>
    </p:spTree>
    <p:extLst>
      <p:ext uri="{BB962C8B-B14F-4D97-AF65-F5344CB8AC3E}">
        <p14:creationId xmlns:p14="http://schemas.microsoft.com/office/powerpoint/2010/main" val="722887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1100B6-3A98-B561-620A-34CEDF35914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D899301-B7A1-B653-4E5F-5672E63B93F9}"/>
              </a:ext>
            </a:extLst>
          </p:cNvPr>
          <p:cNvSpPr/>
          <p:nvPr/>
        </p:nvSpPr>
        <p:spPr>
          <a:xfrm>
            <a:off x="10524226" y="-1"/>
            <a:ext cx="1667774" cy="278861"/>
          </a:xfrm>
          <a:prstGeom prst="rect">
            <a:avLst/>
          </a:prstGeom>
          <a:solidFill>
            <a:srgbClr val="1A75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solidFill>
                <a:effectLst/>
                <a:uLnTx/>
                <a:uFillTx/>
                <a:latin typeface="Calibri" panose="020F0502020204030204"/>
                <a:ea typeface="+mn-ea"/>
                <a:cs typeface="+mn-cs"/>
              </a:rPr>
              <a:t>Supervised Modeling </a:t>
            </a:r>
          </a:p>
        </p:txBody>
      </p:sp>
      <p:sp>
        <p:nvSpPr>
          <p:cNvPr id="34" name="Slide Number Placeholder 3">
            <a:extLst>
              <a:ext uri="{FF2B5EF4-FFF2-40B4-BE49-F238E27FC236}">
                <a16:creationId xmlns:a16="http://schemas.microsoft.com/office/drawing/2014/main" id="{9306275C-C886-6359-2E94-823B617E0218}"/>
              </a:ext>
            </a:extLst>
          </p:cNvPr>
          <p:cNvSpPr txBox="1">
            <a:spLocks/>
          </p:cNvSpPr>
          <p:nvPr/>
        </p:nvSpPr>
        <p:spPr>
          <a:xfrm>
            <a:off x="362309" y="6524587"/>
            <a:ext cx="401217" cy="19374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fld id="{47547CF9-5B10-D24F-A8D7-45A9778164F7}" type="slidenum">
              <a:rPr lang="uk-UA" sz="1100" smtClean="0">
                <a:latin typeface="Arial" panose="020B0604020202020204"/>
              </a:rPr>
              <a:pPr defTabSz="1219170"/>
              <a:t>13</a:t>
            </a:fld>
            <a:endParaRPr lang="uk-UA" sz="1100">
              <a:latin typeface="Arial" panose="020B0604020202020204"/>
            </a:endParaRPr>
          </a:p>
        </p:txBody>
      </p:sp>
      <p:sp>
        <p:nvSpPr>
          <p:cNvPr id="11" name="Title 10">
            <a:extLst>
              <a:ext uri="{FF2B5EF4-FFF2-40B4-BE49-F238E27FC236}">
                <a16:creationId xmlns:a16="http://schemas.microsoft.com/office/drawing/2014/main" id="{2953EC33-B343-A093-4AFC-1F260F2F9490}"/>
              </a:ext>
            </a:extLst>
          </p:cNvPr>
          <p:cNvSpPr>
            <a:spLocks noGrp="1"/>
          </p:cNvSpPr>
          <p:nvPr>
            <p:ph type="title"/>
          </p:nvPr>
        </p:nvSpPr>
        <p:spPr/>
        <p:txBody>
          <a:bodyPr/>
          <a:lstStyle/>
          <a:p>
            <a:br>
              <a:rPr lang="en-US"/>
            </a:br>
            <a:endParaRPr lang="en-US"/>
          </a:p>
        </p:txBody>
      </p:sp>
      <p:sp>
        <p:nvSpPr>
          <p:cNvPr id="12" name="Title 1">
            <a:extLst>
              <a:ext uri="{FF2B5EF4-FFF2-40B4-BE49-F238E27FC236}">
                <a16:creationId xmlns:a16="http://schemas.microsoft.com/office/drawing/2014/main" id="{2D300C8E-6B07-28D3-FD87-7DBD1A32778B}"/>
              </a:ext>
            </a:extLst>
          </p:cNvPr>
          <p:cNvSpPr txBox="1">
            <a:spLocks/>
          </p:cNvSpPr>
          <p:nvPr/>
        </p:nvSpPr>
        <p:spPr>
          <a:xfrm>
            <a:off x="362309" y="287618"/>
            <a:ext cx="11447253" cy="7127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900" b="1">
                <a:solidFill>
                  <a:srgbClr val="1A75CF"/>
                </a:solidFill>
                <a:latin typeface="Arial Black" panose="020B0A04020102020204" pitchFamily="34" charset="0"/>
              </a:rPr>
              <a:t>PHILIPS MMS8085B/94 Convertible 80 W Bluetooth Home Theatre: Supervised Modelling.</a:t>
            </a:r>
            <a:endParaRPr lang="en-US" sz="1900" b="1">
              <a:solidFill>
                <a:srgbClr val="1A75CF"/>
              </a:solidFill>
              <a:latin typeface="Arial Black" panose="020B0A04020102020204" pitchFamily="34" charset="0"/>
            </a:endParaRPr>
          </a:p>
        </p:txBody>
      </p:sp>
      <p:sp>
        <p:nvSpPr>
          <p:cNvPr id="5" name="Content Placeholder 4">
            <a:extLst>
              <a:ext uri="{FF2B5EF4-FFF2-40B4-BE49-F238E27FC236}">
                <a16:creationId xmlns:a16="http://schemas.microsoft.com/office/drawing/2014/main" id="{780584A7-91D8-901D-1A9A-D61891855B82}"/>
              </a:ext>
            </a:extLst>
          </p:cNvPr>
          <p:cNvSpPr>
            <a:spLocks noGrp="1"/>
          </p:cNvSpPr>
          <p:nvPr>
            <p:ph idx="1"/>
          </p:nvPr>
        </p:nvSpPr>
        <p:spPr>
          <a:xfrm>
            <a:off x="-3121057" y="-1935949"/>
            <a:ext cx="6027886" cy="1666442"/>
          </a:xfrm>
        </p:spPr>
        <p:txBody>
          <a:bodyPr/>
          <a:lstStyle/>
          <a:p>
            <a:endParaRPr lang="en-US"/>
          </a:p>
          <a:p>
            <a:endParaRPr lang="en-US"/>
          </a:p>
        </p:txBody>
      </p:sp>
      <p:pic>
        <p:nvPicPr>
          <p:cNvPr id="6" name="Picture 5">
            <a:extLst>
              <a:ext uri="{FF2B5EF4-FFF2-40B4-BE49-F238E27FC236}">
                <a16:creationId xmlns:a16="http://schemas.microsoft.com/office/drawing/2014/main" id="{655632BE-C50F-A4C8-BA01-547A09884769}"/>
              </a:ext>
            </a:extLst>
          </p:cNvPr>
          <p:cNvPicPr>
            <a:picLocks noChangeAspect="1"/>
          </p:cNvPicPr>
          <p:nvPr/>
        </p:nvPicPr>
        <p:blipFill rotWithShape="1">
          <a:blip r:embed="rId3">
            <a:clrChange>
              <a:clrFrom>
                <a:srgbClr val="F8F8F8"/>
              </a:clrFrom>
              <a:clrTo>
                <a:srgbClr val="F8F8F8">
                  <a:alpha val="0"/>
                </a:srgbClr>
              </a:clrTo>
            </a:clrChange>
          </a:blip>
          <a:srcRect r="325"/>
          <a:stretch/>
        </p:blipFill>
        <p:spPr>
          <a:xfrm>
            <a:off x="562917" y="1077860"/>
            <a:ext cx="10904710" cy="5056726"/>
          </a:xfrm>
          <a:prstGeom prst="rect">
            <a:avLst/>
          </a:prstGeom>
        </p:spPr>
      </p:pic>
    </p:spTree>
    <p:extLst>
      <p:ext uri="{BB962C8B-B14F-4D97-AF65-F5344CB8AC3E}">
        <p14:creationId xmlns:p14="http://schemas.microsoft.com/office/powerpoint/2010/main" val="3658628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1100B6-3A98-B561-620A-34CEDF35914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D899301-B7A1-B653-4E5F-5672E63B93F9}"/>
              </a:ext>
            </a:extLst>
          </p:cNvPr>
          <p:cNvSpPr/>
          <p:nvPr/>
        </p:nvSpPr>
        <p:spPr>
          <a:xfrm>
            <a:off x="10524226" y="-1"/>
            <a:ext cx="1667774" cy="278861"/>
          </a:xfrm>
          <a:prstGeom prst="rect">
            <a:avLst/>
          </a:prstGeom>
          <a:solidFill>
            <a:srgbClr val="1A75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solidFill>
                <a:effectLst/>
                <a:uLnTx/>
                <a:uFillTx/>
                <a:latin typeface="Calibri" panose="020F0502020204030204"/>
                <a:ea typeface="+mn-ea"/>
                <a:cs typeface="+mn-cs"/>
              </a:rPr>
              <a:t>Supervised Modeling </a:t>
            </a:r>
          </a:p>
        </p:txBody>
      </p:sp>
      <p:sp>
        <p:nvSpPr>
          <p:cNvPr id="34" name="Slide Number Placeholder 3">
            <a:extLst>
              <a:ext uri="{FF2B5EF4-FFF2-40B4-BE49-F238E27FC236}">
                <a16:creationId xmlns:a16="http://schemas.microsoft.com/office/drawing/2014/main" id="{9306275C-C886-6359-2E94-823B617E0218}"/>
              </a:ext>
            </a:extLst>
          </p:cNvPr>
          <p:cNvSpPr txBox="1">
            <a:spLocks/>
          </p:cNvSpPr>
          <p:nvPr/>
        </p:nvSpPr>
        <p:spPr>
          <a:xfrm>
            <a:off x="362309" y="6524587"/>
            <a:ext cx="401217" cy="19374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fld id="{47547CF9-5B10-D24F-A8D7-45A9778164F7}" type="slidenum">
              <a:rPr lang="uk-UA" sz="1100" smtClean="0">
                <a:latin typeface="Arial" panose="020B0604020202020204"/>
              </a:rPr>
              <a:pPr defTabSz="1219170"/>
              <a:t>14</a:t>
            </a:fld>
            <a:endParaRPr lang="uk-UA" sz="1100">
              <a:latin typeface="Arial" panose="020B0604020202020204"/>
            </a:endParaRPr>
          </a:p>
        </p:txBody>
      </p:sp>
      <p:sp>
        <p:nvSpPr>
          <p:cNvPr id="11" name="Title 10">
            <a:extLst>
              <a:ext uri="{FF2B5EF4-FFF2-40B4-BE49-F238E27FC236}">
                <a16:creationId xmlns:a16="http://schemas.microsoft.com/office/drawing/2014/main" id="{2953EC33-B343-A093-4AFC-1F260F2F9490}"/>
              </a:ext>
            </a:extLst>
          </p:cNvPr>
          <p:cNvSpPr>
            <a:spLocks noGrp="1"/>
          </p:cNvSpPr>
          <p:nvPr>
            <p:ph type="title"/>
          </p:nvPr>
        </p:nvSpPr>
        <p:spPr/>
        <p:txBody>
          <a:bodyPr/>
          <a:lstStyle/>
          <a:p>
            <a:br>
              <a:rPr lang="en-US"/>
            </a:br>
            <a:endParaRPr lang="en-US"/>
          </a:p>
        </p:txBody>
      </p:sp>
      <p:sp>
        <p:nvSpPr>
          <p:cNvPr id="12" name="Title 1">
            <a:extLst>
              <a:ext uri="{FF2B5EF4-FFF2-40B4-BE49-F238E27FC236}">
                <a16:creationId xmlns:a16="http://schemas.microsoft.com/office/drawing/2014/main" id="{2D300C8E-6B07-28D3-FD87-7DBD1A32778B}"/>
              </a:ext>
            </a:extLst>
          </p:cNvPr>
          <p:cNvSpPr txBox="1">
            <a:spLocks/>
          </p:cNvSpPr>
          <p:nvPr/>
        </p:nvSpPr>
        <p:spPr>
          <a:xfrm>
            <a:off x="362309" y="287618"/>
            <a:ext cx="11447253" cy="7127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600" b="1">
                <a:solidFill>
                  <a:srgbClr val="1A75CF"/>
                </a:solidFill>
                <a:latin typeface="Arial Black" panose="020B0A04020102020204" pitchFamily="34" charset="0"/>
              </a:rPr>
              <a:t>PHILIPS MMS8085B/94 Convertible 80 W Bluetooth Home Theatre </a:t>
            </a:r>
            <a:r>
              <a:rPr lang="en-US" sz="1600" b="1">
                <a:solidFill>
                  <a:srgbClr val="1A75CF"/>
                </a:solidFill>
                <a:latin typeface="Arial Black" panose="020B0A04020102020204" pitchFamily="34" charset="0"/>
              </a:rPr>
              <a:t>: Among all constructed models, the neural network with no weights demonstrated superior accuracy, reaching 93.15%</a:t>
            </a:r>
          </a:p>
        </p:txBody>
      </p:sp>
      <p:sp>
        <p:nvSpPr>
          <p:cNvPr id="5" name="Content Placeholder 4">
            <a:extLst>
              <a:ext uri="{FF2B5EF4-FFF2-40B4-BE49-F238E27FC236}">
                <a16:creationId xmlns:a16="http://schemas.microsoft.com/office/drawing/2014/main" id="{780584A7-91D8-901D-1A9A-D61891855B82}"/>
              </a:ext>
            </a:extLst>
          </p:cNvPr>
          <p:cNvSpPr>
            <a:spLocks noGrp="1"/>
          </p:cNvSpPr>
          <p:nvPr>
            <p:ph idx="1"/>
          </p:nvPr>
        </p:nvSpPr>
        <p:spPr>
          <a:xfrm>
            <a:off x="-3121057" y="-1935949"/>
            <a:ext cx="6027886" cy="1666442"/>
          </a:xfrm>
        </p:spPr>
        <p:txBody>
          <a:bodyPr/>
          <a:lstStyle/>
          <a:p>
            <a:endParaRPr lang="en-US"/>
          </a:p>
          <a:p>
            <a:endParaRPr lang="en-US"/>
          </a:p>
        </p:txBody>
      </p:sp>
      <p:sp>
        <p:nvSpPr>
          <p:cNvPr id="7" name="TextBox 6">
            <a:extLst>
              <a:ext uri="{FF2B5EF4-FFF2-40B4-BE49-F238E27FC236}">
                <a16:creationId xmlns:a16="http://schemas.microsoft.com/office/drawing/2014/main" id="{AD515439-BD3E-CDC4-5A99-2D4FC5054B54}"/>
              </a:ext>
            </a:extLst>
          </p:cNvPr>
          <p:cNvSpPr txBox="1"/>
          <p:nvPr/>
        </p:nvSpPr>
        <p:spPr>
          <a:xfrm>
            <a:off x="2081941" y="951500"/>
            <a:ext cx="1371600" cy="276999"/>
          </a:xfrm>
          <a:prstGeom prst="rect">
            <a:avLst/>
          </a:prstGeom>
          <a:noFill/>
        </p:spPr>
        <p:txBody>
          <a:bodyPr wrap="square" rtlCol="0">
            <a:spAutoFit/>
          </a:bodyPr>
          <a:lstStyle/>
          <a:p>
            <a:pPr algn="ctr"/>
            <a:r>
              <a:rPr lang="en-US" sz="1200" u="sng">
                <a:solidFill>
                  <a:srgbClr val="1A75CF"/>
                </a:solidFill>
              </a:rPr>
              <a:t>Lift Curve</a:t>
            </a:r>
          </a:p>
        </p:txBody>
      </p:sp>
      <p:pic>
        <p:nvPicPr>
          <p:cNvPr id="9" name="Picture 8">
            <a:extLst>
              <a:ext uri="{FF2B5EF4-FFF2-40B4-BE49-F238E27FC236}">
                <a16:creationId xmlns:a16="http://schemas.microsoft.com/office/drawing/2014/main" id="{4B6C67E4-7816-F602-8F0E-4669FE681084}"/>
              </a:ext>
            </a:extLst>
          </p:cNvPr>
          <p:cNvPicPr>
            <a:picLocks noChangeAspect="1"/>
          </p:cNvPicPr>
          <p:nvPr/>
        </p:nvPicPr>
        <p:blipFill rotWithShape="1">
          <a:blip r:embed="rId3"/>
          <a:srcRect l="1832" t="7201" r="837" b="1705"/>
          <a:stretch/>
        </p:blipFill>
        <p:spPr>
          <a:xfrm>
            <a:off x="550892" y="1247548"/>
            <a:ext cx="4773443" cy="4841911"/>
          </a:xfrm>
          <a:prstGeom prst="rect">
            <a:avLst/>
          </a:prstGeom>
          <a:ln>
            <a:noFill/>
          </a:ln>
          <a:effectLst>
            <a:outerShdw blurRad="292100" dist="139700" dir="2700000" algn="tl" rotWithShape="0">
              <a:srgbClr val="333333">
                <a:alpha val="65000"/>
              </a:srgbClr>
            </a:outerShdw>
          </a:effectLst>
        </p:spPr>
      </p:pic>
      <p:graphicFrame>
        <p:nvGraphicFramePr>
          <p:cNvPr id="6" name="Table 5">
            <a:extLst>
              <a:ext uri="{FF2B5EF4-FFF2-40B4-BE49-F238E27FC236}">
                <a16:creationId xmlns:a16="http://schemas.microsoft.com/office/drawing/2014/main" id="{19B09991-472F-8A38-4B03-E88AEEB9116B}"/>
              </a:ext>
            </a:extLst>
          </p:cNvPr>
          <p:cNvGraphicFramePr>
            <a:graphicFrameLocks noGrp="1"/>
          </p:cNvGraphicFramePr>
          <p:nvPr>
            <p:extLst>
              <p:ext uri="{D42A27DB-BD31-4B8C-83A1-F6EECF244321}">
                <p14:modId xmlns:p14="http://schemas.microsoft.com/office/powerpoint/2010/main" val="289912997"/>
              </p:ext>
            </p:extLst>
          </p:nvPr>
        </p:nvGraphicFramePr>
        <p:xfrm>
          <a:off x="5611643" y="951499"/>
          <a:ext cx="6096357" cy="5134973"/>
        </p:xfrm>
        <a:graphic>
          <a:graphicData uri="http://schemas.openxmlformats.org/drawingml/2006/table">
            <a:tbl>
              <a:tblPr/>
              <a:tblGrid>
                <a:gridCol w="845906">
                  <a:extLst>
                    <a:ext uri="{9D8B030D-6E8A-4147-A177-3AD203B41FA5}">
                      <a16:colId xmlns:a16="http://schemas.microsoft.com/office/drawing/2014/main" val="923703818"/>
                    </a:ext>
                  </a:extLst>
                </a:gridCol>
                <a:gridCol w="1618585">
                  <a:extLst>
                    <a:ext uri="{9D8B030D-6E8A-4147-A177-3AD203B41FA5}">
                      <a16:colId xmlns:a16="http://schemas.microsoft.com/office/drawing/2014/main" val="2096118577"/>
                    </a:ext>
                  </a:extLst>
                </a:gridCol>
                <a:gridCol w="605311">
                  <a:extLst>
                    <a:ext uri="{9D8B030D-6E8A-4147-A177-3AD203B41FA5}">
                      <a16:colId xmlns:a16="http://schemas.microsoft.com/office/drawing/2014/main" val="403445471"/>
                    </a:ext>
                  </a:extLst>
                </a:gridCol>
                <a:gridCol w="605311">
                  <a:extLst>
                    <a:ext uri="{9D8B030D-6E8A-4147-A177-3AD203B41FA5}">
                      <a16:colId xmlns:a16="http://schemas.microsoft.com/office/drawing/2014/main" val="1530263622"/>
                    </a:ext>
                  </a:extLst>
                </a:gridCol>
                <a:gridCol w="605311">
                  <a:extLst>
                    <a:ext uri="{9D8B030D-6E8A-4147-A177-3AD203B41FA5}">
                      <a16:colId xmlns:a16="http://schemas.microsoft.com/office/drawing/2014/main" val="2378141962"/>
                    </a:ext>
                  </a:extLst>
                </a:gridCol>
                <a:gridCol w="605311">
                  <a:extLst>
                    <a:ext uri="{9D8B030D-6E8A-4147-A177-3AD203B41FA5}">
                      <a16:colId xmlns:a16="http://schemas.microsoft.com/office/drawing/2014/main" val="4015061731"/>
                    </a:ext>
                  </a:extLst>
                </a:gridCol>
                <a:gridCol w="605311">
                  <a:extLst>
                    <a:ext uri="{9D8B030D-6E8A-4147-A177-3AD203B41FA5}">
                      <a16:colId xmlns:a16="http://schemas.microsoft.com/office/drawing/2014/main" val="2651106481"/>
                    </a:ext>
                  </a:extLst>
                </a:gridCol>
                <a:gridCol w="605311">
                  <a:extLst>
                    <a:ext uri="{9D8B030D-6E8A-4147-A177-3AD203B41FA5}">
                      <a16:colId xmlns:a16="http://schemas.microsoft.com/office/drawing/2014/main" val="4227458764"/>
                    </a:ext>
                  </a:extLst>
                </a:gridCol>
              </a:tblGrid>
              <a:tr h="282210">
                <a:tc>
                  <a:txBody>
                    <a:bodyPr/>
                    <a:lstStyle/>
                    <a:p>
                      <a:pPr algn="l" fontAlgn="b"/>
                      <a:r>
                        <a:rPr lang="en-US" sz="1100" b="0" i="0" u="none" strike="noStrike">
                          <a:solidFill>
                            <a:srgbClr val="000000"/>
                          </a:solidFill>
                          <a:effectLst/>
                          <a:latin typeface="+mj-lt"/>
                        </a:rPr>
                        <a:t> </a:t>
                      </a:r>
                    </a:p>
                  </a:txBody>
                  <a:tcPr marL="5314" marR="5314" marT="5314" marB="0" anchor="b">
                    <a:lnL>
                      <a:noFill/>
                    </a:lnL>
                    <a:lnR>
                      <a:noFill/>
                    </a:lnR>
                    <a:lnT>
                      <a:noFill/>
                    </a:lnT>
                    <a:lnB w="6350" cap="flat" cmpd="sng" algn="ctr">
                      <a:solidFill>
                        <a:srgbClr val="9DC3E6"/>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mj-lt"/>
                        </a:rPr>
                        <a:t> </a:t>
                      </a:r>
                    </a:p>
                  </a:txBody>
                  <a:tcPr marL="5314" marR="5314" marT="5314" marB="0" anchor="b">
                    <a:lnL>
                      <a:noFill/>
                    </a:lnL>
                    <a:lnR w="6350" cap="flat" cmpd="sng" algn="ctr">
                      <a:solidFill>
                        <a:srgbClr val="9DC3E6"/>
                      </a:solidFill>
                      <a:prstDash val="solid"/>
                      <a:round/>
                      <a:headEnd type="none" w="med" len="med"/>
                      <a:tailEnd type="none" w="med" len="med"/>
                    </a:lnR>
                    <a:lnT>
                      <a:noFill/>
                    </a:lnT>
                    <a:lnB w="6350" cap="flat" cmpd="sng" algn="ctr">
                      <a:solidFill>
                        <a:srgbClr val="9DC3E6"/>
                      </a:solidFill>
                      <a:prstDash val="solid"/>
                      <a:round/>
                      <a:headEnd type="none" w="med" len="med"/>
                      <a:tailEnd type="none" w="med" len="med"/>
                    </a:lnB>
                    <a:noFill/>
                  </a:tcPr>
                </a:tc>
                <a:tc gridSpan="3">
                  <a:txBody>
                    <a:bodyPr/>
                    <a:lstStyle/>
                    <a:p>
                      <a:pPr algn="ctr" rtl="0" fontAlgn="b"/>
                      <a:r>
                        <a:rPr lang="en-US" sz="1100" b="0" i="0" u="none" strike="noStrike">
                          <a:solidFill>
                            <a:srgbClr val="000000"/>
                          </a:solidFill>
                          <a:effectLst/>
                          <a:latin typeface="+mj-lt"/>
                        </a:rPr>
                        <a:t>Miscalculation Rate </a:t>
                      </a:r>
                    </a:p>
                  </a:txBody>
                  <a:tcPr marL="5314" marR="5314" marT="5314" marB="0" anchor="ctr">
                    <a:lnL w="6350" cap="flat" cmpd="sng" algn="ctr">
                      <a:solidFill>
                        <a:srgbClr val="9DC3E6"/>
                      </a:solidFill>
                      <a:prstDash val="solid"/>
                      <a:round/>
                      <a:headEnd type="none" w="med" len="med"/>
                      <a:tailEnd type="none" w="med" len="med"/>
                    </a:lnL>
                    <a:lnR w="6350" cap="flat" cmpd="sng" algn="ctr">
                      <a:solidFill>
                        <a:srgbClr val="9DC3E6"/>
                      </a:solidFill>
                      <a:prstDash val="solid"/>
                      <a:round/>
                      <a:headEnd type="none" w="med" len="med"/>
                      <a:tailEnd type="none" w="med" len="med"/>
                    </a:lnR>
                    <a:lnT w="6350" cap="flat" cmpd="sng" algn="ctr">
                      <a:solidFill>
                        <a:srgbClr val="9DC3E6"/>
                      </a:solidFill>
                      <a:prstDash val="solid"/>
                      <a:round/>
                      <a:headEnd type="none" w="med" len="med"/>
                      <a:tailEnd type="none" w="med" len="med"/>
                    </a:lnT>
                    <a:lnB w="6350" cap="flat" cmpd="sng" algn="ctr">
                      <a:solidFill>
                        <a:srgbClr val="9DC3E6"/>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gridSpan="3">
                  <a:txBody>
                    <a:bodyPr/>
                    <a:lstStyle/>
                    <a:p>
                      <a:pPr algn="ctr" rtl="0" fontAlgn="b"/>
                      <a:r>
                        <a:rPr lang="en-US" sz="1100" b="0" i="0" u="none" strike="noStrike">
                          <a:solidFill>
                            <a:srgbClr val="000000"/>
                          </a:solidFill>
                          <a:effectLst/>
                          <a:latin typeface="+mj-lt"/>
                        </a:rPr>
                        <a:t>ROC </a:t>
                      </a:r>
                    </a:p>
                  </a:txBody>
                  <a:tcPr marL="5314" marR="5314" marT="5314" marB="0" anchor="ctr">
                    <a:lnL w="6350" cap="flat" cmpd="sng" algn="ctr">
                      <a:solidFill>
                        <a:srgbClr val="9DC3E6"/>
                      </a:solidFill>
                      <a:prstDash val="solid"/>
                      <a:round/>
                      <a:headEnd type="none" w="med" len="med"/>
                      <a:tailEnd type="none" w="med" len="med"/>
                    </a:lnL>
                    <a:lnR w="6350" cap="flat" cmpd="sng" algn="ctr">
                      <a:solidFill>
                        <a:srgbClr val="9DC3E6"/>
                      </a:solidFill>
                      <a:prstDash val="solid"/>
                      <a:round/>
                      <a:headEnd type="none" w="med" len="med"/>
                      <a:tailEnd type="none" w="med" len="med"/>
                    </a:lnR>
                    <a:lnT w="6350" cap="flat" cmpd="sng" algn="ctr">
                      <a:solidFill>
                        <a:srgbClr val="9DC3E6"/>
                      </a:solidFill>
                      <a:prstDash val="solid"/>
                      <a:round/>
                      <a:headEnd type="none" w="med" len="med"/>
                      <a:tailEnd type="none" w="med" len="med"/>
                    </a:lnT>
                    <a:lnB w="6350" cap="flat" cmpd="sng" algn="ctr">
                      <a:solidFill>
                        <a:srgbClr val="9DC3E6"/>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77354809"/>
                  </a:ext>
                </a:extLst>
              </a:tr>
              <a:tr h="307295">
                <a:tc>
                  <a:txBody>
                    <a:bodyPr/>
                    <a:lstStyle/>
                    <a:p>
                      <a:pPr algn="ctr" rtl="0" fontAlgn="b"/>
                      <a:r>
                        <a:rPr lang="en-US" sz="1100" b="1" i="0" u="none" strike="noStrike">
                          <a:solidFill>
                            <a:srgbClr val="FFFFFF"/>
                          </a:solidFill>
                          <a:effectLst/>
                          <a:latin typeface="+mj-lt"/>
                        </a:rPr>
                        <a:t>Model </a:t>
                      </a:r>
                    </a:p>
                  </a:txBody>
                  <a:tcPr marL="5314" marR="5314" marT="5314" marB="0" anchor="ctr">
                    <a:lnL w="6350" cap="flat" cmpd="sng" algn="ctr">
                      <a:solidFill>
                        <a:srgbClr val="9DC3E6"/>
                      </a:solidFill>
                      <a:prstDash val="solid"/>
                      <a:round/>
                      <a:headEnd type="none" w="med" len="med"/>
                      <a:tailEnd type="none" w="med" len="med"/>
                    </a:lnL>
                    <a:lnR w="6350" cap="flat" cmpd="sng" algn="ctr">
                      <a:solidFill>
                        <a:srgbClr val="9DC3E6"/>
                      </a:solidFill>
                      <a:prstDash val="solid"/>
                      <a:round/>
                      <a:headEnd type="none" w="med" len="med"/>
                      <a:tailEnd type="none" w="med" len="med"/>
                    </a:lnR>
                    <a:lnT w="6350" cap="flat" cmpd="sng" algn="ctr">
                      <a:solidFill>
                        <a:srgbClr val="9DC3E6"/>
                      </a:solidFill>
                      <a:prstDash val="solid"/>
                      <a:round/>
                      <a:headEnd type="none" w="med" len="med"/>
                      <a:tailEnd type="none" w="med" len="med"/>
                    </a:lnT>
                    <a:lnB w="9525" cap="flat" cmpd="sng" algn="ctr">
                      <a:solidFill>
                        <a:srgbClr val="C00000"/>
                      </a:solidFill>
                      <a:prstDash val="dash"/>
                      <a:round/>
                      <a:headEnd type="none" w="med" len="med"/>
                      <a:tailEnd type="none" w="med" len="med"/>
                    </a:lnB>
                    <a:solidFill>
                      <a:srgbClr val="1A75CF"/>
                    </a:solidFill>
                  </a:tcPr>
                </a:tc>
                <a:tc>
                  <a:txBody>
                    <a:bodyPr/>
                    <a:lstStyle/>
                    <a:p>
                      <a:pPr algn="ctr" rtl="0" fontAlgn="b"/>
                      <a:r>
                        <a:rPr lang="en-US" sz="1100" b="1" i="0" u="none" strike="noStrike">
                          <a:solidFill>
                            <a:srgbClr val="FFFFFF"/>
                          </a:solidFill>
                          <a:effectLst/>
                          <a:latin typeface="+mj-lt"/>
                        </a:rPr>
                        <a:t>Model Description</a:t>
                      </a:r>
                    </a:p>
                  </a:txBody>
                  <a:tcPr marL="5314" marR="5314" marT="5314" marB="0" anchor="ctr">
                    <a:lnL w="6350" cap="flat" cmpd="sng" algn="ctr">
                      <a:solidFill>
                        <a:srgbClr val="9DC3E6"/>
                      </a:solidFill>
                      <a:prstDash val="solid"/>
                      <a:round/>
                      <a:headEnd type="none" w="med" len="med"/>
                      <a:tailEnd type="none" w="med" len="med"/>
                    </a:lnL>
                    <a:lnR w="6350" cap="flat" cmpd="sng" algn="ctr">
                      <a:solidFill>
                        <a:srgbClr val="9DC3E6"/>
                      </a:solidFill>
                      <a:prstDash val="solid"/>
                      <a:round/>
                      <a:headEnd type="none" w="med" len="med"/>
                      <a:tailEnd type="none" w="med" len="med"/>
                    </a:lnR>
                    <a:lnT w="6350" cap="flat" cmpd="sng" algn="ctr">
                      <a:solidFill>
                        <a:srgbClr val="9DC3E6"/>
                      </a:solidFill>
                      <a:prstDash val="solid"/>
                      <a:round/>
                      <a:headEnd type="none" w="med" len="med"/>
                      <a:tailEnd type="none" w="med" len="med"/>
                    </a:lnT>
                    <a:lnB w="9525" cap="flat" cmpd="sng" algn="ctr">
                      <a:solidFill>
                        <a:srgbClr val="C00000"/>
                      </a:solidFill>
                      <a:prstDash val="dash"/>
                      <a:round/>
                      <a:headEnd type="none" w="med" len="med"/>
                      <a:tailEnd type="none" w="med" len="med"/>
                    </a:lnB>
                    <a:solidFill>
                      <a:srgbClr val="1A75CF"/>
                    </a:solidFill>
                  </a:tcPr>
                </a:tc>
                <a:tc>
                  <a:txBody>
                    <a:bodyPr/>
                    <a:lstStyle/>
                    <a:p>
                      <a:pPr algn="ctr" rtl="0" fontAlgn="b"/>
                      <a:r>
                        <a:rPr lang="en-US" sz="1100" b="1" i="0" u="none" strike="noStrike">
                          <a:solidFill>
                            <a:srgbClr val="FFFFFF"/>
                          </a:solidFill>
                          <a:effectLst/>
                          <a:latin typeface="+mj-lt"/>
                        </a:rPr>
                        <a:t>Train </a:t>
                      </a:r>
                    </a:p>
                  </a:txBody>
                  <a:tcPr marL="5314" marR="5314" marT="5314" marB="0" anchor="ctr">
                    <a:lnL w="6350" cap="flat" cmpd="sng" algn="ctr">
                      <a:solidFill>
                        <a:srgbClr val="9DC3E6"/>
                      </a:solidFill>
                      <a:prstDash val="solid"/>
                      <a:round/>
                      <a:headEnd type="none" w="med" len="med"/>
                      <a:tailEnd type="none" w="med" len="med"/>
                    </a:lnL>
                    <a:lnR w="6350" cap="flat" cmpd="sng" algn="ctr">
                      <a:solidFill>
                        <a:srgbClr val="9DC3E6"/>
                      </a:solidFill>
                      <a:prstDash val="solid"/>
                      <a:round/>
                      <a:headEnd type="none" w="med" len="med"/>
                      <a:tailEnd type="none" w="med" len="med"/>
                    </a:lnR>
                    <a:lnT w="6350" cap="flat" cmpd="sng" algn="ctr">
                      <a:solidFill>
                        <a:srgbClr val="9DC3E6"/>
                      </a:solidFill>
                      <a:prstDash val="solid"/>
                      <a:round/>
                      <a:headEnd type="none" w="med" len="med"/>
                      <a:tailEnd type="none" w="med" len="med"/>
                    </a:lnT>
                    <a:lnB w="9525" cap="flat" cmpd="sng" algn="ctr">
                      <a:solidFill>
                        <a:srgbClr val="C00000"/>
                      </a:solidFill>
                      <a:prstDash val="dash"/>
                      <a:round/>
                      <a:headEnd type="none" w="med" len="med"/>
                      <a:tailEnd type="none" w="med" len="med"/>
                    </a:lnB>
                    <a:solidFill>
                      <a:srgbClr val="1A75CF"/>
                    </a:solidFill>
                  </a:tcPr>
                </a:tc>
                <a:tc>
                  <a:txBody>
                    <a:bodyPr/>
                    <a:lstStyle/>
                    <a:p>
                      <a:pPr algn="ctr" rtl="0" fontAlgn="b"/>
                      <a:r>
                        <a:rPr lang="en-US" sz="1100" b="1" i="0" u="none" strike="noStrike">
                          <a:solidFill>
                            <a:srgbClr val="FFFFFF"/>
                          </a:solidFill>
                          <a:effectLst/>
                          <a:latin typeface="+mj-lt"/>
                        </a:rPr>
                        <a:t>Valid</a:t>
                      </a:r>
                    </a:p>
                  </a:txBody>
                  <a:tcPr marL="5314" marR="5314" marT="5314" marB="0" anchor="ctr">
                    <a:lnL w="6350" cap="flat" cmpd="sng" algn="ctr">
                      <a:solidFill>
                        <a:srgbClr val="9DC3E6"/>
                      </a:solidFill>
                      <a:prstDash val="solid"/>
                      <a:round/>
                      <a:headEnd type="none" w="med" len="med"/>
                      <a:tailEnd type="none" w="med" len="med"/>
                    </a:lnL>
                    <a:lnR w="6350" cap="flat" cmpd="sng" algn="ctr">
                      <a:solidFill>
                        <a:srgbClr val="9DC3E6"/>
                      </a:solidFill>
                      <a:prstDash val="solid"/>
                      <a:round/>
                      <a:headEnd type="none" w="med" len="med"/>
                      <a:tailEnd type="none" w="med" len="med"/>
                    </a:lnR>
                    <a:lnT w="6350" cap="flat" cmpd="sng" algn="ctr">
                      <a:solidFill>
                        <a:srgbClr val="9DC3E6"/>
                      </a:solidFill>
                      <a:prstDash val="solid"/>
                      <a:round/>
                      <a:headEnd type="none" w="med" len="med"/>
                      <a:tailEnd type="none" w="med" len="med"/>
                    </a:lnT>
                    <a:lnB w="9525" cap="flat" cmpd="sng" algn="ctr">
                      <a:solidFill>
                        <a:srgbClr val="C00000"/>
                      </a:solidFill>
                      <a:prstDash val="dash"/>
                      <a:round/>
                      <a:headEnd type="none" w="med" len="med"/>
                      <a:tailEnd type="none" w="med" len="med"/>
                    </a:lnB>
                    <a:solidFill>
                      <a:srgbClr val="1A75CF"/>
                    </a:solidFill>
                  </a:tcPr>
                </a:tc>
                <a:tc>
                  <a:txBody>
                    <a:bodyPr/>
                    <a:lstStyle/>
                    <a:p>
                      <a:pPr algn="ctr" rtl="0" fontAlgn="b"/>
                      <a:r>
                        <a:rPr lang="en-US" sz="1100" b="1" i="0" u="none" strike="noStrike">
                          <a:solidFill>
                            <a:srgbClr val="FFFFFF"/>
                          </a:solidFill>
                          <a:effectLst/>
                          <a:latin typeface="+mj-lt"/>
                        </a:rPr>
                        <a:t>Test</a:t>
                      </a:r>
                    </a:p>
                  </a:txBody>
                  <a:tcPr marL="5314" marR="5314" marT="5314" marB="0" anchor="ctr">
                    <a:lnL w="6350" cap="flat" cmpd="sng" algn="ctr">
                      <a:solidFill>
                        <a:srgbClr val="9DC3E6"/>
                      </a:solidFill>
                      <a:prstDash val="solid"/>
                      <a:round/>
                      <a:headEnd type="none" w="med" len="med"/>
                      <a:tailEnd type="none" w="med" len="med"/>
                    </a:lnL>
                    <a:lnR w="6350" cap="flat" cmpd="sng" algn="ctr">
                      <a:solidFill>
                        <a:srgbClr val="9DC3E6"/>
                      </a:solidFill>
                      <a:prstDash val="solid"/>
                      <a:round/>
                      <a:headEnd type="none" w="med" len="med"/>
                      <a:tailEnd type="none" w="med" len="med"/>
                    </a:lnR>
                    <a:lnT w="6350" cap="flat" cmpd="sng" algn="ctr">
                      <a:solidFill>
                        <a:srgbClr val="9DC3E6"/>
                      </a:solidFill>
                      <a:prstDash val="solid"/>
                      <a:round/>
                      <a:headEnd type="none" w="med" len="med"/>
                      <a:tailEnd type="none" w="med" len="med"/>
                    </a:lnT>
                    <a:lnB w="9525" cap="flat" cmpd="sng" algn="ctr">
                      <a:solidFill>
                        <a:srgbClr val="C00000"/>
                      </a:solidFill>
                      <a:prstDash val="dash"/>
                      <a:round/>
                      <a:headEnd type="none" w="med" len="med"/>
                      <a:tailEnd type="none" w="med" len="med"/>
                    </a:lnB>
                    <a:solidFill>
                      <a:srgbClr val="1A75CF"/>
                    </a:solidFill>
                  </a:tcPr>
                </a:tc>
                <a:tc>
                  <a:txBody>
                    <a:bodyPr/>
                    <a:lstStyle/>
                    <a:p>
                      <a:pPr algn="ctr" rtl="0" fontAlgn="b"/>
                      <a:r>
                        <a:rPr lang="en-US" sz="1100" b="1" i="0" u="none" strike="noStrike">
                          <a:solidFill>
                            <a:srgbClr val="FFFFFF"/>
                          </a:solidFill>
                          <a:effectLst/>
                          <a:latin typeface="+mj-lt"/>
                        </a:rPr>
                        <a:t>Train </a:t>
                      </a:r>
                    </a:p>
                  </a:txBody>
                  <a:tcPr marL="5314" marR="5314" marT="5314" marB="0" anchor="ctr">
                    <a:lnL w="6350" cap="flat" cmpd="sng" algn="ctr">
                      <a:solidFill>
                        <a:srgbClr val="9DC3E6"/>
                      </a:solidFill>
                      <a:prstDash val="solid"/>
                      <a:round/>
                      <a:headEnd type="none" w="med" len="med"/>
                      <a:tailEnd type="none" w="med" len="med"/>
                    </a:lnL>
                    <a:lnR w="6350" cap="flat" cmpd="sng" algn="ctr">
                      <a:solidFill>
                        <a:srgbClr val="9DC3E6"/>
                      </a:solidFill>
                      <a:prstDash val="solid"/>
                      <a:round/>
                      <a:headEnd type="none" w="med" len="med"/>
                      <a:tailEnd type="none" w="med" len="med"/>
                    </a:lnR>
                    <a:lnT w="6350" cap="flat" cmpd="sng" algn="ctr">
                      <a:solidFill>
                        <a:srgbClr val="9DC3E6"/>
                      </a:solidFill>
                      <a:prstDash val="solid"/>
                      <a:round/>
                      <a:headEnd type="none" w="med" len="med"/>
                      <a:tailEnd type="none" w="med" len="med"/>
                    </a:lnT>
                    <a:lnB w="9525" cap="flat" cmpd="sng" algn="ctr">
                      <a:solidFill>
                        <a:srgbClr val="C00000"/>
                      </a:solidFill>
                      <a:prstDash val="dash"/>
                      <a:round/>
                      <a:headEnd type="none" w="med" len="med"/>
                      <a:tailEnd type="none" w="med" len="med"/>
                    </a:lnB>
                    <a:solidFill>
                      <a:srgbClr val="1A75CF"/>
                    </a:solidFill>
                  </a:tcPr>
                </a:tc>
                <a:tc>
                  <a:txBody>
                    <a:bodyPr/>
                    <a:lstStyle/>
                    <a:p>
                      <a:pPr algn="ctr" rtl="0" fontAlgn="b"/>
                      <a:r>
                        <a:rPr lang="en-US" sz="1100" b="1" i="0" u="none" strike="noStrike">
                          <a:solidFill>
                            <a:srgbClr val="FFFFFF"/>
                          </a:solidFill>
                          <a:effectLst/>
                          <a:latin typeface="+mj-lt"/>
                        </a:rPr>
                        <a:t>Valid</a:t>
                      </a:r>
                    </a:p>
                  </a:txBody>
                  <a:tcPr marL="5314" marR="5314" marT="5314" marB="0" anchor="ctr">
                    <a:lnL w="6350" cap="flat" cmpd="sng" algn="ctr">
                      <a:solidFill>
                        <a:srgbClr val="9DC3E6"/>
                      </a:solidFill>
                      <a:prstDash val="solid"/>
                      <a:round/>
                      <a:headEnd type="none" w="med" len="med"/>
                      <a:tailEnd type="none" w="med" len="med"/>
                    </a:lnL>
                    <a:lnR w="6350" cap="flat" cmpd="sng" algn="ctr">
                      <a:solidFill>
                        <a:srgbClr val="9DC3E6"/>
                      </a:solidFill>
                      <a:prstDash val="solid"/>
                      <a:round/>
                      <a:headEnd type="none" w="med" len="med"/>
                      <a:tailEnd type="none" w="med" len="med"/>
                    </a:lnR>
                    <a:lnT w="6350" cap="flat" cmpd="sng" algn="ctr">
                      <a:solidFill>
                        <a:srgbClr val="9DC3E6"/>
                      </a:solidFill>
                      <a:prstDash val="solid"/>
                      <a:round/>
                      <a:headEnd type="none" w="med" len="med"/>
                      <a:tailEnd type="none" w="med" len="med"/>
                    </a:lnT>
                    <a:lnB w="9525" cap="flat" cmpd="sng" algn="ctr">
                      <a:solidFill>
                        <a:srgbClr val="C00000"/>
                      </a:solidFill>
                      <a:prstDash val="dash"/>
                      <a:round/>
                      <a:headEnd type="none" w="med" len="med"/>
                      <a:tailEnd type="none" w="med" len="med"/>
                    </a:lnB>
                    <a:solidFill>
                      <a:srgbClr val="1A75CF"/>
                    </a:solidFill>
                  </a:tcPr>
                </a:tc>
                <a:tc>
                  <a:txBody>
                    <a:bodyPr/>
                    <a:lstStyle/>
                    <a:p>
                      <a:pPr algn="ctr" rtl="0" fontAlgn="b"/>
                      <a:r>
                        <a:rPr lang="en-US" sz="1100" b="1" i="0" u="none" strike="noStrike">
                          <a:solidFill>
                            <a:srgbClr val="FFFFFF"/>
                          </a:solidFill>
                          <a:effectLst/>
                          <a:latin typeface="+mj-lt"/>
                        </a:rPr>
                        <a:t>Test</a:t>
                      </a:r>
                    </a:p>
                  </a:txBody>
                  <a:tcPr marL="5314" marR="5314" marT="5314" marB="0" anchor="ctr">
                    <a:lnL w="6350" cap="flat" cmpd="sng" algn="ctr">
                      <a:solidFill>
                        <a:srgbClr val="9DC3E6"/>
                      </a:solidFill>
                      <a:prstDash val="solid"/>
                      <a:round/>
                      <a:headEnd type="none" w="med" len="med"/>
                      <a:tailEnd type="none" w="med" len="med"/>
                    </a:lnL>
                    <a:lnR w="6350" cap="flat" cmpd="sng" algn="ctr">
                      <a:solidFill>
                        <a:srgbClr val="9DC3E6"/>
                      </a:solidFill>
                      <a:prstDash val="solid"/>
                      <a:round/>
                      <a:headEnd type="none" w="med" len="med"/>
                      <a:tailEnd type="none" w="med" len="med"/>
                    </a:lnR>
                    <a:lnT w="6350" cap="flat" cmpd="sng" algn="ctr">
                      <a:solidFill>
                        <a:srgbClr val="9DC3E6"/>
                      </a:solidFill>
                      <a:prstDash val="solid"/>
                      <a:round/>
                      <a:headEnd type="none" w="med" len="med"/>
                      <a:tailEnd type="none" w="med" len="med"/>
                    </a:lnT>
                    <a:lnB w="9525" cap="flat" cmpd="sng" algn="ctr">
                      <a:solidFill>
                        <a:srgbClr val="C00000"/>
                      </a:solidFill>
                      <a:prstDash val="dash"/>
                      <a:round/>
                      <a:headEnd type="none" w="med" len="med"/>
                      <a:tailEnd type="none" w="med" len="med"/>
                    </a:lnB>
                    <a:solidFill>
                      <a:srgbClr val="1A75CF"/>
                    </a:solidFill>
                  </a:tcPr>
                </a:tc>
                <a:extLst>
                  <a:ext uri="{0D108BD9-81ED-4DB2-BD59-A6C34878D82A}">
                    <a16:rowId xmlns:a16="http://schemas.microsoft.com/office/drawing/2014/main" val="271935784"/>
                  </a:ext>
                </a:extLst>
              </a:tr>
              <a:tr h="378789">
                <a:tc>
                  <a:txBody>
                    <a:bodyPr/>
                    <a:lstStyle/>
                    <a:p>
                      <a:pPr algn="l" rtl="0" fontAlgn="ctr"/>
                      <a:r>
                        <a:rPr lang="en-US" sz="1100" b="0" i="0" u="none" strike="noStrike">
                          <a:solidFill>
                            <a:srgbClr val="000000"/>
                          </a:solidFill>
                          <a:effectLst/>
                          <a:latin typeface="+mj-lt"/>
                        </a:rPr>
                        <a:t>Neural4</a:t>
                      </a:r>
                    </a:p>
                  </a:txBody>
                  <a:tcPr marL="5314" marR="5314" marT="5314" marB="0" anchor="ctr">
                    <a:lnL w="9525" cap="flat" cmpd="sng" algn="ctr">
                      <a:solidFill>
                        <a:srgbClr val="C00000"/>
                      </a:solidFill>
                      <a:prstDash val="dash"/>
                      <a:round/>
                      <a:headEnd type="none" w="med" len="med"/>
                      <a:tailEnd type="none" w="med" len="med"/>
                    </a:lnL>
                    <a:lnR w="6350" cap="flat" cmpd="sng" algn="ctr">
                      <a:solidFill>
                        <a:srgbClr val="44B3E1"/>
                      </a:solidFill>
                      <a:prstDash val="solid"/>
                      <a:round/>
                      <a:headEnd type="none" w="med" len="med"/>
                      <a:tailEnd type="none" w="med" len="med"/>
                    </a:lnR>
                    <a:lnT w="9525" cap="flat" cmpd="sng" algn="ctr">
                      <a:solidFill>
                        <a:srgbClr val="C00000"/>
                      </a:solidFill>
                      <a:prstDash val="dash"/>
                      <a:round/>
                      <a:headEnd type="none" w="med" len="med"/>
                      <a:tailEnd type="none" w="med" len="med"/>
                    </a:lnT>
                    <a:lnB w="9525" cap="flat" cmpd="sng" algn="ctr">
                      <a:solidFill>
                        <a:srgbClr val="C00000"/>
                      </a:solidFill>
                      <a:prstDash val="dash"/>
                      <a:round/>
                      <a:headEnd type="none" w="med" len="med"/>
                      <a:tailEnd type="none" w="med" len="med"/>
                    </a:lnB>
                    <a:noFill/>
                  </a:tcPr>
                </a:tc>
                <a:tc>
                  <a:txBody>
                    <a:bodyPr/>
                    <a:lstStyle/>
                    <a:p>
                      <a:pPr algn="l" rtl="0" fontAlgn="ctr"/>
                      <a:r>
                        <a:rPr lang="en-US" sz="1100" b="0" i="0" u="none" strike="noStrike">
                          <a:solidFill>
                            <a:srgbClr val="000000"/>
                          </a:solidFill>
                          <a:effectLst/>
                          <a:latin typeface="+mj-lt"/>
                        </a:rPr>
                        <a:t>Neural Network Mutual Info</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9525" cap="flat" cmpd="sng" algn="ctr">
                      <a:solidFill>
                        <a:srgbClr val="C00000"/>
                      </a:solidFill>
                      <a:prstDash val="dash"/>
                      <a:round/>
                      <a:headEnd type="none" w="med" len="med"/>
                      <a:tailEnd type="none" w="med" len="med"/>
                    </a:lnT>
                    <a:lnB w="9525" cap="flat" cmpd="sng" algn="ctr">
                      <a:solidFill>
                        <a:srgbClr val="C00000"/>
                      </a:solidFill>
                      <a:prstDash val="dash"/>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5.83%</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9525" cap="flat" cmpd="sng" algn="ctr">
                      <a:solidFill>
                        <a:srgbClr val="C00000"/>
                      </a:solidFill>
                      <a:prstDash val="dash"/>
                      <a:round/>
                      <a:headEnd type="none" w="med" len="med"/>
                      <a:tailEnd type="none" w="med" len="med"/>
                    </a:lnT>
                    <a:lnB w="9525" cap="flat" cmpd="sng" algn="ctr">
                      <a:solidFill>
                        <a:srgbClr val="C00000"/>
                      </a:solidFill>
                      <a:prstDash val="dash"/>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6.94%</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9525" cap="flat" cmpd="sng" algn="ctr">
                      <a:solidFill>
                        <a:srgbClr val="C00000"/>
                      </a:solidFill>
                      <a:prstDash val="dash"/>
                      <a:round/>
                      <a:headEnd type="none" w="med" len="med"/>
                      <a:tailEnd type="none" w="med" len="med"/>
                    </a:lnT>
                    <a:lnB w="9525" cap="flat" cmpd="sng" algn="ctr">
                      <a:solidFill>
                        <a:srgbClr val="C00000"/>
                      </a:solidFill>
                      <a:prstDash val="dash"/>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7.26%</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9525" cap="flat" cmpd="sng" algn="ctr">
                      <a:solidFill>
                        <a:srgbClr val="C00000"/>
                      </a:solidFill>
                      <a:prstDash val="dash"/>
                      <a:round/>
                      <a:headEnd type="none" w="med" len="med"/>
                      <a:tailEnd type="none" w="med" len="med"/>
                    </a:lnT>
                    <a:lnB w="9525" cap="flat" cmpd="sng" algn="ctr">
                      <a:solidFill>
                        <a:srgbClr val="C00000"/>
                      </a:solidFill>
                      <a:prstDash val="dash"/>
                      <a:round/>
                      <a:headEnd type="none" w="med" len="med"/>
                      <a:tailEnd type="none" w="med" len="med"/>
                    </a:lnB>
                    <a:solidFill>
                      <a:srgbClr val="B1D47F"/>
                    </a:solidFill>
                  </a:tcPr>
                </a:tc>
                <a:tc>
                  <a:txBody>
                    <a:bodyPr/>
                    <a:lstStyle/>
                    <a:p>
                      <a:pPr algn="ctr" rtl="0" fontAlgn="ctr"/>
                      <a:r>
                        <a:rPr lang="en-US" sz="1100" b="0" i="0" u="none" strike="noStrike">
                          <a:solidFill>
                            <a:srgbClr val="000000"/>
                          </a:solidFill>
                          <a:effectLst/>
                          <a:latin typeface="+mj-lt"/>
                        </a:rPr>
                        <a:t>98.90%</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9525" cap="flat" cmpd="sng" algn="ctr">
                      <a:solidFill>
                        <a:srgbClr val="C00000"/>
                      </a:solidFill>
                      <a:prstDash val="dash"/>
                      <a:round/>
                      <a:headEnd type="none" w="med" len="med"/>
                      <a:tailEnd type="none" w="med" len="med"/>
                    </a:lnT>
                    <a:lnB w="9525" cap="flat" cmpd="sng" algn="ctr">
                      <a:solidFill>
                        <a:srgbClr val="C00000"/>
                      </a:solidFill>
                      <a:prstDash val="dash"/>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96.10%</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9525" cap="flat" cmpd="sng" algn="ctr">
                      <a:solidFill>
                        <a:srgbClr val="C00000"/>
                      </a:solidFill>
                      <a:prstDash val="dash"/>
                      <a:round/>
                      <a:headEnd type="none" w="med" len="med"/>
                      <a:tailEnd type="none" w="med" len="med"/>
                    </a:lnT>
                    <a:lnB w="9525" cap="flat" cmpd="sng" algn="ctr">
                      <a:solidFill>
                        <a:srgbClr val="C00000"/>
                      </a:solidFill>
                      <a:prstDash val="dash"/>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97.40%</a:t>
                      </a:r>
                    </a:p>
                  </a:txBody>
                  <a:tcPr marL="5314" marR="5314" marT="5314" marB="0" anchor="ctr">
                    <a:lnL w="6350" cap="flat" cmpd="sng" algn="ctr">
                      <a:solidFill>
                        <a:srgbClr val="44B3E1"/>
                      </a:solidFill>
                      <a:prstDash val="solid"/>
                      <a:round/>
                      <a:headEnd type="none" w="med" len="med"/>
                      <a:tailEnd type="none" w="med" len="med"/>
                    </a:lnL>
                    <a:lnR w="9525" cap="flat" cmpd="sng" algn="ctr">
                      <a:solidFill>
                        <a:srgbClr val="C00000"/>
                      </a:solidFill>
                      <a:prstDash val="dash"/>
                      <a:round/>
                      <a:headEnd type="none" w="med" len="med"/>
                      <a:tailEnd type="none" w="med" len="med"/>
                    </a:lnR>
                    <a:lnT w="9525" cap="flat" cmpd="sng" algn="ctr">
                      <a:solidFill>
                        <a:srgbClr val="C00000"/>
                      </a:solidFill>
                      <a:prstDash val="dash"/>
                      <a:round/>
                      <a:headEnd type="none" w="med" len="med"/>
                      <a:tailEnd type="none" w="med" len="med"/>
                    </a:lnT>
                    <a:lnB w="9525" cap="flat" cmpd="sng" algn="ctr">
                      <a:solidFill>
                        <a:srgbClr val="C00000"/>
                      </a:solidFill>
                      <a:prstDash val="dash"/>
                      <a:round/>
                      <a:headEnd type="none" w="med" len="med"/>
                      <a:tailEnd type="none" w="med" len="med"/>
                    </a:lnB>
                    <a:solidFill>
                      <a:srgbClr val="63BE7B"/>
                    </a:solidFill>
                  </a:tcPr>
                </a:tc>
                <a:extLst>
                  <a:ext uri="{0D108BD9-81ED-4DB2-BD59-A6C34878D82A}">
                    <a16:rowId xmlns:a16="http://schemas.microsoft.com/office/drawing/2014/main" val="3601876636"/>
                  </a:ext>
                </a:extLst>
              </a:tr>
              <a:tr h="378789">
                <a:tc>
                  <a:txBody>
                    <a:bodyPr/>
                    <a:lstStyle/>
                    <a:p>
                      <a:pPr algn="l" rtl="0" fontAlgn="ctr"/>
                      <a:r>
                        <a:rPr lang="en-US" sz="1100" b="0" i="0" u="none" strike="noStrike">
                          <a:solidFill>
                            <a:srgbClr val="000000"/>
                          </a:solidFill>
                          <a:effectLst/>
                          <a:latin typeface="+mj-lt"/>
                        </a:rPr>
                        <a:t>Neural3</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9525" cap="flat" cmpd="sng" algn="ctr">
                      <a:solidFill>
                        <a:srgbClr val="C00000"/>
                      </a:solidFill>
                      <a:prstDash val="dash"/>
                      <a:round/>
                      <a:headEnd type="none" w="med" len="med"/>
                      <a:tailEnd type="none" w="med" len="med"/>
                    </a:lnT>
                    <a:lnB w="9525" cap="flat" cmpd="sng" algn="ctr">
                      <a:solidFill>
                        <a:srgbClr val="C00000"/>
                      </a:solidFill>
                      <a:prstDash val="dash"/>
                      <a:round/>
                      <a:headEnd type="none" w="med" len="med"/>
                      <a:tailEnd type="none" w="med" len="med"/>
                    </a:lnB>
                    <a:noFill/>
                  </a:tcPr>
                </a:tc>
                <a:tc>
                  <a:txBody>
                    <a:bodyPr/>
                    <a:lstStyle/>
                    <a:p>
                      <a:pPr algn="l" rtl="0" fontAlgn="ctr"/>
                      <a:r>
                        <a:rPr lang="en-US" sz="1100" b="0" i="0" u="none" strike="noStrike">
                          <a:solidFill>
                            <a:srgbClr val="000000"/>
                          </a:solidFill>
                          <a:effectLst/>
                          <a:latin typeface="+mj-lt"/>
                        </a:rPr>
                        <a:t>Neural Network No weight</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9525" cap="flat" cmpd="sng" algn="ctr">
                      <a:solidFill>
                        <a:srgbClr val="C00000"/>
                      </a:solidFill>
                      <a:prstDash val="dash"/>
                      <a:round/>
                      <a:headEnd type="none" w="med" len="med"/>
                      <a:tailEnd type="none" w="med" len="med"/>
                    </a:lnT>
                    <a:lnB w="9525" cap="flat" cmpd="sng" algn="ctr">
                      <a:solidFill>
                        <a:srgbClr val="C00000"/>
                      </a:solidFill>
                      <a:prstDash val="dash"/>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4.88%</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9525" cap="flat" cmpd="sng" algn="ctr">
                      <a:solidFill>
                        <a:srgbClr val="C00000"/>
                      </a:solidFill>
                      <a:prstDash val="dash"/>
                      <a:round/>
                      <a:headEnd type="none" w="med" len="med"/>
                      <a:tailEnd type="none" w="med" len="med"/>
                    </a:lnT>
                    <a:lnB w="9525" cap="flat" cmpd="sng" algn="ctr">
                      <a:solidFill>
                        <a:srgbClr val="C00000"/>
                      </a:solidFill>
                      <a:prstDash val="dash"/>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6.53%</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9525" cap="flat" cmpd="sng" algn="ctr">
                      <a:solidFill>
                        <a:srgbClr val="C00000"/>
                      </a:solidFill>
                      <a:prstDash val="dash"/>
                      <a:round/>
                      <a:headEnd type="none" w="med" len="med"/>
                      <a:tailEnd type="none" w="med" len="med"/>
                    </a:lnT>
                    <a:lnB w="9525" cap="flat" cmpd="sng" algn="ctr">
                      <a:solidFill>
                        <a:srgbClr val="C00000"/>
                      </a:solidFill>
                      <a:prstDash val="dash"/>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6.85%</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9525" cap="flat" cmpd="sng" algn="ctr">
                      <a:solidFill>
                        <a:srgbClr val="C00000"/>
                      </a:solidFill>
                      <a:prstDash val="dash"/>
                      <a:round/>
                      <a:headEnd type="none" w="med" len="med"/>
                      <a:tailEnd type="none" w="med" len="med"/>
                    </a:lnT>
                    <a:lnB w="9525" cap="flat" cmpd="sng" algn="ctr">
                      <a:solidFill>
                        <a:srgbClr val="C00000"/>
                      </a:solidFill>
                      <a:prstDash val="dash"/>
                      <a:round/>
                      <a:headEnd type="none" w="med" len="med"/>
                      <a:tailEnd type="none" w="med" len="med"/>
                    </a:lnB>
                    <a:solidFill>
                      <a:srgbClr val="63BE7B"/>
                    </a:solidFill>
                  </a:tcPr>
                </a:tc>
                <a:tc>
                  <a:txBody>
                    <a:bodyPr/>
                    <a:lstStyle/>
                    <a:p>
                      <a:pPr algn="ctr" rtl="0" fontAlgn="ctr"/>
                      <a:r>
                        <a:rPr lang="en-US" sz="1100" b="0" i="0" u="none" strike="noStrike">
                          <a:solidFill>
                            <a:srgbClr val="000000"/>
                          </a:solidFill>
                          <a:effectLst/>
                          <a:latin typeface="+mj-lt"/>
                        </a:rPr>
                        <a:t>99.00%</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9525" cap="flat" cmpd="sng" algn="ctr">
                      <a:solidFill>
                        <a:srgbClr val="C00000"/>
                      </a:solidFill>
                      <a:prstDash val="dash"/>
                      <a:round/>
                      <a:headEnd type="none" w="med" len="med"/>
                      <a:tailEnd type="none" w="med" len="med"/>
                    </a:lnT>
                    <a:lnB w="9525" cap="flat" cmpd="sng" algn="ctr">
                      <a:solidFill>
                        <a:srgbClr val="C00000"/>
                      </a:solidFill>
                      <a:prstDash val="dash"/>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96.00%</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9525" cap="flat" cmpd="sng" algn="ctr">
                      <a:solidFill>
                        <a:srgbClr val="C00000"/>
                      </a:solidFill>
                      <a:prstDash val="dash"/>
                      <a:round/>
                      <a:headEnd type="none" w="med" len="med"/>
                      <a:tailEnd type="none" w="med" len="med"/>
                    </a:lnT>
                    <a:lnB w="9525" cap="flat" cmpd="sng" algn="ctr">
                      <a:solidFill>
                        <a:srgbClr val="C00000"/>
                      </a:solidFill>
                      <a:prstDash val="dash"/>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97.30%</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9525" cap="flat" cmpd="sng" algn="ctr">
                      <a:solidFill>
                        <a:srgbClr val="C00000"/>
                      </a:solidFill>
                      <a:prstDash val="dash"/>
                      <a:round/>
                      <a:headEnd type="none" w="med" len="med"/>
                      <a:tailEnd type="none" w="med" len="med"/>
                    </a:lnT>
                    <a:lnB w="9525" cap="flat" cmpd="sng" algn="ctr">
                      <a:solidFill>
                        <a:srgbClr val="C00000"/>
                      </a:solidFill>
                      <a:prstDash val="dash"/>
                      <a:round/>
                      <a:headEnd type="none" w="med" len="med"/>
                      <a:tailEnd type="none" w="med" len="med"/>
                    </a:lnB>
                    <a:solidFill>
                      <a:srgbClr val="6BC17C"/>
                    </a:solidFill>
                  </a:tcPr>
                </a:tc>
                <a:extLst>
                  <a:ext uri="{0D108BD9-81ED-4DB2-BD59-A6C34878D82A}">
                    <a16:rowId xmlns:a16="http://schemas.microsoft.com/office/drawing/2014/main" val="326745382"/>
                  </a:ext>
                </a:extLst>
              </a:tr>
              <a:tr h="378789">
                <a:tc>
                  <a:txBody>
                    <a:bodyPr/>
                    <a:lstStyle/>
                    <a:p>
                      <a:pPr algn="l" rtl="0" fontAlgn="ctr"/>
                      <a:r>
                        <a:rPr lang="en-US" sz="1100" b="0" i="0" u="none" strike="noStrike">
                          <a:solidFill>
                            <a:srgbClr val="000000"/>
                          </a:solidFill>
                          <a:effectLst/>
                          <a:latin typeface="+mj-lt"/>
                        </a:rPr>
                        <a:t>Reg2</a:t>
                      </a:r>
                    </a:p>
                  </a:txBody>
                  <a:tcPr marL="5314" marR="5314" marT="5314" marB="0" anchor="ctr">
                    <a:lnL w="9525" cap="flat" cmpd="sng" algn="ctr">
                      <a:solidFill>
                        <a:srgbClr val="C00000"/>
                      </a:solidFill>
                      <a:prstDash val="dash"/>
                      <a:round/>
                      <a:headEnd type="none" w="med" len="med"/>
                      <a:tailEnd type="none" w="med" len="med"/>
                    </a:lnL>
                    <a:lnR w="6350" cap="flat" cmpd="sng" algn="ctr">
                      <a:solidFill>
                        <a:srgbClr val="44B3E1"/>
                      </a:solidFill>
                      <a:prstDash val="solid"/>
                      <a:round/>
                      <a:headEnd type="none" w="med" len="med"/>
                      <a:tailEnd type="none" w="med" len="med"/>
                    </a:lnR>
                    <a:lnT w="9525" cap="flat" cmpd="sng" algn="ctr">
                      <a:solidFill>
                        <a:srgbClr val="C00000"/>
                      </a:solidFill>
                      <a:prstDash val="dash"/>
                      <a:round/>
                      <a:headEnd type="none" w="med" len="med"/>
                      <a:tailEnd type="none" w="med" len="med"/>
                    </a:lnT>
                    <a:lnB w="9525" cap="flat" cmpd="sng" algn="ctr">
                      <a:solidFill>
                        <a:srgbClr val="C00000"/>
                      </a:solidFill>
                      <a:prstDash val="dash"/>
                      <a:round/>
                      <a:headEnd type="none" w="med" len="med"/>
                      <a:tailEnd type="none" w="med" len="med"/>
                    </a:lnB>
                    <a:noFill/>
                  </a:tcPr>
                </a:tc>
                <a:tc>
                  <a:txBody>
                    <a:bodyPr/>
                    <a:lstStyle/>
                    <a:p>
                      <a:pPr algn="l" rtl="0" fontAlgn="ctr"/>
                      <a:r>
                        <a:rPr lang="en-US" sz="1100" b="0" i="0" u="none" strike="noStrike">
                          <a:solidFill>
                            <a:srgbClr val="000000"/>
                          </a:solidFill>
                          <a:effectLst/>
                          <a:latin typeface="+mj-lt"/>
                        </a:rPr>
                        <a:t>Regression IDF</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9525" cap="flat" cmpd="sng" algn="ctr">
                      <a:solidFill>
                        <a:srgbClr val="C00000"/>
                      </a:solidFill>
                      <a:prstDash val="dash"/>
                      <a:round/>
                      <a:headEnd type="none" w="med" len="med"/>
                      <a:tailEnd type="none" w="med" len="med"/>
                    </a:lnT>
                    <a:lnB w="9525" cap="flat" cmpd="sng" algn="ctr">
                      <a:solidFill>
                        <a:srgbClr val="C00000"/>
                      </a:solidFill>
                      <a:prstDash val="dash"/>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7.45%</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9525" cap="flat" cmpd="sng" algn="ctr">
                      <a:solidFill>
                        <a:srgbClr val="C00000"/>
                      </a:solidFill>
                      <a:prstDash val="dash"/>
                      <a:round/>
                      <a:headEnd type="none" w="med" len="med"/>
                      <a:tailEnd type="none" w="med" len="med"/>
                    </a:lnT>
                    <a:lnB w="9525" cap="flat" cmpd="sng" algn="ctr">
                      <a:solidFill>
                        <a:srgbClr val="C00000"/>
                      </a:solidFill>
                      <a:prstDash val="dash"/>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6.94%</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9525" cap="flat" cmpd="sng" algn="ctr">
                      <a:solidFill>
                        <a:srgbClr val="C00000"/>
                      </a:solidFill>
                      <a:prstDash val="dash"/>
                      <a:round/>
                      <a:headEnd type="none" w="med" len="med"/>
                      <a:tailEnd type="none" w="med" len="med"/>
                    </a:lnT>
                    <a:lnB w="9525" cap="flat" cmpd="sng" algn="ctr">
                      <a:solidFill>
                        <a:srgbClr val="C00000"/>
                      </a:solidFill>
                      <a:prstDash val="dash"/>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8.47%</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9525" cap="flat" cmpd="sng" algn="ctr">
                      <a:solidFill>
                        <a:srgbClr val="C00000"/>
                      </a:solidFill>
                      <a:prstDash val="dash"/>
                      <a:round/>
                      <a:headEnd type="none" w="med" len="med"/>
                      <a:tailEnd type="none" w="med" len="med"/>
                    </a:lnT>
                    <a:lnB w="9525" cap="flat" cmpd="sng" algn="ctr">
                      <a:solidFill>
                        <a:srgbClr val="C00000"/>
                      </a:solidFill>
                      <a:prstDash val="dash"/>
                      <a:round/>
                      <a:headEnd type="none" w="med" len="med"/>
                      <a:tailEnd type="none" w="med" len="med"/>
                    </a:lnB>
                    <a:solidFill>
                      <a:srgbClr val="FDC67D"/>
                    </a:solidFill>
                  </a:tcPr>
                </a:tc>
                <a:tc>
                  <a:txBody>
                    <a:bodyPr/>
                    <a:lstStyle/>
                    <a:p>
                      <a:pPr algn="ctr" rtl="0" fontAlgn="ctr"/>
                      <a:r>
                        <a:rPr lang="en-US" sz="1100" b="0" i="0" u="none" strike="noStrike">
                          <a:solidFill>
                            <a:srgbClr val="000000"/>
                          </a:solidFill>
                          <a:effectLst/>
                          <a:latin typeface="+mj-lt"/>
                        </a:rPr>
                        <a:t>97.30%</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9525" cap="flat" cmpd="sng" algn="ctr">
                      <a:solidFill>
                        <a:srgbClr val="C00000"/>
                      </a:solidFill>
                      <a:prstDash val="dash"/>
                      <a:round/>
                      <a:headEnd type="none" w="med" len="med"/>
                      <a:tailEnd type="none" w="med" len="med"/>
                    </a:lnT>
                    <a:lnB w="9525" cap="flat" cmpd="sng" algn="ctr">
                      <a:solidFill>
                        <a:srgbClr val="C00000"/>
                      </a:solidFill>
                      <a:prstDash val="dash"/>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95.70%</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9525" cap="flat" cmpd="sng" algn="ctr">
                      <a:solidFill>
                        <a:srgbClr val="C00000"/>
                      </a:solidFill>
                      <a:prstDash val="dash"/>
                      <a:round/>
                      <a:headEnd type="none" w="med" len="med"/>
                      <a:tailEnd type="none" w="med" len="med"/>
                    </a:lnT>
                    <a:lnB w="9525" cap="flat" cmpd="sng" algn="ctr">
                      <a:solidFill>
                        <a:srgbClr val="C00000"/>
                      </a:solidFill>
                      <a:prstDash val="dash"/>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96.80%</a:t>
                      </a:r>
                    </a:p>
                  </a:txBody>
                  <a:tcPr marL="5314" marR="5314" marT="5314" marB="0" anchor="ctr">
                    <a:lnL w="6350" cap="flat" cmpd="sng" algn="ctr">
                      <a:solidFill>
                        <a:srgbClr val="44B3E1"/>
                      </a:solidFill>
                      <a:prstDash val="solid"/>
                      <a:round/>
                      <a:headEnd type="none" w="med" len="med"/>
                      <a:tailEnd type="none" w="med" len="med"/>
                    </a:lnL>
                    <a:lnR w="9525" cap="flat" cmpd="sng" algn="ctr">
                      <a:solidFill>
                        <a:srgbClr val="C00000"/>
                      </a:solidFill>
                      <a:prstDash val="dash"/>
                      <a:round/>
                      <a:headEnd type="none" w="med" len="med"/>
                      <a:tailEnd type="none" w="med" len="med"/>
                    </a:lnR>
                    <a:lnT w="9525" cap="flat" cmpd="sng" algn="ctr">
                      <a:solidFill>
                        <a:srgbClr val="C00000"/>
                      </a:solidFill>
                      <a:prstDash val="dash"/>
                      <a:round/>
                      <a:headEnd type="none" w="med" len="med"/>
                      <a:tailEnd type="none" w="med" len="med"/>
                    </a:lnT>
                    <a:lnB w="9525" cap="flat" cmpd="sng" algn="ctr">
                      <a:solidFill>
                        <a:srgbClr val="C00000"/>
                      </a:solidFill>
                      <a:prstDash val="dash"/>
                      <a:round/>
                      <a:headEnd type="none" w="med" len="med"/>
                      <a:tailEnd type="none" w="med" len="med"/>
                    </a:lnB>
                    <a:solidFill>
                      <a:srgbClr val="8ECB7E"/>
                    </a:solidFill>
                  </a:tcPr>
                </a:tc>
                <a:extLst>
                  <a:ext uri="{0D108BD9-81ED-4DB2-BD59-A6C34878D82A}">
                    <a16:rowId xmlns:a16="http://schemas.microsoft.com/office/drawing/2014/main" val="3850137557"/>
                  </a:ext>
                </a:extLst>
              </a:tr>
              <a:tr h="378789">
                <a:tc>
                  <a:txBody>
                    <a:bodyPr/>
                    <a:lstStyle/>
                    <a:p>
                      <a:pPr algn="l" rtl="0" fontAlgn="ctr"/>
                      <a:r>
                        <a:rPr lang="en-US" sz="1100" b="0" i="0" u="none" strike="noStrike">
                          <a:solidFill>
                            <a:srgbClr val="000000"/>
                          </a:solidFill>
                          <a:effectLst/>
                          <a:latin typeface="+mj-lt"/>
                        </a:rPr>
                        <a:t>Reg</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9525" cap="flat" cmpd="sng" algn="ctr">
                      <a:solidFill>
                        <a:srgbClr val="C00000"/>
                      </a:solidFill>
                      <a:prstDash val="dash"/>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rtl="0" fontAlgn="ctr"/>
                      <a:r>
                        <a:rPr lang="en-US" sz="1100" b="0" i="0" u="none" strike="noStrike">
                          <a:solidFill>
                            <a:srgbClr val="000000"/>
                          </a:solidFill>
                          <a:effectLst/>
                          <a:latin typeface="+mj-lt"/>
                        </a:rPr>
                        <a:t>Regression Mutual Info</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9525" cap="flat" cmpd="sng" algn="ctr">
                      <a:solidFill>
                        <a:srgbClr val="C00000"/>
                      </a:solidFill>
                      <a:prstDash val="dash"/>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6.78%</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9525" cap="flat" cmpd="sng" algn="ctr">
                      <a:solidFill>
                        <a:srgbClr val="C00000"/>
                      </a:solidFill>
                      <a:prstDash val="dash"/>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6.94%</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9525" cap="flat" cmpd="sng" algn="ctr">
                      <a:solidFill>
                        <a:srgbClr val="C00000"/>
                      </a:solidFill>
                      <a:prstDash val="dash"/>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7.66%</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9525" cap="flat" cmpd="sng" algn="ctr">
                      <a:solidFill>
                        <a:srgbClr val="C00000"/>
                      </a:solidFill>
                      <a:prstDash val="dash"/>
                      <a:round/>
                      <a:headEnd type="none" w="med" len="med"/>
                      <a:tailEnd type="none" w="med" len="med"/>
                    </a:lnT>
                    <a:lnB w="6350" cap="flat" cmpd="sng" algn="ctr">
                      <a:solidFill>
                        <a:srgbClr val="44B3E1"/>
                      </a:solidFill>
                      <a:prstDash val="solid"/>
                      <a:round/>
                      <a:headEnd type="none" w="med" len="med"/>
                      <a:tailEnd type="none" w="med" len="med"/>
                    </a:lnB>
                    <a:solidFill>
                      <a:srgbClr val="FFEB84"/>
                    </a:solidFill>
                  </a:tcPr>
                </a:tc>
                <a:tc>
                  <a:txBody>
                    <a:bodyPr/>
                    <a:lstStyle/>
                    <a:p>
                      <a:pPr algn="ctr" rtl="0" fontAlgn="ctr"/>
                      <a:r>
                        <a:rPr lang="en-US" sz="1100" b="0" i="0" u="none" strike="noStrike">
                          <a:solidFill>
                            <a:srgbClr val="000000"/>
                          </a:solidFill>
                          <a:effectLst/>
                          <a:latin typeface="+mj-lt"/>
                        </a:rPr>
                        <a:t>97.00%</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9525" cap="flat" cmpd="sng" algn="ctr">
                      <a:solidFill>
                        <a:srgbClr val="C00000"/>
                      </a:solidFill>
                      <a:prstDash val="dash"/>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93.20%</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9525" cap="flat" cmpd="sng" algn="ctr">
                      <a:solidFill>
                        <a:srgbClr val="C00000"/>
                      </a:solidFill>
                      <a:prstDash val="dash"/>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96.70%</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9525" cap="flat" cmpd="sng" algn="ctr">
                      <a:solidFill>
                        <a:srgbClr val="C00000"/>
                      </a:solidFill>
                      <a:prstDash val="dash"/>
                      <a:round/>
                      <a:headEnd type="none" w="med" len="med"/>
                      <a:tailEnd type="none" w="med" len="med"/>
                    </a:lnT>
                    <a:lnB w="6350" cap="flat" cmpd="sng" algn="ctr">
                      <a:solidFill>
                        <a:srgbClr val="44B3E1"/>
                      </a:solidFill>
                      <a:prstDash val="solid"/>
                      <a:round/>
                      <a:headEnd type="none" w="med" len="med"/>
                      <a:tailEnd type="none" w="med" len="med"/>
                    </a:lnB>
                    <a:solidFill>
                      <a:srgbClr val="95CD7E"/>
                    </a:solidFill>
                  </a:tcPr>
                </a:tc>
                <a:extLst>
                  <a:ext uri="{0D108BD9-81ED-4DB2-BD59-A6C34878D82A}">
                    <a16:rowId xmlns:a16="http://schemas.microsoft.com/office/drawing/2014/main" val="2795393603"/>
                  </a:ext>
                </a:extLst>
              </a:tr>
              <a:tr h="378789">
                <a:tc>
                  <a:txBody>
                    <a:bodyPr/>
                    <a:lstStyle/>
                    <a:p>
                      <a:pPr algn="l" rtl="0" fontAlgn="ctr"/>
                      <a:r>
                        <a:rPr lang="en-US" sz="1100" b="0" i="0" u="none" strike="noStrike">
                          <a:solidFill>
                            <a:srgbClr val="000000"/>
                          </a:solidFill>
                          <a:effectLst/>
                          <a:latin typeface="+mj-lt"/>
                        </a:rPr>
                        <a:t>Reg3</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rtl="0" fontAlgn="ctr"/>
                      <a:r>
                        <a:rPr lang="en-US" sz="1100" b="0" i="0" u="none" strike="noStrike">
                          <a:solidFill>
                            <a:srgbClr val="000000"/>
                          </a:solidFill>
                          <a:effectLst/>
                          <a:latin typeface="+mj-lt"/>
                        </a:rPr>
                        <a:t>Regression Entropy</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6.64%</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6.94%</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8.47%</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FDC67D"/>
                    </a:solidFill>
                  </a:tcPr>
                </a:tc>
                <a:tc>
                  <a:txBody>
                    <a:bodyPr/>
                    <a:lstStyle/>
                    <a:p>
                      <a:pPr algn="ctr" rtl="0" fontAlgn="ctr"/>
                      <a:r>
                        <a:rPr lang="en-US" sz="1100" b="0" i="0" u="none" strike="noStrike">
                          <a:solidFill>
                            <a:srgbClr val="000000"/>
                          </a:solidFill>
                          <a:effectLst/>
                          <a:latin typeface="+mj-lt"/>
                        </a:rPr>
                        <a:t>97.40%</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95.30%</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96.50%</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A3D17F"/>
                    </a:solidFill>
                  </a:tcPr>
                </a:tc>
                <a:extLst>
                  <a:ext uri="{0D108BD9-81ED-4DB2-BD59-A6C34878D82A}">
                    <a16:rowId xmlns:a16="http://schemas.microsoft.com/office/drawing/2014/main" val="1424520468"/>
                  </a:ext>
                </a:extLst>
              </a:tr>
              <a:tr h="378789">
                <a:tc>
                  <a:txBody>
                    <a:bodyPr/>
                    <a:lstStyle/>
                    <a:p>
                      <a:pPr algn="l" rtl="0" fontAlgn="ctr"/>
                      <a:r>
                        <a:rPr lang="en-US" sz="1100" b="0" i="0" u="none" strike="noStrike">
                          <a:solidFill>
                            <a:srgbClr val="000000"/>
                          </a:solidFill>
                          <a:effectLst/>
                          <a:latin typeface="+mj-lt"/>
                        </a:rPr>
                        <a:t>Neural2</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rtl="0" fontAlgn="ctr"/>
                      <a:r>
                        <a:rPr lang="en-US" sz="1100" b="0" i="0" u="none" strike="noStrike">
                          <a:solidFill>
                            <a:srgbClr val="000000"/>
                          </a:solidFill>
                          <a:effectLst/>
                          <a:latin typeface="+mj-lt"/>
                        </a:rPr>
                        <a:t>Neural Network IDF</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3.79%</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7.35%</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10.48%</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F8696B"/>
                    </a:solidFill>
                  </a:tcPr>
                </a:tc>
                <a:tc>
                  <a:txBody>
                    <a:bodyPr/>
                    <a:lstStyle/>
                    <a:p>
                      <a:pPr algn="ctr" rtl="0" fontAlgn="ctr"/>
                      <a:r>
                        <a:rPr lang="en-US" sz="1100" b="0" i="0" u="none" strike="noStrike">
                          <a:solidFill>
                            <a:srgbClr val="000000"/>
                          </a:solidFill>
                          <a:effectLst/>
                          <a:latin typeface="+mj-lt"/>
                        </a:rPr>
                        <a:t>99.90%</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96.00%</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95.30%</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F8E984"/>
                    </a:solidFill>
                  </a:tcPr>
                </a:tc>
                <a:extLst>
                  <a:ext uri="{0D108BD9-81ED-4DB2-BD59-A6C34878D82A}">
                    <a16:rowId xmlns:a16="http://schemas.microsoft.com/office/drawing/2014/main" val="1631156071"/>
                  </a:ext>
                </a:extLst>
              </a:tr>
              <a:tr h="378789">
                <a:tc>
                  <a:txBody>
                    <a:bodyPr/>
                    <a:lstStyle/>
                    <a:p>
                      <a:pPr algn="l" rtl="0" fontAlgn="ctr"/>
                      <a:r>
                        <a:rPr lang="en-US" sz="1100" b="0" i="0" u="none" strike="noStrike">
                          <a:solidFill>
                            <a:srgbClr val="000000"/>
                          </a:solidFill>
                          <a:effectLst/>
                          <a:latin typeface="+mj-lt"/>
                        </a:rPr>
                        <a:t>Reg4</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rtl="0" fontAlgn="ctr"/>
                      <a:r>
                        <a:rPr lang="en-US" sz="1100" b="0" i="0" u="none" strike="noStrike">
                          <a:solidFill>
                            <a:srgbClr val="000000"/>
                          </a:solidFill>
                          <a:effectLst/>
                          <a:latin typeface="+mj-lt"/>
                        </a:rPr>
                        <a:t>Regression No weight</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7.18%</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7.35%</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7.66%</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FFEB84"/>
                    </a:solidFill>
                  </a:tcPr>
                </a:tc>
                <a:tc>
                  <a:txBody>
                    <a:bodyPr/>
                    <a:lstStyle/>
                    <a:p>
                      <a:pPr algn="ctr" rtl="0" fontAlgn="ctr"/>
                      <a:r>
                        <a:rPr lang="en-US" sz="1100" b="0" i="0" u="none" strike="noStrike">
                          <a:solidFill>
                            <a:srgbClr val="000000"/>
                          </a:solidFill>
                          <a:effectLst/>
                          <a:latin typeface="+mj-lt"/>
                        </a:rPr>
                        <a:t>96.70%</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96.60%</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95.10%</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FEE983"/>
                    </a:solidFill>
                  </a:tcPr>
                </a:tc>
                <a:extLst>
                  <a:ext uri="{0D108BD9-81ED-4DB2-BD59-A6C34878D82A}">
                    <a16:rowId xmlns:a16="http://schemas.microsoft.com/office/drawing/2014/main" val="3838483287"/>
                  </a:ext>
                </a:extLst>
              </a:tr>
              <a:tr h="378789">
                <a:tc>
                  <a:txBody>
                    <a:bodyPr/>
                    <a:lstStyle/>
                    <a:p>
                      <a:pPr algn="l" rtl="0" fontAlgn="ctr"/>
                      <a:r>
                        <a:rPr lang="en-US" sz="1100" b="0" i="0" u="none" strike="noStrike">
                          <a:solidFill>
                            <a:srgbClr val="000000"/>
                          </a:solidFill>
                          <a:effectLst/>
                          <a:latin typeface="+mj-lt"/>
                        </a:rPr>
                        <a:t>Neural</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rtl="0" fontAlgn="ctr"/>
                      <a:r>
                        <a:rPr lang="en-US" sz="1100" b="0" i="0" u="none" strike="noStrike">
                          <a:solidFill>
                            <a:srgbClr val="000000"/>
                          </a:solidFill>
                          <a:effectLst/>
                          <a:latin typeface="+mj-lt"/>
                        </a:rPr>
                        <a:t>Neural Network Entropy</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5.56%</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8.57%</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8.47%</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FDC67D"/>
                    </a:solidFill>
                  </a:tcPr>
                </a:tc>
                <a:tc>
                  <a:txBody>
                    <a:bodyPr/>
                    <a:lstStyle/>
                    <a:p>
                      <a:pPr algn="ctr" rtl="0" fontAlgn="ctr"/>
                      <a:r>
                        <a:rPr lang="en-US" sz="1100" b="0" i="0" u="none" strike="noStrike">
                          <a:solidFill>
                            <a:srgbClr val="000000"/>
                          </a:solidFill>
                          <a:effectLst/>
                          <a:latin typeface="+mj-lt"/>
                        </a:rPr>
                        <a:t>98.80%</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96.70%</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95.00%</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FEE883"/>
                    </a:solidFill>
                  </a:tcPr>
                </a:tc>
                <a:extLst>
                  <a:ext uri="{0D108BD9-81ED-4DB2-BD59-A6C34878D82A}">
                    <a16:rowId xmlns:a16="http://schemas.microsoft.com/office/drawing/2014/main" val="2337670412"/>
                  </a:ext>
                </a:extLst>
              </a:tr>
              <a:tr h="378789">
                <a:tc>
                  <a:txBody>
                    <a:bodyPr/>
                    <a:lstStyle/>
                    <a:p>
                      <a:pPr algn="l" rtl="0" fontAlgn="ctr"/>
                      <a:r>
                        <a:rPr lang="en-US" sz="1100" b="0" i="0" u="none" strike="noStrike">
                          <a:solidFill>
                            <a:srgbClr val="000000"/>
                          </a:solidFill>
                          <a:effectLst/>
                          <a:latin typeface="+mj-lt"/>
                        </a:rPr>
                        <a:t>Tree4</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rtl="0" fontAlgn="ctr"/>
                      <a:r>
                        <a:rPr lang="en-US" sz="1100" b="0" i="0" u="none" strike="noStrike">
                          <a:solidFill>
                            <a:srgbClr val="000000"/>
                          </a:solidFill>
                          <a:effectLst/>
                          <a:latin typeface="+mj-lt"/>
                        </a:rPr>
                        <a:t>Decision Tree Mutual Info</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6.64%</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6.53%</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7.66%</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FFEB84"/>
                    </a:solidFill>
                  </a:tcPr>
                </a:tc>
                <a:tc>
                  <a:txBody>
                    <a:bodyPr/>
                    <a:lstStyle/>
                    <a:p>
                      <a:pPr algn="ctr" rtl="0" fontAlgn="ctr"/>
                      <a:r>
                        <a:rPr lang="en-US" sz="1100" b="0" i="0" u="none" strike="noStrike">
                          <a:solidFill>
                            <a:srgbClr val="000000"/>
                          </a:solidFill>
                          <a:effectLst/>
                          <a:latin typeface="+mj-lt"/>
                        </a:rPr>
                        <a:t>91.20%</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89.60%</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90.10%</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FBAB77"/>
                    </a:solidFill>
                  </a:tcPr>
                </a:tc>
                <a:extLst>
                  <a:ext uri="{0D108BD9-81ED-4DB2-BD59-A6C34878D82A}">
                    <a16:rowId xmlns:a16="http://schemas.microsoft.com/office/drawing/2014/main" val="249544050"/>
                  </a:ext>
                </a:extLst>
              </a:tr>
              <a:tr h="378789">
                <a:tc>
                  <a:txBody>
                    <a:bodyPr/>
                    <a:lstStyle/>
                    <a:p>
                      <a:pPr algn="l" rtl="0" fontAlgn="ctr"/>
                      <a:r>
                        <a:rPr lang="en-US" sz="1100" b="0" i="0" u="none" strike="noStrike">
                          <a:solidFill>
                            <a:srgbClr val="000000"/>
                          </a:solidFill>
                          <a:effectLst/>
                          <a:latin typeface="+mj-lt"/>
                        </a:rPr>
                        <a:t>Tree2</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rtl="0" fontAlgn="ctr"/>
                      <a:r>
                        <a:rPr lang="en-US" sz="1100" b="0" i="0" u="none" strike="noStrike">
                          <a:solidFill>
                            <a:srgbClr val="000000"/>
                          </a:solidFill>
                          <a:effectLst/>
                          <a:latin typeface="+mj-lt"/>
                        </a:rPr>
                        <a:t>Decision Tree IDF</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6.10%</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6.12%</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7.66%</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FFEB84"/>
                    </a:solidFill>
                  </a:tcPr>
                </a:tc>
                <a:tc>
                  <a:txBody>
                    <a:bodyPr/>
                    <a:lstStyle/>
                    <a:p>
                      <a:pPr algn="ctr" rtl="0" fontAlgn="ctr"/>
                      <a:r>
                        <a:rPr lang="en-US" sz="1100" b="0" i="0" u="none" strike="noStrike">
                          <a:solidFill>
                            <a:srgbClr val="000000"/>
                          </a:solidFill>
                          <a:effectLst/>
                          <a:latin typeface="+mj-lt"/>
                        </a:rPr>
                        <a:t>91.20%</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89.60%</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90.10%</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FBAB77"/>
                    </a:solidFill>
                  </a:tcPr>
                </a:tc>
                <a:extLst>
                  <a:ext uri="{0D108BD9-81ED-4DB2-BD59-A6C34878D82A}">
                    <a16:rowId xmlns:a16="http://schemas.microsoft.com/office/drawing/2014/main" val="3465345692"/>
                  </a:ext>
                </a:extLst>
              </a:tr>
              <a:tr h="378789">
                <a:tc>
                  <a:txBody>
                    <a:bodyPr/>
                    <a:lstStyle/>
                    <a:p>
                      <a:pPr algn="l" rtl="0" fontAlgn="ctr"/>
                      <a:r>
                        <a:rPr lang="en-US" sz="1100" b="0" i="0" u="none" strike="noStrike">
                          <a:solidFill>
                            <a:srgbClr val="000000"/>
                          </a:solidFill>
                          <a:effectLst/>
                          <a:latin typeface="+mj-lt"/>
                        </a:rPr>
                        <a:t>Tree</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rtl="0" fontAlgn="ctr"/>
                      <a:r>
                        <a:rPr lang="en-US" sz="1100" b="0" i="0" u="none" strike="noStrike">
                          <a:solidFill>
                            <a:srgbClr val="000000"/>
                          </a:solidFill>
                          <a:effectLst/>
                          <a:latin typeface="+mj-lt"/>
                        </a:rPr>
                        <a:t>Decision Tree Entropy</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7.59%</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6.94%</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7.26%</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B1D47F"/>
                    </a:solidFill>
                  </a:tcPr>
                </a:tc>
                <a:tc>
                  <a:txBody>
                    <a:bodyPr/>
                    <a:lstStyle/>
                    <a:p>
                      <a:pPr algn="ctr" rtl="0" fontAlgn="ctr"/>
                      <a:r>
                        <a:rPr lang="en-US" sz="1100" b="0" i="0" u="none" strike="noStrike">
                          <a:solidFill>
                            <a:srgbClr val="000000"/>
                          </a:solidFill>
                          <a:effectLst/>
                          <a:latin typeface="+mj-lt"/>
                        </a:rPr>
                        <a:t>83.20%</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83.80%</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84.70%</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F8696B"/>
                    </a:solidFill>
                  </a:tcPr>
                </a:tc>
                <a:extLst>
                  <a:ext uri="{0D108BD9-81ED-4DB2-BD59-A6C34878D82A}">
                    <a16:rowId xmlns:a16="http://schemas.microsoft.com/office/drawing/2014/main" val="3274493401"/>
                  </a:ext>
                </a:extLst>
              </a:tr>
              <a:tr h="378789">
                <a:tc>
                  <a:txBody>
                    <a:bodyPr/>
                    <a:lstStyle/>
                    <a:p>
                      <a:pPr algn="l" rtl="0" fontAlgn="ctr"/>
                      <a:r>
                        <a:rPr lang="en-US" sz="1100" b="0" i="0" u="none" strike="noStrike">
                          <a:solidFill>
                            <a:srgbClr val="000000"/>
                          </a:solidFill>
                          <a:effectLst/>
                          <a:latin typeface="+mj-lt"/>
                        </a:rPr>
                        <a:t>Tree3</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rtl="0" fontAlgn="ctr"/>
                      <a:r>
                        <a:rPr lang="en-US" sz="1100" b="0" i="0" u="none" strike="noStrike">
                          <a:solidFill>
                            <a:srgbClr val="000000"/>
                          </a:solidFill>
                          <a:effectLst/>
                          <a:latin typeface="+mj-lt"/>
                        </a:rPr>
                        <a:t>Decision Tree No weight</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7.59%</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6.94%</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7.26%</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B1D47F"/>
                    </a:solidFill>
                  </a:tcPr>
                </a:tc>
                <a:tc>
                  <a:txBody>
                    <a:bodyPr/>
                    <a:lstStyle/>
                    <a:p>
                      <a:pPr algn="ctr" rtl="0" fontAlgn="ctr"/>
                      <a:r>
                        <a:rPr lang="en-US" sz="1100" b="0" i="0" u="none" strike="noStrike">
                          <a:solidFill>
                            <a:srgbClr val="000000"/>
                          </a:solidFill>
                          <a:effectLst/>
                          <a:latin typeface="+mj-lt"/>
                        </a:rPr>
                        <a:t>83.20%</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83.80%</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ctr" rtl="0" fontAlgn="ctr"/>
                      <a:r>
                        <a:rPr lang="en-US" sz="1100" b="0" i="0" u="none" strike="noStrike">
                          <a:solidFill>
                            <a:srgbClr val="000000"/>
                          </a:solidFill>
                          <a:effectLst/>
                          <a:latin typeface="+mj-lt"/>
                        </a:rPr>
                        <a:t>84.70%</a:t>
                      </a:r>
                    </a:p>
                  </a:txBody>
                  <a:tcPr marL="5314" marR="5314" marT="5314" marB="0" anchor="ctr">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F8696B"/>
                    </a:solidFill>
                  </a:tcPr>
                </a:tc>
                <a:extLst>
                  <a:ext uri="{0D108BD9-81ED-4DB2-BD59-A6C34878D82A}">
                    <a16:rowId xmlns:a16="http://schemas.microsoft.com/office/drawing/2014/main" val="152561563"/>
                  </a:ext>
                </a:extLst>
              </a:tr>
            </a:tbl>
          </a:graphicData>
        </a:graphic>
      </p:graphicFrame>
    </p:spTree>
    <p:extLst>
      <p:ext uri="{BB962C8B-B14F-4D97-AF65-F5344CB8AC3E}">
        <p14:creationId xmlns:p14="http://schemas.microsoft.com/office/powerpoint/2010/main" val="3115462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E53F7-5011-5404-082F-0C190895CBE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7F827DD-3739-BF17-ECB7-2DB1360A5BE3}"/>
              </a:ext>
            </a:extLst>
          </p:cNvPr>
          <p:cNvSpPr/>
          <p:nvPr/>
        </p:nvSpPr>
        <p:spPr>
          <a:xfrm>
            <a:off x="-1" y="4924424"/>
            <a:ext cx="6219826" cy="933451"/>
          </a:xfrm>
          <a:prstGeom prst="rect">
            <a:avLst/>
          </a:prstGeom>
          <a:solidFill>
            <a:srgbClr val="1A75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US" sz="2000" b="1">
                <a:solidFill>
                  <a:schemeClr val="bg1"/>
                </a:solidFill>
                <a:latin typeface="Arial Black" panose="020B0A04020102020204" pitchFamily="34" charset="0"/>
              </a:rPr>
              <a:t>Maharaja 65L Cooler</a:t>
            </a:r>
            <a:endParaRPr kumimoji="0" lang="en-US" sz="20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AD06D0E7-8A8B-FD1E-7799-F67A00764CAA}"/>
              </a:ext>
            </a:extLst>
          </p:cNvPr>
          <p:cNvSpPr>
            <a:spLocks noGrp="1"/>
          </p:cNvSpPr>
          <p:nvPr>
            <p:ph idx="1"/>
          </p:nvPr>
        </p:nvSpPr>
        <p:spPr/>
        <p:txBody>
          <a:bodyPr/>
          <a:lstStyle/>
          <a:p>
            <a:endParaRPr lang="en-US"/>
          </a:p>
          <a:p>
            <a:endParaRPr lang="en-US"/>
          </a:p>
        </p:txBody>
      </p:sp>
      <p:sp>
        <p:nvSpPr>
          <p:cNvPr id="6" name="Title 5">
            <a:extLst>
              <a:ext uri="{FF2B5EF4-FFF2-40B4-BE49-F238E27FC236}">
                <a16:creationId xmlns:a16="http://schemas.microsoft.com/office/drawing/2014/main" id="{214AEEF3-7020-BB93-16C8-39044655DC16}"/>
              </a:ext>
            </a:extLst>
          </p:cNvPr>
          <p:cNvSpPr>
            <a:spLocks noGrp="1"/>
          </p:cNvSpPr>
          <p:nvPr>
            <p:ph type="title"/>
          </p:nvPr>
        </p:nvSpPr>
        <p:spPr/>
        <p:txBody>
          <a:bodyPr/>
          <a:lstStyle/>
          <a:p>
            <a:br>
              <a:rPr lang="en-US"/>
            </a:br>
            <a:endParaRPr lang="en-US"/>
          </a:p>
        </p:txBody>
      </p:sp>
      <p:pic>
        <p:nvPicPr>
          <p:cNvPr id="2" name="Picture 2" descr="Flipkart Logo and symbol, meaning, history, PNG">
            <a:extLst>
              <a:ext uri="{FF2B5EF4-FFF2-40B4-BE49-F238E27FC236}">
                <a16:creationId xmlns:a16="http://schemas.microsoft.com/office/drawing/2014/main" id="{85642B13-B5D7-0D8C-AA25-EF674C28D47B}"/>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a:off x="2704036" y="973527"/>
            <a:ext cx="6783928" cy="3815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305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1100B6-3A98-B561-620A-34CEDF35914E}"/>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68D4281F-E723-F8BF-FA46-38FC8EA799A8}"/>
              </a:ext>
            </a:extLst>
          </p:cNvPr>
          <p:cNvSpPr/>
          <p:nvPr/>
        </p:nvSpPr>
        <p:spPr>
          <a:xfrm>
            <a:off x="6184607" y="2168626"/>
            <a:ext cx="5444478" cy="36576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A60434D-3120-1EC6-D809-D34902051D1F}"/>
              </a:ext>
            </a:extLst>
          </p:cNvPr>
          <p:cNvSpPr/>
          <p:nvPr/>
        </p:nvSpPr>
        <p:spPr>
          <a:xfrm>
            <a:off x="562917" y="2168626"/>
            <a:ext cx="5444478" cy="36576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D899301-B7A1-B653-4E5F-5672E63B93F9}"/>
              </a:ext>
            </a:extLst>
          </p:cNvPr>
          <p:cNvSpPr/>
          <p:nvPr/>
        </p:nvSpPr>
        <p:spPr>
          <a:xfrm>
            <a:off x="10524226" y="-1"/>
            <a:ext cx="1667774" cy="278861"/>
          </a:xfrm>
          <a:prstGeom prst="rect">
            <a:avLst/>
          </a:prstGeom>
          <a:solidFill>
            <a:srgbClr val="1A75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solidFill>
                <a:effectLst/>
                <a:uLnTx/>
                <a:uFillTx/>
                <a:latin typeface="Calibri" panose="020F0502020204030204"/>
                <a:ea typeface="+mn-ea"/>
                <a:cs typeface="+mn-cs"/>
              </a:rPr>
              <a:t>Data Processing</a:t>
            </a:r>
          </a:p>
        </p:txBody>
      </p:sp>
      <p:sp>
        <p:nvSpPr>
          <p:cNvPr id="34" name="Slide Number Placeholder 3">
            <a:extLst>
              <a:ext uri="{FF2B5EF4-FFF2-40B4-BE49-F238E27FC236}">
                <a16:creationId xmlns:a16="http://schemas.microsoft.com/office/drawing/2014/main" id="{9306275C-C886-6359-2E94-823B617E0218}"/>
              </a:ext>
            </a:extLst>
          </p:cNvPr>
          <p:cNvSpPr txBox="1">
            <a:spLocks/>
          </p:cNvSpPr>
          <p:nvPr/>
        </p:nvSpPr>
        <p:spPr>
          <a:xfrm>
            <a:off x="362309" y="6524587"/>
            <a:ext cx="401217" cy="19374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fld id="{47547CF9-5B10-D24F-A8D7-45A9778164F7}" type="slidenum">
              <a:rPr lang="uk-UA" sz="1100" smtClean="0">
                <a:latin typeface="Arial" panose="020B0604020202020204"/>
              </a:rPr>
              <a:pPr defTabSz="1219170"/>
              <a:t>16</a:t>
            </a:fld>
            <a:endParaRPr lang="uk-UA" sz="1100">
              <a:latin typeface="Arial" panose="020B0604020202020204"/>
            </a:endParaRPr>
          </a:p>
        </p:txBody>
      </p:sp>
      <p:sp>
        <p:nvSpPr>
          <p:cNvPr id="11" name="Title 10">
            <a:extLst>
              <a:ext uri="{FF2B5EF4-FFF2-40B4-BE49-F238E27FC236}">
                <a16:creationId xmlns:a16="http://schemas.microsoft.com/office/drawing/2014/main" id="{2953EC33-B343-A093-4AFC-1F260F2F9490}"/>
              </a:ext>
            </a:extLst>
          </p:cNvPr>
          <p:cNvSpPr>
            <a:spLocks noGrp="1"/>
          </p:cNvSpPr>
          <p:nvPr>
            <p:ph type="title"/>
          </p:nvPr>
        </p:nvSpPr>
        <p:spPr/>
        <p:txBody>
          <a:bodyPr/>
          <a:lstStyle/>
          <a:p>
            <a:br>
              <a:rPr lang="en-US"/>
            </a:br>
            <a:endParaRPr lang="en-US"/>
          </a:p>
        </p:txBody>
      </p:sp>
      <p:sp>
        <p:nvSpPr>
          <p:cNvPr id="12" name="Title 1">
            <a:extLst>
              <a:ext uri="{FF2B5EF4-FFF2-40B4-BE49-F238E27FC236}">
                <a16:creationId xmlns:a16="http://schemas.microsoft.com/office/drawing/2014/main" id="{2D300C8E-6B07-28D3-FD87-7DBD1A32778B}"/>
              </a:ext>
            </a:extLst>
          </p:cNvPr>
          <p:cNvSpPr txBox="1">
            <a:spLocks/>
          </p:cNvSpPr>
          <p:nvPr/>
        </p:nvSpPr>
        <p:spPr>
          <a:xfrm>
            <a:off x="362309" y="287618"/>
            <a:ext cx="11447253" cy="7127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US" sz="2800" b="1">
                <a:solidFill>
                  <a:srgbClr val="1A75CF"/>
                </a:solidFill>
                <a:latin typeface="Arial Black" panose="020B0A04020102020204" pitchFamily="34" charset="0"/>
              </a:rPr>
              <a:t>Pre-Processing and Exploration of Data</a:t>
            </a:r>
          </a:p>
        </p:txBody>
      </p:sp>
      <p:sp>
        <p:nvSpPr>
          <p:cNvPr id="5" name="Content Placeholder 4">
            <a:extLst>
              <a:ext uri="{FF2B5EF4-FFF2-40B4-BE49-F238E27FC236}">
                <a16:creationId xmlns:a16="http://schemas.microsoft.com/office/drawing/2014/main" id="{780584A7-91D8-901D-1A9A-D61891855B82}"/>
              </a:ext>
            </a:extLst>
          </p:cNvPr>
          <p:cNvSpPr>
            <a:spLocks noGrp="1"/>
          </p:cNvSpPr>
          <p:nvPr>
            <p:ph idx="1"/>
          </p:nvPr>
        </p:nvSpPr>
        <p:spPr>
          <a:xfrm>
            <a:off x="-3121057" y="-1935949"/>
            <a:ext cx="6027886" cy="1666442"/>
          </a:xfrm>
        </p:spPr>
        <p:txBody>
          <a:bodyPr/>
          <a:lstStyle/>
          <a:p>
            <a:endParaRPr lang="en-US"/>
          </a:p>
          <a:p>
            <a:endParaRPr lang="en-US"/>
          </a:p>
        </p:txBody>
      </p:sp>
      <p:grpSp>
        <p:nvGrpSpPr>
          <p:cNvPr id="13" name="Group 12">
            <a:extLst>
              <a:ext uri="{FF2B5EF4-FFF2-40B4-BE49-F238E27FC236}">
                <a16:creationId xmlns:a16="http://schemas.microsoft.com/office/drawing/2014/main" id="{EA1CB868-A6B0-EC58-7742-E4703F1E079E}"/>
              </a:ext>
            </a:extLst>
          </p:cNvPr>
          <p:cNvGrpSpPr/>
          <p:nvPr/>
        </p:nvGrpSpPr>
        <p:grpSpPr>
          <a:xfrm>
            <a:off x="1" y="1286508"/>
            <a:ext cx="12192000" cy="548640"/>
            <a:chOff x="1" y="1286508"/>
            <a:chExt cx="12192000" cy="548640"/>
          </a:xfrm>
        </p:grpSpPr>
        <p:sp>
          <p:nvSpPr>
            <p:cNvPr id="3" name="Content Placeholder 2">
              <a:extLst>
                <a:ext uri="{FF2B5EF4-FFF2-40B4-BE49-F238E27FC236}">
                  <a16:creationId xmlns:a16="http://schemas.microsoft.com/office/drawing/2014/main" id="{E68F2CF8-9839-718F-E179-80B7256541F8}"/>
                </a:ext>
              </a:extLst>
            </p:cNvPr>
            <p:cNvSpPr txBox="1">
              <a:spLocks/>
            </p:cNvSpPr>
            <p:nvPr/>
          </p:nvSpPr>
          <p:spPr>
            <a:xfrm>
              <a:off x="1" y="1286508"/>
              <a:ext cx="3044952" cy="548640"/>
            </a:xfrm>
            <a:prstGeom prst="rect">
              <a:avLst/>
            </a:prstGeom>
            <a:solidFill>
              <a:schemeClr val="accent4">
                <a:lumMod val="20000"/>
                <a:lumOff val="80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ctr">
                <a:buFont typeface="+mj-lt"/>
                <a:buAutoNum type="arabicPeriod"/>
              </a:pPr>
              <a:endParaRPr lang="en-US" sz="1600" b="1">
                <a:solidFill>
                  <a:schemeClr val="accent1">
                    <a:lumMod val="75000"/>
                  </a:schemeClr>
                </a:solidFill>
                <a:cs typeface="Adelle Sans Devanagari" panose="02000503000000020004" pitchFamily="2" charset="-78"/>
              </a:endParaRPr>
            </a:p>
            <a:p>
              <a:pPr marL="0" indent="0" algn="ctr">
                <a:buNone/>
              </a:pPr>
              <a:r>
                <a:rPr lang="en-US" sz="1600" b="1">
                  <a:solidFill>
                    <a:schemeClr val="accent1">
                      <a:lumMod val="75000"/>
                    </a:schemeClr>
                  </a:solidFill>
                  <a:cs typeface="Adelle Sans Devanagari" panose="02000503000000020004" pitchFamily="2" charset="-78"/>
                </a:rPr>
                <a:t>1. Tokenize</a:t>
              </a:r>
            </a:p>
            <a:p>
              <a:pPr marL="342900" indent="-342900" algn="ctr">
                <a:buFont typeface="+mj-lt"/>
                <a:buAutoNum type="arabicPeriod"/>
              </a:pPr>
              <a:endParaRPr lang="en-US" sz="1600" b="1">
                <a:solidFill>
                  <a:schemeClr val="accent1">
                    <a:lumMod val="75000"/>
                  </a:schemeClr>
                </a:solidFill>
                <a:cs typeface="Adelle Sans Devanagari" panose="02000503000000020004" pitchFamily="2" charset="-78"/>
              </a:endParaRPr>
            </a:p>
          </p:txBody>
        </p:sp>
        <p:sp>
          <p:nvSpPr>
            <p:cNvPr id="6" name="Content Placeholder 2">
              <a:extLst>
                <a:ext uri="{FF2B5EF4-FFF2-40B4-BE49-F238E27FC236}">
                  <a16:creationId xmlns:a16="http://schemas.microsoft.com/office/drawing/2014/main" id="{F6AF88C4-760B-3394-06E7-F57716B3594A}"/>
                </a:ext>
              </a:extLst>
            </p:cNvPr>
            <p:cNvSpPr txBox="1">
              <a:spLocks/>
            </p:cNvSpPr>
            <p:nvPr/>
          </p:nvSpPr>
          <p:spPr>
            <a:xfrm>
              <a:off x="3040415" y="1286508"/>
              <a:ext cx="3044952" cy="548640"/>
            </a:xfrm>
            <a:prstGeom prst="rect">
              <a:avLst/>
            </a:prstGeom>
            <a:solidFill>
              <a:schemeClr val="accent4">
                <a:lumMod val="20000"/>
                <a:lumOff val="80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ctr">
                <a:buFont typeface="+mj-lt"/>
                <a:buAutoNum type="arabicPeriod"/>
              </a:pPr>
              <a:endParaRPr lang="en-US" sz="1600" b="1">
                <a:solidFill>
                  <a:schemeClr val="accent1">
                    <a:lumMod val="75000"/>
                  </a:schemeClr>
                </a:solidFill>
                <a:cs typeface="Adelle Sans Devanagari" panose="02000503000000020004" pitchFamily="2" charset="-78"/>
              </a:endParaRPr>
            </a:p>
            <a:p>
              <a:pPr marL="0" indent="0" algn="ctr">
                <a:buNone/>
              </a:pPr>
              <a:r>
                <a:rPr lang="en-US" sz="1600" b="1">
                  <a:solidFill>
                    <a:schemeClr val="accent1">
                      <a:lumMod val="75000"/>
                    </a:schemeClr>
                  </a:solidFill>
                  <a:cs typeface="Adelle Sans Devanagari" panose="02000503000000020004" pitchFamily="2" charset="-78"/>
                </a:rPr>
                <a:t>2. Stemming</a:t>
              </a:r>
            </a:p>
            <a:p>
              <a:pPr marL="342900" indent="-342900" algn="ctr">
                <a:buFont typeface="+mj-lt"/>
                <a:buAutoNum type="arabicPeriod"/>
              </a:pPr>
              <a:endParaRPr lang="en-US" sz="1600" b="1">
                <a:solidFill>
                  <a:schemeClr val="accent1">
                    <a:lumMod val="75000"/>
                  </a:schemeClr>
                </a:solidFill>
                <a:cs typeface="Adelle Sans Devanagari" panose="02000503000000020004" pitchFamily="2" charset="-78"/>
              </a:endParaRPr>
            </a:p>
          </p:txBody>
        </p:sp>
        <p:sp>
          <p:nvSpPr>
            <p:cNvPr id="9" name="Content Placeholder 2">
              <a:extLst>
                <a:ext uri="{FF2B5EF4-FFF2-40B4-BE49-F238E27FC236}">
                  <a16:creationId xmlns:a16="http://schemas.microsoft.com/office/drawing/2014/main" id="{763DF1C2-E83A-8C71-912B-F007D53534C0}"/>
                </a:ext>
              </a:extLst>
            </p:cNvPr>
            <p:cNvSpPr txBox="1">
              <a:spLocks/>
            </p:cNvSpPr>
            <p:nvPr/>
          </p:nvSpPr>
          <p:spPr>
            <a:xfrm>
              <a:off x="6085367" y="1286508"/>
              <a:ext cx="3066220" cy="548640"/>
            </a:xfrm>
            <a:prstGeom prst="rect">
              <a:avLst/>
            </a:prstGeom>
            <a:solidFill>
              <a:schemeClr val="accent4">
                <a:lumMod val="20000"/>
                <a:lumOff val="80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ctr">
                <a:buFont typeface="+mj-lt"/>
                <a:buAutoNum type="arabicPeriod"/>
              </a:pPr>
              <a:endParaRPr lang="en-US" sz="1600" b="1">
                <a:solidFill>
                  <a:schemeClr val="accent1">
                    <a:lumMod val="75000"/>
                  </a:schemeClr>
                </a:solidFill>
                <a:cs typeface="Adelle Sans Devanagari" panose="02000503000000020004" pitchFamily="2" charset="-78"/>
              </a:endParaRPr>
            </a:p>
            <a:p>
              <a:pPr marL="0" indent="0" algn="ctr">
                <a:buNone/>
              </a:pPr>
              <a:r>
                <a:rPr lang="en-US" sz="1600" b="1">
                  <a:solidFill>
                    <a:schemeClr val="accent1">
                      <a:lumMod val="75000"/>
                    </a:schemeClr>
                  </a:solidFill>
                  <a:cs typeface="Adelle Sans Devanagari" panose="02000503000000020004" pitchFamily="2" charset="-78"/>
                </a:rPr>
                <a:t>3. Lemmatizing</a:t>
              </a:r>
            </a:p>
            <a:p>
              <a:pPr marL="342900" indent="-342900" algn="ctr">
                <a:buFont typeface="+mj-lt"/>
                <a:buAutoNum type="arabicPeriod"/>
              </a:pPr>
              <a:endParaRPr lang="en-US" sz="1600" b="1">
                <a:solidFill>
                  <a:schemeClr val="accent1">
                    <a:lumMod val="75000"/>
                  </a:schemeClr>
                </a:solidFill>
                <a:cs typeface="Adelle Sans Devanagari" panose="02000503000000020004" pitchFamily="2" charset="-78"/>
              </a:endParaRPr>
            </a:p>
          </p:txBody>
        </p:sp>
        <p:sp>
          <p:nvSpPr>
            <p:cNvPr id="10" name="Content Placeholder 2">
              <a:extLst>
                <a:ext uri="{FF2B5EF4-FFF2-40B4-BE49-F238E27FC236}">
                  <a16:creationId xmlns:a16="http://schemas.microsoft.com/office/drawing/2014/main" id="{67043207-2EEB-9C54-D798-CD8A2572A68A}"/>
                </a:ext>
              </a:extLst>
            </p:cNvPr>
            <p:cNvSpPr txBox="1">
              <a:spLocks/>
            </p:cNvSpPr>
            <p:nvPr/>
          </p:nvSpPr>
          <p:spPr>
            <a:xfrm>
              <a:off x="9147049" y="1286508"/>
              <a:ext cx="3044952" cy="548640"/>
            </a:xfrm>
            <a:prstGeom prst="rect">
              <a:avLst/>
            </a:prstGeom>
            <a:solidFill>
              <a:schemeClr val="accent4">
                <a:lumMod val="20000"/>
                <a:lumOff val="80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ctr">
                <a:buFont typeface="+mj-lt"/>
                <a:buAutoNum type="arabicPeriod"/>
              </a:pPr>
              <a:endParaRPr lang="en-US" sz="1600" b="1">
                <a:solidFill>
                  <a:schemeClr val="accent1">
                    <a:lumMod val="75000"/>
                  </a:schemeClr>
                </a:solidFill>
                <a:cs typeface="Adelle Sans Devanagari" panose="02000503000000020004" pitchFamily="2" charset="-78"/>
              </a:endParaRPr>
            </a:p>
            <a:p>
              <a:pPr marL="0" indent="0" algn="ctr">
                <a:buNone/>
              </a:pPr>
              <a:r>
                <a:rPr lang="en-US" sz="1600" b="1">
                  <a:solidFill>
                    <a:schemeClr val="accent1">
                      <a:lumMod val="75000"/>
                    </a:schemeClr>
                  </a:solidFill>
                  <a:cs typeface="Adelle Sans Devanagari" panose="02000503000000020004" pitchFamily="2" charset="-78"/>
                </a:rPr>
                <a:t>4. Stop Words</a:t>
              </a:r>
            </a:p>
            <a:p>
              <a:pPr marL="342900" indent="-342900" algn="ctr">
                <a:buFont typeface="+mj-lt"/>
                <a:buAutoNum type="arabicPeriod"/>
              </a:pPr>
              <a:endParaRPr lang="en-US" sz="1600" b="1">
                <a:solidFill>
                  <a:schemeClr val="accent1">
                    <a:lumMod val="75000"/>
                  </a:schemeClr>
                </a:solidFill>
                <a:cs typeface="Adelle Sans Devanagari" panose="02000503000000020004" pitchFamily="2" charset="-78"/>
              </a:endParaRPr>
            </a:p>
          </p:txBody>
        </p:sp>
      </p:grpSp>
      <p:pic>
        <p:nvPicPr>
          <p:cNvPr id="15" name="Picture 14">
            <a:extLst>
              <a:ext uri="{FF2B5EF4-FFF2-40B4-BE49-F238E27FC236}">
                <a16:creationId xmlns:a16="http://schemas.microsoft.com/office/drawing/2014/main" id="{70C183B3-EB16-C7DE-DFD3-F495E02ED51A}"/>
              </a:ext>
            </a:extLst>
          </p:cNvPr>
          <p:cNvPicPr>
            <a:picLocks noChangeAspect="1"/>
          </p:cNvPicPr>
          <p:nvPr/>
        </p:nvPicPr>
        <p:blipFill>
          <a:blip r:embed="rId3"/>
          <a:stretch>
            <a:fillRect/>
          </a:stretch>
        </p:blipFill>
        <p:spPr>
          <a:xfrm>
            <a:off x="855366" y="2466658"/>
            <a:ext cx="4859580" cy="3061535"/>
          </a:xfrm>
          <a:prstGeom prst="rect">
            <a:avLst/>
          </a:prstGeom>
        </p:spPr>
      </p:pic>
      <p:pic>
        <p:nvPicPr>
          <p:cNvPr id="16" name="Picture 15">
            <a:extLst>
              <a:ext uri="{FF2B5EF4-FFF2-40B4-BE49-F238E27FC236}">
                <a16:creationId xmlns:a16="http://schemas.microsoft.com/office/drawing/2014/main" id="{3A39E338-A6A0-F6D6-1493-B278692B0B2C}"/>
              </a:ext>
            </a:extLst>
          </p:cNvPr>
          <p:cNvPicPr>
            <a:picLocks noChangeAspect="1"/>
          </p:cNvPicPr>
          <p:nvPr/>
        </p:nvPicPr>
        <p:blipFill rotWithShape="1">
          <a:blip r:embed="rId4"/>
          <a:srcRect l="7776" r="33423"/>
          <a:stretch/>
        </p:blipFill>
        <p:spPr>
          <a:xfrm>
            <a:off x="7373736" y="2466658"/>
            <a:ext cx="3066220" cy="2972304"/>
          </a:xfrm>
          <a:prstGeom prst="rect">
            <a:avLst/>
          </a:prstGeom>
        </p:spPr>
      </p:pic>
    </p:spTree>
    <p:extLst>
      <p:ext uri="{BB962C8B-B14F-4D97-AF65-F5344CB8AC3E}">
        <p14:creationId xmlns:p14="http://schemas.microsoft.com/office/powerpoint/2010/main" val="3217506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1100B6-3A98-B561-620A-34CEDF35914E}"/>
            </a:ext>
          </a:extLst>
        </p:cNvPr>
        <p:cNvGrpSpPr/>
        <p:nvPr/>
      </p:nvGrpSpPr>
      <p:grpSpPr>
        <a:xfrm>
          <a:off x="0" y="0"/>
          <a:ext cx="0" cy="0"/>
          <a:chOff x="0" y="0"/>
          <a:chExt cx="0" cy="0"/>
        </a:xfrm>
      </p:grpSpPr>
      <p:sp>
        <p:nvSpPr>
          <p:cNvPr id="20" name="Rectangle 19">
            <a:extLst>
              <a:ext uri="{FF2B5EF4-FFF2-40B4-BE49-F238E27FC236}">
                <a16:creationId xmlns:a16="http://schemas.microsoft.com/office/drawing/2014/main" id="{387225AA-C787-D774-2D14-A94913EF5BAD}"/>
              </a:ext>
            </a:extLst>
          </p:cNvPr>
          <p:cNvSpPr/>
          <p:nvPr/>
        </p:nvSpPr>
        <p:spPr>
          <a:xfrm>
            <a:off x="933451" y="1027238"/>
            <a:ext cx="10782294" cy="1600201"/>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D899301-B7A1-B653-4E5F-5672E63B93F9}"/>
              </a:ext>
            </a:extLst>
          </p:cNvPr>
          <p:cNvSpPr/>
          <p:nvPr/>
        </p:nvSpPr>
        <p:spPr>
          <a:xfrm>
            <a:off x="10524226" y="-1"/>
            <a:ext cx="1667774" cy="278861"/>
          </a:xfrm>
          <a:prstGeom prst="rect">
            <a:avLst/>
          </a:prstGeom>
          <a:solidFill>
            <a:srgbClr val="1A75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solidFill>
                  <a:prstClr val="white"/>
                </a:solidFill>
                <a:latin typeface="Calibri" panose="020F0502020204030204"/>
              </a:rPr>
              <a:t>U</a:t>
            </a:r>
            <a:r>
              <a:rPr kumimoji="0" lang="en-US" sz="1100" b="0" i="0" u="none" strike="noStrike" kern="1200" cap="none" spc="0" normalizeH="0" baseline="0" noProof="0" err="1">
                <a:ln>
                  <a:noFill/>
                </a:ln>
                <a:solidFill>
                  <a:prstClr val="white"/>
                </a:solidFill>
                <a:effectLst/>
                <a:uLnTx/>
                <a:uFillTx/>
                <a:latin typeface="Calibri" panose="020F0502020204030204"/>
                <a:ea typeface="+mn-ea"/>
                <a:cs typeface="+mn-cs"/>
              </a:rPr>
              <a:t>nsupervised</a:t>
            </a:r>
            <a:r>
              <a:rPr kumimoji="0" lang="en-US" sz="1100" b="0" i="0" u="none" strike="noStrike" kern="1200" cap="none" spc="0" normalizeH="0" baseline="0" noProof="0">
                <a:ln>
                  <a:noFill/>
                </a:ln>
                <a:solidFill>
                  <a:prstClr val="white"/>
                </a:solidFill>
                <a:effectLst/>
                <a:uLnTx/>
                <a:uFillTx/>
                <a:latin typeface="Calibri" panose="020F0502020204030204"/>
                <a:ea typeface="+mn-ea"/>
                <a:cs typeface="+mn-cs"/>
              </a:rPr>
              <a:t> Modeling </a:t>
            </a:r>
          </a:p>
        </p:txBody>
      </p:sp>
      <p:sp>
        <p:nvSpPr>
          <p:cNvPr id="34" name="Slide Number Placeholder 3">
            <a:extLst>
              <a:ext uri="{FF2B5EF4-FFF2-40B4-BE49-F238E27FC236}">
                <a16:creationId xmlns:a16="http://schemas.microsoft.com/office/drawing/2014/main" id="{9306275C-C886-6359-2E94-823B617E0218}"/>
              </a:ext>
            </a:extLst>
          </p:cNvPr>
          <p:cNvSpPr txBox="1">
            <a:spLocks/>
          </p:cNvSpPr>
          <p:nvPr/>
        </p:nvSpPr>
        <p:spPr>
          <a:xfrm>
            <a:off x="362309" y="6524587"/>
            <a:ext cx="401217" cy="19374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fld id="{47547CF9-5B10-D24F-A8D7-45A9778164F7}" type="slidenum">
              <a:rPr lang="uk-UA" sz="1100" smtClean="0">
                <a:latin typeface="Arial" panose="020B0604020202020204"/>
              </a:rPr>
              <a:pPr defTabSz="1219170"/>
              <a:t>17</a:t>
            </a:fld>
            <a:endParaRPr lang="uk-UA" sz="1100">
              <a:latin typeface="Arial" panose="020B0604020202020204"/>
            </a:endParaRPr>
          </a:p>
        </p:txBody>
      </p:sp>
      <p:sp>
        <p:nvSpPr>
          <p:cNvPr id="11" name="Title 10">
            <a:extLst>
              <a:ext uri="{FF2B5EF4-FFF2-40B4-BE49-F238E27FC236}">
                <a16:creationId xmlns:a16="http://schemas.microsoft.com/office/drawing/2014/main" id="{2953EC33-B343-A093-4AFC-1F260F2F9490}"/>
              </a:ext>
            </a:extLst>
          </p:cNvPr>
          <p:cNvSpPr>
            <a:spLocks noGrp="1"/>
          </p:cNvSpPr>
          <p:nvPr>
            <p:ph type="title"/>
          </p:nvPr>
        </p:nvSpPr>
        <p:spPr/>
        <p:txBody>
          <a:bodyPr/>
          <a:lstStyle/>
          <a:p>
            <a:br>
              <a:rPr lang="en-US"/>
            </a:br>
            <a:endParaRPr lang="en-US"/>
          </a:p>
        </p:txBody>
      </p:sp>
      <p:sp>
        <p:nvSpPr>
          <p:cNvPr id="12" name="Title 1">
            <a:extLst>
              <a:ext uri="{FF2B5EF4-FFF2-40B4-BE49-F238E27FC236}">
                <a16:creationId xmlns:a16="http://schemas.microsoft.com/office/drawing/2014/main" id="{2D300C8E-6B07-28D3-FD87-7DBD1A32778B}"/>
              </a:ext>
            </a:extLst>
          </p:cNvPr>
          <p:cNvSpPr txBox="1">
            <a:spLocks/>
          </p:cNvSpPr>
          <p:nvPr/>
        </p:nvSpPr>
        <p:spPr>
          <a:xfrm>
            <a:off x="362309" y="287618"/>
            <a:ext cx="11447253" cy="7127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900" b="1">
                <a:solidFill>
                  <a:srgbClr val="1A75CF"/>
                </a:solidFill>
                <a:latin typeface="Arial Black" panose="020B0A04020102020204" pitchFamily="34" charset="0"/>
              </a:rPr>
              <a:t>Maharaja 65L Cooler: Lower ratings indicate disappointment with Product and Customer experience.</a:t>
            </a:r>
          </a:p>
        </p:txBody>
      </p:sp>
      <p:sp>
        <p:nvSpPr>
          <p:cNvPr id="23" name="Rectangle 22">
            <a:extLst>
              <a:ext uri="{FF2B5EF4-FFF2-40B4-BE49-F238E27FC236}">
                <a16:creationId xmlns:a16="http://schemas.microsoft.com/office/drawing/2014/main" id="{F3315181-B070-A385-0D02-0F00ABB89AF1}"/>
              </a:ext>
            </a:extLst>
          </p:cNvPr>
          <p:cNvSpPr/>
          <p:nvPr/>
        </p:nvSpPr>
        <p:spPr>
          <a:xfrm rot="16200000">
            <a:off x="-95245" y="1598741"/>
            <a:ext cx="1600200" cy="457197"/>
          </a:xfrm>
          <a:prstGeom prst="rect">
            <a:avLst/>
          </a:prstGeom>
          <a:solidFill>
            <a:srgbClr val="1A75CF"/>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a:t>Review: 1-2</a:t>
            </a:r>
          </a:p>
          <a:p>
            <a:pPr algn="ctr"/>
            <a:r>
              <a:rPr lang="en-US" sz="1000"/>
              <a:t>(n = 156)</a:t>
            </a:r>
          </a:p>
        </p:txBody>
      </p:sp>
      <p:sp>
        <p:nvSpPr>
          <p:cNvPr id="5" name="Content Placeholder 4">
            <a:extLst>
              <a:ext uri="{FF2B5EF4-FFF2-40B4-BE49-F238E27FC236}">
                <a16:creationId xmlns:a16="http://schemas.microsoft.com/office/drawing/2014/main" id="{780584A7-91D8-901D-1A9A-D61891855B82}"/>
              </a:ext>
            </a:extLst>
          </p:cNvPr>
          <p:cNvSpPr>
            <a:spLocks noGrp="1"/>
          </p:cNvSpPr>
          <p:nvPr>
            <p:ph idx="1"/>
          </p:nvPr>
        </p:nvSpPr>
        <p:spPr>
          <a:xfrm>
            <a:off x="-3121057" y="-1935949"/>
            <a:ext cx="6027886" cy="1666442"/>
          </a:xfrm>
        </p:spPr>
        <p:txBody>
          <a:bodyPr/>
          <a:lstStyle/>
          <a:p>
            <a:endParaRPr lang="en-US"/>
          </a:p>
          <a:p>
            <a:endParaRPr lang="en-US"/>
          </a:p>
        </p:txBody>
      </p:sp>
      <p:sp>
        <p:nvSpPr>
          <p:cNvPr id="7" name="Rectangle 6">
            <a:extLst>
              <a:ext uri="{FF2B5EF4-FFF2-40B4-BE49-F238E27FC236}">
                <a16:creationId xmlns:a16="http://schemas.microsoft.com/office/drawing/2014/main" id="{0B75B200-C270-78A0-F67C-38495600AD8D}"/>
              </a:ext>
            </a:extLst>
          </p:cNvPr>
          <p:cNvSpPr/>
          <p:nvPr/>
        </p:nvSpPr>
        <p:spPr>
          <a:xfrm rot="16200000">
            <a:off x="-95245" y="3361645"/>
            <a:ext cx="1600200" cy="457196"/>
          </a:xfrm>
          <a:prstGeom prst="rect">
            <a:avLst/>
          </a:prstGeom>
          <a:solidFill>
            <a:srgbClr val="1A75CF"/>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a:t>Review: 3</a:t>
            </a:r>
          </a:p>
          <a:p>
            <a:pPr algn="ctr"/>
            <a:r>
              <a:rPr lang="en-US" sz="1000"/>
              <a:t>(n = 114)</a:t>
            </a:r>
          </a:p>
        </p:txBody>
      </p:sp>
      <p:sp>
        <p:nvSpPr>
          <p:cNvPr id="8" name="Rectangle 7">
            <a:extLst>
              <a:ext uri="{FF2B5EF4-FFF2-40B4-BE49-F238E27FC236}">
                <a16:creationId xmlns:a16="http://schemas.microsoft.com/office/drawing/2014/main" id="{4CAD7BF6-9092-97B2-1196-900728144CDD}"/>
              </a:ext>
            </a:extLst>
          </p:cNvPr>
          <p:cNvSpPr/>
          <p:nvPr/>
        </p:nvSpPr>
        <p:spPr>
          <a:xfrm rot="16200000">
            <a:off x="-95245" y="5124547"/>
            <a:ext cx="1600200" cy="457196"/>
          </a:xfrm>
          <a:prstGeom prst="rect">
            <a:avLst/>
          </a:prstGeom>
          <a:solidFill>
            <a:srgbClr val="1A75CF"/>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a:t>Review: 4-5</a:t>
            </a:r>
          </a:p>
          <a:p>
            <a:pPr algn="ctr"/>
            <a:r>
              <a:rPr lang="en-US" sz="1000" b="1"/>
              <a:t>(n = 913)</a:t>
            </a:r>
          </a:p>
        </p:txBody>
      </p:sp>
      <p:graphicFrame>
        <p:nvGraphicFramePr>
          <p:cNvPr id="14" name="Chart 13">
            <a:extLst>
              <a:ext uri="{FF2B5EF4-FFF2-40B4-BE49-F238E27FC236}">
                <a16:creationId xmlns:a16="http://schemas.microsoft.com/office/drawing/2014/main" id="{85B006D8-7AC6-A4EC-0028-761BE85BA913}"/>
              </a:ext>
            </a:extLst>
          </p:cNvPr>
          <p:cNvGraphicFramePr/>
          <p:nvPr/>
        </p:nvGraphicFramePr>
        <p:xfrm>
          <a:off x="1104907" y="1091379"/>
          <a:ext cx="2419350" cy="149389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Table 18">
            <a:extLst>
              <a:ext uri="{FF2B5EF4-FFF2-40B4-BE49-F238E27FC236}">
                <a16:creationId xmlns:a16="http://schemas.microsoft.com/office/drawing/2014/main" id="{AC4AC2A8-1D45-DC22-70EC-73698D789E40}"/>
              </a:ext>
            </a:extLst>
          </p:cNvPr>
          <p:cNvGraphicFramePr>
            <a:graphicFrameLocks noGrp="1"/>
          </p:cNvGraphicFramePr>
          <p:nvPr/>
        </p:nvGraphicFramePr>
        <p:xfrm>
          <a:off x="3695710" y="1152524"/>
          <a:ext cx="7894979" cy="1352552"/>
        </p:xfrm>
        <a:graphic>
          <a:graphicData uri="http://schemas.openxmlformats.org/drawingml/2006/table">
            <a:tbl>
              <a:tblPr firstRow="1" bandRow="1">
                <a:tableStyleId>{5C22544A-7EE6-4342-B048-85BDC9FD1C3A}</a:tableStyleId>
              </a:tblPr>
              <a:tblGrid>
                <a:gridCol w="1190415">
                  <a:extLst>
                    <a:ext uri="{9D8B030D-6E8A-4147-A177-3AD203B41FA5}">
                      <a16:colId xmlns:a16="http://schemas.microsoft.com/office/drawing/2014/main" val="2299792274"/>
                    </a:ext>
                  </a:extLst>
                </a:gridCol>
                <a:gridCol w="6704564">
                  <a:extLst>
                    <a:ext uri="{9D8B030D-6E8A-4147-A177-3AD203B41FA5}">
                      <a16:colId xmlns:a16="http://schemas.microsoft.com/office/drawing/2014/main" val="1785850969"/>
                    </a:ext>
                  </a:extLst>
                </a:gridCol>
              </a:tblGrid>
              <a:tr h="338138">
                <a:tc>
                  <a:txBody>
                    <a:bodyPr/>
                    <a:lstStyle/>
                    <a:p>
                      <a:pPr algn="ctr"/>
                      <a:r>
                        <a:rPr lang="en-US" sz="1400"/>
                        <a:t>Cluster ID</a:t>
                      </a:r>
                    </a:p>
                  </a:txBody>
                  <a:tcPr>
                    <a:lnB w="12700" cap="flat" cmpd="sng" algn="ctr">
                      <a:solidFill>
                        <a:schemeClr val="bg1"/>
                      </a:solidFill>
                      <a:prstDash val="lgDash"/>
                      <a:round/>
                      <a:headEnd type="none" w="med" len="med"/>
                      <a:tailEnd type="none" w="med" len="med"/>
                    </a:lnB>
                    <a:solidFill>
                      <a:schemeClr val="accent4"/>
                    </a:solidFill>
                  </a:tcPr>
                </a:tc>
                <a:tc>
                  <a:txBody>
                    <a:bodyPr/>
                    <a:lstStyle/>
                    <a:p>
                      <a:pPr algn="ctr"/>
                      <a:r>
                        <a:rPr lang="en-US" sz="1400"/>
                        <a:t>Descriptive Terms</a:t>
                      </a:r>
                    </a:p>
                  </a:txBody>
                  <a:tcPr>
                    <a:lnB w="12700" cap="flat" cmpd="sng" algn="ctr">
                      <a:solidFill>
                        <a:schemeClr val="bg1"/>
                      </a:solidFill>
                      <a:prstDash val="lgDash"/>
                      <a:round/>
                      <a:headEnd type="none" w="med" len="med"/>
                      <a:tailEnd type="none" w="med" len="med"/>
                    </a:lnB>
                    <a:solidFill>
                      <a:schemeClr val="accent4"/>
                    </a:solidFill>
                  </a:tcPr>
                </a:tc>
                <a:extLst>
                  <a:ext uri="{0D108BD9-81ED-4DB2-BD59-A6C34878D82A}">
                    <a16:rowId xmlns:a16="http://schemas.microsoft.com/office/drawing/2014/main" val="3833850788"/>
                  </a:ext>
                </a:extLst>
              </a:tr>
              <a:tr h="338138">
                <a:tc>
                  <a:txBody>
                    <a:bodyPr/>
                    <a:lstStyle/>
                    <a:p>
                      <a:pPr algn="ctr"/>
                      <a:r>
                        <a:rPr lang="en-US" sz="1100">
                          <a:latin typeface="+mj-lt"/>
                        </a:rPr>
                        <a:t>1</a:t>
                      </a:r>
                    </a:p>
                  </a:txBody>
                  <a:tcPr>
                    <a:lnL w="12700" cap="flat" cmpd="sng" algn="ctr">
                      <a:solidFill>
                        <a:schemeClr val="bg1"/>
                      </a:solidFill>
                      <a:prstDash val="lgDash"/>
                      <a:round/>
                      <a:headEnd type="none" w="med" len="med"/>
                      <a:tailEnd type="none" w="med" len="med"/>
                    </a:lnL>
                    <a:lnT w="12700" cap="flat" cmpd="sng" algn="ctr">
                      <a:solidFill>
                        <a:schemeClr val="bg1"/>
                      </a:solidFill>
                      <a:prstDash val="lgDash"/>
                      <a:round/>
                      <a:headEnd type="none" w="med" len="med"/>
                      <a:tailEnd type="none" w="med" len="med"/>
                    </a:lnT>
                    <a:lnB w="12700" cap="flat" cmpd="sng" algn="ctr">
                      <a:solidFill>
                        <a:srgbClr val="C00000"/>
                      </a:solidFill>
                      <a:prstDash val="lgDash"/>
                      <a:round/>
                      <a:headEnd type="none" w="med" len="med"/>
                      <a:tailEnd type="none" w="med" len="med"/>
                    </a:lnB>
                    <a:solidFill>
                      <a:schemeClr val="accent4">
                        <a:lumMod val="20000"/>
                        <a:lumOff val="80000"/>
                      </a:schemeClr>
                    </a:solidFill>
                  </a:tcPr>
                </a:tc>
                <a:tc>
                  <a:txBody>
                    <a:bodyPr/>
                    <a:lstStyle/>
                    <a:p>
                      <a:pPr algn="l" fontAlgn="ctr"/>
                      <a:r>
                        <a:rPr lang="en-US" sz="1100" b="0" i="0" u="none" strike="noStrike">
                          <a:solidFill>
                            <a:srgbClr val="000000"/>
                          </a:solidFill>
                          <a:effectLst/>
                          <a:latin typeface="Aptos Narrow" panose="020B0004020202020204" pitchFamily="34" charset="0"/>
                        </a:rPr>
                        <a:t>+replace +issue </a:t>
                      </a:r>
                      <a:r>
                        <a:rPr lang="en-US" sz="1100" b="0" i="0" u="none" strike="noStrike" err="1">
                          <a:solidFill>
                            <a:srgbClr val="000000"/>
                          </a:solidFill>
                          <a:effectLst/>
                          <a:latin typeface="Aptos Narrow" panose="020B0004020202020204" pitchFamily="34" charset="0"/>
                        </a:rPr>
                        <a:t>bu</a:t>
                      </a:r>
                      <a:r>
                        <a:rPr lang="en-US" sz="1100" b="0" i="0" u="none" strike="noStrike">
                          <a:solidFill>
                            <a:srgbClr val="000000"/>
                          </a:solidFill>
                          <a:effectLst/>
                          <a:latin typeface="Aptos Narrow" panose="020B0004020202020204" pitchFamily="34" charset="0"/>
                        </a:rPr>
                        <a:t> </a:t>
                      </a:r>
                      <a:r>
                        <a:rPr lang="en-US" sz="1100" b="0" i="0" u="none" strike="noStrike" err="1">
                          <a:solidFill>
                            <a:srgbClr val="000000"/>
                          </a:solidFill>
                          <a:effectLst/>
                          <a:latin typeface="Aptos Narrow" panose="020B0004020202020204" pitchFamily="34" charset="0"/>
                        </a:rPr>
                        <a:t>dont</a:t>
                      </a:r>
                      <a:r>
                        <a:rPr lang="en-US" sz="1100" b="0" i="0" u="none" strike="noStrike">
                          <a:solidFill>
                            <a:srgbClr val="000000"/>
                          </a:solidFill>
                          <a:effectLst/>
                          <a:latin typeface="Aptos Narrow" panose="020B0004020202020204" pitchFamily="34" charset="0"/>
                        </a:rPr>
                        <a:t> automatically problem swing cant +</a:t>
                      </a:r>
                      <a:r>
                        <a:rPr lang="en-US" sz="1100" b="0" i="0" u="none" strike="noStrike" err="1">
                          <a:solidFill>
                            <a:srgbClr val="000000"/>
                          </a:solidFill>
                          <a:effectLst/>
                          <a:latin typeface="Aptos Narrow" panose="020B0004020202020204" pitchFamily="34" charset="0"/>
                        </a:rPr>
                        <a:t>dav</a:t>
                      </a:r>
                      <a:r>
                        <a:rPr lang="en-US" sz="1100" b="0" i="0" u="none" strike="noStrike">
                          <a:solidFill>
                            <a:srgbClr val="000000"/>
                          </a:solidFill>
                          <a:effectLst/>
                          <a:latin typeface="Aptos Narrow" panose="020B0004020202020204" pitchFamily="34" charset="0"/>
                        </a:rPr>
                        <a:t> +product receive +</a:t>
                      </a:r>
                      <a:r>
                        <a:rPr lang="en-US" sz="1100" b="0" i="0" u="none" strike="noStrike" err="1">
                          <a:solidFill>
                            <a:srgbClr val="000000"/>
                          </a:solidFill>
                          <a:effectLst/>
                          <a:latin typeface="Aptos Narrow" panose="020B0004020202020204" pitchFamily="34" charset="0"/>
                        </a:rPr>
                        <a:t>retur</a:t>
                      </a:r>
                      <a:r>
                        <a:rPr lang="en-US" sz="1100" b="0" i="0" u="none" strike="noStrike">
                          <a:solidFill>
                            <a:srgbClr val="000000"/>
                          </a:solidFill>
                          <a:effectLst/>
                          <a:latin typeface="Aptos Narrow" panose="020B0004020202020204" pitchFamily="34" charset="0"/>
                        </a:rPr>
                        <a:t> worst care defective</a:t>
                      </a:r>
                    </a:p>
                  </a:txBody>
                  <a:tcPr marL="6350" marR="6350" marT="6350" marB="0" anchor="ctr">
                    <a:lnR w="12700" cap="flat" cmpd="sng" algn="ctr">
                      <a:solidFill>
                        <a:schemeClr val="bg1"/>
                      </a:solidFill>
                      <a:prstDash val="lgDash"/>
                      <a:round/>
                      <a:headEnd type="none" w="med" len="med"/>
                      <a:tailEnd type="none" w="med" len="med"/>
                    </a:lnR>
                    <a:lnT w="12700" cap="flat" cmpd="sng" algn="ctr">
                      <a:solidFill>
                        <a:schemeClr val="bg1"/>
                      </a:solidFill>
                      <a:prstDash val="lgDash"/>
                      <a:round/>
                      <a:headEnd type="none" w="med" len="med"/>
                      <a:tailEnd type="none" w="med" len="med"/>
                    </a:lnT>
                    <a:lnB w="12700" cap="flat" cmpd="sng" algn="ctr">
                      <a:solidFill>
                        <a:srgbClr val="C00000"/>
                      </a:solidFill>
                      <a:prstDash val="lgDash"/>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533357616"/>
                  </a:ext>
                </a:extLst>
              </a:tr>
              <a:tr h="338138">
                <a:tc>
                  <a:txBody>
                    <a:bodyPr/>
                    <a:lstStyle/>
                    <a:p>
                      <a:pPr algn="ctr"/>
                      <a:r>
                        <a:rPr lang="en-US" sz="1100">
                          <a:latin typeface="+mj-lt"/>
                        </a:rPr>
                        <a:t>2</a:t>
                      </a:r>
                    </a:p>
                  </a:txBody>
                  <a:tcPr>
                    <a:lnL w="12700" cap="flat" cmpd="sng" algn="ctr">
                      <a:solidFill>
                        <a:srgbClr val="C00000"/>
                      </a:solidFill>
                      <a:prstDash val="lgDash"/>
                      <a:round/>
                      <a:headEnd type="none" w="med" len="med"/>
                      <a:tailEnd type="none" w="med" len="med"/>
                    </a:lnL>
                    <a:lnT w="12700" cap="flat" cmpd="sng" algn="ctr">
                      <a:solidFill>
                        <a:srgbClr val="C00000"/>
                      </a:solidFill>
                      <a:prstDash val="lgDash"/>
                      <a:round/>
                      <a:headEnd type="none" w="med" len="med"/>
                      <a:tailEnd type="none" w="med" len="med"/>
                    </a:lnT>
                    <a:lnB w="12700" cap="flat" cmpd="sng" algn="ctr">
                      <a:solidFill>
                        <a:srgbClr val="C00000"/>
                      </a:solidFill>
                      <a:prstDash val="lgDash"/>
                      <a:round/>
                      <a:headEnd type="none" w="med" len="med"/>
                      <a:tailEnd type="none" w="med" len="med"/>
                    </a:lnB>
                    <a:solidFill>
                      <a:schemeClr val="accent4">
                        <a:lumMod val="20000"/>
                        <a:lumOff val="80000"/>
                      </a:schemeClr>
                    </a:solidFill>
                  </a:tcPr>
                </a:tc>
                <a:tc>
                  <a:txBody>
                    <a:bodyPr/>
                    <a:lstStyle/>
                    <a:p>
                      <a:pPr algn="l" fontAlgn="ctr"/>
                      <a:r>
                        <a:rPr lang="en-US" sz="1100" b="0" i="0" u="none" strike="noStrike">
                          <a:solidFill>
                            <a:srgbClr val="000000"/>
                          </a:solidFill>
                          <a:effectLst/>
                          <a:latin typeface="Aptos Narrow" panose="020B0004020202020204" pitchFamily="34" charset="0"/>
                        </a:rPr>
                        <a:t>+cooler review room cool +cool air +pad honey fan bad +lot +recommend +experience +disappoint +month</a:t>
                      </a:r>
                    </a:p>
                  </a:txBody>
                  <a:tcPr marL="6350" marR="6350" marT="6350" marB="0" anchor="ctr">
                    <a:lnR w="12700" cap="flat" cmpd="sng" algn="ctr">
                      <a:solidFill>
                        <a:srgbClr val="C00000"/>
                      </a:solidFill>
                      <a:prstDash val="lgDash"/>
                      <a:round/>
                      <a:headEnd type="none" w="med" len="med"/>
                      <a:tailEnd type="none" w="med" len="med"/>
                    </a:lnR>
                    <a:lnT w="12700" cap="flat" cmpd="sng" algn="ctr">
                      <a:solidFill>
                        <a:srgbClr val="C00000"/>
                      </a:solidFill>
                      <a:prstDash val="lgDash"/>
                      <a:round/>
                      <a:headEnd type="none" w="med" len="med"/>
                      <a:tailEnd type="none" w="med" len="med"/>
                    </a:lnT>
                    <a:lnB w="12700" cap="flat" cmpd="sng" algn="ctr">
                      <a:solidFill>
                        <a:srgbClr val="C00000"/>
                      </a:solidFill>
                      <a:prstDash val="lgDash"/>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42440765"/>
                  </a:ext>
                </a:extLst>
              </a:tr>
              <a:tr h="338138">
                <a:tc>
                  <a:txBody>
                    <a:bodyPr/>
                    <a:lstStyle/>
                    <a:p>
                      <a:pPr algn="ctr"/>
                      <a:r>
                        <a:rPr lang="en-US" sz="1100">
                          <a:latin typeface="+mj-lt"/>
                        </a:rPr>
                        <a:t>3</a:t>
                      </a:r>
                    </a:p>
                  </a:txBody>
                  <a:tcPr>
                    <a:lnT w="12700" cap="flat" cmpd="sng" algn="ctr">
                      <a:solidFill>
                        <a:srgbClr val="C00000"/>
                      </a:solidFill>
                      <a:prstDash val="lgDash"/>
                      <a:round/>
                      <a:headEnd type="none" w="med" len="med"/>
                      <a:tailEnd type="none" w="med" len="med"/>
                    </a:lnT>
                    <a:solidFill>
                      <a:schemeClr val="accent4">
                        <a:lumMod val="20000"/>
                        <a:lumOff val="80000"/>
                      </a:schemeClr>
                    </a:solidFill>
                  </a:tcPr>
                </a:tc>
                <a:tc>
                  <a:txBody>
                    <a:bodyPr/>
                    <a:lstStyle/>
                    <a:p>
                      <a:pPr algn="l" fontAlgn="ctr"/>
                      <a:r>
                        <a:rPr lang="en-US" sz="1100" b="0" i="0" u="none" strike="noStrike">
                          <a:solidFill>
                            <a:srgbClr val="000000"/>
                          </a:solidFill>
                          <a:effectLst/>
                          <a:latin typeface="Aptos Narrow" panose="020B0004020202020204" pitchFamily="34" charset="0"/>
                        </a:rPr>
                        <a:t>speed delivery +service quality money +work waste good flow pump poor back low </a:t>
                      </a:r>
                      <a:r>
                        <a:rPr lang="en-US" sz="1100" b="0" i="0" u="none" strike="noStrike" err="1">
                          <a:solidFill>
                            <a:srgbClr val="000000"/>
                          </a:solidFill>
                          <a:effectLst/>
                          <a:latin typeface="Aptos Narrow" panose="020B0004020202020204" pitchFamily="34" charset="0"/>
                        </a:rPr>
                        <a:t>crompton</a:t>
                      </a:r>
                      <a:r>
                        <a:rPr lang="en-US" sz="1100" b="0" i="0" u="none" strike="noStrike">
                          <a:solidFill>
                            <a:srgbClr val="000000"/>
                          </a:solidFill>
                          <a:effectLst/>
                          <a:latin typeface="Aptos Narrow" panose="020B0004020202020204" pitchFamily="34" charset="0"/>
                        </a:rPr>
                        <a:t> properly</a:t>
                      </a:r>
                    </a:p>
                  </a:txBody>
                  <a:tcPr marL="6350" marR="6350" marT="6350" marB="0" anchor="ctr">
                    <a:lnT w="12700" cap="flat" cmpd="sng" algn="ctr">
                      <a:solidFill>
                        <a:srgbClr val="C00000"/>
                      </a:solidFill>
                      <a:prstDash val="lgDash"/>
                      <a:round/>
                      <a:headEnd type="none" w="med" len="med"/>
                      <a:tailEnd type="none" w="med" len="med"/>
                    </a:lnT>
                    <a:solidFill>
                      <a:schemeClr val="accent4">
                        <a:lumMod val="20000"/>
                        <a:lumOff val="80000"/>
                      </a:schemeClr>
                    </a:solidFill>
                  </a:tcPr>
                </a:tc>
                <a:extLst>
                  <a:ext uri="{0D108BD9-81ED-4DB2-BD59-A6C34878D82A}">
                    <a16:rowId xmlns:a16="http://schemas.microsoft.com/office/drawing/2014/main" val="4007885072"/>
                  </a:ext>
                </a:extLst>
              </a:tr>
            </a:tbl>
          </a:graphicData>
        </a:graphic>
      </p:graphicFrame>
      <p:sp>
        <p:nvSpPr>
          <p:cNvPr id="22" name="Rectangle 21">
            <a:extLst>
              <a:ext uri="{FF2B5EF4-FFF2-40B4-BE49-F238E27FC236}">
                <a16:creationId xmlns:a16="http://schemas.microsoft.com/office/drawing/2014/main" id="{D86867DA-BEE1-99E3-453D-08F01296E6D6}"/>
              </a:ext>
            </a:extLst>
          </p:cNvPr>
          <p:cNvSpPr/>
          <p:nvPr/>
        </p:nvSpPr>
        <p:spPr>
          <a:xfrm>
            <a:off x="933451" y="2790142"/>
            <a:ext cx="10782294" cy="1600201"/>
          </a:xfrm>
          <a:prstGeom prst="rect">
            <a:avLst/>
          </a:prstGeom>
          <a:solidFill>
            <a:schemeClr val="accent4">
              <a:lumMod val="20000"/>
              <a:lumOff val="80000"/>
            </a:schemeClr>
          </a:solidFill>
          <a:ln>
            <a:solidFill>
              <a:srgbClr val="FFFAE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Chart 23">
            <a:extLst>
              <a:ext uri="{FF2B5EF4-FFF2-40B4-BE49-F238E27FC236}">
                <a16:creationId xmlns:a16="http://schemas.microsoft.com/office/drawing/2014/main" id="{A519A163-F5C0-FE12-8987-F2C7D8B8D9FA}"/>
              </a:ext>
            </a:extLst>
          </p:cNvPr>
          <p:cNvGraphicFramePr/>
          <p:nvPr/>
        </p:nvGraphicFramePr>
        <p:xfrm>
          <a:off x="1104907" y="2854283"/>
          <a:ext cx="2419350" cy="149389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9" name="Table 28">
            <a:extLst>
              <a:ext uri="{FF2B5EF4-FFF2-40B4-BE49-F238E27FC236}">
                <a16:creationId xmlns:a16="http://schemas.microsoft.com/office/drawing/2014/main" id="{D8D3E2F1-5BC5-FCC9-DA6F-AFC7E42989DE}"/>
              </a:ext>
            </a:extLst>
          </p:cNvPr>
          <p:cNvGraphicFramePr>
            <a:graphicFrameLocks noGrp="1"/>
          </p:cNvGraphicFramePr>
          <p:nvPr/>
        </p:nvGraphicFramePr>
        <p:xfrm>
          <a:off x="3695710" y="2915428"/>
          <a:ext cx="7894979" cy="1352552"/>
        </p:xfrm>
        <a:graphic>
          <a:graphicData uri="http://schemas.openxmlformats.org/drawingml/2006/table">
            <a:tbl>
              <a:tblPr firstRow="1" bandRow="1">
                <a:tableStyleId>{5C22544A-7EE6-4342-B048-85BDC9FD1C3A}</a:tableStyleId>
              </a:tblPr>
              <a:tblGrid>
                <a:gridCol w="1190415">
                  <a:extLst>
                    <a:ext uri="{9D8B030D-6E8A-4147-A177-3AD203B41FA5}">
                      <a16:colId xmlns:a16="http://schemas.microsoft.com/office/drawing/2014/main" val="2299792274"/>
                    </a:ext>
                  </a:extLst>
                </a:gridCol>
                <a:gridCol w="6704564">
                  <a:extLst>
                    <a:ext uri="{9D8B030D-6E8A-4147-A177-3AD203B41FA5}">
                      <a16:colId xmlns:a16="http://schemas.microsoft.com/office/drawing/2014/main" val="1785850969"/>
                    </a:ext>
                  </a:extLst>
                </a:gridCol>
              </a:tblGrid>
              <a:tr h="338138">
                <a:tc>
                  <a:txBody>
                    <a:bodyPr/>
                    <a:lstStyle/>
                    <a:p>
                      <a:pPr algn="ctr"/>
                      <a:r>
                        <a:rPr lang="en-US" sz="1400"/>
                        <a:t>Cluster ID</a:t>
                      </a:r>
                    </a:p>
                  </a:txBody>
                  <a:tcPr>
                    <a:lnB w="12700" cap="flat" cmpd="sng" algn="ctr">
                      <a:solidFill>
                        <a:srgbClr val="C00000"/>
                      </a:solidFill>
                      <a:prstDash val="lgDash"/>
                      <a:round/>
                      <a:headEnd type="none" w="med" len="med"/>
                      <a:tailEnd type="none" w="med" len="med"/>
                    </a:lnB>
                    <a:solidFill>
                      <a:schemeClr val="accent4"/>
                    </a:solidFill>
                  </a:tcPr>
                </a:tc>
                <a:tc>
                  <a:txBody>
                    <a:bodyPr/>
                    <a:lstStyle/>
                    <a:p>
                      <a:pPr algn="ctr"/>
                      <a:r>
                        <a:rPr lang="en-US" sz="1400"/>
                        <a:t>Descriptive Terms</a:t>
                      </a:r>
                    </a:p>
                  </a:txBody>
                  <a:tcPr>
                    <a:lnB w="12700" cap="flat" cmpd="sng" algn="ctr">
                      <a:solidFill>
                        <a:srgbClr val="C00000"/>
                      </a:solidFill>
                      <a:prstDash val="lgDash"/>
                      <a:round/>
                      <a:headEnd type="none" w="med" len="med"/>
                      <a:tailEnd type="none" w="med" len="med"/>
                    </a:lnB>
                    <a:solidFill>
                      <a:schemeClr val="accent4"/>
                    </a:solidFill>
                  </a:tcPr>
                </a:tc>
                <a:extLst>
                  <a:ext uri="{0D108BD9-81ED-4DB2-BD59-A6C34878D82A}">
                    <a16:rowId xmlns:a16="http://schemas.microsoft.com/office/drawing/2014/main" val="3833850788"/>
                  </a:ext>
                </a:extLst>
              </a:tr>
              <a:tr h="338138">
                <a:tc>
                  <a:txBody>
                    <a:bodyPr/>
                    <a:lstStyle/>
                    <a:p>
                      <a:pPr algn="ctr"/>
                      <a:r>
                        <a:rPr lang="en-US" sz="1100">
                          <a:latin typeface="+mj-lt"/>
                        </a:rPr>
                        <a:t>1</a:t>
                      </a:r>
                    </a:p>
                  </a:txBody>
                  <a:tcPr>
                    <a:lnL w="12700" cap="flat" cmpd="sng" algn="ctr">
                      <a:solidFill>
                        <a:srgbClr val="C00000"/>
                      </a:solidFill>
                      <a:prstDash val="lgDash"/>
                      <a:round/>
                      <a:headEnd type="none" w="med" len="med"/>
                      <a:tailEnd type="none" w="med" len="med"/>
                    </a:lnL>
                    <a:lnT w="12700" cap="flat" cmpd="sng" algn="ctr">
                      <a:solidFill>
                        <a:srgbClr val="C00000"/>
                      </a:solidFill>
                      <a:prstDash val="lgDash"/>
                      <a:round/>
                      <a:headEnd type="none" w="med" len="med"/>
                      <a:tailEnd type="none" w="med" len="med"/>
                    </a:lnT>
                    <a:lnB w="12700" cap="flat" cmpd="sng" algn="ctr">
                      <a:solidFill>
                        <a:srgbClr val="C00000"/>
                      </a:solidFill>
                      <a:prstDash val="lgDash"/>
                      <a:round/>
                      <a:headEnd type="none" w="med" len="med"/>
                      <a:tailEnd type="none" w="med" len="med"/>
                    </a:lnB>
                    <a:solidFill>
                      <a:schemeClr val="accent4">
                        <a:lumMod val="20000"/>
                        <a:lumOff val="80000"/>
                      </a:schemeClr>
                    </a:solidFill>
                  </a:tcPr>
                </a:tc>
                <a:tc>
                  <a:txBody>
                    <a:bodyPr/>
                    <a:lstStyle/>
                    <a:p>
                      <a:pPr algn="l" fontAlgn="ctr"/>
                      <a:r>
                        <a:rPr lang="en-US" sz="1100" b="0" i="0" u="none" strike="noStrike">
                          <a:solidFill>
                            <a:srgbClr val="000000"/>
                          </a:solidFill>
                          <a:effectLst/>
                          <a:latin typeface="+mj-lt"/>
                        </a:rPr>
                        <a:t>body front +write problem summer good quality average better hot motor +month cool fan noise</a:t>
                      </a:r>
                    </a:p>
                  </a:txBody>
                  <a:tcPr marL="6350" marR="6350" marT="6350" marB="0" anchor="ctr">
                    <a:lnR w="12700" cap="flat" cmpd="sng" algn="ctr">
                      <a:solidFill>
                        <a:srgbClr val="C00000"/>
                      </a:solidFill>
                      <a:prstDash val="lgDash"/>
                      <a:round/>
                      <a:headEnd type="none" w="med" len="med"/>
                      <a:tailEnd type="none" w="med" len="med"/>
                    </a:lnR>
                    <a:lnT w="12700" cap="flat" cmpd="sng" algn="ctr">
                      <a:solidFill>
                        <a:srgbClr val="C00000"/>
                      </a:solidFill>
                      <a:prstDash val="lgDash"/>
                      <a:round/>
                      <a:headEnd type="none" w="med" len="med"/>
                      <a:tailEnd type="none" w="med" len="med"/>
                    </a:lnT>
                    <a:lnB w="12700" cap="flat" cmpd="sng" algn="ctr">
                      <a:solidFill>
                        <a:srgbClr val="C00000"/>
                      </a:solidFill>
                      <a:prstDash val="lgDash"/>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533357616"/>
                  </a:ext>
                </a:extLst>
              </a:tr>
              <a:tr h="338138">
                <a:tc>
                  <a:txBody>
                    <a:bodyPr/>
                    <a:lstStyle/>
                    <a:p>
                      <a:pPr algn="ctr"/>
                      <a:r>
                        <a:rPr lang="en-US" sz="1100">
                          <a:latin typeface="+mj-lt"/>
                        </a:rPr>
                        <a:t>2</a:t>
                      </a:r>
                    </a:p>
                  </a:txBody>
                  <a:tcPr>
                    <a:lnT w="12700" cap="flat" cmpd="sng" algn="ctr">
                      <a:solidFill>
                        <a:srgbClr val="C00000"/>
                      </a:solidFill>
                      <a:prstDash val="lgDash"/>
                      <a:round/>
                      <a:headEnd type="none" w="med" len="med"/>
                      <a:tailEnd type="none" w="med" len="med"/>
                    </a:lnT>
                    <a:solidFill>
                      <a:schemeClr val="accent4">
                        <a:lumMod val="20000"/>
                        <a:lumOff val="80000"/>
                      </a:schemeClr>
                    </a:solidFill>
                  </a:tcPr>
                </a:tc>
                <a:tc>
                  <a:txBody>
                    <a:bodyPr/>
                    <a:lstStyle/>
                    <a:p>
                      <a:pPr algn="l" fontAlgn="ctr"/>
                      <a:r>
                        <a:rPr lang="en-US" sz="1100" b="0" i="0" u="none" strike="noStrike">
                          <a:solidFill>
                            <a:srgbClr val="000000"/>
                          </a:solidFill>
                          <a:effectLst/>
                          <a:latin typeface="+mj-lt"/>
                        </a:rPr>
                        <a:t>+clean sound </a:t>
                      </a:r>
                      <a:r>
                        <a:rPr lang="en-US" sz="1100" b="0" i="0" u="none" strike="noStrike" err="1">
                          <a:solidFill>
                            <a:srgbClr val="000000"/>
                          </a:solidFill>
                          <a:effectLst/>
                          <a:latin typeface="+mj-lt"/>
                        </a:rPr>
                        <a:t>upto</a:t>
                      </a:r>
                      <a:r>
                        <a:rPr lang="en-US" sz="1100" b="0" i="0" u="none" strike="noStrike">
                          <a:solidFill>
                            <a:srgbClr val="000000"/>
                          </a:solidFill>
                          <a:effectLst/>
                          <a:latin typeface="+mj-lt"/>
                        </a:rPr>
                        <a:t> properly difficult high +big fine +wheel +work speed +finish buy design </a:t>
                      </a:r>
                      <a:r>
                        <a:rPr lang="en-US" sz="1100" b="0" i="0" u="none" strike="noStrike" err="1">
                          <a:solidFill>
                            <a:srgbClr val="000000"/>
                          </a:solidFill>
                          <a:effectLst/>
                          <a:latin typeface="+mj-lt"/>
                        </a:rPr>
                        <a:t>dont</a:t>
                      </a:r>
                      <a:endParaRPr lang="en-US" sz="1100" b="0" i="0" u="none" strike="noStrike">
                        <a:solidFill>
                          <a:srgbClr val="000000"/>
                        </a:solidFill>
                        <a:effectLst/>
                        <a:latin typeface="+mj-lt"/>
                      </a:endParaRPr>
                    </a:p>
                  </a:txBody>
                  <a:tcPr marL="6350" marR="6350" marT="6350" marB="0" anchor="ctr">
                    <a:lnT w="12700" cap="flat" cmpd="sng" algn="ctr">
                      <a:solidFill>
                        <a:srgbClr val="C00000"/>
                      </a:solidFill>
                      <a:prstDash val="lgDash"/>
                      <a:round/>
                      <a:headEnd type="none" w="med" len="med"/>
                      <a:tailEnd type="none" w="med" len="med"/>
                    </a:lnT>
                    <a:solidFill>
                      <a:schemeClr val="accent4">
                        <a:lumMod val="20000"/>
                        <a:lumOff val="80000"/>
                      </a:schemeClr>
                    </a:solidFill>
                  </a:tcPr>
                </a:tc>
                <a:extLst>
                  <a:ext uri="{0D108BD9-81ED-4DB2-BD59-A6C34878D82A}">
                    <a16:rowId xmlns:a16="http://schemas.microsoft.com/office/drawing/2014/main" val="242440765"/>
                  </a:ext>
                </a:extLst>
              </a:tr>
              <a:tr h="338138">
                <a:tc>
                  <a:txBody>
                    <a:bodyPr/>
                    <a:lstStyle/>
                    <a:p>
                      <a:pPr algn="ctr"/>
                      <a:r>
                        <a:rPr lang="en-US" sz="1100">
                          <a:latin typeface="+mj-lt"/>
                        </a:rPr>
                        <a:t>3</a:t>
                      </a:r>
                    </a:p>
                  </a:txBody>
                  <a:tcPr>
                    <a:solidFill>
                      <a:schemeClr val="accent4">
                        <a:lumMod val="20000"/>
                        <a:lumOff val="80000"/>
                      </a:schemeClr>
                    </a:solidFill>
                  </a:tcPr>
                </a:tc>
                <a:tc>
                  <a:txBody>
                    <a:bodyPr/>
                    <a:lstStyle/>
                    <a:p>
                      <a:pPr algn="l" fontAlgn="ctr"/>
                      <a:r>
                        <a:rPr lang="en-US" sz="1100" b="0" i="0" u="none" strike="noStrike">
                          <a:solidFill>
                            <a:srgbClr val="000000"/>
                          </a:solidFill>
                          <a:effectLst/>
                          <a:latin typeface="+mj-lt"/>
                        </a:rPr>
                        <a:t>+look bad +expect +receive +satisfy color time water </a:t>
                      </a:r>
                      <a:r>
                        <a:rPr lang="en-US" sz="1100" b="0" i="0" u="none" strike="noStrike" err="1">
                          <a:solidFill>
                            <a:srgbClr val="000000"/>
                          </a:solidFill>
                          <a:effectLst/>
                          <a:latin typeface="+mj-lt"/>
                        </a:rPr>
                        <a:t>flipkart</a:t>
                      </a:r>
                      <a:r>
                        <a:rPr lang="en-US" sz="1100" b="0" i="0" u="none" strike="noStrike">
                          <a:solidFill>
                            <a:srgbClr val="000000"/>
                          </a:solidFill>
                          <a:effectLst/>
                          <a:latin typeface="+mj-lt"/>
                        </a:rPr>
                        <a:t> value +place +room flow money air</a:t>
                      </a:r>
                    </a:p>
                  </a:txBody>
                  <a:tcPr marL="6350" marR="6350" marT="6350" marB="0" anchor="ctr">
                    <a:solidFill>
                      <a:schemeClr val="accent4">
                        <a:lumMod val="20000"/>
                        <a:lumOff val="80000"/>
                      </a:schemeClr>
                    </a:solidFill>
                  </a:tcPr>
                </a:tc>
                <a:extLst>
                  <a:ext uri="{0D108BD9-81ED-4DB2-BD59-A6C34878D82A}">
                    <a16:rowId xmlns:a16="http://schemas.microsoft.com/office/drawing/2014/main" val="4007885072"/>
                  </a:ext>
                </a:extLst>
              </a:tr>
            </a:tbl>
          </a:graphicData>
        </a:graphic>
      </p:graphicFrame>
      <p:sp>
        <p:nvSpPr>
          <p:cNvPr id="30" name="Rectangle 29">
            <a:extLst>
              <a:ext uri="{FF2B5EF4-FFF2-40B4-BE49-F238E27FC236}">
                <a16:creationId xmlns:a16="http://schemas.microsoft.com/office/drawing/2014/main" id="{2961C2BC-BBAF-C051-FEA6-B60A3E5073F1}"/>
              </a:ext>
            </a:extLst>
          </p:cNvPr>
          <p:cNvSpPr/>
          <p:nvPr/>
        </p:nvSpPr>
        <p:spPr>
          <a:xfrm>
            <a:off x="942974" y="4554614"/>
            <a:ext cx="10782294" cy="1600201"/>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Chart 32">
            <a:extLst>
              <a:ext uri="{FF2B5EF4-FFF2-40B4-BE49-F238E27FC236}">
                <a16:creationId xmlns:a16="http://schemas.microsoft.com/office/drawing/2014/main" id="{6C12EE7A-9CC4-8A63-64C4-A34B662D4D69}"/>
              </a:ext>
            </a:extLst>
          </p:cNvPr>
          <p:cNvGraphicFramePr/>
          <p:nvPr/>
        </p:nvGraphicFramePr>
        <p:xfrm>
          <a:off x="1104905" y="4628280"/>
          <a:ext cx="2419350" cy="149389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5" name="Table 34">
            <a:extLst>
              <a:ext uri="{FF2B5EF4-FFF2-40B4-BE49-F238E27FC236}">
                <a16:creationId xmlns:a16="http://schemas.microsoft.com/office/drawing/2014/main" id="{030A9C6B-FDCE-BF9B-B8F3-01379D3C1A50}"/>
              </a:ext>
            </a:extLst>
          </p:cNvPr>
          <p:cNvGraphicFramePr>
            <a:graphicFrameLocks noGrp="1"/>
          </p:cNvGraphicFramePr>
          <p:nvPr>
            <p:extLst>
              <p:ext uri="{D42A27DB-BD31-4B8C-83A1-F6EECF244321}">
                <p14:modId xmlns:p14="http://schemas.microsoft.com/office/powerpoint/2010/main" val="394400723"/>
              </p:ext>
            </p:extLst>
          </p:nvPr>
        </p:nvGraphicFramePr>
        <p:xfrm>
          <a:off x="3695710" y="4628281"/>
          <a:ext cx="7894979" cy="1441531"/>
        </p:xfrm>
        <a:graphic>
          <a:graphicData uri="http://schemas.openxmlformats.org/drawingml/2006/table">
            <a:tbl>
              <a:tblPr firstRow="1" bandRow="1">
                <a:tableStyleId>{5C22544A-7EE6-4342-B048-85BDC9FD1C3A}</a:tableStyleId>
              </a:tblPr>
              <a:tblGrid>
                <a:gridCol w="1190415">
                  <a:extLst>
                    <a:ext uri="{9D8B030D-6E8A-4147-A177-3AD203B41FA5}">
                      <a16:colId xmlns:a16="http://schemas.microsoft.com/office/drawing/2014/main" val="2299792274"/>
                    </a:ext>
                  </a:extLst>
                </a:gridCol>
                <a:gridCol w="6704564">
                  <a:extLst>
                    <a:ext uri="{9D8B030D-6E8A-4147-A177-3AD203B41FA5}">
                      <a16:colId xmlns:a16="http://schemas.microsoft.com/office/drawing/2014/main" val="1785850969"/>
                    </a:ext>
                  </a:extLst>
                </a:gridCol>
              </a:tblGrid>
              <a:tr h="353943">
                <a:tc>
                  <a:txBody>
                    <a:bodyPr/>
                    <a:lstStyle/>
                    <a:p>
                      <a:pPr algn="ctr"/>
                      <a:r>
                        <a:rPr lang="en-US" sz="1400"/>
                        <a:t>Cluster ID</a:t>
                      </a:r>
                    </a:p>
                  </a:txBody>
                  <a:tcPr>
                    <a:lnB w="12700" cap="flat" cmpd="sng" algn="ctr">
                      <a:solidFill>
                        <a:schemeClr val="bg1"/>
                      </a:solidFill>
                      <a:prstDash val="solid"/>
                      <a:round/>
                      <a:headEnd type="none" w="med" len="med"/>
                      <a:tailEnd type="none" w="med" len="med"/>
                    </a:lnB>
                    <a:solidFill>
                      <a:schemeClr val="accent4"/>
                    </a:solidFill>
                  </a:tcPr>
                </a:tc>
                <a:tc>
                  <a:txBody>
                    <a:bodyPr/>
                    <a:lstStyle/>
                    <a:p>
                      <a:pPr algn="ctr"/>
                      <a:r>
                        <a:rPr lang="en-US" sz="1400"/>
                        <a:t>Descriptive Terms</a:t>
                      </a:r>
                    </a:p>
                  </a:txBody>
                  <a:tcPr>
                    <a:lnB w="12700" cap="flat" cmpd="sng" algn="ctr">
                      <a:solidFill>
                        <a:schemeClr val="bg1"/>
                      </a:solidFill>
                      <a:prstDash val="solid"/>
                      <a:round/>
                      <a:headEnd type="none" w="med" len="med"/>
                      <a:tailEnd type="none" w="med" len="med"/>
                    </a:lnB>
                    <a:solidFill>
                      <a:schemeClr val="accent4"/>
                    </a:solidFill>
                  </a:tcPr>
                </a:tc>
                <a:extLst>
                  <a:ext uri="{0D108BD9-81ED-4DB2-BD59-A6C34878D82A}">
                    <a16:rowId xmlns:a16="http://schemas.microsoft.com/office/drawing/2014/main" val="3833850788"/>
                  </a:ext>
                </a:extLst>
              </a:tr>
              <a:tr h="353943">
                <a:tc>
                  <a:txBody>
                    <a:bodyPr/>
                    <a:lstStyle/>
                    <a:p>
                      <a:pPr algn="ctr"/>
                      <a:r>
                        <a:rPr lang="en-US" sz="1100">
                          <a:latin typeface="+mj-lt"/>
                        </a:rPr>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0" cap="flat" cmpd="sng" algn="ctr">
                      <a:noFill/>
                      <a:prstDash val="lgDash"/>
                      <a:round/>
                      <a:headEnd type="none" w="med" len="med"/>
                      <a:tailEnd type="none" w="med" len="med"/>
                    </a:lnB>
                    <a:solidFill>
                      <a:schemeClr val="accent4">
                        <a:lumMod val="20000"/>
                        <a:lumOff val="80000"/>
                      </a:schemeClr>
                    </a:solidFill>
                  </a:tcPr>
                </a:tc>
                <a:tc>
                  <a:txBody>
                    <a:bodyPr/>
                    <a:lstStyle/>
                    <a:p>
                      <a:pPr algn="l" fontAlgn="ctr"/>
                      <a:r>
                        <a:rPr lang="en-US" sz="1100" b="0" i="0" u="none" strike="noStrike">
                          <a:solidFill>
                            <a:srgbClr val="000000"/>
                          </a:solidFill>
                          <a:effectLst/>
                          <a:latin typeface="Aptos Narrow" panose="020B0004020202020204" pitchFamily="34" charset="0"/>
                        </a:rPr>
                        <a:t>good +product nice +cool happy perfect +swing fantastic superb +sound awesome super plastic great capacity</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0" cap="flat" cmpd="sng" algn="ctr">
                      <a:noFill/>
                      <a:prstDash val="lgDash"/>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533357616"/>
                  </a:ext>
                </a:extLst>
              </a:tr>
              <a:tr h="379702">
                <a:tc>
                  <a:txBody>
                    <a:bodyPr/>
                    <a:lstStyle/>
                    <a:p>
                      <a:pPr algn="ctr"/>
                      <a:r>
                        <a:rPr lang="en-US" sz="1100">
                          <a:latin typeface="+mj-lt"/>
                        </a:rPr>
                        <a:t>2</a:t>
                      </a:r>
                    </a:p>
                  </a:txBody>
                  <a:tcPr>
                    <a:lnL w="0" cap="flat" cmpd="sng" algn="ctr">
                      <a:noFill/>
                      <a:prstDash val="lgDash"/>
                      <a:round/>
                      <a:headEnd type="none" w="med" len="med"/>
                      <a:tailEnd type="none" w="med" len="med"/>
                    </a:lnL>
                    <a:lnR w="12700" cap="flat" cmpd="sng" algn="ctr">
                      <a:solidFill>
                        <a:srgbClr val="000000"/>
                      </a:solidFill>
                      <a:prstDash val="sysDash"/>
                      <a:round/>
                      <a:headEnd type="none" w="med" len="med"/>
                      <a:tailEnd type="none" w="med" len="med"/>
                    </a:lnR>
                    <a:lnT w="0" cap="flat" cmpd="sng" algn="ctr">
                      <a:noFill/>
                      <a:prstDash val="lgDash"/>
                      <a:round/>
                      <a:headEnd type="none" w="med" len="med"/>
                      <a:tailEnd type="none" w="med" len="med"/>
                    </a:lnT>
                    <a:lnB w="12700" cap="flat" cmpd="sng" algn="ctr">
                      <a:solidFill>
                        <a:srgbClr val="C00000"/>
                      </a:solidFill>
                      <a:prstDash val="lgDash"/>
                      <a:round/>
                      <a:headEnd type="none" w="med" len="med"/>
                      <a:tailEnd type="none" w="med" len="med"/>
                    </a:lnB>
                    <a:solidFill>
                      <a:schemeClr val="accent4">
                        <a:lumMod val="20000"/>
                        <a:lumOff val="80000"/>
                      </a:schemeClr>
                    </a:solidFill>
                  </a:tcPr>
                </a:tc>
                <a:tc>
                  <a:txBody>
                    <a:bodyPr/>
                    <a:lstStyle/>
                    <a:p>
                      <a:pPr algn="l" fontAlgn="ctr"/>
                      <a:r>
                        <a:rPr lang="en-US" sz="1100" b="0" i="0" u="none" strike="noStrike">
                          <a:solidFill>
                            <a:srgbClr val="000000"/>
                          </a:solidFill>
                          <a:effectLst/>
                          <a:latin typeface="Aptos Narrow" panose="020B0004020202020204" pitchFamily="34" charset="0"/>
                        </a:rPr>
                        <a:t>quality +little flow desert wheel noisy +big bit tank </a:t>
                      </a:r>
                      <a:r>
                        <a:rPr lang="en-US" sz="1100" b="0" i="0" u="none" strike="noStrike" err="1">
                          <a:solidFill>
                            <a:srgbClr val="000000"/>
                          </a:solidFill>
                          <a:effectLst/>
                          <a:latin typeface="Aptos Narrow" panose="020B0004020202020204" pitchFamily="34" charset="0"/>
                        </a:rPr>
                        <a:t>crompton</a:t>
                      </a:r>
                      <a:r>
                        <a:rPr lang="en-US" sz="1100" b="0" i="0" u="none" strike="noStrike">
                          <a:solidFill>
                            <a:srgbClr val="000000"/>
                          </a:solidFill>
                          <a:effectLst/>
                          <a:latin typeface="Aptos Narrow" panose="020B0004020202020204" pitchFamily="34" charset="0"/>
                        </a:rPr>
                        <a:t> water overall better superb +</a:t>
                      </a:r>
                      <a:r>
                        <a:rPr lang="en-US" sz="1100" b="0" i="0" u="none" strike="noStrike" err="1">
                          <a:solidFill>
                            <a:srgbClr val="000000"/>
                          </a:solidFill>
                          <a:effectLst/>
                          <a:latin typeface="Aptos Narrow" panose="020B0004020202020204" pitchFamily="34" charset="0"/>
                        </a:rPr>
                        <a:t>dav</a:t>
                      </a:r>
                      <a:endParaRPr lang="en-US" sz="1100" b="0" i="0" u="none" strike="noStrike">
                        <a:solidFill>
                          <a:srgbClr val="000000"/>
                        </a:solidFill>
                        <a:effectLst/>
                        <a:latin typeface="Aptos Narrow" panose="020B0004020202020204" pitchFamily="34" charset="0"/>
                      </a:endParaRPr>
                    </a:p>
                  </a:txBody>
                  <a:tcPr marL="6350" marR="6350" marT="6350" marB="0" anchor="ctr">
                    <a:lnL w="12700" cap="flat" cmpd="sng" algn="ctr">
                      <a:solidFill>
                        <a:srgbClr val="000000"/>
                      </a:solidFill>
                      <a:prstDash val="sysDash"/>
                      <a:round/>
                      <a:headEnd type="none" w="med" len="med"/>
                      <a:tailEnd type="none" w="med" len="med"/>
                    </a:lnL>
                    <a:lnR w="0" cap="flat" cmpd="sng" algn="ctr">
                      <a:noFill/>
                      <a:prstDash val="lgDash"/>
                      <a:round/>
                      <a:headEnd type="none" w="med" len="med"/>
                      <a:tailEnd type="none" w="med" len="med"/>
                    </a:lnR>
                    <a:lnT w="0" cap="flat" cmpd="sng" algn="ctr">
                      <a:noFill/>
                      <a:prstDash val="lgDash"/>
                      <a:round/>
                      <a:headEnd type="none" w="med" len="med"/>
                      <a:tailEnd type="none" w="med" len="med"/>
                    </a:lnT>
                    <a:lnB w="12700" cap="flat" cmpd="sng" algn="ctr">
                      <a:solidFill>
                        <a:srgbClr val="C00000"/>
                      </a:solidFill>
                      <a:prstDash val="lgDash"/>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42440765"/>
                  </a:ext>
                </a:extLst>
              </a:tr>
              <a:tr h="353943">
                <a:tc>
                  <a:txBody>
                    <a:bodyPr/>
                    <a:lstStyle/>
                    <a:p>
                      <a:pPr algn="ctr"/>
                      <a:r>
                        <a:rPr lang="en-US" sz="1100">
                          <a:latin typeface="+mj-lt"/>
                        </a:rPr>
                        <a:t>3</a:t>
                      </a:r>
                    </a:p>
                  </a:txBody>
                  <a:tcPr>
                    <a:lnL w="12700" cap="flat" cmpd="sng" algn="ctr">
                      <a:solidFill>
                        <a:srgbClr val="C00000"/>
                      </a:solidFill>
                      <a:prstDash val="solid"/>
                      <a:round/>
                      <a:headEnd type="none" w="med" len="med"/>
                      <a:tailEnd type="none" w="med" len="med"/>
                    </a:lnL>
                    <a:lnR w="0" cap="flat" cmpd="sng" algn="ctr">
                      <a:noFill/>
                      <a:prstDash val="solid"/>
                      <a:round/>
                      <a:headEnd type="none" w="med" len="med"/>
                      <a:tailEnd type="none" w="med" len="med"/>
                    </a:lnR>
                    <a:lnT w="12700" cap="flat" cmpd="sng" algn="ctr">
                      <a:solidFill>
                        <a:srgbClr val="C00000"/>
                      </a:solidFill>
                      <a:prstDash val="lgDash"/>
                      <a:round/>
                      <a:headEnd type="none" w="med" len="med"/>
                      <a:tailEnd type="none" w="med" len="med"/>
                    </a:lnT>
                    <a:lnB w="12700" cap="flat" cmpd="sng" algn="ctr">
                      <a:solidFill>
                        <a:srgbClr val="C00000"/>
                      </a:solidFill>
                      <a:prstDash val="solid"/>
                      <a:round/>
                      <a:headEnd type="none" w="med" len="med"/>
                      <a:tailEnd type="none" w="med" len="med"/>
                    </a:lnB>
                    <a:solidFill>
                      <a:schemeClr val="accent4">
                        <a:lumMod val="20000"/>
                        <a:lumOff val="80000"/>
                      </a:schemeClr>
                    </a:solidFill>
                  </a:tcPr>
                </a:tc>
                <a:tc>
                  <a:txBody>
                    <a:bodyPr/>
                    <a:lstStyle/>
                    <a:p>
                      <a:pPr algn="l" fontAlgn="ctr"/>
                      <a:r>
                        <a:rPr lang="en-US" sz="1100" b="0" i="0" u="none" strike="noStrike">
                          <a:solidFill>
                            <a:srgbClr val="000000"/>
                          </a:solidFill>
                          <a:effectLst/>
                          <a:latin typeface="Aptos Narrow" panose="020B0004020202020204" pitchFamily="34" charset="0"/>
                        </a:rPr>
                        <a:t>+cooler deliver </a:t>
                      </a:r>
                      <a:r>
                        <a:rPr lang="en-US" sz="1100" b="0" i="0" u="none" strike="noStrike" err="1">
                          <a:solidFill>
                            <a:srgbClr val="000000"/>
                          </a:solidFill>
                          <a:effectLst/>
                          <a:latin typeface="Aptos Narrow" panose="020B0004020202020204" pitchFamily="34" charset="0"/>
                        </a:rPr>
                        <a:t>buv</a:t>
                      </a:r>
                      <a:r>
                        <a:rPr lang="en-US" sz="1100" b="0" i="0" u="none" strike="noStrike">
                          <a:solidFill>
                            <a:srgbClr val="000000"/>
                          </a:solidFill>
                          <a:effectLst/>
                          <a:latin typeface="Aptos Narrow" panose="020B0004020202020204" pitchFamily="34" charset="0"/>
                        </a:rPr>
                        <a:t> </a:t>
                      </a:r>
                      <a:r>
                        <a:rPr lang="en-US" sz="1100" b="0" i="0" u="none" strike="noStrike" err="1">
                          <a:solidFill>
                            <a:srgbClr val="000000"/>
                          </a:solidFill>
                          <a:effectLst/>
                          <a:latin typeface="Aptos Narrow" panose="020B0004020202020204" pitchFamily="34" charset="0"/>
                        </a:rPr>
                        <a:t>flipkart</a:t>
                      </a:r>
                      <a:r>
                        <a:rPr lang="en-US" sz="1100" b="0" i="0" u="none" strike="noStrike">
                          <a:solidFill>
                            <a:srgbClr val="000000"/>
                          </a:solidFill>
                          <a:effectLst/>
                          <a:latin typeface="Aptos Narrow" panose="020B0004020202020204" pitchFamily="34" charset="0"/>
                        </a:rPr>
                        <a:t> +deliver money best +</a:t>
                      </a:r>
                      <a:r>
                        <a:rPr lang="en-US" sz="1100" b="0" i="0" u="none" strike="noStrike" err="1">
                          <a:solidFill>
                            <a:srgbClr val="000000"/>
                          </a:solidFill>
                          <a:effectLst/>
                          <a:latin typeface="Aptos Narrow" panose="020B0004020202020204" pitchFamily="34" charset="0"/>
                        </a:rPr>
                        <a:t>satisf</a:t>
                      </a:r>
                      <a:r>
                        <a:rPr lang="en-US" sz="1100" b="0" i="0" u="none" strike="noStrike">
                          <a:solidFill>
                            <a:srgbClr val="000000"/>
                          </a:solidFill>
                          <a:effectLst/>
                          <a:latin typeface="Aptos Narrow" panose="020B0004020202020204" pitchFamily="34" charset="0"/>
                        </a:rPr>
                        <a:t> excellent cool +work +throw awesome ventilation +value</a:t>
                      </a:r>
                    </a:p>
                  </a:txBody>
                  <a:tcPr marL="6350" marR="6350" marT="6350" marB="0" anchor="ctr">
                    <a:lnL w="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lgDash"/>
                      <a:round/>
                      <a:headEnd type="none" w="med" len="med"/>
                      <a:tailEnd type="none" w="med" len="med"/>
                    </a:lnT>
                    <a:lnB w="12700" cap="flat" cmpd="sng" algn="ctr">
                      <a:solidFill>
                        <a:srgbClr val="C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007885072"/>
                  </a:ext>
                </a:extLst>
              </a:tr>
            </a:tbl>
          </a:graphicData>
        </a:graphic>
      </p:graphicFrame>
    </p:spTree>
    <p:extLst>
      <p:ext uri="{BB962C8B-B14F-4D97-AF65-F5344CB8AC3E}">
        <p14:creationId xmlns:p14="http://schemas.microsoft.com/office/powerpoint/2010/main" val="3801510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1100B6-3A98-B561-620A-34CEDF35914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D899301-B7A1-B653-4E5F-5672E63B93F9}"/>
              </a:ext>
            </a:extLst>
          </p:cNvPr>
          <p:cNvSpPr/>
          <p:nvPr/>
        </p:nvSpPr>
        <p:spPr>
          <a:xfrm>
            <a:off x="10524226" y="-1"/>
            <a:ext cx="1667774" cy="278861"/>
          </a:xfrm>
          <a:prstGeom prst="rect">
            <a:avLst/>
          </a:prstGeom>
          <a:solidFill>
            <a:srgbClr val="1A75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solidFill>
                <a:effectLst/>
                <a:uLnTx/>
                <a:uFillTx/>
                <a:latin typeface="Calibri" panose="020F0502020204030204"/>
                <a:ea typeface="+mn-ea"/>
                <a:cs typeface="+mn-cs"/>
              </a:rPr>
              <a:t>Supervised Modeling </a:t>
            </a:r>
          </a:p>
        </p:txBody>
      </p:sp>
      <p:sp>
        <p:nvSpPr>
          <p:cNvPr id="34" name="Slide Number Placeholder 3">
            <a:extLst>
              <a:ext uri="{FF2B5EF4-FFF2-40B4-BE49-F238E27FC236}">
                <a16:creationId xmlns:a16="http://schemas.microsoft.com/office/drawing/2014/main" id="{9306275C-C886-6359-2E94-823B617E0218}"/>
              </a:ext>
            </a:extLst>
          </p:cNvPr>
          <p:cNvSpPr txBox="1">
            <a:spLocks/>
          </p:cNvSpPr>
          <p:nvPr/>
        </p:nvSpPr>
        <p:spPr>
          <a:xfrm>
            <a:off x="362309" y="6524587"/>
            <a:ext cx="401217" cy="19374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fld id="{47547CF9-5B10-D24F-A8D7-45A9778164F7}" type="slidenum">
              <a:rPr lang="uk-UA" sz="1100" smtClean="0">
                <a:latin typeface="Arial" panose="020B0604020202020204"/>
              </a:rPr>
              <a:pPr defTabSz="1219170"/>
              <a:t>18</a:t>
            </a:fld>
            <a:endParaRPr lang="uk-UA" sz="1100">
              <a:latin typeface="Arial" panose="020B0604020202020204"/>
            </a:endParaRPr>
          </a:p>
        </p:txBody>
      </p:sp>
      <p:sp>
        <p:nvSpPr>
          <p:cNvPr id="11" name="Title 10">
            <a:extLst>
              <a:ext uri="{FF2B5EF4-FFF2-40B4-BE49-F238E27FC236}">
                <a16:creationId xmlns:a16="http://schemas.microsoft.com/office/drawing/2014/main" id="{2953EC33-B343-A093-4AFC-1F260F2F9490}"/>
              </a:ext>
            </a:extLst>
          </p:cNvPr>
          <p:cNvSpPr>
            <a:spLocks noGrp="1"/>
          </p:cNvSpPr>
          <p:nvPr>
            <p:ph type="title"/>
          </p:nvPr>
        </p:nvSpPr>
        <p:spPr/>
        <p:txBody>
          <a:bodyPr/>
          <a:lstStyle/>
          <a:p>
            <a:br>
              <a:rPr lang="en-US"/>
            </a:br>
            <a:endParaRPr lang="en-US"/>
          </a:p>
        </p:txBody>
      </p:sp>
      <p:sp>
        <p:nvSpPr>
          <p:cNvPr id="5" name="Content Placeholder 4">
            <a:extLst>
              <a:ext uri="{FF2B5EF4-FFF2-40B4-BE49-F238E27FC236}">
                <a16:creationId xmlns:a16="http://schemas.microsoft.com/office/drawing/2014/main" id="{780584A7-91D8-901D-1A9A-D61891855B82}"/>
              </a:ext>
            </a:extLst>
          </p:cNvPr>
          <p:cNvSpPr>
            <a:spLocks noGrp="1"/>
          </p:cNvSpPr>
          <p:nvPr>
            <p:ph idx="1"/>
          </p:nvPr>
        </p:nvSpPr>
        <p:spPr>
          <a:xfrm>
            <a:off x="-3013943" y="-1412695"/>
            <a:ext cx="6027886" cy="1666442"/>
          </a:xfrm>
        </p:spPr>
        <p:txBody>
          <a:bodyPr/>
          <a:lstStyle/>
          <a:p>
            <a:endParaRPr lang="en-US"/>
          </a:p>
          <a:p>
            <a:endParaRPr lang="en-US"/>
          </a:p>
        </p:txBody>
      </p:sp>
      <p:sp>
        <p:nvSpPr>
          <p:cNvPr id="12" name="Title 1">
            <a:extLst>
              <a:ext uri="{FF2B5EF4-FFF2-40B4-BE49-F238E27FC236}">
                <a16:creationId xmlns:a16="http://schemas.microsoft.com/office/drawing/2014/main" id="{2D300C8E-6B07-28D3-FD87-7DBD1A32778B}"/>
              </a:ext>
            </a:extLst>
          </p:cNvPr>
          <p:cNvSpPr txBox="1">
            <a:spLocks/>
          </p:cNvSpPr>
          <p:nvPr/>
        </p:nvSpPr>
        <p:spPr>
          <a:xfrm>
            <a:off x="362309" y="287618"/>
            <a:ext cx="11447253" cy="7127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a:solidFill>
                  <a:srgbClr val="1A75CF"/>
                </a:solidFill>
                <a:latin typeface="Arial Black" panose="020B0A04020102020204" pitchFamily="34" charset="0"/>
              </a:rPr>
              <a:t>Maharaja 65 L Cooler: </a:t>
            </a:r>
            <a:r>
              <a:rPr lang="en-IN" sz="2400" b="1">
                <a:solidFill>
                  <a:srgbClr val="1A75CF"/>
                </a:solidFill>
                <a:latin typeface="Arial Black" panose="020B0A04020102020204" pitchFamily="34" charset="0"/>
              </a:rPr>
              <a:t>Supervised Modelling</a:t>
            </a:r>
            <a:endParaRPr lang="en-US" sz="2400" b="1">
              <a:solidFill>
                <a:srgbClr val="1A75CF"/>
              </a:solidFill>
              <a:latin typeface="Arial Black" panose="020B0A04020102020204" pitchFamily="34" charset="0"/>
            </a:endParaRPr>
          </a:p>
        </p:txBody>
      </p:sp>
      <p:pic>
        <p:nvPicPr>
          <p:cNvPr id="7" name="Picture 6">
            <a:extLst>
              <a:ext uri="{FF2B5EF4-FFF2-40B4-BE49-F238E27FC236}">
                <a16:creationId xmlns:a16="http://schemas.microsoft.com/office/drawing/2014/main" id="{619971B1-B886-EEFD-007A-5D2AF496C8D1}"/>
              </a:ext>
            </a:extLst>
          </p:cNvPr>
          <p:cNvPicPr>
            <a:picLocks noChangeAspect="1"/>
          </p:cNvPicPr>
          <p:nvPr/>
        </p:nvPicPr>
        <p:blipFill rotWithShape="1">
          <a:blip r:embed="rId3">
            <a:clrChange>
              <a:clrFrom>
                <a:srgbClr val="F9F9F8"/>
              </a:clrFrom>
              <a:clrTo>
                <a:srgbClr val="F9F9F8">
                  <a:alpha val="0"/>
                </a:srgbClr>
              </a:clrTo>
            </a:clrChange>
          </a:blip>
          <a:srcRect r="606"/>
          <a:stretch/>
        </p:blipFill>
        <p:spPr>
          <a:xfrm>
            <a:off x="1394769" y="1088424"/>
            <a:ext cx="9003170" cy="5032286"/>
          </a:xfrm>
          <a:prstGeom prst="rect">
            <a:avLst/>
          </a:prstGeom>
        </p:spPr>
      </p:pic>
    </p:spTree>
    <p:extLst>
      <p:ext uri="{BB962C8B-B14F-4D97-AF65-F5344CB8AC3E}">
        <p14:creationId xmlns:p14="http://schemas.microsoft.com/office/powerpoint/2010/main" val="232820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1100B6-3A98-B561-620A-34CEDF35914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D899301-B7A1-B653-4E5F-5672E63B93F9}"/>
              </a:ext>
            </a:extLst>
          </p:cNvPr>
          <p:cNvSpPr/>
          <p:nvPr/>
        </p:nvSpPr>
        <p:spPr>
          <a:xfrm>
            <a:off x="10524226" y="-1"/>
            <a:ext cx="1667774" cy="278861"/>
          </a:xfrm>
          <a:prstGeom prst="rect">
            <a:avLst/>
          </a:prstGeom>
          <a:solidFill>
            <a:srgbClr val="1A75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solidFill>
                <a:effectLst/>
                <a:uLnTx/>
                <a:uFillTx/>
                <a:latin typeface="Calibri" panose="020F0502020204030204"/>
                <a:ea typeface="+mn-ea"/>
                <a:cs typeface="+mn-cs"/>
              </a:rPr>
              <a:t>Supervised Modeling </a:t>
            </a:r>
          </a:p>
        </p:txBody>
      </p:sp>
      <p:sp>
        <p:nvSpPr>
          <p:cNvPr id="34" name="Slide Number Placeholder 3">
            <a:extLst>
              <a:ext uri="{FF2B5EF4-FFF2-40B4-BE49-F238E27FC236}">
                <a16:creationId xmlns:a16="http://schemas.microsoft.com/office/drawing/2014/main" id="{9306275C-C886-6359-2E94-823B617E0218}"/>
              </a:ext>
            </a:extLst>
          </p:cNvPr>
          <p:cNvSpPr txBox="1">
            <a:spLocks/>
          </p:cNvSpPr>
          <p:nvPr/>
        </p:nvSpPr>
        <p:spPr>
          <a:xfrm>
            <a:off x="362309" y="6524587"/>
            <a:ext cx="401217" cy="19374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fld id="{47547CF9-5B10-D24F-A8D7-45A9778164F7}" type="slidenum">
              <a:rPr lang="uk-UA" sz="1100" smtClean="0">
                <a:latin typeface="Arial" panose="020B0604020202020204"/>
              </a:rPr>
              <a:pPr defTabSz="1219170"/>
              <a:t>19</a:t>
            </a:fld>
            <a:endParaRPr lang="uk-UA" sz="1100">
              <a:latin typeface="Arial" panose="020B0604020202020204"/>
            </a:endParaRPr>
          </a:p>
        </p:txBody>
      </p:sp>
      <p:sp>
        <p:nvSpPr>
          <p:cNvPr id="11" name="Title 10">
            <a:extLst>
              <a:ext uri="{FF2B5EF4-FFF2-40B4-BE49-F238E27FC236}">
                <a16:creationId xmlns:a16="http://schemas.microsoft.com/office/drawing/2014/main" id="{2953EC33-B343-A093-4AFC-1F260F2F9490}"/>
              </a:ext>
            </a:extLst>
          </p:cNvPr>
          <p:cNvSpPr>
            <a:spLocks noGrp="1"/>
          </p:cNvSpPr>
          <p:nvPr>
            <p:ph type="title"/>
          </p:nvPr>
        </p:nvSpPr>
        <p:spPr/>
        <p:txBody>
          <a:bodyPr/>
          <a:lstStyle/>
          <a:p>
            <a:br>
              <a:rPr lang="en-US"/>
            </a:br>
            <a:endParaRPr lang="en-US"/>
          </a:p>
        </p:txBody>
      </p:sp>
      <p:sp>
        <p:nvSpPr>
          <p:cNvPr id="5" name="Content Placeholder 4">
            <a:extLst>
              <a:ext uri="{FF2B5EF4-FFF2-40B4-BE49-F238E27FC236}">
                <a16:creationId xmlns:a16="http://schemas.microsoft.com/office/drawing/2014/main" id="{780584A7-91D8-901D-1A9A-D61891855B82}"/>
              </a:ext>
            </a:extLst>
          </p:cNvPr>
          <p:cNvSpPr>
            <a:spLocks noGrp="1"/>
          </p:cNvSpPr>
          <p:nvPr>
            <p:ph idx="1"/>
          </p:nvPr>
        </p:nvSpPr>
        <p:spPr>
          <a:xfrm>
            <a:off x="-3121057" y="-1935949"/>
            <a:ext cx="6027886" cy="1666442"/>
          </a:xfrm>
        </p:spPr>
        <p:txBody>
          <a:bodyPr/>
          <a:lstStyle/>
          <a:p>
            <a:endParaRPr lang="en-US"/>
          </a:p>
          <a:p>
            <a:endParaRPr lang="en-US"/>
          </a:p>
        </p:txBody>
      </p:sp>
      <p:sp>
        <p:nvSpPr>
          <p:cNvPr id="12" name="Title 1">
            <a:extLst>
              <a:ext uri="{FF2B5EF4-FFF2-40B4-BE49-F238E27FC236}">
                <a16:creationId xmlns:a16="http://schemas.microsoft.com/office/drawing/2014/main" id="{2D300C8E-6B07-28D3-FD87-7DBD1A32778B}"/>
              </a:ext>
            </a:extLst>
          </p:cNvPr>
          <p:cNvSpPr txBox="1">
            <a:spLocks/>
          </p:cNvSpPr>
          <p:nvPr/>
        </p:nvSpPr>
        <p:spPr>
          <a:xfrm>
            <a:off x="362309" y="287618"/>
            <a:ext cx="11447253" cy="7127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900" b="1">
                <a:solidFill>
                  <a:srgbClr val="1A75CF"/>
                </a:solidFill>
                <a:latin typeface="Arial Black" panose="020B0A04020102020204" pitchFamily="34" charset="0"/>
              </a:rPr>
              <a:t>Maharaja 65 L Cooler: Among all constructed models, regression model with entropy configuration demonstrated highest accuracy, reaching 84.5%</a:t>
            </a:r>
          </a:p>
        </p:txBody>
      </p:sp>
      <p:sp>
        <p:nvSpPr>
          <p:cNvPr id="7" name="TextBox 6">
            <a:extLst>
              <a:ext uri="{FF2B5EF4-FFF2-40B4-BE49-F238E27FC236}">
                <a16:creationId xmlns:a16="http://schemas.microsoft.com/office/drawing/2014/main" id="{AD515439-BD3E-CDC4-5A99-2D4FC5054B54}"/>
              </a:ext>
            </a:extLst>
          </p:cNvPr>
          <p:cNvSpPr txBox="1"/>
          <p:nvPr/>
        </p:nvSpPr>
        <p:spPr>
          <a:xfrm>
            <a:off x="2132686" y="939360"/>
            <a:ext cx="1371600" cy="276999"/>
          </a:xfrm>
          <a:prstGeom prst="rect">
            <a:avLst/>
          </a:prstGeom>
          <a:noFill/>
        </p:spPr>
        <p:txBody>
          <a:bodyPr wrap="square" rtlCol="0">
            <a:spAutoFit/>
          </a:bodyPr>
          <a:lstStyle/>
          <a:p>
            <a:pPr algn="ctr"/>
            <a:r>
              <a:rPr lang="en-US" sz="1200" u="sng">
                <a:solidFill>
                  <a:srgbClr val="1A75CF"/>
                </a:solidFill>
              </a:rPr>
              <a:t>Lift Curve</a:t>
            </a:r>
          </a:p>
        </p:txBody>
      </p:sp>
      <p:pic>
        <p:nvPicPr>
          <p:cNvPr id="8" name="Picture 7">
            <a:extLst>
              <a:ext uri="{FF2B5EF4-FFF2-40B4-BE49-F238E27FC236}">
                <a16:creationId xmlns:a16="http://schemas.microsoft.com/office/drawing/2014/main" id="{7FDB1B2C-0B2C-0715-2F2C-FACD7ECD455D}"/>
              </a:ext>
            </a:extLst>
          </p:cNvPr>
          <p:cNvPicPr>
            <a:picLocks noChangeAspect="1"/>
          </p:cNvPicPr>
          <p:nvPr/>
        </p:nvPicPr>
        <p:blipFill>
          <a:blip r:embed="rId3"/>
          <a:stretch>
            <a:fillRect/>
          </a:stretch>
        </p:blipFill>
        <p:spPr>
          <a:xfrm>
            <a:off x="691294" y="1261003"/>
            <a:ext cx="4444232" cy="5017793"/>
          </a:xfrm>
          <a:prstGeom prst="rect">
            <a:avLst/>
          </a:prstGeom>
          <a:ln>
            <a:noFill/>
          </a:ln>
          <a:effectLst>
            <a:outerShdw blurRad="292100" dist="139700" dir="2700000" algn="tl" rotWithShape="0">
              <a:srgbClr val="333333">
                <a:alpha val="65000"/>
              </a:srgbClr>
            </a:outerShdw>
          </a:effectLst>
        </p:spPr>
      </p:pic>
      <p:graphicFrame>
        <p:nvGraphicFramePr>
          <p:cNvPr id="13" name="Table 12">
            <a:extLst>
              <a:ext uri="{FF2B5EF4-FFF2-40B4-BE49-F238E27FC236}">
                <a16:creationId xmlns:a16="http://schemas.microsoft.com/office/drawing/2014/main" id="{7603FC90-5B94-E1E3-9C18-91FEC8D52933}"/>
              </a:ext>
            </a:extLst>
          </p:cNvPr>
          <p:cNvGraphicFramePr>
            <a:graphicFrameLocks noGrp="1"/>
          </p:cNvGraphicFramePr>
          <p:nvPr>
            <p:extLst>
              <p:ext uri="{D42A27DB-BD31-4B8C-83A1-F6EECF244321}">
                <p14:modId xmlns:p14="http://schemas.microsoft.com/office/powerpoint/2010/main" val="649150274"/>
              </p:ext>
            </p:extLst>
          </p:nvPr>
        </p:nvGraphicFramePr>
        <p:xfrm>
          <a:off x="5507664" y="1027906"/>
          <a:ext cx="6164866" cy="5151611"/>
        </p:xfrm>
        <a:graphic>
          <a:graphicData uri="http://schemas.openxmlformats.org/drawingml/2006/table">
            <a:tbl>
              <a:tblPr/>
              <a:tblGrid>
                <a:gridCol w="813750">
                  <a:extLst>
                    <a:ext uri="{9D8B030D-6E8A-4147-A177-3AD203B41FA5}">
                      <a16:colId xmlns:a16="http://schemas.microsoft.com/office/drawing/2014/main" val="1854630063"/>
                    </a:ext>
                  </a:extLst>
                </a:gridCol>
                <a:gridCol w="1657198">
                  <a:extLst>
                    <a:ext uri="{9D8B030D-6E8A-4147-A177-3AD203B41FA5}">
                      <a16:colId xmlns:a16="http://schemas.microsoft.com/office/drawing/2014/main" val="897896123"/>
                    </a:ext>
                  </a:extLst>
                </a:gridCol>
                <a:gridCol w="615653">
                  <a:extLst>
                    <a:ext uri="{9D8B030D-6E8A-4147-A177-3AD203B41FA5}">
                      <a16:colId xmlns:a16="http://schemas.microsoft.com/office/drawing/2014/main" val="2530194859"/>
                    </a:ext>
                  </a:extLst>
                </a:gridCol>
                <a:gridCol w="615653">
                  <a:extLst>
                    <a:ext uri="{9D8B030D-6E8A-4147-A177-3AD203B41FA5}">
                      <a16:colId xmlns:a16="http://schemas.microsoft.com/office/drawing/2014/main" val="561633717"/>
                    </a:ext>
                  </a:extLst>
                </a:gridCol>
                <a:gridCol w="615653">
                  <a:extLst>
                    <a:ext uri="{9D8B030D-6E8A-4147-A177-3AD203B41FA5}">
                      <a16:colId xmlns:a16="http://schemas.microsoft.com/office/drawing/2014/main" val="2842778615"/>
                    </a:ext>
                  </a:extLst>
                </a:gridCol>
                <a:gridCol w="615653">
                  <a:extLst>
                    <a:ext uri="{9D8B030D-6E8A-4147-A177-3AD203B41FA5}">
                      <a16:colId xmlns:a16="http://schemas.microsoft.com/office/drawing/2014/main" val="2520489087"/>
                    </a:ext>
                  </a:extLst>
                </a:gridCol>
                <a:gridCol w="615653">
                  <a:extLst>
                    <a:ext uri="{9D8B030D-6E8A-4147-A177-3AD203B41FA5}">
                      <a16:colId xmlns:a16="http://schemas.microsoft.com/office/drawing/2014/main" val="3513710327"/>
                    </a:ext>
                  </a:extLst>
                </a:gridCol>
                <a:gridCol w="615653">
                  <a:extLst>
                    <a:ext uri="{9D8B030D-6E8A-4147-A177-3AD203B41FA5}">
                      <a16:colId xmlns:a16="http://schemas.microsoft.com/office/drawing/2014/main" val="3954122175"/>
                    </a:ext>
                  </a:extLst>
                </a:gridCol>
              </a:tblGrid>
              <a:tr h="227306">
                <a:tc>
                  <a:txBody>
                    <a:bodyPr/>
                    <a:lstStyle/>
                    <a:p>
                      <a:pPr algn="l" fontAlgn="b"/>
                      <a:r>
                        <a:rPr lang="en-US" sz="1000" b="0" i="0" u="none" strike="noStrike">
                          <a:solidFill>
                            <a:srgbClr val="000000"/>
                          </a:solidFill>
                          <a:effectLst/>
                          <a:latin typeface="Calibri" panose="020F0502020204030204" pitchFamily="34" charset="0"/>
                        </a:rPr>
                        <a:t> </a:t>
                      </a:r>
                    </a:p>
                  </a:txBody>
                  <a:tcPr marL="4147" marR="4147" marT="4147"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4147" marR="4147" marT="4147" marB="0" anchor="ctr">
                    <a:lnL w="9525" cap="flat" cmpd="sng" algn="ctr">
                      <a:no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rtl="0" fontAlgn="b"/>
                      <a:r>
                        <a:rPr lang="en-US" sz="1000" b="0" i="0" u="none" strike="noStrike">
                          <a:solidFill>
                            <a:srgbClr val="000000"/>
                          </a:solidFill>
                          <a:effectLst/>
                          <a:latin typeface="Calibri" panose="020F0502020204030204" pitchFamily="34" charset="0"/>
                        </a:rPr>
                        <a:t>Miscalculation Rate </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gridSpan="3">
                  <a:txBody>
                    <a:bodyPr/>
                    <a:lstStyle/>
                    <a:p>
                      <a:pPr algn="ctr" rtl="0" fontAlgn="b"/>
                      <a:r>
                        <a:rPr lang="en-US" sz="1000" b="0" i="0" u="none" strike="noStrike">
                          <a:solidFill>
                            <a:srgbClr val="000000"/>
                          </a:solidFill>
                          <a:effectLst/>
                          <a:latin typeface="Calibri" panose="020F0502020204030204" pitchFamily="34" charset="0"/>
                        </a:rPr>
                        <a:t>ROC </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34447746"/>
                  </a:ext>
                </a:extLst>
              </a:tr>
              <a:tr h="289665">
                <a:tc>
                  <a:txBody>
                    <a:bodyPr/>
                    <a:lstStyle/>
                    <a:p>
                      <a:pPr algn="ctr" rtl="0" fontAlgn="b"/>
                      <a:r>
                        <a:rPr lang="en-US" sz="1000" b="1" i="0" u="none" strike="noStrike">
                          <a:solidFill>
                            <a:srgbClr val="FFFFFF"/>
                          </a:solidFill>
                          <a:effectLst/>
                          <a:latin typeface="Calibri" panose="020F0502020204030204" pitchFamily="34" charset="0"/>
                        </a:rPr>
                        <a:t>Model </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C00000"/>
                      </a:solidFill>
                      <a:prstDash val="dash"/>
                      <a:round/>
                      <a:headEnd type="none" w="med" len="med"/>
                      <a:tailEnd type="none" w="med" len="med"/>
                    </a:lnB>
                    <a:solidFill>
                      <a:srgbClr val="1A75CF"/>
                    </a:solidFill>
                  </a:tcPr>
                </a:tc>
                <a:tc>
                  <a:txBody>
                    <a:bodyPr/>
                    <a:lstStyle/>
                    <a:p>
                      <a:pPr algn="ctr" rtl="0" fontAlgn="b"/>
                      <a:r>
                        <a:rPr lang="en-US" sz="1000" b="1" i="0" u="none" strike="noStrike">
                          <a:solidFill>
                            <a:srgbClr val="FFFFFF"/>
                          </a:solidFill>
                          <a:effectLst/>
                          <a:latin typeface="Calibri" panose="020F0502020204030204" pitchFamily="34" charset="0"/>
                        </a:rPr>
                        <a:t>Model Description</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C00000"/>
                      </a:solidFill>
                      <a:prstDash val="dash"/>
                      <a:round/>
                      <a:headEnd type="none" w="med" len="med"/>
                      <a:tailEnd type="none" w="med" len="med"/>
                    </a:lnB>
                    <a:solidFill>
                      <a:srgbClr val="1A75CF"/>
                    </a:solidFill>
                  </a:tcPr>
                </a:tc>
                <a:tc>
                  <a:txBody>
                    <a:bodyPr/>
                    <a:lstStyle/>
                    <a:p>
                      <a:pPr algn="ctr" rtl="0" fontAlgn="b"/>
                      <a:r>
                        <a:rPr lang="en-US" sz="1000" b="1" i="0" u="none" strike="noStrike">
                          <a:solidFill>
                            <a:srgbClr val="FFFFFF"/>
                          </a:solidFill>
                          <a:effectLst/>
                          <a:latin typeface="Calibri" panose="020F0502020204030204" pitchFamily="34" charset="0"/>
                        </a:rPr>
                        <a:t>Train </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rgbClr val="C00000"/>
                      </a:solidFill>
                      <a:prstDash val="dash"/>
                      <a:round/>
                      <a:headEnd type="none" w="med" len="med"/>
                      <a:tailEnd type="none" w="med" len="med"/>
                    </a:lnB>
                    <a:solidFill>
                      <a:srgbClr val="1A75CF"/>
                    </a:solidFill>
                  </a:tcPr>
                </a:tc>
                <a:tc>
                  <a:txBody>
                    <a:bodyPr/>
                    <a:lstStyle/>
                    <a:p>
                      <a:pPr algn="ctr" rtl="0" fontAlgn="b"/>
                      <a:r>
                        <a:rPr lang="en-US" sz="1000" b="1" i="0" u="none" strike="noStrike">
                          <a:solidFill>
                            <a:srgbClr val="FFFFFF"/>
                          </a:solidFill>
                          <a:effectLst/>
                          <a:latin typeface="Calibri" panose="020F0502020204030204" pitchFamily="34" charset="0"/>
                        </a:rPr>
                        <a:t>Valid</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rgbClr val="C00000"/>
                      </a:solidFill>
                      <a:prstDash val="dash"/>
                      <a:round/>
                      <a:headEnd type="none" w="med" len="med"/>
                      <a:tailEnd type="none" w="med" len="med"/>
                    </a:lnB>
                    <a:solidFill>
                      <a:srgbClr val="1A75CF"/>
                    </a:solidFill>
                  </a:tcPr>
                </a:tc>
                <a:tc>
                  <a:txBody>
                    <a:bodyPr/>
                    <a:lstStyle/>
                    <a:p>
                      <a:pPr algn="ctr" rtl="0" fontAlgn="b"/>
                      <a:r>
                        <a:rPr lang="en-US" sz="1000" b="1" i="0" u="none" strike="noStrike">
                          <a:solidFill>
                            <a:srgbClr val="FFFFFF"/>
                          </a:solidFill>
                          <a:effectLst/>
                          <a:latin typeface="Calibri" panose="020F0502020204030204" pitchFamily="34" charset="0"/>
                        </a:rPr>
                        <a:t>Test</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rgbClr val="C00000"/>
                      </a:solidFill>
                      <a:prstDash val="dash"/>
                      <a:round/>
                      <a:headEnd type="none" w="med" len="med"/>
                      <a:tailEnd type="none" w="med" len="med"/>
                    </a:lnB>
                    <a:solidFill>
                      <a:srgbClr val="1A75CF"/>
                    </a:solidFill>
                  </a:tcPr>
                </a:tc>
                <a:tc>
                  <a:txBody>
                    <a:bodyPr/>
                    <a:lstStyle/>
                    <a:p>
                      <a:pPr algn="ctr" rtl="0" fontAlgn="b"/>
                      <a:r>
                        <a:rPr lang="en-US" sz="1000" b="1" i="0" u="none" strike="noStrike">
                          <a:solidFill>
                            <a:srgbClr val="FFFFFF"/>
                          </a:solidFill>
                          <a:effectLst/>
                          <a:latin typeface="Calibri" panose="020F0502020204030204" pitchFamily="34" charset="0"/>
                        </a:rPr>
                        <a:t>Train </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rgbClr val="C00000"/>
                      </a:solidFill>
                      <a:prstDash val="dash"/>
                      <a:round/>
                      <a:headEnd type="none" w="med" len="med"/>
                      <a:tailEnd type="none" w="med" len="med"/>
                    </a:lnB>
                    <a:solidFill>
                      <a:srgbClr val="1A75CF"/>
                    </a:solidFill>
                  </a:tcPr>
                </a:tc>
                <a:tc>
                  <a:txBody>
                    <a:bodyPr/>
                    <a:lstStyle/>
                    <a:p>
                      <a:pPr algn="ctr" rtl="0" fontAlgn="b"/>
                      <a:r>
                        <a:rPr lang="en-US" sz="1000" b="1" i="0" u="none" strike="noStrike">
                          <a:solidFill>
                            <a:srgbClr val="FFFFFF"/>
                          </a:solidFill>
                          <a:effectLst/>
                          <a:latin typeface="Calibri" panose="020F0502020204030204" pitchFamily="34" charset="0"/>
                        </a:rPr>
                        <a:t>Valid</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rgbClr val="C00000"/>
                      </a:solidFill>
                      <a:prstDash val="dash"/>
                      <a:round/>
                      <a:headEnd type="none" w="med" len="med"/>
                      <a:tailEnd type="none" w="med" len="med"/>
                    </a:lnB>
                    <a:solidFill>
                      <a:srgbClr val="1A75CF"/>
                    </a:solidFill>
                  </a:tcPr>
                </a:tc>
                <a:tc>
                  <a:txBody>
                    <a:bodyPr/>
                    <a:lstStyle/>
                    <a:p>
                      <a:pPr algn="ctr" rtl="0" fontAlgn="b"/>
                      <a:r>
                        <a:rPr lang="en-US" sz="1000" b="1" i="0" u="none" strike="noStrike">
                          <a:solidFill>
                            <a:srgbClr val="FFFFFF"/>
                          </a:solidFill>
                          <a:effectLst/>
                          <a:latin typeface="Calibri" panose="020F0502020204030204" pitchFamily="34" charset="0"/>
                        </a:rPr>
                        <a:t>Test</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rgbClr val="C00000"/>
                      </a:solidFill>
                      <a:prstDash val="dash"/>
                      <a:round/>
                      <a:headEnd type="none" w="med" len="med"/>
                      <a:tailEnd type="none" w="med" len="med"/>
                    </a:lnB>
                    <a:solidFill>
                      <a:srgbClr val="1A75CF"/>
                    </a:solidFill>
                  </a:tcPr>
                </a:tc>
                <a:extLst>
                  <a:ext uri="{0D108BD9-81ED-4DB2-BD59-A6C34878D82A}">
                    <a16:rowId xmlns:a16="http://schemas.microsoft.com/office/drawing/2014/main" val="3179798710"/>
                  </a:ext>
                </a:extLst>
              </a:tr>
              <a:tr h="289665">
                <a:tc>
                  <a:txBody>
                    <a:bodyPr/>
                    <a:lstStyle/>
                    <a:p>
                      <a:pPr algn="ctr" fontAlgn="b"/>
                      <a:r>
                        <a:rPr lang="en-US" sz="1000" b="0" i="0" u="none" strike="noStrike">
                          <a:solidFill>
                            <a:srgbClr val="000000"/>
                          </a:solidFill>
                          <a:effectLst/>
                          <a:latin typeface="Calibri" panose="020F0502020204030204" pitchFamily="34" charset="0"/>
                        </a:rPr>
                        <a:t>Reg5</a:t>
                      </a:r>
                    </a:p>
                  </a:txBody>
                  <a:tcPr marL="4147" marR="4147" marT="4147" marB="0" anchor="ctr">
                    <a:lnL w="9525" cap="flat" cmpd="sng" algn="ctr">
                      <a:solidFill>
                        <a:srgbClr val="C00000"/>
                      </a:solidFill>
                      <a:prstDash val="dash"/>
                      <a:round/>
                      <a:headEnd type="none" w="med" len="med"/>
                      <a:tailEnd type="none" w="med" len="med"/>
                    </a:lnL>
                    <a:lnR w="9525" cap="flat" cmpd="sng" algn="ctr">
                      <a:noFill/>
                      <a:prstDash val="solid"/>
                      <a:round/>
                      <a:headEnd type="none" w="med" len="med"/>
                      <a:tailEnd type="none" w="med" len="med"/>
                    </a:lnR>
                    <a:lnT w="9525" cap="flat" cmpd="sng" algn="ctr">
                      <a:solidFill>
                        <a:srgbClr val="C00000"/>
                      </a:solidFill>
                      <a:prstDash val="dash"/>
                      <a:round/>
                      <a:headEnd type="none" w="med" len="med"/>
                      <a:tailEnd type="none" w="med" len="med"/>
                    </a:lnT>
                    <a:lnB w="9525" cap="flat" cmpd="sng" algn="ctr">
                      <a:solidFill>
                        <a:srgbClr val="C00000"/>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none" strike="noStrike">
                          <a:solidFill>
                            <a:srgbClr val="000000"/>
                          </a:solidFill>
                          <a:effectLst/>
                          <a:latin typeface="Calibri" panose="020F0502020204030204" pitchFamily="34" charset="0"/>
                        </a:rPr>
                        <a:t>Regression Entropy</a:t>
                      </a:r>
                    </a:p>
                  </a:txBody>
                  <a:tcPr marL="4147" marR="4147" marT="4147"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C00000"/>
                      </a:solidFill>
                      <a:prstDash val="dash"/>
                      <a:round/>
                      <a:headEnd type="none" w="med" len="med"/>
                      <a:tailEnd type="none" w="med" len="med"/>
                    </a:lnT>
                    <a:lnB w="9525" cap="flat" cmpd="sng" algn="ctr">
                      <a:solidFill>
                        <a:srgbClr val="C00000"/>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none" strike="noStrike">
                          <a:solidFill>
                            <a:srgbClr val="000000"/>
                          </a:solidFill>
                          <a:effectLst/>
                          <a:latin typeface="Calibri" panose="020F0502020204030204" pitchFamily="34" charset="0"/>
                        </a:rPr>
                        <a:t>15.48%</a:t>
                      </a:r>
                    </a:p>
                  </a:txBody>
                  <a:tcPr marL="4147" marR="4147" marT="4147"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C00000"/>
                      </a:solidFill>
                      <a:prstDash val="dash"/>
                      <a:round/>
                      <a:headEnd type="none" w="med" len="med"/>
                      <a:tailEnd type="none" w="med" len="med"/>
                    </a:lnT>
                    <a:lnB w="9525" cap="flat" cmpd="sng" algn="ctr">
                      <a:solidFill>
                        <a:srgbClr val="C00000"/>
                      </a:solidFill>
                      <a:prstDash val="dash"/>
                      <a:round/>
                      <a:headEnd type="none" w="med" len="med"/>
                      <a:tailEnd type="none" w="med" len="med"/>
                    </a:lnB>
                    <a:lnTlToBr w="12700" cmpd="sng">
                      <a:noFill/>
                      <a:prstDash val="solid"/>
                    </a:lnTlToBr>
                    <a:lnBlToTr w="12700" cmpd="sng">
                      <a:noFill/>
                      <a:prstDash val="solid"/>
                    </a:lnBlToTr>
                    <a:solidFill>
                      <a:srgbClr val="63BE7B"/>
                    </a:solidFill>
                  </a:tcPr>
                </a:tc>
                <a:tc>
                  <a:txBody>
                    <a:bodyPr/>
                    <a:lstStyle/>
                    <a:p>
                      <a:pPr algn="ctr" fontAlgn="b"/>
                      <a:r>
                        <a:rPr lang="en-US" sz="1000" b="0" i="0" u="none" strike="noStrike">
                          <a:solidFill>
                            <a:srgbClr val="000000"/>
                          </a:solidFill>
                          <a:effectLst/>
                          <a:latin typeface="Calibri" panose="020F0502020204030204" pitchFamily="34" charset="0"/>
                        </a:rPr>
                        <a:t>9.32%</a:t>
                      </a:r>
                    </a:p>
                  </a:txBody>
                  <a:tcPr marL="4147" marR="4147" marT="4147"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C00000"/>
                      </a:solidFill>
                      <a:prstDash val="dash"/>
                      <a:round/>
                      <a:headEnd type="none" w="med" len="med"/>
                      <a:tailEnd type="none" w="med" len="med"/>
                    </a:lnT>
                    <a:lnB w="9525" cap="flat" cmpd="sng" algn="ctr">
                      <a:solidFill>
                        <a:srgbClr val="C00000"/>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none" strike="noStrike">
                          <a:solidFill>
                            <a:srgbClr val="000000"/>
                          </a:solidFill>
                          <a:effectLst/>
                          <a:latin typeface="Calibri" panose="020F0502020204030204" pitchFamily="34" charset="0"/>
                        </a:rPr>
                        <a:t>15.54%</a:t>
                      </a:r>
                    </a:p>
                  </a:txBody>
                  <a:tcPr marL="4147" marR="4147" marT="4147"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C00000"/>
                      </a:solidFill>
                      <a:prstDash val="dash"/>
                      <a:round/>
                      <a:headEnd type="none" w="med" len="med"/>
                      <a:tailEnd type="none" w="med" len="med"/>
                    </a:lnT>
                    <a:lnB w="9525" cap="flat" cmpd="sng" algn="ctr">
                      <a:solidFill>
                        <a:srgbClr val="C00000"/>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none" strike="noStrike">
                          <a:solidFill>
                            <a:srgbClr val="000000"/>
                          </a:solidFill>
                          <a:effectLst/>
                          <a:latin typeface="Calibri" panose="020F0502020204030204" pitchFamily="34" charset="0"/>
                        </a:rPr>
                        <a:t>80.70%</a:t>
                      </a:r>
                    </a:p>
                  </a:txBody>
                  <a:tcPr marL="4147" marR="4147" marT="4147"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C00000"/>
                      </a:solidFill>
                      <a:prstDash val="dash"/>
                      <a:round/>
                      <a:headEnd type="none" w="med" len="med"/>
                      <a:tailEnd type="none" w="med" len="med"/>
                    </a:lnT>
                    <a:lnB w="9525" cap="flat" cmpd="sng" algn="ctr">
                      <a:solidFill>
                        <a:srgbClr val="C00000"/>
                      </a:solidFill>
                      <a:prstDash val="dash"/>
                      <a:round/>
                      <a:headEnd type="none" w="med" len="med"/>
                      <a:tailEnd type="none" w="med" len="med"/>
                    </a:lnB>
                    <a:lnTlToBr w="12700" cmpd="sng">
                      <a:noFill/>
                      <a:prstDash val="solid"/>
                    </a:lnTlToBr>
                    <a:lnBlToTr w="12700" cmpd="sng">
                      <a:noFill/>
                      <a:prstDash val="solid"/>
                    </a:lnBlToTr>
                    <a:solidFill>
                      <a:srgbClr val="63BE7B"/>
                    </a:solidFill>
                  </a:tcPr>
                </a:tc>
                <a:tc>
                  <a:txBody>
                    <a:bodyPr/>
                    <a:lstStyle/>
                    <a:p>
                      <a:pPr algn="ctr" fontAlgn="b"/>
                      <a:r>
                        <a:rPr lang="en-US" sz="1000" b="0" i="0" u="none" strike="noStrike">
                          <a:solidFill>
                            <a:srgbClr val="000000"/>
                          </a:solidFill>
                          <a:effectLst/>
                          <a:latin typeface="Calibri" panose="020F0502020204030204" pitchFamily="34" charset="0"/>
                        </a:rPr>
                        <a:t>91.30%</a:t>
                      </a:r>
                    </a:p>
                  </a:txBody>
                  <a:tcPr marL="4147" marR="4147" marT="4147"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C00000"/>
                      </a:solidFill>
                      <a:prstDash val="dash"/>
                      <a:round/>
                      <a:headEnd type="none" w="med" len="med"/>
                      <a:tailEnd type="none" w="med" len="med"/>
                    </a:lnT>
                    <a:lnB w="9525" cap="flat" cmpd="sng" algn="ctr">
                      <a:solidFill>
                        <a:srgbClr val="C00000"/>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none" strike="noStrike">
                          <a:solidFill>
                            <a:srgbClr val="000000"/>
                          </a:solidFill>
                          <a:effectLst/>
                          <a:latin typeface="Calibri" panose="020F0502020204030204" pitchFamily="34" charset="0"/>
                        </a:rPr>
                        <a:t>85.30%</a:t>
                      </a:r>
                    </a:p>
                  </a:txBody>
                  <a:tcPr marL="4147" marR="4147" marT="4147" marB="0" anchor="ctr">
                    <a:lnL w="9525" cap="flat" cmpd="sng" algn="ctr">
                      <a:noFill/>
                      <a:prstDash val="solid"/>
                      <a:round/>
                      <a:headEnd type="none" w="med" len="med"/>
                      <a:tailEnd type="none" w="med" len="med"/>
                    </a:lnL>
                    <a:lnR w="9525" cap="flat" cmpd="sng" algn="ctr">
                      <a:solidFill>
                        <a:srgbClr val="C00000"/>
                      </a:solidFill>
                      <a:prstDash val="dash"/>
                      <a:round/>
                      <a:headEnd type="none" w="med" len="med"/>
                      <a:tailEnd type="none" w="med" len="med"/>
                    </a:lnR>
                    <a:lnT w="9525" cap="flat" cmpd="sng" algn="ctr">
                      <a:solidFill>
                        <a:srgbClr val="C00000"/>
                      </a:solidFill>
                      <a:prstDash val="dash"/>
                      <a:round/>
                      <a:headEnd type="none" w="med" len="med"/>
                      <a:tailEnd type="none" w="med" len="med"/>
                    </a:lnT>
                    <a:lnB w="9525" cap="flat" cmpd="sng" algn="ctr">
                      <a:solidFill>
                        <a:srgbClr val="C00000"/>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5589305"/>
                  </a:ext>
                </a:extLst>
              </a:tr>
              <a:tr h="289665">
                <a:tc>
                  <a:txBody>
                    <a:bodyPr/>
                    <a:lstStyle/>
                    <a:p>
                      <a:pPr algn="ctr" fontAlgn="b"/>
                      <a:r>
                        <a:rPr lang="en-US" sz="1000" b="0" i="0" u="none" strike="noStrike">
                          <a:solidFill>
                            <a:srgbClr val="000000"/>
                          </a:solidFill>
                          <a:effectLst/>
                          <a:latin typeface="Calibri" panose="020F0502020204030204" pitchFamily="34" charset="0"/>
                        </a:rPr>
                        <a:t>Reg6</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rgbClr val="C00000"/>
                      </a:solidFill>
                      <a:prstDash val="dash"/>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Regression Default</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rgbClr val="C00000"/>
                      </a:solidFill>
                      <a:prstDash val="dash"/>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16.74%</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rgbClr val="C00000"/>
                      </a:solidFill>
                      <a:prstDash val="dash"/>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solidFill>
                      <a:srgbClr val="97CD7E"/>
                    </a:solidFill>
                  </a:tcPr>
                </a:tc>
                <a:tc>
                  <a:txBody>
                    <a:bodyPr/>
                    <a:lstStyle/>
                    <a:p>
                      <a:pPr algn="ctr" fontAlgn="b"/>
                      <a:r>
                        <a:rPr lang="en-US" sz="1000" b="0" i="0" u="none" strike="noStrike">
                          <a:solidFill>
                            <a:srgbClr val="000000"/>
                          </a:solidFill>
                          <a:effectLst/>
                          <a:latin typeface="Calibri" panose="020F0502020204030204" pitchFamily="34" charset="0"/>
                        </a:rPr>
                        <a:t>13.39%</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rgbClr val="C00000"/>
                      </a:solidFill>
                      <a:prstDash val="dash"/>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13.56%</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rgbClr val="C00000"/>
                      </a:solidFill>
                      <a:prstDash val="dash"/>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80.70%</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rgbClr val="C00000"/>
                      </a:solidFill>
                      <a:prstDash val="dash"/>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solidFill>
                      <a:srgbClr val="63BE7B"/>
                    </a:solidFill>
                  </a:tcPr>
                </a:tc>
                <a:tc>
                  <a:txBody>
                    <a:bodyPr/>
                    <a:lstStyle/>
                    <a:p>
                      <a:pPr algn="ctr" fontAlgn="b"/>
                      <a:r>
                        <a:rPr lang="en-US" sz="1000" b="0" i="0" u="none" strike="noStrike">
                          <a:solidFill>
                            <a:srgbClr val="000000"/>
                          </a:solidFill>
                          <a:effectLst/>
                          <a:latin typeface="Calibri" panose="020F0502020204030204" pitchFamily="34" charset="0"/>
                        </a:rPr>
                        <a:t>91.30%</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rgbClr val="C00000"/>
                      </a:solidFill>
                      <a:prstDash val="dash"/>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85.30%</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rgbClr val="C00000"/>
                      </a:solidFill>
                      <a:prstDash val="dash"/>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41504654"/>
                  </a:ext>
                </a:extLst>
              </a:tr>
              <a:tr h="289665">
                <a:tc>
                  <a:txBody>
                    <a:bodyPr/>
                    <a:lstStyle/>
                    <a:p>
                      <a:pPr algn="ctr" fontAlgn="b"/>
                      <a:r>
                        <a:rPr lang="en-US" sz="1000" b="0" i="0" u="none" strike="noStrike">
                          <a:solidFill>
                            <a:srgbClr val="000000"/>
                          </a:solidFill>
                          <a:effectLst/>
                          <a:latin typeface="Calibri" panose="020F0502020204030204" pitchFamily="34" charset="0"/>
                        </a:rPr>
                        <a:t>Neural2</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Neural Network MI</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16.74%</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solidFill>
                      <a:srgbClr val="97CD7E"/>
                    </a:solidFill>
                  </a:tcPr>
                </a:tc>
                <a:tc>
                  <a:txBody>
                    <a:bodyPr/>
                    <a:lstStyle/>
                    <a:p>
                      <a:pPr algn="ctr" fontAlgn="b"/>
                      <a:r>
                        <a:rPr lang="en-US" sz="1000" b="0" i="0" u="none" strike="noStrike">
                          <a:solidFill>
                            <a:srgbClr val="000000"/>
                          </a:solidFill>
                          <a:effectLst/>
                          <a:latin typeface="Calibri" panose="020F0502020204030204" pitchFamily="34" charset="0"/>
                        </a:rPr>
                        <a:t>13.39%</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13.56%</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80.30%</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solidFill>
                      <a:srgbClr val="7AC57D"/>
                    </a:solidFill>
                  </a:tcPr>
                </a:tc>
                <a:tc>
                  <a:txBody>
                    <a:bodyPr/>
                    <a:lstStyle/>
                    <a:p>
                      <a:pPr algn="ctr" fontAlgn="b"/>
                      <a:r>
                        <a:rPr lang="en-US" sz="1000" b="0" i="0" u="none" strike="noStrike">
                          <a:solidFill>
                            <a:srgbClr val="000000"/>
                          </a:solidFill>
                          <a:effectLst/>
                          <a:latin typeface="Calibri" panose="020F0502020204030204" pitchFamily="34" charset="0"/>
                        </a:rPr>
                        <a:t>94.30%</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84.50%</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218114747"/>
                  </a:ext>
                </a:extLst>
              </a:tr>
              <a:tr h="289665">
                <a:tc>
                  <a:txBody>
                    <a:bodyPr/>
                    <a:lstStyle/>
                    <a:p>
                      <a:pPr algn="ctr" fontAlgn="b"/>
                      <a:r>
                        <a:rPr lang="en-US" sz="1000" b="0" i="0" u="none" strike="noStrike">
                          <a:solidFill>
                            <a:srgbClr val="000000"/>
                          </a:solidFill>
                          <a:effectLst/>
                          <a:latin typeface="Calibri" panose="020F0502020204030204" pitchFamily="34" charset="0"/>
                        </a:rPr>
                        <a:t>Reg</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Regression IDF</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17.15%</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solidFill>
                      <a:srgbClr val="A8D17E"/>
                    </a:solidFill>
                  </a:tcPr>
                </a:tc>
                <a:tc>
                  <a:txBody>
                    <a:bodyPr/>
                    <a:lstStyle/>
                    <a:p>
                      <a:pPr algn="ctr" fontAlgn="b"/>
                      <a:r>
                        <a:rPr lang="en-US" sz="1000" b="0" i="0" u="none" strike="noStrike">
                          <a:solidFill>
                            <a:srgbClr val="000000"/>
                          </a:solidFill>
                          <a:effectLst/>
                          <a:latin typeface="Calibri" panose="020F0502020204030204" pitchFamily="34" charset="0"/>
                        </a:rPr>
                        <a:t>15.42%</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15.82%</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79.50%</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solidFill>
                      <a:srgbClr val="A8D27F"/>
                    </a:solidFill>
                  </a:tcPr>
                </a:tc>
                <a:tc>
                  <a:txBody>
                    <a:bodyPr/>
                    <a:lstStyle/>
                    <a:p>
                      <a:pPr algn="ctr" fontAlgn="b"/>
                      <a:r>
                        <a:rPr lang="en-US" sz="1000" b="0" i="0" u="none" strike="noStrike">
                          <a:solidFill>
                            <a:srgbClr val="000000"/>
                          </a:solidFill>
                          <a:effectLst/>
                          <a:latin typeface="Calibri" panose="020F0502020204030204" pitchFamily="34" charset="0"/>
                        </a:rPr>
                        <a:t>88.30%</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84.80%</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3620776445"/>
                  </a:ext>
                </a:extLst>
              </a:tr>
              <a:tr h="289665">
                <a:tc>
                  <a:txBody>
                    <a:bodyPr/>
                    <a:lstStyle/>
                    <a:p>
                      <a:pPr algn="ctr" fontAlgn="b"/>
                      <a:r>
                        <a:rPr lang="en-US" sz="1000" b="0" i="0" u="none" strike="noStrike">
                          <a:solidFill>
                            <a:srgbClr val="000000"/>
                          </a:solidFill>
                          <a:effectLst/>
                          <a:latin typeface="Calibri" panose="020F0502020204030204" pitchFamily="34" charset="0"/>
                        </a:rPr>
                        <a:t>Reg4</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Regression MI</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17.57%</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solidFill>
                      <a:srgbClr val="B9D67F"/>
                    </a:solidFill>
                  </a:tcPr>
                </a:tc>
                <a:tc>
                  <a:txBody>
                    <a:bodyPr/>
                    <a:lstStyle/>
                    <a:p>
                      <a:pPr algn="ctr" fontAlgn="b"/>
                      <a:r>
                        <a:rPr lang="en-US" sz="1000" b="0" i="0" u="none" strike="noStrike">
                          <a:solidFill>
                            <a:srgbClr val="000000"/>
                          </a:solidFill>
                          <a:effectLst/>
                          <a:latin typeface="Calibri" panose="020F0502020204030204" pitchFamily="34" charset="0"/>
                        </a:rPr>
                        <a:t>10.51%</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16.38%</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78.40%</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solidFill>
                      <a:srgbClr val="E6E483"/>
                    </a:solidFill>
                  </a:tcPr>
                </a:tc>
                <a:tc>
                  <a:txBody>
                    <a:bodyPr/>
                    <a:lstStyle/>
                    <a:p>
                      <a:pPr algn="ctr" fontAlgn="b"/>
                      <a:r>
                        <a:rPr lang="en-US" sz="1000" b="0" i="0" u="none" strike="noStrike">
                          <a:solidFill>
                            <a:srgbClr val="000000"/>
                          </a:solidFill>
                          <a:effectLst/>
                          <a:latin typeface="Calibri" panose="020F0502020204030204" pitchFamily="34" charset="0"/>
                        </a:rPr>
                        <a:t>84.90%</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79.80%</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58726807"/>
                  </a:ext>
                </a:extLst>
              </a:tr>
              <a:tr h="289665">
                <a:tc>
                  <a:txBody>
                    <a:bodyPr/>
                    <a:lstStyle/>
                    <a:p>
                      <a:pPr algn="ctr" fontAlgn="b"/>
                      <a:r>
                        <a:rPr lang="en-US" sz="1000" b="0" i="0" u="none" strike="noStrike">
                          <a:solidFill>
                            <a:srgbClr val="000000"/>
                          </a:solidFill>
                          <a:effectLst/>
                          <a:latin typeface="Calibri" panose="020F0502020204030204" pitchFamily="34" charset="0"/>
                        </a:rPr>
                        <a:t>Neural</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Neural Network IDF</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18.83%</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solidFill>
                      <a:srgbClr val="EDE582"/>
                    </a:solidFill>
                  </a:tcPr>
                </a:tc>
                <a:tc>
                  <a:txBody>
                    <a:bodyPr/>
                    <a:lstStyle/>
                    <a:p>
                      <a:pPr algn="ctr" fontAlgn="b"/>
                      <a:r>
                        <a:rPr lang="en-US" sz="1000" b="0" i="0" u="none" strike="noStrike">
                          <a:solidFill>
                            <a:srgbClr val="000000"/>
                          </a:solidFill>
                          <a:effectLst/>
                          <a:latin typeface="Calibri" panose="020F0502020204030204" pitchFamily="34" charset="0"/>
                        </a:rPr>
                        <a:t>13.22%</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16.95%</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78.40%</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solidFill>
                      <a:srgbClr val="E6E483"/>
                    </a:solidFill>
                  </a:tcPr>
                </a:tc>
                <a:tc>
                  <a:txBody>
                    <a:bodyPr/>
                    <a:lstStyle/>
                    <a:p>
                      <a:pPr algn="ctr" fontAlgn="b"/>
                      <a:r>
                        <a:rPr lang="en-US" sz="1000" b="0" i="0" u="none" strike="noStrike">
                          <a:solidFill>
                            <a:srgbClr val="000000"/>
                          </a:solidFill>
                          <a:effectLst/>
                          <a:latin typeface="Calibri" panose="020F0502020204030204" pitchFamily="34" charset="0"/>
                        </a:rPr>
                        <a:t>96.10%</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83.40%</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492684821"/>
                  </a:ext>
                </a:extLst>
              </a:tr>
              <a:tr h="289665">
                <a:tc>
                  <a:txBody>
                    <a:bodyPr/>
                    <a:lstStyle/>
                    <a:p>
                      <a:pPr algn="ctr" fontAlgn="b"/>
                      <a:r>
                        <a:rPr lang="en-US" sz="1000" b="0" i="0" u="none" strike="noStrike">
                          <a:solidFill>
                            <a:srgbClr val="000000"/>
                          </a:solidFill>
                          <a:effectLst/>
                          <a:latin typeface="Calibri" panose="020F0502020204030204" pitchFamily="34" charset="0"/>
                        </a:rPr>
                        <a:t>Neural3</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Neural Network Entropy</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19.25%</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solidFill>
                      <a:srgbClr val="FFEB84"/>
                    </a:solidFill>
                  </a:tcPr>
                </a:tc>
                <a:tc>
                  <a:txBody>
                    <a:bodyPr/>
                    <a:lstStyle/>
                    <a:p>
                      <a:pPr algn="ctr" fontAlgn="b"/>
                      <a:r>
                        <a:rPr lang="en-US" sz="1000" b="0" i="0" u="none" strike="noStrike">
                          <a:solidFill>
                            <a:srgbClr val="000000"/>
                          </a:solidFill>
                          <a:effectLst/>
                          <a:latin typeface="Calibri" panose="020F0502020204030204" pitchFamily="34" charset="0"/>
                        </a:rPr>
                        <a:t>17.29%</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18.08%</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78.10%</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solidFill>
                      <a:srgbClr val="F7E984"/>
                    </a:solidFill>
                  </a:tcPr>
                </a:tc>
                <a:tc>
                  <a:txBody>
                    <a:bodyPr/>
                    <a:lstStyle/>
                    <a:p>
                      <a:pPr algn="ctr" fontAlgn="b"/>
                      <a:r>
                        <a:rPr lang="en-US" sz="1000" b="0" i="0" u="none" strike="noStrike">
                          <a:solidFill>
                            <a:srgbClr val="000000"/>
                          </a:solidFill>
                          <a:effectLst/>
                          <a:latin typeface="Calibri" panose="020F0502020204030204" pitchFamily="34" charset="0"/>
                        </a:rPr>
                        <a:t>97.80%</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85.40%</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894720373"/>
                  </a:ext>
                </a:extLst>
              </a:tr>
              <a:tr h="289665">
                <a:tc>
                  <a:txBody>
                    <a:bodyPr/>
                    <a:lstStyle/>
                    <a:p>
                      <a:pPr algn="ctr" fontAlgn="b"/>
                      <a:r>
                        <a:rPr lang="en-US" sz="1000" b="0" i="0" u="none" strike="noStrike">
                          <a:solidFill>
                            <a:srgbClr val="000000"/>
                          </a:solidFill>
                          <a:effectLst/>
                          <a:latin typeface="Calibri" panose="020F0502020204030204" pitchFamily="34" charset="0"/>
                        </a:rPr>
                        <a:t>Neural4</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Neural Network Default</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19.25%</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solidFill>
                      <a:srgbClr val="FFEB84"/>
                    </a:solidFill>
                  </a:tcPr>
                </a:tc>
                <a:tc>
                  <a:txBody>
                    <a:bodyPr/>
                    <a:lstStyle/>
                    <a:p>
                      <a:pPr algn="ctr" fontAlgn="b"/>
                      <a:r>
                        <a:rPr lang="en-US" sz="1000" b="0" i="0" u="none" strike="noStrike">
                          <a:solidFill>
                            <a:srgbClr val="000000"/>
                          </a:solidFill>
                          <a:effectLst/>
                          <a:latin typeface="Calibri" panose="020F0502020204030204" pitchFamily="34" charset="0"/>
                        </a:rPr>
                        <a:t>15.93%</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18.36%</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78.10%</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solidFill>
                      <a:srgbClr val="F7E984"/>
                    </a:solidFill>
                  </a:tcPr>
                </a:tc>
                <a:tc>
                  <a:txBody>
                    <a:bodyPr/>
                    <a:lstStyle/>
                    <a:p>
                      <a:pPr algn="ctr" fontAlgn="b"/>
                      <a:r>
                        <a:rPr lang="en-US" sz="1000" b="0" i="0" u="none" strike="noStrike">
                          <a:solidFill>
                            <a:srgbClr val="000000"/>
                          </a:solidFill>
                          <a:effectLst/>
                          <a:latin typeface="Calibri" panose="020F0502020204030204" pitchFamily="34" charset="0"/>
                        </a:rPr>
                        <a:t>97.80%</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85.40%</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2792505202"/>
                  </a:ext>
                </a:extLst>
              </a:tr>
              <a:tr h="289665">
                <a:tc>
                  <a:txBody>
                    <a:bodyPr/>
                    <a:lstStyle/>
                    <a:p>
                      <a:pPr algn="ctr" fontAlgn="b"/>
                      <a:r>
                        <a:rPr lang="en-US" sz="1000" b="0" i="0" u="none" strike="noStrike">
                          <a:solidFill>
                            <a:srgbClr val="000000"/>
                          </a:solidFill>
                          <a:effectLst/>
                          <a:latin typeface="Calibri" panose="020F0502020204030204" pitchFamily="34" charset="0"/>
                        </a:rPr>
                        <a:t>TextRule2</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Text Rule BuilderDefault</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19.25%</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solidFill>
                      <a:srgbClr val="FFEB84"/>
                    </a:solidFill>
                  </a:tcPr>
                </a:tc>
                <a:tc>
                  <a:txBody>
                    <a:bodyPr/>
                    <a:lstStyle/>
                    <a:p>
                      <a:pPr algn="ctr" fontAlgn="b"/>
                      <a:r>
                        <a:rPr lang="en-US" sz="1000" b="0" i="0" u="none" strike="noStrike">
                          <a:solidFill>
                            <a:srgbClr val="000000"/>
                          </a:solidFill>
                          <a:effectLst/>
                          <a:latin typeface="Calibri" panose="020F0502020204030204" pitchFamily="34" charset="0"/>
                        </a:rPr>
                        <a:t>15.93%</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18.36%</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77.80%</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solidFill>
                      <a:srgbClr val="FEE983"/>
                    </a:solidFill>
                  </a:tcPr>
                </a:tc>
                <a:tc>
                  <a:txBody>
                    <a:bodyPr/>
                    <a:lstStyle/>
                    <a:p>
                      <a:pPr algn="ctr" fontAlgn="b"/>
                      <a:r>
                        <a:rPr lang="en-US" sz="1000" b="0" i="0" u="none" strike="noStrike">
                          <a:solidFill>
                            <a:srgbClr val="000000"/>
                          </a:solidFill>
                          <a:effectLst/>
                          <a:latin typeface="Calibri" panose="020F0502020204030204" pitchFamily="34" charset="0"/>
                        </a:rPr>
                        <a:t>93.10%</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84.10%</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602900184"/>
                  </a:ext>
                </a:extLst>
              </a:tr>
              <a:tr h="289665">
                <a:tc>
                  <a:txBody>
                    <a:bodyPr/>
                    <a:lstStyle/>
                    <a:p>
                      <a:pPr algn="ctr" fontAlgn="b"/>
                      <a:r>
                        <a:rPr lang="en-US" sz="1000" b="0" i="0" u="none" strike="noStrike">
                          <a:solidFill>
                            <a:srgbClr val="000000"/>
                          </a:solidFill>
                          <a:effectLst/>
                          <a:latin typeface="Calibri" panose="020F0502020204030204" pitchFamily="34" charset="0"/>
                        </a:rPr>
                        <a:t>TextRule3</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Text Rule Builder Entropy</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19.67%</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solidFill>
                      <a:srgbClr val="FCAA78"/>
                    </a:solidFill>
                  </a:tcPr>
                </a:tc>
                <a:tc>
                  <a:txBody>
                    <a:bodyPr/>
                    <a:lstStyle/>
                    <a:p>
                      <a:pPr algn="ctr" fontAlgn="b"/>
                      <a:r>
                        <a:rPr lang="en-US" sz="1000" b="0" i="0" u="none" strike="noStrike">
                          <a:solidFill>
                            <a:srgbClr val="000000"/>
                          </a:solidFill>
                          <a:effectLst/>
                          <a:latin typeface="Calibri" panose="020F0502020204030204" pitchFamily="34" charset="0"/>
                        </a:rPr>
                        <a:t>9.83%</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14.41%</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77.80%</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solidFill>
                      <a:srgbClr val="FEE983"/>
                    </a:solidFill>
                  </a:tcPr>
                </a:tc>
                <a:tc>
                  <a:txBody>
                    <a:bodyPr/>
                    <a:lstStyle/>
                    <a:p>
                      <a:pPr algn="ctr" fontAlgn="b"/>
                      <a:r>
                        <a:rPr lang="en-US" sz="1000" b="0" i="0" u="none" strike="noStrike">
                          <a:solidFill>
                            <a:srgbClr val="000000"/>
                          </a:solidFill>
                          <a:effectLst/>
                          <a:latin typeface="Calibri" panose="020F0502020204030204" pitchFamily="34" charset="0"/>
                        </a:rPr>
                        <a:t>93.10%</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84.10%</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762651548"/>
                  </a:ext>
                </a:extLst>
              </a:tr>
              <a:tr h="289665">
                <a:tc>
                  <a:txBody>
                    <a:bodyPr/>
                    <a:lstStyle/>
                    <a:p>
                      <a:pPr algn="ctr" fontAlgn="b"/>
                      <a:r>
                        <a:rPr lang="en-US" sz="1000" b="0" i="0" u="none" strike="noStrike">
                          <a:solidFill>
                            <a:srgbClr val="000000"/>
                          </a:solidFill>
                          <a:effectLst/>
                          <a:latin typeface="Calibri" panose="020F0502020204030204" pitchFamily="34" charset="0"/>
                        </a:rPr>
                        <a:t>TextRule4</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Text Rule Builder MI</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19.67%</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solidFill>
                      <a:srgbClr val="FCAA78"/>
                    </a:solidFill>
                  </a:tcPr>
                </a:tc>
                <a:tc>
                  <a:txBody>
                    <a:bodyPr/>
                    <a:lstStyle/>
                    <a:p>
                      <a:pPr algn="ctr" fontAlgn="b"/>
                      <a:r>
                        <a:rPr lang="en-US" sz="1000" b="0" i="0" u="none" strike="noStrike">
                          <a:solidFill>
                            <a:srgbClr val="000000"/>
                          </a:solidFill>
                          <a:effectLst/>
                          <a:latin typeface="Calibri" panose="020F0502020204030204" pitchFamily="34" charset="0"/>
                        </a:rPr>
                        <a:t>9.83%</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14.41%</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77.80%</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solidFill>
                      <a:srgbClr val="FEE983"/>
                    </a:solidFill>
                  </a:tcPr>
                </a:tc>
                <a:tc>
                  <a:txBody>
                    <a:bodyPr/>
                    <a:lstStyle/>
                    <a:p>
                      <a:pPr algn="ctr" fontAlgn="b"/>
                      <a:r>
                        <a:rPr lang="en-US" sz="1000" b="0" i="0" u="none" strike="noStrike">
                          <a:solidFill>
                            <a:srgbClr val="000000"/>
                          </a:solidFill>
                          <a:effectLst/>
                          <a:latin typeface="Calibri" panose="020F0502020204030204" pitchFamily="34" charset="0"/>
                        </a:rPr>
                        <a:t>93.10%</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84.10%</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3559598756"/>
                  </a:ext>
                </a:extLst>
              </a:tr>
              <a:tr h="289665">
                <a:tc>
                  <a:txBody>
                    <a:bodyPr/>
                    <a:lstStyle/>
                    <a:p>
                      <a:pPr algn="ctr" fontAlgn="b"/>
                      <a:r>
                        <a:rPr lang="en-US" sz="1000" b="0" i="0" u="none" strike="noStrike">
                          <a:solidFill>
                            <a:srgbClr val="000000"/>
                          </a:solidFill>
                          <a:effectLst/>
                          <a:latin typeface="Calibri" panose="020F0502020204030204" pitchFamily="34" charset="0"/>
                        </a:rPr>
                        <a:t>TextRule5</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Text Rule BuilderIDF</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20.08%</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solidFill>
                      <a:srgbClr val="F8696B"/>
                    </a:solidFill>
                  </a:tcPr>
                </a:tc>
                <a:tc>
                  <a:txBody>
                    <a:bodyPr/>
                    <a:lstStyle/>
                    <a:p>
                      <a:pPr algn="ctr" fontAlgn="b"/>
                      <a:r>
                        <a:rPr lang="en-US" sz="1000" b="0" i="0" u="none" strike="noStrike">
                          <a:solidFill>
                            <a:srgbClr val="000000"/>
                          </a:solidFill>
                          <a:effectLst/>
                          <a:latin typeface="Calibri" panose="020F0502020204030204" pitchFamily="34" charset="0"/>
                        </a:rPr>
                        <a:t>10.34%</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15.54%</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77.80%</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solidFill>
                      <a:srgbClr val="FEE983"/>
                    </a:solidFill>
                  </a:tcPr>
                </a:tc>
                <a:tc>
                  <a:txBody>
                    <a:bodyPr/>
                    <a:lstStyle/>
                    <a:p>
                      <a:pPr algn="ctr" fontAlgn="b"/>
                      <a:r>
                        <a:rPr lang="en-US" sz="1000" b="0" i="0" u="none" strike="noStrike">
                          <a:solidFill>
                            <a:srgbClr val="000000"/>
                          </a:solidFill>
                          <a:effectLst/>
                          <a:latin typeface="Calibri" panose="020F0502020204030204" pitchFamily="34" charset="0"/>
                        </a:rPr>
                        <a:t>93.10%</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84.10%</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2568738423"/>
                  </a:ext>
                </a:extLst>
              </a:tr>
              <a:tr h="289665">
                <a:tc>
                  <a:txBody>
                    <a:bodyPr/>
                    <a:lstStyle/>
                    <a:p>
                      <a:pPr algn="ctr" fontAlgn="b"/>
                      <a:r>
                        <a:rPr lang="en-US" sz="1000" b="0" i="0" u="none" strike="noStrike">
                          <a:solidFill>
                            <a:srgbClr val="000000"/>
                          </a:solidFill>
                          <a:effectLst/>
                          <a:latin typeface="Calibri" panose="020F0502020204030204" pitchFamily="34" charset="0"/>
                        </a:rPr>
                        <a:t>Tree4</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Decision Tree MI</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20.08%</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solidFill>
                      <a:srgbClr val="F8696B"/>
                    </a:solidFill>
                  </a:tcPr>
                </a:tc>
                <a:tc>
                  <a:txBody>
                    <a:bodyPr/>
                    <a:lstStyle/>
                    <a:p>
                      <a:pPr algn="ctr" fontAlgn="b"/>
                      <a:r>
                        <a:rPr lang="en-US" sz="1000" b="0" i="0" u="none" strike="noStrike">
                          <a:solidFill>
                            <a:srgbClr val="000000"/>
                          </a:solidFill>
                          <a:effectLst/>
                          <a:latin typeface="Calibri" panose="020F0502020204030204" pitchFamily="34" charset="0"/>
                        </a:rPr>
                        <a:t>10.34%</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15.54%</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69.00%</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solidFill>
                      <a:srgbClr val="FBAB77"/>
                    </a:solidFill>
                  </a:tcPr>
                </a:tc>
                <a:tc>
                  <a:txBody>
                    <a:bodyPr/>
                    <a:lstStyle/>
                    <a:p>
                      <a:pPr algn="ctr" fontAlgn="b"/>
                      <a:r>
                        <a:rPr lang="en-US" sz="1000" b="0" i="0" u="none" strike="noStrike">
                          <a:solidFill>
                            <a:srgbClr val="000000"/>
                          </a:solidFill>
                          <a:effectLst/>
                          <a:latin typeface="Calibri" panose="020F0502020204030204" pitchFamily="34" charset="0"/>
                        </a:rPr>
                        <a:t>80.00%</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72.10%</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571156228"/>
                  </a:ext>
                </a:extLst>
              </a:tr>
              <a:tr h="289665">
                <a:tc>
                  <a:txBody>
                    <a:bodyPr/>
                    <a:lstStyle/>
                    <a:p>
                      <a:pPr algn="ctr" fontAlgn="b"/>
                      <a:r>
                        <a:rPr lang="en-US" sz="1000" b="0" i="0" u="none" strike="noStrike">
                          <a:solidFill>
                            <a:srgbClr val="000000"/>
                          </a:solidFill>
                          <a:effectLst/>
                          <a:latin typeface="Calibri" panose="020F0502020204030204" pitchFamily="34" charset="0"/>
                        </a:rPr>
                        <a:t>Tree5</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Decision Tree Entropy</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20.08%</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solidFill>
                      <a:srgbClr val="F8696B"/>
                    </a:solidFill>
                  </a:tcPr>
                </a:tc>
                <a:tc>
                  <a:txBody>
                    <a:bodyPr/>
                    <a:lstStyle/>
                    <a:p>
                      <a:pPr algn="ctr" fontAlgn="b"/>
                      <a:r>
                        <a:rPr lang="en-US" sz="1000" b="0" i="0" u="none" strike="noStrike">
                          <a:solidFill>
                            <a:srgbClr val="000000"/>
                          </a:solidFill>
                          <a:effectLst/>
                          <a:latin typeface="Calibri" panose="020F0502020204030204" pitchFamily="34" charset="0"/>
                        </a:rPr>
                        <a:t>10.34%</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15.54%</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60.70%</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solidFill>
                      <a:srgbClr val="F8716C"/>
                    </a:solidFill>
                  </a:tcPr>
                </a:tc>
                <a:tc>
                  <a:txBody>
                    <a:bodyPr/>
                    <a:lstStyle/>
                    <a:p>
                      <a:pPr algn="ctr" fontAlgn="b"/>
                      <a:r>
                        <a:rPr lang="en-US" sz="1000" b="0" i="0" u="none" strike="noStrike">
                          <a:solidFill>
                            <a:srgbClr val="000000"/>
                          </a:solidFill>
                          <a:effectLst/>
                          <a:latin typeface="Calibri" panose="020F0502020204030204" pitchFamily="34" charset="0"/>
                        </a:rPr>
                        <a:t>63.40%</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54.70%</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775006648"/>
                  </a:ext>
                </a:extLst>
              </a:tr>
              <a:tr h="289665">
                <a:tc>
                  <a:txBody>
                    <a:bodyPr/>
                    <a:lstStyle/>
                    <a:p>
                      <a:pPr algn="ctr" fontAlgn="b"/>
                      <a:r>
                        <a:rPr lang="en-US" sz="1000" b="0" i="0" u="none" strike="noStrike">
                          <a:solidFill>
                            <a:srgbClr val="000000"/>
                          </a:solidFill>
                          <a:effectLst/>
                          <a:latin typeface="Calibri" panose="020F0502020204030204" pitchFamily="34" charset="0"/>
                        </a:rPr>
                        <a:t>Tree6</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Decision Tree Default</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20.08%</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solidFill>
                      <a:srgbClr val="F8696B"/>
                    </a:solidFill>
                  </a:tcPr>
                </a:tc>
                <a:tc>
                  <a:txBody>
                    <a:bodyPr/>
                    <a:lstStyle/>
                    <a:p>
                      <a:pPr algn="ctr" fontAlgn="b"/>
                      <a:r>
                        <a:rPr lang="en-US" sz="1000" b="0" i="0" u="none" strike="noStrike">
                          <a:solidFill>
                            <a:srgbClr val="000000"/>
                          </a:solidFill>
                          <a:effectLst/>
                          <a:latin typeface="Calibri" panose="020F0502020204030204" pitchFamily="34" charset="0"/>
                        </a:rPr>
                        <a:t>10.34%</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15.54%</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60.70%</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solidFill>
                      <a:srgbClr val="F8716C"/>
                    </a:solidFill>
                  </a:tcPr>
                </a:tc>
                <a:tc>
                  <a:txBody>
                    <a:bodyPr/>
                    <a:lstStyle/>
                    <a:p>
                      <a:pPr algn="ctr" fontAlgn="b"/>
                      <a:r>
                        <a:rPr lang="en-US" sz="1000" b="0" i="0" u="none" strike="noStrike">
                          <a:solidFill>
                            <a:srgbClr val="000000"/>
                          </a:solidFill>
                          <a:effectLst/>
                          <a:latin typeface="Calibri" panose="020F0502020204030204" pitchFamily="34" charset="0"/>
                        </a:rPr>
                        <a:t>63.40%</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54.70%</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2036537375"/>
                  </a:ext>
                </a:extLst>
              </a:tr>
              <a:tr h="289665">
                <a:tc>
                  <a:txBody>
                    <a:bodyPr/>
                    <a:lstStyle/>
                    <a:p>
                      <a:pPr algn="ctr" fontAlgn="b"/>
                      <a:r>
                        <a:rPr lang="en-US" sz="1000" b="0" i="0" u="none" strike="noStrike">
                          <a:solidFill>
                            <a:srgbClr val="000000"/>
                          </a:solidFill>
                          <a:effectLst/>
                          <a:latin typeface="Calibri" panose="020F0502020204030204" pitchFamily="34" charset="0"/>
                        </a:rPr>
                        <a:t>Tree</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Decision Tree IDF</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20.08%</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solidFill>
                      <a:srgbClr val="F8696B"/>
                    </a:solidFill>
                  </a:tcPr>
                </a:tc>
                <a:tc>
                  <a:txBody>
                    <a:bodyPr/>
                    <a:lstStyle/>
                    <a:p>
                      <a:pPr algn="ctr" fontAlgn="b"/>
                      <a:r>
                        <a:rPr lang="en-US" sz="1000" b="0" i="0" u="none" strike="noStrike">
                          <a:solidFill>
                            <a:srgbClr val="000000"/>
                          </a:solidFill>
                          <a:effectLst/>
                          <a:latin typeface="Calibri" panose="020F0502020204030204" pitchFamily="34" charset="0"/>
                        </a:rPr>
                        <a:t>13.39%</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16.95%</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59.50%</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solidFill>
                      <a:srgbClr val="F8696B"/>
                    </a:solidFill>
                  </a:tcPr>
                </a:tc>
                <a:tc>
                  <a:txBody>
                    <a:bodyPr/>
                    <a:lstStyle/>
                    <a:p>
                      <a:pPr algn="ctr" fontAlgn="b"/>
                      <a:r>
                        <a:rPr lang="en-US" sz="1000" b="0" i="0" u="none" strike="noStrike">
                          <a:solidFill>
                            <a:srgbClr val="000000"/>
                          </a:solidFill>
                          <a:effectLst/>
                          <a:latin typeface="Calibri" panose="020F0502020204030204" pitchFamily="34" charset="0"/>
                        </a:rPr>
                        <a:t>66.90%</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Calibri" panose="020F0502020204030204" pitchFamily="34" charset="0"/>
                        </a:rPr>
                        <a:t>62.30%</a:t>
                      </a:r>
                    </a:p>
                  </a:txBody>
                  <a:tcPr marL="4147" marR="4147" marT="4147" marB="0" anchor="ctr">
                    <a:lnL w="9525" cap="flat" cmpd="sng" algn="ctr">
                      <a:solidFill>
                        <a:schemeClr val="accent5">
                          <a:lumMod val="40000"/>
                          <a:lumOff val="60000"/>
                        </a:schemeClr>
                      </a:solidFill>
                      <a:prstDash val="solid"/>
                      <a:round/>
                      <a:headEnd type="none" w="med" len="med"/>
                      <a:tailEnd type="none" w="med" len="med"/>
                    </a:lnL>
                    <a:lnR w="9525" cap="flat" cmpd="sng" algn="ctr">
                      <a:solidFill>
                        <a:schemeClr val="accent5">
                          <a:lumMod val="40000"/>
                          <a:lumOff val="60000"/>
                        </a:schemeClr>
                      </a:solidFill>
                      <a:prstDash val="solid"/>
                      <a:round/>
                      <a:headEnd type="none" w="med" len="med"/>
                      <a:tailEnd type="none" w="med" len="med"/>
                    </a:lnR>
                    <a:lnT w="9525" cap="flat" cmpd="sng" algn="ctr">
                      <a:solidFill>
                        <a:schemeClr val="accent5">
                          <a:lumMod val="40000"/>
                          <a:lumOff val="60000"/>
                        </a:schemeClr>
                      </a:solidFill>
                      <a:prstDash val="solid"/>
                      <a:round/>
                      <a:headEnd type="none" w="med" len="med"/>
                      <a:tailEnd type="none" w="med" len="med"/>
                    </a:lnT>
                    <a:lnB w="9525" cap="flat" cmpd="sng" algn="ctr">
                      <a:solidFill>
                        <a:schemeClr val="accent5">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2889592508"/>
                  </a:ext>
                </a:extLst>
              </a:tr>
            </a:tbl>
          </a:graphicData>
        </a:graphic>
      </p:graphicFrame>
    </p:spTree>
    <p:extLst>
      <p:ext uri="{BB962C8B-B14F-4D97-AF65-F5344CB8AC3E}">
        <p14:creationId xmlns:p14="http://schemas.microsoft.com/office/powerpoint/2010/main" val="3779654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E53F7-5011-5404-082F-0C190895CB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B52723-EBD6-6E02-D8F2-EEFC5807D7DB}"/>
              </a:ext>
            </a:extLst>
          </p:cNvPr>
          <p:cNvSpPr>
            <a:spLocks noGrp="1"/>
          </p:cNvSpPr>
          <p:nvPr>
            <p:ph type="title"/>
          </p:nvPr>
        </p:nvSpPr>
        <p:spPr>
          <a:xfrm>
            <a:off x="362309" y="287618"/>
            <a:ext cx="11447253" cy="712735"/>
          </a:xfrm>
        </p:spPr>
        <p:txBody>
          <a:bodyPr>
            <a:normAutofit/>
          </a:bodyPr>
          <a:lstStyle/>
          <a:p>
            <a:r>
              <a:rPr lang="en-US" sz="3200" b="1">
                <a:solidFill>
                  <a:srgbClr val="1A75CF"/>
                </a:solidFill>
                <a:latin typeface="Arial Black" panose="020B0A04020102020204" pitchFamily="34" charset="0"/>
              </a:rPr>
              <a:t>Objective of the Analysis</a:t>
            </a:r>
          </a:p>
        </p:txBody>
      </p:sp>
      <p:sp>
        <p:nvSpPr>
          <p:cNvPr id="4" name="Rectangle 3">
            <a:extLst>
              <a:ext uri="{FF2B5EF4-FFF2-40B4-BE49-F238E27FC236}">
                <a16:creationId xmlns:a16="http://schemas.microsoft.com/office/drawing/2014/main" id="{B7F827DD-3739-BF17-ECB7-2DB1360A5BE3}"/>
              </a:ext>
            </a:extLst>
          </p:cNvPr>
          <p:cNvSpPr/>
          <p:nvPr/>
        </p:nvSpPr>
        <p:spPr>
          <a:xfrm>
            <a:off x="10524226" y="-1"/>
            <a:ext cx="1667774" cy="278861"/>
          </a:xfrm>
          <a:prstGeom prst="rect">
            <a:avLst/>
          </a:prstGeom>
          <a:solidFill>
            <a:srgbClr val="1A75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solidFill>
                  <a:prstClr val="white"/>
                </a:solidFill>
                <a:latin typeface="Calibri" panose="020F0502020204030204"/>
              </a:rPr>
              <a:t>Objective</a:t>
            </a:r>
            <a:endParaRPr kumimoji="0" lang="en-US" sz="11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Slide Number Placeholder 3">
            <a:extLst>
              <a:ext uri="{FF2B5EF4-FFF2-40B4-BE49-F238E27FC236}">
                <a16:creationId xmlns:a16="http://schemas.microsoft.com/office/drawing/2014/main" id="{D956822B-9F42-3E50-61D2-C436DD1F5273}"/>
              </a:ext>
            </a:extLst>
          </p:cNvPr>
          <p:cNvSpPr txBox="1">
            <a:spLocks/>
          </p:cNvSpPr>
          <p:nvPr/>
        </p:nvSpPr>
        <p:spPr>
          <a:xfrm>
            <a:off x="362309" y="6524587"/>
            <a:ext cx="401217" cy="19374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fld id="{47547CF9-5B10-D24F-A8D7-45A9778164F7}" type="slidenum">
              <a:rPr lang="uk-UA" sz="1100" smtClean="0">
                <a:latin typeface="Arial" panose="020B0604020202020204"/>
              </a:rPr>
              <a:pPr defTabSz="1219170"/>
              <a:t>2</a:t>
            </a:fld>
            <a:endParaRPr lang="uk-UA" sz="1100">
              <a:latin typeface="Arial" panose="020B0604020202020204"/>
            </a:endParaRPr>
          </a:p>
        </p:txBody>
      </p:sp>
      <p:sp>
        <p:nvSpPr>
          <p:cNvPr id="10" name="Content Placeholder 9">
            <a:extLst>
              <a:ext uri="{FF2B5EF4-FFF2-40B4-BE49-F238E27FC236}">
                <a16:creationId xmlns:a16="http://schemas.microsoft.com/office/drawing/2014/main" id="{AD06D0E7-8A8B-FD1E-7799-F67A00764CAA}"/>
              </a:ext>
            </a:extLst>
          </p:cNvPr>
          <p:cNvSpPr>
            <a:spLocks noGrp="1"/>
          </p:cNvSpPr>
          <p:nvPr>
            <p:ph idx="1"/>
          </p:nvPr>
        </p:nvSpPr>
        <p:spPr>
          <a:xfrm>
            <a:off x="838200" y="1776953"/>
            <a:ext cx="10515600" cy="4351338"/>
          </a:xfrm>
        </p:spPr>
        <p:txBody>
          <a:bodyPr/>
          <a:lstStyle/>
          <a:p>
            <a:endParaRPr lang="en-US"/>
          </a:p>
          <a:p>
            <a:endParaRPr lang="en-US"/>
          </a:p>
        </p:txBody>
      </p:sp>
      <p:sp>
        <p:nvSpPr>
          <p:cNvPr id="5" name="Rectangle 4">
            <a:extLst>
              <a:ext uri="{FF2B5EF4-FFF2-40B4-BE49-F238E27FC236}">
                <a16:creationId xmlns:a16="http://schemas.microsoft.com/office/drawing/2014/main" id="{17E5ADC1-121D-9BFD-ADE8-B8353A91E913}"/>
              </a:ext>
            </a:extLst>
          </p:cNvPr>
          <p:cNvSpPr/>
          <p:nvPr/>
        </p:nvSpPr>
        <p:spPr>
          <a:xfrm>
            <a:off x="0" y="1127052"/>
            <a:ext cx="12192000" cy="709206"/>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1A75CF"/>
                </a:solidFill>
              </a:rPr>
              <a:t>The primary objective of this study is to analyze the Flipkart dataset to predict customer repurchase intentions and extract sentiment from reviews and ratings.</a:t>
            </a:r>
          </a:p>
        </p:txBody>
      </p:sp>
      <p:sp>
        <p:nvSpPr>
          <p:cNvPr id="7" name="TextBox 6">
            <a:extLst>
              <a:ext uri="{FF2B5EF4-FFF2-40B4-BE49-F238E27FC236}">
                <a16:creationId xmlns:a16="http://schemas.microsoft.com/office/drawing/2014/main" id="{F068CFA3-2002-B9C3-3E34-A798E88AEAC2}"/>
              </a:ext>
            </a:extLst>
          </p:cNvPr>
          <p:cNvSpPr txBox="1"/>
          <p:nvPr/>
        </p:nvSpPr>
        <p:spPr>
          <a:xfrm>
            <a:off x="362309" y="2107166"/>
            <a:ext cx="6097772" cy="369332"/>
          </a:xfrm>
          <a:prstGeom prst="rect">
            <a:avLst/>
          </a:prstGeom>
          <a:noFill/>
        </p:spPr>
        <p:txBody>
          <a:bodyPr wrap="square">
            <a:spAutoFit/>
          </a:bodyPr>
          <a:lstStyle/>
          <a:p>
            <a:r>
              <a:rPr lang="en-US" b="1">
                <a:solidFill>
                  <a:srgbClr val="1A75CF"/>
                </a:solidFill>
              </a:rPr>
              <a:t>The analysis seeks to answer the following questions:</a:t>
            </a:r>
          </a:p>
        </p:txBody>
      </p:sp>
      <p:grpSp>
        <p:nvGrpSpPr>
          <p:cNvPr id="17" name="Group 16">
            <a:extLst>
              <a:ext uri="{FF2B5EF4-FFF2-40B4-BE49-F238E27FC236}">
                <a16:creationId xmlns:a16="http://schemas.microsoft.com/office/drawing/2014/main" id="{26E7313A-E3E0-F757-8A61-B75001E9547E}"/>
              </a:ext>
            </a:extLst>
          </p:cNvPr>
          <p:cNvGrpSpPr/>
          <p:nvPr/>
        </p:nvGrpSpPr>
        <p:grpSpPr>
          <a:xfrm>
            <a:off x="979967" y="2719794"/>
            <a:ext cx="10056628" cy="709206"/>
            <a:chOff x="979967" y="2719794"/>
            <a:chExt cx="10056628" cy="709206"/>
          </a:xfrm>
        </p:grpSpPr>
        <p:sp>
          <p:nvSpPr>
            <p:cNvPr id="11" name="Oval 10">
              <a:extLst>
                <a:ext uri="{FF2B5EF4-FFF2-40B4-BE49-F238E27FC236}">
                  <a16:creationId xmlns:a16="http://schemas.microsoft.com/office/drawing/2014/main" id="{99488E24-51B5-3979-07C3-F795A2240D20}"/>
                </a:ext>
              </a:extLst>
            </p:cNvPr>
            <p:cNvSpPr/>
            <p:nvPr/>
          </p:nvSpPr>
          <p:spPr>
            <a:xfrm>
              <a:off x="979967" y="2840480"/>
              <a:ext cx="467834" cy="467834"/>
            </a:xfrm>
            <a:prstGeom prst="ellipse">
              <a:avLst/>
            </a:prstGeom>
            <a:solidFill>
              <a:schemeClr val="accent5">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rgbClr val="1A75CF"/>
                  </a:solidFill>
                </a:rPr>
                <a:t>1</a:t>
              </a:r>
            </a:p>
          </p:txBody>
        </p:sp>
        <p:sp>
          <p:nvSpPr>
            <p:cNvPr id="12" name="Rectangle: Rounded Corners 11">
              <a:extLst>
                <a:ext uri="{FF2B5EF4-FFF2-40B4-BE49-F238E27FC236}">
                  <a16:creationId xmlns:a16="http://schemas.microsoft.com/office/drawing/2014/main" id="{EE6F4BAD-9E59-12F7-1BC1-98E2FE7A40B8}"/>
                </a:ext>
              </a:extLst>
            </p:cNvPr>
            <p:cNvSpPr/>
            <p:nvPr/>
          </p:nvSpPr>
          <p:spPr>
            <a:xfrm>
              <a:off x="1818167" y="2719794"/>
              <a:ext cx="9218428" cy="709206"/>
            </a:xfrm>
            <a:prstGeom prst="roundRect">
              <a:avLst/>
            </a:prstGeom>
            <a:solidFill>
              <a:schemeClr val="accent5">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solidFill>
                    <a:srgbClr val="1A75CF"/>
                  </a:solidFill>
                </a:rPr>
                <a:t>Can customer reviews and ratings predict their likelihood of repurchasing a product?</a:t>
              </a:r>
            </a:p>
          </p:txBody>
        </p:sp>
      </p:grpSp>
      <p:grpSp>
        <p:nvGrpSpPr>
          <p:cNvPr id="18" name="Group 17">
            <a:extLst>
              <a:ext uri="{FF2B5EF4-FFF2-40B4-BE49-F238E27FC236}">
                <a16:creationId xmlns:a16="http://schemas.microsoft.com/office/drawing/2014/main" id="{DD54F589-FE10-5628-2108-6FE1C7A82F83}"/>
              </a:ext>
            </a:extLst>
          </p:cNvPr>
          <p:cNvGrpSpPr/>
          <p:nvPr/>
        </p:nvGrpSpPr>
        <p:grpSpPr>
          <a:xfrm>
            <a:off x="979967" y="3952622"/>
            <a:ext cx="10056628" cy="709206"/>
            <a:chOff x="979967" y="3850019"/>
            <a:chExt cx="10056628" cy="709206"/>
          </a:xfrm>
        </p:grpSpPr>
        <p:sp>
          <p:nvSpPr>
            <p:cNvPr id="13" name="Oval 12">
              <a:extLst>
                <a:ext uri="{FF2B5EF4-FFF2-40B4-BE49-F238E27FC236}">
                  <a16:creationId xmlns:a16="http://schemas.microsoft.com/office/drawing/2014/main" id="{0B9790FF-397D-65C4-D3A1-94C64C6FD4E3}"/>
                </a:ext>
              </a:extLst>
            </p:cNvPr>
            <p:cNvSpPr/>
            <p:nvPr/>
          </p:nvSpPr>
          <p:spPr>
            <a:xfrm>
              <a:off x="979967" y="3970705"/>
              <a:ext cx="467834" cy="467834"/>
            </a:xfrm>
            <a:prstGeom prst="ellipse">
              <a:avLst/>
            </a:prstGeom>
            <a:solidFill>
              <a:schemeClr val="accent5">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rgbClr val="1A75CF"/>
                  </a:solidFill>
                </a:rPr>
                <a:t>2</a:t>
              </a:r>
            </a:p>
          </p:txBody>
        </p:sp>
        <p:sp>
          <p:nvSpPr>
            <p:cNvPr id="14" name="Rectangle: Rounded Corners 13">
              <a:extLst>
                <a:ext uri="{FF2B5EF4-FFF2-40B4-BE49-F238E27FC236}">
                  <a16:creationId xmlns:a16="http://schemas.microsoft.com/office/drawing/2014/main" id="{BB2C09FF-93C2-7F01-63D7-D112B1517B1E}"/>
                </a:ext>
              </a:extLst>
            </p:cNvPr>
            <p:cNvSpPr/>
            <p:nvPr/>
          </p:nvSpPr>
          <p:spPr>
            <a:xfrm>
              <a:off x="1818167" y="3850019"/>
              <a:ext cx="9218428" cy="709206"/>
            </a:xfrm>
            <a:prstGeom prst="roundRect">
              <a:avLst/>
            </a:prstGeom>
            <a:solidFill>
              <a:schemeClr val="accent5">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solidFill>
                    <a:srgbClr val="1A75CF"/>
                  </a:solidFill>
                </a:rPr>
                <a:t> What is the overall sentiment of customers towards the products they purchased?</a:t>
              </a:r>
            </a:p>
          </p:txBody>
        </p:sp>
      </p:grpSp>
      <p:grpSp>
        <p:nvGrpSpPr>
          <p:cNvPr id="19" name="Group 18">
            <a:extLst>
              <a:ext uri="{FF2B5EF4-FFF2-40B4-BE49-F238E27FC236}">
                <a16:creationId xmlns:a16="http://schemas.microsoft.com/office/drawing/2014/main" id="{255F07CF-E11C-34FE-01B5-6F94A5A6CBF3}"/>
              </a:ext>
            </a:extLst>
          </p:cNvPr>
          <p:cNvGrpSpPr/>
          <p:nvPr/>
        </p:nvGrpSpPr>
        <p:grpSpPr>
          <a:xfrm>
            <a:off x="979967" y="5245031"/>
            <a:ext cx="10056628" cy="709206"/>
            <a:chOff x="979967" y="5021742"/>
            <a:chExt cx="10056628" cy="709206"/>
          </a:xfrm>
        </p:grpSpPr>
        <p:sp>
          <p:nvSpPr>
            <p:cNvPr id="15" name="Oval 14">
              <a:extLst>
                <a:ext uri="{FF2B5EF4-FFF2-40B4-BE49-F238E27FC236}">
                  <a16:creationId xmlns:a16="http://schemas.microsoft.com/office/drawing/2014/main" id="{743E5D31-E7D6-4982-F3EE-151E994A28DE}"/>
                </a:ext>
              </a:extLst>
            </p:cNvPr>
            <p:cNvSpPr/>
            <p:nvPr/>
          </p:nvSpPr>
          <p:spPr>
            <a:xfrm>
              <a:off x="979967" y="5142428"/>
              <a:ext cx="467834" cy="467834"/>
            </a:xfrm>
            <a:prstGeom prst="ellipse">
              <a:avLst/>
            </a:prstGeom>
            <a:solidFill>
              <a:schemeClr val="accent5">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rgbClr val="1A75CF"/>
                  </a:solidFill>
                </a:rPr>
                <a:t>3</a:t>
              </a:r>
            </a:p>
          </p:txBody>
        </p:sp>
        <p:sp>
          <p:nvSpPr>
            <p:cNvPr id="16" name="Rectangle: Rounded Corners 15">
              <a:extLst>
                <a:ext uri="{FF2B5EF4-FFF2-40B4-BE49-F238E27FC236}">
                  <a16:creationId xmlns:a16="http://schemas.microsoft.com/office/drawing/2014/main" id="{7CCBF252-5AEE-E6D4-BF99-627B724BB984}"/>
                </a:ext>
              </a:extLst>
            </p:cNvPr>
            <p:cNvSpPr/>
            <p:nvPr/>
          </p:nvSpPr>
          <p:spPr>
            <a:xfrm>
              <a:off x="1818167" y="5021742"/>
              <a:ext cx="9218428" cy="709206"/>
            </a:xfrm>
            <a:prstGeom prst="roundRect">
              <a:avLst/>
            </a:prstGeom>
            <a:solidFill>
              <a:schemeClr val="accent5">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solidFill>
                    <a:srgbClr val="1A75CF"/>
                  </a:solidFill>
                </a:rPr>
                <a:t> How do these insights inform business strategies for Flipkart?</a:t>
              </a:r>
            </a:p>
          </p:txBody>
        </p:sp>
      </p:grpSp>
    </p:spTree>
    <p:extLst>
      <p:ext uri="{BB962C8B-B14F-4D97-AF65-F5344CB8AC3E}">
        <p14:creationId xmlns:p14="http://schemas.microsoft.com/office/powerpoint/2010/main" val="2032214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E53F7-5011-5404-082F-0C190895CBE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7F827DD-3739-BF17-ECB7-2DB1360A5BE3}"/>
              </a:ext>
            </a:extLst>
          </p:cNvPr>
          <p:cNvSpPr/>
          <p:nvPr/>
        </p:nvSpPr>
        <p:spPr>
          <a:xfrm>
            <a:off x="-1" y="4924424"/>
            <a:ext cx="6219826" cy="933451"/>
          </a:xfrm>
          <a:prstGeom prst="rect">
            <a:avLst/>
          </a:prstGeom>
          <a:solidFill>
            <a:srgbClr val="1A75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US" sz="2000" b="1">
                <a:solidFill>
                  <a:schemeClr val="bg1"/>
                </a:solidFill>
                <a:latin typeface="Arial Black" panose="020B0A04020102020204" pitchFamily="34" charset="0"/>
              </a:rPr>
              <a:t>Recommendations &amp; Conclusions </a:t>
            </a:r>
            <a:endParaRPr kumimoji="0" lang="en-US" sz="20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AD06D0E7-8A8B-FD1E-7799-F67A00764CAA}"/>
              </a:ext>
            </a:extLst>
          </p:cNvPr>
          <p:cNvSpPr>
            <a:spLocks noGrp="1"/>
          </p:cNvSpPr>
          <p:nvPr>
            <p:ph idx="1"/>
          </p:nvPr>
        </p:nvSpPr>
        <p:spPr/>
        <p:txBody>
          <a:bodyPr/>
          <a:lstStyle/>
          <a:p>
            <a:endParaRPr lang="en-US"/>
          </a:p>
          <a:p>
            <a:endParaRPr lang="en-US"/>
          </a:p>
        </p:txBody>
      </p:sp>
      <p:sp>
        <p:nvSpPr>
          <p:cNvPr id="6" name="Title 5">
            <a:extLst>
              <a:ext uri="{FF2B5EF4-FFF2-40B4-BE49-F238E27FC236}">
                <a16:creationId xmlns:a16="http://schemas.microsoft.com/office/drawing/2014/main" id="{214AEEF3-7020-BB93-16C8-39044655DC16}"/>
              </a:ext>
            </a:extLst>
          </p:cNvPr>
          <p:cNvSpPr>
            <a:spLocks noGrp="1"/>
          </p:cNvSpPr>
          <p:nvPr>
            <p:ph type="title"/>
          </p:nvPr>
        </p:nvSpPr>
        <p:spPr/>
        <p:txBody>
          <a:bodyPr/>
          <a:lstStyle/>
          <a:p>
            <a:br>
              <a:rPr lang="en-US"/>
            </a:br>
            <a:endParaRPr lang="en-US"/>
          </a:p>
        </p:txBody>
      </p:sp>
      <p:pic>
        <p:nvPicPr>
          <p:cNvPr id="2" name="Picture 2" descr="Flipkart Logo and symbol, meaning, history, PNG">
            <a:extLst>
              <a:ext uri="{FF2B5EF4-FFF2-40B4-BE49-F238E27FC236}">
                <a16:creationId xmlns:a16="http://schemas.microsoft.com/office/drawing/2014/main" id="{C2B4222C-864E-343D-AA22-FD0D04D2CB6F}"/>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a:off x="2704036" y="973527"/>
            <a:ext cx="6783928" cy="3815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599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B8D75-C52D-96E0-415A-1F968BBACD8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65704B8-B5DF-5960-2F48-8A21FE475329}"/>
              </a:ext>
            </a:extLst>
          </p:cNvPr>
          <p:cNvSpPr/>
          <p:nvPr/>
        </p:nvSpPr>
        <p:spPr>
          <a:xfrm>
            <a:off x="10524226" y="-1"/>
            <a:ext cx="1667774" cy="278861"/>
          </a:xfrm>
          <a:prstGeom prst="rect">
            <a:avLst/>
          </a:prstGeom>
          <a:solidFill>
            <a:srgbClr val="1A75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solidFill>
                  <a:prstClr val="white"/>
                </a:solidFill>
                <a:latin typeface="Calibri" panose="020F0502020204030204"/>
              </a:rPr>
              <a:t>Focus Areas</a:t>
            </a:r>
            <a:endParaRPr kumimoji="0" lang="en-US" sz="11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Slide Number Placeholder 3">
            <a:extLst>
              <a:ext uri="{FF2B5EF4-FFF2-40B4-BE49-F238E27FC236}">
                <a16:creationId xmlns:a16="http://schemas.microsoft.com/office/drawing/2014/main" id="{68E5BF39-5D42-4B19-19FD-076C9A21B0CF}"/>
              </a:ext>
            </a:extLst>
          </p:cNvPr>
          <p:cNvSpPr txBox="1">
            <a:spLocks/>
          </p:cNvSpPr>
          <p:nvPr/>
        </p:nvSpPr>
        <p:spPr>
          <a:xfrm>
            <a:off x="362309" y="6524587"/>
            <a:ext cx="401217" cy="19374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fld id="{47547CF9-5B10-D24F-A8D7-45A9778164F7}" type="slidenum">
              <a:rPr lang="uk-UA" sz="1100" smtClean="0">
                <a:latin typeface="Arial" panose="020B0604020202020204"/>
              </a:rPr>
              <a:pPr defTabSz="1219170"/>
              <a:t>21</a:t>
            </a:fld>
            <a:endParaRPr lang="uk-UA" sz="1100">
              <a:latin typeface="Arial" panose="020B0604020202020204"/>
            </a:endParaRPr>
          </a:p>
        </p:txBody>
      </p:sp>
      <p:sp>
        <p:nvSpPr>
          <p:cNvPr id="14" name="Title 13">
            <a:extLst>
              <a:ext uri="{FF2B5EF4-FFF2-40B4-BE49-F238E27FC236}">
                <a16:creationId xmlns:a16="http://schemas.microsoft.com/office/drawing/2014/main" id="{4A75E405-0F6E-ED8C-CDEB-1BC993E39F43}"/>
              </a:ext>
            </a:extLst>
          </p:cNvPr>
          <p:cNvSpPr>
            <a:spLocks noGrp="1"/>
          </p:cNvSpPr>
          <p:nvPr>
            <p:ph type="title"/>
          </p:nvPr>
        </p:nvSpPr>
        <p:spPr/>
        <p:txBody>
          <a:bodyPr/>
          <a:lstStyle/>
          <a:p>
            <a:br>
              <a:rPr lang="en-US"/>
            </a:br>
            <a:endParaRPr lang="en-US"/>
          </a:p>
        </p:txBody>
      </p:sp>
      <p:sp>
        <p:nvSpPr>
          <p:cNvPr id="15" name="Title 1">
            <a:extLst>
              <a:ext uri="{FF2B5EF4-FFF2-40B4-BE49-F238E27FC236}">
                <a16:creationId xmlns:a16="http://schemas.microsoft.com/office/drawing/2014/main" id="{8C762D79-AB55-849A-D75B-F1B3223B00AD}"/>
              </a:ext>
            </a:extLst>
          </p:cNvPr>
          <p:cNvSpPr txBox="1">
            <a:spLocks/>
          </p:cNvSpPr>
          <p:nvPr/>
        </p:nvSpPr>
        <p:spPr>
          <a:xfrm>
            <a:off x="362309" y="287618"/>
            <a:ext cx="11447253" cy="7127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rgbClr val="1A75CF"/>
                </a:solidFill>
                <a:latin typeface="Arial Black" panose="020B0A04020102020204" pitchFamily="34" charset="0"/>
              </a:rPr>
              <a:t>Product Analysis &amp; Recommendations</a:t>
            </a:r>
          </a:p>
        </p:txBody>
      </p:sp>
      <p:graphicFrame>
        <p:nvGraphicFramePr>
          <p:cNvPr id="11" name="Table 10">
            <a:extLst>
              <a:ext uri="{FF2B5EF4-FFF2-40B4-BE49-F238E27FC236}">
                <a16:creationId xmlns:a16="http://schemas.microsoft.com/office/drawing/2014/main" id="{11B170DB-B777-5ADC-C2CF-1024B05CC5AB}"/>
              </a:ext>
            </a:extLst>
          </p:cNvPr>
          <p:cNvGraphicFramePr>
            <a:graphicFrameLocks noGrp="1"/>
          </p:cNvGraphicFramePr>
          <p:nvPr>
            <p:extLst>
              <p:ext uri="{D42A27DB-BD31-4B8C-83A1-F6EECF244321}">
                <p14:modId xmlns:p14="http://schemas.microsoft.com/office/powerpoint/2010/main" val="1114086387"/>
              </p:ext>
            </p:extLst>
          </p:nvPr>
        </p:nvGraphicFramePr>
        <p:xfrm>
          <a:off x="514961" y="1551324"/>
          <a:ext cx="11124429" cy="862445"/>
        </p:xfrm>
        <a:graphic>
          <a:graphicData uri="http://schemas.openxmlformats.org/drawingml/2006/table">
            <a:tbl>
              <a:tblPr>
                <a:tableStyleId>{F5AB1C69-6EDB-4FF4-983F-18BD219EF322}</a:tableStyleId>
              </a:tblPr>
              <a:tblGrid>
                <a:gridCol w="1523229">
                  <a:extLst>
                    <a:ext uri="{9D8B030D-6E8A-4147-A177-3AD203B41FA5}">
                      <a16:colId xmlns:a16="http://schemas.microsoft.com/office/drawing/2014/main" val="1359829646"/>
                    </a:ext>
                  </a:extLst>
                </a:gridCol>
                <a:gridCol w="3200400">
                  <a:extLst>
                    <a:ext uri="{9D8B030D-6E8A-4147-A177-3AD203B41FA5}">
                      <a16:colId xmlns:a16="http://schemas.microsoft.com/office/drawing/2014/main" val="1021223006"/>
                    </a:ext>
                  </a:extLst>
                </a:gridCol>
                <a:gridCol w="1828800">
                  <a:extLst>
                    <a:ext uri="{9D8B030D-6E8A-4147-A177-3AD203B41FA5}">
                      <a16:colId xmlns:a16="http://schemas.microsoft.com/office/drawing/2014/main" val="754459658"/>
                    </a:ext>
                  </a:extLst>
                </a:gridCol>
                <a:gridCol w="1828800">
                  <a:extLst>
                    <a:ext uri="{9D8B030D-6E8A-4147-A177-3AD203B41FA5}">
                      <a16:colId xmlns:a16="http://schemas.microsoft.com/office/drawing/2014/main" val="2380694732"/>
                    </a:ext>
                  </a:extLst>
                </a:gridCol>
                <a:gridCol w="2743200">
                  <a:extLst>
                    <a:ext uri="{9D8B030D-6E8A-4147-A177-3AD203B41FA5}">
                      <a16:colId xmlns:a16="http://schemas.microsoft.com/office/drawing/2014/main" val="3041304624"/>
                    </a:ext>
                  </a:extLst>
                </a:gridCol>
              </a:tblGrid>
              <a:tr h="311727">
                <a:tc>
                  <a:txBody>
                    <a:bodyPr/>
                    <a:lstStyle/>
                    <a:p>
                      <a:pPr algn="ctr" fontAlgn="ctr"/>
                      <a:r>
                        <a:rPr lang="en-US" sz="1400" b="1" i="0" u="none" strike="noStrike">
                          <a:solidFill>
                            <a:schemeClr val="tx1"/>
                          </a:solidFill>
                          <a:effectLst/>
                          <a:latin typeface="+mn-lt"/>
                        </a:rPr>
                        <a:t>Product Type #1</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a:solidFill>
                            <a:schemeClr val="tx1"/>
                          </a:solidFill>
                          <a:effectLst/>
                          <a:latin typeface="+mn-lt"/>
                        </a:rPr>
                        <a:t>Product Name</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40000"/>
                        <a:lumOff val="60000"/>
                      </a:schemeClr>
                    </a:solidFill>
                  </a:tcPr>
                </a:tc>
                <a:tc>
                  <a:txBody>
                    <a:bodyPr/>
                    <a:lstStyle/>
                    <a:p>
                      <a:pPr algn="ctr" fontAlgn="ctr"/>
                      <a:r>
                        <a:rPr lang="en-US" sz="1400" b="1" i="0" u="none" strike="noStrike">
                          <a:solidFill>
                            <a:schemeClr val="tx1"/>
                          </a:solidFill>
                          <a:effectLst/>
                          <a:latin typeface="+mn-lt"/>
                        </a:rPr>
                        <a:t>Average Rating</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40000"/>
                        <a:lumOff val="60000"/>
                      </a:schemeClr>
                    </a:solidFill>
                  </a:tcPr>
                </a:tc>
                <a:tc>
                  <a:txBody>
                    <a:bodyPr/>
                    <a:lstStyle/>
                    <a:p>
                      <a:pPr algn="ctr" fontAlgn="ctr"/>
                      <a:r>
                        <a:rPr lang="en-US" sz="1400" b="1" i="0" u="none" strike="noStrike">
                          <a:solidFill>
                            <a:schemeClr val="tx1"/>
                          </a:solidFill>
                          <a:effectLst/>
                          <a:latin typeface="+mn-lt"/>
                        </a:rPr>
                        <a:t>Product Price</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40000"/>
                        <a:lumOff val="60000"/>
                      </a:schemeClr>
                    </a:solidFill>
                  </a:tcPr>
                </a:tc>
                <a:tc>
                  <a:txBody>
                    <a:bodyPr/>
                    <a:lstStyle/>
                    <a:p>
                      <a:pPr algn="ctr" fontAlgn="ctr"/>
                      <a:r>
                        <a:rPr lang="en-US" sz="1400" b="1" i="0" u="none" strike="noStrike">
                          <a:solidFill>
                            <a:schemeClr val="tx1"/>
                          </a:solidFill>
                          <a:effectLst/>
                          <a:latin typeface="+mn-lt"/>
                        </a:rPr>
                        <a:t>Focus Areas</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591873565"/>
                  </a:ext>
                </a:extLst>
              </a:tr>
              <a:tr h="268582">
                <a:tc rowSpan="2">
                  <a:txBody>
                    <a:bodyPr/>
                    <a:lstStyle/>
                    <a:p>
                      <a:pPr marL="171450" indent="-171450" algn="ctr" fontAlgn="ctr">
                        <a:buClr>
                          <a:schemeClr val="bg1"/>
                        </a:buClr>
                        <a:buFont typeface="Wingdings" panose="05000000000000000000" pitchFamily="2" charset="2"/>
                        <a:buChar char="§"/>
                      </a:pPr>
                      <a:r>
                        <a:rPr lang="en-US" sz="1200" b="0" i="0" u="none" strike="noStrike">
                          <a:solidFill>
                            <a:srgbClr val="000000"/>
                          </a:solidFill>
                          <a:effectLst/>
                          <a:latin typeface="+mn-lt"/>
                        </a:rPr>
                        <a:t>Sandal</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indent="-171450" algn="l" fontAlgn="ctr">
                        <a:buClr>
                          <a:schemeClr val="bg1"/>
                        </a:buClr>
                        <a:buFont typeface="Wingdings" panose="05000000000000000000" pitchFamily="2" charset="2"/>
                        <a:buChar char="§"/>
                      </a:pPr>
                      <a:r>
                        <a:rPr lang="en-US" sz="1200" b="0" i="0" u="none" strike="noStrike">
                          <a:solidFill>
                            <a:srgbClr val="000000"/>
                          </a:solidFill>
                          <a:effectLst/>
                          <a:latin typeface="+mn-lt"/>
                        </a:rPr>
                        <a:t>Men's Black Sandals</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9525" cap="flat" cmpd="sng" algn="ctr">
                      <a:solidFill>
                        <a:schemeClr val="accent6"/>
                      </a:solidFill>
                      <a:prstDash val="dash"/>
                      <a:round/>
                      <a:headEnd type="none" w="med" len="med"/>
                      <a:tailEnd type="none" w="med" len="med"/>
                    </a:lnB>
                    <a:solidFill>
                      <a:schemeClr val="bg1"/>
                    </a:solidFill>
                  </a:tcPr>
                </a:tc>
                <a:tc>
                  <a:txBody>
                    <a:bodyPr/>
                    <a:lstStyle/>
                    <a:p>
                      <a:pPr marL="171450" indent="-171450" algn="ctr" fontAlgn="ctr">
                        <a:buClr>
                          <a:schemeClr val="bg1"/>
                        </a:buClr>
                        <a:buFont typeface="Wingdings" panose="05000000000000000000" pitchFamily="2" charset="2"/>
                        <a:buChar char="§"/>
                      </a:pPr>
                      <a:r>
                        <a:rPr lang="en-US" sz="1200" b="0" i="0" u="none" strike="noStrike">
                          <a:solidFill>
                            <a:srgbClr val="000000"/>
                          </a:solidFill>
                          <a:effectLst/>
                          <a:latin typeface="+mn-lt"/>
                        </a:rPr>
                        <a:t>2.9</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9525" cap="flat" cmpd="sng" algn="ctr">
                      <a:solidFill>
                        <a:schemeClr val="accent6"/>
                      </a:solidFill>
                      <a:prstDash val="dash"/>
                      <a:round/>
                      <a:headEnd type="none" w="med" len="med"/>
                      <a:tailEnd type="none" w="med" len="med"/>
                    </a:lnB>
                    <a:solidFill>
                      <a:schemeClr val="bg1"/>
                    </a:solidFill>
                  </a:tcPr>
                </a:tc>
                <a:tc>
                  <a:txBody>
                    <a:bodyPr/>
                    <a:lstStyle/>
                    <a:p>
                      <a:pPr marL="171450" marR="0" indent="-171450" algn="ctr" defTabSz="914400" rtl="0" eaLnBrk="1" fontAlgn="ctr" latinLnBrk="0" hangingPunct="1">
                        <a:lnSpc>
                          <a:spcPct val="100000"/>
                        </a:lnSpc>
                        <a:spcBef>
                          <a:spcPts val="0"/>
                        </a:spcBef>
                        <a:spcAft>
                          <a:spcPts val="0"/>
                        </a:spcAft>
                        <a:buClr>
                          <a:schemeClr val="bg1"/>
                        </a:buClr>
                        <a:buSzTx/>
                        <a:buFont typeface="Wingdings" panose="05000000000000000000" pitchFamily="2" charset="2"/>
                        <a:buChar char="§"/>
                        <a:tabLst/>
                        <a:defRPr/>
                      </a:pPr>
                      <a:r>
                        <a:rPr lang="en-US" sz="1200" b="0" i="0" u="none" strike="noStrike">
                          <a:solidFill>
                            <a:srgbClr val="000000"/>
                          </a:solidFill>
                          <a:effectLst/>
                          <a:latin typeface="+mn-lt"/>
                        </a:rPr>
                        <a:t>₹299.00</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9525" cap="flat" cmpd="sng" algn="ctr">
                      <a:solidFill>
                        <a:schemeClr val="accent6"/>
                      </a:solidFill>
                      <a:prstDash val="dash"/>
                      <a:round/>
                      <a:headEnd type="none" w="med" len="med"/>
                      <a:tailEnd type="none" w="med" len="med"/>
                    </a:lnB>
                    <a:solidFill>
                      <a:schemeClr val="bg1"/>
                    </a:solidFill>
                  </a:tcPr>
                </a:tc>
                <a:tc>
                  <a:txBody>
                    <a:bodyPr/>
                    <a:lstStyle/>
                    <a:p>
                      <a:pPr marL="171450" marR="0" indent="-171450" algn="ctr" defTabSz="914400" rtl="0" eaLnBrk="1" fontAlgn="ctr" latinLnBrk="0" hangingPunct="1">
                        <a:lnSpc>
                          <a:spcPct val="100000"/>
                        </a:lnSpc>
                        <a:spcBef>
                          <a:spcPts val="0"/>
                        </a:spcBef>
                        <a:spcAft>
                          <a:spcPts val="0"/>
                        </a:spcAft>
                        <a:buClr>
                          <a:schemeClr val="bg1"/>
                        </a:buClr>
                        <a:buSzTx/>
                        <a:buFont typeface="Wingdings" panose="05000000000000000000" pitchFamily="2" charset="2"/>
                        <a:buChar char="§"/>
                        <a:tabLst/>
                        <a:defRPr/>
                      </a:pPr>
                      <a:r>
                        <a:rPr lang="en-US" sz="1200" b="0" i="0" u="none" strike="noStrike">
                          <a:solidFill>
                            <a:srgbClr val="000000"/>
                          </a:solidFill>
                          <a:effectLst/>
                          <a:latin typeface="+mn-lt"/>
                        </a:rPr>
                        <a:t>Poor Product Quality, Heavy Weight</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9525" cap="flat" cmpd="sng" algn="ctr">
                      <a:solidFill>
                        <a:schemeClr val="accent6"/>
                      </a:solidFill>
                      <a:prstDash val="dash"/>
                      <a:round/>
                      <a:headEnd type="none" w="med" len="med"/>
                      <a:tailEnd type="none" w="med" len="med"/>
                    </a:lnB>
                    <a:solidFill>
                      <a:schemeClr val="bg1"/>
                    </a:solidFill>
                  </a:tcPr>
                </a:tc>
                <a:extLst>
                  <a:ext uri="{0D108BD9-81ED-4DB2-BD59-A6C34878D82A}">
                    <a16:rowId xmlns:a16="http://schemas.microsoft.com/office/drawing/2014/main" val="196868768"/>
                  </a:ext>
                </a:extLst>
              </a:tr>
              <a:tr h="282136">
                <a:tc vMerge="1">
                  <a:txBody>
                    <a:bodyPr/>
                    <a:lstStyle/>
                    <a:p>
                      <a:pPr marL="171450" indent="-171450" algn="l" fontAlgn="ctr">
                        <a:buClr>
                          <a:schemeClr val="bg1"/>
                        </a:buClr>
                        <a:buFont typeface="Wingdings" panose="05000000000000000000" pitchFamily="2" charset="2"/>
                        <a:buChar char="§"/>
                      </a:pPr>
                      <a:endParaRPr lang="en-US" sz="1100" b="0" i="0" u="none" strike="noStrike">
                        <a:solidFill>
                          <a:srgbClr val="000000"/>
                        </a:solidFill>
                        <a:effectLst/>
                        <a:latin typeface="+mn-lt"/>
                      </a:endParaRP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indent="-171450" algn="l" fontAlgn="ctr">
                        <a:buClr>
                          <a:schemeClr val="bg1"/>
                        </a:buClr>
                        <a:buFont typeface="Wingdings" panose="05000000000000000000" pitchFamily="2" charset="2"/>
                        <a:buChar char="§"/>
                      </a:pPr>
                      <a:r>
                        <a:rPr lang="en-US" sz="1200" b="0" i="0" u="none" strike="noStrike">
                          <a:solidFill>
                            <a:srgbClr val="000000"/>
                          </a:solidFill>
                          <a:effectLst/>
                          <a:latin typeface="+mn-lt"/>
                        </a:rPr>
                        <a:t>Grey Clogs Sandals</a:t>
                      </a:r>
                    </a:p>
                  </a:txBody>
                  <a:tcPr marL="5253" marR="5253" marT="5253" marB="0" anchor="ctr">
                    <a:lnL w="9525" cap="flat" cmpd="sng" algn="ctr">
                      <a:solidFill>
                        <a:schemeClr val="accent6"/>
                      </a:solidFill>
                      <a:prstDash val="dash"/>
                      <a:round/>
                      <a:headEnd type="none" w="med" len="med"/>
                      <a:tailEnd type="none" w="med" len="med"/>
                    </a:lnL>
                    <a:lnR w="12700" cap="flat" cmpd="sng" algn="ctr">
                      <a:solidFill>
                        <a:schemeClr val="bg2"/>
                      </a:solidFill>
                      <a:prstDash val="solid"/>
                      <a:round/>
                      <a:headEnd type="none" w="med" len="med"/>
                      <a:tailEnd type="none" w="med" len="med"/>
                    </a:lnR>
                    <a:lnT w="9525" cap="flat" cmpd="sng" algn="ctr">
                      <a:solidFill>
                        <a:schemeClr val="accent6"/>
                      </a:solidFill>
                      <a:prstDash val="dash"/>
                      <a:round/>
                      <a:headEnd type="none" w="med" len="med"/>
                      <a:tailEnd type="none" w="med" len="med"/>
                    </a:lnT>
                    <a:lnB w="9525" cap="flat" cmpd="sng" algn="ctr">
                      <a:solidFill>
                        <a:schemeClr val="accent6"/>
                      </a:solidFill>
                      <a:prstDash val="dash"/>
                      <a:round/>
                      <a:headEnd type="none" w="med" len="med"/>
                      <a:tailEnd type="none" w="med" len="med"/>
                    </a:lnB>
                    <a:solidFill>
                      <a:schemeClr val="bg1"/>
                    </a:solidFill>
                  </a:tcPr>
                </a:tc>
                <a:tc>
                  <a:txBody>
                    <a:bodyPr/>
                    <a:lstStyle/>
                    <a:p>
                      <a:pPr marL="171450" indent="-171450" algn="ctr" fontAlgn="ctr">
                        <a:buClr>
                          <a:schemeClr val="bg1"/>
                        </a:buClr>
                        <a:buFont typeface="Wingdings" panose="05000000000000000000" pitchFamily="2" charset="2"/>
                        <a:buChar char="§"/>
                      </a:pPr>
                      <a:r>
                        <a:rPr lang="en-US" sz="1200" b="0" i="0" u="none" strike="noStrike">
                          <a:solidFill>
                            <a:srgbClr val="000000"/>
                          </a:solidFill>
                          <a:effectLst/>
                          <a:latin typeface="+mn-lt"/>
                        </a:rPr>
                        <a:t>4.12</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9525" cap="flat" cmpd="sng" algn="ctr">
                      <a:solidFill>
                        <a:schemeClr val="accent6"/>
                      </a:solidFill>
                      <a:prstDash val="dash"/>
                      <a:round/>
                      <a:headEnd type="none" w="med" len="med"/>
                      <a:tailEnd type="none" w="med" len="med"/>
                    </a:lnT>
                    <a:lnB w="9525" cap="flat" cmpd="sng" algn="ctr">
                      <a:solidFill>
                        <a:schemeClr val="accent6"/>
                      </a:solidFill>
                      <a:prstDash val="dash"/>
                      <a:round/>
                      <a:headEnd type="none" w="med" len="med"/>
                      <a:tailEnd type="none" w="med" len="med"/>
                    </a:lnB>
                    <a:solidFill>
                      <a:schemeClr val="bg1"/>
                    </a:solidFill>
                  </a:tcPr>
                </a:tc>
                <a:tc>
                  <a:txBody>
                    <a:bodyPr/>
                    <a:lstStyle/>
                    <a:p>
                      <a:pPr marL="171450" marR="0" lvl="0" indent="-171450" algn="ctr" defTabSz="914400" rtl="0" eaLnBrk="1" fontAlgn="ctr" latinLnBrk="0" hangingPunct="1">
                        <a:lnSpc>
                          <a:spcPct val="100000"/>
                        </a:lnSpc>
                        <a:spcBef>
                          <a:spcPts val="0"/>
                        </a:spcBef>
                        <a:spcAft>
                          <a:spcPts val="0"/>
                        </a:spcAft>
                        <a:buClr>
                          <a:schemeClr val="bg1"/>
                        </a:buClr>
                        <a:buSzTx/>
                        <a:buFont typeface="Wingdings" panose="05000000000000000000" pitchFamily="2" charset="2"/>
                        <a:buChar char="§"/>
                        <a:tabLst/>
                        <a:defRPr/>
                      </a:pPr>
                      <a:r>
                        <a:rPr lang="en-US" sz="1200" b="0" i="0" u="none" strike="noStrike">
                          <a:solidFill>
                            <a:srgbClr val="000000"/>
                          </a:solidFill>
                          <a:effectLst/>
                          <a:latin typeface="+mn-lt"/>
                        </a:rPr>
                        <a:t>₹519.00</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9525" cap="flat" cmpd="sng" algn="ctr">
                      <a:solidFill>
                        <a:schemeClr val="accent6"/>
                      </a:solidFill>
                      <a:prstDash val="dash"/>
                      <a:round/>
                      <a:headEnd type="none" w="med" len="med"/>
                      <a:tailEnd type="none" w="med" len="med"/>
                    </a:lnT>
                    <a:lnB w="9525" cap="flat" cmpd="sng" algn="ctr">
                      <a:solidFill>
                        <a:schemeClr val="accent6"/>
                      </a:solidFill>
                      <a:prstDash val="dash"/>
                      <a:round/>
                      <a:headEnd type="none" w="med" len="med"/>
                      <a:tailEnd type="none" w="med" len="med"/>
                    </a:lnB>
                    <a:solidFill>
                      <a:schemeClr val="bg1"/>
                    </a:solidFill>
                  </a:tcPr>
                </a:tc>
                <a:tc>
                  <a:txBody>
                    <a:bodyPr/>
                    <a:lstStyle/>
                    <a:p>
                      <a:pPr marL="171450" marR="0" lvl="0" indent="-171450" algn="ctr" defTabSz="914400" rtl="0" eaLnBrk="1" fontAlgn="ctr" latinLnBrk="0" hangingPunct="1">
                        <a:lnSpc>
                          <a:spcPct val="100000"/>
                        </a:lnSpc>
                        <a:spcBef>
                          <a:spcPts val="0"/>
                        </a:spcBef>
                        <a:spcAft>
                          <a:spcPts val="0"/>
                        </a:spcAft>
                        <a:buClr>
                          <a:schemeClr val="bg1"/>
                        </a:buClr>
                        <a:buSzTx/>
                        <a:buFont typeface="Wingdings" panose="05000000000000000000" pitchFamily="2" charset="2"/>
                        <a:buChar char="§"/>
                        <a:tabLst/>
                        <a:defRPr/>
                      </a:pPr>
                      <a:r>
                        <a:rPr lang="en-US" sz="1200" b="0" i="0" u="none" strike="noStrike">
                          <a:solidFill>
                            <a:srgbClr val="000000"/>
                          </a:solidFill>
                          <a:effectLst/>
                          <a:latin typeface="+mn-lt"/>
                        </a:rPr>
                        <a:t>Fitting issue</a:t>
                      </a:r>
                    </a:p>
                  </a:txBody>
                  <a:tcPr marL="5253" marR="5253" marT="5253" marB="0" anchor="ctr">
                    <a:lnL w="12700" cap="flat" cmpd="sng" algn="ctr">
                      <a:solidFill>
                        <a:schemeClr val="bg2"/>
                      </a:solidFill>
                      <a:prstDash val="solid"/>
                      <a:round/>
                      <a:headEnd type="none" w="med" len="med"/>
                      <a:tailEnd type="none" w="med" len="med"/>
                    </a:lnL>
                    <a:lnR w="9525" cap="flat" cmpd="sng" algn="ctr">
                      <a:solidFill>
                        <a:schemeClr val="accent6"/>
                      </a:solidFill>
                      <a:prstDash val="dash"/>
                      <a:round/>
                      <a:headEnd type="none" w="med" len="med"/>
                      <a:tailEnd type="none" w="med" len="med"/>
                    </a:lnR>
                    <a:lnT w="9525" cap="flat" cmpd="sng" algn="ctr">
                      <a:solidFill>
                        <a:schemeClr val="accent6"/>
                      </a:solidFill>
                      <a:prstDash val="dash"/>
                      <a:round/>
                      <a:headEnd type="none" w="med" len="med"/>
                      <a:tailEnd type="none" w="med" len="med"/>
                    </a:lnT>
                    <a:lnB w="9525" cap="flat" cmpd="sng" algn="ctr">
                      <a:solidFill>
                        <a:schemeClr val="accent6"/>
                      </a:solidFill>
                      <a:prstDash val="dash"/>
                      <a:round/>
                      <a:headEnd type="none" w="med" len="med"/>
                      <a:tailEnd type="none" w="med" len="med"/>
                    </a:lnB>
                    <a:solidFill>
                      <a:schemeClr val="bg1"/>
                    </a:solidFill>
                  </a:tcPr>
                </a:tc>
                <a:extLst>
                  <a:ext uri="{0D108BD9-81ED-4DB2-BD59-A6C34878D82A}">
                    <a16:rowId xmlns:a16="http://schemas.microsoft.com/office/drawing/2014/main" val="2481851359"/>
                  </a:ext>
                </a:extLst>
              </a:tr>
            </a:tbl>
          </a:graphicData>
        </a:graphic>
      </p:graphicFrame>
      <p:sp>
        <p:nvSpPr>
          <p:cNvPr id="2" name="Rectangle 1">
            <a:extLst>
              <a:ext uri="{FF2B5EF4-FFF2-40B4-BE49-F238E27FC236}">
                <a16:creationId xmlns:a16="http://schemas.microsoft.com/office/drawing/2014/main" id="{E26FB2D1-9514-07E2-E6B6-6985FFDBD261}"/>
              </a:ext>
            </a:extLst>
          </p:cNvPr>
          <p:cNvSpPr/>
          <p:nvPr/>
        </p:nvSpPr>
        <p:spPr>
          <a:xfrm>
            <a:off x="0" y="1082321"/>
            <a:ext cx="2743200" cy="365760"/>
          </a:xfrm>
          <a:prstGeom prst="rect">
            <a:avLst/>
          </a:prstGeom>
          <a:solidFill>
            <a:srgbClr val="1A75CF"/>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300" b="1"/>
              <a:t>Area and Products to Focus:</a:t>
            </a:r>
          </a:p>
        </p:txBody>
      </p:sp>
      <p:graphicFrame>
        <p:nvGraphicFramePr>
          <p:cNvPr id="16" name="Table 15">
            <a:extLst>
              <a:ext uri="{FF2B5EF4-FFF2-40B4-BE49-F238E27FC236}">
                <a16:creationId xmlns:a16="http://schemas.microsoft.com/office/drawing/2014/main" id="{EEA525A1-E7A7-7F9C-BAFA-B30D02547546}"/>
              </a:ext>
            </a:extLst>
          </p:cNvPr>
          <p:cNvGraphicFramePr>
            <a:graphicFrameLocks noGrp="1"/>
          </p:cNvGraphicFramePr>
          <p:nvPr>
            <p:extLst>
              <p:ext uri="{D42A27DB-BD31-4B8C-83A1-F6EECF244321}">
                <p14:modId xmlns:p14="http://schemas.microsoft.com/office/powerpoint/2010/main" val="731657743"/>
              </p:ext>
            </p:extLst>
          </p:nvPr>
        </p:nvGraphicFramePr>
        <p:xfrm>
          <a:off x="514959" y="2471366"/>
          <a:ext cx="11125293" cy="862445"/>
        </p:xfrm>
        <a:graphic>
          <a:graphicData uri="http://schemas.openxmlformats.org/drawingml/2006/table">
            <a:tbl>
              <a:tblPr>
                <a:tableStyleId>{F5AB1C69-6EDB-4FF4-983F-18BD219EF322}</a:tableStyleId>
              </a:tblPr>
              <a:tblGrid>
                <a:gridCol w="1524093">
                  <a:extLst>
                    <a:ext uri="{9D8B030D-6E8A-4147-A177-3AD203B41FA5}">
                      <a16:colId xmlns:a16="http://schemas.microsoft.com/office/drawing/2014/main" val="1359829646"/>
                    </a:ext>
                  </a:extLst>
                </a:gridCol>
                <a:gridCol w="3200400">
                  <a:extLst>
                    <a:ext uri="{9D8B030D-6E8A-4147-A177-3AD203B41FA5}">
                      <a16:colId xmlns:a16="http://schemas.microsoft.com/office/drawing/2014/main" val="1021223006"/>
                    </a:ext>
                  </a:extLst>
                </a:gridCol>
                <a:gridCol w="1828800">
                  <a:extLst>
                    <a:ext uri="{9D8B030D-6E8A-4147-A177-3AD203B41FA5}">
                      <a16:colId xmlns:a16="http://schemas.microsoft.com/office/drawing/2014/main" val="754459658"/>
                    </a:ext>
                  </a:extLst>
                </a:gridCol>
                <a:gridCol w="1828800">
                  <a:extLst>
                    <a:ext uri="{9D8B030D-6E8A-4147-A177-3AD203B41FA5}">
                      <a16:colId xmlns:a16="http://schemas.microsoft.com/office/drawing/2014/main" val="2380694732"/>
                    </a:ext>
                  </a:extLst>
                </a:gridCol>
                <a:gridCol w="2743200">
                  <a:extLst>
                    <a:ext uri="{9D8B030D-6E8A-4147-A177-3AD203B41FA5}">
                      <a16:colId xmlns:a16="http://schemas.microsoft.com/office/drawing/2014/main" val="3236551823"/>
                    </a:ext>
                  </a:extLst>
                </a:gridCol>
              </a:tblGrid>
              <a:tr h="311727">
                <a:tc>
                  <a:txBody>
                    <a:bodyPr/>
                    <a:lstStyle/>
                    <a:p>
                      <a:pPr algn="ctr" fontAlgn="ctr"/>
                      <a:r>
                        <a:rPr lang="en-US" sz="1400" b="1" i="0" u="none" strike="noStrike">
                          <a:solidFill>
                            <a:schemeClr val="tx1"/>
                          </a:solidFill>
                          <a:effectLst/>
                          <a:latin typeface="+mn-lt"/>
                        </a:rPr>
                        <a:t>Product Type #2</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a:solidFill>
                            <a:schemeClr val="tx1"/>
                          </a:solidFill>
                          <a:effectLst/>
                          <a:latin typeface="+mn-lt"/>
                        </a:rPr>
                        <a:t>Product Name</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40000"/>
                        <a:lumOff val="60000"/>
                      </a:schemeClr>
                    </a:solidFill>
                  </a:tcPr>
                </a:tc>
                <a:tc>
                  <a:txBody>
                    <a:bodyPr/>
                    <a:lstStyle/>
                    <a:p>
                      <a:pPr algn="ctr" fontAlgn="ctr"/>
                      <a:r>
                        <a:rPr lang="en-US" sz="1400" b="1" i="0" u="none" strike="noStrike">
                          <a:solidFill>
                            <a:schemeClr val="tx1"/>
                          </a:solidFill>
                          <a:effectLst/>
                          <a:latin typeface="+mn-lt"/>
                        </a:rPr>
                        <a:t>Average Rating</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40000"/>
                        <a:lumOff val="60000"/>
                      </a:schemeClr>
                    </a:solidFill>
                  </a:tcPr>
                </a:tc>
                <a:tc>
                  <a:txBody>
                    <a:bodyPr/>
                    <a:lstStyle/>
                    <a:p>
                      <a:pPr algn="ctr" fontAlgn="ctr"/>
                      <a:r>
                        <a:rPr lang="en-US" sz="1400" b="1" i="0" u="none" strike="noStrike">
                          <a:solidFill>
                            <a:schemeClr val="tx1"/>
                          </a:solidFill>
                          <a:effectLst/>
                          <a:latin typeface="+mn-lt"/>
                        </a:rPr>
                        <a:t>Product Price</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40000"/>
                        <a:lumOff val="60000"/>
                      </a:schemeClr>
                    </a:solidFill>
                  </a:tcPr>
                </a:tc>
                <a:tc>
                  <a:txBody>
                    <a:bodyPr/>
                    <a:lstStyle/>
                    <a:p>
                      <a:pPr algn="ctr" fontAlgn="ctr"/>
                      <a:endParaRPr lang="en-US" sz="1400" b="1" i="0" u="none" strike="noStrike">
                        <a:solidFill>
                          <a:schemeClr val="tx1"/>
                        </a:solidFill>
                        <a:effectLst/>
                        <a:latin typeface="+mn-lt"/>
                      </a:endParaRP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591873565"/>
                  </a:ext>
                </a:extLst>
              </a:tr>
              <a:tr h="268582">
                <a:tc rowSpan="2">
                  <a:txBody>
                    <a:bodyPr/>
                    <a:lstStyle/>
                    <a:p>
                      <a:pPr marL="171450" indent="-171450" algn="ctr" fontAlgn="ctr">
                        <a:buClr>
                          <a:schemeClr val="bg1"/>
                        </a:buClr>
                        <a:buFont typeface="Wingdings" panose="05000000000000000000" pitchFamily="2" charset="2"/>
                        <a:buChar char="§"/>
                      </a:pPr>
                      <a:r>
                        <a:rPr lang="en-US" sz="1200" b="0" i="0" u="none" strike="noStrike">
                          <a:solidFill>
                            <a:srgbClr val="000000"/>
                          </a:solidFill>
                          <a:effectLst/>
                          <a:latin typeface="+mn-lt"/>
                        </a:rPr>
                        <a:t>Cooler</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indent="-171450" algn="l" fontAlgn="ctr">
                        <a:buClr>
                          <a:schemeClr val="bg1"/>
                        </a:buClr>
                        <a:buFont typeface="Wingdings" panose="05000000000000000000" pitchFamily="2" charset="2"/>
                        <a:buChar char="§"/>
                      </a:pPr>
                      <a:r>
                        <a:rPr lang="fr-FR" sz="1200" b="0" i="0" u="none" strike="noStrike">
                          <a:solidFill>
                            <a:srgbClr val="000000"/>
                          </a:solidFill>
                          <a:effectLst/>
                          <a:latin typeface="+mn-lt"/>
                        </a:rPr>
                        <a:t>Crompton 75 L </a:t>
                      </a:r>
                      <a:r>
                        <a:rPr lang="fr-FR" sz="1200" b="0" i="0" u="none" strike="noStrike" err="1">
                          <a:solidFill>
                            <a:srgbClr val="000000"/>
                          </a:solidFill>
                          <a:effectLst/>
                          <a:latin typeface="+mn-lt"/>
                        </a:rPr>
                        <a:t>Desert</a:t>
                      </a:r>
                      <a:r>
                        <a:rPr lang="fr-FR" sz="1200" b="0" i="0" u="none" strike="noStrike">
                          <a:solidFill>
                            <a:srgbClr val="000000"/>
                          </a:solidFill>
                          <a:effectLst/>
                          <a:latin typeface="+mn-lt"/>
                        </a:rPr>
                        <a:t> Air </a:t>
                      </a:r>
                      <a:r>
                        <a:rPr lang="fr-FR" sz="1200" b="0" i="0" u="none" strike="noStrike" err="1">
                          <a:solidFill>
                            <a:srgbClr val="000000"/>
                          </a:solidFill>
                          <a:effectLst/>
                          <a:latin typeface="+mn-lt"/>
                        </a:rPr>
                        <a:t>Cooler</a:t>
                      </a:r>
                      <a:endParaRPr lang="en-US" sz="1200" b="0" i="0" u="none" strike="noStrike">
                        <a:solidFill>
                          <a:srgbClr val="000000"/>
                        </a:solidFill>
                        <a:effectLst/>
                        <a:latin typeface="+mn-lt"/>
                      </a:endParaRP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indent="-171450" algn="ctr" fontAlgn="ctr">
                        <a:buClr>
                          <a:schemeClr val="bg1"/>
                        </a:buClr>
                        <a:buFont typeface="Wingdings" panose="05000000000000000000" pitchFamily="2" charset="2"/>
                        <a:buChar char="§"/>
                      </a:pPr>
                      <a:r>
                        <a:rPr lang="en-US" sz="1200" b="0" i="0" u="none" strike="noStrike">
                          <a:solidFill>
                            <a:srgbClr val="000000"/>
                          </a:solidFill>
                          <a:effectLst/>
                          <a:latin typeface="+mn-lt"/>
                        </a:rPr>
                        <a:t>4.24</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marR="0" indent="-171450" algn="ctr" defTabSz="914400" rtl="0" eaLnBrk="1" fontAlgn="ctr" latinLnBrk="0" hangingPunct="1">
                        <a:lnSpc>
                          <a:spcPct val="100000"/>
                        </a:lnSpc>
                        <a:spcBef>
                          <a:spcPts val="0"/>
                        </a:spcBef>
                        <a:spcAft>
                          <a:spcPts val="0"/>
                        </a:spcAft>
                        <a:buClr>
                          <a:schemeClr val="bg1"/>
                        </a:buClr>
                        <a:buSzTx/>
                        <a:buFont typeface="Wingdings" panose="05000000000000000000" pitchFamily="2" charset="2"/>
                        <a:buChar char="§"/>
                        <a:tabLst/>
                        <a:defRPr/>
                      </a:pPr>
                      <a:r>
                        <a:rPr lang="en-US" sz="1200" b="0" i="0" u="none" strike="noStrike">
                          <a:solidFill>
                            <a:srgbClr val="000000"/>
                          </a:solidFill>
                          <a:effectLst/>
                          <a:latin typeface="+mn-lt"/>
                        </a:rPr>
                        <a:t>₹9,999.00</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marR="0" indent="-171450" algn="ctr" rtl="0" eaLnBrk="1" fontAlgn="ctr" latinLnBrk="0" hangingPunct="1">
                        <a:lnSpc>
                          <a:spcPct val="100000"/>
                        </a:lnSpc>
                        <a:spcBef>
                          <a:spcPts val="0"/>
                        </a:spcBef>
                        <a:spcAft>
                          <a:spcPts val="0"/>
                        </a:spcAft>
                        <a:buClr>
                          <a:schemeClr val="bg1"/>
                        </a:buClr>
                        <a:buSzTx/>
                        <a:buFont typeface="Arial" panose="05000000000000000000" pitchFamily="2" charset="2"/>
                        <a:buChar char="•"/>
                      </a:pPr>
                      <a:r>
                        <a:rPr lang="en-US" sz="1200" b="0" i="0" u="none" strike="noStrike" noProof="0">
                          <a:solidFill>
                            <a:srgbClr val="000000"/>
                          </a:solidFill>
                          <a:effectLst/>
                        </a:rPr>
                        <a:t>Bad Quality, Motor, Service</a:t>
                      </a:r>
                      <a:endParaRPr lang="en-US" sz="1200" b="0" i="0" u="none" strike="noStrike">
                        <a:solidFill>
                          <a:srgbClr val="000000"/>
                        </a:solidFill>
                        <a:effectLst/>
                        <a:latin typeface="+mn-lt"/>
                      </a:endParaRP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96868768"/>
                  </a:ext>
                </a:extLst>
              </a:tr>
              <a:tr h="282136">
                <a:tc vMerge="1">
                  <a:txBody>
                    <a:bodyPr/>
                    <a:lstStyle/>
                    <a:p>
                      <a:pPr marL="171450" indent="-171450" algn="l" fontAlgn="ctr">
                        <a:buClr>
                          <a:schemeClr val="bg1"/>
                        </a:buClr>
                        <a:buFont typeface="Wingdings" panose="05000000000000000000" pitchFamily="2" charset="2"/>
                        <a:buChar char="§"/>
                      </a:pPr>
                      <a:endParaRPr lang="en-US" sz="1100" b="0" i="0" u="none" strike="noStrike">
                        <a:solidFill>
                          <a:srgbClr val="000000"/>
                        </a:solidFill>
                        <a:effectLst/>
                        <a:latin typeface="+mn-lt"/>
                      </a:endParaRP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indent="-171450" algn="l" fontAlgn="ctr">
                        <a:buClr>
                          <a:schemeClr val="bg1"/>
                        </a:buClr>
                        <a:buFont typeface="Wingdings" panose="05000000000000000000" pitchFamily="2" charset="2"/>
                        <a:buChar char="§"/>
                      </a:pPr>
                      <a:r>
                        <a:rPr lang="en-US" sz="1200" b="0" i="0" u="none" strike="noStrike">
                          <a:solidFill>
                            <a:srgbClr val="000000"/>
                          </a:solidFill>
                          <a:effectLst/>
                          <a:latin typeface="+mn-lt"/>
                        </a:rPr>
                        <a:t>MAHARAJA WHITELINE 65 L Desert Air Cooler</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indent="-171450" algn="ctr" fontAlgn="ctr">
                        <a:buClr>
                          <a:schemeClr val="bg1"/>
                        </a:buClr>
                        <a:buFont typeface="Wingdings" panose="05000000000000000000" pitchFamily="2" charset="2"/>
                        <a:buChar char="§"/>
                      </a:pPr>
                      <a:r>
                        <a:rPr lang="en-US" sz="1200" b="0" i="0" u="none" strike="noStrike">
                          <a:solidFill>
                            <a:srgbClr val="000000"/>
                          </a:solidFill>
                          <a:effectLst/>
                          <a:latin typeface="+mn-lt"/>
                        </a:rPr>
                        <a:t>4.06</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marR="0" lvl="0" indent="-171450" algn="ctr" defTabSz="914400" rtl="0" eaLnBrk="1" fontAlgn="ctr" latinLnBrk="0" hangingPunct="1">
                        <a:lnSpc>
                          <a:spcPct val="100000"/>
                        </a:lnSpc>
                        <a:spcBef>
                          <a:spcPts val="0"/>
                        </a:spcBef>
                        <a:spcAft>
                          <a:spcPts val="0"/>
                        </a:spcAft>
                        <a:buClr>
                          <a:schemeClr val="bg1"/>
                        </a:buClr>
                        <a:buSzTx/>
                        <a:buFont typeface="Wingdings" panose="05000000000000000000" pitchFamily="2" charset="2"/>
                        <a:buChar char="§"/>
                        <a:tabLst/>
                        <a:defRPr/>
                      </a:pPr>
                      <a:r>
                        <a:rPr lang="en-US" sz="1200" b="0" i="0" u="none" strike="noStrike">
                          <a:solidFill>
                            <a:srgbClr val="000000"/>
                          </a:solidFill>
                          <a:effectLst/>
                          <a:latin typeface="+mn-lt"/>
                        </a:rPr>
                        <a:t>₹7,999.00</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marR="0" lvl="0" indent="-171450" algn="ctr" rtl="0" eaLnBrk="1" fontAlgn="ctr" latinLnBrk="0" hangingPunct="1">
                        <a:lnSpc>
                          <a:spcPct val="100000"/>
                        </a:lnSpc>
                        <a:spcBef>
                          <a:spcPts val="0"/>
                        </a:spcBef>
                        <a:spcAft>
                          <a:spcPts val="0"/>
                        </a:spcAft>
                        <a:buClr>
                          <a:schemeClr val="bg1"/>
                        </a:buClr>
                        <a:buSzTx/>
                        <a:buFont typeface="Wingdings" panose="05000000000000000000" pitchFamily="2" charset="2"/>
                        <a:buChar char="§"/>
                      </a:pPr>
                      <a:r>
                        <a:rPr lang="en-US" sz="1200" b="0" i="0" u="none" strike="noStrike" noProof="0">
                          <a:solidFill>
                            <a:srgbClr val="000000"/>
                          </a:solidFill>
                          <a:effectLst/>
                        </a:rPr>
                        <a:t>Bad Customer experience, Fan Nosie</a:t>
                      </a:r>
                      <a:endParaRPr lang="en-US" sz="1200" b="0" i="0" u="none" strike="noStrike">
                        <a:solidFill>
                          <a:srgbClr val="000000"/>
                        </a:solidFill>
                        <a:effectLst/>
                        <a:latin typeface="+mn-lt"/>
                      </a:endParaRP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481851359"/>
                  </a:ext>
                </a:extLst>
              </a:tr>
            </a:tbl>
          </a:graphicData>
        </a:graphic>
      </p:graphicFrame>
      <p:graphicFrame>
        <p:nvGraphicFramePr>
          <p:cNvPr id="17" name="Table 16">
            <a:extLst>
              <a:ext uri="{FF2B5EF4-FFF2-40B4-BE49-F238E27FC236}">
                <a16:creationId xmlns:a16="http://schemas.microsoft.com/office/drawing/2014/main" id="{EE48ADC7-8CD3-7833-7BD8-BC8DD2D53798}"/>
              </a:ext>
            </a:extLst>
          </p:cNvPr>
          <p:cNvGraphicFramePr>
            <a:graphicFrameLocks noGrp="1"/>
          </p:cNvGraphicFramePr>
          <p:nvPr>
            <p:extLst>
              <p:ext uri="{D42A27DB-BD31-4B8C-83A1-F6EECF244321}">
                <p14:modId xmlns:p14="http://schemas.microsoft.com/office/powerpoint/2010/main" val="1048963368"/>
              </p:ext>
            </p:extLst>
          </p:nvPr>
        </p:nvGraphicFramePr>
        <p:xfrm>
          <a:off x="514957" y="3391408"/>
          <a:ext cx="11125293" cy="862445"/>
        </p:xfrm>
        <a:graphic>
          <a:graphicData uri="http://schemas.openxmlformats.org/drawingml/2006/table">
            <a:tbl>
              <a:tblPr>
                <a:tableStyleId>{F5AB1C69-6EDB-4FF4-983F-18BD219EF322}</a:tableStyleId>
              </a:tblPr>
              <a:tblGrid>
                <a:gridCol w="1524093">
                  <a:extLst>
                    <a:ext uri="{9D8B030D-6E8A-4147-A177-3AD203B41FA5}">
                      <a16:colId xmlns:a16="http://schemas.microsoft.com/office/drawing/2014/main" val="1359829646"/>
                    </a:ext>
                  </a:extLst>
                </a:gridCol>
                <a:gridCol w="3200400">
                  <a:extLst>
                    <a:ext uri="{9D8B030D-6E8A-4147-A177-3AD203B41FA5}">
                      <a16:colId xmlns:a16="http://schemas.microsoft.com/office/drawing/2014/main" val="1021223006"/>
                    </a:ext>
                  </a:extLst>
                </a:gridCol>
                <a:gridCol w="1828800">
                  <a:extLst>
                    <a:ext uri="{9D8B030D-6E8A-4147-A177-3AD203B41FA5}">
                      <a16:colId xmlns:a16="http://schemas.microsoft.com/office/drawing/2014/main" val="754459658"/>
                    </a:ext>
                  </a:extLst>
                </a:gridCol>
                <a:gridCol w="1828800">
                  <a:extLst>
                    <a:ext uri="{9D8B030D-6E8A-4147-A177-3AD203B41FA5}">
                      <a16:colId xmlns:a16="http://schemas.microsoft.com/office/drawing/2014/main" val="2380694732"/>
                    </a:ext>
                  </a:extLst>
                </a:gridCol>
                <a:gridCol w="2743200">
                  <a:extLst>
                    <a:ext uri="{9D8B030D-6E8A-4147-A177-3AD203B41FA5}">
                      <a16:colId xmlns:a16="http://schemas.microsoft.com/office/drawing/2014/main" val="2869186384"/>
                    </a:ext>
                  </a:extLst>
                </a:gridCol>
              </a:tblGrid>
              <a:tr h="311727">
                <a:tc>
                  <a:txBody>
                    <a:bodyPr/>
                    <a:lstStyle/>
                    <a:p>
                      <a:pPr algn="ctr" fontAlgn="ctr"/>
                      <a:r>
                        <a:rPr lang="en-US" sz="1400" b="1" i="0" u="none" strike="noStrike">
                          <a:solidFill>
                            <a:schemeClr val="tx1"/>
                          </a:solidFill>
                          <a:effectLst/>
                          <a:latin typeface="+mn-lt"/>
                        </a:rPr>
                        <a:t>Product Type #3</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a:solidFill>
                            <a:schemeClr val="tx1"/>
                          </a:solidFill>
                          <a:effectLst/>
                          <a:latin typeface="+mn-lt"/>
                        </a:rPr>
                        <a:t>Product Name</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40000"/>
                        <a:lumOff val="60000"/>
                      </a:schemeClr>
                    </a:solidFill>
                  </a:tcPr>
                </a:tc>
                <a:tc>
                  <a:txBody>
                    <a:bodyPr/>
                    <a:lstStyle/>
                    <a:p>
                      <a:pPr algn="ctr" fontAlgn="ctr"/>
                      <a:r>
                        <a:rPr lang="en-US" sz="1400" b="1" i="0" u="none" strike="noStrike">
                          <a:solidFill>
                            <a:schemeClr val="tx1"/>
                          </a:solidFill>
                          <a:effectLst/>
                          <a:latin typeface="+mn-lt"/>
                        </a:rPr>
                        <a:t>Average Rating</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40000"/>
                        <a:lumOff val="60000"/>
                      </a:schemeClr>
                    </a:solidFill>
                  </a:tcPr>
                </a:tc>
                <a:tc>
                  <a:txBody>
                    <a:bodyPr/>
                    <a:lstStyle/>
                    <a:p>
                      <a:pPr algn="ctr" fontAlgn="ctr"/>
                      <a:r>
                        <a:rPr lang="en-US" sz="1400" b="1" i="0" u="none" strike="noStrike">
                          <a:solidFill>
                            <a:schemeClr val="tx1"/>
                          </a:solidFill>
                          <a:effectLst/>
                          <a:latin typeface="+mn-lt"/>
                        </a:rPr>
                        <a:t>Product Price</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40000"/>
                        <a:lumOff val="60000"/>
                      </a:schemeClr>
                    </a:solidFill>
                  </a:tcPr>
                </a:tc>
                <a:tc>
                  <a:txBody>
                    <a:bodyPr/>
                    <a:lstStyle/>
                    <a:p>
                      <a:pPr algn="ctr" fontAlgn="ctr"/>
                      <a:endParaRPr lang="en-US" sz="1400" b="1" i="0" u="none" strike="noStrike">
                        <a:solidFill>
                          <a:schemeClr val="tx1"/>
                        </a:solidFill>
                        <a:effectLst/>
                        <a:latin typeface="+mn-lt"/>
                      </a:endParaRP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591873565"/>
                  </a:ext>
                </a:extLst>
              </a:tr>
              <a:tr h="268582">
                <a:tc rowSpan="2">
                  <a:txBody>
                    <a:bodyPr/>
                    <a:lstStyle/>
                    <a:p>
                      <a:pPr marL="171450" indent="-171450" algn="ctr" fontAlgn="ctr">
                        <a:buClr>
                          <a:schemeClr val="bg1"/>
                        </a:buClr>
                        <a:buFont typeface="Wingdings" panose="05000000000000000000" pitchFamily="2" charset="2"/>
                        <a:buChar char="§"/>
                      </a:pPr>
                      <a:r>
                        <a:rPr lang="en-US" sz="1200" b="0" i="0" u="none" strike="noStrike">
                          <a:solidFill>
                            <a:srgbClr val="000000"/>
                          </a:solidFill>
                          <a:effectLst/>
                          <a:latin typeface="+mn-lt"/>
                        </a:rPr>
                        <a:t>Storage Drive</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indent="-171450" algn="l" fontAlgn="ctr">
                        <a:buClr>
                          <a:schemeClr val="bg1"/>
                        </a:buClr>
                        <a:buFont typeface="Wingdings" panose="05000000000000000000" pitchFamily="2" charset="2"/>
                        <a:buChar char="§"/>
                      </a:pPr>
                      <a:r>
                        <a:rPr lang="en-US" sz="1200" b="0" i="0" u="none" strike="noStrike">
                          <a:solidFill>
                            <a:srgbClr val="000000"/>
                          </a:solidFill>
                          <a:effectLst/>
                          <a:latin typeface="+mn-lt"/>
                        </a:rPr>
                        <a:t>Seagate Portable 2 TB External Hard Disk Drive</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indent="-171450" algn="ctr" fontAlgn="ctr">
                        <a:buClr>
                          <a:schemeClr val="bg1"/>
                        </a:buClr>
                        <a:buFont typeface="Wingdings" panose="05000000000000000000" pitchFamily="2" charset="2"/>
                        <a:buChar char="§"/>
                      </a:pPr>
                      <a:r>
                        <a:rPr lang="en-US" sz="1200" b="0" i="0" u="none" strike="noStrike">
                          <a:solidFill>
                            <a:srgbClr val="000000"/>
                          </a:solidFill>
                          <a:effectLst/>
                          <a:latin typeface="+mn-lt"/>
                        </a:rPr>
                        <a:t>4.3</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marR="0" indent="-171450" algn="ctr" defTabSz="914400" rtl="0" eaLnBrk="1" fontAlgn="ctr" latinLnBrk="0" hangingPunct="1">
                        <a:lnSpc>
                          <a:spcPct val="100000"/>
                        </a:lnSpc>
                        <a:spcBef>
                          <a:spcPts val="0"/>
                        </a:spcBef>
                        <a:spcAft>
                          <a:spcPts val="0"/>
                        </a:spcAft>
                        <a:buClr>
                          <a:schemeClr val="bg1"/>
                        </a:buClr>
                        <a:buSzTx/>
                        <a:buFont typeface="Wingdings" panose="05000000000000000000" pitchFamily="2" charset="2"/>
                        <a:buChar char="§"/>
                        <a:tabLst/>
                        <a:defRPr/>
                      </a:pPr>
                      <a:r>
                        <a:rPr lang="en-US" sz="1200" b="0" i="0" u="none" strike="noStrike">
                          <a:solidFill>
                            <a:srgbClr val="000000"/>
                          </a:solidFill>
                          <a:effectLst/>
                          <a:latin typeface="+mn-lt"/>
                        </a:rPr>
                        <a:t>₹5,599.00</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marR="0" indent="-171450" algn="ctr" rtl="0" eaLnBrk="1" fontAlgn="ctr" latinLnBrk="0" hangingPunct="1">
                        <a:lnSpc>
                          <a:spcPct val="100000"/>
                        </a:lnSpc>
                        <a:spcBef>
                          <a:spcPts val="0"/>
                        </a:spcBef>
                        <a:spcAft>
                          <a:spcPts val="0"/>
                        </a:spcAft>
                        <a:buClr>
                          <a:schemeClr val="bg1"/>
                        </a:buClr>
                        <a:buSzTx/>
                        <a:buFont typeface="Arial" panose="05000000000000000000" pitchFamily="2" charset="2"/>
                        <a:buChar char="•"/>
                      </a:pPr>
                      <a:r>
                        <a:rPr lang="en-US" sz="1200" b="0" i="0" u="none" strike="noStrike" noProof="0">
                          <a:solidFill>
                            <a:srgbClr val="FFFFFF"/>
                          </a:solidFill>
                          <a:effectLst/>
                          <a:latin typeface="Wingdings"/>
                          <a:sym typeface="Wingdings"/>
                        </a:rPr>
                        <a:t>§</a:t>
                      </a:r>
                      <a:r>
                        <a:rPr lang="en-US" sz="1200" b="0" i="0" u="none" strike="noStrike" noProof="0">
                          <a:solidFill>
                            <a:srgbClr val="000000"/>
                          </a:solidFill>
                          <a:effectLst/>
                        </a:rPr>
                        <a:t>Data corruption, Connectivity issue.</a:t>
                      </a:r>
                      <a:endParaRPr lang="en-US" sz="1200" b="0" i="0" u="none" strike="noStrike">
                        <a:solidFill>
                          <a:srgbClr val="000000"/>
                        </a:solidFill>
                        <a:effectLst/>
                        <a:latin typeface="+mn-lt"/>
                      </a:endParaRP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96868768"/>
                  </a:ext>
                </a:extLst>
              </a:tr>
              <a:tr h="282136">
                <a:tc vMerge="1">
                  <a:txBody>
                    <a:bodyPr/>
                    <a:lstStyle/>
                    <a:p>
                      <a:pPr marL="171450" indent="-171450" algn="l" fontAlgn="ctr">
                        <a:buClr>
                          <a:schemeClr val="bg1"/>
                        </a:buClr>
                        <a:buFont typeface="Wingdings" panose="05000000000000000000" pitchFamily="2" charset="2"/>
                        <a:buChar char="§"/>
                      </a:pPr>
                      <a:endParaRPr lang="en-US" sz="1100" b="0" i="0" u="none" strike="noStrike">
                        <a:solidFill>
                          <a:srgbClr val="000000"/>
                        </a:solidFill>
                        <a:effectLst/>
                        <a:latin typeface="+mn-lt"/>
                      </a:endParaRP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indent="-171450" algn="l" fontAlgn="ctr">
                        <a:buClr>
                          <a:schemeClr val="bg1"/>
                        </a:buClr>
                        <a:buFont typeface="Wingdings" panose="05000000000000000000" pitchFamily="2" charset="2"/>
                        <a:buChar char="§"/>
                      </a:pPr>
                      <a:r>
                        <a:rPr lang="en-US" sz="1200" b="0" i="0" u="none" strike="noStrike">
                          <a:solidFill>
                            <a:srgbClr val="000000"/>
                          </a:solidFill>
                          <a:effectLst/>
                          <a:latin typeface="+mn-lt"/>
                        </a:rPr>
                        <a:t>Seagate Portable 1 TB External Hard Disk Drive</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indent="-171450" algn="ctr" fontAlgn="ctr">
                        <a:buClr>
                          <a:schemeClr val="bg1"/>
                        </a:buClr>
                        <a:buFont typeface="Wingdings" panose="05000000000000000000" pitchFamily="2" charset="2"/>
                        <a:buChar char="§"/>
                      </a:pPr>
                      <a:r>
                        <a:rPr lang="en-US" sz="1200" b="0" i="0" u="none" strike="noStrike">
                          <a:solidFill>
                            <a:srgbClr val="000000"/>
                          </a:solidFill>
                          <a:effectLst/>
                          <a:latin typeface="+mn-lt"/>
                        </a:rPr>
                        <a:t>3.8</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marR="0" lvl="0" indent="-171450" algn="ctr" defTabSz="914400" rtl="0" eaLnBrk="1" fontAlgn="ctr" latinLnBrk="0" hangingPunct="1">
                        <a:lnSpc>
                          <a:spcPct val="100000"/>
                        </a:lnSpc>
                        <a:spcBef>
                          <a:spcPts val="0"/>
                        </a:spcBef>
                        <a:spcAft>
                          <a:spcPts val="0"/>
                        </a:spcAft>
                        <a:buClr>
                          <a:schemeClr val="bg1"/>
                        </a:buClr>
                        <a:buSzTx/>
                        <a:buFont typeface="Wingdings" panose="05000000000000000000" pitchFamily="2" charset="2"/>
                        <a:buChar char="§"/>
                        <a:tabLst/>
                        <a:defRPr/>
                      </a:pPr>
                      <a:r>
                        <a:rPr lang="en-US" sz="1200" b="0" i="0" u="none" strike="noStrike">
                          <a:solidFill>
                            <a:srgbClr val="000000"/>
                          </a:solidFill>
                          <a:effectLst/>
                          <a:latin typeface="+mn-lt"/>
                        </a:rPr>
                        <a:t>₹4,449.00</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marR="0" lvl="0" indent="-171450" algn="ctr" rtl="0" eaLnBrk="1" fontAlgn="ctr" latinLnBrk="0" hangingPunct="1">
                        <a:lnSpc>
                          <a:spcPct val="100000"/>
                        </a:lnSpc>
                        <a:spcBef>
                          <a:spcPts val="0"/>
                        </a:spcBef>
                        <a:spcAft>
                          <a:spcPts val="0"/>
                        </a:spcAft>
                        <a:buClr>
                          <a:schemeClr val="bg1"/>
                        </a:buClr>
                        <a:buSzTx/>
                        <a:buFont typeface="Wingdings" panose="05000000000000000000" pitchFamily="2" charset="2"/>
                        <a:buChar char="§"/>
                      </a:pPr>
                      <a:r>
                        <a:rPr lang="en-US" sz="1200" b="0" i="0" u="none" strike="noStrike" noProof="0">
                          <a:solidFill>
                            <a:srgbClr val="000000"/>
                          </a:solidFill>
                          <a:effectLst/>
                        </a:rPr>
                        <a:t>Transfer speed, Expensive</a:t>
                      </a:r>
                      <a:endParaRPr lang="en-US" sz="1200" b="0" i="0" u="none" strike="noStrike">
                        <a:solidFill>
                          <a:srgbClr val="000000"/>
                        </a:solidFill>
                        <a:effectLst/>
                        <a:latin typeface="+mn-lt"/>
                      </a:endParaRP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481851359"/>
                  </a:ext>
                </a:extLst>
              </a:tr>
            </a:tbl>
          </a:graphicData>
        </a:graphic>
      </p:graphicFrame>
      <p:graphicFrame>
        <p:nvGraphicFramePr>
          <p:cNvPr id="18" name="Table 17">
            <a:extLst>
              <a:ext uri="{FF2B5EF4-FFF2-40B4-BE49-F238E27FC236}">
                <a16:creationId xmlns:a16="http://schemas.microsoft.com/office/drawing/2014/main" id="{0F5E2E26-4931-1213-15F3-A82B84584559}"/>
              </a:ext>
            </a:extLst>
          </p:cNvPr>
          <p:cNvGraphicFramePr>
            <a:graphicFrameLocks noGrp="1"/>
          </p:cNvGraphicFramePr>
          <p:nvPr>
            <p:extLst>
              <p:ext uri="{D42A27DB-BD31-4B8C-83A1-F6EECF244321}">
                <p14:modId xmlns:p14="http://schemas.microsoft.com/office/powerpoint/2010/main" val="3936316081"/>
              </p:ext>
            </p:extLst>
          </p:nvPr>
        </p:nvGraphicFramePr>
        <p:xfrm>
          <a:off x="514955" y="4311450"/>
          <a:ext cx="11125294" cy="964876"/>
        </p:xfrm>
        <a:graphic>
          <a:graphicData uri="http://schemas.openxmlformats.org/drawingml/2006/table">
            <a:tbl>
              <a:tblPr>
                <a:tableStyleId>{F5AB1C69-6EDB-4FF4-983F-18BD219EF322}</a:tableStyleId>
              </a:tblPr>
              <a:tblGrid>
                <a:gridCol w="1524094">
                  <a:extLst>
                    <a:ext uri="{9D8B030D-6E8A-4147-A177-3AD203B41FA5}">
                      <a16:colId xmlns:a16="http://schemas.microsoft.com/office/drawing/2014/main" val="1359829646"/>
                    </a:ext>
                  </a:extLst>
                </a:gridCol>
                <a:gridCol w="3200400">
                  <a:extLst>
                    <a:ext uri="{9D8B030D-6E8A-4147-A177-3AD203B41FA5}">
                      <a16:colId xmlns:a16="http://schemas.microsoft.com/office/drawing/2014/main" val="1021223006"/>
                    </a:ext>
                  </a:extLst>
                </a:gridCol>
                <a:gridCol w="1828800">
                  <a:extLst>
                    <a:ext uri="{9D8B030D-6E8A-4147-A177-3AD203B41FA5}">
                      <a16:colId xmlns:a16="http://schemas.microsoft.com/office/drawing/2014/main" val="754459658"/>
                    </a:ext>
                  </a:extLst>
                </a:gridCol>
                <a:gridCol w="1828800">
                  <a:extLst>
                    <a:ext uri="{9D8B030D-6E8A-4147-A177-3AD203B41FA5}">
                      <a16:colId xmlns:a16="http://schemas.microsoft.com/office/drawing/2014/main" val="2380694732"/>
                    </a:ext>
                  </a:extLst>
                </a:gridCol>
                <a:gridCol w="2743200">
                  <a:extLst>
                    <a:ext uri="{9D8B030D-6E8A-4147-A177-3AD203B41FA5}">
                      <a16:colId xmlns:a16="http://schemas.microsoft.com/office/drawing/2014/main" val="3450811964"/>
                    </a:ext>
                  </a:extLst>
                </a:gridCol>
              </a:tblGrid>
              <a:tr h="311727">
                <a:tc>
                  <a:txBody>
                    <a:bodyPr/>
                    <a:lstStyle/>
                    <a:p>
                      <a:pPr algn="ctr" fontAlgn="ctr"/>
                      <a:r>
                        <a:rPr lang="en-US" sz="1400" b="1" i="0" u="none" strike="noStrike">
                          <a:solidFill>
                            <a:schemeClr val="tx1"/>
                          </a:solidFill>
                          <a:effectLst/>
                          <a:latin typeface="+mn-lt"/>
                        </a:rPr>
                        <a:t>Product Type #4</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a:solidFill>
                            <a:schemeClr val="tx1"/>
                          </a:solidFill>
                          <a:effectLst/>
                          <a:latin typeface="+mn-lt"/>
                        </a:rPr>
                        <a:t>Product Name</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40000"/>
                        <a:lumOff val="60000"/>
                      </a:schemeClr>
                    </a:solidFill>
                  </a:tcPr>
                </a:tc>
                <a:tc>
                  <a:txBody>
                    <a:bodyPr/>
                    <a:lstStyle/>
                    <a:p>
                      <a:pPr algn="ctr" fontAlgn="ctr"/>
                      <a:r>
                        <a:rPr lang="en-US" sz="1400" b="1" i="0" u="none" strike="noStrike">
                          <a:solidFill>
                            <a:schemeClr val="tx1"/>
                          </a:solidFill>
                          <a:effectLst/>
                          <a:latin typeface="+mn-lt"/>
                        </a:rPr>
                        <a:t>Average Rating</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40000"/>
                        <a:lumOff val="60000"/>
                      </a:schemeClr>
                    </a:solidFill>
                  </a:tcPr>
                </a:tc>
                <a:tc>
                  <a:txBody>
                    <a:bodyPr/>
                    <a:lstStyle/>
                    <a:p>
                      <a:pPr algn="ctr" fontAlgn="ctr"/>
                      <a:r>
                        <a:rPr lang="en-US" sz="1400" b="1" i="0" u="none" strike="noStrike">
                          <a:solidFill>
                            <a:schemeClr val="tx1"/>
                          </a:solidFill>
                          <a:effectLst/>
                          <a:latin typeface="+mn-lt"/>
                        </a:rPr>
                        <a:t>Product Price</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40000"/>
                        <a:lumOff val="60000"/>
                      </a:schemeClr>
                    </a:solidFill>
                  </a:tcPr>
                </a:tc>
                <a:tc>
                  <a:txBody>
                    <a:bodyPr/>
                    <a:lstStyle/>
                    <a:p>
                      <a:pPr algn="ctr" fontAlgn="ctr"/>
                      <a:endParaRPr lang="en-US" sz="1400" b="1" i="0" u="none" strike="noStrike">
                        <a:solidFill>
                          <a:schemeClr val="tx1"/>
                        </a:solidFill>
                        <a:effectLst/>
                        <a:latin typeface="+mn-lt"/>
                      </a:endParaRP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591873565"/>
                  </a:ext>
                </a:extLst>
              </a:tr>
              <a:tr h="268582">
                <a:tc rowSpan="2">
                  <a:txBody>
                    <a:bodyPr/>
                    <a:lstStyle/>
                    <a:p>
                      <a:pPr marL="171450" indent="-171450" algn="ctr" fontAlgn="ctr">
                        <a:buClr>
                          <a:schemeClr val="bg1"/>
                        </a:buClr>
                        <a:buFont typeface="Wingdings" panose="05000000000000000000" pitchFamily="2" charset="2"/>
                        <a:buChar char="§"/>
                      </a:pPr>
                      <a:r>
                        <a:rPr lang="en-US" sz="1200" b="0" i="0" u="none" strike="noStrike">
                          <a:solidFill>
                            <a:srgbClr val="000000"/>
                          </a:solidFill>
                          <a:effectLst/>
                          <a:latin typeface="+mn-lt"/>
                        </a:rPr>
                        <a:t>Home Theatre</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indent="-171450" algn="l" fontAlgn="ctr">
                        <a:buClr>
                          <a:schemeClr val="bg1"/>
                        </a:buClr>
                        <a:buFont typeface="Wingdings" panose="05000000000000000000" pitchFamily="2" charset="2"/>
                        <a:buChar char="§"/>
                      </a:pPr>
                      <a:r>
                        <a:rPr lang="en-US" sz="1200" b="0" i="0" u="none" strike="noStrike">
                          <a:solidFill>
                            <a:srgbClr val="000000"/>
                          </a:solidFill>
                          <a:effectLst/>
                          <a:latin typeface="+mn-lt"/>
                        </a:rPr>
                        <a:t>PHILIPS Convertible 80 W Bluetooth Home Theatre</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indent="-171450" algn="ctr" fontAlgn="ctr">
                        <a:buClr>
                          <a:schemeClr val="bg1"/>
                        </a:buClr>
                        <a:buFont typeface="Wingdings" panose="05000000000000000000" pitchFamily="2" charset="2"/>
                        <a:buChar char="§"/>
                      </a:pPr>
                      <a:r>
                        <a:rPr lang="en-US" sz="1200" b="0" i="0" u="none" strike="noStrike">
                          <a:solidFill>
                            <a:srgbClr val="000000"/>
                          </a:solidFill>
                          <a:effectLst/>
                          <a:latin typeface="+mn-lt"/>
                        </a:rPr>
                        <a:t>4.2</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marR="0" indent="-171450" algn="ctr" defTabSz="914400" rtl="0" eaLnBrk="1" fontAlgn="ctr" latinLnBrk="0" hangingPunct="1">
                        <a:lnSpc>
                          <a:spcPct val="100000"/>
                        </a:lnSpc>
                        <a:spcBef>
                          <a:spcPts val="0"/>
                        </a:spcBef>
                        <a:spcAft>
                          <a:spcPts val="0"/>
                        </a:spcAft>
                        <a:buClr>
                          <a:schemeClr val="bg1"/>
                        </a:buClr>
                        <a:buSzTx/>
                        <a:buFont typeface="Wingdings" panose="05000000000000000000" pitchFamily="2" charset="2"/>
                        <a:buChar char="§"/>
                        <a:tabLst/>
                        <a:defRPr/>
                      </a:pPr>
                      <a:r>
                        <a:rPr lang="en-US" sz="1200" b="0" i="0" u="none" strike="noStrike">
                          <a:solidFill>
                            <a:srgbClr val="000000"/>
                          </a:solidFill>
                          <a:effectLst/>
                          <a:latin typeface="+mn-lt"/>
                        </a:rPr>
                        <a:t>₹6,999.00</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marR="0" indent="-171450" algn="ctr" rtl="0" eaLnBrk="1" fontAlgn="ctr" latinLnBrk="0" hangingPunct="1">
                        <a:lnSpc>
                          <a:spcPct val="100000"/>
                        </a:lnSpc>
                        <a:spcBef>
                          <a:spcPts val="0"/>
                        </a:spcBef>
                        <a:spcAft>
                          <a:spcPts val="0"/>
                        </a:spcAft>
                        <a:buClr>
                          <a:schemeClr val="bg1"/>
                        </a:buClr>
                        <a:buSzTx/>
                        <a:buFont typeface="Arial" panose="05000000000000000000" pitchFamily="2" charset="2"/>
                        <a:buChar char="•"/>
                      </a:pPr>
                      <a:r>
                        <a:rPr lang="en-US" sz="1200" b="0" i="0" u="none" strike="noStrike" noProof="0">
                          <a:solidFill>
                            <a:srgbClr val="FFFFFF"/>
                          </a:solidFill>
                          <a:effectLst/>
                          <a:latin typeface="Wingdings"/>
                          <a:sym typeface="Wingdings"/>
                        </a:rPr>
                        <a:t>§</a:t>
                      </a:r>
                      <a:r>
                        <a:rPr lang="en-US" sz="1200" b="0" i="0" u="none" strike="noStrike" noProof="0">
                          <a:solidFill>
                            <a:srgbClr val="000000"/>
                          </a:solidFill>
                          <a:effectLst/>
                        </a:rPr>
                        <a:t>Connectivity Issue</a:t>
                      </a:r>
                      <a:endParaRPr lang="en-US" sz="1200" b="0" i="0" u="none" strike="noStrike">
                        <a:solidFill>
                          <a:srgbClr val="000000"/>
                        </a:solidFill>
                        <a:effectLst/>
                        <a:latin typeface="+mn-lt"/>
                      </a:endParaRP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96868768"/>
                  </a:ext>
                </a:extLst>
              </a:tr>
              <a:tr h="282136">
                <a:tc vMerge="1">
                  <a:txBody>
                    <a:bodyPr/>
                    <a:lstStyle/>
                    <a:p>
                      <a:pPr marL="171450" indent="-171450" algn="l" fontAlgn="ctr">
                        <a:buClr>
                          <a:schemeClr val="bg1"/>
                        </a:buClr>
                        <a:buFont typeface="Wingdings" panose="05000000000000000000" pitchFamily="2" charset="2"/>
                        <a:buChar char="§"/>
                      </a:pPr>
                      <a:endParaRPr lang="en-US" sz="1100" b="0" i="0" u="none" strike="noStrike">
                        <a:solidFill>
                          <a:srgbClr val="000000"/>
                        </a:solidFill>
                        <a:effectLst/>
                        <a:latin typeface="+mn-lt"/>
                      </a:endParaRP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indent="-171450" algn="l" fontAlgn="ctr">
                        <a:buClr>
                          <a:schemeClr val="bg1"/>
                        </a:buClr>
                        <a:buFont typeface="Wingdings" panose="05000000000000000000" pitchFamily="2" charset="2"/>
                        <a:buChar char="§"/>
                      </a:pPr>
                      <a:r>
                        <a:rPr lang="en-US" sz="1200" b="0" i="0" u="none" strike="noStrike">
                          <a:solidFill>
                            <a:srgbClr val="000000"/>
                          </a:solidFill>
                          <a:effectLst/>
                          <a:latin typeface="+mn-lt"/>
                        </a:rPr>
                        <a:t>I Kall IK22 40 W Bluetooth Home Theatre</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indent="-171450" algn="ctr" fontAlgn="ctr">
                        <a:buClr>
                          <a:schemeClr val="bg1"/>
                        </a:buClr>
                        <a:buFont typeface="Wingdings" panose="05000000000000000000" pitchFamily="2" charset="2"/>
                        <a:buChar char="§"/>
                      </a:pPr>
                      <a:r>
                        <a:rPr lang="en-US" sz="1200" b="0" i="0" u="none" strike="noStrike">
                          <a:solidFill>
                            <a:srgbClr val="000000"/>
                          </a:solidFill>
                          <a:effectLst/>
                          <a:latin typeface="+mn-lt"/>
                        </a:rPr>
                        <a:t>3.6</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marR="0" lvl="0" indent="-171450" algn="ctr" defTabSz="914400" rtl="0" eaLnBrk="1" fontAlgn="ctr" latinLnBrk="0" hangingPunct="1">
                        <a:lnSpc>
                          <a:spcPct val="100000"/>
                        </a:lnSpc>
                        <a:spcBef>
                          <a:spcPts val="0"/>
                        </a:spcBef>
                        <a:spcAft>
                          <a:spcPts val="0"/>
                        </a:spcAft>
                        <a:buClr>
                          <a:schemeClr val="bg1"/>
                        </a:buClr>
                        <a:buSzTx/>
                        <a:buFont typeface="Wingdings" panose="05000000000000000000" pitchFamily="2" charset="2"/>
                        <a:buChar char="§"/>
                        <a:tabLst/>
                        <a:defRPr/>
                      </a:pPr>
                      <a:r>
                        <a:rPr lang="en-US" sz="1200" b="0" i="0" u="none" strike="noStrike">
                          <a:solidFill>
                            <a:srgbClr val="000000"/>
                          </a:solidFill>
                          <a:effectLst/>
                          <a:latin typeface="+mn-lt"/>
                        </a:rPr>
                        <a:t>₹1,549.00</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marR="0" lvl="0" indent="-171450" algn="ctr" rtl="0" eaLnBrk="1" fontAlgn="ctr" latinLnBrk="0" hangingPunct="1">
                        <a:lnSpc>
                          <a:spcPct val="100000"/>
                        </a:lnSpc>
                        <a:spcBef>
                          <a:spcPts val="0"/>
                        </a:spcBef>
                        <a:spcAft>
                          <a:spcPts val="0"/>
                        </a:spcAft>
                        <a:buClr>
                          <a:schemeClr val="bg1"/>
                        </a:buClr>
                        <a:buSzTx/>
                        <a:buFont typeface="Wingdings" panose="05000000000000000000" pitchFamily="2" charset="2"/>
                        <a:buChar char="§"/>
                      </a:pPr>
                      <a:r>
                        <a:rPr lang="en-US" sz="1200" b="0" i="0" u="none" strike="noStrike">
                          <a:solidFill>
                            <a:srgbClr val="000000"/>
                          </a:solidFill>
                          <a:effectLst/>
                          <a:latin typeface="+mn-lt"/>
                        </a:rPr>
                        <a:t>Deliver, Sound Quality</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481851359"/>
                  </a:ext>
                </a:extLst>
              </a:tr>
            </a:tbl>
          </a:graphicData>
        </a:graphic>
      </p:graphicFrame>
      <p:graphicFrame>
        <p:nvGraphicFramePr>
          <p:cNvPr id="19" name="Table 18">
            <a:extLst>
              <a:ext uri="{FF2B5EF4-FFF2-40B4-BE49-F238E27FC236}">
                <a16:creationId xmlns:a16="http://schemas.microsoft.com/office/drawing/2014/main" id="{BB1A2D51-C071-8A03-E0D9-E0647F9830D1}"/>
              </a:ext>
            </a:extLst>
          </p:cNvPr>
          <p:cNvGraphicFramePr>
            <a:graphicFrameLocks noGrp="1"/>
          </p:cNvGraphicFramePr>
          <p:nvPr>
            <p:extLst>
              <p:ext uri="{D42A27DB-BD31-4B8C-83A1-F6EECF244321}">
                <p14:modId xmlns:p14="http://schemas.microsoft.com/office/powerpoint/2010/main" val="1531554893"/>
              </p:ext>
            </p:extLst>
          </p:nvPr>
        </p:nvGraphicFramePr>
        <p:xfrm>
          <a:off x="514955" y="5333924"/>
          <a:ext cx="11126158" cy="862445"/>
        </p:xfrm>
        <a:graphic>
          <a:graphicData uri="http://schemas.openxmlformats.org/drawingml/2006/table">
            <a:tbl>
              <a:tblPr>
                <a:tableStyleId>{F5AB1C69-6EDB-4FF4-983F-18BD219EF322}</a:tableStyleId>
              </a:tblPr>
              <a:tblGrid>
                <a:gridCol w="1524958">
                  <a:extLst>
                    <a:ext uri="{9D8B030D-6E8A-4147-A177-3AD203B41FA5}">
                      <a16:colId xmlns:a16="http://schemas.microsoft.com/office/drawing/2014/main" val="1359829646"/>
                    </a:ext>
                  </a:extLst>
                </a:gridCol>
                <a:gridCol w="3200400">
                  <a:extLst>
                    <a:ext uri="{9D8B030D-6E8A-4147-A177-3AD203B41FA5}">
                      <a16:colId xmlns:a16="http://schemas.microsoft.com/office/drawing/2014/main" val="1021223006"/>
                    </a:ext>
                  </a:extLst>
                </a:gridCol>
                <a:gridCol w="1828800">
                  <a:extLst>
                    <a:ext uri="{9D8B030D-6E8A-4147-A177-3AD203B41FA5}">
                      <a16:colId xmlns:a16="http://schemas.microsoft.com/office/drawing/2014/main" val="754459658"/>
                    </a:ext>
                  </a:extLst>
                </a:gridCol>
                <a:gridCol w="1828800">
                  <a:extLst>
                    <a:ext uri="{9D8B030D-6E8A-4147-A177-3AD203B41FA5}">
                      <a16:colId xmlns:a16="http://schemas.microsoft.com/office/drawing/2014/main" val="2380694732"/>
                    </a:ext>
                  </a:extLst>
                </a:gridCol>
                <a:gridCol w="2743200">
                  <a:extLst>
                    <a:ext uri="{9D8B030D-6E8A-4147-A177-3AD203B41FA5}">
                      <a16:colId xmlns:a16="http://schemas.microsoft.com/office/drawing/2014/main" val="1984946029"/>
                    </a:ext>
                  </a:extLst>
                </a:gridCol>
              </a:tblGrid>
              <a:tr h="311727">
                <a:tc>
                  <a:txBody>
                    <a:bodyPr/>
                    <a:lstStyle/>
                    <a:p>
                      <a:pPr algn="ctr" fontAlgn="ctr"/>
                      <a:r>
                        <a:rPr lang="en-US" sz="1400" b="1" i="0" u="none" strike="noStrike">
                          <a:solidFill>
                            <a:schemeClr val="tx1"/>
                          </a:solidFill>
                          <a:effectLst/>
                          <a:latin typeface="+mn-lt"/>
                        </a:rPr>
                        <a:t>Product Type #5</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a:solidFill>
                            <a:schemeClr val="tx1"/>
                          </a:solidFill>
                          <a:effectLst/>
                          <a:latin typeface="+mn-lt"/>
                        </a:rPr>
                        <a:t>Product Name</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40000"/>
                        <a:lumOff val="60000"/>
                      </a:schemeClr>
                    </a:solidFill>
                  </a:tcPr>
                </a:tc>
                <a:tc>
                  <a:txBody>
                    <a:bodyPr/>
                    <a:lstStyle/>
                    <a:p>
                      <a:pPr algn="ctr" fontAlgn="ctr"/>
                      <a:r>
                        <a:rPr lang="en-US" sz="1400" b="1" i="0" u="none" strike="noStrike">
                          <a:solidFill>
                            <a:schemeClr val="tx1"/>
                          </a:solidFill>
                          <a:effectLst/>
                          <a:latin typeface="+mn-lt"/>
                        </a:rPr>
                        <a:t>Average Rating</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40000"/>
                        <a:lumOff val="60000"/>
                      </a:schemeClr>
                    </a:solidFill>
                  </a:tcPr>
                </a:tc>
                <a:tc>
                  <a:txBody>
                    <a:bodyPr/>
                    <a:lstStyle/>
                    <a:p>
                      <a:pPr algn="ctr" fontAlgn="ctr"/>
                      <a:r>
                        <a:rPr lang="en-US" sz="1400" b="1" i="0" u="none" strike="noStrike">
                          <a:solidFill>
                            <a:schemeClr val="tx1"/>
                          </a:solidFill>
                          <a:effectLst/>
                          <a:latin typeface="+mn-lt"/>
                        </a:rPr>
                        <a:t>Product Price</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40000"/>
                        <a:lumOff val="60000"/>
                      </a:schemeClr>
                    </a:solidFill>
                  </a:tcPr>
                </a:tc>
                <a:tc>
                  <a:txBody>
                    <a:bodyPr/>
                    <a:lstStyle/>
                    <a:p>
                      <a:pPr algn="ctr" fontAlgn="ctr"/>
                      <a:endParaRPr lang="en-US" sz="1400" b="1" i="0" u="none" strike="noStrike">
                        <a:solidFill>
                          <a:schemeClr val="tx1"/>
                        </a:solidFill>
                        <a:effectLst/>
                        <a:latin typeface="+mn-lt"/>
                      </a:endParaRP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591873565"/>
                  </a:ext>
                </a:extLst>
              </a:tr>
              <a:tr h="268582">
                <a:tc rowSpan="2">
                  <a:txBody>
                    <a:bodyPr/>
                    <a:lstStyle/>
                    <a:p>
                      <a:pPr marL="171450" indent="-171450" algn="ctr" fontAlgn="ctr">
                        <a:buClr>
                          <a:schemeClr val="bg1"/>
                        </a:buClr>
                        <a:buFont typeface="Wingdings" panose="05000000000000000000" pitchFamily="2" charset="2"/>
                        <a:buChar char="§"/>
                      </a:pPr>
                      <a:r>
                        <a:rPr lang="en-US" sz="1200" b="0" i="0" u="none" strike="noStrike">
                          <a:solidFill>
                            <a:srgbClr val="000000"/>
                          </a:solidFill>
                          <a:effectLst/>
                          <a:latin typeface="+mn-lt"/>
                        </a:rPr>
                        <a:t>Perfume</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indent="-171450" algn="l" fontAlgn="ctr">
                        <a:buClr>
                          <a:schemeClr val="bg1"/>
                        </a:buClr>
                        <a:buFont typeface="Wingdings" panose="05000000000000000000" pitchFamily="2" charset="2"/>
                        <a:buChar char="§"/>
                      </a:pPr>
                      <a:r>
                        <a:rPr lang="en-US" sz="1200" b="0" i="0" u="none" strike="noStrike">
                          <a:solidFill>
                            <a:srgbClr val="000000"/>
                          </a:solidFill>
                          <a:effectLst/>
                          <a:latin typeface="+mn-lt"/>
                        </a:rPr>
                        <a:t>Bella Vita Unisex 4 x 20ml</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indent="-171450" algn="ctr" fontAlgn="ctr">
                        <a:buClr>
                          <a:schemeClr val="bg1"/>
                        </a:buClr>
                        <a:buFont typeface="Wingdings" panose="05000000000000000000" pitchFamily="2" charset="2"/>
                        <a:buChar char="§"/>
                      </a:pPr>
                      <a:r>
                        <a:rPr lang="en-US" sz="1200" b="0" i="0" u="none" strike="noStrike">
                          <a:solidFill>
                            <a:srgbClr val="000000"/>
                          </a:solidFill>
                          <a:effectLst/>
                          <a:latin typeface="+mn-lt"/>
                        </a:rPr>
                        <a:t>4.25</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marR="0" indent="-171450" algn="ctr" defTabSz="914400" rtl="0" eaLnBrk="1" fontAlgn="ctr" latinLnBrk="0" hangingPunct="1">
                        <a:lnSpc>
                          <a:spcPct val="100000"/>
                        </a:lnSpc>
                        <a:spcBef>
                          <a:spcPts val="0"/>
                        </a:spcBef>
                        <a:spcAft>
                          <a:spcPts val="0"/>
                        </a:spcAft>
                        <a:buClr>
                          <a:schemeClr val="bg1"/>
                        </a:buClr>
                        <a:buSzTx/>
                        <a:buFont typeface="Wingdings" panose="05000000000000000000" pitchFamily="2" charset="2"/>
                        <a:buChar char="§"/>
                        <a:tabLst/>
                        <a:defRPr/>
                      </a:pPr>
                      <a:r>
                        <a:rPr lang="en-US" sz="1200" b="0" i="0" u="none" strike="noStrike">
                          <a:solidFill>
                            <a:srgbClr val="000000"/>
                          </a:solidFill>
                          <a:effectLst/>
                          <a:latin typeface="+mn-lt"/>
                        </a:rPr>
                        <a:t>₹577.00</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marR="0" indent="-171450" algn="ctr" defTabSz="914400" rtl="0" eaLnBrk="1" fontAlgn="ctr" latinLnBrk="0" hangingPunct="1">
                        <a:lnSpc>
                          <a:spcPct val="100000"/>
                        </a:lnSpc>
                        <a:spcBef>
                          <a:spcPts val="0"/>
                        </a:spcBef>
                        <a:spcAft>
                          <a:spcPts val="0"/>
                        </a:spcAft>
                        <a:buClr>
                          <a:schemeClr val="bg1"/>
                        </a:buClr>
                        <a:buSzTx/>
                        <a:buFont typeface="Wingdings" panose="05000000000000000000" pitchFamily="2" charset="2"/>
                        <a:buChar char="§"/>
                        <a:tabLst/>
                        <a:defRPr/>
                      </a:pPr>
                      <a:r>
                        <a:rPr lang="en-US" sz="1200" b="0" i="0" u="none" strike="noStrike">
                          <a:solidFill>
                            <a:srgbClr val="000000"/>
                          </a:solidFill>
                          <a:effectLst/>
                          <a:latin typeface="+mn-lt"/>
                        </a:rPr>
                        <a:t>Bad Quality, not long lasting</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96868768"/>
                  </a:ext>
                </a:extLst>
              </a:tr>
              <a:tr h="282136">
                <a:tc vMerge="1">
                  <a:txBody>
                    <a:bodyPr/>
                    <a:lstStyle/>
                    <a:p>
                      <a:pPr marL="171450" indent="-171450" algn="l" fontAlgn="ctr">
                        <a:buClr>
                          <a:schemeClr val="bg1"/>
                        </a:buClr>
                        <a:buFont typeface="Wingdings" panose="05000000000000000000" pitchFamily="2" charset="2"/>
                        <a:buChar char="§"/>
                      </a:pPr>
                      <a:endParaRPr lang="en-US" sz="1100" b="0" i="0" u="none" strike="noStrike">
                        <a:solidFill>
                          <a:srgbClr val="000000"/>
                        </a:solidFill>
                        <a:effectLst/>
                        <a:latin typeface="+mn-lt"/>
                      </a:endParaRP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indent="-171450" algn="l" fontAlgn="ctr">
                        <a:buClr>
                          <a:schemeClr val="bg1"/>
                        </a:buClr>
                        <a:buFont typeface="Wingdings" panose="05000000000000000000" pitchFamily="2" charset="2"/>
                        <a:buChar char="§"/>
                      </a:pPr>
                      <a:r>
                        <a:rPr lang="en-US" sz="1200" b="0" i="0" u="none" strike="noStrike">
                          <a:solidFill>
                            <a:srgbClr val="000000"/>
                          </a:solidFill>
                          <a:effectLst/>
                          <a:latin typeface="+mn-lt"/>
                        </a:rPr>
                        <a:t>ENVY Men 60ml</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indent="-171450" algn="ctr" fontAlgn="ctr">
                        <a:buClr>
                          <a:schemeClr val="bg1"/>
                        </a:buClr>
                        <a:buFont typeface="Wingdings" panose="05000000000000000000" pitchFamily="2" charset="2"/>
                        <a:buChar char="§"/>
                      </a:pPr>
                      <a:r>
                        <a:rPr lang="en-US" sz="1200" b="0" i="0" u="none" strike="noStrike">
                          <a:solidFill>
                            <a:srgbClr val="000000"/>
                          </a:solidFill>
                          <a:effectLst/>
                          <a:latin typeface="+mn-lt"/>
                        </a:rPr>
                        <a:t>4.31</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marR="0" lvl="0" indent="-171450" algn="ctr" defTabSz="914400" rtl="0" eaLnBrk="1" fontAlgn="ctr" latinLnBrk="0" hangingPunct="1">
                        <a:lnSpc>
                          <a:spcPct val="100000"/>
                        </a:lnSpc>
                        <a:spcBef>
                          <a:spcPts val="0"/>
                        </a:spcBef>
                        <a:spcAft>
                          <a:spcPts val="0"/>
                        </a:spcAft>
                        <a:buClr>
                          <a:schemeClr val="bg1"/>
                        </a:buClr>
                        <a:buSzTx/>
                        <a:buFont typeface="Wingdings" panose="05000000000000000000" pitchFamily="2" charset="2"/>
                        <a:buChar char="§"/>
                        <a:tabLst/>
                        <a:defRPr/>
                      </a:pPr>
                      <a:r>
                        <a:rPr lang="en-US" sz="1200" b="0" i="0" u="none" strike="noStrike">
                          <a:solidFill>
                            <a:srgbClr val="000000"/>
                          </a:solidFill>
                          <a:effectLst/>
                          <a:latin typeface="+mn-lt"/>
                        </a:rPr>
                        <a:t>₹361.00</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marR="0" lvl="0" indent="-171450" algn="ctr" defTabSz="914400" rtl="0" eaLnBrk="1" fontAlgn="ctr" latinLnBrk="0" hangingPunct="1">
                        <a:lnSpc>
                          <a:spcPct val="100000"/>
                        </a:lnSpc>
                        <a:spcBef>
                          <a:spcPts val="0"/>
                        </a:spcBef>
                        <a:spcAft>
                          <a:spcPts val="0"/>
                        </a:spcAft>
                        <a:buClr>
                          <a:schemeClr val="bg1"/>
                        </a:buClr>
                        <a:buSzTx/>
                        <a:buFont typeface="Wingdings" panose="05000000000000000000" pitchFamily="2" charset="2"/>
                        <a:buChar char="§"/>
                        <a:tabLst/>
                        <a:defRPr/>
                      </a:pPr>
                      <a:r>
                        <a:rPr lang="en-US" sz="1200" b="0" i="0" u="none" strike="noStrike">
                          <a:solidFill>
                            <a:srgbClr val="000000"/>
                          </a:solidFill>
                          <a:effectLst/>
                          <a:latin typeface="+mn-lt"/>
                        </a:rPr>
                        <a:t>Bad Fragrance</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481851359"/>
                  </a:ext>
                </a:extLst>
              </a:tr>
            </a:tbl>
          </a:graphicData>
        </a:graphic>
      </p:graphicFrame>
    </p:spTree>
    <p:extLst>
      <p:ext uri="{BB962C8B-B14F-4D97-AF65-F5344CB8AC3E}">
        <p14:creationId xmlns:p14="http://schemas.microsoft.com/office/powerpoint/2010/main" val="2037974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E53F7-5011-5404-082F-0C190895CB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B52723-EBD6-6E02-D8F2-EEFC5807D7DB}"/>
              </a:ext>
            </a:extLst>
          </p:cNvPr>
          <p:cNvSpPr>
            <a:spLocks noGrp="1"/>
          </p:cNvSpPr>
          <p:nvPr>
            <p:ph type="title"/>
          </p:nvPr>
        </p:nvSpPr>
        <p:spPr>
          <a:xfrm>
            <a:off x="362309" y="287618"/>
            <a:ext cx="11447253" cy="712735"/>
          </a:xfrm>
        </p:spPr>
        <p:txBody>
          <a:bodyPr>
            <a:normAutofit/>
          </a:bodyPr>
          <a:lstStyle/>
          <a:p>
            <a:r>
              <a:rPr lang="en-GB" sz="3200" b="1">
                <a:solidFill>
                  <a:srgbClr val="1A75CF"/>
                </a:solidFill>
                <a:latin typeface="Arial Black" panose="020B0A04020102020204" pitchFamily="34" charset="0"/>
              </a:rPr>
              <a:t>Next Steps and Business Use Cases</a:t>
            </a:r>
            <a:endParaRPr lang="en-US" sz="3200" b="1">
              <a:solidFill>
                <a:srgbClr val="1A75CF"/>
              </a:solidFill>
              <a:latin typeface="Arial Black" panose="020B0A04020102020204" pitchFamily="34" charset="0"/>
            </a:endParaRPr>
          </a:p>
        </p:txBody>
      </p:sp>
      <p:sp>
        <p:nvSpPr>
          <p:cNvPr id="4" name="Rectangle 3">
            <a:extLst>
              <a:ext uri="{FF2B5EF4-FFF2-40B4-BE49-F238E27FC236}">
                <a16:creationId xmlns:a16="http://schemas.microsoft.com/office/drawing/2014/main" id="{B7F827DD-3739-BF17-ECB7-2DB1360A5BE3}"/>
              </a:ext>
            </a:extLst>
          </p:cNvPr>
          <p:cNvSpPr/>
          <p:nvPr/>
        </p:nvSpPr>
        <p:spPr>
          <a:xfrm>
            <a:off x="10524226" y="-1"/>
            <a:ext cx="1667774" cy="278861"/>
          </a:xfrm>
          <a:prstGeom prst="rect">
            <a:avLst/>
          </a:prstGeom>
          <a:solidFill>
            <a:srgbClr val="1A75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a:solidFill>
                  <a:prstClr val="white"/>
                </a:solidFill>
                <a:latin typeface="Calibri" panose="020F0502020204030204"/>
              </a:rPr>
              <a:t>Next step and recommendations</a:t>
            </a:r>
            <a:endParaRPr kumimoji="0" lang="en-US" sz="1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Slide Number Placeholder 3">
            <a:extLst>
              <a:ext uri="{FF2B5EF4-FFF2-40B4-BE49-F238E27FC236}">
                <a16:creationId xmlns:a16="http://schemas.microsoft.com/office/drawing/2014/main" id="{D956822B-9F42-3E50-61D2-C436DD1F5273}"/>
              </a:ext>
            </a:extLst>
          </p:cNvPr>
          <p:cNvSpPr txBox="1">
            <a:spLocks/>
          </p:cNvSpPr>
          <p:nvPr/>
        </p:nvSpPr>
        <p:spPr>
          <a:xfrm>
            <a:off x="362309" y="6524587"/>
            <a:ext cx="401217" cy="19374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fld id="{47547CF9-5B10-D24F-A8D7-45A9778164F7}" type="slidenum">
              <a:rPr lang="uk-UA" sz="1100" smtClean="0">
                <a:latin typeface="Arial" panose="020B0604020202020204"/>
              </a:rPr>
              <a:pPr defTabSz="1219170"/>
              <a:t>22</a:t>
            </a:fld>
            <a:endParaRPr lang="uk-UA" sz="1100">
              <a:latin typeface="Arial" panose="020B0604020202020204"/>
            </a:endParaRPr>
          </a:p>
        </p:txBody>
      </p:sp>
      <p:sp>
        <p:nvSpPr>
          <p:cNvPr id="5" name="Rectangle 4">
            <a:extLst>
              <a:ext uri="{FF2B5EF4-FFF2-40B4-BE49-F238E27FC236}">
                <a16:creationId xmlns:a16="http://schemas.microsoft.com/office/drawing/2014/main" id="{17E5ADC1-121D-9BFD-ADE8-B8353A91E913}"/>
              </a:ext>
            </a:extLst>
          </p:cNvPr>
          <p:cNvSpPr/>
          <p:nvPr/>
        </p:nvSpPr>
        <p:spPr>
          <a:xfrm>
            <a:off x="0" y="1127052"/>
            <a:ext cx="12192000" cy="709206"/>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GB">
                <a:solidFill>
                  <a:srgbClr val="1A75CF"/>
                </a:solidFill>
              </a:rPr>
              <a:t>Based on these insights, here are potential business use cases:</a:t>
            </a:r>
          </a:p>
        </p:txBody>
      </p:sp>
      <p:grpSp>
        <p:nvGrpSpPr>
          <p:cNvPr id="17" name="Group 16">
            <a:extLst>
              <a:ext uri="{FF2B5EF4-FFF2-40B4-BE49-F238E27FC236}">
                <a16:creationId xmlns:a16="http://schemas.microsoft.com/office/drawing/2014/main" id="{26E7313A-E3E0-F757-8A61-B75001E9547E}"/>
              </a:ext>
            </a:extLst>
          </p:cNvPr>
          <p:cNvGrpSpPr/>
          <p:nvPr/>
        </p:nvGrpSpPr>
        <p:grpSpPr>
          <a:xfrm>
            <a:off x="979967" y="2137898"/>
            <a:ext cx="10056628" cy="709206"/>
            <a:chOff x="979967" y="2719794"/>
            <a:chExt cx="10056628" cy="709206"/>
          </a:xfrm>
        </p:grpSpPr>
        <p:sp>
          <p:nvSpPr>
            <p:cNvPr id="11" name="Oval 10">
              <a:extLst>
                <a:ext uri="{FF2B5EF4-FFF2-40B4-BE49-F238E27FC236}">
                  <a16:creationId xmlns:a16="http://schemas.microsoft.com/office/drawing/2014/main" id="{99488E24-51B5-3979-07C3-F795A2240D20}"/>
                </a:ext>
              </a:extLst>
            </p:cNvPr>
            <p:cNvSpPr/>
            <p:nvPr/>
          </p:nvSpPr>
          <p:spPr>
            <a:xfrm>
              <a:off x="979967" y="2840480"/>
              <a:ext cx="467834" cy="467834"/>
            </a:xfrm>
            <a:prstGeom prst="ellipse">
              <a:avLst/>
            </a:prstGeom>
            <a:solidFill>
              <a:schemeClr val="accent5">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a:solidFill>
                    <a:srgbClr val="1A75CF"/>
                  </a:solidFill>
                </a:rPr>
                <a:t>1</a:t>
              </a:r>
            </a:p>
          </p:txBody>
        </p:sp>
        <p:sp>
          <p:nvSpPr>
            <p:cNvPr id="12" name="Rectangle: Rounded Corners 11">
              <a:extLst>
                <a:ext uri="{FF2B5EF4-FFF2-40B4-BE49-F238E27FC236}">
                  <a16:creationId xmlns:a16="http://schemas.microsoft.com/office/drawing/2014/main" id="{EE6F4BAD-9E59-12F7-1BC1-98E2FE7A40B8}"/>
                </a:ext>
              </a:extLst>
            </p:cNvPr>
            <p:cNvSpPr/>
            <p:nvPr/>
          </p:nvSpPr>
          <p:spPr>
            <a:xfrm>
              <a:off x="1818167" y="2719794"/>
              <a:ext cx="9218428" cy="709206"/>
            </a:xfrm>
            <a:prstGeom prst="roundRect">
              <a:avLst/>
            </a:prstGeom>
            <a:solidFill>
              <a:schemeClr val="accent5">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a:solidFill>
                    <a:srgbClr val="1A75CF"/>
                  </a:solidFill>
                </a:rPr>
                <a:t>Product Improvement and Development: </a:t>
              </a:r>
              <a:r>
                <a:rPr lang="en-US" sz="1600">
                  <a:solidFill>
                    <a:srgbClr val="1A75CF"/>
                  </a:solidFill>
                </a:rPr>
                <a:t>Analyzing low-rated products and negative sentiments to identify areas for product improvement and innovation.</a:t>
              </a:r>
            </a:p>
          </p:txBody>
        </p:sp>
      </p:grpSp>
      <p:grpSp>
        <p:nvGrpSpPr>
          <p:cNvPr id="19" name="Group 18">
            <a:extLst>
              <a:ext uri="{FF2B5EF4-FFF2-40B4-BE49-F238E27FC236}">
                <a16:creationId xmlns:a16="http://schemas.microsoft.com/office/drawing/2014/main" id="{255F07CF-E11C-34FE-01B5-6F94A5A6CBF3}"/>
              </a:ext>
            </a:extLst>
          </p:cNvPr>
          <p:cNvGrpSpPr/>
          <p:nvPr/>
        </p:nvGrpSpPr>
        <p:grpSpPr>
          <a:xfrm>
            <a:off x="979967" y="2914827"/>
            <a:ext cx="10056628" cy="709206"/>
            <a:chOff x="979967" y="5021742"/>
            <a:chExt cx="10056628" cy="709206"/>
          </a:xfrm>
        </p:grpSpPr>
        <p:sp>
          <p:nvSpPr>
            <p:cNvPr id="15" name="Oval 14">
              <a:extLst>
                <a:ext uri="{FF2B5EF4-FFF2-40B4-BE49-F238E27FC236}">
                  <a16:creationId xmlns:a16="http://schemas.microsoft.com/office/drawing/2014/main" id="{743E5D31-E7D6-4982-F3EE-151E994A28DE}"/>
                </a:ext>
              </a:extLst>
            </p:cNvPr>
            <p:cNvSpPr/>
            <p:nvPr/>
          </p:nvSpPr>
          <p:spPr>
            <a:xfrm>
              <a:off x="979967" y="5142428"/>
              <a:ext cx="467834" cy="467834"/>
            </a:xfrm>
            <a:prstGeom prst="ellipse">
              <a:avLst/>
            </a:prstGeom>
            <a:solidFill>
              <a:schemeClr val="accent5">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a:solidFill>
                    <a:srgbClr val="1A75CF"/>
                  </a:solidFill>
                </a:rPr>
                <a:t>2</a:t>
              </a:r>
            </a:p>
          </p:txBody>
        </p:sp>
        <p:sp>
          <p:nvSpPr>
            <p:cNvPr id="16" name="Rectangle: Rounded Corners 15">
              <a:extLst>
                <a:ext uri="{FF2B5EF4-FFF2-40B4-BE49-F238E27FC236}">
                  <a16:creationId xmlns:a16="http://schemas.microsoft.com/office/drawing/2014/main" id="{7CCBF252-5AEE-E6D4-BF99-627B724BB984}"/>
                </a:ext>
              </a:extLst>
            </p:cNvPr>
            <p:cNvSpPr/>
            <p:nvPr/>
          </p:nvSpPr>
          <p:spPr>
            <a:xfrm>
              <a:off x="1818167" y="5021742"/>
              <a:ext cx="9218428" cy="709206"/>
            </a:xfrm>
            <a:prstGeom prst="roundRect">
              <a:avLst/>
            </a:prstGeom>
            <a:solidFill>
              <a:schemeClr val="accent5">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a:solidFill>
                    <a:srgbClr val="1A75CF"/>
                  </a:solidFill>
                </a:rPr>
                <a:t>Customer Segmentation: </a:t>
              </a:r>
              <a:r>
                <a:rPr lang="en-US" sz="1600">
                  <a:solidFill>
                    <a:srgbClr val="1A75CF"/>
                  </a:solidFill>
                </a:rPr>
                <a:t>Segmenting customers based on their review sentiments and purchasing behaviors to offer personalized recommendations and promotions.</a:t>
              </a:r>
            </a:p>
          </p:txBody>
        </p:sp>
      </p:grpSp>
      <p:grpSp>
        <p:nvGrpSpPr>
          <p:cNvPr id="9" name="Group 8">
            <a:extLst>
              <a:ext uri="{FF2B5EF4-FFF2-40B4-BE49-F238E27FC236}">
                <a16:creationId xmlns:a16="http://schemas.microsoft.com/office/drawing/2014/main" id="{9C17BCE9-D513-3D90-1B2A-62C41C7369C4}"/>
              </a:ext>
            </a:extLst>
          </p:cNvPr>
          <p:cNvGrpSpPr/>
          <p:nvPr/>
        </p:nvGrpSpPr>
        <p:grpSpPr>
          <a:xfrm>
            <a:off x="979967" y="3696080"/>
            <a:ext cx="10056628" cy="709206"/>
            <a:chOff x="979967" y="5021742"/>
            <a:chExt cx="10056628" cy="709206"/>
          </a:xfrm>
        </p:grpSpPr>
        <p:sp>
          <p:nvSpPr>
            <p:cNvPr id="20" name="Oval 19">
              <a:extLst>
                <a:ext uri="{FF2B5EF4-FFF2-40B4-BE49-F238E27FC236}">
                  <a16:creationId xmlns:a16="http://schemas.microsoft.com/office/drawing/2014/main" id="{DB721704-14DF-F7AB-CADE-0AA38B68061C}"/>
                </a:ext>
              </a:extLst>
            </p:cNvPr>
            <p:cNvSpPr/>
            <p:nvPr/>
          </p:nvSpPr>
          <p:spPr>
            <a:xfrm>
              <a:off x="979967" y="5142428"/>
              <a:ext cx="467834" cy="467834"/>
            </a:xfrm>
            <a:prstGeom prst="ellipse">
              <a:avLst/>
            </a:prstGeom>
            <a:solidFill>
              <a:schemeClr val="accent5">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a:solidFill>
                    <a:srgbClr val="1A75CF"/>
                  </a:solidFill>
                </a:rPr>
                <a:t>3</a:t>
              </a:r>
            </a:p>
          </p:txBody>
        </p:sp>
        <p:sp>
          <p:nvSpPr>
            <p:cNvPr id="21" name="Rectangle: Rounded Corners 15">
              <a:extLst>
                <a:ext uri="{FF2B5EF4-FFF2-40B4-BE49-F238E27FC236}">
                  <a16:creationId xmlns:a16="http://schemas.microsoft.com/office/drawing/2014/main" id="{925DDB3A-D270-0131-05CA-075594719F5E}"/>
                </a:ext>
              </a:extLst>
            </p:cNvPr>
            <p:cNvSpPr/>
            <p:nvPr/>
          </p:nvSpPr>
          <p:spPr>
            <a:xfrm>
              <a:off x="1818167" y="5021742"/>
              <a:ext cx="9218428" cy="709206"/>
            </a:xfrm>
            <a:prstGeom prst="roundRect">
              <a:avLst/>
            </a:prstGeom>
            <a:solidFill>
              <a:schemeClr val="accent5">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a:solidFill>
                    <a:srgbClr val="1A75CF"/>
                  </a:solidFill>
                </a:rPr>
                <a:t>Targeted Marketing Campaigns: </a:t>
              </a:r>
              <a:r>
                <a:rPr lang="en-US" sz="1600">
                  <a:solidFill>
                    <a:srgbClr val="1A75CF"/>
                  </a:solidFill>
                </a:rPr>
                <a:t>Using positive reviews and high-rated products in marketing campaigns to boost sales and brand image.</a:t>
              </a:r>
            </a:p>
          </p:txBody>
        </p:sp>
      </p:grpSp>
      <p:grpSp>
        <p:nvGrpSpPr>
          <p:cNvPr id="22" name="Group 21">
            <a:extLst>
              <a:ext uri="{FF2B5EF4-FFF2-40B4-BE49-F238E27FC236}">
                <a16:creationId xmlns:a16="http://schemas.microsoft.com/office/drawing/2014/main" id="{345D0EB8-A44F-0EFD-3317-D9AA8C685B4B}"/>
              </a:ext>
            </a:extLst>
          </p:cNvPr>
          <p:cNvGrpSpPr/>
          <p:nvPr/>
        </p:nvGrpSpPr>
        <p:grpSpPr>
          <a:xfrm>
            <a:off x="979967" y="4477333"/>
            <a:ext cx="10056628" cy="709206"/>
            <a:chOff x="979967" y="5021742"/>
            <a:chExt cx="10056628" cy="709206"/>
          </a:xfrm>
        </p:grpSpPr>
        <p:sp>
          <p:nvSpPr>
            <p:cNvPr id="23" name="Oval 22">
              <a:extLst>
                <a:ext uri="{FF2B5EF4-FFF2-40B4-BE49-F238E27FC236}">
                  <a16:creationId xmlns:a16="http://schemas.microsoft.com/office/drawing/2014/main" id="{09D93AB7-C0DD-CA08-942D-05A35BC0EE59}"/>
                </a:ext>
              </a:extLst>
            </p:cNvPr>
            <p:cNvSpPr/>
            <p:nvPr/>
          </p:nvSpPr>
          <p:spPr>
            <a:xfrm>
              <a:off x="979967" y="5142428"/>
              <a:ext cx="467834" cy="467834"/>
            </a:xfrm>
            <a:prstGeom prst="ellipse">
              <a:avLst/>
            </a:prstGeom>
            <a:solidFill>
              <a:schemeClr val="accent5">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a:solidFill>
                    <a:srgbClr val="1A75CF"/>
                  </a:solidFill>
                </a:rPr>
                <a:t>4</a:t>
              </a:r>
            </a:p>
          </p:txBody>
        </p:sp>
        <p:sp>
          <p:nvSpPr>
            <p:cNvPr id="24" name="Rectangle: Rounded Corners 15">
              <a:extLst>
                <a:ext uri="{FF2B5EF4-FFF2-40B4-BE49-F238E27FC236}">
                  <a16:creationId xmlns:a16="http://schemas.microsoft.com/office/drawing/2014/main" id="{0B84D730-AC86-A495-70A5-5DA6342B259E}"/>
                </a:ext>
              </a:extLst>
            </p:cNvPr>
            <p:cNvSpPr/>
            <p:nvPr/>
          </p:nvSpPr>
          <p:spPr>
            <a:xfrm>
              <a:off x="1818167" y="5021742"/>
              <a:ext cx="9218428" cy="709206"/>
            </a:xfrm>
            <a:prstGeom prst="roundRect">
              <a:avLst/>
            </a:prstGeom>
            <a:solidFill>
              <a:schemeClr val="accent5">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a:solidFill>
                    <a:srgbClr val="1A75CF"/>
                  </a:solidFill>
                </a:rPr>
                <a:t>Competitive Analysis: </a:t>
              </a:r>
              <a:r>
                <a:rPr lang="en-US" sz="1600">
                  <a:solidFill>
                    <a:srgbClr val="1A75CF"/>
                  </a:solidFill>
                </a:rPr>
                <a:t>Comparing sentiment and rating distributions with competitors to identify strengths and weaknesses in the market.</a:t>
              </a:r>
            </a:p>
          </p:txBody>
        </p:sp>
      </p:grpSp>
      <p:grpSp>
        <p:nvGrpSpPr>
          <p:cNvPr id="3" name="Group 2">
            <a:extLst>
              <a:ext uri="{FF2B5EF4-FFF2-40B4-BE49-F238E27FC236}">
                <a16:creationId xmlns:a16="http://schemas.microsoft.com/office/drawing/2014/main" id="{C9D47880-8BEB-D74D-2EEB-0025EF5E4DAF}"/>
              </a:ext>
            </a:extLst>
          </p:cNvPr>
          <p:cNvGrpSpPr/>
          <p:nvPr/>
        </p:nvGrpSpPr>
        <p:grpSpPr>
          <a:xfrm>
            <a:off x="979967" y="5280125"/>
            <a:ext cx="10056628" cy="709206"/>
            <a:chOff x="979967" y="5021742"/>
            <a:chExt cx="10056628" cy="709206"/>
          </a:xfrm>
        </p:grpSpPr>
        <p:sp>
          <p:nvSpPr>
            <p:cNvPr id="7" name="Oval 6">
              <a:extLst>
                <a:ext uri="{FF2B5EF4-FFF2-40B4-BE49-F238E27FC236}">
                  <a16:creationId xmlns:a16="http://schemas.microsoft.com/office/drawing/2014/main" id="{E54623B2-221F-6D13-EF11-F571B8924FF5}"/>
                </a:ext>
              </a:extLst>
            </p:cNvPr>
            <p:cNvSpPr/>
            <p:nvPr/>
          </p:nvSpPr>
          <p:spPr>
            <a:xfrm>
              <a:off x="979967" y="5142428"/>
              <a:ext cx="467834" cy="467834"/>
            </a:xfrm>
            <a:prstGeom prst="ellipse">
              <a:avLst/>
            </a:prstGeom>
            <a:solidFill>
              <a:schemeClr val="accent5">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a:solidFill>
                    <a:srgbClr val="1A75CF"/>
                  </a:solidFill>
                </a:rPr>
                <a:t>5</a:t>
              </a:r>
            </a:p>
          </p:txBody>
        </p:sp>
        <p:sp>
          <p:nvSpPr>
            <p:cNvPr id="8" name="Rectangle: Rounded Corners 15">
              <a:extLst>
                <a:ext uri="{FF2B5EF4-FFF2-40B4-BE49-F238E27FC236}">
                  <a16:creationId xmlns:a16="http://schemas.microsoft.com/office/drawing/2014/main" id="{AC22C124-68CD-6B9A-8549-CD0EC5A9C348}"/>
                </a:ext>
              </a:extLst>
            </p:cNvPr>
            <p:cNvSpPr/>
            <p:nvPr/>
          </p:nvSpPr>
          <p:spPr>
            <a:xfrm>
              <a:off x="1818167" y="5021742"/>
              <a:ext cx="9218428" cy="709206"/>
            </a:xfrm>
            <a:prstGeom prst="roundRect">
              <a:avLst/>
            </a:prstGeom>
            <a:solidFill>
              <a:schemeClr val="accent5">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a:solidFill>
                    <a:srgbClr val="1A75CF"/>
                  </a:solidFill>
                </a:rPr>
                <a:t>Model Integration to Flipkart System/App</a:t>
              </a:r>
              <a:r>
                <a:rPr lang="en-US" sz="1600">
                  <a:solidFill>
                    <a:srgbClr val="1A75CF"/>
                  </a:solidFill>
                </a:rPr>
                <a:t>: Integrate the supervised text mining model into the Flipkart system to monitor product review sentiments and facilitate proactive actions based on customer feedback.</a:t>
              </a:r>
            </a:p>
          </p:txBody>
        </p:sp>
      </p:grpSp>
    </p:spTree>
    <p:extLst>
      <p:ext uri="{BB962C8B-B14F-4D97-AF65-F5344CB8AC3E}">
        <p14:creationId xmlns:p14="http://schemas.microsoft.com/office/powerpoint/2010/main" val="23672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E53F7-5011-5404-082F-0C190895CBE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7F827DD-3739-BF17-ECB7-2DB1360A5BE3}"/>
              </a:ext>
            </a:extLst>
          </p:cNvPr>
          <p:cNvSpPr/>
          <p:nvPr/>
        </p:nvSpPr>
        <p:spPr>
          <a:xfrm>
            <a:off x="-1" y="4924424"/>
            <a:ext cx="6219826" cy="933451"/>
          </a:xfrm>
          <a:prstGeom prst="rect">
            <a:avLst/>
          </a:prstGeom>
          <a:solidFill>
            <a:srgbClr val="1A75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US" sz="2400" b="1">
                <a:solidFill>
                  <a:schemeClr val="bg1"/>
                </a:solidFill>
                <a:latin typeface="Arial Black" panose="020B0A04020102020204" pitchFamily="34" charset="0"/>
              </a:rPr>
              <a:t>Thank you!</a:t>
            </a:r>
            <a:endParaRPr kumimoji="0" lang="en-US" sz="24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AD06D0E7-8A8B-FD1E-7799-F67A00764CAA}"/>
              </a:ext>
            </a:extLst>
          </p:cNvPr>
          <p:cNvSpPr>
            <a:spLocks noGrp="1"/>
          </p:cNvSpPr>
          <p:nvPr>
            <p:ph idx="1"/>
          </p:nvPr>
        </p:nvSpPr>
        <p:spPr/>
        <p:txBody>
          <a:bodyPr/>
          <a:lstStyle/>
          <a:p>
            <a:endParaRPr lang="en-US"/>
          </a:p>
          <a:p>
            <a:endParaRPr lang="en-US"/>
          </a:p>
        </p:txBody>
      </p:sp>
      <p:sp>
        <p:nvSpPr>
          <p:cNvPr id="6" name="Title 5">
            <a:extLst>
              <a:ext uri="{FF2B5EF4-FFF2-40B4-BE49-F238E27FC236}">
                <a16:creationId xmlns:a16="http://schemas.microsoft.com/office/drawing/2014/main" id="{214AEEF3-7020-BB93-16C8-39044655DC16}"/>
              </a:ext>
            </a:extLst>
          </p:cNvPr>
          <p:cNvSpPr>
            <a:spLocks noGrp="1"/>
          </p:cNvSpPr>
          <p:nvPr>
            <p:ph type="title"/>
          </p:nvPr>
        </p:nvSpPr>
        <p:spPr/>
        <p:txBody>
          <a:bodyPr/>
          <a:lstStyle/>
          <a:p>
            <a:br>
              <a:rPr lang="en-US"/>
            </a:br>
            <a:endParaRPr lang="en-US"/>
          </a:p>
        </p:txBody>
      </p:sp>
    </p:spTree>
    <p:extLst>
      <p:ext uri="{BB962C8B-B14F-4D97-AF65-F5344CB8AC3E}">
        <p14:creationId xmlns:p14="http://schemas.microsoft.com/office/powerpoint/2010/main" val="3826669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B8D75-C52D-96E0-415A-1F968BBACD8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65704B8-B5DF-5960-2F48-8A21FE475329}"/>
              </a:ext>
            </a:extLst>
          </p:cNvPr>
          <p:cNvSpPr/>
          <p:nvPr/>
        </p:nvSpPr>
        <p:spPr>
          <a:xfrm>
            <a:off x="10524226" y="-1"/>
            <a:ext cx="1667774" cy="278861"/>
          </a:xfrm>
          <a:prstGeom prst="rect">
            <a:avLst/>
          </a:prstGeom>
          <a:solidFill>
            <a:srgbClr val="1A75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solidFill>
                  <a:prstClr val="white"/>
                </a:solidFill>
                <a:latin typeface="Calibri" panose="020F0502020204030204"/>
              </a:rPr>
              <a:t>Understanding Data</a:t>
            </a:r>
            <a:endParaRPr kumimoji="0" lang="en-US" sz="11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Slide Number Placeholder 3">
            <a:extLst>
              <a:ext uri="{FF2B5EF4-FFF2-40B4-BE49-F238E27FC236}">
                <a16:creationId xmlns:a16="http://schemas.microsoft.com/office/drawing/2014/main" id="{68E5BF39-5D42-4B19-19FD-076C9A21B0CF}"/>
              </a:ext>
            </a:extLst>
          </p:cNvPr>
          <p:cNvSpPr txBox="1">
            <a:spLocks/>
          </p:cNvSpPr>
          <p:nvPr/>
        </p:nvSpPr>
        <p:spPr>
          <a:xfrm>
            <a:off x="362309" y="6524587"/>
            <a:ext cx="401217" cy="19374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fld id="{47547CF9-5B10-D24F-A8D7-45A9778164F7}" type="slidenum">
              <a:rPr lang="uk-UA" sz="1100" smtClean="0">
                <a:latin typeface="Arial" panose="020B0604020202020204"/>
              </a:rPr>
              <a:pPr defTabSz="1219170"/>
              <a:t>3</a:t>
            </a:fld>
            <a:endParaRPr lang="uk-UA" sz="1100">
              <a:latin typeface="Arial" panose="020B0604020202020204"/>
            </a:endParaRPr>
          </a:p>
        </p:txBody>
      </p:sp>
      <p:sp>
        <p:nvSpPr>
          <p:cNvPr id="6" name="Content Placeholder 5">
            <a:extLst>
              <a:ext uri="{FF2B5EF4-FFF2-40B4-BE49-F238E27FC236}">
                <a16:creationId xmlns:a16="http://schemas.microsoft.com/office/drawing/2014/main" id="{3314FDF4-FE14-4EE5-E23C-68CB154E5CEA}"/>
              </a:ext>
            </a:extLst>
          </p:cNvPr>
          <p:cNvSpPr>
            <a:spLocks noGrp="1"/>
          </p:cNvSpPr>
          <p:nvPr>
            <p:ph idx="1"/>
          </p:nvPr>
        </p:nvSpPr>
        <p:spPr/>
        <p:txBody>
          <a:bodyPr/>
          <a:lstStyle/>
          <a:p>
            <a:endParaRPr lang="en-US"/>
          </a:p>
          <a:p>
            <a:endParaRPr lang="en-US"/>
          </a:p>
        </p:txBody>
      </p:sp>
      <p:sp>
        <p:nvSpPr>
          <p:cNvPr id="5" name="Rectangle 4">
            <a:extLst>
              <a:ext uri="{FF2B5EF4-FFF2-40B4-BE49-F238E27FC236}">
                <a16:creationId xmlns:a16="http://schemas.microsoft.com/office/drawing/2014/main" id="{C0B2EABF-D736-5CC9-3A0E-E5304014E243}"/>
              </a:ext>
            </a:extLst>
          </p:cNvPr>
          <p:cNvSpPr/>
          <p:nvPr/>
        </p:nvSpPr>
        <p:spPr>
          <a:xfrm>
            <a:off x="0" y="1097944"/>
            <a:ext cx="2743200" cy="365760"/>
          </a:xfrm>
          <a:prstGeom prst="rect">
            <a:avLst/>
          </a:prstGeom>
          <a:solidFill>
            <a:srgbClr val="1A75CF"/>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300" b="1"/>
              <a:t>KPIs in Database</a:t>
            </a:r>
          </a:p>
        </p:txBody>
      </p:sp>
      <p:graphicFrame>
        <p:nvGraphicFramePr>
          <p:cNvPr id="8" name="Table 7">
            <a:extLst>
              <a:ext uri="{FF2B5EF4-FFF2-40B4-BE49-F238E27FC236}">
                <a16:creationId xmlns:a16="http://schemas.microsoft.com/office/drawing/2014/main" id="{34E1A46D-2A9B-7FAB-2905-FA1F4524C901}"/>
              </a:ext>
            </a:extLst>
          </p:cNvPr>
          <p:cNvGraphicFramePr>
            <a:graphicFrameLocks noGrp="1"/>
          </p:cNvGraphicFramePr>
          <p:nvPr>
            <p:extLst>
              <p:ext uri="{D42A27DB-BD31-4B8C-83A1-F6EECF244321}">
                <p14:modId xmlns:p14="http://schemas.microsoft.com/office/powerpoint/2010/main" val="3911676332"/>
              </p:ext>
            </p:extLst>
          </p:nvPr>
        </p:nvGraphicFramePr>
        <p:xfrm>
          <a:off x="490731" y="1570722"/>
          <a:ext cx="11141948" cy="2743199"/>
        </p:xfrm>
        <a:graphic>
          <a:graphicData uri="http://schemas.openxmlformats.org/drawingml/2006/table">
            <a:tbl>
              <a:tblPr>
                <a:tableStyleId>{F5AB1C69-6EDB-4FF4-983F-18BD219EF322}</a:tableStyleId>
              </a:tblPr>
              <a:tblGrid>
                <a:gridCol w="2738712">
                  <a:extLst>
                    <a:ext uri="{9D8B030D-6E8A-4147-A177-3AD203B41FA5}">
                      <a16:colId xmlns:a16="http://schemas.microsoft.com/office/drawing/2014/main" val="1810812726"/>
                    </a:ext>
                  </a:extLst>
                </a:gridCol>
                <a:gridCol w="2738712">
                  <a:extLst>
                    <a:ext uri="{9D8B030D-6E8A-4147-A177-3AD203B41FA5}">
                      <a16:colId xmlns:a16="http://schemas.microsoft.com/office/drawing/2014/main" val="2920194200"/>
                    </a:ext>
                  </a:extLst>
                </a:gridCol>
                <a:gridCol w="5664524">
                  <a:extLst>
                    <a:ext uri="{9D8B030D-6E8A-4147-A177-3AD203B41FA5}">
                      <a16:colId xmlns:a16="http://schemas.microsoft.com/office/drawing/2014/main" val="2435506273"/>
                    </a:ext>
                  </a:extLst>
                </a:gridCol>
              </a:tblGrid>
              <a:tr h="455199">
                <a:tc>
                  <a:txBody>
                    <a:bodyPr/>
                    <a:lstStyle/>
                    <a:p>
                      <a:pPr algn="ctr" fontAlgn="ctr"/>
                      <a:r>
                        <a:rPr lang="en-US" sz="1400" b="1" u="none" strike="noStrike">
                          <a:solidFill>
                            <a:schemeClr val="tx1"/>
                          </a:solidFill>
                          <a:effectLst/>
                        </a:rPr>
                        <a:t>Column Name</a:t>
                      </a:r>
                      <a:endParaRPr lang="en-US" sz="1400" b="1" i="0" u="none" strike="noStrike">
                        <a:solidFill>
                          <a:schemeClr val="tx1"/>
                        </a:solidFill>
                        <a:effectLst/>
                        <a:latin typeface="Arial" panose="020B0604020202020204" pitchFamily="34" charset="0"/>
                      </a:endParaRP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40000"/>
                        <a:lumOff val="60000"/>
                      </a:schemeClr>
                    </a:solidFill>
                  </a:tcPr>
                </a:tc>
                <a:tc>
                  <a:txBody>
                    <a:bodyPr/>
                    <a:lstStyle/>
                    <a:p>
                      <a:pPr algn="ctr" fontAlgn="ctr"/>
                      <a:r>
                        <a:rPr lang="en-US" sz="1400" b="1" i="0" u="none" strike="noStrike">
                          <a:solidFill>
                            <a:schemeClr val="tx1"/>
                          </a:solidFill>
                          <a:effectLst/>
                          <a:latin typeface="+mn-lt"/>
                        </a:rPr>
                        <a:t>Column Type</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40000"/>
                        <a:lumOff val="60000"/>
                      </a:schemeClr>
                    </a:solidFill>
                  </a:tcPr>
                </a:tc>
                <a:tc>
                  <a:txBody>
                    <a:bodyPr/>
                    <a:lstStyle/>
                    <a:p>
                      <a:pPr algn="ctr" fontAlgn="ctr"/>
                      <a:r>
                        <a:rPr lang="en-US" sz="1400" b="1" u="none" strike="noStrike">
                          <a:solidFill>
                            <a:schemeClr val="tx1"/>
                          </a:solidFill>
                          <a:effectLst/>
                        </a:rPr>
                        <a:t>Details</a:t>
                      </a:r>
                      <a:endParaRPr lang="en-US" sz="1400" b="1" i="0" u="none" strike="noStrike">
                        <a:solidFill>
                          <a:schemeClr val="tx1"/>
                        </a:solidFill>
                        <a:effectLst/>
                        <a:latin typeface="Arial" panose="020B0604020202020204" pitchFamily="34" charset="0"/>
                      </a:endParaRP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767191850"/>
                  </a:ext>
                </a:extLst>
              </a:tr>
              <a:tr h="384169">
                <a:tc>
                  <a:txBody>
                    <a:bodyPr/>
                    <a:lstStyle/>
                    <a:p>
                      <a:pPr marL="171450" indent="-171450" algn="l" fontAlgn="ctr">
                        <a:buClr>
                          <a:schemeClr val="bg1"/>
                        </a:buClr>
                        <a:buFont typeface="Wingdings" panose="05000000000000000000" pitchFamily="2" charset="2"/>
                        <a:buChar char="§"/>
                      </a:pPr>
                      <a:r>
                        <a:rPr lang="en-US" sz="1200" b="0" u="none" strike="noStrike">
                          <a:solidFill>
                            <a:srgbClr val="000000"/>
                          </a:solidFill>
                          <a:effectLst/>
                          <a:latin typeface="+mn-lt"/>
                        </a:rPr>
                        <a:t>Product Name</a:t>
                      </a:r>
                      <a:endParaRPr lang="en-US" sz="1200" b="0" i="0" u="none" strike="noStrike">
                        <a:solidFill>
                          <a:srgbClr val="000000"/>
                        </a:solidFill>
                        <a:effectLst/>
                        <a:latin typeface="+mn-lt"/>
                      </a:endParaRP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indent="-171450" algn="l" fontAlgn="ctr">
                        <a:buClr>
                          <a:schemeClr val="bg1"/>
                        </a:buClr>
                        <a:buFont typeface="Wingdings" panose="05000000000000000000" pitchFamily="2" charset="2"/>
                        <a:buChar char="§"/>
                      </a:pPr>
                      <a:r>
                        <a:rPr lang="en-US" sz="1200" b="0" i="0" u="none" strike="noStrike">
                          <a:solidFill>
                            <a:srgbClr val="000000"/>
                          </a:solidFill>
                          <a:effectLst/>
                          <a:latin typeface="+mn-lt"/>
                        </a:rPr>
                        <a:t>-</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indent="-171450" algn="l" fontAlgn="ctr">
                        <a:buClr>
                          <a:schemeClr val="bg1"/>
                        </a:buClr>
                        <a:buFont typeface="Wingdings" panose="05000000000000000000" pitchFamily="2" charset="2"/>
                        <a:buChar char="§"/>
                      </a:pPr>
                      <a:r>
                        <a:rPr lang="en-US" sz="1200" b="0" i="0" u="none" strike="noStrike">
                          <a:solidFill>
                            <a:srgbClr val="000000"/>
                          </a:solidFill>
                          <a:effectLst/>
                          <a:latin typeface="+mn-lt"/>
                        </a:rPr>
                        <a:t>The name of the product along with some descriptive attributes.</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45607720"/>
                  </a:ext>
                </a:extLst>
              </a:tr>
              <a:tr h="379916">
                <a:tc>
                  <a:txBody>
                    <a:bodyPr/>
                    <a:lstStyle/>
                    <a:p>
                      <a:pPr marL="171450" indent="-171450" algn="l" fontAlgn="ctr">
                        <a:buClr>
                          <a:schemeClr val="bg1"/>
                        </a:buClr>
                        <a:buFont typeface="Wingdings" panose="05000000000000000000" pitchFamily="2" charset="2"/>
                        <a:buChar char="§"/>
                      </a:pPr>
                      <a:r>
                        <a:rPr lang="en-US" sz="1200" b="0" i="0" u="none" strike="noStrike">
                          <a:solidFill>
                            <a:srgbClr val="000000"/>
                          </a:solidFill>
                          <a:effectLst/>
                          <a:latin typeface="+mn-lt"/>
                        </a:rPr>
                        <a:t>Product Price</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indent="-171450" algn="l" fontAlgn="ctr">
                        <a:buClr>
                          <a:schemeClr val="bg1"/>
                        </a:buClr>
                        <a:buFont typeface="Wingdings" panose="05000000000000000000" pitchFamily="2" charset="2"/>
                        <a:buChar char="§"/>
                      </a:pPr>
                      <a:r>
                        <a:rPr lang="en-US" sz="1200" b="0" i="0" u="none" strike="noStrike">
                          <a:solidFill>
                            <a:srgbClr val="000000"/>
                          </a:solidFill>
                          <a:effectLst/>
                          <a:latin typeface="+mn-lt"/>
                        </a:rPr>
                        <a:t>-</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marR="0" lvl="0" indent="-171450" algn="l" defTabSz="914400" rtl="0" eaLnBrk="1" fontAlgn="ctr" latinLnBrk="0" hangingPunct="1">
                        <a:lnSpc>
                          <a:spcPct val="100000"/>
                        </a:lnSpc>
                        <a:spcBef>
                          <a:spcPts val="0"/>
                        </a:spcBef>
                        <a:spcAft>
                          <a:spcPts val="0"/>
                        </a:spcAft>
                        <a:buClr>
                          <a:schemeClr val="bg1"/>
                        </a:buClr>
                        <a:buSzTx/>
                        <a:buFont typeface="Wingdings" panose="05000000000000000000" pitchFamily="2" charset="2"/>
                        <a:buChar char="§"/>
                        <a:tabLst/>
                        <a:defRPr/>
                      </a:pPr>
                      <a:r>
                        <a:rPr lang="en-US" sz="1200" b="0" i="0" u="none" strike="noStrike">
                          <a:solidFill>
                            <a:srgbClr val="000000"/>
                          </a:solidFill>
                          <a:effectLst/>
                          <a:latin typeface="+mn-lt"/>
                        </a:rPr>
                        <a:t>The retail price of the product.</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480551322"/>
                  </a:ext>
                </a:extLst>
              </a:tr>
              <a:tr h="375663">
                <a:tc>
                  <a:txBody>
                    <a:bodyPr/>
                    <a:lstStyle/>
                    <a:p>
                      <a:pPr marL="171450" indent="-171450" algn="l" fontAlgn="ctr">
                        <a:buClr>
                          <a:schemeClr val="bg1"/>
                        </a:buClr>
                        <a:buFont typeface="Wingdings" panose="05000000000000000000" pitchFamily="2" charset="2"/>
                        <a:buChar char="§"/>
                      </a:pPr>
                      <a:r>
                        <a:rPr lang="en-US" sz="1200" b="0" i="0" u="none" strike="noStrike">
                          <a:solidFill>
                            <a:srgbClr val="000000"/>
                          </a:solidFill>
                          <a:effectLst/>
                          <a:latin typeface="+mn-lt"/>
                        </a:rPr>
                        <a:t>Rate</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indent="-171450" algn="l" fontAlgn="ctr">
                        <a:buClr>
                          <a:schemeClr val="bg1"/>
                        </a:buClr>
                        <a:buFont typeface="Wingdings" panose="05000000000000000000" pitchFamily="2" charset="2"/>
                        <a:buChar char="§"/>
                      </a:pPr>
                      <a:r>
                        <a:rPr lang="en-US" sz="1200" b="0" i="0" u="none" strike="noStrike">
                          <a:solidFill>
                            <a:srgbClr val="000000"/>
                          </a:solidFill>
                          <a:effectLst/>
                          <a:latin typeface="+mn-lt"/>
                        </a:rPr>
                        <a:t>-</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marR="0" lvl="0" indent="-171450" algn="l" defTabSz="914400" rtl="0" eaLnBrk="1" fontAlgn="ctr" latinLnBrk="0" hangingPunct="1">
                        <a:lnSpc>
                          <a:spcPct val="100000"/>
                        </a:lnSpc>
                        <a:spcBef>
                          <a:spcPts val="0"/>
                        </a:spcBef>
                        <a:spcAft>
                          <a:spcPts val="0"/>
                        </a:spcAft>
                        <a:buClr>
                          <a:schemeClr val="bg1"/>
                        </a:buClr>
                        <a:buSzTx/>
                        <a:buFont typeface="Wingdings" panose="05000000000000000000" pitchFamily="2" charset="2"/>
                        <a:buChar char="§"/>
                        <a:tabLst/>
                        <a:defRPr/>
                      </a:pPr>
                      <a:r>
                        <a:rPr kumimoji="0" lang="en-US" sz="1200" b="0" i="0" u="none" strike="noStrike" kern="1200" cap="none" spc="0" normalizeH="0" baseline="0" noProof="0">
                          <a:ln>
                            <a:noFill/>
                          </a:ln>
                          <a:solidFill>
                            <a:srgbClr val="000000"/>
                          </a:solidFill>
                          <a:effectLst/>
                          <a:uLnTx/>
                          <a:uFillTx/>
                          <a:latin typeface="+mn-lt"/>
                          <a:ea typeface="+mn-ea"/>
                          <a:cs typeface="+mn-cs"/>
                        </a:rPr>
                        <a:t>The rating given by a customer.</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4226645097"/>
                  </a:ext>
                </a:extLst>
              </a:tr>
              <a:tr h="388420">
                <a:tc>
                  <a:txBody>
                    <a:bodyPr/>
                    <a:lstStyle/>
                    <a:p>
                      <a:pPr marL="171450" indent="-171450" algn="l" fontAlgn="ctr">
                        <a:buClr>
                          <a:schemeClr val="bg1"/>
                        </a:buClr>
                        <a:buFont typeface="Wingdings" panose="05000000000000000000" pitchFamily="2" charset="2"/>
                        <a:buChar char="§"/>
                      </a:pPr>
                      <a:r>
                        <a:rPr lang="en-US" sz="1200" b="0" i="0" u="none" strike="noStrike">
                          <a:solidFill>
                            <a:srgbClr val="000000"/>
                          </a:solidFill>
                          <a:effectLst/>
                          <a:latin typeface="+mn-lt"/>
                        </a:rPr>
                        <a:t>Review</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indent="-171450" algn="l" fontAlgn="ctr">
                        <a:buClr>
                          <a:schemeClr val="bg1"/>
                        </a:buClr>
                        <a:buFont typeface="Wingdings" panose="05000000000000000000" pitchFamily="2" charset="2"/>
                        <a:buChar char="§"/>
                      </a:pPr>
                      <a:r>
                        <a:rPr lang="en-US" sz="1200" b="0" i="0" u="none" strike="noStrike">
                          <a:solidFill>
                            <a:srgbClr val="000000"/>
                          </a:solidFill>
                          <a:effectLst/>
                          <a:latin typeface="+mn-lt"/>
                        </a:rPr>
                        <a:t>Input</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marR="0" lvl="0" indent="-171450" algn="l" defTabSz="914400" rtl="0" eaLnBrk="1" fontAlgn="ctr" latinLnBrk="0" hangingPunct="1">
                        <a:lnSpc>
                          <a:spcPct val="100000"/>
                        </a:lnSpc>
                        <a:spcBef>
                          <a:spcPts val="0"/>
                        </a:spcBef>
                        <a:spcAft>
                          <a:spcPts val="0"/>
                        </a:spcAft>
                        <a:buClr>
                          <a:schemeClr val="bg1"/>
                        </a:buClr>
                        <a:buSzTx/>
                        <a:buFont typeface="Wingdings" panose="05000000000000000000" pitchFamily="2" charset="2"/>
                        <a:buChar char="§"/>
                        <a:tabLst/>
                        <a:defRPr/>
                      </a:pPr>
                      <a:r>
                        <a:rPr kumimoji="0" lang="en-US" sz="1200" b="0" i="0" u="none" strike="noStrike" kern="1200" cap="none" spc="0" normalizeH="0" baseline="0" noProof="0">
                          <a:ln>
                            <a:noFill/>
                          </a:ln>
                          <a:solidFill>
                            <a:srgbClr val="000000"/>
                          </a:solidFill>
                          <a:effectLst/>
                          <a:uLnTx/>
                          <a:uFillTx/>
                          <a:latin typeface="+mn-lt"/>
                          <a:ea typeface="+mn-ea"/>
                          <a:cs typeface="+mn-cs"/>
                        </a:rPr>
                        <a:t>A short text provided by a customer expressing their opinion about the product.</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369575772"/>
                  </a:ext>
                </a:extLst>
              </a:tr>
              <a:tr h="379916">
                <a:tc>
                  <a:txBody>
                    <a:bodyPr/>
                    <a:lstStyle/>
                    <a:p>
                      <a:pPr marL="171450" indent="-171450" algn="l" fontAlgn="ctr">
                        <a:buClr>
                          <a:schemeClr val="bg1"/>
                        </a:buClr>
                        <a:buFont typeface="Wingdings" panose="05000000000000000000" pitchFamily="2" charset="2"/>
                        <a:buChar char="§"/>
                      </a:pPr>
                      <a:r>
                        <a:rPr lang="en-US" sz="1200" b="0" u="none" strike="noStrike">
                          <a:solidFill>
                            <a:srgbClr val="000000"/>
                          </a:solidFill>
                          <a:effectLst/>
                          <a:latin typeface="+mn-lt"/>
                        </a:rPr>
                        <a:t>Summary</a:t>
                      </a:r>
                      <a:endParaRPr lang="en-US" sz="1200" b="0" i="0" u="none" strike="noStrike">
                        <a:solidFill>
                          <a:srgbClr val="000000"/>
                        </a:solidFill>
                        <a:effectLst/>
                        <a:latin typeface="+mn-lt"/>
                      </a:endParaRP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indent="-171450" algn="l" fontAlgn="ctr">
                        <a:buClr>
                          <a:schemeClr val="bg1"/>
                        </a:buClr>
                        <a:buFont typeface="Wingdings" panose="05000000000000000000" pitchFamily="2" charset="2"/>
                        <a:buChar char="§"/>
                      </a:pPr>
                      <a:r>
                        <a:rPr lang="en-US" sz="1200" b="0" i="0" u="none" strike="noStrike">
                          <a:solidFill>
                            <a:srgbClr val="000000"/>
                          </a:solidFill>
                          <a:effectLst/>
                          <a:latin typeface="+mn-lt"/>
                        </a:rPr>
                        <a:t>Input</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marR="0" lvl="0" indent="-171450" algn="l" defTabSz="914400" rtl="0" eaLnBrk="1" fontAlgn="ctr" latinLnBrk="0" hangingPunct="1">
                        <a:lnSpc>
                          <a:spcPct val="100000"/>
                        </a:lnSpc>
                        <a:spcBef>
                          <a:spcPts val="0"/>
                        </a:spcBef>
                        <a:spcAft>
                          <a:spcPts val="0"/>
                        </a:spcAft>
                        <a:buClr>
                          <a:schemeClr val="bg1"/>
                        </a:buClr>
                        <a:buSzTx/>
                        <a:buFont typeface="Wingdings" panose="05000000000000000000" pitchFamily="2" charset="2"/>
                        <a:buChar char="§"/>
                        <a:tabLst/>
                        <a:defRPr/>
                      </a:pPr>
                      <a:r>
                        <a:rPr kumimoji="0" lang="en-US" sz="1200" b="0" i="0" u="none" strike="noStrike" kern="1200" cap="none" spc="0" normalizeH="0" baseline="0" noProof="0">
                          <a:ln>
                            <a:noFill/>
                          </a:ln>
                          <a:solidFill>
                            <a:srgbClr val="000000"/>
                          </a:solidFill>
                          <a:effectLst/>
                          <a:uLnTx/>
                          <a:uFillTx/>
                          <a:latin typeface="+mn-lt"/>
                          <a:ea typeface="+mn-ea"/>
                          <a:cs typeface="+mn-cs"/>
                        </a:rPr>
                        <a:t>A brief summary of the customer's review, possibly a headline.</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798440226"/>
                  </a:ext>
                </a:extLst>
              </a:tr>
              <a:tr h="379916">
                <a:tc>
                  <a:txBody>
                    <a:bodyPr/>
                    <a:lstStyle/>
                    <a:p>
                      <a:pPr marL="171450" indent="-171450" algn="l" fontAlgn="ctr">
                        <a:buClr>
                          <a:schemeClr val="bg1"/>
                        </a:buClr>
                        <a:buFont typeface="Wingdings" panose="05000000000000000000" pitchFamily="2" charset="2"/>
                        <a:buChar char="§"/>
                      </a:pPr>
                      <a:r>
                        <a:rPr lang="en-US" sz="1200" b="1" i="0" u="none" strike="noStrike">
                          <a:solidFill>
                            <a:srgbClr val="000000"/>
                          </a:solidFill>
                          <a:effectLst/>
                          <a:latin typeface="+mn-lt"/>
                        </a:rPr>
                        <a:t>Sentiment</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indent="-171450" algn="l" fontAlgn="ctr">
                        <a:buClr>
                          <a:schemeClr val="bg1"/>
                        </a:buClr>
                        <a:buFont typeface="Wingdings" panose="05000000000000000000" pitchFamily="2" charset="2"/>
                        <a:buChar char="§"/>
                      </a:pPr>
                      <a:r>
                        <a:rPr lang="en-US" sz="1200" b="1" i="0" u="none" strike="noStrike">
                          <a:solidFill>
                            <a:srgbClr val="000000"/>
                          </a:solidFill>
                          <a:effectLst/>
                          <a:latin typeface="+mn-lt"/>
                        </a:rPr>
                        <a:t>Target </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marR="0" lvl="0" indent="-171450" algn="l" defTabSz="914400" rtl="0" eaLnBrk="1" fontAlgn="ctr" latinLnBrk="0" hangingPunct="1">
                        <a:lnSpc>
                          <a:spcPct val="100000"/>
                        </a:lnSpc>
                        <a:spcBef>
                          <a:spcPts val="0"/>
                        </a:spcBef>
                        <a:spcAft>
                          <a:spcPts val="0"/>
                        </a:spcAft>
                        <a:buClr>
                          <a:schemeClr val="bg1"/>
                        </a:buClr>
                        <a:buSzTx/>
                        <a:buFont typeface="Wingdings" panose="05000000000000000000" pitchFamily="2" charset="2"/>
                        <a:buChar char="§"/>
                        <a:tabLst/>
                        <a:defRPr/>
                      </a:pPr>
                      <a:r>
                        <a:rPr kumimoji="0" lang="en-US" sz="1200" b="1" i="0" u="none" strike="noStrike" kern="1200" cap="none" spc="0" normalizeH="0" baseline="0" noProof="0">
                          <a:ln>
                            <a:noFill/>
                          </a:ln>
                          <a:solidFill>
                            <a:srgbClr val="000000"/>
                          </a:solidFill>
                          <a:effectLst/>
                          <a:uLnTx/>
                          <a:uFillTx/>
                          <a:latin typeface="+mn-lt"/>
                          <a:ea typeface="+mn-ea"/>
                          <a:cs typeface="+mn-cs"/>
                        </a:rPr>
                        <a:t>The sentiment classification of the review, categorized by the analysis.</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483196485"/>
                  </a:ext>
                </a:extLst>
              </a:tr>
            </a:tbl>
          </a:graphicData>
        </a:graphic>
      </p:graphicFrame>
      <p:sp>
        <p:nvSpPr>
          <p:cNvPr id="14" name="Title 13">
            <a:extLst>
              <a:ext uri="{FF2B5EF4-FFF2-40B4-BE49-F238E27FC236}">
                <a16:creationId xmlns:a16="http://schemas.microsoft.com/office/drawing/2014/main" id="{4A75E405-0F6E-ED8C-CDEB-1BC993E39F43}"/>
              </a:ext>
            </a:extLst>
          </p:cNvPr>
          <p:cNvSpPr>
            <a:spLocks noGrp="1"/>
          </p:cNvSpPr>
          <p:nvPr>
            <p:ph type="title"/>
          </p:nvPr>
        </p:nvSpPr>
        <p:spPr/>
        <p:txBody>
          <a:bodyPr/>
          <a:lstStyle/>
          <a:p>
            <a:br>
              <a:rPr lang="en-US"/>
            </a:br>
            <a:endParaRPr lang="en-US"/>
          </a:p>
        </p:txBody>
      </p:sp>
      <p:sp>
        <p:nvSpPr>
          <p:cNvPr id="15" name="Title 1">
            <a:extLst>
              <a:ext uri="{FF2B5EF4-FFF2-40B4-BE49-F238E27FC236}">
                <a16:creationId xmlns:a16="http://schemas.microsoft.com/office/drawing/2014/main" id="{8C762D79-AB55-849A-D75B-F1B3223B00AD}"/>
              </a:ext>
            </a:extLst>
          </p:cNvPr>
          <p:cNvSpPr txBox="1">
            <a:spLocks/>
          </p:cNvSpPr>
          <p:nvPr/>
        </p:nvSpPr>
        <p:spPr>
          <a:xfrm>
            <a:off x="362309" y="287618"/>
            <a:ext cx="11447253" cy="7127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rgbClr val="1A75CF"/>
                </a:solidFill>
                <a:latin typeface="Arial Black" panose="020B0A04020102020204" pitchFamily="34" charset="0"/>
              </a:rPr>
              <a:t>Data points and KPIs considered in the analysis</a:t>
            </a:r>
          </a:p>
        </p:txBody>
      </p:sp>
      <p:sp>
        <p:nvSpPr>
          <p:cNvPr id="10" name="Rectangle 9">
            <a:extLst>
              <a:ext uri="{FF2B5EF4-FFF2-40B4-BE49-F238E27FC236}">
                <a16:creationId xmlns:a16="http://schemas.microsoft.com/office/drawing/2014/main" id="{35B98662-3CEC-0EE3-D60B-FA6B673627B8}"/>
              </a:ext>
            </a:extLst>
          </p:cNvPr>
          <p:cNvSpPr/>
          <p:nvPr/>
        </p:nvSpPr>
        <p:spPr>
          <a:xfrm>
            <a:off x="0" y="4422212"/>
            <a:ext cx="2743200" cy="365760"/>
          </a:xfrm>
          <a:prstGeom prst="rect">
            <a:avLst/>
          </a:prstGeom>
          <a:solidFill>
            <a:srgbClr val="1A75CF"/>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300" b="1"/>
              <a:t>Product Name &amp; Type Considered</a:t>
            </a:r>
          </a:p>
        </p:txBody>
      </p:sp>
      <p:graphicFrame>
        <p:nvGraphicFramePr>
          <p:cNvPr id="11" name="Table 10">
            <a:extLst>
              <a:ext uri="{FF2B5EF4-FFF2-40B4-BE49-F238E27FC236}">
                <a16:creationId xmlns:a16="http://schemas.microsoft.com/office/drawing/2014/main" id="{11B170DB-B777-5ADC-C2CF-1024B05CC5AB}"/>
              </a:ext>
            </a:extLst>
          </p:cNvPr>
          <p:cNvGraphicFramePr>
            <a:graphicFrameLocks noGrp="1"/>
          </p:cNvGraphicFramePr>
          <p:nvPr>
            <p:extLst>
              <p:ext uri="{D42A27DB-BD31-4B8C-83A1-F6EECF244321}">
                <p14:modId xmlns:p14="http://schemas.microsoft.com/office/powerpoint/2010/main" val="2782358887"/>
              </p:ext>
            </p:extLst>
          </p:nvPr>
        </p:nvGraphicFramePr>
        <p:xfrm>
          <a:off x="490731" y="4906414"/>
          <a:ext cx="11141946" cy="1252051"/>
        </p:xfrm>
        <a:graphic>
          <a:graphicData uri="http://schemas.openxmlformats.org/drawingml/2006/table">
            <a:tbl>
              <a:tblPr>
                <a:tableStyleId>{F5AB1C69-6EDB-4FF4-983F-18BD219EF322}</a:tableStyleId>
              </a:tblPr>
              <a:tblGrid>
                <a:gridCol w="1856991">
                  <a:extLst>
                    <a:ext uri="{9D8B030D-6E8A-4147-A177-3AD203B41FA5}">
                      <a16:colId xmlns:a16="http://schemas.microsoft.com/office/drawing/2014/main" val="1359829646"/>
                    </a:ext>
                  </a:extLst>
                </a:gridCol>
                <a:gridCol w="1856991">
                  <a:extLst>
                    <a:ext uri="{9D8B030D-6E8A-4147-A177-3AD203B41FA5}">
                      <a16:colId xmlns:a16="http://schemas.microsoft.com/office/drawing/2014/main" val="1021223006"/>
                    </a:ext>
                  </a:extLst>
                </a:gridCol>
                <a:gridCol w="1856991">
                  <a:extLst>
                    <a:ext uri="{9D8B030D-6E8A-4147-A177-3AD203B41FA5}">
                      <a16:colId xmlns:a16="http://schemas.microsoft.com/office/drawing/2014/main" val="754459658"/>
                    </a:ext>
                  </a:extLst>
                </a:gridCol>
                <a:gridCol w="1856991">
                  <a:extLst>
                    <a:ext uri="{9D8B030D-6E8A-4147-A177-3AD203B41FA5}">
                      <a16:colId xmlns:a16="http://schemas.microsoft.com/office/drawing/2014/main" val="2380694732"/>
                    </a:ext>
                  </a:extLst>
                </a:gridCol>
                <a:gridCol w="1856991">
                  <a:extLst>
                    <a:ext uri="{9D8B030D-6E8A-4147-A177-3AD203B41FA5}">
                      <a16:colId xmlns:a16="http://schemas.microsoft.com/office/drawing/2014/main" val="66441660"/>
                    </a:ext>
                  </a:extLst>
                </a:gridCol>
                <a:gridCol w="1856991">
                  <a:extLst>
                    <a:ext uri="{9D8B030D-6E8A-4147-A177-3AD203B41FA5}">
                      <a16:colId xmlns:a16="http://schemas.microsoft.com/office/drawing/2014/main" val="2463256333"/>
                    </a:ext>
                  </a:extLst>
                </a:gridCol>
              </a:tblGrid>
              <a:tr h="467432">
                <a:tc>
                  <a:txBody>
                    <a:bodyPr/>
                    <a:lstStyle/>
                    <a:p>
                      <a:pPr algn="ctr" fontAlgn="ctr"/>
                      <a:r>
                        <a:rPr lang="en-US" sz="1400" b="1" i="0" u="none" strike="noStrike">
                          <a:solidFill>
                            <a:schemeClr val="tx1"/>
                          </a:solidFill>
                          <a:effectLst/>
                          <a:latin typeface="+mn-lt"/>
                        </a:rPr>
                        <a:t>Product Type</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40000"/>
                        <a:lumOff val="60000"/>
                      </a:schemeClr>
                    </a:solidFill>
                  </a:tcPr>
                </a:tc>
                <a:tc>
                  <a:txBody>
                    <a:bodyPr/>
                    <a:lstStyle/>
                    <a:p>
                      <a:pPr algn="ctr" fontAlgn="ctr"/>
                      <a:r>
                        <a:rPr lang="en-US" sz="1400" b="1" i="0" u="none" strike="noStrike">
                          <a:solidFill>
                            <a:schemeClr val="tx1"/>
                          </a:solidFill>
                          <a:effectLst/>
                          <a:latin typeface="+mn-lt"/>
                        </a:rPr>
                        <a:t>Sandal</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40000"/>
                        <a:lumOff val="60000"/>
                      </a:schemeClr>
                    </a:solidFill>
                  </a:tcPr>
                </a:tc>
                <a:tc>
                  <a:txBody>
                    <a:bodyPr/>
                    <a:lstStyle/>
                    <a:p>
                      <a:pPr algn="ctr" fontAlgn="ctr"/>
                      <a:r>
                        <a:rPr lang="en-US" sz="1400" b="1" i="0" u="none" strike="noStrike">
                          <a:solidFill>
                            <a:schemeClr val="tx1"/>
                          </a:solidFill>
                          <a:effectLst/>
                          <a:latin typeface="+mn-lt"/>
                        </a:rPr>
                        <a:t>Cooler</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40000"/>
                        <a:lumOff val="60000"/>
                      </a:schemeClr>
                    </a:solidFill>
                  </a:tcPr>
                </a:tc>
                <a:tc>
                  <a:txBody>
                    <a:bodyPr/>
                    <a:lstStyle/>
                    <a:p>
                      <a:pPr algn="ctr" fontAlgn="ctr"/>
                      <a:r>
                        <a:rPr lang="en-US" sz="1400" b="1" i="0" u="none" strike="noStrike">
                          <a:solidFill>
                            <a:schemeClr val="tx1"/>
                          </a:solidFill>
                          <a:effectLst/>
                          <a:latin typeface="+mn-lt"/>
                        </a:rPr>
                        <a:t>Storage Drive</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40000"/>
                        <a:lumOff val="60000"/>
                      </a:schemeClr>
                    </a:solidFill>
                  </a:tcPr>
                </a:tc>
                <a:tc>
                  <a:txBody>
                    <a:bodyPr/>
                    <a:lstStyle/>
                    <a:p>
                      <a:pPr algn="ctr" fontAlgn="ctr"/>
                      <a:r>
                        <a:rPr lang="en-US" sz="1400" b="1" i="0" u="none" strike="noStrike">
                          <a:solidFill>
                            <a:schemeClr val="tx1"/>
                          </a:solidFill>
                          <a:effectLst/>
                          <a:latin typeface="+mn-lt"/>
                        </a:rPr>
                        <a:t>Home Theatre</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40000"/>
                        <a:lumOff val="60000"/>
                      </a:schemeClr>
                    </a:solidFill>
                  </a:tcPr>
                </a:tc>
                <a:tc>
                  <a:txBody>
                    <a:bodyPr/>
                    <a:lstStyle/>
                    <a:p>
                      <a:pPr algn="ctr" fontAlgn="ctr"/>
                      <a:r>
                        <a:rPr lang="en-US" sz="1400" b="1" i="0" u="none" strike="noStrike">
                          <a:solidFill>
                            <a:schemeClr val="tx1"/>
                          </a:solidFill>
                          <a:effectLst/>
                          <a:latin typeface="+mn-lt"/>
                        </a:rPr>
                        <a:t>Perfume</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591873565"/>
                  </a:ext>
                </a:extLst>
              </a:tr>
              <a:tr h="394493">
                <a:tc rowSpan="2">
                  <a:txBody>
                    <a:bodyPr/>
                    <a:lstStyle/>
                    <a:p>
                      <a:pPr marL="171450" indent="-171450" algn="ctr" fontAlgn="ctr">
                        <a:buClr>
                          <a:schemeClr val="bg1"/>
                        </a:buClr>
                        <a:buFont typeface="Wingdings" panose="05000000000000000000" pitchFamily="2" charset="2"/>
                        <a:buChar char="§"/>
                      </a:pPr>
                      <a:r>
                        <a:rPr lang="en-US" sz="1200" b="0" i="0" u="none" strike="noStrike">
                          <a:solidFill>
                            <a:srgbClr val="000000"/>
                          </a:solidFill>
                          <a:effectLst/>
                          <a:latin typeface="+mn-lt"/>
                        </a:rPr>
                        <a:t>Product Name</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indent="-171450" algn="l" fontAlgn="ctr">
                        <a:buClr>
                          <a:schemeClr val="bg1"/>
                        </a:buClr>
                        <a:buFont typeface="Wingdings" panose="05000000000000000000" pitchFamily="2" charset="2"/>
                        <a:buChar char="§"/>
                      </a:pPr>
                      <a:r>
                        <a:rPr lang="en-US" sz="1200" b="0" i="0" u="none" strike="noStrike">
                          <a:solidFill>
                            <a:srgbClr val="000000"/>
                          </a:solidFill>
                          <a:effectLst/>
                          <a:latin typeface="+mn-lt"/>
                        </a:rPr>
                        <a:t>Men's Black Sandals</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indent="-171450" algn="l" fontAlgn="ctr">
                        <a:buClr>
                          <a:schemeClr val="bg1"/>
                        </a:buClr>
                        <a:buFont typeface="Wingdings" panose="05000000000000000000" pitchFamily="2" charset="2"/>
                        <a:buChar char="§"/>
                      </a:pPr>
                      <a:r>
                        <a:rPr lang="fr-FR" sz="1200" b="0" i="0" u="none" strike="noStrike">
                          <a:solidFill>
                            <a:srgbClr val="000000"/>
                          </a:solidFill>
                          <a:effectLst/>
                          <a:latin typeface="+mn-lt"/>
                        </a:rPr>
                        <a:t>Crompton 75 L </a:t>
                      </a:r>
                      <a:r>
                        <a:rPr lang="fr-FR" sz="1200" b="0" i="0" u="none" strike="noStrike" err="1">
                          <a:solidFill>
                            <a:srgbClr val="000000"/>
                          </a:solidFill>
                          <a:effectLst/>
                          <a:latin typeface="+mn-lt"/>
                        </a:rPr>
                        <a:t>Desert</a:t>
                      </a:r>
                      <a:r>
                        <a:rPr lang="fr-FR" sz="1200" b="0" i="0" u="none" strike="noStrike">
                          <a:solidFill>
                            <a:srgbClr val="000000"/>
                          </a:solidFill>
                          <a:effectLst/>
                          <a:latin typeface="+mn-lt"/>
                        </a:rPr>
                        <a:t> Air </a:t>
                      </a:r>
                      <a:r>
                        <a:rPr lang="fr-FR" sz="1200" b="0" i="0" u="none" strike="noStrike" err="1">
                          <a:solidFill>
                            <a:srgbClr val="000000"/>
                          </a:solidFill>
                          <a:effectLst/>
                          <a:latin typeface="+mn-lt"/>
                        </a:rPr>
                        <a:t>Cooler</a:t>
                      </a:r>
                      <a:endParaRPr lang="en-US" sz="1200" b="0" i="0" u="none" strike="noStrike">
                        <a:solidFill>
                          <a:srgbClr val="000000"/>
                        </a:solidFill>
                        <a:effectLst/>
                        <a:latin typeface="+mn-lt"/>
                      </a:endParaRP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indent="-171450" algn="l" fontAlgn="ctr">
                        <a:buClr>
                          <a:schemeClr val="bg1"/>
                        </a:buClr>
                        <a:buFont typeface="Wingdings" panose="05000000000000000000" pitchFamily="2" charset="2"/>
                        <a:buChar char="§"/>
                      </a:pPr>
                      <a:r>
                        <a:rPr lang="en-US" sz="1200" b="0" i="0" u="none" strike="noStrike">
                          <a:solidFill>
                            <a:srgbClr val="000000"/>
                          </a:solidFill>
                          <a:effectLst/>
                          <a:latin typeface="+mn-lt"/>
                        </a:rPr>
                        <a:t>Seagate Portable 2 TB External Hard Disk Drive</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indent="-171450" algn="l" fontAlgn="ctr">
                        <a:buClr>
                          <a:schemeClr val="bg1"/>
                        </a:buClr>
                        <a:buFont typeface="Wingdings" panose="05000000000000000000" pitchFamily="2" charset="2"/>
                        <a:buChar char="§"/>
                      </a:pPr>
                      <a:r>
                        <a:rPr lang="en-US" sz="1200" b="0" i="0" u="none" strike="noStrike">
                          <a:solidFill>
                            <a:srgbClr val="000000"/>
                          </a:solidFill>
                          <a:effectLst/>
                          <a:latin typeface="+mn-lt"/>
                        </a:rPr>
                        <a:t>PHILIPS Convertible 80 W Bluetooth Home Theatre</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indent="-171450" algn="l" fontAlgn="ctr">
                        <a:buClr>
                          <a:schemeClr val="bg1"/>
                        </a:buClr>
                        <a:buFont typeface="Wingdings" panose="05000000000000000000" pitchFamily="2" charset="2"/>
                        <a:buChar char="§"/>
                      </a:pPr>
                      <a:r>
                        <a:rPr lang="en-US" sz="1200" b="0" i="0" u="none" strike="noStrike">
                          <a:solidFill>
                            <a:srgbClr val="000000"/>
                          </a:solidFill>
                          <a:effectLst/>
                          <a:latin typeface="+mn-lt"/>
                        </a:rPr>
                        <a:t>Bella Vita Unisex 4x20ml</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96868768"/>
                  </a:ext>
                </a:extLst>
              </a:tr>
              <a:tr h="390126">
                <a:tc vMerge="1">
                  <a:txBody>
                    <a:bodyPr/>
                    <a:lstStyle/>
                    <a:p>
                      <a:pPr marL="171450" indent="-171450" algn="l" fontAlgn="ctr">
                        <a:buClr>
                          <a:schemeClr val="bg1"/>
                        </a:buClr>
                        <a:buFont typeface="Wingdings" panose="05000000000000000000" pitchFamily="2" charset="2"/>
                        <a:buChar char="§"/>
                      </a:pPr>
                      <a:endParaRPr lang="en-US" sz="1100" b="0" i="0" u="none" strike="noStrike">
                        <a:solidFill>
                          <a:srgbClr val="000000"/>
                        </a:solidFill>
                        <a:effectLst/>
                        <a:latin typeface="+mn-lt"/>
                      </a:endParaRP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indent="-171450" algn="l" fontAlgn="ctr">
                        <a:buClr>
                          <a:schemeClr val="bg1"/>
                        </a:buClr>
                        <a:buFont typeface="Wingdings" panose="05000000000000000000" pitchFamily="2" charset="2"/>
                        <a:buChar char="§"/>
                      </a:pPr>
                      <a:r>
                        <a:rPr lang="en-US" sz="1200" b="0" i="0" u="none" strike="noStrike">
                          <a:solidFill>
                            <a:srgbClr val="000000"/>
                          </a:solidFill>
                          <a:effectLst/>
                          <a:latin typeface="+mn-lt"/>
                        </a:rPr>
                        <a:t>Grey Clogs Sandals</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indent="-171450" algn="l" fontAlgn="ctr">
                        <a:buClr>
                          <a:schemeClr val="bg1"/>
                        </a:buClr>
                        <a:buFont typeface="Wingdings" panose="05000000000000000000" pitchFamily="2" charset="2"/>
                        <a:buChar char="§"/>
                      </a:pPr>
                      <a:r>
                        <a:rPr lang="en-US" sz="1200" b="0" i="0" u="none" strike="noStrike">
                          <a:solidFill>
                            <a:srgbClr val="000000"/>
                          </a:solidFill>
                          <a:effectLst/>
                          <a:latin typeface="+mn-lt"/>
                        </a:rPr>
                        <a:t>MAHARAJA WHITELINE 65 L Desert Air Cooler</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indent="-171450" algn="l" fontAlgn="ctr">
                        <a:buClr>
                          <a:schemeClr val="bg1"/>
                        </a:buClr>
                        <a:buFont typeface="Wingdings" panose="05000000000000000000" pitchFamily="2" charset="2"/>
                        <a:buChar char="§"/>
                      </a:pPr>
                      <a:r>
                        <a:rPr lang="en-US" sz="1200" b="0" i="0" u="none" strike="noStrike">
                          <a:solidFill>
                            <a:srgbClr val="000000"/>
                          </a:solidFill>
                          <a:effectLst/>
                          <a:latin typeface="+mn-lt"/>
                        </a:rPr>
                        <a:t>Seagate Portable 1 TB External Hard Disk Drive</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indent="-171450" algn="l" fontAlgn="ctr">
                        <a:buClr>
                          <a:schemeClr val="bg1"/>
                        </a:buClr>
                        <a:buFont typeface="Wingdings" panose="05000000000000000000" pitchFamily="2" charset="2"/>
                        <a:buChar char="§"/>
                      </a:pPr>
                      <a:r>
                        <a:rPr lang="en-US" sz="1200" b="0" i="0" u="none" strike="noStrike">
                          <a:solidFill>
                            <a:srgbClr val="000000"/>
                          </a:solidFill>
                          <a:effectLst/>
                          <a:latin typeface="+mn-lt"/>
                        </a:rPr>
                        <a:t>I </a:t>
                      </a:r>
                      <a:r>
                        <a:rPr lang="en-US" sz="1200" b="0" i="0" u="none" strike="noStrike" err="1">
                          <a:solidFill>
                            <a:srgbClr val="000000"/>
                          </a:solidFill>
                          <a:effectLst/>
                          <a:latin typeface="+mn-lt"/>
                        </a:rPr>
                        <a:t>Kall</a:t>
                      </a:r>
                      <a:r>
                        <a:rPr lang="en-US" sz="1200" b="0" i="0" u="none" strike="noStrike">
                          <a:solidFill>
                            <a:srgbClr val="000000"/>
                          </a:solidFill>
                          <a:effectLst/>
                          <a:latin typeface="+mn-lt"/>
                        </a:rPr>
                        <a:t> IK22 40 W Bluetooth Home Theatre</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171450" indent="-171450" algn="l" fontAlgn="ctr">
                        <a:buClr>
                          <a:schemeClr val="bg1"/>
                        </a:buClr>
                        <a:buFont typeface="Wingdings" panose="05000000000000000000" pitchFamily="2" charset="2"/>
                        <a:buChar char="§"/>
                      </a:pPr>
                      <a:r>
                        <a:rPr lang="en-US" sz="1200" b="0" i="0" u="none" strike="noStrike">
                          <a:solidFill>
                            <a:srgbClr val="000000"/>
                          </a:solidFill>
                          <a:effectLst/>
                          <a:latin typeface="+mn-lt"/>
                        </a:rPr>
                        <a:t>ENVY Men 60ml</a:t>
                      </a:r>
                    </a:p>
                  </a:txBody>
                  <a:tcPr marL="5253" marR="5253" marT="5253"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481851359"/>
                  </a:ext>
                </a:extLst>
              </a:tr>
            </a:tbl>
          </a:graphicData>
        </a:graphic>
      </p:graphicFrame>
    </p:spTree>
    <p:extLst>
      <p:ext uri="{BB962C8B-B14F-4D97-AF65-F5344CB8AC3E}">
        <p14:creationId xmlns:p14="http://schemas.microsoft.com/office/powerpoint/2010/main" val="3329368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E53F7-5011-5404-082F-0C190895CBE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7F827DD-3739-BF17-ECB7-2DB1360A5BE3}"/>
              </a:ext>
            </a:extLst>
          </p:cNvPr>
          <p:cNvSpPr/>
          <p:nvPr/>
        </p:nvSpPr>
        <p:spPr>
          <a:xfrm>
            <a:off x="-2" y="4924424"/>
            <a:ext cx="6217920" cy="933451"/>
          </a:xfrm>
          <a:prstGeom prst="rect">
            <a:avLst/>
          </a:prstGeom>
          <a:solidFill>
            <a:srgbClr val="1A75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US" sz="2000" b="1">
                <a:solidFill>
                  <a:schemeClr val="bg1"/>
                </a:solidFill>
                <a:latin typeface="Arial Black" panose="020B0A04020102020204" pitchFamily="34" charset="0"/>
              </a:rPr>
              <a:t>Men's Black Sandals</a:t>
            </a:r>
            <a:endParaRPr kumimoji="0" lang="en-US" sz="20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AD06D0E7-8A8B-FD1E-7799-F67A00764CAA}"/>
              </a:ext>
            </a:extLst>
          </p:cNvPr>
          <p:cNvSpPr>
            <a:spLocks noGrp="1"/>
          </p:cNvSpPr>
          <p:nvPr>
            <p:ph idx="1"/>
          </p:nvPr>
        </p:nvSpPr>
        <p:spPr/>
        <p:txBody>
          <a:bodyPr/>
          <a:lstStyle/>
          <a:p>
            <a:endParaRPr lang="en-US"/>
          </a:p>
          <a:p>
            <a:endParaRPr lang="en-US"/>
          </a:p>
        </p:txBody>
      </p:sp>
      <p:sp>
        <p:nvSpPr>
          <p:cNvPr id="6" name="Title 5">
            <a:extLst>
              <a:ext uri="{FF2B5EF4-FFF2-40B4-BE49-F238E27FC236}">
                <a16:creationId xmlns:a16="http://schemas.microsoft.com/office/drawing/2014/main" id="{214AEEF3-7020-BB93-16C8-39044655DC16}"/>
              </a:ext>
            </a:extLst>
          </p:cNvPr>
          <p:cNvSpPr>
            <a:spLocks noGrp="1"/>
          </p:cNvSpPr>
          <p:nvPr>
            <p:ph type="title"/>
          </p:nvPr>
        </p:nvSpPr>
        <p:spPr/>
        <p:txBody>
          <a:bodyPr/>
          <a:lstStyle/>
          <a:p>
            <a:br>
              <a:rPr lang="en-US"/>
            </a:br>
            <a:endParaRPr lang="en-US"/>
          </a:p>
        </p:txBody>
      </p:sp>
      <p:pic>
        <p:nvPicPr>
          <p:cNvPr id="2" name="Picture 2" descr="Flipkart Logo and symbol, meaning, history, PNG">
            <a:extLst>
              <a:ext uri="{FF2B5EF4-FFF2-40B4-BE49-F238E27FC236}">
                <a16:creationId xmlns:a16="http://schemas.microsoft.com/office/drawing/2014/main" id="{DE50F685-03DD-DC15-3DAE-84E0BE38D302}"/>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a:off x="2704036" y="973527"/>
            <a:ext cx="6783928" cy="3815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1957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1100B6-3A98-B561-620A-34CEDF35914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D899301-B7A1-B653-4E5F-5672E63B93F9}"/>
              </a:ext>
            </a:extLst>
          </p:cNvPr>
          <p:cNvSpPr/>
          <p:nvPr/>
        </p:nvSpPr>
        <p:spPr>
          <a:xfrm>
            <a:off x="10524226" y="-1"/>
            <a:ext cx="1667774" cy="278861"/>
          </a:xfrm>
          <a:prstGeom prst="rect">
            <a:avLst/>
          </a:prstGeom>
          <a:solidFill>
            <a:srgbClr val="1A75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solidFill>
                <a:effectLst/>
                <a:uLnTx/>
                <a:uFillTx/>
                <a:latin typeface="Calibri" panose="020F0502020204030204"/>
                <a:ea typeface="+mn-ea"/>
                <a:cs typeface="+mn-cs"/>
              </a:rPr>
              <a:t>Un</a:t>
            </a:r>
            <a:r>
              <a:rPr lang="en-US" sz="1100">
                <a:solidFill>
                  <a:prstClr val="white"/>
                </a:solidFill>
                <a:latin typeface="Calibri" panose="020F0502020204030204"/>
              </a:rPr>
              <a:t>s</a:t>
            </a:r>
            <a:r>
              <a:rPr kumimoji="0" lang="en-US" sz="1100" b="0" i="0" u="none" strike="noStrike" kern="1200" cap="none" spc="0" normalizeH="0" baseline="0" noProof="0" err="1">
                <a:ln>
                  <a:noFill/>
                </a:ln>
                <a:solidFill>
                  <a:prstClr val="white"/>
                </a:solidFill>
                <a:effectLst/>
                <a:uLnTx/>
                <a:uFillTx/>
                <a:latin typeface="Calibri" panose="020F0502020204030204"/>
                <a:ea typeface="+mn-ea"/>
                <a:cs typeface="+mn-cs"/>
              </a:rPr>
              <a:t>upervised</a:t>
            </a:r>
            <a:r>
              <a:rPr kumimoji="0" lang="en-US" sz="1100" b="0" i="0" u="none" strike="noStrike" kern="1200" cap="none" spc="0" normalizeH="0" baseline="0" noProof="0">
                <a:ln>
                  <a:noFill/>
                </a:ln>
                <a:solidFill>
                  <a:prstClr val="white"/>
                </a:solidFill>
                <a:effectLst/>
                <a:uLnTx/>
                <a:uFillTx/>
                <a:latin typeface="Calibri" panose="020F0502020204030204"/>
                <a:ea typeface="+mn-ea"/>
                <a:cs typeface="+mn-cs"/>
              </a:rPr>
              <a:t> Modeling </a:t>
            </a:r>
          </a:p>
        </p:txBody>
      </p:sp>
      <p:sp>
        <p:nvSpPr>
          <p:cNvPr id="34" name="Slide Number Placeholder 3">
            <a:extLst>
              <a:ext uri="{FF2B5EF4-FFF2-40B4-BE49-F238E27FC236}">
                <a16:creationId xmlns:a16="http://schemas.microsoft.com/office/drawing/2014/main" id="{9306275C-C886-6359-2E94-823B617E0218}"/>
              </a:ext>
            </a:extLst>
          </p:cNvPr>
          <p:cNvSpPr txBox="1">
            <a:spLocks/>
          </p:cNvSpPr>
          <p:nvPr/>
        </p:nvSpPr>
        <p:spPr>
          <a:xfrm>
            <a:off x="362309" y="6524587"/>
            <a:ext cx="401217" cy="19374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fld id="{47547CF9-5B10-D24F-A8D7-45A9778164F7}" type="slidenum">
              <a:rPr lang="uk-UA" sz="1100" smtClean="0">
                <a:latin typeface="Arial" panose="020B0604020202020204"/>
              </a:rPr>
              <a:pPr defTabSz="1219170"/>
              <a:t>5</a:t>
            </a:fld>
            <a:endParaRPr lang="uk-UA" sz="1100">
              <a:latin typeface="Arial" panose="020B0604020202020204"/>
            </a:endParaRPr>
          </a:p>
        </p:txBody>
      </p:sp>
      <p:sp>
        <p:nvSpPr>
          <p:cNvPr id="11" name="Title 10">
            <a:extLst>
              <a:ext uri="{FF2B5EF4-FFF2-40B4-BE49-F238E27FC236}">
                <a16:creationId xmlns:a16="http://schemas.microsoft.com/office/drawing/2014/main" id="{2953EC33-B343-A093-4AFC-1F260F2F9490}"/>
              </a:ext>
            </a:extLst>
          </p:cNvPr>
          <p:cNvSpPr>
            <a:spLocks noGrp="1"/>
          </p:cNvSpPr>
          <p:nvPr>
            <p:ph type="title"/>
          </p:nvPr>
        </p:nvSpPr>
        <p:spPr/>
        <p:txBody>
          <a:bodyPr/>
          <a:lstStyle/>
          <a:p>
            <a:br>
              <a:rPr lang="en-US"/>
            </a:br>
            <a:endParaRPr lang="en-US"/>
          </a:p>
        </p:txBody>
      </p:sp>
      <p:sp>
        <p:nvSpPr>
          <p:cNvPr id="12" name="Title 1">
            <a:extLst>
              <a:ext uri="{FF2B5EF4-FFF2-40B4-BE49-F238E27FC236}">
                <a16:creationId xmlns:a16="http://schemas.microsoft.com/office/drawing/2014/main" id="{2D300C8E-6B07-28D3-FD87-7DBD1A32778B}"/>
              </a:ext>
            </a:extLst>
          </p:cNvPr>
          <p:cNvSpPr txBox="1">
            <a:spLocks/>
          </p:cNvSpPr>
          <p:nvPr/>
        </p:nvSpPr>
        <p:spPr>
          <a:xfrm>
            <a:off x="362309" y="287618"/>
            <a:ext cx="11447253" cy="7127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900" b="1">
                <a:solidFill>
                  <a:srgbClr val="1A75CF"/>
                </a:solidFill>
                <a:latin typeface="Arial Black" panose="020B0A04020102020204" pitchFamily="34" charset="0"/>
              </a:rPr>
              <a:t>Men's Black Sandals: Both supervised and unsupervised models were utilized to extract significant insights from customer reviews.</a:t>
            </a:r>
          </a:p>
        </p:txBody>
      </p:sp>
      <p:sp>
        <p:nvSpPr>
          <p:cNvPr id="5" name="Content Placeholder 4">
            <a:extLst>
              <a:ext uri="{FF2B5EF4-FFF2-40B4-BE49-F238E27FC236}">
                <a16:creationId xmlns:a16="http://schemas.microsoft.com/office/drawing/2014/main" id="{780584A7-91D8-901D-1A9A-D61891855B82}"/>
              </a:ext>
            </a:extLst>
          </p:cNvPr>
          <p:cNvSpPr>
            <a:spLocks noGrp="1"/>
          </p:cNvSpPr>
          <p:nvPr>
            <p:ph idx="1"/>
          </p:nvPr>
        </p:nvSpPr>
        <p:spPr>
          <a:xfrm>
            <a:off x="-3121057" y="-1935949"/>
            <a:ext cx="6027886" cy="1666442"/>
          </a:xfrm>
        </p:spPr>
        <p:txBody>
          <a:bodyPr/>
          <a:lstStyle/>
          <a:p>
            <a:endParaRPr lang="en-US"/>
          </a:p>
          <a:p>
            <a:endParaRPr lang="en-US"/>
          </a:p>
        </p:txBody>
      </p:sp>
      <p:pic>
        <p:nvPicPr>
          <p:cNvPr id="10" name="Picture 9">
            <a:extLst>
              <a:ext uri="{FF2B5EF4-FFF2-40B4-BE49-F238E27FC236}">
                <a16:creationId xmlns:a16="http://schemas.microsoft.com/office/drawing/2014/main" id="{E1D34D23-AC32-FA0C-85EB-4E32E91EF437}"/>
              </a:ext>
            </a:extLst>
          </p:cNvPr>
          <p:cNvPicPr>
            <a:picLocks noChangeAspect="1"/>
          </p:cNvPicPr>
          <p:nvPr/>
        </p:nvPicPr>
        <p:blipFill rotWithShape="1">
          <a:blip r:embed="rId3">
            <a:clrChange>
              <a:clrFrom>
                <a:srgbClr val="F8F8F8"/>
              </a:clrFrom>
              <a:clrTo>
                <a:srgbClr val="F8F8F8">
                  <a:alpha val="0"/>
                </a:srgbClr>
              </a:clrTo>
            </a:clrChange>
          </a:blip>
          <a:srcRect t="1670" r="4227"/>
          <a:stretch/>
        </p:blipFill>
        <p:spPr>
          <a:xfrm>
            <a:off x="485396" y="1249303"/>
            <a:ext cx="5161112" cy="5107708"/>
          </a:xfrm>
          <a:prstGeom prst="rect">
            <a:avLst/>
          </a:prstGeom>
        </p:spPr>
      </p:pic>
      <p:sp>
        <p:nvSpPr>
          <p:cNvPr id="13" name="TextBox 12">
            <a:extLst>
              <a:ext uri="{FF2B5EF4-FFF2-40B4-BE49-F238E27FC236}">
                <a16:creationId xmlns:a16="http://schemas.microsoft.com/office/drawing/2014/main" id="{B63E4228-8A3A-C6C6-9E9F-AF0480237A8C}"/>
              </a:ext>
            </a:extLst>
          </p:cNvPr>
          <p:cNvSpPr txBox="1"/>
          <p:nvPr/>
        </p:nvSpPr>
        <p:spPr>
          <a:xfrm>
            <a:off x="944622" y="951500"/>
            <a:ext cx="4808478" cy="276999"/>
          </a:xfrm>
          <a:prstGeom prst="rect">
            <a:avLst/>
          </a:prstGeom>
          <a:noFill/>
        </p:spPr>
        <p:txBody>
          <a:bodyPr wrap="square" rtlCol="0">
            <a:spAutoFit/>
          </a:bodyPr>
          <a:lstStyle/>
          <a:p>
            <a:pPr algn="ctr"/>
            <a:r>
              <a:rPr lang="en-US" sz="1200" u="sng">
                <a:solidFill>
                  <a:srgbClr val="1A75CF"/>
                </a:solidFill>
              </a:rPr>
              <a:t>Complete Flow Diagram with Supervised and Unsupervised model</a:t>
            </a:r>
          </a:p>
        </p:txBody>
      </p:sp>
      <p:sp>
        <p:nvSpPr>
          <p:cNvPr id="14" name="Rectangle: Rounded Corners 13">
            <a:extLst>
              <a:ext uri="{FF2B5EF4-FFF2-40B4-BE49-F238E27FC236}">
                <a16:creationId xmlns:a16="http://schemas.microsoft.com/office/drawing/2014/main" id="{D15E627A-B1BC-B8D8-475E-CB28FD47A84B}"/>
              </a:ext>
            </a:extLst>
          </p:cNvPr>
          <p:cNvSpPr/>
          <p:nvPr/>
        </p:nvSpPr>
        <p:spPr>
          <a:xfrm>
            <a:off x="2009775" y="1230253"/>
            <a:ext cx="3028949" cy="1600233"/>
          </a:xfrm>
          <a:prstGeom prst="roundRect">
            <a:avLst/>
          </a:prstGeom>
          <a:noFill/>
          <a:ln w="19050">
            <a:solidFill>
              <a:schemeClr val="accent5"/>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descr="Arrow: Slight curve with solid fill">
            <a:extLst>
              <a:ext uri="{FF2B5EF4-FFF2-40B4-BE49-F238E27FC236}">
                <a16:creationId xmlns:a16="http://schemas.microsoft.com/office/drawing/2014/main" id="{C4247922-B3B0-C77C-B944-C2ED5F32C7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34029" y="2740043"/>
            <a:ext cx="914400" cy="914400"/>
          </a:xfrm>
          <a:prstGeom prst="rect">
            <a:avLst/>
          </a:prstGeom>
        </p:spPr>
      </p:pic>
      <p:sp>
        <p:nvSpPr>
          <p:cNvPr id="21" name="TextBox 20">
            <a:extLst>
              <a:ext uri="{FF2B5EF4-FFF2-40B4-BE49-F238E27FC236}">
                <a16:creationId xmlns:a16="http://schemas.microsoft.com/office/drawing/2014/main" id="{67A03B5A-136F-9D49-2F15-6AD5B2C51865}"/>
              </a:ext>
            </a:extLst>
          </p:cNvPr>
          <p:cNvSpPr txBox="1"/>
          <p:nvPr/>
        </p:nvSpPr>
        <p:spPr>
          <a:xfrm>
            <a:off x="6438902" y="933550"/>
            <a:ext cx="4808478" cy="276999"/>
          </a:xfrm>
          <a:prstGeom prst="rect">
            <a:avLst/>
          </a:prstGeom>
          <a:noFill/>
        </p:spPr>
        <p:txBody>
          <a:bodyPr wrap="square" rtlCol="0">
            <a:spAutoFit/>
          </a:bodyPr>
          <a:lstStyle/>
          <a:p>
            <a:pPr algn="ctr"/>
            <a:r>
              <a:rPr lang="en-US" sz="1200" u="sng">
                <a:solidFill>
                  <a:srgbClr val="1A75CF"/>
                </a:solidFill>
              </a:rPr>
              <a:t>Segment of Flow Diagram with </a:t>
            </a:r>
            <a:r>
              <a:rPr lang="en-US" sz="1200" u="sng" err="1">
                <a:solidFill>
                  <a:srgbClr val="1A75CF"/>
                </a:solidFill>
              </a:rPr>
              <a:t>Unupervised</a:t>
            </a:r>
            <a:r>
              <a:rPr lang="en-US" sz="1200" u="sng">
                <a:solidFill>
                  <a:srgbClr val="1A75CF"/>
                </a:solidFill>
              </a:rPr>
              <a:t> model</a:t>
            </a:r>
          </a:p>
        </p:txBody>
      </p:sp>
      <p:pic>
        <p:nvPicPr>
          <p:cNvPr id="6" name="Picture 5">
            <a:extLst>
              <a:ext uri="{FF2B5EF4-FFF2-40B4-BE49-F238E27FC236}">
                <a16:creationId xmlns:a16="http://schemas.microsoft.com/office/drawing/2014/main" id="{FEF9646D-6A3B-82E5-04C2-7320409A55FA}"/>
              </a:ext>
            </a:extLst>
          </p:cNvPr>
          <p:cNvPicPr>
            <a:picLocks noChangeAspect="1"/>
          </p:cNvPicPr>
          <p:nvPr/>
        </p:nvPicPr>
        <p:blipFill>
          <a:blip r:embed="rId6">
            <a:clrChange>
              <a:clrFrom>
                <a:srgbClr val="F8F8F8"/>
              </a:clrFrom>
              <a:clrTo>
                <a:srgbClr val="F8F8F8">
                  <a:alpha val="0"/>
                </a:srgbClr>
              </a:clrTo>
            </a:clrChange>
          </a:blip>
          <a:stretch>
            <a:fillRect/>
          </a:stretch>
        </p:blipFill>
        <p:spPr>
          <a:xfrm>
            <a:off x="6731011" y="1386649"/>
            <a:ext cx="5178158" cy="4337875"/>
          </a:xfrm>
          <a:prstGeom prst="rect">
            <a:avLst/>
          </a:prstGeom>
        </p:spPr>
      </p:pic>
    </p:spTree>
    <p:extLst>
      <p:ext uri="{BB962C8B-B14F-4D97-AF65-F5344CB8AC3E}">
        <p14:creationId xmlns:p14="http://schemas.microsoft.com/office/powerpoint/2010/main" val="2308211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1100B6-3A98-B561-620A-34CEDF35914E}"/>
            </a:ext>
          </a:extLst>
        </p:cNvPr>
        <p:cNvGrpSpPr/>
        <p:nvPr/>
      </p:nvGrpSpPr>
      <p:grpSpPr>
        <a:xfrm>
          <a:off x="0" y="0"/>
          <a:ext cx="0" cy="0"/>
          <a:chOff x="0" y="0"/>
          <a:chExt cx="0" cy="0"/>
        </a:xfrm>
      </p:grpSpPr>
      <p:sp>
        <p:nvSpPr>
          <p:cNvPr id="20" name="Rectangle 19">
            <a:extLst>
              <a:ext uri="{FF2B5EF4-FFF2-40B4-BE49-F238E27FC236}">
                <a16:creationId xmlns:a16="http://schemas.microsoft.com/office/drawing/2014/main" id="{387225AA-C787-D774-2D14-A94913EF5BAD}"/>
              </a:ext>
            </a:extLst>
          </p:cNvPr>
          <p:cNvSpPr/>
          <p:nvPr/>
        </p:nvSpPr>
        <p:spPr>
          <a:xfrm>
            <a:off x="933451" y="1027238"/>
            <a:ext cx="10782294" cy="1600201"/>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D899301-B7A1-B653-4E5F-5672E63B93F9}"/>
              </a:ext>
            </a:extLst>
          </p:cNvPr>
          <p:cNvSpPr/>
          <p:nvPr/>
        </p:nvSpPr>
        <p:spPr>
          <a:xfrm>
            <a:off x="10524226" y="-1"/>
            <a:ext cx="1667774" cy="278861"/>
          </a:xfrm>
          <a:prstGeom prst="rect">
            <a:avLst/>
          </a:prstGeom>
          <a:solidFill>
            <a:srgbClr val="1A75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solidFill>
                  <a:prstClr val="white"/>
                </a:solidFill>
                <a:latin typeface="Calibri" panose="020F0502020204030204"/>
              </a:rPr>
              <a:t>U</a:t>
            </a:r>
            <a:r>
              <a:rPr kumimoji="0" lang="en-US" sz="1100" b="0" i="0" u="none" strike="noStrike" kern="1200" cap="none" spc="0" normalizeH="0" baseline="0" noProof="0" err="1">
                <a:ln>
                  <a:noFill/>
                </a:ln>
                <a:solidFill>
                  <a:prstClr val="white"/>
                </a:solidFill>
                <a:effectLst/>
                <a:uLnTx/>
                <a:uFillTx/>
                <a:latin typeface="Calibri" panose="020F0502020204030204"/>
                <a:ea typeface="+mn-ea"/>
                <a:cs typeface="+mn-cs"/>
              </a:rPr>
              <a:t>nsupervised</a:t>
            </a:r>
            <a:r>
              <a:rPr kumimoji="0" lang="en-US" sz="1100" b="0" i="0" u="none" strike="noStrike" kern="1200" cap="none" spc="0" normalizeH="0" baseline="0" noProof="0">
                <a:ln>
                  <a:noFill/>
                </a:ln>
                <a:solidFill>
                  <a:prstClr val="white"/>
                </a:solidFill>
                <a:effectLst/>
                <a:uLnTx/>
                <a:uFillTx/>
                <a:latin typeface="Calibri" panose="020F0502020204030204"/>
                <a:ea typeface="+mn-ea"/>
                <a:cs typeface="+mn-cs"/>
              </a:rPr>
              <a:t> Modeling </a:t>
            </a:r>
          </a:p>
        </p:txBody>
      </p:sp>
      <p:sp>
        <p:nvSpPr>
          <p:cNvPr id="34" name="Slide Number Placeholder 3">
            <a:extLst>
              <a:ext uri="{FF2B5EF4-FFF2-40B4-BE49-F238E27FC236}">
                <a16:creationId xmlns:a16="http://schemas.microsoft.com/office/drawing/2014/main" id="{9306275C-C886-6359-2E94-823B617E0218}"/>
              </a:ext>
            </a:extLst>
          </p:cNvPr>
          <p:cNvSpPr txBox="1">
            <a:spLocks/>
          </p:cNvSpPr>
          <p:nvPr/>
        </p:nvSpPr>
        <p:spPr>
          <a:xfrm>
            <a:off x="362309" y="6524587"/>
            <a:ext cx="401217" cy="19374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fld id="{47547CF9-5B10-D24F-A8D7-45A9778164F7}" type="slidenum">
              <a:rPr lang="uk-UA" sz="1100" smtClean="0">
                <a:latin typeface="Arial" panose="020B0604020202020204"/>
              </a:rPr>
              <a:pPr defTabSz="1219170"/>
              <a:t>6</a:t>
            </a:fld>
            <a:endParaRPr lang="uk-UA" sz="1100">
              <a:latin typeface="Arial" panose="020B0604020202020204"/>
            </a:endParaRPr>
          </a:p>
        </p:txBody>
      </p:sp>
      <p:sp>
        <p:nvSpPr>
          <p:cNvPr id="11" name="Title 10">
            <a:extLst>
              <a:ext uri="{FF2B5EF4-FFF2-40B4-BE49-F238E27FC236}">
                <a16:creationId xmlns:a16="http://schemas.microsoft.com/office/drawing/2014/main" id="{2953EC33-B343-A093-4AFC-1F260F2F9490}"/>
              </a:ext>
            </a:extLst>
          </p:cNvPr>
          <p:cNvSpPr>
            <a:spLocks noGrp="1"/>
          </p:cNvSpPr>
          <p:nvPr>
            <p:ph type="title"/>
          </p:nvPr>
        </p:nvSpPr>
        <p:spPr/>
        <p:txBody>
          <a:bodyPr/>
          <a:lstStyle/>
          <a:p>
            <a:br>
              <a:rPr lang="en-US"/>
            </a:br>
            <a:endParaRPr lang="en-US"/>
          </a:p>
        </p:txBody>
      </p:sp>
      <p:sp>
        <p:nvSpPr>
          <p:cNvPr id="12" name="Title 1">
            <a:extLst>
              <a:ext uri="{FF2B5EF4-FFF2-40B4-BE49-F238E27FC236}">
                <a16:creationId xmlns:a16="http://schemas.microsoft.com/office/drawing/2014/main" id="{2D300C8E-6B07-28D3-FD87-7DBD1A32778B}"/>
              </a:ext>
            </a:extLst>
          </p:cNvPr>
          <p:cNvSpPr txBox="1">
            <a:spLocks/>
          </p:cNvSpPr>
          <p:nvPr/>
        </p:nvSpPr>
        <p:spPr>
          <a:xfrm>
            <a:off x="362309" y="287618"/>
            <a:ext cx="11447253" cy="7127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900" b="1">
                <a:solidFill>
                  <a:srgbClr val="1A75CF"/>
                </a:solidFill>
                <a:latin typeface="Arial Black" panose="020B0A04020102020204" pitchFamily="34" charset="0"/>
              </a:rPr>
              <a:t>Men's Black Sandals: Lower ratings indicate widespread customer dissatisfaction, frequently citing the sandals' </a:t>
            </a:r>
            <a:r>
              <a:rPr lang="en-US" sz="1900" b="1" u="sng">
                <a:solidFill>
                  <a:srgbClr val="1A75CF"/>
                </a:solidFill>
                <a:latin typeface="Arial Black" panose="020B0A04020102020204" pitchFamily="34" charset="0"/>
              </a:rPr>
              <a:t>inferior</a:t>
            </a:r>
            <a:r>
              <a:rPr lang="en-US" sz="1900" b="1">
                <a:solidFill>
                  <a:srgbClr val="1A75CF"/>
                </a:solidFill>
                <a:latin typeface="Arial Black" panose="020B0A04020102020204" pitchFamily="34" charset="0"/>
              </a:rPr>
              <a:t> or </a:t>
            </a:r>
            <a:r>
              <a:rPr lang="en-US" sz="1900" b="1" u="sng">
                <a:solidFill>
                  <a:srgbClr val="1A75CF"/>
                </a:solidFill>
                <a:latin typeface="Arial Black" panose="020B0A04020102020204" pitchFamily="34" charset="0"/>
              </a:rPr>
              <a:t>low-quality</a:t>
            </a:r>
            <a:r>
              <a:rPr lang="en-US" sz="1900" b="1">
                <a:solidFill>
                  <a:srgbClr val="1A75CF"/>
                </a:solidFill>
                <a:latin typeface="Arial Black" panose="020B0A04020102020204" pitchFamily="34" charset="0"/>
              </a:rPr>
              <a:t> construction.</a:t>
            </a:r>
          </a:p>
        </p:txBody>
      </p:sp>
      <p:sp>
        <p:nvSpPr>
          <p:cNvPr id="23" name="Rectangle 22">
            <a:extLst>
              <a:ext uri="{FF2B5EF4-FFF2-40B4-BE49-F238E27FC236}">
                <a16:creationId xmlns:a16="http://schemas.microsoft.com/office/drawing/2014/main" id="{F3315181-B070-A385-0D02-0F00ABB89AF1}"/>
              </a:ext>
            </a:extLst>
          </p:cNvPr>
          <p:cNvSpPr/>
          <p:nvPr/>
        </p:nvSpPr>
        <p:spPr>
          <a:xfrm rot="16200000">
            <a:off x="-95245" y="1598741"/>
            <a:ext cx="1600200" cy="457197"/>
          </a:xfrm>
          <a:prstGeom prst="rect">
            <a:avLst/>
          </a:prstGeom>
          <a:solidFill>
            <a:srgbClr val="1A75CF"/>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a:t>Review: 1-2</a:t>
            </a:r>
          </a:p>
          <a:p>
            <a:pPr algn="ctr"/>
            <a:r>
              <a:rPr lang="en-US" sz="1000"/>
              <a:t>(n = 404)</a:t>
            </a:r>
          </a:p>
        </p:txBody>
      </p:sp>
      <p:sp>
        <p:nvSpPr>
          <p:cNvPr id="5" name="Content Placeholder 4">
            <a:extLst>
              <a:ext uri="{FF2B5EF4-FFF2-40B4-BE49-F238E27FC236}">
                <a16:creationId xmlns:a16="http://schemas.microsoft.com/office/drawing/2014/main" id="{780584A7-91D8-901D-1A9A-D61891855B82}"/>
              </a:ext>
            </a:extLst>
          </p:cNvPr>
          <p:cNvSpPr>
            <a:spLocks noGrp="1"/>
          </p:cNvSpPr>
          <p:nvPr>
            <p:ph idx="1"/>
          </p:nvPr>
        </p:nvSpPr>
        <p:spPr>
          <a:xfrm>
            <a:off x="-3121057" y="-1935949"/>
            <a:ext cx="6027886" cy="1666442"/>
          </a:xfrm>
        </p:spPr>
        <p:txBody>
          <a:bodyPr/>
          <a:lstStyle/>
          <a:p>
            <a:endParaRPr lang="en-US"/>
          </a:p>
          <a:p>
            <a:endParaRPr lang="en-US"/>
          </a:p>
        </p:txBody>
      </p:sp>
      <p:sp>
        <p:nvSpPr>
          <p:cNvPr id="7" name="Rectangle 6">
            <a:extLst>
              <a:ext uri="{FF2B5EF4-FFF2-40B4-BE49-F238E27FC236}">
                <a16:creationId xmlns:a16="http://schemas.microsoft.com/office/drawing/2014/main" id="{0B75B200-C270-78A0-F67C-38495600AD8D}"/>
              </a:ext>
            </a:extLst>
          </p:cNvPr>
          <p:cNvSpPr/>
          <p:nvPr/>
        </p:nvSpPr>
        <p:spPr>
          <a:xfrm rot="16200000">
            <a:off x="-95245" y="3361645"/>
            <a:ext cx="1600200" cy="457196"/>
          </a:xfrm>
          <a:prstGeom prst="rect">
            <a:avLst/>
          </a:prstGeom>
          <a:solidFill>
            <a:srgbClr val="1A75CF"/>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a:t>Review: 3</a:t>
            </a:r>
          </a:p>
          <a:p>
            <a:pPr algn="ctr"/>
            <a:r>
              <a:rPr lang="en-US" sz="1000"/>
              <a:t>(n = 94)</a:t>
            </a:r>
          </a:p>
        </p:txBody>
      </p:sp>
      <p:sp>
        <p:nvSpPr>
          <p:cNvPr id="8" name="Rectangle 7">
            <a:extLst>
              <a:ext uri="{FF2B5EF4-FFF2-40B4-BE49-F238E27FC236}">
                <a16:creationId xmlns:a16="http://schemas.microsoft.com/office/drawing/2014/main" id="{4CAD7BF6-9092-97B2-1196-900728144CDD}"/>
              </a:ext>
            </a:extLst>
          </p:cNvPr>
          <p:cNvSpPr/>
          <p:nvPr/>
        </p:nvSpPr>
        <p:spPr>
          <a:xfrm rot="16200000">
            <a:off x="-95245" y="5124547"/>
            <a:ext cx="1600200" cy="457196"/>
          </a:xfrm>
          <a:prstGeom prst="rect">
            <a:avLst/>
          </a:prstGeom>
          <a:solidFill>
            <a:srgbClr val="1A75CF"/>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a:t>Review: 4-5</a:t>
            </a:r>
          </a:p>
          <a:p>
            <a:pPr algn="ctr"/>
            <a:r>
              <a:rPr lang="en-US" sz="1000" b="1"/>
              <a:t>(n = 378)</a:t>
            </a:r>
          </a:p>
        </p:txBody>
      </p:sp>
      <p:graphicFrame>
        <p:nvGraphicFramePr>
          <p:cNvPr id="14" name="Chart 13">
            <a:extLst>
              <a:ext uri="{FF2B5EF4-FFF2-40B4-BE49-F238E27FC236}">
                <a16:creationId xmlns:a16="http://schemas.microsoft.com/office/drawing/2014/main" id="{85B006D8-7AC6-A4EC-0028-761BE85BA913}"/>
              </a:ext>
            </a:extLst>
          </p:cNvPr>
          <p:cNvGraphicFramePr/>
          <p:nvPr>
            <p:extLst>
              <p:ext uri="{D42A27DB-BD31-4B8C-83A1-F6EECF244321}">
                <p14:modId xmlns:p14="http://schemas.microsoft.com/office/powerpoint/2010/main" val="77225929"/>
              </p:ext>
            </p:extLst>
          </p:nvPr>
        </p:nvGraphicFramePr>
        <p:xfrm>
          <a:off x="1104907" y="1091379"/>
          <a:ext cx="2419350" cy="149389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Table 18">
            <a:extLst>
              <a:ext uri="{FF2B5EF4-FFF2-40B4-BE49-F238E27FC236}">
                <a16:creationId xmlns:a16="http://schemas.microsoft.com/office/drawing/2014/main" id="{AC4AC2A8-1D45-DC22-70EC-73698D789E40}"/>
              </a:ext>
            </a:extLst>
          </p:cNvPr>
          <p:cNvGraphicFramePr>
            <a:graphicFrameLocks noGrp="1"/>
          </p:cNvGraphicFramePr>
          <p:nvPr>
            <p:extLst>
              <p:ext uri="{D42A27DB-BD31-4B8C-83A1-F6EECF244321}">
                <p14:modId xmlns:p14="http://schemas.microsoft.com/office/powerpoint/2010/main" val="3318842669"/>
              </p:ext>
            </p:extLst>
          </p:nvPr>
        </p:nvGraphicFramePr>
        <p:xfrm>
          <a:off x="3695710" y="1152524"/>
          <a:ext cx="7894979" cy="1363028"/>
        </p:xfrm>
        <a:graphic>
          <a:graphicData uri="http://schemas.openxmlformats.org/drawingml/2006/table">
            <a:tbl>
              <a:tblPr firstRow="1" bandRow="1">
                <a:tableStyleId>{5C22544A-7EE6-4342-B048-85BDC9FD1C3A}</a:tableStyleId>
              </a:tblPr>
              <a:tblGrid>
                <a:gridCol w="1190415">
                  <a:extLst>
                    <a:ext uri="{9D8B030D-6E8A-4147-A177-3AD203B41FA5}">
                      <a16:colId xmlns:a16="http://schemas.microsoft.com/office/drawing/2014/main" val="2299792274"/>
                    </a:ext>
                  </a:extLst>
                </a:gridCol>
                <a:gridCol w="6704564">
                  <a:extLst>
                    <a:ext uri="{9D8B030D-6E8A-4147-A177-3AD203B41FA5}">
                      <a16:colId xmlns:a16="http://schemas.microsoft.com/office/drawing/2014/main" val="1785850969"/>
                    </a:ext>
                  </a:extLst>
                </a:gridCol>
              </a:tblGrid>
              <a:tr h="338138">
                <a:tc>
                  <a:txBody>
                    <a:bodyPr/>
                    <a:lstStyle/>
                    <a:p>
                      <a:pPr algn="ctr"/>
                      <a:r>
                        <a:rPr lang="en-US" sz="1400"/>
                        <a:t>Cluster ID</a:t>
                      </a:r>
                    </a:p>
                  </a:txBody>
                  <a:tcPr>
                    <a:lnB w="12700" cap="flat" cmpd="sng" algn="ctr">
                      <a:solidFill>
                        <a:srgbClr val="C00000"/>
                      </a:solidFill>
                      <a:prstDash val="lgDash"/>
                      <a:round/>
                      <a:headEnd type="none" w="med" len="med"/>
                      <a:tailEnd type="none" w="med" len="med"/>
                    </a:lnB>
                    <a:solidFill>
                      <a:schemeClr val="accent4"/>
                    </a:solidFill>
                  </a:tcPr>
                </a:tc>
                <a:tc>
                  <a:txBody>
                    <a:bodyPr/>
                    <a:lstStyle/>
                    <a:p>
                      <a:pPr algn="ctr"/>
                      <a:r>
                        <a:rPr lang="en-US" sz="1400"/>
                        <a:t>Descriptive Terms</a:t>
                      </a:r>
                    </a:p>
                  </a:txBody>
                  <a:tcPr>
                    <a:lnB w="12700" cap="flat" cmpd="sng" algn="ctr">
                      <a:solidFill>
                        <a:srgbClr val="C00000"/>
                      </a:solidFill>
                      <a:prstDash val="lgDash"/>
                      <a:round/>
                      <a:headEnd type="none" w="med" len="med"/>
                      <a:tailEnd type="none" w="med" len="med"/>
                    </a:lnB>
                    <a:solidFill>
                      <a:schemeClr val="accent4"/>
                    </a:solidFill>
                  </a:tcPr>
                </a:tc>
                <a:extLst>
                  <a:ext uri="{0D108BD9-81ED-4DB2-BD59-A6C34878D82A}">
                    <a16:rowId xmlns:a16="http://schemas.microsoft.com/office/drawing/2014/main" val="3833850788"/>
                  </a:ext>
                </a:extLst>
              </a:tr>
              <a:tr h="338138">
                <a:tc>
                  <a:txBody>
                    <a:bodyPr/>
                    <a:lstStyle/>
                    <a:p>
                      <a:pPr algn="ctr"/>
                      <a:r>
                        <a:rPr lang="en-US" sz="1100">
                          <a:latin typeface="+mj-lt"/>
                        </a:rPr>
                        <a:t>1</a:t>
                      </a:r>
                    </a:p>
                  </a:txBody>
                  <a:tcPr>
                    <a:lnL w="12700" cap="flat" cmpd="sng" algn="ctr">
                      <a:solidFill>
                        <a:srgbClr val="C00000"/>
                      </a:solidFill>
                      <a:prstDash val="lgDash"/>
                      <a:round/>
                      <a:headEnd type="none" w="med" len="med"/>
                      <a:tailEnd type="none" w="med" len="med"/>
                    </a:lnL>
                    <a:lnT w="12700" cap="flat" cmpd="sng" algn="ctr">
                      <a:solidFill>
                        <a:srgbClr val="C00000"/>
                      </a:solidFill>
                      <a:prstDash val="lgDash"/>
                      <a:round/>
                      <a:headEnd type="none" w="med" len="med"/>
                      <a:tailEnd type="none" w="med" len="med"/>
                    </a:lnT>
                    <a:lnB w="12700" cap="flat" cmpd="sng" algn="ctr">
                      <a:solidFill>
                        <a:srgbClr val="C00000"/>
                      </a:solidFill>
                      <a:prstDash val="lgDash"/>
                      <a:round/>
                      <a:headEnd type="none" w="med" len="med"/>
                      <a:tailEnd type="none" w="med" len="med"/>
                    </a:lnB>
                    <a:solidFill>
                      <a:schemeClr val="accent4">
                        <a:lumMod val="20000"/>
                        <a:lumOff val="80000"/>
                      </a:schemeClr>
                    </a:solidFill>
                  </a:tcPr>
                </a:tc>
                <a:tc>
                  <a:txBody>
                    <a:bodyPr/>
                    <a:lstStyle/>
                    <a:p>
                      <a:pPr algn="l" fontAlgn="ctr"/>
                      <a:r>
                        <a:rPr lang="en-US" sz="1100" b="0" i="0" u="none" strike="noStrike">
                          <a:solidFill>
                            <a:srgbClr val="000000"/>
                          </a:solidFill>
                          <a:effectLst/>
                          <a:latin typeface="+mj-lt"/>
                        </a:rPr>
                        <a:t>+quality +</a:t>
                      </a:r>
                      <a:r>
                        <a:rPr lang="en-US" sz="1100" b="0" i="0" u="none" strike="noStrike" err="1">
                          <a:solidFill>
                            <a:srgbClr val="000000"/>
                          </a:solidFill>
                          <a:effectLst/>
                          <a:latin typeface="+mj-lt"/>
                        </a:rPr>
                        <a:t>dont</a:t>
                      </a:r>
                      <a:r>
                        <a:rPr lang="en-US" sz="1100" b="0" i="0" u="none" strike="noStrike">
                          <a:solidFill>
                            <a:srgbClr val="000000"/>
                          </a:solidFill>
                          <a:effectLst/>
                          <a:latin typeface="+mj-lt"/>
                        </a:rPr>
                        <a:t> buy 'bad quality' item 'low quality' +'product </a:t>
                      </a:r>
                      <a:r>
                        <a:rPr lang="en-US" sz="1100" b="0" i="0" u="none" strike="noStrike" err="1">
                          <a:solidFill>
                            <a:srgbClr val="000000"/>
                          </a:solidFill>
                          <a:effectLst/>
                          <a:latin typeface="+mj-lt"/>
                        </a:rPr>
                        <a:t>dont</a:t>
                      </a:r>
                      <a:r>
                        <a:rPr lang="en-US" sz="1100" b="0" i="0" u="none" strike="noStrike">
                          <a:solidFill>
                            <a:srgbClr val="000000"/>
                          </a:solidFill>
                          <a:effectLst/>
                          <a:latin typeface="+mj-lt"/>
                        </a:rPr>
                        <a:t>' +expect '</a:t>
                      </a:r>
                      <a:r>
                        <a:rPr lang="en-US" sz="1100" b="0" i="0" u="none" strike="noStrike" err="1">
                          <a:solidFill>
                            <a:srgbClr val="000000"/>
                          </a:solidFill>
                          <a:effectLst/>
                          <a:latin typeface="+mj-lt"/>
                        </a:rPr>
                        <a:t>dont</a:t>
                      </a:r>
                      <a:r>
                        <a:rPr lang="en-US" sz="1100" b="0" i="0" u="none" strike="noStrike">
                          <a:solidFill>
                            <a:srgbClr val="000000"/>
                          </a:solidFill>
                          <a:effectLst/>
                          <a:latin typeface="+mj-lt"/>
                        </a:rPr>
                        <a:t> buy' +break +side purchase 'poor quality' +waste money</a:t>
                      </a:r>
                    </a:p>
                  </a:txBody>
                  <a:tcPr marL="6350" marR="6350" marT="6350" marB="0" anchor="ctr">
                    <a:lnR w="12700" cap="flat" cmpd="sng" algn="ctr">
                      <a:solidFill>
                        <a:srgbClr val="C00000"/>
                      </a:solidFill>
                      <a:prstDash val="lgDash"/>
                      <a:round/>
                      <a:headEnd type="none" w="med" len="med"/>
                      <a:tailEnd type="none" w="med" len="med"/>
                    </a:lnR>
                    <a:lnT w="12700" cap="flat" cmpd="sng" algn="ctr">
                      <a:solidFill>
                        <a:srgbClr val="C00000"/>
                      </a:solidFill>
                      <a:prstDash val="lgDash"/>
                      <a:round/>
                      <a:headEnd type="none" w="med" len="med"/>
                      <a:tailEnd type="none" w="med" len="med"/>
                    </a:lnT>
                    <a:lnB w="12700" cap="flat" cmpd="sng" algn="ctr">
                      <a:solidFill>
                        <a:srgbClr val="C00000"/>
                      </a:solidFill>
                      <a:prstDash val="lgDash"/>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533357616"/>
                  </a:ext>
                </a:extLst>
              </a:tr>
              <a:tr h="338138">
                <a:tc>
                  <a:txBody>
                    <a:bodyPr/>
                    <a:lstStyle/>
                    <a:p>
                      <a:pPr algn="ctr"/>
                      <a:r>
                        <a:rPr lang="en-US" sz="1100">
                          <a:latin typeface="+mj-lt"/>
                        </a:rPr>
                        <a:t>2</a:t>
                      </a:r>
                    </a:p>
                  </a:txBody>
                  <a:tcPr>
                    <a:lnT w="12700" cap="flat" cmpd="sng" algn="ctr">
                      <a:solidFill>
                        <a:srgbClr val="C00000"/>
                      </a:solidFill>
                      <a:prstDash val="lgDash"/>
                      <a:round/>
                      <a:headEnd type="none" w="med" len="med"/>
                      <a:tailEnd type="none" w="med" len="med"/>
                    </a:lnT>
                    <a:solidFill>
                      <a:schemeClr val="accent4">
                        <a:lumMod val="20000"/>
                        <a:lumOff val="80000"/>
                      </a:schemeClr>
                    </a:solidFill>
                  </a:tcPr>
                </a:tc>
                <a:tc>
                  <a:txBody>
                    <a:bodyPr/>
                    <a:lstStyle/>
                    <a:p>
                      <a:pPr algn="l" fontAlgn="ctr"/>
                      <a:r>
                        <a:rPr lang="en-US" sz="1100" b="0" i="0" u="none" strike="noStrike">
                          <a:solidFill>
                            <a:srgbClr val="000000"/>
                          </a:solidFill>
                          <a:effectLst/>
                          <a:latin typeface="+mj-lt"/>
                        </a:rPr>
                        <a:t>good cheap +'cheap quality' +worth +look 'at all' material +sandal comfortable +minute +wear +month bad +worst +quality</a:t>
                      </a:r>
                    </a:p>
                  </a:txBody>
                  <a:tcPr marL="6350" marR="6350" marT="6350" marB="0" anchor="ctr">
                    <a:lnT w="12700" cap="flat" cmpd="sng" algn="ctr">
                      <a:solidFill>
                        <a:srgbClr val="C00000"/>
                      </a:solidFill>
                      <a:prstDash val="lgDash"/>
                      <a:round/>
                      <a:headEnd type="none" w="med" len="med"/>
                      <a:tailEnd type="none" w="med" len="med"/>
                    </a:lnT>
                    <a:solidFill>
                      <a:schemeClr val="accent4">
                        <a:lumMod val="20000"/>
                        <a:lumOff val="80000"/>
                      </a:schemeClr>
                    </a:solidFill>
                  </a:tcPr>
                </a:tc>
                <a:extLst>
                  <a:ext uri="{0D108BD9-81ED-4DB2-BD59-A6C34878D82A}">
                    <a16:rowId xmlns:a16="http://schemas.microsoft.com/office/drawing/2014/main" val="242440765"/>
                  </a:ext>
                </a:extLst>
              </a:tr>
              <a:tr h="338138">
                <a:tc>
                  <a:txBody>
                    <a:bodyPr/>
                    <a:lstStyle/>
                    <a:p>
                      <a:pPr algn="ctr"/>
                      <a:r>
                        <a:rPr lang="en-US" sz="1100">
                          <a:latin typeface="+mj-lt"/>
                        </a:rPr>
                        <a:t>3</a:t>
                      </a:r>
                    </a:p>
                  </a:txBody>
                  <a:tcPr>
                    <a:solidFill>
                      <a:schemeClr val="accent4">
                        <a:lumMod val="20000"/>
                        <a:lumOff val="80000"/>
                      </a:schemeClr>
                    </a:solidFill>
                  </a:tcPr>
                </a:tc>
                <a:tc>
                  <a:txBody>
                    <a:bodyPr/>
                    <a:lstStyle/>
                    <a:p>
                      <a:pPr algn="l" fontAlgn="ctr"/>
                      <a:r>
                        <a:rPr lang="en-US" sz="1100" b="0" i="0" u="none" strike="noStrike">
                          <a:solidFill>
                            <a:srgbClr val="000000"/>
                          </a:solidFill>
                          <a:effectLst/>
                          <a:latin typeface="+mj-lt"/>
                        </a:rPr>
                        <a:t>+product +good +'bad product' +'worst product' +bed 'good product' size 'waste product' useless bad +worst +show waste +month +damage</a:t>
                      </a:r>
                    </a:p>
                  </a:txBody>
                  <a:tcPr marL="6350" marR="6350" marT="6350" marB="0" anchor="ctr">
                    <a:solidFill>
                      <a:schemeClr val="accent4">
                        <a:lumMod val="20000"/>
                        <a:lumOff val="80000"/>
                      </a:schemeClr>
                    </a:solidFill>
                  </a:tcPr>
                </a:tc>
                <a:extLst>
                  <a:ext uri="{0D108BD9-81ED-4DB2-BD59-A6C34878D82A}">
                    <a16:rowId xmlns:a16="http://schemas.microsoft.com/office/drawing/2014/main" val="4007885072"/>
                  </a:ext>
                </a:extLst>
              </a:tr>
            </a:tbl>
          </a:graphicData>
        </a:graphic>
      </p:graphicFrame>
      <p:sp>
        <p:nvSpPr>
          <p:cNvPr id="22" name="Rectangle 21">
            <a:extLst>
              <a:ext uri="{FF2B5EF4-FFF2-40B4-BE49-F238E27FC236}">
                <a16:creationId xmlns:a16="http://schemas.microsoft.com/office/drawing/2014/main" id="{D86867DA-BEE1-99E3-453D-08F01296E6D6}"/>
              </a:ext>
            </a:extLst>
          </p:cNvPr>
          <p:cNvSpPr/>
          <p:nvPr/>
        </p:nvSpPr>
        <p:spPr>
          <a:xfrm>
            <a:off x="933451" y="2790142"/>
            <a:ext cx="10782294" cy="1600201"/>
          </a:xfrm>
          <a:prstGeom prst="rect">
            <a:avLst/>
          </a:prstGeom>
          <a:solidFill>
            <a:schemeClr val="accent4">
              <a:lumMod val="20000"/>
              <a:lumOff val="80000"/>
            </a:schemeClr>
          </a:solidFill>
          <a:ln>
            <a:solidFill>
              <a:srgbClr val="FFFAE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Chart 23">
            <a:extLst>
              <a:ext uri="{FF2B5EF4-FFF2-40B4-BE49-F238E27FC236}">
                <a16:creationId xmlns:a16="http://schemas.microsoft.com/office/drawing/2014/main" id="{A519A163-F5C0-FE12-8987-F2C7D8B8D9FA}"/>
              </a:ext>
            </a:extLst>
          </p:cNvPr>
          <p:cNvGraphicFramePr/>
          <p:nvPr>
            <p:extLst>
              <p:ext uri="{D42A27DB-BD31-4B8C-83A1-F6EECF244321}">
                <p14:modId xmlns:p14="http://schemas.microsoft.com/office/powerpoint/2010/main" val="2787568259"/>
              </p:ext>
            </p:extLst>
          </p:nvPr>
        </p:nvGraphicFramePr>
        <p:xfrm>
          <a:off x="1104907" y="2854283"/>
          <a:ext cx="2419350" cy="149389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9" name="Table 28">
            <a:extLst>
              <a:ext uri="{FF2B5EF4-FFF2-40B4-BE49-F238E27FC236}">
                <a16:creationId xmlns:a16="http://schemas.microsoft.com/office/drawing/2014/main" id="{D8D3E2F1-5BC5-FCC9-DA6F-AFC7E42989DE}"/>
              </a:ext>
            </a:extLst>
          </p:cNvPr>
          <p:cNvGraphicFramePr>
            <a:graphicFrameLocks noGrp="1"/>
          </p:cNvGraphicFramePr>
          <p:nvPr>
            <p:extLst>
              <p:ext uri="{D42A27DB-BD31-4B8C-83A1-F6EECF244321}">
                <p14:modId xmlns:p14="http://schemas.microsoft.com/office/powerpoint/2010/main" val="1638854825"/>
              </p:ext>
            </p:extLst>
          </p:nvPr>
        </p:nvGraphicFramePr>
        <p:xfrm>
          <a:off x="3695710" y="2915428"/>
          <a:ext cx="7894979" cy="1352552"/>
        </p:xfrm>
        <a:graphic>
          <a:graphicData uri="http://schemas.openxmlformats.org/drawingml/2006/table">
            <a:tbl>
              <a:tblPr firstRow="1" bandRow="1">
                <a:tableStyleId>{5C22544A-7EE6-4342-B048-85BDC9FD1C3A}</a:tableStyleId>
              </a:tblPr>
              <a:tblGrid>
                <a:gridCol w="1190415">
                  <a:extLst>
                    <a:ext uri="{9D8B030D-6E8A-4147-A177-3AD203B41FA5}">
                      <a16:colId xmlns:a16="http://schemas.microsoft.com/office/drawing/2014/main" val="2299792274"/>
                    </a:ext>
                  </a:extLst>
                </a:gridCol>
                <a:gridCol w="6704564">
                  <a:extLst>
                    <a:ext uri="{9D8B030D-6E8A-4147-A177-3AD203B41FA5}">
                      <a16:colId xmlns:a16="http://schemas.microsoft.com/office/drawing/2014/main" val="1785850969"/>
                    </a:ext>
                  </a:extLst>
                </a:gridCol>
              </a:tblGrid>
              <a:tr h="338138">
                <a:tc>
                  <a:txBody>
                    <a:bodyPr/>
                    <a:lstStyle/>
                    <a:p>
                      <a:pPr algn="ctr"/>
                      <a:r>
                        <a:rPr lang="en-US" sz="1400"/>
                        <a:t>Cluster ID</a:t>
                      </a:r>
                    </a:p>
                  </a:txBody>
                  <a:tcPr>
                    <a:lnB w="12700" cap="flat" cmpd="sng" algn="ctr">
                      <a:solidFill>
                        <a:srgbClr val="C00000"/>
                      </a:solidFill>
                      <a:prstDash val="lgDash"/>
                      <a:round/>
                      <a:headEnd type="none" w="med" len="med"/>
                      <a:tailEnd type="none" w="med" len="med"/>
                    </a:lnB>
                    <a:solidFill>
                      <a:schemeClr val="accent4"/>
                    </a:solidFill>
                  </a:tcPr>
                </a:tc>
                <a:tc>
                  <a:txBody>
                    <a:bodyPr/>
                    <a:lstStyle/>
                    <a:p>
                      <a:pPr algn="ctr"/>
                      <a:r>
                        <a:rPr lang="en-US" sz="1400"/>
                        <a:t>Descriptive Terms</a:t>
                      </a:r>
                    </a:p>
                  </a:txBody>
                  <a:tcPr>
                    <a:lnB w="12700" cap="flat" cmpd="sng" algn="ctr">
                      <a:solidFill>
                        <a:srgbClr val="C00000"/>
                      </a:solidFill>
                      <a:prstDash val="lgDash"/>
                      <a:round/>
                      <a:headEnd type="none" w="med" len="med"/>
                      <a:tailEnd type="none" w="med" len="med"/>
                    </a:lnB>
                    <a:solidFill>
                      <a:schemeClr val="accent4"/>
                    </a:solidFill>
                  </a:tcPr>
                </a:tc>
                <a:extLst>
                  <a:ext uri="{0D108BD9-81ED-4DB2-BD59-A6C34878D82A}">
                    <a16:rowId xmlns:a16="http://schemas.microsoft.com/office/drawing/2014/main" val="3833850788"/>
                  </a:ext>
                </a:extLst>
              </a:tr>
              <a:tr h="338138">
                <a:tc>
                  <a:txBody>
                    <a:bodyPr/>
                    <a:lstStyle/>
                    <a:p>
                      <a:pPr algn="ctr"/>
                      <a:r>
                        <a:rPr lang="en-US" sz="1100">
                          <a:latin typeface="+mj-lt"/>
                        </a:rPr>
                        <a:t>1</a:t>
                      </a:r>
                    </a:p>
                  </a:txBody>
                  <a:tcPr>
                    <a:lnL w="12700" cap="flat" cmpd="sng" algn="ctr">
                      <a:solidFill>
                        <a:srgbClr val="C00000"/>
                      </a:solidFill>
                      <a:prstDash val="lgDash"/>
                      <a:round/>
                      <a:headEnd type="none" w="med" len="med"/>
                      <a:tailEnd type="none" w="med" len="med"/>
                    </a:lnL>
                    <a:lnT w="12700" cap="flat" cmpd="sng" algn="ctr">
                      <a:solidFill>
                        <a:srgbClr val="C00000"/>
                      </a:solidFill>
                      <a:prstDash val="lgDash"/>
                      <a:round/>
                      <a:headEnd type="none" w="med" len="med"/>
                      <a:tailEnd type="none" w="med" len="med"/>
                    </a:lnT>
                    <a:lnB w="12700" cap="flat" cmpd="sng" algn="ctr">
                      <a:solidFill>
                        <a:srgbClr val="C00000"/>
                      </a:solidFill>
                      <a:prstDash val="lgDash"/>
                      <a:round/>
                      <a:headEnd type="none" w="med" len="med"/>
                      <a:tailEnd type="none" w="med" len="med"/>
                    </a:lnB>
                    <a:solidFill>
                      <a:schemeClr val="accent4">
                        <a:lumMod val="20000"/>
                        <a:lumOff val="80000"/>
                      </a:schemeClr>
                    </a:solidFill>
                  </a:tcPr>
                </a:tc>
                <a:tc>
                  <a:txBody>
                    <a:bodyPr/>
                    <a:lstStyle/>
                    <a:p>
                      <a:pPr algn="l" fontAlgn="ctr"/>
                      <a:r>
                        <a:rPr lang="en-US" sz="1100" b="0" i="0" u="none" strike="noStrike">
                          <a:solidFill>
                            <a:srgbClr val="000000"/>
                          </a:solidFill>
                          <a:effectLst/>
                          <a:latin typeface="+mj-lt"/>
                        </a:rPr>
                        <a:t>'good product' 'heavy weight' heavy weight size good +nice comfortable +product +average</a:t>
                      </a:r>
                    </a:p>
                  </a:txBody>
                  <a:tcPr marL="6350" marR="6350" marT="6350" marB="0" anchor="ctr">
                    <a:lnR w="12700" cap="flat" cmpd="sng" algn="ctr">
                      <a:solidFill>
                        <a:srgbClr val="C00000"/>
                      </a:solidFill>
                      <a:prstDash val="lgDash"/>
                      <a:round/>
                      <a:headEnd type="none" w="med" len="med"/>
                      <a:tailEnd type="none" w="med" len="med"/>
                    </a:lnR>
                    <a:lnT w="12700" cap="flat" cmpd="sng" algn="ctr">
                      <a:solidFill>
                        <a:srgbClr val="C00000"/>
                      </a:solidFill>
                      <a:prstDash val="lgDash"/>
                      <a:round/>
                      <a:headEnd type="none" w="med" len="med"/>
                      <a:tailEnd type="none" w="med" len="med"/>
                    </a:lnT>
                    <a:lnB w="12700" cap="flat" cmpd="sng" algn="ctr">
                      <a:solidFill>
                        <a:srgbClr val="C00000"/>
                      </a:solidFill>
                      <a:prstDash val="lgDash"/>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533357616"/>
                  </a:ext>
                </a:extLst>
              </a:tr>
              <a:tr h="338138">
                <a:tc>
                  <a:txBody>
                    <a:bodyPr/>
                    <a:lstStyle/>
                    <a:p>
                      <a:pPr algn="ctr"/>
                      <a:r>
                        <a:rPr lang="en-US" sz="1100">
                          <a:latin typeface="+mj-lt"/>
                        </a:rPr>
                        <a:t>2</a:t>
                      </a:r>
                    </a:p>
                  </a:txBody>
                  <a:tcPr>
                    <a:lnT w="12700" cap="flat" cmpd="sng" algn="ctr">
                      <a:solidFill>
                        <a:srgbClr val="C00000"/>
                      </a:solidFill>
                      <a:prstDash val="lgDash"/>
                      <a:round/>
                      <a:headEnd type="none" w="med" len="med"/>
                      <a:tailEnd type="none" w="med" len="med"/>
                    </a:lnT>
                    <a:solidFill>
                      <a:schemeClr val="accent4">
                        <a:lumMod val="20000"/>
                        <a:lumOff val="80000"/>
                      </a:schemeClr>
                    </a:solidFill>
                  </a:tcPr>
                </a:tc>
                <a:tc>
                  <a:txBody>
                    <a:bodyPr/>
                    <a:lstStyle/>
                    <a:p>
                      <a:pPr algn="l" fontAlgn="ctr"/>
                      <a:r>
                        <a:rPr lang="en-US" sz="1100" b="0" i="0" u="none" strike="noStrike">
                          <a:solidFill>
                            <a:srgbClr val="000000"/>
                          </a:solidFill>
                          <a:effectLst/>
                          <a:latin typeface="+mj-lt"/>
                        </a:rPr>
                        <a:t>+quality +look low +sandal week +average +product comfortable +bad +nice good</a:t>
                      </a:r>
                    </a:p>
                  </a:txBody>
                  <a:tcPr marL="6350" marR="6350" marT="6350" marB="0" anchor="ctr">
                    <a:lnT w="12700" cap="flat" cmpd="sng" algn="ctr">
                      <a:solidFill>
                        <a:srgbClr val="C00000"/>
                      </a:solidFill>
                      <a:prstDash val="lgDash"/>
                      <a:round/>
                      <a:headEnd type="none" w="med" len="med"/>
                      <a:tailEnd type="none" w="med" len="med"/>
                    </a:lnT>
                    <a:solidFill>
                      <a:schemeClr val="accent4">
                        <a:lumMod val="20000"/>
                        <a:lumOff val="80000"/>
                      </a:schemeClr>
                    </a:solidFill>
                  </a:tcPr>
                </a:tc>
                <a:extLst>
                  <a:ext uri="{0D108BD9-81ED-4DB2-BD59-A6C34878D82A}">
                    <a16:rowId xmlns:a16="http://schemas.microsoft.com/office/drawing/2014/main" val="242440765"/>
                  </a:ext>
                </a:extLst>
              </a:tr>
              <a:tr h="338138">
                <a:tc>
                  <a:txBody>
                    <a:bodyPr/>
                    <a:lstStyle/>
                    <a:p>
                      <a:pPr algn="ctr"/>
                      <a:r>
                        <a:rPr lang="en-US" sz="1100">
                          <a:latin typeface="+mj-lt"/>
                        </a:rPr>
                        <a:t>3</a:t>
                      </a:r>
                    </a:p>
                  </a:txBody>
                  <a:tcPr>
                    <a:solidFill>
                      <a:schemeClr val="accent4">
                        <a:lumMod val="20000"/>
                        <a:lumOff val="80000"/>
                      </a:schemeClr>
                    </a:solidFill>
                  </a:tcPr>
                </a:tc>
                <a:tc>
                  <a:txBody>
                    <a:bodyPr/>
                    <a:lstStyle/>
                    <a:p>
                      <a:pPr algn="l" fontAlgn="ctr"/>
                      <a:r>
                        <a:rPr lang="en-US" sz="1100" b="0" i="0" u="none" strike="noStrike">
                          <a:solidFill>
                            <a:srgbClr val="000000"/>
                          </a:solidFill>
                          <a:effectLst/>
                          <a:latin typeface="+mj-lt"/>
                        </a:rPr>
                        <a:t>+bad</a:t>
                      </a:r>
                    </a:p>
                  </a:txBody>
                  <a:tcPr marL="6350" marR="6350" marT="6350" marB="0" anchor="ctr">
                    <a:solidFill>
                      <a:schemeClr val="accent4">
                        <a:lumMod val="20000"/>
                        <a:lumOff val="80000"/>
                      </a:schemeClr>
                    </a:solidFill>
                  </a:tcPr>
                </a:tc>
                <a:extLst>
                  <a:ext uri="{0D108BD9-81ED-4DB2-BD59-A6C34878D82A}">
                    <a16:rowId xmlns:a16="http://schemas.microsoft.com/office/drawing/2014/main" val="4007885072"/>
                  </a:ext>
                </a:extLst>
              </a:tr>
            </a:tbl>
          </a:graphicData>
        </a:graphic>
      </p:graphicFrame>
      <p:sp>
        <p:nvSpPr>
          <p:cNvPr id="30" name="Rectangle 29">
            <a:extLst>
              <a:ext uri="{FF2B5EF4-FFF2-40B4-BE49-F238E27FC236}">
                <a16:creationId xmlns:a16="http://schemas.microsoft.com/office/drawing/2014/main" id="{2961C2BC-BBAF-C051-FEA6-B60A3E5073F1}"/>
              </a:ext>
            </a:extLst>
          </p:cNvPr>
          <p:cNvSpPr/>
          <p:nvPr/>
        </p:nvSpPr>
        <p:spPr>
          <a:xfrm>
            <a:off x="942974" y="4554614"/>
            <a:ext cx="10782294" cy="1600201"/>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Chart 32">
            <a:extLst>
              <a:ext uri="{FF2B5EF4-FFF2-40B4-BE49-F238E27FC236}">
                <a16:creationId xmlns:a16="http://schemas.microsoft.com/office/drawing/2014/main" id="{6C12EE7A-9CC4-8A63-64C4-A34B662D4D69}"/>
              </a:ext>
            </a:extLst>
          </p:cNvPr>
          <p:cNvGraphicFramePr/>
          <p:nvPr>
            <p:extLst>
              <p:ext uri="{D42A27DB-BD31-4B8C-83A1-F6EECF244321}">
                <p14:modId xmlns:p14="http://schemas.microsoft.com/office/powerpoint/2010/main" val="112838981"/>
              </p:ext>
            </p:extLst>
          </p:nvPr>
        </p:nvGraphicFramePr>
        <p:xfrm>
          <a:off x="1104905" y="4628280"/>
          <a:ext cx="2419350" cy="149389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5" name="Table 34">
            <a:extLst>
              <a:ext uri="{FF2B5EF4-FFF2-40B4-BE49-F238E27FC236}">
                <a16:creationId xmlns:a16="http://schemas.microsoft.com/office/drawing/2014/main" id="{030A9C6B-FDCE-BF9B-B8F3-01379D3C1A50}"/>
              </a:ext>
            </a:extLst>
          </p:cNvPr>
          <p:cNvGraphicFramePr>
            <a:graphicFrameLocks noGrp="1"/>
          </p:cNvGraphicFramePr>
          <p:nvPr>
            <p:extLst>
              <p:ext uri="{D42A27DB-BD31-4B8C-83A1-F6EECF244321}">
                <p14:modId xmlns:p14="http://schemas.microsoft.com/office/powerpoint/2010/main" val="196699824"/>
              </p:ext>
            </p:extLst>
          </p:nvPr>
        </p:nvGraphicFramePr>
        <p:xfrm>
          <a:off x="3695710" y="4689425"/>
          <a:ext cx="7894977" cy="1359536"/>
        </p:xfrm>
        <a:graphic>
          <a:graphicData uri="http://schemas.openxmlformats.org/drawingml/2006/table">
            <a:tbl>
              <a:tblPr firstRow="1" bandRow="1">
                <a:tableStyleId>{5C22544A-7EE6-4342-B048-85BDC9FD1C3A}</a:tableStyleId>
              </a:tblPr>
              <a:tblGrid>
                <a:gridCol w="1190415">
                  <a:extLst>
                    <a:ext uri="{9D8B030D-6E8A-4147-A177-3AD203B41FA5}">
                      <a16:colId xmlns:a16="http://schemas.microsoft.com/office/drawing/2014/main" val="2299792274"/>
                    </a:ext>
                  </a:extLst>
                </a:gridCol>
                <a:gridCol w="6704562">
                  <a:extLst>
                    <a:ext uri="{9D8B030D-6E8A-4147-A177-3AD203B41FA5}">
                      <a16:colId xmlns:a16="http://schemas.microsoft.com/office/drawing/2014/main" val="1785850969"/>
                    </a:ext>
                  </a:extLst>
                </a:gridCol>
              </a:tblGrid>
              <a:tr h="338138">
                <a:tc>
                  <a:txBody>
                    <a:bodyPr/>
                    <a:lstStyle/>
                    <a:p>
                      <a:pPr algn="ctr"/>
                      <a:r>
                        <a:rPr lang="en-US" sz="1400"/>
                        <a:t>Cluster ID</a:t>
                      </a:r>
                    </a:p>
                  </a:txBody>
                  <a:tcPr>
                    <a:lnB w="12700" cap="flat" cmpd="sng" algn="ctr">
                      <a:solidFill>
                        <a:srgbClr val="C00000"/>
                      </a:solidFill>
                      <a:prstDash val="lgDash"/>
                      <a:round/>
                      <a:headEnd type="none" w="med" len="med"/>
                      <a:tailEnd type="none" w="med" len="med"/>
                    </a:lnB>
                    <a:solidFill>
                      <a:schemeClr val="accent4"/>
                    </a:solidFill>
                  </a:tcPr>
                </a:tc>
                <a:tc>
                  <a:txBody>
                    <a:bodyPr/>
                    <a:lstStyle/>
                    <a:p>
                      <a:pPr algn="ctr"/>
                      <a:r>
                        <a:rPr lang="en-US" sz="1400"/>
                        <a:t>Descriptive Terms</a:t>
                      </a:r>
                    </a:p>
                  </a:txBody>
                  <a:tcPr>
                    <a:lnB w="12700" cap="flat" cmpd="sng" algn="ctr">
                      <a:solidFill>
                        <a:srgbClr val="C00000"/>
                      </a:solidFill>
                      <a:prstDash val="lgDash"/>
                      <a:round/>
                      <a:headEnd type="none" w="med" len="med"/>
                      <a:tailEnd type="none" w="med" len="med"/>
                    </a:lnB>
                    <a:solidFill>
                      <a:schemeClr val="accent4"/>
                    </a:solidFill>
                  </a:tcPr>
                </a:tc>
                <a:extLst>
                  <a:ext uri="{0D108BD9-81ED-4DB2-BD59-A6C34878D82A}">
                    <a16:rowId xmlns:a16="http://schemas.microsoft.com/office/drawing/2014/main" val="3833850788"/>
                  </a:ext>
                </a:extLst>
              </a:tr>
              <a:tr h="338138">
                <a:tc>
                  <a:txBody>
                    <a:bodyPr/>
                    <a:lstStyle/>
                    <a:p>
                      <a:pPr algn="ctr"/>
                      <a:r>
                        <a:rPr lang="en-US" sz="1100">
                          <a:latin typeface="+mj-lt"/>
                        </a:rPr>
                        <a:t>1</a:t>
                      </a:r>
                    </a:p>
                  </a:txBody>
                  <a:tcPr>
                    <a:lnL w="12700" cap="flat" cmpd="sng" algn="ctr">
                      <a:solidFill>
                        <a:srgbClr val="C00000"/>
                      </a:solidFill>
                      <a:prstDash val="lgDash"/>
                      <a:round/>
                      <a:headEnd type="none" w="med" len="med"/>
                      <a:tailEnd type="none" w="med" len="med"/>
                    </a:lnL>
                    <a:lnT w="12700" cap="flat" cmpd="sng" algn="ctr">
                      <a:solidFill>
                        <a:srgbClr val="C00000"/>
                      </a:solidFill>
                      <a:prstDash val="lgDash"/>
                      <a:round/>
                      <a:headEnd type="none" w="med" len="med"/>
                      <a:tailEnd type="none" w="med" len="med"/>
                    </a:lnT>
                    <a:lnB w="12700" cap="flat" cmpd="sng" algn="ctr">
                      <a:solidFill>
                        <a:srgbClr val="C00000"/>
                      </a:solidFill>
                      <a:prstDash val="lgDash"/>
                      <a:round/>
                      <a:headEnd type="none" w="med" len="med"/>
                      <a:tailEnd type="none" w="med" len="med"/>
                    </a:lnB>
                    <a:solidFill>
                      <a:schemeClr val="accent4">
                        <a:lumMod val="20000"/>
                        <a:lumOff val="80000"/>
                      </a:schemeClr>
                    </a:solidFill>
                  </a:tcPr>
                </a:tc>
                <a:tc>
                  <a:txBody>
                    <a:bodyPr/>
                    <a:lstStyle/>
                    <a:p>
                      <a:pPr algn="l" fontAlgn="ctr"/>
                      <a:r>
                        <a:rPr lang="en-US" sz="1100" b="0" i="0" u="none" strike="noStrike">
                          <a:solidFill>
                            <a:srgbClr val="000000"/>
                          </a:solidFill>
                          <a:effectLst/>
                          <a:latin typeface="Aptos Narrow" panose="020B0004020202020204" pitchFamily="34" charset="0"/>
                        </a:rPr>
                        <a:t>+nice +'nice product' 'best product' amazing </a:t>
                      </a:r>
                      <a:r>
                        <a:rPr lang="en-US" sz="1100" b="0" i="0" u="none" strike="noStrike" err="1">
                          <a:solidFill>
                            <a:srgbClr val="000000"/>
                          </a:solidFill>
                          <a:effectLst/>
                          <a:latin typeface="Aptos Narrow" panose="020B0004020202020204" pitchFamily="34" charset="0"/>
                        </a:rPr>
                        <a:t>gud</a:t>
                      </a:r>
                      <a:r>
                        <a:rPr lang="en-US" sz="1100" b="0" i="0" u="none" strike="noStrike">
                          <a:solidFill>
                            <a:srgbClr val="000000"/>
                          </a:solidFill>
                          <a:effectLst/>
                          <a:latin typeface="Aptos Narrow" panose="020B0004020202020204" pitchFamily="34" charset="0"/>
                        </a:rPr>
                        <a:t> </a:t>
                      </a:r>
                      <a:r>
                        <a:rPr lang="en-US" sz="1100" b="0" i="0" u="none" strike="noStrike" err="1">
                          <a:solidFill>
                            <a:srgbClr val="000000"/>
                          </a:solidFill>
                          <a:effectLst/>
                          <a:latin typeface="Aptos Narrow" panose="020B0004020202020204" pitchFamily="34" charset="0"/>
                        </a:rPr>
                        <a:t>supar</a:t>
                      </a:r>
                      <a:r>
                        <a:rPr lang="en-US" sz="1100" b="0" i="0" u="none" strike="noStrike">
                          <a:solidFill>
                            <a:srgbClr val="000000"/>
                          </a:solidFill>
                          <a:effectLst/>
                          <a:latin typeface="Aptos Narrow" panose="020B0004020202020204" pitchFamily="34" charset="0"/>
                        </a:rPr>
                        <a:t> wow +awesome +price +product +best excellent +sandal worth beautiful</a:t>
                      </a:r>
                    </a:p>
                  </a:txBody>
                  <a:tcPr marL="6350" marR="6350" marT="6350" marB="0" anchor="ctr">
                    <a:lnR w="12700" cap="flat" cmpd="sng" algn="ctr">
                      <a:solidFill>
                        <a:srgbClr val="C00000"/>
                      </a:solidFill>
                      <a:prstDash val="lgDash"/>
                      <a:round/>
                      <a:headEnd type="none" w="med" len="med"/>
                      <a:tailEnd type="none" w="med" len="med"/>
                    </a:lnR>
                    <a:lnT w="12700" cap="flat" cmpd="sng" algn="ctr">
                      <a:solidFill>
                        <a:srgbClr val="C00000"/>
                      </a:solidFill>
                      <a:prstDash val="lgDash"/>
                      <a:round/>
                      <a:headEnd type="none" w="med" len="med"/>
                      <a:tailEnd type="none" w="med" len="med"/>
                    </a:lnT>
                    <a:lnB w="12700" cap="flat" cmpd="sng" algn="ctr">
                      <a:solidFill>
                        <a:srgbClr val="C00000"/>
                      </a:solidFill>
                      <a:prstDash val="lgDash"/>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533357616"/>
                  </a:ext>
                </a:extLst>
              </a:tr>
              <a:tr h="338138">
                <a:tc>
                  <a:txBody>
                    <a:bodyPr/>
                    <a:lstStyle/>
                    <a:p>
                      <a:pPr algn="ctr"/>
                      <a:r>
                        <a:rPr lang="en-US" sz="1100">
                          <a:latin typeface="+mj-lt"/>
                        </a:rPr>
                        <a:t>2</a:t>
                      </a:r>
                    </a:p>
                  </a:txBody>
                  <a:tcPr>
                    <a:lnT w="12700" cap="flat" cmpd="sng" algn="ctr">
                      <a:solidFill>
                        <a:srgbClr val="C00000"/>
                      </a:solidFill>
                      <a:prstDash val="lgDash"/>
                      <a:round/>
                      <a:headEnd type="none" w="med" len="med"/>
                      <a:tailEnd type="none" w="med" len="med"/>
                    </a:lnT>
                    <a:lnB w="12700" cap="flat" cmpd="sng" algn="ctr">
                      <a:solidFill>
                        <a:srgbClr val="C00000"/>
                      </a:solidFill>
                      <a:prstDash val="lgDash"/>
                      <a:round/>
                      <a:headEnd type="none" w="med" len="med"/>
                      <a:tailEnd type="none" w="med" len="med"/>
                    </a:lnB>
                    <a:solidFill>
                      <a:schemeClr val="accent4">
                        <a:lumMod val="20000"/>
                        <a:lumOff val="80000"/>
                      </a:schemeClr>
                    </a:solidFill>
                  </a:tcPr>
                </a:tc>
                <a:tc>
                  <a:txBody>
                    <a:bodyPr/>
                    <a:lstStyle/>
                    <a:p>
                      <a:pPr algn="l" fontAlgn="ctr"/>
                      <a:r>
                        <a:rPr lang="en-US" sz="1100" b="0" i="0" u="none" strike="noStrike">
                          <a:solidFill>
                            <a:srgbClr val="000000"/>
                          </a:solidFill>
                          <a:effectLst/>
                          <a:latin typeface="Aptos Narrow" panose="020B0004020202020204" pitchFamily="34" charset="0"/>
                        </a:rPr>
                        <a:t>+bad +price +good +product</a:t>
                      </a:r>
                    </a:p>
                  </a:txBody>
                  <a:tcPr marL="6350" marR="6350" marT="6350" marB="0" anchor="ctr">
                    <a:lnT w="12700" cap="flat" cmpd="sng" algn="ctr">
                      <a:solidFill>
                        <a:srgbClr val="C00000"/>
                      </a:solidFill>
                      <a:prstDash val="lgDash"/>
                      <a:round/>
                      <a:headEnd type="none" w="med" len="med"/>
                      <a:tailEnd type="none" w="med" len="med"/>
                    </a:lnT>
                    <a:lnB w="12700" cap="flat" cmpd="sng" algn="ctr">
                      <a:solidFill>
                        <a:srgbClr val="C00000"/>
                      </a:solidFill>
                      <a:prstDash val="lgDash"/>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42440765"/>
                  </a:ext>
                </a:extLst>
              </a:tr>
              <a:tr h="338138">
                <a:tc>
                  <a:txBody>
                    <a:bodyPr/>
                    <a:lstStyle/>
                    <a:p>
                      <a:pPr algn="ctr"/>
                      <a:r>
                        <a:rPr lang="en-US" sz="1100">
                          <a:latin typeface="+mj-lt"/>
                        </a:rPr>
                        <a:t>3</a:t>
                      </a:r>
                    </a:p>
                  </a:txBody>
                  <a:tcPr>
                    <a:lnL w="12700" cap="flat" cmpd="sng" algn="ctr">
                      <a:solidFill>
                        <a:srgbClr val="C00000"/>
                      </a:solidFill>
                      <a:prstDash val="lgDash"/>
                      <a:round/>
                      <a:headEnd type="none" w="med" len="med"/>
                      <a:tailEnd type="none" w="med" len="med"/>
                    </a:lnL>
                    <a:lnT w="12700" cap="flat" cmpd="sng" algn="ctr">
                      <a:solidFill>
                        <a:srgbClr val="C00000"/>
                      </a:solidFill>
                      <a:prstDash val="lgDash"/>
                      <a:round/>
                      <a:headEnd type="none" w="med" len="med"/>
                      <a:tailEnd type="none" w="med" len="med"/>
                    </a:lnT>
                    <a:lnB w="12700" cap="flat" cmpd="sng" algn="ctr">
                      <a:solidFill>
                        <a:srgbClr val="C00000"/>
                      </a:solidFill>
                      <a:prstDash val="lgDash"/>
                      <a:round/>
                      <a:headEnd type="none" w="med" len="med"/>
                      <a:tailEnd type="none" w="med" len="med"/>
                    </a:lnB>
                    <a:solidFill>
                      <a:schemeClr val="accent4">
                        <a:lumMod val="20000"/>
                        <a:lumOff val="80000"/>
                      </a:schemeClr>
                    </a:solidFill>
                  </a:tcPr>
                </a:tc>
                <a:tc>
                  <a:txBody>
                    <a:bodyPr/>
                    <a:lstStyle/>
                    <a:p>
                      <a:pPr algn="l" fontAlgn="ctr"/>
                      <a:r>
                        <a:rPr lang="en-US" sz="1100" b="0" i="0" u="none" strike="noStrike">
                          <a:solidFill>
                            <a:srgbClr val="000000"/>
                          </a:solidFill>
                          <a:effectLst/>
                          <a:latin typeface="Aptos Narrow" panose="020B0004020202020204" pitchFamily="34" charset="0"/>
                        </a:rPr>
                        <a:t>+good </a:t>
                      </a:r>
                      <a:r>
                        <a:rPr lang="en-US" sz="1100" b="0" i="0" u="none" strike="noStrike" err="1">
                          <a:solidFill>
                            <a:srgbClr val="000000"/>
                          </a:solidFill>
                          <a:effectLst/>
                          <a:latin typeface="Aptos Narrow" panose="020B0004020202020204" pitchFamily="34" charset="0"/>
                        </a:rPr>
                        <a:t>good</a:t>
                      </a:r>
                      <a:r>
                        <a:rPr lang="en-US" sz="1100" b="0" i="0" u="none" strike="noStrike">
                          <a:solidFill>
                            <a:srgbClr val="000000"/>
                          </a:solidFill>
                          <a:effectLst/>
                          <a:latin typeface="Aptos Narrow" panose="020B0004020202020204" pitchFamily="34" charset="0"/>
                        </a:rPr>
                        <a:t> +quality +super +'good product' comfortable +delivery 'good </a:t>
                      </a:r>
                      <a:r>
                        <a:rPr lang="en-US" sz="1100" b="0" i="0" u="none" strike="noStrike" err="1">
                          <a:solidFill>
                            <a:srgbClr val="000000"/>
                          </a:solidFill>
                          <a:effectLst/>
                          <a:latin typeface="Aptos Narrow" panose="020B0004020202020204" pitchFamily="34" charset="0"/>
                        </a:rPr>
                        <a:t>i</a:t>
                      </a:r>
                      <a:r>
                        <a:rPr lang="en-US" sz="1100" b="0" i="0" u="none" strike="noStrike">
                          <a:solidFill>
                            <a:srgbClr val="000000"/>
                          </a:solidFill>
                          <a:effectLst/>
                          <a:latin typeface="Aptos Narrow" panose="020B0004020202020204" pitchFamily="34" charset="0"/>
                        </a:rPr>
                        <a:t>' boy design stylish thanks 'good quality' nice item</a:t>
                      </a:r>
                    </a:p>
                  </a:txBody>
                  <a:tcPr marL="6350" marR="6350" marT="6350" marB="0" anchor="ctr">
                    <a:lnR w="12700" cap="flat" cmpd="sng" algn="ctr">
                      <a:solidFill>
                        <a:srgbClr val="C00000"/>
                      </a:solidFill>
                      <a:prstDash val="lgDash"/>
                      <a:round/>
                      <a:headEnd type="none" w="med" len="med"/>
                      <a:tailEnd type="none" w="med" len="med"/>
                    </a:lnR>
                    <a:lnT w="12700" cap="flat" cmpd="sng" algn="ctr">
                      <a:solidFill>
                        <a:srgbClr val="C00000"/>
                      </a:solidFill>
                      <a:prstDash val="lgDash"/>
                      <a:round/>
                      <a:headEnd type="none" w="med" len="med"/>
                      <a:tailEnd type="none" w="med" len="med"/>
                    </a:lnT>
                    <a:lnB w="12700" cap="flat" cmpd="sng" algn="ctr">
                      <a:solidFill>
                        <a:srgbClr val="C00000"/>
                      </a:solidFill>
                      <a:prstDash val="lgDash"/>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007885072"/>
                  </a:ext>
                </a:extLst>
              </a:tr>
            </a:tbl>
          </a:graphicData>
        </a:graphic>
      </p:graphicFrame>
    </p:spTree>
    <p:extLst>
      <p:ext uri="{BB962C8B-B14F-4D97-AF65-F5344CB8AC3E}">
        <p14:creationId xmlns:p14="http://schemas.microsoft.com/office/powerpoint/2010/main" val="341375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1100B6-3A98-B561-620A-34CEDF35914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D899301-B7A1-B653-4E5F-5672E63B93F9}"/>
              </a:ext>
            </a:extLst>
          </p:cNvPr>
          <p:cNvSpPr/>
          <p:nvPr/>
        </p:nvSpPr>
        <p:spPr>
          <a:xfrm>
            <a:off x="10524226" y="-1"/>
            <a:ext cx="1667774" cy="278861"/>
          </a:xfrm>
          <a:prstGeom prst="rect">
            <a:avLst/>
          </a:prstGeom>
          <a:solidFill>
            <a:srgbClr val="1A75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solidFill>
                <a:effectLst/>
                <a:uLnTx/>
                <a:uFillTx/>
                <a:latin typeface="Calibri" panose="020F0502020204030204"/>
                <a:ea typeface="+mn-ea"/>
                <a:cs typeface="+mn-cs"/>
              </a:rPr>
              <a:t>Supervised Modeling </a:t>
            </a:r>
          </a:p>
        </p:txBody>
      </p:sp>
      <p:sp>
        <p:nvSpPr>
          <p:cNvPr id="34" name="Slide Number Placeholder 3">
            <a:extLst>
              <a:ext uri="{FF2B5EF4-FFF2-40B4-BE49-F238E27FC236}">
                <a16:creationId xmlns:a16="http://schemas.microsoft.com/office/drawing/2014/main" id="{9306275C-C886-6359-2E94-823B617E0218}"/>
              </a:ext>
            </a:extLst>
          </p:cNvPr>
          <p:cNvSpPr txBox="1">
            <a:spLocks/>
          </p:cNvSpPr>
          <p:nvPr/>
        </p:nvSpPr>
        <p:spPr>
          <a:xfrm>
            <a:off x="362309" y="6524587"/>
            <a:ext cx="401217" cy="19374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fld id="{47547CF9-5B10-D24F-A8D7-45A9778164F7}" type="slidenum">
              <a:rPr lang="uk-UA" sz="1100" smtClean="0">
                <a:latin typeface="Arial" panose="020B0604020202020204"/>
              </a:rPr>
              <a:pPr defTabSz="1219170"/>
              <a:t>7</a:t>
            </a:fld>
            <a:endParaRPr lang="uk-UA" sz="1100">
              <a:latin typeface="Arial" panose="020B0604020202020204"/>
            </a:endParaRPr>
          </a:p>
        </p:txBody>
      </p:sp>
      <p:sp>
        <p:nvSpPr>
          <p:cNvPr id="11" name="Title 10">
            <a:extLst>
              <a:ext uri="{FF2B5EF4-FFF2-40B4-BE49-F238E27FC236}">
                <a16:creationId xmlns:a16="http://schemas.microsoft.com/office/drawing/2014/main" id="{2953EC33-B343-A093-4AFC-1F260F2F9490}"/>
              </a:ext>
            </a:extLst>
          </p:cNvPr>
          <p:cNvSpPr>
            <a:spLocks noGrp="1"/>
          </p:cNvSpPr>
          <p:nvPr>
            <p:ph type="title"/>
          </p:nvPr>
        </p:nvSpPr>
        <p:spPr/>
        <p:txBody>
          <a:bodyPr/>
          <a:lstStyle/>
          <a:p>
            <a:br>
              <a:rPr lang="en-US"/>
            </a:br>
            <a:endParaRPr lang="en-US"/>
          </a:p>
        </p:txBody>
      </p:sp>
      <p:sp>
        <p:nvSpPr>
          <p:cNvPr id="12" name="Title 1">
            <a:extLst>
              <a:ext uri="{FF2B5EF4-FFF2-40B4-BE49-F238E27FC236}">
                <a16:creationId xmlns:a16="http://schemas.microsoft.com/office/drawing/2014/main" id="{2D300C8E-6B07-28D3-FD87-7DBD1A32778B}"/>
              </a:ext>
            </a:extLst>
          </p:cNvPr>
          <p:cNvSpPr txBox="1">
            <a:spLocks/>
          </p:cNvSpPr>
          <p:nvPr/>
        </p:nvSpPr>
        <p:spPr>
          <a:xfrm>
            <a:off x="362309" y="287618"/>
            <a:ext cx="11447253" cy="7127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900" b="1">
                <a:solidFill>
                  <a:srgbClr val="1A75CF"/>
                </a:solidFill>
                <a:latin typeface="Arial Black" panose="020B0A04020102020204" pitchFamily="34" charset="0"/>
              </a:rPr>
              <a:t>Men's Black Sandals: Both supervised and unsupervised models were utilized to extract significant insights from customer reviews.</a:t>
            </a:r>
          </a:p>
        </p:txBody>
      </p:sp>
      <p:sp>
        <p:nvSpPr>
          <p:cNvPr id="5" name="Content Placeholder 4">
            <a:extLst>
              <a:ext uri="{FF2B5EF4-FFF2-40B4-BE49-F238E27FC236}">
                <a16:creationId xmlns:a16="http://schemas.microsoft.com/office/drawing/2014/main" id="{780584A7-91D8-901D-1A9A-D61891855B82}"/>
              </a:ext>
            </a:extLst>
          </p:cNvPr>
          <p:cNvSpPr>
            <a:spLocks noGrp="1"/>
          </p:cNvSpPr>
          <p:nvPr>
            <p:ph idx="1"/>
          </p:nvPr>
        </p:nvSpPr>
        <p:spPr>
          <a:xfrm>
            <a:off x="-3121057" y="-1935949"/>
            <a:ext cx="6027886" cy="1666442"/>
          </a:xfrm>
        </p:spPr>
        <p:txBody>
          <a:bodyPr/>
          <a:lstStyle/>
          <a:p>
            <a:endParaRPr lang="en-US"/>
          </a:p>
          <a:p>
            <a:endParaRPr lang="en-US"/>
          </a:p>
        </p:txBody>
      </p:sp>
      <p:pic>
        <p:nvPicPr>
          <p:cNvPr id="10" name="Picture 9">
            <a:extLst>
              <a:ext uri="{FF2B5EF4-FFF2-40B4-BE49-F238E27FC236}">
                <a16:creationId xmlns:a16="http://schemas.microsoft.com/office/drawing/2014/main" id="{E1D34D23-AC32-FA0C-85EB-4E32E91EF437}"/>
              </a:ext>
            </a:extLst>
          </p:cNvPr>
          <p:cNvPicPr>
            <a:picLocks noChangeAspect="1"/>
          </p:cNvPicPr>
          <p:nvPr/>
        </p:nvPicPr>
        <p:blipFill rotWithShape="1">
          <a:blip r:embed="rId3">
            <a:clrChange>
              <a:clrFrom>
                <a:srgbClr val="F8F8F8"/>
              </a:clrFrom>
              <a:clrTo>
                <a:srgbClr val="F8F8F8">
                  <a:alpha val="0"/>
                </a:srgbClr>
              </a:clrTo>
            </a:clrChange>
          </a:blip>
          <a:srcRect t="1670" r="4227"/>
          <a:stretch/>
        </p:blipFill>
        <p:spPr>
          <a:xfrm>
            <a:off x="485396" y="1249303"/>
            <a:ext cx="5161112" cy="5107708"/>
          </a:xfrm>
          <a:prstGeom prst="rect">
            <a:avLst/>
          </a:prstGeom>
        </p:spPr>
      </p:pic>
      <p:sp>
        <p:nvSpPr>
          <p:cNvPr id="13" name="TextBox 12">
            <a:extLst>
              <a:ext uri="{FF2B5EF4-FFF2-40B4-BE49-F238E27FC236}">
                <a16:creationId xmlns:a16="http://schemas.microsoft.com/office/drawing/2014/main" id="{B63E4228-8A3A-C6C6-9E9F-AF0480237A8C}"/>
              </a:ext>
            </a:extLst>
          </p:cNvPr>
          <p:cNvSpPr txBox="1"/>
          <p:nvPr/>
        </p:nvSpPr>
        <p:spPr>
          <a:xfrm>
            <a:off x="944622" y="951500"/>
            <a:ext cx="4808478" cy="276999"/>
          </a:xfrm>
          <a:prstGeom prst="rect">
            <a:avLst/>
          </a:prstGeom>
          <a:noFill/>
        </p:spPr>
        <p:txBody>
          <a:bodyPr wrap="square" rtlCol="0">
            <a:spAutoFit/>
          </a:bodyPr>
          <a:lstStyle/>
          <a:p>
            <a:pPr algn="ctr"/>
            <a:r>
              <a:rPr lang="en-US" sz="1200" u="sng">
                <a:solidFill>
                  <a:srgbClr val="1A75CF"/>
                </a:solidFill>
              </a:rPr>
              <a:t>Complete Flow Diagram with Supervised and Unsupervised model</a:t>
            </a:r>
          </a:p>
        </p:txBody>
      </p:sp>
      <p:sp>
        <p:nvSpPr>
          <p:cNvPr id="14" name="Rectangle: Rounded Corners 13">
            <a:extLst>
              <a:ext uri="{FF2B5EF4-FFF2-40B4-BE49-F238E27FC236}">
                <a16:creationId xmlns:a16="http://schemas.microsoft.com/office/drawing/2014/main" id="{D15E627A-B1BC-B8D8-475E-CB28FD47A84B}"/>
              </a:ext>
            </a:extLst>
          </p:cNvPr>
          <p:cNvSpPr/>
          <p:nvPr/>
        </p:nvSpPr>
        <p:spPr>
          <a:xfrm>
            <a:off x="2171700" y="2790825"/>
            <a:ext cx="2476500" cy="914400"/>
          </a:xfrm>
          <a:prstGeom prst="roundRect">
            <a:avLst/>
          </a:prstGeom>
          <a:noFill/>
          <a:ln w="19050">
            <a:solidFill>
              <a:schemeClr val="accent5"/>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41593692-524F-445E-F37A-6AFBECFB6632}"/>
              </a:ext>
            </a:extLst>
          </p:cNvPr>
          <p:cNvPicPr>
            <a:picLocks noChangeAspect="1"/>
          </p:cNvPicPr>
          <p:nvPr/>
        </p:nvPicPr>
        <p:blipFill>
          <a:blip r:embed="rId4">
            <a:clrChange>
              <a:clrFrom>
                <a:srgbClr val="F8F8F8"/>
              </a:clrFrom>
              <a:clrTo>
                <a:srgbClr val="F8F8F8">
                  <a:alpha val="0"/>
                </a:srgbClr>
              </a:clrTo>
            </a:clrChange>
          </a:blip>
          <a:stretch>
            <a:fillRect/>
          </a:stretch>
        </p:blipFill>
        <p:spPr>
          <a:xfrm>
            <a:off x="7015855" y="1312667"/>
            <a:ext cx="4117421" cy="4899605"/>
          </a:xfrm>
          <a:prstGeom prst="rect">
            <a:avLst/>
          </a:prstGeom>
        </p:spPr>
      </p:pic>
      <p:pic>
        <p:nvPicPr>
          <p:cNvPr id="20" name="Graphic 19" descr="Arrow: Slight curve with solid fill">
            <a:extLst>
              <a:ext uri="{FF2B5EF4-FFF2-40B4-BE49-F238E27FC236}">
                <a16:creationId xmlns:a16="http://schemas.microsoft.com/office/drawing/2014/main" id="{C4247922-B3B0-C77C-B944-C2ED5F32C7B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02544" y="2795848"/>
            <a:ext cx="914400" cy="914400"/>
          </a:xfrm>
          <a:prstGeom prst="rect">
            <a:avLst/>
          </a:prstGeom>
        </p:spPr>
      </p:pic>
      <p:sp>
        <p:nvSpPr>
          <p:cNvPr id="21" name="TextBox 20">
            <a:extLst>
              <a:ext uri="{FF2B5EF4-FFF2-40B4-BE49-F238E27FC236}">
                <a16:creationId xmlns:a16="http://schemas.microsoft.com/office/drawing/2014/main" id="{67A03B5A-136F-9D49-2F15-6AD5B2C51865}"/>
              </a:ext>
            </a:extLst>
          </p:cNvPr>
          <p:cNvSpPr txBox="1"/>
          <p:nvPr/>
        </p:nvSpPr>
        <p:spPr>
          <a:xfrm>
            <a:off x="6438902" y="933550"/>
            <a:ext cx="4808478" cy="276999"/>
          </a:xfrm>
          <a:prstGeom prst="rect">
            <a:avLst/>
          </a:prstGeom>
          <a:noFill/>
        </p:spPr>
        <p:txBody>
          <a:bodyPr wrap="square" rtlCol="0">
            <a:spAutoFit/>
          </a:bodyPr>
          <a:lstStyle/>
          <a:p>
            <a:pPr algn="ctr"/>
            <a:r>
              <a:rPr lang="en-US" sz="1200" u="sng">
                <a:solidFill>
                  <a:srgbClr val="1A75CF"/>
                </a:solidFill>
              </a:rPr>
              <a:t>Segment of Flow Diagram with Supervised model</a:t>
            </a:r>
          </a:p>
        </p:txBody>
      </p:sp>
    </p:spTree>
    <p:extLst>
      <p:ext uri="{BB962C8B-B14F-4D97-AF65-F5344CB8AC3E}">
        <p14:creationId xmlns:p14="http://schemas.microsoft.com/office/powerpoint/2010/main" val="437696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1100B6-3A98-B561-620A-34CEDF35914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D899301-B7A1-B653-4E5F-5672E63B93F9}"/>
              </a:ext>
            </a:extLst>
          </p:cNvPr>
          <p:cNvSpPr/>
          <p:nvPr/>
        </p:nvSpPr>
        <p:spPr>
          <a:xfrm>
            <a:off x="10524226" y="-1"/>
            <a:ext cx="1667774" cy="278861"/>
          </a:xfrm>
          <a:prstGeom prst="rect">
            <a:avLst/>
          </a:prstGeom>
          <a:solidFill>
            <a:srgbClr val="1A75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solidFill>
                <a:effectLst/>
                <a:uLnTx/>
                <a:uFillTx/>
                <a:latin typeface="Calibri" panose="020F0502020204030204"/>
                <a:ea typeface="+mn-ea"/>
                <a:cs typeface="+mn-cs"/>
              </a:rPr>
              <a:t>Supervised Modeling </a:t>
            </a:r>
          </a:p>
        </p:txBody>
      </p:sp>
      <p:sp>
        <p:nvSpPr>
          <p:cNvPr id="34" name="Slide Number Placeholder 3">
            <a:extLst>
              <a:ext uri="{FF2B5EF4-FFF2-40B4-BE49-F238E27FC236}">
                <a16:creationId xmlns:a16="http://schemas.microsoft.com/office/drawing/2014/main" id="{9306275C-C886-6359-2E94-823B617E0218}"/>
              </a:ext>
            </a:extLst>
          </p:cNvPr>
          <p:cNvSpPr txBox="1">
            <a:spLocks/>
          </p:cNvSpPr>
          <p:nvPr/>
        </p:nvSpPr>
        <p:spPr>
          <a:xfrm>
            <a:off x="362309" y="6524587"/>
            <a:ext cx="401217" cy="19374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fld id="{47547CF9-5B10-D24F-A8D7-45A9778164F7}" type="slidenum">
              <a:rPr lang="uk-UA" sz="1100" smtClean="0">
                <a:latin typeface="Arial" panose="020B0604020202020204"/>
              </a:rPr>
              <a:pPr defTabSz="1219170"/>
              <a:t>8</a:t>
            </a:fld>
            <a:endParaRPr lang="uk-UA" sz="1100">
              <a:latin typeface="Arial" panose="020B0604020202020204"/>
            </a:endParaRPr>
          </a:p>
        </p:txBody>
      </p:sp>
      <p:sp>
        <p:nvSpPr>
          <p:cNvPr id="11" name="Title 10">
            <a:extLst>
              <a:ext uri="{FF2B5EF4-FFF2-40B4-BE49-F238E27FC236}">
                <a16:creationId xmlns:a16="http://schemas.microsoft.com/office/drawing/2014/main" id="{2953EC33-B343-A093-4AFC-1F260F2F9490}"/>
              </a:ext>
            </a:extLst>
          </p:cNvPr>
          <p:cNvSpPr>
            <a:spLocks noGrp="1"/>
          </p:cNvSpPr>
          <p:nvPr>
            <p:ph type="title"/>
          </p:nvPr>
        </p:nvSpPr>
        <p:spPr/>
        <p:txBody>
          <a:bodyPr/>
          <a:lstStyle/>
          <a:p>
            <a:br>
              <a:rPr lang="en-US"/>
            </a:br>
            <a:endParaRPr lang="en-US"/>
          </a:p>
        </p:txBody>
      </p:sp>
      <p:sp>
        <p:nvSpPr>
          <p:cNvPr id="12" name="Title 1">
            <a:extLst>
              <a:ext uri="{FF2B5EF4-FFF2-40B4-BE49-F238E27FC236}">
                <a16:creationId xmlns:a16="http://schemas.microsoft.com/office/drawing/2014/main" id="{2D300C8E-6B07-28D3-FD87-7DBD1A32778B}"/>
              </a:ext>
            </a:extLst>
          </p:cNvPr>
          <p:cNvSpPr txBox="1">
            <a:spLocks/>
          </p:cNvSpPr>
          <p:nvPr/>
        </p:nvSpPr>
        <p:spPr>
          <a:xfrm>
            <a:off x="362309" y="287618"/>
            <a:ext cx="11447253" cy="7127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900" b="1">
                <a:solidFill>
                  <a:srgbClr val="1A75CF"/>
                </a:solidFill>
                <a:latin typeface="Arial Black" panose="020B0A04020102020204" pitchFamily="34" charset="0"/>
              </a:rPr>
              <a:t>Men's Black Sandals: Among all constructed models, the neural network and regression models demonstrated superior accuracy, reaching 92.1%</a:t>
            </a:r>
          </a:p>
        </p:txBody>
      </p:sp>
      <p:sp>
        <p:nvSpPr>
          <p:cNvPr id="5" name="Content Placeholder 4">
            <a:extLst>
              <a:ext uri="{FF2B5EF4-FFF2-40B4-BE49-F238E27FC236}">
                <a16:creationId xmlns:a16="http://schemas.microsoft.com/office/drawing/2014/main" id="{780584A7-91D8-901D-1A9A-D61891855B82}"/>
              </a:ext>
            </a:extLst>
          </p:cNvPr>
          <p:cNvSpPr>
            <a:spLocks noGrp="1"/>
          </p:cNvSpPr>
          <p:nvPr>
            <p:ph idx="1"/>
          </p:nvPr>
        </p:nvSpPr>
        <p:spPr>
          <a:xfrm>
            <a:off x="-3121057" y="-1935949"/>
            <a:ext cx="6027886" cy="1666442"/>
          </a:xfrm>
        </p:spPr>
        <p:txBody>
          <a:bodyPr/>
          <a:lstStyle/>
          <a:p>
            <a:endParaRPr lang="en-US"/>
          </a:p>
          <a:p>
            <a:endParaRPr lang="en-US"/>
          </a:p>
        </p:txBody>
      </p:sp>
      <p:pic>
        <p:nvPicPr>
          <p:cNvPr id="6" name="Picture 5">
            <a:extLst>
              <a:ext uri="{FF2B5EF4-FFF2-40B4-BE49-F238E27FC236}">
                <a16:creationId xmlns:a16="http://schemas.microsoft.com/office/drawing/2014/main" id="{D40ED5BF-2560-58C8-3920-979E960C75A8}"/>
              </a:ext>
            </a:extLst>
          </p:cNvPr>
          <p:cNvPicPr>
            <a:picLocks noChangeAspect="1"/>
          </p:cNvPicPr>
          <p:nvPr/>
        </p:nvPicPr>
        <p:blipFill>
          <a:blip r:embed="rId3"/>
          <a:stretch>
            <a:fillRect/>
          </a:stretch>
        </p:blipFill>
        <p:spPr>
          <a:xfrm>
            <a:off x="470537" y="1209461"/>
            <a:ext cx="4594408" cy="4904492"/>
          </a:xfrm>
          <a:prstGeom prst="rect">
            <a:avLst/>
          </a:prstGeom>
          <a:ln>
            <a:noFill/>
          </a:ln>
          <a:effectLst>
            <a:outerShdw blurRad="292100" dist="139700" dir="2700000" algn="tl" rotWithShape="0">
              <a:srgbClr val="333333">
                <a:alpha val="65000"/>
              </a:srgbClr>
            </a:outerShdw>
          </a:effectLst>
        </p:spPr>
      </p:pic>
      <p:graphicFrame>
        <p:nvGraphicFramePr>
          <p:cNvPr id="3" name="Table 2">
            <a:extLst>
              <a:ext uri="{FF2B5EF4-FFF2-40B4-BE49-F238E27FC236}">
                <a16:creationId xmlns:a16="http://schemas.microsoft.com/office/drawing/2014/main" id="{8CE8534C-BF28-D021-2912-2D33A2380C8E}"/>
              </a:ext>
            </a:extLst>
          </p:cNvPr>
          <p:cNvGraphicFramePr>
            <a:graphicFrameLocks noGrp="1"/>
          </p:cNvGraphicFramePr>
          <p:nvPr>
            <p:extLst>
              <p:ext uri="{D42A27DB-BD31-4B8C-83A1-F6EECF244321}">
                <p14:modId xmlns:p14="http://schemas.microsoft.com/office/powerpoint/2010/main" val="4122094247"/>
              </p:ext>
            </p:extLst>
          </p:nvPr>
        </p:nvGraphicFramePr>
        <p:xfrm>
          <a:off x="5514974" y="990827"/>
          <a:ext cx="6206487" cy="5132639"/>
        </p:xfrm>
        <a:graphic>
          <a:graphicData uri="http://schemas.openxmlformats.org/drawingml/2006/table">
            <a:tbl>
              <a:tblPr/>
              <a:tblGrid>
                <a:gridCol w="616156">
                  <a:extLst>
                    <a:ext uri="{9D8B030D-6E8A-4147-A177-3AD203B41FA5}">
                      <a16:colId xmlns:a16="http://schemas.microsoft.com/office/drawing/2014/main" val="1364269169"/>
                    </a:ext>
                  </a:extLst>
                </a:gridCol>
                <a:gridCol w="2451788">
                  <a:extLst>
                    <a:ext uri="{9D8B030D-6E8A-4147-A177-3AD203B41FA5}">
                      <a16:colId xmlns:a16="http://schemas.microsoft.com/office/drawing/2014/main" val="3537295983"/>
                    </a:ext>
                  </a:extLst>
                </a:gridCol>
                <a:gridCol w="558391">
                  <a:extLst>
                    <a:ext uri="{9D8B030D-6E8A-4147-A177-3AD203B41FA5}">
                      <a16:colId xmlns:a16="http://schemas.microsoft.com/office/drawing/2014/main" val="1415642301"/>
                    </a:ext>
                  </a:extLst>
                </a:gridCol>
                <a:gridCol w="558391">
                  <a:extLst>
                    <a:ext uri="{9D8B030D-6E8A-4147-A177-3AD203B41FA5}">
                      <a16:colId xmlns:a16="http://schemas.microsoft.com/office/drawing/2014/main" val="4211221803"/>
                    </a:ext>
                  </a:extLst>
                </a:gridCol>
                <a:gridCol w="558391">
                  <a:extLst>
                    <a:ext uri="{9D8B030D-6E8A-4147-A177-3AD203B41FA5}">
                      <a16:colId xmlns:a16="http://schemas.microsoft.com/office/drawing/2014/main" val="2786394226"/>
                    </a:ext>
                  </a:extLst>
                </a:gridCol>
                <a:gridCol w="487790">
                  <a:extLst>
                    <a:ext uri="{9D8B030D-6E8A-4147-A177-3AD203B41FA5}">
                      <a16:colId xmlns:a16="http://schemas.microsoft.com/office/drawing/2014/main" val="1209645455"/>
                    </a:ext>
                  </a:extLst>
                </a:gridCol>
                <a:gridCol w="487790">
                  <a:extLst>
                    <a:ext uri="{9D8B030D-6E8A-4147-A177-3AD203B41FA5}">
                      <a16:colId xmlns:a16="http://schemas.microsoft.com/office/drawing/2014/main" val="3485520765"/>
                    </a:ext>
                  </a:extLst>
                </a:gridCol>
                <a:gridCol w="487790">
                  <a:extLst>
                    <a:ext uri="{9D8B030D-6E8A-4147-A177-3AD203B41FA5}">
                      <a16:colId xmlns:a16="http://schemas.microsoft.com/office/drawing/2014/main" val="4266706569"/>
                    </a:ext>
                  </a:extLst>
                </a:gridCol>
              </a:tblGrid>
              <a:tr h="193169">
                <a:tc>
                  <a:txBody>
                    <a:bodyPr/>
                    <a:lstStyle/>
                    <a:p>
                      <a:pPr algn="l" fontAlgn="b"/>
                      <a:endParaRPr lang="en-US" sz="1000" b="0" i="0" u="none" strike="noStrike">
                        <a:solidFill>
                          <a:srgbClr val="000000"/>
                        </a:solidFill>
                        <a:effectLst/>
                        <a:latin typeface="+mj-lt"/>
                      </a:endParaRPr>
                    </a:p>
                  </a:txBody>
                  <a:tcPr marL="5771" marR="5771" marT="5771" marB="0" anchor="b">
                    <a:lnL>
                      <a:noFill/>
                    </a:lnL>
                    <a:lnR>
                      <a:noFill/>
                    </a:lnR>
                    <a:lnT>
                      <a:noFill/>
                    </a:lnT>
                    <a:lnB w="9525" cap="flat" cmpd="sng" algn="ctr">
                      <a:solidFill>
                        <a:schemeClr val="accent5">
                          <a:lumMod val="60000"/>
                          <a:lumOff val="40000"/>
                        </a:schemeClr>
                      </a:solidFill>
                      <a:prstDash val="solid"/>
                      <a:round/>
                      <a:headEnd type="none" w="med" len="med"/>
                      <a:tailEnd type="none" w="med" len="med"/>
                    </a:lnB>
                    <a:noFill/>
                  </a:tcPr>
                </a:tc>
                <a:tc>
                  <a:txBody>
                    <a:bodyPr/>
                    <a:lstStyle/>
                    <a:p>
                      <a:pPr algn="l" fontAlgn="b"/>
                      <a:endParaRPr lang="en-US" sz="1000" b="0" i="0" u="none" strike="noStrike">
                        <a:solidFill>
                          <a:srgbClr val="000000"/>
                        </a:solidFill>
                        <a:effectLst/>
                        <a:latin typeface="+mj-lt"/>
                      </a:endParaRPr>
                    </a:p>
                  </a:txBody>
                  <a:tcPr marL="5771" marR="5771" marT="5771" marB="0" anchor="b">
                    <a:lnL>
                      <a:noFill/>
                    </a:lnL>
                    <a:lnR w="9525" cap="flat" cmpd="sng" algn="ctr">
                      <a:solidFill>
                        <a:schemeClr val="accent5">
                          <a:lumMod val="60000"/>
                          <a:lumOff val="40000"/>
                        </a:schemeClr>
                      </a:solidFill>
                      <a:prstDash val="solid"/>
                      <a:round/>
                      <a:headEnd type="none" w="med" len="med"/>
                      <a:tailEnd type="none" w="med" len="med"/>
                    </a:lnR>
                    <a:lnT>
                      <a:noFill/>
                    </a:lnT>
                    <a:lnB w="9525" cap="flat" cmpd="sng" algn="ctr">
                      <a:solidFill>
                        <a:schemeClr val="accent5">
                          <a:lumMod val="60000"/>
                          <a:lumOff val="40000"/>
                        </a:schemeClr>
                      </a:solidFill>
                      <a:prstDash val="solid"/>
                      <a:round/>
                      <a:headEnd type="none" w="med" len="med"/>
                      <a:tailEnd type="none" w="med" len="med"/>
                    </a:lnB>
                    <a:noFill/>
                  </a:tcPr>
                </a:tc>
                <a:tc gridSpan="3">
                  <a:txBody>
                    <a:bodyPr/>
                    <a:lstStyle/>
                    <a:p>
                      <a:pPr algn="ctr" fontAlgn="b"/>
                      <a:r>
                        <a:rPr lang="en-US" sz="1000" b="0" i="0" u="none" strike="noStrike">
                          <a:solidFill>
                            <a:srgbClr val="000000"/>
                          </a:solidFill>
                          <a:effectLst/>
                          <a:latin typeface="+mj-lt"/>
                        </a:rPr>
                        <a:t>Miscalculation Rate </a:t>
                      </a:r>
                    </a:p>
                  </a:txBody>
                  <a:tcPr marL="5771" marR="5771" marT="5771" marB="0" anchor="b">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gridSpan="3">
                  <a:txBody>
                    <a:bodyPr/>
                    <a:lstStyle/>
                    <a:p>
                      <a:pPr algn="ctr" fontAlgn="b"/>
                      <a:r>
                        <a:rPr lang="en-US" sz="1000" b="0" i="0" u="none" strike="noStrike">
                          <a:solidFill>
                            <a:srgbClr val="000000"/>
                          </a:solidFill>
                          <a:effectLst/>
                          <a:latin typeface="+mj-lt"/>
                        </a:rPr>
                        <a:t>ROC </a:t>
                      </a:r>
                    </a:p>
                  </a:txBody>
                  <a:tcPr marL="5771" marR="5771" marT="5771" marB="0" anchor="b">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33190474"/>
                  </a:ext>
                </a:extLst>
              </a:tr>
              <a:tr h="303414">
                <a:tc>
                  <a:txBody>
                    <a:bodyPr/>
                    <a:lstStyle/>
                    <a:p>
                      <a:pPr algn="ctr" fontAlgn="b"/>
                      <a:r>
                        <a:rPr lang="en-US" sz="1000" b="1" i="0" u="none" strike="noStrike">
                          <a:solidFill>
                            <a:schemeClr val="bg1"/>
                          </a:solidFill>
                          <a:effectLst/>
                          <a:latin typeface="+mj-lt"/>
                        </a:rPr>
                        <a:t>Model </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1A75CF"/>
                    </a:solidFill>
                  </a:tcPr>
                </a:tc>
                <a:tc>
                  <a:txBody>
                    <a:bodyPr/>
                    <a:lstStyle/>
                    <a:p>
                      <a:pPr algn="ctr" fontAlgn="b"/>
                      <a:r>
                        <a:rPr lang="en-US" sz="1000" b="1" i="0" u="none" strike="noStrike">
                          <a:solidFill>
                            <a:schemeClr val="bg1"/>
                          </a:solidFill>
                          <a:effectLst/>
                          <a:latin typeface="+mj-lt"/>
                        </a:rPr>
                        <a:t>Model Description</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1A75CF"/>
                    </a:solidFill>
                  </a:tcPr>
                </a:tc>
                <a:tc>
                  <a:txBody>
                    <a:bodyPr/>
                    <a:lstStyle/>
                    <a:p>
                      <a:pPr algn="ctr" fontAlgn="b"/>
                      <a:r>
                        <a:rPr lang="en-US" sz="1000" b="1" i="0" u="none" strike="noStrike">
                          <a:solidFill>
                            <a:schemeClr val="bg1"/>
                          </a:solidFill>
                          <a:effectLst/>
                          <a:latin typeface="+mj-lt"/>
                        </a:rPr>
                        <a:t>Train </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1A75CF"/>
                    </a:solidFill>
                  </a:tcPr>
                </a:tc>
                <a:tc>
                  <a:txBody>
                    <a:bodyPr/>
                    <a:lstStyle/>
                    <a:p>
                      <a:pPr algn="ctr" fontAlgn="b"/>
                      <a:r>
                        <a:rPr lang="en-US" sz="1000" b="1" i="0" u="none" strike="noStrike">
                          <a:solidFill>
                            <a:schemeClr val="bg1"/>
                          </a:solidFill>
                          <a:effectLst/>
                          <a:latin typeface="+mj-lt"/>
                        </a:rPr>
                        <a:t>Valid</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1A75CF"/>
                    </a:solidFill>
                  </a:tcPr>
                </a:tc>
                <a:tc>
                  <a:txBody>
                    <a:bodyPr/>
                    <a:lstStyle/>
                    <a:p>
                      <a:pPr algn="ctr" fontAlgn="b"/>
                      <a:r>
                        <a:rPr lang="en-US" sz="1000" b="1" i="0" u="none" strike="noStrike">
                          <a:solidFill>
                            <a:schemeClr val="bg1"/>
                          </a:solidFill>
                          <a:effectLst/>
                          <a:latin typeface="+mj-lt"/>
                        </a:rPr>
                        <a:t>Test</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1A75CF"/>
                    </a:solidFill>
                  </a:tcPr>
                </a:tc>
                <a:tc>
                  <a:txBody>
                    <a:bodyPr/>
                    <a:lstStyle/>
                    <a:p>
                      <a:pPr algn="ctr" fontAlgn="b"/>
                      <a:r>
                        <a:rPr lang="en-US" sz="1000" b="1" i="0" u="none" strike="noStrike">
                          <a:solidFill>
                            <a:schemeClr val="bg1"/>
                          </a:solidFill>
                          <a:effectLst/>
                          <a:latin typeface="+mj-lt"/>
                        </a:rPr>
                        <a:t>Train </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1A75CF"/>
                    </a:solidFill>
                  </a:tcPr>
                </a:tc>
                <a:tc>
                  <a:txBody>
                    <a:bodyPr/>
                    <a:lstStyle/>
                    <a:p>
                      <a:pPr algn="ctr" fontAlgn="b"/>
                      <a:r>
                        <a:rPr lang="en-US" sz="1000" b="1" i="0" u="none" strike="noStrike">
                          <a:solidFill>
                            <a:schemeClr val="bg1"/>
                          </a:solidFill>
                          <a:effectLst/>
                          <a:latin typeface="+mj-lt"/>
                        </a:rPr>
                        <a:t>Valid</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1A75CF"/>
                    </a:solidFill>
                  </a:tcPr>
                </a:tc>
                <a:tc>
                  <a:txBody>
                    <a:bodyPr/>
                    <a:lstStyle/>
                    <a:p>
                      <a:pPr algn="ctr" fontAlgn="b"/>
                      <a:r>
                        <a:rPr lang="en-US" sz="1000" b="1" i="0" u="none" strike="noStrike">
                          <a:solidFill>
                            <a:schemeClr val="bg1"/>
                          </a:solidFill>
                          <a:effectLst/>
                          <a:latin typeface="+mj-lt"/>
                        </a:rPr>
                        <a:t>Test</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1A75CF"/>
                    </a:solidFill>
                  </a:tcPr>
                </a:tc>
                <a:extLst>
                  <a:ext uri="{0D108BD9-81ED-4DB2-BD59-A6C34878D82A}">
                    <a16:rowId xmlns:a16="http://schemas.microsoft.com/office/drawing/2014/main" val="2878283389"/>
                  </a:ext>
                </a:extLst>
              </a:tr>
              <a:tr h="193169">
                <a:tc>
                  <a:txBody>
                    <a:bodyPr/>
                    <a:lstStyle/>
                    <a:p>
                      <a:pPr algn="l" fontAlgn="ctr"/>
                      <a:r>
                        <a:rPr lang="en-US" sz="1000" b="0" i="0" u="none" strike="noStrike">
                          <a:solidFill>
                            <a:srgbClr val="000000"/>
                          </a:solidFill>
                          <a:effectLst/>
                          <a:latin typeface="+mj-lt"/>
                        </a:rPr>
                        <a:t>Neural2</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mj-lt"/>
                        </a:rPr>
                        <a:t>Neural Network (Default)</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noFill/>
                  </a:tcPr>
                </a:tc>
                <a:tc>
                  <a:txBody>
                    <a:bodyPr/>
                    <a:lstStyle/>
                    <a:p>
                      <a:pPr algn="ctr" fontAlgn="ctr"/>
                      <a:r>
                        <a:rPr lang="en-US" sz="1000" b="0" i="0" u="none" strike="noStrike">
                          <a:solidFill>
                            <a:srgbClr val="000000"/>
                          </a:solidFill>
                          <a:effectLst/>
                          <a:latin typeface="+mj-lt"/>
                        </a:rPr>
                        <a:t>9.4%</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6.3%</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7.9%</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63BE7B"/>
                    </a:solidFill>
                  </a:tcPr>
                </a:tc>
                <a:tc>
                  <a:txBody>
                    <a:bodyPr/>
                    <a:lstStyle/>
                    <a:p>
                      <a:pPr algn="ctr" fontAlgn="ctr"/>
                      <a:r>
                        <a:rPr lang="en-US" sz="1000" b="0" i="0" u="none" strike="noStrike">
                          <a:solidFill>
                            <a:srgbClr val="000000"/>
                          </a:solidFill>
                          <a:effectLst/>
                          <a:latin typeface="+mj-lt"/>
                        </a:rPr>
                        <a:t>99.1%</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98.7%</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99.5%</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63BE7B"/>
                    </a:solidFill>
                  </a:tcPr>
                </a:tc>
                <a:extLst>
                  <a:ext uri="{0D108BD9-81ED-4DB2-BD59-A6C34878D82A}">
                    <a16:rowId xmlns:a16="http://schemas.microsoft.com/office/drawing/2014/main" val="2732696741"/>
                  </a:ext>
                </a:extLst>
              </a:tr>
              <a:tr h="193169">
                <a:tc>
                  <a:txBody>
                    <a:bodyPr/>
                    <a:lstStyle/>
                    <a:p>
                      <a:pPr algn="l" fontAlgn="ctr"/>
                      <a:r>
                        <a:rPr lang="en-US" sz="1000" b="0" i="0" u="none" strike="noStrike">
                          <a:solidFill>
                            <a:srgbClr val="000000"/>
                          </a:solidFill>
                          <a:effectLst/>
                          <a:latin typeface="+mj-lt"/>
                        </a:rPr>
                        <a:t>Neural4</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12700" cap="flat" cmpd="sng" algn="ctr">
                      <a:solidFill>
                        <a:srgbClr val="C00000"/>
                      </a:solidFill>
                      <a:prstDash val="sysDash"/>
                      <a:round/>
                      <a:headEnd type="none" w="med" len="med"/>
                      <a:tailEnd type="none" w="med" len="med"/>
                    </a:lnB>
                    <a:noFill/>
                  </a:tcPr>
                </a:tc>
                <a:tc>
                  <a:txBody>
                    <a:bodyPr/>
                    <a:lstStyle/>
                    <a:p>
                      <a:pPr algn="l" fontAlgn="ctr"/>
                      <a:r>
                        <a:rPr lang="en-US" sz="1000" b="0" i="0" u="none" strike="noStrike">
                          <a:solidFill>
                            <a:srgbClr val="000000"/>
                          </a:solidFill>
                          <a:effectLst/>
                          <a:latin typeface="+mj-lt"/>
                        </a:rPr>
                        <a:t>Neural Network (Mutual Inf.)</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12700" cap="flat" cmpd="sng" algn="ctr">
                      <a:solidFill>
                        <a:srgbClr val="C00000"/>
                      </a:solidFill>
                      <a:prstDash val="sysDash"/>
                      <a:round/>
                      <a:headEnd type="none" w="med" len="med"/>
                      <a:tailEnd type="none" w="med" len="med"/>
                    </a:lnB>
                    <a:noFill/>
                  </a:tcPr>
                </a:tc>
                <a:tc>
                  <a:txBody>
                    <a:bodyPr/>
                    <a:lstStyle/>
                    <a:p>
                      <a:pPr algn="ctr" fontAlgn="ctr"/>
                      <a:r>
                        <a:rPr lang="en-US" sz="1000" b="0" i="0" u="none" strike="noStrike">
                          <a:solidFill>
                            <a:srgbClr val="000000"/>
                          </a:solidFill>
                          <a:effectLst/>
                          <a:latin typeface="+mj-lt"/>
                        </a:rPr>
                        <a:t>9.4%</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12700" cap="flat" cmpd="sng" algn="ctr">
                      <a:solidFill>
                        <a:srgbClr val="C00000"/>
                      </a:solidFill>
                      <a:prstDash val="sysDash"/>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6.3%</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12700" cap="flat" cmpd="sng" algn="ctr">
                      <a:solidFill>
                        <a:srgbClr val="C00000"/>
                      </a:solidFill>
                      <a:prstDash val="sysDash"/>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7.9%</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12700" cap="flat" cmpd="sng" algn="ctr">
                      <a:solidFill>
                        <a:srgbClr val="C00000"/>
                      </a:solidFill>
                      <a:prstDash val="sysDash"/>
                      <a:round/>
                      <a:headEnd type="none" w="med" len="med"/>
                      <a:tailEnd type="none" w="med" len="med"/>
                    </a:lnB>
                    <a:solidFill>
                      <a:srgbClr val="63BE7B"/>
                    </a:solidFill>
                  </a:tcPr>
                </a:tc>
                <a:tc>
                  <a:txBody>
                    <a:bodyPr/>
                    <a:lstStyle/>
                    <a:p>
                      <a:pPr algn="ctr" fontAlgn="ctr"/>
                      <a:r>
                        <a:rPr lang="en-US" sz="1000" b="0" i="0" u="none" strike="noStrike">
                          <a:solidFill>
                            <a:srgbClr val="000000"/>
                          </a:solidFill>
                          <a:effectLst/>
                          <a:latin typeface="+mj-lt"/>
                        </a:rPr>
                        <a:t>99.1%</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12700" cap="flat" cmpd="sng" algn="ctr">
                      <a:solidFill>
                        <a:srgbClr val="C00000"/>
                      </a:solidFill>
                      <a:prstDash val="sysDash"/>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98.7%</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12700" cap="flat" cmpd="sng" algn="ctr">
                      <a:solidFill>
                        <a:srgbClr val="C00000"/>
                      </a:solidFill>
                      <a:prstDash val="sysDash"/>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99.5%</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12700" cap="flat" cmpd="sng" algn="ctr">
                      <a:solidFill>
                        <a:srgbClr val="C00000"/>
                      </a:solidFill>
                      <a:prstDash val="sysDash"/>
                      <a:round/>
                      <a:headEnd type="none" w="med" len="med"/>
                      <a:tailEnd type="none" w="med" len="med"/>
                    </a:lnB>
                    <a:solidFill>
                      <a:srgbClr val="63BE7B"/>
                    </a:solidFill>
                  </a:tcPr>
                </a:tc>
                <a:extLst>
                  <a:ext uri="{0D108BD9-81ED-4DB2-BD59-A6C34878D82A}">
                    <a16:rowId xmlns:a16="http://schemas.microsoft.com/office/drawing/2014/main" val="361471548"/>
                  </a:ext>
                </a:extLst>
              </a:tr>
              <a:tr h="193169">
                <a:tc>
                  <a:txBody>
                    <a:bodyPr/>
                    <a:lstStyle/>
                    <a:p>
                      <a:pPr algn="l" fontAlgn="ctr"/>
                      <a:r>
                        <a:rPr lang="en-US" sz="1000" b="0" i="0" u="none" strike="noStrike">
                          <a:solidFill>
                            <a:srgbClr val="000000"/>
                          </a:solidFill>
                          <a:effectLst/>
                          <a:latin typeface="+mj-lt"/>
                        </a:rPr>
                        <a:t>Reg2</a:t>
                      </a:r>
                    </a:p>
                  </a:txBody>
                  <a:tcPr marL="5771" marR="5771" marT="5771" marB="0" anchor="ctr">
                    <a:lnL w="12700" cap="flat" cmpd="sng" algn="ctr">
                      <a:solidFill>
                        <a:srgbClr val="C00000"/>
                      </a:solidFill>
                      <a:prstDash val="sysDash"/>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12700" cap="flat" cmpd="sng" algn="ctr">
                      <a:solidFill>
                        <a:srgbClr val="C00000"/>
                      </a:solidFill>
                      <a:prstDash val="sysDash"/>
                      <a:round/>
                      <a:headEnd type="none" w="med" len="med"/>
                      <a:tailEnd type="none" w="med" len="med"/>
                    </a:lnT>
                    <a:lnB w="12700" cap="flat" cmpd="sng" algn="ctr">
                      <a:solidFill>
                        <a:srgbClr val="C00000"/>
                      </a:solidFill>
                      <a:prstDash val="sysDash"/>
                      <a:round/>
                      <a:headEnd type="none" w="med" len="med"/>
                      <a:tailEnd type="none" w="med" len="med"/>
                    </a:lnB>
                    <a:noFill/>
                  </a:tcPr>
                </a:tc>
                <a:tc>
                  <a:txBody>
                    <a:bodyPr/>
                    <a:lstStyle/>
                    <a:p>
                      <a:pPr algn="l" fontAlgn="ctr"/>
                      <a:r>
                        <a:rPr lang="en-US" sz="1000" b="0" i="0" u="none" strike="noStrike">
                          <a:solidFill>
                            <a:srgbClr val="000000"/>
                          </a:solidFill>
                          <a:effectLst/>
                          <a:latin typeface="+mj-lt"/>
                        </a:rPr>
                        <a:t>Regression (Default)</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12700" cap="flat" cmpd="sng" algn="ctr">
                      <a:solidFill>
                        <a:srgbClr val="C00000"/>
                      </a:solidFill>
                      <a:prstDash val="sysDash"/>
                      <a:round/>
                      <a:headEnd type="none" w="med" len="med"/>
                      <a:tailEnd type="none" w="med" len="med"/>
                    </a:lnT>
                    <a:lnB w="12700" cap="flat" cmpd="sng" algn="ctr">
                      <a:solidFill>
                        <a:srgbClr val="C00000"/>
                      </a:solidFill>
                      <a:prstDash val="sysDash"/>
                      <a:round/>
                      <a:headEnd type="none" w="med" len="med"/>
                      <a:tailEnd type="none" w="med" len="med"/>
                    </a:lnB>
                    <a:noFill/>
                  </a:tcPr>
                </a:tc>
                <a:tc>
                  <a:txBody>
                    <a:bodyPr/>
                    <a:lstStyle/>
                    <a:p>
                      <a:pPr algn="ctr" fontAlgn="ctr"/>
                      <a:r>
                        <a:rPr lang="en-US" sz="1000" b="0" i="0" u="none" strike="noStrike">
                          <a:solidFill>
                            <a:srgbClr val="000000"/>
                          </a:solidFill>
                          <a:effectLst/>
                          <a:latin typeface="+mj-lt"/>
                        </a:rPr>
                        <a:t>8.8%</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12700" cap="flat" cmpd="sng" algn="ctr">
                      <a:solidFill>
                        <a:srgbClr val="C00000"/>
                      </a:solidFill>
                      <a:prstDash val="sysDash"/>
                      <a:round/>
                      <a:headEnd type="none" w="med" len="med"/>
                      <a:tailEnd type="none" w="med" len="med"/>
                    </a:lnT>
                    <a:lnB w="12700" cap="flat" cmpd="sng" algn="ctr">
                      <a:solidFill>
                        <a:srgbClr val="C00000"/>
                      </a:solidFill>
                      <a:prstDash val="sysDash"/>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5.7%</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12700" cap="flat" cmpd="sng" algn="ctr">
                      <a:solidFill>
                        <a:srgbClr val="C00000"/>
                      </a:solidFill>
                      <a:prstDash val="sysDash"/>
                      <a:round/>
                      <a:headEnd type="none" w="med" len="med"/>
                      <a:tailEnd type="none" w="med" len="med"/>
                    </a:lnT>
                    <a:lnB w="12700" cap="flat" cmpd="sng" algn="ctr">
                      <a:solidFill>
                        <a:srgbClr val="C00000"/>
                      </a:solidFill>
                      <a:prstDash val="sysDash"/>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7.9%</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12700" cap="flat" cmpd="sng" algn="ctr">
                      <a:solidFill>
                        <a:srgbClr val="C00000"/>
                      </a:solidFill>
                      <a:prstDash val="sysDash"/>
                      <a:round/>
                      <a:headEnd type="none" w="med" len="med"/>
                      <a:tailEnd type="none" w="med" len="med"/>
                    </a:lnT>
                    <a:lnB w="12700" cap="flat" cmpd="sng" algn="ctr">
                      <a:solidFill>
                        <a:srgbClr val="C00000"/>
                      </a:solidFill>
                      <a:prstDash val="sysDash"/>
                      <a:round/>
                      <a:headEnd type="none" w="med" len="med"/>
                      <a:tailEnd type="none" w="med" len="med"/>
                    </a:lnB>
                    <a:solidFill>
                      <a:srgbClr val="63BE7B"/>
                    </a:solidFill>
                  </a:tcPr>
                </a:tc>
                <a:tc>
                  <a:txBody>
                    <a:bodyPr/>
                    <a:lstStyle/>
                    <a:p>
                      <a:pPr algn="ctr" fontAlgn="ctr"/>
                      <a:r>
                        <a:rPr lang="en-US" sz="1000" b="0" i="0" u="none" strike="noStrike">
                          <a:solidFill>
                            <a:srgbClr val="000000"/>
                          </a:solidFill>
                          <a:effectLst/>
                          <a:latin typeface="+mj-lt"/>
                        </a:rPr>
                        <a:t>99.0%</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12700" cap="flat" cmpd="sng" algn="ctr">
                      <a:solidFill>
                        <a:srgbClr val="C00000"/>
                      </a:solidFill>
                      <a:prstDash val="sysDash"/>
                      <a:round/>
                      <a:headEnd type="none" w="med" len="med"/>
                      <a:tailEnd type="none" w="med" len="med"/>
                    </a:lnT>
                    <a:lnB w="12700" cap="flat" cmpd="sng" algn="ctr">
                      <a:solidFill>
                        <a:srgbClr val="C00000"/>
                      </a:solidFill>
                      <a:prstDash val="sysDash"/>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98.7%</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12700" cap="flat" cmpd="sng" algn="ctr">
                      <a:solidFill>
                        <a:srgbClr val="C00000"/>
                      </a:solidFill>
                      <a:prstDash val="sysDash"/>
                      <a:round/>
                      <a:headEnd type="none" w="med" len="med"/>
                      <a:tailEnd type="none" w="med" len="med"/>
                    </a:lnT>
                    <a:lnB w="12700" cap="flat" cmpd="sng" algn="ctr">
                      <a:solidFill>
                        <a:srgbClr val="C00000"/>
                      </a:solidFill>
                      <a:prstDash val="sysDash"/>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99.5%</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12700" cap="flat" cmpd="sng" algn="ctr">
                      <a:solidFill>
                        <a:srgbClr val="C00000"/>
                      </a:solidFill>
                      <a:prstDash val="sysDash"/>
                      <a:round/>
                      <a:headEnd type="none" w="med" len="med"/>
                      <a:tailEnd type="none" w="med" len="med"/>
                    </a:lnR>
                    <a:lnT w="12700" cap="flat" cmpd="sng" algn="ctr">
                      <a:solidFill>
                        <a:srgbClr val="C00000"/>
                      </a:solidFill>
                      <a:prstDash val="sysDash"/>
                      <a:round/>
                      <a:headEnd type="none" w="med" len="med"/>
                      <a:tailEnd type="none" w="med" len="med"/>
                    </a:lnT>
                    <a:lnB w="12700" cap="flat" cmpd="sng" algn="ctr">
                      <a:solidFill>
                        <a:srgbClr val="C00000"/>
                      </a:solidFill>
                      <a:prstDash val="sysDash"/>
                      <a:round/>
                      <a:headEnd type="none" w="med" len="med"/>
                      <a:tailEnd type="none" w="med" len="med"/>
                    </a:lnB>
                    <a:solidFill>
                      <a:srgbClr val="63BE7B"/>
                    </a:solidFill>
                  </a:tcPr>
                </a:tc>
                <a:extLst>
                  <a:ext uri="{0D108BD9-81ED-4DB2-BD59-A6C34878D82A}">
                    <a16:rowId xmlns:a16="http://schemas.microsoft.com/office/drawing/2014/main" val="1154401629"/>
                  </a:ext>
                </a:extLst>
              </a:tr>
              <a:tr h="193169">
                <a:tc>
                  <a:txBody>
                    <a:bodyPr/>
                    <a:lstStyle/>
                    <a:p>
                      <a:pPr algn="l" fontAlgn="ctr"/>
                      <a:r>
                        <a:rPr lang="en-US" sz="1000" b="0" i="0" u="none" strike="noStrike">
                          <a:solidFill>
                            <a:srgbClr val="000000"/>
                          </a:solidFill>
                          <a:effectLst/>
                          <a:latin typeface="+mj-lt"/>
                        </a:rPr>
                        <a:t>Reg4</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12700" cap="flat" cmpd="sng" algn="ctr">
                      <a:solidFill>
                        <a:srgbClr val="C00000"/>
                      </a:solidFill>
                      <a:prstDash val="sysDash"/>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mj-lt"/>
                        </a:rPr>
                        <a:t>Regression (Mutual Inf.)</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12700" cap="flat" cmpd="sng" algn="ctr">
                      <a:solidFill>
                        <a:srgbClr val="C00000"/>
                      </a:solidFill>
                      <a:prstDash val="sysDash"/>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noFill/>
                  </a:tcPr>
                </a:tc>
                <a:tc>
                  <a:txBody>
                    <a:bodyPr/>
                    <a:lstStyle/>
                    <a:p>
                      <a:pPr algn="ctr" fontAlgn="ctr"/>
                      <a:r>
                        <a:rPr lang="en-US" sz="1000" b="0" i="0" u="none" strike="noStrike">
                          <a:solidFill>
                            <a:srgbClr val="000000"/>
                          </a:solidFill>
                          <a:effectLst/>
                          <a:latin typeface="+mj-lt"/>
                        </a:rPr>
                        <a:t>8.8%</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12700" cap="flat" cmpd="sng" algn="ctr">
                      <a:solidFill>
                        <a:srgbClr val="C00000"/>
                      </a:solidFill>
                      <a:prstDash val="sysDash"/>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5.7%</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12700" cap="flat" cmpd="sng" algn="ctr">
                      <a:solidFill>
                        <a:srgbClr val="C00000"/>
                      </a:solidFill>
                      <a:prstDash val="sysDash"/>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7.9%</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12700" cap="flat" cmpd="sng" algn="ctr">
                      <a:solidFill>
                        <a:srgbClr val="C00000"/>
                      </a:solidFill>
                      <a:prstDash val="sysDash"/>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63BE7B"/>
                    </a:solidFill>
                  </a:tcPr>
                </a:tc>
                <a:tc>
                  <a:txBody>
                    <a:bodyPr/>
                    <a:lstStyle/>
                    <a:p>
                      <a:pPr algn="ctr" fontAlgn="ctr"/>
                      <a:r>
                        <a:rPr lang="en-US" sz="1000" b="0" i="0" u="none" strike="noStrike">
                          <a:solidFill>
                            <a:srgbClr val="000000"/>
                          </a:solidFill>
                          <a:effectLst/>
                          <a:latin typeface="+mj-lt"/>
                        </a:rPr>
                        <a:t>99.0%</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12700" cap="flat" cmpd="sng" algn="ctr">
                      <a:solidFill>
                        <a:srgbClr val="C00000"/>
                      </a:solidFill>
                      <a:prstDash val="sysDash"/>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98.7%</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12700" cap="flat" cmpd="sng" algn="ctr">
                      <a:solidFill>
                        <a:srgbClr val="C00000"/>
                      </a:solidFill>
                      <a:prstDash val="sysDash"/>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99.5%</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12700" cap="flat" cmpd="sng" algn="ctr">
                      <a:solidFill>
                        <a:srgbClr val="C00000"/>
                      </a:solidFill>
                      <a:prstDash val="sysDash"/>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63BE7B"/>
                    </a:solidFill>
                  </a:tcPr>
                </a:tc>
                <a:extLst>
                  <a:ext uri="{0D108BD9-81ED-4DB2-BD59-A6C34878D82A}">
                    <a16:rowId xmlns:a16="http://schemas.microsoft.com/office/drawing/2014/main" val="1282682786"/>
                  </a:ext>
                </a:extLst>
              </a:tr>
              <a:tr h="193169">
                <a:tc>
                  <a:txBody>
                    <a:bodyPr/>
                    <a:lstStyle/>
                    <a:p>
                      <a:pPr algn="l" fontAlgn="ctr"/>
                      <a:r>
                        <a:rPr lang="en-US" sz="1000" b="0" i="0" u="none" strike="noStrike">
                          <a:solidFill>
                            <a:srgbClr val="000000"/>
                          </a:solidFill>
                          <a:effectLst/>
                          <a:latin typeface="+mj-lt"/>
                        </a:rPr>
                        <a:t>Neural3</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mj-lt"/>
                        </a:rPr>
                        <a:t>Neural Network (Entropy)</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noFill/>
                  </a:tcPr>
                </a:tc>
                <a:tc>
                  <a:txBody>
                    <a:bodyPr/>
                    <a:lstStyle/>
                    <a:p>
                      <a:pPr algn="ctr" fontAlgn="ctr"/>
                      <a:r>
                        <a:rPr lang="en-US" sz="1000" b="0" i="0" u="none" strike="noStrike">
                          <a:solidFill>
                            <a:srgbClr val="000000"/>
                          </a:solidFill>
                          <a:effectLst/>
                          <a:latin typeface="+mj-lt"/>
                        </a:rPr>
                        <a:t>8.2%</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7.4%</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8.4%</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70C17B"/>
                    </a:solidFill>
                  </a:tcPr>
                </a:tc>
                <a:tc>
                  <a:txBody>
                    <a:bodyPr/>
                    <a:lstStyle/>
                    <a:p>
                      <a:pPr algn="ctr" fontAlgn="ctr"/>
                      <a:r>
                        <a:rPr lang="en-US" sz="1000" b="0" i="0" u="none" strike="noStrike">
                          <a:solidFill>
                            <a:srgbClr val="000000"/>
                          </a:solidFill>
                          <a:effectLst/>
                          <a:latin typeface="+mj-lt"/>
                        </a:rPr>
                        <a:t>99.1%</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98.3%</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99.3%</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6AC07C"/>
                    </a:solidFill>
                  </a:tcPr>
                </a:tc>
                <a:extLst>
                  <a:ext uri="{0D108BD9-81ED-4DB2-BD59-A6C34878D82A}">
                    <a16:rowId xmlns:a16="http://schemas.microsoft.com/office/drawing/2014/main" val="3560063611"/>
                  </a:ext>
                </a:extLst>
              </a:tr>
              <a:tr h="193169">
                <a:tc>
                  <a:txBody>
                    <a:bodyPr/>
                    <a:lstStyle/>
                    <a:p>
                      <a:pPr algn="l" fontAlgn="ctr"/>
                      <a:r>
                        <a:rPr lang="en-US" sz="1000" b="0" i="0" u="none" strike="noStrike">
                          <a:solidFill>
                            <a:srgbClr val="000000"/>
                          </a:solidFill>
                          <a:effectLst/>
                          <a:latin typeface="+mj-lt"/>
                        </a:rPr>
                        <a:t>Reg3</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mj-lt"/>
                        </a:rPr>
                        <a:t>Regression (Entropy)</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noFill/>
                  </a:tcPr>
                </a:tc>
                <a:tc>
                  <a:txBody>
                    <a:bodyPr/>
                    <a:lstStyle/>
                    <a:p>
                      <a:pPr algn="ctr" fontAlgn="ctr"/>
                      <a:r>
                        <a:rPr lang="en-US" sz="1000" b="0" i="0" u="none" strike="noStrike">
                          <a:solidFill>
                            <a:srgbClr val="000000"/>
                          </a:solidFill>
                          <a:effectLst/>
                          <a:latin typeface="+mj-lt"/>
                        </a:rPr>
                        <a:t>8.4%</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8.0%</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8.4%</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70C17B"/>
                    </a:solidFill>
                  </a:tcPr>
                </a:tc>
                <a:tc>
                  <a:txBody>
                    <a:bodyPr/>
                    <a:lstStyle/>
                    <a:p>
                      <a:pPr algn="ctr" fontAlgn="ctr"/>
                      <a:r>
                        <a:rPr lang="en-US" sz="1000" b="0" i="0" u="none" strike="noStrike">
                          <a:solidFill>
                            <a:srgbClr val="000000"/>
                          </a:solidFill>
                          <a:effectLst/>
                          <a:latin typeface="+mj-lt"/>
                        </a:rPr>
                        <a:t>99.1%</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98.4%</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99.2%</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6DC17C"/>
                    </a:solidFill>
                  </a:tcPr>
                </a:tc>
                <a:extLst>
                  <a:ext uri="{0D108BD9-81ED-4DB2-BD59-A6C34878D82A}">
                    <a16:rowId xmlns:a16="http://schemas.microsoft.com/office/drawing/2014/main" val="3664255662"/>
                  </a:ext>
                </a:extLst>
              </a:tr>
              <a:tr h="193169">
                <a:tc>
                  <a:txBody>
                    <a:bodyPr/>
                    <a:lstStyle/>
                    <a:p>
                      <a:pPr algn="l" fontAlgn="ctr"/>
                      <a:r>
                        <a:rPr lang="en-US" sz="1000" b="0" i="0" u="none" strike="noStrike">
                          <a:solidFill>
                            <a:srgbClr val="000000"/>
                          </a:solidFill>
                          <a:effectLst/>
                          <a:latin typeface="+mj-lt"/>
                        </a:rPr>
                        <a:t>Reg</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mj-lt"/>
                        </a:rPr>
                        <a:t>Regression (IDF)</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noFill/>
                  </a:tcPr>
                </a:tc>
                <a:tc>
                  <a:txBody>
                    <a:bodyPr/>
                    <a:lstStyle/>
                    <a:p>
                      <a:pPr algn="ctr" fontAlgn="ctr"/>
                      <a:r>
                        <a:rPr lang="en-US" sz="1000" b="0" i="0" u="none" strike="noStrike">
                          <a:solidFill>
                            <a:srgbClr val="000000"/>
                          </a:solidFill>
                          <a:effectLst/>
                          <a:latin typeface="+mj-lt"/>
                        </a:rPr>
                        <a:t>8.4%</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8.5%</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9.0%</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7DC57C"/>
                    </a:solidFill>
                  </a:tcPr>
                </a:tc>
                <a:tc>
                  <a:txBody>
                    <a:bodyPr/>
                    <a:lstStyle/>
                    <a:p>
                      <a:pPr algn="ctr" fontAlgn="ctr"/>
                      <a:r>
                        <a:rPr lang="en-US" sz="1000" b="0" i="0" u="none" strike="noStrike">
                          <a:solidFill>
                            <a:srgbClr val="000000"/>
                          </a:solidFill>
                          <a:effectLst/>
                          <a:latin typeface="+mj-lt"/>
                        </a:rPr>
                        <a:t>99.0%</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98.4%</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99.1%</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70C27C"/>
                    </a:solidFill>
                  </a:tcPr>
                </a:tc>
                <a:extLst>
                  <a:ext uri="{0D108BD9-81ED-4DB2-BD59-A6C34878D82A}">
                    <a16:rowId xmlns:a16="http://schemas.microsoft.com/office/drawing/2014/main" val="2433802800"/>
                  </a:ext>
                </a:extLst>
              </a:tr>
              <a:tr h="193169">
                <a:tc>
                  <a:txBody>
                    <a:bodyPr/>
                    <a:lstStyle/>
                    <a:p>
                      <a:pPr algn="l" fontAlgn="ctr"/>
                      <a:r>
                        <a:rPr lang="en-US" sz="1000" b="0" i="0" u="none" strike="noStrike">
                          <a:solidFill>
                            <a:srgbClr val="000000"/>
                          </a:solidFill>
                          <a:effectLst/>
                          <a:latin typeface="+mj-lt"/>
                        </a:rPr>
                        <a:t>Neural</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mj-lt"/>
                        </a:rPr>
                        <a:t>Neural Network (IDF)</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noFill/>
                  </a:tcPr>
                </a:tc>
                <a:tc>
                  <a:txBody>
                    <a:bodyPr/>
                    <a:lstStyle/>
                    <a:p>
                      <a:pPr algn="ctr" fontAlgn="ctr"/>
                      <a:r>
                        <a:rPr lang="en-US" sz="1000" b="0" i="0" u="none" strike="noStrike">
                          <a:solidFill>
                            <a:srgbClr val="000000"/>
                          </a:solidFill>
                          <a:effectLst/>
                          <a:latin typeface="+mj-lt"/>
                        </a:rPr>
                        <a:t>7.7%</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8.0%</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9.6%</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89C97D"/>
                    </a:solidFill>
                  </a:tcPr>
                </a:tc>
                <a:tc>
                  <a:txBody>
                    <a:bodyPr/>
                    <a:lstStyle/>
                    <a:p>
                      <a:pPr algn="ctr" fontAlgn="ctr"/>
                      <a:r>
                        <a:rPr lang="en-US" sz="1000" b="0" i="0" u="none" strike="noStrike">
                          <a:solidFill>
                            <a:srgbClr val="000000"/>
                          </a:solidFill>
                          <a:effectLst/>
                          <a:latin typeface="+mj-lt"/>
                        </a:rPr>
                        <a:t>99.2%</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98.8%</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99.0%</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73C37C"/>
                    </a:solidFill>
                  </a:tcPr>
                </a:tc>
                <a:extLst>
                  <a:ext uri="{0D108BD9-81ED-4DB2-BD59-A6C34878D82A}">
                    <a16:rowId xmlns:a16="http://schemas.microsoft.com/office/drawing/2014/main" val="2991219973"/>
                  </a:ext>
                </a:extLst>
              </a:tr>
              <a:tr h="193169">
                <a:tc>
                  <a:txBody>
                    <a:bodyPr/>
                    <a:lstStyle/>
                    <a:p>
                      <a:pPr algn="l" fontAlgn="ctr"/>
                      <a:r>
                        <a:rPr lang="en-US" sz="1000" b="0" i="0" u="none" strike="noStrike">
                          <a:solidFill>
                            <a:srgbClr val="000000"/>
                          </a:solidFill>
                          <a:effectLst/>
                          <a:latin typeface="+mj-lt"/>
                        </a:rPr>
                        <a:t>Tree2</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mj-lt"/>
                        </a:rPr>
                        <a:t>Decision Tree (Default)</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noFill/>
                  </a:tcPr>
                </a:tc>
                <a:tc>
                  <a:txBody>
                    <a:bodyPr/>
                    <a:lstStyle/>
                    <a:p>
                      <a:pPr algn="ctr" fontAlgn="ctr"/>
                      <a:r>
                        <a:rPr lang="en-US" sz="1000" b="0" i="0" u="none" strike="noStrike">
                          <a:solidFill>
                            <a:srgbClr val="000000"/>
                          </a:solidFill>
                          <a:effectLst/>
                          <a:latin typeface="+mj-lt"/>
                        </a:rPr>
                        <a:t>8.2%</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7.4%</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7.9%</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63BE7B"/>
                    </a:solidFill>
                  </a:tcPr>
                </a:tc>
                <a:tc>
                  <a:txBody>
                    <a:bodyPr/>
                    <a:lstStyle/>
                    <a:p>
                      <a:pPr algn="ctr" fontAlgn="ctr"/>
                      <a:r>
                        <a:rPr lang="en-US" sz="1000" b="0" i="0" u="none" strike="noStrike">
                          <a:solidFill>
                            <a:srgbClr val="000000"/>
                          </a:solidFill>
                          <a:effectLst/>
                          <a:latin typeface="+mj-lt"/>
                        </a:rPr>
                        <a:t>96.8%</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97.5%</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98.1%</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8ECB7E"/>
                    </a:solidFill>
                  </a:tcPr>
                </a:tc>
                <a:extLst>
                  <a:ext uri="{0D108BD9-81ED-4DB2-BD59-A6C34878D82A}">
                    <a16:rowId xmlns:a16="http://schemas.microsoft.com/office/drawing/2014/main" val="1989625241"/>
                  </a:ext>
                </a:extLst>
              </a:tr>
              <a:tr h="193169">
                <a:tc>
                  <a:txBody>
                    <a:bodyPr/>
                    <a:lstStyle/>
                    <a:p>
                      <a:pPr algn="l" fontAlgn="ctr"/>
                      <a:r>
                        <a:rPr lang="en-US" sz="1000" b="0" i="0" u="none" strike="noStrike">
                          <a:solidFill>
                            <a:srgbClr val="000000"/>
                          </a:solidFill>
                          <a:effectLst/>
                          <a:latin typeface="+mj-lt"/>
                        </a:rPr>
                        <a:t>Tree4</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mj-lt"/>
                        </a:rPr>
                        <a:t>Decision Tree (Mutual Inf.)</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noFill/>
                  </a:tcPr>
                </a:tc>
                <a:tc>
                  <a:txBody>
                    <a:bodyPr/>
                    <a:lstStyle/>
                    <a:p>
                      <a:pPr algn="ctr" fontAlgn="ctr"/>
                      <a:r>
                        <a:rPr lang="en-US" sz="1000" b="0" i="0" u="none" strike="noStrike">
                          <a:solidFill>
                            <a:srgbClr val="000000"/>
                          </a:solidFill>
                          <a:effectLst/>
                          <a:latin typeface="+mj-lt"/>
                        </a:rPr>
                        <a:t>8.2%</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7.4%</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7.9%</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63BE7B"/>
                    </a:solidFill>
                  </a:tcPr>
                </a:tc>
                <a:tc>
                  <a:txBody>
                    <a:bodyPr/>
                    <a:lstStyle/>
                    <a:p>
                      <a:pPr algn="ctr" fontAlgn="ctr"/>
                      <a:r>
                        <a:rPr lang="en-US" sz="1000" b="0" i="0" u="none" strike="noStrike">
                          <a:solidFill>
                            <a:srgbClr val="000000"/>
                          </a:solidFill>
                          <a:effectLst/>
                          <a:latin typeface="+mj-lt"/>
                        </a:rPr>
                        <a:t>96.8%</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97.5%</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98.1%</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8ECB7E"/>
                    </a:solidFill>
                  </a:tcPr>
                </a:tc>
                <a:extLst>
                  <a:ext uri="{0D108BD9-81ED-4DB2-BD59-A6C34878D82A}">
                    <a16:rowId xmlns:a16="http://schemas.microsoft.com/office/drawing/2014/main" val="96431625"/>
                  </a:ext>
                </a:extLst>
              </a:tr>
              <a:tr h="193169">
                <a:tc>
                  <a:txBody>
                    <a:bodyPr/>
                    <a:lstStyle/>
                    <a:p>
                      <a:pPr algn="l" fontAlgn="ctr"/>
                      <a:r>
                        <a:rPr lang="en-US" sz="1000" b="0" i="0" u="none" strike="noStrike">
                          <a:solidFill>
                            <a:srgbClr val="000000"/>
                          </a:solidFill>
                          <a:effectLst/>
                          <a:latin typeface="+mj-lt"/>
                        </a:rPr>
                        <a:t>Tree</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mj-lt"/>
                        </a:rPr>
                        <a:t>Decision Tree (IDF)</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noFill/>
                  </a:tcPr>
                </a:tc>
                <a:tc>
                  <a:txBody>
                    <a:bodyPr/>
                    <a:lstStyle/>
                    <a:p>
                      <a:pPr algn="ctr" fontAlgn="ctr"/>
                      <a:r>
                        <a:rPr lang="en-US" sz="1000" b="0" i="0" u="none" strike="noStrike">
                          <a:solidFill>
                            <a:srgbClr val="000000"/>
                          </a:solidFill>
                          <a:effectLst/>
                          <a:latin typeface="+mj-lt"/>
                        </a:rPr>
                        <a:t>9.4%</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6.8%</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9.6%</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89C97D"/>
                    </a:solidFill>
                  </a:tcPr>
                </a:tc>
                <a:tc>
                  <a:txBody>
                    <a:bodyPr/>
                    <a:lstStyle/>
                    <a:p>
                      <a:pPr algn="ctr" fontAlgn="ctr"/>
                      <a:r>
                        <a:rPr lang="en-US" sz="1000" b="0" i="0" u="none" strike="noStrike">
                          <a:solidFill>
                            <a:srgbClr val="000000"/>
                          </a:solidFill>
                          <a:effectLst/>
                          <a:latin typeface="+mj-lt"/>
                        </a:rPr>
                        <a:t>96.6%</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97.5%</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98.0%</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91CC7E"/>
                    </a:solidFill>
                  </a:tcPr>
                </a:tc>
                <a:extLst>
                  <a:ext uri="{0D108BD9-81ED-4DB2-BD59-A6C34878D82A}">
                    <a16:rowId xmlns:a16="http://schemas.microsoft.com/office/drawing/2014/main" val="1288314571"/>
                  </a:ext>
                </a:extLst>
              </a:tr>
              <a:tr h="193169">
                <a:tc>
                  <a:txBody>
                    <a:bodyPr/>
                    <a:lstStyle/>
                    <a:p>
                      <a:pPr algn="l" fontAlgn="ctr"/>
                      <a:r>
                        <a:rPr lang="en-US" sz="1000" b="0" i="0" u="none" strike="noStrike">
                          <a:solidFill>
                            <a:srgbClr val="000000"/>
                          </a:solidFill>
                          <a:effectLst/>
                          <a:latin typeface="+mj-lt"/>
                        </a:rPr>
                        <a:t>Tree3</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12700" cap="flat" cmpd="sng" algn="ctr">
                      <a:solidFill>
                        <a:srgbClr val="C00000"/>
                      </a:solidFill>
                      <a:prstDash val="sysDash"/>
                      <a:round/>
                      <a:headEnd type="none" w="med" len="med"/>
                      <a:tailEnd type="none" w="med" len="med"/>
                    </a:lnB>
                    <a:noFill/>
                  </a:tcPr>
                </a:tc>
                <a:tc>
                  <a:txBody>
                    <a:bodyPr/>
                    <a:lstStyle/>
                    <a:p>
                      <a:pPr algn="l" fontAlgn="ctr"/>
                      <a:r>
                        <a:rPr lang="en-US" sz="1000" b="0" i="0" u="none" strike="noStrike">
                          <a:solidFill>
                            <a:srgbClr val="000000"/>
                          </a:solidFill>
                          <a:effectLst/>
                          <a:latin typeface="+mj-lt"/>
                        </a:rPr>
                        <a:t>Decision Tree (Entropy)</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12700" cap="flat" cmpd="sng" algn="ctr">
                      <a:solidFill>
                        <a:srgbClr val="C00000"/>
                      </a:solidFill>
                      <a:prstDash val="sysDash"/>
                      <a:round/>
                      <a:headEnd type="none" w="med" len="med"/>
                      <a:tailEnd type="none" w="med" len="med"/>
                    </a:lnB>
                    <a:noFill/>
                  </a:tcPr>
                </a:tc>
                <a:tc>
                  <a:txBody>
                    <a:bodyPr/>
                    <a:lstStyle/>
                    <a:p>
                      <a:pPr algn="ctr" fontAlgn="ctr"/>
                      <a:r>
                        <a:rPr lang="en-US" sz="1000" b="0" i="0" u="none" strike="noStrike">
                          <a:solidFill>
                            <a:srgbClr val="000000"/>
                          </a:solidFill>
                          <a:effectLst/>
                          <a:latin typeface="+mj-lt"/>
                        </a:rPr>
                        <a:t>7.5%</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12700" cap="flat" cmpd="sng" algn="ctr">
                      <a:solidFill>
                        <a:srgbClr val="C00000"/>
                      </a:solidFill>
                      <a:prstDash val="sysDash"/>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7.4%</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12700" cap="flat" cmpd="sng" algn="ctr">
                      <a:solidFill>
                        <a:srgbClr val="C00000"/>
                      </a:solidFill>
                      <a:prstDash val="sysDash"/>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9.6%</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12700" cap="flat" cmpd="sng" algn="ctr">
                      <a:solidFill>
                        <a:srgbClr val="C00000"/>
                      </a:solidFill>
                      <a:prstDash val="sysDash"/>
                      <a:round/>
                      <a:headEnd type="none" w="med" len="med"/>
                      <a:tailEnd type="none" w="med" len="med"/>
                    </a:lnB>
                    <a:solidFill>
                      <a:srgbClr val="89C97D"/>
                    </a:solidFill>
                  </a:tcPr>
                </a:tc>
                <a:tc>
                  <a:txBody>
                    <a:bodyPr/>
                    <a:lstStyle/>
                    <a:p>
                      <a:pPr algn="ctr" fontAlgn="ctr"/>
                      <a:r>
                        <a:rPr lang="en-US" sz="1000" b="0" i="0" u="none" strike="noStrike">
                          <a:solidFill>
                            <a:srgbClr val="000000"/>
                          </a:solidFill>
                          <a:effectLst/>
                          <a:latin typeface="+mj-lt"/>
                        </a:rPr>
                        <a:t>96.8%</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12700" cap="flat" cmpd="sng" algn="ctr">
                      <a:solidFill>
                        <a:srgbClr val="C00000"/>
                      </a:solidFill>
                      <a:prstDash val="sysDash"/>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96.4%</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12700" cap="flat" cmpd="sng" algn="ctr">
                      <a:solidFill>
                        <a:srgbClr val="C00000"/>
                      </a:solidFill>
                      <a:prstDash val="sysDash"/>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95.8%</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12700" cap="flat" cmpd="sng" algn="ctr">
                      <a:solidFill>
                        <a:srgbClr val="C00000"/>
                      </a:solidFill>
                      <a:prstDash val="sysDash"/>
                      <a:round/>
                      <a:headEnd type="none" w="med" len="med"/>
                      <a:tailEnd type="none" w="med" len="med"/>
                    </a:lnB>
                    <a:solidFill>
                      <a:srgbClr val="D4DF82"/>
                    </a:solidFill>
                  </a:tcPr>
                </a:tc>
                <a:extLst>
                  <a:ext uri="{0D108BD9-81ED-4DB2-BD59-A6C34878D82A}">
                    <a16:rowId xmlns:a16="http://schemas.microsoft.com/office/drawing/2014/main" val="4180613330"/>
                  </a:ext>
                </a:extLst>
              </a:tr>
              <a:tr h="193169">
                <a:tc>
                  <a:txBody>
                    <a:bodyPr/>
                    <a:lstStyle/>
                    <a:p>
                      <a:pPr algn="l" fontAlgn="ctr"/>
                      <a:r>
                        <a:rPr lang="en-US" sz="1000" b="0" i="0" u="none" strike="noStrike">
                          <a:solidFill>
                            <a:srgbClr val="000000"/>
                          </a:solidFill>
                          <a:effectLst/>
                          <a:latin typeface="+mj-lt"/>
                        </a:rPr>
                        <a:t>TextRule2</a:t>
                      </a:r>
                    </a:p>
                  </a:txBody>
                  <a:tcPr marL="5771" marR="5771" marT="5771" marB="0" anchor="ctr">
                    <a:lnL w="12700" cap="flat" cmpd="sng" algn="ctr">
                      <a:solidFill>
                        <a:srgbClr val="C00000"/>
                      </a:solidFill>
                      <a:prstDash val="sysDash"/>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12700" cap="flat" cmpd="sng" algn="ctr">
                      <a:solidFill>
                        <a:srgbClr val="C00000"/>
                      </a:solidFill>
                      <a:prstDash val="sysDash"/>
                      <a:round/>
                      <a:headEnd type="none" w="med" len="med"/>
                      <a:tailEnd type="none" w="med" len="med"/>
                    </a:lnT>
                    <a:lnB w="12700" cap="flat" cmpd="sng" algn="ctr">
                      <a:solidFill>
                        <a:srgbClr val="C00000"/>
                      </a:solidFill>
                      <a:prstDash val="sysDash"/>
                      <a:round/>
                      <a:headEnd type="none" w="med" len="med"/>
                      <a:tailEnd type="none" w="med" len="med"/>
                    </a:lnB>
                    <a:noFill/>
                  </a:tcPr>
                </a:tc>
                <a:tc>
                  <a:txBody>
                    <a:bodyPr/>
                    <a:lstStyle/>
                    <a:p>
                      <a:pPr algn="l" fontAlgn="ctr"/>
                      <a:r>
                        <a:rPr lang="en-US" sz="1000" b="0" i="0" u="none" strike="noStrike">
                          <a:solidFill>
                            <a:srgbClr val="000000"/>
                          </a:solidFill>
                          <a:effectLst/>
                          <a:latin typeface="+mj-lt"/>
                        </a:rPr>
                        <a:t>Text Rule Builder (IDF)</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12700" cap="flat" cmpd="sng" algn="ctr">
                      <a:solidFill>
                        <a:srgbClr val="C00000"/>
                      </a:solidFill>
                      <a:prstDash val="sysDash"/>
                      <a:round/>
                      <a:headEnd type="none" w="med" len="med"/>
                      <a:tailEnd type="none" w="med" len="med"/>
                    </a:lnT>
                    <a:lnB w="12700" cap="flat" cmpd="sng" algn="ctr">
                      <a:solidFill>
                        <a:srgbClr val="C00000"/>
                      </a:solidFill>
                      <a:prstDash val="sysDash"/>
                      <a:round/>
                      <a:headEnd type="none" w="med" len="med"/>
                      <a:tailEnd type="none" w="med" len="med"/>
                    </a:lnB>
                    <a:noFill/>
                  </a:tcPr>
                </a:tc>
                <a:tc>
                  <a:txBody>
                    <a:bodyPr/>
                    <a:lstStyle/>
                    <a:p>
                      <a:pPr algn="ctr" fontAlgn="ctr"/>
                      <a:r>
                        <a:rPr lang="en-US" sz="1000" b="0" i="0" u="none" strike="noStrike">
                          <a:solidFill>
                            <a:srgbClr val="000000"/>
                          </a:solidFill>
                          <a:effectLst/>
                          <a:latin typeface="+mj-lt"/>
                        </a:rPr>
                        <a:t>18.6%</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12700" cap="flat" cmpd="sng" algn="ctr">
                      <a:solidFill>
                        <a:srgbClr val="C00000"/>
                      </a:solidFill>
                      <a:prstDash val="sysDash"/>
                      <a:round/>
                      <a:headEnd type="none" w="med" len="med"/>
                      <a:tailEnd type="none" w="med" len="med"/>
                    </a:lnT>
                    <a:lnB w="12700" cap="flat" cmpd="sng" algn="ctr">
                      <a:solidFill>
                        <a:srgbClr val="C00000"/>
                      </a:solidFill>
                      <a:prstDash val="sysDash"/>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21.0%</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12700" cap="flat" cmpd="sng" algn="ctr">
                      <a:solidFill>
                        <a:srgbClr val="C00000"/>
                      </a:solidFill>
                      <a:prstDash val="sysDash"/>
                      <a:round/>
                      <a:headEnd type="none" w="med" len="med"/>
                      <a:tailEnd type="none" w="med" len="med"/>
                    </a:lnT>
                    <a:lnB w="12700" cap="flat" cmpd="sng" algn="ctr">
                      <a:solidFill>
                        <a:srgbClr val="C00000"/>
                      </a:solidFill>
                      <a:prstDash val="sysDash"/>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21.3%</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12700" cap="flat" cmpd="sng" algn="ctr">
                      <a:solidFill>
                        <a:srgbClr val="C00000"/>
                      </a:solidFill>
                      <a:prstDash val="sysDash"/>
                      <a:round/>
                      <a:headEnd type="none" w="med" len="med"/>
                      <a:tailEnd type="none" w="med" len="med"/>
                    </a:lnT>
                    <a:lnB w="12700" cap="flat" cmpd="sng" algn="ctr">
                      <a:solidFill>
                        <a:srgbClr val="C00000"/>
                      </a:solidFill>
                      <a:prstDash val="sysDash"/>
                      <a:round/>
                      <a:headEnd type="none" w="med" len="med"/>
                      <a:tailEnd type="none" w="med" len="med"/>
                    </a:lnB>
                    <a:solidFill>
                      <a:srgbClr val="F9746D"/>
                    </a:solidFill>
                  </a:tcPr>
                </a:tc>
                <a:tc>
                  <a:txBody>
                    <a:bodyPr/>
                    <a:lstStyle/>
                    <a:p>
                      <a:pPr algn="ctr" fontAlgn="ctr"/>
                      <a:r>
                        <a:rPr lang="en-US" sz="1000" b="0" i="0" u="none" strike="noStrike">
                          <a:solidFill>
                            <a:srgbClr val="000000"/>
                          </a:solidFill>
                          <a:effectLst/>
                          <a:latin typeface="+mj-lt"/>
                        </a:rPr>
                        <a:t>95.3%</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12700" cap="flat" cmpd="sng" algn="ctr">
                      <a:solidFill>
                        <a:srgbClr val="C00000"/>
                      </a:solidFill>
                      <a:prstDash val="sysDash"/>
                      <a:round/>
                      <a:headEnd type="none" w="med" len="med"/>
                      <a:tailEnd type="none" w="med" len="med"/>
                    </a:lnT>
                    <a:lnB w="12700" cap="flat" cmpd="sng" algn="ctr">
                      <a:solidFill>
                        <a:srgbClr val="C00000"/>
                      </a:solidFill>
                      <a:prstDash val="sysDash"/>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94.1%</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12700" cap="flat" cmpd="sng" algn="ctr">
                      <a:solidFill>
                        <a:srgbClr val="C00000"/>
                      </a:solidFill>
                      <a:prstDash val="sysDash"/>
                      <a:round/>
                      <a:headEnd type="none" w="med" len="med"/>
                      <a:tailEnd type="none" w="med" len="med"/>
                    </a:lnT>
                    <a:lnB w="12700" cap="flat" cmpd="sng" algn="ctr">
                      <a:solidFill>
                        <a:srgbClr val="C00000"/>
                      </a:solidFill>
                      <a:prstDash val="sysDash"/>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92.9%</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12700" cap="flat" cmpd="sng" algn="ctr">
                      <a:solidFill>
                        <a:srgbClr val="C00000"/>
                      </a:solidFill>
                      <a:prstDash val="sysDash"/>
                      <a:round/>
                      <a:headEnd type="none" w="med" len="med"/>
                      <a:tailEnd type="none" w="med" len="med"/>
                    </a:lnR>
                    <a:lnT w="12700" cap="flat" cmpd="sng" algn="ctr">
                      <a:solidFill>
                        <a:srgbClr val="C00000"/>
                      </a:solidFill>
                      <a:prstDash val="sysDash"/>
                      <a:round/>
                      <a:headEnd type="none" w="med" len="med"/>
                      <a:tailEnd type="none" w="med" len="med"/>
                    </a:lnT>
                    <a:lnB w="12700" cap="flat" cmpd="sng" algn="ctr">
                      <a:solidFill>
                        <a:srgbClr val="C00000"/>
                      </a:solidFill>
                      <a:prstDash val="sysDash"/>
                      <a:round/>
                      <a:headEnd type="none" w="med" len="med"/>
                      <a:tailEnd type="none" w="med" len="med"/>
                    </a:lnB>
                    <a:solidFill>
                      <a:srgbClr val="FED980"/>
                    </a:solidFill>
                  </a:tcPr>
                </a:tc>
                <a:extLst>
                  <a:ext uri="{0D108BD9-81ED-4DB2-BD59-A6C34878D82A}">
                    <a16:rowId xmlns:a16="http://schemas.microsoft.com/office/drawing/2014/main" val="757133630"/>
                  </a:ext>
                </a:extLst>
              </a:tr>
              <a:tr h="193169">
                <a:tc>
                  <a:txBody>
                    <a:bodyPr/>
                    <a:lstStyle/>
                    <a:p>
                      <a:pPr algn="l" fontAlgn="ctr"/>
                      <a:r>
                        <a:rPr lang="en-US" sz="1000" b="0" i="0" u="none" strike="noStrike">
                          <a:solidFill>
                            <a:srgbClr val="000000"/>
                          </a:solidFill>
                          <a:effectLst/>
                          <a:latin typeface="+mj-lt"/>
                        </a:rPr>
                        <a:t>TextRule4</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12700" cap="flat" cmpd="sng" algn="ctr">
                      <a:solidFill>
                        <a:srgbClr val="C00000"/>
                      </a:solidFill>
                      <a:prstDash val="sysDash"/>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mj-lt"/>
                        </a:rPr>
                        <a:t>Text Rule Builder (Default)</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12700" cap="flat" cmpd="sng" algn="ctr">
                      <a:solidFill>
                        <a:srgbClr val="C00000"/>
                      </a:solidFill>
                      <a:prstDash val="sysDash"/>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noFill/>
                  </a:tcPr>
                </a:tc>
                <a:tc>
                  <a:txBody>
                    <a:bodyPr/>
                    <a:lstStyle/>
                    <a:p>
                      <a:pPr algn="ctr" fontAlgn="ctr"/>
                      <a:r>
                        <a:rPr lang="en-US" sz="1000" b="0" i="0" u="none" strike="noStrike">
                          <a:solidFill>
                            <a:srgbClr val="000000"/>
                          </a:solidFill>
                          <a:effectLst/>
                          <a:latin typeface="+mj-lt"/>
                        </a:rPr>
                        <a:t>18.6%</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12700" cap="flat" cmpd="sng" algn="ctr">
                      <a:solidFill>
                        <a:srgbClr val="C00000"/>
                      </a:solidFill>
                      <a:prstDash val="sysDash"/>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21.0%</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12700" cap="flat" cmpd="sng" algn="ctr">
                      <a:solidFill>
                        <a:srgbClr val="C00000"/>
                      </a:solidFill>
                      <a:prstDash val="sysDash"/>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21.3%</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12700" cap="flat" cmpd="sng" algn="ctr">
                      <a:solidFill>
                        <a:srgbClr val="C00000"/>
                      </a:solidFill>
                      <a:prstDash val="sysDash"/>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9746D"/>
                    </a:solidFill>
                  </a:tcPr>
                </a:tc>
                <a:tc>
                  <a:txBody>
                    <a:bodyPr/>
                    <a:lstStyle/>
                    <a:p>
                      <a:pPr algn="ctr" fontAlgn="ctr"/>
                      <a:r>
                        <a:rPr lang="en-US" sz="1000" b="0" i="0" u="none" strike="noStrike">
                          <a:solidFill>
                            <a:srgbClr val="000000"/>
                          </a:solidFill>
                          <a:effectLst/>
                          <a:latin typeface="+mj-lt"/>
                        </a:rPr>
                        <a:t>95.3%</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12700" cap="flat" cmpd="sng" algn="ctr">
                      <a:solidFill>
                        <a:srgbClr val="C00000"/>
                      </a:solidFill>
                      <a:prstDash val="sysDash"/>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94.1%</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12700" cap="flat" cmpd="sng" algn="ctr">
                      <a:solidFill>
                        <a:srgbClr val="C00000"/>
                      </a:solidFill>
                      <a:prstDash val="sysDash"/>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92.9%</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12700" cap="flat" cmpd="sng" algn="ctr">
                      <a:solidFill>
                        <a:srgbClr val="C00000"/>
                      </a:solidFill>
                      <a:prstDash val="sysDash"/>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ED980"/>
                    </a:solidFill>
                  </a:tcPr>
                </a:tc>
                <a:extLst>
                  <a:ext uri="{0D108BD9-81ED-4DB2-BD59-A6C34878D82A}">
                    <a16:rowId xmlns:a16="http://schemas.microsoft.com/office/drawing/2014/main" val="3647078774"/>
                  </a:ext>
                </a:extLst>
              </a:tr>
              <a:tr h="193169">
                <a:tc>
                  <a:txBody>
                    <a:bodyPr/>
                    <a:lstStyle/>
                    <a:p>
                      <a:pPr algn="l" fontAlgn="ctr"/>
                      <a:r>
                        <a:rPr lang="en-US" sz="1000" b="0" i="0" u="none" strike="noStrike">
                          <a:solidFill>
                            <a:srgbClr val="000000"/>
                          </a:solidFill>
                          <a:effectLst/>
                          <a:latin typeface="+mj-lt"/>
                        </a:rPr>
                        <a:t>TextRule6</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mj-lt"/>
                        </a:rPr>
                        <a:t>Text Rule Builder (Entropy)</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noFill/>
                  </a:tcPr>
                </a:tc>
                <a:tc>
                  <a:txBody>
                    <a:bodyPr/>
                    <a:lstStyle/>
                    <a:p>
                      <a:pPr algn="ctr" fontAlgn="ctr"/>
                      <a:r>
                        <a:rPr lang="en-US" sz="1000" b="0" i="0" u="none" strike="noStrike">
                          <a:solidFill>
                            <a:srgbClr val="000000"/>
                          </a:solidFill>
                          <a:effectLst/>
                          <a:latin typeface="+mj-lt"/>
                        </a:rPr>
                        <a:t>18.6%</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21.0%</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21.3%</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9746D"/>
                    </a:solidFill>
                  </a:tcPr>
                </a:tc>
                <a:tc>
                  <a:txBody>
                    <a:bodyPr/>
                    <a:lstStyle/>
                    <a:p>
                      <a:pPr algn="ctr" fontAlgn="ctr"/>
                      <a:r>
                        <a:rPr lang="en-US" sz="1000" b="0" i="0" u="none" strike="noStrike">
                          <a:solidFill>
                            <a:srgbClr val="000000"/>
                          </a:solidFill>
                          <a:effectLst/>
                          <a:latin typeface="+mj-lt"/>
                        </a:rPr>
                        <a:t>95.3%</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94.1%</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92.9%</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ED980"/>
                    </a:solidFill>
                  </a:tcPr>
                </a:tc>
                <a:extLst>
                  <a:ext uri="{0D108BD9-81ED-4DB2-BD59-A6C34878D82A}">
                    <a16:rowId xmlns:a16="http://schemas.microsoft.com/office/drawing/2014/main" val="436989638"/>
                  </a:ext>
                </a:extLst>
              </a:tr>
              <a:tr h="193169">
                <a:tc>
                  <a:txBody>
                    <a:bodyPr/>
                    <a:lstStyle/>
                    <a:p>
                      <a:pPr algn="l" fontAlgn="ctr"/>
                      <a:r>
                        <a:rPr lang="en-US" sz="1000" b="0" i="0" u="none" strike="noStrike">
                          <a:solidFill>
                            <a:srgbClr val="000000"/>
                          </a:solidFill>
                          <a:effectLst/>
                          <a:latin typeface="+mj-lt"/>
                        </a:rPr>
                        <a:t>TextRule8</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mj-lt"/>
                        </a:rPr>
                        <a:t>Text Rule Builder (Mutual Inf.)</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noFill/>
                  </a:tcPr>
                </a:tc>
                <a:tc>
                  <a:txBody>
                    <a:bodyPr/>
                    <a:lstStyle/>
                    <a:p>
                      <a:pPr algn="ctr" fontAlgn="ctr"/>
                      <a:r>
                        <a:rPr lang="en-US" sz="1000" b="0" i="0" u="none" strike="noStrike">
                          <a:solidFill>
                            <a:srgbClr val="000000"/>
                          </a:solidFill>
                          <a:effectLst/>
                          <a:latin typeface="+mj-lt"/>
                        </a:rPr>
                        <a:t>18.6%</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21.0%</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21.3%</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9746D"/>
                    </a:solidFill>
                  </a:tcPr>
                </a:tc>
                <a:tc>
                  <a:txBody>
                    <a:bodyPr/>
                    <a:lstStyle/>
                    <a:p>
                      <a:pPr algn="ctr" fontAlgn="ctr"/>
                      <a:r>
                        <a:rPr lang="en-US" sz="1000" b="0" i="0" u="none" strike="noStrike">
                          <a:solidFill>
                            <a:srgbClr val="000000"/>
                          </a:solidFill>
                          <a:effectLst/>
                          <a:latin typeface="+mj-lt"/>
                        </a:rPr>
                        <a:t>95.3%</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94.1%</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92.9%</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ED980"/>
                    </a:solidFill>
                  </a:tcPr>
                </a:tc>
                <a:extLst>
                  <a:ext uri="{0D108BD9-81ED-4DB2-BD59-A6C34878D82A}">
                    <a16:rowId xmlns:a16="http://schemas.microsoft.com/office/drawing/2014/main" val="2976980440"/>
                  </a:ext>
                </a:extLst>
              </a:tr>
              <a:tr h="193169">
                <a:tc>
                  <a:txBody>
                    <a:bodyPr/>
                    <a:lstStyle/>
                    <a:p>
                      <a:pPr algn="l" fontAlgn="ctr"/>
                      <a:r>
                        <a:rPr lang="en-US" sz="1000" b="0" i="0" u="none" strike="noStrike">
                          <a:solidFill>
                            <a:srgbClr val="000000"/>
                          </a:solidFill>
                          <a:effectLst/>
                          <a:latin typeface="+mj-lt"/>
                        </a:rPr>
                        <a:t>TextRule</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mj-lt"/>
                        </a:rPr>
                        <a:t>Text Rule Builder - Aggressive (IDF)</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noFill/>
                  </a:tcPr>
                </a:tc>
                <a:tc>
                  <a:txBody>
                    <a:bodyPr/>
                    <a:lstStyle/>
                    <a:p>
                      <a:pPr algn="ctr" fontAlgn="ctr"/>
                      <a:r>
                        <a:rPr lang="en-US" sz="1000" b="0" i="0" u="none" strike="noStrike">
                          <a:solidFill>
                            <a:srgbClr val="000000"/>
                          </a:solidFill>
                          <a:effectLst/>
                          <a:latin typeface="+mj-lt"/>
                        </a:rPr>
                        <a:t>16.1%</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20.5%</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19.7%</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B9173"/>
                    </a:solidFill>
                  </a:tcPr>
                </a:tc>
                <a:tc>
                  <a:txBody>
                    <a:bodyPr/>
                    <a:lstStyle/>
                    <a:p>
                      <a:pPr algn="ctr" fontAlgn="ctr"/>
                      <a:r>
                        <a:rPr lang="en-US" sz="1000" b="0" i="0" u="none" strike="noStrike">
                          <a:solidFill>
                            <a:srgbClr val="000000"/>
                          </a:solidFill>
                          <a:effectLst/>
                          <a:latin typeface="+mj-lt"/>
                        </a:rPr>
                        <a:t>94.1%</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91.9%</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91.3%</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CC57C"/>
                    </a:solidFill>
                  </a:tcPr>
                </a:tc>
                <a:extLst>
                  <a:ext uri="{0D108BD9-81ED-4DB2-BD59-A6C34878D82A}">
                    <a16:rowId xmlns:a16="http://schemas.microsoft.com/office/drawing/2014/main" val="219729941"/>
                  </a:ext>
                </a:extLst>
              </a:tr>
              <a:tr h="193169">
                <a:tc>
                  <a:txBody>
                    <a:bodyPr/>
                    <a:lstStyle/>
                    <a:p>
                      <a:pPr algn="l" fontAlgn="ctr"/>
                      <a:r>
                        <a:rPr lang="en-US" sz="1000" b="0" i="0" u="none" strike="noStrike">
                          <a:solidFill>
                            <a:srgbClr val="000000"/>
                          </a:solidFill>
                          <a:effectLst/>
                          <a:latin typeface="+mj-lt"/>
                        </a:rPr>
                        <a:t>TextRule3</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mj-lt"/>
                        </a:rPr>
                        <a:t>Text Rule Builder - Aggressive (Default)</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noFill/>
                  </a:tcPr>
                </a:tc>
                <a:tc>
                  <a:txBody>
                    <a:bodyPr/>
                    <a:lstStyle/>
                    <a:p>
                      <a:pPr algn="ctr" fontAlgn="ctr"/>
                      <a:r>
                        <a:rPr lang="en-US" sz="1000" b="0" i="0" u="none" strike="noStrike">
                          <a:solidFill>
                            <a:srgbClr val="000000"/>
                          </a:solidFill>
                          <a:effectLst/>
                          <a:latin typeface="+mj-lt"/>
                        </a:rPr>
                        <a:t>16.1%</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20.5%</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19.7%</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B9173"/>
                    </a:solidFill>
                  </a:tcPr>
                </a:tc>
                <a:tc>
                  <a:txBody>
                    <a:bodyPr/>
                    <a:lstStyle/>
                    <a:p>
                      <a:pPr algn="ctr" fontAlgn="ctr"/>
                      <a:r>
                        <a:rPr lang="en-US" sz="1000" b="0" i="0" u="none" strike="noStrike">
                          <a:solidFill>
                            <a:srgbClr val="000000"/>
                          </a:solidFill>
                          <a:effectLst/>
                          <a:latin typeface="+mj-lt"/>
                        </a:rPr>
                        <a:t>94.1%</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91.9%</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91.3%</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CC57C"/>
                    </a:solidFill>
                  </a:tcPr>
                </a:tc>
                <a:extLst>
                  <a:ext uri="{0D108BD9-81ED-4DB2-BD59-A6C34878D82A}">
                    <a16:rowId xmlns:a16="http://schemas.microsoft.com/office/drawing/2014/main" val="408272714"/>
                  </a:ext>
                </a:extLst>
              </a:tr>
              <a:tr h="193169">
                <a:tc>
                  <a:txBody>
                    <a:bodyPr/>
                    <a:lstStyle/>
                    <a:p>
                      <a:pPr algn="l" fontAlgn="ctr"/>
                      <a:r>
                        <a:rPr lang="en-US" sz="1000" b="0" i="0" u="none" strike="noStrike">
                          <a:solidFill>
                            <a:srgbClr val="000000"/>
                          </a:solidFill>
                          <a:effectLst/>
                          <a:latin typeface="+mj-lt"/>
                        </a:rPr>
                        <a:t>TextRule5</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mj-lt"/>
                        </a:rPr>
                        <a:t>Text Rule Builder - Aggressive (Entropy)</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noFill/>
                  </a:tcPr>
                </a:tc>
                <a:tc>
                  <a:txBody>
                    <a:bodyPr/>
                    <a:lstStyle/>
                    <a:p>
                      <a:pPr algn="ctr" fontAlgn="ctr"/>
                      <a:r>
                        <a:rPr lang="en-US" sz="1000" b="0" i="0" u="none" strike="noStrike">
                          <a:solidFill>
                            <a:srgbClr val="000000"/>
                          </a:solidFill>
                          <a:effectLst/>
                          <a:latin typeface="+mj-lt"/>
                        </a:rPr>
                        <a:t>16.1%</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20.5%</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19.7%</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B9173"/>
                    </a:solidFill>
                  </a:tcPr>
                </a:tc>
                <a:tc>
                  <a:txBody>
                    <a:bodyPr/>
                    <a:lstStyle/>
                    <a:p>
                      <a:pPr algn="ctr" fontAlgn="ctr"/>
                      <a:r>
                        <a:rPr lang="en-US" sz="1000" b="0" i="0" u="none" strike="noStrike">
                          <a:solidFill>
                            <a:srgbClr val="000000"/>
                          </a:solidFill>
                          <a:effectLst/>
                          <a:latin typeface="+mj-lt"/>
                        </a:rPr>
                        <a:t>94.1%</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91.9%</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91.3%</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CC57C"/>
                    </a:solidFill>
                  </a:tcPr>
                </a:tc>
                <a:extLst>
                  <a:ext uri="{0D108BD9-81ED-4DB2-BD59-A6C34878D82A}">
                    <a16:rowId xmlns:a16="http://schemas.microsoft.com/office/drawing/2014/main" val="1527753172"/>
                  </a:ext>
                </a:extLst>
              </a:tr>
              <a:tr h="193169">
                <a:tc>
                  <a:txBody>
                    <a:bodyPr/>
                    <a:lstStyle/>
                    <a:p>
                      <a:pPr algn="l" fontAlgn="ctr"/>
                      <a:r>
                        <a:rPr lang="en-US" sz="1000" b="0" i="0" u="none" strike="noStrike">
                          <a:solidFill>
                            <a:srgbClr val="000000"/>
                          </a:solidFill>
                          <a:effectLst/>
                          <a:latin typeface="+mj-lt"/>
                        </a:rPr>
                        <a:t>TextRule7</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mj-lt"/>
                        </a:rPr>
                        <a:t>Text Rule Builder - Aggressive (Mutual Inf.)</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noFill/>
                  </a:tcPr>
                </a:tc>
                <a:tc>
                  <a:txBody>
                    <a:bodyPr/>
                    <a:lstStyle/>
                    <a:p>
                      <a:pPr algn="ctr" fontAlgn="ctr"/>
                      <a:r>
                        <a:rPr lang="en-US" sz="1000" b="0" i="0" u="none" strike="noStrike">
                          <a:solidFill>
                            <a:srgbClr val="000000"/>
                          </a:solidFill>
                          <a:effectLst/>
                          <a:latin typeface="+mj-lt"/>
                        </a:rPr>
                        <a:t>16.1%</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20.5%</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19.7%</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B9173"/>
                    </a:solidFill>
                  </a:tcPr>
                </a:tc>
                <a:tc>
                  <a:txBody>
                    <a:bodyPr/>
                    <a:lstStyle/>
                    <a:p>
                      <a:pPr algn="ctr" fontAlgn="ctr"/>
                      <a:r>
                        <a:rPr lang="en-US" sz="1000" b="0" i="0" u="none" strike="noStrike">
                          <a:solidFill>
                            <a:srgbClr val="000000"/>
                          </a:solidFill>
                          <a:effectLst/>
                          <a:latin typeface="+mj-lt"/>
                        </a:rPr>
                        <a:t>94.1%</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91.9%</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91.3%</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CC57C"/>
                    </a:solidFill>
                  </a:tcPr>
                </a:tc>
                <a:extLst>
                  <a:ext uri="{0D108BD9-81ED-4DB2-BD59-A6C34878D82A}">
                    <a16:rowId xmlns:a16="http://schemas.microsoft.com/office/drawing/2014/main" val="1913478404"/>
                  </a:ext>
                </a:extLst>
              </a:tr>
              <a:tr h="193169">
                <a:tc>
                  <a:txBody>
                    <a:bodyPr/>
                    <a:lstStyle/>
                    <a:p>
                      <a:pPr algn="l" fontAlgn="ctr"/>
                      <a:r>
                        <a:rPr lang="en-US" sz="1000" b="0" i="0" u="none" strike="noStrike">
                          <a:solidFill>
                            <a:srgbClr val="000000"/>
                          </a:solidFill>
                          <a:effectLst/>
                          <a:latin typeface="+mj-lt"/>
                        </a:rPr>
                        <a:t>MBR</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mj-lt"/>
                        </a:rPr>
                        <a:t>MBR (IDF)</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noFill/>
                  </a:tcPr>
                </a:tc>
                <a:tc>
                  <a:txBody>
                    <a:bodyPr/>
                    <a:lstStyle/>
                    <a:p>
                      <a:pPr algn="ctr" fontAlgn="ctr"/>
                      <a:r>
                        <a:rPr lang="en-US" sz="1000" b="0" i="0" u="none" strike="noStrike">
                          <a:solidFill>
                            <a:srgbClr val="000000"/>
                          </a:solidFill>
                          <a:effectLst/>
                          <a:latin typeface="+mj-lt"/>
                        </a:rPr>
                        <a:t>20.1%</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23.9%</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21.9%</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8696B"/>
                    </a:solidFill>
                  </a:tcPr>
                </a:tc>
                <a:tc>
                  <a:txBody>
                    <a:bodyPr/>
                    <a:lstStyle/>
                    <a:p>
                      <a:pPr algn="ctr" fontAlgn="ctr"/>
                      <a:r>
                        <a:rPr lang="en-US" sz="1000" b="0" i="0" u="none" strike="noStrike">
                          <a:solidFill>
                            <a:srgbClr val="000000"/>
                          </a:solidFill>
                          <a:effectLst/>
                          <a:latin typeface="+mj-lt"/>
                        </a:rPr>
                        <a:t>89.1%</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85.6%</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87.3%</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A9473"/>
                    </a:solidFill>
                  </a:tcPr>
                </a:tc>
                <a:extLst>
                  <a:ext uri="{0D108BD9-81ED-4DB2-BD59-A6C34878D82A}">
                    <a16:rowId xmlns:a16="http://schemas.microsoft.com/office/drawing/2014/main" val="1814511453"/>
                  </a:ext>
                </a:extLst>
              </a:tr>
              <a:tr h="193169">
                <a:tc>
                  <a:txBody>
                    <a:bodyPr/>
                    <a:lstStyle/>
                    <a:p>
                      <a:pPr algn="l" fontAlgn="ctr"/>
                      <a:r>
                        <a:rPr lang="en-US" sz="1000" b="0" i="0" u="none" strike="noStrike">
                          <a:solidFill>
                            <a:srgbClr val="000000"/>
                          </a:solidFill>
                          <a:effectLst/>
                          <a:latin typeface="+mj-lt"/>
                        </a:rPr>
                        <a:t>MBR2</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mj-lt"/>
                        </a:rPr>
                        <a:t>MBR (Default)</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noFill/>
                  </a:tcPr>
                </a:tc>
                <a:tc>
                  <a:txBody>
                    <a:bodyPr/>
                    <a:lstStyle/>
                    <a:p>
                      <a:pPr algn="ctr" fontAlgn="ctr"/>
                      <a:r>
                        <a:rPr lang="en-US" sz="1000" b="0" i="0" u="none" strike="noStrike">
                          <a:solidFill>
                            <a:srgbClr val="000000"/>
                          </a:solidFill>
                          <a:effectLst/>
                          <a:latin typeface="+mj-lt"/>
                        </a:rPr>
                        <a:t>20.9%</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21.6%</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21.9%</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8696B"/>
                    </a:solidFill>
                  </a:tcPr>
                </a:tc>
                <a:tc>
                  <a:txBody>
                    <a:bodyPr/>
                    <a:lstStyle/>
                    <a:p>
                      <a:pPr algn="ctr" fontAlgn="ctr"/>
                      <a:r>
                        <a:rPr lang="en-US" sz="1000" b="0" i="0" u="none" strike="noStrike">
                          <a:solidFill>
                            <a:srgbClr val="000000"/>
                          </a:solidFill>
                          <a:effectLst/>
                          <a:latin typeface="+mj-lt"/>
                        </a:rPr>
                        <a:t>89.4%</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86.8%</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84.9%</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8776D"/>
                    </a:solidFill>
                  </a:tcPr>
                </a:tc>
                <a:extLst>
                  <a:ext uri="{0D108BD9-81ED-4DB2-BD59-A6C34878D82A}">
                    <a16:rowId xmlns:a16="http://schemas.microsoft.com/office/drawing/2014/main" val="4015607646"/>
                  </a:ext>
                </a:extLst>
              </a:tr>
              <a:tr h="193169">
                <a:tc>
                  <a:txBody>
                    <a:bodyPr/>
                    <a:lstStyle/>
                    <a:p>
                      <a:pPr algn="l" fontAlgn="ctr"/>
                      <a:r>
                        <a:rPr lang="en-US" sz="1000" b="0" i="0" u="none" strike="noStrike">
                          <a:solidFill>
                            <a:srgbClr val="000000"/>
                          </a:solidFill>
                          <a:effectLst/>
                          <a:latin typeface="+mj-lt"/>
                        </a:rPr>
                        <a:t>MBR4</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mj-lt"/>
                        </a:rPr>
                        <a:t>MBR (Mutual Inf.)</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noFill/>
                  </a:tcPr>
                </a:tc>
                <a:tc>
                  <a:txBody>
                    <a:bodyPr/>
                    <a:lstStyle/>
                    <a:p>
                      <a:pPr algn="ctr" fontAlgn="ctr"/>
                      <a:r>
                        <a:rPr lang="en-US" sz="1000" b="0" i="0" u="none" strike="noStrike">
                          <a:solidFill>
                            <a:srgbClr val="000000"/>
                          </a:solidFill>
                          <a:effectLst/>
                          <a:latin typeface="+mj-lt"/>
                        </a:rPr>
                        <a:t>20.9%</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21.6%</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21.9%</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8696B"/>
                    </a:solidFill>
                  </a:tcPr>
                </a:tc>
                <a:tc>
                  <a:txBody>
                    <a:bodyPr/>
                    <a:lstStyle/>
                    <a:p>
                      <a:pPr algn="ctr" fontAlgn="ctr"/>
                      <a:r>
                        <a:rPr lang="en-US" sz="1000" b="0" i="0" u="none" strike="noStrike">
                          <a:solidFill>
                            <a:srgbClr val="000000"/>
                          </a:solidFill>
                          <a:effectLst/>
                          <a:latin typeface="+mj-lt"/>
                        </a:rPr>
                        <a:t>89.4%</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86.8%</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84.9%</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8776D"/>
                    </a:solidFill>
                  </a:tcPr>
                </a:tc>
                <a:extLst>
                  <a:ext uri="{0D108BD9-81ED-4DB2-BD59-A6C34878D82A}">
                    <a16:rowId xmlns:a16="http://schemas.microsoft.com/office/drawing/2014/main" val="582442071"/>
                  </a:ext>
                </a:extLst>
              </a:tr>
              <a:tr h="193169">
                <a:tc>
                  <a:txBody>
                    <a:bodyPr/>
                    <a:lstStyle/>
                    <a:p>
                      <a:pPr algn="l" fontAlgn="ctr"/>
                      <a:r>
                        <a:rPr lang="en-US" sz="1000" b="0" i="0" u="none" strike="noStrike">
                          <a:solidFill>
                            <a:srgbClr val="000000"/>
                          </a:solidFill>
                          <a:effectLst/>
                          <a:latin typeface="+mj-lt"/>
                        </a:rPr>
                        <a:t>MBR3</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mj-lt"/>
                        </a:rPr>
                        <a:t>MBR (Entropy)</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noFill/>
                  </a:tcPr>
                </a:tc>
                <a:tc>
                  <a:txBody>
                    <a:bodyPr/>
                    <a:lstStyle/>
                    <a:p>
                      <a:pPr algn="ctr" fontAlgn="ctr"/>
                      <a:r>
                        <a:rPr lang="en-US" sz="1000" b="0" i="0" u="none" strike="noStrike">
                          <a:solidFill>
                            <a:srgbClr val="000000"/>
                          </a:solidFill>
                          <a:effectLst/>
                          <a:latin typeface="+mj-lt"/>
                        </a:rPr>
                        <a:t>20.3%</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22.7%</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21.3%</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9746D"/>
                    </a:solidFill>
                  </a:tcPr>
                </a:tc>
                <a:tc>
                  <a:txBody>
                    <a:bodyPr/>
                    <a:lstStyle/>
                    <a:p>
                      <a:pPr algn="ctr" fontAlgn="ctr"/>
                      <a:r>
                        <a:rPr lang="en-US" sz="1000" b="0" i="0" u="none" strike="noStrike">
                          <a:solidFill>
                            <a:srgbClr val="000000"/>
                          </a:solidFill>
                          <a:effectLst/>
                          <a:latin typeface="+mj-lt"/>
                        </a:rPr>
                        <a:t>87.5%</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82.5%</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j-lt"/>
                        </a:rPr>
                        <a:t>83.7%</a:t>
                      </a:r>
                    </a:p>
                  </a:txBody>
                  <a:tcPr marL="5771" marR="5771" marT="5771" marB="0" anchor="ctr">
                    <a:lnL w="9525" cap="flat" cmpd="sng" algn="ctr">
                      <a:solidFill>
                        <a:schemeClr val="accent5">
                          <a:lumMod val="60000"/>
                          <a:lumOff val="40000"/>
                        </a:schemeClr>
                      </a:solidFill>
                      <a:prstDash val="solid"/>
                      <a:round/>
                      <a:headEnd type="none" w="med" len="med"/>
                      <a:tailEnd type="none" w="med" len="med"/>
                    </a:lnL>
                    <a:lnR w="9525" cap="flat" cmpd="sng" algn="ctr">
                      <a:solidFill>
                        <a:schemeClr val="accent5">
                          <a:lumMod val="60000"/>
                          <a:lumOff val="40000"/>
                        </a:schemeClr>
                      </a:solidFill>
                      <a:prstDash val="solid"/>
                      <a:round/>
                      <a:headEnd type="none" w="med" len="med"/>
                      <a:tailEnd type="none" w="med" len="med"/>
                    </a:lnR>
                    <a:lnT w="9525" cap="flat" cmpd="sng" algn="ctr">
                      <a:solidFill>
                        <a:schemeClr val="accent5">
                          <a:lumMod val="60000"/>
                          <a:lumOff val="40000"/>
                        </a:schemeClr>
                      </a:solidFill>
                      <a:prstDash val="solid"/>
                      <a:round/>
                      <a:headEnd type="none" w="med" len="med"/>
                      <a:tailEnd type="none" w="med" len="med"/>
                    </a:lnT>
                    <a:lnB w="9525" cap="flat" cmpd="sng" algn="ctr">
                      <a:solidFill>
                        <a:schemeClr val="accent5">
                          <a:lumMod val="60000"/>
                          <a:lumOff val="40000"/>
                        </a:schemeClr>
                      </a:solidFill>
                      <a:prstDash val="solid"/>
                      <a:round/>
                      <a:headEnd type="none" w="med" len="med"/>
                      <a:tailEnd type="none" w="med" len="med"/>
                    </a:lnB>
                    <a:solidFill>
                      <a:srgbClr val="F8696B"/>
                    </a:solidFill>
                  </a:tcPr>
                </a:tc>
                <a:extLst>
                  <a:ext uri="{0D108BD9-81ED-4DB2-BD59-A6C34878D82A}">
                    <a16:rowId xmlns:a16="http://schemas.microsoft.com/office/drawing/2014/main" val="966857980"/>
                  </a:ext>
                </a:extLst>
              </a:tr>
            </a:tbl>
          </a:graphicData>
        </a:graphic>
      </p:graphicFrame>
      <p:sp>
        <p:nvSpPr>
          <p:cNvPr id="7" name="TextBox 6">
            <a:extLst>
              <a:ext uri="{FF2B5EF4-FFF2-40B4-BE49-F238E27FC236}">
                <a16:creationId xmlns:a16="http://schemas.microsoft.com/office/drawing/2014/main" id="{AD515439-BD3E-CDC4-5A99-2D4FC5054B54}"/>
              </a:ext>
            </a:extLst>
          </p:cNvPr>
          <p:cNvSpPr txBox="1"/>
          <p:nvPr/>
        </p:nvSpPr>
        <p:spPr>
          <a:xfrm>
            <a:off x="2081941" y="951500"/>
            <a:ext cx="1371600" cy="276999"/>
          </a:xfrm>
          <a:prstGeom prst="rect">
            <a:avLst/>
          </a:prstGeom>
          <a:noFill/>
        </p:spPr>
        <p:txBody>
          <a:bodyPr wrap="square" rtlCol="0">
            <a:spAutoFit/>
          </a:bodyPr>
          <a:lstStyle/>
          <a:p>
            <a:pPr algn="ctr"/>
            <a:r>
              <a:rPr lang="en-US" sz="1200" u="sng">
                <a:solidFill>
                  <a:srgbClr val="1A75CF"/>
                </a:solidFill>
              </a:rPr>
              <a:t>Lift Curve</a:t>
            </a:r>
          </a:p>
        </p:txBody>
      </p:sp>
    </p:spTree>
    <p:extLst>
      <p:ext uri="{BB962C8B-B14F-4D97-AF65-F5344CB8AC3E}">
        <p14:creationId xmlns:p14="http://schemas.microsoft.com/office/powerpoint/2010/main" val="3151717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1100B6-3A98-B561-620A-34CEDF35914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D899301-B7A1-B653-4E5F-5672E63B93F9}"/>
              </a:ext>
            </a:extLst>
          </p:cNvPr>
          <p:cNvSpPr/>
          <p:nvPr/>
        </p:nvSpPr>
        <p:spPr>
          <a:xfrm>
            <a:off x="10524226" y="-1"/>
            <a:ext cx="1667774" cy="278861"/>
          </a:xfrm>
          <a:prstGeom prst="rect">
            <a:avLst/>
          </a:prstGeom>
          <a:solidFill>
            <a:srgbClr val="1A75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Supervised Modeling – Text  Rule Builder</a:t>
            </a:r>
          </a:p>
        </p:txBody>
      </p:sp>
      <p:sp>
        <p:nvSpPr>
          <p:cNvPr id="34" name="Slide Number Placeholder 3">
            <a:extLst>
              <a:ext uri="{FF2B5EF4-FFF2-40B4-BE49-F238E27FC236}">
                <a16:creationId xmlns:a16="http://schemas.microsoft.com/office/drawing/2014/main" id="{9306275C-C886-6359-2E94-823B617E0218}"/>
              </a:ext>
            </a:extLst>
          </p:cNvPr>
          <p:cNvSpPr txBox="1">
            <a:spLocks/>
          </p:cNvSpPr>
          <p:nvPr/>
        </p:nvSpPr>
        <p:spPr>
          <a:xfrm>
            <a:off x="362309" y="6524587"/>
            <a:ext cx="401217" cy="19374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fld id="{47547CF9-5B10-D24F-A8D7-45A9778164F7}" type="slidenum">
              <a:rPr lang="uk-UA" sz="1100" smtClean="0">
                <a:latin typeface="Arial" panose="020B0604020202020204"/>
              </a:rPr>
              <a:pPr defTabSz="1219170"/>
              <a:t>9</a:t>
            </a:fld>
            <a:endParaRPr lang="uk-UA" sz="1100">
              <a:latin typeface="Arial" panose="020B0604020202020204"/>
            </a:endParaRPr>
          </a:p>
        </p:txBody>
      </p:sp>
      <p:sp>
        <p:nvSpPr>
          <p:cNvPr id="11" name="Title 10">
            <a:extLst>
              <a:ext uri="{FF2B5EF4-FFF2-40B4-BE49-F238E27FC236}">
                <a16:creationId xmlns:a16="http://schemas.microsoft.com/office/drawing/2014/main" id="{2953EC33-B343-A093-4AFC-1F260F2F9490}"/>
              </a:ext>
            </a:extLst>
          </p:cNvPr>
          <p:cNvSpPr>
            <a:spLocks noGrp="1"/>
          </p:cNvSpPr>
          <p:nvPr>
            <p:ph type="title"/>
          </p:nvPr>
        </p:nvSpPr>
        <p:spPr/>
        <p:txBody>
          <a:bodyPr/>
          <a:lstStyle/>
          <a:p>
            <a:br>
              <a:rPr lang="en-US"/>
            </a:br>
            <a:endParaRPr lang="en-US"/>
          </a:p>
        </p:txBody>
      </p:sp>
      <p:sp>
        <p:nvSpPr>
          <p:cNvPr id="12" name="Title 1">
            <a:extLst>
              <a:ext uri="{FF2B5EF4-FFF2-40B4-BE49-F238E27FC236}">
                <a16:creationId xmlns:a16="http://schemas.microsoft.com/office/drawing/2014/main" id="{2D300C8E-6B07-28D3-FD87-7DBD1A32778B}"/>
              </a:ext>
            </a:extLst>
          </p:cNvPr>
          <p:cNvSpPr txBox="1">
            <a:spLocks/>
          </p:cNvSpPr>
          <p:nvPr/>
        </p:nvSpPr>
        <p:spPr>
          <a:xfrm>
            <a:off x="362309" y="287618"/>
            <a:ext cx="11447253" cy="7127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900" b="1">
                <a:solidFill>
                  <a:srgbClr val="1A75CF"/>
                </a:solidFill>
                <a:latin typeface="Arial Black" panose="020B0A04020102020204" pitchFamily="34" charset="0"/>
              </a:rPr>
              <a:t>Men's Black Sandals: Text Builder Model with Inverse Document Frequency Configuration</a:t>
            </a:r>
          </a:p>
        </p:txBody>
      </p:sp>
      <p:sp>
        <p:nvSpPr>
          <p:cNvPr id="5" name="Content Placeholder 4">
            <a:extLst>
              <a:ext uri="{FF2B5EF4-FFF2-40B4-BE49-F238E27FC236}">
                <a16:creationId xmlns:a16="http://schemas.microsoft.com/office/drawing/2014/main" id="{780584A7-91D8-901D-1A9A-D61891855B82}"/>
              </a:ext>
            </a:extLst>
          </p:cNvPr>
          <p:cNvSpPr>
            <a:spLocks noGrp="1"/>
          </p:cNvSpPr>
          <p:nvPr>
            <p:ph idx="1"/>
          </p:nvPr>
        </p:nvSpPr>
        <p:spPr>
          <a:xfrm>
            <a:off x="-3121057" y="-1935949"/>
            <a:ext cx="6027886" cy="1666442"/>
          </a:xfrm>
        </p:spPr>
        <p:txBody>
          <a:bodyPr/>
          <a:lstStyle/>
          <a:p>
            <a:endParaRPr lang="en-US"/>
          </a:p>
          <a:p>
            <a:endParaRPr lang="en-US"/>
          </a:p>
        </p:txBody>
      </p:sp>
      <p:pic>
        <p:nvPicPr>
          <p:cNvPr id="10" name="Picture 9">
            <a:extLst>
              <a:ext uri="{FF2B5EF4-FFF2-40B4-BE49-F238E27FC236}">
                <a16:creationId xmlns:a16="http://schemas.microsoft.com/office/drawing/2014/main" id="{DB937197-477D-12EC-2F8F-0A6F6F51EF75}"/>
              </a:ext>
            </a:extLst>
          </p:cNvPr>
          <p:cNvPicPr>
            <a:picLocks noChangeAspect="1"/>
          </p:cNvPicPr>
          <p:nvPr/>
        </p:nvPicPr>
        <p:blipFill>
          <a:blip r:embed="rId3">
            <a:clrChange>
              <a:clrFrom>
                <a:srgbClr val="E0E0E0"/>
              </a:clrFrom>
              <a:clrTo>
                <a:srgbClr val="E0E0E0">
                  <a:alpha val="0"/>
                </a:srgbClr>
              </a:clrTo>
            </a:clrChange>
          </a:blip>
          <a:stretch>
            <a:fillRect/>
          </a:stretch>
        </p:blipFill>
        <p:spPr>
          <a:xfrm>
            <a:off x="6497488" y="1227175"/>
            <a:ext cx="4503090" cy="2565486"/>
          </a:xfrm>
          <a:prstGeom prst="rect">
            <a:avLst/>
          </a:prstGeom>
        </p:spPr>
      </p:pic>
      <p:pic>
        <p:nvPicPr>
          <p:cNvPr id="14" name="Picture 13">
            <a:extLst>
              <a:ext uri="{FF2B5EF4-FFF2-40B4-BE49-F238E27FC236}">
                <a16:creationId xmlns:a16="http://schemas.microsoft.com/office/drawing/2014/main" id="{46C9D81C-F611-473D-B26D-90A304304CD7}"/>
              </a:ext>
            </a:extLst>
          </p:cNvPr>
          <p:cNvPicPr>
            <a:picLocks noChangeAspect="1"/>
          </p:cNvPicPr>
          <p:nvPr/>
        </p:nvPicPr>
        <p:blipFill>
          <a:blip r:embed="rId4">
            <a:clrChange>
              <a:clrFrom>
                <a:srgbClr val="E0E0E0"/>
              </a:clrFrom>
              <a:clrTo>
                <a:srgbClr val="E0E0E0">
                  <a:alpha val="0"/>
                </a:srgbClr>
              </a:clrTo>
            </a:clrChange>
          </a:blip>
          <a:stretch>
            <a:fillRect/>
          </a:stretch>
        </p:blipFill>
        <p:spPr>
          <a:xfrm>
            <a:off x="549395" y="1219736"/>
            <a:ext cx="4714868" cy="5085468"/>
          </a:xfrm>
          <a:prstGeom prst="rect">
            <a:avLst/>
          </a:prstGeom>
        </p:spPr>
      </p:pic>
      <p:pic>
        <p:nvPicPr>
          <p:cNvPr id="16" name="Picture 15">
            <a:extLst>
              <a:ext uri="{FF2B5EF4-FFF2-40B4-BE49-F238E27FC236}">
                <a16:creationId xmlns:a16="http://schemas.microsoft.com/office/drawing/2014/main" id="{DE8D1CC3-FAE5-77B3-2DA5-6422C85E2E24}"/>
              </a:ext>
            </a:extLst>
          </p:cNvPr>
          <p:cNvPicPr>
            <a:picLocks noChangeAspect="1"/>
          </p:cNvPicPr>
          <p:nvPr/>
        </p:nvPicPr>
        <p:blipFill>
          <a:blip r:embed="rId5"/>
          <a:stretch>
            <a:fillRect/>
          </a:stretch>
        </p:blipFill>
        <p:spPr>
          <a:xfrm>
            <a:off x="6085935" y="4244918"/>
            <a:ext cx="5461169" cy="1839718"/>
          </a:xfrm>
          <a:prstGeom prst="rect">
            <a:avLst/>
          </a:prstGeom>
          <a:ln>
            <a:noFill/>
          </a:ln>
          <a:effectLst>
            <a:outerShdw blurRad="292100" dist="139700" dir="2700000" algn="tl" rotWithShape="0">
              <a:srgbClr val="333333">
                <a:alpha val="65000"/>
              </a:srgbClr>
            </a:outerShdw>
          </a:effectLst>
        </p:spPr>
      </p:pic>
      <p:sp>
        <p:nvSpPr>
          <p:cNvPr id="17" name="TextBox 16">
            <a:extLst>
              <a:ext uri="{FF2B5EF4-FFF2-40B4-BE49-F238E27FC236}">
                <a16:creationId xmlns:a16="http://schemas.microsoft.com/office/drawing/2014/main" id="{0C28E070-62AF-6BCB-F22B-FCB594EF4782}"/>
              </a:ext>
            </a:extLst>
          </p:cNvPr>
          <p:cNvSpPr txBox="1"/>
          <p:nvPr/>
        </p:nvSpPr>
        <p:spPr>
          <a:xfrm>
            <a:off x="2081941" y="951500"/>
            <a:ext cx="1489934" cy="276999"/>
          </a:xfrm>
          <a:prstGeom prst="rect">
            <a:avLst/>
          </a:prstGeom>
          <a:noFill/>
        </p:spPr>
        <p:txBody>
          <a:bodyPr wrap="square" rtlCol="0">
            <a:spAutoFit/>
          </a:bodyPr>
          <a:lstStyle/>
          <a:p>
            <a:pPr algn="ctr"/>
            <a:r>
              <a:rPr lang="en-US" sz="1200" u="sng">
                <a:solidFill>
                  <a:srgbClr val="1A75CF"/>
                </a:solidFill>
              </a:rPr>
              <a:t>Rule Success Graph</a:t>
            </a:r>
          </a:p>
        </p:txBody>
      </p:sp>
      <p:sp>
        <p:nvSpPr>
          <p:cNvPr id="18" name="TextBox 17">
            <a:extLst>
              <a:ext uri="{FF2B5EF4-FFF2-40B4-BE49-F238E27FC236}">
                <a16:creationId xmlns:a16="http://schemas.microsoft.com/office/drawing/2014/main" id="{E11D295E-ABA3-FB94-4479-AE9106E4BC9B}"/>
              </a:ext>
            </a:extLst>
          </p:cNvPr>
          <p:cNvSpPr txBox="1"/>
          <p:nvPr/>
        </p:nvSpPr>
        <p:spPr>
          <a:xfrm>
            <a:off x="8071552" y="951500"/>
            <a:ext cx="1489934" cy="276999"/>
          </a:xfrm>
          <a:prstGeom prst="rect">
            <a:avLst/>
          </a:prstGeom>
          <a:noFill/>
        </p:spPr>
        <p:txBody>
          <a:bodyPr wrap="square" rtlCol="0">
            <a:spAutoFit/>
          </a:bodyPr>
          <a:lstStyle/>
          <a:p>
            <a:pPr algn="ctr"/>
            <a:r>
              <a:rPr lang="en-US" sz="1200" u="sng">
                <a:solidFill>
                  <a:srgbClr val="1A75CF"/>
                </a:solidFill>
              </a:rPr>
              <a:t>Cumulative Lift</a:t>
            </a:r>
          </a:p>
        </p:txBody>
      </p:sp>
      <p:sp>
        <p:nvSpPr>
          <p:cNvPr id="19" name="TextBox 18">
            <a:extLst>
              <a:ext uri="{FF2B5EF4-FFF2-40B4-BE49-F238E27FC236}">
                <a16:creationId xmlns:a16="http://schemas.microsoft.com/office/drawing/2014/main" id="{849E8CAF-28CA-10B8-1765-A8CF16AFD262}"/>
              </a:ext>
            </a:extLst>
          </p:cNvPr>
          <p:cNvSpPr txBox="1"/>
          <p:nvPr/>
        </p:nvSpPr>
        <p:spPr>
          <a:xfrm>
            <a:off x="8071552" y="3913628"/>
            <a:ext cx="1489934" cy="276999"/>
          </a:xfrm>
          <a:prstGeom prst="rect">
            <a:avLst/>
          </a:prstGeom>
          <a:noFill/>
        </p:spPr>
        <p:txBody>
          <a:bodyPr wrap="square" rtlCol="0">
            <a:spAutoFit/>
          </a:bodyPr>
          <a:lstStyle/>
          <a:p>
            <a:pPr algn="ctr"/>
            <a:r>
              <a:rPr lang="en-US" sz="1200" u="sng">
                <a:solidFill>
                  <a:srgbClr val="1A75CF"/>
                </a:solidFill>
              </a:rPr>
              <a:t>Rules Obtained</a:t>
            </a:r>
          </a:p>
        </p:txBody>
      </p:sp>
      <p:cxnSp>
        <p:nvCxnSpPr>
          <p:cNvPr id="21" name="Straight Connector 20">
            <a:extLst>
              <a:ext uri="{FF2B5EF4-FFF2-40B4-BE49-F238E27FC236}">
                <a16:creationId xmlns:a16="http://schemas.microsoft.com/office/drawing/2014/main" id="{25E16DAD-405C-8F50-5E6C-311149A4B2FF}"/>
              </a:ext>
            </a:extLst>
          </p:cNvPr>
          <p:cNvCxnSpPr/>
          <p:nvPr/>
        </p:nvCxnSpPr>
        <p:spPr>
          <a:xfrm>
            <a:off x="5667151" y="951500"/>
            <a:ext cx="0" cy="5353704"/>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2" name="Speech Bubble: Rectangle 21">
            <a:extLst>
              <a:ext uri="{FF2B5EF4-FFF2-40B4-BE49-F238E27FC236}">
                <a16:creationId xmlns:a16="http://schemas.microsoft.com/office/drawing/2014/main" id="{DC615EFC-360B-01AE-0CF5-D2C87158630D}"/>
              </a:ext>
            </a:extLst>
          </p:cNvPr>
          <p:cNvSpPr/>
          <p:nvPr/>
        </p:nvSpPr>
        <p:spPr>
          <a:xfrm>
            <a:off x="2912656" y="4378664"/>
            <a:ext cx="1924159" cy="648586"/>
          </a:xfrm>
          <a:prstGeom prst="wedgeRectCallout">
            <a:avLst>
              <a:gd name="adj1" fmla="val -20833"/>
              <a:gd name="adj2" fmla="val -70287"/>
            </a:avLst>
          </a:prstGeom>
          <a:solidFill>
            <a:schemeClr val="accent4">
              <a:lumMod val="20000"/>
              <a:lumOff val="80000"/>
            </a:schemeClr>
          </a:solidFill>
          <a:ln>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a:solidFill>
                  <a:srgbClr val="C00000"/>
                </a:solidFill>
              </a:rPr>
              <a:t>Rule no. </a:t>
            </a:r>
            <a:r>
              <a:rPr lang="en-US" sz="1100" b="1">
                <a:solidFill>
                  <a:srgbClr val="C00000"/>
                </a:solidFill>
              </a:rPr>
              <a:t>11, 12, 13 </a:t>
            </a:r>
            <a:r>
              <a:rPr lang="en-US" sz="1100">
                <a:solidFill>
                  <a:srgbClr val="C00000"/>
                </a:solidFill>
              </a:rPr>
              <a:t>and </a:t>
            </a:r>
            <a:r>
              <a:rPr lang="en-US" sz="1100" b="1">
                <a:solidFill>
                  <a:srgbClr val="C00000"/>
                </a:solidFill>
              </a:rPr>
              <a:t>14 </a:t>
            </a:r>
            <a:r>
              <a:rPr lang="en-US" sz="1100">
                <a:solidFill>
                  <a:srgbClr val="C00000"/>
                </a:solidFill>
              </a:rPr>
              <a:t>are the best rules classifying reviews as positive </a:t>
            </a:r>
          </a:p>
        </p:txBody>
      </p:sp>
    </p:spTree>
    <p:extLst>
      <p:ext uri="{BB962C8B-B14F-4D97-AF65-F5344CB8AC3E}">
        <p14:creationId xmlns:p14="http://schemas.microsoft.com/office/powerpoint/2010/main" val="19037077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3835</Words>
  <Application>Microsoft Office PowerPoint</Application>
  <PresentationFormat>Widescreen</PresentationFormat>
  <Paragraphs>832</Paragraphs>
  <Slides>23</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Adelle Sans Devanagari</vt:lpstr>
      <vt:lpstr>Aptos Narrow</vt:lpstr>
      <vt:lpstr>Arial</vt:lpstr>
      <vt:lpstr>Arial Black</vt:lpstr>
      <vt:lpstr>Calibri</vt:lpstr>
      <vt:lpstr>Calibri Light</vt:lpstr>
      <vt:lpstr>Söhne</vt:lpstr>
      <vt:lpstr>Times New Roman</vt:lpstr>
      <vt:lpstr>Wingdings</vt:lpstr>
      <vt:lpstr>Custom Design</vt:lpstr>
      <vt:lpstr>PowerPoint Presentation</vt:lpstr>
      <vt:lpstr>Objective of the Analysis</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Next Steps and Business Use Cases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Sakleshpur Dharmashekar</dc:creator>
  <cp:lastModifiedBy>Poka, Venkata Durga Prasad</cp:lastModifiedBy>
  <cp:revision>3</cp:revision>
  <dcterms:created xsi:type="dcterms:W3CDTF">2023-11-23T18:52:31Z</dcterms:created>
  <dcterms:modified xsi:type="dcterms:W3CDTF">2024-04-22T02:05:52Z</dcterms:modified>
</cp:coreProperties>
</file>