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550" r:id="rId2"/>
    <p:sldId id="569" r:id="rId3"/>
    <p:sldId id="580" r:id="rId4"/>
    <p:sldId id="563" r:id="rId5"/>
    <p:sldId id="564" r:id="rId6"/>
    <p:sldId id="565" r:id="rId7"/>
    <p:sldId id="573" r:id="rId8"/>
    <p:sldId id="574" r:id="rId9"/>
    <p:sldId id="577" r:id="rId10"/>
    <p:sldId id="578" r:id="rId11"/>
    <p:sldId id="579" r:id="rId12"/>
    <p:sldId id="5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CF83AEF-DCB7-CD1F-4766-CD189D53A10C}" name="Abhishek Sakleshpur Dharmashekar" initials="ASD" userId="bffbb2e439314c1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5CF"/>
    <a:srgbClr val="FFF6DD"/>
    <a:srgbClr val="CDE8FB"/>
    <a:srgbClr val="F0F8FE"/>
    <a:srgbClr val="F7ABA7"/>
    <a:srgbClr val="F4837D"/>
    <a:srgbClr val="FDCEAA"/>
    <a:srgbClr val="99B998"/>
    <a:srgbClr val="4C847B"/>
    <a:srgbClr val="E1D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92214" autoAdjust="0"/>
  </p:normalViewPr>
  <p:slideViewPr>
    <p:cSldViewPr snapToGrid="0">
      <p:cViewPr varScale="1">
        <p:scale>
          <a:sx n="76" d="100"/>
          <a:sy n="76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Sakleshpur Dharmashekar" userId="bffbb2e439314c1b" providerId="LiveId" clId="{E6C43282-5EC5-42B2-A40D-71DE745E3103}"/>
    <pc:docChg chg="modSld">
      <pc:chgData name="Abhishek Sakleshpur Dharmashekar" userId="bffbb2e439314c1b" providerId="LiveId" clId="{E6C43282-5EC5-42B2-A40D-71DE745E3103}" dt="2024-02-20T21:34:09.278" v="54" actId="20577"/>
      <pc:docMkLst>
        <pc:docMk/>
      </pc:docMkLst>
      <pc:sldChg chg="modSp mod">
        <pc:chgData name="Abhishek Sakleshpur Dharmashekar" userId="bffbb2e439314c1b" providerId="LiveId" clId="{E6C43282-5EC5-42B2-A40D-71DE745E3103}" dt="2024-02-20T21:21:27.934" v="2" actId="20577"/>
        <pc:sldMkLst>
          <pc:docMk/>
          <pc:sldMk cId="3329368467" sldId="563"/>
        </pc:sldMkLst>
        <pc:spChg chg="mod">
          <ac:chgData name="Abhishek Sakleshpur Dharmashekar" userId="bffbb2e439314c1b" providerId="LiveId" clId="{E6C43282-5EC5-42B2-A40D-71DE745E3103}" dt="2024-02-20T21:21:27.934" v="2" actId="20577"/>
          <ac:spMkLst>
            <pc:docMk/>
            <pc:sldMk cId="3329368467" sldId="563"/>
            <ac:spMk id="12" creationId="{202F6C29-0021-6B2B-1DB9-4B352E7DCBD3}"/>
          </ac:spMkLst>
        </pc:spChg>
      </pc:sldChg>
      <pc:sldChg chg="modSp mod">
        <pc:chgData name="Abhishek Sakleshpur Dharmashekar" userId="bffbb2e439314c1b" providerId="LiveId" clId="{E6C43282-5EC5-42B2-A40D-71DE745E3103}" dt="2024-02-20T21:34:09.278" v="54" actId="20577"/>
        <pc:sldMkLst>
          <pc:docMk/>
          <pc:sldMk cId="340534140" sldId="579"/>
        </pc:sldMkLst>
        <pc:spChg chg="mod">
          <ac:chgData name="Abhishek Sakleshpur Dharmashekar" userId="bffbb2e439314c1b" providerId="LiveId" clId="{E6C43282-5EC5-42B2-A40D-71DE745E3103}" dt="2024-02-20T21:34:09.278" v="54" actId="20577"/>
          <ac:spMkLst>
            <pc:docMk/>
            <pc:sldMk cId="340534140" sldId="579"/>
            <ac:spMk id="9" creationId="{D1DDDEBF-275B-77A8-343B-5AB8227296E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891716760759756E-2"/>
          <c:y val="0.15831878428873752"/>
          <c:w val="0.90021656647848047"/>
          <c:h val="0.75657996532596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20191.067249132058</c:v>
                </c:pt>
                <c:pt idx="1">
                  <c:v>19246.783978102179</c:v>
                </c:pt>
                <c:pt idx="2">
                  <c:v>19693.570797072494</c:v>
                </c:pt>
                <c:pt idx="3">
                  <c:v>20000.837562604309</c:v>
                </c:pt>
                <c:pt idx="4">
                  <c:v>20583.686016736374</c:v>
                </c:pt>
                <c:pt idx="5">
                  <c:v>19878.665137160544</c:v>
                </c:pt>
                <c:pt idx="6">
                  <c:v>20181.329622356439</c:v>
                </c:pt>
                <c:pt idx="7">
                  <c:v>18913.994149784128</c:v>
                </c:pt>
                <c:pt idx="8">
                  <c:v>18629.725867625475</c:v>
                </c:pt>
                <c:pt idx="9">
                  <c:v>21627.042809642604</c:v>
                </c:pt>
                <c:pt idx="10">
                  <c:v>24320.500101878806</c:v>
                </c:pt>
                <c:pt idx="11">
                  <c:v>17527.852366234612</c:v>
                </c:pt>
                <c:pt idx="12">
                  <c:v>20030.895023286776</c:v>
                </c:pt>
                <c:pt idx="13">
                  <c:v>19107.306066249112</c:v>
                </c:pt>
                <c:pt idx="14">
                  <c:v>19374.697238322085</c:v>
                </c:pt>
                <c:pt idx="15">
                  <c:v>19417.087362673774</c:v>
                </c:pt>
                <c:pt idx="16">
                  <c:v>20363.135780076758</c:v>
                </c:pt>
                <c:pt idx="17">
                  <c:v>19948.36651957488</c:v>
                </c:pt>
                <c:pt idx="18">
                  <c:v>20234.749874005312</c:v>
                </c:pt>
                <c:pt idx="19">
                  <c:v>18917.082560507799</c:v>
                </c:pt>
                <c:pt idx="20">
                  <c:v>19697.855080551355</c:v>
                </c:pt>
                <c:pt idx="21">
                  <c:v>22169.393069323192</c:v>
                </c:pt>
                <c:pt idx="22">
                  <c:v>24011.081418874797</c:v>
                </c:pt>
                <c:pt idx="23">
                  <c:v>18055.407401993365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BD-4385-A502-4EA75DAA17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12324.001139213155</c:v>
                </c:pt>
                <c:pt idx="1">
                  <c:v>11958.314395987785</c:v>
                </c:pt>
                <c:pt idx="2">
                  <c:v>12149.917909090906</c:v>
                </c:pt>
                <c:pt idx="3">
                  <c:v>12277.356468770691</c:v>
                </c:pt>
                <c:pt idx="4">
                  <c:v>12839.001233421754</c:v>
                </c:pt>
                <c:pt idx="5">
                  <c:v>12436.388042131366</c:v>
                </c:pt>
                <c:pt idx="6">
                  <c:v>12530.962790542048</c:v>
                </c:pt>
                <c:pt idx="7">
                  <c:v>11457.55506930692</c:v>
                </c:pt>
                <c:pt idx="8">
                  <c:v>11110.708197296814</c:v>
                </c:pt>
                <c:pt idx="9">
                  <c:v>13565.977591289038</c:v>
                </c:pt>
                <c:pt idx="10">
                  <c:v>15944.814974716603</c:v>
                </c:pt>
                <c:pt idx="11">
                  <c:v>10398.80252427183</c:v>
                </c:pt>
                <c:pt idx="12">
                  <c:v>11927.085927304612</c:v>
                </c:pt>
                <c:pt idx="13">
                  <c:v>11478.006370419122</c:v>
                </c:pt>
                <c:pt idx="14">
                  <c:v>11669.767422771381</c:v>
                </c:pt>
                <c:pt idx="15">
                  <c:v>11602.288274879462</c:v>
                </c:pt>
                <c:pt idx="16">
                  <c:v>12451.592392597498</c:v>
                </c:pt>
                <c:pt idx="17">
                  <c:v>11994.47664725603</c:v>
                </c:pt>
                <c:pt idx="18">
                  <c:v>12199.551812582491</c:v>
                </c:pt>
                <c:pt idx="19">
                  <c:v>11213.873775599504</c:v>
                </c:pt>
                <c:pt idx="20">
                  <c:v>11529.39252702116</c:v>
                </c:pt>
                <c:pt idx="21">
                  <c:v>13783.936715580468</c:v>
                </c:pt>
                <c:pt idx="22">
                  <c:v>15355.453622396712</c:v>
                </c:pt>
                <c:pt idx="23">
                  <c:v>10451.88876487133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BD-4385-A502-4EA75DAA17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8B8B"/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9610.2989518900213</c:v>
                </c:pt>
                <c:pt idx="1">
                  <c:v>9420.2375298126135</c:v>
                </c:pt>
                <c:pt idx="2">
                  <c:v>9519.5985430916535</c:v>
                </c:pt>
                <c:pt idx="3">
                  <c:v>9797.7542832319814</c:v>
                </c:pt>
                <c:pt idx="4">
                  <c:v>9617.0454647160004</c:v>
                </c:pt>
                <c:pt idx="5">
                  <c:v>9571.7201945795732</c:v>
                </c:pt>
                <c:pt idx="6">
                  <c:v>9658.7287521514718</c:v>
                </c:pt>
                <c:pt idx="7">
                  <c:v>9760.7915384615517</c:v>
                </c:pt>
                <c:pt idx="8">
                  <c:v>9564.344887063673</c:v>
                </c:pt>
                <c:pt idx="9">
                  <c:v>9640.1159947871438</c:v>
                </c:pt>
                <c:pt idx="10">
                  <c:v>9235.7585978112165</c:v>
                </c:pt>
                <c:pt idx="11">
                  <c:v>9689.0639737991205</c:v>
                </c:pt>
                <c:pt idx="12">
                  <c:v>9840.4350774526883</c:v>
                </c:pt>
                <c:pt idx="13">
                  <c:v>9350.2020622895488</c:v>
                </c:pt>
                <c:pt idx="14">
                  <c:v>9188.1177755905501</c:v>
                </c:pt>
                <c:pt idx="15">
                  <c:v>9358.8492833607943</c:v>
                </c:pt>
                <c:pt idx="16">
                  <c:v>9420.096213266168</c:v>
                </c:pt>
                <c:pt idx="17">
                  <c:v>8982.5715779092679</c:v>
                </c:pt>
                <c:pt idx="18">
                  <c:v>9337.9599578770085</c:v>
                </c:pt>
                <c:pt idx="19">
                  <c:v>9247.3546065904502</c:v>
                </c:pt>
                <c:pt idx="20">
                  <c:v>9655.1814833759418</c:v>
                </c:pt>
                <c:pt idx="21">
                  <c:v>9759.5209547738868</c:v>
                </c:pt>
                <c:pt idx="22">
                  <c:v>9278.1154515706803</c:v>
                </c:pt>
                <c:pt idx="23">
                  <c:v>9844.1071582435743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BD-4385-A502-4EA75DAA1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069343"/>
        <c:axId val="1338358751"/>
      </c:lineChart>
      <c:catAx>
        <c:axId val="12430693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38358751"/>
        <c:crosses val="autoZero"/>
        <c:auto val="1"/>
        <c:lblAlgn val="ctr"/>
        <c:lblOffset val="100"/>
        <c:noMultiLvlLbl val="0"/>
      </c:catAx>
      <c:valAx>
        <c:axId val="1338358751"/>
        <c:scaling>
          <c:orientation val="minMax"/>
          <c:max val="27000"/>
          <c:min val="5000"/>
        </c:scaling>
        <c:delete val="1"/>
        <c:axPos val="l"/>
        <c:numFmt formatCode="&quot;$&quot;#,##0" sourceLinked="0"/>
        <c:majorTickMark val="out"/>
        <c:minorTickMark val="none"/>
        <c:tickLblPos val="nextTo"/>
        <c:crossAx val="124306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87013471451315E-2"/>
          <c:y val="0"/>
          <c:w val="0.94682597305709737"/>
          <c:h val="0.921889313704913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a Holiday</c:v>
                </c:pt>
                <c:pt idx="1">
                  <c:v>Holiday</c:v>
                </c:pt>
              </c:strCache>
            </c:strRef>
          </c:cat>
          <c:val>
            <c:numRef>
              <c:f>Sheet1!$B$2:$B$3</c:f>
              <c:numCache>
                <c:formatCode>"$"#,##0.00</c:formatCode>
                <c:ptCount val="2"/>
                <c:pt idx="0">
                  <c:v>20023.59400114946</c:v>
                </c:pt>
                <c:pt idx="1">
                  <c:v>21419.458065765662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B-4BE4-81EA-04C7983A3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a Holiday</c:v>
                </c:pt>
                <c:pt idx="1">
                  <c:v>Holiday</c:v>
                </c:pt>
              </c:strCache>
            </c:strRef>
          </c:cat>
          <c:val>
            <c:numRef>
              <c:f>Sheet1!$C$2:$C$3</c:f>
              <c:numCache>
                <c:formatCode>"$"#,##0.00</c:formatCode>
                <c:ptCount val="2"/>
                <c:pt idx="0">
                  <c:v>12211.888486381495</c:v>
                </c:pt>
                <c:pt idx="1">
                  <c:v>13567.303943768984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B-4BE4-81EA-04C7983A3B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F7AB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a Holiday</c:v>
                </c:pt>
                <c:pt idx="1">
                  <c:v>Holiday</c:v>
                </c:pt>
              </c:strCache>
            </c:strRef>
          </c:cat>
          <c:val>
            <c:numRef>
              <c:f>Sheet1!$D$2:$D$3</c:f>
              <c:numCache>
                <c:formatCode>"$"#,##0.00</c:formatCode>
                <c:ptCount val="2"/>
                <c:pt idx="0">
                  <c:v>9504.856377215865</c:v>
                </c:pt>
                <c:pt idx="1">
                  <c:v>9401.3527385008401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CB-4BE4-81EA-04C7983A3B5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39162255"/>
        <c:axId val="1437585151"/>
      </c:barChart>
      <c:catAx>
        <c:axId val="14391622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85151"/>
        <c:crosses val="autoZero"/>
        <c:auto val="1"/>
        <c:lblAlgn val="ctr"/>
        <c:lblOffset val="100"/>
        <c:noMultiLvlLbl val="0"/>
      </c:catAx>
      <c:valAx>
        <c:axId val="1437585151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43916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20191.067249132058</c:v>
                </c:pt>
                <c:pt idx="1">
                  <c:v>19246.783978102179</c:v>
                </c:pt>
                <c:pt idx="2">
                  <c:v>19693.570797072494</c:v>
                </c:pt>
                <c:pt idx="3">
                  <c:v>20000.837562604309</c:v>
                </c:pt>
                <c:pt idx="4">
                  <c:v>20583.686016736374</c:v>
                </c:pt>
                <c:pt idx="5">
                  <c:v>19878.665137160544</c:v>
                </c:pt>
                <c:pt idx="6">
                  <c:v>20181.329622356439</c:v>
                </c:pt>
                <c:pt idx="7">
                  <c:v>18913.994149784128</c:v>
                </c:pt>
                <c:pt idx="8">
                  <c:v>18629.725867625475</c:v>
                </c:pt>
                <c:pt idx="9">
                  <c:v>21627.042809642604</c:v>
                </c:pt>
                <c:pt idx="10">
                  <c:v>24320.500101878806</c:v>
                </c:pt>
                <c:pt idx="11">
                  <c:v>17527.852366234612</c:v>
                </c:pt>
                <c:pt idx="12">
                  <c:v>20030.895023286776</c:v>
                </c:pt>
                <c:pt idx="13">
                  <c:v>19107.306066249112</c:v>
                </c:pt>
                <c:pt idx="14">
                  <c:v>19374.697238322085</c:v>
                </c:pt>
                <c:pt idx="15">
                  <c:v>19417.087362673774</c:v>
                </c:pt>
                <c:pt idx="16">
                  <c:v>20363.135780076758</c:v>
                </c:pt>
                <c:pt idx="17">
                  <c:v>19948.36651957488</c:v>
                </c:pt>
                <c:pt idx="18">
                  <c:v>20234.749874005312</c:v>
                </c:pt>
                <c:pt idx="19">
                  <c:v>18917.082560507799</c:v>
                </c:pt>
                <c:pt idx="20">
                  <c:v>19697.855080551355</c:v>
                </c:pt>
                <c:pt idx="21">
                  <c:v>22169.393069323192</c:v>
                </c:pt>
                <c:pt idx="22">
                  <c:v>24011.081418874797</c:v>
                </c:pt>
                <c:pt idx="23">
                  <c:v>18055.407401993365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3B-4F9F-93DB-24DF69E711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12324.001139213155</c:v>
                </c:pt>
                <c:pt idx="1">
                  <c:v>11958.314395987785</c:v>
                </c:pt>
                <c:pt idx="2">
                  <c:v>12149.917909090906</c:v>
                </c:pt>
                <c:pt idx="3">
                  <c:v>12277.356468770691</c:v>
                </c:pt>
                <c:pt idx="4">
                  <c:v>12839.001233421754</c:v>
                </c:pt>
                <c:pt idx="5">
                  <c:v>12436.388042131366</c:v>
                </c:pt>
                <c:pt idx="6">
                  <c:v>12530.962790542048</c:v>
                </c:pt>
                <c:pt idx="7">
                  <c:v>11457.55506930692</c:v>
                </c:pt>
                <c:pt idx="8">
                  <c:v>11110.708197296814</c:v>
                </c:pt>
                <c:pt idx="9">
                  <c:v>13565.977591289038</c:v>
                </c:pt>
                <c:pt idx="10">
                  <c:v>15944.814974716603</c:v>
                </c:pt>
                <c:pt idx="11">
                  <c:v>10398.80252427183</c:v>
                </c:pt>
                <c:pt idx="12">
                  <c:v>11927.085927304612</c:v>
                </c:pt>
                <c:pt idx="13">
                  <c:v>11478.006370419122</c:v>
                </c:pt>
                <c:pt idx="14">
                  <c:v>11669.767422771381</c:v>
                </c:pt>
                <c:pt idx="15">
                  <c:v>11602.288274879462</c:v>
                </c:pt>
                <c:pt idx="16">
                  <c:v>12451.592392597498</c:v>
                </c:pt>
                <c:pt idx="17">
                  <c:v>11994.47664725603</c:v>
                </c:pt>
                <c:pt idx="18">
                  <c:v>12199.551812582491</c:v>
                </c:pt>
                <c:pt idx="19">
                  <c:v>11213.873775599504</c:v>
                </c:pt>
                <c:pt idx="20">
                  <c:v>11529.39252702116</c:v>
                </c:pt>
                <c:pt idx="21">
                  <c:v>13783.936715580468</c:v>
                </c:pt>
                <c:pt idx="22">
                  <c:v>15355.453622396712</c:v>
                </c:pt>
                <c:pt idx="23">
                  <c:v>10451.88876487133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3B-4F9F-93DB-24DF69E711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8B8B"/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9610.2989518900213</c:v>
                </c:pt>
                <c:pt idx="1">
                  <c:v>9420.2375298126135</c:v>
                </c:pt>
                <c:pt idx="2">
                  <c:v>9519.5985430916535</c:v>
                </c:pt>
                <c:pt idx="3">
                  <c:v>9797.7542832319814</c:v>
                </c:pt>
                <c:pt idx="4">
                  <c:v>9617.0454647160004</c:v>
                </c:pt>
                <c:pt idx="5">
                  <c:v>9571.7201945795732</c:v>
                </c:pt>
                <c:pt idx="6">
                  <c:v>9658.7287521514718</c:v>
                </c:pt>
                <c:pt idx="7">
                  <c:v>9760.7915384615517</c:v>
                </c:pt>
                <c:pt idx="8">
                  <c:v>9564.344887063673</c:v>
                </c:pt>
                <c:pt idx="9">
                  <c:v>9640.1159947871438</c:v>
                </c:pt>
                <c:pt idx="10">
                  <c:v>9235.7585978112165</c:v>
                </c:pt>
                <c:pt idx="11">
                  <c:v>9689.0639737991205</c:v>
                </c:pt>
                <c:pt idx="12">
                  <c:v>9840.4350774526883</c:v>
                </c:pt>
                <c:pt idx="13">
                  <c:v>9350.2020622895488</c:v>
                </c:pt>
                <c:pt idx="14">
                  <c:v>9188.1177755905501</c:v>
                </c:pt>
                <c:pt idx="15">
                  <c:v>9358.8492833607943</c:v>
                </c:pt>
                <c:pt idx="16">
                  <c:v>9420.096213266168</c:v>
                </c:pt>
                <c:pt idx="17">
                  <c:v>8982.5715779092679</c:v>
                </c:pt>
                <c:pt idx="18">
                  <c:v>9337.9599578770085</c:v>
                </c:pt>
                <c:pt idx="19">
                  <c:v>9247.3546065904502</c:v>
                </c:pt>
                <c:pt idx="20">
                  <c:v>9655.1814833759418</c:v>
                </c:pt>
                <c:pt idx="21">
                  <c:v>9759.5209547738868</c:v>
                </c:pt>
                <c:pt idx="22">
                  <c:v>9278.1154515706803</c:v>
                </c:pt>
                <c:pt idx="23">
                  <c:v>9844.1071582435743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3B-4F9F-93DB-24DF69E71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069343"/>
        <c:axId val="1338358751"/>
      </c:lineChart>
      <c:catAx>
        <c:axId val="124306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358751"/>
        <c:crosses val="autoZero"/>
        <c:auto val="1"/>
        <c:lblAlgn val="ctr"/>
        <c:lblOffset val="100"/>
        <c:noMultiLvlLbl val="0"/>
      </c:catAx>
      <c:valAx>
        <c:axId val="1338358751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06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Forecasted Sales</c:v>
                </c:pt>
              </c:strCache>
            </c:strRef>
          </c:tx>
          <c:spPr>
            <a:solidFill>
              <a:srgbClr val="1A75CF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Store 1</c:v>
                </c:pt>
                <c:pt idx="1">
                  <c:v>Store 11</c:v>
                </c:pt>
                <c:pt idx="2">
                  <c:v>Store 24</c:v>
                </c:pt>
                <c:pt idx="3">
                  <c:v>Store 3</c:v>
                </c:pt>
                <c:pt idx="4">
                  <c:v>Store 12</c:v>
                </c:pt>
                <c:pt idx="5">
                  <c:v>Store 22</c:v>
                </c:pt>
                <c:pt idx="6">
                  <c:v>Store 37</c:v>
                </c:pt>
                <c:pt idx="7">
                  <c:v>Store 43</c:v>
                </c:pt>
              </c:strCache>
            </c:strRef>
          </c:cat>
          <c:val>
            <c:numRef>
              <c:f>Sheet1!$B$2:$B$9</c:f>
              <c:numCache>
                <c:formatCode>"$"#,##0.00_);[Red]\("$"#,##0.00\)</c:formatCode>
                <c:ptCount val="8"/>
                <c:pt idx="0">
                  <c:v>19496682.59</c:v>
                </c:pt>
                <c:pt idx="1">
                  <c:v>16566957.810000001</c:v>
                </c:pt>
                <c:pt idx="2">
                  <c:v>15132892.91</c:v>
                </c:pt>
                <c:pt idx="3">
                  <c:v>4969406.1399999997</c:v>
                </c:pt>
                <c:pt idx="4">
                  <c:v>12588891.970000001</c:v>
                </c:pt>
                <c:pt idx="5">
                  <c:v>11132912.949999999</c:v>
                </c:pt>
                <c:pt idx="6">
                  <c:v>5723445.5499999998</c:v>
                </c:pt>
                <c:pt idx="7">
                  <c:v>7131185.5599999996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4-473D-B7B0-4829B2723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9231360"/>
        <c:axId val="152491695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Store Size 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strCache>
                      <c:ptCount val="8"/>
                      <c:pt idx="0">
                        <c:v>Store 1</c:v>
                      </c:pt>
                      <c:pt idx="1">
                        <c:v>Store 11</c:v>
                      </c:pt>
                      <c:pt idx="2">
                        <c:v>Store 24</c:v>
                      </c:pt>
                      <c:pt idx="3">
                        <c:v>Store 3</c:v>
                      </c:pt>
                      <c:pt idx="4">
                        <c:v>Store 12</c:v>
                      </c:pt>
                      <c:pt idx="5">
                        <c:v>Store 22</c:v>
                      </c:pt>
                      <c:pt idx="6">
                        <c:v>Store 37</c:v>
                      </c:pt>
                      <c:pt idx="7">
                        <c:v>Store 43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Sheet1!$C$2:$C$9</c15:sqref>
                        </c15:formulaRef>
                      </c:ext>
                    </c:extLst>
                    <c:numCache>
                      <c:formatCode>#,##0</c:formatCode>
                      <c:ptCount val="8"/>
                      <c:pt idx="0">
                        <c:v>151315</c:v>
                      </c:pt>
                      <c:pt idx="1">
                        <c:v>207499</c:v>
                      </c:pt>
                      <c:pt idx="2">
                        <c:v>203819</c:v>
                      </c:pt>
                      <c:pt idx="3">
                        <c:v>37392</c:v>
                      </c:pt>
                      <c:pt idx="4">
                        <c:v>112238</c:v>
                      </c:pt>
                      <c:pt idx="5">
                        <c:v>119557</c:v>
                      </c:pt>
                      <c:pt idx="6">
                        <c:v>39910</c:v>
                      </c:pt>
                      <c:pt idx="7">
                        <c:v>41062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D44-473D-B7B0-4829B272354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Sales per Store Size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Store 1</c:v>
                </c:pt>
                <c:pt idx="1">
                  <c:v>Store 11</c:v>
                </c:pt>
                <c:pt idx="2">
                  <c:v>Store 24</c:v>
                </c:pt>
                <c:pt idx="3">
                  <c:v>Store 3</c:v>
                </c:pt>
                <c:pt idx="4">
                  <c:v>Store 12</c:v>
                </c:pt>
                <c:pt idx="5">
                  <c:v>Store 22</c:v>
                </c:pt>
                <c:pt idx="6">
                  <c:v>Store 37</c:v>
                </c:pt>
                <c:pt idx="7">
                  <c:v>Store 43</c:v>
                </c:pt>
              </c:strCache>
            </c:strRef>
          </c:cat>
          <c:val>
            <c:numRef>
              <c:f>Sheet1!$D$2:$D$9</c:f>
              <c:numCache>
                <c:formatCode>"$"#,##0.00_);[Red]\("$"#,##0.00\)</c:formatCode>
                <c:ptCount val="8"/>
                <c:pt idx="0">
                  <c:v>128.8483137164194</c:v>
                </c:pt>
                <c:pt idx="1">
                  <c:v>79.841145306724371</c:v>
                </c:pt>
                <c:pt idx="2">
                  <c:v>74.246723367301385</c:v>
                </c:pt>
                <c:pt idx="3">
                  <c:v>132.90024978605049</c:v>
                </c:pt>
                <c:pt idx="4">
                  <c:v>112.162475899428</c:v>
                </c:pt>
                <c:pt idx="5">
                  <c:v>93.118035330428157</c:v>
                </c:pt>
                <c:pt idx="6">
                  <c:v>143.40880856928086</c:v>
                </c:pt>
                <c:pt idx="7">
                  <c:v>173.66873410939553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44-473D-B7B0-4829B2723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3355984"/>
        <c:axId val="1644388767"/>
      </c:lineChart>
      <c:catAx>
        <c:axId val="167923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1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916959"/>
        <c:crosses val="autoZero"/>
        <c:auto val="1"/>
        <c:lblAlgn val="ctr"/>
        <c:lblOffset val="100"/>
        <c:noMultiLvlLbl val="0"/>
      </c:catAx>
      <c:valAx>
        <c:axId val="152491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12 Week Forecasted Sales</a:t>
                </a:r>
              </a:p>
            </c:rich>
          </c:tx>
          <c:layout>
            <c:manualLayout>
              <c:xMode val="edge"/>
              <c:yMode val="edge"/>
              <c:x val="1.9049629722822262E-2"/>
              <c:y val="0.270651273070575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231360"/>
        <c:crosses val="autoZero"/>
        <c:crossBetween val="between"/>
      </c:valAx>
      <c:valAx>
        <c:axId val="164438876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Sales per Store Unit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355984"/>
        <c:crosses val="max"/>
        <c:crossBetween val="between"/>
      </c:valAx>
      <c:catAx>
        <c:axId val="1543355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443887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Sheet1!$A$2:$A$23</cx:f>
        <cx:lvl ptCount="22" formatCode="General">
          <cx:pt idx="0">151315</cx:pt>
          <cx:pt idx="1">202307</cx:pt>
          <cx:pt idx="2">205863</cx:pt>
          <cx:pt idx="3">202505</cx:pt>
          <cx:pt idx="4">155078</cx:pt>
          <cx:pt idx="5">207499</cx:pt>
          <cx:pt idx="6">219622</cx:pt>
          <cx:pt idx="7">200898</cx:pt>
          <cx:pt idx="8">203819</cx:pt>
          <cx:pt idx="9">203742</cx:pt>
          <cx:pt idx="10">203819</cx:pt>
          <cx:pt idx="11">152513</cx:pt>
          <cx:pt idx="12">204184</cx:pt>
          <cx:pt idx="13">206302</cx:pt>
          <cx:pt idx="14">203750</cx:pt>
          <cx:pt idx="15">203007</cx:pt>
          <cx:pt idx="16">39690</cx:pt>
          <cx:pt idx="17">158114</cx:pt>
          <cx:pt idx="18">39910</cx:pt>
          <cx:pt idx="19">184109</cx:pt>
          <cx:pt idx="20">155083</cx:pt>
          <cx:pt idx="21">196321</cx:pt>
        </cx:lvl>
      </cx:numDim>
    </cx:data>
    <cx:data id="1">
      <cx:numDim type="val">
        <cx:f>Sheet1!$B$2:$B$23</cx:f>
        <cx:lvl ptCount="22" formatCode="General">
          <cx:pt idx="0">37392</cx:pt>
          <cx:pt idx="1">34875</cx:pt>
          <cx:pt idx="2">70713</cx:pt>
          <cx:pt idx="3">125833</cx:pt>
          <cx:pt idx="4">126512</cx:pt>
          <cx:pt idx="5">112238</cx:pt>
          <cx:pt idx="6">123737</cx:pt>
          <cx:pt idx="7">57197</cx:pt>
          <cx:pt idx="8">93188</cx:pt>
          <cx:pt idx="9">120653</cx:pt>
          <cx:pt idx="10">140167</cx:pt>
          <cx:pt idx="11">119557</cx:pt>
          <cx:pt idx="12">114533</cx:pt>
          <cx:pt idx="13">128107</cx:pt>
          <cx:pt idx="14">93638</cx:pt>
          <cx:pt idx="15">103681</cx:pt>
          <cx:pt idx="16">118221</cx:pt>
        </cx:lvl>
      </cx:numDim>
    </cx:data>
    <cx:data id="2">
      <cx:numDim type="val">
        <cx:f>Sheet1!$C$2:$C$23</cx:f>
        <cx:lvl ptCount="22" formatCode="General">
          <cx:pt idx="0">42988</cx:pt>
          <cx:pt idx="1">39910</cx:pt>
          <cx:pt idx="2">39690</cx:pt>
          <cx:pt idx="3">39690</cx:pt>
          <cx:pt idx="4">41062</cx:pt>
          <cx:pt idx="5">39910</cx:pt>
        </cx:lvl>
      </cx:numDim>
    </cx:data>
  </cx:chartData>
  <cx:chart>
    <cx:plotArea>
      <cx:plotAreaRegion>
        <cx:series layoutId="boxWhisker" uniqueId="{268B6FC3-558B-4618-BD00-DAACB659B697}">
          <cx:tx>
            <cx:txData>
              <cx:f>Sheet1!$A$1</cx:f>
              <cx:v>A</cx:v>
            </cx:txData>
          </cx:tx>
          <cx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cx:spPr>
          <cx:dataId val="0"/>
          <cx:layoutPr>
            <cx:visibility meanMarker="0" nonoutliers="0" outliers="0"/>
            <cx:statistics quartileMethod="exclusive"/>
          </cx:layoutPr>
        </cx:series>
        <cx:series layoutId="boxWhisker" uniqueId="{A19F627B-4E3E-4A62-8D63-D0F4CE4A96D5}">
          <cx:tx>
            <cx:txData>
              <cx:f>Sheet1!$B$1</cx:f>
              <cx:v>B</cx:v>
            </cx:txData>
          </cx:tx>
          <cx:spPr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cx:spPr>
          <cx:dataId val="1"/>
          <cx:layoutPr>
            <cx:visibility meanMarker="0" nonoutliers="0" outliers="0"/>
            <cx:statistics quartileMethod="exclusive"/>
          </cx:layoutPr>
        </cx:series>
        <cx:series layoutId="boxWhisker" uniqueId="{581DEF5E-637F-4594-98E7-22CF18568B00}">
          <cx:tx>
            <cx:txData>
              <cx:f>Sheet1!$C$1</cx:f>
              <cx:v>C</cx:v>
            </cx:txData>
          </cx:tx>
          <cx:spPr>
            <a:solidFill>
              <a:srgbClr val="FDCEAA"/>
            </a:solidFill>
            <a:ln>
              <a:solidFill>
                <a:srgbClr val="F4837D"/>
              </a:solidFill>
            </a:ln>
          </cx:spPr>
          <cx:dataId val="2"/>
          <cx:layoutPr>
            <cx:visibility meanMarker="0" nonoutliers="0" outliers="0"/>
            <cx:statistics quartileMethod="exclusive"/>
          </cx:layoutPr>
        </cx:series>
      </cx:plotAreaRegion>
      <cx:axis id="0" hidden="1">
        <cx:catScaling gapWidth="0.100000001"/>
        <cx:tickLabels/>
      </cx:axis>
      <cx:axis id="1" hidden="1">
        <cx:valScaling/>
        <cx:tickLabels/>
      </cx:axis>
    </cx:plotArea>
    <cx:legend pos="t" align="ctr" overlay="0"/>
  </cx:chart>
  <cx:spPr>
    <a:noFill/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Sheet1!$A$2:$A$23</cx:f>
        <cx:lvl ptCount="22" formatCode="General">
          <cx:pt idx="0">151315</cx:pt>
          <cx:pt idx="1">202307</cx:pt>
          <cx:pt idx="2">205863</cx:pt>
          <cx:pt idx="3">202505</cx:pt>
          <cx:pt idx="4">155078</cx:pt>
          <cx:pt idx="5">207499</cx:pt>
          <cx:pt idx="6">219622</cx:pt>
          <cx:pt idx="7">200898</cx:pt>
          <cx:pt idx="8">203819</cx:pt>
          <cx:pt idx="9">203742</cx:pt>
          <cx:pt idx="10">203819</cx:pt>
          <cx:pt idx="11">152513</cx:pt>
          <cx:pt idx="12">204184</cx:pt>
          <cx:pt idx="13">206302</cx:pt>
          <cx:pt idx="14">203750</cx:pt>
          <cx:pt idx="15">203007</cx:pt>
          <cx:pt idx="16">39690</cx:pt>
          <cx:pt idx="17">158114</cx:pt>
          <cx:pt idx="18">39910</cx:pt>
          <cx:pt idx="19">184109</cx:pt>
          <cx:pt idx="20">155083</cx:pt>
          <cx:pt idx="21">196321</cx:pt>
        </cx:lvl>
      </cx:numDim>
    </cx:data>
    <cx:data id="1">
      <cx:numDim type="val">
        <cx:f>Sheet1!$B$2:$B$23</cx:f>
        <cx:lvl ptCount="22" formatCode="General">
          <cx:pt idx="0">37392</cx:pt>
          <cx:pt idx="1">34875</cx:pt>
          <cx:pt idx="2">70713</cx:pt>
          <cx:pt idx="3">125833</cx:pt>
          <cx:pt idx="4">126512</cx:pt>
          <cx:pt idx="5">112238</cx:pt>
          <cx:pt idx="6">123737</cx:pt>
          <cx:pt idx="7">57197</cx:pt>
          <cx:pt idx="8">93188</cx:pt>
          <cx:pt idx="9">120653</cx:pt>
          <cx:pt idx="10">140167</cx:pt>
          <cx:pt idx="11">119557</cx:pt>
          <cx:pt idx="12">114533</cx:pt>
          <cx:pt idx="13">128107</cx:pt>
          <cx:pt idx="14">93638</cx:pt>
          <cx:pt idx="15">103681</cx:pt>
          <cx:pt idx="16">118221</cx:pt>
        </cx:lvl>
      </cx:numDim>
    </cx:data>
    <cx:data id="2">
      <cx:numDim type="val">
        <cx:f>Sheet1!$C$2:$C$23</cx:f>
        <cx:lvl ptCount="22" formatCode="General">
          <cx:pt idx="0">42988</cx:pt>
          <cx:pt idx="1">39910</cx:pt>
          <cx:pt idx="2">39690</cx:pt>
          <cx:pt idx="3">39690</cx:pt>
          <cx:pt idx="4">41062</cx:pt>
          <cx:pt idx="5">39910</cx:pt>
        </cx:lvl>
      </cx:numDim>
    </cx:data>
  </cx:chartData>
  <cx:chart>
    <cx:plotArea>
      <cx:plotAreaRegion>
        <cx:series layoutId="boxWhisker" uniqueId="{268B6FC3-558B-4618-BD00-DAACB659B697}">
          <cx:tx>
            <cx:txData>
              <cx:f>Sheet1!$A$1</cx:f>
              <cx:v>A</cx:v>
            </cx:txData>
          </cx:tx>
          <cx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00"/>
                </a:pPr>
                <a:endParaRPr lang="en-US" sz="9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  <cx:dataLabelHidden idx="24"/>
          </cx:dataLabels>
          <cx:dataId val="0"/>
          <cx:layoutPr>
            <cx:visibility meanMarker="0" nonoutliers="0" outliers="0"/>
            <cx:statistics quartileMethod="exclusive"/>
          </cx:layoutPr>
        </cx:series>
        <cx:series layoutId="boxWhisker" uniqueId="{A19F627B-4E3E-4A62-8D63-D0F4CE4A96D5}">
          <cx:tx>
            <cx:txData>
              <cx:f>Sheet1!$B$1</cx:f>
              <cx:v>B</cx:v>
            </cx:txData>
          </cx:tx>
          <cx:spPr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00"/>
                </a:pPr>
                <a:endParaRPr lang="en-US" sz="9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1"/>
          <cx:layoutPr>
            <cx:visibility meanMarker="0" nonoutliers="0" outliers="0"/>
            <cx:statistics quartileMethod="exclusive"/>
          </cx:layoutPr>
        </cx:series>
        <cx:series layoutId="boxWhisker" uniqueId="{581DEF5E-637F-4594-98E7-22CF18568B00}">
          <cx:tx>
            <cx:txData>
              <cx:f>Sheet1!$C$1</cx:f>
              <cx:v>C</cx:v>
            </cx:txData>
          </cx:tx>
          <cx:spPr>
            <a:solidFill>
              <a:srgbClr val="FDCEAA"/>
            </a:solidFill>
            <a:ln>
              <a:solidFill>
                <a:srgbClr val="F4837D"/>
              </a:solidFill>
            </a:ln>
          </cx:spPr>
          <cx:dataLabels>
            <cx:visibility seriesName="0" categoryName="0" value="1"/>
            <cx:dataLabel idx="0" pos="b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/>
                  </a:pPr>
                  <a:r>
                    <a:rPr lang="en-US" sz="900" b="0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Calibri" panose="020F0502020204030204"/>
                    </a:rPr>
                    <a:t>39690</a:t>
                  </a:r>
                </a:p>
              </cx:txPr>
              <cx:visibility seriesName="0" categoryName="0" value="1"/>
              <cx:separator>, </cx:separator>
            </cx:dataLabel>
            <cx:dataLabel idx="5" pos="t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/>
                  </a:pPr>
                  <a:r>
                    <a:rPr lang="en-US" sz="900" b="0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Calibri" panose="020F0502020204030204"/>
                    </a:rPr>
                    <a:t>42988</a:t>
                  </a:r>
                </a:p>
              </cx:txPr>
              <cx:visibility seriesName="0" categoryName="0" value="1"/>
              <cx:separator>, </cx:separator>
            </cx:dataLabel>
            <cx:dataLabelHidden idx="22"/>
            <cx:dataLabelHidden idx="23"/>
            <cx:dataLabelHidden idx="24"/>
          </cx:dataLabels>
          <cx:dataId val="2"/>
          <cx:layoutPr>
            <cx:visibility meanMarker="0" nonoutliers="0" outliers="0"/>
            <cx:statistics quartileMethod="exclusive"/>
          </cx:layoutPr>
        </cx:series>
      </cx:plotAreaRegion>
      <cx:axis id="0" hidden="1">
        <cx:catScaling gapWidth="0.100000001"/>
        <cx:tickLabels/>
      </cx:axis>
      <cx:axis id="1" hidden="1">
        <cx:valScaling/>
        <cx:tickLabels/>
      </cx:axis>
    </cx:plotArea>
    <cx:legend pos="t" align="ctr" overlay="0"/>
  </cx:chart>
  <cx:spPr>
    <a:ln>
      <a:solidFill>
        <a:schemeClr val="bg1">
          <a:lumMod val="85000"/>
        </a:schemeClr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EFBC1-7790-492C-81DD-29B6A88063F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C04EB-6C22-43BA-B4DD-702B119E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37867-D5F9-3989-FE65-7E77ED758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728B7-98BE-1D04-4968-7735C47DA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2B7FC-1C9C-04D4-29F2-9E63A69B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BFD0F-2AA2-47A4-6C21-CC624617E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7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F3028-EC85-9504-A39E-9155DE60C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1244E-F91D-64F2-D377-1C9794E79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D2290-0931-04B2-8E98-EC027A49E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990F3-45E7-3AA1-B159-9908FD80F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E993F-384E-5DCB-A7F6-5608618C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CD559F-574A-7CEE-63F2-F67535CB1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52064-F672-E5A7-9172-D3E9EFF74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D79A8-52C6-F046-B5CA-FFF5067E0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8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FACA3-D117-28F5-831C-D2C544A2A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952F5-1C98-BCD3-B172-36C4AFD3A6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FB1A7-6968-F048-9E61-6D4BC4474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529B5-8A93-61CA-0E34-7497343A2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9D05B-F502-8B45-24E7-B19BA3BE4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AE59A-276F-DBA0-E242-677400F0E2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BA14C-8599-FB5E-903D-1995A108F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07492-A51A-A7FB-39FF-D1ED2B0AE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C3325-552C-B3F0-9542-9D17DD868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65D6E3-8F44-5F72-AD3B-F6E284CE3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DCD3E-571D-510E-6DC3-21EFF2541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E584D-6509-2758-C48B-2CA97EEAF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AFF82-D338-27A4-1BB0-269DFCEC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D2648-EF76-7E81-1B54-8945839AF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133A31-439D-AF17-03F3-313E7CFD6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A0AD0-C36D-4713-E70C-20DC0BD22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13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C2D90-07F9-8AE7-C565-F6C0C34BB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B5B049-6B47-EE3D-BA00-86B2FCD94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07FCE5-7091-8B78-4A8F-87B655B34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C558D-A22E-BFEE-B98A-1823E7540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8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484E-6CCD-7266-DC52-E02817197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309E8E-DAC1-74E7-7676-39044C780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EC061-02E7-5070-3A30-C7DC65512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38FCB-44AD-95C1-6977-9E01D7B80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7C603-8530-5602-4A65-F0AA1D9D6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310D3-1BF2-2846-FED9-527DB6B20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2D9FD-AA14-9850-4A58-E9CE5E5FD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681AB-7A3E-FC3E-CEE3-9D89F1545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4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A513-59AF-0C6C-A3CF-990C1387E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2F961-32C4-E1A5-B4F5-C5BD72D3E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49A3-F42C-E824-7F27-E09968CE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D14-51BA-4FD3-9F1C-736F8688A7A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9B3E-0730-F4B5-CC5D-22D39471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B2E1-01DB-ABE4-690B-8A13C383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8699-D23A-4945-99B6-62EDE87A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F8A4-A669-3DA0-219E-4F680B5F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4FF5B-A88A-0603-E3A0-095223CB8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6F05-E1B8-4CF3-3509-CA3C4FC8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D14-51BA-4FD3-9F1C-736F8688A7A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2B536-8C1B-F44B-EE6C-0798383B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AB04-85CF-0B86-67E1-70946273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8699-D23A-4945-99B6-62EDE87A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2EA4E-2AB0-291F-1B54-23D778593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2AABD-D6E4-D91A-C5C7-208CA8265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EC18-FC67-9A9C-EF4E-DC977257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D14-51BA-4FD3-9F1C-736F8688A7A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D8771-F6ED-0DD8-D425-4E87450B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1B81-592F-B474-55C6-DEEF9750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8699-D23A-4945-99B6-62EDE87A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2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FDC2-74D0-516C-B983-AD6B09B4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813A-FAFC-F181-8734-39D0737D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91B7-23EB-CD6D-9FB8-1991D32A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D14-51BA-4FD3-9F1C-736F8688A7A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35F1-7222-2933-DA3A-749C11B8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4FCB-5A40-3C7A-31E0-51B39E73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8699-D23A-4945-99B6-62EDE87A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4CF7-3AD2-B226-498B-8293D48D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9A2D-D424-BEA4-3D1E-E9A99EA0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9ECF-3516-D27C-4E76-802675BD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D14-51BA-4FD3-9F1C-736F8688A7A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1F32C-E8A0-329D-9CAD-4A6D29D8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62837-FC9A-7633-853F-853A8388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8699-D23A-4945-99B6-62EDE87A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EB41-3014-39F9-0D21-E84325DC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B8B0-5DE6-5C97-BD97-D5955F666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76BCF-B36E-7368-BB13-3D5EADA7E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32AB5-3033-EB92-A402-9C0AA147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D14-51BA-4FD3-9F1C-736F8688A7A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663E3-E075-D250-3500-E686F2A3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1F991-C275-8ADF-517E-EB2A90F7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8699-D23A-4945-99B6-62EDE87A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8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16E3-6255-8954-7587-50417C9E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314E-ED2F-7E9C-53A9-1B7680D3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F492D-892D-88FE-3BDD-3DF8DA43E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CFED0-9E42-FEDB-E9E7-502E63F5F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4E83D-40BC-BAEF-FB4F-B71AC1C4B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D3F49-198D-63C4-1B00-B15101E2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D14-51BA-4FD3-9F1C-736F8688A7A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2758F-7F38-5B07-B1C5-7036AF8D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B0739-FAED-CF5A-B8E7-8B56F964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8699-D23A-4945-99B6-62EDE87A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49CE-61B6-E158-74CB-06523F4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22ACA-F526-11F5-F4F1-CD7345D3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D14-51BA-4FD3-9F1C-736F8688A7A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DC935-7660-9482-785A-58585EAB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1F1F3-119C-D68D-1CEC-ED682778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8699-D23A-4945-99B6-62EDE87A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8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883B6-75BB-3773-C856-A2FBFB66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D14-51BA-4FD3-9F1C-736F8688A7A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EC758-641D-BB9C-202E-48C16D5D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CB89-8197-726E-7A4E-58F32217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8699-D23A-4945-99B6-62EDE87AAD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F3A8-8C66-0684-09E7-6709E1F0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366B8-1C13-F7B6-B16D-2FCC215DD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383B4-0078-7216-660C-88F06C6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04AB-55A5-03DE-256E-7FF3D20F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D14-51BA-4FD3-9F1C-736F8688A7A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859F4-38A4-EC15-FCA5-AAD2D032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707A5-F1F6-F60A-A46E-C179AEF5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8699-D23A-4945-99B6-62EDE87A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334E-2EF1-9856-C733-2871FD21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71CB2-A1EB-BC60-15A9-C19D3A1B9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434D8-2CA2-4BE8-97FD-1171B958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E71F2-8541-8F93-ED07-F2B74DFF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D14-51BA-4FD3-9F1C-736F8688A7A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64E98-8769-FD72-2816-B1F4C4DE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513D3-ACF4-61AC-B5FD-BBE0A848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8699-D23A-4945-99B6-62EDE87A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91DBF-48EC-D84F-FF90-E8E4F17B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850E0-850F-A15F-C781-FDF5EEA7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7E435-5680-45C4-F75A-2CC0EFBB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FD14-51BA-4FD3-9F1C-736F8688A7A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870B-7E88-4F48-7110-0F8F76CBE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90271-6617-0EDB-49DD-20453932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8699-D23A-4945-99B6-62EDE87AAD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155BF2-E9B1-6971-8223-ABC60C9CD13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95482" y="6249162"/>
            <a:ext cx="1179526" cy="3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kaggle.com/datasets/aslanahmedov/walmart-sales-forecast?select=train.cs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lanahmedov/walmart-sales-forecast?select=train.cs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14/relationships/chartEx" Target="../charts/chartEx1.xml"/><Relationship Id="rId4" Type="http://schemas.openxmlformats.org/officeDocument/2006/relationships/image" Target="../media/image6.png"/><Relationship Id="rId9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lanahmedov/walmart-sales-forecast?select=trai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lanahmedov/walmart-sales-forecast?select=train.csv" TargetMode="Externa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microsoft.com/office/2014/relationships/chartEx" Target="../charts/chartEx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lanahmedov/walmart-sales-forecast?select=train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www.kaggle.com/datasets/aslanahmedov/walmart-sales-forecast?select=train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aslanahmedov/walmart-sales-forecast?select=train.csv" TargetMode="Externa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aslanahmedov/walmart-sales-forecast?select=train.csv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FE05-28E7-2F33-BCC8-6899BA244AEA}"/>
              </a:ext>
            </a:extLst>
          </p:cNvPr>
          <p:cNvSpPr txBox="1">
            <a:spLocks/>
          </p:cNvSpPr>
          <p:nvPr/>
        </p:nvSpPr>
        <p:spPr>
          <a:xfrm>
            <a:off x="1523999" y="2608475"/>
            <a:ext cx="9144000" cy="124778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0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OPIM 5671 – Data Mining and Business Intelligence</a:t>
            </a:r>
          </a:p>
          <a:p>
            <a:pPr algn="ctr"/>
            <a:endParaRPr lang="en-US" sz="2000" b="1" dirty="0">
              <a:solidFill>
                <a:srgbClr val="1A75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rgbClr val="1A75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DCD98-1699-5113-AE5E-EC7B219D63D7}"/>
              </a:ext>
            </a:extLst>
          </p:cNvPr>
          <p:cNvSpPr txBox="1">
            <a:spLocks/>
          </p:cNvSpPr>
          <p:nvPr/>
        </p:nvSpPr>
        <p:spPr>
          <a:xfrm>
            <a:off x="0" y="4076075"/>
            <a:ext cx="12192000" cy="1156325"/>
          </a:xfrm>
          <a:prstGeom prst="rect">
            <a:avLst/>
          </a:prstGeom>
          <a:solidFill>
            <a:srgbClr val="1A75CF"/>
          </a:solidFill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Walmart Sales Prediction: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Forecasting for Enhanced Retail Performance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71287-C42F-4AB0-5D85-87DED1BDEAE9}"/>
              </a:ext>
            </a:extLst>
          </p:cNvPr>
          <p:cNvSpPr txBox="1"/>
          <p:nvPr/>
        </p:nvSpPr>
        <p:spPr>
          <a:xfrm>
            <a:off x="4533899" y="20618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>
                  <a:solidFill>
                    <a:srgbClr val="FFB718"/>
                  </a:solidFill>
                </a:ln>
                <a:solidFill>
                  <a:srgbClr val="FFB718"/>
                </a:solidFill>
                <a:latin typeface="Times New Roman" panose="02020603050405020304" pitchFamily="18" charset="0"/>
                <a:ea typeface="Noto Sans SemiBold" panose="020B0702040504020204" pitchFamily="34" charset="0"/>
                <a:cs typeface="Times New Roman" panose="02020603050405020304" pitchFamily="18" charset="0"/>
              </a:rPr>
              <a:t>W A L M A R T</a:t>
            </a:r>
            <a:endParaRPr lang="en-IN" sz="3200" dirty="0">
              <a:ln>
                <a:solidFill>
                  <a:srgbClr val="FFB718"/>
                </a:solidFill>
              </a:ln>
              <a:solidFill>
                <a:srgbClr val="FFB718"/>
              </a:solidFill>
              <a:latin typeface="Times New Roman" panose="02020603050405020304" pitchFamily="18" charset="0"/>
              <a:ea typeface="Noto Sans SemiBold" panose="020B07020405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C373-2895-0228-4BBA-C90419699261}"/>
              </a:ext>
            </a:extLst>
          </p:cNvPr>
          <p:cNvGrpSpPr/>
          <p:nvPr/>
        </p:nvGrpSpPr>
        <p:grpSpPr>
          <a:xfrm>
            <a:off x="5296396" y="305458"/>
            <a:ext cx="1599205" cy="1587328"/>
            <a:chOff x="926333" y="909663"/>
            <a:chExt cx="4509235" cy="5042732"/>
          </a:xfrm>
          <a:solidFill>
            <a:srgbClr val="FFB718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B2A8802-590D-32DB-0C60-82406AE991EA}"/>
                </a:ext>
              </a:extLst>
            </p:cNvPr>
            <p:cNvSpPr/>
            <p:nvPr/>
          </p:nvSpPr>
          <p:spPr>
            <a:xfrm>
              <a:off x="2832217" y="909663"/>
              <a:ext cx="695969" cy="1701014"/>
            </a:xfrm>
            <a:custGeom>
              <a:avLst/>
              <a:gdLst>
                <a:gd name="connsiteX0" fmla="*/ 348656 w 695969"/>
                <a:gd name="connsiteY0" fmla="*/ 164 h 1701014"/>
                <a:gd name="connsiteX1" fmla="*/ 693842 w 695969"/>
                <a:gd name="connsiteY1" fmla="*/ 278485 h 1701014"/>
                <a:gd name="connsiteX2" fmla="*/ 632501 w 695969"/>
                <a:gd name="connsiteY2" fmla="*/ 950950 h 1701014"/>
                <a:gd name="connsiteX3" fmla="*/ 601068 w 695969"/>
                <a:gd name="connsiteY3" fmla="*/ 1316900 h 1701014"/>
                <a:gd name="connsiteX4" fmla="*/ 512676 w 695969"/>
                <a:gd name="connsiteY4" fmla="*/ 1653609 h 1701014"/>
                <a:gd name="connsiteX5" fmla="*/ 176634 w 695969"/>
                <a:gd name="connsiteY5" fmla="*/ 1649418 h 1701014"/>
                <a:gd name="connsiteX6" fmla="*/ 81956 w 695969"/>
                <a:gd name="connsiteY6" fmla="*/ 1170882 h 1701014"/>
                <a:gd name="connsiteX7" fmla="*/ 10804 w 695969"/>
                <a:gd name="connsiteY7" fmla="*/ 365448 h 1701014"/>
                <a:gd name="connsiteX8" fmla="*/ 3089 w 695969"/>
                <a:gd name="connsiteY8" fmla="*/ 279913 h 1701014"/>
                <a:gd name="connsiteX9" fmla="*/ 348656 w 695969"/>
                <a:gd name="connsiteY9" fmla="*/ 164 h 170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969" h="1701014">
                  <a:moveTo>
                    <a:pt x="348656" y="164"/>
                  </a:moveTo>
                  <a:cubicBezTo>
                    <a:pt x="506676" y="-3360"/>
                    <a:pt x="719560" y="89985"/>
                    <a:pt x="693842" y="278485"/>
                  </a:cubicBezTo>
                  <a:cubicBezTo>
                    <a:pt x="670696" y="502322"/>
                    <a:pt x="653837" y="726922"/>
                    <a:pt x="632501" y="950950"/>
                  </a:cubicBezTo>
                  <a:cubicBezTo>
                    <a:pt x="621738" y="1072870"/>
                    <a:pt x="611546" y="1194885"/>
                    <a:pt x="601068" y="1316900"/>
                  </a:cubicBezTo>
                  <a:cubicBezTo>
                    <a:pt x="578780" y="1428724"/>
                    <a:pt x="619166" y="1579505"/>
                    <a:pt x="512676" y="1653609"/>
                  </a:cubicBezTo>
                  <a:cubicBezTo>
                    <a:pt x="421427" y="1718665"/>
                    <a:pt x="266836" y="1716284"/>
                    <a:pt x="176634" y="1649418"/>
                  </a:cubicBezTo>
                  <a:cubicBezTo>
                    <a:pt x="74431" y="1585981"/>
                    <a:pt x="107673" y="1293373"/>
                    <a:pt x="81956" y="1170882"/>
                  </a:cubicBezTo>
                  <a:cubicBezTo>
                    <a:pt x="57572" y="902467"/>
                    <a:pt x="33093" y="634053"/>
                    <a:pt x="10804" y="365448"/>
                  </a:cubicBezTo>
                  <a:cubicBezTo>
                    <a:pt x="8328" y="336873"/>
                    <a:pt x="8042" y="308012"/>
                    <a:pt x="3089" y="279913"/>
                  </a:cubicBezTo>
                  <a:cubicBezTo>
                    <a:pt x="-28629" y="90366"/>
                    <a:pt x="190731" y="-4503"/>
                    <a:pt x="348656" y="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7E5D6E-69BA-F0EC-6DEA-EC1A2E6350F9}"/>
                </a:ext>
              </a:extLst>
            </p:cNvPr>
            <p:cNvSpPr/>
            <p:nvPr/>
          </p:nvSpPr>
          <p:spPr>
            <a:xfrm>
              <a:off x="2832410" y="4251619"/>
              <a:ext cx="695729" cy="1700776"/>
            </a:xfrm>
            <a:custGeom>
              <a:avLst/>
              <a:gdLst>
                <a:gd name="connsiteX0" fmla="*/ 343700 w 695729"/>
                <a:gd name="connsiteY0" fmla="*/ 1700458 h 1700776"/>
                <a:gd name="connsiteX1" fmla="*/ 2229 w 695729"/>
                <a:gd name="connsiteY1" fmla="*/ 1422137 h 1700776"/>
                <a:gd name="connsiteX2" fmla="*/ 62427 w 695729"/>
                <a:gd name="connsiteY2" fmla="*/ 752720 h 1700776"/>
                <a:gd name="connsiteX3" fmla="*/ 87954 w 695729"/>
                <a:gd name="connsiteY3" fmla="*/ 463636 h 1700776"/>
                <a:gd name="connsiteX4" fmla="*/ 177679 w 695729"/>
                <a:gd name="connsiteY4" fmla="*/ 50727 h 1700776"/>
                <a:gd name="connsiteX5" fmla="*/ 542487 w 695729"/>
                <a:gd name="connsiteY5" fmla="*/ 74254 h 1700776"/>
                <a:gd name="connsiteX6" fmla="*/ 619449 w 695729"/>
                <a:gd name="connsiteY6" fmla="*/ 598225 h 1700776"/>
                <a:gd name="connsiteX7" fmla="*/ 695458 w 695729"/>
                <a:gd name="connsiteY7" fmla="*/ 1444711 h 1700776"/>
                <a:gd name="connsiteX8" fmla="*/ 343795 w 695729"/>
                <a:gd name="connsiteY8" fmla="*/ 1700648 h 17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729" h="1700776">
                  <a:moveTo>
                    <a:pt x="343700" y="1700458"/>
                  </a:moveTo>
                  <a:cubicBezTo>
                    <a:pt x="186252" y="1703506"/>
                    <a:pt x="-23965" y="1609399"/>
                    <a:pt x="2229" y="1422137"/>
                  </a:cubicBezTo>
                  <a:cubicBezTo>
                    <a:pt x="25755" y="1199442"/>
                    <a:pt x="40710" y="975605"/>
                    <a:pt x="62427" y="752720"/>
                  </a:cubicBezTo>
                  <a:cubicBezTo>
                    <a:pt x="70999" y="656327"/>
                    <a:pt x="79572" y="560029"/>
                    <a:pt x="87954" y="463636"/>
                  </a:cubicBezTo>
                  <a:cubicBezTo>
                    <a:pt x="113766" y="341430"/>
                    <a:pt x="71666" y="127880"/>
                    <a:pt x="177679" y="50727"/>
                  </a:cubicBezTo>
                  <a:cubicBezTo>
                    <a:pt x="281692" y="-25663"/>
                    <a:pt x="454666" y="-14138"/>
                    <a:pt x="542487" y="74254"/>
                  </a:cubicBezTo>
                  <a:cubicBezTo>
                    <a:pt x="617734" y="165218"/>
                    <a:pt x="593160" y="465160"/>
                    <a:pt x="619449" y="598225"/>
                  </a:cubicBezTo>
                  <a:cubicBezTo>
                    <a:pt x="644404" y="880450"/>
                    <a:pt x="671931" y="1162390"/>
                    <a:pt x="695458" y="1444711"/>
                  </a:cubicBezTo>
                  <a:cubicBezTo>
                    <a:pt x="704316" y="1623686"/>
                    <a:pt x="494766" y="1704458"/>
                    <a:pt x="343795" y="17006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8800A84-F641-C847-5A03-1C039D40DDAD}"/>
                </a:ext>
              </a:extLst>
            </p:cNvPr>
            <p:cNvSpPr/>
            <p:nvPr/>
          </p:nvSpPr>
          <p:spPr>
            <a:xfrm>
              <a:off x="3850972" y="3707238"/>
              <a:ext cx="1582766" cy="1185860"/>
            </a:xfrm>
            <a:custGeom>
              <a:avLst/>
              <a:gdLst>
                <a:gd name="connsiteX0" fmla="*/ 1582658 w 1582766"/>
                <a:gd name="connsiteY0" fmla="*/ 766463 h 1185860"/>
                <a:gd name="connsiteX1" fmla="*/ 1111742 w 1582766"/>
                <a:gd name="connsiteY1" fmla="*/ 1147940 h 1185860"/>
                <a:gd name="connsiteX2" fmla="*/ 83423 w 1582766"/>
                <a:gd name="connsiteY2" fmla="*/ 429755 h 1185860"/>
                <a:gd name="connsiteX3" fmla="*/ 301069 w 1582766"/>
                <a:gd name="connsiteY3" fmla="*/ 14084 h 1185860"/>
                <a:gd name="connsiteX4" fmla="*/ 1441688 w 1582766"/>
                <a:gd name="connsiteY4" fmla="*/ 542531 h 1185860"/>
                <a:gd name="connsiteX5" fmla="*/ 1582753 w 1582766"/>
                <a:gd name="connsiteY5" fmla="*/ 766559 h 118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2766" h="1185860">
                  <a:moveTo>
                    <a:pt x="1582658" y="766463"/>
                  </a:moveTo>
                  <a:cubicBezTo>
                    <a:pt x="1585230" y="994587"/>
                    <a:pt x="1337580" y="1292148"/>
                    <a:pt x="1111742" y="1147940"/>
                  </a:cubicBezTo>
                  <a:cubicBezTo>
                    <a:pt x="769128" y="908481"/>
                    <a:pt x="427180" y="667118"/>
                    <a:pt x="83423" y="429755"/>
                  </a:cubicBezTo>
                  <a:cubicBezTo>
                    <a:pt x="-122603" y="308787"/>
                    <a:pt x="92567" y="-78214"/>
                    <a:pt x="301069" y="14084"/>
                  </a:cubicBezTo>
                  <a:cubicBezTo>
                    <a:pt x="681498" y="189629"/>
                    <a:pt x="1059831" y="370319"/>
                    <a:pt x="1441688" y="542531"/>
                  </a:cubicBezTo>
                  <a:cubicBezTo>
                    <a:pt x="1543606" y="584060"/>
                    <a:pt x="1583610" y="661784"/>
                    <a:pt x="1582753" y="7665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DBE0870-8BC7-40E4-6C6C-BDDDDD18ABC6}"/>
                </a:ext>
              </a:extLst>
            </p:cNvPr>
            <p:cNvSpPr/>
            <p:nvPr/>
          </p:nvSpPr>
          <p:spPr>
            <a:xfrm>
              <a:off x="926566" y="3705695"/>
              <a:ext cx="1581715" cy="1188717"/>
            </a:xfrm>
            <a:custGeom>
              <a:avLst/>
              <a:gdLst>
                <a:gd name="connsiteX0" fmla="*/ 25 w 1581715"/>
                <a:gd name="connsiteY0" fmla="*/ 803248 h 1188717"/>
                <a:gd name="connsiteX1" fmla="*/ 105467 w 1581715"/>
                <a:gd name="connsiteY1" fmla="*/ 562265 h 1188717"/>
                <a:gd name="connsiteX2" fmla="*/ 1183601 w 1581715"/>
                <a:gd name="connsiteY2" fmla="*/ 61441 h 1188717"/>
                <a:gd name="connsiteX3" fmla="*/ 1403438 w 1581715"/>
                <a:gd name="connsiteY3" fmla="*/ 11149 h 1188717"/>
                <a:gd name="connsiteX4" fmla="*/ 1569554 w 1581715"/>
                <a:gd name="connsiteY4" fmla="*/ 349572 h 1188717"/>
                <a:gd name="connsiteX5" fmla="*/ 464178 w 1581715"/>
                <a:gd name="connsiteY5" fmla="*/ 1153578 h 1188717"/>
                <a:gd name="connsiteX6" fmla="*/ 25 w 1581715"/>
                <a:gd name="connsiteY6" fmla="*/ 803248 h 118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715" h="1188717">
                  <a:moveTo>
                    <a:pt x="25" y="803248"/>
                  </a:moveTo>
                  <a:cubicBezTo>
                    <a:pt x="-832" y="681614"/>
                    <a:pt x="20218" y="610462"/>
                    <a:pt x="105467" y="562265"/>
                  </a:cubicBezTo>
                  <a:cubicBezTo>
                    <a:pt x="464654" y="394911"/>
                    <a:pt x="824318" y="228605"/>
                    <a:pt x="1183601" y="61441"/>
                  </a:cubicBezTo>
                  <a:cubicBezTo>
                    <a:pt x="1254277" y="32295"/>
                    <a:pt x="1324667" y="-23903"/>
                    <a:pt x="1403438" y="11149"/>
                  </a:cubicBezTo>
                  <a:cubicBezTo>
                    <a:pt x="1528121" y="57250"/>
                    <a:pt x="1614798" y="230414"/>
                    <a:pt x="1569554" y="349572"/>
                  </a:cubicBezTo>
                  <a:cubicBezTo>
                    <a:pt x="1246657" y="658944"/>
                    <a:pt x="822223" y="877162"/>
                    <a:pt x="464178" y="1153578"/>
                  </a:cubicBezTo>
                  <a:cubicBezTo>
                    <a:pt x="243960" y="1292833"/>
                    <a:pt x="2882" y="985461"/>
                    <a:pt x="25" y="803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AFDC7F-0E17-E5AE-ABAF-8E37C46C2EAD}"/>
                </a:ext>
              </a:extLst>
            </p:cNvPr>
            <p:cNvSpPr/>
            <p:nvPr/>
          </p:nvSpPr>
          <p:spPr>
            <a:xfrm>
              <a:off x="3850383" y="1969052"/>
              <a:ext cx="1585185" cy="1185753"/>
            </a:xfrm>
            <a:custGeom>
              <a:avLst/>
              <a:gdLst>
                <a:gd name="connsiteX0" fmla="*/ 1584867 w 1585185"/>
                <a:gd name="connsiteY0" fmla="*/ 419626 h 1185753"/>
                <a:gd name="connsiteX1" fmla="*/ 1432181 w 1585185"/>
                <a:gd name="connsiteY1" fmla="*/ 646893 h 1185753"/>
                <a:gd name="connsiteX2" fmla="*/ 294801 w 1585185"/>
                <a:gd name="connsiteY2" fmla="*/ 1174769 h 1185753"/>
                <a:gd name="connsiteX3" fmla="*/ 68773 w 1585185"/>
                <a:gd name="connsiteY3" fmla="*/ 767194 h 1185753"/>
                <a:gd name="connsiteX4" fmla="*/ 1106521 w 1585185"/>
                <a:gd name="connsiteY4" fmla="*/ 41960 h 1185753"/>
                <a:gd name="connsiteX5" fmla="*/ 1584867 w 1585185"/>
                <a:gd name="connsiteY5" fmla="*/ 419626 h 118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185" h="1185753">
                  <a:moveTo>
                    <a:pt x="1584867" y="419626"/>
                  </a:moveTo>
                  <a:cubicBezTo>
                    <a:pt x="1590106" y="524497"/>
                    <a:pt x="1530384" y="611936"/>
                    <a:pt x="1432181" y="646893"/>
                  </a:cubicBezTo>
                  <a:cubicBezTo>
                    <a:pt x="1053372" y="823486"/>
                    <a:pt x="673896" y="998651"/>
                    <a:pt x="294801" y="1174769"/>
                  </a:cubicBezTo>
                  <a:cubicBezTo>
                    <a:pt x="91728" y="1252302"/>
                    <a:pt x="-109345" y="898544"/>
                    <a:pt x="68773" y="767194"/>
                  </a:cubicBezTo>
                  <a:cubicBezTo>
                    <a:pt x="414530" y="525354"/>
                    <a:pt x="762669" y="286467"/>
                    <a:pt x="1106521" y="41960"/>
                  </a:cubicBezTo>
                  <a:cubicBezTo>
                    <a:pt x="1344932" y="-113107"/>
                    <a:pt x="1580485" y="195218"/>
                    <a:pt x="1584867" y="419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A01539-8EF6-1460-9154-B105EF43BA8B}"/>
                </a:ext>
              </a:extLst>
            </p:cNvPr>
            <p:cNvSpPr/>
            <p:nvPr/>
          </p:nvSpPr>
          <p:spPr>
            <a:xfrm>
              <a:off x="926333" y="1968827"/>
              <a:ext cx="1582872" cy="1186083"/>
            </a:xfrm>
            <a:custGeom>
              <a:avLst/>
              <a:gdLst>
                <a:gd name="connsiteX0" fmla="*/ 68 w 1582872"/>
                <a:gd name="connsiteY0" fmla="*/ 416613 h 1186083"/>
                <a:gd name="connsiteX1" fmla="*/ 467555 w 1582872"/>
                <a:gd name="connsiteY1" fmla="*/ 36661 h 1186083"/>
                <a:gd name="connsiteX2" fmla="*/ 1503018 w 1582872"/>
                <a:gd name="connsiteY2" fmla="*/ 759894 h 1186083"/>
                <a:gd name="connsiteX3" fmla="*/ 1284419 w 1582872"/>
                <a:gd name="connsiteY3" fmla="*/ 1173279 h 1186083"/>
                <a:gd name="connsiteX4" fmla="*/ 125512 w 1582872"/>
                <a:gd name="connsiteY4" fmla="*/ 635498 h 1186083"/>
                <a:gd name="connsiteX5" fmla="*/ 68 w 1582872"/>
                <a:gd name="connsiteY5" fmla="*/ 416613 h 118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2872" h="1186083">
                  <a:moveTo>
                    <a:pt x="68" y="416613"/>
                  </a:moveTo>
                  <a:cubicBezTo>
                    <a:pt x="-2123" y="192395"/>
                    <a:pt x="243717" y="-104595"/>
                    <a:pt x="467555" y="36661"/>
                  </a:cubicBezTo>
                  <a:cubicBezTo>
                    <a:pt x="812265" y="278215"/>
                    <a:pt x="1157355" y="519959"/>
                    <a:pt x="1503018" y="759894"/>
                  </a:cubicBezTo>
                  <a:cubicBezTo>
                    <a:pt x="1703043" y="880957"/>
                    <a:pt x="1488540" y="1260147"/>
                    <a:pt x="1284419" y="1173279"/>
                  </a:cubicBezTo>
                  <a:cubicBezTo>
                    <a:pt x="898085" y="994114"/>
                    <a:pt x="512703" y="812758"/>
                    <a:pt x="125512" y="635498"/>
                  </a:cubicBezTo>
                  <a:cubicBezTo>
                    <a:pt x="32453" y="595112"/>
                    <a:pt x="-1742" y="512149"/>
                    <a:pt x="68" y="4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2962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D8961-A4FA-1357-AD81-7B206ED30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2C12-3924-5947-25D2-5830E0A3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1A75CF"/>
                </a:solidFill>
                <a:latin typeface="Arial Black" panose="020B0A04020102020204" pitchFamily="34" charset="0"/>
              </a:rPr>
              <a:t>ARIMAX Model: Most of the predicted value of the given model falls under the 95% confidence interval.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7E2A10-74A0-B168-D6F3-911602F9050E}"/>
              </a:ext>
            </a:extLst>
          </p:cNvPr>
          <p:cNvSpPr/>
          <p:nvPr/>
        </p:nvSpPr>
        <p:spPr>
          <a:xfrm>
            <a:off x="10524226" y="-1"/>
            <a:ext cx="1667774" cy="278861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Store 1: ARIMAX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C12F4C3F-4DD6-72F9-6952-EDC838869534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10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6FB987-7151-B42E-C23B-0A9DD6D8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403B0-E42C-4EFE-AFB3-32482822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3" y="1102788"/>
            <a:ext cx="5707903" cy="4368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1B198C-15AB-5B17-AE08-FB559C0AD4F4}"/>
              </a:ext>
            </a:extLst>
          </p:cNvPr>
          <p:cNvSpPr/>
          <p:nvPr/>
        </p:nvSpPr>
        <p:spPr>
          <a:xfrm>
            <a:off x="0" y="5551057"/>
            <a:ext cx="12192000" cy="5612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The ARIMAX model exhibited significant enhancements across all key performance metrics — including AIC, SBC, MAPE, MAE, MSE, and RMSE — when compared to the ARIMA model.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8C168E-16AD-30EF-FBC7-455B5CFD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322" y="1084524"/>
            <a:ext cx="4883872" cy="18908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5FA732-4C7A-2EA6-FEEB-FEAA0639A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558" y="3003089"/>
            <a:ext cx="2367142" cy="169918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E26B46D-7C5F-7A1D-4CC7-1868EF2E9BAA}"/>
              </a:ext>
            </a:extLst>
          </p:cNvPr>
          <p:cNvGrpSpPr/>
          <p:nvPr/>
        </p:nvGrpSpPr>
        <p:grpSpPr>
          <a:xfrm>
            <a:off x="6407559" y="4709336"/>
            <a:ext cx="5411240" cy="887902"/>
            <a:chOff x="6398323" y="4746280"/>
            <a:chExt cx="5411240" cy="88790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4DE7247-9FE9-B7B0-17A1-7F0E8DAF0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8544" b="-15466"/>
            <a:stretch/>
          </p:blipFill>
          <p:spPr>
            <a:xfrm>
              <a:off x="6398323" y="4746280"/>
              <a:ext cx="2145314" cy="88790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8FDF192-A4BB-C941-A821-40A9C30B0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0739"/>
            <a:stretch/>
          </p:blipFill>
          <p:spPr>
            <a:xfrm>
              <a:off x="8469747" y="4748454"/>
              <a:ext cx="3339816" cy="764459"/>
            </a:xfrm>
            <a:prstGeom prst="rect">
              <a:avLst/>
            </a:prstGeom>
          </p:spPr>
        </p:pic>
      </p:grp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A52F2FD1-7F2A-03D8-C480-15516192C323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7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9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E8ACD-EB28-AB96-8B10-95A09B22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08C1-2EBA-D9DA-0C59-F23F52F9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1A75CF"/>
                </a:solidFill>
                <a:latin typeface="Arial Black" panose="020B0A04020102020204" pitchFamily="34" charset="0"/>
              </a:rPr>
              <a:t>Highest sales (12W) is forecasted for Store 1 while lowest is forecasted for store 3.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AFBC6C-8BB1-DC89-8173-1710D68A763E}"/>
              </a:ext>
            </a:extLst>
          </p:cNvPr>
          <p:cNvSpPr/>
          <p:nvPr/>
        </p:nvSpPr>
        <p:spPr>
          <a:xfrm>
            <a:off x="10524226" y="-1"/>
            <a:ext cx="1667774" cy="278861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Recommendations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661DD7A-7F25-A4C3-1E03-86B8AEC50649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11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725965-4718-1DCC-48CF-9EB15D04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E0546990-53C4-9150-2E6C-05DD2F2CFBBD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3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1DD1959-F5F8-4792-2249-50D254B398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568138"/>
              </p:ext>
            </p:extLst>
          </p:nvPr>
        </p:nvGraphicFramePr>
        <p:xfrm>
          <a:off x="517235" y="1445309"/>
          <a:ext cx="6234548" cy="2905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1DDDEBF-275B-77A8-343B-5AB8227296EE}"/>
              </a:ext>
            </a:extLst>
          </p:cNvPr>
          <p:cNvSpPr/>
          <p:nvPr/>
        </p:nvSpPr>
        <p:spPr>
          <a:xfrm>
            <a:off x="517234" y="1069000"/>
            <a:ext cx="6234548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Forecasted Sales KPIs by Store Number 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392749A-5F9E-9675-580F-B1305949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05980"/>
              </p:ext>
            </p:extLst>
          </p:nvPr>
        </p:nvGraphicFramePr>
        <p:xfrm>
          <a:off x="517232" y="4502600"/>
          <a:ext cx="6234549" cy="14124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32877">
                  <a:extLst>
                    <a:ext uri="{9D8B030D-6E8A-4147-A177-3AD203B41FA5}">
                      <a16:colId xmlns:a16="http://schemas.microsoft.com/office/drawing/2014/main" val="1749505681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3774949937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2999143868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2844932272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4243546365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180550258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3161028107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81364252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769983546"/>
                    </a:ext>
                  </a:extLst>
                </a:gridCol>
              </a:tblGrid>
              <a:tr h="2633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Store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69527"/>
                  </a:ext>
                </a:extLst>
              </a:tr>
              <a:tr h="33975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Store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7033"/>
                  </a:ext>
                </a:extLst>
              </a:tr>
              <a:tr h="343741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Store Size</a:t>
                      </a:r>
                    </a:p>
                    <a:p>
                      <a:pPr algn="ctr"/>
                      <a:r>
                        <a:rPr lang="en-US" sz="1000" dirty="0"/>
                        <a:t>(Units)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151,315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207,499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203,819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112,238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119,557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39,910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41,062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313"/>
                  </a:ext>
                </a:extLst>
              </a:tr>
              <a:tr h="4131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Key Drivers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Promotion,</a:t>
                      </a:r>
                    </a:p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Promotion,</a:t>
                      </a:r>
                    </a:p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82923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3559E59-C98D-D88A-6DF0-A9F7DF48A79E}"/>
              </a:ext>
            </a:extLst>
          </p:cNvPr>
          <p:cNvSpPr/>
          <p:nvPr/>
        </p:nvSpPr>
        <p:spPr>
          <a:xfrm>
            <a:off x="6973455" y="1445308"/>
            <a:ext cx="4701310" cy="1842801"/>
          </a:xfrm>
          <a:prstGeom prst="rect">
            <a:avLst/>
          </a:prstGeom>
          <a:solidFill>
            <a:srgbClr val="F0F8FE"/>
          </a:solidFill>
          <a:ln>
            <a:solidFill>
              <a:srgbClr val="CDE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Even though the size of Store 11 is higher than store 1, sales for former is lower than the latter.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Also, smaller stores seems to have better “Sales per Store Unit Size”. This might be due to: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Space Utilization Efficiency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Better Customer Experience (Like personalized service)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5A4C1-AEA7-8C1D-5304-572EFEB9F5B8}"/>
              </a:ext>
            </a:extLst>
          </p:cNvPr>
          <p:cNvSpPr/>
          <p:nvPr/>
        </p:nvSpPr>
        <p:spPr>
          <a:xfrm>
            <a:off x="6973454" y="1066995"/>
            <a:ext cx="4701311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Key Observations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C59623-3923-A92D-C6BC-6ED7E7A19187}"/>
              </a:ext>
            </a:extLst>
          </p:cNvPr>
          <p:cNvSpPr/>
          <p:nvPr/>
        </p:nvSpPr>
        <p:spPr>
          <a:xfrm>
            <a:off x="6973453" y="3456215"/>
            <a:ext cx="4701311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Recommendations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EC4EC-C064-F5D6-9420-3273906308ED}"/>
              </a:ext>
            </a:extLst>
          </p:cNvPr>
          <p:cNvSpPr/>
          <p:nvPr/>
        </p:nvSpPr>
        <p:spPr>
          <a:xfrm>
            <a:off x="6973452" y="3832524"/>
            <a:ext cx="4701312" cy="2082571"/>
          </a:xfrm>
          <a:prstGeom prst="rect">
            <a:avLst/>
          </a:prstGeom>
          <a:solidFill>
            <a:srgbClr val="F0F8FE"/>
          </a:solidFill>
          <a:ln>
            <a:solidFill>
              <a:srgbClr val="CDE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Store Layout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 bigger stores.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Enhance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customer experience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 larger stores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Develop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targeted promotions 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based on customer purchase history and local buying trends.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Use larger stores as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community hubs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 events, classes, and local gatherings.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Leverage larger stores as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fulfillment centers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 online orders, offering services like click-and-collect and same-day delivery.</a:t>
            </a:r>
          </a:p>
        </p:txBody>
      </p:sp>
    </p:spTree>
    <p:extLst>
      <p:ext uri="{BB962C8B-B14F-4D97-AF65-F5344CB8AC3E}">
        <p14:creationId xmlns:p14="http://schemas.microsoft.com/office/powerpoint/2010/main" val="34053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AA1CD-07CE-6739-BBDC-96375D044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91044"/>
            <a:ext cx="5132717" cy="1030857"/>
          </a:xfrm>
          <a:solidFill>
            <a:srgbClr val="1A75CF"/>
          </a:solidFill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5B8E9C-841C-4FCE-F4E5-A8DB59F91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" name="Picture 4" descr="Wilton resident is fourth UConn student to die this semester">
            <a:extLst>
              <a:ext uri="{FF2B5EF4-FFF2-40B4-BE49-F238E27FC236}">
                <a16:creationId xmlns:a16="http://schemas.microsoft.com/office/drawing/2014/main" id="{C31E253C-E652-F44B-9763-31870FB6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62641"/>
            <a:ext cx="5132717" cy="513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0"/>
    </mc:Choice>
    <mc:Fallback xmlns="">
      <p:transition spd="slow" advTm="37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E53F7-5011-5404-082F-0C190895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2723-EBD6-6E02-D8F2-EEFC5807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A75CF"/>
                </a:solidFill>
                <a:latin typeface="Arial Black" panose="020B0A04020102020204" pitchFamily="34" charset="0"/>
              </a:rPr>
              <a:t>Objective of the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827DD-3739-BF17-ECB7-2DB1360A5BE3}"/>
              </a:ext>
            </a:extLst>
          </p:cNvPr>
          <p:cNvSpPr/>
          <p:nvPr/>
        </p:nvSpPr>
        <p:spPr>
          <a:xfrm>
            <a:off x="10524226" y="-1"/>
            <a:ext cx="1667774" cy="278861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Executive Summary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D956822B-9F42-3E50-61D2-C436DD1F5273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2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FA52A-EF39-FA55-16D0-6395EF438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897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D8867E3-CF30-84AD-18D6-94354BF7B5DC}"/>
              </a:ext>
            </a:extLst>
          </p:cNvPr>
          <p:cNvSpPr txBox="1">
            <a:spLocks/>
          </p:cNvSpPr>
          <p:nvPr/>
        </p:nvSpPr>
        <p:spPr>
          <a:xfrm>
            <a:off x="685799" y="980332"/>
            <a:ext cx="5005567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Develop a sophisticated forecasting model, aiming for improved accuracy in sales predictions.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B99A69D-3557-E45B-CBFF-A5D1BD8B42AF}"/>
              </a:ext>
            </a:extLst>
          </p:cNvPr>
          <p:cNvSpPr txBox="1">
            <a:spLocks/>
          </p:cNvSpPr>
          <p:nvPr/>
        </p:nvSpPr>
        <p:spPr>
          <a:xfrm>
            <a:off x="344531" y="877671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lang="en-US" sz="4000" b="1" dirty="0">
                <a:solidFill>
                  <a:srgbClr val="1A75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CB4A48B-9A8E-CF26-5299-7F896B124756}"/>
              </a:ext>
            </a:extLst>
          </p:cNvPr>
          <p:cNvSpPr txBox="1">
            <a:spLocks/>
          </p:cNvSpPr>
          <p:nvPr/>
        </p:nvSpPr>
        <p:spPr>
          <a:xfrm>
            <a:off x="6594693" y="980332"/>
            <a:ext cx="4725555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Assessing the Impact of Store Type and Size on total or weekly sales.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0EF011B-0CDF-9847-3E5D-474297328BCF}"/>
              </a:ext>
            </a:extLst>
          </p:cNvPr>
          <p:cNvSpPr txBox="1">
            <a:spLocks/>
          </p:cNvSpPr>
          <p:nvPr/>
        </p:nvSpPr>
        <p:spPr>
          <a:xfrm>
            <a:off x="6253425" y="877671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597A8C0-E66E-D186-59DF-14A311110953}"/>
              </a:ext>
            </a:extLst>
          </p:cNvPr>
          <p:cNvSpPr txBox="1">
            <a:spLocks/>
          </p:cNvSpPr>
          <p:nvPr/>
        </p:nvSpPr>
        <p:spPr>
          <a:xfrm>
            <a:off x="685799" y="3600608"/>
            <a:ext cx="5005569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Identify the Key Performance Indicators (KPIs) with the most significant impact on Walmart sales.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83E4EE6-F545-C8E3-AC68-CC29A1B647FB}"/>
              </a:ext>
            </a:extLst>
          </p:cNvPr>
          <p:cNvSpPr txBox="1">
            <a:spLocks/>
          </p:cNvSpPr>
          <p:nvPr/>
        </p:nvSpPr>
        <p:spPr>
          <a:xfrm>
            <a:off x="344531" y="3497947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EA2C846F-12D9-992C-B757-B5070341D666}"/>
              </a:ext>
            </a:extLst>
          </p:cNvPr>
          <p:cNvSpPr txBox="1">
            <a:spLocks/>
          </p:cNvSpPr>
          <p:nvPr/>
        </p:nvSpPr>
        <p:spPr>
          <a:xfrm>
            <a:off x="6594694" y="3600607"/>
            <a:ext cx="4725554" cy="760649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Develop strategic promotional tactics tailored to the top three stores, leveraging forecasted sales data.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83F09A4-E4BD-79BC-390A-B2814C2D0308}"/>
              </a:ext>
            </a:extLst>
          </p:cNvPr>
          <p:cNvSpPr txBox="1">
            <a:spLocks/>
          </p:cNvSpPr>
          <p:nvPr/>
        </p:nvSpPr>
        <p:spPr>
          <a:xfrm>
            <a:off x="6253425" y="3497947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lang="en-US" sz="4000" b="1" dirty="0">
                <a:solidFill>
                  <a:srgbClr val="1A75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85DB80-B22D-4EE6-47D5-6DAF2A4AFBA3}"/>
              </a:ext>
            </a:extLst>
          </p:cNvPr>
          <p:cNvCxnSpPr>
            <a:cxnSpLocks/>
          </p:cNvCxnSpPr>
          <p:nvPr/>
        </p:nvCxnSpPr>
        <p:spPr>
          <a:xfrm flipV="1">
            <a:off x="6143032" y="1010576"/>
            <a:ext cx="1" cy="53996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52FD062-754F-599C-194A-F3A073C3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875" y="1615343"/>
            <a:ext cx="1751489" cy="1747143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30EC8F1A-AE0B-E779-EF10-B8DF9B5F9DEA}"/>
              </a:ext>
            </a:extLst>
          </p:cNvPr>
          <p:cNvSpPr/>
          <p:nvPr/>
        </p:nvSpPr>
        <p:spPr>
          <a:xfrm>
            <a:off x="1236577" y="4231849"/>
            <a:ext cx="1331353" cy="8743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Temperature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8E84B4A-3BA0-D443-413C-33549274EF23}"/>
              </a:ext>
            </a:extLst>
          </p:cNvPr>
          <p:cNvSpPr/>
          <p:nvPr/>
        </p:nvSpPr>
        <p:spPr>
          <a:xfrm>
            <a:off x="1315286" y="5345057"/>
            <a:ext cx="1558151" cy="8248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Unemployment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97FAD9-9EB5-0E91-0DC5-0F8D00D086A7}"/>
              </a:ext>
            </a:extLst>
          </p:cNvPr>
          <p:cNvSpPr/>
          <p:nvPr/>
        </p:nvSpPr>
        <p:spPr>
          <a:xfrm>
            <a:off x="2720330" y="4656229"/>
            <a:ext cx="821158" cy="5989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Fuel Price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CE228BF-6D11-FD33-7B4E-D744E7103F54}"/>
              </a:ext>
            </a:extLst>
          </p:cNvPr>
          <p:cNvSpPr/>
          <p:nvPr/>
        </p:nvSpPr>
        <p:spPr>
          <a:xfrm>
            <a:off x="2965898" y="5408902"/>
            <a:ext cx="694944" cy="5616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CPI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8738D7-15C4-4471-586C-80160A8E57F1}"/>
              </a:ext>
            </a:extLst>
          </p:cNvPr>
          <p:cNvSpPr/>
          <p:nvPr/>
        </p:nvSpPr>
        <p:spPr>
          <a:xfrm>
            <a:off x="3562542" y="4224672"/>
            <a:ext cx="912116" cy="6835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Holiday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E7EBDE-44CA-0687-BE04-D2E8CD0786DE}"/>
              </a:ext>
            </a:extLst>
          </p:cNvPr>
          <p:cNvSpPr/>
          <p:nvPr/>
        </p:nvSpPr>
        <p:spPr>
          <a:xfrm>
            <a:off x="3755850" y="4972677"/>
            <a:ext cx="1257378" cy="82483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Promotions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1731CA-161C-4AE7-4205-F0A6CBB16F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8656"/>
          <a:stretch/>
        </p:blipFill>
        <p:spPr>
          <a:xfrm>
            <a:off x="7614772" y="4319378"/>
            <a:ext cx="2849044" cy="184655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302601C-3B45-F73D-6B66-A7B037E34B2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2382" y="1598955"/>
            <a:ext cx="1902109" cy="191176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3F8253A9-A599-945F-4E48-73995675E3CB}"/>
              </a:ext>
            </a:extLst>
          </p:cNvPr>
          <p:cNvGrpSpPr/>
          <p:nvPr/>
        </p:nvGrpSpPr>
        <p:grpSpPr>
          <a:xfrm>
            <a:off x="4018600" y="1623891"/>
            <a:ext cx="599958" cy="561668"/>
            <a:chOff x="926333" y="909663"/>
            <a:chExt cx="4509235" cy="5042732"/>
          </a:xfrm>
          <a:solidFill>
            <a:srgbClr val="FFB718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525889-7DCB-33B6-5893-975CC071C872}"/>
                </a:ext>
              </a:extLst>
            </p:cNvPr>
            <p:cNvSpPr/>
            <p:nvPr/>
          </p:nvSpPr>
          <p:spPr>
            <a:xfrm>
              <a:off x="2832217" y="909663"/>
              <a:ext cx="695969" cy="1701014"/>
            </a:xfrm>
            <a:custGeom>
              <a:avLst/>
              <a:gdLst>
                <a:gd name="connsiteX0" fmla="*/ 348656 w 695969"/>
                <a:gd name="connsiteY0" fmla="*/ 164 h 1701014"/>
                <a:gd name="connsiteX1" fmla="*/ 693842 w 695969"/>
                <a:gd name="connsiteY1" fmla="*/ 278485 h 1701014"/>
                <a:gd name="connsiteX2" fmla="*/ 632501 w 695969"/>
                <a:gd name="connsiteY2" fmla="*/ 950950 h 1701014"/>
                <a:gd name="connsiteX3" fmla="*/ 601068 w 695969"/>
                <a:gd name="connsiteY3" fmla="*/ 1316900 h 1701014"/>
                <a:gd name="connsiteX4" fmla="*/ 512676 w 695969"/>
                <a:gd name="connsiteY4" fmla="*/ 1653609 h 1701014"/>
                <a:gd name="connsiteX5" fmla="*/ 176634 w 695969"/>
                <a:gd name="connsiteY5" fmla="*/ 1649418 h 1701014"/>
                <a:gd name="connsiteX6" fmla="*/ 81956 w 695969"/>
                <a:gd name="connsiteY6" fmla="*/ 1170882 h 1701014"/>
                <a:gd name="connsiteX7" fmla="*/ 10804 w 695969"/>
                <a:gd name="connsiteY7" fmla="*/ 365448 h 1701014"/>
                <a:gd name="connsiteX8" fmla="*/ 3089 w 695969"/>
                <a:gd name="connsiteY8" fmla="*/ 279913 h 1701014"/>
                <a:gd name="connsiteX9" fmla="*/ 348656 w 695969"/>
                <a:gd name="connsiteY9" fmla="*/ 164 h 170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969" h="1701014">
                  <a:moveTo>
                    <a:pt x="348656" y="164"/>
                  </a:moveTo>
                  <a:cubicBezTo>
                    <a:pt x="506676" y="-3360"/>
                    <a:pt x="719560" y="89985"/>
                    <a:pt x="693842" y="278485"/>
                  </a:cubicBezTo>
                  <a:cubicBezTo>
                    <a:pt x="670696" y="502322"/>
                    <a:pt x="653837" y="726922"/>
                    <a:pt x="632501" y="950950"/>
                  </a:cubicBezTo>
                  <a:cubicBezTo>
                    <a:pt x="621738" y="1072870"/>
                    <a:pt x="611546" y="1194885"/>
                    <a:pt x="601068" y="1316900"/>
                  </a:cubicBezTo>
                  <a:cubicBezTo>
                    <a:pt x="578780" y="1428724"/>
                    <a:pt x="619166" y="1579505"/>
                    <a:pt x="512676" y="1653609"/>
                  </a:cubicBezTo>
                  <a:cubicBezTo>
                    <a:pt x="421427" y="1718665"/>
                    <a:pt x="266836" y="1716284"/>
                    <a:pt x="176634" y="1649418"/>
                  </a:cubicBezTo>
                  <a:cubicBezTo>
                    <a:pt x="74431" y="1585981"/>
                    <a:pt x="107673" y="1293373"/>
                    <a:pt x="81956" y="1170882"/>
                  </a:cubicBezTo>
                  <a:cubicBezTo>
                    <a:pt x="57572" y="902467"/>
                    <a:pt x="33093" y="634053"/>
                    <a:pt x="10804" y="365448"/>
                  </a:cubicBezTo>
                  <a:cubicBezTo>
                    <a:pt x="8328" y="336873"/>
                    <a:pt x="8042" y="308012"/>
                    <a:pt x="3089" y="279913"/>
                  </a:cubicBezTo>
                  <a:cubicBezTo>
                    <a:pt x="-28629" y="90366"/>
                    <a:pt x="190731" y="-4503"/>
                    <a:pt x="348656" y="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95E1101-F6A3-0BAA-1265-319403A777EA}"/>
                </a:ext>
              </a:extLst>
            </p:cNvPr>
            <p:cNvSpPr/>
            <p:nvPr/>
          </p:nvSpPr>
          <p:spPr>
            <a:xfrm>
              <a:off x="2832410" y="4251619"/>
              <a:ext cx="695729" cy="1700776"/>
            </a:xfrm>
            <a:custGeom>
              <a:avLst/>
              <a:gdLst>
                <a:gd name="connsiteX0" fmla="*/ 343700 w 695729"/>
                <a:gd name="connsiteY0" fmla="*/ 1700458 h 1700776"/>
                <a:gd name="connsiteX1" fmla="*/ 2229 w 695729"/>
                <a:gd name="connsiteY1" fmla="*/ 1422137 h 1700776"/>
                <a:gd name="connsiteX2" fmla="*/ 62427 w 695729"/>
                <a:gd name="connsiteY2" fmla="*/ 752720 h 1700776"/>
                <a:gd name="connsiteX3" fmla="*/ 87954 w 695729"/>
                <a:gd name="connsiteY3" fmla="*/ 463636 h 1700776"/>
                <a:gd name="connsiteX4" fmla="*/ 177679 w 695729"/>
                <a:gd name="connsiteY4" fmla="*/ 50727 h 1700776"/>
                <a:gd name="connsiteX5" fmla="*/ 542487 w 695729"/>
                <a:gd name="connsiteY5" fmla="*/ 74254 h 1700776"/>
                <a:gd name="connsiteX6" fmla="*/ 619449 w 695729"/>
                <a:gd name="connsiteY6" fmla="*/ 598225 h 1700776"/>
                <a:gd name="connsiteX7" fmla="*/ 695458 w 695729"/>
                <a:gd name="connsiteY7" fmla="*/ 1444711 h 1700776"/>
                <a:gd name="connsiteX8" fmla="*/ 343795 w 695729"/>
                <a:gd name="connsiteY8" fmla="*/ 1700648 h 17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729" h="1700776">
                  <a:moveTo>
                    <a:pt x="343700" y="1700458"/>
                  </a:moveTo>
                  <a:cubicBezTo>
                    <a:pt x="186252" y="1703506"/>
                    <a:pt x="-23965" y="1609399"/>
                    <a:pt x="2229" y="1422137"/>
                  </a:cubicBezTo>
                  <a:cubicBezTo>
                    <a:pt x="25755" y="1199442"/>
                    <a:pt x="40710" y="975605"/>
                    <a:pt x="62427" y="752720"/>
                  </a:cubicBezTo>
                  <a:cubicBezTo>
                    <a:pt x="70999" y="656327"/>
                    <a:pt x="79572" y="560029"/>
                    <a:pt x="87954" y="463636"/>
                  </a:cubicBezTo>
                  <a:cubicBezTo>
                    <a:pt x="113766" y="341430"/>
                    <a:pt x="71666" y="127880"/>
                    <a:pt x="177679" y="50727"/>
                  </a:cubicBezTo>
                  <a:cubicBezTo>
                    <a:pt x="281692" y="-25663"/>
                    <a:pt x="454666" y="-14138"/>
                    <a:pt x="542487" y="74254"/>
                  </a:cubicBezTo>
                  <a:cubicBezTo>
                    <a:pt x="617734" y="165218"/>
                    <a:pt x="593160" y="465160"/>
                    <a:pt x="619449" y="598225"/>
                  </a:cubicBezTo>
                  <a:cubicBezTo>
                    <a:pt x="644404" y="880450"/>
                    <a:pt x="671931" y="1162390"/>
                    <a:pt x="695458" y="1444711"/>
                  </a:cubicBezTo>
                  <a:cubicBezTo>
                    <a:pt x="704316" y="1623686"/>
                    <a:pt x="494766" y="1704458"/>
                    <a:pt x="343795" y="17006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F1D8664-0203-B6CE-6C9D-1E38179BD0D9}"/>
                </a:ext>
              </a:extLst>
            </p:cNvPr>
            <p:cNvSpPr/>
            <p:nvPr/>
          </p:nvSpPr>
          <p:spPr>
            <a:xfrm>
              <a:off x="3850972" y="3707238"/>
              <a:ext cx="1582766" cy="1185860"/>
            </a:xfrm>
            <a:custGeom>
              <a:avLst/>
              <a:gdLst>
                <a:gd name="connsiteX0" fmla="*/ 1582658 w 1582766"/>
                <a:gd name="connsiteY0" fmla="*/ 766463 h 1185860"/>
                <a:gd name="connsiteX1" fmla="*/ 1111742 w 1582766"/>
                <a:gd name="connsiteY1" fmla="*/ 1147940 h 1185860"/>
                <a:gd name="connsiteX2" fmla="*/ 83423 w 1582766"/>
                <a:gd name="connsiteY2" fmla="*/ 429755 h 1185860"/>
                <a:gd name="connsiteX3" fmla="*/ 301069 w 1582766"/>
                <a:gd name="connsiteY3" fmla="*/ 14084 h 1185860"/>
                <a:gd name="connsiteX4" fmla="*/ 1441688 w 1582766"/>
                <a:gd name="connsiteY4" fmla="*/ 542531 h 1185860"/>
                <a:gd name="connsiteX5" fmla="*/ 1582753 w 1582766"/>
                <a:gd name="connsiteY5" fmla="*/ 766559 h 118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2766" h="1185860">
                  <a:moveTo>
                    <a:pt x="1582658" y="766463"/>
                  </a:moveTo>
                  <a:cubicBezTo>
                    <a:pt x="1585230" y="994587"/>
                    <a:pt x="1337580" y="1292148"/>
                    <a:pt x="1111742" y="1147940"/>
                  </a:cubicBezTo>
                  <a:cubicBezTo>
                    <a:pt x="769128" y="908481"/>
                    <a:pt x="427180" y="667118"/>
                    <a:pt x="83423" y="429755"/>
                  </a:cubicBezTo>
                  <a:cubicBezTo>
                    <a:pt x="-122603" y="308787"/>
                    <a:pt x="92567" y="-78214"/>
                    <a:pt x="301069" y="14084"/>
                  </a:cubicBezTo>
                  <a:cubicBezTo>
                    <a:pt x="681498" y="189629"/>
                    <a:pt x="1059831" y="370319"/>
                    <a:pt x="1441688" y="542531"/>
                  </a:cubicBezTo>
                  <a:cubicBezTo>
                    <a:pt x="1543606" y="584060"/>
                    <a:pt x="1583610" y="661784"/>
                    <a:pt x="1582753" y="7665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5B67F3A-5440-3534-2FD9-0249E1E21E90}"/>
                </a:ext>
              </a:extLst>
            </p:cNvPr>
            <p:cNvSpPr/>
            <p:nvPr/>
          </p:nvSpPr>
          <p:spPr>
            <a:xfrm>
              <a:off x="926566" y="3705695"/>
              <a:ext cx="1581715" cy="1188717"/>
            </a:xfrm>
            <a:custGeom>
              <a:avLst/>
              <a:gdLst>
                <a:gd name="connsiteX0" fmla="*/ 25 w 1581715"/>
                <a:gd name="connsiteY0" fmla="*/ 803248 h 1188717"/>
                <a:gd name="connsiteX1" fmla="*/ 105467 w 1581715"/>
                <a:gd name="connsiteY1" fmla="*/ 562265 h 1188717"/>
                <a:gd name="connsiteX2" fmla="*/ 1183601 w 1581715"/>
                <a:gd name="connsiteY2" fmla="*/ 61441 h 1188717"/>
                <a:gd name="connsiteX3" fmla="*/ 1403438 w 1581715"/>
                <a:gd name="connsiteY3" fmla="*/ 11149 h 1188717"/>
                <a:gd name="connsiteX4" fmla="*/ 1569554 w 1581715"/>
                <a:gd name="connsiteY4" fmla="*/ 349572 h 1188717"/>
                <a:gd name="connsiteX5" fmla="*/ 464178 w 1581715"/>
                <a:gd name="connsiteY5" fmla="*/ 1153578 h 1188717"/>
                <a:gd name="connsiteX6" fmla="*/ 25 w 1581715"/>
                <a:gd name="connsiteY6" fmla="*/ 803248 h 118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715" h="1188717">
                  <a:moveTo>
                    <a:pt x="25" y="803248"/>
                  </a:moveTo>
                  <a:cubicBezTo>
                    <a:pt x="-832" y="681614"/>
                    <a:pt x="20218" y="610462"/>
                    <a:pt x="105467" y="562265"/>
                  </a:cubicBezTo>
                  <a:cubicBezTo>
                    <a:pt x="464654" y="394911"/>
                    <a:pt x="824318" y="228605"/>
                    <a:pt x="1183601" y="61441"/>
                  </a:cubicBezTo>
                  <a:cubicBezTo>
                    <a:pt x="1254277" y="32295"/>
                    <a:pt x="1324667" y="-23903"/>
                    <a:pt x="1403438" y="11149"/>
                  </a:cubicBezTo>
                  <a:cubicBezTo>
                    <a:pt x="1528121" y="57250"/>
                    <a:pt x="1614798" y="230414"/>
                    <a:pt x="1569554" y="349572"/>
                  </a:cubicBezTo>
                  <a:cubicBezTo>
                    <a:pt x="1246657" y="658944"/>
                    <a:pt x="822223" y="877162"/>
                    <a:pt x="464178" y="1153578"/>
                  </a:cubicBezTo>
                  <a:cubicBezTo>
                    <a:pt x="243960" y="1292833"/>
                    <a:pt x="2882" y="985461"/>
                    <a:pt x="25" y="803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64FF258-1A54-6494-02F6-F0F6B43435AD}"/>
                </a:ext>
              </a:extLst>
            </p:cNvPr>
            <p:cNvSpPr/>
            <p:nvPr/>
          </p:nvSpPr>
          <p:spPr>
            <a:xfrm>
              <a:off x="3850383" y="1969052"/>
              <a:ext cx="1585185" cy="1185753"/>
            </a:xfrm>
            <a:custGeom>
              <a:avLst/>
              <a:gdLst>
                <a:gd name="connsiteX0" fmla="*/ 1584867 w 1585185"/>
                <a:gd name="connsiteY0" fmla="*/ 419626 h 1185753"/>
                <a:gd name="connsiteX1" fmla="*/ 1432181 w 1585185"/>
                <a:gd name="connsiteY1" fmla="*/ 646893 h 1185753"/>
                <a:gd name="connsiteX2" fmla="*/ 294801 w 1585185"/>
                <a:gd name="connsiteY2" fmla="*/ 1174769 h 1185753"/>
                <a:gd name="connsiteX3" fmla="*/ 68773 w 1585185"/>
                <a:gd name="connsiteY3" fmla="*/ 767194 h 1185753"/>
                <a:gd name="connsiteX4" fmla="*/ 1106521 w 1585185"/>
                <a:gd name="connsiteY4" fmla="*/ 41960 h 1185753"/>
                <a:gd name="connsiteX5" fmla="*/ 1584867 w 1585185"/>
                <a:gd name="connsiteY5" fmla="*/ 419626 h 118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185" h="1185753">
                  <a:moveTo>
                    <a:pt x="1584867" y="419626"/>
                  </a:moveTo>
                  <a:cubicBezTo>
                    <a:pt x="1590106" y="524497"/>
                    <a:pt x="1530384" y="611936"/>
                    <a:pt x="1432181" y="646893"/>
                  </a:cubicBezTo>
                  <a:cubicBezTo>
                    <a:pt x="1053372" y="823486"/>
                    <a:pt x="673896" y="998651"/>
                    <a:pt x="294801" y="1174769"/>
                  </a:cubicBezTo>
                  <a:cubicBezTo>
                    <a:pt x="91728" y="1252302"/>
                    <a:pt x="-109345" y="898544"/>
                    <a:pt x="68773" y="767194"/>
                  </a:cubicBezTo>
                  <a:cubicBezTo>
                    <a:pt x="414530" y="525354"/>
                    <a:pt x="762669" y="286467"/>
                    <a:pt x="1106521" y="41960"/>
                  </a:cubicBezTo>
                  <a:cubicBezTo>
                    <a:pt x="1344932" y="-113107"/>
                    <a:pt x="1580485" y="195218"/>
                    <a:pt x="1584867" y="419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4D174A6-7040-26F7-E2D9-DE1F5BE99DDC}"/>
                </a:ext>
              </a:extLst>
            </p:cNvPr>
            <p:cNvSpPr/>
            <p:nvPr/>
          </p:nvSpPr>
          <p:spPr>
            <a:xfrm>
              <a:off x="926333" y="1968827"/>
              <a:ext cx="1582872" cy="1186083"/>
            </a:xfrm>
            <a:custGeom>
              <a:avLst/>
              <a:gdLst>
                <a:gd name="connsiteX0" fmla="*/ 68 w 1582872"/>
                <a:gd name="connsiteY0" fmla="*/ 416613 h 1186083"/>
                <a:gd name="connsiteX1" fmla="*/ 467555 w 1582872"/>
                <a:gd name="connsiteY1" fmla="*/ 36661 h 1186083"/>
                <a:gd name="connsiteX2" fmla="*/ 1503018 w 1582872"/>
                <a:gd name="connsiteY2" fmla="*/ 759894 h 1186083"/>
                <a:gd name="connsiteX3" fmla="*/ 1284419 w 1582872"/>
                <a:gd name="connsiteY3" fmla="*/ 1173279 h 1186083"/>
                <a:gd name="connsiteX4" fmla="*/ 125512 w 1582872"/>
                <a:gd name="connsiteY4" fmla="*/ 635498 h 1186083"/>
                <a:gd name="connsiteX5" fmla="*/ 68 w 1582872"/>
                <a:gd name="connsiteY5" fmla="*/ 416613 h 118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2872" h="1186083">
                  <a:moveTo>
                    <a:pt x="68" y="416613"/>
                  </a:moveTo>
                  <a:cubicBezTo>
                    <a:pt x="-2123" y="192395"/>
                    <a:pt x="243717" y="-104595"/>
                    <a:pt x="467555" y="36661"/>
                  </a:cubicBezTo>
                  <a:cubicBezTo>
                    <a:pt x="812265" y="278215"/>
                    <a:pt x="1157355" y="519959"/>
                    <a:pt x="1503018" y="759894"/>
                  </a:cubicBezTo>
                  <a:cubicBezTo>
                    <a:pt x="1703043" y="880957"/>
                    <a:pt x="1488540" y="1260147"/>
                    <a:pt x="1284419" y="1173279"/>
                  </a:cubicBezTo>
                  <a:cubicBezTo>
                    <a:pt x="898085" y="994114"/>
                    <a:pt x="512703" y="812758"/>
                    <a:pt x="125512" y="635498"/>
                  </a:cubicBezTo>
                  <a:cubicBezTo>
                    <a:pt x="32453" y="595112"/>
                    <a:pt x="-1742" y="512149"/>
                    <a:pt x="68" y="4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3221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096F-45DE-DF7C-E0E3-E22E1F0D1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EE8F-6289-14D7-5488-773B7B3E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A75CF"/>
                </a:solidFill>
                <a:latin typeface="Arial Black" panose="020B0A04020102020204" pitchFamily="34" charset="0"/>
              </a:rPr>
              <a:t>Executive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C9D68-97D8-84C6-F224-1A5A838C824E}"/>
              </a:ext>
            </a:extLst>
          </p:cNvPr>
          <p:cNvSpPr/>
          <p:nvPr/>
        </p:nvSpPr>
        <p:spPr>
          <a:xfrm>
            <a:off x="10524226" y="-1"/>
            <a:ext cx="1667774" cy="278861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Executive Summary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8E92207-44F3-8CD3-F3B7-828F1D6CF6C4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3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48CEA-190B-301E-37DF-785CCE8442DC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*MAPE: Mean Absolute Percentage Error; 1: CPI: Consumer Price 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02A37-3E2B-BDE5-9D6A-C33650DA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897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B5AC9B4-298F-8667-5F93-E5BFE855394D}"/>
              </a:ext>
            </a:extLst>
          </p:cNvPr>
          <p:cNvSpPr txBox="1">
            <a:spLocks/>
          </p:cNvSpPr>
          <p:nvPr/>
        </p:nvSpPr>
        <p:spPr>
          <a:xfrm>
            <a:off x="685799" y="980332"/>
            <a:ext cx="5005567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Develop a sophisticated forecasting model, aiming for improved accuracy in sales predictions.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857AAC9-CE91-D758-3EDC-1B5272C3FD79}"/>
              </a:ext>
            </a:extLst>
          </p:cNvPr>
          <p:cNvSpPr txBox="1">
            <a:spLocks/>
          </p:cNvSpPr>
          <p:nvPr/>
        </p:nvSpPr>
        <p:spPr>
          <a:xfrm>
            <a:off x="344531" y="877671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lang="en-US" sz="4000" b="1" dirty="0">
                <a:solidFill>
                  <a:srgbClr val="1A75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2DF41F9-DEDD-FA78-7157-3483BBE0F2EB}"/>
              </a:ext>
            </a:extLst>
          </p:cNvPr>
          <p:cNvSpPr txBox="1">
            <a:spLocks/>
          </p:cNvSpPr>
          <p:nvPr/>
        </p:nvSpPr>
        <p:spPr>
          <a:xfrm>
            <a:off x="6594693" y="980332"/>
            <a:ext cx="4725555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Assessing the Impact of Store Type and Size on total or weekly sales.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5D22A0B-AEDD-5FB9-E591-8968A22EC6E4}"/>
              </a:ext>
            </a:extLst>
          </p:cNvPr>
          <p:cNvSpPr txBox="1">
            <a:spLocks/>
          </p:cNvSpPr>
          <p:nvPr/>
        </p:nvSpPr>
        <p:spPr>
          <a:xfrm>
            <a:off x="6253425" y="877671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C8460B-5A6D-0E43-1F05-D3EBA02150AF}"/>
              </a:ext>
            </a:extLst>
          </p:cNvPr>
          <p:cNvSpPr txBox="1">
            <a:spLocks/>
          </p:cNvSpPr>
          <p:nvPr/>
        </p:nvSpPr>
        <p:spPr>
          <a:xfrm>
            <a:off x="685799" y="3600608"/>
            <a:ext cx="5005569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Identify the Key Performance Indicators (KPIs) with the most significant impact on Walmart sales.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E568ECE-777C-1365-252E-4B8012B88621}"/>
              </a:ext>
            </a:extLst>
          </p:cNvPr>
          <p:cNvSpPr txBox="1">
            <a:spLocks/>
          </p:cNvSpPr>
          <p:nvPr/>
        </p:nvSpPr>
        <p:spPr>
          <a:xfrm>
            <a:off x="344531" y="3497947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086A7E29-35A4-4896-14F1-A69492AB91AF}"/>
              </a:ext>
            </a:extLst>
          </p:cNvPr>
          <p:cNvSpPr txBox="1">
            <a:spLocks/>
          </p:cNvSpPr>
          <p:nvPr/>
        </p:nvSpPr>
        <p:spPr>
          <a:xfrm>
            <a:off x="6594694" y="3600607"/>
            <a:ext cx="4725554" cy="760649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Develop strategic promotional tactics tailored to the top three stores, leveraging forecasted sales data.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F5F8D40-6317-B401-A834-B68A082BD662}"/>
              </a:ext>
            </a:extLst>
          </p:cNvPr>
          <p:cNvSpPr txBox="1">
            <a:spLocks/>
          </p:cNvSpPr>
          <p:nvPr/>
        </p:nvSpPr>
        <p:spPr>
          <a:xfrm>
            <a:off x="6253425" y="3497947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lang="en-US" sz="4000" b="1" dirty="0">
                <a:solidFill>
                  <a:srgbClr val="1A75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53B249-CDA3-A1C5-0E0C-4E6D38DC0F32}"/>
              </a:ext>
            </a:extLst>
          </p:cNvPr>
          <p:cNvCxnSpPr>
            <a:cxnSpLocks/>
          </p:cNvCxnSpPr>
          <p:nvPr/>
        </p:nvCxnSpPr>
        <p:spPr>
          <a:xfrm flipV="1">
            <a:off x="6143032" y="1010576"/>
            <a:ext cx="1" cy="53996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D066AC3-D90C-671C-9E2A-32D0C8343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7" t="13309" r="3444" b="25236"/>
          <a:stretch/>
        </p:blipFill>
        <p:spPr>
          <a:xfrm>
            <a:off x="838200" y="1633747"/>
            <a:ext cx="2960888" cy="1790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3691FA-5E52-51D2-F29B-092431D63F8F}"/>
              </a:ext>
            </a:extLst>
          </p:cNvPr>
          <p:cNvGraphicFramePr>
            <a:graphicFrameLocks noGrp="1"/>
          </p:cNvGraphicFramePr>
          <p:nvPr/>
        </p:nvGraphicFramePr>
        <p:xfrm>
          <a:off x="3983817" y="1577227"/>
          <a:ext cx="1672254" cy="18643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36127">
                  <a:extLst>
                    <a:ext uri="{9D8B030D-6E8A-4147-A177-3AD203B41FA5}">
                      <a16:colId xmlns:a16="http://schemas.microsoft.com/office/drawing/2014/main" val="1770947275"/>
                    </a:ext>
                  </a:extLst>
                </a:gridCol>
                <a:gridCol w="836127">
                  <a:extLst>
                    <a:ext uri="{9D8B030D-6E8A-4147-A177-3AD203B41FA5}">
                      <a16:colId xmlns:a16="http://schemas.microsoft.com/office/drawing/2014/main" val="4271738736"/>
                    </a:ext>
                  </a:extLst>
                </a:gridCol>
              </a:tblGrid>
              <a:tr h="46607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894116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AIC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874.1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69252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SBC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882.4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49434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MAPE*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1.21%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9838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BE8B59B-48FE-988D-F6A7-69E2DDA9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74" y="1786222"/>
            <a:ext cx="1786840" cy="155153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82FE2AE-438F-2A2F-8396-BD17862C3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89393"/>
              </p:ext>
            </p:extLst>
          </p:nvPr>
        </p:nvGraphicFramePr>
        <p:xfrm>
          <a:off x="763527" y="4237876"/>
          <a:ext cx="4892544" cy="19491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30848">
                  <a:extLst>
                    <a:ext uri="{9D8B030D-6E8A-4147-A177-3AD203B41FA5}">
                      <a16:colId xmlns:a16="http://schemas.microsoft.com/office/drawing/2014/main" val="1772904659"/>
                    </a:ext>
                  </a:extLst>
                </a:gridCol>
                <a:gridCol w="1630848">
                  <a:extLst>
                    <a:ext uri="{9D8B030D-6E8A-4147-A177-3AD203B41FA5}">
                      <a16:colId xmlns:a16="http://schemas.microsoft.com/office/drawing/2014/main" val="3321953789"/>
                    </a:ext>
                  </a:extLst>
                </a:gridCol>
                <a:gridCol w="1630848">
                  <a:extLst>
                    <a:ext uri="{9D8B030D-6E8A-4147-A177-3AD203B41FA5}">
                      <a16:colId xmlns:a16="http://schemas.microsoft.com/office/drawing/2014/main" val="1855531240"/>
                    </a:ext>
                  </a:extLst>
                </a:gridCol>
              </a:tblGrid>
              <a:tr h="4429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Store 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Store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Store 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34187"/>
                  </a:ext>
                </a:extLst>
              </a:tr>
              <a:tr h="753091">
                <a:tc rowSpan="2"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Promotions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Promotions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CPI</a:t>
                      </a:r>
                      <a:r>
                        <a:rPr lang="en-US" sz="1400" baseline="30000" dirty="0"/>
                        <a:t>1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5160"/>
                  </a:ext>
                </a:extLst>
              </a:tr>
              <a:tr h="753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Temperature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42028"/>
                  </a:ext>
                </a:extLst>
              </a:tr>
            </a:tbl>
          </a:graphicData>
        </a:graphic>
      </p:graphicFrame>
      <p:pic>
        <p:nvPicPr>
          <p:cNvPr id="24" name="Graphic 23" descr="Marketing with solid fill">
            <a:extLst>
              <a:ext uri="{FF2B5EF4-FFF2-40B4-BE49-F238E27FC236}">
                <a16:creationId xmlns:a16="http://schemas.microsoft.com/office/drawing/2014/main" id="{36B7F184-DCA1-AFB9-F867-81C72F784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8867" y="4977475"/>
            <a:ext cx="652907" cy="652907"/>
          </a:xfrm>
          <a:prstGeom prst="rect">
            <a:avLst/>
          </a:prstGeom>
        </p:spPr>
      </p:pic>
      <p:pic>
        <p:nvPicPr>
          <p:cNvPr id="25" name="Graphic 24" descr="Marketing with solid fill">
            <a:extLst>
              <a:ext uri="{FF2B5EF4-FFF2-40B4-BE49-F238E27FC236}">
                <a16:creationId xmlns:a16="http://schemas.microsoft.com/office/drawing/2014/main" id="{A58C4E29-8A8D-0E13-4A83-F65EDD5FB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8867" y="4804218"/>
            <a:ext cx="393192" cy="393192"/>
          </a:xfrm>
          <a:prstGeom prst="rect">
            <a:avLst/>
          </a:prstGeom>
        </p:spPr>
      </p:pic>
      <p:pic>
        <p:nvPicPr>
          <p:cNvPr id="27" name="Graphic 26" descr="Thermometer with solid fill">
            <a:extLst>
              <a:ext uri="{FF2B5EF4-FFF2-40B4-BE49-F238E27FC236}">
                <a16:creationId xmlns:a16="http://schemas.microsoft.com/office/drawing/2014/main" id="{C0F42C85-2CC2-E0E2-C0F3-49BB08358A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8842" y="5522730"/>
            <a:ext cx="393192" cy="393192"/>
          </a:xfrm>
          <a:prstGeom prst="rect">
            <a:avLst/>
          </a:prstGeom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E87782E-D1BA-E2D3-E38A-812F5BAC0216}"/>
              </a:ext>
            </a:extLst>
          </p:cNvPr>
          <p:cNvGraphicFramePr>
            <a:graphicFrameLocks noGrp="1"/>
          </p:cNvGraphicFramePr>
          <p:nvPr/>
        </p:nvGraphicFramePr>
        <p:xfrm>
          <a:off x="6649502" y="1552244"/>
          <a:ext cx="4670748" cy="191256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86660">
                  <a:extLst>
                    <a:ext uri="{9D8B030D-6E8A-4147-A177-3AD203B41FA5}">
                      <a16:colId xmlns:a16="http://schemas.microsoft.com/office/drawing/2014/main" val="1772904659"/>
                    </a:ext>
                  </a:extLst>
                </a:gridCol>
                <a:gridCol w="1784088">
                  <a:extLst>
                    <a:ext uri="{9D8B030D-6E8A-4147-A177-3AD203B41FA5}">
                      <a16:colId xmlns:a16="http://schemas.microsoft.com/office/drawing/2014/main" val="1855531240"/>
                    </a:ext>
                  </a:extLst>
                </a:gridCol>
              </a:tblGrid>
              <a:tr h="43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Monthly Sales by Store Type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Size by Store Type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34187"/>
                  </a:ext>
                </a:extLst>
              </a:tr>
              <a:tr h="14778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5160"/>
                  </a:ext>
                </a:extLst>
              </a:tr>
            </a:tbl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EEEEAF3-0CC4-2F3B-A53F-EAD59DEEC257}"/>
              </a:ext>
            </a:extLst>
          </p:cNvPr>
          <p:cNvGraphicFramePr/>
          <p:nvPr/>
        </p:nvGraphicFramePr>
        <p:xfrm>
          <a:off x="6751200" y="2083548"/>
          <a:ext cx="2800064" cy="156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0" name="Chart 29">
                <a:extLst>
                  <a:ext uri="{FF2B5EF4-FFF2-40B4-BE49-F238E27FC236}">
                    <a16:creationId xmlns:a16="http://schemas.microsoft.com/office/drawing/2014/main" id="{AA0640BA-9028-525C-92C2-03DCF22D0CDC}"/>
                  </a:ext>
                </a:extLst>
              </p:cNvPr>
              <p:cNvGraphicFramePr/>
              <p:nvPr/>
            </p:nvGraphicFramePr>
            <p:xfrm>
              <a:off x="9551269" y="2083548"/>
              <a:ext cx="1793639" cy="13579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30" name="Chart 29">
                <a:extLst>
                  <a:ext uri="{FF2B5EF4-FFF2-40B4-BE49-F238E27FC236}">
                    <a16:creationId xmlns:a16="http://schemas.microsoft.com/office/drawing/2014/main" id="{AA0640BA-9028-525C-92C2-03DCF22D0C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1269" y="2083548"/>
                <a:ext cx="1793639" cy="135798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21E658F-92E7-B28B-5463-20D46C1C4036}"/>
              </a:ext>
            </a:extLst>
          </p:cNvPr>
          <p:cNvGraphicFramePr>
            <a:graphicFrameLocks noGrp="1"/>
          </p:cNvGraphicFramePr>
          <p:nvPr/>
        </p:nvGraphicFramePr>
        <p:xfrm>
          <a:off x="6649502" y="4241127"/>
          <a:ext cx="4670748" cy="19738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35374">
                  <a:extLst>
                    <a:ext uri="{9D8B030D-6E8A-4147-A177-3AD203B41FA5}">
                      <a16:colId xmlns:a16="http://schemas.microsoft.com/office/drawing/2014/main" val="1772904659"/>
                    </a:ext>
                  </a:extLst>
                </a:gridCol>
                <a:gridCol w="2335374">
                  <a:extLst>
                    <a:ext uri="{9D8B030D-6E8A-4147-A177-3AD203B41FA5}">
                      <a16:colId xmlns:a16="http://schemas.microsoft.com/office/drawing/2014/main" val="1855531240"/>
                    </a:ext>
                  </a:extLst>
                </a:gridCol>
              </a:tblGrid>
              <a:tr h="442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Observations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Recommendations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34187"/>
                  </a:ext>
                </a:extLst>
              </a:tr>
              <a:tr h="150366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5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Bigger the size of the store, higher the sales.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5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5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However, smaller stores have better “Sales per Store Size” than the larger stores.</a:t>
                      </a:r>
                      <a:endParaRPr lang="en-US" sz="135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Optimize Store Layout.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Enhance customer experience.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Targeted promotions.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Use larger stores as community hubs for events.</a:t>
                      </a:r>
                      <a:endParaRPr lang="en-US" sz="1350" b="0" i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5160"/>
                  </a:ext>
                </a:extLst>
              </a:tr>
            </a:tbl>
          </a:graphicData>
        </a:graphic>
      </p:graphicFrame>
      <p:pic>
        <p:nvPicPr>
          <p:cNvPr id="12" name="Graphic 11" descr="Dollar with solid fill">
            <a:extLst>
              <a:ext uri="{FF2B5EF4-FFF2-40B4-BE49-F238E27FC236}">
                <a16:creationId xmlns:a16="http://schemas.microsoft.com/office/drawing/2014/main" id="{F85CD6F5-85BC-BC4B-02F9-1084C37C3A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68484" y="5029313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5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B8D75-C52D-96E0-415A-1F968BBA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704B8-B5DF-5960-2F48-8A21FE475329}"/>
              </a:ext>
            </a:extLst>
          </p:cNvPr>
          <p:cNvSpPr/>
          <p:nvPr/>
        </p:nvSpPr>
        <p:spPr>
          <a:xfrm>
            <a:off x="10524226" y="-1"/>
            <a:ext cx="1667774" cy="278861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Understanding Data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68E5BF39-5D42-4B19-19FD-076C9A21B0CF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4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0A348-79DF-597B-3978-DA155925C6FF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3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  <a:p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4FDF4-FE14-4EE5-E23C-68CB154E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2EABF-D736-5CC9-3A0E-E5304014E243}"/>
              </a:ext>
            </a:extLst>
          </p:cNvPr>
          <p:cNvSpPr/>
          <p:nvPr/>
        </p:nvSpPr>
        <p:spPr>
          <a:xfrm>
            <a:off x="0" y="1097944"/>
            <a:ext cx="2743200" cy="365760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Independent X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23CEA6-1625-C857-6220-AAB53A8710B2}"/>
              </a:ext>
            </a:extLst>
          </p:cNvPr>
          <p:cNvSpPr/>
          <p:nvPr/>
        </p:nvSpPr>
        <p:spPr>
          <a:xfrm>
            <a:off x="0" y="4939254"/>
            <a:ext cx="2743200" cy="365760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Dependent Y Variable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E1A46D-2A9B-7FAB-2905-FA1F4524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262"/>
              </p:ext>
            </p:extLst>
          </p:nvPr>
        </p:nvGraphicFramePr>
        <p:xfrm>
          <a:off x="490728" y="1553503"/>
          <a:ext cx="7655872" cy="310269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91768">
                  <a:extLst>
                    <a:ext uri="{9D8B030D-6E8A-4147-A177-3AD203B41FA5}">
                      <a16:colId xmlns:a16="http://schemas.microsoft.com/office/drawing/2014/main" val="1560638830"/>
                    </a:ext>
                  </a:extLst>
                </a:gridCol>
                <a:gridCol w="2106726">
                  <a:extLst>
                    <a:ext uri="{9D8B030D-6E8A-4147-A177-3AD203B41FA5}">
                      <a16:colId xmlns:a16="http://schemas.microsoft.com/office/drawing/2014/main" val="1810812726"/>
                    </a:ext>
                  </a:extLst>
                </a:gridCol>
                <a:gridCol w="4357378">
                  <a:extLst>
                    <a:ext uri="{9D8B030D-6E8A-4147-A177-3AD203B41FA5}">
                      <a16:colId xmlns:a16="http://schemas.microsoft.com/office/drawing/2014/main" val="2435506273"/>
                    </a:ext>
                  </a:extLst>
                </a:gridCol>
              </a:tblGrid>
              <a:tr h="32966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KPI 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KPI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Details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91850"/>
                  </a:ext>
                </a:extLst>
              </a:tr>
              <a:tr h="278227">
                <a:tc rowSpan="5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dirty="0">
                          <a:solidFill>
                            <a:srgbClr val="1A75C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KPIs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average weekly temperature at the location of the specified store.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7720"/>
                  </a:ext>
                </a:extLst>
              </a:tr>
              <a:tr h="27514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Fuel_Price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average weekly price of fuel at the location of the specified store.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551322"/>
                  </a:ext>
                </a:extLst>
              </a:tr>
              <a:tr h="27206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IsHoliday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1/0 Flag to indicate if the given week has a holiday.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45097"/>
                  </a:ext>
                </a:extLst>
              </a:tr>
              <a:tr h="281306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CPI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consumer price index.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75772"/>
                  </a:ext>
                </a:extLst>
              </a:tr>
              <a:tr h="27514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Unemployment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unemployment rate.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40226"/>
                  </a:ext>
                </a:extLst>
              </a:tr>
              <a:tr h="278227">
                <a:tc rowSpan="5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dirty="0">
                          <a:solidFill>
                            <a:srgbClr val="1A75C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Based KPIs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Promotion1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Promotional campaign run by Walmart – Type 1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22633"/>
                  </a:ext>
                </a:extLst>
              </a:tr>
              <a:tr h="27822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Promotion2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Promotional campaign run by Walmart – Type 2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360766"/>
                  </a:ext>
                </a:extLst>
              </a:tr>
              <a:tr h="27822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Promotion3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Promotional campaign run by Walmart – Type 3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58392"/>
                  </a:ext>
                </a:extLst>
              </a:tr>
              <a:tr h="27822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Promotion4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Promotional campaign run by Walmart – Type 4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79177"/>
                  </a:ext>
                </a:extLst>
              </a:tr>
              <a:tr h="27822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Promotion5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Promotional campaign run by Walmart – Type 5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0204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93265E-17A6-24CD-5720-E1A02CC94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18087"/>
              </p:ext>
            </p:extLst>
          </p:nvPr>
        </p:nvGraphicFramePr>
        <p:xfrm>
          <a:off x="490728" y="5421451"/>
          <a:ext cx="7655872" cy="63907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86046">
                  <a:extLst>
                    <a:ext uri="{9D8B030D-6E8A-4147-A177-3AD203B41FA5}">
                      <a16:colId xmlns:a16="http://schemas.microsoft.com/office/drawing/2014/main" val="1792307143"/>
                    </a:ext>
                  </a:extLst>
                </a:gridCol>
                <a:gridCol w="2199699">
                  <a:extLst>
                    <a:ext uri="{9D8B030D-6E8A-4147-A177-3AD203B41FA5}">
                      <a16:colId xmlns:a16="http://schemas.microsoft.com/office/drawing/2014/main" val="3720039218"/>
                    </a:ext>
                  </a:extLst>
                </a:gridCol>
                <a:gridCol w="4370127">
                  <a:extLst>
                    <a:ext uri="{9D8B030D-6E8A-4147-A177-3AD203B41FA5}">
                      <a16:colId xmlns:a16="http://schemas.microsoft.com/office/drawing/2014/main" val="2206174525"/>
                    </a:ext>
                  </a:extLst>
                </a:gridCol>
              </a:tblGrid>
              <a:tr h="346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KPI Type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KPI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Details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39234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Sales based KPI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Weekly Sales (in $)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Weekly sales of the given store in dollar ($)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637224"/>
                  </a:ext>
                </a:extLst>
              </a:tr>
            </a:tbl>
          </a:graphicData>
        </a:graphic>
      </p:graphicFrame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02F6C29-0021-6B2B-1DB9-4B352E7DCBD3}"/>
              </a:ext>
            </a:extLst>
          </p:cNvPr>
          <p:cNvSpPr txBox="1">
            <a:spLocks/>
          </p:cNvSpPr>
          <p:nvPr/>
        </p:nvSpPr>
        <p:spPr>
          <a:xfrm>
            <a:off x="8604504" y="1553504"/>
            <a:ext cx="3096768" cy="3484840"/>
          </a:xfrm>
          <a:prstGeom prst="wedgeRectCallout">
            <a:avLst>
              <a:gd name="adj1" fmla="val -60205"/>
              <a:gd name="adj2" fmla="val -2176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  <a:prstDash val="dash"/>
          </a:ln>
        </p:spPr>
        <p:txBody>
          <a:bodyPr>
            <a:normAutofit fontScale="85000" lnSpcReduction="2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More details on the data:</a:t>
            </a:r>
            <a:endParaRPr kumimoji="0" lang="en-US" sz="1600" b="1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Time period:</a:t>
            </a:r>
          </a:p>
          <a:p>
            <a:pPr>
              <a:defRPr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Date: Fri, 5</a:t>
            </a:r>
            <a:r>
              <a:rPr lang="en-US" sz="1600" baseline="30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Feb 2010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End Date: Fri, 27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Jan 2012</a:t>
            </a:r>
          </a:p>
          <a:p>
            <a:pPr marL="0" indent="0">
              <a:buNone/>
              <a:defRPr/>
            </a:pP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Number of Walmart Stores: 45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Walmart Type: 3 (A, B, C)</a:t>
            </a:r>
          </a:p>
          <a:p>
            <a:pPr marL="0" indent="0">
              <a:buNone/>
              <a:defRPr/>
            </a:pP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Walmart Stores selected in the forecasting project: 8</a:t>
            </a:r>
          </a:p>
          <a:p>
            <a:pPr marL="0" indent="0">
              <a:buNone/>
              <a:defRPr/>
            </a:pP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A75E405-0F6E-ED8C-CDEB-1BC993E3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C762D79-AB55-849A-D75B-F1B3223B00AD}"/>
              </a:ext>
            </a:extLst>
          </p:cNvPr>
          <p:cNvSpPr txBox="1">
            <a:spLocks/>
          </p:cNvSpPr>
          <p:nvPr/>
        </p:nvSpPr>
        <p:spPr>
          <a:xfrm>
            <a:off x="362309" y="287618"/>
            <a:ext cx="11447253" cy="71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1A75CF"/>
                </a:solidFill>
                <a:latin typeface="Arial Black" panose="020B0A04020102020204" pitchFamily="34" charset="0"/>
              </a:rPr>
              <a:t>List of KPIs considered in the forecasting analysis</a:t>
            </a:r>
          </a:p>
        </p:txBody>
      </p:sp>
    </p:spTree>
    <p:extLst>
      <p:ext uri="{BB962C8B-B14F-4D97-AF65-F5344CB8AC3E}">
        <p14:creationId xmlns:p14="http://schemas.microsoft.com/office/powerpoint/2010/main" val="332936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100B6-3A98-B561-620A-34CEDF35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899301-B7A1-B653-4E5F-5672E63B93F9}"/>
              </a:ext>
            </a:extLst>
          </p:cNvPr>
          <p:cNvSpPr/>
          <p:nvPr/>
        </p:nvSpPr>
        <p:spPr>
          <a:xfrm>
            <a:off x="10524226" y="-1"/>
            <a:ext cx="1667774" cy="278861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Descriptive Analysis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9306275C-C886-6359-2E94-823B617E0218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5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D135C-65F3-2896-492A-55C1E50D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2F10D35-E6A7-7999-CC6A-713D38DDF91A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3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953EC33-B343-A093-4AFC-1F260F2F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300C8E-6B07-28D3-FD87-7DBD1A32778B}"/>
              </a:ext>
            </a:extLst>
          </p:cNvPr>
          <p:cNvSpPr txBox="1">
            <a:spLocks/>
          </p:cNvSpPr>
          <p:nvPr/>
        </p:nvSpPr>
        <p:spPr>
          <a:xfrm>
            <a:off x="362309" y="287618"/>
            <a:ext cx="11447253" cy="712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1A75CF"/>
                </a:solidFill>
                <a:latin typeface="Arial Black" panose="020B0A04020102020204" pitchFamily="34" charset="0"/>
              </a:rPr>
              <a:t>Type A stores are both the largest in size and have the highest number among all store types.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129C8D-BAA9-951A-6A95-1538F67800FA}"/>
              </a:ext>
            </a:extLst>
          </p:cNvPr>
          <p:cNvSpPr/>
          <p:nvPr/>
        </p:nvSpPr>
        <p:spPr>
          <a:xfrm>
            <a:off x="4395466" y="1075853"/>
            <a:ext cx="3389358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Avg. Sales by Store Type &amp; Holiday Status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F5122B54-C0DC-5B05-EAB8-3E294FACD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38957"/>
              </p:ext>
            </p:extLst>
          </p:nvPr>
        </p:nvGraphicFramePr>
        <p:xfrm>
          <a:off x="4395093" y="5397411"/>
          <a:ext cx="3388684" cy="7795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94342">
                  <a:extLst>
                    <a:ext uri="{9D8B030D-6E8A-4147-A177-3AD203B41FA5}">
                      <a16:colId xmlns:a16="http://schemas.microsoft.com/office/drawing/2014/main" val="1749505681"/>
                    </a:ext>
                  </a:extLst>
                </a:gridCol>
                <a:gridCol w="1694342">
                  <a:extLst>
                    <a:ext uri="{9D8B030D-6E8A-4147-A177-3AD203B41FA5}">
                      <a16:colId xmlns:a16="http://schemas.microsoft.com/office/drawing/2014/main" val="3774949937"/>
                    </a:ext>
                  </a:extLst>
                </a:gridCol>
              </a:tblGrid>
              <a:tr h="2612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Avg Weekly Sales in Dollar 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97833"/>
                  </a:ext>
                </a:extLst>
              </a:tr>
              <a:tr h="26128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Not a Holiday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Holiday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7033"/>
                  </a:ext>
                </a:extLst>
              </a:tr>
              <a:tr h="256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$41,740.34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$44,388.11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313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E65E3F-DE24-22EA-0A26-3FE68062B6BA}"/>
              </a:ext>
            </a:extLst>
          </p:cNvPr>
          <p:cNvCxnSpPr>
            <a:cxnSpLocks/>
          </p:cNvCxnSpPr>
          <p:nvPr/>
        </p:nvCxnSpPr>
        <p:spPr>
          <a:xfrm flipV="1">
            <a:off x="8022956" y="899739"/>
            <a:ext cx="1" cy="53996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2B10020-E42D-3D1D-0EC1-A944FFA9E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619221"/>
              </p:ext>
            </p:extLst>
          </p:nvPr>
        </p:nvGraphicFramePr>
        <p:xfrm>
          <a:off x="4395094" y="1520357"/>
          <a:ext cx="3388684" cy="372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3315181-B070-A385-0D02-0F00ABB89AF1}"/>
              </a:ext>
            </a:extLst>
          </p:cNvPr>
          <p:cNvSpPr/>
          <p:nvPr/>
        </p:nvSpPr>
        <p:spPr>
          <a:xfrm>
            <a:off x="517235" y="1069000"/>
            <a:ext cx="3392424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Monthly Avg. Sales by Store Type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FC4FF690-490C-87F5-1D03-8EC116F8307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86177041"/>
                  </p:ext>
                </p:extLst>
              </p:nvPr>
            </p:nvGraphicFramePr>
            <p:xfrm>
              <a:off x="8261090" y="1506634"/>
              <a:ext cx="3392424" cy="37453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FC4FF690-490C-87F5-1D03-8EC116F830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1090" y="1506634"/>
                <a:ext cx="3392424" cy="3745329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97155CF0-CD0D-1102-B760-289A14C0D82D}"/>
              </a:ext>
            </a:extLst>
          </p:cNvPr>
          <p:cNvSpPr/>
          <p:nvPr/>
        </p:nvSpPr>
        <p:spPr>
          <a:xfrm>
            <a:off x="8261089" y="1065339"/>
            <a:ext cx="3392424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Store Size by Store Type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0A72C866-D892-F260-379D-6F8DC361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54043"/>
              </p:ext>
            </p:extLst>
          </p:nvPr>
        </p:nvGraphicFramePr>
        <p:xfrm>
          <a:off x="8261090" y="5386900"/>
          <a:ext cx="3392425" cy="777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41331">
                  <a:extLst>
                    <a:ext uri="{9D8B030D-6E8A-4147-A177-3AD203B41FA5}">
                      <a16:colId xmlns:a16="http://schemas.microsoft.com/office/drawing/2014/main" val="1749505681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3774949937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2999143868"/>
                    </a:ext>
                  </a:extLst>
                </a:gridCol>
              </a:tblGrid>
              <a:tr h="15921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#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97833"/>
                  </a:ext>
                </a:extLst>
              </a:tr>
              <a:tr h="17878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7033"/>
                  </a:ext>
                </a:extLst>
              </a:tr>
              <a:tr h="11919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313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BDDF1D-CAE5-CC62-C386-0A50A628102B}"/>
              </a:ext>
            </a:extLst>
          </p:cNvPr>
          <p:cNvCxnSpPr>
            <a:cxnSpLocks/>
          </p:cNvCxnSpPr>
          <p:nvPr/>
        </p:nvCxnSpPr>
        <p:spPr>
          <a:xfrm flipV="1">
            <a:off x="4155913" y="899739"/>
            <a:ext cx="1" cy="53996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B17C61C9-9798-743F-6A1C-DCAD2877D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94543"/>
              </p:ext>
            </p:extLst>
          </p:nvPr>
        </p:nvGraphicFramePr>
        <p:xfrm>
          <a:off x="517235" y="1512524"/>
          <a:ext cx="3399127" cy="3755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D78CDB85-9706-66AD-1C96-73A63D834627}"/>
              </a:ext>
            </a:extLst>
          </p:cNvPr>
          <p:cNvSpPr txBox="1">
            <a:spLocks/>
          </p:cNvSpPr>
          <p:nvPr/>
        </p:nvSpPr>
        <p:spPr>
          <a:xfrm>
            <a:off x="517235" y="5397412"/>
            <a:ext cx="3399126" cy="779551"/>
          </a:xfrm>
          <a:prstGeom prst="wedgeRectCallout">
            <a:avLst>
              <a:gd name="adj1" fmla="val 22944"/>
              <a:gd name="adj2" fmla="val -62571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/>
            </a:solidFill>
            <a:prstDash val="dash"/>
          </a:ln>
        </p:spPr>
        <p:txBody>
          <a:bodyPr anchor="ctr">
            <a:norm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Type A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 stores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exhibit seasonality, whereas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stores C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shows no seasonal patterns.</a:t>
            </a:r>
          </a:p>
        </p:txBody>
      </p:sp>
    </p:spTree>
    <p:extLst>
      <p:ext uri="{BB962C8B-B14F-4D97-AF65-F5344CB8AC3E}">
        <p14:creationId xmlns:p14="http://schemas.microsoft.com/office/powerpoint/2010/main" val="46661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78B34-259D-8841-167F-7083280F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4D3227-B2C7-2C43-C934-50E2C6595192}"/>
              </a:ext>
            </a:extLst>
          </p:cNvPr>
          <p:cNvSpPr/>
          <p:nvPr/>
        </p:nvSpPr>
        <p:spPr>
          <a:xfrm>
            <a:off x="10524226" y="-1"/>
            <a:ext cx="1667774" cy="278861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Modeling Summary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778EE03F-1BCE-7BDB-DAD6-9DCFE950249F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6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01D96-6639-B90E-0109-FA27A835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413B0-EFDE-6708-534F-078CC37C8C88}"/>
              </a:ext>
            </a:extLst>
          </p:cNvPr>
          <p:cNvSpPr/>
          <p:nvPr/>
        </p:nvSpPr>
        <p:spPr>
          <a:xfrm>
            <a:off x="0" y="5551057"/>
            <a:ext cx="12192000" cy="5612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Incorporating a seasonal difference of one (D=1) at the outset significantly enhanced the performance of most models.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3EB9A1F-3AE1-7FC8-B24C-6B8D5B87E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94885"/>
              </p:ext>
            </p:extLst>
          </p:nvPr>
        </p:nvGraphicFramePr>
        <p:xfrm>
          <a:off x="460088" y="1080682"/>
          <a:ext cx="11251694" cy="434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1">
                  <a:extLst>
                    <a:ext uri="{9D8B030D-6E8A-4147-A177-3AD203B41FA5}">
                      <a16:colId xmlns:a16="http://schemas.microsoft.com/office/drawing/2014/main" val="2400011874"/>
                    </a:ext>
                  </a:extLst>
                </a:gridCol>
                <a:gridCol w="1560611">
                  <a:extLst>
                    <a:ext uri="{9D8B030D-6E8A-4147-A177-3AD203B41FA5}">
                      <a16:colId xmlns:a16="http://schemas.microsoft.com/office/drawing/2014/main" val="4255651741"/>
                    </a:ext>
                  </a:extLst>
                </a:gridCol>
                <a:gridCol w="1560611">
                  <a:extLst>
                    <a:ext uri="{9D8B030D-6E8A-4147-A177-3AD203B41FA5}">
                      <a16:colId xmlns:a16="http://schemas.microsoft.com/office/drawing/2014/main" val="378926237"/>
                    </a:ext>
                  </a:extLst>
                </a:gridCol>
                <a:gridCol w="1560611">
                  <a:extLst>
                    <a:ext uri="{9D8B030D-6E8A-4147-A177-3AD203B41FA5}">
                      <a16:colId xmlns:a16="http://schemas.microsoft.com/office/drawing/2014/main" val="1377203572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1880870853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2256297196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1920582246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8642752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3752806754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314744468"/>
                    </a:ext>
                  </a:extLst>
                </a:gridCol>
              </a:tblGrid>
              <a:tr h="408913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Accessing KPIs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75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15396"/>
                  </a:ext>
                </a:extLst>
              </a:tr>
              <a:tr h="34421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Store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Model Spec.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Independent </a:t>
                      </a:r>
                    </a:p>
                    <a:p>
                      <a:pPr algn="ctr" rtl="0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 </a:t>
                      </a:r>
                      <a:r>
                        <a:rPr lang="en-US" sz="1200" b="1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11770"/>
                  </a:ext>
                </a:extLst>
              </a:tr>
              <a:tr h="461495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(0,0,0)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1,144.6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1,153.8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19,298.7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1,335,866,</a:t>
                      </a:r>
                    </a:p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328.7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36,549.5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75389"/>
                  </a:ext>
                </a:extLst>
              </a:tr>
              <a:tr h="46149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(1,0,0)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1,107.4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1,114.5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21,730.7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1,762,922,711.1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41,987.2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42883"/>
                  </a:ext>
                </a:extLst>
              </a:tr>
              <a:tr h="3763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(1,0,0)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1,332.2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5.21%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74,177.1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9,312,309,680.6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96,500.3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77342"/>
                  </a:ext>
                </a:extLst>
              </a:tr>
              <a:tr h="376358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(0,0,0)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874.1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882.35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4,773.6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91,887,920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9,585.82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27267"/>
                  </a:ext>
                </a:extLst>
              </a:tr>
              <a:tr h="3763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(0,0,0)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1,262.5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1,274.2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1.41%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14,522.38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813,792,157.29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28,527.1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69719"/>
                  </a:ext>
                </a:extLst>
              </a:tr>
              <a:tr h="376358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(3,0,3)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1,318.8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1,349.9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3.32%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36,890.3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2,093,070,161.7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45,750.1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65552"/>
                  </a:ext>
                </a:extLst>
              </a:tr>
              <a:tr h="37635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(4,0,4)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1,341.5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1,435.2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5.12%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1958.30</a:t>
                      </a:r>
                      <a:r>
                        <a:rPr lang="en-US" sz="1100" b="0" i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14,044,815.72</a:t>
                      </a:r>
                      <a:r>
                        <a:rPr lang="en-US" sz="1100" b="0" i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3,747.64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08040"/>
                  </a:ext>
                </a:extLst>
              </a:tr>
              <a:tr h="3763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(1,0,3)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1,388.7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1,401.8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3.92%</a:t>
                      </a:r>
                      <a:r>
                        <a:rPr lang="en-US" sz="1100" b="0" i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17790.91</a:t>
                      </a:r>
                      <a:r>
                        <a:rPr lang="en-US" sz="1100" b="0" i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1,278,566,366.3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35,757.05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29246"/>
                  </a:ext>
                </a:extLst>
              </a:tr>
            </a:tbl>
          </a:graphicData>
        </a:graphic>
      </p:graphicFrame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66D62FC-3ACE-F57D-85F5-A39110F84B7A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3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3739617-E48C-E668-B97B-6B051F89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6547C-8A48-C4EA-3BBF-F433204179B8}"/>
              </a:ext>
            </a:extLst>
          </p:cNvPr>
          <p:cNvSpPr txBox="1">
            <a:spLocks/>
          </p:cNvSpPr>
          <p:nvPr/>
        </p:nvSpPr>
        <p:spPr>
          <a:xfrm>
            <a:off x="362309" y="287618"/>
            <a:ext cx="11447253" cy="712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1A75CF"/>
                </a:solidFill>
                <a:latin typeface="Arial Black" panose="020B0A04020102020204" pitchFamily="34" charset="0"/>
              </a:rPr>
              <a:t>Stores 1, 11, 3, and 12 showcased the best model performance, achieving the lowest AIC and SBC scores among all stores evaluated.</a:t>
            </a:r>
          </a:p>
        </p:txBody>
      </p:sp>
    </p:spTree>
    <p:extLst>
      <p:ext uri="{BB962C8B-B14F-4D97-AF65-F5344CB8AC3E}">
        <p14:creationId xmlns:p14="http://schemas.microsoft.com/office/powerpoint/2010/main" val="231974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0D08C-2C02-6D8C-65C2-8AF0CBFB3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54E5-BC66-6E84-9727-8AAC0D02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1A75CF"/>
                </a:solidFill>
                <a:latin typeface="Arial Black" panose="020B0A04020102020204" pitchFamily="34" charset="0"/>
              </a:rPr>
              <a:t>Store 1: The given time series has seasonal component, but no trend component.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B4F8C6-19F1-BB76-96B4-65DAC8B42115}"/>
              </a:ext>
            </a:extLst>
          </p:cNvPr>
          <p:cNvSpPr/>
          <p:nvPr/>
        </p:nvSpPr>
        <p:spPr>
          <a:xfrm>
            <a:off x="10524226" y="-1"/>
            <a:ext cx="1667774" cy="278861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Store 1: Component Analysis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2C720524-3557-0E17-B140-18D26583E0DA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7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93A78-4AA1-EAFC-C56E-41D611AE2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21342-82A2-3DD9-E8C9-793430978113}"/>
              </a:ext>
            </a:extLst>
          </p:cNvPr>
          <p:cNvGrpSpPr/>
          <p:nvPr/>
        </p:nvGrpSpPr>
        <p:grpSpPr>
          <a:xfrm>
            <a:off x="335593" y="1313427"/>
            <a:ext cx="4983504" cy="3525559"/>
            <a:chOff x="533917" y="1142495"/>
            <a:chExt cx="5986956" cy="430151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475EA9-29A6-B04B-41B2-265564E25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517" y="1142495"/>
              <a:ext cx="5638356" cy="430151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8E7900-CC3D-ED76-6777-67B48C96D503}"/>
                </a:ext>
              </a:extLst>
            </p:cNvPr>
            <p:cNvSpPr/>
            <p:nvPr/>
          </p:nvSpPr>
          <p:spPr>
            <a:xfrm rot="16200000">
              <a:off x="-1371373" y="3066258"/>
              <a:ext cx="4186890" cy="376309"/>
            </a:xfrm>
            <a:prstGeom prst="rect">
              <a:avLst/>
            </a:prstGeom>
            <a:solidFill>
              <a:srgbClr val="1A75C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/>
                <a:t>Overall Time Series 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8CE416B-2D36-DAF6-D726-B5A977505A87}"/>
              </a:ext>
            </a:extLst>
          </p:cNvPr>
          <p:cNvSpPr/>
          <p:nvPr/>
        </p:nvSpPr>
        <p:spPr>
          <a:xfrm>
            <a:off x="0" y="5551057"/>
            <a:ext cx="12192000" cy="5612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Walmart sales for stores 1 peaked at point instances: one during Thanksgiving week and another during Christmas holidays.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86BFD8-0965-1947-A11A-18206C44F532}"/>
              </a:ext>
            </a:extLst>
          </p:cNvPr>
          <p:cNvGrpSpPr/>
          <p:nvPr/>
        </p:nvGrpSpPr>
        <p:grpSpPr>
          <a:xfrm>
            <a:off x="5647985" y="1087594"/>
            <a:ext cx="2750322" cy="1803888"/>
            <a:chOff x="5486881" y="1365491"/>
            <a:chExt cx="3301548" cy="222933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74AA24C-AC4D-778B-C25F-6AE98E6D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4719" y="1365491"/>
              <a:ext cx="2943710" cy="22293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DB4145-C884-8971-328C-CD5CBF09AF6E}"/>
                </a:ext>
              </a:extLst>
            </p:cNvPr>
            <p:cNvSpPr/>
            <p:nvPr/>
          </p:nvSpPr>
          <p:spPr>
            <a:xfrm rot="16200000">
              <a:off x="4581805" y="2279804"/>
              <a:ext cx="2186461" cy="376309"/>
            </a:xfrm>
            <a:prstGeom prst="rect">
              <a:avLst/>
            </a:prstGeom>
            <a:solidFill>
              <a:srgbClr val="1A75C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/>
                <a:t>Trend Component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4CEBB0-CC3B-7D99-7BFD-8F99B6176F42}"/>
              </a:ext>
            </a:extLst>
          </p:cNvPr>
          <p:cNvGrpSpPr/>
          <p:nvPr/>
        </p:nvGrpSpPr>
        <p:grpSpPr>
          <a:xfrm>
            <a:off x="5647984" y="3228101"/>
            <a:ext cx="2749095" cy="1803888"/>
            <a:chOff x="7660698" y="3170342"/>
            <a:chExt cx="3330963" cy="224636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90424E-F69E-8EC1-BE79-4BACF64E7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8535" y="3170342"/>
              <a:ext cx="2973126" cy="224636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175BEC-4E1D-35E0-2258-0954D01D575A}"/>
                </a:ext>
              </a:extLst>
            </p:cNvPr>
            <p:cNvSpPr/>
            <p:nvPr/>
          </p:nvSpPr>
          <p:spPr>
            <a:xfrm rot="16200000">
              <a:off x="6755623" y="4097753"/>
              <a:ext cx="2186460" cy="376309"/>
            </a:xfrm>
            <a:prstGeom prst="rect">
              <a:avLst/>
            </a:prstGeom>
            <a:solidFill>
              <a:srgbClr val="1A75C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/>
                <a:t>Seasonal Component </a:t>
              </a:r>
            </a:p>
          </p:txBody>
        </p:sp>
      </p:grpSp>
      <p:sp>
        <p:nvSpPr>
          <p:cNvPr id="26" name="Plus Sign 25">
            <a:extLst>
              <a:ext uri="{FF2B5EF4-FFF2-40B4-BE49-F238E27FC236}">
                <a16:creationId xmlns:a16="http://schemas.microsoft.com/office/drawing/2014/main" id="{1A5EB911-7B61-67ED-0F23-FCE04FAEB27B}"/>
              </a:ext>
            </a:extLst>
          </p:cNvPr>
          <p:cNvSpPr/>
          <p:nvPr/>
        </p:nvSpPr>
        <p:spPr>
          <a:xfrm>
            <a:off x="6997214" y="2933943"/>
            <a:ext cx="257342" cy="238741"/>
          </a:xfrm>
          <a:prstGeom prst="math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Equals 29">
            <a:extLst>
              <a:ext uri="{FF2B5EF4-FFF2-40B4-BE49-F238E27FC236}">
                <a16:creationId xmlns:a16="http://schemas.microsoft.com/office/drawing/2014/main" id="{8A55146E-62FA-63E5-F67E-60EC951D20CE}"/>
              </a:ext>
            </a:extLst>
          </p:cNvPr>
          <p:cNvSpPr/>
          <p:nvPr/>
        </p:nvSpPr>
        <p:spPr>
          <a:xfrm>
            <a:off x="5320394" y="2946898"/>
            <a:ext cx="210312" cy="210312"/>
          </a:xfrm>
          <a:prstGeom prst="mathEqual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1A540-9CAC-0DEA-F841-FD6A0224B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0202" y="1064185"/>
            <a:ext cx="3314678" cy="194193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1F1B95-552C-12A3-3015-859F871F65AE}"/>
              </a:ext>
            </a:extLst>
          </p:cNvPr>
          <p:cNvCxnSpPr>
            <a:cxnSpLocks/>
          </p:cNvCxnSpPr>
          <p:nvPr/>
        </p:nvCxnSpPr>
        <p:spPr>
          <a:xfrm flipV="1">
            <a:off x="8507918" y="815794"/>
            <a:ext cx="1" cy="457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C4524B3-3D0B-4CCC-DB80-768DE5D39B02}"/>
              </a:ext>
            </a:extLst>
          </p:cNvPr>
          <p:cNvSpPr txBox="1">
            <a:spLocks/>
          </p:cNvSpPr>
          <p:nvPr/>
        </p:nvSpPr>
        <p:spPr>
          <a:xfrm>
            <a:off x="8640927" y="3101794"/>
            <a:ext cx="3168633" cy="1623991"/>
          </a:xfrm>
          <a:prstGeom prst="wedgeRectCallout">
            <a:avLst>
              <a:gd name="adj1" fmla="val 22944"/>
              <a:gd name="adj2" fmla="val -62571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/>
            </a:solidFill>
            <a:prstDash val="dash"/>
          </a:ln>
        </p:spPr>
        <p:txBody>
          <a:bodyPr anchor="ctr">
            <a:norm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nder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the 'Trend’ and “Single Mean type”, the p-values for both Rho and Tau are less than </a:t>
            </a: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0.05 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at all lag lengths. This suggests that once a trend is accounted for, the time series is </a:t>
            </a: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stationary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E77D396-5C2B-4860-C3EE-7F027BD2437B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7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2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09634-122B-2239-96C8-C4D008B96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A015-AA92-9BF7-9338-B7543613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1A75CF"/>
                </a:solidFill>
                <a:latin typeface="Arial Black" panose="020B0A04020102020204" pitchFamily="34" charset="0"/>
              </a:rPr>
              <a:t>ARIMA Model: For Store 1, model performance peaked with Seasonal differencing order (D) = 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5742B-FE19-94EC-8BF1-ECBDA76C5070}"/>
              </a:ext>
            </a:extLst>
          </p:cNvPr>
          <p:cNvSpPr/>
          <p:nvPr/>
        </p:nvSpPr>
        <p:spPr>
          <a:xfrm>
            <a:off x="10524226" y="-1"/>
            <a:ext cx="1667774" cy="278861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Store 1: ARIMA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5B0BBD70-EE9D-E432-046B-8065476D5E94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8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EE636-D0A0-EDCB-DB22-7B858921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595393-5DCD-EAA0-B1E1-AAFBE52F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2" y="1155956"/>
            <a:ext cx="4962840" cy="37749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55A1A8-5375-41EC-57A6-18F087284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361" y="1137482"/>
            <a:ext cx="5072824" cy="3840480"/>
          </a:xfrm>
          <a:prstGeom prst="rect">
            <a:avLst/>
          </a:prstGeom>
        </p:spPr>
      </p:pic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E7B7E14F-A47B-A1AC-1D94-1F6C5A35AF6B}"/>
              </a:ext>
            </a:extLst>
          </p:cNvPr>
          <p:cNvSpPr/>
          <p:nvPr/>
        </p:nvSpPr>
        <p:spPr>
          <a:xfrm>
            <a:off x="5710605" y="1165192"/>
            <a:ext cx="881621" cy="3765690"/>
          </a:xfrm>
          <a:prstGeom prst="rightArrow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 (0, 0, 0) (0, 1, 0)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A162D44-45B0-3CD5-D135-C7A1701D8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80937"/>
              </p:ext>
            </p:extLst>
          </p:nvPr>
        </p:nvGraphicFramePr>
        <p:xfrm>
          <a:off x="537815" y="5262867"/>
          <a:ext cx="11116371" cy="80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053">
                  <a:extLst>
                    <a:ext uri="{9D8B030D-6E8A-4147-A177-3AD203B41FA5}">
                      <a16:colId xmlns:a16="http://schemas.microsoft.com/office/drawing/2014/main" val="2274061685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3604230247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3218438268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294157378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730277972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3559198549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564381093"/>
                    </a:ext>
                  </a:extLst>
                </a:gridCol>
              </a:tblGrid>
              <a:tr h="34421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Metric: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AIC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SBC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RMSE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16437"/>
                  </a:ext>
                </a:extLst>
              </a:tr>
              <a:tr h="46149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n-lt"/>
                        </a:rPr>
                        <a:t>Value: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1,293.4</a:t>
                      </a:r>
                      <a:endParaRPr 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1,295.3</a:t>
                      </a:r>
                      <a:endParaRPr 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effectLst/>
                          <a:latin typeface="+mn-lt"/>
                        </a:rPr>
                        <a:t>1.50%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effectLst/>
                          <a:latin typeface="+mn-lt"/>
                        </a:rPr>
                        <a:t>23,712.15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effectLst/>
                          <a:latin typeface="+mn-lt"/>
                        </a:rPr>
                        <a:t>1,785,525,236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effectLst/>
                          <a:latin typeface="+mn-lt"/>
                        </a:rPr>
                        <a:t>42,255.48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27386"/>
                  </a:ext>
                </a:extLst>
              </a:tr>
            </a:tbl>
          </a:graphicData>
        </a:graphic>
      </p:graphicFrame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F346A24F-2CFD-162B-CF1C-84F6B974056D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5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6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C0497-FFB2-CE40-CC40-84B4864C3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72C0-1BDA-3B77-886D-1EB49FC7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1A75CF"/>
                </a:solidFill>
                <a:latin typeface="Arial Black" panose="020B0A04020102020204" pitchFamily="34" charset="0"/>
              </a:rPr>
              <a:t>ARIMAX Model: The lagged cross-correlation indicates a potential delayed impact of Promotion1 on Weekly Sales, peaking at a lag = 6.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652CA-B596-87E6-5D0C-276003BD5474}"/>
              </a:ext>
            </a:extLst>
          </p:cNvPr>
          <p:cNvSpPr/>
          <p:nvPr/>
        </p:nvSpPr>
        <p:spPr>
          <a:xfrm>
            <a:off x="10524226" y="-1"/>
            <a:ext cx="1667774" cy="278861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Store 1: ARIMAX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6155E2FB-C30A-8EF3-CA20-031D09E6606C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9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EEE80-EB48-1FF9-511E-99757C0D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A95C3FD-1D76-5C41-F1E6-000E77959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42228"/>
              </p:ext>
            </p:extLst>
          </p:nvPr>
        </p:nvGraphicFramePr>
        <p:xfrm>
          <a:off x="413049" y="1342395"/>
          <a:ext cx="3388158" cy="48345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129386">
                  <a:extLst>
                    <a:ext uri="{9D8B030D-6E8A-4147-A177-3AD203B41FA5}">
                      <a16:colId xmlns:a16="http://schemas.microsoft.com/office/drawing/2014/main" val="1692225364"/>
                    </a:ext>
                  </a:extLst>
                </a:gridCol>
                <a:gridCol w="1129386">
                  <a:extLst>
                    <a:ext uri="{9D8B030D-6E8A-4147-A177-3AD203B41FA5}">
                      <a16:colId xmlns:a16="http://schemas.microsoft.com/office/drawing/2014/main" val="1326618432"/>
                    </a:ext>
                  </a:extLst>
                </a:gridCol>
                <a:gridCol w="1129386">
                  <a:extLst>
                    <a:ext uri="{9D8B030D-6E8A-4147-A177-3AD203B41FA5}">
                      <a16:colId xmlns:a16="http://schemas.microsoft.com/office/drawing/2014/main" val="746482297"/>
                    </a:ext>
                  </a:extLst>
                </a:gridCol>
              </a:tblGrid>
              <a:tr h="402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Variable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 Correlation with Sales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Prewhitining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Lag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22652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IsHoliday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Okay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a time series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173087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49481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277183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Price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20819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at 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086683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at 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30989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at 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89187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at 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34127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2719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69024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Unemployment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1720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990B12B-AA6D-855B-B0D9-52225C250C2C}"/>
              </a:ext>
            </a:extLst>
          </p:cNvPr>
          <p:cNvSpPr txBox="1"/>
          <p:nvPr/>
        </p:nvSpPr>
        <p:spPr>
          <a:xfrm>
            <a:off x="336401" y="939347"/>
            <a:ext cx="3633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Cross Correlation Analysis: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utoShape 2" descr="Uploaded image">
            <a:extLst>
              <a:ext uri="{FF2B5EF4-FFF2-40B4-BE49-F238E27FC236}">
                <a16:creationId xmlns:a16="http://schemas.microsoft.com/office/drawing/2014/main" id="{14F56B92-DE19-C80E-672B-1B4AC6AF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73867" y="32555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DFEA2-93C2-D445-FF80-BDB09A48B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1"/>
          <a:stretch/>
        </p:blipFill>
        <p:spPr>
          <a:xfrm>
            <a:off x="8347772" y="1334925"/>
            <a:ext cx="3461790" cy="2550232"/>
          </a:xfrm>
          <a:prstGeom prst="rect">
            <a:avLst/>
          </a:prstGeom>
        </p:spPr>
      </p:pic>
      <p:sp>
        <p:nvSpPr>
          <p:cNvPr id="10" name="AutoShape 8" descr="Uploaded image">
            <a:extLst>
              <a:ext uri="{FF2B5EF4-FFF2-40B4-BE49-F238E27FC236}">
                <a16:creationId xmlns:a16="http://schemas.microsoft.com/office/drawing/2014/main" id="{06537B8A-9CCB-E589-535E-7EE226AD79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26267" y="34079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C44061-641F-0B7D-76D2-C55BC9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885" y="1334925"/>
            <a:ext cx="3383280" cy="2580415"/>
          </a:xfrm>
          <a:prstGeom prst="rect">
            <a:avLst/>
          </a:prstGeom>
        </p:spPr>
      </p:pic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B8A3BF6-6E7E-568F-A86D-657CD6033067}"/>
              </a:ext>
            </a:extLst>
          </p:cNvPr>
          <p:cNvSpPr/>
          <p:nvPr/>
        </p:nvSpPr>
        <p:spPr>
          <a:xfrm>
            <a:off x="7891737" y="1350016"/>
            <a:ext cx="474507" cy="2550232"/>
          </a:xfrm>
          <a:prstGeom prst="right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Prewhitening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448AC-6AC9-7235-9705-C994967CE235}"/>
              </a:ext>
            </a:extLst>
          </p:cNvPr>
          <p:cNvSpPr txBox="1"/>
          <p:nvPr/>
        </p:nvSpPr>
        <p:spPr>
          <a:xfrm>
            <a:off x="4240143" y="970178"/>
            <a:ext cx="3633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Step 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 Prewhitening (Example: Promotion1)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04A8E2-B30E-623B-783F-4D203BC27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99" y="4494594"/>
            <a:ext cx="6858752" cy="17414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8F162D-2FFD-FB4B-E762-FC3D4D0B41CE}"/>
              </a:ext>
            </a:extLst>
          </p:cNvPr>
          <p:cNvSpPr txBox="1"/>
          <p:nvPr/>
        </p:nvSpPr>
        <p:spPr>
          <a:xfrm>
            <a:off x="4286322" y="4107727"/>
            <a:ext cx="4098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Step 2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 Adjusting the lag effect in the modeling code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3D5C4CF-2391-B3A0-F46A-C9F9840D678D}"/>
              </a:ext>
            </a:extLst>
          </p:cNvPr>
          <p:cNvSpPr txBox="1">
            <a:spLocks/>
          </p:cNvSpPr>
          <p:nvPr/>
        </p:nvSpPr>
        <p:spPr>
          <a:xfrm>
            <a:off x="10938163" y="1766582"/>
            <a:ext cx="689443" cy="400339"/>
          </a:xfrm>
          <a:prstGeom prst="wedgeRectCallout">
            <a:avLst>
              <a:gd name="adj1" fmla="val -73514"/>
              <a:gd name="adj2" fmla="val 7816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/>
            </a:solidFill>
            <a:prstDash val="dash"/>
          </a:ln>
        </p:spPr>
        <p:txBody>
          <a:bodyPr anchor="ctr">
            <a:norm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Lag of 6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7BBD17-50E8-35FC-B667-A4D45631DFC5}"/>
              </a:ext>
            </a:extLst>
          </p:cNvPr>
          <p:cNvCxnSpPr>
            <a:cxnSpLocks/>
          </p:cNvCxnSpPr>
          <p:nvPr/>
        </p:nvCxnSpPr>
        <p:spPr>
          <a:xfrm flipV="1">
            <a:off x="4074079" y="970178"/>
            <a:ext cx="1" cy="5314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4C958C1-FE4E-AE8A-69E6-155FE76BCF9D}"/>
              </a:ext>
            </a:extLst>
          </p:cNvPr>
          <p:cNvSpPr/>
          <p:nvPr/>
        </p:nvSpPr>
        <p:spPr>
          <a:xfrm>
            <a:off x="4688326" y="5059911"/>
            <a:ext cx="6412344" cy="3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FE052F7E-A497-7BB8-D49A-898F96F8E2D6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6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53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17015</TotalTime>
  <Words>1398</Words>
  <Application>Microsoft Office PowerPoint</Application>
  <PresentationFormat>Widescreen</PresentationFormat>
  <Paragraphs>418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Söhne</vt:lpstr>
      <vt:lpstr>Times New Roman</vt:lpstr>
      <vt:lpstr>Wingdings</vt:lpstr>
      <vt:lpstr>Custom Design</vt:lpstr>
      <vt:lpstr>PowerPoint Presentation</vt:lpstr>
      <vt:lpstr>Objective of the Analysis</vt:lpstr>
      <vt:lpstr>Executive Summary</vt:lpstr>
      <vt:lpstr> </vt:lpstr>
      <vt:lpstr> </vt:lpstr>
      <vt:lpstr> </vt:lpstr>
      <vt:lpstr>Store 1: The given time series has seasonal component, but no trend component. </vt:lpstr>
      <vt:lpstr>ARIMA Model: For Store 1, model performance peaked with Seasonal differencing order (D) = 1. </vt:lpstr>
      <vt:lpstr>ARIMAX Model: The lagged cross-correlation indicates a potential delayed impact of Promotion1 on Weekly Sales, peaking at a lag = 6.</vt:lpstr>
      <vt:lpstr>ARIMAX Model: Most of the predicted value of the given model falls under the 95% confidence interval.</vt:lpstr>
      <vt:lpstr>Highest sales (12W) is forecasted for Store 1 while lowest is forecasted for store 3.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Sakleshpur Dharmashekar</dc:creator>
  <cp:lastModifiedBy>Poka, Venkata Durga Prasad</cp:lastModifiedBy>
  <cp:revision>41</cp:revision>
  <dcterms:created xsi:type="dcterms:W3CDTF">2023-11-23T18:52:31Z</dcterms:created>
  <dcterms:modified xsi:type="dcterms:W3CDTF">2024-03-09T19:20:50Z</dcterms:modified>
</cp:coreProperties>
</file>