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7" r:id="rId3"/>
    <p:sldId id="270" r:id="rId4"/>
    <p:sldId id="268" r:id="rId5"/>
    <p:sldId id="260" r:id="rId6"/>
    <p:sldId id="259" r:id="rId7"/>
    <p:sldId id="271" r:id="rId8"/>
    <p:sldId id="275" r:id="rId9"/>
    <p:sldId id="258" r:id="rId10"/>
    <p:sldId id="274" r:id="rId11"/>
    <p:sldId id="278" r:id="rId12"/>
    <p:sldId id="261" r:id="rId13"/>
    <p:sldId id="280" r:id="rId14"/>
    <p:sldId id="281" r:id="rId15"/>
    <p:sldId id="262" r:id="rId16"/>
    <p:sldId id="265" r:id="rId17"/>
    <p:sldId id="279" r:id="rId18"/>
    <p:sldId id="263" r:id="rId19"/>
    <p:sldId id="272" r:id="rId20"/>
    <p:sldId id="273" r:id="rId21"/>
    <p:sldId id="277" r:id="rId22"/>
    <p:sldId id="266" r:id="rId23"/>
    <p:sldId id="269"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4B8DC-1C54-2D78-DE2E-5457890D574A}" v="11" dt="2024-12-04T21:33:09.678"/>
    <p1510:client id="{2E268B83-BDA2-F124-947E-D8FDD48AC92A}" v="335" dt="2024-12-04T04:20:16.978"/>
    <p1510:client id="{3A5F74B0-B1A5-B476-E609-1F882EA07D84}" v="923" dt="2024-12-04T21:19:15.176"/>
    <p1510:client id="{4D0E65F0-5C2E-D76B-4605-CC33D774FDDA}" v="11" dt="2024-12-04T21:01:09.840"/>
    <p1510:client id="{98AE454A-2F54-34A4-23B0-05E88814DBF5}" v="1" dt="2024-12-04T15:57:33.459"/>
    <p1510:client id="{9C47C7A3-DA2C-4B17-9168-461B2156F13E}" v="262" dt="2024-12-04T07:43:53.805"/>
    <p1510:client id="{B0BF043C-0C66-0138-0314-4D8FF64A70BC}" v="231" dt="2024-12-03T16:53:18.695"/>
    <p1510:client id="{C2535359-578D-B0B1-2334-DBF5BFB61BBD}" v="45" dt="2024-12-04T16:01:51.496"/>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7BD3D1-4EE7-4D07-8711-B161A9B0CEC7}" type="doc">
      <dgm:prSet loTypeId="urn:microsoft.com/office/officeart/2005/8/layout/list1" loCatId="list" qsTypeId="urn:microsoft.com/office/officeart/2005/8/quickstyle/simple1" qsCatId="simple" csTypeId="urn:microsoft.com/office/officeart/2005/8/colors/accent1_4" csCatId="accent1" phldr="1"/>
      <dgm:spPr/>
      <dgm:t>
        <a:bodyPr/>
        <a:lstStyle/>
        <a:p>
          <a:endParaRPr lang="en-US"/>
        </a:p>
      </dgm:t>
    </dgm:pt>
    <dgm:pt modelId="{9ED1A597-8EE6-4828-B762-304399F59227}">
      <dgm:prSet/>
      <dgm:spPr/>
      <dgm:t>
        <a:bodyPr/>
        <a:lstStyle/>
        <a:p>
          <a:r>
            <a:rPr lang="en-US"/>
            <a:t>Project Overview </a:t>
          </a:r>
        </a:p>
      </dgm:t>
    </dgm:pt>
    <dgm:pt modelId="{219E19B1-26B0-46A1-8D10-022524005C6A}" type="parTrans" cxnId="{F8E77EA7-6301-4521-9AA4-05103BB3B8D4}">
      <dgm:prSet/>
      <dgm:spPr/>
      <dgm:t>
        <a:bodyPr/>
        <a:lstStyle/>
        <a:p>
          <a:endParaRPr lang="en-US"/>
        </a:p>
      </dgm:t>
    </dgm:pt>
    <dgm:pt modelId="{B17C01A8-0A82-43B1-AE1F-B8564E7AAA7F}" type="sibTrans" cxnId="{F8E77EA7-6301-4521-9AA4-05103BB3B8D4}">
      <dgm:prSet/>
      <dgm:spPr/>
      <dgm:t>
        <a:bodyPr/>
        <a:lstStyle/>
        <a:p>
          <a:endParaRPr lang="en-US"/>
        </a:p>
      </dgm:t>
    </dgm:pt>
    <dgm:pt modelId="{11015746-9470-4CB9-A4E8-90F52C4855BD}">
      <dgm:prSet/>
      <dgm:spPr/>
      <dgm:t>
        <a:bodyPr/>
        <a:lstStyle/>
        <a:p>
          <a:r>
            <a:rPr lang="en-US"/>
            <a:t>Project Statement </a:t>
          </a:r>
        </a:p>
      </dgm:t>
    </dgm:pt>
    <dgm:pt modelId="{7501023A-7ECC-4343-B87F-3833272CBA23}" type="parTrans" cxnId="{1B1B369D-4659-485C-B1D1-418E5BD6FE2C}">
      <dgm:prSet/>
      <dgm:spPr/>
      <dgm:t>
        <a:bodyPr/>
        <a:lstStyle/>
        <a:p>
          <a:endParaRPr lang="en-US"/>
        </a:p>
      </dgm:t>
    </dgm:pt>
    <dgm:pt modelId="{5FAAE893-1BE9-4787-8D5A-2FED015BAC6C}" type="sibTrans" cxnId="{1B1B369D-4659-485C-B1D1-418E5BD6FE2C}">
      <dgm:prSet/>
      <dgm:spPr/>
      <dgm:t>
        <a:bodyPr/>
        <a:lstStyle/>
        <a:p>
          <a:endParaRPr lang="en-US"/>
        </a:p>
      </dgm:t>
    </dgm:pt>
    <dgm:pt modelId="{607045A2-B346-42FB-85CD-7140BD8E0C3F}">
      <dgm:prSet/>
      <dgm:spPr/>
      <dgm:t>
        <a:bodyPr/>
        <a:lstStyle/>
        <a:p>
          <a:r>
            <a:rPr lang="en-US"/>
            <a:t>DMAIC Process</a:t>
          </a:r>
        </a:p>
      </dgm:t>
    </dgm:pt>
    <dgm:pt modelId="{0C906B29-3A9B-4BF5-AC64-0109457AAF85}" type="parTrans" cxnId="{A142D346-97FA-471D-A326-171B6B14E8B7}">
      <dgm:prSet/>
      <dgm:spPr/>
      <dgm:t>
        <a:bodyPr/>
        <a:lstStyle/>
        <a:p>
          <a:endParaRPr lang="en-US"/>
        </a:p>
      </dgm:t>
    </dgm:pt>
    <dgm:pt modelId="{80968B7D-9BD9-4FC2-A76F-A715858C623B}" type="sibTrans" cxnId="{A142D346-97FA-471D-A326-171B6B14E8B7}">
      <dgm:prSet/>
      <dgm:spPr/>
      <dgm:t>
        <a:bodyPr/>
        <a:lstStyle/>
        <a:p>
          <a:endParaRPr lang="en-US"/>
        </a:p>
      </dgm:t>
    </dgm:pt>
    <dgm:pt modelId="{D9BBFF23-1B8F-4452-8343-4483188FE5C2}">
      <dgm:prSet/>
      <dgm:spPr/>
      <dgm:t>
        <a:bodyPr/>
        <a:lstStyle/>
        <a:p>
          <a:r>
            <a:rPr lang="en-US"/>
            <a:t>Literary Review</a:t>
          </a:r>
        </a:p>
      </dgm:t>
    </dgm:pt>
    <dgm:pt modelId="{80802B36-7E91-4091-B156-8D71EFFAC574}" type="parTrans" cxnId="{7C6378B6-1E3F-43D4-9C37-3CB3D7ECF0F9}">
      <dgm:prSet/>
      <dgm:spPr/>
      <dgm:t>
        <a:bodyPr/>
        <a:lstStyle/>
        <a:p>
          <a:endParaRPr lang="en-US"/>
        </a:p>
      </dgm:t>
    </dgm:pt>
    <dgm:pt modelId="{87C77940-1B40-4AC7-8CB7-702FC732AC96}" type="sibTrans" cxnId="{7C6378B6-1E3F-43D4-9C37-3CB3D7ECF0F9}">
      <dgm:prSet/>
      <dgm:spPr/>
      <dgm:t>
        <a:bodyPr/>
        <a:lstStyle/>
        <a:p>
          <a:endParaRPr lang="en-US"/>
        </a:p>
      </dgm:t>
    </dgm:pt>
    <dgm:pt modelId="{A2591787-D15A-4EB1-818D-CDAADC0092D9}">
      <dgm:prSet/>
      <dgm:spPr/>
      <dgm:t>
        <a:bodyPr/>
        <a:lstStyle/>
        <a:p>
          <a:r>
            <a:rPr lang="en-US"/>
            <a:t>Conclusion</a:t>
          </a:r>
        </a:p>
      </dgm:t>
    </dgm:pt>
    <dgm:pt modelId="{C64FAA5A-8D76-4DFA-80BF-B2BF3DF90A9B}" type="parTrans" cxnId="{3CC4BB8A-CD52-400E-8766-72F44458E330}">
      <dgm:prSet/>
      <dgm:spPr/>
      <dgm:t>
        <a:bodyPr/>
        <a:lstStyle/>
        <a:p>
          <a:endParaRPr lang="en-US"/>
        </a:p>
      </dgm:t>
    </dgm:pt>
    <dgm:pt modelId="{95585480-D613-45A1-9F7B-BC5539625756}" type="sibTrans" cxnId="{3CC4BB8A-CD52-400E-8766-72F44458E330}">
      <dgm:prSet/>
      <dgm:spPr/>
      <dgm:t>
        <a:bodyPr/>
        <a:lstStyle/>
        <a:p>
          <a:endParaRPr lang="en-US"/>
        </a:p>
      </dgm:t>
    </dgm:pt>
    <dgm:pt modelId="{2B61A0E2-C7DF-4E98-8898-D1F1570D3997}">
      <dgm:prSet phldr="0"/>
      <dgm:spPr/>
      <dgm:t>
        <a:bodyPr/>
        <a:lstStyle/>
        <a:p>
          <a:pPr rtl="0"/>
          <a:r>
            <a:rPr lang="en-US">
              <a:latin typeface="Aptos Display" panose="020F0302020204030204"/>
            </a:rPr>
            <a:t>Team Roles</a:t>
          </a:r>
        </a:p>
      </dgm:t>
    </dgm:pt>
    <dgm:pt modelId="{EADDB064-47A7-4B7F-B04A-240E420C22BE}" type="parTrans" cxnId="{569238DB-F5AF-4D3C-AE93-F7654F5BBD45}">
      <dgm:prSet/>
      <dgm:spPr/>
    </dgm:pt>
    <dgm:pt modelId="{B31A13B9-4E49-4312-BDC1-A4782862B4D1}" type="sibTrans" cxnId="{569238DB-F5AF-4D3C-AE93-F7654F5BBD45}">
      <dgm:prSet/>
      <dgm:spPr/>
    </dgm:pt>
    <dgm:pt modelId="{34A9A65F-F2F0-41A6-899E-B1AAF67FB7EA}" type="pres">
      <dgm:prSet presAssocID="{F77BD3D1-4EE7-4D07-8711-B161A9B0CEC7}" presName="linear" presStyleCnt="0">
        <dgm:presLayoutVars>
          <dgm:dir/>
          <dgm:animLvl val="lvl"/>
          <dgm:resizeHandles val="exact"/>
        </dgm:presLayoutVars>
      </dgm:prSet>
      <dgm:spPr/>
    </dgm:pt>
    <dgm:pt modelId="{08A46CFB-C9ED-4E34-BE05-30DAB493DDA4}" type="pres">
      <dgm:prSet presAssocID="{2B61A0E2-C7DF-4E98-8898-D1F1570D3997}" presName="parentLin" presStyleCnt="0"/>
      <dgm:spPr/>
    </dgm:pt>
    <dgm:pt modelId="{B5275A42-90D4-4C89-A5BF-8B342B505507}" type="pres">
      <dgm:prSet presAssocID="{2B61A0E2-C7DF-4E98-8898-D1F1570D3997}" presName="parentLeftMargin" presStyleLbl="node1" presStyleIdx="0" presStyleCnt="6"/>
      <dgm:spPr/>
    </dgm:pt>
    <dgm:pt modelId="{6D9B90EA-4B94-4334-BA79-653F541DF79B}" type="pres">
      <dgm:prSet presAssocID="{2B61A0E2-C7DF-4E98-8898-D1F1570D3997}" presName="parentText" presStyleLbl="node1" presStyleIdx="0" presStyleCnt="6">
        <dgm:presLayoutVars>
          <dgm:chMax val="0"/>
          <dgm:bulletEnabled val="1"/>
        </dgm:presLayoutVars>
      </dgm:prSet>
      <dgm:spPr/>
    </dgm:pt>
    <dgm:pt modelId="{EF92EC86-F96E-4829-8D13-E5A0F0181872}" type="pres">
      <dgm:prSet presAssocID="{2B61A0E2-C7DF-4E98-8898-D1F1570D3997}" presName="negativeSpace" presStyleCnt="0"/>
      <dgm:spPr/>
    </dgm:pt>
    <dgm:pt modelId="{BE74A392-C796-4BBD-BD0D-58CB0649D084}" type="pres">
      <dgm:prSet presAssocID="{2B61A0E2-C7DF-4E98-8898-D1F1570D3997}" presName="childText" presStyleLbl="conFgAcc1" presStyleIdx="0" presStyleCnt="6">
        <dgm:presLayoutVars>
          <dgm:bulletEnabled val="1"/>
        </dgm:presLayoutVars>
      </dgm:prSet>
      <dgm:spPr/>
    </dgm:pt>
    <dgm:pt modelId="{E6E0A702-F495-477A-AEC2-553A6AAA0E58}" type="pres">
      <dgm:prSet presAssocID="{B31A13B9-4E49-4312-BDC1-A4782862B4D1}" presName="spaceBetweenRectangles" presStyleCnt="0"/>
      <dgm:spPr/>
    </dgm:pt>
    <dgm:pt modelId="{A0F0AB7E-9F51-421B-987D-64A30706B668}" type="pres">
      <dgm:prSet presAssocID="{9ED1A597-8EE6-4828-B762-304399F59227}" presName="parentLin" presStyleCnt="0"/>
      <dgm:spPr/>
    </dgm:pt>
    <dgm:pt modelId="{DF864446-6156-4976-8EEC-09F52903A159}" type="pres">
      <dgm:prSet presAssocID="{9ED1A597-8EE6-4828-B762-304399F59227}" presName="parentLeftMargin" presStyleLbl="node1" presStyleIdx="0" presStyleCnt="6"/>
      <dgm:spPr/>
    </dgm:pt>
    <dgm:pt modelId="{51E1007C-5EB5-4DB1-8095-FB924B6C6352}" type="pres">
      <dgm:prSet presAssocID="{9ED1A597-8EE6-4828-B762-304399F59227}" presName="parentText" presStyleLbl="node1" presStyleIdx="1" presStyleCnt="6">
        <dgm:presLayoutVars>
          <dgm:chMax val="0"/>
          <dgm:bulletEnabled val="1"/>
        </dgm:presLayoutVars>
      </dgm:prSet>
      <dgm:spPr/>
    </dgm:pt>
    <dgm:pt modelId="{9E531380-606B-465B-99B4-8DAF6639F023}" type="pres">
      <dgm:prSet presAssocID="{9ED1A597-8EE6-4828-B762-304399F59227}" presName="negativeSpace" presStyleCnt="0"/>
      <dgm:spPr/>
    </dgm:pt>
    <dgm:pt modelId="{61930455-5160-4321-8DF9-487CA0DFBA4C}" type="pres">
      <dgm:prSet presAssocID="{9ED1A597-8EE6-4828-B762-304399F59227}" presName="childText" presStyleLbl="conFgAcc1" presStyleIdx="1" presStyleCnt="6">
        <dgm:presLayoutVars>
          <dgm:bulletEnabled val="1"/>
        </dgm:presLayoutVars>
      </dgm:prSet>
      <dgm:spPr/>
    </dgm:pt>
    <dgm:pt modelId="{2F3664C1-F3F1-4B8A-BA10-7030A6328C2D}" type="pres">
      <dgm:prSet presAssocID="{B17C01A8-0A82-43B1-AE1F-B8564E7AAA7F}" presName="spaceBetweenRectangles" presStyleCnt="0"/>
      <dgm:spPr/>
    </dgm:pt>
    <dgm:pt modelId="{F1B9FC89-52BD-41F3-8747-9CA4B3A591CB}" type="pres">
      <dgm:prSet presAssocID="{11015746-9470-4CB9-A4E8-90F52C4855BD}" presName="parentLin" presStyleCnt="0"/>
      <dgm:spPr/>
    </dgm:pt>
    <dgm:pt modelId="{557AFE14-AA61-4C01-99FD-F8783BE1AE48}" type="pres">
      <dgm:prSet presAssocID="{11015746-9470-4CB9-A4E8-90F52C4855BD}" presName="parentLeftMargin" presStyleLbl="node1" presStyleIdx="1" presStyleCnt="6"/>
      <dgm:spPr/>
    </dgm:pt>
    <dgm:pt modelId="{DDC7B857-483C-4487-B7A0-39950466D7E4}" type="pres">
      <dgm:prSet presAssocID="{11015746-9470-4CB9-A4E8-90F52C4855BD}" presName="parentText" presStyleLbl="node1" presStyleIdx="2" presStyleCnt="6">
        <dgm:presLayoutVars>
          <dgm:chMax val="0"/>
          <dgm:bulletEnabled val="1"/>
        </dgm:presLayoutVars>
      </dgm:prSet>
      <dgm:spPr/>
    </dgm:pt>
    <dgm:pt modelId="{AF5C5436-9A58-4DE7-8537-7B06CB15F66D}" type="pres">
      <dgm:prSet presAssocID="{11015746-9470-4CB9-A4E8-90F52C4855BD}" presName="negativeSpace" presStyleCnt="0"/>
      <dgm:spPr/>
    </dgm:pt>
    <dgm:pt modelId="{8C18FD6E-28FB-4656-84D4-16FB16E009A7}" type="pres">
      <dgm:prSet presAssocID="{11015746-9470-4CB9-A4E8-90F52C4855BD}" presName="childText" presStyleLbl="conFgAcc1" presStyleIdx="2" presStyleCnt="6">
        <dgm:presLayoutVars>
          <dgm:bulletEnabled val="1"/>
        </dgm:presLayoutVars>
      </dgm:prSet>
      <dgm:spPr/>
    </dgm:pt>
    <dgm:pt modelId="{69853333-7002-4AE6-B6FE-82F8DF004007}" type="pres">
      <dgm:prSet presAssocID="{5FAAE893-1BE9-4787-8D5A-2FED015BAC6C}" presName="spaceBetweenRectangles" presStyleCnt="0"/>
      <dgm:spPr/>
    </dgm:pt>
    <dgm:pt modelId="{A98477A6-B898-4F44-85B7-43D123435D71}" type="pres">
      <dgm:prSet presAssocID="{607045A2-B346-42FB-85CD-7140BD8E0C3F}" presName="parentLin" presStyleCnt="0"/>
      <dgm:spPr/>
    </dgm:pt>
    <dgm:pt modelId="{750880FB-432F-48D1-A1F4-859B07C50F74}" type="pres">
      <dgm:prSet presAssocID="{607045A2-B346-42FB-85CD-7140BD8E0C3F}" presName="parentLeftMargin" presStyleLbl="node1" presStyleIdx="2" presStyleCnt="6"/>
      <dgm:spPr/>
    </dgm:pt>
    <dgm:pt modelId="{6A02C83B-05A1-40D8-9D21-5501D66DA36C}" type="pres">
      <dgm:prSet presAssocID="{607045A2-B346-42FB-85CD-7140BD8E0C3F}" presName="parentText" presStyleLbl="node1" presStyleIdx="3" presStyleCnt="6">
        <dgm:presLayoutVars>
          <dgm:chMax val="0"/>
          <dgm:bulletEnabled val="1"/>
        </dgm:presLayoutVars>
      </dgm:prSet>
      <dgm:spPr/>
    </dgm:pt>
    <dgm:pt modelId="{A3EFDE1B-3963-4020-947D-C1721752E13E}" type="pres">
      <dgm:prSet presAssocID="{607045A2-B346-42FB-85CD-7140BD8E0C3F}" presName="negativeSpace" presStyleCnt="0"/>
      <dgm:spPr/>
    </dgm:pt>
    <dgm:pt modelId="{8578ADEF-8403-4830-80E4-C61C1941213B}" type="pres">
      <dgm:prSet presAssocID="{607045A2-B346-42FB-85CD-7140BD8E0C3F}" presName="childText" presStyleLbl="conFgAcc1" presStyleIdx="3" presStyleCnt="6">
        <dgm:presLayoutVars>
          <dgm:bulletEnabled val="1"/>
        </dgm:presLayoutVars>
      </dgm:prSet>
      <dgm:spPr/>
    </dgm:pt>
    <dgm:pt modelId="{940D3828-6BF8-4F89-ACF0-0A15E0C25264}" type="pres">
      <dgm:prSet presAssocID="{80968B7D-9BD9-4FC2-A76F-A715858C623B}" presName="spaceBetweenRectangles" presStyleCnt="0"/>
      <dgm:spPr/>
    </dgm:pt>
    <dgm:pt modelId="{2B3DC7A0-A050-46D8-A3CA-87E9507632DF}" type="pres">
      <dgm:prSet presAssocID="{D9BBFF23-1B8F-4452-8343-4483188FE5C2}" presName="parentLin" presStyleCnt="0"/>
      <dgm:spPr/>
    </dgm:pt>
    <dgm:pt modelId="{67F0F902-7FC5-4B71-9B91-160997ADDB24}" type="pres">
      <dgm:prSet presAssocID="{D9BBFF23-1B8F-4452-8343-4483188FE5C2}" presName="parentLeftMargin" presStyleLbl="node1" presStyleIdx="3" presStyleCnt="6"/>
      <dgm:spPr/>
    </dgm:pt>
    <dgm:pt modelId="{A64D3C64-0C83-46F1-A795-6C55009651A1}" type="pres">
      <dgm:prSet presAssocID="{D9BBFF23-1B8F-4452-8343-4483188FE5C2}" presName="parentText" presStyleLbl="node1" presStyleIdx="4" presStyleCnt="6">
        <dgm:presLayoutVars>
          <dgm:chMax val="0"/>
          <dgm:bulletEnabled val="1"/>
        </dgm:presLayoutVars>
      </dgm:prSet>
      <dgm:spPr/>
    </dgm:pt>
    <dgm:pt modelId="{81A58396-5BC2-4F4C-B1E3-C8F414F224F4}" type="pres">
      <dgm:prSet presAssocID="{D9BBFF23-1B8F-4452-8343-4483188FE5C2}" presName="negativeSpace" presStyleCnt="0"/>
      <dgm:spPr/>
    </dgm:pt>
    <dgm:pt modelId="{E10D0395-DD1C-4399-86A3-9F5EB5C33A90}" type="pres">
      <dgm:prSet presAssocID="{D9BBFF23-1B8F-4452-8343-4483188FE5C2}" presName="childText" presStyleLbl="conFgAcc1" presStyleIdx="4" presStyleCnt="6">
        <dgm:presLayoutVars>
          <dgm:bulletEnabled val="1"/>
        </dgm:presLayoutVars>
      </dgm:prSet>
      <dgm:spPr/>
    </dgm:pt>
    <dgm:pt modelId="{C45BABAD-32B0-48A8-B049-234B4E3D66CB}" type="pres">
      <dgm:prSet presAssocID="{87C77940-1B40-4AC7-8CB7-702FC732AC96}" presName="spaceBetweenRectangles" presStyleCnt="0"/>
      <dgm:spPr/>
    </dgm:pt>
    <dgm:pt modelId="{7CD42A24-69B4-434B-8BC4-15C2157603C0}" type="pres">
      <dgm:prSet presAssocID="{A2591787-D15A-4EB1-818D-CDAADC0092D9}" presName="parentLin" presStyleCnt="0"/>
      <dgm:spPr/>
    </dgm:pt>
    <dgm:pt modelId="{1A463395-7A24-488C-9FF6-E4BB817FB63F}" type="pres">
      <dgm:prSet presAssocID="{A2591787-D15A-4EB1-818D-CDAADC0092D9}" presName="parentLeftMargin" presStyleLbl="node1" presStyleIdx="4" presStyleCnt="6"/>
      <dgm:spPr/>
    </dgm:pt>
    <dgm:pt modelId="{E9F75465-8160-470C-9A46-011810C5AA1C}" type="pres">
      <dgm:prSet presAssocID="{A2591787-D15A-4EB1-818D-CDAADC0092D9}" presName="parentText" presStyleLbl="node1" presStyleIdx="5" presStyleCnt="6">
        <dgm:presLayoutVars>
          <dgm:chMax val="0"/>
          <dgm:bulletEnabled val="1"/>
        </dgm:presLayoutVars>
      </dgm:prSet>
      <dgm:spPr/>
    </dgm:pt>
    <dgm:pt modelId="{5AEB44F2-A1DA-4ACF-9DED-94160953BE1E}" type="pres">
      <dgm:prSet presAssocID="{A2591787-D15A-4EB1-818D-CDAADC0092D9}" presName="negativeSpace" presStyleCnt="0"/>
      <dgm:spPr/>
    </dgm:pt>
    <dgm:pt modelId="{BC4D1907-9AF1-4C87-9D45-E17CFCE43364}" type="pres">
      <dgm:prSet presAssocID="{A2591787-D15A-4EB1-818D-CDAADC0092D9}" presName="childText" presStyleLbl="conFgAcc1" presStyleIdx="5" presStyleCnt="6">
        <dgm:presLayoutVars>
          <dgm:bulletEnabled val="1"/>
        </dgm:presLayoutVars>
      </dgm:prSet>
      <dgm:spPr/>
    </dgm:pt>
  </dgm:ptLst>
  <dgm:cxnLst>
    <dgm:cxn modelId="{1C6AA817-1777-4827-A27D-89BC960249F3}" type="presOf" srcId="{A2591787-D15A-4EB1-818D-CDAADC0092D9}" destId="{E9F75465-8160-470C-9A46-011810C5AA1C}" srcOrd="1" destOrd="0" presId="urn:microsoft.com/office/officeart/2005/8/layout/list1"/>
    <dgm:cxn modelId="{D74C4820-3F3A-4B61-AC38-1F1CA94C4647}" type="presOf" srcId="{D9BBFF23-1B8F-4452-8343-4483188FE5C2}" destId="{67F0F902-7FC5-4B71-9B91-160997ADDB24}" srcOrd="0" destOrd="0" presId="urn:microsoft.com/office/officeart/2005/8/layout/list1"/>
    <dgm:cxn modelId="{32EB5D61-0C47-41F2-ACF2-9DD998D14AE4}" type="presOf" srcId="{2B61A0E2-C7DF-4E98-8898-D1F1570D3997}" destId="{6D9B90EA-4B94-4334-BA79-653F541DF79B}" srcOrd="1" destOrd="0" presId="urn:microsoft.com/office/officeart/2005/8/layout/list1"/>
    <dgm:cxn modelId="{A3549666-3082-4CB3-8391-2E560483AE1A}" type="presOf" srcId="{11015746-9470-4CB9-A4E8-90F52C4855BD}" destId="{DDC7B857-483C-4487-B7A0-39950466D7E4}" srcOrd="1" destOrd="0" presId="urn:microsoft.com/office/officeart/2005/8/layout/list1"/>
    <dgm:cxn modelId="{A142D346-97FA-471D-A326-171B6B14E8B7}" srcId="{F77BD3D1-4EE7-4D07-8711-B161A9B0CEC7}" destId="{607045A2-B346-42FB-85CD-7140BD8E0C3F}" srcOrd="3" destOrd="0" parTransId="{0C906B29-3A9B-4BF5-AC64-0109457AAF85}" sibTransId="{80968B7D-9BD9-4FC2-A76F-A715858C623B}"/>
    <dgm:cxn modelId="{FEA5156A-83A1-43A9-BEA3-B0C02DB4AF90}" type="presOf" srcId="{D9BBFF23-1B8F-4452-8343-4483188FE5C2}" destId="{A64D3C64-0C83-46F1-A795-6C55009651A1}" srcOrd="1" destOrd="0" presId="urn:microsoft.com/office/officeart/2005/8/layout/list1"/>
    <dgm:cxn modelId="{3CC4BB8A-CD52-400E-8766-72F44458E330}" srcId="{F77BD3D1-4EE7-4D07-8711-B161A9B0CEC7}" destId="{A2591787-D15A-4EB1-818D-CDAADC0092D9}" srcOrd="5" destOrd="0" parTransId="{C64FAA5A-8D76-4DFA-80BF-B2BF3DF90A9B}" sibTransId="{95585480-D613-45A1-9F7B-BC5539625756}"/>
    <dgm:cxn modelId="{C6A56291-C7E9-4548-9420-E7271EE2DE69}" type="presOf" srcId="{F77BD3D1-4EE7-4D07-8711-B161A9B0CEC7}" destId="{34A9A65F-F2F0-41A6-899E-B1AAF67FB7EA}" srcOrd="0" destOrd="0" presId="urn:microsoft.com/office/officeart/2005/8/layout/list1"/>
    <dgm:cxn modelId="{1B1B369D-4659-485C-B1D1-418E5BD6FE2C}" srcId="{F77BD3D1-4EE7-4D07-8711-B161A9B0CEC7}" destId="{11015746-9470-4CB9-A4E8-90F52C4855BD}" srcOrd="2" destOrd="0" parTransId="{7501023A-7ECC-4343-B87F-3833272CBA23}" sibTransId="{5FAAE893-1BE9-4787-8D5A-2FED015BAC6C}"/>
    <dgm:cxn modelId="{F8E77EA7-6301-4521-9AA4-05103BB3B8D4}" srcId="{F77BD3D1-4EE7-4D07-8711-B161A9B0CEC7}" destId="{9ED1A597-8EE6-4828-B762-304399F59227}" srcOrd="1" destOrd="0" parTransId="{219E19B1-26B0-46A1-8D10-022524005C6A}" sibTransId="{B17C01A8-0A82-43B1-AE1F-B8564E7AAA7F}"/>
    <dgm:cxn modelId="{7C6378B6-1E3F-43D4-9C37-3CB3D7ECF0F9}" srcId="{F77BD3D1-4EE7-4D07-8711-B161A9B0CEC7}" destId="{D9BBFF23-1B8F-4452-8343-4483188FE5C2}" srcOrd="4" destOrd="0" parTransId="{80802B36-7E91-4091-B156-8D71EFFAC574}" sibTransId="{87C77940-1B40-4AC7-8CB7-702FC732AC96}"/>
    <dgm:cxn modelId="{0BD680CD-EE37-4778-89F9-EA6664EA17A6}" type="presOf" srcId="{607045A2-B346-42FB-85CD-7140BD8E0C3F}" destId="{750880FB-432F-48D1-A1F4-859B07C50F74}" srcOrd="0" destOrd="0" presId="urn:microsoft.com/office/officeart/2005/8/layout/list1"/>
    <dgm:cxn modelId="{33AF50D1-6207-4A9E-8E4D-6DB68C74235C}" type="presOf" srcId="{607045A2-B346-42FB-85CD-7140BD8E0C3F}" destId="{6A02C83B-05A1-40D8-9D21-5501D66DA36C}" srcOrd="1" destOrd="0" presId="urn:microsoft.com/office/officeart/2005/8/layout/list1"/>
    <dgm:cxn modelId="{569238DB-F5AF-4D3C-AE93-F7654F5BBD45}" srcId="{F77BD3D1-4EE7-4D07-8711-B161A9B0CEC7}" destId="{2B61A0E2-C7DF-4E98-8898-D1F1570D3997}" srcOrd="0" destOrd="0" parTransId="{EADDB064-47A7-4B7F-B04A-240E420C22BE}" sibTransId="{B31A13B9-4E49-4312-BDC1-A4782862B4D1}"/>
    <dgm:cxn modelId="{EFE7C5E5-719D-4B9E-995B-91AA4DD0470B}" type="presOf" srcId="{A2591787-D15A-4EB1-818D-CDAADC0092D9}" destId="{1A463395-7A24-488C-9FF6-E4BB817FB63F}" srcOrd="0" destOrd="0" presId="urn:microsoft.com/office/officeart/2005/8/layout/list1"/>
    <dgm:cxn modelId="{F9BC64E9-83DF-4E59-A230-E1BAE12F3C60}" type="presOf" srcId="{9ED1A597-8EE6-4828-B762-304399F59227}" destId="{51E1007C-5EB5-4DB1-8095-FB924B6C6352}" srcOrd="1" destOrd="0" presId="urn:microsoft.com/office/officeart/2005/8/layout/list1"/>
    <dgm:cxn modelId="{6E0D48E9-938B-4F92-8230-7F7A17F048AF}" type="presOf" srcId="{9ED1A597-8EE6-4828-B762-304399F59227}" destId="{DF864446-6156-4976-8EEC-09F52903A159}" srcOrd="0" destOrd="0" presId="urn:microsoft.com/office/officeart/2005/8/layout/list1"/>
    <dgm:cxn modelId="{0B9927F5-9E47-4694-B60A-DADF31F43332}" type="presOf" srcId="{2B61A0E2-C7DF-4E98-8898-D1F1570D3997}" destId="{B5275A42-90D4-4C89-A5BF-8B342B505507}" srcOrd="0" destOrd="0" presId="urn:microsoft.com/office/officeart/2005/8/layout/list1"/>
    <dgm:cxn modelId="{DEF814FD-F3BA-41D1-9425-FCBD169A14A6}" type="presOf" srcId="{11015746-9470-4CB9-A4E8-90F52C4855BD}" destId="{557AFE14-AA61-4C01-99FD-F8783BE1AE48}" srcOrd="0" destOrd="0" presId="urn:microsoft.com/office/officeart/2005/8/layout/list1"/>
    <dgm:cxn modelId="{697B9210-BC3D-4D0D-897F-2EF1209BBBEE}" type="presParOf" srcId="{34A9A65F-F2F0-41A6-899E-B1AAF67FB7EA}" destId="{08A46CFB-C9ED-4E34-BE05-30DAB493DDA4}" srcOrd="0" destOrd="0" presId="urn:microsoft.com/office/officeart/2005/8/layout/list1"/>
    <dgm:cxn modelId="{5F501C81-AEFC-43A6-ADBC-6831F24134B3}" type="presParOf" srcId="{08A46CFB-C9ED-4E34-BE05-30DAB493DDA4}" destId="{B5275A42-90D4-4C89-A5BF-8B342B505507}" srcOrd="0" destOrd="0" presId="urn:microsoft.com/office/officeart/2005/8/layout/list1"/>
    <dgm:cxn modelId="{49B05E08-E0AD-4DCD-B3A8-E5F3C64F5EA6}" type="presParOf" srcId="{08A46CFB-C9ED-4E34-BE05-30DAB493DDA4}" destId="{6D9B90EA-4B94-4334-BA79-653F541DF79B}" srcOrd="1" destOrd="0" presId="urn:microsoft.com/office/officeart/2005/8/layout/list1"/>
    <dgm:cxn modelId="{E89EA64A-A128-4B9A-AAB7-3512B29A7AFD}" type="presParOf" srcId="{34A9A65F-F2F0-41A6-899E-B1AAF67FB7EA}" destId="{EF92EC86-F96E-4829-8D13-E5A0F0181872}" srcOrd="1" destOrd="0" presId="urn:microsoft.com/office/officeart/2005/8/layout/list1"/>
    <dgm:cxn modelId="{92A1C435-4630-4948-9AFF-8E98A9DF0C31}" type="presParOf" srcId="{34A9A65F-F2F0-41A6-899E-B1AAF67FB7EA}" destId="{BE74A392-C796-4BBD-BD0D-58CB0649D084}" srcOrd="2" destOrd="0" presId="urn:microsoft.com/office/officeart/2005/8/layout/list1"/>
    <dgm:cxn modelId="{EA85FC1C-4047-4B58-B67D-78752B063480}" type="presParOf" srcId="{34A9A65F-F2F0-41A6-899E-B1AAF67FB7EA}" destId="{E6E0A702-F495-477A-AEC2-553A6AAA0E58}" srcOrd="3" destOrd="0" presId="urn:microsoft.com/office/officeart/2005/8/layout/list1"/>
    <dgm:cxn modelId="{EC47BB54-D728-4E1E-826D-85F10C52C708}" type="presParOf" srcId="{34A9A65F-F2F0-41A6-899E-B1AAF67FB7EA}" destId="{A0F0AB7E-9F51-421B-987D-64A30706B668}" srcOrd="4" destOrd="0" presId="urn:microsoft.com/office/officeart/2005/8/layout/list1"/>
    <dgm:cxn modelId="{BEDB3BD2-94EC-4585-887C-130A4A49DBF4}" type="presParOf" srcId="{A0F0AB7E-9F51-421B-987D-64A30706B668}" destId="{DF864446-6156-4976-8EEC-09F52903A159}" srcOrd="0" destOrd="0" presId="urn:microsoft.com/office/officeart/2005/8/layout/list1"/>
    <dgm:cxn modelId="{73DD0E1D-FFD3-4490-BC32-FC7FFAE428CC}" type="presParOf" srcId="{A0F0AB7E-9F51-421B-987D-64A30706B668}" destId="{51E1007C-5EB5-4DB1-8095-FB924B6C6352}" srcOrd="1" destOrd="0" presId="urn:microsoft.com/office/officeart/2005/8/layout/list1"/>
    <dgm:cxn modelId="{DC3D505D-70B3-478F-A87F-D1089A58BD5C}" type="presParOf" srcId="{34A9A65F-F2F0-41A6-899E-B1AAF67FB7EA}" destId="{9E531380-606B-465B-99B4-8DAF6639F023}" srcOrd="5" destOrd="0" presId="urn:microsoft.com/office/officeart/2005/8/layout/list1"/>
    <dgm:cxn modelId="{C90BB6AE-6AD3-4433-89D3-627CF42FA8A6}" type="presParOf" srcId="{34A9A65F-F2F0-41A6-899E-B1AAF67FB7EA}" destId="{61930455-5160-4321-8DF9-487CA0DFBA4C}" srcOrd="6" destOrd="0" presId="urn:microsoft.com/office/officeart/2005/8/layout/list1"/>
    <dgm:cxn modelId="{43FA821B-B2DD-4772-B3B1-60398FBA51DD}" type="presParOf" srcId="{34A9A65F-F2F0-41A6-899E-B1AAF67FB7EA}" destId="{2F3664C1-F3F1-4B8A-BA10-7030A6328C2D}" srcOrd="7" destOrd="0" presId="urn:microsoft.com/office/officeart/2005/8/layout/list1"/>
    <dgm:cxn modelId="{216B5F43-9299-4BCC-B3AC-C88CCDB1BA26}" type="presParOf" srcId="{34A9A65F-F2F0-41A6-899E-B1AAF67FB7EA}" destId="{F1B9FC89-52BD-41F3-8747-9CA4B3A591CB}" srcOrd="8" destOrd="0" presId="urn:microsoft.com/office/officeart/2005/8/layout/list1"/>
    <dgm:cxn modelId="{E5FC8CC4-3EC5-4FFB-9E40-D9C3735C1671}" type="presParOf" srcId="{F1B9FC89-52BD-41F3-8747-9CA4B3A591CB}" destId="{557AFE14-AA61-4C01-99FD-F8783BE1AE48}" srcOrd="0" destOrd="0" presId="urn:microsoft.com/office/officeart/2005/8/layout/list1"/>
    <dgm:cxn modelId="{FF8BC575-0D16-47AD-B95A-D845FC809599}" type="presParOf" srcId="{F1B9FC89-52BD-41F3-8747-9CA4B3A591CB}" destId="{DDC7B857-483C-4487-B7A0-39950466D7E4}" srcOrd="1" destOrd="0" presId="urn:microsoft.com/office/officeart/2005/8/layout/list1"/>
    <dgm:cxn modelId="{A7F55010-AFC0-4B96-B303-DDA2455B3FDE}" type="presParOf" srcId="{34A9A65F-F2F0-41A6-899E-B1AAF67FB7EA}" destId="{AF5C5436-9A58-4DE7-8537-7B06CB15F66D}" srcOrd="9" destOrd="0" presId="urn:microsoft.com/office/officeart/2005/8/layout/list1"/>
    <dgm:cxn modelId="{8697892A-180F-452E-9247-944525B4E31F}" type="presParOf" srcId="{34A9A65F-F2F0-41A6-899E-B1AAF67FB7EA}" destId="{8C18FD6E-28FB-4656-84D4-16FB16E009A7}" srcOrd="10" destOrd="0" presId="urn:microsoft.com/office/officeart/2005/8/layout/list1"/>
    <dgm:cxn modelId="{9DE2BE58-1423-42BD-B40A-DE1B7475E203}" type="presParOf" srcId="{34A9A65F-F2F0-41A6-899E-B1AAF67FB7EA}" destId="{69853333-7002-4AE6-B6FE-82F8DF004007}" srcOrd="11" destOrd="0" presId="urn:microsoft.com/office/officeart/2005/8/layout/list1"/>
    <dgm:cxn modelId="{E38FE4C3-1325-4304-A9F2-6D4B74EDCFEB}" type="presParOf" srcId="{34A9A65F-F2F0-41A6-899E-B1AAF67FB7EA}" destId="{A98477A6-B898-4F44-85B7-43D123435D71}" srcOrd="12" destOrd="0" presId="urn:microsoft.com/office/officeart/2005/8/layout/list1"/>
    <dgm:cxn modelId="{13EA64CA-73A1-4702-8FA6-82EEDD1669DF}" type="presParOf" srcId="{A98477A6-B898-4F44-85B7-43D123435D71}" destId="{750880FB-432F-48D1-A1F4-859B07C50F74}" srcOrd="0" destOrd="0" presId="urn:microsoft.com/office/officeart/2005/8/layout/list1"/>
    <dgm:cxn modelId="{5789714C-549D-4863-AA1C-DF5B05EE5C4E}" type="presParOf" srcId="{A98477A6-B898-4F44-85B7-43D123435D71}" destId="{6A02C83B-05A1-40D8-9D21-5501D66DA36C}" srcOrd="1" destOrd="0" presId="urn:microsoft.com/office/officeart/2005/8/layout/list1"/>
    <dgm:cxn modelId="{239383F4-AF8C-4683-BBC8-3313C0BD2F33}" type="presParOf" srcId="{34A9A65F-F2F0-41A6-899E-B1AAF67FB7EA}" destId="{A3EFDE1B-3963-4020-947D-C1721752E13E}" srcOrd="13" destOrd="0" presId="urn:microsoft.com/office/officeart/2005/8/layout/list1"/>
    <dgm:cxn modelId="{5FD14A2F-2117-4B4A-B299-DF7E3E82B852}" type="presParOf" srcId="{34A9A65F-F2F0-41A6-899E-B1AAF67FB7EA}" destId="{8578ADEF-8403-4830-80E4-C61C1941213B}" srcOrd="14" destOrd="0" presId="urn:microsoft.com/office/officeart/2005/8/layout/list1"/>
    <dgm:cxn modelId="{B0F10DCF-8C33-414B-86D4-0AA4FD88A8F1}" type="presParOf" srcId="{34A9A65F-F2F0-41A6-899E-B1AAF67FB7EA}" destId="{940D3828-6BF8-4F89-ACF0-0A15E0C25264}" srcOrd="15" destOrd="0" presId="urn:microsoft.com/office/officeart/2005/8/layout/list1"/>
    <dgm:cxn modelId="{BD38E6D2-8BA0-403F-8C3B-FA4C9D40577E}" type="presParOf" srcId="{34A9A65F-F2F0-41A6-899E-B1AAF67FB7EA}" destId="{2B3DC7A0-A050-46D8-A3CA-87E9507632DF}" srcOrd="16" destOrd="0" presId="urn:microsoft.com/office/officeart/2005/8/layout/list1"/>
    <dgm:cxn modelId="{4A38C8A4-76DE-46A3-BB66-3F354E0CFAC2}" type="presParOf" srcId="{2B3DC7A0-A050-46D8-A3CA-87E9507632DF}" destId="{67F0F902-7FC5-4B71-9B91-160997ADDB24}" srcOrd="0" destOrd="0" presId="urn:microsoft.com/office/officeart/2005/8/layout/list1"/>
    <dgm:cxn modelId="{82CADD6D-1C99-4E22-AE60-5DDCA9A95F28}" type="presParOf" srcId="{2B3DC7A0-A050-46D8-A3CA-87E9507632DF}" destId="{A64D3C64-0C83-46F1-A795-6C55009651A1}" srcOrd="1" destOrd="0" presId="urn:microsoft.com/office/officeart/2005/8/layout/list1"/>
    <dgm:cxn modelId="{AAFE386D-7048-47DD-AA59-83F8BE7ED49E}" type="presParOf" srcId="{34A9A65F-F2F0-41A6-899E-B1AAF67FB7EA}" destId="{81A58396-5BC2-4F4C-B1E3-C8F414F224F4}" srcOrd="17" destOrd="0" presId="urn:microsoft.com/office/officeart/2005/8/layout/list1"/>
    <dgm:cxn modelId="{3E03BC2B-4D3D-4C0A-BDF4-705B454481BA}" type="presParOf" srcId="{34A9A65F-F2F0-41A6-899E-B1AAF67FB7EA}" destId="{E10D0395-DD1C-4399-86A3-9F5EB5C33A90}" srcOrd="18" destOrd="0" presId="urn:microsoft.com/office/officeart/2005/8/layout/list1"/>
    <dgm:cxn modelId="{742C7B88-3BBF-4A80-8C23-47C0D0356EF9}" type="presParOf" srcId="{34A9A65F-F2F0-41A6-899E-B1AAF67FB7EA}" destId="{C45BABAD-32B0-48A8-B049-234B4E3D66CB}" srcOrd="19" destOrd="0" presId="urn:microsoft.com/office/officeart/2005/8/layout/list1"/>
    <dgm:cxn modelId="{FE26CE29-9AF5-4077-A79C-D3F373245B5B}" type="presParOf" srcId="{34A9A65F-F2F0-41A6-899E-B1AAF67FB7EA}" destId="{7CD42A24-69B4-434B-8BC4-15C2157603C0}" srcOrd="20" destOrd="0" presId="urn:microsoft.com/office/officeart/2005/8/layout/list1"/>
    <dgm:cxn modelId="{813A1E13-B93E-4701-99D1-8B485EAD2DD1}" type="presParOf" srcId="{7CD42A24-69B4-434B-8BC4-15C2157603C0}" destId="{1A463395-7A24-488C-9FF6-E4BB817FB63F}" srcOrd="0" destOrd="0" presId="urn:microsoft.com/office/officeart/2005/8/layout/list1"/>
    <dgm:cxn modelId="{DB0DF4B1-F4AC-4371-A573-114FBB6941F1}" type="presParOf" srcId="{7CD42A24-69B4-434B-8BC4-15C2157603C0}" destId="{E9F75465-8160-470C-9A46-011810C5AA1C}" srcOrd="1" destOrd="0" presId="urn:microsoft.com/office/officeart/2005/8/layout/list1"/>
    <dgm:cxn modelId="{AEF333FA-A92F-4FB7-8DF6-30BC09C8A76D}" type="presParOf" srcId="{34A9A65F-F2F0-41A6-899E-B1AAF67FB7EA}" destId="{5AEB44F2-A1DA-4ACF-9DED-94160953BE1E}" srcOrd="21" destOrd="0" presId="urn:microsoft.com/office/officeart/2005/8/layout/list1"/>
    <dgm:cxn modelId="{508795D5-93DB-4BBD-90E1-C1F330FBF4A7}" type="presParOf" srcId="{34A9A65F-F2F0-41A6-899E-B1AAF67FB7EA}" destId="{BC4D1907-9AF1-4C87-9D45-E17CFCE43364}"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963A5C-17BF-4FBC-9EC4-51CA8096A0C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3A07CD4-140F-4CB8-B73C-2854958CB4D2}">
      <dgm:prSet/>
      <dgm:spPr/>
      <dgm:t>
        <a:bodyPr/>
        <a:lstStyle/>
        <a:p>
          <a:pPr rtl="0">
            <a:lnSpc>
              <a:spcPct val="100000"/>
            </a:lnSpc>
          </a:pPr>
          <a:r>
            <a:rPr lang="en-US"/>
            <a:t>Angie Ibarra</a:t>
          </a:r>
          <a:r>
            <a:rPr lang="en-US">
              <a:latin typeface="Aptos Display" panose="020F0302020204030204"/>
            </a:rPr>
            <a:t> (Team Lead):</a:t>
          </a:r>
          <a:r>
            <a:rPr lang="en-US"/>
            <a:t> Process map, outline, </a:t>
          </a:r>
          <a:r>
            <a:rPr lang="en-US">
              <a:latin typeface="Aptos Display" panose="020F0302020204030204"/>
            </a:rPr>
            <a:t>WBS, Control Phase-</a:t>
          </a:r>
          <a:r>
            <a:rPr lang="en-US"/>
            <a:t> 33%</a:t>
          </a:r>
        </a:p>
      </dgm:t>
    </dgm:pt>
    <dgm:pt modelId="{FC63B7E5-7D86-47B9-A0D1-1757D3E4102D}" type="parTrans" cxnId="{5C96FB24-F646-4F2D-ACD3-83715B15EF75}">
      <dgm:prSet/>
      <dgm:spPr/>
      <dgm:t>
        <a:bodyPr/>
        <a:lstStyle/>
        <a:p>
          <a:endParaRPr lang="en-US"/>
        </a:p>
      </dgm:t>
    </dgm:pt>
    <dgm:pt modelId="{3BEA693D-0EF0-4A9F-B04F-4DB983571952}" type="sibTrans" cxnId="{5C96FB24-F646-4F2D-ACD3-83715B15EF75}">
      <dgm:prSet/>
      <dgm:spPr/>
      <dgm:t>
        <a:bodyPr/>
        <a:lstStyle/>
        <a:p>
          <a:pPr>
            <a:lnSpc>
              <a:spcPct val="100000"/>
            </a:lnSpc>
          </a:pPr>
          <a:endParaRPr lang="en-US"/>
        </a:p>
      </dgm:t>
    </dgm:pt>
    <dgm:pt modelId="{35FC2C29-7250-4219-9601-A049325A034D}">
      <dgm:prSet/>
      <dgm:spPr/>
      <dgm:t>
        <a:bodyPr/>
        <a:lstStyle/>
        <a:p>
          <a:pPr rtl="0">
            <a:lnSpc>
              <a:spcPct val="100000"/>
            </a:lnSpc>
          </a:pPr>
          <a:r>
            <a:rPr lang="en-US"/>
            <a:t>Catherin Claros</a:t>
          </a:r>
          <a:r>
            <a:rPr lang="en-US">
              <a:latin typeface="Aptos Display" panose="020F0302020204030204"/>
            </a:rPr>
            <a:t> (Data Analyst):</a:t>
          </a:r>
          <a:r>
            <a:rPr lang="en-US"/>
            <a:t> Raw data, data collection </a:t>
          </a:r>
          <a:r>
            <a:rPr lang="en-US">
              <a:latin typeface="Aptos Display" panose="020F0302020204030204"/>
            </a:rPr>
            <a:t>plan, Improve Phase-</a:t>
          </a:r>
          <a:r>
            <a:rPr lang="en-US"/>
            <a:t> 33%</a:t>
          </a:r>
        </a:p>
      </dgm:t>
    </dgm:pt>
    <dgm:pt modelId="{D841E732-D234-49B5-8BE8-490E633DE801}" type="parTrans" cxnId="{6B687B24-973F-40FE-960F-55DC7FE3FA11}">
      <dgm:prSet/>
      <dgm:spPr/>
      <dgm:t>
        <a:bodyPr/>
        <a:lstStyle/>
        <a:p>
          <a:endParaRPr lang="en-US"/>
        </a:p>
      </dgm:t>
    </dgm:pt>
    <dgm:pt modelId="{EB38A73E-8E97-48D7-9C76-A53E0AF16018}" type="sibTrans" cxnId="{6B687B24-973F-40FE-960F-55DC7FE3FA11}">
      <dgm:prSet/>
      <dgm:spPr/>
      <dgm:t>
        <a:bodyPr/>
        <a:lstStyle/>
        <a:p>
          <a:pPr>
            <a:lnSpc>
              <a:spcPct val="100000"/>
            </a:lnSpc>
          </a:pPr>
          <a:endParaRPr lang="en-US"/>
        </a:p>
      </dgm:t>
    </dgm:pt>
    <dgm:pt modelId="{24858FD9-772B-4C76-925E-DEECCF877A31}">
      <dgm:prSet/>
      <dgm:spPr/>
      <dgm:t>
        <a:bodyPr/>
        <a:lstStyle/>
        <a:p>
          <a:pPr rtl="0">
            <a:lnSpc>
              <a:spcPct val="100000"/>
            </a:lnSpc>
          </a:pPr>
          <a:r>
            <a:rPr lang="en-US"/>
            <a:t>Prasad </a:t>
          </a:r>
          <a:r>
            <a:rPr lang="en-US" err="1"/>
            <a:t>Dandgavhal</a:t>
          </a:r>
          <a:r>
            <a:rPr lang="en-US">
              <a:latin typeface="Aptos Display" panose="020F0302020204030204"/>
            </a:rPr>
            <a:t> (Data Analyst):</a:t>
          </a:r>
          <a:r>
            <a:rPr lang="en-US"/>
            <a:t> Why is the data relevant, tools for analysis, root cause </a:t>
          </a:r>
          <a:r>
            <a:rPr lang="en-US">
              <a:latin typeface="Aptos Display" panose="020F0302020204030204"/>
            </a:rPr>
            <a:t>analysis, Improve-</a:t>
          </a:r>
          <a:r>
            <a:rPr lang="en-US"/>
            <a:t> 33%</a:t>
          </a:r>
        </a:p>
      </dgm:t>
    </dgm:pt>
    <dgm:pt modelId="{4D37F48A-EBCD-4FB6-B960-204E61B182D5}" type="parTrans" cxnId="{5E96A481-C358-4933-BCE9-771FAE2619F2}">
      <dgm:prSet/>
      <dgm:spPr/>
      <dgm:t>
        <a:bodyPr/>
        <a:lstStyle/>
        <a:p>
          <a:endParaRPr lang="en-US"/>
        </a:p>
      </dgm:t>
    </dgm:pt>
    <dgm:pt modelId="{8D295834-A93C-4CF8-A907-BB0908B30396}" type="sibTrans" cxnId="{5E96A481-C358-4933-BCE9-771FAE2619F2}">
      <dgm:prSet/>
      <dgm:spPr/>
      <dgm:t>
        <a:bodyPr/>
        <a:lstStyle/>
        <a:p>
          <a:pPr>
            <a:lnSpc>
              <a:spcPct val="100000"/>
            </a:lnSpc>
          </a:pPr>
          <a:endParaRPr lang="en-US"/>
        </a:p>
      </dgm:t>
    </dgm:pt>
    <dgm:pt modelId="{810F6710-4D0D-491D-B7D1-69785B65576C}">
      <dgm:prSet/>
      <dgm:spPr/>
      <dgm:t>
        <a:bodyPr/>
        <a:lstStyle/>
        <a:p>
          <a:pPr rtl="0">
            <a:lnSpc>
              <a:spcPct val="100000"/>
            </a:lnSpc>
          </a:pPr>
          <a:r>
            <a:rPr lang="en-US"/>
            <a:t>Team: Project </a:t>
          </a:r>
          <a:r>
            <a:rPr lang="en-US">
              <a:latin typeface="Aptos Display" panose="020F0302020204030204"/>
            </a:rPr>
            <a:t>Statement, Presentations, and Report</a:t>
          </a:r>
          <a:endParaRPr lang="en-US"/>
        </a:p>
      </dgm:t>
    </dgm:pt>
    <dgm:pt modelId="{489F22E4-3957-4CF1-BAD6-8DDB440F2AE8}" type="parTrans" cxnId="{167C92CB-1E2C-49C6-8E8F-10A6FF48196B}">
      <dgm:prSet/>
      <dgm:spPr/>
      <dgm:t>
        <a:bodyPr/>
        <a:lstStyle/>
        <a:p>
          <a:endParaRPr lang="en-US"/>
        </a:p>
      </dgm:t>
    </dgm:pt>
    <dgm:pt modelId="{30A19EA0-BC95-441A-BBEB-777ABD4DF21E}" type="sibTrans" cxnId="{167C92CB-1E2C-49C6-8E8F-10A6FF48196B}">
      <dgm:prSet/>
      <dgm:spPr/>
      <dgm:t>
        <a:bodyPr/>
        <a:lstStyle/>
        <a:p>
          <a:endParaRPr lang="en-US"/>
        </a:p>
      </dgm:t>
    </dgm:pt>
    <dgm:pt modelId="{2C470067-E272-4B54-BC87-E336A1E18BEA}" type="pres">
      <dgm:prSet presAssocID="{A6963A5C-17BF-4FBC-9EC4-51CA8096A0C3}" presName="root" presStyleCnt="0">
        <dgm:presLayoutVars>
          <dgm:dir/>
          <dgm:resizeHandles val="exact"/>
        </dgm:presLayoutVars>
      </dgm:prSet>
      <dgm:spPr/>
    </dgm:pt>
    <dgm:pt modelId="{A4818A30-7C80-4C42-A833-B8907307AC4A}" type="pres">
      <dgm:prSet presAssocID="{A6963A5C-17BF-4FBC-9EC4-51CA8096A0C3}" presName="container" presStyleCnt="0">
        <dgm:presLayoutVars>
          <dgm:dir/>
          <dgm:resizeHandles val="exact"/>
        </dgm:presLayoutVars>
      </dgm:prSet>
      <dgm:spPr/>
    </dgm:pt>
    <dgm:pt modelId="{FDE0A192-4EE2-45DF-B798-249EE43017D8}" type="pres">
      <dgm:prSet presAssocID="{03A07CD4-140F-4CB8-B73C-2854958CB4D2}" presName="compNode" presStyleCnt="0"/>
      <dgm:spPr/>
    </dgm:pt>
    <dgm:pt modelId="{B90B04EC-8470-437C-8734-BDC12BD93132}" type="pres">
      <dgm:prSet presAssocID="{03A07CD4-140F-4CB8-B73C-2854958CB4D2}" presName="iconBgRect" presStyleLbl="bgShp" presStyleIdx="0" presStyleCnt="4"/>
      <dgm:spPr/>
    </dgm:pt>
    <dgm:pt modelId="{80226D0D-C30F-4FAB-A2B8-39E5180CC405}" type="pres">
      <dgm:prSet presAssocID="{03A07CD4-140F-4CB8-B73C-2854958CB4D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B0297639-A585-467B-B612-EDE526A7C3C8}" type="pres">
      <dgm:prSet presAssocID="{03A07CD4-140F-4CB8-B73C-2854958CB4D2}" presName="spaceRect" presStyleCnt="0"/>
      <dgm:spPr/>
    </dgm:pt>
    <dgm:pt modelId="{2D9CF058-BEF4-47F4-8EFF-CB014CAA8BE6}" type="pres">
      <dgm:prSet presAssocID="{03A07CD4-140F-4CB8-B73C-2854958CB4D2}" presName="textRect" presStyleLbl="revTx" presStyleIdx="0" presStyleCnt="4">
        <dgm:presLayoutVars>
          <dgm:chMax val="1"/>
          <dgm:chPref val="1"/>
        </dgm:presLayoutVars>
      </dgm:prSet>
      <dgm:spPr/>
    </dgm:pt>
    <dgm:pt modelId="{790CD27A-18FF-43F3-9211-87E1A57C4B2A}" type="pres">
      <dgm:prSet presAssocID="{3BEA693D-0EF0-4A9F-B04F-4DB983571952}" presName="sibTrans" presStyleLbl="sibTrans2D1" presStyleIdx="0" presStyleCnt="0"/>
      <dgm:spPr/>
    </dgm:pt>
    <dgm:pt modelId="{559B8139-39DE-4449-970C-F00B58BBFDCA}" type="pres">
      <dgm:prSet presAssocID="{35FC2C29-7250-4219-9601-A049325A034D}" presName="compNode" presStyleCnt="0"/>
      <dgm:spPr/>
    </dgm:pt>
    <dgm:pt modelId="{752775AF-D011-4BCC-A9C6-C3C90898ED2D}" type="pres">
      <dgm:prSet presAssocID="{35FC2C29-7250-4219-9601-A049325A034D}" presName="iconBgRect" presStyleLbl="bgShp" presStyleIdx="1" presStyleCnt="4"/>
      <dgm:spPr/>
    </dgm:pt>
    <dgm:pt modelId="{6D9BE9E9-6094-43FB-A036-565435836FE2}" type="pres">
      <dgm:prSet presAssocID="{35FC2C29-7250-4219-9601-A049325A034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A0ED5AC6-9B50-4274-B6B1-B0338AF1EA3F}" type="pres">
      <dgm:prSet presAssocID="{35FC2C29-7250-4219-9601-A049325A034D}" presName="spaceRect" presStyleCnt="0"/>
      <dgm:spPr/>
    </dgm:pt>
    <dgm:pt modelId="{CF2D838A-2E3F-4279-AF21-EA4FCD28E516}" type="pres">
      <dgm:prSet presAssocID="{35FC2C29-7250-4219-9601-A049325A034D}" presName="textRect" presStyleLbl="revTx" presStyleIdx="1" presStyleCnt="4">
        <dgm:presLayoutVars>
          <dgm:chMax val="1"/>
          <dgm:chPref val="1"/>
        </dgm:presLayoutVars>
      </dgm:prSet>
      <dgm:spPr/>
    </dgm:pt>
    <dgm:pt modelId="{FA60A161-DAF3-4FBF-91B8-88E90383B086}" type="pres">
      <dgm:prSet presAssocID="{EB38A73E-8E97-48D7-9C76-A53E0AF16018}" presName="sibTrans" presStyleLbl="sibTrans2D1" presStyleIdx="0" presStyleCnt="0"/>
      <dgm:spPr/>
    </dgm:pt>
    <dgm:pt modelId="{E4CE8F20-663F-4F96-979F-002E7336339F}" type="pres">
      <dgm:prSet presAssocID="{24858FD9-772B-4C76-925E-DEECCF877A31}" presName="compNode" presStyleCnt="0"/>
      <dgm:spPr/>
    </dgm:pt>
    <dgm:pt modelId="{2F2591E2-9920-48B3-B911-8C1EEB386A97}" type="pres">
      <dgm:prSet presAssocID="{24858FD9-772B-4C76-925E-DEECCF877A31}" presName="iconBgRect" presStyleLbl="bgShp" presStyleIdx="2" presStyleCnt="4"/>
      <dgm:spPr/>
    </dgm:pt>
    <dgm:pt modelId="{7977083C-0467-4D85-B89E-4071D2EF950A}" type="pres">
      <dgm:prSet presAssocID="{24858FD9-772B-4C76-925E-DEECCF877A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BE8A8967-17D4-493E-8FE1-F0C2E419A7F3}" type="pres">
      <dgm:prSet presAssocID="{24858FD9-772B-4C76-925E-DEECCF877A31}" presName="spaceRect" presStyleCnt="0"/>
      <dgm:spPr/>
    </dgm:pt>
    <dgm:pt modelId="{7E3222A2-E680-4E3E-8FD8-F0BEFCA03D72}" type="pres">
      <dgm:prSet presAssocID="{24858FD9-772B-4C76-925E-DEECCF877A31}" presName="textRect" presStyleLbl="revTx" presStyleIdx="2" presStyleCnt="4">
        <dgm:presLayoutVars>
          <dgm:chMax val="1"/>
          <dgm:chPref val="1"/>
        </dgm:presLayoutVars>
      </dgm:prSet>
      <dgm:spPr/>
    </dgm:pt>
    <dgm:pt modelId="{96EE8EF4-DE59-4E5F-AFAB-AEA5DCFF9C57}" type="pres">
      <dgm:prSet presAssocID="{8D295834-A93C-4CF8-A907-BB0908B30396}" presName="sibTrans" presStyleLbl="sibTrans2D1" presStyleIdx="0" presStyleCnt="0"/>
      <dgm:spPr/>
    </dgm:pt>
    <dgm:pt modelId="{1B680F82-E90D-4062-87F7-95C7F78E2019}" type="pres">
      <dgm:prSet presAssocID="{810F6710-4D0D-491D-B7D1-69785B65576C}" presName="compNode" presStyleCnt="0"/>
      <dgm:spPr/>
    </dgm:pt>
    <dgm:pt modelId="{47C8235E-F3FE-4180-8178-B64094FE9863}" type="pres">
      <dgm:prSet presAssocID="{810F6710-4D0D-491D-B7D1-69785B65576C}" presName="iconBgRect" presStyleLbl="bgShp" presStyleIdx="3" presStyleCnt="4"/>
      <dgm:spPr/>
    </dgm:pt>
    <dgm:pt modelId="{18262973-D6B9-4393-A4C4-60DEA5A62338}" type="pres">
      <dgm:prSet presAssocID="{810F6710-4D0D-491D-B7D1-69785B6557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eting"/>
        </a:ext>
      </dgm:extLst>
    </dgm:pt>
    <dgm:pt modelId="{3C6C8738-B9C4-4D20-AF25-5439E16E79B9}" type="pres">
      <dgm:prSet presAssocID="{810F6710-4D0D-491D-B7D1-69785B65576C}" presName="spaceRect" presStyleCnt="0"/>
      <dgm:spPr/>
    </dgm:pt>
    <dgm:pt modelId="{51D2DD0D-A2B7-45E5-83B0-29A46EEF34CA}" type="pres">
      <dgm:prSet presAssocID="{810F6710-4D0D-491D-B7D1-69785B65576C}" presName="textRect" presStyleLbl="revTx" presStyleIdx="3" presStyleCnt="4">
        <dgm:presLayoutVars>
          <dgm:chMax val="1"/>
          <dgm:chPref val="1"/>
        </dgm:presLayoutVars>
      </dgm:prSet>
      <dgm:spPr/>
    </dgm:pt>
  </dgm:ptLst>
  <dgm:cxnLst>
    <dgm:cxn modelId="{6B687B24-973F-40FE-960F-55DC7FE3FA11}" srcId="{A6963A5C-17BF-4FBC-9EC4-51CA8096A0C3}" destId="{35FC2C29-7250-4219-9601-A049325A034D}" srcOrd="1" destOrd="0" parTransId="{D841E732-D234-49B5-8BE8-490E633DE801}" sibTransId="{EB38A73E-8E97-48D7-9C76-A53E0AF16018}"/>
    <dgm:cxn modelId="{5C96FB24-F646-4F2D-ACD3-83715B15EF75}" srcId="{A6963A5C-17BF-4FBC-9EC4-51CA8096A0C3}" destId="{03A07CD4-140F-4CB8-B73C-2854958CB4D2}" srcOrd="0" destOrd="0" parTransId="{FC63B7E5-7D86-47B9-A0D1-1757D3E4102D}" sibTransId="{3BEA693D-0EF0-4A9F-B04F-4DB983571952}"/>
    <dgm:cxn modelId="{0B36482C-2676-47C3-B07B-9642F9929A09}" type="presOf" srcId="{35FC2C29-7250-4219-9601-A049325A034D}" destId="{CF2D838A-2E3F-4279-AF21-EA4FCD28E516}" srcOrd="0" destOrd="0" presId="urn:microsoft.com/office/officeart/2018/2/layout/IconCircleList"/>
    <dgm:cxn modelId="{105A0242-3B09-41EB-8846-EFE8DB9CE296}" type="presOf" srcId="{8D295834-A93C-4CF8-A907-BB0908B30396}" destId="{96EE8EF4-DE59-4E5F-AFAB-AEA5DCFF9C57}" srcOrd="0" destOrd="0" presId="urn:microsoft.com/office/officeart/2018/2/layout/IconCircleList"/>
    <dgm:cxn modelId="{5E96A481-C358-4933-BCE9-771FAE2619F2}" srcId="{A6963A5C-17BF-4FBC-9EC4-51CA8096A0C3}" destId="{24858FD9-772B-4C76-925E-DEECCF877A31}" srcOrd="2" destOrd="0" parTransId="{4D37F48A-EBCD-4FB6-B960-204E61B182D5}" sibTransId="{8D295834-A93C-4CF8-A907-BB0908B30396}"/>
    <dgm:cxn modelId="{B3B13685-5B89-4FAA-8FBD-DA8EAE0E4868}" type="presOf" srcId="{03A07CD4-140F-4CB8-B73C-2854958CB4D2}" destId="{2D9CF058-BEF4-47F4-8EFF-CB014CAA8BE6}" srcOrd="0" destOrd="0" presId="urn:microsoft.com/office/officeart/2018/2/layout/IconCircleList"/>
    <dgm:cxn modelId="{710FEB9E-BF31-46CD-B123-24861BF563D0}" type="presOf" srcId="{24858FD9-772B-4C76-925E-DEECCF877A31}" destId="{7E3222A2-E680-4E3E-8FD8-F0BEFCA03D72}" srcOrd="0" destOrd="0" presId="urn:microsoft.com/office/officeart/2018/2/layout/IconCircleList"/>
    <dgm:cxn modelId="{167C92CB-1E2C-49C6-8E8F-10A6FF48196B}" srcId="{A6963A5C-17BF-4FBC-9EC4-51CA8096A0C3}" destId="{810F6710-4D0D-491D-B7D1-69785B65576C}" srcOrd="3" destOrd="0" parTransId="{489F22E4-3957-4CF1-BAD6-8DDB440F2AE8}" sibTransId="{30A19EA0-BC95-441A-BBEB-777ABD4DF21E}"/>
    <dgm:cxn modelId="{33B420D0-A9E3-442F-B0D2-46AB71E56740}" type="presOf" srcId="{EB38A73E-8E97-48D7-9C76-A53E0AF16018}" destId="{FA60A161-DAF3-4FBF-91B8-88E90383B086}" srcOrd="0" destOrd="0" presId="urn:microsoft.com/office/officeart/2018/2/layout/IconCircleList"/>
    <dgm:cxn modelId="{993A16D9-305C-41A5-A245-73C555898142}" type="presOf" srcId="{3BEA693D-0EF0-4A9F-B04F-4DB983571952}" destId="{790CD27A-18FF-43F3-9211-87E1A57C4B2A}" srcOrd="0" destOrd="0" presId="urn:microsoft.com/office/officeart/2018/2/layout/IconCircleList"/>
    <dgm:cxn modelId="{872584F7-9F2A-44D6-9127-9DF745E6693F}" type="presOf" srcId="{810F6710-4D0D-491D-B7D1-69785B65576C}" destId="{51D2DD0D-A2B7-45E5-83B0-29A46EEF34CA}" srcOrd="0" destOrd="0" presId="urn:microsoft.com/office/officeart/2018/2/layout/IconCircleList"/>
    <dgm:cxn modelId="{14C9E8FA-CA36-4D69-A692-6EF362C67B58}" type="presOf" srcId="{A6963A5C-17BF-4FBC-9EC4-51CA8096A0C3}" destId="{2C470067-E272-4B54-BC87-E336A1E18BEA}" srcOrd="0" destOrd="0" presId="urn:microsoft.com/office/officeart/2018/2/layout/IconCircleList"/>
    <dgm:cxn modelId="{A0B19661-D828-4F29-9438-223C4BE6B468}" type="presParOf" srcId="{2C470067-E272-4B54-BC87-E336A1E18BEA}" destId="{A4818A30-7C80-4C42-A833-B8907307AC4A}" srcOrd="0" destOrd="0" presId="urn:microsoft.com/office/officeart/2018/2/layout/IconCircleList"/>
    <dgm:cxn modelId="{B79423FE-DF46-4C9B-94EE-0CB38F7AD791}" type="presParOf" srcId="{A4818A30-7C80-4C42-A833-B8907307AC4A}" destId="{FDE0A192-4EE2-45DF-B798-249EE43017D8}" srcOrd="0" destOrd="0" presId="urn:microsoft.com/office/officeart/2018/2/layout/IconCircleList"/>
    <dgm:cxn modelId="{B42BC0D1-4E4A-4922-8D90-B26FC567AE8A}" type="presParOf" srcId="{FDE0A192-4EE2-45DF-B798-249EE43017D8}" destId="{B90B04EC-8470-437C-8734-BDC12BD93132}" srcOrd="0" destOrd="0" presId="urn:microsoft.com/office/officeart/2018/2/layout/IconCircleList"/>
    <dgm:cxn modelId="{42E981E9-192B-47E1-B241-AE22B914C237}" type="presParOf" srcId="{FDE0A192-4EE2-45DF-B798-249EE43017D8}" destId="{80226D0D-C30F-4FAB-A2B8-39E5180CC405}" srcOrd="1" destOrd="0" presId="urn:microsoft.com/office/officeart/2018/2/layout/IconCircleList"/>
    <dgm:cxn modelId="{B2430F5D-D0F1-480B-A4FD-86BA116DDEFD}" type="presParOf" srcId="{FDE0A192-4EE2-45DF-B798-249EE43017D8}" destId="{B0297639-A585-467B-B612-EDE526A7C3C8}" srcOrd="2" destOrd="0" presId="urn:microsoft.com/office/officeart/2018/2/layout/IconCircleList"/>
    <dgm:cxn modelId="{F614B938-18B9-4293-85B4-510F3C8DBBEF}" type="presParOf" srcId="{FDE0A192-4EE2-45DF-B798-249EE43017D8}" destId="{2D9CF058-BEF4-47F4-8EFF-CB014CAA8BE6}" srcOrd="3" destOrd="0" presId="urn:microsoft.com/office/officeart/2018/2/layout/IconCircleList"/>
    <dgm:cxn modelId="{56F43E3D-E7AC-43E5-B0DD-9AB571585F6A}" type="presParOf" srcId="{A4818A30-7C80-4C42-A833-B8907307AC4A}" destId="{790CD27A-18FF-43F3-9211-87E1A57C4B2A}" srcOrd="1" destOrd="0" presId="urn:microsoft.com/office/officeart/2018/2/layout/IconCircleList"/>
    <dgm:cxn modelId="{042BD55C-5F7A-4797-8C5B-4ABBB85FC620}" type="presParOf" srcId="{A4818A30-7C80-4C42-A833-B8907307AC4A}" destId="{559B8139-39DE-4449-970C-F00B58BBFDCA}" srcOrd="2" destOrd="0" presId="urn:microsoft.com/office/officeart/2018/2/layout/IconCircleList"/>
    <dgm:cxn modelId="{A85F5318-DE9A-4B63-B150-74CDFE02FC58}" type="presParOf" srcId="{559B8139-39DE-4449-970C-F00B58BBFDCA}" destId="{752775AF-D011-4BCC-A9C6-C3C90898ED2D}" srcOrd="0" destOrd="0" presId="urn:microsoft.com/office/officeart/2018/2/layout/IconCircleList"/>
    <dgm:cxn modelId="{8677CF42-5A5E-49E2-9E8E-F7F982160062}" type="presParOf" srcId="{559B8139-39DE-4449-970C-F00B58BBFDCA}" destId="{6D9BE9E9-6094-43FB-A036-565435836FE2}" srcOrd="1" destOrd="0" presId="urn:microsoft.com/office/officeart/2018/2/layout/IconCircleList"/>
    <dgm:cxn modelId="{8B4FED07-6C92-47DB-8B37-08653600CE13}" type="presParOf" srcId="{559B8139-39DE-4449-970C-F00B58BBFDCA}" destId="{A0ED5AC6-9B50-4274-B6B1-B0338AF1EA3F}" srcOrd="2" destOrd="0" presId="urn:microsoft.com/office/officeart/2018/2/layout/IconCircleList"/>
    <dgm:cxn modelId="{FCBB34A9-215D-4C8A-B1E3-E559EE94780C}" type="presParOf" srcId="{559B8139-39DE-4449-970C-F00B58BBFDCA}" destId="{CF2D838A-2E3F-4279-AF21-EA4FCD28E516}" srcOrd="3" destOrd="0" presId="urn:microsoft.com/office/officeart/2018/2/layout/IconCircleList"/>
    <dgm:cxn modelId="{2BF13BCA-B792-4486-BBC1-8D5C8E99F067}" type="presParOf" srcId="{A4818A30-7C80-4C42-A833-B8907307AC4A}" destId="{FA60A161-DAF3-4FBF-91B8-88E90383B086}" srcOrd="3" destOrd="0" presId="urn:microsoft.com/office/officeart/2018/2/layout/IconCircleList"/>
    <dgm:cxn modelId="{3649C8FF-F724-42B1-9BC1-DE63E7A4F10D}" type="presParOf" srcId="{A4818A30-7C80-4C42-A833-B8907307AC4A}" destId="{E4CE8F20-663F-4F96-979F-002E7336339F}" srcOrd="4" destOrd="0" presId="urn:microsoft.com/office/officeart/2018/2/layout/IconCircleList"/>
    <dgm:cxn modelId="{005AF26B-F8CB-4DA5-A00C-51ED974A64C7}" type="presParOf" srcId="{E4CE8F20-663F-4F96-979F-002E7336339F}" destId="{2F2591E2-9920-48B3-B911-8C1EEB386A97}" srcOrd="0" destOrd="0" presId="urn:microsoft.com/office/officeart/2018/2/layout/IconCircleList"/>
    <dgm:cxn modelId="{1585BBE9-6023-4602-A6DE-B1ADEEE2F587}" type="presParOf" srcId="{E4CE8F20-663F-4F96-979F-002E7336339F}" destId="{7977083C-0467-4D85-B89E-4071D2EF950A}" srcOrd="1" destOrd="0" presId="urn:microsoft.com/office/officeart/2018/2/layout/IconCircleList"/>
    <dgm:cxn modelId="{19870B5B-7E7D-481E-BA4F-D81158466E03}" type="presParOf" srcId="{E4CE8F20-663F-4F96-979F-002E7336339F}" destId="{BE8A8967-17D4-493E-8FE1-F0C2E419A7F3}" srcOrd="2" destOrd="0" presId="urn:microsoft.com/office/officeart/2018/2/layout/IconCircleList"/>
    <dgm:cxn modelId="{25FD2839-4436-49CE-8746-BA2565DA667F}" type="presParOf" srcId="{E4CE8F20-663F-4F96-979F-002E7336339F}" destId="{7E3222A2-E680-4E3E-8FD8-F0BEFCA03D72}" srcOrd="3" destOrd="0" presId="urn:microsoft.com/office/officeart/2018/2/layout/IconCircleList"/>
    <dgm:cxn modelId="{E435AF65-45CE-44D9-AB81-A77327A5EE28}" type="presParOf" srcId="{A4818A30-7C80-4C42-A833-B8907307AC4A}" destId="{96EE8EF4-DE59-4E5F-AFAB-AEA5DCFF9C57}" srcOrd="5" destOrd="0" presId="urn:microsoft.com/office/officeart/2018/2/layout/IconCircleList"/>
    <dgm:cxn modelId="{A7662583-BED9-40F8-8EC3-483BED8BE090}" type="presParOf" srcId="{A4818A30-7C80-4C42-A833-B8907307AC4A}" destId="{1B680F82-E90D-4062-87F7-95C7F78E2019}" srcOrd="6" destOrd="0" presId="urn:microsoft.com/office/officeart/2018/2/layout/IconCircleList"/>
    <dgm:cxn modelId="{9BFDC390-841B-4CF6-8129-A0725EC7CEE0}" type="presParOf" srcId="{1B680F82-E90D-4062-87F7-95C7F78E2019}" destId="{47C8235E-F3FE-4180-8178-B64094FE9863}" srcOrd="0" destOrd="0" presId="urn:microsoft.com/office/officeart/2018/2/layout/IconCircleList"/>
    <dgm:cxn modelId="{915CC983-F543-4ACB-9E86-E70EB9B63AF5}" type="presParOf" srcId="{1B680F82-E90D-4062-87F7-95C7F78E2019}" destId="{18262973-D6B9-4393-A4C4-60DEA5A62338}" srcOrd="1" destOrd="0" presId="urn:microsoft.com/office/officeart/2018/2/layout/IconCircleList"/>
    <dgm:cxn modelId="{B6C64442-8686-42DA-9821-E0D11F45AF9F}" type="presParOf" srcId="{1B680F82-E90D-4062-87F7-95C7F78E2019}" destId="{3C6C8738-B9C4-4D20-AF25-5439E16E79B9}" srcOrd="2" destOrd="0" presId="urn:microsoft.com/office/officeart/2018/2/layout/IconCircleList"/>
    <dgm:cxn modelId="{6741A9D9-A5DF-4C04-B813-E449E6C48F3E}" type="presParOf" srcId="{1B680F82-E90D-4062-87F7-95C7F78E2019}" destId="{51D2DD0D-A2B7-45E5-83B0-29A46EEF34C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E6BC1E-0493-43AA-A5E4-260F56545E7A}"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5BABE404-4165-4D3B-97FA-12BF3C807D0E}">
      <dgm:prSet/>
      <dgm:spPr/>
      <dgm:t>
        <a:bodyPr/>
        <a:lstStyle/>
        <a:p>
          <a:pPr>
            <a:lnSpc>
              <a:spcPct val="100000"/>
            </a:lnSpc>
          </a:pPr>
          <a:r>
            <a:rPr lang="en-US"/>
            <a:t>Lack of Data on Parents’ Educational Background: The analysis lacked information on the educational background of students’ parents, which could have a significant impact on dropout rates. This is a potential limitation that needs addressing in future research.</a:t>
          </a:r>
        </a:p>
      </dgm:t>
    </dgm:pt>
    <dgm:pt modelId="{34F3FC51-2668-4002-8D74-7AAA97100966}" type="parTrans" cxnId="{CFA9A64A-86F6-4022-A3C0-92636B11556E}">
      <dgm:prSet/>
      <dgm:spPr/>
      <dgm:t>
        <a:bodyPr/>
        <a:lstStyle/>
        <a:p>
          <a:endParaRPr lang="en-US"/>
        </a:p>
      </dgm:t>
    </dgm:pt>
    <dgm:pt modelId="{E6694F00-3ECB-4735-9794-80A9E0502E6D}" type="sibTrans" cxnId="{CFA9A64A-86F6-4022-A3C0-92636B11556E}">
      <dgm:prSet/>
      <dgm:spPr/>
      <dgm:t>
        <a:bodyPr/>
        <a:lstStyle/>
        <a:p>
          <a:endParaRPr lang="en-US"/>
        </a:p>
      </dgm:t>
    </dgm:pt>
    <dgm:pt modelId="{1EA4AAB5-9E94-4D90-9A48-622A30FCEFF3}">
      <dgm:prSet/>
      <dgm:spPr/>
      <dgm:t>
        <a:bodyPr/>
        <a:lstStyle/>
        <a:p>
          <a:pPr>
            <a:lnSpc>
              <a:spcPct val="100000"/>
            </a:lnSpc>
          </a:pPr>
          <a:r>
            <a:rPr lang="en-US"/>
            <a:t>Absence of Financial Data: Financial challenges faced by families were not included in the study. These factors are likely to have a substantial impact on student retention and should be integrated into future analyses to offer a clearer understanding of the socioeconomic barriers. </a:t>
          </a:r>
        </a:p>
      </dgm:t>
    </dgm:pt>
    <dgm:pt modelId="{5437C307-7321-491D-A4E7-30139B1168B2}" type="parTrans" cxnId="{F4094427-8103-45E7-A766-774D0EDA1B4B}">
      <dgm:prSet/>
      <dgm:spPr/>
      <dgm:t>
        <a:bodyPr/>
        <a:lstStyle/>
        <a:p>
          <a:endParaRPr lang="en-US"/>
        </a:p>
      </dgm:t>
    </dgm:pt>
    <dgm:pt modelId="{DE4CE7EA-D71C-4AA8-9B54-85F59B6822A2}" type="sibTrans" cxnId="{F4094427-8103-45E7-A766-774D0EDA1B4B}">
      <dgm:prSet/>
      <dgm:spPr/>
      <dgm:t>
        <a:bodyPr/>
        <a:lstStyle/>
        <a:p>
          <a:endParaRPr lang="en-US"/>
        </a:p>
      </dgm:t>
    </dgm:pt>
    <dgm:pt modelId="{53A06073-B6D7-4ECE-AEFC-FD0D5D19EBE9}">
      <dgm:prSet/>
      <dgm:spPr/>
      <dgm:t>
        <a:bodyPr/>
        <a:lstStyle/>
        <a:p>
          <a:pPr>
            <a:lnSpc>
              <a:spcPct val="100000"/>
            </a:lnSpc>
          </a:pPr>
          <a:r>
            <a:rPr lang="en-US"/>
            <a:t>Underreporting as a Shortcoming: The data from 2022-23 shows several districts with underreported student numbers, which could skew the actual dropout rate. For instance, A+ Academy had 3 underreported students, leading to a 0.4% underreported rate, which may reflect issues with accurate data collection or hidden dropout trends (Based on the data). </a:t>
          </a:r>
        </a:p>
      </dgm:t>
    </dgm:pt>
    <dgm:pt modelId="{CB4564CC-B6A3-4404-BD9A-A20D12DEF5AF}" type="parTrans" cxnId="{A6045EB7-F632-4158-8280-62EDE1442592}">
      <dgm:prSet/>
      <dgm:spPr/>
      <dgm:t>
        <a:bodyPr/>
        <a:lstStyle/>
        <a:p>
          <a:endParaRPr lang="en-US"/>
        </a:p>
      </dgm:t>
    </dgm:pt>
    <dgm:pt modelId="{45DDFE71-201E-4D63-BF4C-D69662551703}" type="sibTrans" cxnId="{A6045EB7-F632-4158-8280-62EDE1442592}">
      <dgm:prSet/>
      <dgm:spPr/>
      <dgm:t>
        <a:bodyPr/>
        <a:lstStyle/>
        <a:p>
          <a:endParaRPr lang="en-US"/>
        </a:p>
      </dgm:t>
    </dgm:pt>
    <dgm:pt modelId="{96C7D0BB-EC1A-4632-8BFE-8BCCCF8AFB21}" type="pres">
      <dgm:prSet presAssocID="{39E6BC1E-0493-43AA-A5E4-260F56545E7A}" presName="root" presStyleCnt="0">
        <dgm:presLayoutVars>
          <dgm:dir/>
          <dgm:resizeHandles val="exact"/>
        </dgm:presLayoutVars>
      </dgm:prSet>
      <dgm:spPr/>
    </dgm:pt>
    <dgm:pt modelId="{E8751A4C-947E-4D3E-8D7C-D9C87BC52072}" type="pres">
      <dgm:prSet presAssocID="{5BABE404-4165-4D3B-97FA-12BF3C807D0E}" presName="compNode" presStyleCnt="0"/>
      <dgm:spPr/>
    </dgm:pt>
    <dgm:pt modelId="{3CFC8730-8B9C-4BD3-9ED2-B5459F930A05}" type="pres">
      <dgm:prSet presAssocID="{5BABE404-4165-4D3B-97FA-12BF3C807D0E}" presName="bgRect" presStyleLbl="bgShp" presStyleIdx="0" presStyleCnt="3"/>
      <dgm:spPr/>
    </dgm:pt>
    <dgm:pt modelId="{5F0CF648-9E94-4653-8880-3D5A37FE04E2}" type="pres">
      <dgm:prSet presAssocID="{5BABE404-4165-4D3B-97FA-12BF3C807D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hoolhouse"/>
        </a:ext>
      </dgm:extLst>
    </dgm:pt>
    <dgm:pt modelId="{666E0E96-EB47-49B4-AC7A-5C9EE6CDB256}" type="pres">
      <dgm:prSet presAssocID="{5BABE404-4165-4D3B-97FA-12BF3C807D0E}" presName="spaceRect" presStyleCnt="0"/>
      <dgm:spPr/>
    </dgm:pt>
    <dgm:pt modelId="{31557FC6-E972-4ADF-951C-DF9DFFE7359E}" type="pres">
      <dgm:prSet presAssocID="{5BABE404-4165-4D3B-97FA-12BF3C807D0E}" presName="parTx" presStyleLbl="revTx" presStyleIdx="0" presStyleCnt="3">
        <dgm:presLayoutVars>
          <dgm:chMax val="0"/>
          <dgm:chPref val="0"/>
        </dgm:presLayoutVars>
      </dgm:prSet>
      <dgm:spPr/>
    </dgm:pt>
    <dgm:pt modelId="{62E54E16-BF11-4450-B8BE-25A39621D362}" type="pres">
      <dgm:prSet presAssocID="{E6694F00-3ECB-4735-9794-80A9E0502E6D}" presName="sibTrans" presStyleCnt="0"/>
      <dgm:spPr/>
    </dgm:pt>
    <dgm:pt modelId="{E80D2AA3-E24C-438E-A665-ADEC13FD34C7}" type="pres">
      <dgm:prSet presAssocID="{1EA4AAB5-9E94-4D90-9A48-622A30FCEFF3}" presName="compNode" presStyleCnt="0"/>
      <dgm:spPr/>
    </dgm:pt>
    <dgm:pt modelId="{6F1FD42A-8E92-4EA6-9C62-7D89D4B74D5F}" type="pres">
      <dgm:prSet presAssocID="{1EA4AAB5-9E94-4D90-9A48-622A30FCEFF3}" presName="bgRect" presStyleLbl="bgShp" presStyleIdx="1" presStyleCnt="3"/>
      <dgm:spPr/>
    </dgm:pt>
    <dgm:pt modelId="{1586E781-998F-455E-AB82-FC0DA42A36A0}" type="pres">
      <dgm:prSet presAssocID="{1EA4AAB5-9E94-4D90-9A48-622A30FCEF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E1A2E9AF-F497-44F7-826F-C77C8809DA9A}" type="pres">
      <dgm:prSet presAssocID="{1EA4AAB5-9E94-4D90-9A48-622A30FCEFF3}" presName="spaceRect" presStyleCnt="0"/>
      <dgm:spPr/>
    </dgm:pt>
    <dgm:pt modelId="{A3432ED6-2502-491A-8095-AB42B912F5D2}" type="pres">
      <dgm:prSet presAssocID="{1EA4AAB5-9E94-4D90-9A48-622A30FCEFF3}" presName="parTx" presStyleLbl="revTx" presStyleIdx="1" presStyleCnt="3">
        <dgm:presLayoutVars>
          <dgm:chMax val="0"/>
          <dgm:chPref val="0"/>
        </dgm:presLayoutVars>
      </dgm:prSet>
      <dgm:spPr/>
    </dgm:pt>
    <dgm:pt modelId="{64298D24-A6C0-4E6F-94E5-1167E0FCEB55}" type="pres">
      <dgm:prSet presAssocID="{DE4CE7EA-D71C-4AA8-9B54-85F59B6822A2}" presName="sibTrans" presStyleCnt="0"/>
      <dgm:spPr/>
    </dgm:pt>
    <dgm:pt modelId="{1404CAA6-2AF5-4936-9ED1-D704DACA0A85}" type="pres">
      <dgm:prSet presAssocID="{53A06073-B6D7-4ECE-AEFC-FD0D5D19EBE9}" presName="compNode" presStyleCnt="0"/>
      <dgm:spPr/>
    </dgm:pt>
    <dgm:pt modelId="{112D5049-6772-4855-B445-47869A8511F1}" type="pres">
      <dgm:prSet presAssocID="{53A06073-B6D7-4ECE-AEFC-FD0D5D19EBE9}" presName="bgRect" presStyleLbl="bgShp" presStyleIdx="2" presStyleCnt="3"/>
      <dgm:spPr/>
    </dgm:pt>
    <dgm:pt modelId="{DE9B1E01-E317-4A12-B8A4-40D088DA02C2}" type="pres">
      <dgm:prSet presAssocID="{53A06073-B6D7-4ECE-AEFC-FD0D5D19EB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C7D7787A-C0D1-4B06-BEB7-EAB84EFB1B40}" type="pres">
      <dgm:prSet presAssocID="{53A06073-B6D7-4ECE-AEFC-FD0D5D19EBE9}" presName="spaceRect" presStyleCnt="0"/>
      <dgm:spPr/>
    </dgm:pt>
    <dgm:pt modelId="{A6BC8659-4457-4F3C-B00F-8E11B4018A17}" type="pres">
      <dgm:prSet presAssocID="{53A06073-B6D7-4ECE-AEFC-FD0D5D19EBE9}" presName="parTx" presStyleLbl="revTx" presStyleIdx="2" presStyleCnt="3">
        <dgm:presLayoutVars>
          <dgm:chMax val="0"/>
          <dgm:chPref val="0"/>
        </dgm:presLayoutVars>
      </dgm:prSet>
      <dgm:spPr/>
    </dgm:pt>
  </dgm:ptLst>
  <dgm:cxnLst>
    <dgm:cxn modelId="{F4094427-8103-45E7-A766-774D0EDA1B4B}" srcId="{39E6BC1E-0493-43AA-A5E4-260F56545E7A}" destId="{1EA4AAB5-9E94-4D90-9A48-622A30FCEFF3}" srcOrd="1" destOrd="0" parTransId="{5437C307-7321-491D-A4E7-30139B1168B2}" sibTransId="{DE4CE7EA-D71C-4AA8-9B54-85F59B6822A2}"/>
    <dgm:cxn modelId="{CFA9A64A-86F6-4022-A3C0-92636B11556E}" srcId="{39E6BC1E-0493-43AA-A5E4-260F56545E7A}" destId="{5BABE404-4165-4D3B-97FA-12BF3C807D0E}" srcOrd="0" destOrd="0" parTransId="{34F3FC51-2668-4002-8D74-7AAA97100966}" sibTransId="{E6694F00-3ECB-4735-9794-80A9E0502E6D}"/>
    <dgm:cxn modelId="{ECDEBC9A-4599-41EB-A1FF-B0C39FBDA154}" type="presOf" srcId="{39E6BC1E-0493-43AA-A5E4-260F56545E7A}" destId="{96C7D0BB-EC1A-4632-8BFE-8BCCCF8AFB21}" srcOrd="0" destOrd="0" presId="urn:microsoft.com/office/officeart/2018/2/layout/IconVerticalSolidList"/>
    <dgm:cxn modelId="{A6045EB7-F632-4158-8280-62EDE1442592}" srcId="{39E6BC1E-0493-43AA-A5E4-260F56545E7A}" destId="{53A06073-B6D7-4ECE-AEFC-FD0D5D19EBE9}" srcOrd="2" destOrd="0" parTransId="{CB4564CC-B6A3-4404-BD9A-A20D12DEF5AF}" sibTransId="{45DDFE71-201E-4D63-BF4C-D69662551703}"/>
    <dgm:cxn modelId="{B2D400C4-C217-4659-BC27-142B0CE1D616}" type="presOf" srcId="{53A06073-B6D7-4ECE-AEFC-FD0D5D19EBE9}" destId="{A6BC8659-4457-4F3C-B00F-8E11B4018A17}" srcOrd="0" destOrd="0" presId="urn:microsoft.com/office/officeart/2018/2/layout/IconVerticalSolidList"/>
    <dgm:cxn modelId="{B8F8B6C7-FA55-43B8-BBBB-ACF862CCEB00}" type="presOf" srcId="{1EA4AAB5-9E94-4D90-9A48-622A30FCEFF3}" destId="{A3432ED6-2502-491A-8095-AB42B912F5D2}" srcOrd="0" destOrd="0" presId="urn:microsoft.com/office/officeart/2018/2/layout/IconVerticalSolidList"/>
    <dgm:cxn modelId="{50F1DCEB-714F-4511-B804-779DE4A794F2}" type="presOf" srcId="{5BABE404-4165-4D3B-97FA-12BF3C807D0E}" destId="{31557FC6-E972-4ADF-951C-DF9DFFE7359E}" srcOrd="0" destOrd="0" presId="urn:microsoft.com/office/officeart/2018/2/layout/IconVerticalSolidList"/>
    <dgm:cxn modelId="{AAB4A110-4C6E-4C3A-B1DB-9834E43F7FCA}" type="presParOf" srcId="{96C7D0BB-EC1A-4632-8BFE-8BCCCF8AFB21}" destId="{E8751A4C-947E-4D3E-8D7C-D9C87BC52072}" srcOrd="0" destOrd="0" presId="urn:microsoft.com/office/officeart/2018/2/layout/IconVerticalSolidList"/>
    <dgm:cxn modelId="{DE3FD2C7-1FA4-4A30-B9F2-47E65C0F6D0D}" type="presParOf" srcId="{E8751A4C-947E-4D3E-8D7C-D9C87BC52072}" destId="{3CFC8730-8B9C-4BD3-9ED2-B5459F930A05}" srcOrd="0" destOrd="0" presId="urn:microsoft.com/office/officeart/2018/2/layout/IconVerticalSolidList"/>
    <dgm:cxn modelId="{6ADC03E7-E1A6-4E4F-B591-1717E9530E22}" type="presParOf" srcId="{E8751A4C-947E-4D3E-8D7C-D9C87BC52072}" destId="{5F0CF648-9E94-4653-8880-3D5A37FE04E2}" srcOrd="1" destOrd="0" presId="urn:microsoft.com/office/officeart/2018/2/layout/IconVerticalSolidList"/>
    <dgm:cxn modelId="{8719341F-ADDC-477D-99EC-DB62EDA1B998}" type="presParOf" srcId="{E8751A4C-947E-4D3E-8D7C-D9C87BC52072}" destId="{666E0E96-EB47-49B4-AC7A-5C9EE6CDB256}" srcOrd="2" destOrd="0" presId="urn:microsoft.com/office/officeart/2018/2/layout/IconVerticalSolidList"/>
    <dgm:cxn modelId="{FA342008-6F4B-449B-BFF4-BF8EAE760000}" type="presParOf" srcId="{E8751A4C-947E-4D3E-8D7C-D9C87BC52072}" destId="{31557FC6-E972-4ADF-951C-DF9DFFE7359E}" srcOrd="3" destOrd="0" presId="urn:microsoft.com/office/officeart/2018/2/layout/IconVerticalSolidList"/>
    <dgm:cxn modelId="{73314842-DCC6-4C6A-80A0-55733007A5EB}" type="presParOf" srcId="{96C7D0BB-EC1A-4632-8BFE-8BCCCF8AFB21}" destId="{62E54E16-BF11-4450-B8BE-25A39621D362}" srcOrd="1" destOrd="0" presId="urn:microsoft.com/office/officeart/2018/2/layout/IconVerticalSolidList"/>
    <dgm:cxn modelId="{9DF1EF7F-9A00-4CED-A279-02B1DD31837F}" type="presParOf" srcId="{96C7D0BB-EC1A-4632-8BFE-8BCCCF8AFB21}" destId="{E80D2AA3-E24C-438E-A665-ADEC13FD34C7}" srcOrd="2" destOrd="0" presId="urn:microsoft.com/office/officeart/2018/2/layout/IconVerticalSolidList"/>
    <dgm:cxn modelId="{08C75323-ED98-4109-B849-354C1391DDF5}" type="presParOf" srcId="{E80D2AA3-E24C-438E-A665-ADEC13FD34C7}" destId="{6F1FD42A-8E92-4EA6-9C62-7D89D4B74D5F}" srcOrd="0" destOrd="0" presId="urn:microsoft.com/office/officeart/2018/2/layout/IconVerticalSolidList"/>
    <dgm:cxn modelId="{895D0BC8-9040-47CA-B9BF-6F8B35C0E59B}" type="presParOf" srcId="{E80D2AA3-E24C-438E-A665-ADEC13FD34C7}" destId="{1586E781-998F-455E-AB82-FC0DA42A36A0}" srcOrd="1" destOrd="0" presId="urn:microsoft.com/office/officeart/2018/2/layout/IconVerticalSolidList"/>
    <dgm:cxn modelId="{286F207F-0E7A-49C2-B68B-8DDD5A335D85}" type="presParOf" srcId="{E80D2AA3-E24C-438E-A665-ADEC13FD34C7}" destId="{E1A2E9AF-F497-44F7-826F-C77C8809DA9A}" srcOrd="2" destOrd="0" presId="urn:microsoft.com/office/officeart/2018/2/layout/IconVerticalSolidList"/>
    <dgm:cxn modelId="{C3843E62-E2BA-49AF-9C80-CF40CC1E21FC}" type="presParOf" srcId="{E80D2AA3-E24C-438E-A665-ADEC13FD34C7}" destId="{A3432ED6-2502-491A-8095-AB42B912F5D2}" srcOrd="3" destOrd="0" presId="urn:microsoft.com/office/officeart/2018/2/layout/IconVerticalSolidList"/>
    <dgm:cxn modelId="{B4A94331-9E8E-4D2B-8642-893CB192A241}" type="presParOf" srcId="{96C7D0BB-EC1A-4632-8BFE-8BCCCF8AFB21}" destId="{64298D24-A6C0-4E6F-94E5-1167E0FCEB55}" srcOrd="3" destOrd="0" presId="urn:microsoft.com/office/officeart/2018/2/layout/IconVerticalSolidList"/>
    <dgm:cxn modelId="{454650DA-DDA6-4570-B135-F9BFE5107BB0}" type="presParOf" srcId="{96C7D0BB-EC1A-4632-8BFE-8BCCCF8AFB21}" destId="{1404CAA6-2AF5-4936-9ED1-D704DACA0A85}" srcOrd="4" destOrd="0" presId="urn:microsoft.com/office/officeart/2018/2/layout/IconVerticalSolidList"/>
    <dgm:cxn modelId="{C3C4A1DE-59E2-497C-ABA4-7EE77931BD34}" type="presParOf" srcId="{1404CAA6-2AF5-4936-9ED1-D704DACA0A85}" destId="{112D5049-6772-4855-B445-47869A8511F1}" srcOrd="0" destOrd="0" presId="urn:microsoft.com/office/officeart/2018/2/layout/IconVerticalSolidList"/>
    <dgm:cxn modelId="{BF65B12E-5AE0-41CE-950C-4B513B857AC9}" type="presParOf" srcId="{1404CAA6-2AF5-4936-9ED1-D704DACA0A85}" destId="{DE9B1E01-E317-4A12-B8A4-40D088DA02C2}" srcOrd="1" destOrd="0" presId="urn:microsoft.com/office/officeart/2018/2/layout/IconVerticalSolidList"/>
    <dgm:cxn modelId="{7187862D-B54D-465E-8D10-8369C955B0EF}" type="presParOf" srcId="{1404CAA6-2AF5-4936-9ED1-D704DACA0A85}" destId="{C7D7787A-C0D1-4B06-BEB7-EAB84EFB1B40}" srcOrd="2" destOrd="0" presId="urn:microsoft.com/office/officeart/2018/2/layout/IconVerticalSolidList"/>
    <dgm:cxn modelId="{A7617682-3B6B-4250-BF42-8619F0812153}" type="presParOf" srcId="{1404CAA6-2AF5-4936-9ED1-D704DACA0A85}" destId="{A6BC8659-4457-4F3C-B00F-8E11B4018A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4064C0-5246-4A77-A87F-A6A2E27BB97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0F4954B-5FCC-4960-9093-51FECC434F7E}">
      <dgm:prSet/>
      <dgm:spPr/>
      <dgm:t>
        <a:bodyPr/>
        <a:lstStyle/>
        <a:p>
          <a:r>
            <a:rPr lang="en-US"/>
            <a:t>Allocate approximately </a:t>
          </a:r>
          <a:r>
            <a:rPr lang="en-US" b="1"/>
            <a:t>$1.5 million annually</a:t>
          </a:r>
          <a:r>
            <a:rPr lang="en-US"/>
            <a:t> for intervention programs.</a:t>
          </a:r>
        </a:p>
      </dgm:t>
    </dgm:pt>
    <dgm:pt modelId="{825F7217-27F0-459B-84EA-75197475DB2F}" type="parTrans" cxnId="{662A4AF2-4E93-4003-8566-B3FFABA35651}">
      <dgm:prSet/>
      <dgm:spPr/>
      <dgm:t>
        <a:bodyPr/>
        <a:lstStyle/>
        <a:p>
          <a:endParaRPr lang="en-US"/>
        </a:p>
      </dgm:t>
    </dgm:pt>
    <dgm:pt modelId="{C4ACB56F-8141-474A-8887-06C2B2CAA5DB}" type="sibTrans" cxnId="{662A4AF2-4E93-4003-8566-B3FFABA35651}">
      <dgm:prSet/>
      <dgm:spPr/>
      <dgm:t>
        <a:bodyPr/>
        <a:lstStyle/>
        <a:p>
          <a:endParaRPr lang="en-US"/>
        </a:p>
      </dgm:t>
    </dgm:pt>
    <dgm:pt modelId="{7E399E8A-18DD-42FE-B981-1B61FE69884B}">
      <dgm:prSet/>
      <dgm:spPr/>
      <dgm:t>
        <a:bodyPr/>
        <a:lstStyle/>
        <a:p>
          <a:r>
            <a:rPr lang="en-US"/>
            <a:t>Breakdown:</a:t>
          </a:r>
        </a:p>
      </dgm:t>
    </dgm:pt>
    <dgm:pt modelId="{84C98B9F-810E-4C9C-A7FD-251A2083506F}" type="parTrans" cxnId="{C88698E0-8164-43FE-B3C8-5F235E4C5760}">
      <dgm:prSet/>
      <dgm:spPr/>
      <dgm:t>
        <a:bodyPr/>
        <a:lstStyle/>
        <a:p>
          <a:endParaRPr lang="en-US"/>
        </a:p>
      </dgm:t>
    </dgm:pt>
    <dgm:pt modelId="{5E564E68-2473-4A51-B6AD-AADC0ACCAE89}" type="sibTrans" cxnId="{C88698E0-8164-43FE-B3C8-5F235E4C5760}">
      <dgm:prSet/>
      <dgm:spPr/>
      <dgm:t>
        <a:bodyPr/>
        <a:lstStyle/>
        <a:p>
          <a:endParaRPr lang="en-US"/>
        </a:p>
      </dgm:t>
    </dgm:pt>
    <dgm:pt modelId="{0C7E6C96-BBD1-43D8-853E-9A4DAF115A48}">
      <dgm:prSet/>
      <dgm:spPr/>
      <dgm:t>
        <a:bodyPr/>
        <a:lstStyle/>
        <a:p>
          <a:r>
            <a:rPr lang="en-US" b="1"/>
            <a:t>$500,000</a:t>
          </a:r>
          <a:r>
            <a:rPr lang="en-US"/>
            <a:t>: Support programs (e.g., tutoring, mentoring, and counseling).</a:t>
          </a:r>
        </a:p>
      </dgm:t>
    </dgm:pt>
    <dgm:pt modelId="{5D13D87F-ACAC-4917-AD3E-37994EBA010D}" type="parTrans" cxnId="{42AF8F7E-1DD3-4438-AC84-6DBC429114BF}">
      <dgm:prSet/>
      <dgm:spPr/>
      <dgm:t>
        <a:bodyPr/>
        <a:lstStyle/>
        <a:p>
          <a:endParaRPr lang="en-US"/>
        </a:p>
      </dgm:t>
    </dgm:pt>
    <dgm:pt modelId="{F85A5ED0-8E03-4A59-B528-8389326B4F98}" type="sibTrans" cxnId="{42AF8F7E-1DD3-4438-AC84-6DBC429114BF}">
      <dgm:prSet/>
      <dgm:spPr/>
      <dgm:t>
        <a:bodyPr/>
        <a:lstStyle/>
        <a:p>
          <a:endParaRPr lang="en-US"/>
        </a:p>
      </dgm:t>
    </dgm:pt>
    <dgm:pt modelId="{A505A992-7317-4E62-B577-21E4F8C5B5F6}">
      <dgm:prSet/>
      <dgm:spPr/>
      <dgm:t>
        <a:bodyPr/>
        <a:lstStyle/>
        <a:p>
          <a:r>
            <a:rPr lang="en-US" b="1"/>
            <a:t>$400,000</a:t>
          </a:r>
          <a:r>
            <a:rPr lang="en-US"/>
            <a:t>: Community outreach initiatives and family support.</a:t>
          </a:r>
        </a:p>
      </dgm:t>
    </dgm:pt>
    <dgm:pt modelId="{77EFA8A7-634A-492D-AE70-6AB1CD9511A9}" type="parTrans" cxnId="{4033FB97-9366-46DD-8B85-8F7C5615AA1F}">
      <dgm:prSet/>
      <dgm:spPr/>
      <dgm:t>
        <a:bodyPr/>
        <a:lstStyle/>
        <a:p>
          <a:endParaRPr lang="en-US"/>
        </a:p>
      </dgm:t>
    </dgm:pt>
    <dgm:pt modelId="{D98C542B-C75C-4194-88C8-F953FDE2B4A5}" type="sibTrans" cxnId="{4033FB97-9366-46DD-8B85-8F7C5615AA1F}">
      <dgm:prSet/>
      <dgm:spPr/>
      <dgm:t>
        <a:bodyPr/>
        <a:lstStyle/>
        <a:p>
          <a:endParaRPr lang="en-US"/>
        </a:p>
      </dgm:t>
    </dgm:pt>
    <dgm:pt modelId="{45FBB4BC-C2ED-46C4-B307-592A6D02402C}">
      <dgm:prSet/>
      <dgm:spPr/>
      <dgm:t>
        <a:bodyPr/>
        <a:lstStyle/>
        <a:p>
          <a:r>
            <a:rPr lang="en-US" b="1"/>
            <a:t>$300,000</a:t>
          </a:r>
          <a:r>
            <a:rPr lang="en-US"/>
            <a:t>: Training educators and staff for dropout prevention strategies.</a:t>
          </a:r>
        </a:p>
      </dgm:t>
    </dgm:pt>
    <dgm:pt modelId="{B503A65B-45AD-4305-830F-4E4A9CCFBFCA}" type="parTrans" cxnId="{D05F8F6E-0C02-42E2-BDF2-91891EEF4EF9}">
      <dgm:prSet/>
      <dgm:spPr/>
      <dgm:t>
        <a:bodyPr/>
        <a:lstStyle/>
        <a:p>
          <a:endParaRPr lang="en-US"/>
        </a:p>
      </dgm:t>
    </dgm:pt>
    <dgm:pt modelId="{D118CCC3-740F-4A77-8E92-75373A5E0AC1}" type="sibTrans" cxnId="{D05F8F6E-0C02-42E2-BDF2-91891EEF4EF9}">
      <dgm:prSet/>
      <dgm:spPr/>
      <dgm:t>
        <a:bodyPr/>
        <a:lstStyle/>
        <a:p>
          <a:endParaRPr lang="en-US"/>
        </a:p>
      </dgm:t>
    </dgm:pt>
    <dgm:pt modelId="{9A7CD3FF-4E71-48A3-BC1C-0F68D4C5FE7D}">
      <dgm:prSet/>
      <dgm:spPr/>
      <dgm:t>
        <a:bodyPr/>
        <a:lstStyle/>
        <a:p>
          <a:r>
            <a:rPr lang="en-US" b="1"/>
            <a:t>$300,000</a:t>
          </a:r>
          <a:r>
            <a:rPr lang="en-US"/>
            <a:t>: Monitoring and evaluation of program effectiveness.</a:t>
          </a:r>
        </a:p>
      </dgm:t>
    </dgm:pt>
    <dgm:pt modelId="{4FA2D34D-A3D5-4B04-85FF-0D055A31A509}" type="parTrans" cxnId="{075CB3EA-FA9C-4D2C-97E5-56A94020974C}">
      <dgm:prSet/>
      <dgm:spPr/>
      <dgm:t>
        <a:bodyPr/>
        <a:lstStyle/>
        <a:p>
          <a:endParaRPr lang="en-US"/>
        </a:p>
      </dgm:t>
    </dgm:pt>
    <dgm:pt modelId="{0106AA3D-0E16-4BA5-91AA-8DD0501E8543}" type="sibTrans" cxnId="{075CB3EA-FA9C-4D2C-97E5-56A94020974C}">
      <dgm:prSet/>
      <dgm:spPr/>
      <dgm:t>
        <a:bodyPr/>
        <a:lstStyle/>
        <a:p>
          <a:endParaRPr lang="en-US"/>
        </a:p>
      </dgm:t>
    </dgm:pt>
    <dgm:pt modelId="{02CAAD2A-D693-4BA8-BD7D-1C214B9350D8}" type="pres">
      <dgm:prSet presAssocID="{5C4064C0-5246-4A77-A87F-A6A2E27BB97D}" presName="linear" presStyleCnt="0">
        <dgm:presLayoutVars>
          <dgm:animLvl val="lvl"/>
          <dgm:resizeHandles val="exact"/>
        </dgm:presLayoutVars>
      </dgm:prSet>
      <dgm:spPr/>
    </dgm:pt>
    <dgm:pt modelId="{98E80E4A-6749-4B7F-ACBE-88F1D37A6A19}" type="pres">
      <dgm:prSet presAssocID="{C0F4954B-5FCC-4960-9093-51FECC434F7E}" presName="parentText" presStyleLbl="node1" presStyleIdx="0" presStyleCnt="6">
        <dgm:presLayoutVars>
          <dgm:chMax val="0"/>
          <dgm:bulletEnabled val="1"/>
        </dgm:presLayoutVars>
      </dgm:prSet>
      <dgm:spPr/>
    </dgm:pt>
    <dgm:pt modelId="{008C2951-8F37-4C6B-943C-65B352B1F736}" type="pres">
      <dgm:prSet presAssocID="{C4ACB56F-8141-474A-8887-06C2B2CAA5DB}" presName="spacer" presStyleCnt="0"/>
      <dgm:spPr/>
    </dgm:pt>
    <dgm:pt modelId="{7886A04B-88CC-4CDC-AF57-DD478EFD3FBE}" type="pres">
      <dgm:prSet presAssocID="{7E399E8A-18DD-42FE-B981-1B61FE69884B}" presName="parentText" presStyleLbl="node1" presStyleIdx="1" presStyleCnt="6">
        <dgm:presLayoutVars>
          <dgm:chMax val="0"/>
          <dgm:bulletEnabled val="1"/>
        </dgm:presLayoutVars>
      </dgm:prSet>
      <dgm:spPr/>
    </dgm:pt>
    <dgm:pt modelId="{A50E4475-65B7-4CFD-8C35-2E008AAC8516}" type="pres">
      <dgm:prSet presAssocID="{5E564E68-2473-4A51-B6AD-AADC0ACCAE89}" presName="spacer" presStyleCnt="0"/>
      <dgm:spPr/>
    </dgm:pt>
    <dgm:pt modelId="{124A1B83-214B-4D98-8D83-D4E2AA3147B0}" type="pres">
      <dgm:prSet presAssocID="{0C7E6C96-BBD1-43D8-853E-9A4DAF115A48}" presName="parentText" presStyleLbl="node1" presStyleIdx="2" presStyleCnt="6">
        <dgm:presLayoutVars>
          <dgm:chMax val="0"/>
          <dgm:bulletEnabled val="1"/>
        </dgm:presLayoutVars>
      </dgm:prSet>
      <dgm:spPr/>
    </dgm:pt>
    <dgm:pt modelId="{6C662470-AE81-4699-9114-0BC0C9331784}" type="pres">
      <dgm:prSet presAssocID="{F85A5ED0-8E03-4A59-B528-8389326B4F98}" presName="spacer" presStyleCnt="0"/>
      <dgm:spPr/>
    </dgm:pt>
    <dgm:pt modelId="{5A684B12-64FE-49F1-B6E5-F6C5B5DBFBC2}" type="pres">
      <dgm:prSet presAssocID="{A505A992-7317-4E62-B577-21E4F8C5B5F6}" presName="parentText" presStyleLbl="node1" presStyleIdx="3" presStyleCnt="6">
        <dgm:presLayoutVars>
          <dgm:chMax val="0"/>
          <dgm:bulletEnabled val="1"/>
        </dgm:presLayoutVars>
      </dgm:prSet>
      <dgm:spPr/>
    </dgm:pt>
    <dgm:pt modelId="{7338CB63-5F48-441A-8BF9-E4825B08C8D5}" type="pres">
      <dgm:prSet presAssocID="{D98C542B-C75C-4194-88C8-F953FDE2B4A5}" presName="spacer" presStyleCnt="0"/>
      <dgm:spPr/>
    </dgm:pt>
    <dgm:pt modelId="{6CD3A02F-338E-46FC-87A1-D5F5206D8A01}" type="pres">
      <dgm:prSet presAssocID="{45FBB4BC-C2ED-46C4-B307-592A6D02402C}" presName="parentText" presStyleLbl="node1" presStyleIdx="4" presStyleCnt="6">
        <dgm:presLayoutVars>
          <dgm:chMax val="0"/>
          <dgm:bulletEnabled val="1"/>
        </dgm:presLayoutVars>
      </dgm:prSet>
      <dgm:spPr/>
    </dgm:pt>
    <dgm:pt modelId="{5155BC4B-D4D1-4F6E-AFE8-A0A30B9D6CCC}" type="pres">
      <dgm:prSet presAssocID="{D118CCC3-740F-4A77-8E92-75373A5E0AC1}" presName="spacer" presStyleCnt="0"/>
      <dgm:spPr/>
    </dgm:pt>
    <dgm:pt modelId="{A554C1EA-C3C1-40C4-921A-A5DB5E11EBDF}" type="pres">
      <dgm:prSet presAssocID="{9A7CD3FF-4E71-48A3-BC1C-0F68D4C5FE7D}" presName="parentText" presStyleLbl="node1" presStyleIdx="5" presStyleCnt="6">
        <dgm:presLayoutVars>
          <dgm:chMax val="0"/>
          <dgm:bulletEnabled val="1"/>
        </dgm:presLayoutVars>
      </dgm:prSet>
      <dgm:spPr/>
    </dgm:pt>
  </dgm:ptLst>
  <dgm:cxnLst>
    <dgm:cxn modelId="{7894C50E-0326-496C-8DFB-2939CD790457}" type="presOf" srcId="{5C4064C0-5246-4A77-A87F-A6A2E27BB97D}" destId="{02CAAD2A-D693-4BA8-BD7D-1C214B9350D8}" srcOrd="0" destOrd="0" presId="urn:microsoft.com/office/officeart/2005/8/layout/vList2"/>
    <dgm:cxn modelId="{FE886336-E417-4F20-A334-C1B05663CDE0}" type="presOf" srcId="{7E399E8A-18DD-42FE-B981-1B61FE69884B}" destId="{7886A04B-88CC-4CDC-AF57-DD478EFD3FBE}" srcOrd="0" destOrd="0" presId="urn:microsoft.com/office/officeart/2005/8/layout/vList2"/>
    <dgm:cxn modelId="{286A313D-2B80-4DBB-9853-7AA4038C2632}" type="presOf" srcId="{9A7CD3FF-4E71-48A3-BC1C-0F68D4C5FE7D}" destId="{A554C1EA-C3C1-40C4-921A-A5DB5E11EBDF}" srcOrd="0" destOrd="0" presId="urn:microsoft.com/office/officeart/2005/8/layout/vList2"/>
    <dgm:cxn modelId="{D05F8F6E-0C02-42E2-BDF2-91891EEF4EF9}" srcId="{5C4064C0-5246-4A77-A87F-A6A2E27BB97D}" destId="{45FBB4BC-C2ED-46C4-B307-592A6D02402C}" srcOrd="4" destOrd="0" parTransId="{B503A65B-45AD-4305-830F-4E4A9CCFBFCA}" sibTransId="{D118CCC3-740F-4A77-8E92-75373A5E0AC1}"/>
    <dgm:cxn modelId="{42AF8F7E-1DD3-4438-AC84-6DBC429114BF}" srcId="{5C4064C0-5246-4A77-A87F-A6A2E27BB97D}" destId="{0C7E6C96-BBD1-43D8-853E-9A4DAF115A48}" srcOrd="2" destOrd="0" parTransId="{5D13D87F-ACAC-4917-AD3E-37994EBA010D}" sibTransId="{F85A5ED0-8E03-4A59-B528-8389326B4F98}"/>
    <dgm:cxn modelId="{7FA6ED84-5393-4F85-A4F2-2699C8995A57}" type="presOf" srcId="{A505A992-7317-4E62-B577-21E4F8C5B5F6}" destId="{5A684B12-64FE-49F1-B6E5-F6C5B5DBFBC2}" srcOrd="0" destOrd="0" presId="urn:microsoft.com/office/officeart/2005/8/layout/vList2"/>
    <dgm:cxn modelId="{4033FB97-9366-46DD-8B85-8F7C5615AA1F}" srcId="{5C4064C0-5246-4A77-A87F-A6A2E27BB97D}" destId="{A505A992-7317-4E62-B577-21E4F8C5B5F6}" srcOrd="3" destOrd="0" parTransId="{77EFA8A7-634A-492D-AE70-6AB1CD9511A9}" sibTransId="{D98C542B-C75C-4194-88C8-F953FDE2B4A5}"/>
    <dgm:cxn modelId="{FE3950AE-BB6A-4F24-A176-A12D53AE10DE}" type="presOf" srcId="{0C7E6C96-BBD1-43D8-853E-9A4DAF115A48}" destId="{124A1B83-214B-4D98-8D83-D4E2AA3147B0}" srcOrd="0" destOrd="0" presId="urn:microsoft.com/office/officeart/2005/8/layout/vList2"/>
    <dgm:cxn modelId="{77F7ACB9-2BE4-4E36-9CA3-E9E2A4BBB4A2}" type="presOf" srcId="{C0F4954B-5FCC-4960-9093-51FECC434F7E}" destId="{98E80E4A-6749-4B7F-ACBE-88F1D37A6A19}" srcOrd="0" destOrd="0" presId="urn:microsoft.com/office/officeart/2005/8/layout/vList2"/>
    <dgm:cxn modelId="{C88698E0-8164-43FE-B3C8-5F235E4C5760}" srcId="{5C4064C0-5246-4A77-A87F-A6A2E27BB97D}" destId="{7E399E8A-18DD-42FE-B981-1B61FE69884B}" srcOrd="1" destOrd="0" parTransId="{84C98B9F-810E-4C9C-A7FD-251A2083506F}" sibTransId="{5E564E68-2473-4A51-B6AD-AADC0ACCAE89}"/>
    <dgm:cxn modelId="{075CB3EA-FA9C-4D2C-97E5-56A94020974C}" srcId="{5C4064C0-5246-4A77-A87F-A6A2E27BB97D}" destId="{9A7CD3FF-4E71-48A3-BC1C-0F68D4C5FE7D}" srcOrd="5" destOrd="0" parTransId="{4FA2D34D-A3D5-4B04-85FF-0D055A31A509}" sibTransId="{0106AA3D-0E16-4BA5-91AA-8DD0501E8543}"/>
    <dgm:cxn modelId="{662A4AF2-4E93-4003-8566-B3FFABA35651}" srcId="{5C4064C0-5246-4A77-A87F-A6A2E27BB97D}" destId="{C0F4954B-5FCC-4960-9093-51FECC434F7E}" srcOrd="0" destOrd="0" parTransId="{825F7217-27F0-459B-84EA-75197475DB2F}" sibTransId="{C4ACB56F-8141-474A-8887-06C2B2CAA5DB}"/>
    <dgm:cxn modelId="{9A8FC2F4-E1BD-4DF9-A5EA-5F5DD2B8FB10}" type="presOf" srcId="{45FBB4BC-C2ED-46C4-B307-592A6D02402C}" destId="{6CD3A02F-338E-46FC-87A1-D5F5206D8A01}" srcOrd="0" destOrd="0" presId="urn:microsoft.com/office/officeart/2005/8/layout/vList2"/>
    <dgm:cxn modelId="{2CAF2574-4A32-4614-BB5F-9FAB43088081}" type="presParOf" srcId="{02CAAD2A-D693-4BA8-BD7D-1C214B9350D8}" destId="{98E80E4A-6749-4B7F-ACBE-88F1D37A6A19}" srcOrd="0" destOrd="0" presId="urn:microsoft.com/office/officeart/2005/8/layout/vList2"/>
    <dgm:cxn modelId="{A0750702-5C6E-43B1-BA61-98F133EA5948}" type="presParOf" srcId="{02CAAD2A-D693-4BA8-BD7D-1C214B9350D8}" destId="{008C2951-8F37-4C6B-943C-65B352B1F736}" srcOrd="1" destOrd="0" presId="urn:microsoft.com/office/officeart/2005/8/layout/vList2"/>
    <dgm:cxn modelId="{F72ED6EF-7232-4601-B1C7-CA9D9BFF96E0}" type="presParOf" srcId="{02CAAD2A-D693-4BA8-BD7D-1C214B9350D8}" destId="{7886A04B-88CC-4CDC-AF57-DD478EFD3FBE}" srcOrd="2" destOrd="0" presId="urn:microsoft.com/office/officeart/2005/8/layout/vList2"/>
    <dgm:cxn modelId="{7290F653-D705-488F-86BF-CD48E0713FB5}" type="presParOf" srcId="{02CAAD2A-D693-4BA8-BD7D-1C214B9350D8}" destId="{A50E4475-65B7-4CFD-8C35-2E008AAC8516}" srcOrd="3" destOrd="0" presId="urn:microsoft.com/office/officeart/2005/8/layout/vList2"/>
    <dgm:cxn modelId="{D9D20E38-CEAF-4DB8-8525-2F5A3C2F3722}" type="presParOf" srcId="{02CAAD2A-D693-4BA8-BD7D-1C214B9350D8}" destId="{124A1B83-214B-4D98-8D83-D4E2AA3147B0}" srcOrd="4" destOrd="0" presId="urn:microsoft.com/office/officeart/2005/8/layout/vList2"/>
    <dgm:cxn modelId="{2BBACB33-98C8-40C7-9440-98E87CFFCCF5}" type="presParOf" srcId="{02CAAD2A-D693-4BA8-BD7D-1C214B9350D8}" destId="{6C662470-AE81-4699-9114-0BC0C9331784}" srcOrd="5" destOrd="0" presId="urn:microsoft.com/office/officeart/2005/8/layout/vList2"/>
    <dgm:cxn modelId="{C06CE9CA-A7B4-4733-B503-D899654633F3}" type="presParOf" srcId="{02CAAD2A-D693-4BA8-BD7D-1C214B9350D8}" destId="{5A684B12-64FE-49F1-B6E5-F6C5B5DBFBC2}" srcOrd="6" destOrd="0" presId="urn:microsoft.com/office/officeart/2005/8/layout/vList2"/>
    <dgm:cxn modelId="{0A0E0217-7E68-494E-A372-B11C21ED3DC9}" type="presParOf" srcId="{02CAAD2A-D693-4BA8-BD7D-1C214B9350D8}" destId="{7338CB63-5F48-441A-8BF9-E4825B08C8D5}" srcOrd="7" destOrd="0" presId="urn:microsoft.com/office/officeart/2005/8/layout/vList2"/>
    <dgm:cxn modelId="{42F26BDD-3BC7-492F-B608-DD43DA8E8622}" type="presParOf" srcId="{02CAAD2A-D693-4BA8-BD7D-1C214B9350D8}" destId="{6CD3A02F-338E-46FC-87A1-D5F5206D8A01}" srcOrd="8" destOrd="0" presId="urn:microsoft.com/office/officeart/2005/8/layout/vList2"/>
    <dgm:cxn modelId="{73AAB2AF-5AD0-4F57-8D13-DA9398DEF7F0}" type="presParOf" srcId="{02CAAD2A-D693-4BA8-BD7D-1C214B9350D8}" destId="{5155BC4B-D4D1-4F6E-AFE8-A0A30B9D6CCC}" srcOrd="9" destOrd="0" presId="urn:microsoft.com/office/officeart/2005/8/layout/vList2"/>
    <dgm:cxn modelId="{9AF49D4F-09D5-45D4-BD58-608E6587C17A}" type="presParOf" srcId="{02CAAD2A-D693-4BA8-BD7D-1C214B9350D8}" destId="{A554C1EA-C3C1-40C4-921A-A5DB5E11EBD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53B0C3-51FB-4F4F-93B9-BFC7745ECD8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E8C6D38-C4CD-46FC-AF28-36831D9411D0}">
      <dgm:prSet/>
      <dgm:spPr/>
      <dgm:t>
        <a:bodyPr/>
        <a:lstStyle/>
        <a:p>
          <a:pPr>
            <a:lnSpc>
              <a:spcPct val="100000"/>
            </a:lnSpc>
          </a:pPr>
          <a:r>
            <a:rPr lang="en-US"/>
            <a:t>Python (Pandas, Matplotlib, Seaborn): For data cleaning and visualization</a:t>
          </a:r>
        </a:p>
      </dgm:t>
    </dgm:pt>
    <dgm:pt modelId="{18869287-BE39-48D4-A500-C450A580F323}" type="parTrans" cxnId="{89DCDA2A-E515-446D-A899-1B7618C2C2C0}">
      <dgm:prSet/>
      <dgm:spPr/>
      <dgm:t>
        <a:bodyPr/>
        <a:lstStyle/>
        <a:p>
          <a:endParaRPr lang="en-US"/>
        </a:p>
      </dgm:t>
    </dgm:pt>
    <dgm:pt modelId="{14CD411D-B281-4188-A821-7F3F18DE8F9F}" type="sibTrans" cxnId="{89DCDA2A-E515-446D-A899-1B7618C2C2C0}">
      <dgm:prSet/>
      <dgm:spPr/>
      <dgm:t>
        <a:bodyPr/>
        <a:lstStyle/>
        <a:p>
          <a:pPr>
            <a:lnSpc>
              <a:spcPct val="100000"/>
            </a:lnSpc>
          </a:pPr>
          <a:endParaRPr lang="en-US"/>
        </a:p>
      </dgm:t>
    </dgm:pt>
    <dgm:pt modelId="{AC3D934B-651D-427A-914A-53AB0A4299AA}">
      <dgm:prSet/>
      <dgm:spPr/>
      <dgm:t>
        <a:bodyPr/>
        <a:lstStyle/>
        <a:p>
          <a:pPr>
            <a:lnSpc>
              <a:spcPct val="100000"/>
            </a:lnSpc>
          </a:pPr>
          <a:r>
            <a:rPr lang="en-US"/>
            <a:t>Excel: For quick pivot tables and summarization</a:t>
          </a:r>
        </a:p>
      </dgm:t>
    </dgm:pt>
    <dgm:pt modelId="{10B60338-9670-428F-8514-5FF7D72C8EAE}" type="parTrans" cxnId="{DE9B1153-8DB4-4B22-AFA3-C45E5FD88786}">
      <dgm:prSet/>
      <dgm:spPr/>
      <dgm:t>
        <a:bodyPr/>
        <a:lstStyle/>
        <a:p>
          <a:endParaRPr lang="en-US"/>
        </a:p>
      </dgm:t>
    </dgm:pt>
    <dgm:pt modelId="{82813463-55A7-44F7-B3BD-5745CBCA2409}" type="sibTrans" cxnId="{DE9B1153-8DB4-4B22-AFA3-C45E5FD88786}">
      <dgm:prSet/>
      <dgm:spPr/>
      <dgm:t>
        <a:bodyPr/>
        <a:lstStyle/>
        <a:p>
          <a:pPr>
            <a:lnSpc>
              <a:spcPct val="100000"/>
            </a:lnSpc>
          </a:pPr>
          <a:endParaRPr lang="en-US"/>
        </a:p>
      </dgm:t>
    </dgm:pt>
    <dgm:pt modelId="{113E844A-8519-4631-88C3-2F6B900D73E3}">
      <dgm:prSet/>
      <dgm:spPr/>
      <dgm:t>
        <a:bodyPr/>
        <a:lstStyle/>
        <a:p>
          <a:pPr>
            <a:lnSpc>
              <a:spcPct val="100000"/>
            </a:lnSpc>
          </a:pPr>
          <a:r>
            <a:rPr lang="en-US"/>
            <a:t>Power BI/Tableau: For interactive dashboards and data visualization</a:t>
          </a:r>
        </a:p>
      </dgm:t>
    </dgm:pt>
    <dgm:pt modelId="{AE035CF3-3183-458F-B997-DBB8F0449C4E}" type="parTrans" cxnId="{597761CF-189A-4843-9501-55DAF9A11DB3}">
      <dgm:prSet/>
      <dgm:spPr/>
      <dgm:t>
        <a:bodyPr/>
        <a:lstStyle/>
        <a:p>
          <a:endParaRPr lang="en-US"/>
        </a:p>
      </dgm:t>
    </dgm:pt>
    <dgm:pt modelId="{CA5143DA-7DED-4CFC-8799-6DB6B10B2B9F}" type="sibTrans" cxnId="{597761CF-189A-4843-9501-55DAF9A11DB3}">
      <dgm:prSet/>
      <dgm:spPr/>
      <dgm:t>
        <a:bodyPr/>
        <a:lstStyle/>
        <a:p>
          <a:pPr>
            <a:lnSpc>
              <a:spcPct val="100000"/>
            </a:lnSpc>
          </a:pPr>
          <a:endParaRPr lang="en-US"/>
        </a:p>
      </dgm:t>
    </dgm:pt>
    <dgm:pt modelId="{8D799795-3E69-4900-8776-FD02628A2464}">
      <dgm:prSet/>
      <dgm:spPr/>
      <dgm:t>
        <a:bodyPr/>
        <a:lstStyle/>
        <a:p>
          <a:pPr>
            <a:lnSpc>
              <a:spcPct val="100000"/>
            </a:lnSpc>
          </a:pPr>
          <a:r>
            <a:rPr lang="en-US"/>
            <a:t>R: For advanced statistical modeling and correlation analysis</a:t>
          </a:r>
        </a:p>
      </dgm:t>
    </dgm:pt>
    <dgm:pt modelId="{10EDD472-4CDC-4339-B83E-5F36B24D6729}" type="parTrans" cxnId="{1049F7EA-F5C4-4EE7-9279-EDC896BC0691}">
      <dgm:prSet/>
      <dgm:spPr/>
      <dgm:t>
        <a:bodyPr/>
        <a:lstStyle/>
        <a:p>
          <a:endParaRPr lang="en-US"/>
        </a:p>
      </dgm:t>
    </dgm:pt>
    <dgm:pt modelId="{D7F819EB-2ADF-4DE8-9DA1-860AFCAA750F}" type="sibTrans" cxnId="{1049F7EA-F5C4-4EE7-9279-EDC896BC0691}">
      <dgm:prSet/>
      <dgm:spPr/>
      <dgm:t>
        <a:bodyPr/>
        <a:lstStyle/>
        <a:p>
          <a:endParaRPr lang="en-US"/>
        </a:p>
      </dgm:t>
    </dgm:pt>
    <dgm:pt modelId="{505F3038-A46B-4347-B2DE-F70E9AAF30BB}" type="pres">
      <dgm:prSet presAssocID="{7E53B0C3-51FB-4F4F-93B9-BFC7745ECD84}" presName="root" presStyleCnt="0">
        <dgm:presLayoutVars>
          <dgm:dir/>
          <dgm:resizeHandles val="exact"/>
        </dgm:presLayoutVars>
      </dgm:prSet>
      <dgm:spPr/>
    </dgm:pt>
    <dgm:pt modelId="{5FC7D2BD-4FF2-4C2F-A7E0-474081748C2F}" type="pres">
      <dgm:prSet presAssocID="{7E53B0C3-51FB-4F4F-93B9-BFC7745ECD84}" presName="container" presStyleCnt="0">
        <dgm:presLayoutVars>
          <dgm:dir/>
          <dgm:resizeHandles val="exact"/>
        </dgm:presLayoutVars>
      </dgm:prSet>
      <dgm:spPr/>
    </dgm:pt>
    <dgm:pt modelId="{8FF2266E-F942-4F50-B85A-FCF0522BD5FC}" type="pres">
      <dgm:prSet presAssocID="{7E8C6D38-C4CD-46FC-AF28-36831D9411D0}" presName="compNode" presStyleCnt="0"/>
      <dgm:spPr/>
    </dgm:pt>
    <dgm:pt modelId="{B44FB8A7-5650-4293-9F8F-A6E9DEA28C4E}" type="pres">
      <dgm:prSet presAssocID="{7E8C6D38-C4CD-46FC-AF28-36831D9411D0}" presName="iconBgRect" presStyleLbl="bgShp" presStyleIdx="0" presStyleCnt="4"/>
      <dgm:spPr/>
    </dgm:pt>
    <dgm:pt modelId="{AEF319D3-815C-4468-B172-D54C86184528}" type="pres">
      <dgm:prSet presAssocID="{7E8C6D38-C4CD-46FC-AF28-36831D9411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nda"/>
        </a:ext>
      </dgm:extLst>
    </dgm:pt>
    <dgm:pt modelId="{E51CDF13-6018-481B-BC69-25124F4738FE}" type="pres">
      <dgm:prSet presAssocID="{7E8C6D38-C4CD-46FC-AF28-36831D9411D0}" presName="spaceRect" presStyleCnt="0"/>
      <dgm:spPr/>
    </dgm:pt>
    <dgm:pt modelId="{B89011C9-2AD5-469D-8EE1-40EB129CD835}" type="pres">
      <dgm:prSet presAssocID="{7E8C6D38-C4CD-46FC-AF28-36831D9411D0}" presName="textRect" presStyleLbl="revTx" presStyleIdx="0" presStyleCnt="4">
        <dgm:presLayoutVars>
          <dgm:chMax val="1"/>
          <dgm:chPref val="1"/>
        </dgm:presLayoutVars>
      </dgm:prSet>
      <dgm:spPr/>
    </dgm:pt>
    <dgm:pt modelId="{C2BDC0CB-5779-4CA6-9006-600BF4E5C14D}" type="pres">
      <dgm:prSet presAssocID="{14CD411D-B281-4188-A821-7F3F18DE8F9F}" presName="sibTrans" presStyleLbl="sibTrans2D1" presStyleIdx="0" presStyleCnt="0"/>
      <dgm:spPr/>
    </dgm:pt>
    <dgm:pt modelId="{F4ACD568-CC4C-456A-B398-2AB60FB669D1}" type="pres">
      <dgm:prSet presAssocID="{AC3D934B-651D-427A-914A-53AB0A4299AA}" presName="compNode" presStyleCnt="0"/>
      <dgm:spPr/>
    </dgm:pt>
    <dgm:pt modelId="{8D80E018-57DC-43BE-8371-5DA89CA399F9}" type="pres">
      <dgm:prSet presAssocID="{AC3D934B-651D-427A-914A-53AB0A4299AA}" presName="iconBgRect" presStyleLbl="bgShp" presStyleIdx="1" presStyleCnt="4"/>
      <dgm:spPr/>
    </dgm:pt>
    <dgm:pt modelId="{B14D22F2-24E4-4E7D-816B-44AC9583CF78}" type="pres">
      <dgm:prSet presAssocID="{AC3D934B-651D-427A-914A-53AB0A4299A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B63D54EE-E61F-4E01-869D-F670AADB6C6B}" type="pres">
      <dgm:prSet presAssocID="{AC3D934B-651D-427A-914A-53AB0A4299AA}" presName="spaceRect" presStyleCnt="0"/>
      <dgm:spPr/>
    </dgm:pt>
    <dgm:pt modelId="{8FFFDC0E-FD9F-497C-A35B-930C10E9BA80}" type="pres">
      <dgm:prSet presAssocID="{AC3D934B-651D-427A-914A-53AB0A4299AA}" presName="textRect" presStyleLbl="revTx" presStyleIdx="1" presStyleCnt="4">
        <dgm:presLayoutVars>
          <dgm:chMax val="1"/>
          <dgm:chPref val="1"/>
        </dgm:presLayoutVars>
      </dgm:prSet>
      <dgm:spPr/>
    </dgm:pt>
    <dgm:pt modelId="{CE105987-96F7-4308-8D28-0B8BC9392376}" type="pres">
      <dgm:prSet presAssocID="{82813463-55A7-44F7-B3BD-5745CBCA2409}" presName="sibTrans" presStyleLbl="sibTrans2D1" presStyleIdx="0" presStyleCnt="0"/>
      <dgm:spPr/>
    </dgm:pt>
    <dgm:pt modelId="{27D5C2B4-492D-437F-98FD-9F0F40603124}" type="pres">
      <dgm:prSet presAssocID="{113E844A-8519-4631-88C3-2F6B900D73E3}" presName="compNode" presStyleCnt="0"/>
      <dgm:spPr/>
    </dgm:pt>
    <dgm:pt modelId="{5C409054-3ADF-4717-82F4-98CA0BC81E46}" type="pres">
      <dgm:prSet presAssocID="{113E844A-8519-4631-88C3-2F6B900D73E3}" presName="iconBgRect" presStyleLbl="bgShp" presStyleIdx="2" presStyleCnt="4"/>
      <dgm:spPr/>
    </dgm:pt>
    <dgm:pt modelId="{C49834FF-18DA-4E6E-B81C-CAB824453948}" type="pres">
      <dgm:prSet presAssocID="{113E844A-8519-4631-88C3-2F6B900D73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B8DFB9B5-A923-4A38-987C-3B24A1D071DC}" type="pres">
      <dgm:prSet presAssocID="{113E844A-8519-4631-88C3-2F6B900D73E3}" presName="spaceRect" presStyleCnt="0"/>
      <dgm:spPr/>
    </dgm:pt>
    <dgm:pt modelId="{B2D8D399-0C43-4A7E-89C6-B7A2AA27305D}" type="pres">
      <dgm:prSet presAssocID="{113E844A-8519-4631-88C3-2F6B900D73E3}" presName="textRect" presStyleLbl="revTx" presStyleIdx="2" presStyleCnt="4">
        <dgm:presLayoutVars>
          <dgm:chMax val="1"/>
          <dgm:chPref val="1"/>
        </dgm:presLayoutVars>
      </dgm:prSet>
      <dgm:spPr/>
    </dgm:pt>
    <dgm:pt modelId="{71E490D8-DF8D-4FDF-86F4-E16AC0250C67}" type="pres">
      <dgm:prSet presAssocID="{CA5143DA-7DED-4CFC-8799-6DB6B10B2B9F}" presName="sibTrans" presStyleLbl="sibTrans2D1" presStyleIdx="0" presStyleCnt="0"/>
      <dgm:spPr/>
    </dgm:pt>
    <dgm:pt modelId="{449AF642-2876-4A0C-B26C-AFC5E3646D7D}" type="pres">
      <dgm:prSet presAssocID="{8D799795-3E69-4900-8776-FD02628A2464}" presName="compNode" presStyleCnt="0"/>
      <dgm:spPr/>
    </dgm:pt>
    <dgm:pt modelId="{A0043924-E87E-4821-B036-C0AB895F8AFD}" type="pres">
      <dgm:prSet presAssocID="{8D799795-3E69-4900-8776-FD02628A2464}" presName="iconBgRect" presStyleLbl="bgShp" presStyleIdx="3" presStyleCnt="4"/>
      <dgm:spPr/>
    </dgm:pt>
    <dgm:pt modelId="{D3D17B9E-1A00-443E-BB69-382F1C8CAC71}" type="pres">
      <dgm:prSet presAssocID="{8D799795-3E69-4900-8776-FD02628A24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80AFCF45-5835-44FB-AFEB-BCA824BDFB45}" type="pres">
      <dgm:prSet presAssocID="{8D799795-3E69-4900-8776-FD02628A2464}" presName="spaceRect" presStyleCnt="0"/>
      <dgm:spPr/>
    </dgm:pt>
    <dgm:pt modelId="{87AA7C73-7271-42AF-93A1-312E8C1DD930}" type="pres">
      <dgm:prSet presAssocID="{8D799795-3E69-4900-8776-FD02628A2464}" presName="textRect" presStyleLbl="revTx" presStyleIdx="3" presStyleCnt="4">
        <dgm:presLayoutVars>
          <dgm:chMax val="1"/>
          <dgm:chPref val="1"/>
        </dgm:presLayoutVars>
      </dgm:prSet>
      <dgm:spPr/>
    </dgm:pt>
  </dgm:ptLst>
  <dgm:cxnLst>
    <dgm:cxn modelId="{89DCDA2A-E515-446D-A899-1B7618C2C2C0}" srcId="{7E53B0C3-51FB-4F4F-93B9-BFC7745ECD84}" destId="{7E8C6D38-C4CD-46FC-AF28-36831D9411D0}" srcOrd="0" destOrd="0" parTransId="{18869287-BE39-48D4-A500-C450A580F323}" sibTransId="{14CD411D-B281-4188-A821-7F3F18DE8F9F}"/>
    <dgm:cxn modelId="{195A5740-A2D1-4D5A-AD79-8D1237A1C530}" type="presOf" srcId="{8D799795-3E69-4900-8776-FD02628A2464}" destId="{87AA7C73-7271-42AF-93A1-312E8C1DD930}" srcOrd="0" destOrd="0" presId="urn:microsoft.com/office/officeart/2018/2/layout/IconCircleList"/>
    <dgm:cxn modelId="{75932F66-B01E-425A-9460-E9FFB2020F60}" type="presOf" srcId="{CA5143DA-7DED-4CFC-8799-6DB6B10B2B9F}" destId="{71E490D8-DF8D-4FDF-86F4-E16AC0250C67}" srcOrd="0" destOrd="0" presId="urn:microsoft.com/office/officeart/2018/2/layout/IconCircleList"/>
    <dgm:cxn modelId="{DE9B1153-8DB4-4B22-AFA3-C45E5FD88786}" srcId="{7E53B0C3-51FB-4F4F-93B9-BFC7745ECD84}" destId="{AC3D934B-651D-427A-914A-53AB0A4299AA}" srcOrd="1" destOrd="0" parTransId="{10B60338-9670-428F-8514-5FF7D72C8EAE}" sibTransId="{82813463-55A7-44F7-B3BD-5745CBCA2409}"/>
    <dgm:cxn modelId="{5F63B873-5A8E-404F-852A-4DD14537C386}" type="presOf" srcId="{82813463-55A7-44F7-B3BD-5745CBCA2409}" destId="{CE105987-96F7-4308-8D28-0B8BC9392376}" srcOrd="0" destOrd="0" presId="urn:microsoft.com/office/officeart/2018/2/layout/IconCircleList"/>
    <dgm:cxn modelId="{805A5B92-24FF-4F5A-A627-BB79F624F951}" type="presOf" srcId="{7E53B0C3-51FB-4F4F-93B9-BFC7745ECD84}" destId="{505F3038-A46B-4347-B2DE-F70E9AAF30BB}" srcOrd="0" destOrd="0" presId="urn:microsoft.com/office/officeart/2018/2/layout/IconCircleList"/>
    <dgm:cxn modelId="{3F314DAC-715D-4E3D-A9EC-E5D92753176B}" type="presOf" srcId="{7E8C6D38-C4CD-46FC-AF28-36831D9411D0}" destId="{B89011C9-2AD5-469D-8EE1-40EB129CD835}" srcOrd="0" destOrd="0" presId="urn:microsoft.com/office/officeart/2018/2/layout/IconCircleList"/>
    <dgm:cxn modelId="{ADA25DCA-19C6-4D2C-A326-AF718D5801CD}" type="presOf" srcId="{AC3D934B-651D-427A-914A-53AB0A4299AA}" destId="{8FFFDC0E-FD9F-497C-A35B-930C10E9BA80}" srcOrd="0" destOrd="0" presId="urn:microsoft.com/office/officeart/2018/2/layout/IconCircleList"/>
    <dgm:cxn modelId="{597761CF-189A-4843-9501-55DAF9A11DB3}" srcId="{7E53B0C3-51FB-4F4F-93B9-BFC7745ECD84}" destId="{113E844A-8519-4631-88C3-2F6B900D73E3}" srcOrd="2" destOrd="0" parTransId="{AE035CF3-3183-458F-B997-DBB8F0449C4E}" sibTransId="{CA5143DA-7DED-4CFC-8799-6DB6B10B2B9F}"/>
    <dgm:cxn modelId="{CD4A3DD5-C0DB-478D-8A25-EE694C0E9A49}" type="presOf" srcId="{14CD411D-B281-4188-A821-7F3F18DE8F9F}" destId="{C2BDC0CB-5779-4CA6-9006-600BF4E5C14D}" srcOrd="0" destOrd="0" presId="urn:microsoft.com/office/officeart/2018/2/layout/IconCircleList"/>
    <dgm:cxn modelId="{1049F7EA-F5C4-4EE7-9279-EDC896BC0691}" srcId="{7E53B0C3-51FB-4F4F-93B9-BFC7745ECD84}" destId="{8D799795-3E69-4900-8776-FD02628A2464}" srcOrd="3" destOrd="0" parTransId="{10EDD472-4CDC-4339-B83E-5F36B24D6729}" sibTransId="{D7F819EB-2ADF-4DE8-9DA1-860AFCAA750F}"/>
    <dgm:cxn modelId="{65C056FB-A4EE-4B28-9F2F-179E14F82826}" type="presOf" srcId="{113E844A-8519-4631-88C3-2F6B900D73E3}" destId="{B2D8D399-0C43-4A7E-89C6-B7A2AA27305D}" srcOrd="0" destOrd="0" presId="urn:microsoft.com/office/officeart/2018/2/layout/IconCircleList"/>
    <dgm:cxn modelId="{6166F0BF-F009-4EBE-8A28-4A1D1616F557}" type="presParOf" srcId="{505F3038-A46B-4347-B2DE-F70E9AAF30BB}" destId="{5FC7D2BD-4FF2-4C2F-A7E0-474081748C2F}" srcOrd="0" destOrd="0" presId="urn:microsoft.com/office/officeart/2018/2/layout/IconCircleList"/>
    <dgm:cxn modelId="{EBCA19D4-D763-4FE6-A442-03C2B3AA0F87}" type="presParOf" srcId="{5FC7D2BD-4FF2-4C2F-A7E0-474081748C2F}" destId="{8FF2266E-F942-4F50-B85A-FCF0522BD5FC}" srcOrd="0" destOrd="0" presId="urn:microsoft.com/office/officeart/2018/2/layout/IconCircleList"/>
    <dgm:cxn modelId="{8041C02A-F9BD-423C-98F8-2D1D33C70C45}" type="presParOf" srcId="{8FF2266E-F942-4F50-B85A-FCF0522BD5FC}" destId="{B44FB8A7-5650-4293-9F8F-A6E9DEA28C4E}" srcOrd="0" destOrd="0" presId="urn:microsoft.com/office/officeart/2018/2/layout/IconCircleList"/>
    <dgm:cxn modelId="{454BF694-40F4-4354-9F18-4D9C677547F0}" type="presParOf" srcId="{8FF2266E-F942-4F50-B85A-FCF0522BD5FC}" destId="{AEF319D3-815C-4468-B172-D54C86184528}" srcOrd="1" destOrd="0" presId="urn:microsoft.com/office/officeart/2018/2/layout/IconCircleList"/>
    <dgm:cxn modelId="{5E113F0C-3949-48E0-B829-A9BE0413EBFF}" type="presParOf" srcId="{8FF2266E-F942-4F50-B85A-FCF0522BD5FC}" destId="{E51CDF13-6018-481B-BC69-25124F4738FE}" srcOrd="2" destOrd="0" presId="urn:microsoft.com/office/officeart/2018/2/layout/IconCircleList"/>
    <dgm:cxn modelId="{C3B998B1-2C2A-4A92-9FBC-C127B608CE6C}" type="presParOf" srcId="{8FF2266E-F942-4F50-B85A-FCF0522BD5FC}" destId="{B89011C9-2AD5-469D-8EE1-40EB129CD835}" srcOrd="3" destOrd="0" presId="urn:microsoft.com/office/officeart/2018/2/layout/IconCircleList"/>
    <dgm:cxn modelId="{D4CF2D3A-5444-42D3-869F-33226B8F6B46}" type="presParOf" srcId="{5FC7D2BD-4FF2-4C2F-A7E0-474081748C2F}" destId="{C2BDC0CB-5779-4CA6-9006-600BF4E5C14D}" srcOrd="1" destOrd="0" presId="urn:microsoft.com/office/officeart/2018/2/layout/IconCircleList"/>
    <dgm:cxn modelId="{481EEE30-D597-4278-91C6-293187B74D36}" type="presParOf" srcId="{5FC7D2BD-4FF2-4C2F-A7E0-474081748C2F}" destId="{F4ACD568-CC4C-456A-B398-2AB60FB669D1}" srcOrd="2" destOrd="0" presId="urn:microsoft.com/office/officeart/2018/2/layout/IconCircleList"/>
    <dgm:cxn modelId="{5CB03A64-5F0F-4E98-99FF-3E57C29AF088}" type="presParOf" srcId="{F4ACD568-CC4C-456A-B398-2AB60FB669D1}" destId="{8D80E018-57DC-43BE-8371-5DA89CA399F9}" srcOrd="0" destOrd="0" presId="urn:microsoft.com/office/officeart/2018/2/layout/IconCircleList"/>
    <dgm:cxn modelId="{C9C6A938-68E4-498B-BC41-FBD0E83D7EE2}" type="presParOf" srcId="{F4ACD568-CC4C-456A-B398-2AB60FB669D1}" destId="{B14D22F2-24E4-4E7D-816B-44AC9583CF78}" srcOrd="1" destOrd="0" presId="urn:microsoft.com/office/officeart/2018/2/layout/IconCircleList"/>
    <dgm:cxn modelId="{9EA68D28-85AC-4D89-B7BA-1E74504DC4F4}" type="presParOf" srcId="{F4ACD568-CC4C-456A-B398-2AB60FB669D1}" destId="{B63D54EE-E61F-4E01-869D-F670AADB6C6B}" srcOrd="2" destOrd="0" presId="urn:microsoft.com/office/officeart/2018/2/layout/IconCircleList"/>
    <dgm:cxn modelId="{E8FA08E7-67CA-4E06-85D6-8A456233CE34}" type="presParOf" srcId="{F4ACD568-CC4C-456A-B398-2AB60FB669D1}" destId="{8FFFDC0E-FD9F-497C-A35B-930C10E9BA80}" srcOrd="3" destOrd="0" presId="urn:microsoft.com/office/officeart/2018/2/layout/IconCircleList"/>
    <dgm:cxn modelId="{332CAFA0-4587-4748-B3F2-85A319E8F9E8}" type="presParOf" srcId="{5FC7D2BD-4FF2-4C2F-A7E0-474081748C2F}" destId="{CE105987-96F7-4308-8D28-0B8BC9392376}" srcOrd="3" destOrd="0" presId="urn:microsoft.com/office/officeart/2018/2/layout/IconCircleList"/>
    <dgm:cxn modelId="{4E95931A-D003-46A0-BD18-9525D005B724}" type="presParOf" srcId="{5FC7D2BD-4FF2-4C2F-A7E0-474081748C2F}" destId="{27D5C2B4-492D-437F-98FD-9F0F40603124}" srcOrd="4" destOrd="0" presId="urn:microsoft.com/office/officeart/2018/2/layout/IconCircleList"/>
    <dgm:cxn modelId="{F360863C-A9F4-412F-85AC-AB511CE81644}" type="presParOf" srcId="{27D5C2B4-492D-437F-98FD-9F0F40603124}" destId="{5C409054-3ADF-4717-82F4-98CA0BC81E46}" srcOrd="0" destOrd="0" presId="urn:microsoft.com/office/officeart/2018/2/layout/IconCircleList"/>
    <dgm:cxn modelId="{D41EDA5E-0FCE-4472-82E2-94CB137AAF0C}" type="presParOf" srcId="{27D5C2B4-492D-437F-98FD-9F0F40603124}" destId="{C49834FF-18DA-4E6E-B81C-CAB824453948}" srcOrd="1" destOrd="0" presId="urn:microsoft.com/office/officeart/2018/2/layout/IconCircleList"/>
    <dgm:cxn modelId="{A39B37DF-73A6-40C0-9833-CA4971A2DF72}" type="presParOf" srcId="{27D5C2B4-492D-437F-98FD-9F0F40603124}" destId="{B8DFB9B5-A923-4A38-987C-3B24A1D071DC}" srcOrd="2" destOrd="0" presId="urn:microsoft.com/office/officeart/2018/2/layout/IconCircleList"/>
    <dgm:cxn modelId="{926AB7EC-9BC2-4017-9171-7F944BE9B4BA}" type="presParOf" srcId="{27D5C2B4-492D-437F-98FD-9F0F40603124}" destId="{B2D8D399-0C43-4A7E-89C6-B7A2AA27305D}" srcOrd="3" destOrd="0" presId="urn:microsoft.com/office/officeart/2018/2/layout/IconCircleList"/>
    <dgm:cxn modelId="{1AFDE2F7-EBDE-41EA-9363-7884D42B5E8F}" type="presParOf" srcId="{5FC7D2BD-4FF2-4C2F-A7E0-474081748C2F}" destId="{71E490D8-DF8D-4FDF-86F4-E16AC0250C67}" srcOrd="5" destOrd="0" presId="urn:microsoft.com/office/officeart/2018/2/layout/IconCircleList"/>
    <dgm:cxn modelId="{C4A41708-C89C-4938-91E3-5D13DA0E51F3}" type="presParOf" srcId="{5FC7D2BD-4FF2-4C2F-A7E0-474081748C2F}" destId="{449AF642-2876-4A0C-B26C-AFC5E3646D7D}" srcOrd="6" destOrd="0" presId="urn:microsoft.com/office/officeart/2018/2/layout/IconCircleList"/>
    <dgm:cxn modelId="{B39D0CD9-0723-4F99-A0F9-A8FE0DD72A97}" type="presParOf" srcId="{449AF642-2876-4A0C-B26C-AFC5E3646D7D}" destId="{A0043924-E87E-4821-B036-C0AB895F8AFD}" srcOrd="0" destOrd="0" presId="urn:microsoft.com/office/officeart/2018/2/layout/IconCircleList"/>
    <dgm:cxn modelId="{3C39B882-AC9B-443C-911F-C1253218B246}" type="presParOf" srcId="{449AF642-2876-4A0C-B26C-AFC5E3646D7D}" destId="{D3D17B9E-1A00-443E-BB69-382F1C8CAC71}" srcOrd="1" destOrd="0" presId="urn:microsoft.com/office/officeart/2018/2/layout/IconCircleList"/>
    <dgm:cxn modelId="{3885C9F8-ABC5-4578-A5DE-76EEBA0134F4}" type="presParOf" srcId="{449AF642-2876-4A0C-B26C-AFC5E3646D7D}" destId="{80AFCF45-5835-44FB-AFEB-BCA824BDFB45}" srcOrd="2" destOrd="0" presId="urn:microsoft.com/office/officeart/2018/2/layout/IconCircleList"/>
    <dgm:cxn modelId="{9A790D91-2791-4224-A5D8-EA3073EE9219}" type="presParOf" srcId="{449AF642-2876-4A0C-B26C-AFC5E3646D7D}" destId="{87AA7C73-7271-42AF-93A1-312E8C1DD93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4A392-C796-4BBD-BD0D-58CB0649D084}">
      <dsp:nvSpPr>
        <dsp:cNvPr id="0" name=""/>
        <dsp:cNvSpPr/>
      </dsp:nvSpPr>
      <dsp:spPr>
        <a:xfrm>
          <a:off x="0" y="302283"/>
          <a:ext cx="5076706" cy="478800"/>
        </a:xfrm>
        <a:prstGeom prst="rect">
          <a:avLst/>
        </a:prstGeom>
        <a:solidFill>
          <a:schemeClr val="lt1">
            <a:alpha val="90000"/>
            <a:hueOff val="0"/>
            <a:satOff val="0"/>
            <a:lumOff val="0"/>
            <a:alphaOff val="0"/>
          </a:schemeClr>
        </a:solidFill>
        <a:ln w="1905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9B90EA-4B94-4334-BA79-653F541DF79B}">
      <dsp:nvSpPr>
        <dsp:cNvPr id="0" name=""/>
        <dsp:cNvSpPr/>
      </dsp:nvSpPr>
      <dsp:spPr>
        <a:xfrm>
          <a:off x="253835" y="21843"/>
          <a:ext cx="3553694" cy="560880"/>
        </a:xfrm>
        <a:prstGeom prst="round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4321" tIns="0" rIns="134321" bIns="0" numCol="1" spcCol="1270" anchor="ctr" anchorCtr="0">
          <a:noAutofit/>
        </a:bodyPr>
        <a:lstStyle/>
        <a:p>
          <a:pPr marL="0" lvl="0" indent="0" algn="l" defTabSz="844550" rtl="0">
            <a:lnSpc>
              <a:spcPct val="90000"/>
            </a:lnSpc>
            <a:spcBef>
              <a:spcPct val="0"/>
            </a:spcBef>
            <a:spcAft>
              <a:spcPct val="35000"/>
            </a:spcAft>
            <a:buNone/>
          </a:pPr>
          <a:r>
            <a:rPr lang="en-US" sz="1900" kern="1200">
              <a:latin typeface="Aptos Display" panose="020F0302020204030204"/>
            </a:rPr>
            <a:t>Team Roles</a:t>
          </a:r>
        </a:p>
      </dsp:txBody>
      <dsp:txXfrm>
        <a:off x="281215" y="49223"/>
        <a:ext cx="3498934" cy="506120"/>
      </dsp:txXfrm>
    </dsp:sp>
    <dsp:sp modelId="{61930455-5160-4321-8DF9-487CA0DFBA4C}">
      <dsp:nvSpPr>
        <dsp:cNvPr id="0" name=""/>
        <dsp:cNvSpPr/>
      </dsp:nvSpPr>
      <dsp:spPr>
        <a:xfrm>
          <a:off x="0" y="1164123"/>
          <a:ext cx="5076706" cy="478800"/>
        </a:xfrm>
        <a:prstGeom prst="rect">
          <a:avLst/>
        </a:prstGeom>
        <a:solidFill>
          <a:schemeClr val="lt1">
            <a:alpha val="90000"/>
            <a:hueOff val="0"/>
            <a:satOff val="0"/>
            <a:lumOff val="0"/>
            <a:alphaOff val="0"/>
          </a:schemeClr>
        </a:solidFill>
        <a:ln w="19050" cap="flat" cmpd="sng" algn="ctr">
          <a:solidFill>
            <a:schemeClr val="accent1">
              <a:shade val="50000"/>
              <a:hueOff val="196550"/>
              <a:satOff val="-20659"/>
              <a:lumOff val="17827"/>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1007C-5EB5-4DB1-8095-FB924B6C6352}">
      <dsp:nvSpPr>
        <dsp:cNvPr id="0" name=""/>
        <dsp:cNvSpPr/>
      </dsp:nvSpPr>
      <dsp:spPr>
        <a:xfrm>
          <a:off x="253835" y="883683"/>
          <a:ext cx="3553694" cy="560880"/>
        </a:xfrm>
        <a:prstGeom prst="roundRect">
          <a:avLst/>
        </a:prstGeom>
        <a:solidFill>
          <a:schemeClr val="accent1">
            <a:shade val="50000"/>
            <a:hueOff val="196550"/>
            <a:satOff val="-20659"/>
            <a:lumOff val="1782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4321" tIns="0" rIns="134321" bIns="0" numCol="1" spcCol="1270" anchor="ctr" anchorCtr="0">
          <a:noAutofit/>
        </a:bodyPr>
        <a:lstStyle/>
        <a:p>
          <a:pPr marL="0" lvl="0" indent="0" algn="l" defTabSz="844550">
            <a:lnSpc>
              <a:spcPct val="90000"/>
            </a:lnSpc>
            <a:spcBef>
              <a:spcPct val="0"/>
            </a:spcBef>
            <a:spcAft>
              <a:spcPct val="35000"/>
            </a:spcAft>
            <a:buNone/>
          </a:pPr>
          <a:r>
            <a:rPr lang="en-US" sz="1900" kern="1200"/>
            <a:t>Project Overview </a:t>
          </a:r>
        </a:p>
      </dsp:txBody>
      <dsp:txXfrm>
        <a:off x="281215" y="911063"/>
        <a:ext cx="3498934" cy="506120"/>
      </dsp:txXfrm>
    </dsp:sp>
    <dsp:sp modelId="{8C18FD6E-28FB-4656-84D4-16FB16E009A7}">
      <dsp:nvSpPr>
        <dsp:cNvPr id="0" name=""/>
        <dsp:cNvSpPr/>
      </dsp:nvSpPr>
      <dsp:spPr>
        <a:xfrm>
          <a:off x="0" y="2025963"/>
          <a:ext cx="5076706" cy="478800"/>
        </a:xfrm>
        <a:prstGeom prst="rect">
          <a:avLst/>
        </a:prstGeom>
        <a:solidFill>
          <a:schemeClr val="lt1">
            <a:alpha val="90000"/>
            <a:hueOff val="0"/>
            <a:satOff val="0"/>
            <a:lumOff val="0"/>
            <a:alphaOff val="0"/>
          </a:schemeClr>
        </a:solidFill>
        <a:ln w="19050" cap="flat" cmpd="sng" algn="ctr">
          <a:solidFill>
            <a:schemeClr val="accent1">
              <a:shade val="50000"/>
              <a:hueOff val="393099"/>
              <a:satOff val="-41319"/>
              <a:lumOff val="35655"/>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C7B857-483C-4487-B7A0-39950466D7E4}">
      <dsp:nvSpPr>
        <dsp:cNvPr id="0" name=""/>
        <dsp:cNvSpPr/>
      </dsp:nvSpPr>
      <dsp:spPr>
        <a:xfrm>
          <a:off x="253835" y="1745523"/>
          <a:ext cx="3553694" cy="560880"/>
        </a:xfrm>
        <a:prstGeom prst="roundRect">
          <a:avLst/>
        </a:prstGeom>
        <a:solidFill>
          <a:schemeClr val="accent1">
            <a:shade val="50000"/>
            <a:hueOff val="393099"/>
            <a:satOff val="-41319"/>
            <a:lumOff val="3565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4321" tIns="0" rIns="134321" bIns="0" numCol="1" spcCol="1270" anchor="ctr" anchorCtr="0">
          <a:noAutofit/>
        </a:bodyPr>
        <a:lstStyle/>
        <a:p>
          <a:pPr marL="0" lvl="0" indent="0" algn="l" defTabSz="844550">
            <a:lnSpc>
              <a:spcPct val="90000"/>
            </a:lnSpc>
            <a:spcBef>
              <a:spcPct val="0"/>
            </a:spcBef>
            <a:spcAft>
              <a:spcPct val="35000"/>
            </a:spcAft>
            <a:buNone/>
          </a:pPr>
          <a:r>
            <a:rPr lang="en-US" sz="1900" kern="1200"/>
            <a:t>Project Statement </a:t>
          </a:r>
        </a:p>
      </dsp:txBody>
      <dsp:txXfrm>
        <a:off x="281215" y="1772903"/>
        <a:ext cx="3498934" cy="506120"/>
      </dsp:txXfrm>
    </dsp:sp>
    <dsp:sp modelId="{8578ADEF-8403-4830-80E4-C61C1941213B}">
      <dsp:nvSpPr>
        <dsp:cNvPr id="0" name=""/>
        <dsp:cNvSpPr/>
      </dsp:nvSpPr>
      <dsp:spPr>
        <a:xfrm>
          <a:off x="0" y="2887803"/>
          <a:ext cx="5076706" cy="478800"/>
        </a:xfrm>
        <a:prstGeom prst="rect">
          <a:avLst/>
        </a:prstGeom>
        <a:solidFill>
          <a:schemeClr val="lt1">
            <a:alpha val="90000"/>
            <a:hueOff val="0"/>
            <a:satOff val="0"/>
            <a:lumOff val="0"/>
            <a:alphaOff val="0"/>
          </a:schemeClr>
        </a:solidFill>
        <a:ln w="19050" cap="flat" cmpd="sng" algn="ctr">
          <a:solidFill>
            <a:schemeClr val="accent1">
              <a:shade val="50000"/>
              <a:hueOff val="589649"/>
              <a:satOff val="-61978"/>
              <a:lumOff val="534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02C83B-05A1-40D8-9D21-5501D66DA36C}">
      <dsp:nvSpPr>
        <dsp:cNvPr id="0" name=""/>
        <dsp:cNvSpPr/>
      </dsp:nvSpPr>
      <dsp:spPr>
        <a:xfrm>
          <a:off x="253835" y="2607363"/>
          <a:ext cx="3553694" cy="560880"/>
        </a:xfrm>
        <a:prstGeom prst="roundRect">
          <a:avLst/>
        </a:prstGeom>
        <a:solidFill>
          <a:schemeClr val="accent1">
            <a:shade val="50000"/>
            <a:hueOff val="589649"/>
            <a:satOff val="-61978"/>
            <a:lumOff val="5348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4321" tIns="0" rIns="134321" bIns="0" numCol="1" spcCol="1270" anchor="ctr" anchorCtr="0">
          <a:noAutofit/>
        </a:bodyPr>
        <a:lstStyle/>
        <a:p>
          <a:pPr marL="0" lvl="0" indent="0" algn="l" defTabSz="844550">
            <a:lnSpc>
              <a:spcPct val="90000"/>
            </a:lnSpc>
            <a:spcBef>
              <a:spcPct val="0"/>
            </a:spcBef>
            <a:spcAft>
              <a:spcPct val="35000"/>
            </a:spcAft>
            <a:buNone/>
          </a:pPr>
          <a:r>
            <a:rPr lang="en-US" sz="1900" kern="1200"/>
            <a:t>DMAIC Process</a:t>
          </a:r>
        </a:p>
      </dsp:txBody>
      <dsp:txXfrm>
        <a:off x="281215" y="2634743"/>
        <a:ext cx="3498934" cy="506120"/>
      </dsp:txXfrm>
    </dsp:sp>
    <dsp:sp modelId="{E10D0395-DD1C-4399-86A3-9F5EB5C33A90}">
      <dsp:nvSpPr>
        <dsp:cNvPr id="0" name=""/>
        <dsp:cNvSpPr/>
      </dsp:nvSpPr>
      <dsp:spPr>
        <a:xfrm>
          <a:off x="0" y="3749643"/>
          <a:ext cx="5076706" cy="478800"/>
        </a:xfrm>
        <a:prstGeom prst="rect">
          <a:avLst/>
        </a:prstGeom>
        <a:solidFill>
          <a:schemeClr val="lt1">
            <a:alpha val="90000"/>
            <a:hueOff val="0"/>
            <a:satOff val="0"/>
            <a:lumOff val="0"/>
            <a:alphaOff val="0"/>
          </a:schemeClr>
        </a:solidFill>
        <a:ln w="19050" cap="flat" cmpd="sng" algn="ctr">
          <a:solidFill>
            <a:schemeClr val="accent1">
              <a:shade val="50000"/>
              <a:hueOff val="393099"/>
              <a:satOff val="-41319"/>
              <a:lumOff val="35655"/>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4D3C64-0C83-46F1-A795-6C55009651A1}">
      <dsp:nvSpPr>
        <dsp:cNvPr id="0" name=""/>
        <dsp:cNvSpPr/>
      </dsp:nvSpPr>
      <dsp:spPr>
        <a:xfrm>
          <a:off x="253835" y="3469203"/>
          <a:ext cx="3553694" cy="560880"/>
        </a:xfrm>
        <a:prstGeom prst="roundRect">
          <a:avLst/>
        </a:prstGeom>
        <a:solidFill>
          <a:schemeClr val="accent1">
            <a:shade val="50000"/>
            <a:hueOff val="393099"/>
            <a:satOff val="-41319"/>
            <a:lumOff val="3565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4321" tIns="0" rIns="134321" bIns="0" numCol="1" spcCol="1270" anchor="ctr" anchorCtr="0">
          <a:noAutofit/>
        </a:bodyPr>
        <a:lstStyle/>
        <a:p>
          <a:pPr marL="0" lvl="0" indent="0" algn="l" defTabSz="844550">
            <a:lnSpc>
              <a:spcPct val="90000"/>
            </a:lnSpc>
            <a:spcBef>
              <a:spcPct val="0"/>
            </a:spcBef>
            <a:spcAft>
              <a:spcPct val="35000"/>
            </a:spcAft>
            <a:buNone/>
          </a:pPr>
          <a:r>
            <a:rPr lang="en-US" sz="1900" kern="1200"/>
            <a:t>Literary Review</a:t>
          </a:r>
        </a:p>
      </dsp:txBody>
      <dsp:txXfrm>
        <a:off x="281215" y="3496583"/>
        <a:ext cx="3498934" cy="506120"/>
      </dsp:txXfrm>
    </dsp:sp>
    <dsp:sp modelId="{BC4D1907-9AF1-4C87-9D45-E17CFCE43364}">
      <dsp:nvSpPr>
        <dsp:cNvPr id="0" name=""/>
        <dsp:cNvSpPr/>
      </dsp:nvSpPr>
      <dsp:spPr>
        <a:xfrm>
          <a:off x="0" y="4611483"/>
          <a:ext cx="5076706" cy="478800"/>
        </a:xfrm>
        <a:prstGeom prst="rect">
          <a:avLst/>
        </a:prstGeom>
        <a:solidFill>
          <a:schemeClr val="lt1">
            <a:alpha val="90000"/>
            <a:hueOff val="0"/>
            <a:satOff val="0"/>
            <a:lumOff val="0"/>
            <a:alphaOff val="0"/>
          </a:schemeClr>
        </a:solidFill>
        <a:ln w="19050" cap="flat" cmpd="sng" algn="ctr">
          <a:solidFill>
            <a:schemeClr val="accent1">
              <a:shade val="50000"/>
              <a:hueOff val="196550"/>
              <a:satOff val="-20659"/>
              <a:lumOff val="17827"/>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F75465-8160-470C-9A46-011810C5AA1C}">
      <dsp:nvSpPr>
        <dsp:cNvPr id="0" name=""/>
        <dsp:cNvSpPr/>
      </dsp:nvSpPr>
      <dsp:spPr>
        <a:xfrm>
          <a:off x="253835" y="4331043"/>
          <a:ext cx="3553694" cy="560880"/>
        </a:xfrm>
        <a:prstGeom prst="roundRect">
          <a:avLst/>
        </a:prstGeom>
        <a:solidFill>
          <a:schemeClr val="accent1">
            <a:shade val="50000"/>
            <a:hueOff val="196550"/>
            <a:satOff val="-20659"/>
            <a:lumOff val="1782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4321" tIns="0" rIns="134321" bIns="0" numCol="1" spcCol="1270" anchor="ctr" anchorCtr="0">
          <a:noAutofit/>
        </a:bodyPr>
        <a:lstStyle/>
        <a:p>
          <a:pPr marL="0" lvl="0" indent="0" algn="l" defTabSz="844550">
            <a:lnSpc>
              <a:spcPct val="90000"/>
            </a:lnSpc>
            <a:spcBef>
              <a:spcPct val="0"/>
            </a:spcBef>
            <a:spcAft>
              <a:spcPct val="35000"/>
            </a:spcAft>
            <a:buNone/>
          </a:pPr>
          <a:r>
            <a:rPr lang="en-US" sz="1900" kern="1200"/>
            <a:t>Conclusion</a:t>
          </a:r>
        </a:p>
      </dsp:txBody>
      <dsp:txXfrm>
        <a:off x="281215" y="4358423"/>
        <a:ext cx="3498934"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B04EC-8470-437C-8734-BDC12BD93132}">
      <dsp:nvSpPr>
        <dsp:cNvPr id="0" name=""/>
        <dsp:cNvSpPr/>
      </dsp:nvSpPr>
      <dsp:spPr>
        <a:xfrm>
          <a:off x="349170" y="9124"/>
          <a:ext cx="1208655" cy="12086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26D0D-C30F-4FAB-A2B8-39E5180CC405}">
      <dsp:nvSpPr>
        <dsp:cNvPr id="0" name=""/>
        <dsp:cNvSpPr/>
      </dsp:nvSpPr>
      <dsp:spPr>
        <a:xfrm>
          <a:off x="602987" y="262941"/>
          <a:ext cx="701020" cy="701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9CF058-BEF4-47F4-8EFF-CB014CAA8BE6}">
      <dsp:nvSpPr>
        <dsp:cNvPr id="0" name=""/>
        <dsp:cNvSpPr/>
      </dsp:nvSpPr>
      <dsp:spPr>
        <a:xfrm>
          <a:off x="1816823" y="9124"/>
          <a:ext cx="2848973" cy="1208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rtl="0">
            <a:lnSpc>
              <a:spcPct val="100000"/>
            </a:lnSpc>
            <a:spcBef>
              <a:spcPct val="0"/>
            </a:spcBef>
            <a:spcAft>
              <a:spcPct val="35000"/>
            </a:spcAft>
            <a:buNone/>
          </a:pPr>
          <a:r>
            <a:rPr lang="en-US" sz="1600" kern="1200"/>
            <a:t>Angie Ibarra</a:t>
          </a:r>
          <a:r>
            <a:rPr lang="en-US" sz="1600" kern="1200">
              <a:latin typeface="Aptos Display" panose="020F0302020204030204"/>
            </a:rPr>
            <a:t> (Team Lead):</a:t>
          </a:r>
          <a:r>
            <a:rPr lang="en-US" sz="1600" kern="1200"/>
            <a:t> Process map, outline, </a:t>
          </a:r>
          <a:r>
            <a:rPr lang="en-US" sz="1600" kern="1200">
              <a:latin typeface="Aptos Display" panose="020F0302020204030204"/>
            </a:rPr>
            <a:t>WBS, Control Phase-</a:t>
          </a:r>
          <a:r>
            <a:rPr lang="en-US" sz="1600" kern="1200"/>
            <a:t> 33%</a:t>
          </a:r>
        </a:p>
      </dsp:txBody>
      <dsp:txXfrm>
        <a:off x="1816823" y="9124"/>
        <a:ext cx="2848973" cy="1208655"/>
      </dsp:txXfrm>
    </dsp:sp>
    <dsp:sp modelId="{752775AF-D011-4BCC-A9C6-C3C90898ED2D}">
      <dsp:nvSpPr>
        <dsp:cNvPr id="0" name=""/>
        <dsp:cNvSpPr/>
      </dsp:nvSpPr>
      <dsp:spPr>
        <a:xfrm>
          <a:off x="5162208" y="9124"/>
          <a:ext cx="1208655" cy="12086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9BE9E9-6094-43FB-A036-565435836FE2}">
      <dsp:nvSpPr>
        <dsp:cNvPr id="0" name=""/>
        <dsp:cNvSpPr/>
      </dsp:nvSpPr>
      <dsp:spPr>
        <a:xfrm>
          <a:off x="5416026" y="262941"/>
          <a:ext cx="701020" cy="701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2D838A-2E3F-4279-AF21-EA4FCD28E516}">
      <dsp:nvSpPr>
        <dsp:cNvPr id="0" name=""/>
        <dsp:cNvSpPr/>
      </dsp:nvSpPr>
      <dsp:spPr>
        <a:xfrm>
          <a:off x="6629861" y="9124"/>
          <a:ext cx="2848973" cy="1208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rtl="0">
            <a:lnSpc>
              <a:spcPct val="100000"/>
            </a:lnSpc>
            <a:spcBef>
              <a:spcPct val="0"/>
            </a:spcBef>
            <a:spcAft>
              <a:spcPct val="35000"/>
            </a:spcAft>
            <a:buNone/>
          </a:pPr>
          <a:r>
            <a:rPr lang="en-US" sz="1600" kern="1200"/>
            <a:t>Catherin Claros</a:t>
          </a:r>
          <a:r>
            <a:rPr lang="en-US" sz="1600" kern="1200">
              <a:latin typeface="Aptos Display" panose="020F0302020204030204"/>
            </a:rPr>
            <a:t> (Data Analyst):</a:t>
          </a:r>
          <a:r>
            <a:rPr lang="en-US" sz="1600" kern="1200"/>
            <a:t> Raw data, data collection </a:t>
          </a:r>
          <a:r>
            <a:rPr lang="en-US" sz="1600" kern="1200">
              <a:latin typeface="Aptos Display" panose="020F0302020204030204"/>
            </a:rPr>
            <a:t>plan, Improve Phase-</a:t>
          </a:r>
          <a:r>
            <a:rPr lang="en-US" sz="1600" kern="1200"/>
            <a:t> 33%</a:t>
          </a:r>
        </a:p>
      </dsp:txBody>
      <dsp:txXfrm>
        <a:off x="6629861" y="9124"/>
        <a:ext cx="2848973" cy="1208655"/>
      </dsp:txXfrm>
    </dsp:sp>
    <dsp:sp modelId="{2F2591E2-9920-48B3-B911-8C1EEB386A97}">
      <dsp:nvSpPr>
        <dsp:cNvPr id="0" name=""/>
        <dsp:cNvSpPr/>
      </dsp:nvSpPr>
      <dsp:spPr>
        <a:xfrm>
          <a:off x="349170" y="1716629"/>
          <a:ext cx="1208655" cy="12086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77083C-0467-4D85-B89E-4071D2EF950A}">
      <dsp:nvSpPr>
        <dsp:cNvPr id="0" name=""/>
        <dsp:cNvSpPr/>
      </dsp:nvSpPr>
      <dsp:spPr>
        <a:xfrm>
          <a:off x="602987" y="1970446"/>
          <a:ext cx="701020" cy="701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3222A2-E680-4E3E-8FD8-F0BEFCA03D72}">
      <dsp:nvSpPr>
        <dsp:cNvPr id="0" name=""/>
        <dsp:cNvSpPr/>
      </dsp:nvSpPr>
      <dsp:spPr>
        <a:xfrm>
          <a:off x="1816823" y="1716629"/>
          <a:ext cx="2848973" cy="1208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rtl="0">
            <a:lnSpc>
              <a:spcPct val="100000"/>
            </a:lnSpc>
            <a:spcBef>
              <a:spcPct val="0"/>
            </a:spcBef>
            <a:spcAft>
              <a:spcPct val="35000"/>
            </a:spcAft>
            <a:buNone/>
          </a:pPr>
          <a:r>
            <a:rPr lang="en-US" sz="1600" kern="1200"/>
            <a:t>Prasad </a:t>
          </a:r>
          <a:r>
            <a:rPr lang="en-US" sz="1600" kern="1200" err="1"/>
            <a:t>Dandgavhal</a:t>
          </a:r>
          <a:r>
            <a:rPr lang="en-US" sz="1600" kern="1200">
              <a:latin typeface="Aptos Display" panose="020F0302020204030204"/>
            </a:rPr>
            <a:t> (Data Analyst):</a:t>
          </a:r>
          <a:r>
            <a:rPr lang="en-US" sz="1600" kern="1200"/>
            <a:t> Why is the data relevant, tools for analysis, root cause </a:t>
          </a:r>
          <a:r>
            <a:rPr lang="en-US" sz="1600" kern="1200">
              <a:latin typeface="Aptos Display" panose="020F0302020204030204"/>
            </a:rPr>
            <a:t>analysis, Improve-</a:t>
          </a:r>
          <a:r>
            <a:rPr lang="en-US" sz="1600" kern="1200"/>
            <a:t> 33%</a:t>
          </a:r>
        </a:p>
      </dsp:txBody>
      <dsp:txXfrm>
        <a:off x="1816823" y="1716629"/>
        <a:ext cx="2848973" cy="1208655"/>
      </dsp:txXfrm>
    </dsp:sp>
    <dsp:sp modelId="{47C8235E-F3FE-4180-8178-B64094FE9863}">
      <dsp:nvSpPr>
        <dsp:cNvPr id="0" name=""/>
        <dsp:cNvSpPr/>
      </dsp:nvSpPr>
      <dsp:spPr>
        <a:xfrm>
          <a:off x="5162208" y="1716629"/>
          <a:ext cx="1208655" cy="12086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62973-D6B9-4393-A4C4-60DEA5A62338}">
      <dsp:nvSpPr>
        <dsp:cNvPr id="0" name=""/>
        <dsp:cNvSpPr/>
      </dsp:nvSpPr>
      <dsp:spPr>
        <a:xfrm>
          <a:off x="5416026" y="1970446"/>
          <a:ext cx="701020" cy="7010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D2DD0D-A2B7-45E5-83B0-29A46EEF34CA}">
      <dsp:nvSpPr>
        <dsp:cNvPr id="0" name=""/>
        <dsp:cNvSpPr/>
      </dsp:nvSpPr>
      <dsp:spPr>
        <a:xfrm>
          <a:off x="6629861" y="1716629"/>
          <a:ext cx="2848973" cy="1208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rtl="0">
            <a:lnSpc>
              <a:spcPct val="100000"/>
            </a:lnSpc>
            <a:spcBef>
              <a:spcPct val="0"/>
            </a:spcBef>
            <a:spcAft>
              <a:spcPct val="35000"/>
            </a:spcAft>
            <a:buNone/>
          </a:pPr>
          <a:r>
            <a:rPr lang="en-US" sz="1600" kern="1200"/>
            <a:t>Team: Project </a:t>
          </a:r>
          <a:r>
            <a:rPr lang="en-US" sz="1600" kern="1200">
              <a:latin typeface="Aptos Display" panose="020F0302020204030204"/>
            </a:rPr>
            <a:t>Statement, Presentations, and Report</a:t>
          </a:r>
          <a:endParaRPr lang="en-US" sz="1600" kern="1200"/>
        </a:p>
      </dsp:txBody>
      <dsp:txXfrm>
        <a:off x="6629861" y="1716629"/>
        <a:ext cx="2848973" cy="12086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C8730-8B9C-4BD3-9ED2-B5459F930A05}">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0CF648-9E94-4653-8880-3D5A37FE04E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557FC6-E972-4ADF-951C-DF9DFFE7359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Lack of Data on Parents’ Educational Background: The analysis lacked information on the educational background of students’ parents, which could have a significant impact on dropout rates. This is a potential limitation that needs addressing in future research.</a:t>
          </a:r>
        </a:p>
      </dsp:txBody>
      <dsp:txXfrm>
        <a:off x="1435590" y="531"/>
        <a:ext cx="9080009" cy="1242935"/>
      </dsp:txXfrm>
    </dsp:sp>
    <dsp:sp modelId="{6F1FD42A-8E92-4EA6-9C62-7D89D4B74D5F}">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86E781-998F-455E-AB82-FC0DA42A36A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432ED6-2502-491A-8095-AB42B912F5D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Absence of Financial Data: Financial challenges faced by families were not included in the study. These factors are likely to have a substantial impact on student retention and should be integrated into future analyses to offer a clearer understanding of the socioeconomic barriers. </a:t>
          </a:r>
        </a:p>
      </dsp:txBody>
      <dsp:txXfrm>
        <a:off x="1435590" y="1554201"/>
        <a:ext cx="9080009" cy="1242935"/>
      </dsp:txXfrm>
    </dsp:sp>
    <dsp:sp modelId="{112D5049-6772-4855-B445-47869A8511F1}">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9B1E01-E317-4A12-B8A4-40D088DA02C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BC8659-4457-4F3C-B00F-8E11B4018A1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Underreporting as a Shortcoming: The data from 2022-23 shows several districts with underreported student numbers, which could skew the actual dropout rate. For instance, A+ Academy had 3 underreported students, leading to a 0.4% underreported rate, which may reflect issues with accurate data collection or hidden dropout trends (Based on the data). </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80E4A-6749-4B7F-ACBE-88F1D37A6A19}">
      <dsp:nvSpPr>
        <dsp:cNvPr id="0" name=""/>
        <dsp:cNvSpPr/>
      </dsp:nvSpPr>
      <dsp:spPr>
        <a:xfrm>
          <a:off x="0" y="72008"/>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Allocate approximately </a:t>
          </a:r>
          <a:r>
            <a:rPr lang="en-US" sz="2600" b="1" kern="1200"/>
            <a:t>$1.5 million annually</a:t>
          </a:r>
          <a:r>
            <a:rPr lang="en-US" sz="2600" kern="1200"/>
            <a:t> for intervention programs.</a:t>
          </a:r>
        </a:p>
      </dsp:txBody>
      <dsp:txXfrm>
        <a:off x="31185" y="103193"/>
        <a:ext cx="10453230" cy="576450"/>
      </dsp:txXfrm>
    </dsp:sp>
    <dsp:sp modelId="{7886A04B-88CC-4CDC-AF57-DD478EFD3FBE}">
      <dsp:nvSpPr>
        <dsp:cNvPr id="0" name=""/>
        <dsp:cNvSpPr/>
      </dsp:nvSpPr>
      <dsp:spPr>
        <a:xfrm>
          <a:off x="0" y="7857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Breakdown:</a:t>
          </a:r>
        </a:p>
      </dsp:txBody>
      <dsp:txXfrm>
        <a:off x="31185" y="816894"/>
        <a:ext cx="10453230" cy="576450"/>
      </dsp:txXfrm>
    </dsp:sp>
    <dsp:sp modelId="{124A1B83-214B-4D98-8D83-D4E2AA3147B0}">
      <dsp:nvSpPr>
        <dsp:cNvPr id="0" name=""/>
        <dsp:cNvSpPr/>
      </dsp:nvSpPr>
      <dsp:spPr>
        <a:xfrm>
          <a:off x="0" y="14994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$500,000</a:t>
          </a:r>
          <a:r>
            <a:rPr lang="en-US" sz="2600" kern="1200"/>
            <a:t>: Support programs (e.g., tutoring, mentoring, and counseling).</a:t>
          </a:r>
        </a:p>
      </dsp:txBody>
      <dsp:txXfrm>
        <a:off x="31185" y="1530594"/>
        <a:ext cx="10453230" cy="576450"/>
      </dsp:txXfrm>
    </dsp:sp>
    <dsp:sp modelId="{5A684B12-64FE-49F1-B6E5-F6C5B5DBFBC2}">
      <dsp:nvSpPr>
        <dsp:cNvPr id="0" name=""/>
        <dsp:cNvSpPr/>
      </dsp:nvSpPr>
      <dsp:spPr>
        <a:xfrm>
          <a:off x="0" y="22131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$400,000</a:t>
          </a:r>
          <a:r>
            <a:rPr lang="en-US" sz="2600" kern="1200"/>
            <a:t>: Community outreach initiatives and family support.</a:t>
          </a:r>
        </a:p>
      </dsp:txBody>
      <dsp:txXfrm>
        <a:off x="31185" y="2244294"/>
        <a:ext cx="10453230" cy="576450"/>
      </dsp:txXfrm>
    </dsp:sp>
    <dsp:sp modelId="{6CD3A02F-338E-46FC-87A1-D5F5206D8A01}">
      <dsp:nvSpPr>
        <dsp:cNvPr id="0" name=""/>
        <dsp:cNvSpPr/>
      </dsp:nvSpPr>
      <dsp:spPr>
        <a:xfrm>
          <a:off x="0" y="29268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$300,000</a:t>
          </a:r>
          <a:r>
            <a:rPr lang="en-US" sz="2600" kern="1200"/>
            <a:t>: Training educators and staff for dropout prevention strategies.</a:t>
          </a:r>
        </a:p>
      </dsp:txBody>
      <dsp:txXfrm>
        <a:off x="31185" y="2957994"/>
        <a:ext cx="10453230" cy="576450"/>
      </dsp:txXfrm>
    </dsp:sp>
    <dsp:sp modelId="{A554C1EA-C3C1-40C4-921A-A5DB5E11EBDF}">
      <dsp:nvSpPr>
        <dsp:cNvPr id="0" name=""/>
        <dsp:cNvSpPr/>
      </dsp:nvSpPr>
      <dsp:spPr>
        <a:xfrm>
          <a:off x="0" y="36405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$300,000</a:t>
          </a:r>
          <a:r>
            <a:rPr lang="en-US" sz="2600" kern="1200"/>
            <a:t>: Monitoring and evaluation of program effectiveness.</a:t>
          </a:r>
        </a:p>
      </dsp:txBody>
      <dsp:txXfrm>
        <a:off x="31185" y="3671694"/>
        <a:ext cx="10453230" cy="5764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FB8A7-5650-4293-9F8F-A6E9DEA28C4E}">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319D3-815C-4468-B172-D54C86184528}">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011C9-2AD5-469D-8EE1-40EB129CD835}">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Python (Pandas, Matplotlib, Seaborn): For data cleaning and visualization</a:t>
          </a:r>
        </a:p>
      </dsp:txBody>
      <dsp:txXfrm>
        <a:off x="1834517" y="469890"/>
        <a:ext cx="3148942" cy="1335915"/>
      </dsp:txXfrm>
    </dsp:sp>
    <dsp:sp modelId="{8D80E018-57DC-43BE-8371-5DA89CA399F9}">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D22F2-24E4-4E7D-816B-44AC9583CF78}">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FDC0E-FD9F-497C-A35B-930C10E9BA80}">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Excel: For quick pivot tables and summarization</a:t>
          </a:r>
        </a:p>
      </dsp:txBody>
      <dsp:txXfrm>
        <a:off x="7154322" y="469890"/>
        <a:ext cx="3148942" cy="1335915"/>
      </dsp:txXfrm>
    </dsp:sp>
    <dsp:sp modelId="{5C409054-3ADF-4717-82F4-98CA0BC81E46}">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834FF-18DA-4E6E-B81C-CAB824453948}">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8D399-0C43-4A7E-89C6-B7A2AA27305D}">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Power BI/Tableau: For interactive dashboards and data visualization</a:t>
          </a:r>
        </a:p>
      </dsp:txBody>
      <dsp:txXfrm>
        <a:off x="1834517" y="2545532"/>
        <a:ext cx="3148942" cy="1335915"/>
      </dsp:txXfrm>
    </dsp:sp>
    <dsp:sp modelId="{A0043924-E87E-4821-B036-C0AB895F8AFD}">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D17B9E-1A00-443E-BB69-382F1C8CAC71}">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A7C73-7271-42AF-93A1-312E8C1DD930}">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R: For advanced statistical modeling and correlation analysis</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E002C-A048-4FC2-84A2-28B666ED30B7}" type="datetimeFigureOut">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221A9-D0D7-4883-BC6F-F805CC808A62}" type="slidenum">
              <a:t>‹#›</a:t>
            </a:fld>
            <a:endParaRPr lang="en-US"/>
          </a:p>
        </p:txBody>
      </p:sp>
    </p:spTree>
    <p:extLst>
      <p:ext uri="{BB962C8B-B14F-4D97-AF65-F5344CB8AC3E}">
        <p14:creationId xmlns:p14="http://schemas.microsoft.com/office/powerpoint/2010/main" val="111802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Today we are going to go over our team roles, project overview, project statement, DMAIC process, literary review, and conclusion </a:t>
            </a:r>
          </a:p>
        </p:txBody>
      </p:sp>
      <p:sp>
        <p:nvSpPr>
          <p:cNvPr id="4" name="Slide Number Placeholder 3"/>
          <p:cNvSpPr>
            <a:spLocks noGrp="1"/>
          </p:cNvSpPr>
          <p:nvPr>
            <p:ph type="sldNum" sz="quarter" idx="5"/>
          </p:nvPr>
        </p:nvSpPr>
        <p:spPr/>
        <p:txBody>
          <a:bodyPr/>
          <a:lstStyle/>
          <a:p>
            <a:fld id="{024221A9-D0D7-4883-BC6F-F805CC808A62}" type="slidenum">
              <a:t>2</a:t>
            </a:fld>
            <a:endParaRPr lang="en-US"/>
          </a:p>
        </p:txBody>
      </p:sp>
    </p:spTree>
    <p:extLst>
      <p:ext uri="{BB962C8B-B14F-4D97-AF65-F5344CB8AC3E}">
        <p14:creationId xmlns:p14="http://schemas.microsoft.com/office/powerpoint/2010/main" val="537755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are our roles for the team we did the project statement, our presentations, and the report. Angie is the team lead she worked on the process map to collect our data, project outline, </a:t>
            </a:r>
            <a:r>
              <a:rPr lang="en-US" err="1">
                <a:ea typeface="Calibri"/>
                <a:cs typeface="Calibri"/>
              </a:rPr>
              <a:t>wbs</a:t>
            </a:r>
            <a:r>
              <a:rPr lang="en-US">
                <a:ea typeface="Calibri"/>
                <a:cs typeface="Calibri"/>
              </a:rPr>
              <a:t>, and the control phase. </a:t>
            </a:r>
            <a:endParaRPr lang="en-US"/>
          </a:p>
          <a:p>
            <a:r>
              <a:rPr lang="en-US">
                <a:ea typeface="Calibri"/>
                <a:cs typeface="Calibri"/>
              </a:rPr>
              <a:t>Catherin worked on collecting the raw data, data collection plan, and the improve phase. </a:t>
            </a:r>
          </a:p>
          <a:p>
            <a:r>
              <a:rPr lang="en-US">
                <a:ea typeface="Calibri"/>
                <a:cs typeface="Calibri"/>
              </a:rPr>
              <a:t>Prasad found why data relevant, used the tools for analysis, making our fishbone diagram, and the improve phase as well.</a:t>
            </a:r>
          </a:p>
        </p:txBody>
      </p:sp>
      <p:sp>
        <p:nvSpPr>
          <p:cNvPr id="4" name="Slide Number Placeholder 3"/>
          <p:cNvSpPr>
            <a:spLocks noGrp="1"/>
          </p:cNvSpPr>
          <p:nvPr>
            <p:ph type="sldNum" sz="quarter" idx="5"/>
          </p:nvPr>
        </p:nvSpPr>
        <p:spPr/>
        <p:txBody>
          <a:bodyPr/>
          <a:lstStyle/>
          <a:p>
            <a:fld id="{024221A9-D0D7-4883-BC6F-F805CC808A62}" type="slidenum">
              <a:t>3</a:t>
            </a:fld>
            <a:endParaRPr lang="en-US"/>
          </a:p>
        </p:txBody>
      </p:sp>
    </p:spTree>
    <p:extLst>
      <p:ext uri="{BB962C8B-B14F-4D97-AF65-F5344CB8AC3E}">
        <p14:creationId xmlns:p14="http://schemas.microsoft.com/office/powerpoint/2010/main" val="3103461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ea typeface="Calibri"/>
                <a:cs typeface="Calibri"/>
              </a:rPr>
              <a:t>Some background of our project is during</a:t>
            </a:r>
            <a:r>
              <a:rPr lang="en-US"/>
              <a:t> 2013-2017 Texas was ranked 11 out of 15 with the highest high school dropout rates of 7.1%. In 2021 Texas was ranked 13 out of 20 with a dropout rate being 6.1%</a:t>
            </a:r>
          </a:p>
          <a:p>
            <a:pPr>
              <a:lnSpc>
                <a:spcPct val="90000"/>
              </a:lnSpc>
              <a:spcBef>
                <a:spcPts val="1000"/>
              </a:spcBef>
            </a:pPr>
            <a:r>
              <a:rPr lang="en-US"/>
              <a:t>In 2022-23 students who were economically disadvantaged were more likely to drop out by 2.7%. However, those who were not economically disadvantaged still had 1.2% drop out rate.</a:t>
            </a:r>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024221A9-D0D7-4883-BC6F-F805CC808A62}" type="slidenum">
              <a:rPr lang="en-US"/>
              <a:t>4</a:t>
            </a:fld>
            <a:endParaRPr lang="en-US"/>
          </a:p>
        </p:txBody>
      </p:sp>
    </p:spTree>
    <p:extLst>
      <p:ext uri="{BB962C8B-B14F-4D97-AF65-F5344CB8AC3E}">
        <p14:creationId xmlns:p14="http://schemas.microsoft.com/office/powerpoint/2010/main" val="2263943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As for our statement, it has thankfully not changed as much we saw the average dropout rate between 2018-2024 which was 2.02% high school statement dropout rate in Texas by finding factors contributing to the rising rates. We plan to reduce these rates by 1% by May 2026.</a:t>
            </a:r>
          </a:p>
        </p:txBody>
      </p:sp>
      <p:sp>
        <p:nvSpPr>
          <p:cNvPr id="4" name="Slide Number Placeholder 3"/>
          <p:cNvSpPr>
            <a:spLocks noGrp="1"/>
          </p:cNvSpPr>
          <p:nvPr>
            <p:ph type="sldNum" sz="quarter" idx="5"/>
          </p:nvPr>
        </p:nvSpPr>
        <p:spPr/>
        <p:txBody>
          <a:bodyPr/>
          <a:lstStyle/>
          <a:p>
            <a:fld id="{024221A9-D0D7-4883-BC6F-F805CC808A62}" type="slidenum">
              <a:rPr lang="en-US"/>
              <a:t>5</a:t>
            </a:fld>
            <a:endParaRPr lang="en-US"/>
          </a:p>
        </p:txBody>
      </p:sp>
    </p:spTree>
    <p:extLst>
      <p:ext uri="{BB962C8B-B14F-4D97-AF65-F5344CB8AC3E}">
        <p14:creationId xmlns:p14="http://schemas.microsoft.com/office/powerpoint/2010/main" val="908944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Moving on to our phases we defined what is considered a dropout is when a student leaves school at any level education we are focusing on grades 9-12 without a certificate to account for their schooling period and education </a:t>
            </a:r>
          </a:p>
          <a:p>
            <a:r>
              <a:rPr lang="en-US">
                <a:ea typeface="Calibri"/>
                <a:cs typeface="Calibri"/>
              </a:rPr>
              <a:t>Our goal is to identify all these factors that play into the students' decision to leave their schooling and reduce the dropouts</a:t>
            </a:r>
          </a:p>
          <a:p>
            <a:r>
              <a:rPr lang="en-US">
                <a:ea typeface="Calibri"/>
                <a:cs typeface="Calibri"/>
              </a:rPr>
              <a:t>Target Audience: Students, teachers, parents, and low-income families </a:t>
            </a:r>
          </a:p>
        </p:txBody>
      </p:sp>
      <p:sp>
        <p:nvSpPr>
          <p:cNvPr id="4" name="Slide Number Placeholder 3"/>
          <p:cNvSpPr>
            <a:spLocks noGrp="1"/>
          </p:cNvSpPr>
          <p:nvPr>
            <p:ph type="sldNum" sz="quarter" idx="5"/>
          </p:nvPr>
        </p:nvSpPr>
        <p:spPr/>
        <p:txBody>
          <a:bodyPr/>
          <a:lstStyle/>
          <a:p>
            <a:fld id="{024221A9-D0D7-4883-BC6F-F805CC808A62}" type="slidenum">
              <a:rPr lang="en-US"/>
              <a:t>6</a:t>
            </a:fld>
            <a:endParaRPr lang="en-US"/>
          </a:p>
        </p:txBody>
      </p:sp>
    </p:spTree>
    <p:extLst>
      <p:ext uri="{BB962C8B-B14F-4D97-AF65-F5344CB8AC3E}">
        <p14:creationId xmlns:p14="http://schemas.microsoft.com/office/powerpoint/2010/main" val="329439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myunt-my.sharepoint.com/:x:/g/personal/catherinclaros_my_unt_edu/Eb-Mx96cFgFIiPncRkTB5rAByARznJZjL3JnM0DG7vtDIg?e=x7caVz" TargetMode="External"/><Relationship Id="rId1" Type="http://schemas.openxmlformats.org/officeDocument/2006/relationships/slideLayout" Target="../slideLayouts/slideLayout2.xml"/><Relationship Id="rId4" Type="http://schemas.openxmlformats.org/officeDocument/2006/relationships/hyperlink" Target="https://tea.texas.gov/reports-and-data/school-performance/accountability-research/completion-graduation-and-dropout/completion-graduation-and-dropout-data"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tea.texas.gov/reports-and-data/school-performance/accountability-research/completion-graduation-and-dropout/completion-graduation-and-dropout-da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3102/0034654314554431"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ea.texas.gov/reports-and-data/school-performance/accountability-research/completion-graduation-and-dropout/completion-graduation-and-dropout-data"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a.texas.gov/reports-and-data/school-performance/accountability-research/completion-graduation-and-dropout/completion-graduation-and-dropout-data"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de.state.co.us/dropoutprevention/dpframework" TargetMode="External"/><Relationship Id="rId2" Type="http://schemas.openxmlformats.org/officeDocument/2006/relationships/hyperlink" Target="http://Www.cde.state.co.us" TargetMode="External"/><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myunt-my.sharepoint.com/:x:/r/personal/angieibarralopez_my_unt_edu/Documents/WBS%20Team%201.xlsx?d=w3fb9d152e9094185929e231bf647115c&amp;csf=1&amp;web=1&amp;e=hNCQz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i.org/10.3102/0034654314554431" TargetMode="External"/><Relationship Id="rId3" Type="http://schemas.openxmlformats.org/officeDocument/2006/relationships/hyperlink" Target="http://Www.pennfoster.edu" TargetMode="External"/><Relationship Id="rId7" Type="http://schemas.openxmlformats.org/officeDocument/2006/relationships/hyperlink" Target="https://tea.texas.gov/reports-and-data/school-performance/accountability-research/dropcomp-2021-22.pdf" TargetMode="External"/><Relationship Id="rId2" Type="http://schemas.openxmlformats.org/officeDocument/2006/relationships/hyperlink" Target="http://www.air.org/project/evaluating-impact-early-college-high-schools" TargetMode="External"/><Relationship Id="rId1" Type="http://schemas.openxmlformats.org/officeDocument/2006/relationships/slideLayout" Target="../slideLayouts/slideLayout2.xml"/><Relationship Id="rId6" Type="http://schemas.openxmlformats.org/officeDocument/2006/relationships/hyperlink" Target="http://www.cde.state.co.us/dropoutprevention/dpframework.%20Accessed%2015%20Nov.%202024" TargetMode="External"/><Relationship Id="rId5" Type="http://schemas.openxmlformats.org/officeDocument/2006/relationships/hyperlink" Target="http://Www.cde.state.co.us" TargetMode="External"/><Relationship Id="rId10" Type="http://schemas.openxmlformats.org/officeDocument/2006/relationships/hyperlink" Target="https://tea.texas.gov/reports-and-data/school-performance/accountability-research/completion-graduation-and-dropout/completion-graduation-and-dropout-data" TargetMode="External"/><Relationship Id="rId4" Type="http://schemas.openxmlformats.org/officeDocument/2006/relationships/hyperlink" Target="https://www.pennfoster.edu/blog/advantages-of-having-a-high-school-diploma" TargetMode="External"/><Relationship Id="rId9" Type="http://schemas.openxmlformats.org/officeDocument/2006/relationships/hyperlink" Target="https://onlinelibrary.wiley.com/doi/abs/10.1002/j.1556-6678.2003.tb00245.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ea.texas.gov/reports-and-data/school-performance/accountability-research/dropcomp-2021-22.pdf" TargetMode="Externa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tea.texas.gov/reports-and-data/school-performance/accountability-research/completion-graduation-and-dropout/completion-graduation-and-dropout-dat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oi.org/10.3102/0034654314554431" TargetMode="Externa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hyperlink" Target="http://Www.pennfoster.edu"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s://www.pennfoster.edu/blog/advantages-of-having-a-high-school-diploma"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hyperlink" Target="https://onlinelibrary.wiley.com/doi/abs/10.1002/j.1556-6678.2003.tb00245.x" TargetMode="Externa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hyperlink" Target="https://tea.texas.gov/reports-and-data/school-performance/accountability-research/completion-graduation-and-dropout/completion-graduation-and-dropout-data"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le 1"/>
          <p:cNvSpPr>
            <a:spLocks noGrp="1"/>
          </p:cNvSpPr>
          <p:nvPr>
            <p:ph type="ctrTitle"/>
          </p:nvPr>
        </p:nvSpPr>
        <p:spPr>
          <a:xfrm>
            <a:off x="3502731" y="1542402"/>
            <a:ext cx="5186842" cy="2387918"/>
          </a:xfrm>
        </p:spPr>
        <p:txBody>
          <a:bodyPr anchor="b">
            <a:normAutofit/>
          </a:bodyPr>
          <a:lstStyle/>
          <a:p>
            <a:r>
              <a:rPr lang="en-US" sz="5200">
                <a:solidFill>
                  <a:schemeClr val="tx2"/>
                </a:solidFill>
              </a:rPr>
              <a:t>Texas High School Dropouts </a:t>
            </a:r>
          </a:p>
        </p:txBody>
      </p:sp>
      <p:sp>
        <p:nvSpPr>
          <p:cNvPr id="3" name="Subtitle 2"/>
          <p:cNvSpPr>
            <a:spLocks noGrp="1"/>
          </p:cNvSpPr>
          <p:nvPr>
            <p:ph type="subTitle" idx="1"/>
          </p:nvPr>
        </p:nvSpPr>
        <p:spPr>
          <a:xfrm>
            <a:off x="3502135" y="3958455"/>
            <a:ext cx="5188034" cy="1393758"/>
          </a:xfrm>
        </p:spPr>
        <p:txBody>
          <a:bodyPr vert="horz" lIns="91440" tIns="45720" rIns="91440" bIns="45720" rtlCol="0" anchor="t">
            <a:normAutofit/>
          </a:bodyPr>
          <a:lstStyle/>
          <a:p>
            <a:r>
              <a:rPr lang="en-US" sz="2000">
                <a:solidFill>
                  <a:schemeClr val="tx2"/>
                </a:solidFill>
              </a:rPr>
              <a:t>By: </a:t>
            </a:r>
            <a:r>
              <a:rPr lang="en-US" sz="2000">
                <a:solidFill>
                  <a:schemeClr val="tx2"/>
                </a:solidFill>
                <a:ea typeface="+mn-lt"/>
                <a:cs typeface="+mn-lt"/>
              </a:rPr>
              <a:t>Angie Ibarra </a:t>
            </a:r>
          </a:p>
          <a:p>
            <a:r>
              <a:rPr lang="en-US" sz="2000">
                <a:solidFill>
                  <a:schemeClr val="tx2"/>
                </a:solidFill>
                <a:ea typeface="+mn-lt"/>
                <a:cs typeface="+mn-lt"/>
              </a:rPr>
              <a:t>Catherin Claros </a:t>
            </a:r>
          </a:p>
          <a:p>
            <a:r>
              <a:rPr lang="en-US" sz="2000">
                <a:solidFill>
                  <a:schemeClr val="tx2"/>
                </a:solidFill>
                <a:ea typeface="+mn-lt"/>
                <a:cs typeface="+mn-lt"/>
              </a:rPr>
              <a:t>Prasad </a:t>
            </a:r>
            <a:r>
              <a:rPr lang="en-US" sz="2000" err="1">
                <a:solidFill>
                  <a:schemeClr val="tx2"/>
                </a:solidFill>
                <a:latin typeface="Aptos"/>
              </a:rPr>
              <a:t>Dandgavhal</a:t>
            </a:r>
            <a:endParaRPr lang="en-US" sz="2000">
              <a:solidFill>
                <a:schemeClr val="tx2"/>
              </a:solidFill>
              <a:latin typeface="Aptos"/>
            </a:endParaRPr>
          </a:p>
          <a:p>
            <a:endParaRPr lang="en-US" sz="2000">
              <a:solidFill>
                <a:schemeClr val="tx2"/>
              </a:solidFill>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AAC54-0F64-14C3-2614-393EA28E73A3}"/>
              </a:ext>
            </a:extLst>
          </p:cNvPr>
          <p:cNvSpPr>
            <a:spLocks noGrp="1"/>
          </p:cNvSpPr>
          <p:nvPr>
            <p:ph type="title"/>
          </p:nvPr>
        </p:nvSpPr>
        <p:spPr>
          <a:xfrm>
            <a:off x="315522" y="2762"/>
            <a:ext cx="8312604" cy="1074149"/>
          </a:xfrm>
        </p:spPr>
        <p:txBody>
          <a:bodyPr vert="horz" lIns="91440" tIns="45720" rIns="91440" bIns="45720" rtlCol="0" anchor="b">
            <a:normAutofit/>
          </a:bodyPr>
          <a:lstStyle/>
          <a:p>
            <a:pPr algn="ctr"/>
            <a:r>
              <a:rPr lang="en-US" sz="4000" kern="1200">
                <a:solidFill>
                  <a:schemeClr val="tx2"/>
                </a:solidFill>
                <a:latin typeface="+mj-lt"/>
                <a:ea typeface="+mj-ea"/>
                <a:cs typeface="+mj-cs"/>
              </a:rPr>
              <a:t>Raw Data</a:t>
            </a:r>
            <a:endParaRPr lang="en-US" sz="4000" kern="1200">
              <a:solidFill>
                <a:schemeClr val="tx2"/>
              </a:solidFill>
              <a:latin typeface="+mj-lt"/>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50"/>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05EB120C-54FC-5D8C-E25F-5EF365236798}"/>
              </a:ext>
            </a:extLst>
          </p:cNvPr>
          <p:cNvSpPr txBox="1"/>
          <p:nvPr/>
        </p:nvSpPr>
        <p:spPr>
          <a:xfrm>
            <a:off x="339024" y="1954084"/>
            <a:ext cx="5863788" cy="47336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r>
              <a:rPr lang="en-US">
                <a:solidFill>
                  <a:schemeClr val="tx2"/>
                </a:solidFill>
                <a:ea typeface="+mn-lt"/>
                <a:cs typeface="+mn-lt"/>
                <a:hlinkClick r:id="rId2">
                  <a:extLst>
                    <a:ext uri="{A12FA001-AC4F-418D-AE19-62706E023703}">
                      <ahyp:hlinkClr xmlns:ahyp="http://schemas.microsoft.com/office/drawing/2018/hyperlinkcolor" val="tx"/>
                    </a:ext>
                  </a:extLst>
                </a:hlinkClick>
              </a:rPr>
              <a:t>Term Project Raw Data.xlsx</a:t>
            </a:r>
            <a:endParaRPr lang="en-US">
              <a:solidFill>
                <a:schemeClr val="tx2"/>
              </a:solidFill>
            </a:endParaRP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Data type: Quantitative</a:t>
            </a:r>
          </a:p>
          <a:p>
            <a:pPr indent="-228600">
              <a:lnSpc>
                <a:spcPct val="90000"/>
              </a:lnSpc>
              <a:spcAft>
                <a:spcPts val="600"/>
              </a:spcAft>
              <a:buFont typeface="Arial" panose="020B0604020202020204" pitchFamily="34" charset="0"/>
              <a:buChar char="•"/>
            </a:pPr>
            <a:r>
              <a:rPr lang="en-US">
                <a:solidFill>
                  <a:schemeClr val="tx2"/>
                </a:solidFill>
              </a:rPr>
              <a:t>Raw data contained 5843 rows and 13 columns </a:t>
            </a:r>
          </a:p>
          <a:p>
            <a:pPr indent="-228600">
              <a:lnSpc>
                <a:spcPct val="90000"/>
              </a:lnSpc>
              <a:spcAft>
                <a:spcPts val="600"/>
              </a:spcAft>
              <a:buFont typeface="Arial" panose="020B0604020202020204" pitchFamily="34" charset="0"/>
              <a:buChar char="•"/>
            </a:pPr>
            <a:r>
              <a:rPr lang="en-US">
                <a:solidFill>
                  <a:schemeClr val="tx2"/>
                </a:solidFill>
              </a:rPr>
              <a:t>Measured: Percentage of students dropping out per school year</a:t>
            </a:r>
          </a:p>
          <a:p>
            <a:r>
              <a:rPr lang="en-US" u="sng">
                <a:solidFill>
                  <a:schemeClr val="tx2"/>
                </a:solidFill>
              </a:rPr>
              <a:t>Variables:</a:t>
            </a:r>
          </a:p>
          <a:p>
            <a:pPr marL="285750" indent="-285750">
              <a:buFont typeface="Arial"/>
              <a:buChar char="•"/>
            </a:pPr>
            <a:r>
              <a:rPr lang="en-US">
                <a:solidFill>
                  <a:schemeClr val="tx2"/>
                </a:solidFill>
                <a:ea typeface="+mn-lt"/>
                <a:cs typeface="+mn-lt"/>
              </a:rPr>
              <a:t>Access to counseling</a:t>
            </a:r>
            <a:endParaRPr lang="en-US">
              <a:solidFill>
                <a:schemeClr val="tx2"/>
              </a:solidFill>
            </a:endParaRPr>
          </a:p>
          <a:p>
            <a:pPr marL="285750" indent="-285750">
              <a:buFont typeface="Arial"/>
              <a:buChar char="•"/>
            </a:pPr>
            <a:r>
              <a:rPr lang="en-US">
                <a:solidFill>
                  <a:schemeClr val="tx2"/>
                </a:solidFill>
                <a:ea typeface="+mn-lt"/>
                <a:cs typeface="+mn-lt"/>
              </a:rPr>
              <a:t>Demographics </a:t>
            </a:r>
            <a:endParaRPr lang="en-US">
              <a:solidFill>
                <a:schemeClr val="tx2"/>
              </a:solidFill>
            </a:endParaRPr>
          </a:p>
          <a:p>
            <a:pPr marL="285750" indent="-285750">
              <a:buFont typeface="Arial"/>
              <a:buChar char="•"/>
            </a:pPr>
            <a:r>
              <a:rPr lang="en-US">
                <a:solidFill>
                  <a:schemeClr val="tx2"/>
                </a:solidFill>
                <a:ea typeface="+mn-lt"/>
                <a:cs typeface="+mn-lt"/>
              </a:rPr>
              <a:t>Socioeconomic status</a:t>
            </a:r>
            <a:endParaRPr lang="en-US">
              <a:solidFill>
                <a:schemeClr val="tx2"/>
              </a:solidFill>
            </a:endParaRPr>
          </a:p>
          <a:p>
            <a:pPr marL="285750" indent="-285750">
              <a:buFont typeface="Arial"/>
              <a:buChar char="•"/>
            </a:pPr>
            <a:r>
              <a:rPr lang="en-US">
                <a:solidFill>
                  <a:schemeClr val="tx2"/>
                </a:solidFill>
                <a:ea typeface="+mn-lt"/>
                <a:cs typeface="+mn-lt"/>
              </a:rPr>
              <a:t>Student Engagement</a:t>
            </a:r>
            <a:endParaRPr lang="en-US">
              <a:solidFill>
                <a:schemeClr val="tx2"/>
              </a:solidFill>
            </a:endParaRPr>
          </a:p>
          <a:p>
            <a:r>
              <a:rPr lang="en-US" u="sng">
                <a:solidFill>
                  <a:schemeClr val="tx2"/>
                </a:solidFill>
                <a:ea typeface="+mn-lt"/>
                <a:cs typeface="+mn-lt"/>
              </a:rPr>
              <a:t>KPI’s: </a:t>
            </a:r>
            <a:endParaRPr lang="en-US" u="sng">
              <a:solidFill>
                <a:schemeClr val="tx2"/>
              </a:solidFill>
            </a:endParaRPr>
          </a:p>
          <a:p>
            <a:pPr marL="285750" indent="-285750">
              <a:buFont typeface="Arial"/>
              <a:buChar char="•"/>
            </a:pPr>
            <a:r>
              <a:rPr lang="en-US">
                <a:solidFill>
                  <a:schemeClr val="tx2"/>
                </a:solidFill>
                <a:ea typeface="+mn-lt"/>
                <a:cs typeface="+mn-lt"/>
              </a:rPr>
              <a:t>Graduation Rates</a:t>
            </a:r>
            <a:endParaRPr lang="en-US">
              <a:solidFill>
                <a:schemeClr val="tx2"/>
              </a:solidFill>
            </a:endParaRPr>
          </a:p>
          <a:p>
            <a:pPr marL="285750" indent="-285750">
              <a:buFont typeface="Arial"/>
              <a:buChar char="•"/>
            </a:pPr>
            <a:r>
              <a:rPr lang="en-US">
                <a:solidFill>
                  <a:schemeClr val="tx2"/>
                </a:solidFill>
                <a:ea typeface="+mn-lt"/>
                <a:cs typeface="+mn-lt"/>
              </a:rPr>
              <a:t>Enrolment and Retention</a:t>
            </a:r>
            <a:endParaRPr lang="en-US">
              <a:solidFill>
                <a:schemeClr val="tx2"/>
              </a:solidFill>
            </a:endParaRPr>
          </a:p>
          <a:p>
            <a:pPr marL="285750" indent="-285750">
              <a:buFont typeface="Arial"/>
              <a:buChar char="•"/>
            </a:pPr>
            <a:r>
              <a:rPr lang="en-US">
                <a:solidFill>
                  <a:schemeClr val="tx2"/>
                </a:solidFill>
                <a:ea typeface="+mn-lt"/>
                <a:cs typeface="+mn-lt"/>
              </a:rPr>
              <a:t>Student Performance Predictions</a:t>
            </a:r>
            <a:endParaRPr lang="en-US">
              <a:solidFill>
                <a:schemeClr val="tx2"/>
              </a:solidFill>
            </a:endParaRPr>
          </a:p>
          <a:p>
            <a:pPr marL="285750" indent="-285750">
              <a:buFont typeface="Arial"/>
              <a:buChar char="•"/>
            </a:pPr>
            <a:r>
              <a:rPr lang="en-US">
                <a:solidFill>
                  <a:schemeClr val="tx2"/>
                </a:solidFill>
                <a:ea typeface="+mn-lt"/>
                <a:cs typeface="+mn-lt"/>
              </a:rPr>
              <a:t>Persistence Rates</a:t>
            </a:r>
            <a:endParaRPr lang="en-US">
              <a:solidFill>
                <a:schemeClr val="tx2"/>
              </a:solidFill>
            </a:endParaRPr>
          </a:p>
          <a:p>
            <a:pPr marL="285750" indent="-285750">
              <a:buFont typeface="Arial"/>
              <a:buChar char="•"/>
            </a:pPr>
            <a:r>
              <a:rPr lang="en-US">
                <a:solidFill>
                  <a:schemeClr val="tx2"/>
                </a:solidFill>
                <a:ea typeface="+mn-lt"/>
                <a:cs typeface="+mn-lt"/>
              </a:rPr>
              <a:t>Data was collected by the Texas Education Agency (TEA)</a:t>
            </a:r>
            <a:endParaRPr lang="en-US">
              <a:solidFill>
                <a:schemeClr val="tx2"/>
              </a:solidFill>
            </a:endParaRPr>
          </a:p>
          <a:p>
            <a:pPr indent="-228600">
              <a:lnSpc>
                <a:spcPct val="90000"/>
              </a:lnSpc>
              <a:spcAft>
                <a:spcPts val="600"/>
              </a:spcAft>
              <a:buFont typeface="Arial" panose="020B0604020202020204" pitchFamily="34" charset="0"/>
              <a:buChar char="•"/>
            </a:pPr>
            <a:endParaRPr lang="en-US">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9"/>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76D11721-5D2B-7326-501B-5EC22327E286}"/>
              </a:ext>
            </a:extLst>
          </p:cNvPr>
          <p:cNvPicPr>
            <a:picLocks noGrp="1" noChangeAspect="1"/>
          </p:cNvPicPr>
          <p:nvPr>
            <p:ph idx="1"/>
          </p:nvPr>
        </p:nvPicPr>
        <p:blipFill>
          <a:blip r:embed="rId3"/>
          <a:stretch>
            <a:fillRect/>
          </a:stretch>
        </p:blipFill>
        <p:spPr>
          <a:xfrm>
            <a:off x="6204861" y="1280192"/>
            <a:ext cx="5832353" cy="5039695"/>
          </a:xfrm>
          <a:prstGeom prst="rect">
            <a:avLst/>
          </a:prstGeom>
        </p:spPr>
      </p:pic>
      <p:sp>
        <p:nvSpPr>
          <p:cNvPr id="3" name="TextBox 2">
            <a:extLst>
              <a:ext uri="{FF2B5EF4-FFF2-40B4-BE49-F238E27FC236}">
                <a16:creationId xmlns:a16="http://schemas.microsoft.com/office/drawing/2014/main" id="{2494E4F2-F9C7-7DC3-1B11-33DA523A8E4D}"/>
              </a:ext>
            </a:extLst>
          </p:cNvPr>
          <p:cNvSpPr txBox="1"/>
          <p:nvPr/>
        </p:nvSpPr>
        <p:spPr>
          <a:xfrm>
            <a:off x="3047999" y="6470072"/>
            <a:ext cx="8368145"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222222"/>
                </a:solidFill>
              </a:rPr>
              <a:t>Texas Education Agency. (n.d.). </a:t>
            </a:r>
            <a:r>
              <a:rPr lang="en-US" sz="1100" i="1" dirty="0">
                <a:solidFill>
                  <a:srgbClr val="222222"/>
                </a:solidFill>
              </a:rPr>
              <a:t>Completion, Graduation, and Dropout Data</a:t>
            </a:r>
            <a:r>
              <a:rPr lang="en-US" sz="1100" dirty="0">
                <a:solidFill>
                  <a:srgbClr val="222222"/>
                </a:solidFill>
              </a:rPr>
              <a:t>. Retrieved from Texas Education Agency: </a:t>
            </a:r>
            <a:r>
              <a:rPr lang="en-US" sz="1100" dirty="0">
                <a:hlinkClick r:id="rId4"/>
              </a:rPr>
              <a:t>https://tea.texas.gov/reports-and-data/school-performance/accountability-research/completion-graduation-and-dropout/completion-graduation-and-dropout-data</a:t>
            </a:r>
            <a:endParaRPr lang="en-US"/>
          </a:p>
        </p:txBody>
      </p:sp>
    </p:spTree>
    <p:extLst>
      <p:ext uri="{BB962C8B-B14F-4D97-AF65-F5344CB8AC3E}">
        <p14:creationId xmlns:p14="http://schemas.microsoft.com/office/powerpoint/2010/main" val="319027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D71F6C8-614B-49B0-9B8F-15E8E24AF72B}"/>
              </a:ext>
            </a:extLst>
          </p:cNvPr>
          <p:cNvSpPr>
            <a:spLocks noGrp="1"/>
          </p:cNvSpPr>
          <p:nvPr>
            <p:ph type="title"/>
          </p:nvPr>
        </p:nvSpPr>
        <p:spPr>
          <a:xfrm>
            <a:off x="804672" y="457200"/>
            <a:ext cx="10579608" cy="1188720"/>
          </a:xfrm>
        </p:spPr>
        <p:txBody>
          <a:bodyPr>
            <a:normAutofit/>
          </a:bodyPr>
          <a:lstStyle/>
          <a:p>
            <a:r>
              <a:rPr lang="en-US" sz="4000">
                <a:solidFill>
                  <a:schemeClr val="tx2"/>
                </a:solidFill>
              </a:rPr>
              <a:t>Data Collection Plan </a:t>
            </a:r>
          </a:p>
        </p:txBody>
      </p:sp>
      <p:grpSp>
        <p:nvGrpSpPr>
          <p:cNvPr id="30" name="Group 29">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31" name="Freeform: Shape 30">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37" name="Freeform: Shape 36">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Content Placeholder 5">
            <a:extLst>
              <a:ext uri="{FF2B5EF4-FFF2-40B4-BE49-F238E27FC236}">
                <a16:creationId xmlns:a16="http://schemas.microsoft.com/office/drawing/2014/main" id="{D8D58BF3-792A-A0EE-C190-4DCA004579DB}"/>
              </a:ext>
            </a:extLst>
          </p:cNvPr>
          <p:cNvGraphicFramePr>
            <a:graphicFrameLocks noGrp="1"/>
          </p:cNvGraphicFramePr>
          <p:nvPr>
            <p:ph idx="1"/>
            <p:extLst>
              <p:ext uri="{D42A27DB-BD31-4B8C-83A1-F6EECF244321}">
                <p14:modId xmlns:p14="http://schemas.microsoft.com/office/powerpoint/2010/main" val="1608338416"/>
              </p:ext>
            </p:extLst>
          </p:nvPr>
        </p:nvGraphicFramePr>
        <p:xfrm>
          <a:off x="1036320" y="2627044"/>
          <a:ext cx="10119363" cy="3399341"/>
        </p:xfrm>
        <a:graphic>
          <a:graphicData uri="http://schemas.openxmlformats.org/drawingml/2006/table">
            <a:tbl>
              <a:tblPr firstRow="1" firstCol="1" bandRow="1">
                <a:tableStyleId>{5C22544A-7EE6-4342-B048-85BDC9FD1C3A}</a:tableStyleId>
              </a:tblPr>
              <a:tblGrid>
                <a:gridCol w="1765279">
                  <a:extLst>
                    <a:ext uri="{9D8B030D-6E8A-4147-A177-3AD203B41FA5}">
                      <a16:colId xmlns:a16="http://schemas.microsoft.com/office/drawing/2014/main" val="1276771870"/>
                    </a:ext>
                  </a:extLst>
                </a:gridCol>
                <a:gridCol w="2798002">
                  <a:extLst>
                    <a:ext uri="{9D8B030D-6E8A-4147-A177-3AD203B41FA5}">
                      <a16:colId xmlns:a16="http://schemas.microsoft.com/office/drawing/2014/main" val="1534804907"/>
                    </a:ext>
                  </a:extLst>
                </a:gridCol>
                <a:gridCol w="2823116">
                  <a:extLst>
                    <a:ext uri="{9D8B030D-6E8A-4147-A177-3AD203B41FA5}">
                      <a16:colId xmlns:a16="http://schemas.microsoft.com/office/drawing/2014/main" val="3740162954"/>
                    </a:ext>
                  </a:extLst>
                </a:gridCol>
                <a:gridCol w="1760460">
                  <a:extLst>
                    <a:ext uri="{9D8B030D-6E8A-4147-A177-3AD203B41FA5}">
                      <a16:colId xmlns:a16="http://schemas.microsoft.com/office/drawing/2014/main" val="4012635205"/>
                    </a:ext>
                  </a:extLst>
                </a:gridCol>
                <a:gridCol w="972506">
                  <a:extLst>
                    <a:ext uri="{9D8B030D-6E8A-4147-A177-3AD203B41FA5}">
                      <a16:colId xmlns:a16="http://schemas.microsoft.com/office/drawing/2014/main" val="3104622080"/>
                    </a:ext>
                  </a:extLst>
                </a:gridCol>
              </a:tblGrid>
              <a:tr h="539864">
                <a:tc>
                  <a:txBody>
                    <a:bodyPr/>
                    <a:lstStyle/>
                    <a:p>
                      <a:pPr algn="l" rtl="0" fontAlgn="ctr"/>
                      <a:r>
                        <a:rPr lang="en-US" sz="1600" u="none" strike="noStrike">
                          <a:effectLst/>
                        </a:rPr>
                        <a:t>Metric </a:t>
                      </a:r>
                      <a:endParaRPr lang="en-US" sz="1600" b="1" i="0" u="none" strike="noStrike">
                        <a:solidFill>
                          <a:srgbClr val="FFFFFF"/>
                        </a:solidFill>
                        <a:effectLst/>
                        <a:latin typeface="Avenir Next LT Pro"/>
                      </a:endParaRPr>
                    </a:p>
                  </a:txBody>
                  <a:tcPr marL="8900" marR="8900" marT="8900" marB="0" anchor="ctr"/>
                </a:tc>
                <a:tc>
                  <a:txBody>
                    <a:bodyPr/>
                    <a:lstStyle/>
                    <a:p>
                      <a:pPr algn="l" rtl="0" fontAlgn="ctr"/>
                      <a:r>
                        <a:rPr lang="en-US" sz="1600" u="none" strike="noStrike">
                          <a:effectLst/>
                        </a:rPr>
                        <a:t>Reason for Collection</a:t>
                      </a:r>
                      <a:endParaRPr lang="en-US" sz="1600" b="1" i="0" u="none" strike="noStrike">
                        <a:solidFill>
                          <a:srgbClr val="FFFFFF"/>
                        </a:solidFill>
                        <a:effectLst/>
                        <a:latin typeface="Avenir Next LT Pro"/>
                      </a:endParaRPr>
                    </a:p>
                  </a:txBody>
                  <a:tcPr marL="8900" marR="8900" marT="8900" marB="0" anchor="ctr"/>
                </a:tc>
                <a:tc>
                  <a:txBody>
                    <a:bodyPr/>
                    <a:lstStyle/>
                    <a:p>
                      <a:pPr algn="l" rtl="0" fontAlgn="ctr"/>
                      <a:r>
                        <a:rPr lang="en-US" sz="1600" u="none" strike="noStrike">
                          <a:effectLst/>
                        </a:rPr>
                        <a:t>Operational Definition</a:t>
                      </a:r>
                      <a:endParaRPr lang="en-US" sz="1600" b="1" i="0" u="none" strike="noStrike">
                        <a:solidFill>
                          <a:srgbClr val="FFFFFF"/>
                        </a:solidFill>
                        <a:effectLst/>
                        <a:latin typeface="Avenir Next LT Pro"/>
                      </a:endParaRPr>
                    </a:p>
                  </a:txBody>
                  <a:tcPr marL="8900" marR="8900" marT="8900" marB="0" anchor="ctr"/>
                </a:tc>
                <a:tc>
                  <a:txBody>
                    <a:bodyPr/>
                    <a:lstStyle/>
                    <a:p>
                      <a:pPr algn="l" rtl="0" fontAlgn="ctr"/>
                      <a:r>
                        <a:rPr lang="en-US" sz="1600" u="none" strike="noStrike">
                          <a:effectLst/>
                        </a:rPr>
                        <a:t>Data Source</a:t>
                      </a:r>
                      <a:endParaRPr lang="en-US" sz="1600" b="1" i="0" u="none" strike="noStrike">
                        <a:solidFill>
                          <a:srgbClr val="FFFFFF"/>
                        </a:solidFill>
                        <a:effectLst/>
                        <a:latin typeface="Avenir Next LT Pro"/>
                      </a:endParaRPr>
                    </a:p>
                  </a:txBody>
                  <a:tcPr marL="8900" marR="8900" marT="8900" marB="0" anchor="ctr"/>
                </a:tc>
                <a:tc>
                  <a:txBody>
                    <a:bodyPr/>
                    <a:lstStyle/>
                    <a:p>
                      <a:pPr algn="l" rtl="0" fontAlgn="ctr"/>
                      <a:r>
                        <a:rPr lang="en-US" sz="1600" u="none" strike="noStrike">
                          <a:effectLst/>
                        </a:rPr>
                        <a:t>Who will collect?</a:t>
                      </a:r>
                      <a:endParaRPr lang="en-US" sz="1600" b="1" i="0" u="none" strike="noStrike">
                        <a:solidFill>
                          <a:srgbClr val="FFFFFF"/>
                        </a:solidFill>
                        <a:effectLst/>
                        <a:latin typeface="Avenir Next LT Pro"/>
                      </a:endParaRPr>
                    </a:p>
                  </a:txBody>
                  <a:tcPr marL="8900" marR="8900" marT="8900" marB="0" anchor="ctr"/>
                </a:tc>
                <a:extLst>
                  <a:ext uri="{0D108BD9-81ED-4DB2-BD59-A6C34878D82A}">
                    <a16:rowId xmlns:a16="http://schemas.microsoft.com/office/drawing/2014/main" val="1882997620"/>
                  </a:ext>
                </a:extLst>
              </a:tr>
              <a:tr h="787841">
                <a:tc>
                  <a:txBody>
                    <a:bodyPr/>
                    <a:lstStyle/>
                    <a:p>
                      <a:pPr algn="l" rtl="0" fontAlgn="ctr"/>
                      <a:r>
                        <a:rPr lang="en-US" sz="1600" u="none" strike="noStrike">
                          <a:effectLst/>
                        </a:rPr>
                        <a:t>Dropout rate</a:t>
                      </a:r>
                      <a:endParaRPr lang="en-US" sz="1600" b="1" i="0" u="none" strike="noStrike">
                        <a:solidFill>
                          <a:srgbClr val="FFFFFF"/>
                        </a:solidFill>
                        <a:effectLst/>
                        <a:latin typeface="Avenir Next LT Pro"/>
                      </a:endParaRPr>
                    </a:p>
                  </a:txBody>
                  <a:tcPr marL="8900" marR="8900" marT="8900" marB="0" anchor="ctr"/>
                </a:tc>
                <a:tc>
                  <a:txBody>
                    <a:bodyPr/>
                    <a:lstStyle/>
                    <a:p>
                      <a:pPr algn="l" rtl="0" fontAlgn="ctr"/>
                      <a:r>
                        <a:rPr lang="en-US" sz="1600" u="none" strike="noStrike">
                          <a:effectLst/>
                        </a:rPr>
                        <a:t>To show the amount of high school students not completing their schooling. </a:t>
                      </a:r>
                      <a:endParaRPr lang="en-US" sz="1600" b="0" i="0" u="none" strike="noStrike">
                        <a:solidFill>
                          <a:srgbClr val="000000"/>
                        </a:solidFill>
                        <a:effectLst/>
                        <a:latin typeface="Avenir Next LT Pro"/>
                      </a:endParaRPr>
                    </a:p>
                  </a:txBody>
                  <a:tcPr marL="8900" marR="8900" marT="8900" marB="0" anchor="ctr"/>
                </a:tc>
                <a:tc>
                  <a:txBody>
                    <a:bodyPr/>
                    <a:lstStyle/>
                    <a:p>
                      <a:pPr algn="l" rtl="0" fontAlgn="ctr"/>
                      <a:r>
                        <a:rPr lang="en-US" sz="1600" u="none" strike="noStrike">
                          <a:effectLst/>
                        </a:rPr>
                        <a:t>The percentage of students who do  not complete a study or program.</a:t>
                      </a:r>
                      <a:endParaRPr lang="en-US" sz="1600" b="0" i="0" u="none" strike="noStrike">
                        <a:solidFill>
                          <a:srgbClr val="000000"/>
                        </a:solidFill>
                        <a:effectLst/>
                        <a:latin typeface="Avenir Next LT Pro"/>
                      </a:endParaRPr>
                    </a:p>
                  </a:txBody>
                  <a:tcPr marL="8900" marR="8900" marT="8900" marB="0" anchor="ctr"/>
                </a:tc>
                <a:tc>
                  <a:txBody>
                    <a:bodyPr/>
                    <a:lstStyle/>
                    <a:p>
                      <a:pPr algn="l" rtl="0" fontAlgn="ctr"/>
                      <a:r>
                        <a:rPr lang="en-US" sz="1600" u="none" strike="noStrike">
                          <a:effectLst/>
                        </a:rPr>
                        <a:t>Texas Education Agency (TEA)</a:t>
                      </a:r>
                      <a:endParaRPr lang="en-US" sz="1600" b="0" i="0" u="none" strike="noStrike">
                        <a:solidFill>
                          <a:srgbClr val="000000"/>
                        </a:solidFill>
                        <a:effectLst/>
                        <a:latin typeface="Avenir Next LT Pro"/>
                      </a:endParaRPr>
                    </a:p>
                  </a:txBody>
                  <a:tcPr marL="8900" marR="8900" marT="8900" marB="0" anchor="ctr"/>
                </a:tc>
                <a:tc>
                  <a:txBody>
                    <a:bodyPr/>
                    <a:lstStyle/>
                    <a:p>
                      <a:pPr algn="l" rtl="0" fontAlgn="ctr"/>
                      <a:r>
                        <a:rPr lang="en-US" sz="1600" u="none" strike="noStrike">
                          <a:effectLst/>
                        </a:rPr>
                        <a:t>Team</a:t>
                      </a:r>
                      <a:endParaRPr lang="en-US" sz="1600" b="0" i="0" u="none" strike="noStrike">
                        <a:solidFill>
                          <a:srgbClr val="000000"/>
                        </a:solidFill>
                        <a:effectLst/>
                        <a:latin typeface="Avenir Next LT Pro"/>
                      </a:endParaRPr>
                    </a:p>
                  </a:txBody>
                  <a:tcPr marL="8900" marR="8900" marT="8900" marB="0" anchor="ctr"/>
                </a:tc>
                <a:extLst>
                  <a:ext uri="{0D108BD9-81ED-4DB2-BD59-A6C34878D82A}">
                    <a16:rowId xmlns:a16="http://schemas.microsoft.com/office/drawing/2014/main" val="721187760"/>
                  </a:ext>
                </a:extLst>
              </a:tr>
              <a:tr h="1035818">
                <a:tc>
                  <a:txBody>
                    <a:bodyPr/>
                    <a:lstStyle/>
                    <a:p>
                      <a:pPr algn="l" rtl="0" fontAlgn="ctr"/>
                      <a:r>
                        <a:rPr lang="en-US" sz="1600" u="none" strike="noStrike">
                          <a:effectLst/>
                        </a:rPr>
                        <a:t>Demographics</a:t>
                      </a:r>
                      <a:endParaRPr lang="en-US" sz="1600" b="1" i="0" u="none" strike="noStrike">
                        <a:solidFill>
                          <a:srgbClr val="FFFFFF"/>
                        </a:solidFill>
                        <a:effectLst/>
                        <a:latin typeface="Avenir Next LT Pro"/>
                      </a:endParaRPr>
                    </a:p>
                  </a:txBody>
                  <a:tcPr marL="8900" marR="8900" marT="8900" marB="0" anchor="ctr"/>
                </a:tc>
                <a:tc>
                  <a:txBody>
                    <a:bodyPr/>
                    <a:lstStyle/>
                    <a:p>
                      <a:pPr algn="l" rtl="0" fontAlgn="ctr"/>
                      <a:r>
                        <a:rPr lang="en-US" sz="1600" u="none" strike="noStrike">
                          <a:effectLst/>
                        </a:rPr>
                        <a:t>To demonstrate how demographics have an impact on the high school dropout rate. </a:t>
                      </a:r>
                      <a:endParaRPr lang="en-US" sz="1600" b="0" i="0" u="none" strike="noStrike">
                        <a:solidFill>
                          <a:srgbClr val="000000"/>
                        </a:solidFill>
                        <a:effectLst/>
                        <a:latin typeface="Avenir Next LT Pro"/>
                      </a:endParaRPr>
                    </a:p>
                  </a:txBody>
                  <a:tcPr marL="8900" marR="8900" marT="8900" marB="0" anchor="ctr"/>
                </a:tc>
                <a:tc>
                  <a:txBody>
                    <a:bodyPr/>
                    <a:lstStyle/>
                    <a:p>
                      <a:pPr algn="l" rtl="0" fontAlgn="ctr"/>
                      <a:r>
                        <a:rPr lang="en-US" sz="1600" u="none" strike="noStrike">
                          <a:effectLst/>
                        </a:rPr>
                        <a:t>Statistics that describe a population and their characteristics</a:t>
                      </a:r>
                      <a:endParaRPr lang="en-US" sz="1600" b="0" i="0" u="none" strike="noStrike">
                        <a:solidFill>
                          <a:srgbClr val="000000"/>
                        </a:solidFill>
                        <a:effectLst/>
                        <a:latin typeface="Avenir Next LT Pro"/>
                      </a:endParaRPr>
                    </a:p>
                  </a:txBody>
                  <a:tcPr marL="8900" marR="8900" marT="8900" marB="0" anchor="ctr"/>
                </a:tc>
                <a:tc>
                  <a:txBody>
                    <a:bodyPr/>
                    <a:lstStyle/>
                    <a:p>
                      <a:pPr algn="l" rtl="0" fontAlgn="ctr"/>
                      <a:r>
                        <a:rPr lang="en-US" sz="1600" u="none" strike="noStrike">
                          <a:effectLst/>
                        </a:rPr>
                        <a:t>Texas Education Agency (TEA)</a:t>
                      </a:r>
                      <a:endParaRPr lang="en-US" sz="1600" b="0" i="0" u="none" strike="noStrike">
                        <a:solidFill>
                          <a:srgbClr val="000000"/>
                        </a:solidFill>
                        <a:effectLst/>
                        <a:latin typeface="Avenir Next LT Pro"/>
                      </a:endParaRPr>
                    </a:p>
                  </a:txBody>
                  <a:tcPr marL="8900" marR="8900" marT="8900" marB="0" anchor="ctr"/>
                </a:tc>
                <a:tc>
                  <a:txBody>
                    <a:bodyPr/>
                    <a:lstStyle/>
                    <a:p>
                      <a:pPr algn="l" rtl="0" fontAlgn="ctr"/>
                      <a:r>
                        <a:rPr lang="en-US" sz="1600" u="none" strike="noStrike">
                          <a:effectLst/>
                        </a:rPr>
                        <a:t>Team</a:t>
                      </a:r>
                      <a:endParaRPr lang="en-US" sz="1600" b="0" i="0" u="none" strike="noStrike">
                        <a:solidFill>
                          <a:srgbClr val="000000"/>
                        </a:solidFill>
                        <a:effectLst/>
                        <a:latin typeface="Avenir Next LT Pro"/>
                      </a:endParaRPr>
                    </a:p>
                  </a:txBody>
                  <a:tcPr marL="8900" marR="8900" marT="8900" marB="0" anchor="ctr"/>
                </a:tc>
                <a:extLst>
                  <a:ext uri="{0D108BD9-81ED-4DB2-BD59-A6C34878D82A}">
                    <a16:rowId xmlns:a16="http://schemas.microsoft.com/office/drawing/2014/main" val="1321119023"/>
                  </a:ext>
                </a:extLst>
              </a:tr>
              <a:tr h="1035818">
                <a:tc>
                  <a:txBody>
                    <a:bodyPr/>
                    <a:lstStyle/>
                    <a:p>
                      <a:pPr algn="l" rtl="0" fontAlgn="ctr"/>
                      <a:r>
                        <a:rPr lang="en-US" sz="1600" u="none" strike="noStrike">
                          <a:effectLst/>
                        </a:rPr>
                        <a:t>Economic Status</a:t>
                      </a:r>
                      <a:endParaRPr lang="en-US" sz="1600" b="1" i="0" u="none" strike="noStrike">
                        <a:solidFill>
                          <a:srgbClr val="FFFFFF"/>
                        </a:solidFill>
                        <a:effectLst/>
                        <a:latin typeface="Avenir Next LT Pro"/>
                      </a:endParaRPr>
                    </a:p>
                  </a:txBody>
                  <a:tcPr marL="8900" marR="8900" marT="8900" marB="0" anchor="ctr"/>
                </a:tc>
                <a:tc>
                  <a:txBody>
                    <a:bodyPr/>
                    <a:lstStyle/>
                    <a:p>
                      <a:pPr algn="l" rtl="0" fontAlgn="ctr"/>
                      <a:r>
                        <a:rPr lang="en-US" sz="1600" u="none" strike="noStrike">
                          <a:effectLst/>
                        </a:rPr>
                        <a:t>To show the impact economic status has on students and their schooling. </a:t>
                      </a:r>
                      <a:endParaRPr lang="en-US" sz="1600" b="0" i="0" u="none" strike="noStrike">
                        <a:solidFill>
                          <a:srgbClr val="000000"/>
                        </a:solidFill>
                        <a:effectLst/>
                        <a:latin typeface="Avenir Next LT Pro"/>
                      </a:endParaRPr>
                    </a:p>
                  </a:txBody>
                  <a:tcPr marL="8900" marR="8900" marT="8900" marB="0" anchor="ctr"/>
                </a:tc>
                <a:tc>
                  <a:txBody>
                    <a:bodyPr/>
                    <a:lstStyle/>
                    <a:p>
                      <a:pPr algn="l" rtl="0" fontAlgn="ctr"/>
                      <a:r>
                        <a:rPr lang="en-US" sz="1600" u="none" strike="noStrike">
                          <a:effectLst/>
                        </a:rPr>
                        <a:t>The perpetuation of a family’s social class or position in the distribution of income across generations. </a:t>
                      </a:r>
                      <a:endParaRPr lang="en-US" sz="1600" b="0" i="0" u="none" strike="noStrike">
                        <a:solidFill>
                          <a:srgbClr val="000000"/>
                        </a:solidFill>
                        <a:effectLst/>
                        <a:latin typeface="Avenir Next LT Pro"/>
                      </a:endParaRPr>
                    </a:p>
                  </a:txBody>
                  <a:tcPr marL="8900" marR="8900" marT="8900" marB="0" anchor="ctr"/>
                </a:tc>
                <a:tc>
                  <a:txBody>
                    <a:bodyPr/>
                    <a:lstStyle/>
                    <a:p>
                      <a:pPr algn="l" rtl="0" fontAlgn="ctr"/>
                      <a:r>
                        <a:rPr lang="en-US" sz="1600" u="none" strike="noStrike">
                          <a:effectLst/>
                        </a:rPr>
                        <a:t>Texas Education Agency (TEA)</a:t>
                      </a:r>
                      <a:endParaRPr lang="en-US" sz="1600" b="0" i="0" u="none" strike="noStrike">
                        <a:solidFill>
                          <a:srgbClr val="000000"/>
                        </a:solidFill>
                        <a:effectLst/>
                        <a:latin typeface="Avenir Next LT Pro"/>
                      </a:endParaRPr>
                    </a:p>
                  </a:txBody>
                  <a:tcPr marL="8900" marR="8900" marT="8900" marB="0" anchor="ctr"/>
                </a:tc>
                <a:tc>
                  <a:txBody>
                    <a:bodyPr/>
                    <a:lstStyle/>
                    <a:p>
                      <a:pPr algn="l" rtl="0" fontAlgn="ctr"/>
                      <a:r>
                        <a:rPr lang="en-US" sz="1600" u="none" strike="noStrike">
                          <a:effectLst/>
                        </a:rPr>
                        <a:t>Team</a:t>
                      </a:r>
                      <a:endParaRPr lang="en-US" sz="1600" b="0" i="0" u="none" strike="noStrike">
                        <a:solidFill>
                          <a:srgbClr val="000000"/>
                        </a:solidFill>
                        <a:effectLst/>
                        <a:latin typeface="Avenir Next LT Pro"/>
                      </a:endParaRPr>
                    </a:p>
                  </a:txBody>
                  <a:tcPr marL="8900" marR="8900" marT="8900" marB="0" anchor="ctr"/>
                </a:tc>
                <a:extLst>
                  <a:ext uri="{0D108BD9-81ED-4DB2-BD59-A6C34878D82A}">
                    <a16:rowId xmlns:a16="http://schemas.microsoft.com/office/drawing/2014/main" val="587722231"/>
                  </a:ext>
                </a:extLst>
              </a:tr>
            </a:tbl>
          </a:graphicData>
        </a:graphic>
      </p:graphicFrame>
      <p:sp>
        <p:nvSpPr>
          <p:cNvPr id="3" name="TextBox 2">
            <a:extLst>
              <a:ext uri="{FF2B5EF4-FFF2-40B4-BE49-F238E27FC236}">
                <a16:creationId xmlns:a16="http://schemas.microsoft.com/office/drawing/2014/main" id="{6F761DD9-02D2-863B-BFBE-2B68272A1B0A}"/>
              </a:ext>
            </a:extLst>
          </p:cNvPr>
          <p:cNvSpPr txBox="1"/>
          <p:nvPr/>
        </p:nvSpPr>
        <p:spPr>
          <a:xfrm>
            <a:off x="2951019" y="6456218"/>
            <a:ext cx="8617526"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222222"/>
                </a:solidFill>
              </a:rPr>
              <a:t>Texas Education Agency. (n.d.). </a:t>
            </a:r>
            <a:r>
              <a:rPr lang="en-US" sz="1100" i="1" dirty="0">
                <a:solidFill>
                  <a:srgbClr val="222222"/>
                </a:solidFill>
              </a:rPr>
              <a:t>Completion, Graduation, and Dropout Data</a:t>
            </a:r>
            <a:r>
              <a:rPr lang="en-US" sz="1100" dirty="0">
                <a:solidFill>
                  <a:srgbClr val="222222"/>
                </a:solidFill>
              </a:rPr>
              <a:t>. Retrieved from Texas Education Agency: </a:t>
            </a:r>
            <a:r>
              <a:rPr lang="en-US" sz="1100" dirty="0">
                <a:hlinkClick r:id="rId2"/>
              </a:rPr>
              <a:t>https://tea.texas.gov/reports-and-data/school-performance/accountability-research/completion-graduation-and-dropout/completion-graduation-and-dropout-data</a:t>
            </a:r>
            <a:endParaRPr lang="en-US"/>
          </a:p>
        </p:txBody>
      </p:sp>
    </p:spTree>
    <p:extLst>
      <p:ext uri="{BB962C8B-B14F-4D97-AF65-F5344CB8AC3E}">
        <p14:creationId xmlns:p14="http://schemas.microsoft.com/office/powerpoint/2010/main" val="248954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FD7FB-D9A3-457E-D666-3BDAD6063371}"/>
              </a:ext>
            </a:extLst>
          </p:cNvPr>
          <p:cNvSpPr>
            <a:spLocks noGrp="1"/>
          </p:cNvSpPr>
          <p:nvPr>
            <p:ph type="title"/>
          </p:nvPr>
        </p:nvSpPr>
        <p:spPr>
          <a:xfrm>
            <a:off x="638882" y="639193"/>
            <a:ext cx="3255095" cy="3573516"/>
          </a:xfrm>
        </p:spPr>
        <p:txBody>
          <a:bodyPr vert="horz" lIns="91440" tIns="45720" rIns="91440" bIns="45720" rtlCol="0" anchor="b">
            <a:normAutofit/>
          </a:bodyPr>
          <a:lstStyle/>
          <a:p>
            <a:r>
              <a:rPr lang="en-US" sz="6600" kern="1200">
                <a:solidFill>
                  <a:schemeClr val="tx1"/>
                </a:solidFill>
                <a:latin typeface="+mj-lt"/>
                <a:ea typeface="+mj-ea"/>
                <a:cs typeface="+mj-cs"/>
              </a:rPr>
              <a:t>Root Cause Analysis </a:t>
            </a:r>
          </a:p>
        </p:txBody>
      </p:sp>
      <p:sp>
        <p:nvSpPr>
          <p:cNvPr id="5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health system&#10;&#10;Description automatically generated">
            <a:extLst>
              <a:ext uri="{FF2B5EF4-FFF2-40B4-BE49-F238E27FC236}">
                <a16:creationId xmlns:a16="http://schemas.microsoft.com/office/drawing/2014/main" id="{3E9ED478-B784-4FBF-10E6-B3BBBFCE539A}"/>
              </a:ext>
            </a:extLst>
          </p:cNvPr>
          <p:cNvPicPr>
            <a:picLocks noChangeAspect="1"/>
          </p:cNvPicPr>
          <p:nvPr/>
        </p:nvPicPr>
        <p:blipFill>
          <a:blip r:embed="rId2"/>
          <a:stretch>
            <a:fillRect/>
          </a:stretch>
        </p:blipFill>
        <p:spPr>
          <a:xfrm>
            <a:off x="4532860" y="403310"/>
            <a:ext cx="6951562" cy="5787178"/>
          </a:xfrm>
          <a:prstGeom prst="rect">
            <a:avLst/>
          </a:prstGeom>
        </p:spPr>
      </p:pic>
      <p:sp>
        <p:nvSpPr>
          <p:cNvPr id="3" name="TextBox 2">
            <a:extLst>
              <a:ext uri="{FF2B5EF4-FFF2-40B4-BE49-F238E27FC236}">
                <a16:creationId xmlns:a16="http://schemas.microsoft.com/office/drawing/2014/main" id="{85FB5CEB-DBD0-DBCF-0025-97EA9BD52D57}"/>
              </a:ext>
            </a:extLst>
          </p:cNvPr>
          <p:cNvSpPr txBox="1"/>
          <p:nvPr/>
        </p:nvSpPr>
        <p:spPr>
          <a:xfrm>
            <a:off x="5195454" y="6331527"/>
            <a:ext cx="640080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Aptos Display"/>
              </a:rPr>
              <a:t>Freeman, J., &amp; Simonsen, B. (2015). Examining the Impact of Policy and Practice Interventions on High School Dropout and School Completion Rates: A Systematic Review of the Literature. Review of Educational Research, 85(2), 205-248. </a:t>
            </a:r>
            <a:r>
              <a:rPr lang="en-US" sz="1100" dirty="0">
                <a:latin typeface="Aptos Display"/>
                <a:hlinkClick r:id="rId3"/>
              </a:rPr>
              <a:t>https://doi.org/10.3102/0034654314554431</a:t>
            </a:r>
            <a:r>
              <a:rPr lang="en-US" sz="1100" dirty="0">
                <a:latin typeface="Aptos Display"/>
              </a:rPr>
              <a:t> </a:t>
            </a:r>
            <a:endParaRPr lang="en-US" dirty="0"/>
          </a:p>
        </p:txBody>
      </p:sp>
    </p:spTree>
    <p:extLst>
      <p:ext uri="{BB962C8B-B14F-4D97-AF65-F5344CB8AC3E}">
        <p14:creationId xmlns:p14="http://schemas.microsoft.com/office/powerpoint/2010/main" val="3448720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B9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F556A-39DC-6A2A-342F-A86C2D45C5E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Improve: Planning</a:t>
            </a:r>
          </a:p>
        </p:txBody>
      </p:sp>
      <p:pic>
        <p:nvPicPr>
          <p:cNvPr id="4" name="Content Placeholder 3" descr="A map with blue dots&#10;&#10;Description automatically generated">
            <a:extLst>
              <a:ext uri="{FF2B5EF4-FFF2-40B4-BE49-F238E27FC236}">
                <a16:creationId xmlns:a16="http://schemas.microsoft.com/office/drawing/2014/main" id="{3F8F6B5F-164C-B88A-6064-98C1EF1D1070}"/>
              </a:ext>
            </a:extLst>
          </p:cNvPr>
          <p:cNvPicPr>
            <a:picLocks noGrp="1" noChangeAspect="1"/>
          </p:cNvPicPr>
          <p:nvPr>
            <p:ph idx="1"/>
          </p:nvPr>
        </p:nvPicPr>
        <p:blipFill>
          <a:blip r:embed="rId2"/>
          <a:stretch>
            <a:fillRect/>
          </a:stretch>
        </p:blipFill>
        <p:spPr>
          <a:xfrm>
            <a:off x="4375831" y="1096645"/>
            <a:ext cx="7179639" cy="4562364"/>
          </a:xfrm>
          <a:prstGeom prst="rect">
            <a:avLst/>
          </a:prstGeom>
        </p:spPr>
      </p:pic>
      <p:sp>
        <p:nvSpPr>
          <p:cNvPr id="5" name="TextBox 4">
            <a:extLst>
              <a:ext uri="{FF2B5EF4-FFF2-40B4-BE49-F238E27FC236}">
                <a16:creationId xmlns:a16="http://schemas.microsoft.com/office/drawing/2014/main" id="{DD4CDF71-6630-469A-4FB1-EE3DD366E790}"/>
              </a:ext>
            </a:extLst>
          </p:cNvPr>
          <p:cNvSpPr txBox="1"/>
          <p:nvPr/>
        </p:nvSpPr>
        <p:spPr>
          <a:xfrm>
            <a:off x="638248" y="3165880"/>
            <a:ext cx="362167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three major cities with the highest dropout rates are:</a:t>
            </a:r>
            <a:endParaRPr lang="en-US"/>
          </a:p>
          <a:p>
            <a:pPr marL="285750" indent="-285750">
              <a:buFont typeface="Arial"/>
              <a:buChar char="•"/>
            </a:pPr>
            <a:r>
              <a:rPr lang="en-US" b="1">
                <a:ea typeface="+mn-lt"/>
                <a:cs typeface="+mn-lt"/>
              </a:rPr>
              <a:t>The Houston area and nearby counties</a:t>
            </a:r>
            <a:r>
              <a:rPr lang="en-US">
                <a:ea typeface="+mn-lt"/>
                <a:cs typeface="+mn-lt"/>
              </a:rPr>
              <a:t>, which have the highest rates.</a:t>
            </a:r>
            <a:endParaRPr lang="en-US"/>
          </a:p>
          <a:p>
            <a:pPr marL="285750" indent="-285750">
              <a:buFont typeface="Arial"/>
              <a:buChar char="•"/>
            </a:pPr>
            <a:r>
              <a:rPr lang="en-US" b="1">
                <a:ea typeface="+mn-lt"/>
                <a:cs typeface="+mn-lt"/>
              </a:rPr>
              <a:t>The Dallas-Fort Worth area</a:t>
            </a:r>
            <a:r>
              <a:rPr lang="en-US">
                <a:ea typeface="+mn-lt"/>
                <a:cs typeface="+mn-lt"/>
              </a:rPr>
              <a:t>, which ranks second.</a:t>
            </a:r>
            <a:endParaRPr lang="en-US"/>
          </a:p>
          <a:p>
            <a:r>
              <a:rPr lang="en-US">
                <a:ea typeface="+mn-lt"/>
                <a:cs typeface="+mn-lt"/>
              </a:rPr>
              <a:t>In the Houston area, Harris County stands out, with approximately 8,500 dropout students recorded during the 2022-23 academic year.</a:t>
            </a:r>
            <a:endParaRPr lang="en-US"/>
          </a:p>
          <a:p>
            <a:endParaRPr lang="en-US"/>
          </a:p>
        </p:txBody>
      </p:sp>
      <p:sp>
        <p:nvSpPr>
          <p:cNvPr id="3" name="TextBox 2">
            <a:extLst>
              <a:ext uri="{FF2B5EF4-FFF2-40B4-BE49-F238E27FC236}">
                <a16:creationId xmlns:a16="http://schemas.microsoft.com/office/drawing/2014/main" id="{CA7E366A-7983-0342-D729-F97E672049CC}"/>
              </a:ext>
            </a:extLst>
          </p:cNvPr>
          <p:cNvSpPr txBox="1"/>
          <p:nvPr/>
        </p:nvSpPr>
        <p:spPr>
          <a:xfrm>
            <a:off x="5375563" y="6012872"/>
            <a:ext cx="6289963"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222222"/>
                </a:solidFill>
              </a:rPr>
              <a:t>Texas Education Agency. (n.d.). </a:t>
            </a:r>
            <a:r>
              <a:rPr lang="en-US" sz="1100" i="1" dirty="0">
                <a:solidFill>
                  <a:srgbClr val="222222"/>
                </a:solidFill>
              </a:rPr>
              <a:t>Completion, Graduation, and Dropout Data</a:t>
            </a:r>
            <a:r>
              <a:rPr lang="en-US" sz="1100" dirty="0">
                <a:solidFill>
                  <a:srgbClr val="222222"/>
                </a:solidFill>
              </a:rPr>
              <a:t>. Retrieved from Texas Education Agency: </a:t>
            </a:r>
            <a:r>
              <a:rPr lang="en-US" sz="1100" dirty="0">
                <a:hlinkClick r:id="rId3"/>
              </a:rPr>
              <a:t>https://tea.texas.gov/reports-and-data/school-performance/accountability-research/completion-graduation-and-dropout/completion-graduation-and-dropout-data</a:t>
            </a:r>
            <a:endParaRPr lang="en-US"/>
          </a:p>
        </p:txBody>
      </p:sp>
    </p:spTree>
    <p:extLst>
      <p:ext uri="{BB962C8B-B14F-4D97-AF65-F5344CB8AC3E}">
        <p14:creationId xmlns:p14="http://schemas.microsoft.com/office/powerpoint/2010/main" val="138622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FCB31-DABA-E52D-A71A-4C2850B77BA1}"/>
              </a:ext>
            </a:extLst>
          </p:cNvPr>
          <p:cNvSpPr>
            <a:spLocks noGrp="1"/>
          </p:cNvSpPr>
          <p:nvPr>
            <p:ph type="title"/>
          </p:nvPr>
        </p:nvSpPr>
        <p:spPr>
          <a:xfrm>
            <a:off x="804672" y="802955"/>
            <a:ext cx="4766330" cy="1454051"/>
          </a:xfrm>
        </p:spPr>
        <p:txBody>
          <a:bodyPr>
            <a:normAutofit/>
          </a:bodyPr>
          <a:lstStyle/>
          <a:p>
            <a:r>
              <a:rPr lang="en-US" sz="3300">
                <a:solidFill>
                  <a:schemeClr val="tx2"/>
                </a:solidFill>
              </a:rPr>
              <a:t>Improve: Overall Graphical Representation</a:t>
            </a:r>
          </a:p>
        </p:txBody>
      </p:sp>
      <p:sp>
        <p:nvSpPr>
          <p:cNvPr id="8" name="Content Placeholder 7">
            <a:extLst>
              <a:ext uri="{FF2B5EF4-FFF2-40B4-BE49-F238E27FC236}">
                <a16:creationId xmlns:a16="http://schemas.microsoft.com/office/drawing/2014/main" id="{5FCEE615-012B-319B-1087-3E6B3CED25D6}"/>
              </a:ext>
            </a:extLst>
          </p:cNvPr>
          <p:cNvSpPr>
            <a:spLocks noGrp="1"/>
          </p:cNvSpPr>
          <p:nvPr>
            <p:ph idx="1"/>
          </p:nvPr>
        </p:nvSpPr>
        <p:spPr>
          <a:xfrm>
            <a:off x="804672" y="2421683"/>
            <a:ext cx="4765949" cy="3353476"/>
          </a:xfrm>
        </p:spPr>
        <p:txBody>
          <a:bodyPr anchor="t">
            <a:normAutofit/>
          </a:bodyPr>
          <a:lstStyle/>
          <a:p>
            <a:r>
              <a:rPr lang="en-US" sz="1800">
                <a:solidFill>
                  <a:schemeClr val="tx2"/>
                </a:solidFill>
                <a:ea typeface="+mn-lt"/>
                <a:cs typeface="+mn-lt"/>
              </a:rPr>
              <a:t>The top 10 counties in Texas with the highest number of dropout students accounted for approximately 80% of all dropout students in the state.</a:t>
            </a:r>
            <a:endParaRPr lang="en-US" sz="1800">
              <a:solidFill>
                <a:schemeClr val="tx2"/>
              </a:solidFill>
            </a:endParaRPr>
          </a:p>
          <a:p>
            <a:endParaRPr lang="en-US" sz="1800">
              <a:solidFill>
                <a:schemeClr val="tx2"/>
              </a:solidFill>
            </a:endParaRPr>
          </a:p>
        </p:txBody>
      </p:sp>
      <p:grpSp>
        <p:nvGrpSpPr>
          <p:cNvPr id="22" name="Group 21">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3" name="Freeform: Shape 22">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graph of dropouts by counties&#10;&#10;Description automatically generated">
            <a:extLst>
              <a:ext uri="{FF2B5EF4-FFF2-40B4-BE49-F238E27FC236}">
                <a16:creationId xmlns:a16="http://schemas.microsoft.com/office/drawing/2014/main" id="{21D0E971-F048-6D4E-35C8-0F9C806CC2CC}"/>
              </a:ext>
            </a:extLst>
          </p:cNvPr>
          <p:cNvPicPr>
            <a:picLocks noChangeAspect="1"/>
          </p:cNvPicPr>
          <p:nvPr/>
        </p:nvPicPr>
        <p:blipFill>
          <a:blip r:embed="rId2"/>
          <a:stretch>
            <a:fillRect/>
          </a:stretch>
        </p:blipFill>
        <p:spPr>
          <a:xfrm>
            <a:off x="7205796" y="2421045"/>
            <a:ext cx="4612402" cy="2971879"/>
          </a:xfrm>
          <a:prstGeom prst="rect">
            <a:avLst/>
          </a:prstGeom>
        </p:spPr>
      </p:pic>
      <p:sp>
        <p:nvSpPr>
          <p:cNvPr id="3" name="TextBox 2">
            <a:extLst>
              <a:ext uri="{FF2B5EF4-FFF2-40B4-BE49-F238E27FC236}">
                <a16:creationId xmlns:a16="http://schemas.microsoft.com/office/drawing/2014/main" id="{0C8140C0-583D-E274-4690-B02F2095EE83}"/>
              </a:ext>
            </a:extLst>
          </p:cNvPr>
          <p:cNvSpPr txBox="1"/>
          <p:nvPr/>
        </p:nvSpPr>
        <p:spPr>
          <a:xfrm>
            <a:off x="5680363" y="5985163"/>
            <a:ext cx="519545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222222"/>
                </a:solidFill>
              </a:rPr>
              <a:t>Texas Education Agency. (n.d.). </a:t>
            </a:r>
            <a:r>
              <a:rPr lang="en-US" sz="1100" i="1" dirty="0">
                <a:solidFill>
                  <a:srgbClr val="222222"/>
                </a:solidFill>
              </a:rPr>
              <a:t>Completion, Graduation, and Dropout Data</a:t>
            </a:r>
            <a:r>
              <a:rPr lang="en-US" sz="1100" dirty="0">
                <a:solidFill>
                  <a:srgbClr val="222222"/>
                </a:solidFill>
              </a:rPr>
              <a:t>. Retrieved from Texas Education Agency: </a:t>
            </a:r>
            <a:r>
              <a:rPr lang="en-US" sz="1100" dirty="0">
                <a:hlinkClick r:id="rId3"/>
              </a:rPr>
              <a:t>https://tea.texas.gov/reports-and-data/school-performance/accountability-research/completion-graduation-and-dropout/completion-graduation-and-dropout-data</a:t>
            </a:r>
            <a:endParaRPr lang="en-US"/>
          </a:p>
        </p:txBody>
      </p:sp>
    </p:spTree>
    <p:extLst>
      <p:ext uri="{BB962C8B-B14F-4D97-AF65-F5344CB8AC3E}">
        <p14:creationId xmlns:p14="http://schemas.microsoft.com/office/powerpoint/2010/main" val="384749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77DC-8208-6589-9F18-97D4604509C6}"/>
              </a:ext>
            </a:extLst>
          </p:cNvPr>
          <p:cNvSpPr>
            <a:spLocks noGrp="1"/>
          </p:cNvSpPr>
          <p:nvPr>
            <p:ph type="title"/>
          </p:nvPr>
        </p:nvSpPr>
        <p:spPr/>
        <p:txBody>
          <a:bodyPr/>
          <a:lstStyle/>
          <a:p>
            <a:r>
              <a:rPr lang="en-US"/>
              <a:t>Improve: Budget For Harris County</a:t>
            </a:r>
          </a:p>
        </p:txBody>
      </p:sp>
      <p:graphicFrame>
        <p:nvGraphicFramePr>
          <p:cNvPr id="4" name="Content Placeholder 2">
            <a:extLst>
              <a:ext uri="{FF2B5EF4-FFF2-40B4-BE49-F238E27FC236}">
                <a16:creationId xmlns:a16="http://schemas.microsoft.com/office/drawing/2014/main" id="{0F09D2FA-2830-4E09-CBBC-9C44B4CFAA3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401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C0435-D88F-7B2D-D6E1-175486267587}"/>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What experts are saying </a:t>
            </a:r>
          </a:p>
        </p:txBody>
      </p:sp>
      <p:pic>
        <p:nvPicPr>
          <p:cNvPr id="7" name="Graphic 6" descr="Books">
            <a:extLst>
              <a:ext uri="{FF2B5EF4-FFF2-40B4-BE49-F238E27FC236}">
                <a16:creationId xmlns:a16="http://schemas.microsoft.com/office/drawing/2014/main" id="{EAC06286-3897-F147-D566-BAC528AA8F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19" name="Content Placeholder 2">
            <a:extLst>
              <a:ext uri="{FF2B5EF4-FFF2-40B4-BE49-F238E27FC236}">
                <a16:creationId xmlns:a16="http://schemas.microsoft.com/office/drawing/2014/main" id="{6A34CD27-A397-B384-E056-BFF98C429B07}"/>
              </a:ext>
            </a:extLst>
          </p:cNvPr>
          <p:cNvSpPr>
            <a:spLocks noGrp="1"/>
          </p:cNvSpPr>
          <p:nvPr>
            <p:ph idx="1"/>
          </p:nvPr>
        </p:nvSpPr>
        <p:spPr>
          <a:xfrm>
            <a:off x="6094503" y="2257006"/>
            <a:ext cx="4977578" cy="3639289"/>
          </a:xfrm>
        </p:spPr>
        <p:txBody>
          <a:bodyPr anchor="ctr">
            <a:normAutofit fontScale="92500" lnSpcReduction="10000"/>
          </a:bodyPr>
          <a:lstStyle/>
          <a:p>
            <a:pPr>
              <a:buFont typeface="Courier New" panose="020F0502020204030204" pitchFamily="34" charset="0"/>
              <a:buChar char="o"/>
            </a:pPr>
            <a:r>
              <a:rPr lang="en-US" sz="2100">
                <a:solidFill>
                  <a:schemeClr val="tx2"/>
                </a:solidFill>
                <a:ea typeface="+mn-lt"/>
                <a:cs typeface="+mn-lt"/>
              </a:rPr>
              <a:t>Programs like AVID and Early College High Schools have improved graduation rates and college readiness.</a:t>
            </a:r>
            <a:endParaRPr lang="en-US" sz="2100">
              <a:solidFill>
                <a:schemeClr val="tx2"/>
              </a:solidFill>
            </a:endParaRPr>
          </a:p>
          <a:p>
            <a:pPr>
              <a:buFont typeface="Courier New" panose="020F0502020204030204" pitchFamily="34" charset="0"/>
              <a:buChar char="o"/>
            </a:pPr>
            <a:r>
              <a:rPr lang="en-US" sz="2100">
                <a:solidFill>
                  <a:schemeClr val="tx2"/>
                </a:solidFill>
                <a:ea typeface="+mn-lt"/>
                <a:cs typeface="+mn-lt"/>
              </a:rPr>
              <a:t>Communities In Schools reports success stories from students who received additional support and completed high school.</a:t>
            </a:r>
            <a:endParaRPr lang="en-US" sz="2100">
              <a:solidFill>
                <a:schemeClr val="tx2"/>
              </a:solidFill>
            </a:endParaRPr>
          </a:p>
          <a:p>
            <a:pPr>
              <a:buFont typeface="Courier New" panose="020F0502020204030204" pitchFamily="34" charset="0"/>
              <a:buChar char="o"/>
            </a:pPr>
            <a:r>
              <a:rPr lang="en-US" sz="2100">
                <a:solidFill>
                  <a:schemeClr val="tx2"/>
                </a:solidFill>
                <a:ea typeface="+mn-lt"/>
                <a:cs typeface="+mn-lt"/>
              </a:rPr>
              <a:t>Effective programs provide targeted academic and emotional support to address specific needs of at-risk students.</a:t>
            </a:r>
            <a:endParaRPr lang="en-US" sz="2100">
              <a:solidFill>
                <a:schemeClr val="tx2"/>
              </a:solidFill>
            </a:endParaRPr>
          </a:p>
          <a:p>
            <a:pPr>
              <a:buFont typeface="Courier New" panose="020F0502020204030204" pitchFamily="34" charset="0"/>
              <a:buChar char="o"/>
            </a:pPr>
            <a:r>
              <a:rPr lang="en-US" sz="2100">
                <a:solidFill>
                  <a:schemeClr val="tx2"/>
                </a:solidFill>
                <a:ea typeface="+mn-lt"/>
                <a:cs typeface="+mn-lt"/>
              </a:rPr>
              <a:t>Broader factors like economic instability, lack of healthcare, and family stressors continue to impact dropout rates</a:t>
            </a:r>
            <a:r>
              <a:rPr lang="en-US" sz="1200" b="0" i="0">
                <a:solidFill>
                  <a:srgbClr val="000000"/>
                </a:solidFill>
                <a:effectLst/>
                <a:latin typeface="Calibri" panose="020F0502020204030204" pitchFamily="34" charset="0"/>
              </a:rPr>
              <a:t>‌</a:t>
            </a:r>
          </a:p>
          <a:p>
            <a:pPr marL="0" indent="0">
              <a:buNone/>
            </a:pPr>
            <a:endParaRPr lang="en-US" sz="1800">
              <a:solidFill>
                <a:schemeClr val="tx2"/>
              </a:solidFill>
            </a:endParaRPr>
          </a:p>
          <a:p>
            <a:pPr marL="0" indent="0">
              <a:buNone/>
            </a:pPr>
            <a:endParaRPr lang="en-US" sz="18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F1DF008F-30FE-785B-4E1C-1C42449F43EF}"/>
              </a:ext>
            </a:extLst>
          </p:cNvPr>
          <p:cNvSpPr txBox="1"/>
          <p:nvPr/>
        </p:nvSpPr>
        <p:spPr>
          <a:xfrm>
            <a:off x="5756045" y="5626797"/>
            <a:ext cx="5928605" cy="1723549"/>
          </a:xfrm>
          <a:prstGeom prst="rect">
            <a:avLst/>
          </a:prstGeom>
          <a:noFill/>
        </p:spPr>
        <p:txBody>
          <a:bodyPr wrap="square" rtlCol="0">
            <a:spAutoFit/>
          </a:bodyPr>
          <a:lstStyle/>
          <a:p>
            <a:pPr marL="457200" indent="-457200" algn="l"/>
            <a:r>
              <a:rPr lang="en-US" sz="1200" b="0" i="0">
                <a:solidFill>
                  <a:srgbClr val="000000"/>
                </a:solidFill>
                <a:effectLst/>
                <a:latin typeface="Calibri" panose="020F0502020204030204" pitchFamily="34" charset="0"/>
              </a:rPr>
              <a:t>“National Dropout Prevention Center.” </a:t>
            </a:r>
            <a:r>
              <a:rPr lang="en-US" sz="1200" b="0" i="1">
                <a:solidFill>
                  <a:srgbClr val="000000"/>
                </a:solidFill>
                <a:effectLst/>
                <a:latin typeface="Calibri" panose="020F0502020204030204" pitchFamily="34" charset="0"/>
              </a:rPr>
              <a:t>Dropoutprevention.org</a:t>
            </a:r>
            <a:r>
              <a:rPr lang="en-US" sz="1200" b="0" i="0">
                <a:solidFill>
                  <a:srgbClr val="000000"/>
                </a:solidFill>
                <a:effectLst/>
                <a:latin typeface="Calibri" panose="020F0502020204030204" pitchFamily="34" charset="0"/>
              </a:rPr>
              <a:t>, 2022,</a:t>
            </a:r>
          </a:p>
          <a:p>
            <a:pPr marL="457200" indent="-457200" algn="l"/>
            <a:r>
              <a:rPr lang="en-US" sz="1200" b="0" i="0">
                <a:solidFill>
                  <a:srgbClr val="000000"/>
                </a:solidFill>
                <a:effectLst/>
                <a:latin typeface="Calibri" panose="020F0502020204030204" pitchFamily="34" charset="0"/>
              </a:rPr>
              <a:t>dropoutprevention.org/effective-strategies/.</a:t>
            </a:r>
          </a:p>
          <a:p>
            <a:pPr marL="457200" indent="-457200" algn="l"/>
            <a:endParaRPr lang="en-US" sz="1200">
              <a:solidFill>
                <a:srgbClr val="000000"/>
              </a:solidFill>
              <a:latin typeface="Calibri" panose="020F0502020204030204" pitchFamily="34" charset="0"/>
            </a:endParaRPr>
          </a:p>
          <a:p>
            <a:pPr marL="457200" indent="-457200"/>
            <a:r>
              <a:rPr lang="en-US" sz="1200" b="0" i="0">
                <a:solidFill>
                  <a:srgbClr val="000000"/>
                </a:solidFill>
                <a:effectLst/>
                <a:latin typeface="Calibri" panose="020F0502020204030204" pitchFamily="34" charset="0"/>
              </a:rPr>
              <a:t>“Evaluating the Impact of Early College High Schools.” </a:t>
            </a:r>
            <a:r>
              <a:rPr lang="en-US" sz="1200" b="0" i="1">
                <a:solidFill>
                  <a:srgbClr val="000000"/>
                </a:solidFill>
                <a:effectLst/>
                <a:latin typeface="Calibri" panose="020F0502020204030204" pitchFamily="34" charset="0"/>
              </a:rPr>
              <a:t>American Institutes for Research</a:t>
            </a:r>
            <a:r>
              <a:rPr lang="en-US" sz="1200" b="0" i="0">
                <a:solidFill>
                  <a:srgbClr val="000000"/>
                </a:solidFill>
                <a:effectLst/>
                <a:latin typeface="Calibri" panose="020F0502020204030204" pitchFamily="34" charset="0"/>
              </a:rPr>
              <a:t>,</a:t>
            </a:r>
          </a:p>
          <a:p>
            <a:pPr marL="457200" indent="-457200"/>
            <a:r>
              <a:rPr lang="en-US" sz="1200" b="0" i="0">
                <a:solidFill>
                  <a:srgbClr val="000000"/>
                </a:solidFill>
                <a:effectLst/>
                <a:latin typeface="Calibri" panose="020F0502020204030204" pitchFamily="34" charset="0"/>
              </a:rPr>
              <a:t>www.air.org/project/evaluating-impact-early-college-high-schools.</a:t>
            </a:r>
          </a:p>
          <a:p>
            <a:pPr algn="l"/>
            <a:r>
              <a:rPr lang="en-US" sz="1200" b="0" i="0">
                <a:solidFill>
                  <a:srgbClr val="000000"/>
                </a:solidFill>
                <a:effectLst/>
                <a:latin typeface="Calibri" panose="020F0502020204030204" pitchFamily="34" charset="0"/>
              </a:rPr>
              <a:t>‌</a:t>
            </a:r>
          </a:p>
          <a:p>
            <a:pPr marL="457200" indent="-457200" algn="l"/>
            <a:endParaRPr lang="en-US" sz="1200" b="0" i="0">
              <a:solidFill>
                <a:srgbClr val="000000"/>
              </a:solidFill>
              <a:effectLst/>
              <a:latin typeface="Calibri" panose="020F0502020204030204" pitchFamily="34" charset="0"/>
            </a:endParaRPr>
          </a:p>
          <a:p>
            <a:pPr algn="l"/>
            <a:r>
              <a:rPr lang="en-US" sz="1200" b="0" i="0">
                <a:solidFill>
                  <a:srgbClr val="000000"/>
                </a:solidFill>
                <a:effectLst/>
                <a:latin typeface="Calibri" panose="020F0502020204030204" pitchFamily="34" charset="0"/>
              </a:rPr>
              <a:t>‌</a:t>
            </a:r>
          </a:p>
          <a:p>
            <a:endParaRPr lang="en-US" sz="1000"/>
          </a:p>
        </p:txBody>
      </p:sp>
    </p:spTree>
    <p:extLst>
      <p:ext uri="{BB962C8B-B14F-4D97-AF65-F5344CB8AC3E}">
        <p14:creationId xmlns:p14="http://schemas.microsoft.com/office/powerpoint/2010/main" val="3729540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showing decling performance">
            <a:extLst>
              <a:ext uri="{FF2B5EF4-FFF2-40B4-BE49-F238E27FC236}">
                <a16:creationId xmlns:a16="http://schemas.microsoft.com/office/drawing/2014/main" id="{D72893AC-2C36-42D6-B333-C088D291B823}"/>
              </a:ext>
            </a:extLst>
          </p:cNvPr>
          <p:cNvPicPr>
            <a:picLocks noChangeAspect="1"/>
          </p:cNvPicPr>
          <p:nvPr/>
        </p:nvPicPr>
        <p:blipFill>
          <a:blip r:embed="rId2"/>
          <a:srcRect r="28859"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6" name="Freeform: Shape 15">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C47FA5-05AA-AD29-94C6-C25124A3995E}"/>
              </a:ext>
            </a:extLst>
          </p:cNvPr>
          <p:cNvSpPr>
            <a:spLocks noGrp="1"/>
          </p:cNvSpPr>
          <p:nvPr>
            <p:ph type="title"/>
          </p:nvPr>
        </p:nvSpPr>
        <p:spPr>
          <a:xfrm>
            <a:off x="374904" y="856488"/>
            <a:ext cx="4992624" cy="1243584"/>
          </a:xfrm>
        </p:spPr>
        <p:txBody>
          <a:bodyPr anchor="ctr">
            <a:normAutofit/>
          </a:bodyPr>
          <a:lstStyle/>
          <a:p>
            <a:r>
              <a:rPr lang="en-US" sz="3400"/>
              <a:t>Time Frame</a:t>
            </a:r>
          </a:p>
        </p:txBody>
      </p:sp>
      <p:sp>
        <p:nvSpPr>
          <p:cNvPr id="15" name="Rectangle 14">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7446B06-E71F-8AE6-F88A-73431C518012}"/>
              </a:ext>
            </a:extLst>
          </p:cNvPr>
          <p:cNvSpPr>
            <a:spLocks noGrp="1"/>
          </p:cNvSpPr>
          <p:nvPr>
            <p:ph idx="1"/>
          </p:nvPr>
        </p:nvSpPr>
        <p:spPr>
          <a:xfrm>
            <a:off x="374904" y="2522949"/>
            <a:ext cx="5065776" cy="3402363"/>
          </a:xfrm>
        </p:spPr>
        <p:txBody>
          <a:bodyPr anchor="t">
            <a:normAutofit/>
          </a:bodyPr>
          <a:lstStyle/>
          <a:p>
            <a:pPr>
              <a:buFont typeface="Courier New" panose="020F0502020204030204" pitchFamily="34" charset="0"/>
              <a:buChar char="o"/>
            </a:pPr>
            <a:r>
              <a:rPr lang="en-US" sz="2000" b="1">
                <a:ea typeface="+mn-lt"/>
                <a:cs typeface="+mn-lt"/>
              </a:rPr>
              <a:t>Project Duration</a:t>
            </a:r>
            <a:r>
              <a:rPr lang="en-US" sz="2000">
                <a:ea typeface="+mn-lt"/>
                <a:cs typeface="+mn-lt"/>
              </a:rPr>
              <a:t>: 2 years (until May 2026).</a:t>
            </a:r>
            <a:endParaRPr lang="en-US" sz="2000"/>
          </a:p>
          <a:p>
            <a:pPr>
              <a:buFont typeface="Courier New" panose="020F0502020204030204" pitchFamily="34" charset="0"/>
              <a:buChar char="o"/>
            </a:pPr>
            <a:r>
              <a:rPr lang="en-US" sz="2000">
                <a:ea typeface="+mn-lt"/>
                <a:cs typeface="+mn-lt"/>
              </a:rPr>
              <a:t>Phase 1: </a:t>
            </a:r>
            <a:r>
              <a:rPr lang="en-US" sz="2000" b="1">
                <a:ea typeface="+mn-lt"/>
                <a:cs typeface="+mn-lt"/>
              </a:rPr>
              <a:t>June 2024 - December 2024</a:t>
            </a:r>
            <a:r>
              <a:rPr lang="en-US" sz="2000">
                <a:ea typeface="+mn-lt"/>
                <a:cs typeface="+mn-lt"/>
              </a:rPr>
              <a:t>: Research and analysis of key dropout factors.</a:t>
            </a:r>
            <a:endParaRPr lang="en-US" sz="2000"/>
          </a:p>
          <a:p>
            <a:pPr>
              <a:buFont typeface="Courier New" panose="020F0502020204030204" pitchFamily="34" charset="0"/>
              <a:buChar char="o"/>
            </a:pPr>
            <a:r>
              <a:rPr lang="en-US" sz="2000">
                <a:ea typeface="+mn-lt"/>
                <a:cs typeface="+mn-lt"/>
              </a:rPr>
              <a:t>Phase 2: </a:t>
            </a:r>
            <a:r>
              <a:rPr lang="en-US" sz="2000" b="1">
                <a:ea typeface="+mn-lt"/>
                <a:cs typeface="+mn-lt"/>
              </a:rPr>
              <a:t>January 2025 - December 2025</a:t>
            </a:r>
            <a:r>
              <a:rPr lang="en-US" sz="2000">
                <a:ea typeface="+mn-lt"/>
                <a:cs typeface="+mn-lt"/>
              </a:rPr>
              <a:t>: Implementation of targeted programs and interventions.</a:t>
            </a:r>
            <a:endParaRPr lang="en-US" sz="2000"/>
          </a:p>
          <a:p>
            <a:pPr>
              <a:buFont typeface="Courier New" panose="020F0502020204030204" pitchFamily="34" charset="0"/>
              <a:buChar char="o"/>
            </a:pPr>
            <a:r>
              <a:rPr lang="en-US" sz="2000">
                <a:ea typeface="+mn-lt"/>
                <a:cs typeface="+mn-lt"/>
              </a:rPr>
              <a:t>Phase 3: </a:t>
            </a:r>
            <a:r>
              <a:rPr lang="en-US" sz="2000" b="1">
                <a:ea typeface="+mn-lt"/>
                <a:cs typeface="+mn-lt"/>
              </a:rPr>
              <a:t>January 2026 - May 2026</a:t>
            </a:r>
            <a:r>
              <a:rPr lang="en-US" sz="2000">
                <a:ea typeface="+mn-lt"/>
                <a:cs typeface="+mn-lt"/>
              </a:rPr>
              <a:t>: Monitoring, evaluating outcomes, and preparing final report.</a:t>
            </a:r>
            <a:endParaRPr lang="en-US" sz="2000"/>
          </a:p>
          <a:p>
            <a:endParaRPr lang="en-US" sz="2000"/>
          </a:p>
        </p:txBody>
      </p:sp>
    </p:spTree>
    <p:extLst>
      <p:ext uri="{BB962C8B-B14F-4D97-AF65-F5344CB8AC3E}">
        <p14:creationId xmlns:p14="http://schemas.microsoft.com/office/powerpoint/2010/main" val="1961819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99B45-8A55-8C9A-0F6A-40CFED1BE620}"/>
              </a:ext>
            </a:extLst>
          </p:cNvPr>
          <p:cNvSpPr>
            <a:spLocks noGrp="1"/>
          </p:cNvSpPr>
          <p:nvPr>
            <p:ph type="title"/>
          </p:nvPr>
        </p:nvSpPr>
        <p:spPr>
          <a:xfrm>
            <a:off x="804672" y="544419"/>
            <a:ext cx="4977976" cy="1454051"/>
          </a:xfrm>
        </p:spPr>
        <p:txBody>
          <a:bodyPr>
            <a:normAutofit/>
          </a:bodyPr>
          <a:lstStyle/>
          <a:p>
            <a:r>
              <a:rPr lang="en-US" sz="4000">
                <a:solidFill>
                  <a:schemeClr val="tx2"/>
                </a:solidFill>
              </a:rPr>
              <a:t>Control: SOPs</a:t>
            </a:r>
          </a:p>
        </p:txBody>
      </p:sp>
      <p:sp>
        <p:nvSpPr>
          <p:cNvPr id="3" name="Content Placeholder 2">
            <a:extLst>
              <a:ext uri="{FF2B5EF4-FFF2-40B4-BE49-F238E27FC236}">
                <a16:creationId xmlns:a16="http://schemas.microsoft.com/office/drawing/2014/main" id="{917B91EC-27F6-63FF-AD74-429D51B8CD1A}"/>
              </a:ext>
            </a:extLst>
          </p:cNvPr>
          <p:cNvSpPr>
            <a:spLocks noGrp="1"/>
          </p:cNvSpPr>
          <p:nvPr>
            <p:ph idx="1"/>
          </p:nvPr>
        </p:nvSpPr>
        <p:spPr>
          <a:xfrm>
            <a:off x="586958" y="2312825"/>
            <a:ext cx="5195292" cy="4006681"/>
          </a:xfrm>
        </p:spPr>
        <p:txBody>
          <a:bodyPr vert="horz" lIns="91440" tIns="45720" rIns="91440" bIns="45720" rtlCol="0" anchor="ctr">
            <a:normAutofit fontScale="92500" lnSpcReduction="10000"/>
          </a:bodyPr>
          <a:lstStyle/>
          <a:p>
            <a:r>
              <a:rPr lang="en-US" sz="1500">
                <a:solidFill>
                  <a:schemeClr val="tx2"/>
                </a:solidFill>
                <a:ea typeface="+mn-lt"/>
                <a:cs typeface="+mn-lt"/>
              </a:rPr>
              <a:t>Objective: Identify the students who are nearing risk or at risk of dropping out of high school</a:t>
            </a:r>
          </a:p>
          <a:p>
            <a:r>
              <a:rPr lang="en-US" sz="1500">
                <a:solidFill>
                  <a:schemeClr val="tx2"/>
                </a:solidFill>
                <a:ea typeface="+mn-lt"/>
                <a:cs typeface="+mn-lt"/>
              </a:rPr>
              <a:t>Responsibility on: Teachers, Parents, Counselors, and Administrators</a:t>
            </a:r>
          </a:p>
          <a:p>
            <a:pPr marL="0" indent="0">
              <a:buNone/>
            </a:pPr>
            <a:r>
              <a:rPr lang="en-US" sz="1500">
                <a:solidFill>
                  <a:schemeClr val="tx2"/>
                </a:solidFill>
                <a:ea typeface="+mn-lt"/>
                <a:cs typeface="+mn-lt"/>
              </a:rPr>
              <a:t>Procedure:</a:t>
            </a:r>
            <a:br>
              <a:rPr lang="en-US" sz="1500">
                <a:ea typeface="+mn-lt"/>
                <a:cs typeface="+mn-lt"/>
              </a:rPr>
            </a:br>
            <a:r>
              <a:rPr lang="en-US" sz="1500">
                <a:solidFill>
                  <a:schemeClr val="tx2"/>
                </a:solidFill>
                <a:ea typeface="+mn-lt"/>
                <a:cs typeface="+mn-lt"/>
              </a:rPr>
              <a:t>1. Continue to collect data about student attendance, grades, tutoring</a:t>
            </a:r>
            <a:br>
              <a:rPr lang="en-US" sz="1500">
                <a:ea typeface="+mn-lt"/>
                <a:cs typeface="+mn-lt"/>
              </a:rPr>
            </a:br>
            <a:r>
              <a:rPr lang="en-US" sz="1500">
                <a:solidFill>
                  <a:schemeClr val="tx2"/>
                </a:solidFill>
                <a:ea typeface="+mn-lt"/>
                <a:cs typeface="+mn-lt"/>
              </a:rPr>
              <a:t>2. Implement Early Warning System (EWS)</a:t>
            </a:r>
            <a:br>
              <a:rPr lang="en-US" sz="1500">
                <a:ea typeface="+mn-lt"/>
                <a:cs typeface="+mn-lt"/>
              </a:rPr>
            </a:br>
            <a:r>
              <a:rPr lang="en-US" sz="1500">
                <a:solidFill>
                  <a:schemeClr val="tx2"/>
                </a:solidFill>
                <a:ea typeface="+mn-lt"/>
                <a:cs typeface="+mn-lt"/>
              </a:rPr>
              <a:t>3. Intervene when a student has more than 5 unexcused absences or grade falls to 75</a:t>
            </a:r>
            <a:br>
              <a:rPr lang="en-US" sz="1500">
                <a:ea typeface="+mn-lt"/>
                <a:cs typeface="+mn-lt"/>
              </a:rPr>
            </a:br>
            <a:r>
              <a:rPr lang="en-US" sz="1500">
                <a:solidFill>
                  <a:schemeClr val="tx2"/>
                </a:solidFill>
                <a:ea typeface="+mn-lt"/>
                <a:cs typeface="+mn-lt"/>
              </a:rPr>
              <a:t>4. Set up action plan</a:t>
            </a:r>
            <a:br>
              <a:rPr lang="en-US" sz="1500">
                <a:ea typeface="+mn-lt"/>
                <a:cs typeface="+mn-lt"/>
              </a:rPr>
            </a:br>
            <a:r>
              <a:rPr lang="en-US" sz="1500">
                <a:solidFill>
                  <a:schemeClr val="tx2"/>
                </a:solidFill>
                <a:ea typeface="+mn-lt"/>
                <a:cs typeface="+mn-lt"/>
              </a:rPr>
              <a:t>5. Follow up with surveys for teachers and administrator</a:t>
            </a:r>
            <a:endParaRPr lang="en-US" sz="1500">
              <a:solidFill>
                <a:schemeClr val="tx2"/>
              </a:solidFill>
            </a:endParaRPr>
          </a:p>
          <a:p>
            <a:pPr marL="0" indent="0">
              <a:buNone/>
            </a:pPr>
            <a:br>
              <a:rPr lang="en-US" sz="1400"/>
            </a:br>
            <a:endParaRPr lang="en-US" sz="1400"/>
          </a:p>
          <a:p>
            <a:pPr marL="0" indent="0">
              <a:buNone/>
            </a:pPr>
            <a:endParaRPr lang="en-US" sz="1400"/>
          </a:p>
          <a:p>
            <a:pPr>
              <a:buNone/>
            </a:pPr>
            <a:r>
              <a:rPr lang="en-US" sz="1300">
                <a:ea typeface="+mn-lt"/>
                <a:cs typeface="+mn-lt"/>
              </a:rPr>
              <a:t>“Dropout Prevention Framework | CDE.” </a:t>
            </a:r>
            <a:r>
              <a:rPr lang="en-US" sz="1300" i="1">
                <a:ea typeface="+mn-lt"/>
                <a:cs typeface="+mn-lt"/>
                <a:hlinkClick r:id="rId2"/>
              </a:rPr>
              <a:t>Www.cde.state.co.us</a:t>
            </a:r>
            <a:r>
              <a:rPr lang="en-US" sz="1300">
                <a:ea typeface="+mn-lt"/>
                <a:cs typeface="+mn-lt"/>
              </a:rPr>
              <a:t>, 22 Apr. 2024, </a:t>
            </a:r>
            <a:r>
              <a:rPr lang="en-US" sz="1300">
                <a:ea typeface="+mn-lt"/>
                <a:cs typeface="+mn-lt"/>
                <a:hlinkClick r:id="rId3"/>
              </a:rPr>
              <a:t>www.cde.state.co.us/dropoutprevention/dpframework</a:t>
            </a:r>
            <a:r>
              <a:rPr lang="en-US" sz="1300">
                <a:ea typeface="+mn-lt"/>
                <a:cs typeface="+mn-lt"/>
              </a:rPr>
              <a:t>. Accessed 15 Nov. 2024.</a:t>
            </a:r>
            <a:endParaRPr lang="en-US" sz="1300"/>
          </a:p>
          <a:p>
            <a:pPr marL="0" indent="0">
              <a:buNone/>
            </a:pPr>
            <a:endParaRPr lang="en-US" sz="1400"/>
          </a:p>
        </p:txBody>
      </p:sp>
      <p:grpSp>
        <p:nvGrpSpPr>
          <p:cNvPr id="33" name="Group 3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4" name="Freeform: Shape 3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Graphic 25" descr="Schoolhouse">
            <a:extLst>
              <a:ext uri="{FF2B5EF4-FFF2-40B4-BE49-F238E27FC236}">
                <a16:creationId xmlns:a16="http://schemas.microsoft.com/office/drawing/2014/main" id="{E28D30CB-F1FD-C7FE-BB67-ACEB532418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16667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A395-E3F8-7CD2-C5A3-D66450346FC9}"/>
              </a:ext>
            </a:extLst>
          </p:cNvPr>
          <p:cNvSpPr>
            <a:spLocks noGrp="1"/>
          </p:cNvSpPr>
          <p:nvPr>
            <p:ph type="title"/>
          </p:nvPr>
        </p:nvSpPr>
        <p:spPr/>
        <p:txBody>
          <a:bodyPr/>
          <a:lstStyle/>
          <a:p>
            <a:r>
              <a:rPr lang="en-US"/>
              <a:t>Control: Sustaining Change </a:t>
            </a:r>
          </a:p>
        </p:txBody>
      </p:sp>
      <p:pic>
        <p:nvPicPr>
          <p:cNvPr id="7" name="Content Placeholder 6" descr="A screen shot of a black background">
            <a:extLst>
              <a:ext uri="{FF2B5EF4-FFF2-40B4-BE49-F238E27FC236}">
                <a16:creationId xmlns:a16="http://schemas.microsoft.com/office/drawing/2014/main" id="{7E53DD2B-B324-A832-2059-8FDEDB0506D7}"/>
              </a:ext>
            </a:extLst>
          </p:cNvPr>
          <p:cNvPicPr>
            <a:picLocks noGrp="1" noChangeAspect="1"/>
          </p:cNvPicPr>
          <p:nvPr>
            <p:ph idx="1"/>
          </p:nvPr>
        </p:nvPicPr>
        <p:blipFill>
          <a:blip r:embed="rId2"/>
          <a:stretch>
            <a:fillRect/>
          </a:stretch>
        </p:blipFill>
        <p:spPr>
          <a:xfrm>
            <a:off x="838200" y="2018845"/>
            <a:ext cx="10515600" cy="3964898"/>
          </a:xfrm>
        </p:spPr>
      </p:pic>
    </p:spTree>
    <p:extLst>
      <p:ext uri="{BB962C8B-B14F-4D97-AF65-F5344CB8AC3E}">
        <p14:creationId xmlns:p14="http://schemas.microsoft.com/office/powerpoint/2010/main" val="32751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8AFE9DB-15B4-B9F7-5C24-6374B36A5AF1}"/>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Agenda</a:t>
            </a:r>
          </a:p>
        </p:txBody>
      </p:sp>
      <p:graphicFrame>
        <p:nvGraphicFramePr>
          <p:cNvPr id="18" name="Content Placeholder 2">
            <a:extLst>
              <a:ext uri="{FF2B5EF4-FFF2-40B4-BE49-F238E27FC236}">
                <a16:creationId xmlns:a16="http://schemas.microsoft.com/office/drawing/2014/main" id="{D121B992-7CAB-613B-FD30-EEFBCCF37508}"/>
              </a:ext>
            </a:extLst>
          </p:cNvPr>
          <p:cNvGraphicFramePr>
            <a:graphicFrameLocks noGrp="1"/>
          </p:cNvGraphicFramePr>
          <p:nvPr>
            <p:ph idx="1"/>
            <p:extLst>
              <p:ext uri="{D42A27DB-BD31-4B8C-83A1-F6EECF244321}">
                <p14:modId xmlns:p14="http://schemas.microsoft.com/office/powerpoint/2010/main" val="736360483"/>
              </p:ext>
            </p:extLst>
          </p:nvPr>
        </p:nvGraphicFramePr>
        <p:xfrm>
          <a:off x="6093373" y="870362"/>
          <a:ext cx="5076706" cy="51121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1239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D49A-D2EC-9592-6B11-CF617CFCB6C5}"/>
              </a:ext>
            </a:extLst>
          </p:cNvPr>
          <p:cNvSpPr>
            <a:spLocks noGrp="1"/>
          </p:cNvSpPr>
          <p:nvPr>
            <p:ph type="title"/>
          </p:nvPr>
        </p:nvSpPr>
        <p:spPr/>
        <p:txBody>
          <a:bodyPr/>
          <a:lstStyle/>
          <a:p>
            <a:r>
              <a:rPr lang="en-US"/>
              <a:t>Tools for Data Analysis</a:t>
            </a:r>
          </a:p>
        </p:txBody>
      </p:sp>
      <p:graphicFrame>
        <p:nvGraphicFramePr>
          <p:cNvPr id="5" name="Content Placeholder 2">
            <a:extLst>
              <a:ext uri="{FF2B5EF4-FFF2-40B4-BE49-F238E27FC236}">
                <a16:creationId xmlns:a16="http://schemas.microsoft.com/office/drawing/2014/main" id="{641886B7-C1E2-610B-29FA-6B74E1DF149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8015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06415-AA6E-0A5D-3273-2B6A48CB28EE}"/>
              </a:ext>
            </a:extLst>
          </p:cNvPr>
          <p:cNvSpPr>
            <a:spLocks noGrp="1"/>
          </p:cNvSpPr>
          <p:nvPr>
            <p:ph type="title"/>
          </p:nvPr>
        </p:nvSpPr>
        <p:spPr>
          <a:xfrm>
            <a:off x="1179576" y="236187"/>
            <a:ext cx="9829800" cy="1325880"/>
          </a:xfrm>
        </p:spPr>
        <p:txBody>
          <a:bodyPr anchor="b">
            <a:normAutofit/>
          </a:bodyPr>
          <a:lstStyle/>
          <a:p>
            <a:pPr algn="ctr"/>
            <a:r>
              <a:rPr lang="en-US" sz="4000">
                <a:solidFill>
                  <a:schemeClr val="tx2"/>
                </a:solidFill>
              </a:rPr>
              <a:t>Work Breakdown Schedule</a:t>
            </a: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50"/>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7">
            <a:extLst>
              <a:ext uri="{FF2B5EF4-FFF2-40B4-BE49-F238E27FC236}">
                <a16:creationId xmlns:a16="http://schemas.microsoft.com/office/drawing/2014/main" id="{23A6B51D-8C72-F3B0-641F-C7C8898BCA10}"/>
              </a:ext>
            </a:extLst>
          </p:cNvPr>
          <p:cNvSpPr>
            <a:spLocks noGrp="1"/>
          </p:cNvSpPr>
          <p:nvPr>
            <p:ph idx="1"/>
          </p:nvPr>
        </p:nvSpPr>
        <p:spPr>
          <a:xfrm>
            <a:off x="797745" y="1816037"/>
            <a:ext cx="5126896" cy="3227626"/>
          </a:xfrm>
        </p:spPr>
        <p:txBody>
          <a:bodyPr anchor="ctr">
            <a:normAutofit/>
          </a:bodyPr>
          <a:lstStyle/>
          <a:p>
            <a:r>
              <a:rPr lang="en-US" sz="2400">
                <a:solidFill>
                  <a:schemeClr val="tx2"/>
                </a:solidFill>
                <a:ea typeface="+mn-lt"/>
                <a:cs typeface="+mn-lt"/>
                <a:hlinkClick r:id="rId2">
                  <a:extLst>
                    <a:ext uri="{A12FA001-AC4F-418D-AE19-62706E023703}">
                      <ahyp:hlinkClr xmlns:ahyp="http://schemas.microsoft.com/office/drawing/2018/hyperlinkcolor" val="tx"/>
                    </a:ext>
                  </a:extLst>
                </a:hlinkClick>
              </a:rPr>
              <a:t>WBS Team 1</a:t>
            </a:r>
            <a:r>
              <a:rPr lang="en-US" sz="2400">
                <a:solidFill>
                  <a:schemeClr val="tx2"/>
                </a:solidFill>
                <a:ea typeface="+mn-lt"/>
                <a:cs typeface="+mn-lt"/>
              </a:rPr>
              <a:t> </a:t>
            </a:r>
            <a:endParaRPr lang="en-US" sz="2400">
              <a:solidFill>
                <a:schemeClr val="tx2"/>
              </a:solidFill>
            </a:endParaRPr>
          </a:p>
        </p:txBody>
      </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9"/>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screenshot of a computer&#10;&#10;Description automatically generated">
            <a:extLst>
              <a:ext uri="{FF2B5EF4-FFF2-40B4-BE49-F238E27FC236}">
                <a16:creationId xmlns:a16="http://schemas.microsoft.com/office/drawing/2014/main" id="{6CA0E2EE-F379-A15E-EAF0-B8E44089EC90}"/>
              </a:ext>
            </a:extLst>
          </p:cNvPr>
          <p:cNvPicPr>
            <a:picLocks noChangeAspect="1"/>
          </p:cNvPicPr>
          <p:nvPr/>
        </p:nvPicPr>
        <p:blipFill>
          <a:blip r:embed="rId3"/>
          <a:stretch>
            <a:fillRect/>
          </a:stretch>
        </p:blipFill>
        <p:spPr>
          <a:xfrm>
            <a:off x="7035024" y="1985658"/>
            <a:ext cx="4893326" cy="4720550"/>
          </a:xfrm>
          <a:prstGeom prst="rect">
            <a:avLst/>
          </a:prstGeom>
        </p:spPr>
      </p:pic>
    </p:spTree>
    <p:extLst>
      <p:ext uri="{BB962C8B-B14F-4D97-AF65-F5344CB8AC3E}">
        <p14:creationId xmlns:p14="http://schemas.microsoft.com/office/powerpoint/2010/main" val="370561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34CF8-1229-9082-1FD4-C16D6477F27A}"/>
              </a:ext>
            </a:extLst>
          </p:cNvPr>
          <p:cNvSpPr>
            <a:spLocks noGrp="1"/>
          </p:cNvSpPr>
          <p:nvPr>
            <p:ph type="title"/>
          </p:nvPr>
        </p:nvSpPr>
        <p:spPr>
          <a:xfrm>
            <a:off x="6094105" y="802955"/>
            <a:ext cx="4977976" cy="1454051"/>
          </a:xfrm>
        </p:spPr>
        <p:txBody>
          <a:bodyPr>
            <a:normAutofit/>
          </a:bodyPr>
          <a:lstStyle/>
          <a:p>
            <a:r>
              <a:rPr lang="en-US" sz="4000">
                <a:solidFill>
                  <a:schemeClr val="tx2"/>
                </a:solidFill>
              </a:rPr>
              <a:t>Conclusion</a:t>
            </a:r>
          </a:p>
        </p:txBody>
      </p:sp>
      <p:pic>
        <p:nvPicPr>
          <p:cNvPr id="7" name="Graphic 6" descr="Schoolhouse">
            <a:extLst>
              <a:ext uri="{FF2B5EF4-FFF2-40B4-BE49-F238E27FC236}">
                <a16:creationId xmlns:a16="http://schemas.microsoft.com/office/drawing/2014/main" id="{7CFAB94B-D6B5-B279-8328-A73943AD45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5B1ADD78-6AAE-2C69-C8BD-51BE5AD38E40}"/>
              </a:ext>
            </a:extLst>
          </p:cNvPr>
          <p:cNvSpPr>
            <a:spLocks noGrp="1"/>
          </p:cNvSpPr>
          <p:nvPr>
            <p:ph idx="1"/>
          </p:nvPr>
        </p:nvSpPr>
        <p:spPr>
          <a:xfrm>
            <a:off x="6090574" y="2258396"/>
            <a:ext cx="4977578" cy="2958932"/>
          </a:xfrm>
        </p:spPr>
        <p:txBody>
          <a:bodyPr vert="horz" lIns="91440" tIns="45720" rIns="91440" bIns="45720" rtlCol="0" anchor="ctr">
            <a:normAutofit/>
          </a:bodyPr>
          <a:lstStyle/>
          <a:p>
            <a:r>
              <a:rPr lang="en-US" sz="1800">
                <a:solidFill>
                  <a:schemeClr val="tx2"/>
                </a:solidFill>
              </a:rPr>
              <a:t>After defining our problem and implementing the DMAIC process it can allow us to reduce Texas' high school dropout rates by 1% by May 2026</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7968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4D4C-D43C-A58C-2ACF-54EA99E0B1A5}"/>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2AB3977F-E2FD-7FA1-48FD-9FB5A3880AFD}"/>
              </a:ext>
            </a:extLst>
          </p:cNvPr>
          <p:cNvSpPr>
            <a:spLocks noGrp="1"/>
          </p:cNvSpPr>
          <p:nvPr>
            <p:ph idx="1"/>
          </p:nvPr>
        </p:nvSpPr>
        <p:spPr/>
        <p:txBody>
          <a:bodyPr vert="horz" lIns="91440" tIns="45720" rIns="91440" bIns="45720" rtlCol="0" anchor="t">
            <a:normAutofit fontScale="77500" lnSpcReduction="20000"/>
          </a:bodyPr>
          <a:lstStyle/>
          <a:p>
            <a:pPr algn="l"/>
            <a:r>
              <a:rPr lang="en-US" sz="1600" b="0" i="0">
                <a:solidFill>
                  <a:srgbClr val="000000"/>
                </a:solidFill>
                <a:effectLst/>
                <a:latin typeface="Aptos Display"/>
              </a:rPr>
              <a:t>“National Dropout Prevention Center.” </a:t>
            </a:r>
            <a:r>
              <a:rPr lang="en-US" sz="1600" b="0" i="1">
                <a:solidFill>
                  <a:srgbClr val="000000"/>
                </a:solidFill>
                <a:effectLst/>
                <a:latin typeface="Aptos Display"/>
              </a:rPr>
              <a:t>Dropoutprevention.org</a:t>
            </a:r>
            <a:r>
              <a:rPr lang="en-US" sz="1600" b="0" i="0">
                <a:solidFill>
                  <a:srgbClr val="000000"/>
                </a:solidFill>
                <a:effectLst/>
                <a:latin typeface="Aptos Display"/>
              </a:rPr>
              <a:t>, 2022, dropoutprevention.org/effective-strategies/.</a:t>
            </a:r>
            <a:endParaRPr lang="en-US" sz="1600">
              <a:latin typeface="Aptos Display"/>
            </a:endParaRPr>
          </a:p>
          <a:p>
            <a:pPr algn="l"/>
            <a:r>
              <a:rPr lang="en-US" sz="1600" b="0" i="0">
                <a:solidFill>
                  <a:srgbClr val="000000"/>
                </a:solidFill>
                <a:effectLst/>
                <a:latin typeface="Aptos Display"/>
              </a:rPr>
              <a:t>“Evaluating the Impact of Early College High Schools.” </a:t>
            </a:r>
            <a:r>
              <a:rPr lang="en-US" sz="1600" b="0" i="1">
                <a:solidFill>
                  <a:srgbClr val="000000"/>
                </a:solidFill>
                <a:effectLst/>
                <a:latin typeface="Aptos Display"/>
              </a:rPr>
              <a:t>American Institutes for Research</a:t>
            </a:r>
            <a:r>
              <a:rPr lang="en-US" sz="1600" b="0" i="0">
                <a:solidFill>
                  <a:srgbClr val="000000"/>
                </a:solidFill>
                <a:effectLst/>
                <a:latin typeface="Aptos Display"/>
              </a:rPr>
              <a:t>, </a:t>
            </a:r>
            <a:r>
              <a:rPr lang="en-US" sz="1600" b="0" i="0">
                <a:solidFill>
                  <a:srgbClr val="000000"/>
                </a:solidFill>
                <a:effectLst/>
                <a:latin typeface="Aptos Display"/>
                <a:hlinkClick r:id="rId2"/>
              </a:rPr>
              <a:t>www.air.org/project/evaluating-impact-early-college-high-schools</a:t>
            </a:r>
            <a:r>
              <a:rPr lang="en-US" sz="1600" b="0" i="0">
                <a:solidFill>
                  <a:srgbClr val="000000"/>
                </a:solidFill>
                <a:effectLst/>
                <a:latin typeface="Aptos Display"/>
              </a:rPr>
              <a:t>. </a:t>
            </a:r>
          </a:p>
          <a:p>
            <a:r>
              <a:rPr lang="en-US" sz="1600">
                <a:latin typeface="Aptos Display"/>
              </a:rPr>
              <a:t>Ref: </a:t>
            </a:r>
            <a:r>
              <a:rPr lang="en-US" sz="1600">
                <a:latin typeface="Aptos Display"/>
                <a:ea typeface="+mn-lt"/>
                <a:cs typeface="+mn-lt"/>
              </a:rPr>
              <a:t>Foster, P. (2022, September 27). </a:t>
            </a:r>
            <a:r>
              <a:rPr lang="en-US" sz="1600" i="1">
                <a:latin typeface="Aptos Display"/>
                <a:ea typeface="+mn-lt"/>
                <a:cs typeface="+mn-lt"/>
              </a:rPr>
              <a:t>6 Advantages of Having A High School Diploma | Penn Foster</a:t>
            </a:r>
            <a:r>
              <a:rPr lang="en-US" sz="1600">
                <a:latin typeface="Aptos Display"/>
                <a:ea typeface="+mn-lt"/>
                <a:cs typeface="+mn-lt"/>
              </a:rPr>
              <a:t>. </a:t>
            </a:r>
            <a:r>
              <a:rPr lang="en-US" sz="1600">
                <a:latin typeface="Aptos Display"/>
                <a:ea typeface="+mn-lt"/>
                <a:cs typeface="+mn-lt"/>
                <a:hlinkClick r:id="rId3"/>
              </a:rPr>
              <a:t>Www.pennfoster.edu</a:t>
            </a:r>
            <a:r>
              <a:rPr lang="en-US" sz="1600">
                <a:latin typeface="Aptos Display"/>
                <a:ea typeface="+mn-lt"/>
                <a:cs typeface="+mn-lt"/>
              </a:rPr>
              <a:t>. </a:t>
            </a:r>
            <a:r>
              <a:rPr lang="en-US" sz="1600">
                <a:latin typeface="Aptos Display"/>
                <a:ea typeface="+mn-lt"/>
                <a:cs typeface="+mn-lt"/>
                <a:hlinkClick r:id="rId4"/>
              </a:rPr>
              <a:t>https://www.pennfoster.edu/blog/advantages-of-having-a-high-school-diploma</a:t>
            </a:r>
            <a:endParaRPr lang="en-US" sz="1600">
              <a:latin typeface="Aptos Display"/>
              <a:ea typeface="+mn-lt"/>
              <a:cs typeface="+mn-lt"/>
            </a:endParaRPr>
          </a:p>
          <a:p>
            <a:r>
              <a:rPr lang="en-US" sz="1600">
                <a:latin typeface="Aptos Display"/>
                <a:ea typeface="+mn-lt"/>
                <a:cs typeface="+mn-lt"/>
              </a:rPr>
              <a:t>Dropout Prevention Framework | CDE.” </a:t>
            </a:r>
            <a:r>
              <a:rPr lang="en-US" sz="1600" i="1">
                <a:latin typeface="Aptos Display"/>
                <a:ea typeface="+mn-lt"/>
                <a:cs typeface="+mn-lt"/>
                <a:hlinkClick r:id="rId5"/>
              </a:rPr>
              <a:t>Www.cde.state.co.us</a:t>
            </a:r>
            <a:r>
              <a:rPr lang="en-US" sz="1600">
                <a:latin typeface="Aptos Display"/>
                <a:ea typeface="+mn-lt"/>
                <a:cs typeface="+mn-lt"/>
              </a:rPr>
              <a:t>, 22 Apr. 2024, </a:t>
            </a:r>
            <a:r>
              <a:rPr lang="en-US" sz="1600">
                <a:latin typeface="Aptos Display"/>
                <a:ea typeface="+mn-lt"/>
                <a:cs typeface="+mn-lt"/>
                <a:hlinkClick r:id="rId6"/>
              </a:rPr>
              <a:t>www.cde.state.co.us/dropoutprevention/dpframework. Accessed 15 Nov. 2024</a:t>
            </a:r>
            <a:r>
              <a:rPr lang="en-US" sz="1600">
                <a:latin typeface="Aptos Display"/>
                <a:ea typeface="+mn-lt"/>
                <a:cs typeface="+mn-lt"/>
              </a:rPr>
              <a:t>.</a:t>
            </a:r>
          </a:p>
          <a:p>
            <a:pPr algn="l"/>
            <a:r>
              <a:rPr lang="en-US" sz="1600" b="0" i="0">
                <a:solidFill>
                  <a:srgbClr val="000000"/>
                </a:solidFill>
                <a:effectLst/>
                <a:latin typeface="Aptos Display"/>
              </a:rPr>
              <a:t>Austin. </a:t>
            </a:r>
            <a:r>
              <a:rPr lang="en-US" sz="1600" b="0" i="1">
                <a:solidFill>
                  <a:srgbClr val="000000"/>
                </a:solidFill>
                <a:effectLst/>
                <a:latin typeface="Aptos Display"/>
              </a:rPr>
              <a:t>Secondary School Completion and Dropouts in Texas Public Schools 2021-22 TEXAS EDUCATION AGENCY</a:t>
            </a:r>
            <a:r>
              <a:rPr lang="en-US" sz="1600" b="0" i="0">
                <a:solidFill>
                  <a:srgbClr val="000000"/>
                </a:solidFill>
                <a:effectLst/>
                <a:latin typeface="Aptos Display"/>
              </a:rPr>
              <a:t>. 2023. </a:t>
            </a:r>
            <a:r>
              <a:rPr lang="en-US" sz="1600" b="0" i="0">
                <a:solidFill>
                  <a:srgbClr val="000000"/>
                </a:solidFill>
                <a:effectLst/>
                <a:latin typeface="Aptos Display"/>
                <a:hlinkClick r:id="rId7"/>
              </a:rPr>
              <a:t>https://tea.texas.gov/reports-and-data/school-performance/accountability-research/dropcomp-2021-22.pdf</a:t>
            </a:r>
            <a:r>
              <a:rPr lang="en-US" sz="1600" b="0" i="0">
                <a:solidFill>
                  <a:srgbClr val="000000"/>
                </a:solidFill>
                <a:effectLst/>
                <a:latin typeface="Aptos Display"/>
              </a:rPr>
              <a:t> </a:t>
            </a:r>
          </a:p>
          <a:p>
            <a:r>
              <a:rPr lang="en-US" sz="1600">
                <a:solidFill>
                  <a:srgbClr val="000000"/>
                </a:solidFill>
                <a:latin typeface="Aptos Display"/>
                <a:ea typeface="Calibri"/>
                <a:cs typeface="Calibri"/>
              </a:rPr>
              <a:t>‌</a:t>
            </a:r>
            <a:r>
              <a:rPr lang="en-US" sz="1600">
                <a:solidFill>
                  <a:srgbClr val="000000"/>
                </a:solidFill>
                <a:latin typeface="Aptos Display"/>
                <a:ea typeface="+mn-lt"/>
                <a:cs typeface="+mn-lt"/>
              </a:rPr>
              <a:t>Freeman, J., &amp; Simonsen, B. (2015). Examining the Impact of Policy and Practice Interventions on High School Dropout and School Completion Rates: A Systematic Review of the Literature. Review of Educational Research, 85(2), 205-248. </a:t>
            </a:r>
            <a:r>
              <a:rPr lang="en-US" sz="1600">
                <a:solidFill>
                  <a:srgbClr val="000000"/>
                </a:solidFill>
                <a:latin typeface="Aptos Display"/>
                <a:ea typeface="+mn-lt"/>
                <a:cs typeface="+mn-lt"/>
                <a:hlinkClick r:id="rId8"/>
              </a:rPr>
              <a:t>https://doi.org/10.3102/0034654314554431</a:t>
            </a:r>
            <a:r>
              <a:rPr lang="en-US" sz="1600">
                <a:solidFill>
                  <a:srgbClr val="000000"/>
                </a:solidFill>
                <a:latin typeface="Aptos Display"/>
                <a:ea typeface="+mn-lt"/>
                <a:cs typeface="+mn-lt"/>
              </a:rPr>
              <a:t> </a:t>
            </a:r>
            <a:endParaRPr lang="en-US" sz="1600" b="0" i="0">
              <a:solidFill>
                <a:srgbClr val="000000"/>
              </a:solidFill>
              <a:effectLst/>
              <a:latin typeface="Aptos Display"/>
              <a:ea typeface="+mn-lt"/>
              <a:cs typeface="+mn-lt"/>
            </a:endParaRPr>
          </a:p>
          <a:p>
            <a:r>
              <a:rPr lang="en-US" sz="1600">
                <a:solidFill>
                  <a:srgbClr val="222222"/>
                </a:solidFill>
                <a:latin typeface="Aptos Display"/>
                <a:cs typeface="Arial"/>
              </a:rPr>
              <a:t>Wilson, S. J., Tanner‐Smith, E. E., Lipsey, M. W., </a:t>
            </a:r>
            <a:r>
              <a:rPr lang="en-US" sz="1600" err="1">
                <a:solidFill>
                  <a:srgbClr val="222222"/>
                </a:solidFill>
                <a:latin typeface="Aptos Display"/>
                <a:cs typeface="Arial"/>
              </a:rPr>
              <a:t>Steinka</a:t>
            </a:r>
            <a:r>
              <a:rPr lang="en-US" sz="1600">
                <a:solidFill>
                  <a:srgbClr val="222222"/>
                </a:solidFill>
                <a:latin typeface="Aptos Display"/>
                <a:cs typeface="Arial"/>
              </a:rPr>
              <a:t>‐Fry, K., &amp; Morrison, J. (2011). Dropout prevention and intervention programs: Effects on school completion and dropout among school‐aged children and youth. </a:t>
            </a:r>
            <a:r>
              <a:rPr lang="en-US" sz="1600" i="1">
                <a:solidFill>
                  <a:srgbClr val="222222"/>
                </a:solidFill>
                <a:latin typeface="Aptos Display"/>
                <a:cs typeface="Arial"/>
              </a:rPr>
              <a:t>Campbell Systematic Reviews</a:t>
            </a:r>
            <a:r>
              <a:rPr lang="en-US" sz="1600">
                <a:solidFill>
                  <a:srgbClr val="222222"/>
                </a:solidFill>
                <a:latin typeface="Aptos Display"/>
                <a:cs typeface="Arial"/>
              </a:rPr>
              <a:t>, </a:t>
            </a:r>
            <a:r>
              <a:rPr lang="en-US" sz="1600" i="1">
                <a:solidFill>
                  <a:srgbClr val="222222"/>
                </a:solidFill>
                <a:latin typeface="Aptos Display"/>
                <a:cs typeface="Arial"/>
              </a:rPr>
              <a:t>7</a:t>
            </a:r>
            <a:r>
              <a:rPr lang="en-US" sz="1600">
                <a:solidFill>
                  <a:srgbClr val="222222"/>
                </a:solidFill>
                <a:latin typeface="Aptos Display"/>
                <a:cs typeface="Arial"/>
              </a:rPr>
              <a:t>(1), 1-61.</a:t>
            </a:r>
            <a:endParaRPr lang="en-US" sz="1600">
              <a:latin typeface="Aptos Display"/>
            </a:endParaRPr>
          </a:p>
          <a:p>
            <a:r>
              <a:rPr lang="en-US" sz="1600">
                <a:solidFill>
                  <a:srgbClr val="222222"/>
                </a:solidFill>
                <a:latin typeface="Aptos Display"/>
                <a:cs typeface="Arial"/>
              </a:rPr>
              <a:t>Stanard, R. P. (2003). High school graduation rates in the United States: Implications for the counseling profession. </a:t>
            </a:r>
            <a:r>
              <a:rPr lang="en-US" sz="1600" i="1">
                <a:solidFill>
                  <a:srgbClr val="222222"/>
                </a:solidFill>
                <a:latin typeface="Aptos Display"/>
                <a:cs typeface="Arial"/>
              </a:rPr>
              <a:t>Journal of Counseling &amp; Development</a:t>
            </a:r>
            <a:r>
              <a:rPr lang="en-US" sz="1600">
                <a:solidFill>
                  <a:srgbClr val="222222"/>
                </a:solidFill>
                <a:latin typeface="Aptos Display"/>
                <a:cs typeface="Arial"/>
              </a:rPr>
              <a:t>, </a:t>
            </a:r>
            <a:r>
              <a:rPr lang="en-US" sz="1600" i="1">
                <a:solidFill>
                  <a:srgbClr val="222222"/>
                </a:solidFill>
                <a:latin typeface="Aptos Display"/>
                <a:cs typeface="Arial"/>
              </a:rPr>
              <a:t>81</a:t>
            </a:r>
            <a:r>
              <a:rPr lang="en-US" sz="1600">
                <a:solidFill>
                  <a:srgbClr val="222222"/>
                </a:solidFill>
                <a:latin typeface="Aptos Display"/>
                <a:cs typeface="Arial"/>
              </a:rPr>
              <a:t>(2), 217-221. </a:t>
            </a:r>
            <a:r>
              <a:rPr lang="en-US" sz="1600">
                <a:solidFill>
                  <a:srgbClr val="222222"/>
                </a:solidFill>
                <a:latin typeface="Aptos Display"/>
                <a:ea typeface="+mn-lt"/>
                <a:cs typeface="+mn-lt"/>
                <a:hlinkClick r:id="rId9"/>
              </a:rPr>
              <a:t>https://onlinelibrary.wiley.com/doi/abs/10.1002/j.1556-6678.2003.tb00245.x</a:t>
            </a:r>
            <a:r>
              <a:rPr lang="en-US" sz="1600">
                <a:solidFill>
                  <a:srgbClr val="222222"/>
                </a:solidFill>
                <a:latin typeface="Aptos Display"/>
                <a:ea typeface="+mn-lt"/>
                <a:cs typeface="+mn-lt"/>
              </a:rPr>
              <a:t> </a:t>
            </a:r>
            <a:endParaRPr lang="en-US" sz="1600" b="0" i="0">
              <a:solidFill>
                <a:srgbClr val="222222"/>
              </a:solidFill>
              <a:effectLst/>
              <a:latin typeface="Aptos Display"/>
              <a:cs typeface="Arial"/>
            </a:endParaRPr>
          </a:p>
          <a:p>
            <a:r>
              <a:rPr lang="en-US" sz="1600">
                <a:solidFill>
                  <a:srgbClr val="222222"/>
                </a:solidFill>
                <a:ea typeface="+mn-lt"/>
                <a:cs typeface="+mn-lt"/>
              </a:rPr>
              <a:t>Texas Education Agency. (n.d.). </a:t>
            </a:r>
            <a:r>
              <a:rPr lang="en-US" sz="1600" i="1">
                <a:solidFill>
                  <a:srgbClr val="222222"/>
                </a:solidFill>
                <a:ea typeface="+mn-lt"/>
                <a:cs typeface="+mn-lt"/>
              </a:rPr>
              <a:t>Completion, Graduation, and Dropout Data</a:t>
            </a:r>
            <a:r>
              <a:rPr lang="en-US" sz="1600">
                <a:solidFill>
                  <a:srgbClr val="222222"/>
                </a:solidFill>
                <a:ea typeface="+mn-lt"/>
                <a:cs typeface="+mn-lt"/>
              </a:rPr>
              <a:t>. Retrieved from Texas Education Agency: </a:t>
            </a:r>
            <a:r>
              <a:rPr lang="en-US" sz="1600">
                <a:solidFill>
                  <a:srgbClr val="222222"/>
                </a:solidFill>
                <a:ea typeface="+mn-lt"/>
                <a:cs typeface="+mn-lt"/>
                <a:hlinkClick r:id="rId10"/>
              </a:rPr>
              <a:t>https://tea.texas.gov/reports-and-data/school-performance/accountability-research/completion-graduation-and-dropout/completion-graduation-and-dropout-data</a:t>
            </a:r>
            <a:endParaRPr lang="en-US" sz="1600">
              <a:solidFill>
                <a:srgbClr val="222222"/>
              </a:solidFill>
              <a:latin typeface="Aptos Display"/>
            </a:endParaRPr>
          </a:p>
          <a:p>
            <a:endParaRPr lang="en-US" sz="1600">
              <a:solidFill>
                <a:srgbClr val="222222"/>
              </a:solidFill>
              <a:latin typeface="Aptos Display"/>
            </a:endParaRPr>
          </a:p>
          <a:p>
            <a:pPr marL="457200" indent="-457200"/>
            <a:endParaRPr lang="en-US" sz="1700">
              <a:solidFill>
                <a:srgbClr val="000000"/>
              </a:solidFill>
              <a:latin typeface="Aptos" panose="020B0004020202020204"/>
            </a:endParaRPr>
          </a:p>
          <a:p>
            <a:pPr marL="457200" indent="-457200"/>
            <a:endParaRPr lang="en-US">
              <a:solidFill>
                <a:srgbClr val="000000"/>
              </a:solidFill>
              <a:latin typeface="Calibri" panose="020F0502020204030204" pitchFamily="34" charset="0"/>
            </a:endParaRPr>
          </a:p>
          <a:p>
            <a:pPr marL="0" indent="0">
              <a:buNone/>
            </a:pPr>
            <a:r>
              <a:rPr lang="en-US" b="0" i="0">
                <a:solidFill>
                  <a:srgbClr val="000000"/>
                </a:solidFill>
                <a:effectLst/>
                <a:latin typeface="Calibri"/>
                <a:ea typeface="Calibri"/>
                <a:cs typeface="Calibri"/>
              </a:rPr>
              <a:t>‌</a:t>
            </a:r>
            <a:endParaRPr lang="en-US" sz="2800">
              <a:latin typeface="Calibri"/>
              <a:ea typeface="Calibri"/>
              <a:cs typeface="Calibri"/>
            </a:endParaRPr>
          </a:p>
          <a:p>
            <a:pPr>
              <a:buNone/>
            </a:pPr>
            <a:endParaRPr lang="en-US" b="0" i="0">
              <a:solidFill>
                <a:srgbClr val="000000"/>
              </a:solidFill>
              <a:effectLst/>
              <a:latin typeface="Calibri" panose="020F0502020204030204" pitchFamily="34" charset="0"/>
            </a:endParaRPr>
          </a:p>
          <a:p>
            <a:pPr marL="0" indent="0" algn="l">
              <a:buNone/>
            </a:pPr>
            <a:endParaRPr lang="en-US" b="0" i="0">
              <a:solidFill>
                <a:srgbClr val="000000"/>
              </a:solidFill>
              <a:effectLst/>
              <a:latin typeface="Calibri" panose="020F0502020204030204" pitchFamily="34" charset="0"/>
            </a:endParaRPr>
          </a:p>
          <a:p>
            <a:endParaRPr lang="en-US"/>
          </a:p>
        </p:txBody>
      </p:sp>
    </p:spTree>
    <p:extLst>
      <p:ext uri="{BB962C8B-B14F-4D97-AF65-F5344CB8AC3E}">
        <p14:creationId xmlns:p14="http://schemas.microsoft.com/office/powerpoint/2010/main" val="2526019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61577BA6-E36C-EEB5-1FC4-099146F7C7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041203E-2716-65E8-F223-1616D53E74A1}"/>
              </a:ext>
            </a:extLst>
          </p:cNvPr>
          <p:cNvSpPr>
            <a:spLocks noGrp="1"/>
          </p:cNvSpPr>
          <p:nvPr>
            <p:ph idx="1"/>
          </p:nvPr>
        </p:nvSpPr>
        <p:spPr>
          <a:xfrm>
            <a:off x="6097378" y="1782146"/>
            <a:ext cx="4977578" cy="3639289"/>
          </a:xfrm>
        </p:spPr>
        <p:txBody>
          <a:bodyPr vert="horz" lIns="91440" tIns="45720" rIns="91440" bIns="45720" rtlCol="0" anchor="ctr">
            <a:normAutofit/>
          </a:bodyPr>
          <a:lstStyle/>
          <a:p>
            <a:pPr marL="0" indent="0" algn="ctr">
              <a:buNone/>
            </a:pPr>
            <a:r>
              <a:rPr lang="en-US" sz="4400">
                <a:solidFill>
                  <a:schemeClr val="tx2"/>
                </a:solidFill>
              </a:rPr>
              <a:t>Thank you!</a:t>
            </a:r>
            <a:endParaRPr lang="en-US"/>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935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D1497BD-25D8-BFF9-68BA-4EE4287042BF}"/>
              </a:ext>
            </a:extLst>
          </p:cNvPr>
          <p:cNvSpPr>
            <a:spLocks noGrp="1"/>
          </p:cNvSpPr>
          <p:nvPr>
            <p:ph type="title"/>
          </p:nvPr>
        </p:nvSpPr>
        <p:spPr>
          <a:xfrm>
            <a:off x="1064207" y="569217"/>
            <a:ext cx="9833548" cy="1325563"/>
          </a:xfrm>
        </p:spPr>
        <p:txBody>
          <a:bodyPr anchor="b">
            <a:normAutofit/>
          </a:bodyPr>
          <a:lstStyle/>
          <a:p>
            <a:pPr algn="ctr"/>
            <a:r>
              <a:rPr lang="en-US" sz="3600">
                <a:solidFill>
                  <a:schemeClr val="tx2"/>
                </a:solidFill>
              </a:rPr>
              <a:t>Team Members and Roles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4" name="Content Placeholder 2">
            <a:extLst>
              <a:ext uri="{FF2B5EF4-FFF2-40B4-BE49-F238E27FC236}">
                <a16:creationId xmlns:a16="http://schemas.microsoft.com/office/drawing/2014/main" id="{27B112BF-B0EA-7898-3455-15C043333326}"/>
              </a:ext>
            </a:extLst>
          </p:cNvPr>
          <p:cNvGraphicFramePr>
            <a:graphicFrameLocks noGrp="1"/>
          </p:cNvGraphicFramePr>
          <p:nvPr>
            <p:ph idx="1"/>
            <p:extLst>
              <p:ext uri="{D42A27DB-BD31-4B8C-83A1-F6EECF244321}">
                <p14:modId xmlns:p14="http://schemas.microsoft.com/office/powerpoint/2010/main" val="783438577"/>
              </p:ext>
            </p:extLst>
          </p:nvPr>
        </p:nvGraphicFramePr>
        <p:xfrm>
          <a:off x="1179226" y="2965426"/>
          <a:ext cx="9828005" cy="2934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849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7F788-4B49-3705-C23E-2E049480A776}"/>
              </a:ext>
            </a:extLst>
          </p:cNvPr>
          <p:cNvSpPr>
            <a:spLocks noGrp="1"/>
          </p:cNvSpPr>
          <p:nvPr>
            <p:ph type="title"/>
          </p:nvPr>
        </p:nvSpPr>
        <p:spPr>
          <a:xfrm>
            <a:off x="6094105" y="340312"/>
            <a:ext cx="4977976" cy="1454051"/>
          </a:xfrm>
        </p:spPr>
        <p:txBody>
          <a:bodyPr>
            <a:normAutofit/>
          </a:bodyPr>
          <a:lstStyle/>
          <a:p>
            <a:r>
              <a:rPr lang="en-US" sz="3600">
                <a:solidFill>
                  <a:schemeClr val="tx2"/>
                </a:solidFill>
              </a:rPr>
              <a:t>Project Background</a:t>
            </a:r>
          </a:p>
        </p:txBody>
      </p:sp>
      <p:pic>
        <p:nvPicPr>
          <p:cNvPr id="7" name="Graphic 6" descr="Classroom">
            <a:extLst>
              <a:ext uri="{FF2B5EF4-FFF2-40B4-BE49-F238E27FC236}">
                <a16:creationId xmlns:a16="http://schemas.microsoft.com/office/drawing/2014/main" id="{8DDE8D7E-4F1C-02A3-D21B-A3204CDDF9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E08F188E-EB6F-32EB-E95A-A19005055CE6}"/>
              </a:ext>
            </a:extLst>
          </p:cNvPr>
          <p:cNvSpPr>
            <a:spLocks noGrp="1"/>
          </p:cNvSpPr>
          <p:nvPr>
            <p:ph idx="1"/>
          </p:nvPr>
        </p:nvSpPr>
        <p:spPr>
          <a:xfrm>
            <a:off x="6094503" y="1716045"/>
            <a:ext cx="4977578" cy="3775622"/>
          </a:xfrm>
        </p:spPr>
        <p:txBody>
          <a:bodyPr vert="horz" lIns="91440" tIns="45720" rIns="91440" bIns="45720" rtlCol="0" anchor="ctr">
            <a:normAutofit/>
          </a:bodyPr>
          <a:lstStyle/>
          <a:p>
            <a:pPr marL="0" indent="0">
              <a:buNone/>
            </a:pPr>
            <a:endParaRPr lang="en-US" sz="1800">
              <a:solidFill>
                <a:schemeClr val="tx2"/>
              </a:solidFill>
            </a:endParaRPr>
          </a:p>
          <a:p>
            <a:r>
              <a:rPr lang="en-US" sz="1800">
                <a:solidFill>
                  <a:schemeClr val="tx2"/>
                </a:solidFill>
              </a:rPr>
              <a:t>During</a:t>
            </a:r>
            <a:r>
              <a:rPr lang="en-US" sz="1800">
                <a:solidFill>
                  <a:schemeClr val="tx2"/>
                </a:solidFill>
                <a:ea typeface="+mn-lt"/>
                <a:cs typeface="+mn-lt"/>
              </a:rPr>
              <a:t> 2013-2017 Texas was ranked 11 out of 15 with the highest high school dropout rates of  7.1%. In 2021 the Lone Star State was ranked 13 out of 20 with the dropout rate being 6.1%</a:t>
            </a:r>
          </a:p>
          <a:p>
            <a:r>
              <a:rPr lang="en-US" sz="1800">
                <a:solidFill>
                  <a:schemeClr val="tx2"/>
                </a:solidFill>
                <a:ea typeface="+mn-lt"/>
                <a:cs typeface="+mn-lt"/>
              </a:rPr>
              <a:t>In 2022-23 students who were economically disadvantaged were more likely to drop out by 2.7%. However, those who were not economically disadvantaged still had 1.2% drop out rate.</a:t>
            </a:r>
          </a:p>
          <a:p>
            <a:pPr marL="0" indent="0">
              <a:buNone/>
            </a:pPr>
            <a:endParaRPr lang="en-US" sz="1700">
              <a:solidFill>
                <a:schemeClr val="tx2"/>
              </a:solidFill>
              <a:latin typeface="Lato"/>
              <a:ea typeface="Lato"/>
              <a:cs typeface="Lato"/>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70E020F4-B7AC-AF5D-5077-E89F3111DEA6}"/>
              </a:ext>
            </a:extLst>
          </p:cNvPr>
          <p:cNvSpPr txBox="1"/>
          <p:nvPr/>
        </p:nvSpPr>
        <p:spPr>
          <a:xfrm>
            <a:off x="5323113" y="5997982"/>
            <a:ext cx="6948435" cy="1015663"/>
          </a:xfrm>
          <a:prstGeom prst="rect">
            <a:avLst/>
          </a:prstGeom>
          <a:noFill/>
        </p:spPr>
        <p:txBody>
          <a:bodyPr wrap="square" rtlCol="0">
            <a:spAutoFit/>
          </a:bodyPr>
          <a:lstStyle/>
          <a:p>
            <a:r>
              <a:rPr lang="en-US" sz="1400" b="0" i="0">
                <a:solidFill>
                  <a:srgbClr val="000000"/>
                </a:solidFill>
                <a:effectLst/>
                <a:latin typeface="Calibri" panose="020F0502020204030204" pitchFamily="34" charset="0"/>
              </a:rPr>
              <a:t>Austin. </a:t>
            </a:r>
            <a:r>
              <a:rPr lang="en-US" sz="1400" b="0" i="1">
                <a:solidFill>
                  <a:srgbClr val="000000"/>
                </a:solidFill>
                <a:effectLst/>
                <a:latin typeface="Calibri" panose="020F0502020204030204" pitchFamily="34" charset="0"/>
              </a:rPr>
              <a:t>Secondary School Completion and Dropouts in Texas Public Schools 2021-22 TEXAS EDUCATION AGENCY</a:t>
            </a:r>
            <a:r>
              <a:rPr lang="en-US" sz="1400" b="0" i="0">
                <a:solidFill>
                  <a:srgbClr val="000000"/>
                </a:solidFill>
                <a:effectLst/>
                <a:latin typeface="Calibri" panose="020F0502020204030204" pitchFamily="34" charset="0"/>
              </a:rPr>
              <a:t>. 2023. </a:t>
            </a:r>
            <a:r>
              <a:rPr lang="en-US" sz="1400" b="0" i="0">
                <a:solidFill>
                  <a:srgbClr val="000000"/>
                </a:solidFill>
                <a:effectLst/>
                <a:latin typeface="Calibri" panose="020F0502020204030204" pitchFamily="34" charset="0"/>
                <a:hlinkClick r:id="rId5"/>
              </a:rPr>
              <a:t>https://tea.texas.gov/reports-and-data/school-performance/accountability-research/dropcomp-2021-22.pdf</a:t>
            </a:r>
            <a:r>
              <a:rPr lang="en-US" sz="1400" b="0" i="0">
                <a:solidFill>
                  <a:srgbClr val="000000"/>
                </a:solidFill>
                <a:effectLst/>
                <a:latin typeface="Calibri" panose="020F0502020204030204" pitchFamily="34" charset="0"/>
              </a:rPr>
              <a:t> </a:t>
            </a:r>
          </a:p>
          <a:p>
            <a:endParaRPr lang="en-US"/>
          </a:p>
        </p:txBody>
      </p:sp>
    </p:spTree>
    <p:extLst>
      <p:ext uri="{BB962C8B-B14F-4D97-AF65-F5344CB8AC3E}">
        <p14:creationId xmlns:p14="http://schemas.microsoft.com/office/powerpoint/2010/main" val="117950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5DB5AB-A5F7-C1C2-F58F-749419E54AAD}"/>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Project Statement</a:t>
            </a:r>
          </a:p>
        </p:txBody>
      </p:sp>
      <p:sp>
        <p:nvSpPr>
          <p:cNvPr id="3" name="Content Placeholder 2">
            <a:extLst>
              <a:ext uri="{FF2B5EF4-FFF2-40B4-BE49-F238E27FC236}">
                <a16:creationId xmlns:a16="http://schemas.microsoft.com/office/drawing/2014/main" id="{442759E6-5C0F-F08E-FC92-F0CBFAB15724}"/>
              </a:ext>
            </a:extLst>
          </p:cNvPr>
          <p:cNvSpPr>
            <a:spLocks noGrp="1"/>
          </p:cNvSpPr>
          <p:nvPr>
            <p:ph idx="1"/>
          </p:nvPr>
        </p:nvSpPr>
        <p:spPr>
          <a:xfrm>
            <a:off x="804672" y="2421683"/>
            <a:ext cx="4765949" cy="3353476"/>
          </a:xfrm>
        </p:spPr>
        <p:txBody>
          <a:bodyPr vert="horz" lIns="91440" tIns="45720" rIns="91440" bIns="45720" rtlCol="0" anchor="t">
            <a:normAutofit/>
          </a:bodyPr>
          <a:lstStyle/>
          <a:p>
            <a:r>
              <a:rPr lang="en-US" sz="1800">
                <a:solidFill>
                  <a:schemeClr val="tx2"/>
                </a:solidFill>
                <a:latin typeface="Aptos"/>
                <a:ea typeface="Lato"/>
                <a:cs typeface="Lato"/>
              </a:rPr>
              <a:t>There has been 2.02% high school</a:t>
            </a:r>
            <a:br>
              <a:rPr lang="en-US" sz="1800">
                <a:solidFill>
                  <a:schemeClr val="tx2"/>
                </a:solidFill>
                <a:latin typeface="Aptos"/>
                <a:ea typeface="Lato"/>
                <a:cs typeface="Lato"/>
              </a:rPr>
            </a:br>
            <a:r>
              <a:rPr lang="en-US" sz="1800">
                <a:solidFill>
                  <a:schemeClr val="tx2"/>
                </a:solidFill>
                <a:latin typeface="Aptos"/>
                <a:ea typeface="Lato"/>
                <a:cs typeface="Lato"/>
              </a:rPr>
              <a:t>student dropout rate in Texas between</a:t>
            </a:r>
            <a:br>
              <a:rPr lang="en-US" sz="1800">
                <a:solidFill>
                  <a:schemeClr val="tx2"/>
                </a:solidFill>
                <a:latin typeface="Aptos"/>
                <a:ea typeface="Lato"/>
                <a:cs typeface="Lato"/>
              </a:rPr>
            </a:br>
            <a:r>
              <a:rPr lang="en-US" sz="1800">
                <a:solidFill>
                  <a:schemeClr val="tx2"/>
                </a:solidFill>
                <a:latin typeface="Aptos"/>
                <a:ea typeface="Lato"/>
                <a:cs typeface="Lato"/>
              </a:rPr>
              <a:t>2018-2023, by finding factors</a:t>
            </a:r>
            <a:br>
              <a:rPr lang="en-US" sz="1800">
                <a:solidFill>
                  <a:schemeClr val="tx2"/>
                </a:solidFill>
                <a:latin typeface="Aptos"/>
                <a:ea typeface="Lato"/>
                <a:cs typeface="Lato"/>
              </a:rPr>
            </a:br>
            <a:r>
              <a:rPr lang="en-US" sz="1800">
                <a:solidFill>
                  <a:schemeClr val="tx2"/>
                </a:solidFill>
                <a:latin typeface="Aptos"/>
                <a:ea typeface="Lato"/>
                <a:cs typeface="Lato"/>
              </a:rPr>
              <a:t>contributing to the rising rates. We plan</a:t>
            </a:r>
            <a:br>
              <a:rPr lang="en-US" sz="1800">
                <a:solidFill>
                  <a:schemeClr val="tx2"/>
                </a:solidFill>
                <a:latin typeface="Aptos"/>
                <a:ea typeface="Lato"/>
                <a:cs typeface="Lato"/>
              </a:rPr>
            </a:br>
            <a:r>
              <a:rPr lang="en-US" sz="1800">
                <a:solidFill>
                  <a:schemeClr val="tx2"/>
                </a:solidFill>
                <a:latin typeface="Aptos"/>
                <a:ea typeface="Lato"/>
                <a:cs typeface="Lato"/>
              </a:rPr>
              <a:t>to reduce these rates by 1% by May 2026.</a:t>
            </a:r>
            <a:endParaRPr lang="en-US" sz="1800">
              <a:solidFill>
                <a:schemeClr val="tx2"/>
              </a:solidFill>
              <a:latin typeface="Aptos"/>
            </a:endParaRPr>
          </a:p>
          <a:p>
            <a:pPr marL="0" indent="0">
              <a:buNone/>
            </a:pPr>
            <a:endParaRPr lang="en-US" sz="1800">
              <a:solidFill>
                <a:schemeClr val="tx2"/>
              </a:solidFill>
            </a:endParaRPr>
          </a:p>
        </p:txBody>
      </p:sp>
      <p:grpSp>
        <p:nvGrpSpPr>
          <p:cNvPr id="36" name="Group 3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42" name="Freeform: Shape 41">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graph with a line and a line&#10;&#10;Description automatically generated">
            <a:extLst>
              <a:ext uri="{FF2B5EF4-FFF2-40B4-BE49-F238E27FC236}">
                <a16:creationId xmlns:a16="http://schemas.microsoft.com/office/drawing/2014/main" id="{EC52D2A2-79B2-DFB5-7798-F8005B473CA5}"/>
              </a:ext>
            </a:extLst>
          </p:cNvPr>
          <p:cNvPicPr>
            <a:picLocks noChangeAspect="1"/>
          </p:cNvPicPr>
          <p:nvPr/>
        </p:nvPicPr>
        <p:blipFill>
          <a:blip r:embed="rId3"/>
          <a:stretch>
            <a:fillRect/>
          </a:stretch>
        </p:blipFill>
        <p:spPr>
          <a:xfrm>
            <a:off x="7708392" y="2663636"/>
            <a:ext cx="4142232" cy="2454272"/>
          </a:xfrm>
          <a:prstGeom prst="rect">
            <a:avLst/>
          </a:prstGeom>
        </p:spPr>
      </p:pic>
      <p:sp>
        <p:nvSpPr>
          <p:cNvPr id="7" name="TextBox 6">
            <a:extLst>
              <a:ext uri="{FF2B5EF4-FFF2-40B4-BE49-F238E27FC236}">
                <a16:creationId xmlns:a16="http://schemas.microsoft.com/office/drawing/2014/main" id="{07A05297-53D2-611A-3080-B4E03D60AC57}"/>
              </a:ext>
            </a:extLst>
          </p:cNvPr>
          <p:cNvSpPr txBox="1"/>
          <p:nvPr/>
        </p:nvSpPr>
        <p:spPr>
          <a:xfrm>
            <a:off x="4946073" y="6192982"/>
            <a:ext cx="7245925" cy="1106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1100">
                <a:solidFill>
                  <a:srgbClr val="222222"/>
                </a:solidFill>
              </a:rPr>
              <a:t>Texas Education Agency. (n.d.). </a:t>
            </a:r>
            <a:r>
              <a:rPr lang="en-US" sz="1100" i="1">
                <a:solidFill>
                  <a:srgbClr val="222222"/>
                </a:solidFill>
              </a:rPr>
              <a:t>Completion, Graduation, and Dropout Data</a:t>
            </a:r>
            <a:r>
              <a:rPr lang="en-US" sz="1100">
                <a:solidFill>
                  <a:srgbClr val="222222"/>
                </a:solidFill>
              </a:rPr>
              <a:t>. Retrieved from Texas Education Agency: </a:t>
            </a:r>
            <a:r>
              <a:rPr lang="en-US" sz="1100" dirty="0">
                <a:hlinkClick r:id="rId4"/>
              </a:rPr>
              <a:t>https://tea.texas.gov/reports-and-data/school-performance/accountability-research/completion-graduation-and-dropout/completion-graduation-and-dropout-data</a:t>
            </a:r>
            <a:endParaRPr lang="en-US" sz="1100">
              <a:latin typeface="Aptos Display"/>
            </a:endParaRPr>
          </a:p>
          <a:p>
            <a:pPr marL="285750" indent="-285750">
              <a:lnSpc>
                <a:spcPct val="90000"/>
              </a:lnSpc>
              <a:spcBef>
                <a:spcPts val="1000"/>
              </a:spcBef>
              <a:buFont typeface="Arial"/>
              <a:buChar char="•"/>
            </a:pPr>
            <a:endParaRPr lang="en-US" sz="1100" dirty="0">
              <a:latin typeface="Aptos Display"/>
            </a:endParaRPr>
          </a:p>
          <a:p>
            <a:pPr algn="l"/>
            <a:endParaRPr lang="en-US" dirty="0"/>
          </a:p>
        </p:txBody>
      </p:sp>
    </p:spTree>
    <p:extLst>
      <p:ext uri="{BB962C8B-B14F-4D97-AF65-F5344CB8AC3E}">
        <p14:creationId xmlns:p14="http://schemas.microsoft.com/office/powerpoint/2010/main" val="311244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3F883-AC32-D492-C663-79292D51B95F}"/>
              </a:ext>
            </a:extLst>
          </p:cNvPr>
          <p:cNvSpPr>
            <a:spLocks noGrp="1"/>
          </p:cNvSpPr>
          <p:nvPr>
            <p:ph type="title"/>
          </p:nvPr>
        </p:nvSpPr>
        <p:spPr>
          <a:xfrm>
            <a:off x="6094105" y="732071"/>
            <a:ext cx="4977976" cy="1454051"/>
          </a:xfrm>
        </p:spPr>
        <p:txBody>
          <a:bodyPr>
            <a:normAutofit/>
          </a:bodyPr>
          <a:lstStyle/>
          <a:p>
            <a:r>
              <a:rPr lang="en-US" sz="4000">
                <a:solidFill>
                  <a:schemeClr val="tx2"/>
                </a:solidFill>
              </a:rPr>
              <a:t>Define</a:t>
            </a:r>
          </a:p>
        </p:txBody>
      </p:sp>
      <p:pic>
        <p:nvPicPr>
          <p:cNvPr id="19" name="Graphic 18" descr="Books">
            <a:extLst>
              <a:ext uri="{FF2B5EF4-FFF2-40B4-BE49-F238E27FC236}">
                <a16:creationId xmlns:a16="http://schemas.microsoft.com/office/drawing/2014/main" id="{C2D82C4B-EBA0-19E3-D333-FA4F09D25B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C7F0068E-4C92-63AA-2105-2BC6170964F9}"/>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1700">
                <a:solidFill>
                  <a:schemeClr val="tx2"/>
                </a:solidFill>
              </a:rPr>
              <a:t>What constitutes a dropout is </a:t>
            </a:r>
            <a:r>
              <a:rPr lang="en-US" sz="1700">
                <a:solidFill>
                  <a:schemeClr val="tx2"/>
                </a:solidFill>
                <a:ea typeface="+mn-lt"/>
                <a:cs typeface="+mn-lt"/>
              </a:rPr>
              <a:t>when a student leaves school at any level of education without a certificate to account for their schooling period and education </a:t>
            </a:r>
          </a:p>
          <a:p>
            <a:r>
              <a:rPr lang="en-US" sz="1800" b="1" u="sng">
                <a:solidFill>
                  <a:schemeClr val="tx2"/>
                </a:solidFill>
              </a:rPr>
              <a:t>The Goal</a:t>
            </a:r>
            <a:r>
              <a:rPr lang="en-US" sz="1700" u="sng">
                <a:solidFill>
                  <a:schemeClr val="tx2"/>
                </a:solidFill>
              </a:rPr>
              <a:t>: </a:t>
            </a:r>
            <a:r>
              <a:rPr lang="en-US" sz="1700">
                <a:solidFill>
                  <a:schemeClr val="tx2"/>
                </a:solidFill>
              </a:rPr>
              <a:t>is to find all the factors that play into the students' decision to leave their studies and reduce the dropout rate </a:t>
            </a:r>
          </a:p>
          <a:p>
            <a:r>
              <a:rPr lang="en-US" sz="1800" b="1" u="sng">
                <a:solidFill>
                  <a:schemeClr val="tx2"/>
                </a:solidFill>
              </a:rPr>
              <a:t>Objective</a:t>
            </a:r>
            <a:r>
              <a:rPr lang="en-US" sz="1700" u="sng">
                <a:solidFill>
                  <a:schemeClr val="tx2"/>
                </a:solidFill>
              </a:rPr>
              <a:t>:</a:t>
            </a:r>
            <a:r>
              <a:rPr lang="en-US" sz="1700">
                <a:solidFill>
                  <a:schemeClr val="tx2"/>
                </a:solidFill>
              </a:rPr>
              <a:t> </a:t>
            </a:r>
            <a:r>
              <a:rPr lang="en-US" sz="1700">
                <a:solidFill>
                  <a:schemeClr val="tx2"/>
                </a:solidFill>
                <a:latin typeface="Aptos"/>
                <a:ea typeface="Lato"/>
                <a:cs typeface="Lato"/>
              </a:rPr>
              <a:t>We want to reduce the number of high school dropouts in Texas. Reducing it by 1% would lead to more students graduating high school every school year</a:t>
            </a:r>
          </a:p>
          <a:p>
            <a:r>
              <a:rPr lang="en-US" sz="1800" b="1" u="sng">
                <a:solidFill>
                  <a:schemeClr val="tx2"/>
                </a:solidFill>
                <a:latin typeface="Aptos"/>
                <a:ea typeface="Lato"/>
                <a:cs typeface="Lato"/>
              </a:rPr>
              <a:t>Target Audience</a:t>
            </a:r>
            <a:r>
              <a:rPr lang="en-US" sz="1700">
                <a:solidFill>
                  <a:schemeClr val="tx2"/>
                </a:solidFill>
                <a:latin typeface="Aptos"/>
                <a:ea typeface="Lato"/>
                <a:cs typeface="Lato"/>
              </a:rPr>
              <a:t>: Students, teachers, parents, low-income families </a:t>
            </a:r>
          </a:p>
        </p:txBody>
      </p:sp>
      <p:grpSp>
        <p:nvGrpSpPr>
          <p:cNvPr id="26" name="Group 2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7" name="Freeform: Shape 2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A5269962-5751-7B1D-7E34-0C7255E1A2B5}"/>
              </a:ext>
            </a:extLst>
          </p:cNvPr>
          <p:cNvSpPr txBox="1"/>
          <p:nvPr/>
        </p:nvSpPr>
        <p:spPr>
          <a:xfrm>
            <a:off x="5417127" y="6276108"/>
            <a:ext cx="6774872"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Aptos Display"/>
              </a:rPr>
              <a:t>Freeman, J., &amp; Simonsen, B. (2015). Examining the Impact of Policy and Practice Interventions on High School Dropout and School Completion Rates: A Systematic Review of the Literature. Review of Educational Research, 85(2), 205-248. </a:t>
            </a:r>
            <a:r>
              <a:rPr lang="en-US" sz="1100" dirty="0">
                <a:latin typeface="Aptos Display"/>
                <a:hlinkClick r:id="rId5"/>
              </a:rPr>
              <a:t>https://doi.org/10.3102/0034654314554431</a:t>
            </a:r>
            <a:r>
              <a:rPr lang="en-US" sz="1100" dirty="0">
                <a:latin typeface="Aptos Display"/>
              </a:rPr>
              <a:t> </a:t>
            </a:r>
            <a:endParaRPr lang="en-US" dirty="0"/>
          </a:p>
        </p:txBody>
      </p:sp>
    </p:spTree>
    <p:extLst>
      <p:ext uri="{BB962C8B-B14F-4D97-AF65-F5344CB8AC3E}">
        <p14:creationId xmlns:p14="http://schemas.microsoft.com/office/powerpoint/2010/main" val="29135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0588B-6CD2-3779-6180-9ADD04D00803}"/>
              </a:ext>
            </a:extLst>
          </p:cNvPr>
          <p:cNvSpPr>
            <a:spLocks noGrp="1"/>
          </p:cNvSpPr>
          <p:nvPr>
            <p:ph type="title"/>
          </p:nvPr>
        </p:nvSpPr>
        <p:spPr>
          <a:xfrm>
            <a:off x="661797" y="476383"/>
            <a:ext cx="4977976" cy="1454051"/>
          </a:xfrm>
        </p:spPr>
        <p:txBody>
          <a:bodyPr>
            <a:normAutofit/>
          </a:bodyPr>
          <a:lstStyle/>
          <a:p>
            <a:r>
              <a:rPr lang="en-US" sz="3600">
                <a:solidFill>
                  <a:schemeClr val="tx2"/>
                </a:solidFill>
              </a:rPr>
              <a:t>Justification</a:t>
            </a:r>
          </a:p>
        </p:txBody>
      </p:sp>
      <p:sp>
        <p:nvSpPr>
          <p:cNvPr id="3" name="Content Placeholder 2">
            <a:extLst>
              <a:ext uri="{FF2B5EF4-FFF2-40B4-BE49-F238E27FC236}">
                <a16:creationId xmlns:a16="http://schemas.microsoft.com/office/drawing/2014/main" id="{BB9A0F89-C205-F1FA-904C-512A1F22B058}"/>
              </a:ext>
            </a:extLst>
          </p:cNvPr>
          <p:cNvSpPr>
            <a:spLocks noGrp="1"/>
          </p:cNvSpPr>
          <p:nvPr>
            <p:ph idx="1"/>
          </p:nvPr>
        </p:nvSpPr>
        <p:spPr>
          <a:xfrm>
            <a:off x="559743" y="1836575"/>
            <a:ext cx="5263328" cy="3217468"/>
          </a:xfrm>
        </p:spPr>
        <p:txBody>
          <a:bodyPr vert="horz" lIns="91440" tIns="45720" rIns="91440" bIns="45720" rtlCol="0" anchor="ctr">
            <a:normAutofit/>
          </a:bodyPr>
          <a:lstStyle/>
          <a:p>
            <a:r>
              <a:rPr lang="en-US" sz="1800">
                <a:solidFill>
                  <a:schemeClr val="tx2"/>
                </a:solidFill>
                <a:ea typeface="+mn-lt"/>
                <a:cs typeface="+mn-lt"/>
              </a:rPr>
              <a:t>Having a high school diploma comes with many benefits that you don’t sit and think about as a teenager. A diploma is standard requirement for most employers when looking for a job having diploma  It has also been determined that people with a diploma make an average of $10,000 more annually than those without. This also reduces the unemployment rate from 5.4% to about 3.7%.</a:t>
            </a:r>
          </a:p>
          <a:p>
            <a:pPr marL="0" indent="0">
              <a:buNone/>
            </a:pPr>
            <a:br>
              <a:rPr lang="en-US" sz="1800">
                <a:solidFill>
                  <a:schemeClr val="tx2"/>
                </a:solidFill>
              </a:rPr>
            </a:br>
            <a:br>
              <a:rPr lang="en-US" sz="1800">
                <a:solidFill>
                  <a:schemeClr val="tx2"/>
                </a:solidFill>
              </a:rPr>
            </a:br>
            <a:endParaRPr lang="en-US" sz="1800">
              <a:solidFill>
                <a:schemeClr val="tx2"/>
              </a:solidFill>
            </a:endParaRPr>
          </a:p>
        </p:txBody>
      </p:sp>
      <p:grpSp>
        <p:nvGrpSpPr>
          <p:cNvPr id="13" name="Group 1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4" name="Freeform: Shape 1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Infographic titled 'Does education make a difference?' showing unemployment rates and median earnings by education level.   Average unemployment rate: 3%   Average median earnings: $54,720   Unemployment rates: Less than a high school diploma: 5.6% High School diploma: 3.9% Associate degree: 2.7% Bachelor degree: 2.2%  Master's degree: 2% Median earnings: Less than a high school diploma: $35,500 High school diploma: $41,800 Associate degree: $49,500 Bachelor degree: $66,600  Master's degree or higher: $80,200  *Data from the National Center for Education Statistics and US Bureau of Labor Statistics.">
            <a:extLst>
              <a:ext uri="{FF2B5EF4-FFF2-40B4-BE49-F238E27FC236}">
                <a16:creationId xmlns:a16="http://schemas.microsoft.com/office/drawing/2014/main" id="{AB38402C-3CFA-EEA1-EDF1-8D2112362AC9}"/>
              </a:ext>
            </a:extLst>
          </p:cNvPr>
          <p:cNvPicPr>
            <a:picLocks noChangeAspect="1"/>
          </p:cNvPicPr>
          <p:nvPr/>
        </p:nvPicPr>
        <p:blipFill>
          <a:blip r:embed="rId2"/>
          <a:stretch>
            <a:fillRect/>
          </a:stretch>
        </p:blipFill>
        <p:spPr>
          <a:xfrm>
            <a:off x="8160752" y="1350142"/>
            <a:ext cx="3501147" cy="4116682"/>
          </a:xfrm>
          <a:prstGeom prst="rect">
            <a:avLst/>
          </a:prstGeom>
        </p:spPr>
      </p:pic>
      <p:sp>
        <p:nvSpPr>
          <p:cNvPr id="5" name="TextBox 4">
            <a:extLst>
              <a:ext uri="{FF2B5EF4-FFF2-40B4-BE49-F238E27FC236}">
                <a16:creationId xmlns:a16="http://schemas.microsoft.com/office/drawing/2014/main" id="{0E9F0DB7-A63A-187E-AF62-90991C00BA84}"/>
              </a:ext>
            </a:extLst>
          </p:cNvPr>
          <p:cNvSpPr txBox="1"/>
          <p:nvPr/>
        </p:nvSpPr>
        <p:spPr>
          <a:xfrm>
            <a:off x="333374" y="5742214"/>
            <a:ext cx="743630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Ref: </a:t>
            </a:r>
            <a:r>
              <a:rPr lang="en-US" sz="1400">
                <a:ea typeface="+mn-lt"/>
                <a:cs typeface="+mn-lt"/>
              </a:rPr>
              <a:t>Foster, P. (2022, September 27). </a:t>
            </a:r>
            <a:r>
              <a:rPr lang="en-US" sz="1400" i="1">
                <a:ea typeface="+mn-lt"/>
                <a:cs typeface="+mn-lt"/>
              </a:rPr>
              <a:t>6 Advantages of Having A High School Diploma | Penn Foster</a:t>
            </a:r>
            <a:r>
              <a:rPr lang="en-US" sz="1400">
                <a:ea typeface="+mn-lt"/>
                <a:cs typeface="+mn-lt"/>
              </a:rPr>
              <a:t>. </a:t>
            </a:r>
            <a:r>
              <a:rPr lang="en-US" sz="1400">
                <a:ea typeface="+mn-lt"/>
                <a:cs typeface="+mn-lt"/>
                <a:hlinkClick r:id="rId3"/>
              </a:rPr>
              <a:t>Www.pennfoster.edu</a:t>
            </a:r>
            <a:r>
              <a:rPr lang="en-US" sz="1400">
                <a:ea typeface="+mn-lt"/>
                <a:cs typeface="+mn-lt"/>
              </a:rPr>
              <a:t>. </a:t>
            </a:r>
            <a:r>
              <a:rPr lang="en-US" sz="1400">
                <a:ea typeface="+mn-lt"/>
                <a:cs typeface="+mn-lt"/>
                <a:hlinkClick r:id="rId4"/>
              </a:rPr>
              <a:t>https://www.pennfoster.edu/blog/advantages-of-having-a-high-school-diploma</a:t>
            </a:r>
            <a:endParaRPr lang="en-US" sz="1400">
              <a:ea typeface="+mn-lt"/>
              <a:cs typeface="+mn-lt"/>
            </a:endParaRPr>
          </a:p>
          <a:p>
            <a:endParaRPr lang="en-US"/>
          </a:p>
        </p:txBody>
      </p:sp>
    </p:spTree>
    <p:extLst>
      <p:ext uri="{BB962C8B-B14F-4D97-AF65-F5344CB8AC3E}">
        <p14:creationId xmlns:p14="http://schemas.microsoft.com/office/powerpoint/2010/main" val="3780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EDBF8069-6391-5F14-ACD4-2E5E4919C20C}"/>
              </a:ext>
            </a:extLst>
          </p:cNvPr>
          <p:cNvSpPr>
            <a:spLocks noGrp="1"/>
          </p:cNvSpPr>
          <p:nvPr>
            <p:ph type="title"/>
          </p:nvPr>
        </p:nvSpPr>
        <p:spPr>
          <a:xfrm>
            <a:off x="838200" y="556995"/>
            <a:ext cx="10515600" cy="1133693"/>
          </a:xfrm>
        </p:spPr>
        <p:txBody>
          <a:bodyPr>
            <a:normAutofit/>
          </a:bodyPr>
          <a:lstStyle/>
          <a:p>
            <a:r>
              <a:rPr lang="en-US" sz="5200"/>
              <a:t>Possible deficiencies or shortcomings</a:t>
            </a:r>
          </a:p>
        </p:txBody>
      </p:sp>
      <p:graphicFrame>
        <p:nvGraphicFramePr>
          <p:cNvPr id="31" name="TextBox 5">
            <a:extLst>
              <a:ext uri="{FF2B5EF4-FFF2-40B4-BE49-F238E27FC236}">
                <a16:creationId xmlns:a16="http://schemas.microsoft.com/office/drawing/2014/main" id="{3B6E84CB-5A63-57D2-3DF9-C0BE6A8ABD90}"/>
              </a:ext>
            </a:extLst>
          </p:cNvPr>
          <p:cNvGraphicFramePr/>
          <p:nvPr>
            <p:extLst>
              <p:ext uri="{D42A27DB-BD31-4B8C-83A1-F6EECF244321}">
                <p14:modId xmlns:p14="http://schemas.microsoft.com/office/powerpoint/2010/main" val="2329545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27900A0C-F03E-8305-E1EF-F5327C738C52}"/>
              </a:ext>
            </a:extLst>
          </p:cNvPr>
          <p:cNvSpPr txBox="1"/>
          <p:nvPr/>
        </p:nvSpPr>
        <p:spPr>
          <a:xfrm>
            <a:off x="4530436" y="6373091"/>
            <a:ext cx="6844145"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222222"/>
                </a:solidFill>
                <a:latin typeface="Aptos Display"/>
              </a:rPr>
              <a:t>Stanard, R. P. (2003). High school graduation rates in the United States: Implications for the counseling profession. </a:t>
            </a:r>
            <a:r>
              <a:rPr lang="en-US" sz="1100" i="1" dirty="0">
                <a:solidFill>
                  <a:srgbClr val="222222"/>
                </a:solidFill>
                <a:latin typeface="Aptos Display"/>
              </a:rPr>
              <a:t>Journal of Counseling &amp; Development</a:t>
            </a:r>
            <a:r>
              <a:rPr lang="en-US" sz="1100" dirty="0">
                <a:solidFill>
                  <a:srgbClr val="222222"/>
                </a:solidFill>
                <a:latin typeface="Aptos Display"/>
              </a:rPr>
              <a:t>, </a:t>
            </a:r>
            <a:r>
              <a:rPr lang="en-US" sz="1100" i="1" dirty="0">
                <a:solidFill>
                  <a:srgbClr val="222222"/>
                </a:solidFill>
                <a:latin typeface="Aptos Display"/>
              </a:rPr>
              <a:t>81</a:t>
            </a:r>
            <a:r>
              <a:rPr lang="en-US" sz="1100" dirty="0">
                <a:solidFill>
                  <a:srgbClr val="222222"/>
                </a:solidFill>
                <a:latin typeface="Aptos Display"/>
              </a:rPr>
              <a:t>(2), 217-221. </a:t>
            </a:r>
            <a:r>
              <a:rPr lang="en-US" sz="1100" dirty="0">
                <a:latin typeface="Aptos Display"/>
                <a:hlinkClick r:id="rId7"/>
              </a:rPr>
              <a:t>https://onlinelibrary.wiley.com/doi/abs/10.1002/j.1556-6678.2003.tb00245.x</a:t>
            </a:r>
            <a:r>
              <a:rPr lang="en-US" sz="1100" dirty="0">
                <a:solidFill>
                  <a:srgbClr val="222222"/>
                </a:solidFill>
                <a:latin typeface="Aptos Display"/>
              </a:rPr>
              <a:t> </a:t>
            </a:r>
            <a:endParaRPr lang="en-US" dirty="0"/>
          </a:p>
        </p:txBody>
      </p:sp>
    </p:spTree>
    <p:extLst>
      <p:ext uri="{BB962C8B-B14F-4D97-AF65-F5344CB8AC3E}">
        <p14:creationId xmlns:p14="http://schemas.microsoft.com/office/powerpoint/2010/main" val="143298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19FE0-B316-41CF-F7AE-31F5CC538F46}"/>
              </a:ext>
            </a:extLst>
          </p:cNvPr>
          <p:cNvSpPr>
            <a:spLocks noGrp="1"/>
          </p:cNvSpPr>
          <p:nvPr>
            <p:ph type="title"/>
          </p:nvPr>
        </p:nvSpPr>
        <p:spPr>
          <a:xfrm>
            <a:off x="1083618" y="372371"/>
            <a:ext cx="10640754" cy="775845"/>
          </a:xfrm>
        </p:spPr>
        <p:txBody>
          <a:bodyPr vert="horz" lIns="91440" tIns="45720" rIns="91440" bIns="45720" rtlCol="0" anchor="ctr">
            <a:normAutofit/>
          </a:bodyPr>
          <a:lstStyle/>
          <a:p>
            <a:r>
              <a:rPr lang="en-US" sz="4000">
                <a:solidFill>
                  <a:schemeClr val="tx2"/>
                </a:solidFill>
              </a:rPr>
              <a:t>Measure: Process Map</a:t>
            </a:r>
            <a:endParaRPr lang="en-US" sz="4000" kern="1200">
              <a:solidFill>
                <a:schemeClr val="tx2"/>
              </a:solidFill>
              <a:latin typeface="+mj-lt"/>
            </a:endParaRPr>
          </a:p>
        </p:txBody>
      </p:sp>
      <p:grpSp>
        <p:nvGrpSpPr>
          <p:cNvPr id="13" name="Group 12">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3" y="170310"/>
            <a:ext cx="2514948" cy="2174333"/>
            <a:chOff x="-305" y="-4155"/>
            <a:chExt cx="2514948" cy="2174333"/>
          </a:xfrm>
        </p:grpSpPr>
        <p:sp>
          <p:nvSpPr>
            <p:cNvPr id="14" name="Freeform: Shape 13">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408752F9-BFF0-935F-6196-705B2254E686}"/>
              </a:ext>
            </a:extLst>
          </p:cNvPr>
          <p:cNvPicPr>
            <a:picLocks noChangeAspect="1"/>
          </p:cNvPicPr>
          <p:nvPr/>
        </p:nvPicPr>
        <p:blipFill>
          <a:blip r:embed="rId2"/>
          <a:stretch>
            <a:fillRect/>
          </a:stretch>
        </p:blipFill>
        <p:spPr>
          <a:xfrm>
            <a:off x="1082172" y="1959326"/>
            <a:ext cx="8852906" cy="3585427"/>
          </a:xfrm>
          <a:prstGeom prst="rect">
            <a:avLst/>
          </a:prstGeom>
        </p:spPr>
      </p:pic>
      <p:grpSp>
        <p:nvGrpSpPr>
          <p:cNvPr id="19" name="Group 18">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5" y="4560732"/>
            <a:ext cx="3061444" cy="2297267"/>
            <a:chOff x="-305" y="-1"/>
            <a:chExt cx="3832880" cy="2876136"/>
          </a:xfrm>
        </p:grpSpPr>
        <p:sp>
          <p:nvSpPr>
            <p:cNvPr id="20" name="Freeform: Shape 19">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AAA23F44-445A-62FD-77D9-CB853D97BAEA}"/>
              </a:ext>
            </a:extLst>
          </p:cNvPr>
          <p:cNvSpPr txBox="1"/>
          <p:nvPr/>
        </p:nvSpPr>
        <p:spPr>
          <a:xfrm>
            <a:off x="4211782" y="6386945"/>
            <a:ext cx="774469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222222"/>
                </a:solidFill>
              </a:rPr>
              <a:t>Texas Education Agency. (n.d.). </a:t>
            </a:r>
            <a:r>
              <a:rPr lang="en-US" sz="1100" i="1" dirty="0">
                <a:solidFill>
                  <a:srgbClr val="222222"/>
                </a:solidFill>
              </a:rPr>
              <a:t>Completion, Graduation, and Dropout Data</a:t>
            </a:r>
            <a:r>
              <a:rPr lang="en-US" sz="1100" dirty="0">
                <a:solidFill>
                  <a:srgbClr val="222222"/>
                </a:solidFill>
              </a:rPr>
              <a:t>. Retrieved from Texas Education Agency: </a:t>
            </a:r>
            <a:r>
              <a:rPr lang="en-US" sz="1100" dirty="0">
                <a:hlinkClick r:id="rId3"/>
              </a:rPr>
              <a:t>https://tea.texas.gov/reports-and-data/school-performance/accountability-research/completion-graduation-and-dropout/completion-graduation-and-dropout-data</a:t>
            </a:r>
            <a:endParaRPr lang="en-US"/>
          </a:p>
        </p:txBody>
      </p:sp>
    </p:spTree>
    <p:extLst>
      <p:ext uri="{BB962C8B-B14F-4D97-AF65-F5344CB8AC3E}">
        <p14:creationId xmlns:p14="http://schemas.microsoft.com/office/powerpoint/2010/main" val="1251306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5</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Texas High School Dropouts </vt:lpstr>
      <vt:lpstr>Agenda</vt:lpstr>
      <vt:lpstr>Team Members and Roles</vt:lpstr>
      <vt:lpstr>Project Background</vt:lpstr>
      <vt:lpstr>Project Statement</vt:lpstr>
      <vt:lpstr>Define</vt:lpstr>
      <vt:lpstr>Justification</vt:lpstr>
      <vt:lpstr>Possible deficiencies or shortcomings</vt:lpstr>
      <vt:lpstr>Measure: Process Map</vt:lpstr>
      <vt:lpstr>Raw Data</vt:lpstr>
      <vt:lpstr>Data Collection Plan </vt:lpstr>
      <vt:lpstr>Root Cause Analysis </vt:lpstr>
      <vt:lpstr>Improve: Planning</vt:lpstr>
      <vt:lpstr>Improve: Overall Graphical Representation</vt:lpstr>
      <vt:lpstr>Improve: Budget For Harris County</vt:lpstr>
      <vt:lpstr>What experts are saying </vt:lpstr>
      <vt:lpstr>Time Frame</vt:lpstr>
      <vt:lpstr>Control: SOPs</vt:lpstr>
      <vt:lpstr>Control: Sustaining Change </vt:lpstr>
      <vt:lpstr>Tools for Data Analysis</vt:lpstr>
      <vt:lpstr>Work Breakdown Schedule</vt:lpstr>
      <vt:lpstr>Conclusion</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50</cp:revision>
  <dcterms:created xsi:type="dcterms:W3CDTF">2024-11-07T14:45:33Z</dcterms:created>
  <dcterms:modified xsi:type="dcterms:W3CDTF">2024-12-04T21:40:33Z</dcterms:modified>
</cp:coreProperties>
</file>