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8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592">
          <p15:clr>
            <a:srgbClr val="A4A3A4"/>
          </p15:clr>
        </p15:guide>
        <p15:guide id="3" orient="horz" pos="3936">
          <p15:clr>
            <a:srgbClr val="A4A3A4"/>
          </p15:clr>
        </p15:guide>
        <p15:guide id="4" orient="horz" pos="864">
          <p15:clr>
            <a:srgbClr val="A4A3A4"/>
          </p15:clr>
        </p15:guide>
        <p15:guide id="5" pos="4080">
          <p15:clr>
            <a:srgbClr val="A4A3A4"/>
          </p15:clr>
        </p15:guide>
        <p15:guide id="6" pos="144">
          <p15:clr>
            <a:srgbClr val="A4A3A4"/>
          </p15:clr>
        </p15:guide>
        <p15:guide id="7" pos="1152">
          <p15:clr>
            <a:srgbClr val="A4A3A4"/>
          </p15:clr>
        </p15:guide>
        <p15:guide id="8" pos="4176">
          <p15:clr>
            <a:srgbClr val="A4A3A4"/>
          </p15:clr>
        </p15:guide>
        <p15:guide id="9"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15" autoAdjust="0"/>
  </p:normalViewPr>
  <p:slideViewPr>
    <p:cSldViewPr>
      <p:cViewPr varScale="1">
        <p:scale>
          <a:sx n="70" d="100"/>
          <a:sy n="70" d="100"/>
        </p:scale>
        <p:origin x="-1422" y="-102"/>
      </p:cViewPr>
      <p:guideLst>
        <p:guide orient="horz" pos="2160"/>
        <p:guide orient="horz" pos="2592"/>
        <p:guide orient="horz" pos="3936"/>
        <p:guide orient="horz" pos="864"/>
        <p:guide pos="4080"/>
        <p:guide pos="144"/>
        <p:guide pos="1152"/>
        <p:guide pos="4176"/>
        <p:guide pos="1248"/>
      </p:guideLst>
    </p:cSldViewPr>
  </p:slideViewPr>
  <p:notesTextViewPr>
    <p:cViewPr>
      <p:scale>
        <a:sx n="200" d="100"/>
        <a:sy n="2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A58C3-DC25-483A-B5FA-BAF2311983D4}" type="datetimeFigureOut">
              <a:rPr lang="en-US" smtClean="0"/>
              <a:pPr/>
              <a:t>11/20/2017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B201C-1E25-49CF-853A-0B2485210770}" type="slidenum">
              <a:rPr lang="en-US" smtClean="0"/>
              <a:pPr/>
              <a:t>‹#›</a:t>
            </a:fld>
            <a:endParaRPr lang="en-US" dirty="0"/>
          </a:p>
        </p:txBody>
      </p:sp>
    </p:spTree>
    <p:extLst>
      <p:ext uri="{BB962C8B-B14F-4D97-AF65-F5344CB8AC3E}">
        <p14:creationId xmlns:p14="http://schemas.microsoft.com/office/powerpoint/2010/main" xmlns="" val="223285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with Black Signature">
    <p:bg>
      <p:bgPr>
        <a:solidFill>
          <a:srgbClr val="00BBE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1700808"/>
            <a:ext cx="3105100" cy="2302064"/>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p:nvGrpSpPr>
        <p:grpSpPr>
          <a:xfrm>
            <a:off x="5723324" y="1335311"/>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5701703" y="1523009"/>
              <a:ext cx="3074395" cy="251999"/>
            </a:xfrm>
            <a:prstGeom prst="rect">
              <a:avLst/>
            </a:prstGeom>
          </p:spPr>
        </p:pic>
      </p:grpSp>
      <p:grpSp>
        <p:nvGrpSpPr>
          <p:cNvPr id="7" name="Group 6"/>
          <p:cNvGrpSpPr/>
          <p:nvPr/>
        </p:nvGrpSpPr>
        <p:grpSpPr>
          <a:xfrm>
            <a:off x="457200" y="415484"/>
            <a:ext cx="2183716" cy="635721"/>
            <a:chOff x="459321" y="5788818"/>
            <a:chExt cx="2183716" cy="635721"/>
          </a:xfrm>
        </p:grpSpPr>
        <p:pic>
          <p:nvPicPr>
            <p:cNvPr id="8" name="Picture 7"/>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1" name="Picture 10"/>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6195074" y="908813"/>
            <a:ext cx="2538000" cy="177271"/>
          </a:xfrm>
          <a:prstGeom prst="rect">
            <a:avLst/>
          </a:prstGeom>
        </p:spPr>
      </p:pic>
      <p:cxnSp>
        <p:nvCxnSpPr>
          <p:cNvPr id="12" name="Straight Connector 11"/>
          <p:cNvCxnSpPr/>
          <p:nvPr/>
        </p:nvCxnSpPr>
        <p:spPr>
          <a:xfrm>
            <a:off x="457200" y="1159234"/>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450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2-Content">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4763"/>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2013 Accenture  All rights reserved.</a:t>
            </a:r>
          </a:p>
        </p:txBody>
      </p:sp>
      <p:cxnSp>
        <p:nvCxnSpPr>
          <p:cNvPr id="11" name="Straight Connector 10"/>
          <p:cNvCxnSpPr/>
          <p:nvPr/>
        </p:nvCxnSpPr>
        <p:spPr>
          <a:xfrm>
            <a:off x="457994" y="1162050"/>
            <a:ext cx="8686006" cy="0"/>
          </a:xfrm>
          <a:prstGeom prst="line">
            <a:avLst/>
          </a:prstGeom>
          <a:ln w="12700">
            <a:solidFill>
              <a:srgbClr val="FF33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xmlns="" val="31620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2-content Paragraphs">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4763"/>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3366"/>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3366"/>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2013 Accenture  All rights reserved.</a:t>
            </a:r>
          </a:p>
        </p:txBody>
      </p:sp>
      <p:cxnSp>
        <p:nvCxnSpPr>
          <p:cNvPr id="11" name="Straight Connector 10"/>
          <p:cNvCxnSpPr/>
          <p:nvPr/>
        </p:nvCxnSpPr>
        <p:spPr>
          <a:xfrm>
            <a:off x="457994" y="1162050"/>
            <a:ext cx="8686006" cy="0"/>
          </a:xfrm>
          <a:prstGeom prst="line">
            <a:avLst/>
          </a:prstGeom>
          <a:ln w="12700">
            <a:solidFill>
              <a:srgbClr val="FF33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xmlns="" val="350323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4763"/>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2013 Accenture  All rights reserved.</a:t>
            </a:r>
          </a:p>
        </p:txBody>
      </p:sp>
      <p:cxnSp>
        <p:nvCxnSpPr>
          <p:cNvPr id="7" name="Straight Connector 6"/>
          <p:cNvCxnSpPr/>
          <p:nvPr/>
        </p:nvCxnSpPr>
        <p:spPr>
          <a:xfrm>
            <a:off x="457994" y="1162050"/>
            <a:ext cx="8686006" cy="0"/>
          </a:xfrm>
          <a:prstGeom prst="line">
            <a:avLst/>
          </a:prstGeom>
          <a:ln w="12700">
            <a:solidFill>
              <a:srgbClr val="FF33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xmlns="" val="1954005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4763"/>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2013 Accenture  All rights reserved.</a:t>
            </a:r>
          </a:p>
        </p:txBody>
      </p:sp>
      <p:sp>
        <p:nvSpPr>
          <p:cNvPr id="3" name="TextBox 2"/>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xmlns="" val="3179293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16ADC50-D203-4FEA-8CFC-6E422E84A5A0}" type="datetimeFigureOut">
              <a:rPr lang="en-US" smtClean="0"/>
              <a:pPr/>
              <a:t>11/20/2017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B9B8595-3C5D-4D96-8AB2-265869848162}" type="slidenum">
              <a:rPr lang="en-US" smtClean="0"/>
              <a:pPr/>
              <a:t>‹#›</a:t>
            </a:fld>
            <a:endParaRPr lang="en-US" dirty="0"/>
          </a:p>
        </p:txBody>
      </p:sp>
    </p:spTree>
    <p:extLst>
      <p:ext uri="{BB962C8B-B14F-4D97-AF65-F5344CB8AC3E}">
        <p14:creationId xmlns:p14="http://schemas.microsoft.com/office/powerpoint/2010/main" xmlns="" val="2183978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General pages">
    <p:spTree>
      <p:nvGrpSpPr>
        <p:cNvPr id="1" name=""/>
        <p:cNvGrpSpPr/>
        <p:nvPr/>
      </p:nvGrpSpPr>
      <p:grpSpPr>
        <a:xfrm>
          <a:off x="0" y="0"/>
          <a:ext cx="0" cy="0"/>
          <a:chOff x="0" y="0"/>
          <a:chExt cx="0" cy="0"/>
        </a:xfrm>
      </p:grpSpPr>
      <p:cxnSp>
        <p:nvCxnSpPr>
          <p:cNvPr id="7" name="Straight Connector 6"/>
          <p:cNvCxnSpPr/>
          <p:nvPr userDrawn="1"/>
        </p:nvCxnSpPr>
        <p:spPr>
          <a:xfrm>
            <a:off x="257175" y="860832"/>
            <a:ext cx="888682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257175" y="111302"/>
            <a:ext cx="8629650" cy="620219"/>
          </a:xfrm>
          <a:prstGeom prst="rect">
            <a:avLst/>
          </a:prstGeom>
        </p:spPr>
        <p:txBody>
          <a:bodyPr lIns="0" anchor="b">
            <a:noAutofit/>
          </a:bodyPr>
          <a:lstStyle/>
          <a:p>
            <a:r>
              <a:rPr lang="en-US" dirty="0"/>
              <a:t>Master Title Slide Headline</a:t>
            </a:r>
            <a:endParaRPr lang="en-CA" dirty="0"/>
          </a:p>
        </p:txBody>
      </p:sp>
    </p:spTree>
    <p:extLst>
      <p:ext uri="{BB962C8B-B14F-4D97-AF65-F5344CB8AC3E}">
        <p14:creationId xmlns:p14="http://schemas.microsoft.com/office/powerpoint/2010/main" xmlns="" val="3872182890"/>
      </p:ext>
    </p:extLst>
  </p:cSld>
  <p:clrMapOvr>
    <a:masterClrMapping/>
  </p:clrMapOvr>
  <p:extLst>
    <p:ext uri="{DCECCB84-F9BA-43D5-87BE-67443E8EF086}">
      <p15:sldGuideLst xmlns:p15="http://schemas.microsoft.com/office/powerpoint/2012/main" xmlns="">
        <p15:guide id="1" pos="216">
          <p15:clr>
            <a:srgbClr val="FBAE40"/>
          </p15:clr>
        </p15:guide>
        <p15:guide id="2" pos="74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tle Slide with Black Signature">
    <p:bg>
      <p:bgPr>
        <a:solidFill>
          <a:srgbClr val="00BBE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1700808"/>
            <a:ext cx="3105100" cy="2302064"/>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p:nvGrpSpPr>
        <p:grpSpPr>
          <a:xfrm>
            <a:off x="5723324" y="1335311"/>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5701703" y="1523009"/>
              <a:ext cx="3074395" cy="251999"/>
            </a:xfrm>
            <a:prstGeom prst="rect">
              <a:avLst/>
            </a:prstGeom>
          </p:spPr>
        </p:pic>
      </p:grpSp>
      <p:grpSp>
        <p:nvGrpSpPr>
          <p:cNvPr id="7" name="Group 6"/>
          <p:cNvGrpSpPr/>
          <p:nvPr/>
        </p:nvGrpSpPr>
        <p:grpSpPr>
          <a:xfrm>
            <a:off x="457200" y="415484"/>
            <a:ext cx="2183716" cy="635721"/>
            <a:chOff x="459321" y="5788818"/>
            <a:chExt cx="2183716" cy="635721"/>
          </a:xfrm>
        </p:grpSpPr>
        <p:pic>
          <p:nvPicPr>
            <p:cNvPr id="8" name="Picture 7"/>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1" name="Picture 10"/>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6195074" y="908813"/>
            <a:ext cx="2538000" cy="177271"/>
          </a:xfrm>
          <a:prstGeom prst="rect">
            <a:avLst/>
          </a:prstGeom>
        </p:spPr>
      </p:pic>
      <p:cxnSp>
        <p:nvCxnSpPr>
          <p:cNvPr id="12" name="Straight Connector 11"/>
          <p:cNvCxnSpPr/>
          <p:nvPr/>
        </p:nvCxnSpPr>
        <p:spPr>
          <a:xfrm>
            <a:off x="457200" y="1159234"/>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433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with Black Signature">
    <p:bg>
      <p:bgPr>
        <a:solidFill>
          <a:srgbClr val="00BBE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1700808"/>
            <a:ext cx="3105100" cy="2302064"/>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p:nvGrpSpPr>
        <p:grpSpPr>
          <a:xfrm>
            <a:off x="5723324" y="1335311"/>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5701703" y="1523009"/>
              <a:ext cx="3074395" cy="251999"/>
            </a:xfrm>
            <a:prstGeom prst="rect">
              <a:avLst/>
            </a:prstGeom>
          </p:spPr>
        </p:pic>
      </p:grpSp>
      <p:grpSp>
        <p:nvGrpSpPr>
          <p:cNvPr id="7" name="Group 6"/>
          <p:cNvGrpSpPr/>
          <p:nvPr/>
        </p:nvGrpSpPr>
        <p:grpSpPr>
          <a:xfrm>
            <a:off x="457200" y="415484"/>
            <a:ext cx="2183716" cy="635721"/>
            <a:chOff x="459321" y="5788818"/>
            <a:chExt cx="2183716" cy="635721"/>
          </a:xfrm>
        </p:grpSpPr>
        <p:pic>
          <p:nvPicPr>
            <p:cNvPr id="8" name="Picture 7"/>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1" name="Picture 10"/>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6195074" y="908813"/>
            <a:ext cx="2538000" cy="177271"/>
          </a:xfrm>
          <a:prstGeom prst="rect">
            <a:avLst/>
          </a:prstGeom>
        </p:spPr>
      </p:pic>
      <p:cxnSp>
        <p:nvCxnSpPr>
          <p:cNvPr id="12" name="Straight Connector 11"/>
          <p:cNvCxnSpPr/>
          <p:nvPr/>
        </p:nvCxnSpPr>
        <p:spPr>
          <a:xfrm>
            <a:off x="457200" y="1159234"/>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7372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Black Signature">
    <p:bg>
      <p:bgPr>
        <a:solidFill>
          <a:srgbClr val="00BBE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1700808"/>
            <a:ext cx="3105100" cy="2302064"/>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p:nvGrpSpPr>
        <p:grpSpPr>
          <a:xfrm>
            <a:off x="5723324" y="1335311"/>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5701703" y="1523009"/>
              <a:ext cx="3074395" cy="251999"/>
            </a:xfrm>
            <a:prstGeom prst="rect">
              <a:avLst/>
            </a:prstGeom>
          </p:spPr>
        </p:pic>
      </p:grpSp>
      <p:grpSp>
        <p:nvGrpSpPr>
          <p:cNvPr id="7" name="Group 6"/>
          <p:cNvGrpSpPr/>
          <p:nvPr/>
        </p:nvGrpSpPr>
        <p:grpSpPr>
          <a:xfrm>
            <a:off x="457200" y="415484"/>
            <a:ext cx="2183716" cy="635721"/>
            <a:chOff x="459321" y="5788818"/>
            <a:chExt cx="2183716" cy="635721"/>
          </a:xfrm>
        </p:grpSpPr>
        <p:pic>
          <p:nvPicPr>
            <p:cNvPr id="8" name="Picture 7"/>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1" name="Picture 10"/>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6195074" y="908813"/>
            <a:ext cx="2538000" cy="177271"/>
          </a:xfrm>
          <a:prstGeom prst="rect">
            <a:avLst/>
          </a:prstGeom>
        </p:spPr>
      </p:pic>
      <p:cxnSp>
        <p:nvCxnSpPr>
          <p:cNvPr id="12" name="Straight Connector 11"/>
          <p:cNvCxnSpPr/>
          <p:nvPr/>
        </p:nvCxnSpPr>
        <p:spPr>
          <a:xfrm>
            <a:off x="457200" y="1159234"/>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9537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
    <p:bg>
      <p:bgPr>
        <a:solidFill>
          <a:srgbClr val="FF3366"/>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xmlns="" val="230994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with White Signature">
    <p:bg>
      <p:bgPr>
        <a:solidFill>
          <a:srgbClr val="A0CCBF"/>
        </a:solidFill>
        <a:effectLst/>
      </p:bgPr>
    </p:bg>
    <p:spTree>
      <p:nvGrpSpPr>
        <p:cNvPr id="1" name=""/>
        <p:cNvGrpSpPr/>
        <p:nvPr/>
      </p:nvGrpSpPr>
      <p:grpSpPr>
        <a:xfrm>
          <a:off x="0" y="0"/>
          <a:ext cx="0" cy="0"/>
          <a:chOff x="0" y="0"/>
          <a:chExt cx="0" cy="0"/>
        </a:xfrm>
      </p:grpSpPr>
      <p:sp>
        <p:nvSpPr>
          <p:cNvPr id="13"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xmlns="" val="80544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Divider Slide ">
    <p:bg>
      <p:bgPr>
        <a:solidFill>
          <a:srgbClr val="993399"/>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xmlns="" val="349543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4763"/>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p:nvCxnSpPr>
        <p:spPr>
          <a:xfrm>
            <a:off x="457994" y="1162050"/>
            <a:ext cx="8686006" cy="0"/>
          </a:xfrm>
          <a:prstGeom prst="line">
            <a:avLst/>
          </a:prstGeom>
          <a:ln w="12700">
            <a:solidFill>
              <a:srgbClr val="FF3366"/>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2013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xmlns="" val="350323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Paragraphs">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4763"/>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3366"/>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2013 Accenture  All rights reserved.</a:t>
            </a:r>
          </a:p>
        </p:txBody>
      </p:sp>
      <p:cxnSp>
        <p:nvCxnSpPr>
          <p:cNvPr id="8" name="Straight Connector 7"/>
          <p:cNvCxnSpPr/>
          <p:nvPr/>
        </p:nvCxnSpPr>
        <p:spPr>
          <a:xfrm>
            <a:off x="457994" y="1162050"/>
            <a:ext cx="8686006" cy="0"/>
          </a:xfrm>
          <a:prstGeom prst="line">
            <a:avLst/>
          </a:prstGeom>
          <a:ln w="12700">
            <a:solidFill>
              <a:srgbClr val="FF33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xmlns="" val="3503237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xmlns="" val="481531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5.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bwMode="gray">
          <a:xfrm>
            <a:off x="412221" y="937870"/>
            <a:ext cx="8624358" cy="5638800"/>
          </a:xfrm>
          <a:prstGeom prst="rect">
            <a:avLst/>
          </a:prstGeom>
          <a:solidFill>
            <a:srgbClr val="003344"/>
          </a:solidFill>
          <a:ln w="6350">
            <a:noFill/>
            <a:miter lim="800000"/>
            <a:headEnd/>
            <a:tailEnd/>
          </a:ln>
          <a:effectLst/>
        </p:spPr>
        <p:txBody>
          <a:bodyPr vert="horz" wrap="square" lIns="54000" tIns="54000" rIns="54000" bIns="54000" numCol="1" rtlCol="0" anchor="t" anchorCtr="0" compatLnSpc="1">
            <a:prstTxWarp prst="textNoShape">
              <a:avLst/>
            </a:prstTxWarp>
            <a:noAutofit/>
          </a:bodyPr>
          <a:lstStyle/>
          <a:p>
            <a:pPr defTabSz="685800" fontAlgn="base">
              <a:spcAft>
                <a:spcPts val="225"/>
              </a:spcAft>
            </a:pPr>
            <a:endParaRPr lang="en-US" sz="1200" kern="0" dirty="0" err="1">
              <a:solidFill>
                <a:sysClr val="windowText" lastClr="000000"/>
              </a:solidFill>
              <a:latin typeface="Arial" pitchFamily="34" charset="0"/>
              <a:cs typeface="Arial" pitchFamily="34" charset="0"/>
            </a:endParaRPr>
          </a:p>
        </p:txBody>
      </p:sp>
      <p:sp>
        <p:nvSpPr>
          <p:cNvPr id="81" name="Rounded Rectangle 80"/>
          <p:cNvSpPr/>
          <p:nvPr/>
        </p:nvSpPr>
        <p:spPr>
          <a:xfrm>
            <a:off x="455917" y="976294"/>
            <a:ext cx="4433522" cy="2898815"/>
          </a:xfrm>
          <a:prstGeom prst="roundRect">
            <a:avLst>
              <a:gd name="adj" fmla="val 0"/>
            </a:avLst>
          </a:prstGeom>
          <a:solidFill>
            <a:schemeClr val="bg1"/>
          </a:solidFill>
        </p:spPr>
        <p:txBody>
          <a:bodyPr wrap="square" lIns="0" tIns="68580" rIns="68580" bIns="68580" anchor="t">
            <a:noAutofit/>
          </a:bodyPr>
          <a:lstStyle/>
          <a:p>
            <a:pPr>
              <a:spcAft>
                <a:spcPts val="225"/>
              </a:spcAft>
            </a:pPr>
            <a:r>
              <a:rPr lang="en-US" sz="800" b="1" u="sng" dirty="0"/>
              <a:t>ADL Generation(Cost Assumption):</a:t>
            </a:r>
          </a:p>
          <a:p>
            <a:pPr>
              <a:spcAft>
                <a:spcPts val="225"/>
              </a:spcAft>
            </a:pPr>
            <a:r>
              <a:rPr lang="en-US" sz="800" dirty="0"/>
              <a:t>KDA Details,</a:t>
            </a:r>
          </a:p>
          <a:p>
            <a:pPr>
              <a:spcAft>
                <a:spcPts val="225"/>
              </a:spcAft>
            </a:pPr>
            <a:r>
              <a:rPr lang="en-US" sz="800" dirty="0" err="1"/>
              <a:t>Fx</a:t>
            </a:r>
            <a:r>
              <a:rPr lang="en-US" sz="800" dirty="0"/>
              <a:t> assumption,</a:t>
            </a:r>
          </a:p>
          <a:p>
            <a:pPr>
              <a:spcAft>
                <a:spcPts val="225"/>
              </a:spcAft>
            </a:pPr>
            <a:r>
              <a:rPr lang="en-US" sz="800" dirty="0"/>
              <a:t>Shift work assumption, </a:t>
            </a:r>
          </a:p>
          <a:p>
            <a:pPr>
              <a:spcAft>
                <a:spcPts val="225"/>
              </a:spcAft>
            </a:pPr>
            <a:r>
              <a:rPr lang="en-US" sz="800" dirty="0"/>
              <a:t>on call assumption,</a:t>
            </a:r>
          </a:p>
          <a:p>
            <a:pPr>
              <a:spcAft>
                <a:spcPts val="225"/>
              </a:spcAft>
            </a:pPr>
            <a:r>
              <a:rPr lang="en-US" sz="800" dirty="0"/>
              <a:t> voice </a:t>
            </a:r>
            <a:r>
              <a:rPr lang="en-US" sz="800" dirty="0" err="1"/>
              <a:t>comm</a:t>
            </a:r>
            <a:r>
              <a:rPr lang="en-US" sz="800" dirty="0"/>
              <a:t> assumptions,</a:t>
            </a:r>
          </a:p>
          <a:p>
            <a:pPr>
              <a:spcAft>
                <a:spcPts val="225"/>
              </a:spcAft>
            </a:pPr>
            <a:r>
              <a:rPr lang="en-US" sz="800" dirty="0"/>
              <a:t> DNP assumption, </a:t>
            </a:r>
          </a:p>
          <a:p>
            <a:pPr>
              <a:spcAft>
                <a:spcPts val="225"/>
              </a:spcAft>
            </a:pPr>
            <a:r>
              <a:rPr lang="en-US" sz="800" dirty="0"/>
              <a:t>PMO Assumption, </a:t>
            </a:r>
          </a:p>
          <a:p>
            <a:pPr>
              <a:spcAft>
                <a:spcPts val="225"/>
              </a:spcAft>
            </a:pPr>
            <a:r>
              <a:rPr lang="en-US" sz="800" dirty="0"/>
              <a:t>Cola coverage, </a:t>
            </a:r>
          </a:p>
          <a:p>
            <a:pPr>
              <a:spcAft>
                <a:spcPts val="225"/>
              </a:spcAft>
            </a:pPr>
            <a:r>
              <a:rPr lang="en-US" sz="800" dirty="0"/>
              <a:t>Premium Skills assumptions, </a:t>
            </a:r>
          </a:p>
          <a:p>
            <a:pPr>
              <a:spcAft>
                <a:spcPts val="225"/>
              </a:spcAft>
            </a:pPr>
            <a:r>
              <a:rPr lang="en-US" sz="800" dirty="0"/>
              <a:t>Location Premium Assumptions,</a:t>
            </a:r>
          </a:p>
          <a:p>
            <a:pPr>
              <a:spcAft>
                <a:spcPts val="225"/>
              </a:spcAft>
            </a:pPr>
            <a:r>
              <a:rPr lang="en-US" sz="800" dirty="0"/>
              <a:t> Additional contingency Assumption,</a:t>
            </a:r>
          </a:p>
          <a:p>
            <a:pPr>
              <a:spcAft>
                <a:spcPts val="225"/>
              </a:spcAft>
            </a:pPr>
            <a:r>
              <a:rPr lang="en-US" sz="800" dirty="0"/>
              <a:t> Overtime assumption.</a:t>
            </a:r>
          </a:p>
          <a:p>
            <a:pPr>
              <a:spcAft>
                <a:spcPts val="225"/>
              </a:spcAft>
            </a:pPr>
            <a:r>
              <a:rPr lang="en-US" sz="800" dirty="0"/>
              <a:t>tax input session</a:t>
            </a:r>
          </a:p>
          <a:p>
            <a:pPr>
              <a:spcAft>
                <a:spcPts val="225"/>
              </a:spcAft>
            </a:pPr>
            <a:r>
              <a:rPr lang="en-US" sz="800" dirty="0"/>
              <a:t>Tax assumption section,</a:t>
            </a:r>
          </a:p>
          <a:p>
            <a:pPr>
              <a:spcAft>
                <a:spcPts val="225"/>
              </a:spcAft>
            </a:pPr>
            <a:r>
              <a:rPr lang="en-US" sz="800" dirty="0"/>
              <a:t>R11 template changes,</a:t>
            </a:r>
          </a:p>
          <a:p>
            <a:pPr>
              <a:spcAft>
                <a:spcPts val="225"/>
              </a:spcAft>
            </a:pPr>
            <a:r>
              <a:rPr lang="en-US" sz="800" dirty="0"/>
              <a:t>ADL Validations,</a:t>
            </a:r>
          </a:p>
          <a:p>
            <a:pPr>
              <a:spcAft>
                <a:spcPts val="225"/>
              </a:spcAft>
            </a:pPr>
            <a:r>
              <a:rPr lang="en-US" sz="800" dirty="0"/>
              <a:t>Parallel process,</a:t>
            </a:r>
          </a:p>
          <a:p>
            <a:pPr>
              <a:spcAft>
                <a:spcPts val="225"/>
              </a:spcAft>
            </a:pPr>
            <a:r>
              <a:rPr lang="en-US" sz="800" dirty="0"/>
              <a:t>Deal summary inputs.</a:t>
            </a:r>
          </a:p>
          <a:p>
            <a:pPr>
              <a:spcAft>
                <a:spcPts val="225"/>
              </a:spcAft>
            </a:pPr>
            <a:r>
              <a:rPr lang="en-US" sz="800" b="1" u="sng" dirty="0"/>
              <a:t>KT &amp;Support :</a:t>
            </a:r>
          </a:p>
          <a:p>
            <a:pPr>
              <a:spcAft>
                <a:spcPts val="225"/>
              </a:spcAft>
            </a:pPr>
            <a:r>
              <a:rPr lang="en-US" sz="800" dirty="0"/>
              <a:t> KT for opt team ,</a:t>
            </a:r>
          </a:p>
          <a:p>
            <a:pPr>
              <a:spcAft>
                <a:spcPts val="225"/>
              </a:spcAft>
            </a:pPr>
            <a:r>
              <a:rPr lang="en-US" sz="800" i="1" dirty="0"/>
              <a:t>Support to infra team  and MMP team .</a:t>
            </a:r>
          </a:p>
          <a:p>
            <a:pPr>
              <a:spcAft>
                <a:spcPts val="225"/>
              </a:spcAft>
            </a:pPr>
            <a:r>
              <a:rPr lang="en-US" sz="800" b="1" i="1" u="sng" dirty="0"/>
              <a:t>ADL Performance:</a:t>
            </a:r>
          </a:p>
          <a:p>
            <a:pPr>
              <a:spcAft>
                <a:spcPts val="225"/>
              </a:spcAft>
            </a:pPr>
            <a:r>
              <a:rPr lang="en-US" sz="800" dirty="0"/>
              <a:t>ADL service Deployment </a:t>
            </a:r>
          </a:p>
          <a:p>
            <a:pPr>
              <a:spcAft>
                <a:spcPts val="225"/>
              </a:spcAft>
            </a:pPr>
            <a:endParaRPr lang="en-US" sz="800" dirty="0"/>
          </a:p>
          <a:p>
            <a:pPr>
              <a:spcAft>
                <a:spcPts val="225"/>
              </a:spcAft>
            </a:pPr>
            <a:endParaRPr lang="en-US" sz="800" dirty="0"/>
          </a:p>
          <a:p>
            <a:pPr>
              <a:spcAft>
                <a:spcPts val="225"/>
              </a:spcAft>
            </a:pPr>
            <a:r>
              <a:rPr lang="en-US" sz="800" dirty="0"/>
              <a:t>ADL </a:t>
            </a:r>
            <a:r>
              <a:rPr lang="en-US" sz="800" dirty="0" err="1"/>
              <a:t>Peformance</a:t>
            </a:r>
            <a:r>
              <a:rPr lang="en-US" sz="800" dirty="0"/>
              <a:t>:</a:t>
            </a:r>
          </a:p>
          <a:p>
            <a:pPr>
              <a:spcAft>
                <a:spcPts val="225"/>
              </a:spcAft>
            </a:pPr>
            <a:r>
              <a:rPr lang="en-US" sz="800" dirty="0"/>
              <a:t>ADL service deployment</a:t>
            </a:r>
          </a:p>
        </p:txBody>
      </p:sp>
      <p:sp>
        <p:nvSpPr>
          <p:cNvPr id="2" name="Title 1"/>
          <p:cNvSpPr>
            <a:spLocks noGrp="1"/>
          </p:cNvSpPr>
          <p:nvPr>
            <p:ph type="title"/>
          </p:nvPr>
        </p:nvSpPr>
        <p:spPr>
          <a:xfrm>
            <a:off x="240959" y="415937"/>
            <a:ext cx="8629650" cy="620219"/>
          </a:xfrm>
        </p:spPr>
        <p:txBody>
          <a:bodyPr/>
          <a:lstStyle/>
          <a:p>
            <a:r>
              <a:rPr lang="en-US" dirty="0"/>
              <a:t>FY17 – Performance Inputs (Sep’16 - Aug’17) </a:t>
            </a:r>
            <a:br>
              <a:rPr lang="en-US" dirty="0"/>
            </a:br>
            <a:endParaRPr lang="en-US" dirty="0">
              <a:solidFill>
                <a:schemeClr val="tx1">
                  <a:lumMod val="65000"/>
                  <a:lumOff val="35000"/>
                </a:schemeClr>
              </a:solidFill>
            </a:endParaRPr>
          </a:p>
        </p:txBody>
      </p:sp>
      <p:sp>
        <p:nvSpPr>
          <p:cNvPr id="26" name="Rectangle 25"/>
          <p:cNvSpPr/>
          <p:nvPr/>
        </p:nvSpPr>
        <p:spPr>
          <a:xfrm>
            <a:off x="4737187" y="963855"/>
            <a:ext cx="4132818" cy="499277"/>
          </a:xfrm>
          <a:prstGeom prst="rect">
            <a:avLst/>
          </a:prstGeom>
          <a:solidFill>
            <a:srgbClr val="20C69E"/>
          </a:solidFill>
        </p:spPr>
        <p:txBody>
          <a:bodyPr wrap="square" lIns="68580" tIns="68580" rIns="68580" bIns="68580" anchor="ctr">
            <a:noAutofit/>
          </a:bodyPr>
          <a:lstStyle/>
          <a:p>
            <a:pPr marL="90488" lvl="2"/>
            <a:r>
              <a:rPr lang="en-US" b="1" dirty="0">
                <a:solidFill>
                  <a:schemeClr val="bg1"/>
                </a:solidFill>
                <a:latin typeface="Arial Narrow" panose="020B0606020202030204" pitchFamily="34" charset="0"/>
              </a:rPr>
              <a:t>Reflections </a:t>
            </a:r>
            <a:r>
              <a:rPr lang="en-US" sz="1200" b="1" dirty="0">
                <a:solidFill>
                  <a:schemeClr val="bg1"/>
                </a:solidFill>
                <a:latin typeface="Arial Narrow" panose="020B0606020202030204" pitchFamily="34" charset="0"/>
              </a:rPr>
              <a:t>(</a:t>
            </a:r>
            <a:r>
              <a:rPr lang="en-US" sz="1400" b="1" i="1" dirty="0">
                <a:solidFill>
                  <a:schemeClr val="bg1"/>
                </a:solidFill>
                <a:latin typeface="Arial Narrow" panose="020B0606020202030204" pitchFamily="34" charset="0"/>
              </a:rPr>
              <a:t>Based on performance highlights) </a:t>
            </a:r>
          </a:p>
        </p:txBody>
      </p:sp>
      <p:sp>
        <p:nvSpPr>
          <p:cNvPr id="82" name="Rounded Rectangle 81"/>
          <p:cNvSpPr/>
          <p:nvPr/>
        </p:nvSpPr>
        <p:spPr>
          <a:xfrm>
            <a:off x="4961426" y="1473217"/>
            <a:ext cx="4288746" cy="2241577"/>
          </a:xfrm>
          <a:prstGeom prst="roundRect">
            <a:avLst>
              <a:gd name="adj" fmla="val 0"/>
            </a:avLst>
          </a:prstGeom>
          <a:solidFill>
            <a:schemeClr val="bg1"/>
          </a:solidFill>
        </p:spPr>
        <p:txBody>
          <a:bodyPr wrap="square" lIns="0" tIns="68580" rIns="68580" bIns="68580" anchor="t">
            <a:noAutofit/>
          </a:bodyPr>
          <a:lstStyle/>
          <a:p>
            <a:pPr marL="219075" lvl="2" indent="-128588">
              <a:spcAft>
                <a:spcPts val="225"/>
              </a:spcAft>
              <a:buFont typeface="Arial" panose="020B0604020202020204" pitchFamily="34" charset="0"/>
              <a:buChar char="•"/>
            </a:pPr>
            <a:r>
              <a:rPr lang="en-US" sz="788" dirty="0"/>
              <a:t>1.I worked in implement the technical logics in Generate ADL of All section in  Cost Assumption session.</a:t>
            </a:r>
          </a:p>
          <a:p>
            <a:pPr marL="219075" lvl="2" indent="-128588">
              <a:spcAft>
                <a:spcPts val="225"/>
              </a:spcAft>
              <a:buFont typeface="Arial" panose="020B0604020202020204" pitchFamily="34" charset="0"/>
              <a:buChar char="•"/>
            </a:pPr>
            <a:r>
              <a:rPr lang="en-US" sz="788" dirty="0"/>
              <a:t>2. I worked in R11 template implementation and new  technical logics in ADL.</a:t>
            </a:r>
          </a:p>
          <a:p>
            <a:pPr marL="219075" lvl="2" indent="-128588">
              <a:spcAft>
                <a:spcPts val="225"/>
              </a:spcAft>
              <a:buFont typeface="Arial" panose="020B0604020202020204" pitchFamily="34" charset="0"/>
              <a:buChar char="•"/>
            </a:pPr>
            <a:r>
              <a:rPr lang="en-US" sz="788" dirty="0"/>
              <a:t>3.I worked in implement the progress bar for all downloads in Desktop application.</a:t>
            </a:r>
          </a:p>
          <a:p>
            <a:pPr marL="219075" lvl="2" indent="-128588">
              <a:spcAft>
                <a:spcPts val="225"/>
              </a:spcAft>
              <a:buFont typeface="Arial" panose="020B0604020202020204" pitchFamily="34" charset="0"/>
              <a:buChar char="•"/>
            </a:pPr>
            <a:r>
              <a:rPr lang="en-US" sz="788" dirty="0"/>
              <a:t>4.I worked in Parallel process implementation by using multiple instances for  Generate ADL window service.</a:t>
            </a:r>
          </a:p>
          <a:p>
            <a:pPr marL="219075" lvl="2" indent="-128588">
              <a:spcAft>
                <a:spcPts val="225"/>
              </a:spcAft>
              <a:buFont typeface="Arial" panose="020B0604020202020204" pitchFamily="34" charset="0"/>
              <a:buChar char="•"/>
            </a:pPr>
            <a:r>
              <a:rPr lang="en-US" sz="788" dirty="0"/>
              <a:t>5.I worked in implemented the BAFO Scenarios in Generate ADL.</a:t>
            </a:r>
          </a:p>
          <a:p>
            <a:pPr marL="219075" lvl="2" indent="-128588">
              <a:spcAft>
                <a:spcPts val="225"/>
              </a:spcAft>
              <a:buFont typeface="Arial" panose="020B0604020202020204" pitchFamily="34" charset="0"/>
              <a:buChar char="•"/>
            </a:pPr>
            <a:r>
              <a:rPr lang="en-US" sz="788" dirty="0"/>
              <a:t>6.I worked  in UAT, PT, Prod  and Prep rod  defects fixes related Generate ADL and MMP .</a:t>
            </a:r>
          </a:p>
          <a:p>
            <a:pPr marL="219075" lvl="2" indent="-128588">
              <a:spcAft>
                <a:spcPts val="225"/>
              </a:spcAft>
              <a:buFont typeface="Arial" panose="020B0604020202020204" pitchFamily="34" charset="0"/>
              <a:buChar char="•"/>
            </a:pPr>
            <a:r>
              <a:rPr lang="en-US" sz="788" dirty="0"/>
              <a:t>7.I involved and supported to MMP team members and Infra team members.</a:t>
            </a:r>
          </a:p>
          <a:p>
            <a:pPr marL="219075" lvl="2" indent="-128588">
              <a:spcAft>
                <a:spcPts val="225"/>
              </a:spcAft>
              <a:buFont typeface="Arial" panose="020B0604020202020204" pitchFamily="34" charset="0"/>
              <a:buChar char="•"/>
            </a:pPr>
            <a:r>
              <a:rPr lang="en-US" sz="788" dirty="0"/>
              <a:t>8.I supported to  non product deployment on every day.</a:t>
            </a:r>
          </a:p>
          <a:p>
            <a:pPr marL="219075" lvl="2" indent="-128588">
              <a:spcAft>
                <a:spcPts val="225"/>
              </a:spcAft>
              <a:buFont typeface="Arial" panose="020B0604020202020204" pitchFamily="34" charset="0"/>
              <a:buChar char="•"/>
            </a:pPr>
            <a:r>
              <a:rPr lang="en-US" sz="788" dirty="0"/>
              <a:t>9.I  gave KT to ADL team ,opt team and MMP Team.</a:t>
            </a:r>
          </a:p>
          <a:p>
            <a:pPr marL="219075" lvl="2" indent="-128588">
              <a:spcAft>
                <a:spcPts val="225"/>
              </a:spcAft>
              <a:buFont typeface="Arial" panose="020B0604020202020204" pitchFamily="34" charset="0"/>
              <a:buChar char="•"/>
            </a:pPr>
            <a:r>
              <a:rPr lang="en-US" sz="788" dirty="0"/>
              <a:t>10.I have good experience in  TFS for tracking defects and user story.</a:t>
            </a:r>
          </a:p>
          <a:p>
            <a:pPr marL="219075" lvl="2" indent="-128588">
              <a:spcAft>
                <a:spcPts val="225"/>
              </a:spcAft>
              <a:buFont typeface="Arial" panose="020B0604020202020204" pitchFamily="34" charset="0"/>
              <a:buChar char="•"/>
            </a:pPr>
            <a:r>
              <a:rPr lang="en-US" sz="788" dirty="0"/>
              <a:t>11.I worked to implemented  Validations related Generate ADL.</a:t>
            </a:r>
          </a:p>
          <a:p>
            <a:pPr marL="219075" lvl="2" indent="-128588">
              <a:spcAft>
                <a:spcPts val="225"/>
              </a:spcAft>
              <a:buFont typeface="Arial" panose="020B0604020202020204" pitchFamily="34" charset="0"/>
              <a:buChar char="•"/>
            </a:pPr>
            <a:r>
              <a:rPr lang="en-US" sz="788" dirty="0"/>
              <a:t>12.During critical time i supported all the weekend</a:t>
            </a:r>
          </a:p>
        </p:txBody>
      </p:sp>
      <p:sp>
        <p:nvSpPr>
          <p:cNvPr id="83" name="Rectangle 82"/>
          <p:cNvSpPr/>
          <p:nvPr/>
        </p:nvSpPr>
        <p:spPr>
          <a:xfrm>
            <a:off x="468372" y="976294"/>
            <a:ext cx="4176443" cy="499277"/>
          </a:xfrm>
          <a:prstGeom prst="rect">
            <a:avLst/>
          </a:prstGeom>
          <a:solidFill>
            <a:srgbClr val="E86840"/>
          </a:solidFill>
        </p:spPr>
        <p:txBody>
          <a:bodyPr wrap="square" lIns="68580" tIns="68580" rIns="68580" bIns="68580" anchor="ctr">
            <a:noAutofit/>
          </a:bodyPr>
          <a:lstStyle/>
          <a:p>
            <a:pPr marL="90488" lvl="2"/>
            <a:r>
              <a:rPr lang="en-US" sz="1600" b="1" dirty="0">
                <a:solidFill>
                  <a:schemeClr val="bg1"/>
                </a:solidFill>
                <a:latin typeface="Arial Narrow" panose="020B0606020202030204" pitchFamily="34" charset="0"/>
              </a:rPr>
              <a:t>Performance Highlights: (</a:t>
            </a:r>
            <a:r>
              <a:rPr lang="en-US" sz="1400" b="1" i="1" dirty="0">
                <a:solidFill>
                  <a:schemeClr val="bg1"/>
                </a:solidFill>
                <a:latin typeface="Arial Narrow" panose="020B0606020202030204" pitchFamily="34" charset="0"/>
              </a:rPr>
              <a:t>Metrics only)</a:t>
            </a:r>
            <a:r>
              <a:rPr lang="en-US" sz="1600" b="1" dirty="0">
                <a:solidFill>
                  <a:schemeClr val="bg1"/>
                </a:solidFill>
                <a:latin typeface="Arial Narrow" panose="020B0606020202030204" pitchFamily="34" charset="0"/>
              </a:rPr>
              <a:t> </a:t>
            </a:r>
          </a:p>
        </p:txBody>
      </p:sp>
      <p:sp>
        <p:nvSpPr>
          <p:cNvPr id="86" name="Rounded Rectangle 85"/>
          <p:cNvSpPr/>
          <p:nvPr/>
        </p:nvSpPr>
        <p:spPr>
          <a:xfrm>
            <a:off x="457200" y="4354765"/>
            <a:ext cx="4202172" cy="2137352"/>
          </a:xfrm>
          <a:prstGeom prst="roundRect">
            <a:avLst>
              <a:gd name="adj" fmla="val 0"/>
            </a:avLst>
          </a:prstGeom>
          <a:solidFill>
            <a:schemeClr val="bg1"/>
          </a:solidFill>
        </p:spPr>
        <p:txBody>
          <a:bodyPr wrap="square" lIns="0" tIns="68580" rIns="68580" bIns="68580" anchor="t">
            <a:noAutofit/>
          </a:bodyPr>
          <a:lstStyle/>
          <a:p>
            <a:pPr marL="219075" lvl="2" indent="-128588">
              <a:spcAft>
                <a:spcPts val="225"/>
              </a:spcAft>
              <a:buFont typeface="Arial" panose="020B0604020202020204" pitchFamily="34" charset="0"/>
              <a:buChar char="•"/>
            </a:pPr>
            <a:r>
              <a:rPr lang="en-US" sz="788" dirty="0" smtClean="0"/>
              <a:t>1. </a:t>
            </a:r>
            <a:r>
              <a:rPr lang="en-US" sz="788" dirty="0" err="1" smtClean="0"/>
              <a:t>i</a:t>
            </a:r>
            <a:r>
              <a:rPr lang="en-US" sz="788" dirty="0" smtClean="0"/>
              <a:t> need to improve critical scenarios implementation and  analysis of difficult  logics.</a:t>
            </a:r>
          </a:p>
          <a:p>
            <a:pPr marL="219075" lvl="2" indent="-128588">
              <a:spcAft>
                <a:spcPts val="225"/>
              </a:spcAft>
              <a:buFont typeface="Arial" panose="020B0604020202020204" pitchFamily="34" charset="0"/>
              <a:buChar char="•"/>
            </a:pPr>
            <a:r>
              <a:rPr lang="en-US" sz="788" dirty="0" smtClean="0"/>
              <a:t>2.i have to improve my skills in new technologies .</a:t>
            </a:r>
            <a:endParaRPr lang="en-US" sz="788" dirty="0"/>
          </a:p>
        </p:txBody>
      </p:sp>
      <p:sp>
        <p:nvSpPr>
          <p:cNvPr id="87" name="Rectangle 86"/>
          <p:cNvSpPr/>
          <p:nvPr/>
        </p:nvSpPr>
        <p:spPr>
          <a:xfrm>
            <a:off x="4724401" y="3800665"/>
            <a:ext cx="4195164" cy="537079"/>
          </a:xfrm>
          <a:prstGeom prst="rect">
            <a:avLst/>
          </a:prstGeom>
          <a:solidFill>
            <a:srgbClr val="E2D636"/>
          </a:solidFill>
        </p:spPr>
        <p:txBody>
          <a:bodyPr wrap="square" lIns="68580" tIns="68580" rIns="68580" bIns="68580" anchor="ctr">
            <a:noAutofit/>
          </a:bodyPr>
          <a:lstStyle/>
          <a:p>
            <a:pPr marL="90488" lvl="2"/>
            <a:r>
              <a:rPr lang="en-US" b="1" dirty="0">
                <a:solidFill>
                  <a:schemeClr val="bg1"/>
                </a:solidFill>
                <a:latin typeface="Arial Narrow" panose="020B0606020202030204" pitchFamily="34" charset="0"/>
              </a:rPr>
              <a:t>Actions for Future Growth</a:t>
            </a:r>
          </a:p>
        </p:txBody>
      </p:sp>
      <p:sp>
        <p:nvSpPr>
          <p:cNvPr id="88" name="Rounded Rectangle 87"/>
          <p:cNvSpPr/>
          <p:nvPr/>
        </p:nvSpPr>
        <p:spPr>
          <a:xfrm>
            <a:off x="4659372" y="4265033"/>
            <a:ext cx="4258111" cy="2116273"/>
          </a:xfrm>
          <a:prstGeom prst="roundRect">
            <a:avLst>
              <a:gd name="adj" fmla="val 0"/>
            </a:avLst>
          </a:prstGeom>
          <a:solidFill>
            <a:schemeClr val="bg1"/>
          </a:solidFill>
        </p:spPr>
        <p:txBody>
          <a:bodyPr wrap="square" lIns="0" tIns="68580" rIns="68580" bIns="68580" anchor="t">
            <a:noAutofit/>
          </a:bodyPr>
          <a:lstStyle/>
          <a:p>
            <a:pPr marL="1690687" lvl="5" indent="-228600" algn="just">
              <a:spcAft>
                <a:spcPts val="225"/>
              </a:spcAft>
              <a:buAutoNum type="arabicPeriod"/>
            </a:pPr>
            <a:r>
              <a:rPr lang="en-US" sz="788" dirty="0"/>
              <a:t>I  planned to attend the class room training  for new technologies .</a:t>
            </a:r>
          </a:p>
          <a:p>
            <a:pPr marL="1690687" lvl="5" indent="-228600" algn="just">
              <a:spcAft>
                <a:spcPts val="225"/>
              </a:spcAft>
              <a:buAutoNum type="arabicPeriod"/>
            </a:pPr>
            <a:r>
              <a:rPr lang="en-US" sz="788" dirty="0"/>
              <a:t>2. I followed new  sites for updated technologies </a:t>
            </a:r>
            <a:r>
              <a:rPr lang="en-US" sz="788" dirty="0" err="1"/>
              <a:t>i.e</a:t>
            </a:r>
            <a:r>
              <a:rPr lang="en-US" sz="788" dirty="0"/>
              <a:t>  plural sight , slide shares and stack flows.</a:t>
            </a:r>
          </a:p>
          <a:p>
            <a:pPr marL="1690687" lvl="5" indent="-228600" algn="just">
              <a:spcAft>
                <a:spcPts val="225"/>
              </a:spcAft>
              <a:buAutoNum type="arabicPeriod"/>
            </a:pPr>
            <a:r>
              <a:rPr lang="en-US" sz="788" dirty="0"/>
              <a:t>I planned to do the certifications related  Microsoft technologies. </a:t>
            </a:r>
          </a:p>
        </p:txBody>
      </p:sp>
      <p:sp>
        <p:nvSpPr>
          <p:cNvPr id="89" name="Rectangle 88"/>
          <p:cNvSpPr/>
          <p:nvPr/>
        </p:nvSpPr>
        <p:spPr>
          <a:xfrm>
            <a:off x="468372" y="3785205"/>
            <a:ext cx="4191000" cy="537079"/>
          </a:xfrm>
          <a:prstGeom prst="rect">
            <a:avLst/>
          </a:prstGeom>
          <a:solidFill>
            <a:srgbClr val="20C69E"/>
          </a:solidFill>
        </p:spPr>
        <p:txBody>
          <a:bodyPr wrap="square" lIns="68580" tIns="68580" rIns="68580" bIns="68580" anchor="ctr">
            <a:noAutofit/>
          </a:bodyPr>
          <a:lstStyle/>
          <a:p>
            <a:pPr marL="90488" lvl="2"/>
            <a:r>
              <a:rPr lang="en-US" sz="2000" b="1" dirty="0">
                <a:solidFill>
                  <a:schemeClr val="bg1"/>
                </a:solidFill>
                <a:latin typeface="Arial Narrow" panose="020B0606020202030204" pitchFamily="34" charset="0"/>
              </a:rPr>
              <a:t>Areas of Improvement: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39010" y="3875109"/>
            <a:ext cx="368987" cy="3394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425231" y="1142653"/>
            <a:ext cx="430959" cy="321341"/>
          </a:xfrm>
          <a:prstGeom prst="rect">
            <a:avLst/>
          </a:prstGeom>
        </p:spPr>
      </p:pic>
      <p:pic>
        <p:nvPicPr>
          <p:cNvPr id="98" name="Picture 9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89537" y="1032743"/>
            <a:ext cx="365001" cy="361502"/>
          </a:xfrm>
          <a:prstGeom prst="rect">
            <a:avLst/>
          </a:prstGeom>
        </p:spPr>
      </p:pic>
      <p:grpSp>
        <p:nvGrpSpPr>
          <p:cNvPr id="100" name="Group 4"/>
          <p:cNvGrpSpPr>
            <a:grpSpLocks noChangeAspect="1"/>
          </p:cNvGrpSpPr>
          <p:nvPr/>
        </p:nvGrpSpPr>
        <p:grpSpPr bwMode="auto">
          <a:xfrm>
            <a:off x="8187083" y="3804896"/>
            <a:ext cx="507206" cy="473869"/>
            <a:chOff x="3315" y="2451"/>
            <a:chExt cx="426" cy="398"/>
          </a:xfrm>
        </p:grpSpPr>
        <p:sp>
          <p:nvSpPr>
            <p:cNvPr id="101" name="AutoShape 3"/>
            <p:cNvSpPr>
              <a:spLocks noChangeAspect="1" noChangeArrowheads="1" noTextEdit="1"/>
            </p:cNvSpPr>
            <p:nvPr/>
          </p:nvSpPr>
          <p:spPr bwMode="auto">
            <a:xfrm>
              <a:off x="3315" y="2451"/>
              <a:ext cx="421" cy="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Freeform 5"/>
            <p:cNvSpPr>
              <a:spLocks/>
            </p:cNvSpPr>
            <p:nvPr/>
          </p:nvSpPr>
          <p:spPr bwMode="auto">
            <a:xfrm>
              <a:off x="3426" y="2778"/>
              <a:ext cx="306" cy="71"/>
            </a:xfrm>
            <a:custGeom>
              <a:avLst/>
              <a:gdLst>
                <a:gd name="T0" fmla="*/ 0 w 2094"/>
                <a:gd name="T1" fmla="*/ 488 h 488"/>
                <a:gd name="T2" fmla="*/ 40 w 2094"/>
                <a:gd name="T3" fmla="*/ 131 h 488"/>
                <a:gd name="T4" fmla="*/ 89 w 2094"/>
                <a:gd name="T5" fmla="*/ 70 h 488"/>
                <a:gd name="T6" fmla="*/ 326 w 2094"/>
                <a:gd name="T7" fmla="*/ 25 h 488"/>
                <a:gd name="T8" fmla="*/ 474 w 2094"/>
                <a:gd name="T9" fmla="*/ 88 h 488"/>
                <a:gd name="T10" fmla="*/ 495 w 2094"/>
                <a:gd name="T11" fmla="*/ 133 h 488"/>
                <a:gd name="T12" fmla="*/ 529 w 2094"/>
                <a:gd name="T13" fmla="*/ 328 h 488"/>
                <a:gd name="T14" fmla="*/ 535 w 2094"/>
                <a:gd name="T15" fmla="*/ 299 h 488"/>
                <a:gd name="T16" fmla="*/ 561 w 2094"/>
                <a:gd name="T17" fmla="*/ 129 h 488"/>
                <a:gd name="T18" fmla="*/ 584 w 2094"/>
                <a:gd name="T19" fmla="*/ 85 h 488"/>
                <a:gd name="T20" fmla="*/ 871 w 2094"/>
                <a:gd name="T21" fmla="*/ 29 h 488"/>
                <a:gd name="T22" fmla="*/ 986 w 2094"/>
                <a:gd name="T23" fmla="*/ 83 h 488"/>
                <a:gd name="T24" fmla="*/ 1014 w 2094"/>
                <a:gd name="T25" fmla="*/ 132 h 488"/>
                <a:gd name="T26" fmla="*/ 1051 w 2094"/>
                <a:gd name="T27" fmla="*/ 324 h 488"/>
                <a:gd name="T28" fmla="*/ 1070 w 2094"/>
                <a:gd name="T29" fmla="*/ 182 h 488"/>
                <a:gd name="T30" fmla="*/ 1169 w 2094"/>
                <a:gd name="T31" fmla="*/ 52 h 488"/>
                <a:gd name="T32" fmla="*/ 1365 w 2094"/>
                <a:gd name="T33" fmla="*/ 26 h 488"/>
                <a:gd name="T34" fmla="*/ 1514 w 2094"/>
                <a:gd name="T35" fmla="*/ 88 h 488"/>
                <a:gd name="T36" fmla="*/ 1534 w 2094"/>
                <a:gd name="T37" fmla="*/ 129 h 488"/>
                <a:gd name="T38" fmla="*/ 1559 w 2094"/>
                <a:gd name="T39" fmla="*/ 291 h 488"/>
                <a:gd name="T40" fmla="*/ 1569 w 2094"/>
                <a:gd name="T41" fmla="*/ 327 h 488"/>
                <a:gd name="T42" fmla="*/ 1600 w 2094"/>
                <a:gd name="T43" fmla="*/ 133 h 488"/>
                <a:gd name="T44" fmla="*/ 1634 w 2094"/>
                <a:gd name="T45" fmla="*/ 80 h 488"/>
                <a:gd name="T46" fmla="*/ 1883 w 2094"/>
                <a:gd name="T47" fmla="*/ 25 h 488"/>
                <a:gd name="T48" fmla="*/ 2032 w 2094"/>
                <a:gd name="T49" fmla="*/ 87 h 488"/>
                <a:gd name="T50" fmla="*/ 2054 w 2094"/>
                <a:gd name="T51" fmla="*/ 131 h 488"/>
                <a:gd name="T52" fmla="*/ 2094 w 2094"/>
                <a:gd name="T53" fmla="*/ 488 h 488"/>
                <a:gd name="T54" fmla="*/ 0 w 2094"/>
                <a:gd name="T55"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94" h="488">
                  <a:moveTo>
                    <a:pt x="0" y="488"/>
                  </a:moveTo>
                  <a:cubicBezTo>
                    <a:pt x="14" y="369"/>
                    <a:pt x="27" y="250"/>
                    <a:pt x="40" y="131"/>
                  </a:cubicBezTo>
                  <a:cubicBezTo>
                    <a:pt x="43" y="100"/>
                    <a:pt x="62" y="84"/>
                    <a:pt x="89" y="70"/>
                  </a:cubicBezTo>
                  <a:cubicBezTo>
                    <a:pt x="164" y="31"/>
                    <a:pt x="242" y="4"/>
                    <a:pt x="326" y="25"/>
                  </a:cubicBezTo>
                  <a:cubicBezTo>
                    <a:pt x="377" y="38"/>
                    <a:pt x="426" y="64"/>
                    <a:pt x="474" y="88"/>
                  </a:cubicBezTo>
                  <a:cubicBezTo>
                    <a:pt x="486" y="94"/>
                    <a:pt x="492" y="117"/>
                    <a:pt x="495" y="133"/>
                  </a:cubicBezTo>
                  <a:cubicBezTo>
                    <a:pt x="506" y="197"/>
                    <a:pt x="515" y="262"/>
                    <a:pt x="529" y="328"/>
                  </a:cubicBezTo>
                  <a:cubicBezTo>
                    <a:pt x="531" y="318"/>
                    <a:pt x="534" y="308"/>
                    <a:pt x="535" y="299"/>
                  </a:cubicBezTo>
                  <a:cubicBezTo>
                    <a:pt x="544" y="242"/>
                    <a:pt x="551" y="185"/>
                    <a:pt x="561" y="129"/>
                  </a:cubicBezTo>
                  <a:cubicBezTo>
                    <a:pt x="564" y="113"/>
                    <a:pt x="572" y="93"/>
                    <a:pt x="584" y="85"/>
                  </a:cubicBezTo>
                  <a:cubicBezTo>
                    <a:pt x="673" y="32"/>
                    <a:pt x="767" y="0"/>
                    <a:pt x="871" y="29"/>
                  </a:cubicBezTo>
                  <a:cubicBezTo>
                    <a:pt x="912" y="41"/>
                    <a:pt x="950" y="61"/>
                    <a:pt x="986" y="83"/>
                  </a:cubicBezTo>
                  <a:cubicBezTo>
                    <a:pt x="1000" y="91"/>
                    <a:pt x="1011" y="114"/>
                    <a:pt x="1014" y="132"/>
                  </a:cubicBezTo>
                  <a:cubicBezTo>
                    <a:pt x="1026" y="195"/>
                    <a:pt x="1035" y="259"/>
                    <a:pt x="1051" y="324"/>
                  </a:cubicBezTo>
                  <a:cubicBezTo>
                    <a:pt x="1057" y="277"/>
                    <a:pt x="1066" y="230"/>
                    <a:pt x="1070" y="182"/>
                  </a:cubicBezTo>
                  <a:cubicBezTo>
                    <a:pt x="1074" y="116"/>
                    <a:pt x="1103" y="80"/>
                    <a:pt x="1169" y="52"/>
                  </a:cubicBezTo>
                  <a:cubicBezTo>
                    <a:pt x="1235" y="24"/>
                    <a:pt x="1299" y="12"/>
                    <a:pt x="1365" y="26"/>
                  </a:cubicBezTo>
                  <a:cubicBezTo>
                    <a:pt x="1417" y="36"/>
                    <a:pt x="1466" y="64"/>
                    <a:pt x="1514" y="88"/>
                  </a:cubicBezTo>
                  <a:cubicBezTo>
                    <a:pt x="1525" y="93"/>
                    <a:pt x="1531" y="114"/>
                    <a:pt x="1534" y="129"/>
                  </a:cubicBezTo>
                  <a:cubicBezTo>
                    <a:pt x="1543" y="183"/>
                    <a:pt x="1551" y="237"/>
                    <a:pt x="1559" y="291"/>
                  </a:cubicBezTo>
                  <a:cubicBezTo>
                    <a:pt x="1560" y="303"/>
                    <a:pt x="1562" y="315"/>
                    <a:pt x="1569" y="327"/>
                  </a:cubicBezTo>
                  <a:cubicBezTo>
                    <a:pt x="1579" y="262"/>
                    <a:pt x="1587" y="197"/>
                    <a:pt x="1600" y="133"/>
                  </a:cubicBezTo>
                  <a:cubicBezTo>
                    <a:pt x="1604" y="113"/>
                    <a:pt x="1618" y="89"/>
                    <a:pt x="1634" y="80"/>
                  </a:cubicBezTo>
                  <a:cubicBezTo>
                    <a:pt x="1711" y="37"/>
                    <a:pt x="1793" y="1"/>
                    <a:pt x="1883" y="25"/>
                  </a:cubicBezTo>
                  <a:cubicBezTo>
                    <a:pt x="1935" y="38"/>
                    <a:pt x="1984" y="63"/>
                    <a:pt x="2032" y="87"/>
                  </a:cubicBezTo>
                  <a:cubicBezTo>
                    <a:pt x="2044" y="93"/>
                    <a:pt x="2052" y="115"/>
                    <a:pt x="2054" y="131"/>
                  </a:cubicBezTo>
                  <a:cubicBezTo>
                    <a:pt x="2068" y="250"/>
                    <a:pt x="2081" y="369"/>
                    <a:pt x="2094" y="488"/>
                  </a:cubicBezTo>
                  <a:cubicBezTo>
                    <a:pt x="1396" y="488"/>
                    <a:pt x="698" y="488"/>
                    <a:pt x="0" y="48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6"/>
            <p:cNvSpPr>
              <a:spLocks noEditPoints="1"/>
            </p:cNvSpPr>
            <p:nvPr/>
          </p:nvSpPr>
          <p:spPr bwMode="auto">
            <a:xfrm>
              <a:off x="3424" y="2603"/>
              <a:ext cx="188" cy="110"/>
            </a:xfrm>
            <a:custGeom>
              <a:avLst/>
              <a:gdLst>
                <a:gd name="T0" fmla="*/ 1286 w 1287"/>
                <a:gd name="T1" fmla="*/ 152 h 752"/>
                <a:gd name="T2" fmla="*/ 1261 w 1287"/>
                <a:gd name="T3" fmla="*/ 205 h 752"/>
                <a:gd name="T4" fmla="*/ 993 w 1287"/>
                <a:gd name="T5" fmla="*/ 400 h 752"/>
                <a:gd name="T6" fmla="*/ 881 w 1287"/>
                <a:gd name="T7" fmla="*/ 395 h 752"/>
                <a:gd name="T8" fmla="*/ 744 w 1287"/>
                <a:gd name="T9" fmla="*/ 290 h 752"/>
                <a:gd name="T10" fmla="*/ 744 w 1287"/>
                <a:gd name="T11" fmla="*/ 752 h 752"/>
                <a:gd name="T12" fmla="*/ 301 w 1287"/>
                <a:gd name="T13" fmla="*/ 752 h 752"/>
                <a:gd name="T14" fmla="*/ 297 w 1287"/>
                <a:gd name="T15" fmla="*/ 748 h 752"/>
                <a:gd name="T16" fmla="*/ 229 w 1287"/>
                <a:gd name="T17" fmla="*/ 632 h 752"/>
                <a:gd name="T18" fmla="*/ 0 w 1287"/>
                <a:gd name="T19" fmla="*/ 429 h 752"/>
                <a:gd name="T20" fmla="*/ 0 w 1287"/>
                <a:gd name="T21" fmla="*/ 373 h 752"/>
                <a:gd name="T22" fmla="*/ 277 w 1287"/>
                <a:gd name="T23" fmla="*/ 64 h 752"/>
                <a:gd name="T24" fmla="*/ 416 w 1287"/>
                <a:gd name="T25" fmla="*/ 0 h 752"/>
                <a:gd name="T26" fmla="*/ 470 w 1287"/>
                <a:gd name="T27" fmla="*/ 204 h 752"/>
                <a:gd name="T28" fmla="*/ 478 w 1287"/>
                <a:gd name="T29" fmla="*/ 204 h 752"/>
                <a:gd name="T30" fmla="*/ 488 w 1287"/>
                <a:gd name="T31" fmla="*/ 97 h 752"/>
                <a:gd name="T32" fmla="*/ 511 w 1287"/>
                <a:gd name="T33" fmla="*/ 66 h 752"/>
                <a:gd name="T34" fmla="*/ 534 w 1287"/>
                <a:gd name="T35" fmla="*/ 97 h 752"/>
                <a:gd name="T36" fmla="*/ 552 w 1287"/>
                <a:gd name="T37" fmla="*/ 205 h 752"/>
                <a:gd name="T38" fmla="*/ 597 w 1287"/>
                <a:gd name="T39" fmla="*/ 2 h 752"/>
                <a:gd name="T40" fmla="*/ 779 w 1287"/>
                <a:gd name="T41" fmla="*/ 99 h 752"/>
                <a:gd name="T42" fmla="*/ 934 w 1287"/>
                <a:gd name="T43" fmla="*/ 253 h 752"/>
                <a:gd name="T44" fmla="*/ 968 w 1287"/>
                <a:gd name="T45" fmla="*/ 251 h 752"/>
                <a:gd name="T46" fmla="*/ 1170 w 1287"/>
                <a:gd name="T47" fmla="*/ 123 h 752"/>
                <a:gd name="T48" fmla="*/ 1229 w 1287"/>
                <a:gd name="T49" fmla="*/ 93 h 752"/>
                <a:gd name="T50" fmla="*/ 1286 w 1287"/>
                <a:gd name="T51" fmla="*/ 152 h 752"/>
                <a:gd name="T52" fmla="*/ 288 w 1287"/>
                <a:gd name="T53" fmla="*/ 509 h 752"/>
                <a:gd name="T54" fmla="*/ 288 w 1287"/>
                <a:gd name="T55" fmla="*/ 255 h 752"/>
                <a:gd name="T56" fmla="*/ 164 w 1287"/>
                <a:gd name="T57" fmla="*/ 398 h 752"/>
                <a:gd name="T58" fmla="*/ 288 w 1287"/>
                <a:gd name="T59" fmla="*/ 509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7" h="752">
                  <a:moveTo>
                    <a:pt x="1286" y="152"/>
                  </a:moveTo>
                  <a:cubicBezTo>
                    <a:pt x="1287" y="167"/>
                    <a:pt x="1275" y="194"/>
                    <a:pt x="1261" y="205"/>
                  </a:cubicBezTo>
                  <a:cubicBezTo>
                    <a:pt x="1173" y="272"/>
                    <a:pt x="1083" y="337"/>
                    <a:pt x="993" y="400"/>
                  </a:cubicBezTo>
                  <a:cubicBezTo>
                    <a:pt x="946" y="432"/>
                    <a:pt x="925" y="429"/>
                    <a:pt x="881" y="395"/>
                  </a:cubicBezTo>
                  <a:cubicBezTo>
                    <a:pt x="836" y="361"/>
                    <a:pt x="793" y="327"/>
                    <a:pt x="744" y="290"/>
                  </a:cubicBezTo>
                  <a:cubicBezTo>
                    <a:pt x="744" y="445"/>
                    <a:pt x="744" y="597"/>
                    <a:pt x="744" y="752"/>
                  </a:cubicBezTo>
                  <a:cubicBezTo>
                    <a:pt x="596" y="752"/>
                    <a:pt x="449" y="752"/>
                    <a:pt x="301" y="752"/>
                  </a:cubicBezTo>
                  <a:cubicBezTo>
                    <a:pt x="300" y="751"/>
                    <a:pt x="297" y="749"/>
                    <a:pt x="297" y="748"/>
                  </a:cubicBezTo>
                  <a:cubicBezTo>
                    <a:pt x="300" y="694"/>
                    <a:pt x="269" y="664"/>
                    <a:pt x="229" y="632"/>
                  </a:cubicBezTo>
                  <a:cubicBezTo>
                    <a:pt x="150" y="568"/>
                    <a:pt x="76" y="497"/>
                    <a:pt x="0" y="429"/>
                  </a:cubicBezTo>
                  <a:cubicBezTo>
                    <a:pt x="0" y="410"/>
                    <a:pt x="0" y="392"/>
                    <a:pt x="0" y="373"/>
                  </a:cubicBezTo>
                  <a:cubicBezTo>
                    <a:pt x="92" y="270"/>
                    <a:pt x="179" y="162"/>
                    <a:pt x="277" y="64"/>
                  </a:cubicBezTo>
                  <a:cubicBezTo>
                    <a:pt x="309" y="32"/>
                    <a:pt x="366" y="23"/>
                    <a:pt x="416" y="0"/>
                  </a:cubicBezTo>
                  <a:cubicBezTo>
                    <a:pt x="435" y="72"/>
                    <a:pt x="452" y="138"/>
                    <a:pt x="470" y="204"/>
                  </a:cubicBezTo>
                  <a:cubicBezTo>
                    <a:pt x="472" y="204"/>
                    <a:pt x="475" y="204"/>
                    <a:pt x="478" y="204"/>
                  </a:cubicBezTo>
                  <a:cubicBezTo>
                    <a:pt x="481" y="168"/>
                    <a:pt x="483" y="133"/>
                    <a:pt x="488" y="97"/>
                  </a:cubicBezTo>
                  <a:cubicBezTo>
                    <a:pt x="490" y="86"/>
                    <a:pt x="503" y="77"/>
                    <a:pt x="511" y="66"/>
                  </a:cubicBezTo>
                  <a:cubicBezTo>
                    <a:pt x="519" y="76"/>
                    <a:pt x="533" y="85"/>
                    <a:pt x="534" y="97"/>
                  </a:cubicBezTo>
                  <a:cubicBezTo>
                    <a:pt x="540" y="132"/>
                    <a:pt x="541" y="168"/>
                    <a:pt x="552" y="205"/>
                  </a:cubicBezTo>
                  <a:cubicBezTo>
                    <a:pt x="566" y="140"/>
                    <a:pt x="581" y="75"/>
                    <a:pt x="597" y="2"/>
                  </a:cubicBezTo>
                  <a:cubicBezTo>
                    <a:pt x="661" y="30"/>
                    <a:pt x="732" y="27"/>
                    <a:pt x="779" y="99"/>
                  </a:cubicBezTo>
                  <a:cubicBezTo>
                    <a:pt x="818" y="158"/>
                    <a:pt x="880" y="203"/>
                    <a:pt x="934" y="253"/>
                  </a:cubicBezTo>
                  <a:cubicBezTo>
                    <a:pt x="940" y="258"/>
                    <a:pt x="959" y="257"/>
                    <a:pt x="968" y="251"/>
                  </a:cubicBezTo>
                  <a:cubicBezTo>
                    <a:pt x="1036" y="209"/>
                    <a:pt x="1102" y="165"/>
                    <a:pt x="1170" y="123"/>
                  </a:cubicBezTo>
                  <a:cubicBezTo>
                    <a:pt x="1189" y="111"/>
                    <a:pt x="1210" y="104"/>
                    <a:pt x="1229" y="93"/>
                  </a:cubicBezTo>
                  <a:cubicBezTo>
                    <a:pt x="1229" y="93"/>
                    <a:pt x="1280" y="83"/>
                    <a:pt x="1286" y="152"/>
                  </a:cubicBezTo>
                  <a:close/>
                  <a:moveTo>
                    <a:pt x="288" y="509"/>
                  </a:moveTo>
                  <a:cubicBezTo>
                    <a:pt x="288" y="422"/>
                    <a:pt x="288" y="344"/>
                    <a:pt x="288" y="255"/>
                  </a:cubicBezTo>
                  <a:cubicBezTo>
                    <a:pt x="243" y="307"/>
                    <a:pt x="205" y="350"/>
                    <a:pt x="164" y="398"/>
                  </a:cubicBezTo>
                  <a:cubicBezTo>
                    <a:pt x="206" y="435"/>
                    <a:pt x="244" y="470"/>
                    <a:pt x="288" y="50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7"/>
            <p:cNvSpPr>
              <a:spLocks/>
            </p:cNvSpPr>
            <p:nvPr/>
          </p:nvSpPr>
          <p:spPr bwMode="auto">
            <a:xfrm>
              <a:off x="3518" y="2729"/>
              <a:ext cx="43" cy="48"/>
            </a:xfrm>
            <a:custGeom>
              <a:avLst/>
              <a:gdLst>
                <a:gd name="T0" fmla="*/ 152 w 294"/>
                <a:gd name="T1" fmla="*/ 327 h 328"/>
                <a:gd name="T2" fmla="*/ 32 w 294"/>
                <a:gd name="T3" fmla="*/ 242 h 328"/>
                <a:gd name="T4" fmla="*/ 55 w 294"/>
                <a:gd name="T5" fmla="*/ 53 h 328"/>
                <a:gd name="T6" fmla="*/ 205 w 294"/>
                <a:gd name="T7" fmla="*/ 21 h 328"/>
                <a:gd name="T8" fmla="*/ 293 w 294"/>
                <a:gd name="T9" fmla="*/ 146 h 328"/>
                <a:gd name="T10" fmla="*/ 279 w 294"/>
                <a:gd name="T11" fmla="*/ 236 h 328"/>
                <a:gd name="T12" fmla="*/ 152 w 294"/>
                <a:gd name="T13" fmla="*/ 327 h 328"/>
              </a:gdLst>
              <a:ahLst/>
              <a:cxnLst>
                <a:cxn ang="0">
                  <a:pos x="T0" y="T1"/>
                </a:cxn>
                <a:cxn ang="0">
                  <a:pos x="T2" y="T3"/>
                </a:cxn>
                <a:cxn ang="0">
                  <a:pos x="T4" y="T5"/>
                </a:cxn>
                <a:cxn ang="0">
                  <a:pos x="T6" y="T7"/>
                </a:cxn>
                <a:cxn ang="0">
                  <a:pos x="T8" y="T9"/>
                </a:cxn>
                <a:cxn ang="0">
                  <a:pos x="T10" y="T11"/>
                </a:cxn>
                <a:cxn ang="0">
                  <a:pos x="T12" y="T13"/>
                </a:cxn>
              </a:cxnLst>
              <a:rect l="0" t="0" r="r" b="b"/>
              <a:pathLst>
                <a:path w="294" h="328">
                  <a:moveTo>
                    <a:pt x="152" y="327"/>
                  </a:moveTo>
                  <a:cubicBezTo>
                    <a:pt x="78" y="328"/>
                    <a:pt x="58" y="314"/>
                    <a:pt x="32" y="242"/>
                  </a:cubicBezTo>
                  <a:cubicBezTo>
                    <a:pt x="8" y="176"/>
                    <a:pt x="0" y="110"/>
                    <a:pt x="55" y="53"/>
                  </a:cubicBezTo>
                  <a:cubicBezTo>
                    <a:pt x="97" y="9"/>
                    <a:pt x="150" y="0"/>
                    <a:pt x="205" y="21"/>
                  </a:cubicBezTo>
                  <a:cubicBezTo>
                    <a:pt x="261" y="42"/>
                    <a:pt x="292" y="86"/>
                    <a:pt x="293" y="146"/>
                  </a:cubicBezTo>
                  <a:cubicBezTo>
                    <a:pt x="294" y="176"/>
                    <a:pt x="288" y="207"/>
                    <a:pt x="279" y="236"/>
                  </a:cubicBezTo>
                  <a:cubicBezTo>
                    <a:pt x="254" y="314"/>
                    <a:pt x="233" y="327"/>
                    <a:pt x="152" y="3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8"/>
            <p:cNvSpPr>
              <a:spLocks/>
            </p:cNvSpPr>
            <p:nvPr/>
          </p:nvSpPr>
          <p:spPr bwMode="auto">
            <a:xfrm>
              <a:off x="3440" y="2729"/>
              <a:ext cx="43" cy="48"/>
            </a:xfrm>
            <a:custGeom>
              <a:avLst/>
              <a:gdLst>
                <a:gd name="T0" fmla="*/ 152 w 294"/>
                <a:gd name="T1" fmla="*/ 327 h 328"/>
                <a:gd name="T2" fmla="*/ 32 w 294"/>
                <a:gd name="T3" fmla="*/ 242 h 328"/>
                <a:gd name="T4" fmla="*/ 55 w 294"/>
                <a:gd name="T5" fmla="*/ 53 h 328"/>
                <a:gd name="T6" fmla="*/ 205 w 294"/>
                <a:gd name="T7" fmla="*/ 21 h 328"/>
                <a:gd name="T8" fmla="*/ 293 w 294"/>
                <a:gd name="T9" fmla="*/ 146 h 328"/>
                <a:gd name="T10" fmla="*/ 279 w 294"/>
                <a:gd name="T11" fmla="*/ 236 h 328"/>
                <a:gd name="T12" fmla="*/ 152 w 294"/>
                <a:gd name="T13" fmla="*/ 327 h 328"/>
              </a:gdLst>
              <a:ahLst/>
              <a:cxnLst>
                <a:cxn ang="0">
                  <a:pos x="T0" y="T1"/>
                </a:cxn>
                <a:cxn ang="0">
                  <a:pos x="T2" y="T3"/>
                </a:cxn>
                <a:cxn ang="0">
                  <a:pos x="T4" y="T5"/>
                </a:cxn>
                <a:cxn ang="0">
                  <a:pos x="T6" y="T7"/>
                </a:cxn>
                <a:cxn ang="0">
                  <a:pos x="T8" y="T9"/>
                </a:cxn>
                <a:cxn ang="0">
                  <a:pos x="T10" y="T11"/>
                </a:cxn>
                <a:cxn ang="0">
                  <a:pos x="T12" y="T13"/>
                </a:cxn>
              </a:cxnLst>
              <a:rect l="0" t="0" r="r" b="b"/>
              <a:pathLst>
                <a:path w="294" h="328">
                  <a:moveTo>
                    <a:pt x="152" y="327"/>
                  </a:moveTo>
                  <a:cubicBezTo>
                    <a:pt x="78" y="328"/>
                    <a:pt x="58" y="314"/>
                    <a:pt x="32" y="242"/>
                  </a:cubicBezTo>
                  <a:cubicBezTo>
                    <a:pt x="8" y="176"/>
                    <a:pt x="0" y="110"/>
                    <a:pt x="55" y="53"/>
                  </a:cubicBezTo>
                  <a:cubicBezTo>
                    <a:pt x="97" y="9"/>
                    <a:pt x="150" y="0"/>
                    <a:pt x="205" y="21"/>
                  </a:cubicBezTo>
                  <a:cubicBezTo>
                    <a:pt x="261" y="42"/>
                    <a:pt x="292" y="86"/>
                    <a:pt x="293" y="146"/>
                  </a:cubicBezTo>
                  <a:cubicBezTo>
                    <a:pt x="294" y="176"/>
                    <a:pt x="288" y="207"/>
                    <a:pt x="279" y="236"/>
                  </a:cubicBezTo>
                  <a:cubicBezTo>
                    <a:pt x="254" y="314"/>
                    <a:pt x="233" y="327"/>
                    <a:pt x="152" y="3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9"/>
            <p:cNvSpPr>
              <a:spLocks/>
            </p:cNvSpPr>
            <p:nvPr/>
          </p:nvSpPr>
          <p:spPr bwMode="auto">
            <a:xfrm>
              <a:off x="3670" y="2729"/>
              <a:ext cx="42" cy="48"/>
            </a:xfrm>
            <a:custGeom>
              <a:avLst/>
              <a:gdLst>
                <a:gd name="T0" fmla="*/ 152 w 294"/>
                <a:gd name="T1" fmla="*/ 327 h 328"/>
                <a:gd name="T2" fmla="*/ 32 w 294"/>
                <a:gd name="T3" fmla="*/ 242 h 328"/>
                <a:gd name="T4" fmla="*/ 55 w 294"/>
                <a:gd name="T5" fmla="*/ 53 h 328"/>
                <a:gd name="T6" fmla="*/ 205 w 294"/>
                <a:gd name="T7" fmla="*/ 21 h 328"/>
                <a:gd name="T8" fmla="*/ 293 w 294"/>
                <a:gd name="T9" fmla="*/ 146 h 328"/>
                <a:gd name="T10" fmla="*/ 279 w 294"/>
                <a:gd name="T11" fmla="*/ 236 h 328"/>
                <a:gd name="T12" fmla="*/ 152 w 294"/>
                <a:gd name="T13" fmla="*/ 327 h 328"/>
              </a:gdLst>
              <a:ahLst/>
              <a:cxnLst>
                <a:cxn ang="0">
                  <a:pos x="T0" y="T1"/>
                </a:cxn>
                <a:cxn ang="0">
                  <a:pos x="T2" y="T3"/>
                </a:cxn>
                <a:cxn ang="0">
                  <a:pos x="T4" y="T5"/>
                </a:cxn>
                <a:cxn ang="0">
                  <a:pos x="T6" y="T7"/>
                </a:cxn>
                <a:cxn ang="0">
                  <a:pos x="T8" y="T9"/>
                </a:cxn>
                <a:cxn ang="0">
                  <a:pos x="T10" y="T11"/>
                </a:cxn>
                <a:cxn ang="0">
                  <a:pos x="T12" y="T13"/>
                </a:cxn>
              </a:cxnLst>
              <a:rect l="0" t="0" r="r" b="b"/>
              <a:pathLst>
                <a:path w="294" h="328">
                  <a:moveTo>
                    <a:pt x="152" y="327"/>
                  </a:moveTo>
                  <a:cubicBezTo>
                    <a:pt x="78" y="328"/>
                    <a:pt x="58" y="314"/>
                    <a:pt x="32" y="242"/>
                  </a:cubicBezTo>
                  <a:cubicBezTo>
                    <a:pt x="8" y="176"/>
                    <a:pt x="0" y="110"/>
                    <a:pt x="55" y="53"/>
                  </a:cubicBezTo>
                  <a:cubicBezTo>
                    <a:pt x="97" y="9"/>
                    <a:pt x="150" y="0"/>
                    <a:pt x="205" y="21"/>
                  </a:cubicBezTo>
                  <a:cubicBezTo>
                    <a:pt x="261" y="42"/>
                    <a:pt x="292" y="86"/>
                    <a:pt x="293" y="146"/>
                  </a:cubicBezTo>
                  <a:cubicBezTo>
                    <a:pt x="294" y="176"/>
                    <a:pt x="288" y="207"/>
                    <a:pt x="279" y="236"/>
                  </a:cubicBezTo>
                  <a:cubicBezTo>
                    <a:pt x="254" y="314"/>
                    <a:pt x="233" y="327"/>
                    <a:pt x="152" y="3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10"/>
            <p:cNvSpPr>
              <a:spLocks/>
            </p:cNvSpPr>
            <p:nvPr/>
          </p:nvSpPr>
          <p:spPr bwMode="auto">
            <a:xfrm>
              <a:off x="3595" y="2729"/>
              <a:ext cx="43" cy="48"/>
            </a:xfrm>
            <a:custGeom>
              <a:avLst/>
              <a:gdLst>
                <a:gd name="T0" fmla="*/ 152 w 294"/>
                <a:gd name="T1" fmla="*/ 327 h 328"/>
                <a:gd name="T2" fmla="*/ 32 w 294"/>
                <a:gd name="T3" fmla="*/ 242 h 328"/>
                <a:gd name="T4" fmla="*/ 55 w 294"/>
                <a:gd name="T5" fmla="*/ 53 h 328"/>
                <a:gd name="T6" fmla="*/ 205 w 294"/>
                <a:gd name="T7" fmla="*/ 21 h 328"/>
                <a:gd name="T8" fmla="*/ 293 w 294"/>
                <a:gd name="T9" fmla="*/ 146 h 328"/>
                <a:gd name="T10" fmla="*/ 279 w 294"/>
                <a:gd name="T11" fmla="*/ 236 h 328"/>
                <a:gd name="T12" fmla="*/ 152 w 294"/>
                <a:gd name="T13" fmla="*/ 327 h 328"/>
              </a:gdLst>
              <a:ahLst/>
              <a:cxnLst>
                <a:cxn ang="0">
                  <a:pos x="T0" y="T1"/>
                </a:cxn>
                <a:cxn ang="0">
                  <a:pos x="T2" y="T3"/>
                </a:cxn>
                <a:cxn ang="0">
                  <a:pos x="T4" y="T5"/>
                </a:cxn>
                <a:cxn ang="0">
                  <a:pos x="T6" y="T7"/>
                </a:cxn>
                <a:cxn ang="0">
                  <a:pos x="T8" y="T9"/>
                </a:cxn>
                <a:cxn ang="0">
                  <a:pos x="T10" y="T11"/>
                </a:cxn>
                <a:cxn ang="0">
                  <a:pos x="T12" y="T13"/>
                </a:cxn>
              </a:cxnLst>
              <a:rect l="0" t="0" r="r" b="b"/>
              <a:pathLst>
                <a:path w="294" h="328">
                  <a:moveTo>
                    <a:pt x="152" y="327"/>
                  </a:moveTo>
                  <a:cubicBezTo>
                    <a:pt x="78" y="328"/>
                    <a:pt x="58" y="314"/>
                    <a:pt x="32" y="242"/>
                  </a:cubicBezTo>
                  <a:cubicBezTo>
                    <a:pt x="8" y="176"/>
                    <a:pt x="0" y="110"/>
                    <a:pt x="55" y="53"/>
                  </a:cubicBezTo>
                  <a:cubicBezTo>
                    <a:pt x="97" y="9"/>
                    <a:pt x="150" y="0"/>
                    <a:pt x="205" y="21"/>
                  </a:cubicBezTo>
                  <a:cubicBezTo>
                    <a:pt x="261" y="42"/>
                    <a:pt x="292" y="86"/>
                    <a:pt x="293" y="146"/>
                  </a:cubicBezTo>
                  <a:cubicBezTo>
                    <a:pt x="294" y="176"/>
                    <a:pt x="288" y="207"/>
                    <a:pt x="279" y="236"/>
                  </a:cubicBezTo>
                  <a:cubicBezTo>
                    <a:pt x="254" y="314"/>
                    <a:pt x="233" y="327"/>
                    <a:pt x="152" y="3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11"/>
            <p:cNvSpPr>
              <a:spLocks/>
            </p:cNvSpPr>
            <p:nvPr/>
          </p:nvSpPr>
          <p:spPr bwMode="auto">
            <a:xfrm>
              <a:off x="3480" y="2549"/>
              <a:ext cx="38" cy="51"/>
            </a:xfrm>
            <a:custGeom>
              <a:avLst/>
              <a:gdLst>
                <a:gd name="T0" fmla="*/ 0 w 259"/>
                <a:gd name="T1" fmla="*/ 128 h 349"/>
                <a:gd name="T2" fmla="*/ 129 w 259"/>
                <a:gd name="T3" fmla="*/ 0 h 349"/>
                <a:gd name="T4" fmla="*/ 257 w 259"/>
                <a:gd name="T5" fmla="*/ 129 h 349"/>
                <a:gd name="T6" fmla="*/ 198 w 259"/>
                <a:gd name="T7" fmla="*/ 296 h 349"/>
                <a:gd name="T8" fmla="*/ 58 w 259"/>
                <a:gd name="T9" fmla="*/ 295 h 349"/>
                <a:gd name="T10" fmla="*/ 0 w 259"/>
                <a:gd name="T11" fmla="*/ 128 h 349"/>
              </a:gdLst>
              <a:ahLst/>
              <a:cxnLst>
                <a:cxn ang="0">
                  <a:pos x="T0" y="T1"/>
                </a:cxn>
                <a:cxn ang="0">
                  <a:pos x="T2" y="T3"/>
                </a:cxn>
                <a:cxn ang="0">
                  <a:pos x="T4" y="T5"/>
                </a:cxn>
                <a:cxn ang="0">
                  <a:pos x="T6" y="T7"/>
                </a:cxn>
                <a:cxn ang="0">
                  <a:pos x="T8" y="T9"/>
                </a:cxn>
                <a:cxn ang="0">
                  <a:pos x="T10" y="T11"/>
                </a:cxn>
              </a:cxnLst>
              <a:rect l="0" t="0" r="r" b="b"/>
              <a:pathLst>
                <a:path w="259" h="349">
                  <a:moveTo>
                    <a:pt x="0" y="128"/>
                  </a:moveTo>
                  <a:cubicBezTo>
                    <a:pt x="0" y="56"/>
                    <a:pt x="56" y="0"/>
                    <a:pt x="129" y="0"/>
                  </a:cubicBezTo>
                  <a:cubicBezTo>
                    <a:pt x="201" y="1"/>
                    <a:pt x="259" y="57"/>
                    <a:pt x="257" y="129"/>
                  </a:cubicBezTo>
                  <a:cubicBezTo>
                    <a:pt x="255" y="191"/>
                    <a:pt x="235" y="247"/>
                    <a:pt x="198" y="296"/>
                  </a:cubicBezTo>
                  <a:cubicBezTo>
                    <a:pt x="157" y="349"/>
                    <a:pt x="100" y="348"/>
                    <a:pt x="58" y="295"/>
                  </a:cubicBezTo>
                  <a:cubicBezTo>
                    <a:pt x="25" y="253"/>
                    <a:pt x="0" y="182"/>
                    <a:pt x="0" y="1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0" name="Freeform 13"/>
            <p:cNvSpPr>
              <a:spLocks/>
            </p:cNvSpPr>
            <p:nvPr/>
          </p:nvSpPr>
          <p:spPr bwMode="auto">
            <a:xfrm>
              <a:off x="3541" y="2547"/>
              <a:ext cx="200" cy="140"/>
            </a:xfrm>
            <a:custGeom>
              <a:avLst/>
              <a:gdLst>
                <a:gd name="T0" fmla="*/ 1291 w 1372"/>
                <a:gd name="T1" fmla="*/ 4 h 955"/>
                <a:gd name="T2" fmla="*/ 28 w 1372"/>
                <a:gd name="T3" fmla="*/ 12 h 955"/>
                <a:gd name="T4" fmla="*/ 2 w 1372"/>
                <a:gd name="T5" fmla="*/ 66 h 955"/>
                <a:gd name="T6" fmla="*/ 52 w 1372"/>
                <a:gd name="T7" fmla="*/ 97 h 955"/>
                <a:gd name="T8" fmla="*/ 51 w 1372"/>
                <a:gd name="T9" fmla="*/ 468 h 955"/>
                <a:gd name="T10" fmla="*/ 111 w 1372"/>
                <a:gd name="T11" fmla="*/ 565 h 955"/>
                <a:gd name="T12" fmla="*/ 111 w 1372"/>
                <a:gd name="T13" fmla="*/ 94 h 955"/>
                <a:gd name="T14" fmla="*/ 1196 w 1372"/>
                <a:gd name="T15" fmla="*/ 94 h 955"/>
                <a:gd name="T16" fmla="*/ 1196 w 1372"/>
                <a:gd name="T17" fmla="*/ 871 h 955"/>
                <a:gd name="T18" fmla="*/ 86 w 1372"/>
                <a:gd name="T19" fmla="*/ 871 h 955"/>
                <a:gd name="T20" fmla="*/ 44 w 1372"/>
                <a:gd name="T21" fmla="*/ 913 h 955"/>
                <a:gd name="T22" fmla="*/ 86 w 1372"/>
                <a:gd name="T23" fmla="*/ 955 h 955"/>
                <a:gd name="T24" fmla="*/ 1271 w 1372"/>
                <a:gd name="T25" fmla="*/ 955 h 955"/>
                <a:gd name="T26" fmla="*/ 1313 w 1372"/>
                <a:gd name="T27" fmla="*/ 913 h 955"/>
                <a:gd name="T28" fmla="*/ 1271 w 1372"/>
                <a:gd name="T29" fmla="*/ 871 h 955"/>
                <a:gd name="T30" fmla="*/ 1261 w 1372"/>
                <a:gd name="T31" fmla="*/ 871 h 955"/>
                <a:gd name="T32" fmla="*/ 1261 w 1372"/>
                <a:gd name="T33" fmla="*/ 95 h 955"/>
                <a:gd name="T34" fmla="*/ 1291 w 1372"/>
                <a:gd name="T35" fmla="*/ 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2" h="955">
                  <a:moveTo>
                    <a:pt x="1291" y="4"/>
                  </a:moveTo>
                  <a:cubicBezTo>
                    <a:pt x="868" y="4"/>
                    <a:pt x="451" y="12"/>
                    <a:pt x="28" y="12"/>
                  </a:cubicBezTo>
                  <a:cubicBezTo>
                    <a:pt x="1" y="14"/>
                    <a:pt x="0" y="51"/>
                    <a:pt x="2" y="66"/>
                  </a:cubicBezTo>
                  <a:cubicBezTo>
                    <a:pt x="5" y="83"/>
                    <a:pt x="12" y="95"/>
                    <a:pt x="52" y="97"/>
                  </a:cubicBezTo>
                  <a:cubicBezTo>
                    <a:pt x="52" y="221"/>
                    <a:pt x="55" y="344"/>
                    <a:pt x="51" y="468"/>
                  </a:cubicBezTo>
                  <a:cubicBezTo>
                    <a:pt x="50" y="514"/>
                    <a:pt x="73" y="536"/>
                    <a:pt x="111" y="565"/>
                  </a:cubicBezTo>
                  <a:cubicBezTo>
                    <a:pt x="111" y="402"/>
                    <a:pt x="111" y="248"/>
                    <a:pt x="111" y="94"/>
                  </a:cubicBezTo>
                  <a:cubicBezTo>
                    <a:pt x="477" y="94"/>
                    <a:pt x="837" y="94"/>
                    <a:pt x="1196" y="94"/>
                  </a:cubicBezTo>
                  <a:cubicBezTo>
                    <a:pt x="1196" y="354"/>
                    <a:pt x="1196" y="612"/>
                    <a:pt x="1196" y="871"/>
                  </a:cubicBezTo>
                  <a:cubicBezTo>
                    <a:pt x="86" y="871"/>
                    <a:pt x="86" y="871"/>
                    <a:pt x="86" y="871"/>
                  </a:cubicBezTo>
                  <a:cubicBezTo>
                    <a:pt x="62" y="871"/>
                    <a:pt x="44" y="890"/>
                    <a:pt x="44" y="913"/>
                  </a:cubicBezTo>
                  <a:cubicBezTo>
                    <a:pt x="44" y="936"/>
                    <a:pt x="62" y="955"/>
                    <a:pt x="86" y="955"/>
                  </a:cubicBezTo>
                  <a:cubicBezTo>
                    <a:pt x="1271" y="955"/>
                    <a:pt x="1271" y="955"/>
                    <a:pt x="1271" y="955"/>
                  </a:cubicBezTo>
                  <a:cubicBezTo>
                    <a:pt x="1294" y="955"/>
                    <a:pt x="1313" y="936"/>
                    <a:pt x="1313" y="913"/>
                  </a:cubicBezTo>
                  <a:cubicBezTo>
                    <a:pt x="1313" y="890"/>
                    <a:pt x="1294" y="871"/>
                    <a:pt x="1271" y="871"/>
                  </a:cubicBezTo>
                  <a:cubicBezTo>
                    <a:pt x="1261" y="871"/>
                    <a:pt x="1261" y="871"/>
                    <a:pt x="1261" y="871"/>
                  </a:cubicBezTo>
                  <a:cubicBezTo>
                    <a:pt x="1261" y="613"/>
                    <a:pt x="1261" y="354"/>
                    <a:pt x="1261" y="95"/>
                  </a:cubicBezTo>
                  <a:cubicBezTo>
                    <a:pt x="1372" y="103"/>
                    <a:pt x="1344" y="0"/>
                    <a:pt x="1291"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Oval 14"/>
            <p:cNvSpPr>
              <a:spLocks noChangeArrowheads="1"/>
            </p:cNvSpPr>
            <p:nvPr/>
          </p:nvSpPr>
          <p:spPr bwMode="auto">
            <a:xfrm>
              <a:off x="3608" y="2655"/>
              <a:ext cx="10" cy="11"/>
            </a:xfrm>
            <a:prstGeom prst="ellipse">
              <a:avLst/>
            </a:prstGeom>
            <a:noFill/>
            <a:ln w="158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 name="Oval 15"/>
            <p:cNvSpPr>
              <a:spLocks noChangeArrowheads="1"/>
            </p:cNvSpPr>
            <p:nvPr/>
          </p:nvSpPr>
          <p:spPr bwMode="auto">
            <a:xfrm>
              <a:off x="3629" y="2615"/>
              <a:ext cx="11" cy="11"/>
            </a:xfrm>
            <a:prstGeom prst="ellipse">
              <a:avLst/>
            </a:prstGeom>
            <a:noFill/>
            <a:ln w="158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 name="Oval 16"/>
            <p:cNvSpPr>
              <a:spLocks noChangeArrowheads="1"/>
            </p:cNvSpPr>
            <p:nvPr/>
          </p:nvSpPr>
          <p:spPr bwMode="auto">
            <a:xfrm>
              <a:off x="3662" y="2630"/>
              <a:ext cx="10" cy="11"/>
            </a:xfrm>
            <a:prstGeom prst="ellipse">
              <a:avLst/>
            </a:prstGeom>
            <a:noFill/>
            <a:ln w="158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 name="Oval 17"/>
            <p:cNvSpPr>
              <a:spLocks noChangeArrowheads="1"/>
            </p:cNvSpPr>
            <p:nvPr/>
          </p:nvSpPr>
          <p:spPr bwMode="auto">
            <a:xfrm>
              <a:off x="3685" y="2598"/>
              <a:ext cx="11" cy="11"/>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Line 19"/>
            <p:cNvSpPr>
              <a:spLocks noChangeShapeType="1"/>
            </p:cNvSpPr>
            <p:nvPr/>
          </p:nvSpPr>
          <p:spPr bwMode="auto">
            <a:xfrm flipV="1">
              <a:off x="3669" y="2607"/>
              <a:ext cx="19" cy="23"/>
            </a:xfrm>
            <a:prstGeom prst="line">
              <a:avLst/>
            </a:prstGeom>
            <a:noFill/>
            <a:ln w="158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 name="Line 20"/>
            <p:cNvSpPr>
              <a:spLocks noChangeShapeType="1"/>
            </p:cNvSpPr>
            <p:nvPr/>
          </p:nvSpPr>
          <p:spPr bwMode="auto">
            <a:xfrm>
              <a:off x="3638" y="2623"/>
              <a:ext cx="26" cy="9"/>
            </a:xfrm>
            <a:prstGeom prst="line">
              <a:avLst/>
            </a:prstGeom>
            <a:noFill/>
            <a:ln w="158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 name="Line 21"/>
            <p:cNvSpPr>
              <a:spLocks noChangeShapeType="1"/>
            </p:cNvSpPr>
            <p:nvPr/>
          </p:nvSpPr>
          <p:spPr bwMode="auto">
            <a:xfrm>
              <a:off x="3315" y="2451"/>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Line 22"/>
            <p:cNvSpPr>
              <a:spLocks noChangeShapeType="1"/>
            </p:cNvSpPr>
            <p:nvPr/>
          </p:nvSpPr>
          <p:spPr bwMode="auto">
            <a:xfrm>
              <a:off x="3315" y="2451"/>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Line 23"/>
            <p:cNvSpPr>
              <a:spLocks noChangeShapeType="1"/>
            </p:cNvSpPr>
            <p:nvPr/>
          </p:nvSpPr>
          <p:spPr bwMode="auto">
            <a:xfrm flipV="1">
              <a:off x="3607" y="2596"/>
              <a:ext cx="29" cy="27"/>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68580" tIns="34290" rIns="68580" bIns="34290" numCol="1" anchor="t" anchorCtr="0" compatLnSpc="1">
              <a:prstTxWarp prst="textNoShape">
                <a:avLst/>
              </a:prstTxWarp>
            </a:bodyPr>
            <a:lstStyle/>
            <a:p>
              <a:endParaRPr lang="en-US" sz="1350"/>
            </a:p>
          </p:txBody>
        </p:sp>
      </p:grpSp>
      <p:sp>
        <p:nvSpPr>
          <p:cNvPr id="3" name="TextBox 2"/>
          <p:cNvSpPr txBox="1"/>
          <p:nvPr/>
        </p:nvSpPr>
        <p:spPr>
          <a:xfrm>
            <a:off x="5105400" y="1980520"/>
            <a:ext cx="3374577" cy="461665"/>
          </a:xfrm>
          <a:prstGeom prst="rect">
            <a:avLst/>
          </a:prstGeom>
          <a:noFill/>
        </p:spPr>
        <p:txBody>
          <a:bodyPr wrap="square" rtlCol="0">
            <a:spAutoFit/>
          </a:bodyPr>
          <a:lstStyle/>
          <a:p>
            <a:r>
              <a:rPr lang="en-US" sz="1200" i="1" dirty="0"/>
              <a:t>Talk about the skills, strength, achievements of the resource</a:t>
            </a:r>
          </a:p>
        </p:txBody>
      </p:sp>
    </p:spTree>
    <p:extLst>
      <p:ext uri="{BB962C8B-B14F-4D97-AF65-F5344CB8AC3E}">
        <p14:creationId xmlns:p14="http://schemas.microsoft.com/office/powerpoint/2010/main" xmlns="" val="1937563366"/>
      </p:ext>
    </p:extLst>
  </p:cSld>
  <p:clrMapOvr>
    <a:masterClrMapping/>
  </p:clrMapOvr>
</p:sld>
</file>

<file path=ppt/theme/theme1.xml><?xml version="1.0" encoding="utf-8"?>
<a:theme xmlns:a="http://schemas.openxmlformats.org/drawingml/2006/main" name="Color_Top_04_201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ListForm</Display>
  <Edit>ListForm</Edit>
  <New>ListForm</New>
</FormTemplat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54F4C1B319F4F14BA01A7EF17134CC9C" ma:contentTypeVersion="0" ma:contentTypeDescription="General Contribution" ma:contentTypeScope="" ma:versionID="7017b59afc615da5a55174ca81a10e06">
  <xsd:schema xmlns:xsd="http://www.w3.org/2001/XMLSchema" xmlns:p="http://schemas.microsoft.com/office/2006/metadata/properties" xmlns:ns1="http://schemas.microsoft.com/sharepoint/v3" targetNamespace="http://schemas.microsoft.com/office/2006/metadata/properties" ma:root="true" ma:fieldsID="da4832e38f956d0673331b1464c46572"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PertinentToDomainSpecialty" minOccurs="0"/>
                <xsd:element ref="ns1:PertinentToServiceLine" minOccurs="0"/>
                <xsd:element ref="ns1:RevisionTime" minOccurs="0"/>
                <xsd:element ref="ns1:RevisionBy" minOccurs="0"/>
                <xsd:element ref="ns1:flagVVID" minOccurs="0"/>
                <xsd:element ref="ns1:DateCreated" minOccurs="0"/>
                <xsd:element ref="ns1:SubmittedBy" minOccurs="0"/>
                <xsd:element ref="ns1:KXGeography" minOccurs="0"/>
                <xsd:element ref="ns1:Geography" minOccurs="0"/>
                <xsd:element ref="ns1:HasAttachment" minOccurs="0"/>
                <xsd:element ref="ns1:FederalData" minOccurs="0"/>
                <xsd:element ref="ns1:VisibleToAsset" minOccurs="0"/>
                <xsd:element ref="ns1:OfficialAsset" minOccurs="0"/>
                <xsd:element ref="ns1:RelatedContent" minOccurs="0"/>
                <xsd:element ref="ns1:SourceTyp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PertinentToDomainSpecialty" ma:index="28" nillable="true" ma:displayName="Specialties" ma:internalName="PertinentToDomainSpecialty">
      <xsd:simpleType>
        <xsd:restriction base="dms:Note"/>
      </xsd:simpleType>
    </xsd:element>
    <xsd:element name="PertinentToServiceLine" ma:index="29" nillable="true" ma:displayName="Capabilities" ma:internalName="PertinentToServiceLine">
      <xsd:simpleType>
        <xsd:restriction base="dms:Note"/>
      </xsd:simpleType>
    </xsd:element>
    <xsd:element name="RevisionTime" ma:index="30" nillable="true" ma:displayName="Revision Time" ma:internalName="RevisionTime">
      <xsd:simpleType>
        <xsd:restriction base="dms:Note"/>
      </xsd:simpleType>
    </xsd:element>
    <xsd:element name="RevisionBy" ma:index="31" nillable="true" ma:displayName="Revision By" ma:internalName="RevisionBy">
      <xsd:simpleType>
        <xsd:restriction base="dms:Note"/>
      </xsd:simpleType>
    </xsd:element>
    <xsd:element name="flagVVID" ma:index="32" nillable="true" ma:displayName="flagVVID" ma:internalName="flagVVID">
      <xsd:simpleType>
        <xsd:restriction base="dms:Text"/>
      </xsd:simpleType>
    </xsd:element>
    <xsd:element name="DateCreated" ma:index="33" nillable="true" ma:displayName="Date Created" ma:internalName="DateCreated">
      <xsd:simpleType>
        <xsd:restriction base="dms:DateTime"/>
      </xsd:simpleType>
    </xsd:element>
    <xsd:element name="SubmittedBy" ma:index="34" nillable="true" ma:displayName="Submitted By" ma:internalName="SubmittedBy">
      <xsd:simpleType>
        <xsd:restriction base="dms:Text"/>
      </xsd:simpleType>
    </xsd:element>
    <xsd:element name="KXGeography" ma:index="35" nillable="true" ma:displayName="KXGeography" ma:internalName="KXGeography">
      <xsd:simpleType>
        <xsd:restriction base="dms:Note"/>
      </xsd:simpleType>
    </xsd:element>
    <xsd:element name="Geography" ma:index="36" nillable="true" ma:displayName="Geography" ma:internalName="Geography">
      <xsd:simpleType>
        <xsd:restriction base="dms:Note"/>
      </xsd:simpleType>
    </xsd:element>
    <xsd:element name="HasAttachment" ma:index="37" nillable="true" ma:displayName="Has Attachment" ma:description="Check if contribution has attachment." ma:internalName="HasAttachment">
      <xsd:simpleType>
        <xsd:restriction base="dms:Text"/>
      </xsd:simpleType>
    </xsd:element>
    <xsd:element name="FederalData" ma:index="38" nillable="true" ma:displayName="Federal Data" ma:internalName="FederalData">
      <xsd:simpleType>
        <xsd:restriction base="dms:Text"/>
      </xsd:simpleType>
    </xsd:element>
    <xsd:element name="VisibleToAsset" ma:index="39" nillable="true" ma:displayName="Visible To Asset" ma:internalName="VisibleToAsset">
      <xsd:simpleType>
        <xsd:restriction base="dms:Text"/>
      </xsd:simpleType>
    </xsd:element>
    <xsd:element name="OfficialAsset" ma:index="40" nillable="true" ma:displayName="Official Asset" ma:internalName="OfficialAsset">
      <xsd:simpleType>
        <xsd:restriction base="dms:Text"/>
      </xsd:simpleType>
    </xsd:element>
    <xsd:element name="RelatedContent" ma:index="41" nillable="true" ma:displayName="Related Content" ma:internalName="RelatedContent">
      <xsd:simpleType>
        <xsd:restriction base="dms:Note"/>
      </xsd:simpleType>
    </xsd:element>
    <xsd:element name="SourceType" ma:index="42" nillable="true" ma:displayName="SourceType" ma:internalName="SourceTyp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rchiveDate xmlns="http://schemas.microsoft.com/sharepoint/v3">2014-07-03T05:00:00+00:00</ArchiveDate>
    <EngagementLink xmlns="http://schemas.microsoft.com/sharepoint/v3" xsi:nil="true"/>
    <PertinentToCountry xmlns="http://schemas.microsoft.com/sharepoint/v3" xsi:nil="true"/>
    <Client xmlns="http://schemas.microsoft.com/sharepoint/v3" xsi:nil="true"/>
    <PertinentToDomainSpecialty xmlns="http://schemas.microsoft.com/sharepoint/v3" xsi:nil="true"/>
    <flagVVID xmlns="http://schemas.microsoft.com/sharepoint/v3" xsi:nil="true"/>
    <RelatedContent xmlns="http://schemas.microsoft.com/sharepoint/v3" xsi:nil="true"/>
    <ContentCurrentDate xmlns="http://schemas.microsoft.com/sharepoint/v3">2014-07-21T05:00:00+00:00</ContentCurrentDate>
    <Abstract xmlns="http://schemas.microsoft.com/sharepoint/v3">The attached deck has a collection of the latest S&amp;CS Thought Leadership PoVs across Marketing, Sales and Services covering Offering Areas such as Actionable Insight Driven Marketing, Customer Centric Proposition Innovation, Multichannel Customer Engaged Marketing, Marketing Operations and Cost Excellence, Sales Strategy and Channel Management, Sales Talent Management, Sales Operations and Enablement, Differentiated Service Strategy and Channel Integration, Service Delivery Management and Optimization, Service Execution. This deck is updated on a periodic basis.
S&amp;CS Thought Leadership Deck FY14 contains PoVs from September, 2013 to Current date
S&amp;CS Thought Leadership Deck FY13 contains PoVs from September, 2012 to August 2013
&lt;p&gt;&lt;font face="Arial" size="2"&gt;FY12 TL Deck is Archived and uploaded on &lt;a target="_blank" href="https://ts.accenture.com/Sites/CRM/OD%20Team/SCS.Marketing/Shared%20Documents/Forms/Display.aspx?RootFolder=%2FSites%2FCRM%2FOD%20Team%2FSCS%2EMarketing%2FShared%20Documents%2FThought%20Leadership%20PoV%2FTL%20%2D%20PoV%20Archived%20from%20KX%20%2D%20FY12"&gt;Sharepoint&lt;/a&gt;.&lt;/font&gt;&lt;/p&gt;</Abstract>
    <DateCreated xmlns="http://schemas.microsoft.com/sharepoint/v3">2011-03-30T13:55:43+00:00</DateCreated>
    <Geography xmlns="http://schemas.microsoft.com/sharepoint/v3" xsi:nil="true"/>
    <OfficialAsset xmlns="http://schemas.microsoft.com/sharepoint/v3">Yes</OfficialAsset>
    <ArchiveStatus xmlns="http://schemas.microsoft.com/sharepoint/v3">Active</ArchiveStatus>
    <IndustryKeywords xmlns="http://schemas.microsoft.com/sharepoint/v3">;#13489;~Cross Industry</IndustryKeywords>
    <VendorProductKeywords xmlns="http://schemas.microsoft.com/sharepoint/v3">;#0;~None</VendorProductKeywords>
    <RevisionTime xmlns="http://schemas.microsoft.com/sharepoint/v3">7/21/2014 2:30:25 AM&lt;br&gt;7/17/2014 2:48:07 AM&lt;br&gt;7/17/2014 2:01:04 AM&lt;br&gt;7/17/2014 1:36:05 AM&lt;br&gt;7/17/2014 12:37:06 AM&lt;br&gt;7/16/2014 9:31:07 PM&lt;br&gt;7/11/2014 2:30:39 AM&lt;br&gt;7/11/2014 2:00:42 AM&lt;br&gt;7/11/2014 1:58:34 AM&lt;br&gt;7/11/2014 1:30:35 AM&lt;br&gt;7/11/2014 1:01:46 AM&lt;br&gt;7/9/2014 11:02:27 PM&lt;br&gt;7/9/2014 1:36:03 AM</RevisionTime>
    <Contacts xmlns="http://schemas.microsoft.com/sharepoint/v3">dir\ding.ying,dir\sharmila.saxena,dir\susi.tarleton</Contacts>
    <ItemType xmlns="http://schemas.microsoft.com/sharepoint/v3">;#13044;~Thought Leadership</ItemType>
    <Offerings xmlns="http://schemas.microsoft.com/sharepoint/v3">;#5432;~Sales and Customer Services;#12536;~     OF-002119 - Sales Transformation;#12537;~     OF-002121 - Service Transformation</Offerings>
    <SourceType xmlns="http://schemas.microsoft.com/sharepoint/v3">ContributionForm</SourceType>
    <ApprovedForUseBy xmlns="http://schemas.microsoft.com/sharepoint/v3">;#13114;~Sales and Customer Services</ApprovedForUseBy>
    <SubmittedBy xmlns="http://schemas.microsoft.com/sharepoint/v3">DIR\narasimhamurthy.n.s</SubmittedBy>
    <HasAttachment xmlns="http://schemas.microsoft.com/sharepoint/v3">No</HasAttachment>
    <ArchivalDate xmlns="http://schemas.microsoft.com/sharepoint/v3" xsi:nil="true"/>
    <DeliveryCenter xmlns="http://schemas.microsoft.com/sharepoint/v3" xsi:nil="true"/>
    <ContribKeywords xmlns="http://schemas.microsoft.com/sharepoint/v3">;#4625;~Accenture Management Consulting;#1662;~Customer Relationship Management</ContribKeywords>
    <StorageType xmlns="http://schemas.microsoft.com/sharepoint/v3">File</StorageType>
    <RevisionBy xmlns="http://schemas.microsoft.com/sharepoint/v3">dir\mimon.datta&lt;br&gt;kx.massupdate&lt;br&gt;kx.massupdate&lt;br&gt;kx.massupdate&lt;br&gt;kx.massupdate&lt;br&gt;kx.massupdate&lt;br&gt;kx.massupdate&lt;br&gt;kx.massupdate&lt;br&gt;dir\xiaxin.li&lt;br&gt;kx.massupdate&lt;br&gt;kx.massupdate&lt;br&gt;kx.massupdate&lt;br&gt;dir\mimon.datta</RevisionBy>
    <VisibleToAsset xmlns="http://schemas.microsoft.com/sharepoint/v3" xsi:nil="true"/>
    <BusinessFunctionKeywords xmlns="http://schemas.microsoft.com/sharepoint/v3">;#92;~Customer Relationship Management</BusinessFunctionKeywords>
    <ConditionsforUse xmlns="http://schemas.microsoft.com/sharepoint/v3">Restricted: See Usage Restriction Comments</ConditionsforUse>
    <DetailsPageURL2 xmlns="http://schemas.microsoft.com/sharepoint/v3">https://kx.accenture.com/repositories/DownloadForm.aspx?path=C21/15/31/SCS%20Thought%20Leadership%20Deck%20FY14.pptx</DetailsPageURL2>
    <FederalData xmlns="http://schemas.microsoft.com/sharepoint/v3">No</FederalData>
    <KXGeography xmlns="http://schemas.microsoft.com/sharepoint/v3">;#9494;~Global</KXGeography>
    <ConditionsforUseComments xmlns="http://schemas.microsoft.com/sharepoint/v3">Please contact the Authors of the POV to confirm external use.</ConditionsforUseComments>
    <TechnologyKeywords xmlns="http://schemas.microsoft.com/sharepoint/v3">;#0;~None</TechnologyKeywords>
    <PertinentToOrgUnit xmlns="http://schemas.microsoft.com/sharepoint/v3">;#6793;~Accenture Strategy;#12977;~     Sales and Customer Services</PertinentToOrgUnit>
    <DetailsPageURL xmlns="http://schemas.microsoft.com/sharepoint/v3">https://kx.accenture.com/repositories/ContributionForm.aspx?path=C21/15/31&amp;mode=Read</DetailsPageURL>
    <ContribLanguage xmlns="http://schemas.microsoft.com/sharepoint/v3">;#4628;~English</ContribLanguage>
    <PertinentToServiceLine xmlns="http://schemas.microsoft.com/sharepoint/v3" xsi:nil="true"/>
  </documentManagement>
</p:properties>
</file>

<file path=customXml/itemProps1.xml><?xml version="1.0" encoding="utf-8"?>
<ds:datastoreItem xmlns:ds="http://schemas.openxmlformats.org/officeDocument/2006/customXml" ds:itemID="{D30FE778-7F19-4865-813F-2D394B72355B}">
  <ds:schemaRefs>
    <ds:schemaRef ds:uri="http://schemas.microsoft.com/sharepoint/v3/contenttype/forms"/>
  </ds:schemaRefs>
</ds:datastoreItem>
</file>

<file path=customXml/itemProps2.xml><?xml version="1.0" encoding="utf-8"?>
<ds:datastoreItem xmlns:ds="http://schemas.openxmlformats.org/officeDocument/2006/customXml" ds:itemID="{C5AEE944-BFC2-4C3A-8C46-138BEB2A07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3A34388-BDDF-49FB-9AF2-AB81ABC8B7C2}">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GCPR-powerpoint_v3 final</Template>
  <TotalTime>4986</TotalTime>
  <Words>368</Words>
  <Application>Microsoft Office PowerPoint</Application>
  <PresentationFormat>On-screen Show (4:3)</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Color_Top_04_2013</vt:lpstr>
      <vt:lpstr>FY17 – Performance Inputs (Sep’16 - Aug’17)  </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&amp; Customer Services - Thought Leadership</dc:title>
  <dc:creator>nibha verma</dc:creator>
  <cp:lastModifiedBy>lenovo</cp:lastModifiedBy>
  <cp:revision>189</cp:revision>
  <dcterms:created xsi:type="dcterms:W3CDTF">2013-10-29T09:02:57Z</dcterms:created>
  <dcterms:modified xsi:type="dcterms:W3CDTF">2017-11-19T19:43:23Z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0x012000FD200C85A7BB46D2B974A85017C5AC2B010054F4C1B319F4F14BA01A7EF17134CC9C</vt:lpwstr>
  </property>
  <property fmtid="{D5CDD505-2E9C-101B-9397-08002B2CF9AE}" pid="3" name="ContentCurrentDate">
    <vt:filetime>2014-02-14T12:00:42Z</vt:filetime>
  </property>
</Properties>
</file>