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7" r:id="rId12"/>
    <p:sldId id="268" r:id="rId13"/>
    <p:sldId id="269" r:id="rId14"/>
    <p:sldId id="270" r:id="rId15"/>
    <p:sldId id="262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US\Desktop\H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/>
              <a:t>Distribution</a:t>
            </a:r>
            <a:r>
              <a:rPr lang="en-IN" baseline="0"/>
              <a:t> Of Ages</a:t>
            </a:r>
            <a:endParaRPr lang="en-IN"/>
          </a:p>
        </c:rich>
      </c:tx>
      <c:layout>
        <c:manualLayout>
          <c:xMode val="edge"/>
          <c:yMode val="edge"/>
          <c:x val="0.36854869885450364"/>
          <c:y val="4.6666666666666669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'Dist Of Ages'!$A$2:$A$8</c:f>
              <c:strCach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More</c:v>
                </c:pt>
              </c:strCache>
            </c:strRef>
          </c:cat>
          <c:val>
            <c:numRef>
              <c:f>'Dist Of Ages'!$B$2:$B$8</c:f>
              <c:numCache>
                <c:formatCode>General</c:formatCode>
                <c:ptCount val="7"/>
                <c:pt idx="0">
                  <c:v>0</c:v>
                </c:pt>
                <c:pt idx="1">
                  <c:v>84</c:v>
                </c:pt>
                <c:pt idx="2">
                  <c:v>1074</c:v>
                </c:pt>
                <c:pt idx="3">
                  <c:v>1857</c:v>
                </c:pt>
                <c:pt idx="4">
                  <c:v>966</c:v>
                </c:pt>
                <c:pt idx="5">
                  <c:v>428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0295936"/>
        <c:axId val="141967744"/>
      </c:barChart>
      <c:catAx>
        <c:axId val="180295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Ages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41967744"/>
        <c:crosses val="autoZero"/>
        <c:auto val="1"/>
        <c:lblAlgn val="ctr"/>
        <c:lblOffset val="100"/>
        <c:noMultiLvlLbl val="0"/>
      </c:catAx>
      <c:valAx>
        <c:axId val="14196774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Frequency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02959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F61-A758-4657-9B6E-E1FC1AD81B6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3B15-B872-4EAE-BB1E-E09456190D6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F61-A758-4657-9B6E-E1FC1AD81B6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3B15-B872-4EAE-BB1E-E09456190D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F61-A758-4657-9B6E-E1FC1AD81B6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3B15-B872-4EAE-BB1E-E09456190D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F61-A758-4657-9B6E-E1FC1AD81B6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3B15-B872-4EAE-BB1E-E09456190D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F61-A758-4657-9B6E-E1FC1AD81B6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3B15-B872-4EAE-BB1E-E09456190D6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F61-A758-4657-9B6E-E1FC1AD81B6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3B15-B872-4EAE-BB1E-E09456190D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F61-A758-4657-9B6E-E1FC1AD81B6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3B15-B872-4EAE-BB1E-E09456190D6E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F61-A758-4657-9B6E-E1FC1AD81B6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3B15-B872-4EAE-BB1E-E09456190D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F61-A758-4657-9B6E-E1FC1AD81B6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3B15-B872-4EAE-BB1E-E09456190D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F61-A758-4657-9B6E-E1FC1AD81B6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3B15-B872-4EAE-BB1E-E09456190D6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F61-A758-4657-9B6E-E1FC1AD81B6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3B15-B872-4EAE-BB1E-E09456190D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2B316F61-A758-4657-9B6E-E1FC1AD81B6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B883B15-B872-4EAE-BB1E-E09456190D6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2178" y="2237963"/>
            <a:ext cx="4148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smtClean="0">
                <a:solidFill>
                  <a:schemeClr val="accent1">
                    <a:lumMod val="50000"/>
                  </a:schemeClr>
                </a:solidFill>
                <a:latin typeface="Bahnschrift Condensed" pitchFamily="34" charset="0"/>
              </a:rPr>
              <a:t>HR </a:t>
            </a:r>
            <a:r>
              <a:rPr lang="en-IN" sz="4800" b="1" smtClean="0">
                <a:solidFill>
                  <a:schemeClr val="accent1">
                    <a:lumMod val="50000"/>
                  </a:schemeClr>
                </a:solidFill>
                <a:latin typeface="Bahnschrift Condensed" pitchFamily="34" charset="0"/>
              </a:rPr>
              <a:t> DATA  </a:t>
            </a:r>
            <a:r>
              <a:rPr lang="en-IN" sz="4800" b="1" dirty="0" smtClean="0">
                <a:solidFill>
                  <a:schemeClr val="accent1">
                    <a:lumMod val="50000"/>
                  </a:schemeClr>
                </a:solidFill>
                <a:latin typeface="Bahnschrift Condensed" pitchFamily="34" charset="0"/>
              </a:rPr>
              <a:t>ANALYSIS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Bahnschrift Condensed" pitchFamily="34" charset="0"/>
            </a:endParaRPr>
          </a:p>
        </p:txBody>
      </p:sp>
      <p:pic>
        <p:nvPicPr>
          <p:cNvPr id="7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6296" y="620688"/>
            <a:ext cx="1666496" cy="61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87511" y="4635133"/>
            <a:ext cx="4932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latin typeface="Bahnschrift Condensed" pitchFamily="34" charset="0"/>
              </a:rPr>
              <a:t>Name :- Prasad </a:t>
            </a:r>
            <a:r>
              <a:rPr lang="en-IN" sz="2800" dirty="0" err="1" smtClean="0">
                <a:latin typeface="Bahnschrift Condensed" pitchFamily="34" charset="0"/>
              </a:rPr>
              <a:t>Vinay</a:t>
            </a:r>
            <a:r>
              <a:rPr lang="en-IN" sz="2800" dirty="0" smtClean="0">
                <a:latin typeface="Bahnschrift Condensed" pitchFamily="34" charset="0"/>
              </a:rPr>
              <a:t> </a:t>
            </a:r>
            <a:r>
              <a:rPr lang="en-IN" sz="2800" dirty="0" err="1" smtClean="0">
                <a:latin typeface="Bahnschrift Condensed" pitchFamily="34" charset="0"/>
              </a:rPr>
              <a:t>Nawale</a:t>
            </a:r>
            <a:endParaRPr lang="en-IN" sz="2800" dirty="0" smtClean="0">
              <a:latin typeface="Bahnschrift Condensed" pitchFamily="34" charset="0"/>
            </a:endParaRPr>
          </a:p>
          <a:p>
            <a:r>
              <a:rPr lang="en-IN" sz="2800" dirty="0" smtClean="0">
                <a:latin typeface="Bahnschrift Condensed" pitchFamily="34" charset="0"/>
              </a:rPr>
              <a:t>Email :-</a:t>
            </a:r>
            <a:r>
              <a:rPr lang="en-IN" sz="2800" u="sng" dirty="0" smtClean="0">
                <a:latin typeface="Bahnschrift Condensed" pitchFamily="34" charset="0"/>
              </a:rPr>
              <a:t> </a:t>
            </a:r>
            <a:r>
              <a:rPr lang="en-IN" sz="2800" dirty="0" smtClean="0">
                <a:latin typeface="Bahnschrift Condensed" pitchFamily="34" charset="0"/>
              </a:rPr>
              <a:t>prasadnawale8055@gmail.com</a:t>
            </a:r>
            <a:endParaRPr lang="en-IN" sz="2800" dirty="0">
              <a:latin typeface="Bahnschrift Condense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9924" y="1484784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latin typeface="Bahnschrift Condensed" pitchFamily="34" charset="0"/>
              </a:rPr>
              <a:t>Task-1</a:t>
            </a:r>
            <a:endParaRPr lang="en-IN" sz="3600" b="1" dirty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10461"/>
            <a:ext cx="8103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Apply conditional formatting to highlight employees with both above-average</a:t>
            </a:r>
          </a:p>
          <a:p>
            <a:r>
              <a:rPr lang="en-US" b="1" dirty="0" smtClean="0"/>
              <a:t>     Monthly Income and above-average Job Satisfaction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88992" y="1628800"/>
            <a:ext cx="8071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Job satisfaction field is in the another </a:t>
            </a:r>
            <a:r>
              <a:rPr lang="en-IN" dirty="0" err="1" smtClean="0"/>
              <a:t>csv</a:t>
            </a:r>
            <a:r>
              <a:rPr lang="en-IN" dirty="0" smtClean="0"/>
              <a:t>  file so firstly we need to combine both files</a:t>
            </a:r>
          </a:p>
          <a:p>
            <a:r>
              <a:rPr lang="en-IN" dirty="0" smtClean="0"/>
              <a:t>on the basis of common column i.e. primary key column (Employee id) and then we </a:t>
            </a:r>
          </a:p>
          <a:p>
            <a:r>
              <a:rPr lang="en-IN" dirty="0" smtClean="0"/>
              <a:t>can apply conditional formatting to highlights employees. </a:t>
            </a:r>
            <a:endParaRPr lang="en-IN" dirty="0"/>
          </a:p>
        </p:txBody>
      </p:sp>
      <p:pic>
        <p:nvPicPr>
          <p:cNvPr id="1026" name="Picture 2" descr="C:\Users\ASUS\Pictures\Screenshot 2023-12-27 1900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8208912" cy="333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6296" y="530312"/>
            <a:ext cx="1666496" cy="3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5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6712"/>
            <a:ext cx="816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In </a:t>
            </a:r>
            <a:r>
              <a:rPr lang="en-US" b="1" dirty="0"/>
              <a:t>Power BI, create a line chart that visualizes the trend of Employee </a:t>
            </a:r>
            <a:r>
              <a:rPr lang="en-US" b="1" dirty="0" smtClean="0"/>
              <a:t>Attrition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/>
              <a:t>over the years</a:t>
            </a:r>
            <a:r>
              <a:rPr lang="en-US" dirty="0"/>
              <a:t>. </a:t>
            </a:r>
            <a:endParaRPr lang="en-IN" dirty="0"/>
          </a:p>
        </p:txBody>
      </p:sp>
      <p:pic>
        <p:nvPicPr>
          <p:cNvPr id="1026" name="Picture 2" descr="C:\Users\ASUS\Pictures\Screenshot 2024-01-09 1721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39" y="1697699"/>
            <a:ext cx="777686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97992" y="530312"/>
            <a:ext cx="1666496" cy="3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052736"/>
            <a:ext cx="8706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Describe how you would create a star schema for this dataset, explaining the </a:t>
            </a:r>
            <a:r>
              <a:rPr lang="en-US" b="1" dirty="0" smtClean="0"/>
              <a:t>benefit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of </a:t>
            </a:r>
            <a:r>
              <a:rPr lang="en-US" b="1" dirty="0"/>
              <a:t>doing so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916832"/>
            <a:ext cx="79999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Answer:- </a:t>
            </a:r>
            <a:r>
              <a:rPr lang="en-US" b="1" dirty="0" smtClean="0"/>
              <a:t>Fact Table:</a:t>
            </a:r>
            <a:r>
              <a:rPr lang="en-US" dirty="0"/>
              <a:t> </a:t>
            </a:r>
            <a:r>
              <a:rPr lang="en-US" b="1" dirty="0" smtClean="0"/>
              <a:t>General Data:</a:t>
            </a:r>
            <a:endParaRPr lang="en-US" dirty="0"/>
          </a:p>
          <a:p>
            <a:pPr lvl="1"/>
            <a:r>
              <a:rPr lang="en-US" dirty="0"/>
              <a:t>Primary key: </a:t>
            </a:r>
            <a:r>
              <a:rPr lang="en-US" dirty="0" smtClean="0"/>
              <a:t>Employee ID</a:t>
            </a:r>
            <a:endParaRPr lang="en-US" dirty="0"/>
          </a:p>
          <a:p>
            <a:pPr lvl="1"/>
            <a:r>
              <a:rPr lang="en-US" dirty="0"/>
              <a:t>Columns: Age, Percent Salary Hike, Standard Hours, Stock Option Level, </a:t>
            </a:r>
            <a:r>
              <a:rPr lang="en-US" dirty="0" smtClean="0"/>
              <a:t>Total</a:t>
            </a:r>
          </a:p>
          <a:p>
            <a:pPr lvl="1"/>
            <a:r>
              <a:rPr lang="en-US" dirty="0" smtClean="0"/>
              <a:t>Working </a:t>
            </a:r>
            <a:r>
              <a:rPr lang="en-US" dirty="0"/>
              <a:t>Years, Training Time Last Year, Year at Company, Years Since </a:t>
            </a:r>
            <a:r>
              <a:rPr lang="en-US" dirty="0" smtClean="0"/>
              <a:t>Last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romotion</a:t>
            </a:r>
            <a:r>
              <a:rPr lang="en-US" dirty="0"/>
              <a:t>, Years with Current </a:t>
            </a:r>
            <a:r>
              <a:rPr lang="en-US" dirty="0" smtClean="0"/>
              <a:t>Manager</a:t>
            </a:r>
          </a:p>
          <a:p>
            <a:r>
              <a:rPr lang="en-US" b="1" dirty="0" smtClean="0"/>
              <a:t>Dimension Tables:</a:t>
            </a:r>
            <a:r>
              <a:rPr lang="en-US" dirty="0"/>
              <a:t> </a:t>
            </a:r>
            <a:r>
              <a:rPr lang="en-US" b="1" dirty="0" err="1" smtClean="0"/>
              <a:t>EmpSurveyData</a:t>
            </a:r>
            <a:r>
              <a:rPr lang="en-US" b="1" dirty="0" smtClean="0"/>
              <a:t>:</a:t>
            </a:r>
            <a:endParaRPr lang="en-US" dirty="0"/>
          </a:p>
          <a:p>
            <a:pPr lvl="1"/>
            <a:r>
              <a:rPr lang="en-US" dirty="0"/>
              <a:t>Primary key: </a:t>
            </a:r>
            <a:r>
              <a:rPr lang="en-US" dirty="0" smtClean="0"/>
              <a:t>Employee ID</a:t>
            </a:r>
            <a:endParaRPr lang="en-US" dirty="0"/>
          </a:p>
          <a:p>
            <a:pPr lvl="1"/>
            <a:r>
              <a:rPr lang="en-US" dirty="0"/>
              <a:t>Columns: </a:t>
            </a:r>
            <a:r>
              <a:rPr lang="en-US" dirty="0" err="1" smtClean="0"/>
              <a:t>Enviornment</a:t>
            </a:r>
            <a:r>
              <a:rPr lang="en-US" dirty="0" smtClean="0"/>
              <a:t> Satisfaction, Job Satisfaction, Work Life balance</a:t>
            </a:r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Benefits </a:t>
            </a:r>
            <a:r>
              <a:rPr lang="en-US" b="1" dirty="0"/>
              <a:t>of Using a Star Schema</a:t>
            </a:r>
            <a:r>
              <a:rPr lang="en-US" b="1" dirty="0" smtClean="0"/>
              <a:t>:</a:t>
            </a:r>
          </a:p>
          <a:p>
            <a:pPr marL="800100" lvl="1" indent="-342900">
              <a:buAutoNum type="arabicPeriod"/>
            </a:pPr>
            <a:r>
              <a:rPr lang="en-US" b="1" dirty="0" smtClean="0"/>
              <a:t>Simplicity</a:t>
            </a:r>
          </a:p>
          <a:p>
            <a:pPr marL="800100" lvl="1" indent="-342900">
              <a:buAutoNum type="arabicPeriod"/>
            </a:pPr>
            <a:r>
              <a:rPr lang="en-US" b="1" dirty="0" smtClean="0"/>
              <a:t>Query Performance</a:t>
            </a:r>
          </a:p>
          <a:p>
            <a:pPr marL="800100" lvl="1" indent="-342900">
              <a:buAutoNum type="arabicPeriod"/>
            </a:pPr>
            <a:r>
              <a:rPr lang="en-US" b="1" dirty="0" smtClean="0"/>
              <a:t>Scalability</a:t>
            </a:r>
          </a:p>
          <a:p>
            <a:pPr marL="800100" lvl="1" indent="-342900">
              <a:buAutoNum type="arabicPeriod"/>
            </a:pPr>
            <a:r>
              <a:rPr lang="en-US" b="1" dirty="0" smtClean="0"/>
              <a:t>Ease of </a:t>
            </a:r>
            <a:r>
              <a:rPr lang="en-US" b="1" dirty="0" err="1" smtClean="0"/>
              <a:t>maintainance</a:t>
            </a:r>
            <a:endParaRPr lang="en-US" dirty="0"/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0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656" y="766445"/>
            <a:ext cx="7669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Using </a:t>
            </a:r>
            <a:r>
              <a:rPr lang="en-US" b="1" dirty="0"/>
              <a:t>DAX, calculate the rolling 3-month average of Monthly Income </a:t>
            </a:r>
            <a:r>
              <a:rPr lang="en-US" b="1" dirty="0" smtClean="0"/>
              <a:t>for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each </a:t>
            </a:r>
            <a:r>
              <a:rPr lang="en-US" b="1" dirty="0"/>
              <a:t>employee.</a:t>
            </a:r>
            <a:endParaRPr lang="en-IN" b="1" dirty="0"/>
          </a:p>
        </p:txBody>
      </p:sp>
      <p:pic>
        <p:nvPicPr>
          <p:cNvPr id="2050" name="Picture 2" descr="C:\Users\ASUS\Pictures\Screenshot 2024-01-09 1755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73671"/>
            <a:ext cx="8605832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96336" y="332656"/>
            <a:ext cx="1378464" cy="46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982469"/>
            <a:ext cx="8625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Create a hierarchy in Power BI that allows users to drill down from Department </a:t>
            </a:r>
            <a:r>
              <a:rPr lang="en-US" b="1" dirty="0" smtClean="0"/>
              <a:t>to</a:t>
            </a:r>
          </a:p>
          <a:p>
            <a:r>
              <a:rPr lang="en-US" b="1" dirty="0" smtClean="0"/>
              <a:t>     Job </a:t>
            </a:r>
            <a:r>
              <a:rPr lang="en-US" b="1" dirty="0"/>
              <a:t>Role to further narrow their analysis. </a:t>
            </a:r>
            <a:endParaRPr lang="en-IN" b="1" dirty="0"/>
          </a:p>
        </p:txBody>
      </p:sp>
      <p:pic>
        <p:nvPicPr>
          <p:cNvPr id="3074" name="Picture 2" descr="C:\Users\ASUS\Pictures\Screenshot 2024-01-10 1951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632848" cy="429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8304" y="476672"/>
            <a:ext cx="1666496" cy="36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507" y="1196752"/>
            <a:ext cx="8201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In Excel, calculate the total Monthly Income for each Department, considering</a:t>
            </a:r>
          </a:p>
          <a:p>
            <a:r>
              <a:rPr lang="en-US" b="1" dirty="0" smtClean="0"/>
              <a:t>    Only The employees with a Job Level greater than or equal to 3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5122" name="Picture 2" descr="C:\Users\ASUS\Pictures\Screenshot 2023-12-27 1222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0" y="2276872"/>
            <a:ext cx="809811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5984" y="583952"/>
            <a:ext cx="1666496" cy="4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80728"/>
            <a:ext cx="8086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Explain how to perform a What-If analysis in Excel to understand the </a:t>
            </a:r>
            <a:r>
              <a:rPr lang="en-US" b="1" dirty="0" smtClean="0"/>
              <a:t>impact</a:t>
            </a:r>
          </a:p>
          <a:p>
            <a:r>
              <a:rPr lang="en-US" b="1" dirty="0" smtClean="0"/>
              <a:t>     of </a:t>
            </a:r>
            <a:r>
              <a:rPr lang="en-US" b="1" dirty="0"/>
              <a:t>a </a:t>
            </a:r>
            <a:r>
              <a:rPr lang="en-US" b="1" dirty="0" smtClean="0"/>
              <a:t>10% increase </a:t>
            </a:r>
            <a:r>
              <a:rPr lang="en-US" b="1" dirty="0"/>
              <a:t>in Percent Salary Hike on Monthly Income. </a:t>
            </a:r>
            <a:endParaRPr lang="en-IN" b="1" dirty="0"/>
          </a:p>
        </p:txBody>
      </p:sp>
      <p:pic>
        <p:nvPicPr>
          <p:cNvPr id="1026" name="Picture 2" descr="C:\Users\ASUS\Pictures\Screenshot 2024-01-11 1114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0965"/>
            <a:ext cx="8069263" cy="417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5984" y="476672"/>
            <a:ext cx="1666496" cy="4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4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80728"/>
            <a:ext cx="8460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Verify if the data adheres to a predefined schema. What actions would you take </a:t>
            </a:r>
            <a:r>
              <a:rPr lang="en-US" b="1" dirty="0" smtClean="0"/>
              <a:t>if</a:t>
            </a:r>
          </a:p>
          <a:p>
            <a:r>
              <a:rPr lang="en-US" b="1" dirty="0" smtClean="0"/>
              <a:t>      you </a:t>
            </a:r>
            <a:r>
              <a:rPr lang="en-US" b="1" dirty="0"/>
              <a:t>find inconsistencies?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83045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Answer:- </a:t>
            </a:r>
            <a:r>
              <a:rPr lang="en-US" dirty="0"/>
              <a:t>Verifying if the data adheres to a predefined schema is an important step </a:t>
            </a:r>
            <a:r>
              <a:rPr lang="en-US" dirty="0" smtClean="0"/>
              <a:t>I</a:t>
            </a:r>
          </a:p>
          <a:p>
            <a:r>
              <a:rPr lang="en-US" dirty="0" smtClean="0"/>
              <a:t>                 ensuring </a:t>
            </a:r>
            <a:r>
              <a:rPr lang="en-US" dirty="0"/>
              <a:t>data quality and accuracy. Here are actions you can take if you </a:t>
            </a:r>
            <a:r>
              <a:rPr lang="en-US" dirty="0" smtClean="0"/>
              <a:t>find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Inconsistencies </a:t>
            </a:r>
            <a:r>
              <a:rPr lang="en-US" dirty="0"/>
              <a:t>in the data</a:t>
            </a:r>
            <a:r>
              <a:rPr lang="en-US" dirty="0" smtClean="0"/>
              <a:t>:</a:t>
            </a:r>
            <a:endParaRPr lang="en-IN" dirty="0"/>
          </a:p>
          <a:p>
            <a:r>
              <a:rPr lang="en-US" b="1" dirty="0" smtClean="0"/>
              <a:t>1. Define </a:t>
            </a:r>
            <a:r>
              <a:rPr lang="en-US" b="1" dirty="0"/>
              <a:t>Predefined Schema:</a:t>
            </a:r>
            <a:endParaRPr lang="en-US" dirty="0"/>
          </a:p>
          <a:p>
            <a:r>
              <a:rPr lang="en-US" dirty="0"/>
              <a:t>Clearly define the expected schema for your data. This includes specifying the </a:t>
            </a:r>
            <a:r>
              <a:rPr lang="en-US" dirty="0" smtClean="0"/>
              <a:t>expected</a:t>
            </a:r>
          </a:p>
          <a:p>
            <a:r>
              <a:rPr lang="en-US" dirty="0" smtClean="0"/>
              <a:t>data </a:t>
            </a:r>
            <a:r>
              <a:rPr lang="en-US" dirty="0"/>
              <a:t>types, formats, and relationships between tables.</a:t>
            </a:r>
          </a:p>
          <a:p>
            <a:r>
              <a:rPr lang="en-IN" dirty="0" smtClean="0"/>
              <a:t>2.</a:t>
            </a:r>
            <a:r>
              <a:rPr lang="en-US" b="1" dirty="0"/>
              <a:t> Check Data Types:</a:t>
            </a:r>
            <a:endParaRPr lang="en-US" dirty="0"/>
          </a:p>
          <a:p>
            <a:r>
              <a:rPr lang="en-US" dirty="0"/>
              <a:t>Ensure that the data types for each column align with the predefined </a:t>
            </a:r>
            <a:r>
              <a:rPr lang="en-US" dirty="0" smtClean="0"/>
              <a:t>schema.</a:t>
            </a:r>
          </a:p>
          <a:p>
            <a:r>
              <a:rPr lang="en-US" dirty="0" smtClean="0"/>
              <a:t>3.</a:t>
            </a:r>
            <a:r>
              <a:rPr lang="en-US" b="1" dirty="0"/>
              <a:t> Identify Duplicate Records:</a:t>
            </a:r>
            <a:endParaRPr lang="en-US" dirty="0"/>
          </a:p>
          <a:p>
            <a:r>
              <a:rPr lang="en-US" dirty="0"/>
              <a:t>Look for duplicate records in the dataset. Duplicate records can introduce errors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may </a:t>
            </a:r>
            <a:r>
              <a:rPr lang="en-US" dirty="0"/>
              <a:t>need to be resolved.</a:t>
            </a:r>
          </a:p>
          <a:p>
            <a:r>
              <a:rPr lang="en-US" dirty="0" smtClean="0"/>
              <a:t>4. </a:t>
            </a:r>
            <a:r>
              <a:rPr lang="en-US" b="1" dirty="0"/>
              <a:t>Implement Data Cleaning:</a:t>
            </a:r>
            <a:endParaRPr lang="en-US" dirty="0"/>
          </a:p>
          <a:p>
            <a:r>
              <a:rPr lang="en-US" dirty="0"/>
              <a:t>Apply data cleaning techniques to rectify inconsistencies. This may involve </a:t>
            </a:r>
            <a:r>
              <a:rPr lang="en-US" dirty="0" smtClean="0"/>
              <a:t>correcting</a:t>
            </a:r>
          </a:p>
          <a:p>
            <a:r>
              <a:rPr lang="en-US" dirty="0" smtClean="0"/>
              <a:t>typos</a:t>
            </a:r>
            <a:r>
              <a:rPr lang="en-US" dirty="0"/>
              <a:t>, standardizing formats, or filling missing values based on predefined rules.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6296" y="548680"/>
            <a:ext cx="1666496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022817"/>
            <a:ext cx="625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Using Excel, how would you filter the dataset to only show </a:t>
            </a:r>
          </a:p>
          <a:p>
            <a:r>
              <a:rPr lang="en-US" b="1" dirty="0" smtClean="0"/>
              <a:t>     employees aged 30 and above?</a:t>
            </a:r>
            <a:endParaRPr lang="en-IN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7725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 Excel, we can filter the dataset by converting it into tables and at the </a:t>
            </a:r>
            <a:r>
              <a:rPr lang="en-IN" dirty="0" smtClean="0"/>
              <a:t>column</a:t>
            </a:r>
          </a:p>
          <a:p>
            <a:r>
              <a:rPr lang="en-IN" dirty="0" smtClean="0"/>
              <a:t>name </a:t>
            </a:r>
            <a:r>
              <a:rPr lang="en-IN" dirty="0"/>
              <a:t>“Age” we can see filter option. After clicking on filter option, we can </a:t>
            </a:r>
            <a:r>
              <a:rPr lang="en-IN" dirty="0" smtClean="0"/>
              <a:t>select</a:t>
            </a:r>
          </a:p>
          <a:p>
            <a:r>
              <a:rPr lang="en-IN" dirty="0" smtClean="0"/>
              <a:t>the </a:t>
            </a:r>
            <a:r>
              <a:rPr lang="en-IN" dirty="0"/>
              <a:t>ages which are  greater than and equal to </a:t>
            </a:r>
            <a:r>
              <a:rPr lang="en-IN" dirty="0" smtClean="0"/>
              <a:t>30.</a:t>
            </a:r>
            <a:endParaRPr lang="en-IN" dirty="0"/>
          </a:p>
        </p:txBody>
      </p:sp>
      <p:pic>
        <p:nvPicPr>
          <p:cNvPr id="1026" name="Picture 2" descr="C:\Users\ASUS\Pictures\Screenshot 2023-12-27 1216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68" y="2836639"/>
            <a:ext cx="7540848" cy="32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6296" y="583952"/>
            <a:ext cx="1666496" cy="6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611" y="1259468"/>
            <a:ext cx="791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Create a pivot table to summarize the average Monthly Income by Job Role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2050" name="Picture 2" descr="C:\Users\ASUS\Pictures\Screenshot 2023-12-27 1228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662473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6296" y="548680"/>
            <a:ext cx="1666496" cy="6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450" y="910461"/>
            <a:ext cx="7019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Apply conditional formatting to highlight employees with Monthly</a:t>
            </a:r>
          </a:p>
          <a:p>
            <a:r>
              <a:rPr lang="en-US" b="1" dirty="0" smtClean="0"/>
              <a:t>     Income above the company's average income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3074" name="Picture 2" descr="C:\Users\ASUS\Pictures\Screenshot 2023-12-27 1217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756084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4745" y="1700808"/>
            <a:ext cx="7336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 this problem, firstly we have to calculate company’s average income </a:t>
            </a:r>
            <a:r>
              <a:rPr lang="en-IN" dirty="0" smtClean="0"/>
              <a:t>by </a:t>
            </a:r>
          </a:p>
          <a:p>
            <a:r>
              <a:rPr lang="en-IN" dirty="0" smtClean="0"/>
              <a:t>using </a:t>
            </a:r>
            <a:r>
              <a:rPr lang="en-IN" dirty="0"/>
              <a:t>average() function. Then we can put </a:t>
            </a:r>
            <a:r>
              <a:rPr lang="en-IN" dirty="0" smtClean="0"/>
              <a:t>that </a:t>
            </a:r>
            <a:r>
              <a:rPr lang="en-IN" dirty="0"/>
              <a:t>average value into </a:t>
            </a:r>
            <a:r>
              <a:rPr lang="en-IN" dirty="0" smtClean="0"/>
              <a:t>conditional</a:t>
            </a:r>
          </a:p>
          <a:p>
            <a:r>
              <a:rPr lang="en-IN" dirty="0" smtClean="0"/>
              <a:t>formatting </a:t>
            </a:r>
            <a:r>
              <a:rPr lang="en-IN" dirty="0"/>
              <a:t>for highlighting employees who has </a:t>
            </a:r>
            <a:r>
              <a:rPr lang="en-IN" dirty="0" smtClean="0"/>
              <a:t>monthly Income above the</a:t>
            </a:r>
          </a:p>
          <a:p>
            <a:r>
              <a:rPr lang="en-IN" dirty="0" smtClean="0"/>
              <a:t>average </a:t>
            </a:r>
            <a:r>
              <a:rPr lang="en-IN" dirty="0"/>
              <a:t>company’s </a:t>
            </a:r>
            <a:r>
              <a:rPr lang="en-IN" dirty="0" smtClean="0"/>
              <a:t>income as </a:t>
            </a:r>
            <a:r>
              <a:rPr lang="en-IN" dirty="0"/>
              <a:t>shown below</a:t>
            </a:r>
          </a:p>
        </p:txBody>
      </p:sp>
      <p:pic>
        <p:nvPicPr>
          <p:cNvPr id="5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8304" y="476672"/>
            <a:ext cx="1666496" cy="6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648" y="908720"/>
            <a:ext cx="765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Create a bar chart in Excel to visualize the distribution of employee ages</a:t>
            </a:r>
            <a:r>
              <a:rPr lang="en-US" dirty="0"/>
              <a:t>.</a:t>
            </a:r>
            <a:endParaRPr lang="en-IN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018601"/>
              </p:ext>
            </p:extLst>
          </p:nvPr>
        </p:nvGraphicFramePr>
        <p:xfrm>
          <a:off x="251520" y="1628800"/>
          <a:ext cx="864096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8304" y="476672"/>
            <a:ext cx="1666496" cy="4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9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403484"/>
            <a:ext cx="854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Identify </a:t>
            </a:r>
            <a:r>
              <a:rPr lang="en-US" b="1" dirty="0"/>
              <a:t>and clean any missing or inconsistent data in the "Department" column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13313" y="2206605"/>
            <a:ext cx="784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Answer:- </a:t>
            </a:r>
            <a:r>
              <a:rPr lang="en-IN" dirty="0" smtClean="0"/>
              <a:t>In the “Department” Column, there is no any missing or inconsistent</a:t>
            </a:r>
          </a:p>
          <a:p>
            <a:r>
              <a:rPr lang="en-IN" dirty="0" smtClean="0"/>
              <a:t>Data present because it is already cleaned and consistent but to clean the data there</a:t>
            </a:r>
          </a:p>
          <a:p>
            <a:r>
              <a:rPr lang="en-IN" dirty="0" smtClean="0"/>
              <a:t>Are various ways in excel  using pivot tables, filters, conditional formatting etc. </a:t>
            </a:r>
            <a:endParaRPr lang="en-IN" dirty="0"/>
          </a:p>
        </p:txBody>
      </p:sp>
      <p:pic>
        <p:nvPicPr>
          <p:cNvPr id="4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6296" y="511944"/>
            <a:ext cx="1666496" cy="6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10461"/>
            <a:ext cx="842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In Power BI, establish a relationship between the "</a:t>
            </a:r>
            <a:r>
              <a:rPr lang="en-US" b="1" dirty="0" err="1"/>
              <a:t>EmployeeID</a:t>
            </a:r>
            <a:r>
              <a:rPr lang="en-US" b="1" dirty="0"/>
              <a:t>" in the </a:t>
            </a:r>
            <a:r>
              <a:rPr lang="en-US" b="1" dirty="0" smtClean="0"/>
              <a:t>employee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data and </a:t>
            </a:r>
            <a:r>
              <a:rPr lang="en-US" b="1" dirty="0"/>
              <a:t>the "</a:t>
            </a:r>
            <a:r>
              <a:rPr lang="en-US" b="1" dirty="0" err="1"/>
              <a:t>EmployeeID</a:t>
            </a:r>
            <a:r>
              <a:rPr lang="en-US" b="1" dirty="0"/>
              <a:t>" in the time tracking data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026" name="Picture 2" descr="C:\Users\ASUS\Pictures\Screenshot 2024-01-08 1000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80" y="1772816"/>
            <a:ext cx="8337376" cy="405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97992" y="476672"/>
            <a:ext cx="1666496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067" y="838453"/>
            <a:ext cx="788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Using DAX, create a calculated column that calculates the average years </a:t>
            </a:r>
            <a:r>
              <a:rPr lang="en-US" b="1" dirty="0" smtClean="0"/>
              <a:t>an</a:t>
            </a:r>
          </a:p>
          <a:p>
            <a:r>
              <a:rPr lang="en-US" b="1" dirty="0" smtClean="0"/>
              <a:t>     employee </a:t>
            </a:r>
            <a:r>
              <a:rPr lang="en-US" b="1" dirty="0"/>
              <a:t>has spent with their current manager.</a:t>
            </a:r>
            <a:endParaRPr lang="en-IN" b="1" dirty="0"/>
          </a:p>
        </p:txBody>
      </p:sp>
      <p:pic>
        <p:nvPicPr>
          <p:cNvPr id="2050" name="Picture 2" descr="C:\Users\ASUS\Pictures\Screenshot 2024-01-08 1027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17324"/>
            <a:ext cx="8712968" cy="437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97992" y="530312"/>
            <a:ext cx="1666496" cy="3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008" y="1124744"/>
            <a:ext cx="7477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Using Excel, create a pivot table that displays the count of employees in</a:t>
            </a:r>
          </a:p>
          <a:p>
            <a:r>
              <a:rPr lang="en-US" b="1" dirty="0" smtClean="0"/>
              <a:t>     each Marital Status category, segmented by Department.</a:t>
            </a:r>
            <a:endParaRPr lang="en-IN" b="1" dirty="0"/>
          </a:p>
        </p:txBody>
      </p:sp>
      <p:pic>
        <p:nvPicPr>
          <p:cNvPr id="4098" name="Picture 2" descr="C:\Users\ASUS\Pictures\Screenshot 2023-12-27 1224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20813"/>
            <a:ext cx="7416824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97992" y="548680"/>
            <a:ext cx="166649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726</TotalTime>
  <Words>753</Words>
  <Application>Microsoft Office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NewsPrint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26</cp:revision>
  <dcterms:created xsi:type="dcterms:W3CDTF">2023-12-27T04:18:24Z</dcterms:created>
  <dcterms:modified xsi:type="dcterms:W3CDTF">2024-01-12T03:41:42Z</dcterms:modified>
</cp:coreProperties>
</file>