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1" r:id="rId4"/>
    <p:sldId id="272" r:id="rId5"/>
    <p:sldId id="274" r:id="rId6"/>
    <p:sldId id="275" r:id="rId7"/>
    <p:sldId id="276" r:id="rId8"/>
    <p:sldId id="277" r:id="rId9"/>
    <p:sldId id="280" r:id="rId10"/>
    <p:sldId id="281" r:id="rId11"/>
    <p:sldId id="279" r:id="rId12"/>
    <p:sldId id="278"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66" d="100"/>
          <a:sy n="66" d="100"/>
        </p:scale>
        <p:origin x="64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ad Mahajan" userId="bffd13c20d361d0a" providerId="LiveId" clId="{861EBCF7-6A81-4688-8118-1A7C6E547D53}"/>
    <pc:docChg chg="undo redo custSel addSld delSld modSld sldOrd">
      <pc:chgData name="Prasad Mahajan" userId="bffd13c20d361d0a" providerId="LiveId" clId="{861EBCF7-6A81-4688-8118-1A7C6E547D53}" dt="2021-09-04T16:17:35.711" v="7290" actId="14100"/>
      <pc:docMkLst>
        <pc:docMk/>
      </pc:docMkLst>
      <pc:sldChg chg="modSp mod">
        <pc:chgData name="Prasad Mahajan" userId="bffd13c20d361d0a" providerId="LiveId" clId="{861EBCF7-6A81-4688-8118-1A7C6E547D53}" dt="2021-09-04T16:07:53.236" v="6687" actId="20577"/>
        <pc:sldMkLst>
          <pc:docMk/>
          <pc:sldMk cId="4047255108" sldId="267"/>
        </pc:sldMkLst>
        <pc:spChg chg="mod">
          <ac:chgData name="Prasad Mahajan" userId="bffd13c20d361d0a" providerId="LiveId" clId="{861EBCF7-6A81-4688-8118-1A7C6E547D53}" dt="2021-09-04T16:07:53.236" v="6687" actId="20577"/>
          <ac:spMkLst>
            <pc:docMk/>
            <pc:sldMk cId="4047255108" sldId="267"/>
            <ac:spMk id="3" creationId="{60B3D5A6-E766-7C41-BD00-B22DA4727FBA}"/>
          </ac:spMkLst>
        </pc:spChg>
      </pc:sldChg>
      <pc:sldChg chg="modSp mod">
        <pc:chgData name="Prasad Mahajan" userId="bffd13c20d361d0a" providerId="LiveId" clId="{861EBCF7-6A81-4688-8118-1A7C6E547D53}" dt="2021-09-04T16:17:35.711" v="7290" actId="14100"/>
        <pc:sldMkLst>
          <pc:docMk/>
          <pc:sldMk cId="964914316" sldId="271"/>
        </pc:sldMkLst>
        <pc:spChg chg="mod">
          <ac:chgData name="Prasad Mahajan" userId="bffd13c20d361d0a" providerId="LiveId" clId="{861EBCF7-6A81-4688-8118-1A7C6E547D53}" dt="2021-09-04T16:17:35.711" v="7290" actId="14100"/>
          <ac:spMkLst>
            <pc:docMk/>
            <pc:sldMk cId="964914316" sldId="271"/>
            <ac:spMk id="2" creationId="{F2126C35-A61A-4C56-9330-BA7AB6EFAE2B}"/>
          </ac:spMkLst>
        </pc:spChg>
      </pc:sldChg>
      <pc:sldChg chg="modSp mod">
        <pc:chgData name="Prasad Mahajan" userId="bffd13c20d361d0a" providerId="LiveId" clId="{861EBCF7-6A81-4688-8118-1A7C6E547D53}" dt="2021-09-04T16:17:25.460" v="7289" actId="20577"/>
        <pc:sldMkLst>
          <pc:docMk/>
          <pc:sldMk cId="186393911" sldId="272"/>
        </pc:sldMkLst>
        <pc:spChg chg="mod">
          <ac:chgData name="Prasad Mahajan" userId="bffd13c20d361d0a" providerId="LiveId" clId="{861EBCF7-6A81-4688-8118-1A7C6E547D53}" dt="2021-09-04T16:17:25.460" v="7289" actId="20577"/>
          <ac:spMkLst>
            <pc:docMk/>
            <pc:sldMk cId="186393911" sldId="272"/>
            <ac:spMk id="2" creationId="{F2126C35-A61A-4C56-9330-BA7AB6EFAE2B}"/>
          </ac:spMkLst>
        </pc:spChg>
      </pc:sldChg>
      <pc:sldChg chg="modSp mod">
        <pc:chgData name="Prasad Mahajan" userId="bffd13c20d361d0a" providerId="LiveId" clId="{861EBCF7-6A81-4688-8118-1A7C6E547D53}" dt="2021-09-04T16:17:06.371" v="7271" actId="20577"/>
        <pc:sldMkLst>
          <pc:docMk/>
          <pc:sldMk cId="2135577789" sldId="274"/>
        </pc:sldMkLst>
        <pc:spChg chg="mod">
          <ac:chgData name="Prasad Mahajan" userId="bffd13c20d361d0a" providerId="LiveId" clId="{861EBCF7-6A81-4688-8118-1A7C6E547D53}" dt="2021-09-04T16:17:06.371" v="7271" actId="20577"/>
          <ac:spMkLst>
            <pc:docMk/>
            <pc:sldMk cId="2135577789" sldId="274"/>
            <ac:spMk id="2" creationId="{F2126C35-A61A-4C56-9330-BA7AB6EFAE2B}"/>
          </ac:spMkLst>
        </pc:spChg>
        <pc:spChg chg="mod">
          <ac:chgData name="Prasad Mahajan" userId="bffd13c20d361d0a" providerId="LiveId" clId="{861EBCF7-6A81-4688-8118-1A7C6E547D53}" dt="2021-09-04T16:16:36.984" v="7236" actId="14100"/>
          <ac:spMkLst>
            <pc:docMk/>
            <pc:sldMk cId="2135577789" sldId="274"/>
            <ac:spMk id="3" creationId="{9A563622-FE55-4EEC-8FAC-54E21CA3D4E9}"/>
          </ac:spMkLst>
        </pc:spChg>
      </pc:sldChg>
      <pc:sldChg chg="addSp delSp modSp mod">
        <pc:chgData name="Prasad Mahajan" userId="bffd13c20d361d0a" providerId="LiveId" clId="{861EBCF7-6A81-4688-8118-1A7C6E547D53}" dt="2021-09-04T16:16:21.023" v="7234" actId="14100"/>
        <pc:sldMkLst>
          <pc:docMk/>
          <pc:sldMk cId="223709837" sldId="275"/>
        </pc:sldMkLst>
        <pc:spChg chg="mod">
          <ac:chgData name="Prasad Mahajan" userId="bffd13c20d361d0a" providerId="LiveId" clId="{861EBCF7-6A81-4688-8118-1A7C6E547D53}" dt="2021-09-04T16:16:21.023" v="7234" actId="14100"/>
          <ac:spMkLst>
            <pc:docMk/>
            <pc:sldMk cId="223709837" sldId="275"/>
            <ac:spMk id="2" creationId="{F2126C35-A61A-4C56-9330-BA7AB6EFAE2B}"/>
          </ac:spMkLst>
        </pc:spChg>
        <pc:spChg chg="mod">
          <ac:chgData name="Prasad Mahajan" userId="bffd13c20d361d0a" providerId="LiveId" clId="{861EBCF7-6A81-4688-8118-1A7C6E547D53}" dt="2021-09-04T12:27:26.380" v="1276" actId="20577"/>
          <ac:spMkLst>
            <pc:docMk/>
            <pc:sldMk cId="223709837" sldId="275"/>
            <ac:spMk id="3" creationId="{9A563622-FE55-4EEC-8FAC-54E21CA3D4E9}"/>
          </ac:spMkLst>
        </pc:spChg>
        <pc:picChg chg="del">
          <ac:chgData name="Prasad Mahajan" userId="bffd13c20d361d0a" providerId="LiveId" clId="{861EBCF7-6A81-4688-8118-1A7C6E547D53}" dt="2021-09-04T11:23:14.833" v="0" actId="478"/>
          <ac:picMkLst>
            <pc:docMk/>
            <pc:sldMk cId="223709837" sldId="275"/>
            <ac:picMk id="7" creationId="{1B695044-369E-4D80-80A4-C7F8B249ED74}"/>
          </ac:picMkLst>
        </pc:picChg>
        <pc:picChg chg="add mod">
          <ac:chgData name="Prasad Mahajan" userId="bffd13c20d361d0a" providerId="LiveId" clId="{861EBCF7-6A81-4688-8118-1A7C6E547D53}" dt="2021-09-04T11:35:18.658" v="849" actId="1076"/>
          <ac:picMkLst>
            <pc:docMk/>
            <pc:sldMk cId="223709837" sldId="275"/>
            <ac:picMk id="9" creationId="{68B525F1-B5FE-47A4-9DBD-37FEE5C1BBDD}"/>
          </ac:picMkLst>
        </pc:picChg>
        <pc:picChg chg="add mod">
          <ac:chgData name="Prasad Mahajan" userId="bffd13c20d361d0a" providerId="LiveId" clId="{861EBCF7-6A81-4688-8118-1A7C6E547D53}" dt="2021-09-04T11:27:50.228" v="9" actId="14100"/>
          <ac:picMkLst>
            <pc:docMk/>
            <pc:sldMk cId="223709837" sldId="275"/>
            <ac:picMk id="11" creationId="{6B3E71F3-161D-4F56-9CDE-4AAC918283E4}"/>
          </ac:picMkLst>
        </pc:picChg>
      </pc:sldChg>
      <pc:sldChg chg="modSp mod">
        <pc:chgData name="Prasad Mahajan" userId="bffd13c20d361d0a" providerId="LiveId" clId="{861EBCF7-6A81-4688-8118-1A7C6E547D53}" dt="2021-09-04T16:16:02.007" v="7209"/>
        <pc:sldMkLst>
          <pc:docMk/>
          <pc:sldMk cId="1111578229" sldId="276"/>
        </pc:sldMkLst>
        <pc:spChg chg="mod">
          <ac:chgData name="Prasad Mahajan" userId="bffd13c20d361d0a" providerId="LiveId" clId="{861EBCF7-6A81-4688-8118-1A7C6E547D53}" dt="2021-09-04T16:16:02.007" v="7209"/>
          <ac:spMkLst>
            <pc:docMk/>
            <pc:sldMk cId="1111578229" sldId="276"/>
            <ac:spMk id="2" creationId="{F2126C35-A61A-4C56-9330-BA7AB6EFAE2B}"/>
          </ac:spMkLst>
        </pc:spChg>
        <pc:spChg chg="mod">
          <ac:chgData name="Prasad Mahajan" userId="bffd13c20d361d0a" providerId="LiveId" clId="{861EBCF7-6A81-4688-8118-1A7C6E547D53}" dt="2021-09-04T16:09:23.278" v="6831" actId="113"/>
          <ac:spMkLst>
            <pc:docMk/>
            <pc:sldMk cId="1111578229" sldId="276"/>
            <ac:spMk id="3" creationId="{9A563622-FE55-4EEC-8FAC-54E21CA3D4E9}"/>
          </ac:spMkLst>
        </pc:spChg>
        <pc:picChg chg="mod">
          <ac:chgData name="Prasad Mahajan" userId="bffd13c20d361d0a" providerId="LiveId" clId="{861EBCF7-6A81-4688-8118-1A7C6E547D53}" dt="2021-09-04T16:01:52.244" v="6343" actId="1076"/>
          <ac:picMkLst>
            <pc:docMk/>
            <pc:sldMk cId="1111578229" sldId="276"/>
            <ac:picMk id="6" creationId="{6787CBDF-1A12-4AB9-88F4-D5EEA37EA4DA}"/>
          </ac:picMkLst>
        </pc:picChg>
        <pc:picChg chg="mod">
          <ac:chgData name="Prasad Mahajan" userId="bffd13c20d361d0a" providerId="LiveId" clId="{861EBCF7-6A81-4688-8118-1A7C6E547D53}" dt="2021-09-04T16:01:46.538" v="6342" actId="1076"/>
          <ac:picMkLst>
            <pc:docMk/>
            <pc:sldMk cId="1111578229" sldId="276"/>
            <ac:picMk id="9" creationId="{F425CA60-D743-46E5-9063-EC10106D6304}"/>
          </ac:picMkLst>
        </pc:picChg>
      </pc:sldChg>
      <pc:sldChg chg="addSp delSp modSp add mod">
        <pc:chgData name="Prasad Mahajan" userId="bffd13c20d361d0a" providerId="LiveId" clId="{861EBCF7-6A81-4688-8118-1A7C6E547D53}" dt="2021-09-04T16:15:54.580" v="7208"/>
        <pc:sldMkLst>
          <pc:docMk/>
          <pc:sldMk cId="1788503872" sldId="277"/>
        </pc:sldMkLst>
        <pc:spChg chg="mod">
          <ac:chgData name="Prasad Mahajan" userId="bffd13c20d361d0a" providerId="LiveId" clId="{861EBCF7-6A81-4688-8118-1A7C6E547D53}" dt="2021-09-04T16:15:54.580" v="7208"/>
          <ac:spMkLst>
            <pc:docMk/>
            <pc:sldMk cId="1788503872" sldId="277"/>
            <ac:spMk id="2" creationId="{F2126C35-A61A-4C56-9330-BA7AB6EFAE2B}"/>
          </ac:spMkLst>
        </pc:spChg>
        <pc:spChg chg="mod">
          <ac:chgData name="Prasad Mahajan" userId="bffd13c20d361d0a" providerId="LiveId" clId="{861EBCF7-6A81-4688-8118-1A7C6E547D53}" dt="2021-09-04T16:11:45.474" v="7071" actId="20577"/>
          <ac:spMkLst>
            <pc:docMk/>
            <pc:sldMk cId="1788503872" sldId="277"/>
            <ac:spMk id="3" creationId="{9A563622-FE55-4EEC-8FAC-54E21CA3D4E9}"/>
          </ac:spMkLst>
        </pc:spChg>
        <pc:picChg chg="add mod">
          <ac:chgData name="Prasad Mahajan" userId="bffd13c20d361d0a" providerId="LiveId" clId="{861EBCF7-6A81-4688-8118-1A7C6E547D53}" dt="2021-09-04T16:10:28.072" v="6907" actId="14100"/>
          <ac:picMkLst>
            <pc:docMk/>
            <pc:sldMk cId="1788503872" sldId="277"/>
            <ac:picMk id="5" creationId="{DC2DE433-6F10-4623-9D93-647A315FC0FB}"/>
          </ac:picMkLst>
        </pc:picChg>
        <pc:picChg chg="del">
          <ac:chgData name="Prasad Mahajan" userId="bffd13c20d361d0a" providerId="LiveId" clId="{861EBCF7-6A81-4688-8118-1A7C6E547D53}" dt="2021-09-04T12:17:35.941" v="853" actId="478"/>
          <ac:picMkLst>
            <pc:docMk/>
            <pc:sldMk cId="1788503872" sldId="277"/>
            <ac:picMk id="6" creationId="{6787CBDF-1A12-4AB9-88F4-D5EEA37EA4DA}"/>
          </ac:picMkLst>
        </pc:picChg>
        <pc:picChg chg="add mod">
          <ac:chgData name="Prasad Mahajan" userId="bffd13c20d361d0a" providerId="LiveId" clId="{861EBCF7-6A81-4688-8118-1A7C6E547D53}" dt="2021-09-04T16:10:19.442" v="6905" actId="1076"/>
          <ac:picMkLst>
            <pc:docMk/>
            <pc:sldMk cId="1788503872" sldId="277"/>
            <ac:picMk id="8" creationId="{2F16D768-2872-4B30-A355-C45E41698EAA}"/>
          </ac:picMkLst>
        </pc:picChg>
        <pc:picChg chg="del">
          <ac:chgData name="Prasad Mahajan" userId="bffd13c20d361d0a" providerId="LiveId" clId="{861EBCF7-6A81-4688-8118-1A7C6E547D53}" dt="2021-09-04T12:17:33.422" v="852" actId="478"/>
          <ac:picMkLst>
            <pc:docMk/>
            <pc:sldMk cId="1788503872" sldId="277"/>
            <ac:picMk id="9" creationId="{F425CA60-D743-46E5-9063-EC10106D6304}"/>
          </ac:picMkLst>
        </pc:picChg>
        <pc:picChg chg="del">
          <ac:chgData name="Prasad Mahajan" userId="bffd13c20d361d0a" providerId="LiveId" clId="{861EBCF7-6A81-4688-8118-1A7C6E547D53}" dt="2021-09-04T12:17:38.064" v="854" actId="478"/>
          <ac:picMkLst>
            <pc:docMk/>
            <pc:sldMk cId="1788503872" sldId="277"/>
            <ac:picMk id="11" creationId="{36B4A311-633D-41F3-BD55-D42A33779B65}"/>
          </ac:picMkLst>
        </pc:picChg>
        <pc:picChg chg="add mod">
          <ac:chgData name="Prasad Mahajan" userId="bffd13c20d361d0a" providerId="LiveId" clId="{861EBCF7-6A81-4688-8118-1A7C6E547D53}" dt="2021-09-04T16:10:24.242" v="6906" actId="1076"/>
          <ac:picMkLst>
            <pc:docMk/>
            <pc:sldMk cId="1788503872" sldId="277"/>
            <ac:picMk id="12" creationId="{25F7A662-71A2-4D14-B833-0C9E95A70117}"/>
          </ac:picMkLst>
        </pc:picChg>
      </pc:sldChg>
      <pc:sldChg chg="delSp modSp add mod">
        <pc:chgData name="Prasad Mahajan" userId="bffd13c20d361d0a" providerId="LiveId" clId="{861EBCF7-6A81-4688-8118-1A7C6E547D53}" dt="2021-09-04T15:44:13.697" v="3661" actId="20577"/>
        <pc:sldMkLst>
          <pc:docMk/>
          <pc:sldMk cId="1620014303" sldId="278"/>
        </pc:sldMkLst>
        <pc:spChg chg="mod">
          <ac:chgData name="Prasad Mahajan" userId="bffd13c20d361d0a" providerId="LiveId" clId="{861EBCF7-6A81-4688-8118-1A7C6E547D53}" dt="2021-09-04T12:28:52.506" v="1329" actId="20577"/>
          <ac:spMkLst>
            <pc:docMk/>
            <pc:sldMk cId="1620014303" sldId="278"/>
            <ac:spMk id="2" creationId="{F2126C35-A61A-4C56-9330-BA7AB6EFAE2B}"/>
          </ac:spMkLst>
        </pc:spChg>
        <pc:spChg chg="mod">
          <ac:chgData name="Prasad Mahajan" userId="bffd13c20d361d0a" providerId="LiveId" clId="{861EBCF7-6A81-4688-8118-1A7C6E547D53}" dt="2021-09-04T15:44:13.697" v="3661" actId="20577"/>
          <ac:spMkLst>
            <pc:docMk/>
            <pc:sldMk cId="1620014303" sldId="278"/>
            <ac:spMk id="3" creationId="{9A563622-FE55-4EEC-8FAC-54E21CA3D4E9}"/>
          </ac:spMkLst>
        </pc:spChg>
        <pc:picChg chg="del">
          <ac:chgData name="Prasad Mahajan" userId="bffd13c20d361d0a" providerId="LiveId" clId="{861EBCF7-6A81-4688-8118-1A7C6E547D53}" dt="2021-09-04T12:28:35.485" v="1280" actId="478"/>
          <ac:picMkLst>
            <pc:docMk/>
            <pc:sldMk cId="1620014303" sldId="278"/>
            <ac:picMk id="5" creationId="{DC2DE433-6F10-4623-9D93-647A315FC0FB}"/>
          </ac:picMkLst>
        </pc:picChg>
        <pc:picChg chg="del">
          <ac:chgData name="Prasad Mahajan" userId="bffd13c20d361d0a" providerId="LiveId" clId="{861EBCF7-6A81-4688-8118-1A7C6E547D53}" dt="2021-09-04T12:28:37.502" v="1281" actId="478"/>
          <ac:picMkLst>
            <pc:docMk/>
            <pc:sldMk cId="1620014303" sldId="278"/>
            <ac:picMk id="8" creationId="{2F16D768-2872-4B30-A355-C45E41698EAA}"/>
          </ac:picMkLst>
        </pc:picChg>
        <pc:picChg chg="del">
          <ac:chgData name="Prasad Mahajan" userId="bffd13c20d361d0a" providerId="LiveId" clId="{861EBCF7-6A81-4688-8118-1A7C6E547D53}" dt="2021-09-04T12:28:33.336" v="1279" actId="478"/>
          <ac:picMkLst>
            <pc:docMk/>
            <pc:sldMk cId="1620014303" sldId="278"/>
            <ac:picMk id="12" creationId="{25F7A662-71A2-4D14-B833-0C9E95A70117}"/>
          </ac:picMkLst>
        </pc:picChg>
      </pc:sldChg>
      <pc:sldChg chg="addSp delSp modSp add mod ord">
        <pc:chgData name="Prasad Mahajan" userId="bffd13c20d361d0a" providerId="LiveId" clId="{861EBCF7-6A81-4688-8118-1A7C6E547D53}" dt="2021-09-04T16:14:13.261" v="7172" actId="20577"/>
        <pc:sldMkLst>
          <pc:docMk/>
          <pc:sldMk cId="4114780366" sldId="279"/>
        </pc:sldMkLst>
        <pc:spChg chg="mod">
          <ac:chgData name="Prasad Mahajan" userId="bffd13c20d361d0a" providerId="LiveId" clId="{861EBCF7-6A81-4688-8118-1A7C6E547D53}" dt="2021-09-04T16:14:13.261" v="7172" actId="20577"/>
          <ac:spMkLst>
            <pc:docMk/>
            <pc:sldMk cId="4114780366" sldId="279"/>
            <ac:spMk id="2" creationId="{F2126C35-A61A-4C56-9330-BA7AB6EFAE2B}"/>
          </ac:spMkLst>
        </pc:spChg>
        <pc:spChg chg="mod">
          <ac:chgData name="Prasad Mahajan" userId="bffd13c20d361d0a" providerId="LiveId" clId="{861EBCF7-6A81-4688-8118-1A7C6E547D53}" dt="2021-09-04T16:13:41.608" v="7147" actId="20577"/>
          <ac:spMkLst>
            <pc:docMk/>
            <pc:sldMk cId="4114780366" sldId="279"/>
            <ac:spMk id="3" creationId="{9A563622-FE55-4EEC-8FAC-54E21CA3D4E9}"/>
          </ac:spMkLst>
        </pc:spChg>
        <pc:picChg chg="del">
          <ac:chgData name="Prasad Mahajan" userId="bffd13c20d361d0a" providerId="LiveId" clId="{861EBCF7-6A81-4688-8118-1A7C6E547D53}" dt="2021-09-04T12:33:01.968" v="1420" actId="478"/>
          <ac:picMkLst>
            <pc:docMk/>
            <pc:sldMk cId="4114780366" sldId="279"/>
            <ac:picMk id="5" creationId="{DC2DE433-6F10-4623-9D93-647A315FC0FB}"/>
          </ac:picMkLst>
        </pc:picChg>
        <pc:picChg chg="add mod">
          <ac:chgData name="Prasad Mahajan" userId="bffd13c20d361d0a" providerId="LiveId" clId="{861EBCF7-6A81-4688-8118-1A7C6E547D53}" dt="2021-09-04T16:12:48.454" v="7098" actId="1076"/>
          <ac:picMkLst>
            <pc:docMk/>
            <pc:sldMk cId="4114780366" sldId="279"/>
            <ac:picMk id="6" creationId="{B0EE198F-5367-4D5D-B982-AE57B8C2D22E}"/>
          </ac:picMkLst>
        </pc:picChg>
        <pc:picChg chg="del">
          <ac:chgData name="Prasad Mahajan" userId="bffd13c20d361d0a" providerId="LiveId" clId="{861EBCF7-6A81-4688-8118-1A7C6E547D53}" dt="2021-09-04T12:32:59.436" v="1419" actId="478"/>
          <ac:picMkLst>
            <pc:docMk/>
            <pc:sldMk cId="4114780366" sldId="279"/>
            <ac:picMk id="8" creationId="{2F16D768-2872-4B30-A355-C45E41698EAA}"/>
          </ac:picMkLst>
        </pc:picChg>
        <pc:picChg chg="add mod">
          <ac:chgData name="Prasad Mahajan" userId="bffd13c20d361d0a" providerId="LiveId" clId="{861EBCF7-6A81-4688-8118-1A7C6E547D53}" dt="2021-09-04T16:12:44.509" v="7097" actId="1076"/>
          <ac:picMkLst>
            <pc:docMk/>
            <pc:sldMk cId="4114780366" sldId="279"/>
            <ac:picMk id="9" creationId="{5023F748-0C2F-4467-9BDF-7D6517A156D6}"/>
          </ac:picMkLst>
        </pc:picChg>
        <pc:picChg chg="add del mod">
          <ac:chgData name="Prasad Mahajan" userId="bffd13c20d361d0a" providerId="LiveId" clId="{861EBCF7-6A81-4688-8118-1A7C6E547D53}" dt="2021-09-04T15:35:21.477" v="2576" actId="478"/>
          <ac:picMkLst>
            <pc:docMk/>
            <pc:sldMk cId="4114780366" sldId="279"/>
            <ac:picMk id="11" creationId="{DFD9A59D-1755-4B38-BF52-87E38ACEB037}"/>
          </ac:picMkLst>
        </pc:picChg>
        <pc:picChg chg="del">
          <ac:chgData name="Prasad Mahajan" userId="bffd13c20d361d0a" providerId="LiveId" clId="{861EBCF7-6A81-4688-8118-1A7C6E547D53}" dt="2021-09-04T12:33:03.965" v="1421" actId="478"/>
          <ac:picMkLst>
            <pc:docMk/>
            <pc:sldMk cId="4114780366" sldId="279"/>
            <ac:picMk id="12" creationId="{25F7A662-71A2-4D14-B833-0C9E95A70117}"/>
          </ac:picMkLst>
        </pc:picChg>
        <pc:picChg chg="add mod">
          <ac:chgData name="Prasad Mahajan" userId="bffd13c20d361d0a" providerId="LiveId" clId="{861EBCF7-6A81-4688-8118-1A7C6E547D53}" dt="2021-09-04T15:42:18.127" v="3657" actId="14100"/>
          <ac:picMkLst>
            <pc:docMk/>
            <pc:sldMk cId="4114780366" sldId="279"/>
            <ac:picMk id="14" creationId="{9B453072-3C2E-404D-B211-13C63C64B642}"/>
          </ac:picMkLst>
        </pc:picChg>
        <pc:picChg chg="add mod">
          <ac:chgData name="Prasad Mahajan" userId="bffd13c20d361d0a" providerId="LiveId" clId="{861EBCF7-6A81-4688-8118-1A7C6E547D53}" dt="2021-09-04T15:46:41.136" v="3694" actId="1076"/>
          <ac:picMkLst>
            <pc:docMk/>
            <pc:sldMk cId="4114780366" sldId="279"/>
            <ac:picMk id="16" creationId="{0FABEDD8-B379-4DC3-98AA-5C719E8B0019}"/>
          </ac:picMkLst>
        </pc:picChg>
      </pc:sldChg>
      <pc:sldChg chg="new del">
        <pc:chgData name="Prasad Mahajan" userId="bffd13c20d361d0a" providerId="LiveId" clId="{861EBCF7-6A81-4688-8118-1A7C6E547D53}" dt="2021-09-04T15:48:28.570" v="3703" actId="47"/>
        <pc:sldMkLst>
          <pc:docMk/>
          <pc:sldMk cId="266796861" sldId="280"/>
        </pc:sldMkLst>
      </pc:sldChg>
      <pc:sldChg chg="addSp delSp modSp add del mod">
        <pc:chgData name="Prasad Mahajan" userId="bffd13c20d361d0a" providerId="LiveId" clId="{861EBCF7-6A81-4688-8118-1A7C6E547D53}" dt="2021-09-04T15:47:52.393" v="3701" actId="47"/>
        <pc:sldMkLst>
          <pc:docMk/>
          <pc:sldMk cId="543051190" sldId="280"/>
        </pc:sldMkLst>
        <pc:spChg chg="mod">
          <ac:chgData name="Prasad Mahajan" userId="bffd13c20d361d0a" providerId="LiveId" clId="{861EBCF7-6A81-4688-8118-1A7C6E547D53}" dt="2021-09-04T15:44:55.764" v="3667" actId="6549"/>
          <ac:spMkLst>
            <pc:docMk/>
            <pc:sldMk cId="543051190" sldId="280"/>
            <ac:spMk id="3" creationId="{9A563622-FE55-4EEC-8FAC-54E21CA3D4E9}"/>
          </ac:spMkLst>
        </pc:spChg>
        <pc:picChg chg="add del mod">
          <ac:chgData name="Prasad Mahajan" userId="bffd13c20d361d0a" providerId="LiveId" clId="{861EBCF7-6A81-4688-8118-1A7C6E547D53}" dt="2021-09-04T15:47:43.169" v="3699" actId="478"/>
          <ac:picMkLst>
            <pc:docMk/>
            <pc:sldMk cId="543051190" sldId="280"/>
            <ac:picMk id="5" creationId="{0D245F91-DA9E-4342-9165-A16E8FA2949F}"/>
          </ac:picMkLst>
        </pc:picChg>
        <pc:picChg chg="del">
          <ac:chgData name="Prasad Mahajan" userId="bffd13c20d361d0a" providerId="LiveId" clId="{861EBCF7-6A81-4688-8118-1A7C6E547D53}" dt="2021-09-04T15:44:44.996" v="3665" actId="478"/>
          <ac:picMkLst>
            <pc:docMk/>
            <pc:sldMk cId="543051190" sldId="280"/>
            <ac:picMk id="6" creationId="{B0EE198F-5367-4D5D-B982-AE57B8C2D22E}"/>
          </ac:picMkLst>
        </pc:picChg>
        <pc:picChg chg="add del mod">
          <ac:chgData name="Prasad Mahajan" userId="bffd13c20d361d0a" providerId="LiveId" clId="{861EBCF7-6A81-4688-8118-1A7C6E547D53}" dt="2021-09-04T15:47:45.375" v="3700" actId="478"/>
          <ac:picMkLst>
            <pc:docMk/>
            <pc:sldMk cId="543051190" sldId="280"/>
            <ac:picMk id="8" creationId="{B4B883B6-BB4B-4053-BD13-AE8D38E13425}"/>
          </ac:picMkLst>
        </pc:picChg>
        <pc:picChg chg="del">
          <ac:chgData name="Prasad Mahajan" userId="bffd13c20d361d0a" providerId="LiveId" clId="{861EBCF7-6A81-4688-8118-1A7C6E547D53}" dt="2021-09-04T15:44:42.909" v="3664" actId="478"/>
          <ac:picMkLst>
            <pc:docMk/>
            <pc:sldMk cId="543051190" sldId="280"/>
            <ac:picMk id="9" creationId="{5023F748-0C2F-4467-9BDF-7D6517A156D6}"/>
          </ac:picMkLst>
        </pc:picChg>
        <pc:picChg chg="del">
          <ac:chgData name="Prasad Mahajan" userId="bffd13c20d361d0a" providerId="LiveId" clId="{861EBCF7-6A81-4688-8118-1A7C6E547D53}" dt="2021-09-04T15:44:41.308" v="3663" actId="478"/>
          <ac:picMkLst>
            <pc:docMk/>
            <pc:sldMk cId="543051190" sldId="280"/>
            <ac:picMk id="14" creationId="{9B453072-3C2E-404D-B211-13C63C64B642}"/>
          </ac:picMkLst>
        </pc:picChg>
        <pc:picChg chg="del">
          <ac:chgData name="Prasad Mahajan" userId="bffd13c20d361d0a" providerId="LiveId" clId="{861EBCF7-6A81-4688-8118-1A7C6E547D53}" dt="2021-09-04T15:44:47.298" v="3666" actId="478"/>
          <ac:picMkLst>
            <pc:docMk/>
            <pc:sldMk cId="543051190" sldId="280"/>
            <ac:picMk id="16" creationId="{0FABEDD8-B379-4DC3-98AA-5C719E8B0019}"/>
          </ac:picMkLst>
        </pc:picChg>
      </pc:sldChg>
      <pc:sldChg chg="addSp delSp modSp add mod">
        <pc:chgData name="Prasad Mahajan" userId="bffd13c20d361d0a" providerId="LiveId" clId="{861EBCF7-6A81-4688-8118-1A7C6E547D53}" dt="2021-09-04T16:15:47.383" v="7207"/>
        <pc:sldMkLst>
          <pc:docMk/>
          <pc:sldMk cId="1548297281" sldId="280"/>
        </pc:sldMkLst>
        <pc:spChg chg="mod">
          <ac:chgData name="Prasad Mahajan" userId="bffd13c20d361d0a" providerId="LiveId" clId="{861EBCF7-6A81-4688-8118-1A7C6E547D53}" dt="2021-09-04T16:15:47.383" v="7207"/>
          <ac:spMkLst>
            <pc:docMk/>
            <pc:sldMk cId="1548297281" sldId="280"/>
            <ac:spMk id="2" creationId="{F2126C35-A61A-4C56-9330-BA7AB6EFAE2B}"/>
          </ac:spMkLst>
        </pc:spChg>
        <pc:spChg chg="mod">
          <ac:chgData name="Prasad Mahajan" userId="bffd13c20d361d0a" providerId="LiveId" clId="{861EBCF7-6A81-4688-8118-1A7C6E547D53}" dt="2021-09-04T16:11:37.411" v="7001" actId="113"/>
          <ac:spMkLst>
            <pc:docMk/>
            <pc:sldMk cId="1548297281" sldId="280"/>
            <ac:spMk id="3" creationId="{9A563622-FE55-4EEC-8FAC-54E21CA3D4E9}"/>
          </ac:spMkLst>
        </pc:spChg>
        <pc:picChg chg="add mod">
          <ac:chgData name="Prasad Mahajan" userId="bffd13c20d361d0a" providerId="LiveId" clId="{861EBCF7-6A81-4688-8118-1A7C6E547D53}" dt="2021-09-04T16:11:05.180" v="6910" actId="1076"/>
          <ac:picMkLst>
            <pc:docMk/>
            <pc:sldMk cId="1548297281" sldId="280"/>
            <ac:picMk id="5" creationId="{FDB6107E-EF54-4FED-AF8C-321074912AEA}"/>
          </ac:picMkLst>
        </pc:picChg>
        <pc:picChg chg="del">
          <ac:chgData name="Prasad Mahajan" userId="bffd13c20d361d0a" providerId="LiveId" clId="{861EBCF7-6A81-4688-8118-1A7C6E547D53}" dt="2021-09-04T15:48:48.177" v="3707" actId="478"/>
          <ac:picMkLst>
            <pc:docMk/>
            <pc:sldMk cId="1548297281" sldId="280"/>
            <ac:picMk id="6" creationId="{B0EE198F-5367-4D5D-B982-AE57B8C2D22E}"/>
          </ac:picMkLst>
        </pc:picChg>
        <pc:picChg chg="add mod">
          <ac:chgData name="Prasad Mahajan" userId="bffd13c20d361d0a" providerId="LiveId" clId="{861EBCF7-6A81-4688-8118-1A7C6E547D53}" dt="2021-09-04T16:11:12.970" v="6912" actId="1076"/>
          <ac:picMkLst>
            <pc:docMk/>
            <pc:sldMk cId="1548297281" sldId="280"/>
            <ac:picMk id="8" creationId="{7C20EB66-CFE7-4CD4-8DC6-BB5A72A15A59}"/>
          </ac:picMkLst>
        </pc:picChg>
        <pc:picChg chg="del">
          <ac:chgData name="Prasad Mahajan" userId="bffd13c20d361d0a" providerId="LiveId" clId="{861EBCF7-6A81-4688-8118-1A7C6E547D53}" dt="2021-09-04T15:48:46.298" v="3706" actId="478"/>
          <ac:picMkLst>
            <pc:docMk/>
            <pc:sldMk cId="1548297281" sldId="280"/>
            <ac:picMk id="9" creationId="{5023F748-0C2F-4467-9BDF-7D6517A156D6}"/>
          </ac:picMkLst>
        </pc:picChg>
        <pc:picChg chg="del">
          <ac:chgData name="Prasad Mahajan" userId="bffd13c20d361d0a" providerId="LiveId" clId="{861EBCF7-6A81-4688-8118-1A7C6E547D53}" dt="2021-09-04T15:48:44.221" v="3705" actId="478"/>
          <ac:picMkLst>
            <pc:docMk/>
            <pc:sldMk cId="1548297281" sldId="280"/>
            <ac:picMk id="14" creationId="{9B453072-3C2E-404D-B211-13C63C64B642}"/>
          </ac:picMkLst>
        </pc:picChg>
        <pc:picChg chg="del">
          <ac:chgData name="Prasad Mahajan" userId="bffd13c20d361d0a" providerId="LiveId" clId="{861EBCF7-6A81-4688-8118-1A7C6E547D53}" dt="2021-09-04T15:48:50.205" v="3708" actId="478"/>
          <ac:picMkLst>
            <pc:docMk/>
            <pc:sldMk cId="1548297281" sldId="280"/>
            <ac:picMk id="16" creationId="{0FABEDD8-B379-4DC3-98AA-5C719E8B0019}"/>
          </ac:picMkLst>
        </pc:picChg>
      </pc:sldChg>
      <pc:sldChg chg="addSp delSp modSp add mod">
        <pc:chgData name="Prasad Mahajan" userId="bffd13c20d361d0a" providerId="LiveId" clId="{861EBCF7-6A81-4688-8118-1A7C6E547D53}" dt="2021-09-04T16:15:38.246" v="7206" actId="20577"/>
        <pc:sldMkLst>
          <pc:docMk/>
          <pc:sldMk cId="1069770325" sldId="281"/>
        </pc:sldMkLst>
        <pc:spChg chg="mod">
          <ac:chgData name="Prasad Mahajan" userId="bffd13c20d361d0a" providerId="LiveId" clId="{861EBCF7-6A81-4688-8118-1A7C6E547D53}" dt="2021-09-04T16:15:38.246" v="7206" actId="20577"/>
          <ac:spMkLst>
            <pc:docMk/>
            <pc:sldMk cId="1069770325" sldId="281"/>
            <ac:spMk id="2" creationId="{F2126C35-A61A-4C56-9330-BA7AB6EFAE2B}"/>
          </ac:spMkLst>
        </pc:spChg>
        <pc:spChg chg="mod">
          <ac:chgData name="Prasad Mahajan" userId="bffd13c20d361d0a" providerId="LiveId" clId="{861EBCF7-6A81-4688-8118-1A7C6E547D53}" dt="2021-09-04T16:12:36.499" v="7096" actId="20577"/>
          <ac:spMkLst>
            <pc:docMk/>
            <pc:sldMk cId="1069770325" sldId="281"/>
            <ac:spMk id="3" creationId="{9A563622-FE55-4EEC-8FAC-54E21CA3D4E9}"/>
          </ac:spMkLst>
        </pc:spChg>
        <pc:picChg chg="del">
          <ac:chgData name="Prasad Mahajan" userId="bffd13c20d361d0a" providerId="LiveId" clId="{861EBCF7-6A81-4688-8118-1A7C6E547D53}" dt="2021-09-04T15:53:12.052" v="4046" actId="478"/>
          <ac:picMkLst>
            <pc:docMk/>
            <pc:sldMk cId="1069770325" sldId="281"/>
            <ac:picMk id="5" creationId="{FDB6107E-EF54-4FED-AF8C-321074912AEA}"/>
          </ac:picMkLst>
        </pc:picChg>
        <pc:picChg chg="add del mod">
          <ac:chgData name="Prasad Mahajan" userId="bffd13c20d361d0a" providerId="LiveId" clId="{861EBCF7-6A81-4688-8118-1A7C6E547D53}" dt="2021-09-04T15:54:34.992" v="4243" actId="478"/>
          <ac:picMkLst>
            <pc:docMk/>
            <pc:sldMk cId="1069770325" sldId="281"/>
            <ac:picMk id="6" creationId="{70C36F6E-8B65-46A6-8EAD-A68D502AC046}"/>
          </ac:picMkLst>
        </pc:picChg>
        <pc:picChg chg="del">
          <ac:chgData name="Prasad Mahajan" userId="bffd13c20d361d0a" providerId="LiveId" clId="{861EBCF7-6A81-4688-8118-1A7C6E547D53}" dt="2021-09-04T15:53:13.942" v="4047" actId="478"/>
          <ac:picMkLst>
            <pc:docMk/>
            <pc:sldMk cId="1069770325" sldId="281"/>
            <ac:picMk id="8" creationId="{7C20EB66-CFE7-4CD4-8DC6-BB5A72A15A59}"/>
          </ac:picMkLst>
        </pc:picChg>
        <pc:picChg chg="add mod">
          <ac:chgData name="Prasad Mahajan" userId="bffd13c20d361d0a" providerId="LiveId" clId="{861EBCF7-6A81-4688-8118-1A7C6E547D53}" dt="2021-09-04T16:12:10.755" v="7073" actId="14100"/>
          <ac:picMkLst>
            <pc:docMk/>
            <pc:sldMk cId="1069770325" sldId="281"/>
            <ac:picMk id="9" creationId="{F47D2F17-DEF6-4281-BD42-6BA48032B7E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&lt;Case Study : Cab Industry&gt;</a:t>
            </a:r>
          </a:p>
          <a:p>
            <a:endParaRPr lang="en-US" sz="4000" dirty="0"/>
          </a:p>
          <a:p>
            <a:r>
              <a:rPr lang="en-US" sz="2800" b="1" dirty="0"/>
              <a:t>&lt;04/09/2021&gt;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6C35-A61A-4C56-9330-BA7AB6EFAE2B}"/>
              </a:ext>
            </a:extLst>
          </p:cNvPr>
          <p:cNvSpPr>
            <a:spLocks noGrp="1"/>
          </p:cNvSpPr>
          <p:nvPr>
            <p:ph type="title"/>
          </p:nvPr>
        </p:nvSpPr>
        <p:spPr>
          <a:xfrm>
            <a:off x="831850" y="372863"/>
            <a:ext cx="10515600" cy="782169"/>
          </a:xfrm>
          <a:solidFill>
            <a:schemeClr val="tx1">
              <a:lumMod val="75000"/>
              <a:lumOff val="25000"/>
            </a:schemeClr>
          </a:solidFill>
        </p:spPr>
        <p:txBody>
          <a:bodyPr>
            <a:normAutofit/>
          </a:bodyPr>
          <a:lstStyle/>
          <a:p>
            <a:r>
              <a:rPr lang="en-GB" sz="4000" b="1" dirty="0">
                <a:solidFill>
                  <a:srgbClr val="FF6600"/>
                </a:solidFill>
                <a:latin typeface="+mn-lt"/>
              </a:rPr>
              <a:t>EDA USING GRAPHICAL ANALYSIS -4</a:t>
            </a:r>
            <a:endParaRPr lang="en-IE" sz="4000" b="1" dirty="0">
              <a:solidFill>
                <a:srgbClr val="FF6600"/>
              </a:solidFill>
              <a:latin typeface="+mn-lt"/>
            </a:endParaRPr>
          </a:p>
        </p:txBody>
      </p:sp>
      <p:sp>
        <p:nvSpPr>
          <p:cNvPr id="3" name="Text Placeholder 2">
            <a:extLst>
              <a:ext uri="{FF2B5EF4-FFF2-40B4-BE49-F238E27FC236}">
                <a16:creationId xmlns:a16="http://schemas.microsoft.com/office/drawing/2014/main" id="{9A563622-FE55-4EEC-8FAC-54E21CA3D4E9}"/>
              </a:ext>
            </a:extLst>
          </p:cNvPr>
          <p:cNvSpPr>
            <a:spLocks noGrp="1"/>
          </p:cNvSpPr>
          <p:nvPr>
            <p:ph type="body" idx="1"/>
          </p:nvPr>
        </p:nvSpPr>
        <p:spPr>
          <a:xfrm>
            <a:off x="831850" y="1289785"/>
            <a:ext cx="10515600" cy="5350712"/>
          </a:xfrm>
        </p:spPr>
        <p:txBody>
          <a:bodyPr>
            <a:noAutofit/>
          </a:bodyPr>
          <a:lstStyle/>
          <a:p>
            <a:r>
              <a:rPr lang="en-GB" sz="1600" dirty="0">
                <a:solidFill>
                  <a:schemeClr val="tx1"/>
                </a:solidFill>
              </a:rPr>
              <a:t>    </a:t>
            </a:r>
            <a:r>
              <a:rPr lang="en-GB" sz="1600" b="1" dirty="0">
                <a:solidFill>
                  <a:schemeClr val="tx1"/>
                </a:solidFill>
              </a:rPr>
              <a:t> </a:t>
            </a:r>
            <a:r>
              <a:rPr lang="en-GB" sz="1600" b="1" dirty="0">
                <a:solidFill>
                  <a:schemeClr val="tx1"/>
                </a:solidFill>
                <a:latin typeface="+mn-lt"/>
              </a:rPr>
              <a:t>DEMAND FOR CAB VS AGE</a:t>
            </a:r>
            <a:r>
              <a:rPr lang="en-GB" sz="1600" dirty="0">
                <a:solidFill>
                  <a:schemeClr val="tx1"/>
                </a:solidFill>
              </a:rPr>
              <a:t>                                                            </a:t>
            </a:r>
          </a:p>
          <a:p>
            <a:r>
              <a:rPr lang="en-GB" sz="1600" dirty="0">
                <a:solidFill>
                  <a:schemeClr val="tx1"/>
                </a:solidFill>
              </a:rPr>
              <a:t>                                                                                                                                                                     High demand for both of cabs </a:t>
            </a:r>
          </a:p>
          <a:p>
            <a:r>
              <a:rPr lang="en-GB" sz="1600" dirty="0">
                <a:solidFill>
                  <a:schemeClr val="tx1"/>
                </a:solidFill>
              </a:rPr>
              <a:t>                                                                                                                                                                     before age of 40. Demand of</a:t>
            </a:r>
          </a:p>
          <a:p>
            <a:r>
              <a:rPr lang="en-GB" sz="1600" dirty="0">
                <a:solidFill>
                  <a:schemeClr val="tx1"/>
                </a:solidFill>
              </a:rPr>
              <a:t>                                                                                                                                                                     cab decreases for the age 40</a:t>
            </a:r>
          </a:p>
          <a:p>
            <a:r>
              <a:rPr lang="en-GB" sz="1600" dirty="0">
                <a:solidFill>
                  <a:schemeClr val="tx1"/>
                </a:solidFill>
              </a:rPr>
              <a:t>                                                                                                                                                                     and above. The demand for</a:t>
            </a:r>
          </a:p>
          <a:p>
            <a:r>
              <a:rPr lang="en-GB" sz="1600" dirty="0">
                <a:solidFill>
                  <a:schemeClr val="tx1"/>
                </a:solidFill>
              </a:rPr>
              <a:t>                                                                                                                                                                     Yellow Cab is more than Pink</a:t>
            </a:r>
          </a:p>
          <a:p>
            <a:r>
              <a:rPr lang="en-GB" sz="1600" dirty="0">
                <a:solidFill>
                  <a:schemeClr val="tx1"/>
                </a:solidFill>
              </a:rPr>
              <a:t>                                                                                                                                                                     Cab for each and every age</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r>
              <a:rPr lang="en-GB" sz="1600" dirty="0">
                <a:solidFill>
                  <a:schemeClr val="tx1"/>
                </a:solidFill>
              </a:rPr>
              <a:t>                                                                                                                                        </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p:txBody>
      </p:sp>
      <p:pic>
        <p:nvPicPr>
          <p:cNvPr id="9" name="Picture 8">
            <a:extLst>
              <a:ext uri="{FF2B5EF4-FFF2-40B4-BE49-F238E27FC236}">
                <a16:creationId xmlns:a16="http://schemas.microsoft.com/office/drawing/2014/main" id="{F47D2F17-DEF6-4281-BD42-6BA48032B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391" y="1703672"/>
            <a:ext cx="7847714" cy="4741732"/>
          </a:xfrm>
          <a:prstGeom prst="rect">
            <a:avLst/>
          </a:prstGeom>
        </p:spPr>
      </p:pic>
    </p:spTree>
    <p:extLst>
      <p:ext uri="{BB962C8B-B14F-4D97-AF65-F5344CB8AC3E}">
        <p14:creationId xmlns:p14="http://schemas.microsoft.com/office/powerpoint/2010/main" val="1069770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6C35-A61A-4C56-9330-BA7AB6EFAE2B}"/>
              </a:ext>
            </a:extLst>
          </p:cNvPr>
          <p:cNvSpPr>
            <a:spLocks noGrp="1"/>
          </p:cNvSpPr>
          <p:nvPr>
            <p:ph type="title"/>
          </p:nvPr>
        </p:nvSpPr>
        <p:spPr>
          <a:xfrm>
            <a:off x="831850" y="372863"/>
            <a:ext cx="10515600" cy="782169"/>
          </a:xfrm>
          <a:solidFill>
            <a:schemeClr val="tx1">
              <a:lumMod val="75000"/>
              <a:lumOff val="25000"/>
            </a:schemeClr>
          </a:solidFill>
        </p:spPr>
        <p:txBody>
          <a:bodyPr>
            <a:normAutofit/>
          </a:bodyPr>
          <a:lstStyle/>
          <a:p>
            <a:r>
              <a:rPr lang="en-GB" sz="4000" b="1" dirty="0">
                <a:solidFill>
                  <a:srgbClr val="FF6600"/>
                </a:solidFill>
                <a:latin typeface="+mn-lt"/>
              </a:rPr>
              <a:t>EDA USING TABULAR ANALYSIS</a:t>
            </a:r>
            <a:endParaRPr lang="en-IE" sz="4000" b="1" dirty="0">
              <a:solidFill>
                <a:srgbClr val="FF6600"/>
              </a:solidFill>
              <a:latin typeface="+mn-lt"/>
            </a:endParaRPr>
          </a:p>
        </p:txBody>
      </p:sp>
      <p:sp>
        <p:nvSpPr>
          <p:cNvPr id="3" name="Text Placeholder 2">
            <a:extLst>
              <a:ext uri="{FF2B5EF4-FFF2-40B4-BE49-F238E27FC236}">
                <a16:creationId xmlns:a16="http://schemas.microsoft.com/office/drawing/2014/main" id="{9A563622-FE55-4EEC-8FAC-54E21CA3D4E9}"/>
              </a:ext>
            </a:extLst>
          </p:cNvPr>
          <p:cNvSpPr>
            <a:spLocks noGrp="1"/>
          </p:cNvSpPr>
          <p:nvPr>
            <p:ph type="body" idx="1"/>
          </p:nvPr>
        </p:nvSpPr>
        <p:spPr>
          <a:xfrm>
            <a:off x="831850" y="1289785"/>
            <a:ext cx="10515600" cy="5350712"/>
          </a:xfrm>
        </p:spPr>
        <p:txBody>
          <a:bodyPr>
            <a:noAutofit/>
          </a:bodyPr>
          <a:lstStyle/>
          <a:p>
            <a:r>
              <a:rPr lang="en-GB" sz="1600" dirty="0">
                <a:solidFill>
                  <a:schemeClr val="tx1"/>
                </a:solidFill>
              </a:rPr>
              <a:t>                                                                 </a:t>
            </a:r>
            <a:r>
              <a:rPr lang="en-GB" sz="1600" b="1" dirty="0">
                <a:solidFill>
                  <a:schemeClr val="tx1"/>
                </a:solidFill>
              </a:rPr>
              <a:t>          </a:t>
            </a:r>
            <a:r>
              <a:rPr lang="en-GB" sz="1600" b="1" dirty="0">
                <a:solidFill>
                  <a:schemeClr val="tx1"/>
                </a:solidFill>
                <a:latin typeface="+mn-lt"/>
              </a:rPr>
              <a:t>EXPLORING OTHER ASPECTS OF DATA</a:t>
            </a:r>
            <a:endParaRPr lang="en-GB" sz="1600" b="1" dirty="0">
              <a:solidFill>
                <a:schemeClr val="tx1"/>
              </a:solidFill>
            </a:endParaRPr>
          </a:p>
          <a:p>
            <a:r>
              <a:rPr lang="en-GB" sz="1600" dirty="0">
                <a:solidFill>
                  <a:schemeClr val="tx1"/>
                </a:solidFill>
              </a:rPr>
              <a:t>                                                                     Yellow Cab charges more cost per km than Pink Cab</a:t>
            </a:r>
          </a:p>
          <a:p>
            <a:r>
              <a:rPr lang="en-GB" sz="1600" dirty="0">
                <a:solidFill>
                  <a:schemeClr val="tx1"/>
                </a:solidFill>
              </a:rPr>
              <a:t>                                                                 </a:t>
            </a:r>
          </a:p>
          <a:p>
            <a:r>
              <a:rPr lang="en-GB" sz="1600" dirty="0">
                <a:solidFill>
                  <a:schemeClr val="tx1"/>
                </a:solidFill>
              </a:rPr>
              <a:t>                                                                     Profit per km is more than twice for yellow cab as</a:t>
            </a:r>
          </a:p>
          <a:p>
            <a:r>
              <a:rPr lang="en-GB" sz="1600" dirty="0">
                <a:solidFill>
                  <a:schemeClr val="tx1"/>
                </a:solidFill>
              </a:rPr>
              <a:t>                                                                      compared to Pink Cab</a:t>
            </a:r>
          </a:p>
          <a:p>
            <a:endParaRPr lang="en-GB" sz="1600" dirty="0">
              <a:solidFill>
                <a:schemeClr val="tx1"/>
              </a:solidFill>
            </a:endParaRPr>
          </a:p>
          <a:p>
            <a:endParaRPr lang="en-GB" sz="1600" dirty="0">
              <a:solidFill>
                <a:schemeClr val="tx1"/>
              </a:solidFill>
            </a:endParaRPr>
          </a:p>
          <a:p>
            <a:r>
              <a:rPr lang="en-GB" sz="1600" dirty="0">
                <a:solidFill>
                  <a:schemeClr val="tx1"/>
                </a:solidFill>
              </a:rPr>
              <a:t>                                                                       Average profit per year for respective cab is shown in </a:t>
            </a:r>
          </a:p>
          <a:p>
            <a:r>
              <a:rPr lang="en-GB" sz="1600" dirty="0">
                <a:solidFill>
                  <a:schemeClr val="tx1"/>
                </a:solidFill>
              </a:rPr>
              <a:t>                                                                       left hand side of the table. Yellow car has more average</a:t>
            </a:r>
          </a:p>
          <a:p>
            <a:r>
              <a:rPr lang="en-GB" sz="1600" dirty="0">
                <a:solidFill>
                  <a:schemeClr val="tx1"/>
                </a:solidFill>
              </a:rPr>
              <a:t>                                                                       Profit per year. 2017 Marks to be the highest profit year</a:t>
            </a:r>
          </a:p>
          <a:p>
            <a:r>
              <a:rPr lang="en-GB" sz="1600" dirty="0">
                <a:solidFill>
                  <a:schemeClr val="tx1"/>
                </a:solidFill>
              </a:rPr>
              <a:t>                                                                       as compared to others.</a:t>
            </a:r>
          </a:p>
          <a:p>
            <a:endParaRPr lang="en-GB" sz="1600" dirty="0">
              <a:solidFill>
                <a:schemeClr val="tx1"/>
              </a:solidFill>
            </a:endParaRPr>
          </a:p>
          <a:p>
            <a:r>
              <a:rPr lang="en-GB" sz="1600" dirty="0">
                <a:solidFill>
                  <a:schemeClr val="tx1"/>
                </a:solidFill>
              </a:rPr>
              <a:t>                                                                       The condition for loyal customer is that they should have</a:t>
            </a:r>
          </a:p>
          <a:p>
            <a:r>
              <a:rPr lang="en-GB" sz="1600" dirty="0">
                <a:solidFill>
                  <a:schemeClr val="tx1"/>
                </a:solidFill>
              </a:rPr>
              <a:t>                                                                       taken cab </a:t>
            </a:r>
            <a:r>
              <a:rPr lang="en-GB" sz="1600" dirty="0" err="1">
                <a:solidFill>
                  <a:schemeClr val="tx1"/>
                </a:solidFill>
              </a:rPr>
              <a:t>atleast</a:t>
            </a:r>
            <a:r>
              <a:rPr lang="en-GB" sz="1600" dirty="0">
                <a:solidFill>
                  <a:schemeClr val="tx1"/>
                </a:solidFill>
              </a:rPr>
              <a:t> 10 times in 3 year period. So looking at</a:t>
            </a:r>
          </a:p>
          <a:p>
            <a:r>
              <a:rPr lang="en-GB" sz="1600" dirty="0">
                <a:solidFill>
                  <a:schemeClr val="tx1"/>
                </a:solidFill>
              </a:rPr>
              <a:t>                                                                       at right hand side of data table Pink cab has only 264 loyal</a:t>
            </a:r>
          </a:p>
          <a:p>
            <a:r>
              <a:rPr lang="en-GB" sz="1600" dirty="0">
                <a:solidFill>
                  <a:schemeClr val="tx1"/>
                </a:solidFill>
              </a:rPr>
              <a:t>                                                                       Customers whereas Yellow Cab has 9897 loyal users</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p:txBody>
      </p:sp>
      <p:pic>
        <p:nvPicPr>
          <p:cNvPr id="6" name="Picture 5">
            <a:extLst>
              <a:ext uri="{FF2B5EF4-FFF2-40B4-BE49-F238E27FC236}">
                <a16:creationId xmlns:a16="http://schemas.microsoft.com/office/drawing/2014/main" id="{B0EE198F-5367-4D5D-B982-AE57B8C2D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9260" y="1779823"/>
            <a:ext cx="2680890" cy="1695280"/>
          </a:xfrm>
          <a:prstGeom prst="rect">
            <a:avLst/>
          </a:prstGeom>
        </p:spPr>
      </p:pic>
      <p:pic>
        <p:nvPicPr>
          <p:cNvPr id="9" name="Picture 8">
            <a:extLst>
              <a:ext uri="{FF2B5EF4-FFF2-40B4-BE49-F238E27FC236}">
                <a16:creationId xmlns:a16="http://schemas.microsoft.com/office/drawing/2014/main" id="{5023F748-0C2F-4467-9BDF-7D6517A15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0" y="1623029"/>
            <a:ext cx="3047729" cy="1805971"/>
          </a:xfrm>
          <a:prstGeom prst="rect">
            <a:avLst/>
          </a:prstGeom>
        </p:spPr>
      </p:pic>
      <p:pic>
        <p:nvPicPr>
          <p:cNvPr id="14" name="Picture 13">
            <a:extLst>
              <a:ext uri="{FF2B5EF4-FFF2-40B4-BE49-F238E27FC236}">
                <a16:creationId xmlns:a16="http://schemas.microsoft.com/office/drawing/2014/main" id="{9B453072-3C2E-404D-B211-13C63C64B6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849" y="3686475"/>
            <a:ext cx="3185109" cy="2329313"/>
          </a:xfrm>
          <a:prstGeom prst="rect">
            <a:avLst/>
          </a:prstGeom>
        </p:spPr>
      </p:pic>
      <p:pic>
        <p:nvPicPr>
          <p:cNvPr id="16" name="Picture 15">
            <a:extLst>
              <a:ext uri="{FF2B5EF4-FFF2-40B4-BE49-F238E27FC236}">
                <a16:creationId xmlns:a16="http://schemas.microsoft.com/office/drawing/2014/main" id="{0FABEDD8-B379-4DC3-98AA-5C719E8B00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87314" y="3965141"/>
            <a:ext cx="1809843" cy="1290611"/>
          </a:xfrm>
          <a:prstGeom prst="rect">
            <a:avLst/>
          </a:prstGeom>
        </p:spPr>
      </p:pic>
    </p:spTree>
    <p:extLst>
      <p:ext uri="{BB962C8B-B14F-4D97-AF65-F5344CB8AC3E}">
        <p14:creationId xmlns:p14="http://schemas.microsoft.com/office/powerpoint/2010/main" val="4114780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6C35-A61A-4C56-9330-BA7AB6EFAE2B}"/>
              </a:ext>
            </a:extLst>
          </p:cNvPr>
          <p:cNvSpPr>
            <a:spLocks noGrp="1"/>
          </p:cNvSpPr>
          <p:nvPr>
            <p:ph type="title"/>
          </p:nvPr>
        </p:nvSpPr>
        <p:spPr>
          <a:xfrm>
            <a:off x="831850" y="372863"/>
            <a:ext cx="10515600" cy="782169"/>
          </a:xfrm>
          <a:solidFill>
            <a:schemeClr val="tx1">
              <a:lumMod val="75000"/>
              <a:lumOff val="25000"/>
            </a:schemeClr>
          </a:solidFill>
        </p:spPr>
        <p:txBody>
          <a:bodyPr>
            <a:normAutofit/>
          </a:bodyPr>
          <a:lstStyle/>
          <a:p>
            <a:r>
              <a:rPr lang="en-GB" sz="4000" b="1" dirty="0">
                <a:solidFill>
                  <a:srgbClr val="FF6600"/>
                </a:solidFill>
                <a:latin typeface="+mn-lt"/>
              </a:rPr>
              <a:t>Observations and Recommendations</a:t>
            </a:r>
            <a:endParaRPr lang="en-IE" sz="4000" b="1" dirty="0">
              <a:solidFill>
                <a:srgbClr val="FF6600"/>
              </a:solidFill>
              <a:latin typeface="+mn-lt"/>
            </a:endParaRPr>
          </a:p>
        </p:txBody>
      </p:sp>
      <p:sp>
        <p:nvSpPr>
          <p:cNvPr id="3" name="Text Placeholder 2">
            <a:extLst>
              <a:ext uri="{FF2B5EF4-FFF2-40B4-BE49-F238E27FC236}">
                <a16:creationId xmlns:a16="http://schemas.microsoft.com/office/drawing/2014/main" id="{9A563622-FE55-4EEC-8FAC-54E21CA3D4E9}"/>
              </a:ext>
            </a:extLst>
          </p:cNvPr>
          <p:cNvSpPr>
            <a:spLocks noGrp="1"/>
          </p:cNvSpPr>
          <p:nvPr>
            <p:ph type="body" idx="1"/>
          </p:nvPr>
        </p:nvSpPr>
        <p:spPr>
          <a:xfrm>
            <a:off x="831850" y="1289785"/>
            <a:ext cx="10515600" cy="5350712"/>
          </a:xfrm>
        </p:spPr>
        <p:txBody>
          <a:bodyPr>
            <a:noAutofit/>
          </a:bodyPr>
          <a:lstStyle/>
          <a:p>
            <a:endParaRPr lang="en-GB" sz="1600" dirty="0">
              <a:solidFill>
                <a:schemeClr val="tx1"/>
              </a:solidFill>
            </a:endParaRPr>
          </a:p>
          <a:p>
            <a:pPr marL="285750" indent="-285750">
              <a:buFont typeface="Arial" panose="020B0604020202020204" pitchFamily="34" charset="0"/>
              <a:buChar char="•"/>
            </a:pPr>
            <a:r>
              <a:rPr lang="en-GB" sz="1600" dirty="0">
                <a:solidFill>
                  <a:schemeClr val="tx1"/>
                </a:solidFill>
              </a:rPr>
              <a:t>More number of customers are loyal to Yellow Cab than Pink Cab</a:t>
            </a:r>
          </a:p>
          <a:p>
            <a:pPr marL="285750" indent="-285750">
              <a:buFont typeface="Arial" panose="020B0604020202020204" pitchFamily="34" charset="0"/>
              <a:buChar char="•"/>
            </a:pPr>
            <a:r>
              <a:rPr lang="en-GB" sz="1600" dirty="0">
                <a:solidFill>
                  <a:schemeClr val="tx1"/>
                </a:solidFill>
              </a:rPr>
              <a:t>Out of total Cab users more number of users prefer yellow can than pink cab except for the cities San </a:t>
            </a:r>
            <a:r>
              <a:rPr lang="en-GB" sz="1600" dirty="0" err="1">
                <a:solidFill>
                  <a:schemeClr val="tx1"/>
                </a:solidFill>
              </a:rPr>
              <a:t>diego</a:t>
            </a:r>
            <a:r>
              <a:rPr lang="en-GB" sz="1600" dirty="0">
                <a:solidFill>
                  <a:schemeClr val="tx1"/>
                </a:solidFill>
              </a:rPr>
              <a:t>, Nashville, Sacramento.</a:t>
            </a:r>
          </a:p>
          <a:p>
            <a:pPr marL="285750" indent="-285750">
              <a:buFont typeface="Arial" panose="020B0604020202020204" pitchFamily="34" charset="0"/>
              <a:buChar char="•"/>
            </a:pPr>
            <a:r>
              <a:rPr lang="en-GB" sz="1600" dirty="0">
                <a:solidFill>
                  <a:schemeClr val="tx1"/>
                </a:solidFill>
              </a:rPr>
              <a:t>Cost per km is more for yellow cab than pink cab</a:t>
            </a:r>
          </a:p>
          <a:p>
            <a:pPr marL="285750" indent="-285750">
              <a:buFont typeface="Arial" panose="020B0604020202020204" pitchFamily="34" charset="0"/>
              <a:buChar char="•"/>
            </a:pPr>
            <a:r>
              <a:rPr lang="en-GB" sz="1600" dirty="0">
                <a:solidFill>
                  <a:schemeClr val="tx1"/>
                </a:solidFill>
              </a:rPr>
              <a:t>Profit per km is more than twice for yellow cab as compared to pink cab</a:t>
            </a:r>
          </a:p>
          <a:p>
            <a:pPr marL="285750" indent="-285750">
              <a:buFont typeface="Arial" panose="020B0604020202020204" pitchFamily="34" charset="0"/>
              <a:buChar char="•"/>
            </a:pPr>
            <a:r>
              <a:rPr lang="en-GB" sz="1600" dirty="0">
                <a:solidFill>
                  <a:schemeClr val="tx1"/>
                </a:solidFill>
              </a:rPr>
              <a:t>Not only Cab Demand but also average profit per year for year 2017 is the highest</a:t>
            </a:r>
          </a:p>
          <a:p>
            <a:pPr marL="285750" indent="-285750">
              <a:buFont typeface="Arial" panose="020B0604020202020204" pitchFamily="34" charset="0"/>
              <a:buChar char="•"/>
            </a:pPr>
            <a:r>
              <a:rPr lang="en-GB" sz="1600" dirty="0">
                <a:solidFill>
                  <a:schemeClr val="tx1"/>
                </a:solidFill>
              </a:rPr>
              <a:t>No seasonality trend as such but in winter demand for cabs are more than in summer.</a:t>
            </a:r>
          </a:p>
          <a:p>
            <a:pPr marL="285750" indent="-285750">
              <a:buFont typeface="Arial" panose="020B0604020202020204" pitchFamily="34" charset="0"/>
              <a:buChar char="•"/>
            </a:pPr>
            <a:r>
              <a:rPr lang="en-GB" sz="1600" dirty="0">
                <a:solidFill>
                  <a:schemeClr val="tx1"/>
                </a:solidFill>
              </a:rPr>
              <a:t>Demand for yellow cab is more than pink </a:t>
            </a:r>
          </a:p>
          <a:p>
            <a:pPr marL="285750" indent="-285750">
              <a:buFont typeface="Arial" panose="020B0604020202020204" pitchFamily="34" charset="0"/>
              <a:buChar char="•"/>
            </a:pPr>
            <a:r>
              <a:rPr lang="en-GB" sz="1600" dirty="0">
                <a:solidFill>
                  <a:schemeClr val="tx1"/>
                </a:solidFill>
              </a:rPr>
              <a:t>Average profit contribution for every age is more for yellow cab than pink cab</a:t>
            </a:r>
          </a:p>
          <a:p>
            <a:pPr marL="285750" indent="-285750">
              <a:buFont typeface="Arial" panose="020B0604020202020204" pitchFamily="34" charset="0"/>
              <a:buChar char="•"/>
            </a:pPr>
            <a:r>
              <a:rPr lang="en-GB" sz="1600" dirty="0">
                <a:solidFill>
                  <a:schemeClr val="tx1"/>
                </a:solidFill>
              </a:rPr>
              <a:t>High demand for both of cabs before age of 40. Demand of cab decreases for the age 40 and above.</a:t>
            </a:r>
          </a:p>
          <a:p>
            <a:pPr marL="285750" indent="-285750">
              <a:buFont typeface="Arial" panose="020B0604020202020204" pitchFamily="34" charset="0"/>
              <a:buChar char="•"/>
            </a:pPr>
            <a:r>
              <a:rPr lang="en-GB" sz="1600" dirty="0">
                <a:solidFill>
                  <a:schemeClr val="tx1"/>
                </a:solidFill>
              </a:rPr>
              <a:t>At every age, yellow cab more than pink cab</a:t>
            </a:r>
          </a:p>
          <a:p>
            <a:pPr marL="285750" indent="-285750">
              <a:buFont typeface="Arial" panose="020B0604020202020204" pitchFamily="34" charset="0"/>
              <a:buChar char="•"/>
            </a:pPr>
            <a:r>
              <a:rPr lang="en-GB" sz="1600" dirty="0">
                <a:solidFill>
                  <a:schemeClr val="tx1"/>
                </a:solidFill>
              </a:rPr>
              <a:t>Both Male and Profit prefer Yellow cab than Pink Cab</a:t>
            </a:r>
          </a:p>
          <a:p>
            <a:pPr marL="285750" indent="-285750">
              <a:buFont typeface="Arial" panose="020B0604020202020204" pitchFamily="34" charset="0"/>
              <a:buChar char="•"/>
            </a:pPr>
            <a:r>
              <a:rPr lang="en-GB" sz="1600" dirty="0">
                <a:solidFill>
                  <a:schemeClr val="tx1"/>
                </a:solidFill>
              </a:rPr>
              <a:t>Cab Demand for Male is higher than female</a:t>
            </a:r>
          </a:p>
          <a:p>
            <a:pPr marL="285750" indent="-285750">
              <a:buFont typeface="Arial" panose="020B0604020202020204" pitchFamily="34" charset="0"/>
              <a:buChar char="•"/>
            </a:pPr>
            <a:r>
              <a:rPr lang="en-GB" sz="1600" dirty="0">
                <a:solidFill>
                  <a:schemeClr val="tx1"/>
                </a:solidFill>
              </a:rPr>
              <a:t> Yellow Cab ride are used by customers almost 2.5 times more than Pink Cab</a:t>
            </a:r>
            <a:endParaRPr lang="en-GB" sz="1600" b="1" dirty="0">
              <a:solidFill>
                <a:schemeClr val="tx1"/>
              </a:solidFill>
            </a:endParaRPr>
          </a:p>
          <a:p>
            <a:r>
              <a:rPr lang="en-GB" sz="1600" b="1" dirty="0">
                <a:solidFill>
                  <a:schemeClr val="tx1"/>
                </a:solidFill>
              </a:rPr>
              <a:t>There from above recommendations we can conclude that investment in Yellow Cab would be much better than pink cab</a:t>
            </a:r>
          </a:p>
        </p:txBody>
      </p:sp>
    </p:spTree>
    <p:extLst>
      <p:ext uri="{BB962C8B-B14F-4D97-AF65-F5344CB8AC3E}">
        <p14:creationId xmlns:p14="http://schemas.microsoft.com/office/powerpoint/2010/main" val="1620014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Problem Statement</a:t>
            </a:r>
          </a:p>
          <a:p>
            <a:pPr algn="just"/>
            <a:r>
              <a:rPr lang="en-US" sz="2800" dirty="0">
                <a:solidFill>
                  <a:srgbClr val="FF6600"/>
                </a:solidFill>
              </a:rPr>
              <a:t>         Objective</a:t>
            </a:r>
          </a:p>
          <a:p>
            <a:pPr algn="just"/>
            <a:r>
              <a:rPr lang="en-US" sz="2800" dirty="0">
                <a:solidFill>
                  <a:srgbClr val="FF6600"/>
                </a:solidFill>
              </a:rPr>
              <a:t>         Data Understanding</a:t>
            </a:r>
          </a:p>
          <a:p>
            <a:pPr algn="just"/>
            <a:r>
              <a:rPr lang="en-US" sz="2800" dirty="0">
                <a:solidFill>
                  <a:srgbClr val="FF6600"/>
                </a:solidFill>
              </a:rPr>
              <a:t>         Data Exploration and Data Assumption</a:t>
            </a:r>
          </a:p>
          <a:p>
            <a:pPr algn="just"/>
            <a:r>
              <a:rPr lang="en-US" sz="2800" dirty="0">
                <a:solidFill>
                  <a:srgbClr val="FF6600"/>
                </a:solidFill>
              </a:rPr>
              <a:t>         Data Summary</a:t>
            </a:r>
          </a:p>
          <a:p>
            <a:pPr algn="just"/>
            <a:r>
              <a:rPr lang="en-US" sz="2800" dirty="0">
                <a:solidFill>
                  <a:srgbClr val="FF6600"/>
                </a:solidFill>
              </a:rPr>
              <a:t>         EDA using Graphical Analysis</a:t>
            </a:r>
          </a:p>
          <a:p>
            <a:pPr algn="just"/>
            <a:r>
              <a:rPr lang="en-US" sz="2800" dirty="0">
                <a:solidFill>
                  <a:srgbClr val="FF6600"/>
                </a:solidFill>
              </a:rPr>
              <a:t>         EDA using Tabular Analysis</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6C35-A61A-4C56-9330-BA7AB6EFAE2B}"/>
              </a:ext>
            </a:extLst>
          </p:cNvPr>
          <p:cNvSpPr>
            <a:spLocks noGrp="1"/>
          </p:cNvSpPr>
          <p:nvPr>
            <p:ph type="title"/>
          </p:nvPr>
        </p:nvSpPr>
        <p:spPr>
          <a:xfrm>
            <a:off x="831850" y="372863"/>
            <a:ext cx="10515600" cy="1003550"/>
          </a:xfrm>
          <a:solidFill>
            <a:schemeClr val="tx1">
              <a:lumMod val="75000"/>
              <a:lumOff val="25000"/>
            </a:schemeClr>
          </a:solidFill>
        </p:spPr>
        <p:txBody>
          <a:bodyPr>
            <a:normAutofit/>
          </a:bodyPr>
          <a:lstStyle/>
          <a:p>
            <a:r>
              <a:rPr lang="en-GB" sz="4000" b="1" dirty="0">
                <a:solidFill>
                  <a:srgbClr val="FF6600"/>
                </a:solidFill>
                <a:latin typeface="+mn-lt"/>
              </a:rPr>
              <a:t>PROBLEM STATEMENT</a:t>
            </a:r>
            <a:endParaRPr lang="en-IE" sz="4000" b="1" dirty="0">
              <a:solidFill>
                <a:srgbClr val="FF6600"/>
              </a:solidFill>
              <a:latin typeface="+mn-lt"/>
            </a:endParaRPr>
          </a:p>
        </p:txBody>
      </p:sp>
      <p:sp>
        <p:nvSpPr>
          <p:cNvPr id="3" name="Text Placeholder 2">
            <a:extLst>
              <a:ext uri="{FF2B5EF4-FFF2-40B4-BE49-F238E27FC236}">
                <a16:creationId xmlns:a16="http://schemas.microsoft.com/office/drawing/2014/main" id="{9A563622-FE55-4EEC-8FAC-54E21CA3D4E9}"/>
              </a:ext>
            </a:extLst>
          </p:cNvPr>
          <p:cNvSpPr>
            <a:spLocks noGrp="1"/>
          </p:cNvSpPr>
          <p:nvPr>
            <p:ph type="body" idx="1"/>
          </p:nvPr>
        </p:nvSpPr>
        <p:spPr>
          <a:xfrm>
            <a:off x="831850" y="1917577"/>
            <a:ext cx="10515600" cy="4172073"/>
          </a:xfrm>
        </p:spPr>
        <p:txBody>
          <a:bodyPr>
            <a:normAutofit/>
          </a:bodyPr>
          <a:lstStyle/>
          <a:p>
            <a:pPr marL="342900" indent="-342900">
              <a:buFont typeface="Arial" panose="020B0604020202020204" pitchFamily="34" charset="0"/>
              <a:buChar char="•"/>
            </a:pPr>
            <a:r>
              <a:rPr lang="en-GB" b="0" i="0" dirty="0">
                <a:solidFill>
                  <a:schemeClr val="tx1"/>
                </a:solidFill>
                <a:effectLst/>
              </a:rPr>
              <a:t>XYZ is a private firm in US. Due to remarkable growth in the Cab Industry in last few years and multiple key players in the market, it is planning for an investment in Cab industry.</a:t>
            </a:r>
          </a:p>
          <a:p>
            <a:endParaRPr lang="en-GB" dirty="0">
              <a:solidFill>
                <a:schemeClr val="tx1"/>
              </a:solidFill>
            </a:endParaRPr>
          </a:p>
          <a:p>
            <a:pPr marL="342900" indent="-342900">
              <a:buFont typeface="Arial" panose="020B0604020202020204" pitchFamily="34" charset="0"/>
              <a:buChar char="•"/>
            </a:pPr>
            <a:r>
              <a:rPr lang="en-IE" dirty="0">
                <a:solidFill>
                  <a:schemeClr val="tx1"/>
                </a:solidFill>
              </a:rPr>
              <a:t>Objective : To perform exploratory Data analysis on the Data and to find insights which will help XYZ company to make the investment in the right company</a:t>
            </a:r>
          </a:p>
        </p:txBody>
      </p:sp>
    </p:spTree>
    <p:extLst>
      <p:ext uri="{BB962C8B-B14F-4D97-AF65-F5344CB8AC3E}">
        <p14:creationId xmlns:p14="http://schemas.microsoft.com/office/powerpoint/2010/main" val="964914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6C35-A61A-4C56-9330-BA7AB6EFAE2B}"/>
              </a:ext>
            </a:extLst>
          </p:cNvPr>
          <p:cNvSpPr>
            <a:spLocks noGrp="1"/>
          </p:cNvSpPr>
          <p:nvPr>
            <p:ph type="title"/>
          </p:nvPr>
        </p:nvSpPr>
        <p:spPr>
          <a:xfrm>
            <a:off x="831850" y="372863"/>
            <a:ext cx="10515600" cy="984299"/>
          </a:xfrm>
          <a:solidFill>
            <a:schemeClr val="tx1">
              <a:lumMod val="75000"/>
              <a:lumOff val="25000"/>
            </a:schemeClr>
          </a:solidFill>
        </p:spPr>
        <p:txBody>
          <a:bodyPr>
            <a:normAutofit/>
          </a:bodyPr>
          <a:lstStyle/>
          <a:p>
            <a:r>
              <a:rPr lang="en-GB" sz="4000" b="1" dirty="0">
                <a:solidFill>
                  <a:srgbClr val="FF6600"/>
                </a:solidFill>
                <a:latin typeface="+mn-lt"/>
              </a:rPr>
              <a:t>DATA UNDERSTANDING</a:t>
            </a:r>
            <a:endParaRPr lang="en-IE" sz="4000" b="1" dirty="0">
              <a:solidFill>
                <a:srgbClr val="FF6600"/>
              </a:solidFill>
              <a:latin typeface="+mn-lt"/>
            </a:endParaRPr>
          </a:p>
        </p:txBody>
      </p:sp>
      <p:sp>
        <p:nvSpPr>
          <p:cNvPr id="3" name="Text Placeholder 2">
            <a:extLst>
              <a:ext uri="{FF2B5EF4-FFF2-40B4-BE49-F238E27FC236}">
                <a16:creationId xmlns:a16="http://schemas.microsoft.com/office/drawing/2014/main" id="{9A563622-FE55-4EEC-8FAC-54E21CA3D4E9}"/>
              </a:ext>
            </a:extLst>
          </p:cNvPr>
          <p:cNvSpPr>
            <a:spLocks noGrp="1"/>
          </p:cNvSpPr>
          <p:nvPr>
            <p:ph type="body" idx="1"/>
          </p:nvPr>
        </p:nvSpPr>
        <p:spPr>
          <a:xfrm>
            <a:off x="831850" y="1917577"/>
            <a:ext cx="10515600" cy="4172073"/>
          </a:xfrm>
        </p:spPr>
        <p:txBody>
          <a:bodyPr>
            <a:normAutofit/>
          </a:bodyPr>
          <a:lstStyle/>
          <a:p>
            <a:pPr marL="342900" indent="-342900">
              <a:buFont typeface="Arial" panose="020B0604020202020204" pitchFamily="34" charset="0"/>
              <a:buChar char="•"/>
            </a:pPr>
            <a:r>
              <a:rPr lang="en-GB" dirty="0">
                <a:solidFill>
                  <a:schemeClr val="tx1"/>
                </a:solidFill>
              </a:rPr>
              <a:t>There are 4 datasets provided as follows</a:t>
            </a:r>
            <a:endParaRPr lang="en-GB" sz="1600" dirty="0">
              <a:solidFill>
                <a:schemeClr val="tx1"/>
              </a:solidFill>
            </a:endParaRPr>
          </a:p>
          <a:p>
            <a:r>
              <a:rPr lang="en-GB" sz="1600" dirty="0">
                <a:solidFill>
                  <a:schemeClr val="tx1"/>
                </a:solidFill>
              </a:rPr>
              <a:t>     1) City Dataset – This dataset contains the information about the total cab users &amp; the total population of all the cities</a:t>
            </a:r>
          </a:p>
          <a:p>
            <a:r>
              <a:rPr lang="en-GB" sz="1600" dirty="0">
                <a:solidFill>
                  <a:schemeClr val="tx1"/>
                </a:solidFill>
              </a:rPr>
              <a:t>     2) Cab Dataset – It contains the information of transaction of cab user and the details associated with it.</a:t>
            </a:r>
          </a:p>
          <a:p>
            <a:r>
              <a:rPr lang="en-GB" sz="1600" dirty="0">
                <a:solidFill>
                  <a:schemeClr val="tx1"/>
                </a:solidFill>
              </a:rPr>
              <a:t>     3) Transaction ID Dataset – This dataset contains payment information of each transaction.</a:t>
            </a:r>
          </a:p>
          <a:p>
            <a:r>
              <a:rPr lang="en-GB" sz="1600" dirty="0">
                <a:solidFill>
                  <a:schemeClr val="tx1"/>
                </a:solidFill>
              </a:rPr>
              <a:t>     4) Customer ID Dataset – This dataset contains information about the customers using the cab services.</a:t>
            </a:r>
          </a:p>
          <a:p>
            <a:endParaRPr lang="en-GB" sz="1600" dirty="0">
              <a:solidFill>
                <a:schemeClr val="tx1"/>
              </a:solidFill>
            </a:endParaRPr>
          </a:p>
          <a:p>
            <a:pPr marL="285750" indent="-285750">
              <a:buFont typeface="Arial" panose="020B0604020202020204" pitchFamily="34" charset="0"/>
              <a:buChar char="•"/>
            </a:pPr>
            <a:r>
              <a:rPr lang="en-GB" dirty="0">
                <a:solidFill>
                  <a:schemeClr val="tx1"/>
                </a:solidFill>
              </a:rPr>
              <a:t>Master Dataset – </a:t>
            </a:r>
            <a:r>
              <a:rPr lang="en-GB" sz="1600" dirty="0">
                <a:solidFill>
                  <a:schemeClr val="tx1"/>
                </a:solidFill>
              </a:rPr>
              <a:t>Firstly Cab Dataset is merged with City Dataset with the column named “CITY”. Then Transaction ID Dataset is merged with Customer ID Dataset on the column named Customer ID. Then finally the two merged Datasets are merged into one by using Transaction ID column resulting into one Master Dataset.</a:t>
            </a:r>
          </a:p>
          <a:p>
            <a:pPr marL="285750" indent="-285750">
              <a:buFont typeface="Arial" panose="020B0604020202020204" pitchFamily="34" charset="0"/>
              <a:buChar char="•"/>
            </a:pPr>
            <a:endParaRPr lang="en-GB" sz="1600" dirty="0">
              <a:solidFill>
                <a:schemeClr val="tx1"/>
              </a:solidFill>
            </a:endParaRPr>
          </a:p>
          <a:p>
            <a:endParaRPr lang="en-GB" dirty="0">
              <a:solidFill>
                <a:schemeClr val="tx1"/>
              </a:solidFill>
            </a:endParaRPr>
          </a:p>
        </p:txBody>
      </p:sp>
    </p:spTree>
    <p:extLst>
      <p:ext uri="{BB962C8B-B14F-4D97-AF65-F5344CB8AC3E}">
        <p14:creationId xmlns:p14="http://schemas.microsoft.com/office/powerpoint/2010/main" val="186393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6C35-A61A-4C56-9330-BA7AB6EFAE2B}"/>
              </a:ext>
            </a:extLst>
          </p:cNvPr>
          <p:cNvSpPr>
            <a:spLocks noGrp="1"/>
          </p:cNvSpPr>
          <p:nvPr>
            <p:ph type="title"/>
          </p:nvPr>
        </p:nvSpPr>
        <p:spPr>
          <a:xfrm>
            <a:off x="831850" y="372863"/>
            <a:ext cx="10515600" cy="916922"/>
          </a:xfrm>
          <a:solidFill>
            <a:schemeClr val="tx1">
              <a:lumMod val="75000"/>
              <a:lumOff val="25000"/>
            </a:schemeClr>
          </a:solidFill>
        </p:spPr>
        <p:txBody>
          <a:bodyPr>
            <a:normAutofit/>
          </a:bodyPr>
          <a:lstStyle/>
          <a:p>
            <a:r>
              <a:rPr lang="en-GB" sz="4000" b="1" dirty="0">
                <a:solidFill>
                  <a:srgbClr val="FF6600"/>
                </a:solidFill>
                <a:latin typeface="+mn-lt"/>
              </a:rPr>
              <a:t>DATA EXPLORATION &amp; DATA ASSUMPTION</a:t>
            </a:r>
            <a:endParaRPr lang="en-IE" sz="4000" b="1" dirty="0">
              <a:solidFill>
                <a:srgbClr val="FF6600"/>
              </a:solidFill>
              <a:latin typeface="+mn-lt"/>
            </a:endParaRPr>
          </a:p>
        </p:txBody>
      </p:sp>
      <p:sp>
        <p:nvSpPr>
          <p:cNvPr id="3" name="Text Placeholder 2">
            <a:extLst>
              <a:ext uri="{FF2B5EF4-FFF2-40B4-BE49-F238E27FC236}">
                <a16:creationId xmlns:a16="http://schemas.microsoft.com/office/drawing/2014/main" id="{9A563622-FE55-4EEC-8FAC-54E21CA3D4E9}"/>
              </a:ext>
            </a:extLst>
          </p:cNvPr>
          <p:cNvSpPr>
            <a:spLocks noGrp="1"/>
          </p:cNvSpPr>
          <p:nvPr>
            <p:ph type="body" idx="1"/>
          </p:nvPr>
        </p:nvSpPr>
        <p:spPr>
          <a:xfrm>
            <a:off x="831850" y="1588168"/>
            <a:ext cx="10515600" cy="5052329"/>
          </a:xfrm>
        </p:spPr>
        <p:txBody>
          <a:bodyPr>
            <a:noAutofit/>
          </a:bodyPr>
          <a:lstStyle/>
          <a:p>
            <a:r>
              <a:rPr lang="en-GB" sz="1600" b="1" dirty="0">
                <a:solidFill>
                  <a:schemeClr val="tx1"/>
                </a:solidFill>
              </a:rPr>
              <a:t>Data Exploration and feature transformation</a:t>
            </a:r>
          </a:p>
          <a:p>
            <a:pPr marL="285750" indent="-285750">
              <a:buFont typeface="Arial" panose="020B0604020202020204" pitchFamily="34" charset="0"/>
              <a:buChar char="•"/>
            </a:pPr>
            <a:r>
              <a:rPr lang="en-GB" sz="1600" dirty="0">
                <a:solidFill>
                  <a:schemeClr val="tx1"/>
                </a:solidFill>
              </a:rPr>
              <a:t>There are no null values present in the dataset. There are some outliers present in the column name Price charged.</a:t>
            </a:r>
          </a:p>
          <a:p>
            <a:pPr marL="285750" indent="-285750">
              <a:buFont typeface="Arial" panose="020B0604020202020204" pitchFamily="34" charset="0"/>
              <a:buChar char="•"/>
            </a:pPr>
            <a:r>
              <a:rPr lang="en-GB" sz="1600" dirty="0">
                <a:solidFill>
                  <a:schemeClr val="tx1"/>
                </a:solidFill>
              </a:rPr>
              <a:t>All the Data types is checked ad the wrong ones are converted into the right ones</a:t>
            </a:r>
          </a:p>
          <a:p>
            <a:pPr marL="285750" indent="-285750">
              <a:buFont typeface="Arial" panose="020B0604020202020204" pitchFamily="34" charset="0"/>
              <a:buChar char="•"/>
            </a:pPr>
            <a:r>
              <a:rPr lang="en-GB" sz="1600" dirty="0">
                <a:solidFill>
                  <a:schemeClr val="tx1"/>
                </a:solidFill>
              </a:rPr>
              <a:t>The date values are sliced into different columns naming Date, Month and Year.</a:t>
            </a:r>
          </a:p>
          <a:p>
            <a:pPr marL="285750" indent="-285750">
              <a:buFont typeface="Arial" panose="020B0604020202020204" pitchFamily="34" charset="0"/>
              <a:buChar char="•"/>
            </a:pPr>
            <a:r>
              <a:rPr lang="en-GB" sz="1600" dirty="0">
                <a:solidFill>
                  <a:schemeClr val="tx1"/>
                </a:solidFill>
              </a:rPr>
              <a:t>Profit is calculated by Price charged – Cost of a </a:t>
            </a:r>
            <a:r>
              <a:rPr lang="en-GB" sz="1600" dirty="0" err="1">
                <a:solidFill>
                  <a:schemeClr val="tx1"/>
                </a:solidFill>
              </a:rPr>
              <a:t>trip.Profit</a:t>
            </a:r>
            <a:r>
              <a:rPr lang="en-GB" sz="1600" dirty="0">
                <a:solidFill>
                  <a:schemeClr val="tx1"/>
                </a:solidFill>
              </a:rPr>
              <a:t>/Km is calculated by Profit / Km travelled And Cost/km is calculated by Cost of trip / Km travelled.</a:t>
            </a:r>
          </a:p>
          <a:p>
            <a:r>
              <a:rPr lang="en-GB" sz="1600" b="1" dirty="0">
                <a:solidFill>
                  <a:schemeClr val="tx1"/>
                </a:solidFill>
              </a:rPr>
              <a:t>Data Assumption</a:t>
            </a:r>
          </a:p>
          <a:p>
            <a:pPr marL="342900" indent="-342900">
              <a:buFont typeface="Arial" panose="020B0604020202020204" pitchFamily="34" charset="0"/>
              <a:buChar char="•"/>
            </a:pPr>
            <a:r>
              <a:rPr lang="en-GB" sz="1600" dirty="0">
                <a:solidFill>
                  <a:schemeClr val="tx1"/>
                </a:solidFill>
              </a:rPr>
              <a:t>There is no Cab Strike during this period of data collected.</a:t>
            </a:r>
          </a:p>
          <a:p>
            <a:pPr marL="342900" indent="-342900">
              <a:buFont typeface="Arial" panose="020B0604020202020204" pitchFamily="34" charset="0"/>
              <a:buChar char="•"/>
            </a:pPr>
            <a:r>
              <a:rPr lang="en-GB" sz="1600" dirty="0">
                <a:solidFill>
                  <a:schemeClr val="tx1"/>
                </a:solidFill>
              </a:rPr>
              <a:t> Data for Total Cab Time Duration and Timing of the Cab ride is not known. Therefore outliers are not removed from the Cost of the trip</a:t>
            </a:r>
          </a:p>
          <a:p>
            <a:pPr marL="342900" indent="-342900">
              <a:buFont typeface="Arial" panose="020B0604020202020204" pitchFamily="34" charset="0"/>
              <a:buChar char="•"/>
            </a:pPr>
            <a:r>
              <a:rPr lang="en-GB" sz="1600" dirty="0">
                <a:solidFill>
                  <a:schemeClr val="tx1"/>
                </a:solidFill>
              </a:rPr>
              <a:t>There is no Cab data for San </a:t>
            </a:r>
            <a:r>
              <a:rPr lang="en-GB" sz="1600" dirty="0" err="1">
                <a:solidFill>
                  <a:schemeClr val="tx1"/>
                </a:solidFill>
              </a:rPr>
              <a:t>Fransico</a:t>
            </a:r>
            <a:r>
              <a:rPr lang="en-GB" sz="1600" dirty="0">
                <a:solidFill>
                  <a:schemeClr val="tx1"/>
                </a:solidFill>
              </a:rPr>
              <a:t>, so that column in City data is not used. </a:t>
            </a:r>
          </a:p>
          <a:p>
            <a:pPr marL="342900" indent="-342900">
              <a:buFont typeface="Arial" panose="020B0604020202020204" pitchFamily="34" charset="0"/>
              <a:buChar char="•"/>
            </a:pPr>
            <a:r>
              <a:rPr lang="en-GB" sz="1600" dirty="0">
                <a:solidFill>
                  <a:schemeClr val="tx1"/>
                </a:solidFill>
              </a:rPr>
              <a:t>Some of the transactions had Cost of trip more than the Price charged, which is very unlikely thing to happen. Therefore the inaccurate data is removed.</a:t>
            </a:r>
          </a:p>
          <a:p>
            <a:pPr marL="342900" indent="-342900">
              <a:buFont typeface="Arial" panose="020B0604020202020204" pitchFamily="34" charset="0"/>
              <a:buChar char="•"/>
            </a:pPr>
            <a:r>
              <a:rPr lang="en-GB" sz="1600" dirty="0">
                <a:solidFill>
                  <a:schemeClr val="tx1"/>
                </a:solidFill>
              </a:rPr>
              <a:t>All the cab rides for both the companies are considered from the t</a:t>
            </a:r>
            <a:r>
              <a:rPr lang="en-GB" sz="1600" i="0" dirty="0">
                <a:solidFill>
                  <a:schemeClr val="tx1"/>
                </a:solidFill>
                <a:effectLst/>
              </a:rPr>
              <a:t>ime period of data is from</a:t>
            </a:r>
            <a:r>
              <a:rPr lang="en-GB" sz="1600" b="1" i="0" dirty="0">
                <a:solidFill>
                  <a:schemeClr val="tx1"/>
                </a:solidFill>
                <a:effectLst/>
              </a:rPr>
              <a:t> </a:t>
            </a:r>
            <a:r>
              <a:rPr lang="en-GB" sz="1600" i="0" dirty="0">
                <a:solidFill>
                  <a:schemeClr val="tx1"/>
                </a:solidFill>
                <a:effectLst/>
              </a:rPr>
              <a:t>31/01/2016</a:t>
            </a:r>
            <a:r>
              <a:rPr lang="en-GB" sz="1600" b="1" i="0" dirty="0">
                <a:solidFill>
                  <a:schemeClr val="tx1"/>
                </a:solidFill>
                <a:effectLst/>
              </a:rPr>
              <a:t> </a:t>
            </a:r>
            <a:r>
              <a:rPr lang="en-GB" sz="1600" b="0" i="0" dirty="0">
                <a:solidFill>
                  <a:schemeClr val="tx1"/>
                </a:solidFill>
                <a:effectLst/>
              </a:rPr>
              <a:t>to</a:t>
            </a:r>
            <a:r>
              <a:rPr lang="en-GB" sz="1600" b="1" i="0" dirty="0">
                <a:solidFill>
                  <a:schemeClr val="tx1"/>
                </a:solidFill>
                <a:effectLst/>
              </a:rPr>
              <a:t> </a:t>
            </a:r>
            <a:r>
              <a:rPr lang="en-GB" sz="1600" i="0" dirty="0">
                <a:solidFill>
                  <a:schemeClr val="tx1"/>
                </a:solidFill>
                <a:effectLst/>
              </a:rPr>
              <a:t>31/12/2018.</a:t>
            </a:r>
          </a:p>
          <a:p>
            <a:pPr marL="342900" indent="-342900">
              <a:buFont typeface="Arial" panose="020B0604020202020204" pitchFamily="34" charset="0"/>
              <a:buChar char="•"/>
            </a:pPr>
            <a:r>
              <a:rPr lang="en-GB" sz="1600" dirty="0">
                <a:solidFill>
                  <a:schemeClr val="tx1"/>
                </a:solidFill>
              </a:rPr>
              <a:t>Loyalty is considered when a specific user takes a Cab ride more than 10 times in an entire time duration of 3 years.</a:t>
            </a:r>
          </a:p>
          <a:p>
            <a:endParaRPr lang="en-GB" sz="1600" dirty="0">
              <a:solidFill>
                <a:schemeClr val="tx1"/>
              </a:solidFill>
            </a:endParaRPr>
          </a:p>
          <a:p>
            <a:endParaRPr lang="en-GB" sz="1600" dirty="0">
              <a:solidFill>
                <a:schemeClr val="tx1"/>
              </a:solidFill>
            </a:endParaRPr>
          </a:p>
        </p:txBody>
      </p:sp>
    </p:spTree>
    <p:extLst>
      <p:ext uri="{BB962C8B-B14F-4D97-AF65-F5344CB8AC3E}">
        <p14:creationId xmlns:p14="http://schemas.microsoft.com/office/powerpoint/2010/main" val="213557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6C35-A61A-4C56-9330-BA7AB6EFAE2B}"/>
              </a:ext>
            </a:extLst>
          </p:cNvPr>
          <p:cNvSpPr>
            <a:spLocks noGrp="1"/>
          </p:cNvSpPr>
          <p:nvPr>
            <p:ph type="title"/>
          </p:nvPr>
        </p:nvSpPr>
        <p:spPr>
          <a:xfrm>
            <a:off x="831850" y="372863"/>
            <a:ext cx="10515600" cy="974674"/>
          </a:xfrm>
          <a:solidFill>
            <a:schemeClr val="tx1">
              <a:lumMod val="75000"/>
              <a:lumOff val="25000"/>
            </a:schemeClr>
          </a:solidFill>
        </p:spPr>
        <p:txBody>
          <a:bodyPr>
            <a:normAutofit/>
          </a:bodyPr>
          <a:lstStyle/>
          <a:p>
            <a:r>
              <a:rPr lang="en-GB" sz="4000" b="1" dirty="0">
                <a:solidFill>
                  <a:srgbClr val="FF6600"/>
                </a:solidFill>
                <a:latin typeface="+mn-lt"/>
              </a:rPr>
              <a:t>DATA SUMMARY</a:t>
            </a:r>
            <a:endParaRPr lang="en-IE" sz="4000" b="1" dirty="0">
              <a:solidFill>
                <a:srgbClr val="FF6600"/>
              </a:solidFill>
              <a:latin typeface="+mn-lt"/>
            </a:endParaRPr>
          </a:p>
        </p:txBody>
      </p:sp>
      <p:sp>
        <p:nvSpPr>
          <p:cNvPr id="3" name="Text Placeholder 2">
            <a:extLst>
              <a:ext uri="{FF2B5EF4-FFF2-40B4-BE49-F238E27FC236}">
                <a16:creationId xmlns:a16="http://schemas.microsoft.com/office/drawing/2014/main" id="{9A563622-FE55-4EEC-8FAC-54E21CA3D4E9}"/>
              </a:ext>
            </a:extLst>
          </p:cNvPr>
          <p:cNvSpPr>
            <a:spLocks noGrp="1"/>
          </p:cNvSpPr>
          <p:nvPr>
            <p:ph type="body" idx="1"/>
          </p:nvPr>
        </p:nvSpPr>
        <p:spPr>
          <a:xfrm>
            <a:off x="831850" y="1848051"/>
            <a:ext cx="10515600" cy="4792446"/>
          </a:xfrm>
        </p:spPr>
        <p:txBody>
          <a:bodyPr>
            <a:noAutofit/>
          </a:bodyPr>
          <a:lstStyle/>
          <a:p>
            <a:r>
              <a:rPr lang="en-GB" sz="1600" dirty="0">
                <a:solidFill>
                  <a:schemeClr val="tx1"/>
                </a:solidFill>
              </a:rPr>
              <a:t>                                                        The Data Table shows that people prefer paying more by Card rather than Paying By Cash.</a:t>
            </a:r>
          </a:p>
          <a:p>
            <a:r>
              <a:rPr lang="en-GB" sz="1600" dirty="0">
                <a:solidFill>
                  <a:schemeClr val="tx1"/>
                </a:solidFill>
              </a:rPr>
              <a:t>                                                    </a:t>
            </a:r>
          </a:p>
          <a:p>
            <a:endParaRPr lang="en-GB" sz="1600" dirty="0">
              <a:solidFill>
                <a:schemeClr val="tx1"/>
              </a:solidFill>
            </a:endParaRPr>
          </a:p>
          <a:p>
            <a:r>
              <a:rPr lang="en-GB" sz="1600" dirty="0">
                <a:solidFill>
                  <a:schemeClr val="tx1"/>
                </a:solidFill>
              </a:rPr>
              <a:t>The histogram of Age of Cab drivers is visualised. By </a:t>
            </a:r>
            <a:r>
              <a:rPr lang="en-GB" sz="1600" dirty="0" err="1">
                <a:solidFill>
                  <a:schemeClr val="tx1"/>
                </a:solidFill>
              </a:rPr>
              <a:t>analyzing</a:t>
            </a:r>
            <a:r>
              <a:rPr lang="en-GB" sz="1600" dirty="0">
                <a:solidFill>
                  <a:schemeClr val="tx1"/>
                </a:solidFill>
              </a:rPr>
              <a:t> it we can</a:t>
            </a:r>
          </a:p>
          <a:p>
            <a:r>
              <a:rPr lang="en-GB" sz="1600" dirty="0">
                <a:solidFill>
                  <a:schemeClr val="tx1"/>
                </a:solidFill>
              </a:rPr>
              <a:t>say that more number of drivers are in Age range of 20-30 and 30-40.</a:t>
            </a:r>
          </a:p>
          <a:p>
            <a:r>
              <a:rPr lang="en-GB" sz="1600" dirty="0">
                <a:solidFill>
                  <a:schemeClr val="tx1"/>
                </a:solidFill>
              </a:rPr>
              <a:t>The total number of Age drivers from Age range 18-20 is almost </a:t>
            </a:r>
          </a:p>
          <a:p>
            <a:r>
              <a:rPr lang="en-GB" sz="1600" dirty="0">
                <a:solidFill>
                  <a:schemeClr val="tx1"/>
                </a:solidFill>
              </a:rPr>
              <a:t>equivalent to Cab drivers of Age ranging from 40-50 and 50-60.</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r>
              <a:rPr lang="en-GB" sz="1600" dirty="0">
                <a:solidFill>
                  <a:schemeClr val="tx1"/>
                </a:solidFill>
              </a:rPr>
              <a:t>                                                                                                                       As shown in waffle chart, in these 3 years people refer</a:t>
            </a:r>
          </a:p>
          <a:p>
            <a:r>
              <a:rPr lang="en-GB" sz="1600" dirty="0">
                <a:solidFill>
                  <a:schemeClr val="tx1"/>
                </a:solidFill>
              </a:rPr>
              <a:t>                                                                                                                       Yellow cab almost 3 times than Pink Cab.</a:t>
            </a:r>
          </a:p>
        </p:txBody>
      </p:sp>
      <p:pic>
        <p:nvPicPr>
          <p:cNvPr id="5" name="Picture 4">
            <a:extLst>
              <a:ext uri="{FF2B5EF4-FFF2-40B4-BE49-F238E27FC236}">
                <a16:creationId xmlns:a16="http://schemas.microsoft.com/office/drawing/2014/main" id="{4F1672C6-86AE-4BE7-BB9F-9DDC188B7A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7585" y="2182929"/>
            <a:ext cx="4064000" cy="2610452"/>
          </a:xfrm>
          <a:prstGeom prst="rect">
            <a:avLst/>
          </a:prstGeom>
        </p:spPr>
      </p:pic>
      <p:pic>
        <p:nvPicPr>
          <p:cNvPr id="9" name="Picture 8">
            <a:extLst>
              <a:ext uri="{FF2B5EF4-FFF2-40B4-BE49-F238E27FC236}">
                <a16:creationId xmlns:a16="http://schemas.microsoft.com/office/drawing/2014/main" id="{68B525F1-B5FE-47A4-9DBD-37FEE5C1B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415" y="1869591"/>
            <a:ext cx="2305988" cy="820670"/>
          </a:xfrm>
          <a:prstGeom prst="rect">
            <a:avLst/>
          </a:prstGeom>
        </p:spPr>
      </p:pic>
      <p:pic>
        <p:nvPicPr>
          <p:cNvPr id="11" name="Picture 10">
            <a:extLst>
              <a:ext uri="{FF2B5EF4-FFF2-40B4-BE49-F238E27FC236}">
                <a16:creationId xmlns:a16="http://schemas.microsoft.com/office/drawing/2014/main" id="{6B3E71F3-161D-4F56-9CDE-4AAC918283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4376" y="4167739"/>
            <a:ext cx="4515653" cy="2317398"/>
          </a:xfrm>
          <a:prstGeom prst="rect">
            <a:avLst/>
          </a:prstGeom>
        </p:spPr>
      </p:pic>
    </p:spTree>
    <p:extLst>
      <p:ext uri="{BB962C8B-B14F-4D97-AF65-F5344CB8AC3E}">
        <p14:creationId xmlns:p14="http://schemas.microsoft.com/office/powerpoint/2010/main" val="223709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6C35-A61A-4C56-9330-BA7AB6EFAE2B}"/>
              </a:ext>
            </a:extLst>
          </p:cNvPr>
          <p:cNvSpPr>
            <a:spLocks noGrp="1"/>
          </p:cNvSpPr>
          <p:nvPr>
            <p:ph type="title"/>
          </p:nvPr>
        </p:nvSpPr>
        <p:spPr>
          <a:xfrm>
            <a:off x="687471" y="383750"/>
            <a:ext cx="10515600" cy="878421"/>
          </a:xfrm>
          <a:solidFill>
            <a:schemeClr val="tx1">
              <a:lumMod val="75000"/>
              <a:lumOff val="25000"/>
            </a:schemeClr>
          </a:solidFill>
        </p:spPr>
        <p:txBody>
          <a:bodyPr>
            <a:normAutofit/>
          </a:bodyPr>
          <a:lstStyle/>
          <a:p>
            <a:r>
              <a:rPr lang="en-GB" sz="4000" b="1" dirty="0">
                <a:solidFill>
                  <a:srgbClr val="FF6600"/>
                </a:solidFill>
                <a:latin typeface="+mn-lt"/>
              </a:rPr>
              <a:t>EDA USING GRAPHICAL ANALYSIS -1</a:t>
            </a:r>
            <a:endParaRPr lang="en-IE" sz="4000" b="1" dirty="0">
              <a:solidFill>
                <a:srgbClr val="FF6600"/>
              </a:solidFill>
              <a:latin typeface="+mn-lt"/>
            </a:endParaRPr>
          </a:p>
        </p:txBody>
      </p:sp>
      <p:sp>
        <p:nvSpPr>
          <p:cNvPr id="3" name="Text Placeholder 2">
            <a:extLst>
              <a:ext uri="{FF2B5EF4-FFF2-40B4-BE49-F238E27FC236}">
                <a16:creationId xmlns:a16="http://schemas.microsoft.com/office/drawing/2014/main" id="{9A563622-FE55-4EEC-8FAC-54E21CA3D4E9}"/>
              </a:ext>
            </a:extLst>
          </p:cNvPr>
          <p:cNvSpPr>
            <a:spLocks noGrp="1"/>
          </p:cNvSpPr>
          <p:nvPr>
            <p:ph type="body" idx="1"/>
          </p:nvPr>
        </p:nvSpPr>
        <p:spPr>
          <a:xfrm>
            <a:off x="831850" y="1511166"/>
            <a:ext cx="10515600" cy="5129331"/>
          </a:xfrm>
        </p:spPr>
        <p:txBody>
          <a:bodyPr>
            <a:noAutofit/>
          </a:bodyPr>
          <a:lstStyle/>
          <a:p>
            <a:r>
              <a:rPr lang="en-GB" sz="1600" b="1" dirty="0">
                <a:solidFill>
                  <a:schemeClr val="tx1"/>
                </a:solidFill>
              </a:rPr>
              <a:t>EXPLORING BY GENDER</a:t>
            </a:r>
          </a:p>
          <a:p>
            <a:r>
              <a:rPr lang="en-GB" sz="1600" dirty="0">
                <a:solidFill>
                  <a:schemeClr val="tx1"/>
                </a:solidFill>
              </a:rPr>
              <a:t>There are more number of Male Cab drivers than Female Cab drivers</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r>
              <a:rPr lang="en-GB" sz="1600" dirty="0">
                <a:solidFill>
                  <a:schemeClr val="tx1"/>
                </a:solidFill>
              </a:rPr>
              <a:t>                                                                                                                            More number of people have preferred Yellow cab</a:t>
            </a:r>
          </a:p>
          <a:p>
            <a:r>
              <a:rPr lang="en-GB" sz="1600" dirty="0">
                <a:solidFill>
                  <a:schemeClr val="tx1"/>
                </a:solidFill>
              </a:rPr>
              <a:t>                                                                                                                           than Pink Cab for both the Genders. Male uses more </a:t>
            </a:r>
          </a:p>
          <a:p>
            <a:r>
              <a:rPr lang="en-GB" sz="1600" dirty="0">
                <a:solidFill>
                  <a:schemeClr val="tx1"/>
                </a:solidFill>
              </a:rPr>
              <a:t>                                                                                                                           Cab than Female</a:t>
            </a:r>
          </a:p>
          <a:p>
            <a:endParaRPr lang="en-GB" sz="1600" dirty="0">
              <a:solidFill>
                <a:schemeClr val="tx1"/>
              </a:solidFill>
            </a:endParaRPr>
          </a:p>
          <a:p>
            <a:endParaRPr lang="en-GB" sz="1600" dirty="0">
              <a:solidFill>
                <a:schemeClr val="tx1"/>
              </a:solidFill>
            </a:endParaRPr>
          </a:p>
          <a:p>
            <a:r>
              <a:rPr lang="en-GB" sz="1600" dirty="0">
                <a:solidFill>
                  <a:schemeClr val="tx1"/>
                </a:solidFill>
              </a:rPr>
              <a:t>Average Profit contribution per Gender and Cab company is shown in </a:t>
            </a:r>
          </a:p>
          <a:p>
            <a:r>
              <a:rPr lang="en-GB" sz="1600" dirty="0">
                <a:solidFill>
                  <a:schemeClr val="tx1"/>
                </a:solidFill>
              </a:rPr>
              <a:t>Data table. Male Contributes more to Profit than Females. Yellow Cab</a:t>
            </a:r>
          </a:p>
          <a:p>
            <a:r>
              <a:rPr lang="en-GB" sz="1600" dirty="0">
                <a:solidFill>
                  <a:schemeClr val="tx1"/>
                </a:solidFill>
              </a:rPr>
              <a:t>Has more average profit than the Pink Cab for both of the Genders</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p:txBody>
      </p:sp>
      <p:pic>
        <p:nvPicPr>
          <p:cNvPr id="6" name="Picture 5">
            <a:extLst>
              <a:ext uri="{FF2B5EF4-FFF2-40B4-BE49-F238E27FC236}">
                <a16:creationId xmlns:a16="http://schemas.microsoft.com/office/drawing/2014/main" id="{6787CBDF-1A12-4AB9-88F4-D5EEA37EA4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99529" y="1511166"/>
            <a:ext cx="3329600" cy="1449741"/>
          </a:xfrm>
          <a:prstGeom prst="rect">
            <a:avLst/>
          </a:prstGeom>
        </p:spPr>
      </p:pic>
      <p:pic>
        <p:nvPicPr>
          <p:cNvPr id="9" name="Picture 8">
            <a:extLst>
              <a:ext uri="{FF2B5EF4-FFF2-40B4-BE49-F238E27FC236}">
                <a16:creationId xmlns:a16="http://schemas.microsoft.com/office/drawing/2014/main" id="{F425CA60-D743-46E5-9063-EC10106D63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6127" y="4927712"/>
            <a:ext cx="3016405" cy="838243"/>
          </a:xfrm>
          <a:prstGeom prst="rect">
            <a:avLst/>
          </a:prstGeom>
        </p:spPr>
      </p:pic>
      <p:pic>
        <p:nvPicPr>
          <p:cNvPr id="11" name="Picture 10">
            <a:extLst>
              <a:ext uri="{FF2B5EF4-FFF2-40B4-BE49-F238E27FC236}">
                <a16:creationId xmlns:a16="http://schemas.microsoft.com/office/drawing/2014/main" id="{36B4A311-633D-41F3-BD55-D42A33779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3314" y="2887578"/>
            <a:ext cx="4102829" cy="2364985"/>
          </a:xfrm>
          <a:prstGeom prst="rect">
            <a:avLst/>
          </a:prstGeom>
        </p:spPr>
      </p:pic>
    </p:spTree>
    <p:extLst>
      <p:ext uri="{BB962C8B-B14F-4D97-AF65-F5344CB8AC3E}">
        <p14:creationId xmlns:p14="http://schemas.microsoft.com/office/powerpoint/2010/main" val="1111578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6C35-A61A-4C56-9330-BA7AB6EFAE2B}"/>
              </a:ext>
            </a:extLst>
          </p:cNvPr>
          <p:cNvSpPr>
            <a:spLocks noGrp="1"/>
          </p:cNvSpPr>
          <p:nvPr>
            <p:ph type="title"/>
          </p:nvPr>
        </p:nvSpPr>
        <p:spPr>
          <a:xfrm>
            <a:off x="831850" y="372863"/>
            <a:ext cx="10515600" cy="782169"/>
          </a:xfrm>
          <a:solidFill>
            <a:schemeClr val="tx1">
              <a:lumMod val="75000"/>
              <a:lumOff val="25000"/>
            </a:schemeClr>
          </a:solidFill>
        </p:spPr>
        <p:txBody>
          <a:bodyPr>
            <a:normAutofit/>
          </a:bodyPr>
          <a:lstStyle/>
          <a:p>
            <a:r>
              <a:rPr lang="en-GB" sz="4000" b="1" dirty="0">
                <a:solidFill>
                  <a:srgbClr val="FF6600"/>
                </a:solidFill>
                <a:latin typeface="+mn-lt"/>
              </a:rPr>
              <a:t>EDA USING GRAPHICAL ANALYSIS -2</a:t>
            </a:r>
            <a:endParaRPr lang="en-IE" sz="4000" b="1" dirty="0">
              <a:solidFill>
                <a:srgbClr val="FF6600"/>
              </a:solidFill>
              <a:latin typeface="+mn-lt"/>
            </a:endParaRPr>
          </a:p>
        </p:txBody>
      </p:sp>
      <p:sp>
        <p:nvSpPr>
          <p:cNvPr id="3" name="Text Placeholder 2">
            <a:extLst>
              <a:ext uri="{FF2B5EF4-FFF2-40B4-BE49-F238E27FC236}">
                <a16:creationId xmlns:a16="http://schemas.microsoft.com/office/drawing/2014/main" id="{9A563622-FE55-4EEC-8FAC-54E21CA3D4E9}"/>
              </a:ext>
            </a:extLst>
          </p:cNvPr>
          <p:cNvSpPr>
            <a:spLocks noGrp="1"/>
          </p:cNvSpPr>
          <p:nvPr>
            <p:ph type="body" idx="1"/>
          </p:nvPr>
        </p:nvSpPr>
        <p:spPr>
          <a:xfrm>
            <a:off x="831850" y="1289785"/>
            <a:ext cx="10515600" cy="5350712"/>
          </a:xfrm>
        </p:spPr>
        <p:txBody>
          <a:bodyPr>
            <a:noAutofit/>
          </a:bodyPr>
          <a:lstStyle/>
          <a:p>
            <a:r>
              <a:rPr lang="en-GB" sz="1600" b="1" dirty="0">
                <a:solidFill>
                  <a:schemeClr val="tx1"/>
                </a:solidFill>
                <a:latin typeface="+mn-lt"/>
              </a:rPr>
              <a:t>                                                                      Total Percentage of Cab Users across Cities</a:t>
            </a:r>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r>
              <a:rPr lang="en-GB" sz="1600" dirty="0">
                <a:solidFill>
                  <a:schemeClr val="tx1"/>
                </a:solidFill>
              </a:rPr>
              <a:t>                                                                                                                           </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r>
              <a:rPr lang="en-GB" sz="1600" dirty="0">
                <a:solidFill>
                  <a:schemeClr val="tx1"/>
                </a:solidFill>
              </a:rPr>
              <a:t>This graph shows the total percentage of Cab Users </a:t>
            </a:r>
          </a:p>
          <a:p>
            <a:r>
              <a:rPr lang="en-GB" sz="1600" dirty="0">
                <a:solidFill>
                  <a:schemeClr val="tx1"/>
                </a:solidFill>
              </a:rPr>
              <a:t>Preferring Yellow Cabs and Pink Cabs across all the cities.</a:t>
            </a:r>
          </a:p>
          <a:p>
            <a:endParaRPr lang="en-GB" sz="1600" dirty="0">
              <a:solidFill>
                <a:schemeClr val="tx1"/>
              </a:solidFill>
            </a:endParaRPr>
          </a:p>
          <a:p>
            <a:r>
              <a:rPr lang="en-GB" sz="1600" dirty="0">
                <a:solidFill>
                  <a:schemeClr val="tx1"/>
                </a:solidFill>
              </a:rPr>
              <a:t>Out of total Cab users more percentage users of Cab prefer yellow </a:t>
            </a:r>
          </a:p>
          <a:p>
            <a:r>
              <a:rPr lang="en-GB" sz="1600" dirty="0">
                <a:solidFill>
                  <a:schemeClr val="tx1"/>
                </a:solidFill>
              </a:rPr>
              <a:t>cab than pink Cab except for the cities like Nashville, Sacramento</a:t>
            </a:r>
          </a:p>
          <a:p>
            <a:r>
              <a:rPr lang="en-GB" sz="1600" dirty="0">
                <a:solidFill>
                  <a:schemeClr val="tx1"/>
                </a:solidFill>
              </a:rPr>
              <a:t>and San Diego</a:t>
            </a:r>
          </a:p>
          <a:p>
            <a:endParaRPr lang="en-GB" sz="1600" dirty="0">
              <a:solidFill>
                <a:schemeClr val="tx1"/>
              </a:solidFill>
            </a:endParaRPr>
          </a:p>
          <a:p>
            <a:endParaRPr lang="en-GB" sz="1600" dirty="0">
              <a:solidFill>
                <a:schemeClr val="tx1"/>
              </a:solidFill>
            </a:endParaRPr>
          </a:p>
        </p:txBody>
      </p:sp>
      <p:pic>
        <p:nvPicPr>
          <p:cNvPr id="5" name="Picture 4">
            <a:extLst>
              <a:ext uri="{FF2B5EF4-FFF2-40B4-BE49-F238E27FC236}">
                <a16:creationId xmlns:a16="http://schemas.microsoft.com/office/drawing/2014/main" id="{DC2DE433-6F10-4623-9D93-647A315FC0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799924"/>
            <a:ext cx="6096000" cy="2247502"/>
          </a:xfrm>
          <a:prstGeom prst="rect">
            <a:avLst/>
          </a:prstGeom>
        </p:spPr>
      </p:pic>
      <p:pic>
        <p:nvPicPr>
          <p:cNvPr id="8" name="Picture 7">
            <a:extLst>
              <a:ext uri="{FF2B5EF4-FFF2-40B4-BE49-F238E27FC236}">
                <a16:creationId xmlns:a16="http://schemas.microsoft.com/office/drawing/2014/main" id="{2F16D768-2872-4B30-A355-C45E41698E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021" y="1674795"/>
            <a:ext cx="5761809" cy="2695076"/>
          </a:xfrm>
          <a:prstGeom prst="rect">
            <a:avLst/>
          </a:prstGeom>
        </p:spPr>
      </p:pic>
      <p:pic>
        <p:nvPicPr>
          <p:cNvPr id="12" name="Picture 11">
            <a:extLst>
              <a:ext uri="{FF2B5EF4-FFF2-40B4-BE49-F238E27FC236}">
                <a16:creationId xmlns:a16="http://schemas.microsoft.com/office/drawing/2014/main" id="{25F7A662-71A2-4D14-B833-0C9E95A701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7402" y="4196612"/>
            <a:ext cx="5300312" cy="2661388"/>
          </a:xfrm>
          <a:prstGeom prst="rect">
            <a:avLst/>
          </a:prstGeom>
        </p:spPr>
      </p:pic>
    </p:spTree>
    <p:extLst>
      <p:ext uri="{BB962C8B-B14F-4D97-AF65-F5344CB8AC3E}">
        <p14:creationId xmlns:p14="http://schemas.microsoft.com/office/powerpoint/2010/main" val="1788503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6C35-A61A-4C56-9330-BA7AB6EFAE2B}"/>
              </a:ext>
            </a:extLst>
          </p:cNvPr>
          <p:cNvSpPr>
            <a:spLocks noGrp="1"/>
          </p:cNvSpPr>
          <p:nvPr>
            <p:ph type="title"/>
          </p:nvPr>
        </p:nvSpPr>
        <p:spPr>
          <a:xfrm>
            <a:off x="831850" y="372863"/>
            <a:ext cx="10515600" cy="782169"/>
          </a:xfrm>
          <a:solidFill>
            <a:schemeClr val="tx1">
              <a:lumMod val="75000"/>
              <a:lumOff val="25000"/>
            </a:schemeClr>
          </a:solidFill>
        </p:spPr>
        <p:txBody>
          <a:bodyPr>
            <a:normAutofit/>
          </a:bodyPr>
          <a:lstStyle/>
          <a:p>
            <a:r>
              <a:rPr lang="en-GB" sz="4000" b="1" dirty="0">
                <a:solidFill>
                  <a:srgbClr val="FF6600"/>
                </a:solidFill>
                <a:latin typeface="+mn-lt"/>
              </a:rPr>
              <a:t>EDA USING GRAPHICAL ANALYSIS -3</a:t>
            </a:r>
            <a:endParaRPr lang="en-IE" sz="4000" b="1" dirty="0">
              <a:solidFill>
                <a:srgbClr val="FF6600"/>
              </a:solidFill>
              <a:latin typeface="+mn-lt"/>
            </a:endParaRPr>
          </a:p>
        </p:txBody>
      </p:sp>
      <p:sp>
        <p:nvSpPr>
          <p:cNvPr id="3" name="Text Placeholder 2">
            <a:extLst>
              <a:ext uri="{FF2B5EF4-FFF2-40B4-BE49-F238E27FC236}">
                <a16:creationId xmlns:a16="http://schemas.microsoft.com/office/drawing/2014/main" id="{9A563622-FE55-4EEC-8FAC-54E21CA3D4E9}"/>
              </a:ext>
            </a:extLst>
          </p:cNvPr>
          <p:cNvSpPr>
            <a:spLocks noGrp="1"/>
          </p:cNvSpPr>
          <p:nvPr>
            <p:ph type="body" idx="1"/>
          </p:nvPr>
        </p:nvSpPr>
        <p:spPr>
          <a:xfrm>
            <a:off x="831850" y="1289785"/>
            <a:ext cx="10515600" cy="5350712"/>
          </a:xfrm>
        </p:spPr>
        <p:txBody>
          <a:bodyPr>
            <a:noAutofit/>
          </a:bodyPr>
          <a:lstStyle/>
          <a:p>
            <a:r>
              <a:rPr lang="en-GB" sz="1600" dirty="0">
                <a:solidFill>
                  <a:schemeClr val="tx1"/>
                </a:solidFill>
              </a:rPr>
              <a:t>                                                                                </a:t>
            </a:r>
            <a:r>
              <a:rPr lang="en-GB" sz="1600" b="1" dirty="0">
                <a:solidFill>
                  <a:schemeClr val="tx1"/>
                </a:solidFill>
              </a:rPr>
              <a:t>ANALYSIS PER MONTH</a:t>
            </a:r>
          </a:p>
          <a:p>
            <a:r>
              <a:rPr lang="en-GB" sz="1600" dirty="0">
                <a:solidFill>
                  <a:schemeClr val="tx1"/>
                </a:solidFill>
              </a:rPr>
              <a:t>                                                        </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r>
              <a:rPr lang="en-GB" sz="1600" dirty="0">
                <a:solidFill>
                  <a:schemeClr val="tx1"/>
                </a:solidFill>
              </a:rPr>
              <a:t>                      </a:t>
            </a:r>
            <a:r>
              <a:rPr lang="en-GB" sz="1600" b="1" dirty="0" err="1">
                <a:solidFill>
                  <a:schemeClr val="tx1"/>
                </a:solidFill>
              </a:rPr>
              <a:t>Avg</a:t>
            </a:r>
            <a:r>
              <a:rPr lang="en-GB" sz="1600" b="1" dirty="0">
                <a:solidFill>
                  <a:schemeClr val="tx1"/>
                </a:solidFill>
              </a:rPr>
              <a:t> Profit Per Month                                                                                     Total Demand per Month</a:t>
            </a:r>
          </a:p>
          <a:p>
            <a:endParaRPr lang="en-GB" sz="1600" b="1" dirty="0">
              <a:solidFill>
                <a:schemeClr val="tx1"/>
              </a:solidFill>
            </a:endParaRPr>
          </a:p>
          <a:p>
            <a:r>
              <a:rPr lang="en-GB" sz="1600" dirty="0">
                <a:solidFill>
                  <a:schemeClr val="tx1"/>
                </a:solidFill>
              </a:rPr>
              <a:t>The average profit per month graph shown on the left hand side and Total Demand for Each cab is shown in right hand side graph. Average profit collected for every month is more for Yellow cab.</a:t>
            </a:r>
          </a:p>
          <a:p>
            <a:r>
              <a:rPr lang="en-GB" sz="1600" dirty="0">
                <a:solidFill>
                  <a:schemeClr val="tx1"/>
                </a:solidFill>
              </a:rPr>
              <a:t> No seasonality trend as such but in winter holidays demand for cabs are more than in summer. Demand for yellow cab is more than pink Cab</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p:txBody>
      </p:sp>
      <p:pic>
        <p:nvPicPr>
          <p:cNvPr id="5" name="Picture 4">
            <a:extLst>
              <a:ext uri="{FF2B5EF4-FFF2-40B4-BE49-F238E27FC236}">
                <a16:creationId xmlns:a16="http://schemas.microsoft.com/office/drawing/2014/main" id="{FDB6107E-EF54-4FED-AF8C-321074912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07" y="1520791"/>
            <a:ext cx="5359675" cy="2978303"/>
          </a:xfrm>
          <a:prstGeom prst="rect">
            <a:avLst/>
          </a:prstGeom>
        </p:spPr>
      </p:pic>
      <p:pic>
        <p:nvPicPr>
          <p:cNvPr id="8" name="Picture 7">
            <a:extLst>
              <a:ext uri="{FF2B5EF4-FFF2-40B4-BE49-F238E27FC236}">
                <a16:creationId xmlns:a16="http://schemas.microsoft.com/office/drawing/2014/main" id="{7C20EB66-CFE7-4CD4-8DC6-BB5A72A15A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9650" y="1514441"/>
            <a:ext cx="5251720" cy="2984653"/>
          </a:xfrm>
          <a:prstGeom prst="rect">
            <a:avLst/>
          </a:prstGeom>
        </p:spPr>
      </p:pic>
    </p:spTree>
    <p:extLst>
      <p:ext uri="{BB962C8B-B14F-4D97-AF65-F5344CB8AC3E}">
        <p14:creationId xmlns:p14="http://schemas.microsoft.com/office/powerpoint/2010/main" val="15482972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386</TotalTime>
  <Words>1219</Words>
  <Application>Microsoft Office PowerPoint</Application>
  <PresentationFormat>Widescreen</PresentationFormat>
  <Paragraphs>191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   Agenda</vt:lpstr>
      <vt:lpstr>PROBLEM STATEMENT</vt:lpstr>
      <vt:lpstr>DATA UNDERSTANDING</vt:lpstr>
      <vt:lpstr>DATA EXPLORATION &amp; DATA ASSUMPTION</vt:lpstr>
      <vt:lpstr>DATA SUMMARY</vt:lpstr>
      <vt:lpstr>EDA USING GRAPHICAL ANALYSIS -1</vt:lpstr>
      <vt:lpstr>EDA USING GRAPHICAL ANALYSIS -2</vt:lpstr>
      <vt:lpstr>EDA USING GRAPHICAL ANALYSIS -3</vt:lpstr>
      <vt:lpstr>EDA USING GRAPHICAL ANALYSIS -4</vt:lpstr>
      <vt:lpstr>EDA USING TABULAR ANALYSIS</vt:lpstr>
      <vt:lpstr>Observations and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Prasad Mahajan</dc:creator>
  <cp:lastModifiedBy>Prasad Mahajan</cp:lastModifiedBy>
  <cp:revision>8</cp:revision>
  <dcterms:created xsi:type="dcterms:W3CDTF">2021-09-04T09:51:50Z</dcterms:created>
  <dcterms:modified xsi:type="dcterms:W3CDTF">2021-09-04T16:17:52Z</dcterms:modified>
</cp:coreProperties>
</file>