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7559675" cy="10691800"/>
  <p:embeddedFontLs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bold.fntdata"/><Relationship Id="rId14" Type="http://schemas.openxmlformats.org/officeDocument/2006/relationships/slide" Target="slides/slide9.xml"/><Relationship Id="rId36" Type="http://schemas.openxmlformats.org/officeDocument/2006/relationships/font" Target="fonts/OldStandardTT-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ldStandardT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b7cc852fb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db7cc852fb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ef8562ea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d9ef8562ea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9ef8562ea_1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d9ef8562ea_1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9ef8562ea_1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d9ef8562ea_1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9ef8562ea_1_2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d9ef8562ea_1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9ef8562ea_1_2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d9ef8562ea_1_2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9ef8562ea_1_3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d9ef8562ea_1_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9ef8562ea_1_3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d9ef8562ea_1_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9d43486b7_1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d9d43486b7_1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9d43486b7_1_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9d43486b7_1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 name="Google Shape;12;p2"/>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11"/>
          <p:cNvSpPr txBox="1"/>
          <p:nvPr>
            <p:ph idx="1" type="body"/>
          </p:nvPr>
        </p:nvSpPr>
        <p:spPr>
          <a:xfrm>
            <a:off x="457200" y="120348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3" name="Google Shape;43;p11"/>
          <p:cNvSpPr txBox="1"/>
          <p:nvPr>
            <p:ph idx="2"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7"/>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12640" y="1893240"/>
            <a:ext cx="8118000" cy="70566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1" name="Google Shape;91;p23"/>
          <p:cNvSpPr txBox="1"/>
          <p:nvPr>
            <p:ph idx="3"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4"/>
          <p:cNvSpPr txBox="1"/>
          <p:nvPr>
            <p:ph idx="1" type="body"/>
          </p:nvPr>
        </p:nvSpPr>
        <p:spPr>
          <a:xfrm>
            <a:off x="457200" y="120348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5" name="Google Shape;95;p24"/>
          <p:cNvSpPr txBox="1"/>
          <p:nvPr>
            <p:ph idx="2"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4"/>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2640" y="1893240"/>
            <a:ext cx="8118000" cy="70566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10"/>
          <p:cNvSpPr txBox="1"/>
          <p:nvPr>
            <p:ph idx="3"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400" cy="171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502" cy="378"/>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 name="Shape 58"/>
        <p:cNvGrpSpPr/>
        <p:nvPr/>
      </p:nvGrpSpPr>
      <p:grpSpPr>
        <a:xfrm>
          <a:off x="0" y="0"/>
          <a:ext cx="0" cy="0"/>
          <a:chOff x="0" y="0"/>
          <a:chExt cx="0" cy="0"/>
        </a:xfrm>
      </p:grpSpPr>
      <p:sp>
        <p:nvSpPr>
          <p:cNvPr id="59" name="Google Shape;59;p14"/>
          <p:cNvSpPr/>
          <p:nvPr/>
        </p:nvSpPr>
        <p:spPr>
          <a:xfrm>
            <a:off x="0" y="5045760"/>
            <a:ext cx="9143400" cy="9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457200" y="1203480"/>
            <a:ext cx="822900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drive.google.com/file/d/11WslOLUzIB21Ir4Zwm-CcjKvMDC-bEyT/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www.ijana.in/papers/37.pdf" TargetMode="External"/><Relationship Id="rId4" Type="http://schemas.openxmlformats.org/officeDocument/2006/relationships/hyperlink" Target="http://ijraset.com/fileserve.php?FID=20914" TargetMode="External"/><Relationship Id="rId5" Type="http://schemas.openxmlformats.org/officeDocument/2006/relationships/hyperlink" Target="https://www.blockcerts.org/" TargetMode="External"/><Relationship Id="rId6" Type="http://schemas.openxmlformats.org/officeDocument/2006/relationships/hyperlink" Target="https://www.blockchain-council.org/blockchain/document-verification-system-using-blockcha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Department of Information Technology</a:t>
            </a:r>
            <a:endParaRPr b="0" i="0" sz="3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NBA Accredited</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A.P. Shah Institute of Technology</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G.B.Road, Kasarvadavli, Thane(W), Mumbai-400615</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UNIVERSITY OF MUMBAI</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Academic Year 2020-2021</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latin typeface="Arial"/>
              <a:ea typeface="Arial"/>
              <a:cs typeface="Arial"/>
              <a:sym typeface="Arial"/>
            </a:endParaRPr>
          </a:p>
        </p:txBody>
      </p:sp>
      <p:sp>
        <p:nvSpPr>
          <p:cNvPr id="168" name="Google Shape;168;p36"/>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Blockchain is a completely online system</a:t>
            </a:r>
            <a:r>
              <a:rPr lang="en-IN" sz="1600">
                <a:latin typeface="Times New Roman"/>
                <a:ea typeface="Times New Roman"/>
                <a:cs typeface="Times New Roman"/>
                <a:sym typeface="Times New Roman"/>
              </a:rPr>
              <a:t> and can be accessed easily from around the world.</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R</a:t>
            </a:r>
            <a:r>
              <a:rPr lang="en-IN" sz="1600">
                <a:latin typeface="Times New Roman"/>
                <a:ea typeface="Times New Roman"/>
                <a:cs typeface="Times New Roman"/>
                <a:sym typeface="Times New Roman"/>
              </a:rPr>
              <a:t>educes the usage of physical certificates that are vulnerable to damage over a long period.</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The system eliminates the risk of misplaced certification or late delivery of certificates.</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Having a visible digital footprint or online identity will give an added advantage to students to help crack any interview with ease.</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p:nvPr/>
        </p:nvSpPr>
        <p:spPr>
          <a:xfrm>
            <a:off x="512640" y="1893240"/>
            <a:ext cx="416736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2. Project Design</a:t>
            </a:r>
            <a:endParaRPr b="0" i="0" sz="4200" u="none" cap="none" strike="noStrike">
              <a:latin typeface="Arial"/>
              <a:ea typeface="Arial"/>
              <a:cs typeface="Arial"/>
              <a:sym typeface="Arial"/>
            </a:endParaRPr>
          </a:p>
        </p:txBody>
      </p:sp>
      <p:sp>
        <p:nvSpPr>
          <p:cNvPr id="174" name="Google Shape;174;p37"/>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latin typeface="Arial"/>
              <a:ea typeface="Arial"/>
              <a:cs typeface="Arial"/>
              <a:sym typeface="Arial"/>
            </a:endParaRPr>
          </a:p>
        </p:txBody>
      </p:sp>
      <p:pic>
        <p:nvPicPr>
          <p:cNvPr id="180" name="Google Shape;180;p38"/>
          <p:cNvPicPr preferRelativeResize="0"/>
          <p:nvPr/>
        </p:nvPicPr>
        <p:blipFill>
          <a:blip r:embed="rId3">
            <a:alphaModFix/>
          </a:blip>
          <a:stretch>
            <a:fillRect/>
          </a:stretch>
        </p:blipFill>
        <p:spPr>
          <a:xfrm>
            <a:off x="152400" y="1209725"/>
            <a:ext cx="8839199" cy="336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p:nvPr/>
        </p:nvSpPr>
        <p:spPr>
          <a:xfrm>
            <a:off x="312150" y="316378"/>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700">
                <a:latin typeface="Times New Roman"/>
                <a:ea typeface="Times New Roman"/>
                <a:cs typeface="Times New Roman"/>
                <a:sym typeface="Times New Roman"/>
              </a:rPr>
              <a:t>2.2</a:t>
            </a:r>
            <a:r>
              <a:rPr b="1" lang="en-IN" sz="1800">
                <a:latin typeface="Times New Roman"/>
                <a:ea typeface="Times New Roman"/>
                <a:cs typeface="Times New Roman"/>
                <a:sym typeface="Times New Roman"/>
              </a:rPr>
              <a:t> </a:t>
            </a:r>
            <a:r>
              <a:rPr b="1" lang="en-IN" sz="2600">
                <a:latin typeface="Times New Roman"/>
                <a:ea typeface="Times New Roman"/>
                <a:cs typeface="Times New Roman"/>
                <a:sym typeface="Times New Roman"/>
              </a:rPr>
              <a:t>Use case diagram:</a:t>
            </a:r>
            <a:endParaRPr b="0" i="0" sz="2600" u="none" cap="none" strike="noStrike">
              <a:latin typeface="Arial"/>
              <a:ea typeface="Arial"/>
              <a:cs typeface="Arial"/>
              <a:sym typeface="Arial"/>
            </a:endParaRPr>
          </a:p>
        </p:txBody>
      </p:sp>
      <p:pic>
        <p:nvPicPr>
          <p:cNvPr id="186" name="Google Shape;186;p39"/>
          <p:cNvPicPr preferRelativeResize="0"/>
          <p:nvPr/>
        </p:nvPicPr>
        <p:blipFill>
          <a:blip r:embed="rId3">
            <a:alphaModFix/>
          </a:blip>
          <a:stretch>
            <a:fillRect/>
          </a:stretch>
        </p:blipFill>
        <p:spPr>
          <a:xfrm>
            <a:off x="975125" y="750175"/>
            <a:ext cx="6804426" cy="4088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2.3 Description Of Use Case</a:t>
            </a:r>
            <a:endParaRPr b="0" i="0" sz="3000" u="none" cap="none" strike="noStrike">
              <a:latin typeface="Arial"/>
              <a:ea typeface="Arial"/>
              <a:cs typeface="Arial"/>
              <a:sym typeface="Arial"/>
            </a:endParaRPr>
          </a:p>
        </p:txBody>
      </p:sp>
      <p:sp>
        <p:nvSpPr>
          <p:cNvPr id="192" name="Google Shape;192;p40"/>
          <p:cNvSpPr/>
          <p:nvPr/>
        </p:nvSpPr>
        <p:spPr>
          <a:xfrm>
            <a:off x="311760" y="1171440"/>
            <a:ext cx="8519760" cy="3396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IN"/>
              <a:t>Here, in the above diagram, admin is the actor and is able to add certificates in the form of SVG and CSV data, preview sample certificate before uploading data to Blockchain.</a:t>
            </a:r>
            <a:endParaRPr/>
          </a:p>
          <a:p>
            <a:pPr indent="-317500" lvl="0" marL="457200" rtl="0" algn="just">
              <a:spcBef>
                <a:spcPts val="0"/>
              </a:spcBef>
              <a:spcAft>
                <a:spcPts val="0"/>
              </a:spcAft>
              <a:buSzPts val="1400"/>
              <a:buChar char="●"/>
            </a:pPr>
            <a:r>
              <a:rPr lang="en-IN"/>
              <a:t>The File Server and Postgresql are </a:t>
            </a:r>
            <a:r>
              <a:rPr lang="en-IN"/>
              <a:t>included by the Add SVG and Add CSV entities respectively.</a:t>
            </a:r>
            <a:endParaRPr/>
          </a:p>
          <a:p>
            <a:pPr indent="-317500" lvl="0" marL="457200" rtl="0" algn="just">
              <a:spcBef>
                <a:spcPts val="0"/>
              </a:spcBef>
              <a:spcAft>
                <a:spcPts val="0"/>
              </a:spcAft>
              <a:buSzPts val="1400"/>
              <a:buChar char="●"/>
            </a:pPr>
            <a:r>
              <a:rPr lang="en-IN"/>
              <a:t>Student is another actor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p:nvPr/>
        </p:nvSpPr>
        <p:spPr>
          <a:xfrm>
            <a:off x="369360" y="2762640"/>
            <a:ext cx="5534640" cy="621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3. Implementation</a:t>
            </a:r>
            <a:endParaRPr b="1" i="0" sz="4200" u="none" cap="none" strike="noStrike">
              <a:solidFill>
                <a:srgbClr val="FFFBF0"/>
              </a:solidFill>
              <a:latin typeface="Old Standard TT"/>
              <a:ea typeface="Old Standard TT"/>
              <a:cs typeface="Old Standard TT"/>
              <a:sym typeface="Old Standard TT"/>
            </a:endParaRPr>
          </a:p>
        </p:txBody>
      </p:sp>
      <p:sp>
        <p:nvSpPr>
          <p:cNvPr id="198" name="Google Shape;198;p41"/>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2" title="2021-05-21 18-02-51.mkv">
            <a:hlinkClick r:id="rId3"/>
          </p:cNvPr>
          <p:cNvPicPr preferRelativeResize="0"/>
          <p:nvPr/>
        </p:nvPicPr>
        <p:blipFill>
          <a:blip r:embed="rId4">
            <a:alphaModFix/>
          </a:blip>
          <a:stretch>
            <a:fillRect/>
          </a:stretch>
        </p:blipFill>
        <p:spPr>
          <a:xfrm>
            <a:off x="152400" y="152400"/>
            <a:ext cx="8827175" cy="480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lang="en-IN" sz="4200">
                <a:solidFill>
                  <a:srgbClr val="FFFBF0"/>
                </a:solidFill>
                <a:latin typeface="Old Standard TT"/>
                <a:ea typeface="Old Standard TT"/>
                <a:cs typeface="Old Standard TT"/>
                <a:sym typeface="Old Standard TT"/>
              </a:rPr>
              <a:t>4</a:t>
            </a:r>
            <a:r>
              <a:rPr b="1" i="0" lang="en-IN" sz="4200" u="none" cap="none" strike="noStrike">
                <a:solidFill>
                  <a:srgbClr val="FFFBF0"/>
                </a:solidFill>
                <a:latin typeface="Old Standard TT"/>
                <a:ea typeface="Old Standard TT"/>
                <a:cs typeface="Old Standard TT"/>
                <a:sym typeface="Old Standard TT"/>
              </a:rPr>
              <a:t>. Result</a:t>
            </a:r>
            <a:endParaRPr b="0" i="0" sz="4200" u="none" cap="none" strike="noStrike">
              <a:latin typeface="Arial"/>
              <a:ea typeface="Arial"/>
              <a:cs typeface="Arial"/>
              <a:sym typeface="Arial"/>
            </a:endParaRPr>
          </a:p>
        </p:txBody>
      </p:sp>
      <p:sp>
        <p:nvSpPr>
          <p:cNvPr id="209" name="Google Shape;209;p43"/>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Home Screen</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15" name="Google Shape;215;p44"/>
          <p:cNvPicPr preferRelativeResize="0"/>
          <p:nvPr/>
        </p:nvPicPr>
        <p:blipFill>
          <a:blip r:embed="rId3">
            <a:alphaModFix/>
          </a:blip>
          <a:stretch>
            <a:fillRect/>
          </a:stretch>
        </p:blipFill>
        <p:spPr>
          <a:xfrm>
            <a:off x="312150" y="644475"/>
            <a:ext cx="8519702" cy="4309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Registration Page</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21" name="Google Shape;221;p45"/>
          <p:cNvPicPr preferRelativeResize="0"/>
          <p:nvPr/>
        </p:nvPicPr>
        <p:blipFill>
          <a:blip r:embed="rId3">
            <a:alphaModFix/>
          </a:blip>
          <a:stretch>
            <a:fillRect/>
          </a:stretch>
        </p:blipFill>
        <p:spPr>
          <a:xfrm>
            <a:off x="297450" y="619700"/>
            <a:ext cx="8589024" cy="4371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p:nvPr/>
        </p:nvSpPr>
        <p:spPr>
          <a:xfrm>
            <a:off x="512650" y="610800"/>
            <a:ext cx="8118000" cy="4426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1800" u="none" cap="none" strike="noStrike">
                <a:solidFill>
                  <a:srgbClr val="FFFBF0"/>
                </a:solidFill>
                <a:latin typeface="Times New Roman"/>
                <a:ea typeface="Times New Roman"/>
                <a:cs typeface="Times New Roman"/>
                <a:sym typeface="Times New Roman"/>
              </a:rPr>
              <a:t>                                                   </a:t>
            </a:r>
            <a:r>
              <a:rPr b="0" i="0" lang="en-IN" sz="1800" u="none" cap="none" strike="noStrike">
                <a:solidFill>
                  <a:schemeClr val="dk1"/>
                </a:solidFill>
                <a:latin typeface="Times New Roman"/>
                <a:ea typeface="Times New Roman"/>
                <a:cs typeface="Times New Roman"/>
                <a:sym typeface="Times New Roman"/>
              </a:rPr>
              <a:t> A Project Report on</a:t>
            </a:r>
            <a:br>
              <a:rPr b="0" i="0" lang="en-IN" sz="1800" u="none" cap="none" strike="noStrike">
                <a:solidFill>
                  <a:schemeClr val="dk1"/>
                </a:solidFill>
                <a:latin typeface="Arial"/>
                <a:ea typeface="Arial"/>
                <a:cs typeface="Arial"/>
                <a:sym typeface="Arial"/>
              </a:rPr>
            </a:br>
            <a:r>
              <a:rPr b="1" lang="en-IN" sz="2400">
                <a:solidFill>
                  <a:schemeClr val="dk1"/>
                </a:solidFill>
                <a:latin typeface="Times New Roman"/>
                <a:ea typeface="Times New Roman"/>
                <a:cs typeface="Times New Roman"/>
                <a:sym typeface="Times New Roman"/>
              </a:rPr>
              <a:t>Online Certificate Generation &amp; </a:t>
            </a:r>
            <a:r>
              <a:rPr b="1" lang="en-IN" sz="2400">
                <a:solidFill>
                  <a:schemeClr val="dk1"/>
                </a:solidFill>
                <a:latin typeface="Times New Roman"/>
                <a:ea typeface="Times New Roman"/>
                <a:cs typeface="Times New Roman"/>
                <a:sym typeface="Times New Roman"/>
              </a:rPr>
              <a:t>Verification</a:t>
            </a:r>
            <a:r>
              <a:rPr b="1" lang="en-IN" sz="2400">
                <a:solidFill>
                  <a:schemeClr val="dk1"/>
                </a:solidFill>
                <a:latin typeface="Times New Roman"/>
                <a:ea typeface="Times New Roman"/>
                <a:cs typeface="Times New Roman"/>
                <a:sym typeface="Times New Roman"/>
              </a:rPr>
              <a:t> using Blockchain Framework</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Submitted in</a:t>
            </a:r>
            <a:r>
              <a:rPr lang="en-IN" sz="1800">
                <a:solidFill>
                  <a:srgbClr val="FFFBF0"/>
                </a:solidFill>
                <a:latin typeface="Times New Roman"/>
                <a:ea typeface="Times New Roman"/>
                <a:cs typeface="Times New Roman"/>
                <a:sym typeface="Times New Roman"/>
              </a:rPr>
              <a:t> </a:t>
            </a:r>
            <a:r>
              <a:rPr b="0" i="0" lang="en-IN" sz="1800" u="none" cap="none" strike="noStrike">
                <a:solidFill>
                  <a:srgbClr val="FFFBF0"/>
                </a:solidFill>
                <a:latin typeface="Times New Roman"/>
                <a:ea typeface="Times New Roman"/>
                <a:cs typeface="Times New Roman"/>
                <a:sym typeface="Times New Roman"/>
              </a:rPr>
              <a:t>fulfillment of the degree of</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Bachelor of Engineering(Sem-8)</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in</a:t>
            </a:r>
            <a:br>
              <a:rPr b="0" i="0" lang="en-IN" sz="1800" u="none" cap="none" strike="noStrike">
                <a:latin typeface="Arial"/>
                <a:ea typeface="Arial"/>
                <a:cs typeface="Arial"/>
                <a:sym typeface="Arial"/>
              </a:rPr>
            </a:br>
            <a:r>
              <a:rPr b="1" i="0" lang="en-IN" sz="1800" u="none" cap="none" strike="noStrike">
                <a:solidFill>
                  <a:srgbClr val="FFFBF0"/>
                </a:solidFill>
                <a:latin typeface="Times New Roman"/>
                <a:ea typeface="Times New Roman"/>
                <a:cs typeface="Times New Roman"/>
                <a:sym typeface="Times New Roman"/>
              </a:rPr>
              <a:t>INFORMATION TECHNOLOGY</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By</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Prasad Jadhav (17104003)</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Rutwik Gaikwad(</a:t>
            </a:r>
            <a:r>
              <a:rPr lang="en-IN" sz="1800">
                <a:solidFill>
                  <a:srgbClr val="FFFBF0"/>
                </a:solidFill>
                <a:latin typeface="Times New Roman"/>
                <a:ea typeface="Times New Roman"/>
                <a:cs typeface="Times New Roman"/>
                <a:sym typeface="Times New Roman"/>
              </a:rPr>
              <a:t>17104074)</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Aseem Godambe</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17104058</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Under the Guidance of</a:t>
            </a:r>
            <a:endParaRPr b="0" i="0" sz="1800" u="none" cap="none" strike="noStrike">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800">
                <a:solidFill>
                  <a:srgbClr val="FFFBF0"/>
                </a:solidFill>
                <a:latin typeface="Times New Roman"/>
                <a:ea typeface="Times New Roman"/>
                <a:cs typeface="Times New Roman"/>
                <a:sym typeface="Times New Roman"/>
              </a:rPr>
              <a:t>Prof. Kiran Deshpande</a:t>
            </a: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Login Page</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27" name="Google Shape;227;p46"/>
          <p:cNvPicPr preferRelativeResize="0"/>
          <p:nvPr/>
        </p:nvPicPr>
        <p:blipFill>
          <a:blip r:embed="rId3">
            <a:alphaModFix/>
          </a:blip>
          <a:stretch>
            <a:fillRect/>
          </a:stretch>
        </p:blipFill>
        <p:spPr>
          <a:xfrm>
            <a:off x="237775" y="564250"/>
            <a:ext cx="8611526" cy="4426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Admin portal to add certificate template</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33" name="Google Shape;233;p47"/>
          <p:cNvPicPr preferRelativeResize="0"/>
          <p:nvPr/>
        </p:nvPicPr>
        <p:blipFill>
          <a:blip r:embed="rId3">
            <a:alphaModFix/>
          </a:blip>
          <a:stretch>
            <a:fillRect/>
          </a:stretch>
        </p:blipFill>
        <p:spPr>
          <a:xfrm>
            <a:off x="297450" y="564250"/>
            <a:ext cx="8589024" cy="4426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Admin portal to add CSV file and view preview of the certificate</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39" name="Google Shape;239;p48"/>
          <p:cNvPicPr preferRelativeResize="0"/>
          <p:nvPr/>
        </p:nvPicPr>
        <p:blipFill>
          <a:blip r:embed="rId3">
            <a:alphaModFix/>
          </a:blip>
          <a:stretch>
            <a:fillRect/>
          </a:stretch>
        </p:blipFill>
        <p:spPr>
          <a:xfrm>
            <a:off x="304800" y="564250"/>
            <a:ext cx="8519698" cy="4426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9"/>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Student dashboard to view his/her certificates</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45" name="Google Shape;245;p49"/>
          <p:cNvPicPr preferRelativeResize="0"/>
          <p:nvPr/>
        </p:nvPicPr>
        <p:blipFill>
          <a:blip r:embed="rId3">
            <a:alphaModFix/>
          </a:blip>
          <a:stretch>
            <a:fillRect/>
          </a:stretch>
        </p:blipFill>
        <p:spPr>
          <a:xfrm>
            <a:off x="292425" y="564250"/>
            <a:ext cx="8519698" cy="4426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0"/>
          <p:cNvSpPr/>
          <p:nvPr/>
        </p:nvSpPr>
        <p:spPr>
          <a:xfrm>
            <a:off x="237775" y="130453"/>
            <a:ext cx="8519700" cy="43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Verified certificate</a:t>
            </a:r>
            <a:r>
              <a:rPr b="1" lang="en-IN" sz="1800">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pic>
        <p:nvPicPr>
          <p:cNvPr id="251" name="Google Shape;251;p50"/>
          <p:cNvPicPr preferRelativeResize="0"/>
          <p:nvPr/>
        </p:nvPicPr>
        <p:blipFill>
          <a:blip r:embed="rId3">
            <a:alphaModFix/>
          </a:blip>
          <a:stretch>
            <a:fillRect/>
          </a:stretch>
        </p:blipFill>
        <p:spPr>
          <a:xfrm>
            <a:off x="304800" y="564250"/>
            <a:ext cx="8519702" cy="4426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1"/>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6. Conclusion and Future Scope</a:t>
            </a:r>
            <a:endParaRPr b="0" i="0" sz="4200" u="none" cap="none" strike="noStrike">
              <a:latin typeface="Arial"/>
              <a:ea typeface="Arial"/>
              <a:cs typeface="Arial"/>
              <a:sym typeface="Arial"/>
            </a:endParaRPr>
          </a:p>
        </p:txBody>
      </p:sp>
      <p:sp>
        <p:nvSpPr>
          <p:cNvPr id="257" name="Google Shape;257;p51"/>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2"/>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6.1 Conclusion</a:t>
            </a:r>
            <a:endParaRPr b="0" i="0" sz="3000" u="none" cap="none" strike="noStrike">
              <a:latin typeface="Arial"/>
              <a:ea typeface="Arial"/>
              <a:cs typeface="Arial"/>
              <a:sym typeface="Arial"/>
            </a:endParaRPr>
          </a:p>
        </p:txBody>
      </p:sp>
      <p:sp>
        <p:nvSpPr>
          <p:cNvPr id="263" name="Google Shape;263;p52"/>
          <p:cNvSpPr/>
          <p:nvPr/>
        </p:nvSpPr>
        <p:spPr>
          <a:xfrm>
            <a:off x="311760" y="1171440"/>
            <a:ext cx="8519700" cy="33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600">
                <a:latin typeface="Times New Roman"/>
                <a:ea typeface="Times New Roman"/>
                <a:cs typeface="Times New Roman"/>
                <a:sym typeface="Times New Roman"/>
              </a:rPr>
              <a:t>In this project, we have successfully proposed a system where blockchain technology can be used to store and retrieve certificate data. The project will help companies issue certificates securely through Blockchain and can be verified by anyone with the unique link/code to each certificate. The system uses the concept of SVG templates for the certificates which would be stored on a local server and to store data over the blockchain for secure and reliable storage.  This will minimize the cost of storing the entire certificate on the blockchain network. Storing only the data of the certificate will minimize cost and thereby turn out to be cost-efficient. The only drawback of this system is that the template of the certificate needs to be properly created with the SVG’s </a:t>
            </a:r>
            <a:r>
              <a:rPr lang="en-IN" sz="1600">
                <a:latin typeface="Times New Roman"/>
                <a:ea typeface="Times New Roman"/>
                <a:cs typeface="Times New Roman"/>
                <a:sym typeface="Times New Roman"/>
              </a:rPr>
              <a:t>textarea</a:t>
            </a:r>
            <a:r>
              <a:rPr lang="en-IN" sz="1600">
                <a:latin typeface="Times New Roman"/>
                <a:ea typeface="Times New Roman"/>
                <a:cs typeface="Times New Roman"/>
                <a:sym typeface="Times New Roman"/>
              </a:rPr>
              <a:t> ID to match with the header of the CSV file. Only a properly crafted SVG and CSV pair will result in proper certificate generation through Blockchain.</a:t>
            </a:r>
            <a:endParaRPr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latin typeface="Times New Roman"/>
                <a:ea typeface="Times New Roman"/>
                <a:cs typeface="Times New Roman"/>
                <a:sym typeface="Times New Roman"/>
              </a:rPr>
              <a:t>6.2 Future Scope</a:t>
            </a:r>
            <a:endParaRPr b="0" i="0" sz="3000" u="none" cap="none" strike="noStrike">
              <a:latin typeface="Arial"/>
              <a:ea typeface="Arial"/>
              <a:cs typeface="Arial"/>
              <a:sym typeface="Arial"/>
            </a:endParaRPr>
          </a:p>
        </p:txBody>
      </p:sp>
      <p:sp>
        <p:nvSpPr>
          <p:cNvPr id="269" name="Google Shape;269;p53"/>
          <p:cNvSpPr txBox="1"/>
          <p:nvPr/>
        </p:nvSpPr>
        <p:spPr>
          <a:xfrm>
            <a:off x="396475" y="1393025"/>
            <a:ext cx="8368800" cy="2154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Currently, the certificate template which is stored on local file storage is the weakest link in the system. The template relies on the security of the File System used. The use of IPFS - InterPlanetary File System can secure the certificate template stored thereby adding to the security of the system.</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IPFS has the capacity to store files over Blockchain allowing secure storage and retrieval of the certificate template.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The system can be further extended to store other online documents of importance to ensure the integrity of data and documents being stored securely.</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 References</a:t>
            </a:r>
            <a:endParaRPr b="0" i="0" sz="3000" u="none" cap="none" strike="noStrike">
              <a:latin typeface="Arial"/>
              <a:ea typeface="Arial"/>
              <a:cs typeface="Arial"/>
              <a:sym typeface="Arial"/>
            </a:endParaRPr>
          </a:p>
        </p:txBody>
      </p:sp>
      <p:sp>
        <p:nvSpPr>
          <p:cNvPr id="275" name="Google Shape;275;p5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l">
              <a:lnSpc>
                <a:spcPct val="115000"/>
              </a:lnSpc>
              <a:spcBef>
                <a:spcPts val="0"/>
              </a:spcBef>
              <a:spcAft>
                <a:spcPts val="0"/>
              </a:spcAft>
              <a:buSzPts val="1600"/>
              <a:buFont typeface="Times New Roman"/>
              <a:buChar char="●"/>
            </a:pPr>
            <a:r>
              <a:rPr lang="en-IN" sz="1600" u="sng">
                <a:solidFill>
                  <a:schemeClr val="hlink"/>
                </a:solidFill>
                <a:latin typeface="Times New Roman"/>
                <a:ea typeface="Times New Roman"/>
                <a:cs typeface="Times New Roman"/>
                <a:sym typeface="Times New Roman"/>
                <a:hlinkClick r:id="rId3"/>
              </a:rPr>
              <a:t>https://www.ijana.in/papers/37.pdf</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u="sng">
                <a:solidFill>
                  <a:schemeClr val="hlink"/>
                </a:solidFill>
                <a:latin typeface="Times New Roman"/>
                <a:ea typeface="Times New Roman"/>
                <a:cs typeface="Times New Roman"/>
                <a:sym typeface="Times New Roman"/>
                <a:hlinkClick r:id="rId4"/>
              </a:rPr>
              <a:t>http://ijraset.com/fileserve.php?FID=20914</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u="sng">
                <a:solidFill>
                  <a:schemeClr val="hlink"/>
                </a:solidFill>
                <a:latin typeface="Times New Roman"/>
                <a:ea typeface="Times New Roman"/>
                <a:cs typeface="Times New Roman"/>
                <a:sym typeface="Times New Roman"/>
                <a:hlinkClick r:id="rId5"/>
              </a:rPr>
              <a:t>https://www.blockcerts.org/</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u="sng">
                <a:solidFill>
                  <a:schemeClr val="hlink"/>
                </a:solidFill>
                <a:latin typeface="Times New Roman"/>
                <a:ea typeface="Times New Roman"/>
                <a:cs typeface="Times New Roman"/>
                <a:sym typeface="Times New Roman"/>
                <a:hlinkClick r:id="rId6"/>
              </a:rPr>
              <a:t>https://www.blockchain-council.org/blockchain/document-verification-system-using-blockchain/</a:t>
            </a:r>
            <a:endParaRPr sz="16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Paper Publication</a:t>
            </a:r>
            <a:endParaRPr b="1" i="0" sz="3000" u="none" cap="none" strike="noStrike">
              <a:latin typeface="Times New Roman"/>
              <a:ea typeface="Times New Roman"/>
              <a:cs typeface="Times New Roman"/>
              <a:sym typeface="Times New Roman"/>
            </a:endParaRPr>
          </a:p>
        </p:txBody>
      </p:sp>
      <p:sp>
        <p:nvSpPr>
          <p:cNvPr id="281" name="Google Shape;281;p55"/>
          <p:cNvSpPr/>
          <p:nvPr/>
        </p:nvSpPr>
        <p:spPr>
          <a:xfrm>
            <a:off x="311760" y="1171440"/>
            <a:ext cx="8519760" cy="33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600">
                <a:latin typeface="Times New Roman"/>
                <a:ea typeface="Times New Roman"/>
                <a:cs typeface="Times New Roman"/>
                <a:sym typeface="Times New Roman"/>
              </a:rPr>
              <a:t>Paper entitled “Online </a:t>
            </a:r>
            <a:r>
              <a:rPr lang="en-IN" sz="1600">
                <a:latin typeface="Times New Roman"/>
                <a:ea typeface="Times New Roman"/>
                <a:cs typeface="Times New Roman"/>
                <a:sym typeface="Times New Roman"/>
              </a:rPr>
              <a:t>Certificate</a:t>
            </a:r>
            <a:r>
              <a:rPr lang="en-IN" sz="1600">
                <a:latin typeface="Times New Roman"/>
                <a:ea typeface="Times New Roman"/>
                <a:cs typeface="Times New Roman"/>
                <a:sym typeface="Times New Roman"/>
              </a:rPr>
              <a:t> Generation &amp; </a:t>
            </a:r>
            <a:r>
              <a:rPr lang="en-IN" sz="1600">
                <a:latin typeface="Times New Roman"/>
                <a:ea typeface="Times New Roman"/>
                <a:cs typeface="Times New Roman"/>
                <a:sym typeface="Times New Roman"/>
              </a:rPr>
              <a:t>Verification</a:t>
            </a:r>
            <a:r>
              <a:rPr lang="en-IN" sz="1600">
                <a:latin typeface="Times New Roman"/>
                <a:ea typeface="Times New Roman"/>
                <a:cs typeface="Times New Roman"/>
                <a:sym typeface="Times New Roman"/>
              </a:rPr>
              <a:t> using Blockchain </a:t>
            </a:r>
            <a:r>
              <a:rPr lang="en-IN" sz="1600">
                <a:latin typeface="Times New Roman"/>
                <a:ea typeface="Times New Roman"/>
                <a:cs typeface="Times New Roman"/>
                <a:sym typeface="Times New Roman"/>
              </a:rPr>
              <a:t>Framework</a:t>
            </a:r>
            <a:r>
              <a:rPr lang="en-IN" sz="1600">
                <a:latin typeface="Times New Roman"/>
                <a:ea typeface="Times New Roman"/>
                <a:cs typeface="Times New Roman"/>
                <a:sym typeface="Times New Roman"/>
              </a:rPr>
              <a:t>” is presented at “ICSCS 2021 :  International Conference on Soft </a:t>
            </a:r>
            <a:r>
              <a:rPr lang="en-IN" sz="1600">
                <a:latin typeface="Times New Roman"/>
                <a:ea typeface="Times New Roman"/>
                <a:cs typeface="Times New Roman"/>
                <a:sym typeface="Times New Roman"/>
              </a:rPr>
              <a:t>Computing For</a:t>
            </a:r>
            <a:r>
              <a:rPr lang="en-IN" sz="1600">
                <a:latin typeface="Times New Roman"/>
                <a:ea typeface="Times New Roman"/>
                <a:cs typeface="Times New Roman"/>
                <a:sym typeface="Times New Roman"/>
              </a:rPr>
              <a:t> Security Applications” by Prasad Jadhav, Rutwik Gaikwad, Aseem Godambe and Kiran Deshpande.</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6"/>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Thank You</a:t>
            </a:r>
            <a:endParaRPr b="0" i="0" sz="4200" u="none" cap="none" strike="noStrike">
              <a:latin typeface="Arial"/>
              <a:ea typeface="Arial"/>
              <a:cs typeface="Arial"/>
              <a:sym typeface="Arial"/>
            </a:endParaRPr>
          </a:p>
        </p:txBody>
      </p:sp>
      <p:sp>
        <p:nvSpPr>
          <p:cNvPr id="287" name="Google Shape;287;p56"/>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30"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1.1 Abstract</a:t>
            </a:r>
            <a:endParaRPr b="0" i="0" sz="3000" u="none" cap="none" strike="noStrike">
              <a:latin typeface="Arial"/>
              <a:ea typeface="Arial"/>
              <a:cs typeface="Arial"/>
              <a:sym typeface="Arial"/>
            </a:endParaRPr>
          </a:p>
        </p:txBody>
      </p:sp>
      <p:sp>
        <p:nvSpPr>
          <p:cNvPr id="132" name="Google Shape;132;p30"/>
          <p:cNvSpPr/>
          <p:nvPr/>
        </p:nvSpPr>
        <p:spPr>
          <a:xfrm>
            <a:off x="311750" y="1171451"/>
            <a:ext cx="8519700" cy="3657000"/>
          </a:xfrm>
          <a:prstGeom prst="rect">
            <a:avLst/>
          </a:prstGeom>
          <a:noFill/>
          <a:ln>
            <a:noFill/>
          </a:ln>
        </p:spPr>
        <p:txBody>
          <a:bodyPr anchorCtr="0" anchor="t" bIns="91425" lIns="90000" spcFirstLastPara="1" rIns="90000" wrap="square" tIns="91425">
            <a:noAutofit/>
          </a:bodyPr>
          <a:lstStyle/>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There  are  many  cases  reported  of  certificate  forgery  everyday and many of them go undetected. </a:t>
            </a:r>
            <a:endParaRPr sz="1600">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In this </a:t>
            </a:r>
            <a:r>
              <a:rPr lang="en-IN" sz="1600">
                <a:latin typeface="Times New Roman"/>
                <a:ea typeface="Times New Roman"/>
                <a:cs typeface="Times New Roman"/>
                <a:sym typeface="Times New Roman"/>
              </a:rPr>
              <a:t>project</a:t>
            </a:r>
            <a:r>
              <a:rPr lang="en-IN" sz="1600">
                <a:latin typeface="Times New Roman"/>
                <a:ea typeface="Times New Roman"/>
                <a:cs typeface="Times New Roman"/>
                <a:sym typeface="Times New Roman"/>
              </a:rPr>
              <a:t> we focus on Ethereum Blockchain as it is immutable, transparent,scalable, and also cost-effective. </a:t>
            </a:r>
            <a:endParaRPr sz="1600">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Universities would be able to generate their own certificates on the web portal itself.</a:t>
            </a:r>
            <a:endParaRPr sz="1600">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Each generated certificate would be allotted to the respective student within the system. Each certificate would be given a unique hash code so that it could be verified easily and there would be no scope of duplication. </a:t>
            </a:r>
            <a:endParaRPr sz="1600">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The authentication and verification would be done on the same web portal. </a:t>
            </a:r>
            <a:endParaRPr sz="1600">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To sum up, this system would save time and efforts that are required to verify a certificate manually and would result in an effective, secure way to generate certificates.</a:t>
            </a:r>
            <a:endParaRPr i="0" sz="1600" u="none" cap="none" strike="noStrike">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1.2 Objectives</a:t>
            </a:r>
            <a:endParaRPr b="0" i="0" sz="3000" u="none" cap="none" strike="noStrike">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just">
              <a:lnSpc>
                <a:spcPct val="115000"/>
              </a:lnSpc>
              <a:spcBef>
                <a:spcPts val="0"/>
              </a:spcBef>
              <a:spcAft>
                <a:spcPts val="0"/>
              </a:spcAft>
              <a:buClr>
                <a:srgbClr val="000000"/>
              </a:buClr>
              <a:buSzPts val="1600"/>
              <a:buFont typeface="Old Standard TT"/>
              <a:buChar char="●"/>
            </a:pPr>
            <a:r>
              <a:rPr lang="en-IN" sz="1600">
                <a:latin typeface="Times New Roman"/>
                <a:ea typeface="Times New Roman"/>
                <a:cs typeface="Times New Roman"/>
                <a:sym typeface="Times New Roman"/>
              </a:rPr>
              <a:t>To create a central portal for all the Universities/ Institutions.</a:t>
            </a:r>
            <a:r>
              <a:rPr i="0" lang="en-IN"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To provide throughout data security by using Ethereum blockchain and also protecting certificates by </a:t>
            </a:r>
            <a:r>
              <a:rPr lang="en-IN" sz="1600">
                <a:latin typeface="Times New Roman"/>
                <a:ea typeface="Times New Roman"/>
                <a:cs typeface="Times New Roman"/>
                <a:sym typeface="Times New Roman"/>
              </a:rPr>
              <a:t>allotting</a:t>
            </a:r>
            <a:r>
              <a:rPr lang="en-IN" sz="1600">
                <a:latin typeface="Times New Roman"/>
                <a:ea typeface="Times New Roman"/>
                <a:cs typeface="Times New Roman"/>
                <a:sym typeface="Times New Roman"/>
              </a:rPr>
              <a:t> a unique hash code to each and every certificate.</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Clr>
                <a:srgbClr val="000000"/>
              </a:buClr>
              <a:buSzPts val="1600"/>
              <a:buFont typeface="Old Standard TT"/>
              <a:buChar char="●"/>
            </a:pPr>
            <a:r>
              <a:rPr lang="en-IN" sz="1600">
                <a:latin typeface="Times New Roman"/>
                <a:ea typeface="Times New Roman"/>
                <a:cs typeface="Times New Roman"/>
                <a:sym typeface="Times New Roman"/>
              </a:rPr>
              <a:t>To</a:t>
            </a:r>
            <a:r>
              <a:rPr b="1"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make it possible for Universities/Institutions to generate certificate on the portal itself.</a:t>
            </a:r>
            <a:endParaRPr i="0" sz="1600" u="none" cap="none" strike="noStrike">
              <a:solidFill>
                <a:srgbClr val="000000"/>
              </a:solidFill>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To make the portal as simplistic as possible.</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Clr>
                <a:srgbClr val="000000"/>
              </a:buClr>
              <a:buSzPts val="1600"/>
              <a:buFont typeface="Old Standard TT"/>
              <a:buChar char="●"/>
            </a:pPr>
            <a:r>
              <a:rPr lang="en-IN" sz="1600">
                <a:latin typeface="Times New Roman"/>
                <a:ea typeface="Times New Roman"/>
                <a:cs typeface="Times New Roman"/>
                <a:sym typeface="Times New Roman"/>
              </a:rPr>
              <a:t>To make the system cost effective</a:t>
            </a:r>
            <a:r>
              <a:rPr lang="en-IN" sz="1600">
                <a:latin typeface="Times New Roman"/>
                <a:ea typeface="Times New Roman"/>
                <a:cs typeface="Times New Roman"/>
                <a:sym typeface="Times New Roman"/>
              </a:rPr>
              <a:t>.</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chemeClr val="dk1"/>
                </a:solidFill>
                <a:latin typeface="Times New Roman"/>
                <a:ea typeface="Times New Roman"/>
                <a:cs typeface="Times New Roman"/>
                <a:sym typeface="Times New Roman"/>
              </a:rPr>
              <a:t>1.3 Literature Review</a:t>
            </a:r>
            <a:endParaRPr b="0" i="0" sz="3000" u="none" cap="none" strike="noStrike">
              <a:solidFill>
                <a:schemeClr val="dk1"/>
              </a:solidFill>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just">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 Shanmuga Priya R,Swetha N ‘Online Certificate Validation Using Blockchain.’</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Nitin  Kumavat,  Swapnil  Mengade,  Dishant  Desai,  Jesal-Varolia ‘Certificate Verification System using Blockchain’</a:t>
            </a:r>
            <a:endParaRPr sz="1600">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latin typeface="Arial"/>
              <a:ea typeface="Arial"/>
              <a:cs typeface="Arial"/>
              <a:sym typeface="Arial"/>
            </a:endParaRPr>
          </a:p>
        </p:txBody>
      </p:sp>
      <p:sp>
        <p:nvSpPr>
          <p:cNvPr id="150" name="Google Shape;150;p33"/>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just">
              <a:lnSpc>
                <a:spcPct val="115000"/>
              </a:lnSpc>
              <a:spcBef>
                <a:spcPts val="0"/>
              </a:spcBef>
              <a:spcAft>
                <a:spcPts val="0"/>
              </a:spcAft>
              <a:buNone/>
            </a:pPr>
            <a:r>
              <a:rPr lang="en-IN" sz="1600">
                <a:latin typeface="Times New Roman"/>
                <a:ea typeface="Times New Roman"/>
                <a:cs typeface="Times New Roman"/>
                <a:sym typeface="Times New Roman"/>
              </a:rPr>
              <a:t>To develop an application to generate certificates online, the </a:t>
            </a:r>
            <a:r>
              <a:rPr lang="en-IN" sz="1600">
                <a:latin typeface="Times New Roman"/>
                <a:ea typeface="Times New Roman"/>
                <a:cs typeface="Times New Roman"/>
                <a:sym typeface="Times New Roman"/>
              </a:rPr>
              <a:t>application</a:t>
            </a:r>
            <a:r>
              <a:rPr lang="en-IN" sz="1600">
                <a:latin typeface="Times New Roman"/>
                <a:ea typeface="Times New Roman"/>
                <a:cs typeface="Times New Roman"/>
                <a:sym typeface="Times New Roman"/>
              </a:rPr>
              <a:t> should also be able to authenticate and verify the the certificate on a central online portal.</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1.5 Scope</a:t>
            </a:r>
            <a:endParaRPr b="0" i="0" sz="3000" u="none" cap="none" strike="noStrike">
              <a:latin typeface="Arial"/>
              <a:ea typeface="Arial"/>
              <a:cs typeface="Arial"/>
              <a:sym typeface="Arial"/>
            </a:endParaRPr>
          </a:p>
        </p:txBody>
      </p:sp>
      <p:sp>
        <p:nvSpPr>
          <p:cNvPr id="156" name="Google Shape;156;p3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just">
              <a:lnSpc>
                <a:spcPct val="115000"/>
              </a:lnSpc>
              <a:spcBef>
                <a:spcPts val="0"/>
              </a:spcBef>
              <a:spcAft>
                <a:spcPts val="0"/>
              </a:spcAft>
              <a:buClr>
                <a:srgbClr val="000000"/>
              </a:buClr>
              <a:buSzPts val="1600"/>
              <a:buFont typeface="Old Standard TT"/>
              <a:buChar char="●"/>
            </a:pPr>
            <a:r>
              <a:rPr lang="en-IN" sz="1600">
                <a:latin typeface="Times New Roman"/>
                <a:ea typeface="Times New Roman"/>
                <a:cs typeface="Times New Roman"/>
                <a:sym typeface="Times New Roman"/>
              </a:rPr>
              <a:t>Can be used to generate the certificate online. </a:t>
            </a:r>
            <a:r>
              <a:rPr b="0" i="0" lang="en-IN" sz="1600" u="none" cap="none" strike="noStrike">
                <a:solidFill>
                  <a:srgbClr val="000000"/>
                </a:solidFill>
                <a:latin typeface="Old Standard TT"/>
                <a:ea typeface="Old Standard TT"/>
                <a:cs typeface="Old Standard TT"/>
                <a:sym typeface="Old Standard TT"/>
              </a:rPr>
              <a:t>                                </a:t>
            </a:r>
            <a:endParaRPr b="0" i="0" sz="1600" u="none" cap="none" strike="noStrike">
              <a:latin typeface="Arial"/>
              <a:ea typeface="Arial"/>
              <a:cs typeface="Arial"/>
              <a:sym typeface="Arial"/>
            </a:endParaRPr>
          </a:p>
          <a:p>
            <a:pPr indent="-329660" lvl="0" marL="457200" marR="0" rtl="0" algn="just">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Can be used to authenticate certificates on a centralized online portal.</a:t>
            </a:r>
            <a:endParaRPr i="0" sz="1600" u="none" cap="none" strike="noStrike">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Can be used to verify certificates on a central online portal.</a:t>
            </a:r>
            <a:endParaRPr sz="1600">
              <a:latin typeface="Times New Roman"/>
              <a:ea typeface="Times New Roman"/>
              <a:cs typeface="Times New Roman"/>
              <a:sym typeface="Times New Roman"/>
            </a:endParaRPr>
          </a:p>
          <a:p>
            <a:pPr indent="-329660" lvl="0" marL="457200" marR="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Can be used for easy access of any certificate from anywhere, anytime.</a:t>
            </a:r>
            <a:endParaRPr sz="1600">
              <a:latin typeface="Times New Roman"/>
              <a:ea typeface="Times New Roman"/>
              <a:cs typeface="Times New Roman"/>
              <a:sym typeface="Times New Roman"/>
            </a:endParaRPr>
          </a:p>
          <a:p>
            <a:pPr indent="-227880" lvl="0" marL="457200" marR="0" rtl="0" algn="just">
              <a:lnSpc>
                <a:spcPct val="115000"/>
              </a:lnSpc>
              <a:spcBef>
                <a:spcPts val="0"/>
              </a:spcBef>
              <a:spcAft>
                <a:spcPts val="0"/>
              </a:spcAft>
              <a:buNone/>
            </a:pPr>
            <a:r>
              <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latin typeface="Arial"/>
              <a:ea typeface="Arial"/>
              <a:cs typeface="Arial"/>
              <a:sym typeface="Arial"/>
            </a:endParaRPr>
          </a:p>
        </p:txBody>
      </p:sp>
      <p:sp>
        <p:nvSpPr>
          <p:cNvPr id="162" name="Google Shape;162;p3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29660" lvl="0" marL="457200" marR="0" rtl="0" algn="l">
              <a:lnSpc>
                <a:spcPct val="115000"/>
              </a:lnSpc>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React</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MetaMask</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Ganache</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Truffle</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Etherium</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Node JS</a:t>
            </a:r>
            <a:endParaRPr sz="1600">
              <a:latin typeface="Times New Roman"/>
              <a:ea typeface="Times New Roman"/>
              <a:cs typeface="Times New Roman"/>
              <a:sym typeface="Times New Roman"/>
            </a:endParaRPr>
          </a:p>
          <a:p>
            <a:pPr indent="-329660" lvl="0" marL="457200" marR="0" rtl="0" algn="l">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Postgresql</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