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4cb82e4bc_0_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4cb82e4bc_0_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3e5921c1d_0_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3e5921c1d_0_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3e5921c1d_0_1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3e5921c1d_0_1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414336547_2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414336547_2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414336547_2_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414336547_2_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423c82072_0_16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423c82072_0_16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731ec494a0_5_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73" name="Google Shape;73;g731ec494a0_5_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731ec494a0_5_1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79" name="Google Shape;79;g731ec494a0_5_1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731ec494a0_5_2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85" name="Google Shape;85;g731ec494a0_5_2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423c82072_0_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91" name="Google Shape;91;g8423c82072_0_1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423c82072_0_1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97" name="Google Shape;97;g8423c82072_0_1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4cb82e4bc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4cb82e4bc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384e70a59_1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384e70a59_1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502920" y="301320"/>
            <a:ext cx="9069480" cy="1260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subTitle"/>
          </p:nvPr>
        </p:nvSpPr>
        <p:spPr>
          <a:xfrm>
            <a:off x="502920" y="1768320"/>
            <a:ext cx="9069480" cy="4988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02920" y="301320"/>
            <a:ext cx="9069480" cy="1260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502920" y="1768320"/>
            <a:ext cx="9069480" cy="2379240"/>
          </a:xfrm>
          <a:prstGeom prst="rect">
            <a:avLst/>
          </a:prstGeom>
          <a:noFill/>
          <a:ln>
            <a:noFill/>
          </a:ln>
        </p:spPr>
        <p:txBody>
          <a:bodyPr anchorCtr="0" anchor="t" bIns="0" lIns="0" spcFirstLastPara="1" rIns="0" wrap="square" tIns="2807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502920" y="4374000"/>
            <a:ext cx="9069480" cy="2379240"/>
          </a:xfrm>
          <a:prstGeom prst="rect">
            <a:avLst/>
          </a:prstGeom>
          <a:noFill/>
          <a:ln>
            <a:noFill/>
          </a:ln>
        </p:spPr>
        <p:txBody>
          <a:bodyPr anchorCtr="0" anchor="t" bIns="0" lIns="0" spcFirstLastPara="1" rIns="0" wrap="square" tIns="2807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02920" y="301320"/>
            <a:ext cx="9069480" cy="1260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502920" y="1768320"/>
            <a:ext cx="4425840" cy="2379240"/>
          </a:xfrm>
          <a:prstGeom prst="rect">
            <a:avLst/>
          </a:prstGeom>
          <a:noFill/>
          <a:ln>
            <a:noFill/>
          </a:ln>
        </p:spPr>
        <p:txBody>
          <a:bodyPr anchorCtr="0" anchor="t" bIns="0" lIns="0" spcFirstLastPara="1" rIns="0" wrap="square" tIns="2807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5150520" y="1768320"/>
            <a:ext cx="4425840" cy="2379240"/>
          </a:xfrm>
          <a:prstGeom prst="rect">
            <a:avLst/>
          </a:prstGeom>
          <a:noFill/>
          <a:ln>
            <a:noFill/>
          </a:ln>
        </p:spPr>
        <p:txBody>
          <a:bodyPr anchorCtr="0" anchor="t" bIns="0" lIns="0" spcFirstLastPara="1" rIns="0" wrap="square" tIns="2807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502920" y="4374000"/>
            <a:ext cx="4425840" cy="2379240"/>
          </a:xfrm>
          <a:prstGeom prst="rect">
            <a:avLst/>
          </a:prstGeom>
          <a:noFill/>
          <a:ln>
            <a:noFill/>
          </a:ln>
        </p:spPr>
        <p:txBody>
          <a:bodyPr anchorCtr="0" anchor="t" bIns="0" lIns="0" spcFirstLastPara="1" rIns="0" wrap="square" tIns="2807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5150520" y="4374000"/>
            <a:ext cx="4425840" cy="2379240"/>
          </a:xfrm>
          <a:prstGeom prst="rect">
            <a:avLst/>
          </a:prstGeom>
          <a:noFill/>
          <a:ln>
            <a:noFill/>
          </a:ln>
        </p:spPr>
        <p:txBody>
          <a:bodyPr anchorCtr="0" anchor="t" bIns="0" lIns="0" spcFirstLastPara="1" rIns="0" wrap="square" tIns="2807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02920" y="301320"/>
            <a:ext cx="9069480" cy="1260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502920" y="1768320"/>
            <a:ext cx="2919960" cy="2379240"/>
          </a:xfrm>
          <a:prstGeom prst="rect">
            <a:avLst/>
          </a:prstGeom>
          <a:noFill/>
          <a:ln>
            <a:noFill/>
          </a:ln>
        </p:spPr>
        <p:txBody>
          <a:bodyPr anchorCtr="0" anchor="t" bIns="0" lIns="0" spcFirstLastPara="1" rIns="0" wrap="square" tIns="2807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3569400" y="1768320"/>
            <a:ext cx="2919960" cy="2379240"/>
          </a:xfrm>
          <a:prstGeom prst="rect">
            <a:avLst/>
          </a:prstGeom>
          <a:noFill/>
          <a:ln>
            <a:noFill/>
          </a:ln>
        </p:spPr>
        <p:txBody>
          <a:bodyPr anchorCtr="0" anchor="t" bIns="0" lIns="0" spcFirstLastPara="1" rIns="0" wrap="square" tIns="2807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6635520" y="1768320"/>
            <a:ext cx="2919960" cy="2379240"/>
          </a:xfrm>
          <a:prstGeom prst="rect">
            <a:avLst/>
          </a:prstGeom>
          <a:noFill/>
          <a:ln>
            <a:noFill/>
          </a:ln>
        </p:spPr>
        <p:txBody>
          <a:bodyPr anchorCtr="0" anchor="t" bIns="0" lIns="0" spcFirstLastPara="1" rIns="0" wrap="square" tIns="2807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502920" y="4374000"/>
            <a:ext cx="2919960" cy="2379240"/>
          </a:xfrm>
          <a:prstGeom prst="rect">
            <a:avLst/>
          </a:prstGeom>
          <a:noFill/>
          <a:ln>
            <a:noFill/>
          </a:ln>
        </p:spPr>
        <p:txBody>
          <a:bodyPr anchorCtr="0" anchor="t" bIns="0" lIns="0" spcFirstLastPara="1" rIns="0" wrap="square" tIns="2807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3569400" y="4374000"/>
            <a:ext cx="2919960" cy="2379240"/>
          </a:xfrm>
          <a:prstGeom prst="rect">
            <a:avLst/>
          </a:prstGeom>
          <a:noFill/>
          <a:ln>
            <a:noFill/>
          </a:ln>
        </p:spPr>
        <p:txBody>
          <a:bodyPr anchorCtr="0" anchor="t" bIns="0" lIns="0" spcFirstLastPara="1" rIns="0" wrap="square" tIns="2807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6635520" y="4374000"/>
            <a:ext cx="2919960" cy="2379240"/>
          </a:xfrm>
          <a:prstGeom prst="rect">
            <a:avLst/>
          </a:prstGeom>
          <a:noFill/>
          <a:ln>
            <a:noFill/>
          </a:ln>
        </p:spPr>
        <p:txBody>
          <a:bodyPr anchorCtr="0" anchor="t" bIns="0" lIns="0" spcFirstLastPara="1" rIns="0" wrap="square" tIns="2807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 name="Shape 14"/>
        <p:cNvGrpSpPr/>
        <p:nvPr/>
      </p:nvGrpSpPr>
      <p:grpSpPr>
        <a:xfrm>
          <a:off x="0" y="0"/>
          <a:ext cx="0" cy="0"/>
          <a:chOff x="0" y="0"/>
          <a:chExt cx="0" cy="0"/>
        </a:xfrm>
      </p:grpSpPr>
      <p:sp>
        <p:nvSpPr>
          <p:cNvPr id="15" name="Google Shape;15;p3"/>
          <p:cNvSpPr txBox="1"/>
          <p:nvPr>
            <p:ph type="title"/>
          </p:nvPr>
        </p:nvSpPr>
        <p:spPr>
          <a:xfrm>
            <a:off x="502920" y="301320"/>
            <a:ext cx="9069480" cy="1260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 type="body"/>
          </p:nvPr>
        </p:nvSpPr>
        <p:spPr>
          <a:xfrm>
            <a:off x="502920" y="1768320"/>
            <a:ext cx="9069480" cy="4988160"/>
          </a:xfrm>
          <a:prstGeom prst="rect">
            <a:avLst/>
          </a:prstGeom>
          <a:noFill/>
          <a:ln>
            <a:noFill/>
          </a:ln>
        </p:spPr>
        <p:txBody>
          <a:bodyPr anchorCtr="0" anchor="t" bIns="0" lIns="0" spcFirstLastPara="1" rIns="0" wrap="square" tIns="2807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502920" y="301320"/>
            <a:ext cx="9069480" cy="1260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502920" y="1768320"/>
            <a:ext cx="4425840" cy="4988160"/>
          </a:xfrm>
          <a:prstGeom prst="rect">
            <a:avLst/>
          </a:prstGeom>
          <a:noFill/>
          <a:ln>
            <a:noFill/>
          </a:ln>
        </p:spPr>
        <p:txBody>
          <a:bodyPr anchorCtr="0" anchor="t" bIns="0" lIns="0" spcFirstLastPara="1" rIns="0" wrap="square" tIns="2807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5150520" y="1768320"/>
            <a:ext cx="4425840" cy="4988160"/>
          </a:xfrm>
          <a:prstGeom prst="rect">
            <a:avLst/>
          </a:prstGeom>
          <a:noFill/>
          <a:ln>
            <a:noFill/>
          </a:ln>
        </p:spPr>
        <p:txBody>
          <a:bodyPr anchorCtr="0" anchor="t" bIns="0" lIns="0" spcFirstLastPara="1" rIns="0" wrap="square" tIns="2807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502920" y="301320"/>
            <a:ext cx="9069480" cy="1260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502920" y="301320"/>
            <a:ext cx="9069480" cy="5843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02920" y="301320"/>
            <a:ext cx="9069480" cy="1260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502920" y="1768320"/>
            <a:ext cx="4425840" cy="2379240"/>
          </a:xfrm>
          <a:prstGeom prst="rect">
            <a:avLst/>
          </a:prstGeom>
          <a:noFill/>
          <a:ln>
            <a:noFill/>
          </a:ln>
        </p:spPr>
        <p:txBody>
          <a:bodyPr anchorCtr="0" anchor="t" bIns="0" lIns="0" spcFirstLastPara="1" rIns="0" wrap="square" tIns="2807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5150520" y="1768320"/>
            <a:ext cx="4425840" cy="4988160"/>
          </a:xfrm>
          <a:prstGeom prst="rect">
            <a:avLst/>
          </a:prstGeom>
          <a:noFill/>
          <a:ln>
            <a:noFill/>
          </a:ln>
        </p:spPr>
        <p:txBody>
          <a:bodyPr anchorCtr="0" anchor="t" bIns="0" lIns="0" spcFirstLastPara="1" rIns="0" wrap="square" tIns="2807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502920" y="4374000"/>
            <a:ext cx="4425840" cy="2379240"/>
          </a:xfrm>
          <a:prstGeom prst="rect">
            <a:avLst/>
          </a:prstGeom>
          <a:noFill/>
          <a:ln>
            <a:noFill/>
          </a:ln>
        </p:spPr>
        <p:txBody>
          <a:bodyPr anchorCtr="0" anchor="t" bIns="0" lIns="0" spcFirstLastPara="1" rIns="0" wrap="square" tIns="2807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02920" y="301320"/>
            <a:ext cx="9069480" cy="1260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502920" y="1768320"/>
            <a:ext cx="4425840" cy="4988160"/>
          </a:xfrm>
          <a:prstGeom prst="rect">
            <a:avLst/>
          </a:prstGeom>
          <a:noFill/>
          <a:ln>
            <a:noFill/>
          </a:ln>
        </p:spPr>
        <p:txBody>
          <a:bodyPr anchorCtr="0" anchor="t" bIns="0" lIns="0" spcFirstLastPara="1" rIns="0" wrap="square" tIns="2807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5150520" y="1768320"/>
            <a:ext cx="4425840" cy="2379240"/>
          </a:xfrm>
          <a:prstGeom prst="rect">
            <a:avLst/>
          </a:prstGeom>
          <a:noFill/>
          <a:ln>
            <a:noFill/>
          </a:ln>
        </p:spPr>
        <p:txBody>
          <a:bodyPr anchorCtr="0" anchor="t" bIns="0" lIns="0" spcFirstLastPara="1" rIns="0" wrap="square" tIns="2807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5150520" y="4374000"/>
            <a:ext cx="4425840" cy="2379240"/>
          </a:xfrm>
          <a:prstGeom prst="rect">
            <a:avLst/>
          </a:prstGeom>
          <a:noFill/>
          <a:ln>
            <a:noFill/>
          </a:ln>
        </p:spPr>
        <p:txBody>
          <a:bodyPr anchorCtr="0" anchor="t" bIns="0" lIns="0" spcFirstLastPara="1" rIns="0" wrap="square" tIns="2807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02920" y="301320"/>
            <a:ext cx="9069480" cy="1260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502920" y="1768320"/>
            <a:ext cx="4425840" cy="2379240"/>
          </a:xfrm>
          <a:prstGeom prst="rect">
            <a:avLst/>
          </a:prstGeom>
          <a:noFill/>
          <a:ln>
            <a:noFill/>
          </a:ln>
        </p:spPr>
        <p:txBody>
          <a:bodyPr anchorCtr="0" anchor="t" bIns="0" lIns="0" spcFirstLastPara="1" rIns="0" wrap="square" tIns="2807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5150520" y="1768320"/>
            <a:ext cx="4425840" cy="2379240"/>
          </a:xfrm>
          <a:prstGeom prst="rect">
            <a:avLst/>
          </a:prstGeom>
          <a:noFill/>
          <a:ln>
            <a:noFill/>
          </a:ln>
        </p:spPr>
        <p:txBody>
          <a:bodyPr anchorCtr="0" anchor="t" bIns="0" lIns="0" spcFirstLastPara="1" rIns="0" wrap="square" tIns="2807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502920" y="4374000"/>
            <a:ext cx="9069480" cy="2379240"/>
          </a:xfrm>
          <a:prstGeom prst="rect">
            <a:avLst/>
          </a:prstGeom>
          <a:noFill/>
          <a:ln>
            <a:noFill/>
          </a:ln>
        </p:spPr>
        <p:txBody>
          <a:bodyPr anchorCtr="0" anchor="t" bIns="0" lIns="0" spcFirstLastPara="1" rIns="0" wrap="square" tIns="2807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02920" y="301320"/>
            <a:ext cx="9069480" cy="12603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502920" y="1768320"/>
            <a:ext cx="9069480" cy="4988160"/>
          </a:xfrm>
          <a:prstGeom prst="rect">
            <a:avLst/>
          </a:prstGeom>
          <a:noFill/>
          <a:ln>
            <a:noFill/>
          </a:ln>
        </p:spPr>
        <p:txBody>
          <a:bodyPr anchorCtr="0" anchor="t" bIns="0" lIns="0" spcFirstLastPara="1" rIns="0" wrap="square" tIns="280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502920" y="6886440"/>
            <a:ext cx="2346120" cy="51912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448080" y="6886440"/>
            <a:ext cx="3193920" cy="51912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227720" y="6886440"/>
            <a:ext cx="2346480" cy="519120"/>
          </a:xfrm>
          <a:prstGeom prst="rect">
            <a:avLst/>
          </a:prstGeom>
          <a:noFill/>
          <a:ln>
            <a:noFill/>
          </a:ln>
        </p:spPr>
        <p:txBody>
          <a:bodyPr anchorCtr="0" anchor="t" bIns="0" lIns="0" spcFirstLastPara="1" rIns="0" wrap="square" tIns="0">
            <a:noAutofit/>
          </a:bodyPr>
          <a:lstStyle>
            <a:lvl1pPr indent="0" lvl="0" marL="0" marR="0" rtl="0" algn="r">
              <a:lnSpc>
                <a:spcPct val="93000"/>
              </a:lnSpc>
              <a:spcBef>
                <a:spcPts val="0"/>
              </a:spcBef>
              <a:buNone/>
              <a:defRPr b="0" i="0" sz="1400" u="none" cap="none" strike="noStrike">
                <a:solidFill>
                  <a:srgbClr val="000000"/>
                </a:solidFill>
                <a:latin typeface="Times New Roman"/>
                <a:ea typeface="Times New Roman"/>
                <a:cs typeface="Times New Roman"/>
                <a:sym typeface="Times New Roman"/>
              </a:defRPr>
            </a:lvl1pPr>
            <a:lvl2pPr indent="0" lvl="1" marL="0" marR="0" rtl="0" algn="r">
              <a:lnSpc>
                <a:spcPct val="93000"/>
              </a:lnSpc>
              <a:spcBef>
                <a:spcPts val="0"/>
              </a:spcBef>
              <a:buNone/>
              <a:defRPr b="0" i="0" sz="1400" u="none" cap="none" strike="noStrike">
                <a:solidFill>
                  <a:srgbClr val="000000"/>
                </a:solidFill>
                <a:latin typeface="Times New Roman"/>
                <a:ea typeface="Times New Roman"/>
                <a:cs typeface="Times New Roman"/>
                <a:sym typeface="Times New Roman"/>
              </a:defRPr>
            </a:lvl2pPr>
            <a:lvl3pPr indent="0" lvl="2" marL="0" marR="0" rtl="0" algn="r">
              <a:lnSpc>
                <a:spcPct val="93000"/>
              </a:lnSpc>
              <a:spcBef>
                <a:spcPts val="0"/>
              </a:spcBef>
              <a:buNone/>
              <a:defRPr b="0" i="0" sz="1400" u="none" cap="none" strike="noStrike">
                <a:solidFill>
                  <a:srgbClr val="000000"/>
                </a:solidFill>
                <a:latin typeface="Times New Roman"/>
                <a:ea typeface="Times New Roman"/>
                <a:cs typeface="Times New Roman"/>
                <a:sym typeface="Times New Roman"/>
              </a:defRPr>
            </a:lvl3pPr>
            <a:lvl4pPr indent="0" lvl="3" marL="0" marR="0" rtl="0" algn="r">
              <a:lnSpc>
                <a:spcPct val="93000"/>
              </a:lnSpc>
              <a:spcBef>
                <a:spcPts val="0"/>
              </a:spcBef>
              <a:buNone/>
              <a:defRPr b="0" i="0" sz="1400" u="none" cap="none" strike="noStrike">
                <a:solidFill>
                  <a:srgbClr val="000000"/>
                </a:solidFill>
                <a:latin typeface="Times New Roman"/>
                <a:ea typeface="Times New Roman"/>
                <a:cs typeface="Times New Roman"/>
                <a:sym typeface="Times New Roman"/>
              </a:defRPr>
            </a:lvl4pPr>
            <a:lvl5pPr indent="0" lvl="4" marL="0" marR="0" rtl="0" algn="r">
              <a:lnSpc>
                <a:spcPct val="93000"/>
              </a:lnSpc>
              <a:spcBef>
                <a:spcPts val="0"/>
              </a:spcBef>
              <a:buNone/>
              <a:defRPr b="0" i="0" sz="1400" u="none" cap="none" strike="noStrike">
                <a:solidFill>
                  <a:srgbClr val="000000"/>
                </a:solidFill>
                <a:latin typeface="Times New Roman"/>
                <a:ea typeface="Times New Roman"/>
                <a:cs typeface="Times New Roman"/>
                <a:sym typeface="Times New Roman"/>
              </a:defRPr>
            </a:lvl5pPr>
            <a:lvl6pPr indent="0" lvl="5" marL="0" marR="0" rtl="0" algn="r">
              <a:lnSpc>
                <a:spcPct val="93000"/>
              </a:lnSpc>
              <a:spcBef>
                <a:spcPts val="0"/>
              </a:spcBef>
              <a:buNone/>
              <a:defRPr b="0" i="0" sz="1400" u="none" cap="none" strike="noStrike">
                <a:solidFill>
                  <a:srgbClr val="000000"/>
                </a:solidFill>
                <a:latin typeface="Times New Roman"/>
                <a:ea typeface="Times New Roman"/>
                <a:cs typeface="Times New Roman"/>
                <a:sym typeface="Times New Roman"/>
              </a:defRPr>
            </a:lvl6pPr>
            <a:lvl7pPr indent="0" lvl="6" marL="0" marR="0" rtl="0" algn="r">
              <a:lnSpc>
                <a:spcPct val="93000"/>
              </a:lnSpc>
              <a:spcBef>
                <a:spcPts val="0"/>
              </a:spcBef>
              <a:buNone/>
              <a:defRPr b="0" i="0" sz="1400" u="none" cap="none" strike="noStrike">
                <a:solidFill>
                  <a:srgbClr val="000000"/>
                </a:solidFill>
                <a:latin typeface="Times New Roman"/>
                <a:ea typeface="Times New Roman"/>
                <a:cs typeface="Times New Roman"/>
                <a:sym typeface="Times New Roman"/>
              </a:defRPr>
            </a:lvl7pPr>
            <a:lvl8pPr indent="0" lvl="7" marL="0" marR="0" rtl="0" algn="r">
              <a:lnSpc>
                <a:spcPct val="93000"/>
              </a:lnSpc>
              <a:spcBef>
                <a:spcPts val="0"/>
              </a:spcBef>
              <a:buNone/>
              <a:defRPr b="0" i="0" sz="1400" u="none" cap="none" strike="noStrike">
                <a:solidFill>
                  <a:srgbClr val="000000"/>
                </a:solidFill>
                <a:latin typeface="Times New Roman"/>
                <a:ea typeface="Times New Roman"/>
                <a:cs typeface="Times New Roman"/>
                <a:sym typeface="Times New Roman"/>
              </a:defRPr>
            </a:lvl8pPr>
            <a:lvl9pPr indent="0" lvl="8" marL="0" marR="0" rtl="0" algn="r">
              <a:lnSpc>
                <a:spcPct val="93000"/>
              </a:lnSpc>
              <a:spcBef>
                <a:spcPts val="0"/>
              </a:spcBef>
              <a:buNone/>
              <a:defRPr b="0" i="0" sz="14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ijana.in/papers/37.pdf" TargetMode="External"/><Relationship Id="rId4" Type="http://schemas.openxmlformats.org/officeDocument/2006/relationships/hyperlink" Target="http://ijraset.com/fileserve.php?FID=20914" TargetMode="External"/><Relationship Id="rId5" Type="http://schemas.openxmlformats.org/officeDocument/2006/relationships/hyperlink" Target="https://www.blockcerts.org/" TargetMode="External"/><Relationship Id="rId6" Type="http://schemas.openxmlformats.org/officeDocument/2006/relationships/hyperlink" Target="https://www.blockchain-council.org/blockchain/document-verification-system-using-blockchai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502920" y="1768320"/>
            <a:ext cx="9070920" cy="4989600"/>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None/>
            </a:pPr>
            <a:r>
              <a:rPr b="1" lang="en-IN" sz="3500">
                <a:latin typeface="Times New Roman"/>
                <a:ea typeface="Times New Roman"/>
                <a:cs typeface="Times New Roman"/>
                <a:sym typeface="Times New Roman"/>
              </a:rPr>
              <a:t>Online Certificate Validation Using Blockchain</a:t>
            </a:r>
            <a:endParaRPr b="0" i="0" sz="3500" u="none" cap="none"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None/>
            </a:pPr>
            <a:r>
              <a:rPr b="0" i="0" lang="en-IN" sz="3600" u="none" cap="none" strike="noStrike">
                <a:solidFill>
                  <a:srgbClr val="000000"/>
                </a:solidFill>
                <a:latin typeface="Times New Roman"/>
                <a:ea typeface="Times New Roman"/>
                <a:cs typeface="Times New Roman"/>
                <a:sym typeface="Times New Roman"/>
              </a:rPr>
              <a:t> </a:t>
            </a:r>
            <a:endParaRPr b="0" i="0" sz="3600" u="none" cap="none"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None/>
            </a:pPr>
            <a:r>
              <a:t/>
            </a:r>
            <a:endParaRPr b="0" i="0" sz="3600" u="none" cap="none"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None/>
            </a:pPr>
            <a:r>
              <a:rPr b="1" i="0" lang="en-IN" sz="3200" u="none" cap="none" strike="noStrike">
                <a:solidFill>
                  <a:srgbClr val="000000"/>
                </a:solidFill>
                <a:latin typeface="Times New Roman"/>
                <a:ea typeface="Times New Roman"/>
                <a:cs typeface="Times New Roman"/>
                <a:sym typeface="Times New Roman"/>
              </a:rPr>
              <a:t>Group No. 8</a:t>
            </a:r>
            <a:endParaRPr b="0" i="0" sz="3200" u="none" cap="none"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None/>
            </a:pPr>
            <a:r>
              <a:t/>
            </a:r>
            <a:endParaRPr b="0" i="0" sz="3200" u="none" cap="none"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None/>
            </a:pPr>
            <a:r>
              <a:rPr b="1" lang="en-IN" sz="3200">
                <a:latin typeface="Times New Roman"/>
                <a:ea typeface="Times New Roman"/>
                <a:cs typeface="Times New Roman"/>
                <a:sym typeface="Times New Roman"/>
              </a:rPr>
              <a:t>Rutwik Gaikwad</a:t>
            </a:r>
            <a:endParaRPr b="1" sz="3200">
              <a:latin typeface="Times New Roman"/>
              <a:ea typeface="Times New Roman"/>
              <a:cs typeface="Times New Roman"/>
              <a:sym typeface="Times New Roman"/>
            </a:endParaRPr>
          </a:p>
          <a:p>
            <a:pPr indent="0" lvl="0" marL="0" marR="0" rtl="0" algn="ctr">
              <a:lnSpc>
                <a:spcPct val="93000"/>
              </a:lnSpc>
              <a:spcBef>
                <a:spcPts val="0"/>
              </a:spcBef>
              <a:spcAft>
                <a:spcPts val="0"/>
              </a:spcAft>
              <a:buNone/>
            </a:pPr>
            <a:r>
              <a:rPr b="1" lang="en-IN" sz="3200">
                <a:latin typeface="Times New Roman"/>
                <a:ea typeface="Times New Roman"/>
                <a:cs typeface="Times New Roman"/>
                <a:sym typeface="Times New Roman"/>
              </a:rPr>
              <a:t>Prasad Jadhav</a:t>
            </a:r>
            <a:endParaRPr b="1" sz="3200">
              <a:latin typeface="Times New Roman"/>
              <a:ea typeface="Times New Roman"/>
              <a:cs typeface="Times New Roman"/>
              <a:sym typeface="Times New Roman"/>
            </a:endParaRPr>
          </a:p>
          <a:p>
            <a:pPr indent="0" lvl="0" marL="0" marR="0" rtl="0" algn="ctr">
              <a:lnSpc>
                <a:spcPct val="93000"/>
              </a:lnSpc>
              <a:spcBef>
                <a:spcPts val="0"/>
              </a:spcBef>
              <a:spcAft>
                <a:spcPts val="0"/>
              </a:spcAft>
              <a:buNone/>
            </a:pPr>
            <a:r>
              <a:rPr b="1" lang="en-IN" sz="3200">
                <a:latin typeface="Times New Roman"/>
                <a:ea typeface="Times New Roman"/>
                <a:cs typeface="Times New Roman"/>
                <a:sym typeface="Times New Roman"/>
              </a:rPr>
              <a:t>Aseem Godambe</a:t>
            </a:r>
            <a:endParaRPr b="1" sz="3200">
              <a:latin typeface="Times New Roman"/>
              <a:ea typeface="Times New Roman"/>
              <a:cs typeface="Times New Roman"/>
              <a:sym typeface="Times New Roman"/>
            </a:endParaRPr>
          </a:p>
          <a:p>
            <a:pPr indent="0" lvl="0" marL="0" marR="0" rtl="0" algn="ctr">
              <a:lnSpc>
                <a:spcPct val="93000"/>
              </a:lnSpc>
              <a:spcBef>
                <a:spcPts val="0"/>
              </a:spcBef>
              <a:spcAft>
                <a:spcPts val="0"/>
              </a:spcAft>
              <a:buNone/>
            </a:pPr>
            <a:r>
              <a:t/>
            </a:r>
            <a:endParaRPr b="1" sz="3200">
              <a:latin typeface="Times New Roman"/>
              <a:ea typeface="Times New Roman"/>
              <a:cs typeface="Times New Roman"/>
              <a:sym typeface="Times New Roman"/>
            </a:endParaRPr>
          </a:p>
          <a:p>
            <a:pPr indent="0" lvl="0" marL="0" marR="0" rtl="0" algn="ctr">
              <a:lnSpc>
                <a:spcPct val="93000"/>
              </a:lnSpc>
              <a:spcBef>
                <a:spcPts val="0"/>
              </a:spcBef>
              <a:spcAft>
                <a:spcPts val="0"/>
              </a:spcAft>
              <a:buNone/>
            </a:pPr>
            <a:r>
              <a:t/>
            </a:r>
            <a:endParaRPr b="1" sz="3200">
              <a:latin typeface="Times New Roman"/>
              <a:ea typeface="Times New Roman"/>
              <a:cs typeface="Times New Roman"/>
              <a:sym typeface="Times New Roman"/>
            </a:endParaRPr>
          </a:p>
        </p:txBody>
      </p:sp>
      <p:pic>
        <p:nvPicPr>
          <p:cNvPr id="64" name="Google Shape;64;p14"/>
          <p:cNvPicPr preferRelativeResize="0"/>
          <p:nvPr/>
        </p:nvPicPr>
        <p:blipFill rotWithShape="1">
          <a:blip r:embed="rId3">
            <a:alphaModFix/>
          </a:blip>
          <a:srcRect b="0" l="0" r="0" t="0"/>
          <a:stretch/>
        </p:blipFill>
        <p:spPr>
          <a:xfrm>
            <a:off x="647640" y="127080"/>
            <a:ext cx="9070920" cy="16430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502920" y="301320"/>
            <a:ext cx="9069600" cy="1260300"/>
          </a:xfrm>
          <a:prstGeom prst="rect">
            <a:avLst/>
          </a:prstGeom>
        </p:spPr>
        <p:txBody>
          <a:bodyPr anchorCtr="0" anchor="ctr" bIns="0" lIns="0" spcFirstLastPara="1" rIns="0" wrap="square" tIns="0">
            <a:noAutofit/>
          </a:bodyPr>
          <a:lstStyle/>
          <a:p>
            <a:pPr indent="0" lvl="0" marL="457200" rtl="0" algn="ctr">
              <a:lnSpc>
                <a:spcPct val="93000"/>
              </a:lnSpc>
              <a:spcBef>
                <a:spcPts val="1412"/>
              </a:spcBef>
              <a:spcAft>
                <a:spcPts val="0"/>
              </a:spcAft>
              <a:buNone/>
            </a:pPr>
            <a:r>
              <a:rPr b="1" lang="en-IN">
                <a:solidFill>
                  <a:schemeClr val="dk1"/>
                </a:solidFill>
                <a:latin typeface="Times New Roman"/>
                <a:ea typeface="Times New Roman"/>
                <a:cs typeface="Times New Roman"/>
                <a:sym typeface="Times New Roman"/>
              </a:rPr>
              <a:t>Proposed</a:t>
            </a:r>
            <a:r>
              <a:rPr b="1" lang="en-IN">
                <a:solidFill>
                  <a:schemeClr val="dk1"/>
                </a:solidFill>
                <a:latin typeface="Times New Roman"/>
                <a:ea typeface="Times New Roman"/>
                <a:cs typeface="Times New Roman"/>
                <a:sym typeface="Times New Roman"/>
              </a:rPr>
              <a:t> System Architecture/Working</a:t>
            </a:r>
            <a:endParaRPr b="1"/>
          </a:p>
        </p:txBody>
      </p:sp>
      <p:sp>
        <p:nvSpPr>
          <p:cNvPr id="118" name="Google Shape;118;p23"/>
          <p:cNvSpPr txBox="1"/>
          <p:nvPr/>
        </p:nvSpPr>
        <p:spPr>
          <a:xfrm>
            <a:off x="780000" y="1561625"/>
            <a:ext cx="8520600" cy="43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IN" sz="1800">
                <a:solidFill>
                  <a:srgbClr val="000000"/>
                </a:solidFill>
                <a:latin typeface="Times New Roman"/>
                <a:ea typeface="Times New Roman"/>
                <a:cs typeface="Times New Roman"/>
                <a:sym typeface="Times New Roman"/>
              </a:rPr>
              <a:t>Module 1: Certificate Generation and Verification</a:t>
            </a:r>
            <a:endParaRPr sz="1800">
              <a:solidFill>
                <a:srgbClr val="000000"/>
              </a:solidFill>
              <a:latin typeface="Times New Roman"/>
              <a:ea typeface="Times New Roman"/>
              <a:cs typeface="Times New Roman"/>
              <a:sym typeface="Times New Roman"/>
            </a:endParaRPr>
          </a:p>
        </p:txBody>
      </p:sp>
      <p:pic>
        <p:nvPicPr>
          <p:cNvPr id="119" name="Google Shape;119;p23"/>
          <p:cNvPicPr preferRelativeResize="0"/>
          <p:nvPr/>
        </p:nvPicPr>
        <p:blipFill>
          <a:blip r:embed="rId3">
            <a:alphaModFix/>
          </a:blip>
          <a:stretch>
            <a:fillRect/>
          </a:stretch>
        </p:blipFill>
        <p:spPr>
          <a:xfrm>
            <a:off x="881225" y="2394550"/>
            <a:ext cx="8318151" cy="42965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nvSpPr>
        <p:spPr>
          <a:xfrm>
            <a:off x="755538" y="847125"/>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1800">
                <a:solidFill>
                  <a:srgbClr val="000000"/>
                </a:solidFill>
                <a:latin typeface="Times New Roman"/>
                <a:ea typeface="Times New Roman"/>
                <a:cs typeface="Times New Roman"/>
                <a:sym typeface="Times New Roman"/>
              </a:rPr>
              <a:t>Module 2: ChatBot</a:t>
            </a:r>
            <a:endParaRPr sz="1800">
              <a:solidFill>
                <a:srgbClr val="000000"/>
              </a:solidFill>
              <a:latin typeface="Times New Roman"/>
              <a:ea typeface="Times New Roman"/>
              <a:cs typeface="Times New Roman"/>
              <a:sym typeface="Times New Roman"/>
            </a:endParaRPr>
          </a:p>
        </p:txBody>
      </p:sp>
      <p:pic>
        <p:nvPicPr>
          <p:cNvPr id="125" name="Google Shape;125;p24"/>
          <p:cNvPicPr preferRelativeResize="0"/>
          <p:nvPr/>
        </p:nvPicPr>
        <p:blipFill>
          <a:blip r:embed="rId3">
            <a:alphaModFix/>
          </a:blip>
          <a:stretch>
            <a:fillRect/>
          </a:stretch>
        </p:blipFill>
        <p:spPr>
          <a:xfrm>
            <a:off x="685228" y="1955850"/>
            <a:ext cx="8907425" cy="46903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nvSpPr>
        <p:spPr>
          <a:xfrm>
            <a:off x="622200" y="815875"/>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1800">
                <a:solidFill>
                  <a:srgbClr val="000000"/>
                </a:solidFill>
                <a:latin typeface="Times New Roman"/>
                <a:ea typeface="Times New Roman"/>
                <a:cs typeface="Times New Roman"/>
                <a:sym typeface="Times New Roman"/>
              </a:rPr>
              <a:t>Module 3: Gate Device</a:t>
            </a:r>
            <a:endParaRPr sz="1800">
              <a:solidFill>
                <a:srgbClr val="000000"/>
              </a:solidFill>
              <a:latin typeface="Times New Roman"/>
              <a:ea typeface="Times New Roman"/>
              <a:cs typeface="Times New Roman"/>
              <a:sym typeface="Times New Roman"/>
            </a:endParaRPr>
          </a:p>
        </p:txBody>
      </p:sp>
      <p:pic>
        <p:nvPicPr>
          <p:cNvPr id="131" name="Google Shape;131;p25"/>
          <p:cNvPicPr preferRelativeResize="0"/>
          <p:nvPr/>
        </p:nvPicPr>
        <p:blipFill>
          <a:blip r:embed="rId3">
            <a:alphaModFix/>
          </a:blip>
          <a:stretch>
            <a:fillRect/>
          </a:stretch>
        </p:blipFill>
        <p:spPr>
          <a:xfrm>
            <a:off x="1339225" y="1624800"/>
            <a:ext cx="7402175" cy="5324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505508" y="301320"/>
            <a:ext cx="9069600" cy="1260300"/>
          </a:xfrm>
          <a:prstGeom prst="rect">
            <a:avLst/>
          </a:prstGeom>
        </p:spPr>
        <p:txBody>
          <a:bodyPr anchorCtr="0" anchor="ctr" bIns="0" lIns="0" spcFirstLastPara="1" rIns="0" wrap="square" tIns="0">
            <a:noAutofit/>
          </a:bodyPr>
          <a:lstStyle/>
          <a:p>
            <a:pPr indent="0" lvl="0" marL="457200" rtl="0" algn="ctr">
              <a:lnSpc>
                <a:spcPct val="93000"/>
              </a:lnSpc>
              <a:spcBef>
                <a:spcPts val="1412"/>
              </a:spcBef>
              <a:spcAft>
                <a:spcPts val="0"/>
              </a:spcAft>
              <a:buNone/>
            </a:pPr>
            <a:r>
              <a:rPr b="1" lang="en-IN">
                <a:solidFill>
                  <a:schemeClr val="dk1"/>
                </a:solidFill>
                <a:latin typeface="Times New Roman"/>
                <a:ea typeface="Times New Roman"/>
                <a:cs typeface="Times New Roman"/>
                <a:sym typeface="Times New Roman"/>
              </a:rPr>
              <a:t>Technology Stack</a:t>
            </a:r>
            <a:endParaRPr b="1"/>
          </a:p>
        </p:txBody>
      </p:sp>
      <p:pic>
        <p:nvPicPr>
          <p:cNvPr id="137" name="Google Shape;137;p26"/>
          <p:cNvPicPr preferRelativeResize="0"/>
          <p:nvPr/>
        </p:nvPicPr>
        <p:blipFill>
          <a:blip r:embed="rId3">
            <a:alphaModFix/>
          </a:blip>
          <a:stretch>
            <a:fillRect/>
          </a:stretch>
        </p:blipFill>
        <p:spPr>
          <a:xfrm>
            <a:off x="2410800" y="4804094"/>
            <a:ext cx="1794201" cy="1794201"/>
          </a:xfrm>
          <a:prstGeom prst="rect">
            <a:avLst/>
          </a:prstGeom>
          <a:noFill/>
          <a:ln>
            <a:noFill/>
          </a:ln>
        </p:spPr>
      </p:pic>
      <p:pic>
        <p:nvPicPr>
          <p:cNvPr id="138" name="Google Shape;138;p26"/>
          <p:cNvPicPr preferRelativeResize="0"/>
          <p:nvPr/>
        </p:nvPicPr>
        <p:blipFill>
          <a:blip r:embed="rId4">
            <a:alphaModFix/>
          </a:blip>
          <a:stretch>
            <a:fillRect/>
          </a:stretch>
        </p:blipFill>
        <p:spPr>
          <a:xfrm>
            <a:off x="2410788" y="1469750"/>
            <a:ext cx="1794201" cy="1097449"/>
          </a:xfrm>
          <a:prstGeom prst="rect">
            <a:avLst/>
          </a:prstGeom>
          <a:noFill/>
          <a:ln>
            <a:noFill/>
          </a:ln>
        </p:spPr>
      </p:pic>
      <p:pic>
        <p:nvPicPr>
          <p:cNvPr id="139" name="Google Shape;139;p26"/>
          <p:cNvPicPr preferRelativeResize="0"/>
          <p:nvPr/>
        </p:nvPicPr>
        <p:blipFill>
          <a:blip r:embed="rId5">
            <a:alphaModFix/>
          </a:blip>
          <a:stretch>
            <a:fillRect/>
          </a:stretch>
        </p:blipFill>
        <p:spPr>
          <a:xfrm>
            <a:off x="2348800" y="2755563"/>
            <a:ext cx="6833427" cy="2048541"/>
          </a:xfrm>
          <a:prstGeom prst="rect">
            <a:avLst/>
          </a:prstGeom>
          <a:noFill/>
          <a:ln>
            <a:noFill/>
          </a:ln>
        </p:spPr>
      </p:pic>
      <p:sp>
        <p:nvSpPr>
          <p:cNvPr id="140" name="Google Shape;140;p26"/>
          <p:cNvSpPr txBox="1"/>
          <p:nvPr/>
        </p:nvSpPr>
        <p:spPr>
          <a:xfrm>
            <a:off x="502925" y="1561625"/>
            <a:ext cx="1794300" cy="53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t>Front End</a:t>
            </a:r>
            <a:br>
              <a:rPr lang="en-IN"/>
            </a:br>
            <a:br>
              <a:rPr lang="en-IN"/>
            </a:br>
            <a:br>
              <a:rPr lang="en-IN"/>
            </a:br>
            <a:endParaRPr/>
          </a:p>
          <a:p>
            <a:pPr indent="0" lvl="0" marL="0" rtl="0" algn="l">
              <a:spcBef>
                <a:spcPts val="0"/>
              </a:spcBef>
              <a:spcAft>
                <a:spcPts val="0"/>
              </a:spcAft>
              <a:buNone/>
            </a:pPr>
            <a:br>
              <a:rPr lang="en-IN"/>
            </a:br>
            <a:br>
              <a:rPr lang="en-IN"/>
            </a:br>
            <a:r>
              <a:rPr lang="en-IN"/>
              <a:t>Middle-tier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IN"/>
              <a:t>Backend</a:t>
            </a:r>
            <a:endParaRPr/>
          </a:p>
        </p:txBody>
      </p:sp>
      <p:sp>
        <p:nvSpPr>
          <p:cNvPr id="141" name="Google Shape;141;p26"/>
          <p:cNvSpPr/>
          <p:nvPr/>
        </p:nvSpPr>
        <p:spPr>
          <a:xfrm>
            <a:off x="5625800" y="4494050"/>
            <a:ext cx="1409100" cy="406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502920" y="301320"/>
            <a:ext cx="9069600" cy="1260300"/>
          </a:xfrm>
          <a:prstGeom prst="rect">
            <a:avLst/>
          </a:prstGeom>
        </p:spPr>
        <p:txBody>
          <a:bodyPr anchorCtr="0" anchor="ctr" bIns="0" lIns="0" spcFirstLastPara="1" rIns="0" wrap="square" tIns="0">
            <a:noAutofit/>
          </a:bodyPr>
          <a:lstStyle/>
          <a:p>
            <a:pPr indent="0" lvl="0" marL="457200" rtl="0" algn="ctr">
              <a:lnSpc>
                <a:spcPct val="93000"/>
              </a:lnSpc>
              <a:spcBef>
                <a:spcPts val="1412"/>
              </a:spcBef>
              <a:spcAft>
                <a:spcPts val="0"/>
              </a:spcAft>
              <a:buNone/>
            </a:pPr>
            <a:r>
              <a:rPr b="1" lang="en-IN">
                <a:solidFill>
                  <a:schemeClr val="dk1"/>
                </a:solidFill>
                <a:latin typeface="Times New Roman"/>
                <a:ea typeface="Times New Roman"/>
                <a:cs typeface="Times New Roman"/>
                <a:sym typeface="Times New Roman"/>
              </a:rPr>
              <a:t>References</a:t>
            </a:r>
            <a:endParaRPr b="1"/>
          </a:p>
        </p:txBody>
      </p:sp>
      <p:sp>
        <p:nvSpPr>
          <p:cNvPr id="147" name="Google Shape;147;p27"/>
          <p:cNvSpPr txBox="1"/>
          <p:nvPr>
            <p:ph idx="1" type="body"/>
          </p:nvPr>
        </p:nvSpPr>
        <p:spPr>
          <a:xfrm>
            <a:off x="502920" y="1768320"/>
            <a:ext cx="9069600" cy="4988100"/>
          </a:xfrm>
          <a:prstGeom prst="rect">
            <a:avLst/>
          </a:prstGeom>
        </p:spPr>
        <p:txBody>
          <a:bodyPr anchorCtr="0" anchor="t" bIns="0" lIns="0" spcFirstLastPara="1" rIns="0" wrap="square" tIns="28075">
            <a:noAutofit/>
          </a:bodyPr>
          <a:lstStyle/>
          <a:p>
            <a:pPr indent="-317500" lvl="0" marL="457200" rtl="0" algn="l">
              <a:spcBef>
                <a:spcPts val="0"/>
              </a:spcBef>
              <a:spcAft>
                <a:spcPts val="0"/>
              </a:spcAft>
              <a:buSzPts val="1400"/>
              <a:buFont typeface="Times New Roman"/>
              <a:buChar char="●"/>
            </a:pPr>
            <a:r>
              <a:rPr lang="en-IN" sz="1400" u="sng">
                <a:solidFill>
                  <a:schemeClr val="hlink"/>
                </a:solidFill>
                <a:latin typeface="Times New Roman"/>
                <a:ea typeface="Times New Roman"/>
                <a:cs typeface="Times New Roman"/>
                <a:sym typeface="Times New Roman"/>
                <a:hlinkClick r:id="rId3"/>
              </a:rPr>
              <a:t>https://www.ijana.in/papers/37.pdf</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IN" sz="1400" u="sng">
                <a:solidFill>
                  <a:schemeClr val="hlink"/>
                </a:solidFill>
                <a:latin typeface="Times New Roman"/>
                <a:ea typeface="Times New Roman"/>
                <a:cs typeface="Times New Roman"/>
                <a:sym typeface="Times New Roman"/>
                <a:hlinkClick r:id="rId4"/>
              </a:rPr>
              <a:t>http://ijraset.com/fileserve.php?FID=20914</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IN" sz="1400" u="sng">
                <a:solidFill>
                  <a:schemeClr val="hlink"/>
                </a:solidFill>
                <a:latin typeface="Times New Roman"/>
                <a:ea typeface="Times New Roman"/>
                <a:cs typeface="Times New Roman"/>
                <a:sym typeface="Times New Roman"/>
                <a:hlinkClick r:id="rId5"/>
              </a:rPr>
              <a:t>https://www.blockcerts.org/</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IN" sz="1400" u="sng">
                <a:solidFill>
                  <a:schemeClr val="hlink"/>
                </a:solidFill>
                <a:latin typeface="Times New Roman"/>
                <a:ea typeface="Times New Roman"/>
                <a:cs typeface="Times New Roman"/>
                <a:sym typeface="Times New Roman"/>
                <a:hlinkClick r:id="rId6"/>
              </a:rPr>
              <a:t>https://www.blockchain-council.org/blockchain/document-verification-system-using-blockchain/</a:t>
            </a:r>
            <a:endParaRPr sz="1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502920" y="301320"/>
            <a:ext cx="9069600" cy="1260300"/>
          </a:xfrm>
          <a:prstGeom prst="rect">
            <a:avLst/>
          </a:prstGeom>
        </p:spPr>
        <p:txBody>
          <a:bodyPr anchorCtr="0" anchor="ctr" bIns="0" lIns="0" spcFirstLastPara="1" rIns="0" wrap="square" tIns="0">
            <a:noAutofit/>
          </a:bodyPr>
          <a:lstStyle/>
          <a:p>
            <a:pPr indent="0" lvl="0" marL="457200" rtl="0" algn="ctr">
              <a:lnSpc>
                <a:spcPct val="93000"/>
              </a:lnSpc>
              <a:spcBef>
                <a:spcPts val="1412"/>
              </a:spcBef>
              <a:spcAft>
                <a:spcPts val="0"/>
              </a:spcAft>
              <a:buNone/>
            </a:pPr>
            <a:r>
              <a:rPr b="1" lang="en-IN">
                <a:solidFill>
                  <a:schemeClr val="dk1"/>
                </a:solidFill>
                <a:latin typeface="Times New Roman"/>
                <a:ea typeface="Times New Roman"/>
                <a:cs typeface="Times New Roman"/>
                <a:sym typeface="Times New Roman"/>
              </a:rPr>
              <a:t>Conclusion</a:t>
            </a:r>
            <a:endParaRPr b="1"/>
          </a:p>
        </p:txBody>
      </p:sp>
      <p:sp>
        <p:nvSpPr>
          <p:cNvPr id="153" name="Google Shape;153;p28"/>
          <p:cNvSpPr txBox="1"/>
          <p:nvPr>
            <p:ph idx="1" type="body"/>
          </p:nvPr>
        </p:nvSpPr>
        <p:spPr>
          <a:xfrm>
            <a:off x="502920" y="1768320"/>
            <a:ext cx="9069600" cy="4988100"/>
          </a:xfrm>
          <a:prstGeom prst="rect">
            <a:avLst/>
          </a:prstGeom>
        </p:spPr>
        <p:txBody>
          <a:bodyPr anchorCtr="0" anchor="t" bIns="0" lIns="0" spcFirstLastPara="1" rIns="0" wrap="square" tIns="28075">
            <a:noAutofit/>
          </a:bodyPr>
          <a:lstStyle/>
          <a:p>
            <a:pPr indent="0" lvl="0" marL="457200" rtl="0" algn="l">
              <a:spcBef>
                <a:spcPts val="0"/>
              </a:spcBef>
              <a:spcAft>
                <a:spcPts val="0"/>
              </a:spcAft>
              <a:buNone/>
            </a:pPr>
            <a:r>
              <a:rPr lang="en-IN" sz="1400">
                <a:latin typeface="Times New Roman"/>
                <a:ea typeface="Times New Roman"/>
                <a:cs typeface="Times New Roman"/>
                <a:sym typeface="Times New Roman"/>
              </a:rPr>
              <a:t>With </a:t>
            </a:r>
            <a:r>
              <a:rPr lang="en-IN" sz="1400">
                <a:latin typeface="Times New Roman"/>
                <a:ea typeface="Times New Roman"/>
                <a:cs typeface="Times New Roman"/>
                <a:sym typeface="Times New Roman"/>
              </a:rPr>
              <a:t>the proposed idea we can conclude that this application would be able to:</a:t>
            </a:r>
            <a:endParaRPr sz="1400">
              <a:latin typeface="Times New Roman"/>
              <a:ea typeface="Times New Roman"/>
              <a:cs typeface="Times New Roman"/>
              <a:sym typeface="Times New Roman"/>
            </a:endParaRPr>
          </a:p>
          <a:p>
            <a:pPr indent="-317500" lvl="1" marL="914400" rtl="0" algn="l">
              <a:spcBef>
                <a:spcPts val="0"/>
              </a:spcBef>
              <a:spcAft>
                <a:spcPts val="0"/>
              </a:spcAft>
              <a:buClr>
                <a:srgbClr val="595959"/>
              </a:buClr>
              <a:buSzPts val="1400"/>
              <a:buFont typeface="Times New Roman"/>
              <a:buChar char="○"/>
            </a:pPr>
            <a:r>
              <a:rPr lang="en-IN" sz="1400">
                <a:latin typeface="Times New Roman"/>
                <a:ea typeface="Times New Roman"/>
                <a:cs typeface="Times New Roman"/>
                <a:sym typeface="Times New Roman"/>
              </a:rPr>
              <a:t>Generate and Validate certificates hence, reducing possibility of forgery.</a:t>
            </a:r>
            <a:endParaRPr sz="1400">
              <a:latin typeface="Times New Roman"/>
              <a:ea typeface="Times New Roman"/>
              <a:cs typeface="Times New Roman"/>
              <a:sym typeface="Times New Roman"/>
            </a:endParaRPr>
          </a:p>
          <a:p>
            <a:pPr indent="-317500" lvl="1" marL="914400" rtl="0" algn="l">
              <a:spcBef>
                <a:spcPts val="0"/>
              </a:spcBef>
              <a:spcAft>
                <a:spcPts val="0"/>
              </a:spcAft>
              <a:buClr>
                <a:srgbClr val="595959"/>
              </a:buClr>
              <a:buSzPts val="1400"/>
              <a:buFont typeface="Times New Roman"/>
              <a:buChar char="○"/>
            </a:pPr>
            <a:r>
              <a:rPr lang="en-IN" sz="1400">
                <a:latin typeface="Times New Roman"/>
                <a:ea typeface="Times New Roman"/>
                <a:cs typeface="Times New Roman"/>
                <a:sym typeface="Times New Roman"/>
              </a:rPr>
              <a:t>Solve maximum possible queries through a smart Chatbot.</a:t>
            </a:r>
            <a:endParaRPr sz="1400">
              <a:latin typeface="Times New Roman"/>
              <a:ea typeface="Times New Roman"/>
              <a:cs typeface="Times New Roman"/>
              <a:sym typeface="Times New Roman"/>
            </a:endParaRPr>
          </a:p>
          <a:p>
            <a:pPr indent="-317500" lvl="1" marL="914400" rtl="0" algn="l">
              <a:spcBef>
                <a:spcPts val="0"/>
              </a:spcBef>
              <a:spcAft>
                <a:spcPts val="0"/>
              </a:spcAft>
              <a:buClr>
                <a:srgbClr val="595959"/>
              </a:buClr>
              <a:buSzPts val="1400"/>
              <a:buFont typeface="Times New Roman"/>
              <a:buChar char="○"/>
            </a:pPr>
            <a:r>
              <a:rPr lang="en-IN" sz="1400">
                <a:latin typeface="Times New Roman"/>
                <a:ea typeface="Times New Roman"/>
                <a:cs typeface="Times New Roman"/>
                <a:sym typeface="Times New Roman"/>
              </a:rPr>
              <a:t>Locate teachers within the campus.</a:t>
            </a:r>
            <a:endParaRPr sz="1400">
              <a:latin typeface="Times New Roman"/>
              <a:ea typeface="Times New Roman"/>
              <a:cs typeface="Times New Roman"/>
              <a:sym typeface="Times New Roman"/>
            </a:endParaRPr>
          </a:p>
          <a:p>
            <a:pPr indent="-317500" lvl="1" marL="914400" rtl="0" algn="l">
              <a:spcBef>
                <a:spcPts val="0"/>
              </a:spcBef>
              <a:spcAft>
                <a:spcPts val="0"/>
              </a:spcAft>
              <a:buClr>
                <a:srgbClr val="595959"/>
              </a:buClr>
              <a:buSzPts val="1400"/>
              <a:buFont typeface="Times New Roman"/>
              <a:buChar char="○"/>
            </a:pPr>
            <a:r>
              <a:rPr lang="en-IN" sz="1400">
                <a:latin typeface="Times New Roman"/>
                <a:ea typeface="Times New Roman"/>
                <a:cs typeface="Times New Roman"/>
                <a:sym typeface="Times New Roman"/>
              </a:rPr>
              <a:t>Maintain a Project log book hence keeping a track of progress of Final Year projects with timely updation.</a:t>
            </a:r>
            <a:endParaRPr sz="1400">
              <a:latin typeface="Times New Roman"/>
              <a:ea typeface="Times New Roman"/>
              <a:cs typeface="Times New Roman"/>
              <a:sym typeface="Times New Roman"/>
            </a:endParaRPr>
          </a:p>
          <a:p>
            <a:pPr indent="0" lvl="0" marL="0" rtl="0" algn="l">
              <a:spcBef>
                <a:spcPts val="0"/>
              </a:spcBef>
              <a:spcAft>
                <a:spcPts val="0"/>
              </a:spcAft>
              <a:buNone/>
            </a:pPr>
            <a:r>
              <a:rPr lang="en-I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457200" rtl="0" algn="l">
              <a:spcBef>
                <a:spcPts val="0"/>
              </a:spcBef>
              <a:spcAft>
                <a:spcPts val="0"/>
              </a:spcAft>
              <a:buNone/>
            </a:pPr>
            <a:r>
              <a:rPr lang="en-IN" sz="1400">
                <a:latin typeface="Times New Roman"/>
                <a:ea typeface="Times New Roman"/>
                <a:cs typeface="Times New Roman"/>
                <a:sym typeface="Times New Roman"/>
              </a:rPr>
              <a:t>With this we can say that the proposed application will solve majority of the problems that many colleges face and would be very efficient to save time and human effort. </a:t>
            </a:r>
            <a:endParaRPr sz="1400">
              <a:latin typeface="Times New Roman"/>
              <a:ea typeface="Times New Roman"/>
              <a:cs typeface="Times New Roman"/>
              <a:sym typeface="Times New Roman"/>
            </a:endParaRPr>
          </a:p>
          <a:p>
            <a:pPr indent="0" lvl="0" marL="457200" rtl="0" algn="l">
              <a:spcBef>
                <a:spcPts val="0"/>
              </a:spcBef>
              <a:spcAft>
                <a:spcPts val="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nvSpPr>
        <p:spPr>
          <a:xfrm>
            <a:off x="647280" y="3057480"/>
            <a:ext cx="9070920" cy="1262160"/>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None/>
            </a:pPr>
            <a:r>
              <a:rPr b="0" i="0" lang="en-IN" sz="3600" u="none" cap="none" strike="noStrike">
                <a:solidFill>
                  <a:srgbClr val="000000"/>
                </a:solidFill>
                <a:latin typeface="Times New Roman"/>
                <a:ea typeface="Times New Roman"/>
                <a:cs typeface="Times New Roman"/>
                <a:sym typeface="Times New Roman"/>
              </a:rPr>
              <a:t>Thank You...!!</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504360" y="144000"/>
            <a:ext cx="9070920" cy="1057320"/>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None/>
            </a:pPr>
            <a:r>
              <a:rPr b="1" i="0" lang="en-IN" sz="3600" u="none" cap="none" strike="noStrike">
                <a:solidFill>
                  <a:srgbClr val="000000"/>
                </a:solidFill>
                <a:latin typeface="Times New Roman"/>
                <a:ea typeface="Times New Roman"/>
                <a:cs typeface="Times New Roman"/>
                <a:sym typeface="Times New Roman"/>
              </a:rPr>
              <a:t>Contents</a:t>
            </a:r>
            <a:endParaRPr b="0" i="0" sz="3600" u="none" cap="none" strike="noStrike">
              <a:solidFill>
                <a:srgbClr val="000000"/>
              </a:solidFill>
              <a:latin typeface="Arial"/>
              <a:ea typeface="Arial"/>
              <a:cs typeface="Arial"/>
              <a:sym typeface="Arial"/>
            </a:endParaRPr>
          </a:p>
        </p:txBody>
      </p:sp>
      <p:sp>
        <p:nvSpPr>
          <p:cNvPr id="70" name="Google Shape;70;p15"/>
          <p:cNvSpPr txBox="1"/>
          <p:nvPr/>
        </p:nvSpPr>
        <p:spPr>
          <a:xfrm>
            <a:off x="502920" y="1201680"/>
            <a:ext cx="9070920" cy="4989600"/>
          </a:xfrm>
          <a:prstGeom prst="rect">
            <a:avLst/>
          </a:prstGeom>
          <a:noFill/>
          <a:ln>
            <a:noFill/>
          </a:ln>
        </p:spPr>
        <p:txBody>
          <a:bodyPr anchorCtr="0" anchor="t" bIns="0" lIns="0" spcFirstLastPara="1" rIns="0" wrap="square" tIns="21225">
            <a:noAutofit/>
          </a:bodyPr>
          <a:lstStyle/>
          <a:p>
            <a:pPr indent="-323999" lvl="0" marL="431639" marR="0" rtl="0" algn="l">
              <a:lnSpc>
                <a:spcPct val="93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Times New Roman"/>
                <a:ea typeface="Times New Roman"/>
                <a:cs typeface="Times New Roman"/>
                <a:sym typeface="Times New Roman"/>
              </a:rPr>
              <a:t>Abstract</a:t>
            </a:r>
            <a:endParaRPr b="0" i="0" sz="2400" u="none" cap="none" strike="noStrike">
              <a:solidFill>
                <a:srgbClr val="000000"/>
              </a:solidFill>
              <a:latin typeface="Arial"/>
              <a:ea typeface="Arial"/>
              <a:cs typeface="Arial"/>
              <a:sym typeface="Arial"/>
            </a:endParaRPr>
          </a:p>
          <a:p>
            <a:pPr indent="-323999" lvl="0" marL="431639" marR="0" rtl="0" algn="l">
              <a:lnSpc>
                <a:spcPct val="93000"/>
              </a:lnSpc>
              <a:spcBef>
                <a:spcPts val="1412"/>
              </a:spcBef>
              <a:spcAft>
                <a:spcPts val="0"/>
              </a:spcAft>
              <a:buClr>
                <a:srgbClr val="000000"/>
              </a:buClr>
              <a:buSzPts val="1080"/>
              <a:buFont typeface="Noto Sans Symbols"/>
              <a:buChar char="●"/>
            </a:pPr>
            <a:r>
              <a:rPr b="0" i="0" lang="en-IN" sz="2400" u="none" cap="none" strike="noStrike">
                <a:solidFill>
                  <a:srgbClr val="000000"/>
                </a:solidFill>
                <a:latin typeface="Times New Roman"/>
                <a:ea typeface="Times New Roman"/>
                <a:cs typeface="Times New Roman"/>
                <a:sym typeface="Times New Roman"/>
              </a:rPr>
              <a:t>Introduction</a:t>
            </a:r>
            <a:endParaRPr b="0" i="0" sz="2400" u="none" cap="none" strike="noStrike">
              <a:solidFill>
                <a:srgbClr val="000000"/>
              </a:solidFill>
              <a:latin typeface="Arial"/>
              <a:ea typeface="Arial"/>
              <a:cs typeface="Arial"/>
              <a:sym typeface="Arial"/>
            </a:endParaRPr>
          </a:p>
          <a:p>
            <a:pPr indent="-323999" lvl="0" marL="431639" marR="0" rtl="0" algn="l">
              <a:lnSpc>
                <a:spcPct val="93000"/>
              </a:lnSpc>
              <a:spcBef>
                <a:spcPts val="1412"/>
              </a:spcBef>
              <a:spcAft>
                <a:spcPts val="0"/>
              </a:spcAft>
              <a:buClr>
                <a:srgbClr val="000000"/>
              </a:buClr>
              <a:buSzPts val="1080"/>
              <a:buFont typeface="Noto Sans Symbols"/>
              <a:buChar char="●"/>
            </a:pPr>
            <a:r>
              <a:rPr b="0" i="0" lang="en-IN" sz="2400" u="none" cap="none" strike="noStrike">
                <a:solidFill>
                  <a:srgbClr val="000000"/>
                </a:solidFill>
                <a:latin typeface="Times New Roman"/>
                <a:ea typeface="Times New Roman"/>
                <a:cs typeface="Times New Roman"/>
                <a:sym typeface="Times New Roman"/>
              </a:rPr>
              <a:t>Objectives</a:t>
            </a:r>
            <a:endParaRPr b="0" i="0" sz="2400" u="none" cap="none" strike="noStrike">
              <a:solidFill>
                <a:srgbClr val="000000"/>
              </a:solidFill>
              <a:latin typeface="Arial"/>
              <a:ea typeface="Arial"/>
              <a:cs typeface="Arial"/>
              <a:sym typeface="Arial"/>
            </a:endParaRPr>
          </a:p>
          <a:p>
            <a:pPr indent="-323999" lvl="0" marL="431639" marR="0" rtl="0" algn="l">
              <a:lnSpc>
                <a:spcPct val="93000"/>
              </a:lnSpc>
              <a:spcBef>
                <a:spcPts val="1412"/>
              </a:spcBef>
              <a:spcAft>
                <a:spcPts val="0"/>
              </a:spcAft>
              <a:buClr>
                <a:srgbClr val="000000"/>
              </a:buClr>
              <a:buSzPts val="1080"/>
              <a:buFont typeface="Noto Sans Symbols"/>
              <a:buChar char="●"/>
            </a:pPr>
            <a:r>
              <a:rPr lang="en-IN" sz="2400">
                <a:latin typeface="Times New Roman"/>
                <a:ea typeface="Times New Roman"/>
                <a:cs typeface="Times New Roman"/>
                <a:sym typeface="Times New Roman"/>
              </a:rPr>
              <a:t>Literature</a:t>
            </a:r>
            <a:r>
              <a:rPr b="0" i="0" lang="en-IN" sz="2400" u="none" cap="none" strike="noStrike">
                <a:solidFill>
                  <a:srgbClr val="000000"/>
                </a:solidFill>
                <a:latin typeface="Times New Roman"/>
                <a:ea typeface="Times New Roman"/>
                <a:cs typeface="Times New Roman"/>
                <a:sym typeface="Times New Roman"/>
              </a:rPr>
              <a:t> Review</a:t>
            </a:r>
            <a:endParaRPr b="0" i="0" sz="2400" u="none" cap="none" strike="noStrike">
              <a:solidFill>
                <a:srgbClr val="000000"/>
              </a:solidFill>
              <a:latin typeface="Arial"/>
              <a:ea typeface="Arial"/>
              <a:cs typeface="Arial"/>
              <a:sym typeface="Arial"/>
            </a:endParaRPr>
          </a:p>
          <a:p>
            <a:pPr indent="-323999" lvl="0" marL="431639" marR="0" rtl="0" algn="l">
              <a:lnSpc>
                <a:spcPct val="93000"/>
              </a:lnSpc>
              <a:spcBef>
                <a:spcPts val="1412"/>
              </a:spcBef>
              <a:spcAft>
                <a:spcPts val="0"/>
              </a:spcAft>
              <a:buClr>
                <a:srgbClr val="000000"/>
              </a:buClr>
              <a:buSzPts val="1080"/>
              <a:buFont typeface="Noto Sans Symbols"/>
              <a:buChar char="●"/>
            </a:pPr>
            <a:r>
              <a:rPr b="0" i="0" lang="en-IN" sz="2400" u="none" cap="none" strike="noStrike">
                <a:solidFill>
                  <a:srgbClr val="000000"/>
                </a:solidFill>
                <a:latin typeface="Times New Roman"/>
                <a:ea typeface="Times New Roman"/>
                <a:cs typeface="Times New Roman"/>
                <a:sym typeface="Times New Roman"/>
              </a:rPr>
              <a:t>Problem Definition</a:t>
            </a:r>
            <a:endParaRPr b="0" i="0" sz="2400" u="none" cap="none" strike="noStrike">
              <a:solidFill>
                <a:srgbClr val="000000"/>
              </a:solidFill>
              <a:latin typeface="Arial"/>
              <a:ea typeface="Arial"/>
              <a:cs typeface="Arial"/>
              <a:sym typeface="Arial"/>
            </a:endParaRPr>
          </a:p>
          <a:p>
            <a:pPr indent="-323999" lvl="0" marL="431639" marR="0" rtl="0" algn="l">
              <a:lnSpc>
                <a:spcPct val="93000"/>
              </a:lnSpc>
              <a:spcBef>
                <a:spcPts val="1412"/>
              </a:spcBef>
              <a:spcAft>
                <a:spcPts val="0"/>
              </a:spcAft>
              <a:buClr>
                <a:srgbClr val="000000"/>
              </a:buClr>
              <a:buSzPts val="1080"/>
              <a:buFont typeface="Noto Sans Symbols"/>
              <a:buChar char="●"/>
            </a:pPr>
            <a:r>
              <a:rPr b="0" i="0" lang="en-IN" sz="2400" u="none" cap="none" strike="noStrike">
                <a:solidFill>
                  <a:srgbClr val="000000"/>
                </a:solidFill>
                <a:latin typeface="Times New Roman"/>
                <a:ea typeface="Times New Roman"/>
                <a:cs typeface="Times New Roman"/>
                <a:sym typeface="Times New Roman"/>
              </a:rPr>
              <a:t>Existing System Architecture/Working</a:t>
            </a:r>
            <a:endParaRPr b="0" i="0" sz="2400" u="none" cap="none" strike="noStrike">
              <a:solidFill>
                <a:srgbClr val="000000"/>
              </a:solidFill>
              <a:latin typeface="Arial"/>
              <a:ea typeface="Arial"/>
              <a:cs typeface="Arial"/>
              <a:sym typeface="Arial"/>
            </a:endParaRPr>
          </a:p>
          <a:p>
            <a:pPr indent="-323999" lvl="0" marL="431639" marR="0" rtl="0" algn="l">
              <a:lnSpc>
                <a:spcPct val="93000"/>
              </a:lnSpc>
              <a:spcBef>
                <a:spcPts val="1412"/>
              </a:spcBef>
              <a:spcAft>
                <a:spcPts val="0"/>
              </a:spcAft>
              <a:buClr>
                <a:srgbClr val="000000"/>
              </a:buClr>
              <a:buSzPts val="1080"/>
              <a:buFont typeface="Noto Sans Symbols"/>
              <a:buChar char="●"/>
            </a:pPr>
            <a:r>
              <a:rPr b="0" i="0" lang="en-IN" sz="2400" u="none" cap="none" strike="noStrike">
                <a:solidFill>
                  <a:srgbClr val="000000"/>
                </a:solidFill>
                <a:latin typeface="Times New Roman"/>
                <a:ea typeface="Times New Roman"/>
                <a:cs typeface="Times New Roman"/>
                <a:sym typeface="Times New Roman"/>
              </a:rPr>
              <a:t>Proposed System Architecture/Working</a:t>
            </a:r>
            <a:endParaRPr b="0" i="0" sz="2400" u="none" cap="none" strike="noStrike">
              <a:solidFill>
                <a:srgbClr val="000000"/>
              </a:solidFill>
              <a:latin typeface="Arial"/>
              <a:ea typeface="Arial"/>
              <a:cs typeface="Arial"/>
              <a:sym typeface="Arial"/>
            </a:endParaRPr>
          </a:p>
          <a:p>
            <a:pPr indent="-323999" lvl="0" marL="431639" marR="0" rtl="0" algn="l">
              <a:lnSpc>
                <a:spcPct val="93000"/>
              </a:lnSpc>
              <a:spcBef>
                <a:spcPts val="1412"/>
              </a:spcBef>
              <a:spcAft>
                <a:spcPts val="0"/>
              </a:spcAft>
              <a:buClr>
                <a:srgbClr val="000000"/>
              </a:buClr>
              <a:buSzPts val="1080"/>
              <a:buFont typeface="Noto Sans Symbols"/>
              <a:buChar char="●"/>
            </a:pPr>
            <a:r>
              <a:rPr b="0" i="0" lang="en-IN" sz="2400" u="none" cap="none" strike="noStrike">
                <a:solidFill>
                  <a:srgbClr val="000000"/>
                </a:solidFill>
                <a:latin typeface="Times New Roman"/>
                <a:ea typeface="Times New Roman"/>
                <a:cs typeface="Times New Roman"/>
                <a:sym typeface="Times New Roman"/>
              </a:rPr>
              <a:t>Conclusion</a:t>
            </a:r>
            <a:endParaRPr b="0" i="0" sz="2400" u="none" cap="none" strike="noStrike">
              <a:solidFill>
                <a:srgbClr val="000000"/>
              </a:solidFill>
              <a:latin typeface="Arial"/>
              <a:ea typeface="Arial"/>
              <a:cs typeface="Arial"/>
              <a:sym typeface="Arial"/>
            </a:endParaRPr>
          </a:p>
          <a:p>
            <a:pPr indent="-323999" lvl="0" marL="431639" marR="0" rtl="0" algn="l">
              <a:lnSpc>
                <a:spcPct val="93000"/>
              </a:lnSpc>
              <a:spcBef>
                <a:spcPts val="1412"/>
              </a:spcBef>
              <a:spcAft>
                <a:spcPts val="0"/>
              </a:spcAft>
              <a:buClr>
                <a:srgbClr val="000000"/>
              </a:buClr>
              <a:buSzPts val="1080"/>
              <a:buFont typeface="Noto Sans Symbols"/>
              <a:buChar char="●"/>
            </a:pPr>
            <a:r>
              <a:rPr b="0" i="0" lang="en-IN" sz="2400" u="none" cap="none" strike="noStrike">
                <a:solidFill>
                  <a:srgbClr val="000000"/>
                </a:solidFill>
                <a:latin typeface="Times New Roman"/>
                <a:ea typeface="Times New Roman"/>
                <a:cs typeface="Times New Roman"/>
                <a:sym typeface="Times New Roman"/>
              </a:rPr>
              <a:t>References</a:t>
            </a:r>
            <a:endParaRPr b="0" i="0" sz="2400" u="none" cap="none" strike="noStrike">
              <a:solidFill>
                <a:srgbClr val="000000"/>
              </a:solidFill>
              <a:latin typeface="Arial"/>
              <a:ea typeface="Arial"/>
              <a:cs typeface="Arial"/>
              <a:sym typeface="Arial"/>
            </a:endParaRPr>
          </a:p>
          <a:p>
            <a:pPr indent="-323999" lvl="0" marL="431639" marR="0" rtl="0" algn="l">
              <a:lnSpc>
                <a:spcPct val="93000"/>
              </a:lnSpc>
              <a:spcBef>
                <a:spcPts val="1412"/>
              </a:spcBef>
              <a:spcAft>
                <a:spcPts val="0"/>
              </a:spcAft>
              <a:buClr>
                <a:srgbClr val="000000"/>
              </a:buClr>
              <a:buSzPts val="1080"/>
              <a:buFont typeface="Noto Sans Symbols"/>
              <a:buChar char="●"/>
            </a:pPr>
            <a:r>
              <a:rPr b="0" i="0" lang="en-IN" sz="2400" u="none" cap="none" strike="noStrike">
                <a:solidFill>
                  <a:srgbClr val="000000"/>
                </a:solidFill>
                <a:latin typeface="Times New Roman"/>
                <a:ea typeface="Times New Roman"/>
                <a:cs typeface="Times New Roman"/>
                <a:sym typeface="Times New Roman"/>
              </a:rPr>
              <a:t>Publication</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502920" y="301320"/>
            <a:ext cx="9069600" cy="12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IN">
                <a:latin typeface="Times New Roman"/>
                <a:ea typeface="Times New Roman"/>
                <a:cs typeface="Times New Roman"/>
                <a:sym typeface="Times New Roman"/>
              </a:rPr>
              <a:t>Abstract</a:t>
            </a:r>
            <a:endParaRPr b="1">
              <a:latin typeface="Times New Roman"/>
              <a:ea typeface="Times New Roman"/>
              <a:cs typeface="Times New Roman"/>
              <a:sym typeface="Times New Roman"/>
            </a:endParaRPr>
          </a:p>
        </p:txBody>
      </p:sp>
      <p:sp>
        <p:nvSpPr>
          <p:cNvPr id="76" name="Google Shape;76;p16"/>
          <p:cNvSpPr txBox="1"/>
          <p:nvPr>
            <p:ph idx="1" type="body"/>
          </p:nvPr>
        </p:nvSpPr>
        <p:spPr>
          <a:xfrm>
            <a:off x="502920" y="1768320"/>
            <a:ext cx="9069600" cy="4988100"/>
          </a:xfrm>
          <a:prstGeom prst="rect">
            <a:avLst/>
          </a:prstGeom>
        </p:spPr>
        <p:txBody>
          <a:bodyPr anchorCtr="0" anchor="t" bIns="0" lIns="0" spcFirstLastPara="1" rIns="0" wrap="square" tIns="28075">
            <a:noAutofit/>
          </a:bodyPr>
          <a:lstStyle/>
          <a:p>
            <a:pPr indent="-317500" lvl="0" marL="457200" rtl="0" algn="l">
              <a:spcBef>
                <a:spcPts val="0"/>
              </a:spcBef>
              <a:spcAft>
                <a:spcPts val="0"/>
              </a:spcAft>
              <a:buSzPts val="1400"/>
              <a:buFont typeface="Times New Roman"/>
              <a:buChar char="●"/>
            </a:pPr>
            <a:r>
              <a:rPr lang="en-IN" sz="1400">
                <a:latin typeface="Times New Roman"/>
                <a:ea typeface="Times New Roman"/>
                <a:cs typeface="Times New Roman"/>
                <a:sym typeface="Times New Roman"/>
              </a:rPr>
              <a:t>There are many issues that we face everyday in our college. This project aims to solve as many issues faced by the college as possible.</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IN" sz="1400">
                <a:latin typeface="Times New Roman"/>
                <a:ea typeface="Times New Roman"/>
                <a:cs typeface="Times New Roman"/>
                <a:sym typeface="Times New Roman"/>
              </a:rPr>
              <a:t>Our college conducts extra curricular courses for the benefits of the students. Students are provided with certificates at the end of the course on successful completion.</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IN" sz="1400">
                <a:latin typeface="Times New Roman"/>
                <a:ea typeface="Times New Roman"/>
                <a:cs typeface="Times New Roman"/>
                <a:sym typeface="Times New Roman"/>
              </a:rPr>
              <a:t>Currently the certificates are just printed copies that do not have any proof of validation and there are chances of forgery. Our proposed system uses BlockChain system to create and validate certificates from a central system.</a:t>
            </a:r>
            <a:endParaRPr sz="1400">
              <a:latin typeface="Times New Roman"/>
              <a:ea typeface="Times New Roman"/>
              <a:cs typeface="Times New Roman"/>
              <a:sym typeface="Times New Roman"/>
            </a:endParaRPr>
          </a:p>
          <a:p>
            <a:pPr indent="0" lvl="0" marL="914400" rtl="0" algn="l">
              <a:spcBef>
                <a:spcPts val="0"/>
              </a:spcBef>
              <a:spcAft>
                <a:spcPts val="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502920" y="290445"/>
            <a:ext cx="9069600" cy="12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IN">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82" name="Google Shape;82;p17"/>
          <p:cNvSpPr txBox="1"/>
          <p:nvPr>
            <p:ph idx="1" type="body"/>
          </p:nvPr>
        </p:nvSpPr>
        <p:spPr>
          <a:xfrm>
            <a:off x="502920" y="1768320"/>
            <a:ext cx="9069600" cy="4988100"/>
          </a:xfrm>
          <a:prstGeom prst="rect">
            <a:avLst/>
          </a:prstGeom>
        </p:spPr>
        <p:txBody>
          <a:bodyPr anchorCtr="0" anchor="t" bIns="0" lIns="0" spcFirstLastPara="1" rIns="0" wrap="square" tIns="28075">
            <a:noAutofit/>
          </a:bodyPr>
          <a:lstStyle/>
          <a:p>
            <a:pPr indent="-317500" lvl="0" marL="457200" rtl="0" algn="l">
              <a:spcBef>
                <a:spcPts val="0"/>
              </a:spcBef>
              <a:spcAft>
                <a:spcPts val="0"/>
              </a:spcAft>
              <a:buSzPts val="1400"/>
              <a:buFont typeface="Times New Roman"/>
              <a:buChar char="●"/>
            </a:pPr>
            <a:r>
              <a:rPr lang="en-IN" sz="1400">
                <a:latin typeface="Times New Roman"/>
                <a:ea typeface="Times New Roman"/>
                <a:cs typeface="Times New Roman"/>
                <a:sym typeface="Times New Roman"/>
              </a:rPr>
              <a:t>In today’s world, there is a huge </a:t>
            </a:r>
            <a:r>
              <a:rPr lang="en-IN" sz="1400">
                <a:latin typeface="Times New Roman"/>
                <a:ea typeface="Times New Roman"/>
                <a:cs typeface="Times New Roman"/>
                <a:sym typeface="Times New Roman"/>
              </a:rPr>
              <a:t>competition</a:t>
            </a:r>
            <a:r>
              <a:rPr lang="en-IN" sz="1400">
                <a:latin typeface="Times New Roman"/>
                <a:ea typeface="Times New Roman"/>
                <a:cs typeface="Times New Roman"/>
                <a:sym typeface="Times New Roman"/>
              </a:rPr>
              <a:t> for jobs. The companies need skilled labor for their jobs. Certification is a great way to prove your </a:t>
            </a:r>
            <a:r>
              <a:rPr lang="en-IN" sz="1400">
                <a:latin typeface="Times New Roman"/>
                <a:ea typeface="Times New Roman"/>
                <a:cs typeface="Times New Roman"/>
                <a:sym typeface="Times New Roman"/>
              </a:rPr>
              <a:t>expertise</a:t>
            </a:r>
            <a:r>
              <a:rPr lang="en-IN" sz="1400">
                <a:latin typeface="Times New Roman"/>
                <a:ea typeface="Times New Roman"/>
                <a:cs typeface="Times New Roman"/>
                <a:sym typeface="Times New Roman"/>
              </a:rPr>
              <a:t> in any subject. Official Certificates with a proper verification system gives an added advantage to the certificate. Our system proposes to build a system for creation and authentication of these certificates.</a:t>
            </a:r>
            <a:endParaRPr sz="1400">
              <a:latin typeface="Times New Roman"/>
              <a:ea typeface="Times New Roman"/>
              <a:cs typeface="Times New Roman"/>
              <a:sym typeface="Times New Roman"/>
            </a:endParaRPr>
          </a:p>
          <a:p>
            <a:pPr indent="0" lvl="0" marL="457200" rtl="0" algn="l">
              <a:spcBef>
                <a:spcPts val="0"/>
              </a:spcBef>
              <a:spcAft>
                <a:spcPts val="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502920" y="301320"/>
            <a:ext cx="9069600" cy="12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IN">
                <a:latin typeface="Times New Roman"/>
                <a:ea typeface="Times New Roman"/>
                <a:cs typeface="Times New Roman"/>
                <a:sym typeface="Times New Roman"/>
              </a:rPr>
              <a:t>Objectives</a:t>
            </a:r>
            <a:endParaRPr b="1">
              <a:latin typeface="Times New Roman"/>
              <a:ea typeface="Times New Roman"/>
              <a:cs typeface="Times New Roman"/>
              <a:sym typeface="Times New Roman"/>
            </a:endParaRPr>
          </a:p>
        </p:txBody>
      </p:sp>
      <p:sp>
        <p:nvSpPr>
          <p:cNvPr id="88" name="Google Shape;88;p18"/>
          <p:cNvSpPr txBox="1"/>
          <p:nvPr>
            <p:ph idx="1" type="body"/>
          </p:nvPr>
        </p:nvSpPr>
        <p:spPr>
          <a:xfrm>
            <a:off x="502920" y="1768320"/>
            <a:ext cx="9069600" cy="4988100"/>
          </a:xfrm>
          <a:prstGeom prst="rect">
            <a:avLst/>
          </a:prstGeom>
        </p:spPr>
        <p:txBody>
          <a:bodyPr anchorCtr="0" anchor="t" bIns="0" lIns="0" spcFirstLastPara="1" rIns="0" wrap="square" tIns="28075">
            <a:noAutofit/>
          </a:bodyPr>
          <a:lstStyle/>
          <a:p>
            <a:pPr indent="-317500" lvl="0" marL="457200" rtl="0" algn="l">
              <a:spcBef>
                <a:spcPts val="0"/>
              </a:spcBef>
              <a:spcAft>
                <a:spcPts val="0"/>
              </a:spcAft>
              <a:buSzPts val="1400"/>
              <a:buFont typeface="Times New Roman"/>
              <a:buChar char="●"/>
            </a:pPr>
            <a:r>
              <a:rPr lang="en-IN" sz="1400">
                <a:latin typeface="Times New Roman"/>
                <a:ea typeface="Times New Roman"/>
                <a:cs typeface="Times New Roman"/>
                <a:sym typeface="Times New Roman"/>
              </a:rPr>
              <a:t>To make a secure and simplified system for Distribution and Verification of Certificates.</a:t>
            </a:r>
            <a:endParaRPr sz="1400">
              <a:latin typeface="Times New Roman"/>
              <a:ea typeface="Times New Roman"/>
              <a:cs typeface="Times New Roman"/>
              <a:sym typeface="Times New Roman"/>
            </a:endParaRPr>
          </a:p>
          <a:p>
            <a:pPr indent="0" lvl="0" marL="457200" rtl="0" algn="l">
              <a:spcBef>
                <a:spcPts val="0"/>
              </a:spcBef>
              <a:spcAft>
                <a:spcPts val="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502920" y="301320"/>
            <a:ext cx="9069600" cy="12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IN">
                <a:latin typeface="Times New Roman"/>
                <a:ea typeface="Times New Roman"/>
                <a:cs typeface="Times New Roman"/>
                <a:sym typeface="Times New Roman"/>
              </a:rPr>
              <a:t>Literature Review - 1</a:t>
            </a:r>
            <a:endParaRPr b="1">
              <a:latin typeface="Times New Roman"/>
              <a:ea typeface="Times New Roman"/>
              <a:cs typeface="Times New Roman"/>
              <a:sym typeface="Times New Roman"/>
            </a:endParaRPr>
          </a:p>
        </p:txBody>
      </p:sp>
      <p:sp>
        <p:nvSpPr>
          <p:cNvPr id="94" name="Google Shape;94;p19"/>
          <p:cNvSpPr txBox="1"/>
          <p:nvPr>
            <p:ph idx="1" type="body"/>
          </p:nvPr>
        </p:nvSpPr>
        <p:spPr>
          <a:xfrm>
            <a:off x="502920" y="1768320"/>
            <a:ext cx="9069600" cy="4988100"/>
          </a:xfrm>
          <a:prstGeom prst="rect">
            <a:avLst/>
          </a:prstGeom>
        </p:spPr>
        <p:txBody>
          <a:bodyPr anchorCtr="0" anchor="t" bIns="0" lIns="0" spcFirstLastPara="1" rIns="0" wrap="square" tIns="28075">
            <a:noAutofit/>
          </a:bodyPr>
          <a:lstStyle/>
          <a:p>
            <a:pPr indent="-317500" lvl="0" marL="457200" rtl="0" algn="l">
              <a:spcBef>
                <a:spcPts val="0"/>
              </a:spcBef>
              <a:spcAft>
                <a:spcPts val="0"/>
              </a:spcAft>
              <a:buSzPts val="1400"/>
              <a:buFont typeface="Times New Roman"/>
              <a:buChar char="●"/>
            </a:pPr>
            <a:r>
              <a:rPr lang="en-IN" sz="1400">
                <a:latin typeface="Times New Roman"/>
                <a:ea typeface="Times New Roman"/>
                <a:cs typeface="Times New Roman"/>
                <a:sym typeface="Times New Roman"/>
              </a:rPr>
              <a:t>Paper Title: </a:t>
            </a:r>
            <a:r>
              <a:rPr lang="en-IN" sz="1400">
                <a:solidFill>
                  <a:schemeClr val="dk1"/>
                </a:solidFill>
                <a:latin typeface="Times New Roman"/>
                <a:ea typeface="Times New Roman"/>
                <a:cs typeface="Times New Roman"/>
                <a:sym typeface="Times New Roman"/>
              </a:rPr>
              <a:t>Online Certificate Validation Using Blockchain</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IN" sz="1400">
                <a:latin typeface="Times New Roman"/>
                <a:ea typeface="Times New Roman"/>
                <a:cs typeface="Times New Roman"/>
                <a:sym typeface="Times New Roman"/>
              </a:rPr>
              <a:t>Authors: </a:t>
            </a:r>
            <a:r>
              <a:rPr lang="en-IN" sz="1400">
                <a:solidFill>
                  <a:schemeClr val="dk1"/>
                </a:solidFill>
                <a:latin typeface="Times New Roman"/>
                <a:ea typeface="Times New Roman"/>
                <a:cs typeface="Times New Roman"/>
                <a:sym typeface="Times New Roman"/>
              </a:rPr>
              <a:t>Shanmuga Priya R, Swetha N</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IN" sz="1400">
                <a:latin typeface="Times New Roman"/>
                <a:ea typeface="Times New Roman"/>
                <a:cs typeface="Times New Roman"/>
                <a:sym typeface="Times New Roman"/>
              </a:rPr>
              <a:t>Publication Details: </a:t>
            </a:r>
            <a:r>
              <a:rPr lang="en-IN" sz="1400">
                <a:solidFill>
                  <a:schemeClr val="dk1"/>
                </a:solidFill>
                <a:latin typeface="Times New Roman"/>
                <a:ea typeface="Times New Roman"/>
                <a:cs typeface="Times New Roman"/>
                <a:sym typeface="Times New Roman"/>
              </a:rPr>
              <a:t>Int. Jnl. Of Advanced Networking &amp; Applications (IJANA)</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IN" sz="1400">
                <a:latin typeface="Times New Roman"/>
                <a:ea typeface="Times New Roman"/>
                <a:cs typeface="Times New Roman"/>
                <a:sym typeface="Times New Roman"/>
              </a:rPr>
              <a:t>Findings: </a:t>
            </a:r>
            <a:r>
              <a:rPr lang="en-IN" sz="1400">
                <a:solidFill>
                  <a:schemeClr val="dk1"/>
                </a:solidFill>
                <a:latin typeface="Times New Roman"/>
                <a:ea typeface="Times New Roman"/>
                <a:cs typeface="Times New Roman"/>
                <a:sym typeface="Times New Roman"/>
              </a:rPr>
              <a:t>Lakhs of people getting Degrees year after year, due to the lack of effective anti-forge mechanism, events that cause the graduation certificate to be forged often get noticed. In order to solve the problem of counterfeiting certificates, the digital certificate system based on </a:t>
            </a:r>
            <a:r>
              <a:rPr lang="en-IN" sz="1400">
                <a:solidFill>
                  <a:schemeClr val="dk1"/>
                </a:solidFill>
                <a:latin typeface="Times New Roman"/>
                <a:ea typeface="Times New Roman"/>
                <a:cs typeface="Times New Roman"/>
                <a:sym typeface="Times New Roman"/>
              </a:rPr>
              <a:t>blockchain</a:t>
            </a:r>
            <a:r>
              <a:rPr lang="en-IN" sz="1400">
                <a:solidFill>
                  <a:schemeClr val="dk1"/>
                </a:solidFill>
                <a:latin typeface="Times New Roman"/>
                <a:ea typeface="Times New Roman"/>
                <a:cs typeface="Times New Roman"/>
                <a:sym typeface="Times New Roman"/>
              </a:rPr>
              <a:t> technology. All the illegal activities </a:t>
            </a:r>
            <a:r>
              <a:rPr lang="en-IN" sz="1400">
                <a:solidFill>
                  <a:schemeClr val="dk1"/>
                </a:solidFill>
                <a:latin typeface="Times New Roman"/>
                <a:ea typeface="Times New Roman"/>
                <a:cs typeface="Times New Roman"/>
                <a:sym typeface="Times New Roman"/>
              </a:rPr>
              <a:t>filed</a:t>
            </a:r>
            <a:r>
              <a:rPr lang="en-IN" sz="1400">
                <a:solidFill>
                  <a:schemeClr val="dk1"/>
                </a:solidFill>
                <a:latin typeface="Times New Roman"/>
                <a:ea typeface="Times New Roman"/>
                <a:cs typeface="Times New Roman"/>
                <a:sym typeface="Times New Roman"/>
              </a:rPr>
              <a:t> against a person and all the activities are updated in the Personal ID. Using the modification process we would monitor not only the degree cortication alone but also entire personality and behavioral activities of that person. We deploy Unique based monitoring using this system.</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IN" sz="1400">
                <a:latin typeface="Times New Roman"/>
                <a:ea typeface="Times New Roman"/>
                <a:cs typeface="Times New Roman"/>
                <a:sym typeface="Times New Roman"/>
              </a:rPr>
              <a:t>Advantages: User friendly, easily accessible, reliable, simple user interface</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IN" sz="1400">
                <a:latin typeface="Times New Roman"/>
                <a:ea typeface="Times New Roman"/>
                <a:cs typeface="Times New Roman"/>
                <a:sym typeface="Times New Roman"/>
              </a:rPr>
              <a:t>Disadvantages: QR Codes are difficult to manage, difficult to send bulk QR codes.</a:t>
            </a:r>
            <a:endParaRPr sz="1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502920" y="301320"/>
            <a:ext cx="9069600" cy="12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IN">
                <a:latin typeface="Times New Roman"/>
                <a:ea typeface="Times New Roman"/>
                <a:cs typeface="Times New Roman"/>
                <a:sym typeface="Times New Roman"/>
              </a:rPr>
              <a:t>Literature Review - 2</a:t>
            </a:r>
            <a:endParaRPr b="1">
              <a:latin typeface="Times New Roman"/>
              <a:ea typeface="Times New Roman"/>
              <a:cs typeface="Times New Roman"/>
              <a:sym typeface="Times New Roman"/>
            </a:endParaRPr>
          </a:p>
        </p:txBody>
      </p:sp>
      <p:sp>
        <p:nvSpPr>
          <p:cNvPr id="100" name="Google Shape;100;p20"/>
          <p:cNvSpPr txBox="1"/>
          <p:nvPr>
            <p:ph idx="1" type="body"/>
          </p:nvPr>
        </p:nvSpPr>
        <p:spPr>
          <a:xfrm>
            <a:off x="502920" y="1768320"/>
            <a:ext cx="9069600" cy="4988100"/>
          </a:xfrm>
          <a:prstGeom prst="rect">
            <a:avLst/>
          </a:prstGeom>
        </p:spPr>
        <p:txBody>
          <a:bodyPr anchorCtr="0" anchor="t" bIns="0" lIns="0" spcFirstLastPara="1" rIns="0" wrap="square" tIns="28075">
            <a:noAutofit/>
          </a:bodyPr>
          <a:lstStyle/>
          <a:p>
            <a:pPr indent="-317500" lvl="0" marL="457200" rtl="0" algn="l">
              <a:spcBef>
                <a:spcPts val="0"/>
              </a:spcBef>
              <a:spcAft>
                <a:spcPts val="0"/>
              </a:spcAft>
              <a:buSzPts val="1400"/>
              <a:buFont typeface="Times New Roman"/>
              <a:buChar char="●"/>
            </a:pPr>
            <a:r>
              <a:rPr lang="en-IN" sz="1400">
                <a:latin typeface="Times New Roman"/>
                <a:ea typeface="Times New Roman"/>
                <a:cs typeface="Times New Roman"/>
                <a:sym typeface="Times New Roman"/>
              </a:rPr>
              <a:t>Paper Title: </a:t>
            </a:r>
            <a:r>
              <a:rPr lang="en-IN" sz="1400">
                <a:solidFill>
                  <a:schemeClr val="dk1"/>
                </a:solidFill>
                <a:latin typeface="Times New Roman"/>
                <a:ea typeface="Times New Roman"/>
                <a:cs typeface="Times New Roman"/>
                <a:sym typeface="Times New Roman"/>
              </a:rPr>
              <a:t>Certificate Verification System using Blockchain</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IN" sz="1400">
                <a:latin typeface="Times New Roman"/>
                <a:ea typeface="Times New Roman"/>
                <a:cs typeface="Times New Roman"/>
                <a:sym typeface="Times New Roman"/>
              </a:rPr>
              <a:t>Authors: </a:t>
            </a:r>
            <a:r>
              <a:rPr lang="en-IN" sz="1400">
                <a:solidFill>
                  <a:schemeClr val="dk1"/>
                </a:solidFill>
                <a:latin typeface="Times New Roman"/>
                <a:ea typeface="Times New Roman"/>
                <a:cs typeface="Times New Roman"/>
                <a:sym typeface="Times New Roman"/>
              </a:rPr>
              <a:t>Nitin Kumavat, Swapnil Mengade, Dishant Desai, JesalVarolia</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IN" sz="1400">
                <a:latin typeface="Times New Roman"/>
                <a:ea typeface="Times New Roman"/>
                <a:cs typeface="Times New Roman"/>
                <a:sym typeface="Times New Roman"/>
              </a:rPr>
              <a:t>Publication Details: </a:t>
            </a:r>
            <a:r>
              <a:rPr lang="en-IN" sz="1400">
                <a:solidFill>
                  <a:schemeClr val="dk1"/>
                </a:solidFill>
                <a:latin typeface="Times New Roman"/>
                <a:ea typeface="Times New Roman"/>
                <a:cs typeface="Times New Roman"/>
                <a:sym typeface="Times New Roman"/>
              </a:rPr>
              <a:t>International Journal for Research in Applied Science &amp; Engineering Technology (IJRASET)</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IN" sz="1400">
                <a:latin typeface="Times New Roman"/>
                <a:ea typeface="Times New Roman"/>
                <a:cs typeface="Times New Roman"/>
                <a:sym typeface="Times New Roman"/>
              </a:rPr>
              <a:t>Findings: </a:t>
            </a:r>
            <a:r>
              <a:rPr lang="en-IN" sz="1400">
                <a:solidFill>
                  <a:schemeClr val="dk1"/>
                </a:solidFill>
                <a:latin typeface="Times New Roman"/>
                <a:ea typeface="Times New Roman"/>
                <a:cs typeface="Times New Roman"/>
                <a:sym typeface="Times New Roman"/>
              </a:rPr>
              <a:t>During the course of education the students achieve many certificates. Student produce these certificates while applying for jobs at public or private sectors, where all these certificates are needed to be verified manually. There can be incidents where students may produce the fake certificate and it is difficult to identify them. This problem of fake academic certificates has been a longstanding issue in the academic community. Because it is possible to create such certificates at low cost and the process to verify them is very complex, as they are manually needed to be verified. This problem can be solved by storing the digital certificates on the Blockchain. The Blockchain technology provides immutability and publicly verifiable transactions, these properties of Blockchain can be used to generate the digital certificate which are anti-counterfeit and easy to verify.</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IN" sz="1400">
                <a:latin typeface="Times New Roman"/>
                <a:ea typeface="Times New Roman"/>
                <a:cs typeface="Times New Roman"/>
                <a:sym typeface="Times New Roman"/>
              </a:rPr>
              <a:t>Advantages: User friendly, flexibility.</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IN" sz="1400">
                <a:latin typeface="Times New Roman"/>
                <a:ea typeface="Times New Roman"/>
                <a:cs typeface="Times New Roman"/>
                <a:sym typeface="Times New Roman"/>
              </a:rPr>
              <a:t>Disadvantages: Complexity for developing, Browser only.</a:t>
            </a:r>
            <a:endParaRPr sz="1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502920" y="301320"/>
            <a:ext cx="9069600" cy="12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IN">
                <a:latin typeface="Times New Roman"/>
                <a:ea typeface="Times New Roman"/>
                <a:cs typeface="Times New Roman"/>
                <a:sym typeface="Times New Roman"/>
              </a:rPr>
              <a:t>Problem Definition</a:t>
            </a:r>
            <a:endParaRPr b="1">
              <a:latin typeface="Times New Roman"/>
              <a:ea typeface="Times New Roman"/>
              <a:cs typeface="Times New Roman"/>
              <a:sym typeface="Times New Roman"/>
            </a:endParaRPr>
          </a:p>
        </p:txBody>
      </p:sp>
      <p:sp>
        <p:nvSpPr>
          <p:cNvPr id="106" name="Google Shape;106;p21"/>
          <p:cNvSpPr txBox="1"/>
          <p:nvPr>
            <p:ph idx="1" type="body"/>
          </p:nvPr>
        </p:nvSpPr>
        <p:spPr>
          <a:xfrm>
            <a:off x="502920" y="1768320"/>
            <a:ext cx="9069600" cy="4988100"/>
          </a:xfrm>
          <a:prstGeom prst="rect">
            <a:avLst/>
          </a:prstGeom>
        </p:spPr>
        <p:txBody>
          <a:bodyPr anchorCtr="0" anchor="t" bIns="0" lIns="0" spcFirstLastPara="1" rIns="0" wrap="square" tIns="28075">
            <a:noAutofit/>
          </a:bodyPr>
          <a:lstStyle/>
          <a:p>
            <a:pPr indent="-317500" lvl="0" marL="457200" rtl="0" algn="l">
              <a:spcBef>
                <a:spcPts val="0"/>
              </a:spcBef>
              <a:spcAft>
                <a:spcPts val="0"/>
              </a:spcAft>
              <a:buSzPts val="1400"/>
              <a:buFont typeface="Times New Roman"/>
              <a:buChar char="●"/>
            </a:pPr>
            <a:r>
              <a:rPr lang="en-IN" sz="1400">
                <a:latin typeface="Times New Roman"/>
                <a:ea typeface="Times New Roman"/>
                <a:cs typeface="Times New Roman"/>
                <a:sym typeface="Times New Roman"/>
              </a:rPr>
              <a:t>The main challenge faced by our college is that the certificates provided for Value-Added Courses are not full proof and there is no scope of verification.</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IN" sz="1400">
                <a:latin typeface="Times New Roman"/>
                <a:ea typeface="Times New Roman"/>
                <a:cs typeface="Times New Roman"/>
                <a:sym typeface="Times New Roman"/>
              </a:rPr>
              <a:t>Another problem faced by students is to search content on Moodle Course Page.</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IN" sz="1400">
                <a:latin typeface="Times New Roman"/>
                <a:ea typeface="Times New Roman"/>
                <a:cs typeface="Times New Roman"/>
                <a:sym typeface="Times New Roman"/>
              </a:rPr>
              <a:t>Contacting college faculties without any contact details is also a major problem.</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IN" sz="1400">
                <a:latin typeface="Times New Roman"/>
                <a:ea typeface="Times New Roman"/>
                <a:cs typeface="Times New Roman"/>
                <a:sym typeface="Times New Roman"/>
              </a:rPr>
              <a:t>Maintaining and </a:t>
            </a:r>
            <a:r>
              <a:rPr lang="en-IN" sz="1400">
                <a:latin typeface="Times New Roman"/>
                <a:ea typeface="Times New Roman"/>
                <a:cs typeface="Times New Roman"/>
                <a:sym typeface="Times New Roman"/>
              </a:rPr>
              <a:t>Analysing</a:t>
            </a:r>
            <a:r>
              <a:rPr lang="en-IN" sz="1400">
                <a:latin typeface="Times New Roman"/>
                <a:ea typeface="Times New Roman"/>
                <a:cs typeface="Times New Roman"/>
                <a:sym typeface="Times New Roman"/>
              </a:rPr>
              <a:t> records of Final Year Projects is also a difficult task.</a:t>
            </a:r>
            <a:endParaRPr sz="1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502920" y="301320"/>
            <a:ext cx="9069600" cy="1260300"/>
          </a:xfrm>
          <a:prstGeom prst="rect">
            <a:avLst/>
          </a:prstGeom>
        </p:spPr>
        <p:txBody>
          <a:bodyPr anchorCtr="0" anchor="ctr" bIns="0" lIns="0" spcFirstLastPara="1" rIns="0" wrap="square" tIns="0">
            <a:noAutofit/>
          </a:bodyPr>
          <a:lstStyle/>
          <a:p>
            <a:pPr indent="0" lvl="0" marL="457200" rtl="0" algn="ctr">
              <a:lnSpc>
                <a:spcPct val="93000"/>
              </a:lnSpc>
              <a:spcBef>
                <a:spcPts val="1412"/>
              </a:spcBef>
              <a:spcAft>
                <a:spcPts val="0"/>
              </a:spcAft>
              <a:buNone/>
            </a:pPr>
            <a:r>
              <a:rPr b="1" lang="en-IN">
                <a:solidFill>
                  <a:schemeClr val="dk1"/>
                </a:solidFill>
                <a:latin typeface="Times New Roman"/>
                <a:ea typeface="Times New Roman"/>
                <a:cs typeface="Times New Roman"/>
                <a:sym typeface="Times New Roman"/>
              </a:rPr>
              <a:t>Existing System Architecture/Working</a:t>
            </a:r>
            <a:endParaRPr b="1"/>
          </a:p>
        </p:txBody>
      </p:sp>
      <p:sp>
        <p:nvSpPr>
          <p:cNvPr id="112" name="Google Shape;112;p22"/>
          <p:cNvSpPr txBox="1"/>
          <p:nvPr>
            <p:ph idx="1" type="body"/>
          </p:nvPr>
        </p:nvSpPr>
        <p:spPr>
          <a:xfrm>
            <a:off x="502920" y="1768320"/>
            <a:ext cx="9069600" cy="4988100"/>
          </a:xfrm>
          <a:prstGeom prst="rect">
            <a:avLst/>
          </a:prstGeom>
        </p:spPr>
        <p:txBody>
          <a:bodyPr anchorCtr="0" anchor="t" bIns="0" lIns="0" spcFirstLastPara="1" rIns="0" wrap="square" tIns="28075">
            <a:noAutofit/>
          </a:bodyPr>
          <a:lstStyle/>
          <a:p>
            <a:pPr indent="-317500" lvl="0" marL="457200" rtl="0" algn="l">
              <a:spcBef>
                <a:spcPts val="0"/>
              </a:spcBef>
              <a:spcAft>
                <a:spcPts val="0"/>
              </a:spcAft>
              <a:buSzPts val="1400"/>
              <a:buFont typeface="Times New Roman"/>
              <a:buChar char="●"/>
            </a:pPr>
            <a:r>
              <a:rPr lang="en-IN" sz="1400">
                <a:latin typeface="Times New Roman"/>
                <a:ea typeface="Times New Roman"/>
                <a:cs typeface="Times New Roman"/>
                <a:sym typeface="Times New Roman"/>
              </a:rPr>
              <a:t>Currently the certificates for Value-Added Courses are given in hard copy and the only way to verify them is by contacting the college on their official mail.</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IN" sz="1400">
                <a:latin typeface="Times New Roman"/>
                <a:ea typeface="Times New Roman"/>
                <a:cs typeface="Times New Roman"/>
                <a:sym typeface="Times New Roman"/>
              </a:rPr>
              <a:t>There is no system to crawl the Moodle content and </a:t>
            </a:r>
            <a:r>
              <a:rPr lang="en-IN" sz="1400">
                <a:latin typeface="Times New Roman"/>
                <a:ea typeface="Times New Roman"/>
                <a:cs typeface="Times New Roman"/>
                <a:sym typeface="Times New Roman"/>
              </a:rPr>
              <a:t>students</a:t>
            </a:r>
            <a:r>
              <a:rPr lang="en-IN" sz="1400">
                <a:latin typeface="Times New Roman"/>
                <a:ea typeface="Times New Roman"/>
                <a:cs typeface="Times New Roman"/>
                <a:sym typeface="Times New Roman"/>
              </a:rPr>
              <a:t> have go through a lot of redirects to find the correct page.</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IN" sz="1400">
                <a:latin typeface="Times New Roman"/>
                <a:ea typeface="Times New Roman"/>
                <a:cs typeface="Times New Roman"/>
                <a:sym typeface="Times New Roman"/>
              </a:rPr>
              <a:t>Students have to find contact details by contacting their HOD’s in order to contact faculties of other department or have to ask a lot of people to get in touch of Faculties or Council.</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IN" sz="1400">
                <a:latin typeface="Times New Roman"/>
                <a:ea typeface="Times New Roman"/>
                <a:cs typeface="Times New Roman"/>
                <a:sym typeface="Times New Roman"/>
              </a:rPr>
              <a:t>Hand-written records are maintained for managing Project Log Books of Final year projects.</a:t>
            </a:r>
            <a:endParaRPr sz="1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