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Nunito" charset="0"/>
      <p:regular r:id="rId15"/>
      <p:bold r:id="rId16"/>
      <p:italic r:id="rId17"/>
      <p:boldItalic r:id="rId18"/>
    </p:embeddedFon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40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6985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850" marR="0" lvl="1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50" marR="0" lvl="2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9850" marR="0" lvl="3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9850" marR="0" lvl="4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9850" marR="0" lvl="5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9850" marR="0" lvl="6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9850" marR="0" lvl="7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850" marR="0" lvl="8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8" y="4055652"/>
            <a:ext cx="2795412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indent="0" algn="ctr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indent="0" algn="ctr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indent="0" algn="ctr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indent="0" algn="ctr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indent="0" algn="ctr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indent="0" algn="ctr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indent="0" algn="ctr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indent="0" algn="ctr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Shape 111"/>
          <p:cNvGrpSpPr/>
          <p:nvPr/>
        </p:nvGrpSpPr>
        <p:grpSpPr>
          <a:xfrm>
            <a:off x="5959221" y="4119576"/>
            <a:ext cx="2520950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8" y="2"/>
            <a:ext cx="2795412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sz="8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indent="0" algn="ctr">
              <a:spcBef>
                <a:spcPts val="0"/>
              </a:spcBef>
              <a:buClr>
                <a:schemeClr val="dk2"/>
              </a:buClr>
              <a:buSzPct val="100000"/>
              <a:buFont typeface="Nunito"/>
              <a:buNone/>
              <a:defRPr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indent="0" algn="ctr">
              <a:spcBef>
                <a:spcPts val="0"/>
              </a:spcBef>
              <a:buClr>
                <a:schemeClr val="dk2"/>
              </a:buClr>
              <a:buSzPct val="100000"/>
              <a:buFont typeface="Nunito"/>
              <a:buNone/>
              <a:defRPr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indent="0" algn="ctr">
              <a:spcBef>
                <a:spcPts val="0"/>
              </a:spcBef>
              <a:buClr>
                <a:schemeClr val="dk2"/>
              </a:buClr>
              <a:buSzPct val="100000"/>
              <a:buFont typeface="Nunito"/>
              <a:buNone/>
              <a:defRPr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indent="0" algn="ctr">
              <a:spcBef>
                <a:spcPts val="0"/>
              </a:spcBef>
              <a:buClr>
                <a:schemeClr val="dk2"/>
              </a:buClr>
              <a:buSzPct val="100000"/>
              <a:buFont typeface="Nunito"/>
              <a:buNone/>
              <a:defRPr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indent="0" algn="ctr">
              <a:spcBef>
                <a:spcPts val="0"/>
              </a:spcBef>
              <a:buClr>
                <a:schemeClr val="dk2"/>
              </a:buClr>
              <a:buSzPct val="100000"/>
              <a:buFont typeface="Nunito"/>
              <a:buNone/>
              <a:defRPr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indent="0" algn="ctr">
              <a:spcBef>
                <a:spcPts val="0"/>
              </a:spcBef>
              <a:buClr>
                <a:schemeClr val="dk2"/>
              </a:buClr>
              <a:buSzPct val="100000"/>
              <a:buFont typeface="Nunito"/>
              <a:buNone/>
              <a:defRPr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indent="0" algn="ctr">
              <a:spcBef>
                <a:spcPts val="0"/>
              </a:spcBef>
              <a:buClr>
                <a:schemeClr val="dk2"/>
              </a:buClr>
              <a:buSzPct val="100000"/>
              <a:buFont typeface="Nunito"/>
              <a:buNone/>
              <a:defRPr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indent="0" algn="ctr">
              <a:spcBef>
                <a:spcPts val="0"/>
              </a:spcBef>
              <a:buClr>
                <a:schemeClr val="dk2"/>
              </a:buClr>
              <a:buSzPct val="100000"/>
              <a:buFont typeface="Nunito"/>
              <a:buNone/>
              <a:defRPr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255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985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985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985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85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85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985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985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25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985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985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985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85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85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985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985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solidFill>
          <a:schemeClr val="accen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985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985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985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85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85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985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985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dk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25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985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985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985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85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85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985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985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bg>
      <p:bgPr>
        <a:solidFill>
          <a:schemeClr val="accent3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25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985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985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985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85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85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985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985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Shape 6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69" name="Shape 69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Shape 7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Shape 73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74" name="Shape 7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5886353" y="1243"/>
            <a:ext cx="3257453" cy="1261514"/>
            <a:chOff x="6917201" y="0"/>
            <a:chExt cx="2227777" cy="863400"/>
          </a:xfrm>
        </p:grpSpPr>
        <p:sp>
          <p:nvSpPr>
            <p:cNvPr id="78" name="Shape 7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sz="3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indent="0" algn="ctr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indent="0" algn="ctr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indent="0" algn="ctr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indent="0" algn="ctr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indent="0" algn="ctr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indent="0" algn="ctr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indent="0" algn="ctr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indent="0" algn="ctr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Shape 85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199148" y="2"/>
            <a:ext cx="2795412" cy="1083308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sz="3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indent="0" algn="ctr">
              <a:spcBef>
                <a:spcPts val="0"/>
              </a:spcBef>
              <a:buClr>
                <a:schemeClr val="dk2"/>
              </a:buClr>
              <a:buSzPct val="100000"/>
              <a:buFont typeface="Nunito"/>
              <a:buNone/>
              <a:defRPr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indent="0" algn="ctr">
              <a:spcBef>
                <a:spcPts val="0"/>
              </a:spcBef>
              <a:buClr>
                <a:schemeClr val="dk2"/>
              </a:buClr>
              <a:buSzPct val="100000"/>
              <a:buFont typeface="Nunito"/>
              <a:buNone/>
              <a:defRPr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indent="0" algn="ctr">
              <a:spcBef>
                <a:spcPts val="0"/>
              </a:spcBef>
              <a:buClr>
                <a:schemeClr val="dk2"/>
              </a:buClr>
              <a:buSzPct val="100000"/>
              <a:buFont typeface="Nunito"/>
              <a:buNone/>
              <a:defRPr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indent="0" algn="ctr">
              <a:spcBef>
                <a:spcPts val="0"/>
              </a:spcBef>
              <a:buClr>
                <a:schemeClr val="dk2"/>
              </a:buClr>
              <a:buSzPct val="100000"/>
              <a:buFont typeface="Nunito"/>
              <a:buNone/>
              <a:defRPr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indent="0" algn="ctr">
              <a:spcBef>
                <a:spcPts val="0"/>
              </a:spcBef>
              <a:buClr>
                <a:schemeClr val="dk2"/>
              </a:buClr>
              <a:buSzPct val="100000"/>
              <a:buFont typeface="Nunito"/>
              <a:buNone/>
              <a:defRPr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indent="0" algn="ctr">
              <a:spcBef>
                <a:spcPts val="0"/>
              </a:spcBef>
              <a:buClr>
                <a:schemeClr val="dk2"/>
              </a:buClr>
              <a:buSzPct val="100000"/>
              <a:buFont typeface="Nunito"/>
              <a:buNone/>
              <a:defRPr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indent="0" algn="ctr">
              <a:spcBef>
                <a:spcPts val="0"/>
              </a:spcBef>
              <a:buClr>
                <a:schemeClr val="dk2"/>
              </a:buClr>
              <a:buSzPct val="100000"/>
              <a:buFont typeface="Nunito"/>
              <a:buNone/>
              <a:defRPr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indent="0" algn="ctr">
              <a:spcBef>
                <a:spcPts val="0"/>
              </a:spcBef>
              <a:buClr>
                <a:schemeClr val="dk2"/>
              </a:buClr>
              <a:buSzPct val="100000"/>
              <a:buFont typeface="Nunito"/>
              <a:buNone/>
              <a:defRPr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25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985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985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985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85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85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985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985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25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985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985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985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85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85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985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985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dk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25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985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985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985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85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85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985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985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pPr marL="0" marR="0" lvl="0" indent="-63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100000"/>
                <a:buFont typeface="Nunito"/>
                <a:buNone/>
              </a:p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241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</a:pPr>
            <a:r>
              <a:rPr lang="en"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Sentiment Analysis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0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A.K.A Opinion mining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2500625" y="533325"/>
            <a:ext cx="1469700" cy="17184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2500"/>
              <a:buFont typeface="Arial"/>
              <a:buNone/>
            </a:pPr>
            <a:r>
              <a:rPr lang="en" sz="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Features.txt</a:t>
            </a: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   Adj  Adv   Adj+Adv</a:t>
            </a: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1.23   0     0        0</a:t>
            </a: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0.45   0.3  -0.3  0.12</a:t>
            </a: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-----   ---   -----     -----</a:t>
            </a: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-----   ---   -----     -----</a:t>
            </a: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-----   ---   -----     -----</a:t>
            </a: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441350" y="2961200"/>
            <a:ext cx="1469700" cy="17184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25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Features.txt</a:t>
            </a: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   Adj  Adv   Adj+Adv</a:t>
            </a: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1.23   0     0        0</a:t>
            </a: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0.45   0.3  -0.3  0.12</a:t>
            </a: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-----   ---   -----     -----</a:t>
            </a: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-----   ---   -----     -----</a:t>
            </a: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-----   ---   -----     -----</a:t>
            </a: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392325" y="773325"/>
            <a:ext cx="1469700" cy="135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Review.txt	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awesome and make my phone look so stylish Great quality!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</a:t>
            </a:r>
          </a:p>
          <a:p>
            <a:pPr marL="0" marR="0" lvl="0" indent="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43700" y="3077600"/>
            <a:ext cx="1406400" cy="148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Summary.txt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"LOVE LOVE LOVE"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1862025" y="1285875"/>
            <a:ext cx="638700" cy="33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1749975" y="3601250"/>
            <a:ext cx="690900" cy="33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Shape 243" descr="brai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8100" y="1444550"/>
            <a:ext cx="2303186" cy="258999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44" name="Shape 244"/>
          <p:cNvSpPr txBox="1"/>
          <p:nvPr/>
        </p:nvSpPr>
        <p:spPr>
          <a:xfrm>
            <a:off x="4418100" y="3880225"/>
            <a:ext cx="2318700" cy="17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 txBox="1"/>
          <p:nvPr/>
        </p:nvSpPr>
        <p:spPr>
          <a:xfrm flipH="1">
            <a:off x="4433267" y="1493397"/>
            <a:ext cx="2008800" cy="24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SVM Classifier</a:t>
            </a:r>
          </a:p>
        </p:txBody>
      </p:sp>
      <p:sp>
        <p:nvSpPr>
          <p:cNvPr id="246" name="Shape 246"/>
          <p:cNvSpPr/>
          <p:nvPr/>
        </p:nvSpPr>
        <p:spPr>
          <a:xfrm rot="5400000">
            <a:off x="4770100" y="207400"/>
            <a:ext cx="414900" cy="18963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4895"/>
            </a:avLst>
          </a:prstGeom>
          <a:solidFill>
            <a:schemeClr val="lt2"/>
          </a:solidFill>
          <a:ln w="9525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1600575" y="154075"/>
            <a:ext cx="1919400" cy="69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7147" y="1621233"/>
            <a:ext cx="633375" cy="47190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6017148" y="1446927"/>
            <a:ext cx="690900" cy="17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</a:p>
        </p:txBody>
      </p:sp>
      <p:sp>
        <p:nvSpPr>
          <p:cNvPr id="250" name="Shape 250"/>
          <p:cNvSpPr/>
          <p:nvPr/>
        </p:nvSpPr>
        <p:spPr>
          <a:xfrm rot="5400000">
            <a:off x="5949150" y="840200"/>
            <a:ext cx="876900" cy="33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5925688" y="235825"/>
            <a:ext cx="1919400" cy="69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</a:p>
        </p:txBody>
      </p:sp>
      <p:sp>
        <p:nvSpPr>
          <p:cNvPr id="252" name="Shape 252"/>
          <p:cNvSpPr/>
          <p:nvPr/>
        </p:nvSpPr>
        <p:spPr>
          <a:xfrm rot="5400000" flipH="1">
            <a:off x="4705697" y="3426313"/>
            <a:ext cx="379891" cy="179941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4895"/>
            </a:avLst>
          </a:prstGeom>
          <a:solidFill>
            <a:schemeClr val="lt2"/>
          </a:solidFill>
          <a:ln w="9525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6736800" y="2584825"/>
            <a:ext cx="1203600" cy="3318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Predict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7940425" y="1007375"/>
            <a:ext cx="948000" cy="2998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+ve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+ve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-ve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+ve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-ve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-ve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6300192" y="4515966"/>
            <a:ext cx="244827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</a:p>
        </p:txBody>
      </p:sp>
      <p:sp>
        <p:nvSpPr>
          <p:cNvPr id="256" name="Shape 256"/>
          <p:cNvSpPr/>
          <p:nvPr/>
        </p:nvSpPr>
        <p:spPr>
          <a:xfrm>
            <a:off x="3491880" y="2571750"/>
            <a:ext cx="804892" cy="1877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2843808" y="2571750"/>
            <a:ext cx="611065" cy="2539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6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05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Labels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830700" y="1730400"/>
            <a:ext cx="5541900" cy="270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2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&gt;  Parameterization of SVM</a:t>
            </a:r>
          </a:p>
          <a:p>
            <a:pPr marL="0" marR="0" lvl="0" indent="-127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&gt;   Train SVM classifier with processed labeled data</a:t>
            </a:r>
          </a:p>
          <a:p>
            <a:pPr marL="0" marR="0" lvl="0" indent="-127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&gt;  Predicting the sentiment of each review</a:t>
            </a:r>
          </a:p>
          <a:p>
            <a:pPr marL="0" marR="0" lvl="0" indent="-127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&gt;  Measure Accuracy parameters like recall,precision etc..</a:t>
            </a:r>
          </a:p>
          <a:p>
            <a:pPr marL="0" marR="0" lvl="0" indent="-127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&gt;  Will try to achieve better performance with folding methods</a:t>
            </a:r>
          </a:p>
          <a:p>
            <a:pPr marL="0" marR="0" lvl="0" indent="-88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819150" y="656375"/>
            <a:ext cx="5100000" cy="121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Future Work</a:t>
            </a:r>
          </a:p>
        </p:txBody>
      </p:sp>
      <p:sp>
        <p:nvSpPr>
          <p:cNvPr id="264" name="Shape 264"/>
          <p:cNvSpPr/>
          <p:nvPr/>
        </p:nvSpPr>
        <p:spPr>
          <a:xfrm>
            <a:off x="6228184" y="4515966"/>
            <a:ext cx="244827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43608" y="127560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</a:pPr>
            <a:r>
              <a:rPr lang="en" sz="3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Thank You</a:t>
            </a:r>
          </a:p>
        </p:txBody>
      </p:sp>
      <p:sp>
        <p:nvSpPr>
          <p:cNvPr id="270" name="Shape 270"/>
          <p:cNvSpPr/>
          <p:nvPr/>
        </p:nvSpPr>
        <p:spPr>
          <a:xfrm>
            <a:off x="6084168" y="4011910"/>
            <a:ext cx="2520280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B.Prasad,N130888</a:t>
            </a:r>
          </a:p>
        </p:txBody>
      </p:sp>
      <p:sp>
        <p:nvSpPr>
          <p:cNvPr id="271" name="Shape 271"/>
          <p:cNvSpPr/>
          <p:nvPr/>
        </p:nvSpPr>
        <p:spPr>
          <a:xfrm>
            <a:off x="6084168" y="4227934"/>
            <a:ext cx="2520280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.Vinod ,N130791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 idx="4294967295"/>
          </p:nvPr>
        </p:nvSpPr>
        <p:spPr>
          <a:xfrm>
            <a:off x="537000" y="38015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Phases of Project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14450" y="1191975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2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" sz="13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1. Data Gathering </a:t>
            </a:r>
          </a:p>
          <a:p>
            <a:pPr marL="0" marR="0" lvl="0" indent="-825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" sz="13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2. Splitting Data</a:t>
            </a:r>
          </a:p>
          <a:p>
            <a:pPr marL="0" marR="0" lvl="0" indent="-825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" sz="13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3. Data Extraction</a:t>
            </a:r>
          </a:p>
          <a:p>
            <a:pPr marL="0" marR="0" lvl="0" indent="-825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" sz="13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4. Tagging Data</a:t>
            </a:r>
          </a:p>
          <a:p>
            <a:pPr marL="0" marR="0" lvl="0" indent="-825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" sz="13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5. Token Scoring</a:t>
            </a:r>
          </a:p>
          <a:p>
            <a:pPr marL="0" marR="0" lvl="0" indent="-825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" sz="13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6. Feature Extraction</a:t>
            </a:r>
          </a:p>
          <a:p>
            <a:pPr marL="0" marR="0" lvl="0" indent="-825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" sz="13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7. Training Classifier</a:t>
            </a:r>
          </a:p>
          <a:p>
            <a:pPr marL="0" marR="0" lvl="0" indent="-825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" sz="13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8. Sentiment Prediction</a:t>
            </a:r>
          </a:p>
        </p:txBody>
      </p:sp>
      <p:sp>
        <p:nvSpPr>
          <p:cNvPr id="136" name="Shape 136"/>
          <p:cNvSpPr/>
          <p:nvPr/>
        </p:nvSpPr>
        <p:spPr>
          <a:xfrm>
            <a:off x="6228184" y="4515966"/>
            <a:ext cx="244827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323700" y="2110350"/>
            <a:ext cx="1728900" cy="101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Data.json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25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text: "These are awesome and make my phone look so stylish Great quality!"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25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overall: 5.0,summary: "LOVE LOVE LOVE"”</a:t>
            </a:r>
          </a:p>
        </p:txBody>
      </p:sp>
      <p:sp>
        <p:nvSpPr>
          <p:cNvPr id="142" name="Shape 142"/>
          <p:cNvSpPr/>
          <p:nvPr/>
        </p:nvSpPr>
        <p:spPr>
          <a:xfrm>
            <a:off x="1670725" y="1232775"/>
            <a:ext cx="1384200" cy="477300"/>
          </a:xfrm>
          <a:prstGeom prst="snip1Rect">
            <a:avLst>
              <a:gd name="adj" fmla="val 50000"/>
            </a:avLst>
          </a:prstGeom>
          <a:solidFill>
            <a:srgbClr val="B7B7B7"/>
          </a:solidFill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0000"/>
              <a:buFont typeface="Arial"/>
              <a:buNone/>
            </a:pPr>
            <a:r>
              <a:rPr lang="en"/>
              <a:t>     </a:t>
            </a:r>
            <a:r>
              <a:rPr lang="en" sz="1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0000"/>
              <a:buFont typeface="Arial"/>
              <a:buNone/>
            </a:pPr>
            <a:endParaRPr sz="1000">
              <a:solidFill>
                <a:schemeClr val="accent5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861650" y="3866300"/>
            <a:ext cx="1384200" cy="477300"/>
          </a:xfrm>
          <a:prstGeom prst="snip1Rect">
            <a:avLst>
              <a:gd name="adj" fmla="val 50000"/>
            </a:avLst>
          </a:prstGeom>
          <a:solidFill>
            <a:srgbClr val="B7B7B7"/>
          </a:solidFill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000">
                <a:solidFill>
                  <a:schemeClr val="accent5"/>
                </a:solidFill>
              </a:rPr>
              <a:t>Testing Data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0000"/>
              <a:buFont typeface="Arial"/>
              <a:buNone/>
            </a:pPr>
            <a:endParaRPr sz="1000">
              <a:solidFill>
                <a:schemeClr val="accent5"/>
              </a:solidFill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3408563" y="584800"/>
            <a:ext cx="1180800" cy="28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5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Rating.txt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5000"/>
              <a:buFont typeface="Arial"/>
              <a:buNone/>
            </a:pPr>
            <a:r>
              <a:rPr lang="en" sz="800"/>
              <a:t>5.0</a:t>
            </a:r>
          </a:p>
        </p:txBody>
      </p:sp>
      <p:sp>
        <p:nvSpPr>
          <p:cNvPr id="145" name="Shape 145"/>
          <p:cNvSpPr/>
          <p:nvPr/>
        </p:nvSpPr>
        <p:spPr>
          <a:xfrm>
            <a:off x="3566513" y="3116625"/>
            <a:ext cx="1103400" cy="28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5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Rating.txt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5000"/>
              <a:buFont typeface="Arial"/>
              <a:buNone/>
            </a:pPr>
            <a:r>
              <a:rPr lang="en" sz="800"/>
              <a:t>2.0</a:t>
            </a:r>
          </a:p>
        </p:txBody>
      </p:sp>
      <p:sp>
        <p:nvSpPr>
          <p:cNvPr id="146" name="Shape 146"/>
          <p:cNvSpPr/>
          <p:nvPr/>
        </p:nvSpPr>
        <p:spPr>
          <a:xfrm>
            <a:off x="3584912" y="3648175"/>
            <a:ext cx="1180800" cy="59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Review.tx</a:t>
            </a:r>
            <a:r>
              <a:rPr lang="en" sz="1000">
                <a:solidFill>
                  <a:schemeClr val="accent1"/>
                </a:solidFill>
              </a:rPr>
              <a:t>t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/>
              <a:buNone/>
            </a:pPr>
            <a:r>
              <a:rPr lang="en" sz="600"/>
              <a:t>This Product is so Waste that i ever buy earlier</a:t>
            </a:r>
          </a:p>
          <a:p>
            <a:pPr marL="0" marR="0" lvl="0" indent="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3584913" y="4489875"/>
            <a:ext cx="1180800" cy="28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Summary.tx</a:t>
            </a:r>
            <a:r>
              <a:rPr lang="en" sz="900">
                <a:solidFill>
                  <a:schemeClr val="accent1"/>
                </a:solidFill>
              </a:rPr>
              <a:t>t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3408563" y="1104150"/>
            <a:ext cx="1237800" cy="59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Review.tx</a:t>
            </a:r>
            <a:r>
              <a:rPr lang="en" sz="1000">
                <a:solidFill>
                  <a:schemeClr val="accent1"/>
                </a:solidFill>
              </a:rPr>
              <a:t>t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/>
              <a:buNone/>
            </a:pPr>
            <a:r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awesome and make my phone look so stylish Great quality!</a:t>
            </a:r>
          </a:p>
          <a:p>
            <a:pPr marL="0" marR="0" lvl="0" indent="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3408563" y="1852000"/>
            <a:ext cx="1237800" cy="47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Summary.tx</a:t>
            </a:r>
            <a:r>
              <a:rPr lang="en" sz="900">
                <a:solidFill>
                  <a:schemeClr val="accent1"/>
                </a:solidFill>
              </a:rPr>
              <a:t>t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5555"/>
              <a:buFont typeface="Arial"/>
              <a:buNone/>
            </a:pPr>
            <a:r>
              <a:rPr lang="en" sz="900"/>
              <a:t>Love Love Love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4921413" y="584800"/>
            <a:ext cx="1180800" cy="28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5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900">
                <a:solidFill>
                  <a:schemeClr val="accent1"/>
                </a:solidFill>
              </a:rPr>
              <a:t>Labels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5000"/>
              <a:buFont typeface="Arial"/>
              <a:buNone/>
            </a:pPr>
            <a:r>
              <a:rPr lang="en" sz="800"/>
              <a:t>+ve,-ve,+ve….</a:t>
            </a:r>
          </a:p>
        </p:txBody>
      </p:sp>
      <p:sp>
        <p:nvSpPr>
          <p:cNvPr id="151" name="Shape 151"/>
          <p:cNvSpPr/>
          <p:nvPr/>
        </p:nvSpPr>
        <p:spPr>
          <a:xfrm>
            <a:off x="4921413" y="1104150"/>
            <a:ext cx="1437900" cy="5940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Features.txt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50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5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   Adj  Adv   Adj+Adv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5000"/>
              <a:buFont typeface="Arial"/>
              <a:buNone/>
            </a:pPr>
            <a:r>
              <a:rPr lang="en" sz="800"/>
              <a:t>0     0.22  0.77    0.23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5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5049963" y="4331675"/>
            <a:ext cx="1497600" cy="4773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Features.txt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5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   Adj  Adv   Adj+Adv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5000"/>
              <a:buFont typeface="Arial"/>
              <a:buNone/>
            </a:pPr>
            <a:r>
              <a:rPr lang="en" sz="800"/>
              <a:t>0     0.22  0.77    0.23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5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049963" y="3552725"/>
            <a:ext cx="1437900" cy="5940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Features.txt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50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5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   Adj  Adv   Adj+Adv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5000"/>
              <a:buFont typeface="Arial"/>
              <a:buNone/>
            </a:pPr>
            <a:r>
              <a:rPr lang="en" sz="800"/>
              <a:t>0     0.22  0.77    0.23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5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4891563" y="1851988"/>
            <a:ext cx="1497600" cy="4773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Features.txt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5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   Adj  Adv   Adj+Adv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5000"/>
              <a:buFont typeface="Arial"/>
              <a:buNone/>
            </a:pPr>
            <a:r>
              <a:rPr lang="en" sz="800"/>
              <a:t>0     0.22  0.77    0.23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5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5049963" y="3056775"/>
            <a:ext cx="1180800" cy="28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5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900">
                <a:solidFill>
                  <a:schemeClr val="accent1"/>
                </a:solidFill>
              </a:rPr>
              <a:t>Labels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5000"/>
              <a:buFont typeface="Arial"/>
              <a:buNone/>
            </a:pPr>
            <a:r>
              <a:rPr lang="en" sz="800"/>
              <a:t>+ve,-ve,+ve….</a:t>
            </a:r>
          </a:p>
        </p:txBody>
      </p:sp>
      <p:pic>
        <p:nvPicPr>
          <p:cNvPr id="156" name="Shape 156" descr="index.jp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275" y="2115350"/>
            <a:ext cx="1103400" cy="8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111651" y="3059937"/>
            <a:ext cx="960648" cy="5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 rot="5400000">
            <a:off x="6943200" y="1398938"/>
            <a:ext cx="535500" cy="8973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83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 rot="5400000">
            <a:off x="6718975" y="695663"/>
            <a:ext cx="728100" cy="897300"/>
          </a:xfrm>
          <a:prstGeom prst="bentArrow">
            <a:avLst>
              <a:gd name="adj1" fmla="val 16391"/>
              <a:gd name="adj2" fmla="val 17797"/>
              <a:gd name="adj3" fmla="val 25000"/>
              <a:gd name="adj4" fmla="val 5389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 rot="5400000" flipH="1">
            <a:off x="7062525" y="3742238"/>
            <a:ext cx="535500" cy="897300"/>
          </a:xfrm>
          <a:prstGeom prst="bentArrow">
            <a:avLst>
              <a:gd name="adj1" fmla="val 12058"/>
              <a:gd name="adj2" fmla="val 25000"/>
              <a:gd name="adj3" fmla="val 25000"/>
              <a:gd name="adj4" fmla="val 4583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7872775" y="3772038"/>
            <a:ext cx="774900" cy="28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50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900">
                <a:solidFill>
                  <a:schemeClr val="accent1"/>
                </a:solidFill>
              </a:rPr>
              <a:t>Labels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5000"/>
              <a:buFont typeface="Arial"/>
              <a:buNone/>
            </a:pPr>
            <a:r>
              <a:rPr lang="en" sz="800"/>
              <a:t>+ve,-ve,+ve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3211725" y="568875"/>
            <a:ext cx="2394000" cy="138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Data.json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text: "These are awesome and make my phone look so stylish Great quality!"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overall: 5.0,summary: "LOVE LOVE LOVE"”</a:t>
            </a:r>
          </a:p>
          <a:p>
            <a:pPr marL="0" marR="0" lvl="0" indent="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---------------------------</a:t>
            </a:r>
          </a:p>
          <a:p>
            <a:pPr marL="0" marR="0" lvl="0" indent="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--------------------------</a:t>
            </a:r>
          </a:p>
          <a:p>
            <a:pPr marL="0" marR="0" lvl="0" indent="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-------------------------</a:t>
            </a:r>
          </a:p>
        </p:txBody>
      </p:sp>
      <p:cxnSp>
        <p:nvCxnSpPr>
          <p:cNvPr id="167" name="Shape 167"/>
          <p:cNvCxnSpPr/>
          <p:nvPr/>
        </p:nvCxnSpPr>
        <p:spPr>
          <a:xfrm rot="-5400000" flipH="1">
            <a:off x="4237500" y="2054025"/>
            <a:ext cx="1881600" cy="1684500"/>
          </a:xfrm>
          <a:prstGeom prst="bentConnector3">
            <a:avLst>
              <a:gd name="adj1" fmla="val 501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Shape 168"/>
          <p:cNvCxnSpPr/>
          <p:nvPr/>
        </p:nvCxnSpPr>
        <p:spPr>
          <a:xfrm rot="5400000">
            <a:off x="2611800" y="2112836"/>
            <a:ext cx="1765500" cy="1683000"/>
          </a:xfrm>
          <a:prstGeom prst="bentConnector3">
            <a:avLst>
              <a:gd name="adj1" fmla="val 469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Shape 169"/>
          <p:cNvSpPr/>
          <p:nvPr/>
        </p:nvSpPr>
        <p:spPr>
          <a:xfrm>
            <a:off x="1860650" y="3291831"/>
            <a:ext cx="2026500" cy="1512168"/>
          </a:xfrm>
          <a:prstGeom prst="snip1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</a:p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text</a:t>
            </a: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"These make using the home button easy. My daughter and I both like them. Well worth the price."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overal": 3.0,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summary: "Cute"</a:t>
            </a:r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</a:t>
            </a:r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5212975" y="3270975"/>
            <a:ext cx="2026500" cy="1533023"/>
          </a:xfrm>
          <a:prstGeom prst="snip1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Testing Data</a:t>
            </a:r>
          </a:p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Review text: </a:t>
            </a: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worked for the first week then it only charge my phone to 20%. it is a waste of money."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overal": 1.0,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summary: "Not a Good Idea"</a:t>
            </a:r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</a:t>
            </a:r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</a:t>
            </a:r>
          </a:p>
          <a:p>
            <a:pPr marL="4572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title" idx="4294967295"/>
          </p:nvPr>
        </p:nvSpPr>
        <p:spPr>
          <a:xfrm>
            <a:off x="580725" y="237025"/>
            <a:ext cx="4764300" cy="92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</a:pPr>
            <a:r>
              <a:rPr lang="en" sz="2800" b="0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Splitting Data</a:t>
            </a:r>
          </a:p>
        </p:txBody>
      </p:sp>
      <p:sp>
        <p:nvSpPr>
          <p:cNvPr id="172" name="Shape 172"/>
          <p:cNvSpPr/>
          <p:nvPr/>
        </p:nvSpPr>
        <p:spPr>
          <a:xfrm>
            <a:off x="6876256" y="4587974"/>
            <a:ext cx="244827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89950" y="125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</a:pPr>
            <a:r>
              <a:rPr lang="en" sz="3000" b="0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Preprocessing</a:t>
            </a:r>
          </a:p>
        </p:txBody>
      </p:sp>
      <p:sp>
        <p:nvSpPr>
          <p:cNvPr id="178" name="Shape 178"/>
          <p:cNvSpPr/>
          <p:nvPr/>
        </p:nvSpPr>
        <p:spPr>
          <a:xfrm>
            <a:off x="560963" y="3152450"/>
            <a:ext cx="1765800" cy="151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Rating.txt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5.0</a:t>
            </a:r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4.0</a:t>
            </a:r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3.0</a:t>
            </a:r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---</a:t>
            </a:r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---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3529188" y="3081350"/>
            <a:ext cx="1765800" cy="15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Review.txt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awesome and make my phone look so stylish Great quality!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</a:t>
            </a:r>
          </a:p>
          <a:p>
            <a:pPr marL="0" marR="0" lvl="0" indent="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588224" y="3147814"/>
            <a:ext cx="1765800" cy="151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Summary.txt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"LOVE LOVE LOVE"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4281738" y="2197000"/>
            <a:ext cx="260700" cy="875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 rot="7404011">
            <a:off x="5944921" y="1762830"/>
            <a:ext cx="279572" cy="1707180"/>
          </a:xfrm>
          <a:prstGeom prst="upArrow">
            <a:avLst>
              <a:gd name="adj1" fmla="val 50000"/>
              <a:gd name="adj2" fmla="val 557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 rot="2949486">
            <a:off x="2407545" y="1874844"/>
            <a:ext cx="286709" cy="150181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3060013" y="801750"/>
            <a:ext cx="2394000" cy="138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0" marR="0" lvl="0" indent="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Input.json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text: "These are awesome and make my phone look so stylish Great quality!"</a:t>
            </a:r>
          </a:p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overall: 5.0,summary: "LOVE LOVE LOVE"”</a:t>
            </a:r>
          </a:p>
          <a:p>
            <a:pPr marL="0" marR="0" lvl="0" indent="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---------------------------</a:t>
            </a:r>
          </a:p>
          <a:p>
            <a:pPr marL="0" marR="0" lvl="0" indent="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--------------------------</a:t>
            </a:r>
          </a:p>
          <a:p>
            <a:pPr marL="0" marR="0" lvl="0" indent="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-------------------------</a:t>
            </a:r>
          </a:p>
          <a:p>
            <a:pPr marL="0" marR="0" lvl="0" indent="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4518325" y="2387700"/>
            <a:ext cx="1186200" cy="273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6665"/>
              <a:buFont typeface="Arial"/>
              <a:buNone/>
            </a:pPr>
            <a:r>
              <a:rPr lang="en" sz="1200" b="0" i="0" u="none" strike="noStrike" cap="non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Json parsing</a:t>
            </a:r>
          </a:p>
        </p:txBody>
      </p:sp>
      <p:sp>
        <p:nvSpPr>
          <p:cNvPr id="186" name="Shape 186"/>
          <p:cNvSpPr/>
          <p:nvPr/>
        </p:nvSpPr>
        <p:spPr>
          <a:xfrm>
            <a:off x="2864125" y="2387700"/>
            <a:ext cx="1452300" cy="273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6665"/>
              <a:buFont typeface="Arial"/>
              <a:buNone/>
            </a:pPr>
            <a:r>
              <a:rPr lang="en" sz="1200" b="0" i="0" u="none" strike="noStrike" cap="non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Simple json.jar</a:t>
            </a:r>
          </a:p>
        </p:txBody>
      </p:sp>
      <p:sp>
        <p:nvSpPr>
          <p:cNvPr id="187" name="Shape 187"/>
          <p:cNvSpPr/>
          <p:nvPr/>
        </p:nvSpPr>
        <p:spPr>
          <a:xfrm>
            <a:off x="6516216" y="4659982"/>
            <a:ext cx="244827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2411760" y="2787774"/>
            <a:ext cx="1656184" cy="14401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" sz="13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endParaRPr sz="13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title" idx="4294967295"/>
          </p:nvPr>
        </p:nvSpPr>
        <p:spPr>
          <a:xfrm>
            <a:off x="545175" y="4201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Tagging</a:t>
            </a:r>
          </a:p>
        </p:txBody>
      </p:sp>
      <p:sp>
        <p:nvSpPr>
          <p:cNvPr id="194" name="Shape 194"/>
          <p:cNvSpPr/>
          <p:nvPr/>
        </p:nvSpPr>
        <p:spPr>
          <a:xfrm>
            <a:off x="611560" y="1635646"/>
            <a:ext cx="1860900" cy="2012100"/>
          </a:xfrm>
          <a:prstGeom prst="snip1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 toTag.txt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Love Love Love.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Awesome.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Worth.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Buy.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6162725" y="1682675"/>
            <a:ext cx="1860900" cy="20121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Tagged Data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Love Love  Love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Noun Noun	Noun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Awesome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</a:t>
            </a:r>
          </a:p>
          <a:p>
            <a:pPr marL="0" marR="0" lvl="0" indent="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4067944" y="2283718"/>
            <a:ext cx="1125600" cy="954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Stanford core NLP</a:t>
            </a:r>
          </a:p>
        </p:txBody>
      </p:sp>
      <p:sp>
        <p:nvSpPr>
          <p:cNvPr id="197" name="Shape 197"/>
          <p:cNvSpPr/>
          <p:nvPr/>
        </p:nvSpPr>
        <p:spPr>
          <a:xfrm>
            <a:off x="6372200" y="4587974"/>
            <a:ext cx="244827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</a:p>
        </p:txBody>
      </p:sp>
      <p:sp>
        <p:nvSpPr>
          <p:cNvPr id="198" name="Shape 198"/>
          <p:cNvSpPr/>
          <p:nvPr/>
        </p:nvSpPr>
        <p:spPr>
          <a:xfrm>
            <a:off x="5148064" y="2643758"/>
            <a:ext cx="1008112" cy="312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95536" y="339502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Token Scoring</a:t>
            </a:r>
          </a:p>
        </p:txBody>
      </p:sp>
      <p:sp>
        <p:nvSpPr>
          <p:cNvPr id="204" name="Shape 204"/>
          <p:cNvSpPr/>
          <p:nvPr/>
        </p:nvSpPr>
        <p:spPr>
          <a:xfrm>
            <a:off x="2452088" y="2619150"/>
            <a:ext cx="3653400" cy="3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45175" y="1647350"/>
            <a:ext cx="1860900" cy="2508576"/>
          </a:xfrm>
          <a:prstGeom prst="snip1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Tagged Data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Love Love  Love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Noun Noun	Noun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Awesome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Bad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6151500" y="1533150"/>
            <a:ext cx="2085900" cy="25482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Scored_Data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Love  Love Love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Noun Noun	Noun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0.371 0.37  0.371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Awesome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Bad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-0.786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3923928" y="915566"/>
            <a:ext cx="1152128" cy="119395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SentiWordNet Corpus</a:t>
            </a:r>
          </a:p>
        </p:txBody>
      </p:sp>
      <p:cxnSp>
        <p:nvCxnSpPr>
          <p:cNvPr id="208" name="Shape 208"/>
          <p:cNvCxnSpPr>
            <a:stCxn id="207" idx="3"/>
          </p:cNvCxnSpPr>
          <p:nvPr/>
        </p:nvCxnSpPr>
        <p:spPr>
          <a:xfrm flipH="1">
            <a:off x="4496392" y="2109525"/>
            <a:ext cx="3600" cy="5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09" name="Shape 209"/>
          <p:cNvSpPr txBox="1"/>
          <p:nvPr/>
        </p:nvSpPr>
        <p:spPr>
          <a:xfrm>
            <a:off x="3614850" y="2619150"/>
            <a:ext cx="1914300" cy="87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SentiWordScore.java</a:t>
            </a:r>
          </a:p>
        </p:txBody>
      </p:sp>
      <p:sp>
        <p:nvSpPr>
          <p:cNvPr id="210" name="Shape 210"/>
          <p:cNvSpPr/>
          <p:nvPr/>
        </p:nvSpPr>
        <p:spPr>
          <a:xfrm>
            <a:off x="6228184" y="4515966"/>
            <a:ext cx="244827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 idx="4294967295"/>
          </p:nvPr>
        </p:nvSpPr>
        <p:spPr>
          <a:xfrm>
            <a:off x="545175" y="4308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</a:pPr>
            <a:r>
              <a:rPr lang="en"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Feature Extraction</a:t>
            </a:r>
          </a:p>
        </p:txBody>
      </p:sp>
      <p:sp>
        <p:nvSpPr>
          <p:cNvPr id="216" name="Shape 216"/>
          <p:cNvSpPr/>
          <p:nvPr/>
        </p:nvSpPr>
        <p:spPr>
          <a:xfrm>
            <a:off x="2498100" y="2536200"/>
            <a:ext cx="3653400" cy="36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393825" y="1185150"/>
            <a:ext cx="2065500" cy="2808900"/>
          </a:xfrm>
          <a:prstGeom prst="snip1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Scored_Data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Love Love Love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Noun Noun Noun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0.371 0.371 0.371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Bad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Adj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-0.786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---------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----------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6151500" y="1185150"/>
            <a:ext cx="2295600" cy="28089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Features.txt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   Adj  Adv   Adj+Adv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1.23   0     0        0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0.45   0.3  -0.3  0.12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-----   ---   -----     -----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-----   ---   -----     -----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-----   ---   -----     -----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3626525" y="2536200"/>
            <a:ext cx="1914300" cy="87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Exctract_Features</a:t>
            </a:r>
          </a:p>
        </p:txBody>
      </p:sp>
      <p:sp>
        <p:nvSpPr>
          <p:cNvPr id="220" name="Shape 220"/>
          <p:cNvSpPr/>
          <p:nvPr/>
        </p:nvSpPr>
        <p:spPr>
          <a:xfrm>
            <a:off x="6228184" y="4568229"/>
            <a:ext cx="244827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 descr="SV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3600" y="1152800"/>
            <a:ext cx="4762500" cy="346769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 rot="-1866873">
            <a:off x="2209262" y="1255050"/>
            <a:ext cx="1681275" cy="796494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+ve Class</a:t>
            </a:r>
          </a:p>
        </p:txBody>
      </p:sp>
      <p:sp>
        <p:nvSpPr>
          <p:cNvPr id="227" name="Shape 227"/>
          <p:cNvSpPr txBox="1"/>
          <p:nvPr/>
        </p:nvSpPr>
        <p:spPr>
          <a:xfrm rot="1162932">
            <a:off x="5348260" y="1952601"/>
            <a:ext cx="1681391" cy="79633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-ve Class</a:t>
            </a:r>
          </a:p>
        </p:txBody>
      </p:sp>
      <p:sp>
        <p:nvSpPr>
          <p:cNvPr id="228" name="Shape 228"/>
          <p:cNvSpPr txBox="1"/>
          <p:nvPr/>
        </p:nvSpPr>
        <p:spPr>
          <a:xfrm rot="-3713089">
            <a:off x="3506195" y="1881472"/>
            <a:ext cx="1681289" cy="79643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42000" y="3144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Support Vector Machine(SVM)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794975" y="4349450"/>
            <a:ext cx="1692300" cy="28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Feature1</a:t>
            </a:r>
          </a:p>
        </p:txBody>
      </p:sp>
      <p:sp>
        <p:nvSpPr>
          <p:cNvPr id="231" name="Shape 231"/>
          <p:cNvSpPr txBox="1"/>
          <p:nvPr/>
        </p:nvSpPr>
        <p:spPr>
          <a:xfrm rot="-5401828">
            <a:off x="910863" y="2427003"/>
            <a:ext cx="1692300" cy="28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Feature2</a:t>
            </a:r>
          </a:p>
        </p:txBody>
      </p:sp>
      <p:sp>
        <p:nvSpPr>
          <p:cNvPr id="232" name="Shape 232"/>
          <p:cNvSpPr/>
          <p:nvPr/>
        </p:nvSpPr>
        <p:spPr>
          <a:xfrm>
            <a:off x="6228184" y="4515966"/>
            <a:ext cx="244827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657</Words>
  <Application>Microsoft Office PowerPoint</Application>
  <PresentationFormat>On-screen Show (16:9)</PresentationFormat>
  <Paragraphs>303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Nunito</vt:lpstr>
      <vt:lpstr>Calibri</vt:lpstr>
      <vt:lpstr>Shift</vt:lpstr>
      <vt:lpstr>Sentiment Analysis</vt:lpstr>
      <vt:lpstr>Phases of Project</vt:lpstr>
      <vt:lpstr>Slide 3</vt:lpstr>
      <vt:lpstr>Splitting Data</vt:lpstr>
      <vt:lpstr>Data Preprocessing</vt:lpstr>
      <vt:lpstr>Tagging</vt:lpstr>
      <vt:lpstr>Token Scoring</vt:lpstr>
      <vt:lpstr>Feature Extraction</vt:lpstr>
      <vt:lpstr>Support Vector Machine(SVM)</vt:lpstr>
      <vt:lpstr>Slide 10</vt:lpstr>
      <vt:lpstr>Future Work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cp:lastModifiedBy>HP</cp:lastModifiedBy>
  <cp:revision>1</cp:revision>
  <dcterms:modified xsi:type="dcterms:W3CDTF">2017-11-18T09:38:45Z</dcterms:modified>
</cp:coreProperties>
</file>