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24" autoAdjust="0"/>
    <p:restoredTop sz="94660"/>
  </p:normalViewPr>
  <p:slideViewPr>
    <p:cSldViewPr>
      <p:cViewPr varScale="1">
        <p:scale>
          <a:sx n="69" d="100"/>
          <a:sy n="69" d="100"/>
        </p:scale>
        <p:origin x="-142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4FB061B7-938F-4225-8A33-31E81C331086}"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ransition spd="med">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B061B7-938F-4225-8A33-31E81C331086}"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ransition spd="med">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FB061B7-938F-4225-8A33-31E81C331086}"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B061B7-938F-4225-8A33-31E81C331086}" type="slidenum">
              <a:rPr lang="en-US" smtClean="0"/>
              <a:pPr/>
              <a:t>‹#›</a:t>
            </a:fld>
            <a:endParaRPr lang="en-US" dirty="0"/>
          </a:p>
        </p:txBody>
      </p:sp>
    </p:spTree>
  </p:cSld>
  <p:clrMapOvr>
    <a:masterClrMapping/>
  </p:clrMapOvr>
  <p:transition spd="med">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E3CC38B-F2AC-4CCB-8997-86C3DB774500}" type="datetimeFigureOut">
              <a:rPr lang="en-US" smtClean="0"/>
              <a:pPr/>
              <a:t>5/30/2014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B061B7-938F-4225-8A33-31E81C331086}"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med">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E3CC38B-F2AC-4CCB-8997-86C3DB774500}" type="datetimeFigureOut">
              <a:rPr lang="en-US" smtClean="0"/>
              <a:pPr/>
              <a:t>5/30/2014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B061B7-938F-4225-8A33-31E81C331086}"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heel spokes="8"/>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6.xml"/><Relationship Id="rId5" Type="http://schemas.openxmlformats.org/officeDocument/2006/relationships/hyperlink" Target="http://www.openglprojects.in/" TargetMode="External"/><Relationship Id="rId4" Type="http://schemas.openxmlformats.org/officeDocument/2006/relationships/hyperlink" Target="http://basic4gl.wikispace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0"/>
            <a:ext cx="7772400" cy="1470025"/>
          </a:xfrm>
        </p:spPr>
        <p:txBody>
          <a:bodyPr>
            <a:normAutofit/>
          </a:bodyPr>
          <a:lstStyle/>
          <a:p>
            <a:pPr algn="ctr"/>
            <a:r>
              <a:rPr lang="en-US" sz="4000" b="1" dirty="0" smtClean="0">
                <a:latin typeface="Times New Roman" pitchFamily="18" charset="0"/>
                <a:cs typeface="Times New Roman" pitchFamily="18" charset="0"/>
              </a:rPr>
              <a:t>CLOCK using OpenGL</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1676400"/>
            <a:ext cx="6096000" cy="4800600"/>
          </a:xfrm>
        </p:spPr>
        <p:txBody>
          <a:bodyPr>
            <a:normAutofit/>
          </a:bodyPr>
          <a:lstStyle/>
          <a:p>
            <a:pPr algn="ctr"/>
            <a:endParaRPr lang="en-US" sz="1800" dirty="0" smtClean="0">
              <a:latin typeface="Arial" pitchFamily="34" charset="0"/>
              <a:cs typeface="Arial" pitchFamily="34" charset="0"/>
            </a:endParaRPr>
          </a:p>
          <a:p>
            <a:pPr algn="ctr"/>
            <a:r>
              <a:rPr lang="en-US" sz="1800" dirty="0" smtClean="0">
                <a:latin typeface="Arial" pitchFamily="34" charset="0"/>
                <a:cs typeface="Arial" pitchFamily="34" charset="0"/>
              </a:rPr>
              <a:t>Presented by</a:t>
            </a:r>
          </a:p>
          <a:p>
            <a:pPr algn="ctr"/>
            <a:r>
              <a:rPr lang="en-US" sz="1800" b="1" dirty="0" smtClean="0">
                <a:latin typeface="Arial" pitchFamily="34" charset="0"/>
                <a:cs typeface="Arial" pitchFamily="34" charset="0"/>
              </a:rPr>
              <a:t>DHRUVA  M (1AY10CS017)</a:t>
            </a:r>
          </a:p>
          <a:p>
            <a:pPr algn="ctr"/>
            <a:endParaRPr lang="en-US" sz="1800" dirty="0">
              <a:latin typeface="Arial" pitchFamily="34" charset="0"/>
              <a:cs typeface="Arial" pitchFamily="34" charset="0"/>
            </a:endParaRPr>
          </a:p>
          <a:p>
            <a:pPr algn="ctr"/>
            <a:r>
              <a:rPr lang="en-US" sz="1800" dirty="0" smtClean="0">
                <a:latin typeface="Arial" pitchFamily="34" charset="0"/>
                <a:cs typeface="Arial" pitchFamily="34" charset="0"/>
              </a:rPr>
              <a:t>Under the guidance of</a:t>
            </a:r>
          </a:p>
          <a:p>
            <a:pPr algn="ctr"/>
            <a:r>
              <a:rPr lang="en-US" sz="1800" b="1" dirty="0" smtClean="0">
                <a:latin typeface="Arial" pitchFamily="34" charset="0"/>
                <a:cs typeface="Arial" pitchFamily="34" charset="0"/>
              </a:rPr>
              <a:t>Prof. NARASIMHA MURTHY M S, </a:t>
            </a:r>
            <a:r>
              <a:rPr lang="en-US" sz="1800" b="1" dirty="0">
                <a:latin typeface="Arial" pitchFamily="34" charset="0"/>
                <a:cs typeface="Arial" pitchFamily="34" charset="0"/>
              </a:rPr>
              <a:t>Prof. VANI K </a:t>
            </a:r>
            <a:r>
              <a:rPr lang="en-US" sz="1800" b="1" dirty="0" smtClean="0">
                <a:latin typeface="Arial" pitchFamily="34" charset="0"/>
                <a:cs typeface="Arial" pitchFamily="34" charset="0"/>
              </a:rPr>
              <a:t>S,</a:t>
            </a:r>
            <a:r>
              <a:rPr lang="en-US" sz="1800" b="1" dirty="0">
                <a:latin typeface="Arial" pitchFamily="34" charset="0"/>
                <a:cs typeface="Arial" pitchFamily="34" charset="0"/>
              </a:rPr>
              <a:t> </a:t>
            </a:r>
          </a:p>
          <a:p>
            <a:pPr algn="ctr"/>
            <a:r>
              <a:rPr lang="en-US" sz="1800" b="1" dirty="0" smtClean="0">
                <a:latin typeface="Arial" pitchFamily="34" charset="0"/>
                <a:cs typeface="Arial" pitchFamily="34" charset="0"/>
              </a:rPr>
              <a:t>Prof. SUREKHA K B, </a:t>
            </a:r>
            <a:r>
              <a:rPr lang="en-US" sz="1800" b="1" dirty="0">
                <a:latin typeface="Arial" pitchFamily="34" charset="0"/>
                <a:cs typeface="Arial" pitchFamily="34" charset="0"/>
              </a:rPr>
              <a:t>Prof. SRINIVASULU </a:t>
            </a:r>
            <a:r>
              <a:rPr lang="en-US" sz="1800" b="1" dirty="0" smtClean="0">
                <a:latin typeface="Arial" pitchFamily="34" charset="0"/>
                <a:cs typeface="Arial" pitchFamily="34" charset="0"/>
              </a:rPr>
              <a:t>M</a:t>
            </a:r>
          </a:p>
          <a:p>
            <a:pPr algn="ctr"/>
            <a:r>
              <a:rPr lang="en-US" sz="1800" dirty="0" smtClean="0">
                <a:latin typeface="Arial" pitchFamily="34" charset="0"/>
                <a:cs typeface="Arial" pitchFamily="34" charset="0"/>
              </a:rPr>
              <a:t>(Assistant Professors)</a:t>
            </a:r>
          </a:p>
          <a:p>
            <a:pPr algn="ctr"/>
            <a:endParaRPr lang="en-US" sz="1800" dirty="0" smtClean="0">
              <a:latin typeface="Arial" pitchFamily="34" charset="0"/>
              <a:cs typeface="Arial" pitchFamily="34" charset="0"/>
            </a:endParaRPr>
          </a:p>
          <a:p>
            <a:pPr algn="ctr"/>
            <a:r>
              <a:rPr lang="en-US" sz="1800" b="1" dirty="0" smtClean="0">
                <a:latin typeface="Arial" pitchFamily="34" charset="0"/>
                <a:cs typeface="Arial" pitchFamily="34" charset="0"/>
              </a:rPr>
              <a:t>DEPARTMENT OF COMPUTER SCIENCE &amp; ENGINEERING </a:t>
            </a:r>
          </a:p>
          <a:p>
            <a:pPr algn="ctr"/>
            <a:r>
              <a:rPr lang="en-US" sz="1800" b="1" dirty="0" smtClean="0">
                <a:latin typeface="Arial" pitchFamily="34" charset="0"/>
                <a:cs typeface="Arial" pitchFamily="34" charset="0"/>
              </a:rPr>
              <a:t>ACHARYA INSTITUTE OF TECHNOLOGY</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5" name="Picture 4" descr="d3.bmp"/>
          <p:cNvPicPr>
            <a:picLocks noChangeAspect="1"/>
          </p:cNvPicPr>
          <p:nvPr/>
        </p:nvPicPr>
        <p:blipFill>
          <a:blip r:embed="rId2" cstate="print"/>
          <a:stretch>
            <a:fillRect/>
          </a:stretch>
        </p:blipFill>
        <p:spPr>
          <a:xfrm>
            <a:off x="5715000" y="2286000"/>
            <a:ext cx="3429000" cy="2971800"/>
          </a:xfrm>
          <a:prstGeom prst="rect">
            <a:avLst/>
          </a:prstGeom>
        </p:spPr>
      </p:pic>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1.bmp"/>
          <p:cNvPicPr>
            <a:picLocks noChangeAspect="1"/>
          </p:cNvPicPr>
          <p:nvPr/>
        </p:nvPicPr>
        <p:blipFill>
          <a:blip r:embed="rId2" cstate="print"/>
          <a:stretch>
            <a:fillRect/>
          </a:stretch>
        </p:blipFill>
        <p:spPr>
          <a:xfrm>
            <a:off x="381000" y="3733800"/>
            <a:ext cx="4267200" cy="3124200"/>
          </a:xfrm>
          <a:prstGeom prst="rect">
            <a:avLst/>
          </a:prstGeom>
        </p:spPr>
      </p:pic>
      <p:sp>
        <p:nvSpPr>
          <p:cNvPr id="3" name="TextBox 2"/>
          <p:cNvSpPr txBox="1"/>
          <p:nvPr/>
        </p:nvSpPr>
        <p:spPr>
          <a:xfrm>
            <a:off x="4876800" y="3733800"/>
            <a:ext cx="3962400" cy="1200329"/>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is the initial view of the clock when the graphics window is opened. It shows the clock in Ortho view.</a:t>
            </a:r>
            <a:endParaRPr lang="en-US" dirty="0">
              <a:solidFill>
                <a:schemeClr val="tx2"/>
              </a:solidFill>
              <a:latin typeface="Arial" pitchFamily="34" charset="0"/>
              <a:cs typeface="Arial" pitchFamily="34" charset="0"/>
            </a:endParaRPr>
          </a:p>
        </p:txBody>
      </p:sp>
      <p:pic>
        <p:nvPicPr>
          <p:cNvPr id="4" name="Picture 3" descr="d2.bmp"/>
          <p:cNvPicPr>
            <a:picLocks noChangeAspect="1"/>
          </p:cNvPicPr>
          <p:nvPr/>
        </p:nvPicPr>
        <p:blipFill>
          <a:blip r:embed="rId3"/>
          <a:stretch>
            <a:fillRect/>
          </a:stretch>
        </p:blipFill>
        <p:spPr>
          <a:xfrm>
            <a:off x="381000" y="228600"/>
            <a:ext cx="4267200" cy="3200400"/>
          </a:xfrm>
          <a:prstGeom prst="rect">
            <a:avLst/>
          </a:prstGeom>
        </p:spPr>
      </p:pic>
      <p:sp>
        <p:nvSpPr>
          <p:cNvPr id="5" name="TextBox 4"/>
          <p:cNvSpPr txBox="1"/>
          <p:nvPr/>
        </p:nvSpPr>
        <p:spPr>
          <a:xfrm>
            <a:off x="4876800" y="228600"/>
            <a:ext cx="4038600" cy="1754326"/>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window displays the clock with four different menu options on right click of the mouse regarding description, toggling between two views, light state, and an option to quit the window.</a:t>
            </a:r>
            <a:endParaRPr lang="en-US" dirty="0">
              <a:solidFill>
                <a:schemeClr val="tx2"/>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4.bmp"/>
          <p:cNvPicPr>
            <a:picLocks noChangeAspect="1"/>
          </p:cNvPicPr>
          <p:nvPr/>
        </p:nvPicPr>
        <p:blipFill>
          <a:blip r:embed="rId2"/>
          <a:stretch>
            <a:fillRect/>
          </a:stretch>
        </p:blipFill>
        <p:spPr>
          <a:xfrm>
            <a:off x="380999" y="228600"/>
            <a:ext cx="4267201" cy="3048000"/>
          </a:xfrm>
          <a:prstGeom prst="rect">
            <a:avLst/>
          </a:prstGeom>
        </p:spPr>
      </p:pic>
      <p:pic>
        <p:nvPicPr>
          <p:cNvPr id="3" name="Picture 2" descr="d6.bmp"/>
          <p:cNvPicPr>
            <a:picLocks noChangeAspect="1"/>
          </p:cNvPicPr>
          <p:nvPr/>
        </p:nvPicPr>
        <p:blipFill>
          <a:blip r:embed="rId3"/>
          <a:stretch>
            <a:fillRect/>
          </a:stretch>
        </p:blipFill>
        <p:spPr>
          <a:xfrm>
            <a:off x="381000" y="3505200"/>
            <a:ext cx="4267200" cy="3352800"/>
          </a:xfrm>
          <a:prstGeom prst="rect">
            <a:avLst/>
          </a:prstGeom>
        </p:spPr>
      </p:pic>
      <p:sp>
        <p:nvSpPr>
          <p:cNvPr id="4" name="TextBox 3"/>
          <p:cNvSpPr txBox="1"/>
          <p:nvPr/>
        </p:nvSpPr>
        <p:spPr>
          <a:xfrm>
            <a:off x="4953000" y="228600"/>
            <a:ext cx="3352800" cy="646331"/>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window displays the clock in perspective view.</a:t>
            </a:r>
            <a:endParaRPr lang="en-US" dirty="0">
              <a:solidFill>
                <a:schemeClr val="tx2"/>
              </a:solidFill>
              <a:latin typeface="Arial" pitchFamily="34" charset="0"/>
              <a:cs typeface="Arial" pitchFamily="34" charset="0"/>
            </a:endParaRPr>
          </a:p>
        </p:txBody>
      </p:sp>
      <p:sp>
        <p:nvSpPr>
          <p:cNvPr id="5" name="TextBox 4"/>
          <p:cNvSpPr txBox="1"/>
          <p:nvPr/>
        </p:nvSpPr>
        <p:spPr>
          <a:xfrm>
            <a:off x="4953000" y="3505200"/>
            <a:ext cx="3352800" cy="646331"/>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window displays the clock with the background light ON.</a:t>
            </a:r>
            <a:endParaRPr lang="en-US" dirty="0">
              <a:solidFill>
                <a:schemeClr val="tx2"/>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5.bmp"/>
          <p:cNvPicPr>
            <a:picLocks noChangeAspect="1"/>
          </p:cNvPicPr>
          <p:nvPr/>
        </p:nvPicPr>
        <p:blipFill>
          <a:blip r:embed="rId2"/>
          <a:stretch>
            <a:fillRect/>
          </a:stretch>
        </p:blipFill>
        <p:spPr>
          <a:xfrm>
            <a:off x="381000" y="228600"/>
            <a:ext cx="4343400" cy="3276600"/>
          </a:xfrm>
          <a:prstGeom prst="rect">
            <a:avLst/>
          </a:prstGeom>
        </p:spPr>
      </p:pic>
      <p:pic>
        <p:nvPicPr>
          <p:cNvPr id="3" name="Picture 2" descr="d3.bmp"/>
          <p:cNvPicPr>
            <a:picLocks noChangeAspect="1"/>
          </p:cNvPicPr>
          <p:nvPr/>
        </p:nvPicPr>
        <p:blipFill>
          <a:blip r:embed="rId3"/>
          <a:stretch>
            <a:fillRect/>
          </a:stretch>
        </p:blipFill>
        <p:spPr>
          <a:xfrm>
            <a:off x="381000" y="3714750"/>
            <a:ext cx="4343400" cy="3143250"/>
          </a:xfrm>
          <a:prstGeom prst="rect">
            <a:avLst/>
          </a:prstGeom>
        </p:spPr>
      </p:pic>
      <p:sp>
        <p:nvSpPr>
          <p:cNvPr id="5" name="TextBox 4"/>
          <p:cNvSpPr txBox="1"/>
          <p:nvPr/>
        </p:nvSpPr>
        <p:spPr>
          <a:xfrm>
            <a:off x="5105400" y="228600"/>
            <a:ext cx="3581400" cy="646331"/>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window displays the clock with the background light OFF. </a:t>
            </a:r>
            <a:endParaRPr lang="en-US" dirty="0">
              <a:solidFill>
                <a:schemeClr val="tx2"/>
              </a:solidFill>
              <a:latin typeface="Arial" pitchFamily="34" charset="0"/>
              <a:cs typeface="Arial" pitchFamily="34" charset="0"/>
            </a:endParaRPr>
          </a:p>
        </p:txBody>
      </p:sp>
      <p:sp>
        <p:nvSpPr>
          <p:cNvPr id="6" name="TextBox 5"/>
          <p:cNvSpPr txBox="1"/>
          <p:nvPr/>
        </p:nvSpPr>
        <p:spPr>
          <a:xfrm>
            <a:off x="5181600" y="3733800"/>
            <a:ext cx="3581400" cy="646331"/>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window displays the clock with a short description about it.</a:t>
            </a:r>
            <a:endParaRPr lang="en-US" dirty="0">
              <a:solidFill>
                <a:schemeClr val="tx2"/>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pPr algn="ctr"/>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TextBox 2"/>
          <p:cNvSpPr txBox="1"/>
          <p:nvPr/>
        </p:nvSpPr>
        <p:spPr>
          <a:xfrm>
            <a:off x="1219200" y="1143000"/>
            <a:ext cx="7696200" cy="3416320"/>
          </a:xfrm>
          <a:prstGeom prst="rect">
            <a:avLst/>
          </a:prstGeom>
          <a:noFill/>
        </p:spPr>
        <p:txBody>
          <a:bodyPr wrap="square" rtlCol="0">
            <a:spAutoFit/>
          </a:bodyPr>
          <a:lstStyle/>
          <a:p>
            <a:pPr algn="just">
              <a:buFont typeface="Wingdings" pitchFamily="2" charset="2"/>
              <a:buChar char="Ø"/>
            </a:pPr>
            <a:r>
              <a:rPr lang="en-US" dirty="0" smtClean="0">
                <a:solidFill>
                  <a:schemeClr val="tx2"/>
                </a:solidFill>
                <a:latin typeface="Arial" pitchFamily="34" charset="0"/>
                <a:cs typeface="Arial" pitchFamily="34" charset="0"/>
              </a:rPr>
              <a:t>This mini project on CLOCK using OpenGL is a reliable graphics package that provides the user with the basic working of an analog as well as a digital clock. </a:t>
            </a:r>
          </a:p>
          <a:p>
            <a:pPr algn="just">
              <a:buFont typeface="Wingdings" pitchFamily="2" charset="2"/>
              <a:buChar char="Ø"/>
            </a:pPr>
            <a:endParaRPr lang="en-US" dirty="0" smtClean="0">
              <a:solidFill>
                <a:schemeClr val="tx2"/>
              </a:solidFill>
              <a:latin typeface="Arial" pitchFamily="34" charset="0"/>
              <a:cs typeface="Arial" pitchFamily="34" charset="0"/>
            </a:endParaRPr>
          </a:p>
          <a:p>
            <a:pPr algn="just">
              <a:buFont typeface="Wingdings" pitchFamily="2" charset="2"/>
              <a:buChar char="Ø"/>
            </a:pPr>
            <a:r>
              <a:rPr lang="en-US" dirty="0" smtClean="0">
                <a:solidFill>
                  <a:schemeClr val="tx2"/>
                </a:solidFill>
                <a:latin typeface="Arial" pitchFamily="34" charset="0"/>
                <a:cs typeface="Arial" pitchFamily="34" charset="0"/>
              </a:rPr>
              <a:t>It provides the user with certain other operations like toggling between two different kinds of views, adjusting the brightness by turning the lights on or off, also allows the user to read a short description of what the project is about.</a:t>
            </a:r>
          </a:p>
          <a:p>
            <a:pPr algn="just">
              <a:buFont typeface="Wingdings" pitchFamily="2" charset="2"/>
              <a:buChar char="Ø"/>
            </a:pPr>
            <a:endParaRPr lang="en-US" dirty="0" smtClean="0">
              <a:solidFill>
                <a:schemeClr val="tx2"/>
              </a:solidFill>
              <a:latin typeface="Arial" pitchFamily="34" charset="0"/>
              <a:cs typeface="Arial" pitchFamily="34" charset="0"/>
            </a:endParaRPr>
          </a:p>
          <a:p>
            <a:pPr algn="just">
              <a:buFont typeface="Wingdings" pitchFamily="2" charset="2"/>
              <a:buChar char="Ø"/>
            </a:pPr>
            <a:r>
              <a:rPr lang="en-US" dirty="0" smtClean="0">
                <a:solidFill>
                  <a:schemeClr val="tx2"/>
                </a:solidFill>
                <a:latin typeface="Arial" pitchFamily="34" charset="0"/>
                <a:cs typeface="Arial" pitchFamily="34" charset="0"/>
              </a:rPr>
              <a:t> The user-friendly interface allows the user to interact with it very effectively. </a:t>
            </a:r>
          </a:p>
          <a:p>
            <a:pPr algn="just"/>
            <a:endParaRPr lang="en-US" dirty="0">
              <a:solidFill>
                <a:schemeClr val="tx2"/>
              </a:solidFill>
              <a:latin typeface="Arial" pitchFamily="34" charset="0"/>
              <a:cs typeface="Arial" pitchFamily="34" charset="0"/>
            </a:endParaRPr>
          </a:p>
        </p:txBody>
      </p:sp>
      <p:pic>
        <p:nvPicPr>
          <p:cNvPr id="4" name="Picture 3" descr="conclusion-introduction-starter-plenary.jpg"/>
          <p:cNvPicPr>
            <a:picLocks noChangeAspect="1"/>
          </p:cNvPicPr>
          <p:nvPr/>
        </p:nvPicPr>
        <p:blipFill>
          <a:blip r:embed="rId2"/>
          <a:stretch>
            <a:fillRect/>
          </a:stretch>
        </p:blipFill>
        <p:spPr>
          <a:xfrm rot="21018749">
            <a:off x="5791200" y="4324776"/>
            <a:ext cx="3072384" cy="2298572"/>
          </a:xfrm>
          <a:prstGeom prst="rect">
            <a:avLst/>
          </a:prstGeom>
        </p:spPr>
      </p:pic>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0"/>
            <a:ext cx="7498080" cy="1143000"/>
          </a:xfrm>
        </p:spPr>
        <p:txBody>
          <a:bodyPr>
            <a:normAutofit/>
          </a:bodyPr>
          <a:lstStyle/>
          <a:p>
            <a:r>
              <a:rPr lang="en-US" sz="4000" b="1" dirty="0" smtClean="0">
                <a:latin typeface="Times New Roman" pitchFamily="18" charset="0"/>
                <a:cs typeface="Times New Roman" pitchFamily="18" charset="0"/>
              </a:rPr>
              <a:t>FUTURE ENHANCEMENT</a:t>
            </a:r>
            <a:endParaRPr lang="en-US" sz="4000" b="1" dirty="0">
              <a:latin typeface="Times New Roman" pitchFamily="18" charset="0"/>
              <a:cs typeface="Times New Roman" pitchFamily="18" charset="0"/>
            </a:endParaRPr>
          </a:p>
        </p:txBody>
      </p:sp>
      <p:sp>
        <p:nvSpPr>
          <p:cNvPr id="3" name="TextBox 2"/>
          <p:cNvSpPr txBox="1"/>
          <p:nvPr/>
        </p:nvSpPr>
        <p:spPr>
          <a:xfrm>
            <a:off x="1143000" y="1066800"/>
            <a:ext cx="7620000" cy="4801314"/>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This project has been designed such that it works on the windows platform. The project can be designed using different languages and better graphical interfaces. </a:t>
            </a:r>
          </a:p>
          <a:p>
            <a:pPr algn="just"/>
            <a:endParaRPr lang="en-US" dirty="0" smtClean="0">
              <a:solidFill>
                <a:schemeClr val="tx2"/>
              </a:solidFill>
              <a:latin typeface="Arial" pitchFamily="34" charset="0"/>
              <a:cs typeface="Arial" pitchFamily="34" charset="0"/>
            </a:endParaRPr>
          </a:p>
          <a:p>
            <a:pPr algn="just"/>
            <a:r>
              <a:rPr lang="en-US" dirty="0" smtClean="0">
                <a:solidFill>
                  <a:schemeClr val="tx2"/>
                </a:solidFill>
                <a:latin typeface="Arial" pitchFamily="34" charset="0"/>
                <a:cs typeface="Arial" pitchFamily="34" charset="0"/>
              </a:rPr>
              <a:t>The following features can be incorporated.</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A simple monthly calendar can be displayed along with the clock.</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A simple digital timer can be implemented.</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Better graphical features like options for the user to change the clock’s color and shape of the clock.</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A different style for the digits on the clock, for example, Roman Numbers.</a:t>
            </a:r>
          </a:p>
          <a:p>
            <a:pPr algn="just"/>
            <a:r>
              <a:rPr lang="en-US" dirty="0" smtClean="0">
                <a:solidFill>
                  <a:schemeClr val="tx2"/>
                </a:solidFill>
                <a:latin typeface="Arial" pitchFamily="34" charset="0"/>
                <a:cs typeface="Arial" pitchFamily="34" charset="0"/>
              </a:rPr>
              <a:t> </a:t>
            </a:r>
          </a:p>
          <a:p>
            <a:endParaRPr lang="en-US" dirty="0"/>
          </a:p>
        </p:txBody>
      </p:sp>
    </p:spTree>
  </p:cSld>
  <p:clrMapOvr>
    <a:masterClrMapping/>
  </p:clrMapOvr>
  <p:transition spd="med">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pPr algn="ctr"/>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TextBox 2"/>
          <p:cNvSpPr txBox="1"/>
          <p:nvPr/>
        </p:nvSpPr>
        <p:spPr>
          <a:xfrm>
            <a:off x="1143000" y="914400"/>
            <a:ext cx="7315200" cy="5632311"/>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BOOKS:</a:t>
            </a:r>
          </a:p>
          <a:p>
            <a:pPr algn="just">
              <a:buFont typeface="Wingdings" pitchFamily="2" charset="2"/>
              <a:buChar char="ü"/>
            </a:pPr>
            <a:r>
              <a:rPr lang="en-US" dirty="0" smtClean="0">
                <a:solidFill>
                  <a:schemeClr val="tx2"/>
                </a:solidFill>
                <a:latin typeface="Arial" pitchFamily="34" charset="0"/>
                <a:cs typeface="Arial" pitchFamily="34" charset="0"/>
              </a:rPr>
              <a:t>Edward Angel, “Interactive Computer Graphics”,5</a:t>
            </a:r>
            <a:r>
              <a:rPr lang="en-US" baseline="30000" dirty="0" smtClean="0">
                <a:solidFill>
                  <a:schemeClr val="tx2"/>
                </a:solidFill>
                <a:latin typeface="Arial" pitchFamily="34" charset="0"/>
                <a:cs typeface="Arial" pitchFamily="34" charset="0"/>
              </a:rPr>
              <a:t>th</a:t>
            </a:r>
            <a:r>
              <a:rPr lang="en-US" dirty="0" smtClean="0">
                <a:solidFill>
                  <a:schemeClr val="tx2"/>
                </a:solidFill>
                <a:latin typeface="Arial" pitchFamily="34" charset="0"/>
                <a:cs typeface="Arial" pitchFamily="34" charset="0"/>
              </a:rPr>
              <a:t> edition, Pearson Education,2005</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Jackie L. Neider, Mark Warhol, Tom R. Davies, ”OpenGL Red Book”, 2</a:t>
            </a:r>
            <a:r>
              <a:rPr lang="en-US" baseline="30000" dirty="0" smtClean="0">
                <a:solidFill>
                  <a:schemeClr val="tx2"/>
                </a:solidFill>
                <a:latin typeface="Arial" pitchFamily="34" charset="0"/>
                <a:cs typeface="Arial" pitchFamily="34" charset="0"/>
              </a:rPr>
              <a:t>nd</a:t>
            </a:r>
            <a:r>
              <a:rPr lang="en-US" dirty="0" smtClean="0">
                <a:solidFill>
                  <a:schemeClr val="tx2"/>
                </a:solidFill>
                <a:latin typeface="Arial" pitchFamily="34" charset="0"/>
                <a:cs typeface="Arial" pitchFamily="34" charset="0"/>
              </a:rPr>
              <a:t> Revised Edition,2005</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Donald D Hearn and M. Pauline Baker, “Computer Graphics with OpenGL”, 3rd edition.</a:t>
            </a:r>
          </a:p>
          <a:p>
            <a:pPr lvl="0" algn="just">
              <a:buFont typeface="Wingdings" pitchFamily="2" charset="2"/>
              <a:buChar char="ü"/>
            </a:pPr>
            <a:endParaRPr lang="en-US"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rPr>
              <a:t>F.S.Hill and Stephen M.Kelly,”Computer Graphics using OpenGL”, 3rd edition.  </a:t>
            </a:r>
          </a:p>
          <a:p>
            <a:pPr algn="just"/>
            <a:r>
              <a:rPr lang="en-US" dirty="0" smtClean="0">
                <a:solidFill>
                  <a:schemeClr val="tx2"/>
                </a:solidFill>
                <a:latin typeface="Arial" pitchFamily="34" charset="0"/>
                <a:cs typeface="Arial" pitchFamily="34" charset="0"/>
              </a:rPr>
              <a:t> </a:t>
            </a:r>
          </a:p>
          <a:p>
            <a:pPr algn="just"/>
            <a:r>
              <a:rPr lang="en-US" dirty="0" smtClean="0">
                <a:solidFill>
                  <a:schemeClr val="tx2"/>
                </a:solidFill>
                <a:latin typeface="Arial" pitchFamily="34" charset="0"/>
                <a:cs typeface="Arial" pitchFamily="34" charset="0"/>
              </a:rPr>
              <a:t>WEBSITES:</a:t>
            </a:r>
          </a:p>
          <a:p>
            <a:pPr lvl="0" algn="just">
              <a:buFont typeface="Wingdings" pitchFamily="2" charset="2"/>
              <a:buChar char="ü"/>
            </a:pPr>
            <a:r>
              <a:rPr lang="en-US" u="sng" dirty="0" smtClean="0">
                <a:solidFill>
                  <a:schemeClr val="tx2"/>
                </a:solidFill>
                <a:latin typeface="Arial" pitchFamily="34" charset="0"/>
                <a:cs typeface="Arial" pitchFamily="34" charset="0"/>
                <a:hlinkClick r:id="rId2"/>
              </a:rPr>
              <a:t>http://www.opengl.org</a:t>
            </a:r>
            <a:endParaRPr lang="en-US" u="sng"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latin typeface="Arial" pitchFamily="34" charset="0"/>
                <a:cs typeface="Arial" pitchFamily="34" charset="0"/>
                <a:hlinkClick r:id="rId3"/>
              </a:rPr>
              <a:t>http://en.wikipedia.org/wiki/OpenGL</a:t>
            </a:r>
            <a:endParaRPr lang="en-US" u="sng" dirty="0" smtClean="0">
              <a:solidFill>
                <a:schemeClr val="tx2"/>
              </a:solidFill>
              <a:latin typeface="Arial" pitchFamily="34" charset="0"/>
              <a:cs typeface="Arial" pitchFamily="34" charset="0"/>
            </a:endParaRPr>
          </a:p>
          <a:p>
            <a:pPr lvl="0" algn="just">
              <a:buFont typeface="Wingdings" pitchFamily="2" charset="2"/>
              <a:buChar char="ü"/>
            </a:pPr>
            <a:r>
              <a:rPr lang="en-US" u="sng" dirty="0" smtClean="0">
                <a:solidFill>
                  <a:schemeClr val="tx2"/>
                </a:solidFill>
                <a:latin typeface="Arial" pitchFamily="34" charset="0"/>
                <a:cs typeface="Arial" pitchFamily="34" charset="0"/>
                <a:hlinkClick r:id="rId4"/>
              </a:rPr>
              <a:t>http://basic4gl.wikispaces.com</a:t>
            </a:r>
            <a:endParaRPr lang="en-US" u="sng" dirty="0" smtClean="0">
              <a:solidFill>
                <a:schemeClr val="tx2"/>
              </a:solidFill>
              <a:latin typeface="Arial" pitchFamily="34" charset="0"/>
              <a:cs typeface="Arial" pitchFamily="34" charset="0"/>
            </a:endParaRPr>
          </a:p>
          <a:p>
            <a:pPr lvl="0" algn="just">
              <a:buFont typeface="Wingdings" pitchFamily="2" charset="2"/>
              <a:buChar char="ü"/>
            </a:pPr>
            <a:r>
              <a:rPr lang="en-US" dirty="0" smtClean="0">
                <a:solidFill>
                  <a:schemeClr val="tx2"/>
                </a:solidFill>
                <a:latin typeface="Arial" pitchFamily="34" charset="0"/>
                <a:cs typeface="Arial" pitchFamily="34" charset="0"/>
                <a:hlinkClick r:id="rId5"/>
              </a:rPr>
              <a:t>http://openglprojects.in</a:t>
            </a:r>
            <a:endParaRPr lang="en-US" dirty="0" smtClean="0">
              <a:solidFill>
                <a:schemeClr val="tx2"/>
              </a:solidFill>
              <a:latin typeface="Arial" pitchFamily="34" charset="0"/>
              <a:cs typeface="Arial" pitchFamily="34" charset="0"/>
            </a:endParaRPr>
          </a:p>
          <a:p>
            <a:pPr algn="just"/>
            <a:r>
              <a:rPr lang="en-US" b="1" dirty="0" smtClean="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endParaRPr lang="en-US" dirty="0"/>
          </a:p>
        </p:txBody>
      </p:sp>
    </p:spTree>
  </p:cSld>
  <p:clrMapOvr>
    <a:masterClrMapping/>
  </p:clrMapOvr>
  <p:transition spd="med">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514600"/>
            <a:ext cx="5341566" cy="1323439"/>
          </a:xfrm>
          <a:prstGeom prst="rect">
            <a:avLst/>
          </a:prstGeom>
          <a:solidFill>
            <a:schemeClr val="accent2">
              <a:lumMod val="20000"/>
              <a:lumOff val="80000"/>
            </a:schemeClr>
          </a:solidFill>
        </p:spPr>
        <p:txBody>
          <a:bodyPr wrap="square" lIns="91440" tIns="45720" rIns="91440" bIns="45720">
            <a:spAutoFit/>
          </a:bodyPr>
          <a:lstStyle/>
          <a:p>
            <a:pPr algn="ctr"/>
            <a:r>
              <a:rPr lang="en-US" sz="8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mic Sans MS" pitchFamily="66" charset="0"/>
              </a:rPr>
              <a:t>Thank You</a:t>
            </a:r>
            <a:endParaRPr lang="en-US" sz="8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mic Sans MS" pitchFamily="66" charset="0"/>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752600"/>
            <a:ext cx="4114800" cy="369332"/>
          </a:xfrm>
          <a:prstGeom prst="rect">
            <a:avLst/>
          </a:prstGeom>
          <a:noFill/>
        </p:spPr>
        <p:txBody>
          <a:bodyPr wrap="square" rtlCol="0">
            <a:spAutoFit/>
          </a:bodyPr>
          <a:lstStyle/>
          <a:p>
            <a:pPr>
              <a:buFont typeface="Wingdings" pitchFamily="2" charset="2"/>
              <a:buChar char="ü"/>
            </a:pPr>
            <a:endParaRPr lang="en-US" dirty="0">
              <a:latin typeface="Arial" pitchFamily="34" charset="0"/>
              <a:cs typeface="Arial" pitchFamily="34" charset="0"/>
            </a:endParaRPr>
          </a:p>
        </p:txBody>
      </p:sp>
      <p:sp>
        <p:nvSpPr>
          <p:cNvPr id="5" name="TextBox 4"/>
          <p:cNvSpPr txBox="1"/>
          <p:nvPr/>
        </p:nvSpPr>
        <p:spPr>
          <a:xfrm>
            <a:off x="1066800" y="1752600"/>
            <a:ext cx="3657600" cy="4247317"/>
          </a:xfrm>
          <a:prstGeom prst="rect">
            <a:avLst/>
          </a:prstGeom>
          <a:noFill/>
        </p:spPr>
        <p:txBody>
          <a:bodyPr wrap="square" rtlCol="0">
            <a:spAutoFit/>
          </a:bodyPr>
          <a:lstStyle/>
          <a:p>
            <a:pPr>
              <a:lnSpc>
                <a:spcPct val="150000"/>
              </a:lnSpc>
              <a:buFont typeface="Wingdings" pitchFamily="2" charset="2"/>
              <a:buChar char="ü"/>
            </a:pPr>
            <a:r>
              <a:rPr lang="en-US" dirty="0">
                <a:solidFill>
                  <a:srgbClr val="2B150F"/>
                </a:solidFill>
                <a:latin typeface="Arial" pitchFamily="34" charset="0"/>
                <a:cs typeface="Arial" pitchFamily="34" charset="0"/>
              </a:rPr>
              <a:t> </a:t>
            </a:r>
            <a:r>
              <a:rPr lang="en-US" dirty="0" smtClean="0">
                <a:solidFill>
                  <a:srgbClr val="2B150F"/>
                </a:solidFill>
                <a:latin typeface="Arial" pitchFamily="34" charset="0"/>
                <a:cs typeface="Arial" pitchFamily="34" charset="0"/>
              </a:rPr>
              <a:t>Abstract</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Introduction</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System Requirements</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About the project</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Detailed Design</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Implementation</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Testing and Results</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Conclusion</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Future Enhancement</a:t>
            </a:r>
          </a:p>
          <a:p>
            <a:pPr>
              <a:lnSpc>
                <a:spcPct val="150000"/>
              </a:lnSpc>
              <a:buFont typeface="Wingdings" pitchFamily="2" charset="2"/>
              <a:buChar char="ü"/>
            </a:pPr>
            <a:r>
              <a:rPr lang="en-US" dirty="0" smtClean="0">
                <a:solidFill>
                  <a:srgbClr val="2B150F"/>
                </a:solidFill>
                <a:latin typeface="Arial" pitchFamily="34" charset="0"/>
                <a:cs typeface="Arial" pitchFamily="34" charset="0"/>
              </a:rPr>
              <a:t> References</a:t>
            </a:r>
            <a:endParaRPr lang="en-US" dirty="0">
              <a:solidFill>
                <a:srgbClr val="2B150F"/>
              </a:solidFill>
              <a:latin typeface="Arial" pitchFamily="34" charset="0"/>
              <a:cs typeface="Arial" pitchFamily="34" charset="0"/>
            </a:endParaRPr>
          </a:p>
        </p:txBody>
      </p:sp>
      <p:pic>
        <p:nvPicPr>
          <p:cNvPr id="6" name="Picture 5" descr="agenda1.jpg"/>
          <p:cNvPicPr>
            <a:picLocks noChangeAspect="1"/>
          </p:cNvPicPr>
          <p:nvPr/>
        </p:nvPicPr>
        <p:blipFill>
          <a:blip r:embed="rId2"/>
          <a:stretch>
            <a:fillRect/>
          </a:stretch>
        </p:blipFill>
        <p:spPr>
          <a:xfrm>
            <a:off x="4953000" y="1981200"/>
            <a:ext cx="3581400" cy="3352800"/>
          </a:xfrm>
          <a:prstGeom prst="rect">
            <a:avLst/>
          </a:prstGeom>
        </p:spPr>
      </p:pic>
      <p:sp>
        <p:nvSpPr>
          <p:cNvPr id="7" name="Title 6"/>
          <p:cNvSpPr>
            <a:spLocks noGrp="1"/>
          </p:cNvSpPr>
          <p:nvPr>
            <p:ph type="title"/>
          </p:nvPr>
        </p:nvSpPr>
        <p:spPr>
          <a:xfrm>
            <a:off x="1143000" y="0"/>
            <a:ext cx="7498080" cy="1143000"/>
          </a:xfrm>
        </p:spPr>
        <p:txBody>
          <a:bodyPr>
            <a:normAutofit/>
          </a:bodyPr>
          <a:lstStyle/>
          <a:p>
            <a:pPr algn="ctr"/>
            <a:r>
              <a:rPr lang="en-US" sz="4000" b="1" dirty="0" smtClean="0">
                <a:latin typeface="Times New Roman" pitchFamily="18" charset="0"/>
                <a:cs typeface="Times New Roman" pitchFamily="18" charset="0"/>
              </a:rPr>
              <a:t>AGENDA</a:t>
            </a:r>
            <a:endParaRPr lang="en-US" sz="4000" b="1" dirty="0">
              <a:latin typeface="Times New Roman" pitchFamily="18" charset="0"/>
              <a:cs typeface="Times New Roman" pitchFamily="18" charset="0"/>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normAutofit/>
          </a:bodyPr>
          <a:lstStyle/>
          <a:p>
            <a:pPr algn="ctr"/>
            <a:r>
              <a:rPr lang="en-US" sz="4000" b="1" dirty="0" smtClean="0">
                <a:latin typeface="Times New Roman" pitchFamily="18" charset="0"/>
                <a:cs typeface="Times New Roman" pitchFamily="18" charset="0"/>
              </a:rPr>
              <a:t>ABSTRACT</a:t>
            </a:r>
            <a:endParaRPr lang="en-US" sz="4000" b="1" dirty="0">
              <a:latin typeface="Times New Roman" pitchFamily="18" charset="0"/>
              <a:cs typeface="Times New Roman" pitchFamily="18" charset="0"/>
            </a:endParaRPr>
          </a:p>
        </p:txBody>
      </p:sp>
      <p:sp>
        <p:nvSpPr>
          <p:cNvPr id="3" name="TextBox 2"/>
          <p:cNvSpPr txBox="1"/>
          <p:nvPr/>
        </p:nvSpPr>
        <p:spPr>
          <a:xfrm>
            <a:off x="1066800" y="1676400"/>
            <a:ext cx="7620000" cy="3693319"/>
          </a:xfrm>
          <a:prstGeom prst="rect">
            <a:avLst/>
          </a:prstGeom>
          <a:noFill/>
        </p:spPr>
        <p:txBody>
          <a:bodyPr wrap="square" rtlCol="0">
            <a:spAutoFit/>
          </a:bodyPr>
          <a:lstStyle/>
          <a:p>
            <a:pPr algn="just">
              <a:lnSpc>
                <a:spcPct val="150000"/>
              </a:lnSpc>
              <a:buFont typeface="Wingdings" pitchFamily="2" charset="2"/>
              <a:buChar char="Ø"/>
            </a:pPr>
            <a:r>
              <a:rPr lang="en-US" b="1" dirty="0" smtClean="0"/>
              <a:t> </a:t>
            </a:r>
            <a:r>
              <a:rPr lang="en-US" dirty="0" smtClean="0">
                <a:solidFill>
                  <a:schemeClr val="tx2"/>
                </a:solidFill>
                <a:latin typeface="Arial" pitchFamily="34" charset="0"/>
                <a:cs typeface="Arial" pitchFamily="34" charset="0"/>
              </a:rPr>
              <a:t>This mini project on </a:t>
            </a:r>
            <a:r>
              <a:rPr lang="en-US" b="1" dirty="0" smtClean="0">
                <a:solidFill>
                  <a:schemeClr val="tx2"/>
                </a:solidFill>
                <a:latin typeface="Arial" pitchFamily="34" charset="0"/>
                <a:cs typeface="Arial" pitchFamily="34" charset="0"/>
              </a:rPr>
              <a:t>CLOCK</a:t>
            </a:r>
            <a:r>
              <a:rPr lang="en-US" dirty="0" smtClean="0">
                <a:solidFill>
                  <a:schemeClr val="tx2"/>
                </a:solidFill>
                <a:latin typeface="Arial" pitchFamily="34" charset="0"/>
                <a:cs typeface="Arial" pitchFamily="34" charset="0"/>
              </a:rPr>
              <a:t> displays an analog as well as a digital clock by reading the time from the system in which it runs. </a:t>
            </a:r>
          </a:p>
          <a:p>
            <a:pPr algn="just">
              <a:lnSpc>
                <a:spcPct val="150000"/>
              </a:lnSpc>
              <a:buFont typeface="Wingdings" pitchFamily="2" charset="2"/>
              <a:buChar char="Ø"/>
            </a:pPr>
            <a:r>
              <a:rPr lang="en-US" dirty="0" smtClean="0">
                <a:solidFill>
                  <a:schemeClr val="tx2"/>
                </a:solidFill>
                <a:latin typeface="Arial" pitchFamily="34" charset="0"/>
                <a:cs typeface="Arial" pitchFamily="34" charset="0"/>
              </a:rPr>
              <a:t> It implements the wall clock with the round circular board and three conic geometrics which forms the different (sec, min &amp; hour) hands.</a:t>
            </a:r>
          </a:p>
          <a:p>
            <a:pPr algn="just">
              <a:lnSpc>
                <a:spcPct val="150000"/>
              </a:lnSpc>
              <a:buFont typeface="Wingdings" pitchFamily="2" charset="2"/>
              <a:buChar char="Ø"/>
            </a:pPr>
            <a:r>
              <a:rPr lang="en-US" dirty="0" smtClean="0">
                <a:solidFill>
                  <a:schemeClr val="tx2"/>
                </a:solidFill>
                <a:latin typeface="Arial" pitchFamily="34" charset="0"/>
                <a:cs typeface="Arial" pitchFamily="34" charset="0"/>
              </a:rPr>
              <a:t> Small cubes are also made for the minutes, while each hour is represented with a large block. </a:t>
            </a:r>
          </a:p>
          <a:p>
            <a:pPr algn="just">
              <a:lnSpc>
                <a:spcPct val="150000"/>
              </a:lnSpc>
              <a:buFont typeface="Wingdings" pitchFamily="2" charset="2"/>
              <a:buChar char="Ø"/>
            </a:pPr>
            <a:r>
              <a:rPr lang="en-US" dirty="0" smtClean="0">
                <a:solidFill>
                  <a:schemeClr val="tx2"/>
                </a:solidFill>
                <a:latin typeface="Arial" pitchFamily="34" charset="0"/>
                <a:cs typeface="Arial" pitchFamily="34" charset="0"/>
              </a:rPr>
              <a:t> Digit display of the clock timing is also placed at the bottom of the graphics window.</a:t>
            </a:r>
          </a:p>
          <a:p>
            <a:pPr algn="just"/>
            <a:endParaRPr lang="en-US" dirty="0" smtClean="0">
              <a:solidFill>
                <a:schemeClr val="tx2"/>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pPr algn="ctr"/>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4" name="TextBox 3"/>
          <p:cNvSpPr txBox="1"/>
          <p:nvPr/>
        </p:nvSpPr>
        <p:spPr>
          <a:xfrm>
            <a:off x="1143000" y="1143000"/>
            <a:ext cx="7848600" cy="6186309"/>
          </a:xfrm>
          <a:prstGeom prst="rect">
            <a:avLst/>
          </a:prstGeom>
          <a:noFill/>
        </p:spPr>
        <p:txBody>
          <a:bodyPr wrap="square" rtlCol="0">
            <a:spAutoFit/>
          </a:bodyPr>
          <a:lstStyle/>
          <a:p>
            <a:pPr algn="just">
              <a:buFont typeface="Wingdings" pitchFamily="2" charset="2"/>
              <a:buChar char="Ø"/>
            </a:pPr>
            <a:r>
              <a:rPr lang="en-US" dirty="0" smtClean="0">
                <a:latin typeface="Arial" pitchFamily="34" charset="0"/>
                <a:cs typeface="Arial" pitchFamily="34" charset="0"/>
              </a:rPr>
              <a:t> </a:t>
            </a:r>
            <a:r>
              <a:rPr lang="en-US" dirty="0" smtClean="0">
                <a:solidFill>
                  <a:schemeClr val="tx2"/>
                </a:solidFill>
                <a:latin typeface="Arial" pitchFamily="34" charset="0"/>
                <a:cs typeface="Arial" pitchFamily="34" charset="0"/>
              </a:rPr>
              <a:t>Computer Graphics is concerned with all aspects of producing pictures or images using a computer. We can create images that are indistinguishable from photographs of real objects. In other terms, Computer Graphics are the graphics created by the computers, and more generally, the representation and manipulation of image data by a computer.</a:t>
            </a:r>
          </a:p>
          <a:p>
            <a:pPr algn="just"/>
            <a:endParaRPr lang="en-US" dirty="0" smtClean="0">
              <a:solidFill>
                <a:schemeClr val="tx2"/>
              </a:solidFill>
              <a:latin typeface="Arial" pitchFamily="34" charset="0"/>
              <a:cs typeface="Arial" pitchFamily="34" charset="0"/>
            </a:endParaRPr>
          </a:p>
          <a:p>
            <a:pPr algn="just">
              <a:buFont typeface="Wingdings" pitchFamily="2" charset="2"/>
              <a:buChar char="Ø"/>
            </a:pPr>
            <a:r>
              <a:rPr lang="en-US" dirty="0" smtClean="0">
                <a:solidFill>
                  <a:schemeClr val="tx2"/>
                </a:solidFill>
                <a:latin typeface="Arial" pitchFamily="34" charset="0"/>
                <a:cs typeface="Arial" pitchFamily="34" charset="0"/>
              </a:rPr>
              <a:t> OpenGL is a software interface to graphics hardware. The OpenGL specification describes an abstract API for drawing 2D and 3D graphics. OpenGL is an evolving API. New versions of the OpenGL specification are regularly released by the Khronos Group, each of which extends the API to support various new features.</a:t>
            </a:r>
          </a:p>
          <a:p>
            <a:pPr algn="just"/>
            <a:endParaRPr lang="en-US" dirty="0" smtClean="0">
              <a:solidFill>
                <a:schemeClr val="tx2"/>
              </a:solidFill>
              <a:latin typeface="Arial" pitchFamily="34" charset="0"/>
              <a:cs typeface="Arial" pitchFamily="34" charset="0"/>
            </a:endParaRPr>
          </a:p>
          <a:p>
            <a:pPr algn="just">
              <a:buFont typeface="Wingdings" pitchFamily="2" charset="2"/>
              <a:buChar char="Ø"/>
            </a:pPr>
            <a:r>
              <a:rPr lang="en-US" dirty="0" smtClean="0">
                <a:solidFill>
                  <a:schemeClr val="tx2"/>
                </a:solidFill>
                <a:latin typeface="Arial" pitchFamily="34" charset="0"/>
                <a:cs typeface="Arial" pitchFamily="34" charset="0"/>
              </a:rPr>
              <a:t> GLUT  is the OpenGL utility toolkit, a window system independent toolkit for writing OpenGL programs. It implements a simple windowing API for OpenGL. </a:t>
            </a:r>
          </a:p>
          <a:p>
            <a:pPr algn="just"/>
            <a:endParaRPr lang="en-US" dirty="0" smtClean="0">
              <a:solidFill>
                <a:schemeClr val="tx2"/>
              </a:solidFill>
              <a:latin typeface="Arial" pitchFamily="34" charset="0"/>
              <a:cs typeface="Arial" pitchFamily="34" charset="0"/>
            </a:endParaRPr>
          </a:p>
          <a:p>
            <a:pPr lvl="0" algn="just">
              <a:buFont typeface="Wingdings" pitchFamily="2" charset="2"/>
              <a:buChar char="Ø"/>
            </a:pPr>
            <a:r>
              <a:rPr lang="en-US" dirty="0" smtClean="0">
                <a:solidFill>
                  <a:schemeClr val="tx2"/>
                </a:solidFill>
                <a:latin typeface="Arial" pitchFamily="34" charset="0"/>
                <a:cs typeface="Arial" pitchFamily="34" charset="0"/>
              </a:rPr>
              <a:t> The OpenGL API is typically used to interact with a GPU, to achieve hardware-accelerated rendering. It is widely used in CAD, virtual reality, scientific visualization, information visualization, flight simulation, and video games. </a:t>
            </a:r>
          </a:p>
          <a:p>
            <a:pPr algn="just">
              <a:buFont typeface="Wingdings" pitchFamily="2" charset="2"/>
              <a:buChar char="Ø"/>
            </a:pP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pPr algn="ctr"/>
            <a:r>
              <a:rPr lang="en-US" sz="4000" b="1" dirty="0" smtClean="0">
                <a:latin typeface="Times New Roman" pitchFamily="18" charset="0"/>
                <a:cs typeface="Times New Roman" pitchFamily="18" charset="0"/>
              </a:rPr>
              <a:t>SYSTEM REQUIREMENTS</a:t>
            </a:r>
            <a:endParaRPr lang="en-US" sz="4000" b="1" dirty="0">
              <a:latin typeface="Times New Roman" pitchFamily="18" charset="0"/>
              <a:cs typeface="Times New Roman" pitchFamily="18" charset="0"/>
            </a:endParaRPr>
          </a:p>
        </p:txBody>
      </p:sp>
      <p:sp>
        <p:nvSpPr>
          <p:cNvPr id="3" name="TextBox 2"/>
          <p:cNvSpPr txBox="1"/>
          <p:nvPr/>
        </p:nvSpPr>
        <p:spPr>
          <a:xfrm>
            <a:off x="1295400" y="914400"/>
            <a:ext cx="7696200" cy="6463308"/>
          </a:xfrm>
          <a:prstGeom prst="rect">
            <a:avLst/>
          </a:prstGeom>
          <a:noFill/>
        </p:spPr>
        <p:txBody>
          <a:bodyPr wrap="square" rtlCol="0">
            <a:spAutoFit/>
          </a:bodyPr>
          <a:lstStyle/>
          <a:p>
            <a:pPr>
              <a:buFont typeface="Wingdings" pitchFamily="2" charset="2"/>
              <a:buChar char="Ø"/>
            </a:pPr>
            <a:r>
              <a:rPr lang="en-US" b="1" dirty="0" smtClean="0">
                <a:solidFill>
                  <a:schemeClr val="tx2"/>
                </a:solidFill>
                <a:latin typeface="Arial" pitchFamily="34" charset="0"/>
                <a:cs typeface="Arial" pitchFamily="34" charset="0"/>
              </a:rPr>
              <a:t>Hardware Requirements:</a:t>
            </a:r>
          </a:p>
          <a:p>
            <a:endParaRPr lang="en-US" b="1" dirty="0" smtClean="0">
              <a:solidFill>
                <a:schemeClr val="tx2"/>
              </a:solidFill>
              <a:latin typeface="Arial" pitchFamily="34" charset="0"/>
              <a:cs typeface="Arial" pitchFamily="34" charset="0"/>
            </a:endParaRPr>
          </a:p>
          <a:p>
            <a:pPr lvl="0">
              <a:buFont typeface="Wingdings" pitchFamily="2" charset="2"/>
              <a:buChar char="ü"/>
            </a:pPr>
            <a:r>
              <a:rPr lang="en-US" dirty="0" smtClean="0">
                <a:solidFill>
                  <a:schemeClr val="tx2"/>
                </a:solidFill>
                <a:latin typeface="Arial" pitchFamily="34" charset="0"/>
                <a:cs typeface="Arial" pitchFamily="34" charset="0"/>
              </a:rPr>
              <a:t> Pentium 90MHz Processor or Higher</a:t>
            </a:r>
          </a:p>
          <a:p>
            <a:pPr lvl="0">
              <a:buFont typeface="Wingdings" pitchFamily="2" charset="2"/>
              <a:buChar char="ü"/>
            </a:pPr>
            <a:r>
              <a:rPr lang="en-US" dirty="0" smtClean="0">
                <a:solidFill>
                  <a:schemeClr val="tx2"/>
                </a:solidFill>
                <a:latin typeface="Arial" pitchFamily="34" charset="0"/>
                <a:cs typeface="Arial" pitchFamily="34" charset="0"/>
              </a:rPr>
              <a:t> VGA 640x480 or higher-resolution screen supported by Microsoft Windows.</a:t>
            </a:r>
          </a:p>
          <a:p>
            <a:pPr lvl="0">
              <a:buFont typeface="Wingdings" pitchFamily="2" charset="2"/>
              <a:buChar char="ü"/>
            </a:pPr>
            <a:r>
              <a:rPr lang="en-US" dirty="0" smtClean="0">
                <a:solidFill>
                  <a:schemeClr val="tx2"/>
                </a:solidFill>
                <a:latin typeface="Arial" pitchFamily="34" charset="0"/>
                <a:cs typeface="Arial" pitchFamily="34" charset="0"/>
              </a:rPr>
              <a:t> Recommended 128 MB RAM or Higher (24 MB RAM for Windows        95/98, 32 MB for Windows NT)</a:t>
            </a:r>
          </a:p>
          <a:p>
            <a:pPr lvl="0">
              <a:buFont typeface="Wingdings" pitchFamily="2" charset="2"/>
              <a:buChar char="ü"/>
            </a:pPr>
            <a:r>
              <a:rPr lang="en-US" dirty="0" smtClean="0">
                <a:solidFill>
                  <a:schemeClr val="tx2"/>
                </a:solidFill>
                <a:latin typeface="Arial" pitchFamily="34" charset="0"/>
                <a:cs typeface="Arial" pitchFamily="34" charset="0"/>
              </a:rPr>
              <a:t> 100GB SATA (Serial Advanced Technology Attachment) Hard Drive</a:t>
            </a:r>
          </a:p>
          <a:p>
            <a:pPr lvl="0">
              <a:buFont typeface="Wingdings" pitchFamily="2" charset="2"/>
              <a:buChar char="ü"/>
            </a:pPr>
            <a:r>
              <a:rPr lang="en-US" dirty="0" smtClean="0">
                <a:solidFill>
                  <a:schemeClr val="tx2"/>
                </a:solidFill>
                <a:latin typeface="Arial" pitchFamily="34" charset="0"/>
                <a:cs typeface="Arial" pitchFamily="34" charset="0"/>
              </a:rPr>
              <a:t> 5400 RPM hard disk drive</a:t>
            </a:r>
          </a:p>
          <a:p>
            <a:pPr lvl="0">
              <a:buFont typeface="Wingdings" pitchFamily="2" charset="2"/>
              <a:buChar char="ü"/>
            </a:pPr>
            <a:r>
              <a:rPr lang="en-US" dirty="0" smtClean="0">
                <a:solidFill>
                  <a:schemeClr val="tx2"/>
                </a:solidFill>
                <a:latin typeface="Arial" pitchFamily="34" charset="0"/>
                <a:cs typeface="Arial" pitchFamily="34" charset="0"/>
              </a:rPr>
              <a:t> DirectX 9 capable video card running at 1024 x 768</a:t>
            </a:r>
          </a:p>
          <a:p>
            <a:pPr lvl="0">
              <a:buFont typeface="Wingdings" pitchFamily="2" charset="2"/>
              <a:buChar char="ü"/>
            </a:pPr>
            <a:r>
              <a:rPr lang="en-US" dirty="0" smtClean="0">
                <a:solidFill>
                  <a:schemeClr val="tx2"/>
                </a:solidFill>
                <a:latin typeface="Arial" pitchFamily="34" charset="0"/>
                <a:cs typeface="Arial" pitchFamily="34" charset="0"/>
              </a:rPr>
              <a:t> DVD-ROM Drive</a:t>
            </a:r>
          </a:p>
          <a:p>
            <a:pPr lvl="0">
              <a:buFont typeface="Wingdings" pitchFamily="2" charset="2"/>
              <a:buChar char="ü"/>
            </a:pPr>
            <a:r>
              <a:rPr lang="en-US" dirty="0" smtClean="0">
                <a:solidFill>
                  <a:schemeClr val="tx2"/>
                </a:solidFill>
                <a:latin typeface="Arial" pitchFamily="34" charset="0"/>
                <a:cs typeface="Arial" pitchFamily="34" charset="0"/>
              </a:rPr>
              <a:t> Input devices: Keyboard, Mouse.</a:t>
            </a:r>
          </a:p>
          <a:p>
            <a:pPr lvl="0">
              <a:buFont typeface="Wingdings" pitchFamily="2" charset="2"/>
              <a:buChar char="ü"/>
            </a:pPr>
            <a:r>
              <a:rPr lang="en-US" dirty="0" smtClean="0">
                <a:solidFill>
                  <a:schemeClr val="tx2"/>
                </a:solidFill>
                <a:latin typeface="Arial" pitchFamily="34" charset="0"/>
                <a:cs typeface="Arial" pitchFamily="34" charset="0"/>
              </a:rPr>
              <a:t> Output devices: Monitor.</a:t>
            </a:r>
          </a:p>
          <a:p>
            <a:pPr lvl="0"/>
            <a:endParaRPr lang="en-US" dirty="0" smtClean="0">
              <a:solidFill>
                <a:schemeClr val="tx2"/>
              </a:solidFill>
              <a:latin typeface="Arial" pitchFamily="34" charset="0"/>
              <a:cs typeface="Arial" pitchFamily="34" charset="0"/>
            </a:endParaRPr>
          </a:p>
          <a:p>
            <a:pPr lvl="0">
              <a:buFont typeface="Wingdings" pitchFamily="2" charset="2"/>
              <a:buChar char="Ø"/>
            </a:pPr>
            <a:r>
              <a:rPr lang="en-US" b="1" dirty="0" smtClean="0">
                <a:solidFill>
                  <a:schemeClr val="tx2"/>
                </a:solidFill>
                <a:latin typeface="Arial" pitchFamily="34" charset="0"/>
                <a:cs typeface="Arial" pitchFamily="34" charset="0"/>
              </a:rPr>
              <a:t> Software Requirements:</a:t>
            </a:r>
          </a:p>
          <a:p>
            <a:pPr lvl="0"/>
            <a:endParaRPr lang="en-US" dirty="0" smtClean="0">
              <a:solidFill>
                <a:schemeClr val="tx2"/>
              </a:solidFill>
              <a:latin typeface="Arial" pitchFamily="34" charset="0"/>
              <a:cs typeface="Arial" pitchFamily="34" charset="0"/>
            </a:endParaRPr>
          </a:p>
          <a:p>
            <a:pPr lvl="0">
              <a:buFont typeface="Wingdings" pitchFamily="2" charset="2"/>
              <a:buChar char="ü"/>
            </a:pPr>
            <a:r>
              <a:rPr lang="en-US" dirty="0" smtClean="0">
                <a:solidFill>
                  <a:schemeClr val="tx2"/>
                </a:solidFill>
                <a:latin typeface="Arial" pitchFamily="34" charset="0"/>
                <a:cs typeface="Arial" pitchFamily="34" charset="0"/>
              </a:rPr>
              <a:t> Operating System: Microsoft Windows NT 4.0 or later, or Microsoft Windows 95 or later.</a:t>
            </a:r>
          </a:p>
          <a:p>
            <a:pPr lvl="0">
              <a:buFont typeface="Wingdings" pitchFamily="2" charset="2"/>
              <a:buChar char="ü"/>
            </a:pPr>
            <a:r>
              <a:rPr lang="en-US" dirty="0" smtClean="0">
                <a:solidFill>
                  <a:schemeClr val="tx2"/>
                </a:solidFill>
                <a:latin typeface="Arial" pitchFamily="34" charset="0"/>
                <a:cs typeface="Arial" pitchFamily="34" charset="0"/>
              </a:rPr>
              <a:t> Microsoft Visual Studio 6.0</a:t>
            </a:r>
          </a:p>
          <a:p>
            <a:pPr lvl="0">
              <a:buFont typeface="Wingdings" pitchFamily="2" charset="2"/>
              <a:buChar char="ü"/>
            </a:pPr>
            <a:r>
              <a:rPr lang="en-US" dirty="0" smtClean="0">
                <a:solidFill>
                  <a:schemeClr val="tx2"/>
                </a:solidFill>
                <a:latin typeface="Arial" pitchFamily="34" charset="0"/>
                <a:cs typeface="Arial" pitchFamily="34" charset="0"/>
              </a:rPr>
              <a:t> glut.h header file </a:t>
            </a:r>
          </a:p>
          <a:p>
            <a:pPr lvl="0">
              <a:buFont typeface="Wingdings" pitchFamily="2" charset="2"/>
              <a:buChar char="ü"/>
            </a:pPr>
            <a:r>
              <a:rPr lang="en-US" dirty="0" smtClean="0">
                <a:solidFill>
                  <a:schemeClr val="tx2"/>
                </a:solidFill>
                <a:latin typeface="Arial" pitchFamily="34" charset="0"/>
                <a:cs typeface="Arial" pitchFamily="34" charset="0"/>
              </a:rPr>
              <a:t> glut.dll library files</a:t>
            </a:r>
          </a:p>
          <a:p>
            <a:r>
              <a:rPr lang="en-US" dirty="0" smtClean="0">
                <a:solidFill>
                  <a:schemeClr val="tx2"/>
                </a:solidFill>
                <a:latin typeface="Arial" pitchFamily="34" charset="0"/>
                <a:cs typeface="Arial" pitchFamily="34" charset="0"/>
              </a:rPr>
              <a:t> </a:t>
            </a:r>
          </a:p>
          <a:p>
            <a:endParaRPr lang="en-US" dirty="0"/>
          </a:p>
        </p:txBody>
      </p:sp>
    </p:spTree>
  </p:cSld>
  <p:clrMapOvr>
    <a:masterClrMapping/>
  </p:clrMapOvr>
  <p:transition spd="med">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pPr algn="ctr"/>
            <a:r>
              <a:rPr lang="en-US" sz="4000" b="1" dirty="0" smtClean="0">
                <a:latin typeface="Times New Roman" pitchFamily="18" charset="0"/>
                <a:cs typeface="Times New Roman" pitchFamily="18" charset="0"/>
              </a:rPr>
              <a:t>ABOUT THE PROJECT</a:t>
            </a:r>
            <a:endParaRPr lang="en-US" sz="4000" b="1" dirty="0">
              <a:latin typeface="Times New Roman" pitchFamily="18" charset="0"/>
              <a:cs typeface="Times New Roman" pitchFamily="18" charset="0"/>
            </a:endParaRPr>
          </a:p>
        </p:txBody>
      </p:sp>
      <p:sp>
        <p:nvSpPr>
          <p:cNvPr id="3" name="TextBox 2"/>
          <p:cNvSpPr txBox="1"/>
          <p:nvPr/>
        </p:nvSpPr>
        <p:spPr>
          <a:xfrm>
            <a:off x="1219200" y="990600"/>
            <a:ext cx="7620000" cy="6109365"/>
          </a:xfrm>
          <a:prstGeom prst="rect">
            <a:avLst/>
          </a:prstGeom>
          <a:noFill/>
        </p:spPr>
        <p:txBody>
          <a:bodyPr wrap="square" rtlCol="0">
            <a:spAutoFit/>
          </a:bodyPr>
          <a:lstStyle/>
          <a:p>
            <a:pPr algn="just">
              <a:buFont typeface="Wingdings" pitchFamily="2" charset="2"/>
              <a:buChar char="Ø"/>
            </a:pPr>
            <a:r>
              <a:rPr lang="en-US" sz="1700" dirty="0" smtClean="0">
                <a:solidFill>
                  <a:schemeClr val="tx2"/>
                </a:solidFill>
                <a:latin typeface="Arial" pitchFamily="34" charset="0"/>
                <a:cs typeface="Arial" pitchFamily="34" charset="0"/>
              </a:rPr>
              <a:t>This mini project on </a:t>
            </a:r>
            <a:r>
              <a:rPr lang="en-US" sz="1700" b="1" dirty="0" smtClean="0">
                <a:solidFill>
                  <a:schemeClr val="tx2"/>
                </a:solidFill>
                <a:latin typeface="Arial" pitchFamily="34" charset="0"/>
                <a:cs typeface="Arial" pitchFamily="34" charset="0"/>
              </a:rPr>
              <a:t>CLOCK</a:t>
            </a:r>
            <a:r>
              <a:rPr lang="en-US" sz="1700" dirty="0" smtClean="0">
                <a:solidFill>
                  <a:schemeClr val="tx2"/>
                </a:solidFill>
                <a:latin typeface="Arial" pitchFamily="34" charset="0"/>
                <a:cs typeface="Arial" pitchFamily="34" charset="0"/>
              </a:rPr>
              <a:t> displays an analog as well as a digital clock by reading the time from the system in which it runs. It implements the wall clock with the round circular board and three conic geometrics which forms the different (sec, min &amp; hour) hands. Small cubes are also made for the minutes, while each hour is represented with a large block. Digit display of the clock timing is also placed at the bottom.</a:t>
            </a:r>
          </a:p>
          <a:p>
            <a:pPr algn="just">
              <a:buFont typeface="Wingdings" pitchFamily="2" charset="2"/>
              <a:buChar char="Ø"/>
            </a:pPr>
            <a:r>
              <a:rPr lang="en-US" sz="1700" dirty="0" smtClean="0">
                <a:solidFill>
                  <a:schemeClr val="tx2"/>
                </a:solidFill>
                <a:latin typeface="Arial" pitchFamily="34" charset="0"/>
                <a:cs typeface="Arial" pitchFamily="34" charset="0"/>
              </a:rPr>
              <a:t> A function is used to get the local time. With proper mathematics and conversion of the time for sec, min and hours, the graphical hands are made to make movement. The user can toggle between two types of views, can enable or disable the background brightness of the clock and also can view a small description about the project on the graphics window.</a:t>
            </a:r>
          </a:p>
          <a:p>
            <a:pPr algn="just">
              <a:buFont typeface="Wingdings" pitchFamily="2" charset="2"/>
              <a:buChar char="Ø"/>
            </a:pPr>
            <a:r>
              <a:rPr lang="en-US" sz="1700" dirty="0" smtClean="0">
                <a:solidFill>
                  <a:schemeClr val="tx2"/>
                </a:solidFill>
                <a:latin typeface="Arial" pitchFamily="34" charset="0"/>
                <a:cs typeface="Arial" pitchFamily="34" charset="0"/>
              </a:rPr>
              <a:t> A function </a:t>
            </a:r>
            <a:r>
              <a:rPr lang="en-US" sz="1700" b="1" dirty="0" smtClean="0">
                <a:solidFill>
                  <a:schemeClr val="tx2"/>
                </a:solidFill>
                <a:latin typeface="Arial" pitchFamily="34" charset="0"/>
                <a:cs typeface="Arial" pitchFamily="34" charset="0"/>
              </a:rPr>
              <a:t>TimeEvent() </a:t>
            </a:r>
            <a:r>
              <a:rPr lang="en-US" sz="1700" dirty="0" smtClean="0">
                <a:solidFill>
                  <a:schemeClr val="tx2"/>
                </a:solidFill>
                <a:latin typeface="Arial" pitchFamily="34" charset="0"/>
                <a:cs typeface="Arial" pitchFamily="34" charset="0"/>
              </a:rPr>
              <a:t>displays the needles of the clock as per the current time read by the program.</a:t>
            </a:r>
          </a:p>
          <a:p>
            <a:pPr algn="just">
              <a:buFont typeface="Wingdings" pitchFamily="2" charset="2"/>
              <a:buChar char="Ø"/>
            </a:pPr>
            <a:r>
              <a:rPr lang="en-US" sz="1700" dirty="0" smtClean="0">
                <a:solidFill>
                  <a:schemeClr val="tx2"/>
                </a:solidFill>
                <a:latin typeface="Arial" pitchFamily="34" charset="0"/>
                <a:cs typeface="Arial" pitchFamily="34" charset="0"/>
              </a:rPr>
              <a:t> A function </a:t>
            </a:r>
            <a:r>
              <a:rPr lang="en-US" sz="1700" b="1" dirty="0" smtClean="0">
                <a:solidFill>
                  <a:schemeClr val="tx2"/>
                </a:solidFill>
                <a:latin typeface="Arial" pitchFamily="34" charset="0"/>
                <a:cs typeface="Arial" pitchFamily="34" charset="0"/>
              </a:rPr>
              <a:t>Draw_clock() </a:t>
            </a:r>
            <a:r>
              <a:rPr lang="en-US" sz="1700" dirty="0" smtClean="0">
                <a:solidFill>
                  <a:schemeClr val="tx2"/>
                </a:solidFill>
                <a:latin typeface="Arial" pitchFamily="34" charset="0"/>
                <a:cs typeface="Arial" pitchFamily="34" charset="0"/>
              </a:rPr>
              <a:t>is used to draw the analog wall clock on the screen.</a:t>
            </a:r>
          </a:p>
          <a:p>
            <a:pPr algn="just">
              <a:buFont typeface="Wingdings" pitchFamily="2" charset="2"/>
              <a:buChar char="Ø"/>
            </a:pPr>
            <a:r>
              <a:rPr lang="en-US" sz="1700" dirty="0" smtClean="0">
                <a:solidFill>
                  <a:schemeClr val="tx2"/>
                </a:solidFill>
                <a:latin typeface="Arial" pitchFamily="34" charset="0"/>
                <a:cs typeface="Arial" pitchFamily="34" charset="0"/>
              </a:rPr>
              <a:t> A function </a:t>
            </a:r>
            <a:r>
              <a:rPr lang="en-US" sz="1700" b="1" dirty="0" smtClean="0">
                <a:solidFill>
                  <a:schemeClr val="tx2"/>
                </a:solidFill>
                <a:latin typeface="Arial" pitchFamily="34" charset="0"/>
                <a:cs typeface="Arial" pitchFamily="34" charset="0"/>
              </a:rPr>
              <a:t>num() </a:t>
            </a:r>
            <a:r>
              <a:rPr lang="en-US" sz="1700" dirty="0" smtClean="0">
                <a:solidFill>
                  <a:schemeClr val="tx2"/>
                </a:solidFill>
                <a:latin typeface="Arial" pitchFamily="34" charset="0"/>
                <a:cs typeface="Arial" pitchFamily="34" charset="0"/>
              </a:rPr>
              <a:t>displays the numbers on the clock according to orthogonal view.</a:t>
            </a:r>
          </a:p>
          <a:p>
            <a:pPr algn="just">
              <a:buFont typeface="Wingdings" pitchFamily="2" charset="2"/>
              <a:buChar char="Ø"/>
            </a:pPr>
            <a:r>
              <a:rPr lang="en-US" sz="1700" dirty="0" smtClean="0">
                <a:solidFill>
                  <a:schemeClr val="tx2"/>
                </a:solidFill>
                <a:latin typeface="Arial" pitchFamily="34" charset="0"/>
                <a:cs typeface="Arial" pitchFamily="34" charset="0"/>
              </a:rPr>
              <a:t> A function </a:t>
            </a:r>
            <a:r>
              <a:rPr lang="en-US" sz="1700" b="1" dirty="0" smtClean="0">
                <a:solidFill>
                  <a:schemeClr val="tx2"/>
                </a:solidFill>
                <a:latin typeface="Arial" pitchFamily="34" charset="0"/>
                <a:cs typeface="Arial" pitchFamily="34" charset="0"/>
              </a:rPr>
              <a:t>about() </a:t>
            </a:r>
            <a:r>
              <a:rPr lang="en-US" sz="1700" dirty="0" smtClean="0">
                <a:solidFill>
                  <a:schemeClr val="tx2"/>
                </a:solidFill>
                <a:latin typeface="Arial" pitchFamily="34" charset="0"/>
                <a:cs typeface="Arial" pitchFamily="34" charset="0"/>
              </a:rPr>
              <a:t>displays a small description about the project when the user clicks the respective mouse button.</a:t>
            </a:r>
          </a:p>
          <a:p>
            <a:pPr algn="just">
              <a:buFont typeface="Wingdings" pitchFamily="2" charset="2"/>
              <a:buChar char="Ø"/>
            </a:pPr>
            <a:r>
              <a:rPr lang="en-US" sz="1700" dirty="0" smtClean="0">
                <a:solidFill>
                  <a:schemeClr val="tx2"/>
                </a:solidFill>
                <a:latin typeface="Arial" pitchFamily="34" charset="0"/>
                <a:cs typeface="Arial" pitchFamily="34" charset="0"/>
              </a:rPr>
              <a:t> A function </a:t>
            </a:r>
            <a:r>
              <a:rPr lang="en-US" sz="1700" b="1" dirty="0" smtClean="0">
                <a:solidFill>
                  <a:schemeClr val="tx2"/>
                </a:solidFill>
                <a:latin typeface="Arial" pitchFamily="34" charset="0"/>
                <a:cs typeface="Arial" pitchFamily="34" charset="0"/>
              </a:rPr>
              <a:t>options() </a:t>
            </a:r>
            <a:r>
              <a:rPr lang="en-US" sz="1700" dirty="0" smtClean="0">
                <a:solidFill>
                  <a:schemeClr val="tx2"/>
                </a:solidFill>
                <a:latin typeface="Arial" pitchFamily="34" charset="0"/>
                <a:cs typeface="Arial" pitchFamily="34" charset="0"/>
              </a:rPr>
              <a:t>is used to display a menu along with options regarding the light state, view of the clock, description and perform the corresponding action.</a:t>
            </a:r>
          </a:p>
          <a:p>
            <a:pPr algn="just">
              <a:buFont typeface="Wingdings" pitchFamily="2" charset="2"/>
              <a:buChar char="Ø"/>
            </a:pPr>
            <a:endParaRPr lang="en-US" sz="1700" dirty="0">
              <a:solidFill>
                <a:schemeClr val="tx2"/>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normAutofit/>
          </a:bodyPr>
          <a:lstStyle/>
          <a:p>
            <a:pPr algn="ctr"/>
            <a:r>
              <a:rPr lang="en-US" sz="4000" b="1" dirty="0" smtClean="0">
                <a:latin typeface="Times New Roman" pitchFamily="18" charset="0"/>
                <a:cs typeface="Times New Roman" pitchFamily="18" charset="0"/>
              </a:rPr>
              <a:t>DETAILED DESIGN</a:t>
            </a:r>
            <a:endParaRPr lang="en-US" sz="4000" b="1" dirty="0">
              <a:latin typeface="Times New Roman" pitchFamily="18" charset="0"/>
              <a:cs typeface="Times New Roman" pitchFamily="18" charset="0"/>
            </a:endParaRPr>
          </a:p>
        </p:txBody>
      </p:sp>
      <p:sp>
        <p:nvSpPr>
          <p:cNvPr id="4" name="Oval 3"/>
          <p:cNvSpPr/>
          <p:nvPr/>
        </p:nvSpPr>
        <p:spPr>
          <a:xfrm>
            <a:off x="4267200" y="8382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3" name="Rectangle 12"/>
          <p:cNvSpPr/>
          <p:nvPr/>
        </p:nvSpPr>
        <p:spPr>
          <a:xfrm>
            <a:off x="4267200" y="14478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cxnSp>
        <p:nvCxnSpPr>
          <p:cNvPr id="1026" name="AutoShape 2"/>
          <p:cNvCxnSpPr>
            <a:cxnSpLocks noChangeShapeType="1"/>
          </p:cNvCxnSpPr>
          <p:nvPr/>
        </p:nvCxnSpPr>
        <p:spPr bwMode="auto">
          <a:xfrm>
            <a:off x="4876800" y="1219200"/>
            <a:ext cx="7937" cy="233362"/>
          </a:xfrm>
          <a:prstGeom prst="straightConnector1">
            <a:avLst/>
          </a:prstGeom>
          <a:noFill/>
          <a:ln w="9525">
            <a:solidFill>
              <a:srgbClr val="000000"/>
            </a:solidFill>
            <a:round/>
            <a:headEnd/>
            <a:tailEnd type="triangle" w="med" len="med"/>
          </a:ln>
        </p:spPr>
      </p:cxnSp>
      <p:cxnSp>
        <p:nvCxnSpPr>
          <p:cNvPr id="24" name="AutoShape 2"/>
          <p:cNvCxnSpPr>
            <a:cxnSpLocks noChangeShapeType="1"/>
          </p:cNvCxnSpPr>
          <p:nvPr/>
        </p:nvCxnSpPr>
        <p:spPr bwMode="auto">
          <a:xfrm>
            <a:off x="4876800" y="1828800"/>
            <a:ext cx="7937" cy="233362"/>
          </a:xfrm>
          <a:prstGeom prst="straightConnector1">
            <a:avLst/>
          </a:prstGeom>
          <a:noFill/>
          <a:ln w="9525">
            <a:solidFill>
              <a:srgbClr val="000000"/>
            </a:solidFill>
            <a:round/>
            <a:headEnd/>
            <a:tailEnd type="triangle" w="med" len="med"/>
          </a:ln>
        </p:spPr>
      </p:cxnSp>
      <p:sp>
        <p:nvSpPr>
          <p:cNvPr id="25" name="Rectangle 24"/>
          <p:cNvSpPr/>
          <p:nvPr/>
        </p:nvSpPr>
        <p:spPr>
          <a:xfrm>
            <a:off x="2286000" y="2057400"/>
            <a:ext cx="525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 CALLBACK FUNCTIONS</a:t>
            </a:r>
            <a:endParaRPr lang="en-US" dirty="0"/>
          </a:p>
        </p:txBody>
      </p:sp>
      <p:cxnSp>
        <p:nvCxnSpPr>
          <p:cNvPr id="28" name="AutoShape 2"/>
          <p:cNvCxnSpPr>
            <a:cxnSpLocks noChangeShapeType="1"/>
          </p:cNvCxnSpPr>
          <p:nvPr/>
        </p:nvCxnSpPr>
        <p:spPr bwMode="auto">
          <a:xfrm>
            <a:off x="4876800" y="2438400"/>
            <a:ext cx="7937" cy="233362"/>
          </a:xfrm>
          <a:prstGeom prst="straightConnector1">
            <a:avLst/>
          </a:prstGeom>
          <a:noFill/>
          <a:ln w="9525">
            <a:solidFill>
              <a:srgbClr val="000000"/>
            </a:solidFill>
            <a:round/>
            <a:headEnd/>
            <a:tailEnd type="triangle" w="med" len="med"/>
          </a:ln>
        </p:spPr>
      </p:cxnSp>
      <p:sp>
        <p:nvSpPr>
          <p:cNvPr id="29" name="Flowchart: Data 28"/>
          <p:cNvSpPr/>
          <p:nvPr/>
        </p:nvSpPr>
        <p:spPr>
          <a:xfrm>
            <a:off x="2286000" y="2667000"/>
            <a:ext cx="53340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SCREEN DISPLAYED</a:t>
            </a:r>
            <a:endParaRPr lang="en-US" dirty="0"/>
          </a:p>
        </p:txBody>
      </p:sp>
      <p:cxnSp>
        <p:nvCxnSpPr>
          <p:cNvPr id="30" name="AutoShape 2"/>
          <p:cNvCxnSpPr>
            <a:cxnSpLocks noChangeShapeType="1"/>
          </p:cNvCxnSpPr>
          <p:nvPr/>
        </p:nvCxnSpPr>
        <p:spPr bwMode="auto">
          <a:xfrm>
            <a:off x="4876800" y="2971800"/>
            <a:ext cx="7937" cy="233362"/>
          </a:xfrm>
          <a:prstGeom prst="straightConnector1">
            <a:avLst/>
          </a:prstGeom>
          <a:noFill/>
          <a:ln w="9525">
            <a:solidFill>
              <a:srgbClr val="000000"/>
            </a:solidFill>
            <a:round/>
            <a:headEnd/>
            <a:tailEnd type="triangle" w="med" len="med"/>
          </a:ln>
        </p:spPr>
      </p:cxnSp>
      <p:sp>
        <p:nvSpPr>
          <p:cNvPr id="31" name="Flowchart: Decision 30"/>
          <p:cNvSpPr/>
          <p:nvPr/>
        </p:nvSpPr>
        <p:spPr>
          <a:xfrm>
            <a:off x="3886200" y="3200400"/>
            <a:ext cx="20574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MOUSE</a:t>
            </a:r>
            <a:endParaRPr lang="en-US" dirty="0"/>
          </a:p>
        </p:txBody>
      </p:sp>
      <p:cxnSp>
        <p:nvCxnSpPr>
          <p:cNvPr id="32" name="AutoShape 2"/>
          <p:cNvCxnSpPr>
            <a:cxnSpLocks noChangeShapeType="1"/>
          </p:cNvCxnSpPr>
          <p:nvPr/>
        </p:nvCxnSpPr>
        <p:spPr bwMode="auto">
          <a:xfrm>
            <a:off x="4876800" y="3657600"/>
            <a:ext cx="7937" cy="233362"/>
          </a:xfrm>
          <a:prstGeom prst="straightConnector1">
            <a:avLst/>
          </a:prstGeom>
          <a:noFill/>
          <a:ln w="9525">
            <a:solidFill>
              <a:srgbClr val="000000"/>
            </a:solidFill>
            <a:round/>
            <a:headEnd/>
            <a:tailEnd type="triangle" w="med" len="med"/>
          </a:ln>
        </p:spPr>
      </p:cxnSp>
      <p:sp>
        <p:nvSpPr>
          <p:cNvPr id="33" name="Rectangle 32"/>
          <p:cNvSpPr/>
          <p:nvPr/>
        </p:nvSpPr>
        <p:spPr>
          <a:xfrm>
            <a:off x="3657600" y="38862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 CLICK</a:t>
            </a:r>
            <a:endParaRPr lang="en-US" dirty="0"/>
          </a:p>
        </p:txBody>
      </p:sp>
      <p:cxnSp>
        <p:nvCxnSpPr>
          <p:cNvPr id="34" name="AutoShape 2"/>
          <p:cNvCxnSpPr>
            <a:cxnSpLocks noChangeShapeType="1"/>
          </p:cNvCxnSpPr>
          <p:nvPr/>
        </p:nvCxnSpPr>
        <p:spPr bwMode="auto">
          <a:xfrm>
            <a:off x="4876800" y="4267200"/>
            <a:ext cx="7937" cy="233362"/>
          </a:xfrm>
          <a:prstGeom prst="straightConnector1">
            <a:avLst/>
          </a:prstGeom>
          <a:noFill/>
          <a:ln w="9525">
            <a:solidFill>
              <a:srgbClr val="000000"/>
            </a:solidFill>
            <a:round/>
            <a:headEnd/>
            <a:tailEnd type="triangle" w="med" len="med"/>
          </a:ln>
        </p:spPr>
      </p:cxnSp>
      <p:cxnSp>
        <p:nvCxnSpPr>
          <p:cNvPr id="1029" name="AutoShape 5"/>
          <p:cNvCxnSpPr>
            <a:cxnSpLocks noChangeShapeType="1"/>
          </p:cNvCxnSpPr>
          <p:nvPr/>
        </p:nvCxnSpPr>
        <p:spPr bwMode="auto">
          <a:xfrm>
            <a:off x="1981200" y="4495800"/>
            <a:ext cx="6172200" cy="1588"/>
          </a:xfrm>
          <a:prstGeom prst="straightConnector1">
            <a:avLst/>
          </a:prstGeom>
          <a:noFill/>
          <a:ln w="9525">
            <a:solidFill>
              <a:srgbClr val="000000"/>
            </a:solidFill>
            <a:round/>
            <a:headEnd/>
            <a:tailEnd/>
          </a:ln>
        </p:spPr>
      </p:cxnSp>
      <p:cxnSp>
        <p:nvCxnSpPr>
          <p:cNvPr id="43" name="AutoShape 2"/>
          <p:cNvCxnSpPr>
            <a:cxnSpLocks noChangeShapeType="1"/>
          </p:cNvCxnSpPr>
          <p:nvPr/>
        </p:nvCxnSpPr>
        <p:spPr bwMode="auto">
          <a:xfrm>
            <a:off x="1981200" y="4495800"/>
            <a:ext cx="7937" cy="233362"/>
          </a:xfrm>
          <a:prstGeom prst="straightConnector1">
            <a:avLst/>
          </a:prstGeom>
          <a:noFill/>
          <a:ln w="9525">
            <a:solidFill>
              <a:srgbClr val="000000"/>
            </a:solidFill>
            <a:round/>
            <a:headEnd/>
            <a:tailEnd type="triangle" w="med" len="med"/>
          </a:ln>
        </p:spPr>
      </p:cxnSp>
      <p:cxnSp>
        <p:nvCxnSpPr>
          <p:cNvPr id="44" name="AutoShape 2"/>
          <p:cNvCxnSpPr>
            <a:cxnSpLocks noChangeShapeType="1"/>
          </p:cNvCxnSpPr>
          <p:nvPr/>
        </p:nvCxnSpPr>
        <p:spPr bwMode="auto">
          <a:xfrm>
            <a:off x="3886200" y="4495800"/>
            <a:ext cx="7937" cy="233362"/>
          </a:xfrm>
          <a:prstGeom prst="straightConnector1">
            <a:avLst/>
          </a:prstGeom>
          <a:noFill/>
          <a:ln w="9525">
            <a:solidFill>
              <a:srgbClr val="000000"/>
            </a:solidFill>
            <a:round/>
            <a:headEnd/>
            <a:tailEnd type="triangle" w="med" len="med"/>
          </a:ln>
        </p:spPr>
      </p:cxnSp>
      <p:cxnSp>
        <p:nvCxnSpPr>
          <p:cNvPr id="45" name="AutoShape 2"/>
          <p:cNvCxnSpPr>
            <a:cxnSpLocks noChangeShapeType="1"/>
          </p:cNvCxnSpPr>
          <p:nvPr/>
        </p:nvCxnSpPr>
        <p:spPr bwMode="auto">
          <a:xfrm>
            <a:off x="5943600" y="4495800"/>
            <a:ext cx="7937" cy="233362"/>
          </a:xfrm>
          <a:prstGeom prst="straightConnector1">
            <a:avLst/>
          </a:prstGeom>
          <a:noFill/>
          <a:ln w="9525">
            <a:solidFill>
              <a:srgbClr val="000000"/>
            </a:solidFill>
            <a:round/>
            <a:headEnd/>
            <a:tailEnd type="triangle" w="med" len="med"/>
          </a:ln>
        </p:spPr>
      </p:cxnSp>
      <p:cxnSp>
        <p:nvCxnSpPr>
          <p:cNvPr id="46" name="AutoShape 2"/>
          <p:cNvCxnSpPr>
            <a:cxnSpLocks noChangeShapeType="1"/>
          </p:cNvCxnSpPr>
          <p:nvPr/>
        </p:nvCxnSpPr>
        <p:spPr bwMode="auto">
          <a:xfrm>
            <a:off x="8153400" y="4495800"/>
            <a:ext cx="7937" cy="233362"/>
          </a:xfrm>
          <a:prstGeom prst="straightConnector1">
            <a:avLst/>
          </a:prstGeom>
          <a:noFill/>
          <a:ln w="9525">
            <a:solidFill>
              <a:srgbClr val="000000"/>
            </a:solidFill>
            <a:round/>
            <a:headEnd/>
            <a:tailEnd type="triangle" w="med" len="med"/>
          </a:ln>
        </p:spPr>
      </p:cxnSp>
      <p:sp>
        <p:nvSpPr>
          <p:cNvPr id="47" name="Rectangle 46"/>
          <p:cNvSpPr/>
          <p:nvPr/>
        </p:nvSpPr>
        <p:spPr>
          <a:xfrm>
            <a:off x="1143000" y="4724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a:t>
            </a:r>
            <a:endParaRPr lang="en-US" dirty="0"/>
          </a:p>
        </p:txBody>
      </p:sp>
      <p:sp>
        <p:nvSpPr>
          <p:cNvPr id="48" name="Rectangle 47"/>
          <p:cNvSpPr/>
          <p:nvPr/>
        </p:nvSpPr>
        <p:spPr>
          <a:xfrm>
            <a:off x="3124200" y="4724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TOGGLE VIEW</a:t>
            </a:r>
            <a:endParaRPr lang="en-US" dirty="0"/>
          </a:p>
        </p:txBody>
      </p:sp>
      <p:sp>
        <p:nvSpPr>
          <p:cNvPr id="49" name="Rectangle 48"/>
          <p:cNvSpPr/>
          <p:nvPr/>
        </p:nvSpPr>
        <p:spPr>
          <a:xfrm>
            <a:off x="5181600" y="47244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ON/OFF</a:t>
            </a:r>
            <a:endParaRPr lang="en-US" dirty="0"/>
          </a:p>
        </p:txBody>
      </p:sp>
      <p:sp>
        <p:nvSpPr>
          <p:cNvPr id="50" name="Rectangle 49"/>
          <p:cNvSpPr/>
          <p:nvPr/>
        </p:nvSpPr>
        <p:spPr>
          <a:xfrm>
            <a:off x="7315200" y="47244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QUIT</a:t>
            </a:r>
            <a:endParaRPr lang="en-US" dirty="0"/>
          </a:p>
        </p:txBody>
      </p:sp>
      <p:cxnSp>
        <p:nvCxnSpPr>
          <p:cNvPr id="1030" name="AutoShape 6"/>
          <p:cNvCxnSpPr>
            <a:cxnSpLocks noChangeShapeType="1"/>
          </p:cNvCxnSpPr>
          <p:nvPr/>
        </p:nvCxnSpPr>
        <p:spPr bwMode="auto">
          <a:xfrm>
            <a:off x="1981200" y="5105400"/>
            <a:ext cx="1371600" cy="533400"/>
          </a:xfrm>
          <a:prstGeom prst="bentConnector3">
            <a:avLst>
              <a:gd name="adj1" fmla="val 769"/>
            </a:avLst>
          </a:prstGeom>
          <a:noFill/>
          <a:ln w="9525">
            <a:solidFill>
              <a:srgbClr val="000000"/>
            </a:solidFill>
            <a:miter lim="800000"/>
            <a:headEnd/>
            <a:tailEnd type="triangle" w="med" len="med"/>
          </a:ln>
        </p:spPr>
      </p:cxnSp>
      <p:cxnSp>
        <p:nvCxnSpPr>
          <p:cNvPr id="1031" name="AutoShape 7"/>
          <p:cNvCxnSpPr>
            <a:cxnSpLocks noChangeShapeType="1"/>
          </p:cNvCxnSpPr>
          <p:nvPr/>
        </p:nvCxnSpPr>
        <p:spPr bwMode="auto">
          <a:xfrm rot="10800000" flipV="1">
            <a:off x="6781800" y="5105400"/>
            <a:ext cx="1400176" cy="533400"/>
          </a:xfrm>
          <a:prstGeom prst="bentConnector3">
            <a:avLst>
              <a:gd name="adj1" fmla="val 1774"/>
            </a:avLst>
          </a:prstGeom>
          <a:noFill/>
          <a:ln w="9525">
            <a:solidFill>
              <a:srgbClr val="000000"/>
            </a:solidFill>
            <a:miter lim="800000"/>
            <a:headEnd/>
            <a:tailEnd type="triangle" w="med" len="med"/>
          </a:ln>
        </p:spPr>
      </p:cxnSp>
      <p:cxnSp>
        <p:nvCxnSpPr>
          <p:cNvPr id="58" name="AutoShape 2"/>
          <p:cNvCxnSpPr>
            <a:cxnSpLocks noChangeShapeType="1"/>
          </p:cNvCxnSpPr>
          <p:nvPr/>
        </p:nvCxnSpPr>
        <p:spPr bwMode="auto">
          <a:xfrm rot="5400000">
            <a:off x="3810000" y="5257800"/>
            <a:ext cx="304800" cy="1588"/>
          </a:xfrm>
          <a:prstGeom prst="straightConnector1">
            <a:avLst/>
          </a:prstGeom>
          <a:noFill/>
          <a:ln w="9525">
            <a:solidFill>
              <a:srgbClr val="000000"/>
            </a:solidFill>
            <a:round/>
            <a:headEnd/>
            <a:tailEnd type="triangle" w="med" len="med"/>
          </a:ln>
        </p:spPr>
      </p:cxnSp>
      <p:cxnSp>
        <p:nvCxnSpPr>
          <p:cNvPr id="60" name="AutoShape 2"/>
          <p:cNvCxnSpPr>
            <a:cxnSpLocks noChangeShapeType="1"/>
          </p:cNvCxnSpPr>
          <p:nvPr/>
        </p:nvCxnSpPr>
        <p:spPr bwMode="auto">
          <a:xfrm rot="5400000">
            <a:off x="5791994" y="5257006"/>
            <a:ext cx="304800" cy="1588"/>
          </a:xfrm>
          <a:prstGeom prst="straightConnector1">
            <a:avLst/>
          </a:prstGeom>
          <a:noFill/>
          <a:ln w="9525">
            <a:solidFill>
              <a:srgbClr val="000000"/>
            </a:solidFill>
            <a:round/>
            <a:headEnd/>
            <a:tailEnd type="triangle" w="med" len="med"/>
          </a:ln>
        </p:spPr>
      </p:cxnSp>
      <p:cxnSp>
        <p:nvCxnSpPr>
          <p:cNvPr id="61" name="AutoShape 2"/>
          <p:cNvCxnSpPr>
            <a:cxnSpLocks noChangeShapeType="1"/>
          </p:cNvCxnSpPr>
          <p:nvPr/>
        </p:nvCxnSpPr>
        <p:spPr bwMode="auto">
          <a:xfrm>
            <a:off x="4953000" y="5791200"/>
            <a:ext cx="7937" cy="233362"/>
          </a:xfrm>
          <a:prstGeom prst="straightConnector1">
            <a:avLst/>
          </a:prstGeom>
          <a:noFill/>
          <a:ln w="9525">
            <a:solidFill>
              <a:srgbClr val="000000"/>
            </a:solidFill>
            <a:round/>
            <a:headEnd/>
            <a:tailEnd type="triangle" w="med" len="med"/>
          </a:ln>
        </p:spPr>
      </p:cxnSp>
      <p:sp>
        <p:nvSpPr>
          <p:cNvPr id="62" name="Oval 61"/>
          <p:cNvSpPr/>
          <p:nvPr/>
        </p:nvSpPr>
        <p:spPr>
          <a:xfrm>
            <a:off x="4343400" y="6019800"/>
            <a:ext cx="1219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63" name="Rectangle 62"/>
          <p:cNvSpPr/>
          <p:nvPr/>
        </p:nvSpPr>
        <p:spPr>
          <a:xfrm>
            <a:off x="3352800" y="54102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en-US" dirty="0"/>
          </a:p>
        </p:txBody>
      </p:sp>
    </p:spTree>
  </p:cSld>
  <p:clrMapOvr>
    <a:masterClrMapping/>
  </p:clrMapOvr>
  <p:transition spd="med">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pPr algn="ctr"/>
            <a:r>
              <a:rPr lang="en-US" sz="4000" b="1" dirty="0" smtClean="0">
                <a:latin typeface="Times New Roman" pitchFamily="18" charset="0"/>
                <a:cs typeface="Times New Roman" pitchFamily="18" charset="0"/>
              </a:rPr>
              <a:t>IMPLEMENTATION</a:t>
            </a:r>
            <a:endParaRPr lang="en-US" sz="4000" b="1" dirty="0">
              <a:latin typeface="Times New Roman" pitchFamily="18" charset="0"/>
              <a:cs typeface="Times New Roman" pitchFamily="18" charset="0"/>
            </a:endParaRPr>
          </a:p>
        </p:txBody>
      </p:sp>
      <p:sp>
        <p:nvSpPr>
          <p:cNvPr id="3" name="TextBox 2"/>
          <p:cNvSpPr txBox="1"/>
          <p:nvPr/>
        </p:nvSpPr>
        <p:spPr>
          <a:xfrm>
            <a:off x="1143000" y="914400"/>
            <a:ext cx="7543800" cy="5909310"/>
          </a:xfrm>
          <a:prstGeom prst="rect">
            <a:avLst/>
          </a:prstGeom>
          <a:noFill/>
        </p:spPr>
        <p:txBody>
          <a:bodyPr wrap="square" rtlCol="0">
            <a:spAutoFit/>
          </a:bodyPr>
          <a:lstStyle/>
          <a:p>
            <a:pPr algn="just"/>
            <a:r>
              <a:rPr lang="en-US" dirty="0" smtClean="0">
                <a:solidFill>
                  <a:schemeClr val="tx2"/>
                </a:solidFill>
                <a:latin typeface="Arial" pitchFamily="34" charset="0"/>
                <a:cs typeface="Arial" pitchFamily="34" charset="0"/>
              </a:rPr>
              <a:t>The working of the program can be illustrated by the following abstract algorithm</a:t>
            </a:r>
          </a:p>
          <a:p>
            <a:pPr marL="342900" lvl="0" indent="-342900">
              <a:buFont typeface="Wingdings" pitchFamily="2" charset="2"/>
              <a:buChar char="Ø"/>
            </a:pPr>
            <a:r>
              <a:rPr lang="en-US" dirty="0" smtClean="0">
                <a:solidFill>
                  <a:schemeClr val="tx2"/>
                </a:solidFill>
                <a:latin typeface="Arial" pitchFamily="34" charset="0"/>
                <a:cs typeface="Arial" pitchFamily="34" charset="0"/>
              </a:rPr>
              <a:t>Initialization</a:t>
            </a:r>
          </a:p>
          <a:p>
            <a:pPr marL="800100" lvl="1" indent="-342900">
              <a:buFont typeface="Arial" pitchFamily="34" charset="0"/>
              <a:buChar char="•"/>
            </a:pPr>
            <a:r>
              <a:rPr lang="en-US" dirty="0" smtClean="0">
                <a:solidFill>
                  <a:schemeClr val="tx2"/>
                </a:solidFill>
                <a:latin typeface="Arial" pitchFamily="34" charset="0"/>
                <a:cs typeface="Arial" pitchFamily="34" charset="0"/>
              </a:rPr>
              <a:t>Initialize to interact with the windows.</a:t>
            </a:r>
          </a:p>
          <a:p>
            <a:pPr marL="800100" lvl="1" indent="-342900">
              <a:buFont typeface="Arial" pitchFamily="34" charset="0"/>
              <a:buChar char="•"/>
            </a:pPr>
            <a:r>
              <a:rPr lang="en-US" dirty="0" smtClean="0">
                <a:solidFill>
                  <a:schemeClr val="tx2"/>
                </a:solidFill>
                <a:latin typeface="Arial" pitchFamily="34" charset="0"/>
                <a:cs typeface="Arial" pitchFamily="34" charset="0"/>
              </a:rPr>
              <a:t>Initialize the display mode.</a:t>
            </a:r>
          </a:p>
          <a:p>
            <a:pPr marL="800100" lvl="1" indent="-342900">
              <a:buFont typeface="Arial" pitchFamily="34" charset="0"/>
              <a:buChar char="•"/>
            </a:pPr>
            <a:r>
              <a:rPr lang="en-US" dirty="0" smtClean="0">
                <a:solidFill>
                  <a:schemeClr val="tx2"/>
                </a:solidFill>
                <a:latin typeface="Arial" pitchFamily="34" charset="0"/>
                <a:cs typeface="Arial" pitchFamily="34" charset="0"/>
              </a:rPr>
              <a:t>Initialize window position and window size.</a:t>
            </a:r>
          </a:p>
          <a:p>
            <a:pPr marL="800100" lvl="1" indent="-342900">
              <a:buFont typeface="Arial" pitchFamily="34" charset="0"/>
              <a:buChar char="•"/>
            </a:pPr>
            <a:r>
              <a:rPr lang="en-US" dirty="0" smtClean="0">
                <a:solidFill>
                  <a:schemeClr val="tx2"/>
                </a:solidFill>
                <a:latin typeface="Arial" pitchFamily="34" charset="0"/>
                <a:cs typeface="Arial" pitchFamily="34" charset="0"/>
              </a:rPr>
              <a:t>Initialize and create the window to display the output.</a:t>
            </a:r>
          </a:p>
          <a:p>
            <a:pPr marL="342900" lvl="0" indent="-342900" algn="just">
              <a:buFont typeface="Wingdings" pitchFamily="2" charset="2"/>
              <a:buChar char="Ø"/>
            </a:pPr>
            <a:r>
              <a:rPr lang="en-US" dirty="0" smtClean="0">
                <a:solidFill>
                  <a:schemeClr val="tx2"/>
                </a:solidFill>
                <a:latin typeface="Arial" pitchFamily="34" charset="0"/>
                <a:cs typeface="Arial" pitchFamily="34" charset="0"/>
              </a:rPr>
              <a:t>Every time window is resized, reshape function is called to redraw the output. </a:t>
            </a:r>
          </a:p>
          <a:p>
            <a:pPr marL="342900" lvl="0" indent="-342900" algn="just">
              <a:buFont typeface="Wingdings" pitchFamily="2" charset="2"/>
              <a:buChar char="Ø"/>
            </a:pPr>
            <a:r>
              <a:rPr lang="en-US" dirty="0" smtClean="0">
                <a:solidFill>
                  <a:schemeClr val="tx2"/>
                </a:solidFill>
                <a:latin typeface="Arial" pitchFamily="34" charset="0"/>
                <a:cs typeface="Arial" pitchFamily="34" charset="0"/>
              </a:rPr>
              <a:t>Menus and Sub-menus are created and depending on the value returned by Menus, the suitable operations are performed with the help of switch functions.</a:t>
            </a:r>
          </a:p>
          <a:p>
            <a:pPr marL="342900" lvl="0" indent="-342900">
              <a:buFont typeface="Wingdings" pitchFamily="2" charset="2"/>
              <a:buChar char="Ø"/>
            </a:pPr>
            <a:endParaRPr lang="en-US" dirty="0" smtClean="0">
              <a:solidFill>
                <a:schemeClr val="tx2"/>
              </a:solidFill>
              <a:latin typeface="Arial" pitchFamily="34" charset="0"/>
              <a:cs typeface="Arial" pitchFamily="34" charset="0"/>
            </a:endParaRPr>
          </a:p>
          <a:p>
            <a:pPr lvl="0"/>
            <a:r>
              <a:rPr lang="en-US" dirty="0" smtClean="0">
                <a:solidFill>
                  <a:schemeClr val="tx2"/>
                </a:solidFill>
                <a:latin typeface="Arial" pitchFamily="34" charset="0"/>
                <a:cs typeface="Arial" pitchFamily="34" charset="0"/>
              </a:rPr>
              <a:t>The project uses the following libraries</a:t>
            </a:r>
          </a:p>
          <a:p>
            <a:pPr marL="285750" lvl="0" indent="-285750">
              <a:buFont typeface="Wingdings" pitchFamily="2" charset="2"/>
              <a:buChar char="q"/>
            </a:pPr>
            <a:r>
              <a:rPr lang="en-US" dirty="0" smtClean="0">
                <a:solidFill>
                  <a:schemeClr val="tx2"/>
                </a:solidFill>
                <a:latin typeface="Arial" pitchFamily="34" charset="0"/>
                <a:cs typeface="Arial" pitchFamily="34" charset="0"/>
              </a:rPr>
              <a:t>glut.h</a:t>
            </a:r>
          </a:p>
          <a:p>
            <a:pPr marL="285750" lvl="0" indent="-285750">
              <a:buFont typeface="Wingdings" pitchFamily="2" charset="2"/>
              <a:buChar char="q"/>
            </a:pPr>
            <a:r>
              <a:rPr lang="en-US" dirty="0" smtClean="0">
                <a:solidFill>
                  <a:schemeClr val="tx2"/>
                </a:solidFill>
                <a:latin typeface="Arial" pitchFamily="34" charset="0"/>
                <a:cs typeface="Arial" pitchFamily="34" charset="0"/>
              </a:rPr>
              <a:t>string.h</a:t>
            </a:r>
          </a:p>
          <a:p>
            <a:pPr marL="285750" lvl="0" indent="-285750">
              <a:buFont typeface="Wingdings" pitchFamily="2" charset="2"/>
              <a:buChar char="q"/>
            </a:pPr>
            <a:r>
              <a:rPr lang="en-US" dirty="0" smtClean="0">
                <a:solidFill>
                  <a:schemeClr val="tx2"/>
                </a:solidFill>
                <a:latin typeface="Arial" pitchFamily="34" charset="0"/>
                <a:cs typeface="Arial" pitchFamily="34" charset="0"/>
              </a:rPr>
              <a:t>stdio.h</a:t>
            </a:r>
          </a:p>
          <a:p>
            <a:pPr marL="285750" lvl="0" indent="-285750">
              <a:buFont typeface="Wingdings" pitchFamily="2" charset="2"/>
              <a:buChar char="q"/>
            </a:pPr>
            <a:r>
              <a:rPr lang="en-US" dirty="0" smtClean="0">
                <a:solidFill>
                  <a:schemeClr val="tx2"/>
                </a:solidFill>
                <a:latin typeface="Arial" pitchFamily="34" charset="0"/>
                <a:cs typeface="Arial" pitchFamily="34" charset="0"/>
              </a:rPr>
              <a:t>math.h</a:t>
            </a:r>
          </a:p>
          <a:p>
            <a:pPr marL="285750" lvl="0" indent="-285750">
              <a:buFont typeface="Wingdings" pitchFamily="2" charset="2"/>
              <a:buChar char="q"/>
            </a:pPr>
            <a:r>
              <a:rPr lang="en-US" dirty="0" smtClean="0">
                <a:solidFill>
                  <a:schemeClr val="tx2"/>
                </a:solidFill>
                <a:latin typeface="Arial" pitchFamily="34" charset="0"/>
                <a:cs typeface="Arial" pitchFamily="34" charset="0"/>
              </a:rPr>
              <a:t>stdlib.h</a:t>
            </a:r>
          </a:p>
          <a:p>
            <a:pPr marL="285750" lvl="0" indent="-285750">
              <a:buFont typeface="Wingdings" pitchFamily="2" charset="2"/>
              <a:buChar char="q"/>
            </a:pPr>
            <a:r>
              <a:rPr lang="en-US" dirty="0" smtClean="0">
                <a:solidFill>
                  <a:schemeClr val="tx2"/>
                </a:solidFill>
                <a:latin typeface="Arial" pitchFamily="34" charset="0"/>
                <a:cs typeface="Arial" pitchFamily="34" charset="0"/>
              </a:rPr>
              <a:t>time.h</a:t>
            </a:r>
          </a:p>
          <a:p>
            <a:endParaRPr lang="en-US" dirty="0">
              <a:solidFill>
                <a:schemeClr val="tx2"/>
              </a:solidFill>
              <a:latin typeface="Arial" pitchFamily="34" charset="0"/>
              <a:cs typeface="Arial" pitchFamily="34" charset="0"/>
            </a:endParaRPr>
          </a:p>
        </p:txBody>
      </p:sp>
    </p:spTree>
  </p:cSld>
  <p:clrMapOvr>
    <a:masterClrMapping/>
  </p:clrMapOvr>
  <p:transition spd="med">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pPr algn="ctr"/>
            <a:r>
              <a:rPr lang="en-US" sz="4000" b="1" dirty="0" smtClean="0">
                <a:latin typeface="Times New Roman" pitchFamily="18" charset="0"/>
                <a:cs typeface="Times New Roman" pitchFamily="18" charset="0"/>
              </a:rPr>
              <a:t>TESTING AND RESULTS</a:t>
            </a:r>
            <a:endParaRPr lang="en-US" sz="4000" b="1"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0" y="990600"/>
          <a:ext cx="9144000" cy="5960973"/>
        </p:xfrm>
        <a:graphic>
          <a:graphicData uri="http://schemas.openxmlformats.org/drawingml/2006/table">
            <a:tbl>
              <a:tblPr firstRow="1" bandRow="1">
                <a:tableStyleId>{5C22544A-7EE6-4342-B048-85BDC9FD1C3A}</a:tableStyleId>
              </a:tblPr>
              <a:tblGrid>
                <a:gridCol w="914400"/>
                <a:gridCol w="1676400"/>
                <a:gridCol w="2819400"/>
                <a:gridCol w="2590800"/>
                <a:gridCol w="1143000"/>
              </a:tblGrid>
              <a:tr h="761618">
                <a:tc>
                  <a:txBody>
                    <a:bodyPr/>
                    <a:lstStyle/>
                    <a:p>
                      <a:r>
                        <a:rPr lang="en-US" dirty="0" smtClean="0"/>
                        <a:t>Sl. No.</a:t>
                      </a:r>
                      <a:endParaRPr lang="en-US" dirty="0"/>
                    </a:p>
                  </a:txBody>
                  <a:tcPr/>
                </a:tc>
                <a:tc>
                  <a:txBody>
                    <a:bodyPr/>
                    <a:lstStyle/>
                    <a:p>
                      <a:r>
                        <a:rPr lang="en-US" dirty="0" smtClean="0"/>
                        <a:t>Test Case Description</a:t>
                      </a:r>
                      <a:endParaRPr lang="en-US" dirty="0"/>
                    </a:p>
                  </a:txBody>
                  <a:tcPr/>
                </a:tc>
                <a:tc>
                  <a:txBody>
                    <a:bodyPr/>
                    <a:lstStyle/>
                    <a:p>
                      <a:r>
                        <a:rPr lang="en-US" dirty="0" smtClean="0"/>
                        <a:t>Expected Result</a:t>
                      </a:r>
                      <a:endParaRPr lang="en-US" dirty="0"/>
                    </a:p>
                  </a:txBody>
                  <a:tcPr/>
                </a:tc>
                <a:tc>
                  <a:txBody>
                    <a:bodyPr/>
                    <a:lstStyle/>
                    <a:p>
                      <a:r>
                        <a:rPr lang="en-US" dirty="0" smtClean="0"/>
                        <a:t>Actual Result</a:t>
                      </a:r>
                      <a:endParaRPr lang="en-US" dirty="0"/>
                    </a:p>
                  </a:txBody>
                  <a:tcPr/>
                </a:tc>
                <a:tc>
                  <a:txBody>
                    <a:bodyPr/>
                    <a:lstStyle/>
                    <a:p>
                      <a:r>
                        <a:rPr lang="en-US" dirty="0" smtClean="0"/>
                        <a:t>Remarks</a:t>
                      </a:r>
                      <a:endParaRPr lang="en-US" dirty="0"/>
                    </a:p>
                  </a:txBody>
                  <a:tcPr/>
                </a:tc>
              </a:tr>
              <a:tr h="1905382">
                <a:tc>
                  <a:txBody>
                    <a:bodyPr/>
                    <a:lstStyle/>
                    <a:p>
                      <a:r>
                        <a:rPr lang="en-US" sz="1400" dirty="0" smtClean="0">
                          <a:latin typeface="Arial" pitchFamily="34" charset="0"/>
                          <a:cs typeface="Arial" pitchFamily="34" charset="0"/>
                        </a:rPr>
                        <a:t>1.</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Click the RIGHT mouse button on the display screen.</a:t>
                      </a:r>
                      <a:endParaRPr lang="en-US" sz="1400" dirty="0">
                        <a:latin typeface="Arial" pitchFamily="34" charset="0"/>
                        <a:cs typeface="Arial" pitchFamily="34" charset="0"/>
                      </a:endParaRPr>
                    </a:p>
                  </a:txBody>
                  <a:tcPr/>
                </a:tc>
                <a:tc>
                  <a:txBody>
                    <a:bodyPr/>
                    <a:lstStyle/>
                    <a:p>
                      <a:pPr marL="0" marR="0" algn="l">
                        <a:lnSpc>
                          <a:spcPct val="115000"/>
                        </a:lnSpc>
                        <a:spcBef>
                          <a:spcPts val="0"/>
                        </a:spcBef>
                        <a:spcAft>
                          <a:spcPts val="1000"/>
                        </a:spcAft>
                      </a:pPr>
                      <a:r>
                        <a:rPr lang="en-US" sz="1400" dirty="0">
                          <a:latin typeface="Arial" pitchFamily="34" charset="0"/>
                          <a:ea typeface="Times New Roman"/>
                          <a:cs typeface="Arial" pitchFamily="34" charset="0"/>
                        </a:rPr>
                        <a:t>Menu with</a:t>
                      </a:r>
                    </a:p>
                    <a:p>
                      <a:pPr marL="342900" marR="0" lvl="0" indent="-342900" algn="l">
                        <a:lnSpc>
                          <a:spcPct val="115000"/>
                        </a:lnSpc>
                        <a:spcBef>
                          <a:spcPts val="0"/>
                        </a:spcBef>
                        <a:spcAft>
                          <a:spcPts val="0"/>
                        </a:spcAft>
                        <a:buFont typeface="Symbol"/>
                        <a:buChar char=""/>
                      </a:pPr>
                      <a:r>
                        <a:rPr lang="en-US" sz="1400" dirty="0">
                          <a:latin typeface="Arial" pitchFamily="34" charset="0"/>
                          <a:ea typeface="Times New Roman"/>
                          <a:cs typeface="Arial" pitchFamily="34" charset="0"/>
                        </a:rPr>
                        <a:t>Toggle Ortho/Perspective View</a:t>
                      </a:r>
                    </a:p>
                    <a:p>
                      <a:pPr marL="342900" marR="0" lvl="0" indent="-342900" algn="l">
                        <a:lnSpc>
                          <a:spcPct val="115000"/>
                        </a:lnSpc>
                        <a:spcBef>
                          <a:spcPts val="0"/>
                        </a:spcBef>
                        <a:spcAft>
                          <a:spcPts val="0"/>
                        </a:spcAft>
                        <a:buFont typeface="Symbol"/>
                        <a:buChar char=""/>
                      </a:pPr>
                      <a:r>
                        <a:rPr lang="en-US" sz="1400" dirty="0">
                          <a:latin typeface="Arial" pitchFamily="34" charset="0"/>
                          <a:ea typeface="Times New Roman"/>
                          <a:cs typeface="Arial" pitchFamily="34" charset="0"/>
                        </a:rPr>
                        <a:t>Light ON/OFF</a:t>
                      </a:r>
                    </a:p>
                    <a:p>
                      <a:pPr marL="342900" marR="0" lvl="0" indent="-342900" algn="l">
                        <a:lnSpc>
                          <a:spcPct val="115000"/>
                        </a:lnSpc>
                        <a:spcBef>
                          <a:spcPts val="0"/>
                        </a:spcBef>
                        <a:spcAft>
                          <a:spcPts val="0"/>
                        </a:spcAft>
                        <a:buFont typeface="Symbol"/>
                        <a:buChar char=""/>
                      </a:pPr>
                      <a:r>
                        <a:rPr lang="en-US" sz="1400" dirty="0">
                          <a:latin typeface="Arial" pitchFamily="34" charset="0"/>
                          <a:ea typeface="Times New Roman"/>
                          <a:cs typeface="Arial" pitchFamily="34" charset="0"/>
                        </a:rPr>
                        <a:t>About the project</a:t>
                      </a:r>
                    </a:p>
                    <a:p>
                      <a:pPr marL="342900" marR="0" lvl="0" indent="-342900" algn="l">
                        <a:lnSpc>
                          <a:spcPct val="115000"/>
                        </a:lnSpc>
                        <a:spcBef>
                          <a:spcPts val="0"/>
                        </a:spcBef>
                        <a:spcAft>
                          <a:spcPts val="1000"/>
                        </a:spcAft>
                        <a:buFont typeface="Symbol"/>
                        <a:buChar char=""/>
                      </a:pPr>
                      <a:r>
                        <a:rPr lang="en-US" sz="1400" dirty="0" smtClean="0">
                          <a:latin typeface="Arial" pitchFamily="34" charset="0"/>
                          <a:ea typeface="Times New Roman"/>
                          <a:cs typeface="Arial" pitchFamily="34" charset="0"/>
                        </a:rPr>
                        <a:t>Quit</a:t>
                      </a:r>
                    </a:p>
                    <a:p>
                      <a:pPr marL="342900" marR="0" lvl="0" indent="-342900" algn="l">
                        <a:lnSpc>
                          <a:spcPct val="115000"/>
                        </a:lnSpc>
                        <a:spcBef>
                          <a:spcPts val="0"/>
                        </a:spcBef>
                        <a:spcAft>
                          <a:spcPts val="1000"/>
                        </a:spcAft>
                        <a:buFont typeface="Symbol"/>
                        <a:buNone/>
                      </a:pPr>
                      <a:r>
                        <a:rPr lang="en-US" sz="1400" dirty="0" smtClean="0">
                          <a:latin typeface="Arial" pitchFamily="34" charset="0"/>
                          <a:ea typeface="Times New Roman"/>
                          <a:cs typeface="Arial" pitchFamily="34" charset="0"/>
                        </a:rPr>
                        <a:t>  should be displayed.</a:t>
                      </a:r>
                      <a:endParaRPr lang="en-US" sz="1400" dirty="0">
                        <a:latin typeface="Arial" pitchFamily="34" charset="0"/>
                        <a:ea typeface="Times New Roman"/>
                        <a:cs typeface="Arial" pitchFamily="34" charset="0"/>
                      </a:endParaRPr>
                    </a:p>
                  </a:txBody>
                  <a:tcPr marL="114300" marR="114300" marT="0" marB="0"/>
                </a:tc>
                <a:tc>
                  <a:txBody>
                    <a:bodyPr/>
                    <a:lstStyle/>
                    <a:p>
                      <a:pPr marL="0" marR="0" algn="l">
                        <a:lnSpc>
                          <a:spcPct val="115000"/>
                        </a:lnSpc>
                        <a:spcBef>
                          <a:spcPts val="0"/>
                        </a:spcBef>
                        <a:spcAft>
                          <a:spcPts val="1000"/>
                        </a:spcAft>
                      </a:pPr>
                      <a:r>
                        <a:rPr lang="en-US" sz="1400" dirty="0">
                          <a:latin typeface="Arial" pitchFamily="34" charset="0"/>
                          <a:ea typeface="Times New Roman"/>
                          <a:cs typeface="Arial" pitchFamily="34" charset="0"/>
                        </a:rPr>
                        <a:t>Menu with</a:t>
                      </a:r>
                    </a:p>
                    <a:p>
                      <a:pPr marL="342900" marR="0" lvl="0" indent="-342900" algn="l">
                        <a:lnSpc>
                          <a:spcPct val="115000"/>
                        </a:lnSpc>
                        <a:spcBef>
                          <a:spcPts val="0"/>
                        </a:spcBef>
                        <a:spcAft>
                          <a:spcPts val="0"/>
                        </a:spcAft>
                        <a:buFont typeface="Symbol"/>
                        <a:buChar char=""/>
                      </a:pPr>
                      <a:r>
                        <a:rPr lang="en-US" sz="1400" dirty="0">
                          <a:latin typeface="Arial" pitchFamily="34" charset="0"/>
                          <a:ea typeface="Times New Roman"/>
                          <a:cs typeface="Arial" pitchFamily="34" charset="0"/>
                        </a:rPr>
                        <a:t>Toggle Ortho/Perspective View</a:t>
                      </a:r>
                    </a:p>
                    <a:p>
                      <a:pPr marL="342900" marR="0" lvl="0" indent="-342900" algn="l">
                        <a:lnSpc>
                          <a:spcPct val="115000"/>
                        </a:lnSpc>
                        <a:spcBef>
                          <a:spcPts val="0"/>
                        </a:spcBef>
                        <a:spcAft>
                          <a:spcPts val="0"/>
                        </a:spcAft>
                        <a:buFont typeface="Symbol"/>
                        <a:buChar char=""/>
                      </a:pPr>
                      <a:r>
                        <a:rPr lang="en-US" sz="1400" dirty="0">
                          <a:latin typeface="Arial" pitchFamily="34" charset="0"/>
                          <a:ea typeface="Times New Roman"/>
                          <a:cs typeface="Arial" pitchFamily="34" charset="0"/>
                        </a:rPr>
                        <a:t>Light ON/OFF</a:t>
                      </a:r>
                    </a:p>
                    <a:p>
                      <a:pPr marL="342900" marR="0" lvl="0" indent="-342900" algn="l">
                        <a:lnSpc>
                          <a:spcPct val="115000"/>
                        </a:lnSpc>
                        <a:spcBef>
                          <a:spcPts val="0"/>
                        </a:spcBef>
                        <a:spcAft>
                          <a:spcPts val="0"/>
                        </a:spcAft>
                        <a:buFont typeface="Symbol"/>
                        <a:buChar char=""/>
                      </a:pPr>
                      <a:r>
                        <a:rPr lang="en-US" sz="1400" dirty="0">
                          <a:latin typeface="Arial" pitchFamily="34" charset="0"/>
                          <a:ea typeface="Times New Roman"/>
                          <a:cs typeface="Arial" pitchFamily="34" charset="0"/>
                        </a:rPr>
                        <a:t>About the project</a:t>
                      </a:r>
                    </a:p>
                    <a:p>
                      <a:pPr marL="342900" marR="0" lvl="0" indent="-342900" algn="l">
                        <a:lnSpc>
                          <a:spcPct val="115000"/>
                        </a:lnSpc>
                        <a:spcBef>
                          <a:spcPts val="0"/>
                        </a:spcBef>
                        <a:spcAft>
                          <a:spcPts val="1000"/>
                        </a:spcAft>
                        <a:buFont typeface="Symbol"/>
                        <a:buChar char=""/>
                      </a:pPr>
                      <a:r>
                        <a:rPr lang="en-US" sz="1400" dirty="0" smtClean="0">
                          <a:latin typeface="Arial" pitchFamily="34" charset="0"/>
                          <a:ea typeface="Times New Roman"/>
                          <a:cs typeface="Arial" pitchFamily="34" charset="0"/>
                        </a:rPr>
                        <a:t>Quit</a:t>
                      </a:r>
                    </a:p>
                    <a:p>
                      <a:pPr marL="342900" marR="0" lvl="0" indent="-342900" algn="l">
                        <a:lnSpc>
                          <a:spcPct val="115000"/>
                        </a:lnSpc>
                        <a:spcBef>
                          <a:spcPts val="0"/>
                        </a:spcBef>
                        <a:spcAft>
                          <a:spcPts val="1000"/>
                        </a:spcAft>
                        <a:buFont typeface="Symbol"/>
                        <a:buNone/>
                      </a:pPr>
                      <a:r>
                        <a:rPr lang="en-US" sz="1400" baseline="0" dirty="0" smtClean="0">
                          <a:latin typeface="Arial" pitchFamily="34" charset="0"/>
                          <a:ea typeface="Times New Roman"/>
                          <a:cs typeface="Arial" pitchFamily="34" charset="0"/>
                        </a:rPr>
                        <a:t>    is displayed.</a:t>
                      </a:r>
                      <a:endParaRPr lang="en-US" sz="1400" dirty="0">
                        <a:latin typeface="Arial" pitchFamily="34" charset="0"/>
                        <a:ea typeface="Times New Roman"/>
                        <a:cs typeface="Arial" pitchFamily="34" charset="0"/>
                      </a:endParaRPr>
                    </a:p>
                  </a:txBody>
                  <a:tcPr marL="114300" marR="114300" marT="0" marB="0"/>
                </a:tc>
                <a:tc>
                  <a:txBody>
                    <a:bodyPr/>
                    <a:lstStyle/>
                    <a:p>
                      <a:r>
                        <a:rPr kumimoji="0" lang="en-US" sz="1400" kern="1200" dirty="0" smtClean="0">
                          <a:solidFill>
                            <a:schemeClr val="dk1"/>
                          </a:solidFill>
                          <a:latin typeface="Arial" pitchFamily="34" charset="0"/>
                          <a:ea typeface="+mn-ea"/>
                          <a:cs typeface="Arial" pitchFamily="34" charset="0"/>
                        </a:rPr>
                        <a:t>Pass</a:t>
                      </a:r>
                      <a:endParaRPr lang="en-US" sz="1400" dirty="0">
                        <a:latin typeface="Arial" pitchFamily="34" charset="0"/>
                        <a:cs typeface="Arial" pitchFamily="34" charset="0"/>
                      </a:endParaRPr>
                    </a:p>
                  </a:txBody>
                  <a:tcPr/>
                </a:tc>
              </a:tr>
              <a:tr h="870420">
                <a:tc>
                  <a:txBody>
                    <a:bodyPr/>
                    <a:lstStyle/>
                    <a:p>
                      <a:r>
                        <a:rPr lang="en-US" sz="1400" dirty="0" smtClean="0">
                          <a:latin typeface="Arial" pitchFamily="34" charset="0"/>
                          <a:cs typeface="Arial" pitchFamily="34" charset="0"/>
                        </a:rPr>
                        <a:t>2.</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Click on Toggle Ortho/Perspective view option</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The user should be able to toggle between these two views.</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The user is able to toggle between these two views.</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Pass</a:t>
                      </a:r>
                      <a:endParaRPr lang="en-US" sz="1400" dirty="0">
                        <a:latin typeface="Arial" pitchFamily="34" charset="0"/>
                        <a:cs typeface="Arial" pitchFamily="34" charset="0"/>
                      </a:endParaRPr>
                    </a:p>
                  </a:txBody>
                  <a:tcPr/>
                </a:tc>
              </a:tr>
              <a:tr h="870420">
                <a:tc>
                  <a:txBody>
                    <a:bodyPr/>
                    <a:lstStyle/>
                    <a:p>
                      <a:r>
                        <a:rPr lang="en-US" sz="1400" dirty="0" smtClean="0">
                          <a:latin typeface="Arial" pitchFamily="34" charset="0"/>
                          <a:cs typeface="Arial" pitchFamily="34" charset="0"/>
                        </a:rPr>
                        <a:t>3.</a:t>
                      </a:r>
                      <a:endParaRPr lang="en-US" sz="1400" dirty="0">
                        <a:latin typeface="Arial" pitchFamily="34" charset="0"/>
                        <a:cs typeface="Arial" pitchFamily="34" charset="0"/>
                      </a:endParaRPr>
                    </a:p>
                  </a:txBody>
                  <a:tcPr/>
                </a:tc>
                <a:tc>
                  <a:txBody>
                    <a:bodyPr/>
                    <a:lstStyle/>
                    <a:p>
                      <a:pPr marL="0" marR="0" algn="l">
                        <a:lnSpc>
                          <a:spcPct val="115000"/>
                        </a:lnSpc>
                        <a:spcBef>
                          <a:spcPts val="0"/>
                        </a:spcBef>
                        <a:spcAft>
                          <a:spcPts val="0"/>
                        </a:spcAft>
                      </a:pPr>
                      <a:r>
                        <a:rPr lang="en-US" sz="1400" dirty="0">
                          <a:latin typeface="Arial" pitchFamily="34" charset="0"/>
                          <a:ea typeface="Times New Roman"/>
                          <a:cs typeface="Arial" pitchFamily="34" charset="0"/>
                        </a:rPr>
                        <a:t>Click on Light ON/OFF option</a:t>
                      </a:r>
                    </a:p>
                  </a:txBody>
                  <a:tcPr marL="68580" marR="68580" marT="0" marB="0"/>
                </a:tc>
                <a:tc>
                  <a:txBody>
                    <a:bodyPr/>
                    <a:lstStyle/>
                    <a:p>
                      <a:r>
                        <a:rPr kumimoji="0" lang="en-US" sz="1400" kern="1200" dirty="0" smtClean="0">
                          <a:solidFill>
                            <a:schemeClr val="dk1"/>
                          </a:solidFill>
                          <a:latin typeface="Arial" pitchFamily="34" charset="0"/>
                          <a:ea typeface="+mn-ea"/>
                          <a:cs typeface="Arial" pitchFamily="34" charset="0"/>
                        </a:rPr>
                        <a:t>The user should be able to turn ON or OFF the brightness feature</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The user is able to turn ON or OFF the brightness feature.</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Pass</a:t>
                      </a:r>
                      <a:endParaRPr lang="en-US" sz="1400" dirty="0">
                        <a:latin typeface="Arial" pitchFamily="34" charset="0"/>
                        <a:cs typeface="Arial" pitchFamily="34" charset="0"/>
                      </a:endParaRPr>
                    </a:p>
                  </a:txBody>
                  <a:tcPr/>
                </a:tc>
              </a:tr>
              <a:tr h="870420">
                <a:tc>
                  <a:txBody>
                    <a:bodyPr/>
                    <a:lstStyle/>
                    <a:p>
                      <a:r>
                        <a:rPr lang="en-US" sz="1400" dirty="0" smtClean="0">
                          <a:latin typeface="Arial" pitchFamily="34" charset="0"/>
                          <a:cs typeface="Arial" pitchFamily="34" charset="0"/>
                        </a:rPr>
                        <a:t>4.</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Click on About the project option</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A short description of the project should be displayed on the window.</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A short description of the project is displayed on the window.</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Pass</a:t>
                      </a:r>
                      <a:endParaRPr lang="en-US" sz="1400" dirty="0">
                        <a:latin typeface="Arial" pitchFamily="34" charset="0"/>
                        <a:cs typeface="Arial" pitchFamily="34" charset="0"/>
                      </a:endParaRPr>
                    </a:p>
                  </a:txBody>
                  <a:tcPr/>
                </a:tc>
              </a:tr>
              <a:tr h="616547">
                <a:tc>
                  <a:txBody>
                    <a:bodyPr/>
                    <a:lstStyle/>
                    <a:p>
                      <a:r>
                        <a:rPr lang="en-US" sz="1400" dirty="0" smtClean="0">
                          <a:latin typeface="Arial" pitchFamily="34" charset="0"/>
                          <a:cs typeface="Arial" pitchFamily="34" charset="0"/>
                        </a:rPr>
                        <a:t>5.</a:t>
                      </a:r>
                      <a:endParaRPr lang="en-US" sz="1400" dirty="0">
                        <a:latin typeface="Arial" pitchFamily="34" charset="0"/>
                        <a:cs typeface="Arial" pitchFamily="34" charset="0"/>
                      </a:endParaRPr>
                    </a:p>
                  </a:txBody>
                  <a:tcPr/>
                </a:tc>
                <a:tc>
                  <a:txBody>
                    <a:bodyPr/>
                    <a:lstStyle/>
                    <a:p>
                      <a:r>
                        <a:rPr kumimoji="0" lang="en-US" sz="1400" kern="1200" dirty="0" smtClean="0">
                          <a:solidFill>
                            <a:schemeClr val="dk1"/>
                          </a:solidFill>
                          <a:latin typeface="Arial" pitchFamily="34" charset="0"/>
                          <a:ea typeface="+mn-ea"/>
                          <a:cs typeface="Arial" pitchFamily="34" charset="0"/>
                        </a:rPr>
                        <a:t>Click on Quit option</a:t>
                      </a:r>
                      <a:endParaRPr lang="en-US" sz="1400" dirty="0">
                        <a:latin typeface="Arial" pitchFamily="34" charset="0"/>
                        <a:cs typeface="Arial" pitchFamily="34" charset="0"/>
                      </a:endParaRPr>
                    </a:p>
                  </a:txBody>
                  <a:tcPr/>
                </a:tc>
                <a:tc>
                  <a:txBody>
                    <a:bodyPr/>
                    <a:lstStyle/>
                    <a:p>
                      <a:pPr marL="0" marR="0" algn="l">
                        <a:lnSpc>
                          <a:spcPct val="115000"/>
                        </a:lnSpc>
                        <a:spcBef>
                          <a:spcPts val="0"/>
                        </a:spcBef>
                        <a:spcAft>
                          <a:spcPts val="0"/>
                        </a:spcAft>
                      </a:pPr>
                      <a:r>
                        <a:rPr lang="en-US" sz="1400" dirty="0">
                          <a:latin typeface="Arial" pitchFamily="34" charset="0"/>
                          <a:ea typeface="Times New Roman"/>
                          <a:cs typeface="Arial" pitchFamily="34" charset="0"/>
                        </a:rPr>
                        <a:t>The window should be terminated.</a:t>
                      </a:r>
                    </a:p>
                  </a:txBody>
                  <a:tcPr marL="68580" marR="68580" marT="0" marB="0"/>
                </a:tc>
                <a:tc>
                  <a:txBody>
                    <a:bodyPr/>
                    <a:lstStyle/>
                    <a:p>
                      <a:r>
                        <a:rPr kumimoji="0" lang="en-US" sz="1400" kern="1200" dirty="0" smtClean="0">
                          <a:solidFill>
                            <a:schemeClr val="dk1"/>
                          </a:solidFill>
                          <a:latin typeface="Arial" pitchFamily="34" charset="0"/>
                          <a:ea typeface="+mn-ea"/>
                          <a:cs typeface="Arial" pitchFamily="34" charset="0"/>
                        </a:rPr>
                        <a:t>The window is terminated.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Pass</a:t>
                      </a:r>
                      <a:endParaRPr lang="en-US" sz="1400" dirty="0">
                        <a:latin typeface="Arial" pitchFamily="34" charset="0"/>
                        <a:cs typeface="Arial" pitchFamily="34" charset="0"/>
                      </a:endParaRPr>
                    </a:p>
                  </a:txBody>
                  <a:tcPr/>
                </a:tc>
              </a:tr>
            </a:tbl>
          </a:graphicData>
        </a:graphic>
      </p:graphicFrame>
    </p:spTree>
  </p:cSld>
  <p:clrMapOvr>
    <a:masterClrMapping/>
  </p:clrMapOvr>
  <p:transition spd="med">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237</TotalTime>
  <Words>986</Words>
  <Application>Microsoft Office PowerPoint</Application>
  <PresentationFormat>On-screen Show (4:3)</PresentationFormat>
  <Paragraphs>177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CLOCK using OpenGL</vt:lpstr>
      <vt:lpstr>AGENDA</vt:lpstr>
      <vt:lpstr>ABSTRACT</vt:lpstr>
      <vt:lpstr>INTRODUCTION</vt:lpstr>
      <vt:lpstr>SYSTEM REQUIREMENTS</vt:lpstr>
      <vt:lpstr>ABOUT THE PROJECT</vt:lpstr>
      <vt:lpstr>DETAILED DESIGN</vt:lpstr>
      <vt:lpstr>IMPLEMENTATION</vt:lpstr>
      <vt:lpstr>TESTING AND RESULTS</vt:lpstr>
      <vt:lpstr>Slide 10</vt:lpstr>
      <vt:lpstr>Slide 11</vt:lpstr>
      <vt:lpstr>Slide 12</vt:lpstr>
      <vt:lpstr>CONCLUSION</vt:lpstr>
      <vt:lpstr>FUTURE ENHANCEMENT</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 using OpenGL</dc:title>
  <dc:creator>Dhruva</dc:creator>
  <cp:lastModifiedBy>PRANAYA</cp:lastModifiedBy>
  <cp:revision>87</cp:revision>
  <dcterms:created xsi:type="dcterms:W3CDTF">2013-05-17T13:45:23Z</dcterms:created>
  <dcterms:modified xsi:type="dcterms:W3CDTF">2014-05-30T11:48:41Z</dcterms:modified>
</cp:coreProperties>
</file>