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8" r:id="rId3"/>
    <p:sldId id="259" r:id="rId4"/>
    <p:sldId id="260" r:id="rId5"/>
    <p:sldId id="261" r:id="rId6"/>
    <p:sldId id="262" r:id="rId7"/>
    <p:sldId id="263" r:id="rId8"/>
    <p:sldId id="267" r:id="rId9"/>
    <p:sldId id="274" r:id="rId10"/>
    <p:sldId id="268" r:id="rId11"/>
    <p:sldId id="286" r:id="rId12"/>
    <p:sldId id="285" r:id="rId13"/>
    <p:sldId id="287" r:id="rId14"/>
    <p:sldId id="289" r:id="rId15"/>
    <p:sldId id="290" r:id="rId16"/>
    <p:sldId id="288" r:id="rId17"/>
    <p:sldId id="291" r:id="rId18"/>
  </p:sldIdLst>
  <p:sldSz cx="9144000" cy="5143500" type="screen16x9"/>
  <p:notesSz cx="6858000" cy="9144000"/>
  <p:embeddedFontLst>
    <p:embeddedFont>
      <p:font typeface="Amatic SC" panose="020B0604020202020204" charset="-79"/>
      <p:regular r:id="rId20"/>
      <p:bold r:id="rId21"/>
    </p:embeddedFont>
    <p:embeddedFont>
      <p:font typeface="Cavolini" panose="03000502040302020204" pitchFamily="66" charset="0"/>
      <p:regular r:id="rId22"/>
      <p:bold r:id="rId23"/>
      <p:italic r:id="rId24"/>
      <p:boldItalic r:id="rId25"/>
    </p:embeddedFont>
    <p:embeddedFont>
      <p:font typeface="Comic Sans MS" panose="030F0702030302020204" pitchFamily="66" charset="0"/>
      <p:regular r:id="rId26"/>
      <p:bold r:id="rId27"/>
      <p:italic r:id="rId28"/>
      <p:boldItalic r:id="rId29"/>
    </p:embeddedFont>
    <p:embeddedFont>
      <p:font typeface="Quicksand" panose="020B0604020202020204" charset="0"/>
      <p:regular r:id="rId30"/>
      <p:bold r:id="rId31"/>
    </p:embeddedFont>
    <p:embeddedFont>
      <p:font typeface="Short Stack"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92FA65-9D02-4DBC-A501-9F9680E28027}">
  <a:tblStyle styleId="{0492FA65-9D02-4DBC-A501-9F9680E280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689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331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414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083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76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574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71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9"/>
        <p:cNvGrpSpPr/>
        <p:nvPr/>
      </p:nvGrpSpPr>
      <p:grpSpPr>
        <a:xfrm>
          <a:off x="0" y="0"/>
          <a:ext cx="0" cy="0"/>
          <a:chOff x="0" y="0"/>
          <a:chExt cx="0" cy="0"/>
        </a:xfrm>
      </p:grpSpPr>
      <p:sp>
        <p:nvSpPr>
          <p:cNvPr id="500" name="Google Shape;500;p9"/>
          <p:cNvSpPr txBox="1">
            <a:spLocks noGrp="1"/>
          </p:cNvSpPr>
          <p:nvPr>
            <p:ph type="body" idx="1"/>
          </p:nvPr>
        </p:nvSpPr>
        <p:spPr>
          <a:xfrm>
            <a:off x="1619425" y="4348000"/>
            <a:ext cx="5905200" cy="2769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400"/>
              <a:buNone/>
              <a:defRPr sz="1400"/>
            </a:lvl1pPr>
          </a:lstStyle>
          <a:p>
            <a:endParaRPr/>
          </a:p>
        </p:txBody>
      </p:sp>
      <p:sp>
        <p:nvSpPr>
          <p:cNvPr id="501" name="Google Shape;501;p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02" name="Google Shape;502;p9"/>
          <p:cNvGrpSpPr/>
          <p:nvPr/>
        </p:nvGrpSpPr>
        <p:grpSpPr>
          <a:xfrm>
            <a:off x="-45603" y="-123258"/>
            <a:ext cx="9272423" cy="910791"/>
            <a:chOff x="-45603" y="440026"/>
            <a:chExt cx="9272423" cy="910791"/>
          </a:xfrm>
        </p:grpSpPr>
        <p:sp>
          <p:nvSpPr>
            <p:cNvPr id="503" name="Google Shape;503;p9"/>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2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28"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51"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5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1">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a:latin typeface="Comic Sans MS" panose="030F0702030302020204" pitchFamily="66" charset="0"/>
                <a:cs typeface="Calibri" panose="020F0502020204030204" pitchFamily="34" charset="0"/>
              </a:rPr>
              <a:t>UNIVERSITY MODEL IMPLEMENTATION</a:t>
            </a:r>
            <a:endParaRPr sz="3600" dirty="0">
              <a:latin typeface="Comic Sans MS" panose="030F0702030302020204" pitchFamily="66"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xfrm>
            <a:off x="952500"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GUI REPRESENTATIONS</a:t>
            </a:r>
            <a:endParaRPr dirty="0"/>
          </a:p>
        </p:txBody>
      </p:sp>
      <p:sp>
        <p:nvSpPr>
          <p:cNvPr id="802" name="Google Shape;802;p2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18233C1C-21E1-4C29-8BBE-51F9AD609617}"/>
              </a:ext>
            </a:extLst>
          </p:cNvPr>
          <p:cNvPicPr>
            <a:picLocks noChangeAspect="1"/>
          </p:cNvPicPr>
          <p:nvPr/>
        </p:nvPicPr>
        <p:blipFill>
          <a:blip r:embed="rId3"/>
          <a:stretch>
            <a:fillRect/>
          </a:stretch>
        </p:blipFill>
        <p:spPr>
          <a:xfrm>
            <a:off x="1133579" y="821530"/>
            <a:ext cx="6876841" cy="40076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xfrm>
            <a:off x="952500"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GUI REPRESENTATIONS</a:t>
            </a:r>
            <a:endParaRPr dirty="0"/>
          </a:p>
        </p:txBody>
      </p:sp>
      <p:sp>
        <p:nvSpPr>
          <p:cNvPr id="802" name="Google Shape;802;p2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A2DC515D-770E-47B4-80E3-D7A8C62B8A2F}"/>
              </a:ext>
            </a:extLst>
          </p:cNvPr>
          <p:cNvPicPr>
            <a:picLocks noChangeAspect="1"/>
          </p:cNvPicPr>
          <p:nvPr/>
        </p:nvPicPr>
        <p:blipFill>
          <a:blip r:embed="rId3"/>
          <a:stretch>
            <a:fillRect/>
          </a:stretch>
        </p:blipFill>
        <p:spPr>
          <a:xfrm>
            <a:off x="1092395" y="878681"/>
            <a:ext cx="7087199" cy="3800476"/>
          </a:xfrm>
          <a:prstGeom prst="rect">
            <a:avLst/>
          </a:prstGeom>
        </p:spPr>
      </p:pic>
    </p:spTree>
    <p:extLst>
      <p:ext uri="{BB962C8B-B14F-4D97-AF65-F5344CB8AC3E}">
        <p14:creationId xmlns:p14="http://schemas.microsoft.com/office/powerpoint/2010/main" val="208881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xfrm>
            <a:off x="952500"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GUI REPRESENTATIONS</a:t>
            </a:r>
            <a:endParaRPr dirty="0"/>
          </a:p>
        </p:txBody>
      </p:sp>
      <p:sp>
        <p:nvSpPr>
          <p:cNvPr id="802" name="Google Shape;802;p2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DB2A0830-6F43-4808-A3D2-EB095A19728F}"/>
              </a:ext>
            </a:extLst>
          </p:cNvPr>
          <p:cNvPicPr>
            <a:picLocks noChangeAspect="1"/>
          </p:cNvPicPr>
          <p:nvPr/>
        </p:nvPicPr>
        <p:blipFill>
          <a:blip r:embed="rId3"/>
          <a:stretch>
            <a:fillRect/>
          </a:stretch>
        </p:blipFill>
        <p:spPr>
          <a:xfrm>
            <a:off x="952500" y="778668"/>
            <a:ext cx="7227094" cy="4114801"/>
          </a:xfrm>
          <a:prstGeom prst="rect">
            <a:avLst/>
          </a:prstGeom>
        </p:spPr>
      </p:pic>
    </p:spTree>
    <p:extLst>
      <p:ext uri="{BB962C8B-B14F-4D97-AF65-F5344CB8AC3E}">
        <p14:creationId xmlns:p14="http://schemas.microsoft.com/office/powerpoint/2010/main" val="119448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xfrm>
            <a:off x="952500"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GUI REPRESENTATIONS</a:t>
            </a:r>
            <a:endParaRPr dirty="0"/>
          </a:p>
        </p:txBody>
      </p:sp>
      <p:sp>
        <p:nvSpPr>
          <p:cNvPr id="802" name="Google Shape;802;p2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3" name="Picture 2">
            <a:extLst>
              <a:ext uri="{FF2B5EF4-FFF2-40B4-BE49-F238E27FC236}">
                <a16:creationId xmlns:a16="http://schemas.microsoft.com/office/drawing/2014/main" id="{FF5BBEF0-03D3-4C4B-A88C-1EC6417BA8A7}"/>
              </a:ext>
            </a:extLst>
          </p:cNvPr>
          <p:cNvPicPr>
            <a:picLocks noChangeAspect="1"/>
          </p:cNvPicPr>
          <p:nvPr/>
        </p:nvPicPr>
        <p:blipFill>
          <a:blip r:embed="rId3"/>
          <a:stretch>
            <a:fillRect/>
          </a:stretch>
        </p:blipFill>
        <p:spPr>
          <a:xfrm>
            <a:off x="842963" y="850106"/>
            <a:ext cx="7322343" cy="3899744"/>
          </a:xfrm>
          <a:prstGeom prst="rect">
            <a:avLst/>
          </a:prstGeom>
        </p:spPr>
      </p:pic>
    </p:spTree>
    <p:extLst>
      <p:ext uri="{BB962C8B-B14F-4D97-AF65-F5344CB8AC3E}">
        <p14:creationId xmlns:p14="http://schemas.microsoft.com/office/powerpoint/2010/main" val="342622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xfrm>
            <a:off x="952500"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GUI REPRESENTATIONS</a:t>
            </a:r>
            <a:endParaRPr dirty="0"/>
          </a:p>
        </p:txBody>
      </p:sp>
      <p:sp>
        <p:nvSpPr>
          <p:cNvPr id="802" name="Google Shape;802;p2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Picture 3">
            <a:extLst>
              <a:ext uri="{FF2B5EF4-FFF2-40B4-BE49-F238E27FC236}">
                <a16:creationId xmlns:a16="http://schemas.microsoft.com/office/drawing/2014/main" id="{0B54FBB4-BC52-438D-AD96-180E87B51322}"/>
              </a:ext>
            </a:extLst>
          </p:cNvPr>
          <p:cNvPicPr>
            <a:picLocks noChangeAspect="1"/>
          </p:cNvPicPr>
          <p:nvPr/>
        </p:nvPicPr>
        <p:blipFill>
          <a:blip r:embed="rId3"/>
          <a:stretch>
            <a:fillRect/>
          </a:stretch>
        </p:blipFill>
        <p:spPr>
          <a:xfrm>
            <a:off x="1200150" y="914401"/>
            <a:ext cx="6715125" cy="3835450"/>
          </a:xfrm>
          <a:prstGeom prst="rect">
            <a:avLst/>
          </a:prstGeom>
        </p:spPr>
      </p:pic>
    </p:spTree>
    <p:extLst>
      <p:ext uri="{BB962C8B-B14F-4D97-AF65-F5344CB8AC3E}">
        <p14:creationId xmlns:p14="http://schemas.microsoft.com/office/powerpoint/2010/main" val="131680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xfrm>
            <a:off x="952500"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GUI REPRESENTATIONS</a:t>
            </a:r>
            <a:endParaRPr dirty="0"/>
          </a:p>
        </p:txBody>
      </p:sp>
      <p:sp>
        <p:nvSpPr>
          <p:cNvPr id="802" name="Google Shape;802;p2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4" name="Picture 3">
            <a:extLst>
              <a:ext uri="{FF2B5EF4-FFF2-40B4-BE49-F238E27FC236}">
                <a16:creationId xmlns:a16="http://schemas.microsoft.com/office/drawing/2014/main" id="{69F0E6C4-B868-4D4E-B9E2-A11D64D6D0EF}"/>
              </a:ext>
            </a:extLst>
          </p:cNvPr>
          <p:cNvPicPr>
            <a:picLocks noChangeAspect="1"/>
          </p:cNvPicPr>
          <p:nvPr/>
        </p:nvPicPr>
        <p:blipFill>
          <a:blip r:embed="rId3"/>
          <a:stretch>
            <a:fillRect/>
          </a:stretch>
        </p:blipFill>
        <p:spPr>
          <a:xfrm>
            <a:off x="965882" y="800100"/>
            <a:ext cx="7212236" cy="3949750"/>
          </a:xfrm>
          <a:prstGeom prst="rect">
            <a:avLst/>
          </a:prstGeom>
        </p:spPr>
      </p:pic>
    </p:spTree>
    <p:extLst>
      <p:ext uri="{BB962C8B-B14F-4D97-AF65-F5344CB8AC3E}">
        <p14:creationId xmlns:p14="http://schemas.microsoft.com/office/powerpoint/2010/main" val="404226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xfrm>
            <a:off x="952500"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GUI REPRESENTATIONS</a:t>
            </a:r>
            <a:endParaRPr dirty="0"/>
          </a:p>
        </p:txBody>
      </p:sp>
      <p:sp>
        <p:nvSpPr>
          <p:cNvPr id="802" name="Google Shape;802;p2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34B5CDE2-5EC1-4D9A-9DFD-CE8AD7CE85C9}"/>
              </a:ext>
            </a:extLst>
          </p:cNvPr>
          <p:cNvPicPr>
            <a:picLocks noChangeAspect="1"/>
          </p:cNvPicPr>
          <p:nvPr/>
        </p:nvPicPr>
        <p:blipFill>
          <a:blip r:embed="rId3"/>
          <a:stretch>
            <a:fillRect/>
          </a:stretch>
        </p:blipFill>
        <p:spPr>
          <a:xfrm>
            <a:off x="952500" y="735806"/>
            <a:ext cx="7248525" cy="3943350"/>
          </a:xfrm>
          <a:prstGeom prst="rect">
            <a:avLst/>
          </a:prstGeom>
        </p:spPr>
      </p:pic>
    </p:spTree>
    <p:extLst>
      <p:ext uri="{BB962C8B-B14F-4D97-AF65-F5344CB8AC3E}">
        <p14:creationId xmlns:p14="http://schemas.microsoft.com/office/powerpoint/2010/main" val="2859180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a:latin typeface="Comic Sans MS" panose="030F0702030302020204" pitchFamily="66" charset="0"/>
                <a:cs typeface="Calibri" panose="020F0502020204030204" pitchFamily="34" charset="0"/>
              </a:rPr>
              <a:t>THANK YOU!!!</a:t>
            </a:r>
            <a:endParaRPr sz="3600" dirty="0">
              <a:latin typeface="Comic Sans MS" panose="030F0702030302020204" pitchFamily="66" charset="0"/>
              <a:cs typeface="Calibri" panose="020F0502020204030204" pitchFamily="34" charset="0"/>
            </a:endParaRPr>
          </a:p>
        </p:txBody>
      </p:sp>
    </p:spTree>
    <p:extLst>
      <p:ext uri="{BB962C8B-B14F-4D97-AF65-F5344CB8AC3E}">
        <p14:creationId xmlns:p14="http://schemas.microsoft.com/office/powerpoint/2010/main" val="14578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5"/>
          <p:cNvSpPr txBox="1">
            <a:spLocks noGrp="1"/>
          </p:cNvSpPr>
          <p:nvPr>
            <p:ph type="ctrTitle" idx="4294967295"/>
          </p:nvPr>
        </p:nvSpPr>
        <p:spPr>
          <a:xfrm>
            <a:off x="1392600" y="887201"/>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accent6">
                    <a:lumMod val="75000"/>
                  </a:schemeClr>
                </a:solidFill>
              </a:rPr>
              <a:t>Greetings from:</a:t>
            </a:r>
            <a:endParaRPr sz="6000" dirty="0">
              <a:solidFill>
                <a:schemeClr val="accent6">
                  <a:lumMod val="75000"/>
                </a:schemeClr>
              </a:solidFill>
            </a:endParaRPr>
          </a:p>
        </p:txBody>
      </p:sp>
      <p:sp>
        <p:nvSpPr>
          <p:cNvPr id="709" name="Google Shape;709;p15"/>
          <p:cNvSpPr txBox="1">
            <a:spLocks noGrp="1"/>
          </p:cNvSpPr>
          <p:nvPr>
            <p:ph type="subTitle" idx="4294967295"/>
          </p:nvPr>
        </p:nvSpPr>
        <p:spPr>
          <a:xfrm>
            <a:off x="1392600" y="2141113"/>
            <a:ext cx="6593700" cy="101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800" b="1" dirty="0">
                <a:solidFill>
                  <a:schemeClr val="tx1">
                    <a:lumMod val="75000"/>
                  </a:schemeClr>
                </a:solidFill>
              </a:rPr>
              <a:t>NUID: 001097224	Name: Ajay Prasad</a:t>
            </a:r>
          </a:p>
          <a:p>
            <a:pPr marL="0" indent="0" algn="ctr">
              <a:spcBef>
                <a:spcPts val="0"/>
              </a:spcBef>
              <a:buNone/>
            </a:pPr>
            <a:r>
              <a:rPr lang="en-US" sz="1800" b="1" dirty="0">
                <a:solidFill>
                  <a:schemeClr val="tx1">
                    <a:lumMod val="75000"/>
                  </a:schemeClr>
                </a:solidFill>
              </a:rPr>
              <a:t>          NUID: 001562654	          Name: Nakul Deshpande</a:t>
            </a:r>
          </a:p>
          <a:p>
            <a:pPr marL="0" indent="0" algn="ctr">
              <a:spcBef>
                <a:spcPts val="0"/>
              </a:spcBef>
              <a:buNone/>
            </a:pPr>
            <a:r>
              <a:rPr lang="en-US" sz="1800" b="1" dirty="0">
                <a:solidFill>
                  <a:schemeClr val="tx1">
                    <a:lumMod val="75000"/>
                  </a:schemeClr>
                </a:solidFill>
              </a:rPr>
              <a:t>     NUID: 001090330	     Name: Palak Agarwal</a:t>
            </a:r>
          </a:p>
          <a:p>
            <a:pPr marL="0" lvl="0" indent="0" algn="ctr" rtl="0">
              <a:spcBef>
                <a:spcPts val="0"/>
              </a:spcBef>
              <a:spcAft>
                <a:spcPts val="0"/>
              </a:spcAft>
              <a:buNone/>
            </a:pPr>
            <a:endParaRPr sz="1800" b="1" dirty="0"/>
          </a:p>
        </p:txBody>
      </p:sp>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112300" y="1507330"/>
            <a:ext cx="4919400" cy="169301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a:solidFill>
                  <a:schemeClr val="accent4">
                    <a:lumMod val="50000"/>
                  </a:schemeClr>
                </a:solidFill>
                <a:latin typeface="Cavolini" panose="020B0502040204020203" pitchFamily="66" charset="0"/>
                <a:cs typeface="Cavolini" panose="020B0502040204020203" pitchFamily="66" charset="0"/>
              </a:rPr>
              <a:t>Education is the most powerful weapon which you can use to change the world</a:t>
            </a:r>
            <a:endParaRPr sz="2800" dirty="0">
              <a:solidFill>
                <a:schemeClr val="accent4">
                  <a:lumMod val="50000"/>
                </a:schemeClr>
              </a:solidFill>
              <a:latin typeface="Cavolini" panose="020B0502040204020203" pitchFamily="66" charset="0"/>
              <a:cs typeface="Cavolini" panose="020B0502040204020203"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828676" y="235744"/>
            <a:ext cx="7365206" cy="314325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Problem Statement:</a:t>
            </a:r>
          </a:p>
          <a:p>
            <a:pPr marL="0" lvl="0" indent="0" algn="ctr" rtl="0">
              <a:spcBef>
                <a:spcPts val="0"/>
              </a:spcBef>
              <a:spcAft>
                <a:spcPts val="0"/>
              </a:spcAft>
              <a:buNone/>
            </a:pPr>
            <a:endParaRPr lang="en" sz="1800" dirty="0"/>
          </a:p>
          <a:p>
            <a:pPr marL="0" indent="0" algn="just">
              <a:buNone/>
            </a:pPr>
            <a:r>
              <a:rPr lang="en-US" sz="1200" b="0" i="0" u="none" strike="noStrike" baseline="0" dirty="0">
                <a:solidFill>
                  <a:schemeClr val="tx1">
                    <a:lumMod val="50000"/>
                  </a:schemeClr>
                </a:solidFill>
                <a:latin typeface="Comic Sans MS" panose="030F0702030302020204" pitchFamily="66" charset="0"/>
              </a:rPr>
              <a:t>The objective of this assignment is to create a performance measurement solution to enable universities to measure the quality of the education they deliver to their students. We want to use software engineering techniques to improve the quality of education anywhere and hold people accountable for improving the quality of life through education, learning to learn, and feedback. The approach will be to investigate how an educational system in terms of faculty and courses contribute to the growth of their graduates over a 5-year period. We figure out ways to track the jobs and promotions, graduates get over time and assign rankings accordingly. In addition, track the connection of courses and their relevance to graduates' growth. Also, our university implementation model can be </a:t>
            </a:r>
            <a:r>
              <a:rPr lang="en-US" sz="1200" b="0" dirty="0">
                <a:solidFill>
                  <a:schemeClr val="tx1">
                    <a:lumMod val="50000"/>
                  </a:schemeClr>
                </a:solidFill>
                <a:latin typeface="Comic Sans MS" panose="030F0702030302020204" pitchFamily="66" charset="0"/>
              </a:rPr>
              <a:t>implemented on</a:t>
            </a:r>
            <a:r>
              <a:rPr lang="en-US" sz="1200" b="0" i="0" u="none" strike="noStrike" baseline="0" dirty="0">
                <a:solidFill>
                  <a:schemeClr val="tx1">
                    <a:lumMod val="50000"/>
                  </a:schemeClr>
                </a:solidFill>
                <a:latin typeface="Comic Sans MS" panose="030F0702030302020204" pitchFamily="66" charset="0"/>
              </a:rPr>
              <a:t> k-to-12 educational systems in the developing countries.</a:t>
            </a:r>
            <a:endParaRPr sz="1200" dirty="0">
              <a:solidFill>
                <a:schemeClr val="tx1">
                  <a:lumMod val="50000"/>
                </a:schemeClr>
              </a:solidFill>
              <a:latin typeface="Comic Sans MS" panose="030F0702030302020204" pitchFamily="66" charset="0"/>
            </a:endParaRPr>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Proposed Solution:</a:t>
            </a:r>
            <a:endParaRPr dirty="0"/>
          </a:p>
        </p:txBody>
      </p:sp>
      <p:sp>
        <p:nvSpPr>
          <p:cNvPr id="729" name="Google Shape;729;p18"/>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p>
            <a:pPr marL="114300" indent="0">
              <a:buNone/>
            </a:pPr>
            <a:r>
              <a:rPr lang="en-US" sz="1200" dirty="0"/>
              <a:t>Our important focus is to build a performance measurement solution to measure the quality of education they deliver to the students, so the future students will have a better idea about selecting courses by analyzing their interest and relevant university ranking.</a:t>
            </a:r>
            <a:endParaRPr lang="en" sz="1200" dirty="0"/>
          </a:p>
          <a:p>
            <a:pPr marL="457200" lvl="0" indent="-342900" algn="l" rtl="0">
              <a:spcBef>
                <a:spcPts val="600"/>
              </a:spcBef>
              <a:spcAft>
                <a:spcPts val="0"/>
              </a:spcAft>
              <a:buSzPts val="1800"/>
              <a:buChar char="✘"/>
            </a:pPr>
            <a:r>
              <a:rPr lang="en" sz="1200" dirty="0"/>
              <a:t>Dashboard involves Admin, Student, Alumni portals, Company, Course &amp; Alumni Ranking Systems.</a:t>
            </a:r>
            <a:endParaRPr sz="1200" dirty="0"/>
          </a:p>
          <a:p>
            <a:pPr marL="457200" lvl="0" indent="-342900" algn="l" rtl="0">
              <a:spcBef>
                <a:spcPts val="0"/>
              </a:spcBef>
              <a:spcAft>
                <a:spcPts val="0"/>
              </a:spcAft>
              <a:buSzPts val="1800"/>
              <a:buChar char="✘"/>
            </a:pPr>
            <a:r>
              <a:rPr lang="en" sz="1200" dirty="0"/>
              <a:t>Admin portal can view Top Ranked Alumni and </a:t>
            </a:r>
            <a:r>
              <a:rPr lang="en-US" sz="1200" dirty="0"/>
              <a:t>Top-Rated</a:t>
            </a:r>
            <a:r>
              <a:rPr lang="en" sz="1200" dirty="0"/>
              <a:t> Courses.</a:t>
            </a:r>
            <a:endParaRPr sz="1200" dirty="0"/>
          </a:p>
          <a:p>
            <a:pPr marL="457200" lvl="0" indent="-342900" algn="l" rtl="0">
              <a:spcBef>
                <a:spcPts val="0"/>
              </a:spcBef>
              <a:spcAft>
                <a:spcPts val="0"/>
              </a:spcAft>
              <a:buSzPts val="1800"/>
              <a:buChar char="✘"/>
            </a:pPr>
            <a:r>
              <a:rPr lang="en" sz="1200" dirty="0"/>
              <a:t>Student portal contains Basic Student Information, Courses taken &amp; GPA.</a:t>
            </a:r>
          </a:p>
          <a:p>
            <a:pPr marL="457200" lvl="0" indent="-342900" algn="l" rtl="0">
              <a:spcBef>
                <a:spcPts val="0"/>
              </a:spcBef>
              <a:spcAft>
                <a:spcPts val="0"/>
              </a:spcAft>
              <a:buSzPts val="1800"/>
              <a:buChar char="✘"/>
            </a:pPr>
            <a:r>
              <a:rPr lang="en" sz="1200" dirty="0"/>
              <a:t>Alumni portal contains current employement data.</a:t>
            </a:r>
          </a:p>
          <a:p>
            <a:pPr marL="457200" lvl="0" indent="-342900" algn="l" rtl="0">
              <a:spcBef>
                <a:spcPts val="0"/>
              </a:spcBef>
              <a:spcAft>
                <a:spcPts val="0"/>
              </a:spcAft>
              <a:buSzPts val="1800"/>
              <a:buChar char="✘"/>
            </a:pPr>
            <a:r>
              <a:rPr lang="en" sz="1200" dirty="0"/>
              <a:t>Company is catergorized into Tier-1 &amp; Tier-2, based on which Alumni are ranked.</a:t>
            </a:r>
          </a:p>
          <a:p>
            <a:pPr marL="457200" lvl="0" indent="-342900" algn="l" rtl="0">
              <a:spcBef>
                <a:spcPts val="0"/>
              </a:spcBef>
              <a:spcAft>
                <a:spcPts val="0"/>
              </a:spcAft>
              <a:buSzPts val="1800"/>
              <a:buChar char="✘"/>
            </a:pPr>
            <a:r>
              <a:rPr lang="en" sz="1200" dirty="0"/>
              <a:t>Course Ranking is obtained using the feedbacks given by each Student.</a:t>
            </a:r>
            <a:endParaRPr sz="1200"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5" name="Google Shape;735;p19"/>
          <p:cNvSpPr txBox="1">
            <a:spLocks noGrp="1"/>
          </p:cNvSpPr>
          <p:nvPr>
            <p:ph type="subTitle" idx="4294967295"/>
          </p:nvPr>
        </p:nvSpPr>
        <p:spPr>
          <a:xfrm>
            <a:off x="1498200" y="3411552"/>
            <a:ext cx="6147600" cy="960836"/>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2000" dirty="0">
                <a:solidFill>
                  <a:schemeClr val="lt1"/>
                </a:solidFill>
              </a:rPr>
              <a:t>Digital Data System to analyze social impact on University and Students.</a:t>
            </a:r>
            <a:endParaRPr sz="2000" dirty="0">
              <a:solidFill>
                <a:schemeClr val="lt1"/>
              </a:solidFill>
            </a:endParaRPr>
          </a:p>
        </p:txBody>
      </p:sp>
      <p:sp>
        <p:nvSpPr>
          <p:cNvPr id="736" name="Google Shape;736;p19"/>
          <p:cNvSpPr/>
          <p:nvPr/>
        </p:nvSpPr>
        <p:spPr>
          <a:xfrm>
            <a:off x="4572908" y="55881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3092298" y="1382716"/>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4257952" y="40112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3989895" y="2239026"/>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741" name="Google Shape;741;p19"/>
          <p:cNvSpPr txBox="1">
            <a:spLocks noGrp="1"/>
          </p:cNvSpPr>
          <p:nvPr>
            <p:ph type="ctrTitle" idx="4294967295"/>
          </p:nvPr>
        </p:nvSpPr>
        <p:spPr>
          <a:xfrm>
            <a:off x="1498200" y="2589275"/>
            <a:ext cx="6147600" cy="839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dirty="0">
                <a:solidFill>
                  <a:schemeClr val="tx1">
                    <a:lumMod val="50000"/>
                  </a:schemeClr>
                </a:solidFill>
              </a:rPr>
              <a:t>Performance Measurement System</a:t>
            </a:r>
            <a:endParaRPr sz="4000" dirty="0">
              <a:solidFill>
                <a:schemeClr val="tx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7" name="Google Shape;747;p20"/>
          <p:cNvSpPr txBox="1">
            <a:spLocks noGrp="1"/>
          </p:cNvSpPr>
          <p:nvPr>
            <p:ph type="title"/>
          </p:nvPr>
        </p:nvSpPr>
        <p:spPr>
          <a:xfrm>
            <a:off x="1028400" y="0"/>
            <a:ext cx="7087200" cy="75502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1600" u="sng" dirty="0">
                <a:latin typeface="Times New Roman" panose="02020603050405020304" pitchFamily="18" charset="0"/>
                <a:cs typeface="Times New Roman" panose="02020603050405020304" pitchFamily="18" charset="0"/>
              </a:rPr>
              <a:t>UML CLASS DIAGRAM - </a:t>
            </a:r>
            <a:r>
              <a:rPr lang="en-US" sz="1600" b="0" dirty="0">
                <a:latin typeface="Times New Roman" panose="02020603050405020304" pitchFamily="18" charset="0"/>
                <a:cs typeface="Times New Roman" panose="02020603050405020304" pitchFamily="18" charset="0"/>
              </a:rPr>
              <a:t>The UML class diagram below shows the university model that we would be implementing to obtain the performance review within academic units as well as to determine the ranking.</a:t>
            </a:r>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7" name="Picture 6" descr="Diagram&#10;&#10;Description automatically generated">
            <a:extLst>
              <a:ext uri="{FF2B5EF4-FFF2-40B4-BE49-F238E27FC236}">
                <a16:creationId xmlns:a16="http://schemas.microsoft.com/office/drawing/2014/main" id="{6528012A-6BDB-450C-A1F8-DBB8703B12C1}"/>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0" y="755027"/>
            <a:ext cx="9144000" cy="43884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24"/>
          <p:cNvSpPr txBox="1">
            <a:spLocks noGrp="1"/>
          </p:cNvSpPr>
          <p:nvPr>
            <p:ph type="title" idx="4294967295"/>
          </p:nvPr>
        </p:nvSpPr>
        <p:spPr>
          <a:xfrm>
            <a:off x="1028375" y="77973"/>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Course Rating as Per Students</a:t>
            </a:r>
            <a:endParaRPr dirty="0"/>
          </a:p>
        </p:txBody>
      </p:sp>
      <p:sp>
        <p:nvSpPr>
          <p:cNvPr id="778" name="Google Shape;778;p2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79" name="Google Shape;779;p24"/>
          <p:cNvSpPr/>
          <p:nvPr/>
        </p:nvSpPr>
        <p:spPr>
          <a:xfrm>
            <a:off x="3297500" y="1165742"/>
            <a:ext cx="2540100" cy="2540100"/>
          </a:xfrm>
          <a:prstGeom prst="donut">
            <a:avLst>
              <a:gd name="adj" fmla="val 16067"/>
            </a:avLst>
          </a:prstGeom>
          <a:solidFill>
            <a:srgbClr val="30485C">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4"/>
          <p:cNvGrpSpPr/>
          <p:nvPr/>
        </p:nvGrpSpPr>
        <p:grpSpPr>
          <a:xfrm>
            <a:off x="1107046" y="1315125"/>
            <a:ext cx="2505423" cy="669600"/>
            <a:chOff x="1107046" y="1315125"/>
            <a:chExt cx="2505423" cy="669600"/>
          </a:xfrm>
        </p:grpSpPr>
        <p:cxnSp>
          <p:nvCxnSpPr>
            <p:cNvPr id="781" name="Google Shape;781;p24"/>
            <p:cNvCxnSpPr/>
            <p:nvPr/>
          </p:nvCxnSpPr>
          <p:spPr>
            <a:xfrm>
              <a:off x="3178969" y="1638300"/>
              <a:ext cx="433500" cy="252300"/>
            </a:xfrm>
            <a:prstGeom prst="straightConnector1">
              <a:avLst/>
            </a:prstGeom>
            <a:noFill/>
            <a:ln w="19050" cap="flat" cmpd="sng">
              <a:solidFill>
                <a:schemeClr val="accent6"/>
              </a:solidFill>
              <a:prstDash val="solid"/>
              <a:round/>
              <a:headEnd type="oval" w="med" len="med"/>
              <a:tailEnd type="none" w="sm" len="sm"/>
            </a:ln>
          </p:spPr>
        </p:cxnSp>
        <p:sp>
          <p:nvSpPr>
            <p:cNvPr id="782" name="Google Shape;782;p24"/>
            <p:cNvSpPr txBox="1"/>
            <p:nvPr/>
          </p:nvSpPr>
          <p:spPr>
            <a:xfrm>
              <a:off x="1107046" y="1315125"/>
              <a:ext cx="20691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accent6"/>
                  </a:solidFill>
                  <a:latin typeface="Quicksand"/>
                  <a:ea typeface="Quicksand"/>
                  <a:cs typeface="Quicksand"/>
                  <a:sym typeface="Quicksand"/>
                </a:rPr>
                <a:t>INFO6205 - PSA</a:t>
              </a:r>
              <a:endParaRPr sz="1200" b="1" dirty="0">
                <a:solidFill>
                  <a:schemeClr val="accent6"/>
                </a:solidFill>
                <a:latin typeface="Quicksand"/>
                <a:ea typeface="Quicksand"/>
                <a:cs typeface="Quicksand"/>
                <a:sym typeface="Quicksand"/>
              </a:endParaRPr>
            </a:p>
            <a:p>
              <a:pPr marL="0" lvl="0" indent="0" algn="r" rtl="0">
                <a:lnSpc>
                  <a:spcPct val="115000"/>
                </a:lnSpc>
                <a:spcBef>
                  <a:spcPts val="0"/>
                </a:spcBef>
                <a:spcAft>
                  <a:spcPts val="0"/>
                </a:spcAft>
                <a:buNone/>
              </a:pPr>
              <a:r>
                <a:rPr lang="en" sz="1200" dirty="0">
                  <a:solidFill>
                    <a:schemeClr val="dk1"/>
                  </a:solidFill>
                  <a:latin typeface="Quicksand"/>
                  <a:ea typeface="Quicksand"/>
                  <a:cs typeface="Quicksand"/>
                  <a:sym typeface="Quicksand"/>
                </a:rPr>
                <a:t>Percentage – 29.8%</a:t>
              </a:r>
              <a:endParaRPr sz="1200" dirty="0">
                <a:solidFill>
                  <a:schemeClr val="dk1"/>
                </a:solidFill>
                <a:latin typeface="Quicksand"/>
                <a:ea typeface="Quicksand"/>
                <a:cs typeface="Quicksand"/>
                <a:sym typeface="Quicksand"/>
              </a:endParaRPr>
            </a:p>
          </p:txBody>
        </p:sp>
      </p:grpSp>
      <p:grpSp>
        <p:nvGrpSpPr>
          <p:cNvPr id="783" name="Google Shape;783;p24"/>
          <p:cNvGrpSpPr/>
          <p:nvPr/>
        </p:nvGrpSpPr>
        <p:grpSpPr>
          <a:xfrm>
            <a:off x="5517319" y="1315125"/>
            <a:ext cx="2564006" cy="669600"/>
            <a:chOff x="5517319" y="1315125"/>
            <a:chExt cx="2564006" cy="669600"/>
          </a:xfrm>
        </p:grpSpPr>
        <p:cxnSp>
          <p:nvCxnSpPr>
            <p:cNvPr id="784" name="Google Shape;784;p24"/>
            <p:cNvCxnSpPr/>
            <p:nvPr/>
          </p:nvCxnSpPr>
          <p:spPr>
            <a:xfrm flipH="1">
              <a:off x="5517319" y="1638300"/>
              <a:ext cx="433500" cy="252300"/>
            </a:xfrm>
            <a:prstGeom prst="straightConnector1">
              <a:avLst/>
            </a:prstGeom>
            <a:noFill/>
            <a:ln w="19050" cap="flat" cmpd="sng">
              <a:solidFill>
                <a:schemeClr val="accent1"/>
              </a:solidFill>
              <a:prstDash val="solid"/>
              <a:round/>
              <a:headEnd type="oval" w="med" len="med"/>
              <a:tailEnd type="none" w="sm" len="sm"/>
            </a:ln>
          </p:spPr>
        </p:cxnSp>
        <p:sp>
          <p:nvSpPr>
            <p:cNvPr id="785" name="Google Shape;785;p24"/>
            <p:cNvSpPr txBox="1"/>
            <p:nvPr/>
          </p:nvSpPr>
          <p:spPr>
            <a:xfrm>
              <a:off x="5962125" y="1315125"/>
              <a:ext cx="2119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chemeClr val="accent1"/>
                  </a:solidFill>
                  <a:latin typeface="Quicksand"/>
                  <a:ea typeface="Quicksand"/>
                  <a:cs typeface="Quicksand"/>
                  <a:sym typeface="Quicksand"/>
                </a:rPr>
                <a:t>INFO5100 - AED</a:t>
              </a:r>
              <a:endParaRPr sz="1200" b="1" dirty="0">
                <a:solidFill>
                  <a:schemeClr val="accent1"/>
                </a:solidFill>
                <a:latin typeface="Quicksand"/>
                <a:ea typeface="Quicksand"/>
                <a:cs typeface="Quicksand"/>
                <a:sym typeface="Quicksand"/>
              </a:endParaRPr>
            </a:p>
            <a:p>
              <a:pPr marL="0" lvl="0" indent="0" algn="l" rtl="0">
                <a:lnSpc>
                  <a:spcPct val="115000"/>
                </a:lnSpc>
                <a:spcBef>
                  <a:spcPts val="0"/>
                </a:spcBef>
                <a:spcAft>
                  <a:spcPts val="0"/>
                </a:spcAft>
                <a:buNone/>
              </a:pPr>
              <a:r>
                <a:rPr lang="en" sz="1200" dirty="0">
                  <a:solidFill>
                    <a:schemeClr val="dk1"/>
                  </a:solidFill>
                  <a:latin typeface="Quicksand"/>
                  <a:ea typeface="Quicksand"/>
                  <a:cs typeface="Quicksand"/>
                  <a:sym typeface="Quicksand"/>
                </a:rPr>
                <a:t>Percentage – 43.8%</a:t>
              </a:r>
              <a:endParaRPr sz="1200" dirty="0">
                <a:solidFill>
                  <a:schemeClr val="dk1"/>
                </a:solidFill>
                <a:latin typeface="Quicksand"/>
                <a:ea typeface="Quicksand"/>
                <a:cs typeface="Quicksand"/>
                <a:sym typeface="Quicksand"/>
              </a:endParaRPr>
            </a:p>
          </p:txBody>
        </p:sp>
      </p:grpSp>
      <p:grpSp>
        <p:nvGrpSpPr>
          <p:cNvPr id="786" name="Google Shape;786;p24"/>
          <p:cNvGrpSpPr/>
          <p:nvPr/>
        </p:nvGrpSpPr>
        <p:grpSpPr>
          <a:xfrm>
            <a:off x="3273824" y="3535140"/>
            <a:ext cx="2564100" cy="1143785"/>
            <a:chOff x="3273824" y="3535140"/>
            <a:chExt cx="2564100" cy="1143785"/>
          </a:xfrm>
        </p:grpSpPr>
        <p:cxnSp>
          <p:nvCxnSpPr>
            <p:cNvPr id="787" name="Google Shape;787;p24"/>
            <p:cNvCxnSpPr/>
            <p:nvPr/>
          </p:nvCxnSpPr>
          <p:spPr>
            <a:xfrm rot="10800000">
              <a:off x="4556399" y="3535140"/>
              <a:ext cx="0" cy="460500"/>
            </a:xfrm>
            <a:prstGeom prst="straightConnector1">
              <a:avLst/>
            </a:prstGeom>
            <a:noFill/>
            <a:ln w="19050" cap="flat" cmpd="sng">
              <a:solidFill>
                <a:schemeClr val="accent2"/>
              </a:solidFill>
              <a:prstDash val="solid"/>
              <a:round/>
              <a:headEnd type="oval" w="med" len="med"/>
              <a:tailEnd type="none" w="sm" len="sm"/>
            </a:ln>
          </p:spPr>
        </p:cxnSp>
        <p:sp>
          <p:nvSpPr>
            <p:cNvPr id="788" name="Google Shape;788;p24"/>
            <p:cNvSpPr txBox="1"/>
            <p:nvPr/>
          </p:nvSpPr>
          <p:spPr>
            <a:xfrm>
              <a:off x="3273824" y="4009325"/>
              <a:ext cx="2564100" cy="66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dirty="0">
                  <a:solidFill>
                    <a:schemeClr val="accent2"/>
                  </a:solidFill>
                  <a:latin typeface="Quicksand"/>
                  <a:ea typeface="Quicksand"/>
                  <a:cs typeface="Quicksand"/>
                  <a:sym typeface="Quicksand"/>
                </a:rPr>
                <a:t>INFO6150 – Web Design</a:t>
              </a:r>
              <a:endParaRPr sz="1200" b="1" dirty="0">
                <a:solidFill>
                  <a:schemeClr val="accent2"/>
                </a:solidFill>
                <a:latin typeface="Quicksand"/>
                <a:ea typeface="Quicksand"/>
                <a:cs typeface="Quicksand"/>
                <a:sym typeface="Quicksand"/>
              </a:endParaRPr>
            </a:p>
            <a:p>
              <a:pPr marL="0" lvl="0" indent="0" algn="ctr" rtl="0">
                <a:lnSpc>
                  <a:spcPct val="115000"/>
                </a:lnSpc>
                <a:spcBef>
                  <a:spcPts val="0"/>
                </a:spcBef>
                <a:spcAft>
                  <a:spcPts val="0"/>
                </a:spcAft>
                <a:buNone/>
              </a:pPr>
              <a:r>
                <a:rPr lang="en" sz="1200" dirty="0">
                  <a:solidFill>
                    <a:schemeClr val="dk1"/>
                  </a:solidFill>
                  <a:latin typeface="Quicksand"/>
                  <a:ea typeface="Quicksand"/>
                  <a:cs typeface="Quicksand"/>
                  <a:sym typeface="Quicksand"/>
                </a:rPr>
                <a:t>Percentage – 26.4%</a:t>
              </a:r>
              <a:endParaRPr sz="1200" dirty="0">
                <a:solidFill>
                  <a:schemeClr val="dk1"/>
                </a:solidFill>
                <a:latin typeface="Quicksand"/>
                <a:ea typeface="Quicksand"/>
                <a:cs typeface="Quicksand"/>
                <a:sym typeface="Quicksand"/>
              </a:endParaRPr>
            </a:p>
          </p:txBody>
        </p:sp>
      </p:grpSp>
      <p:sp>
        <p:nvSpPr>
          <p:cNvPr id="789" name="Google Shape;789;p24"/>
          <p:cNvSpPr txBox="1"/>
          <p:nvPr/>
        </p:nvSpPr>
        <p:spPr>
          <a:xfrm>
            <a:off x="3845784" y="2056460"/>
            <a:ext cx="1443600" cy="80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b="1" dirty="0">
                <a:solidFill>
                  <a:schemeClr val="dk1"/>
                </a:solidFill>
                <a:latin typeface="Quicksand"/>
                <a:ea typeface="Quicksand"/>
                <a:cs typeface="Quicksand"/>
                <a:sym typeface="Quicksand"/>
              </a:rPr>
              <a:t>Rating</a:t>
            </a:r>
            <a:endParaRPr sz="1200" b="1" dirty="0">
              <a:solidFill>
                <a:schemeClr val="dk1"/>
              </a:solidFill>
              <a:latin typeface="Quicksand"/>
              <a:ea typeface="Quicksand"/>
              <a:cs typeface="Quicksand"/>
              <a:sym typeface="Quicksand"/>
            </a:endParaRPr>
          </a:p>
        </p:txBody>
      </p:sp>
      <p:sp>
        <p:nvSpPr>
          <p:cNvPr id="790" name="Google Shape;790;p24"/>
          <p:cNvSpPr/>
          <p:nvPr/>
        </p:nvSpPr>
        <p:spPr>
          <a:xfrm rot="1800047">
            <a:off x="3219843" y="1086434"/>
            <a:ext cx="2690936" cy="2690936"/>
          </a:xfrm>
          <a:prstGeom prst="blockArc">
            <a:avLst>
              <a:gd name="adj1" fmla="val 14414370"/>
              <a:gd name="adj2" fmla="val 694"/>
              <a:gd name="adj3" fmla="val 9562"/>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rot="-1800047" flipH="1">
            <a:off x="3221956" y="1086434"/>
            <a:ext cx="2690936" cy="2690936"/>
          </a:xfrm>
          <a:prstGeom prst="blockArc">
            <a:avLst>
              <a:gd name="adj1" fmla="val 14348563"/>
              <a:gd name="adj2" fmla="val 21472873"/>
              <a:gd name="adj3" fmla="val 9381"/>
            </a:avLst>
          </a:prstGeom>
          <a:solidFill>
            <a:schemeClr val="accent6"/>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rot="-8100000">
            <a:off x="4382715" y="1027393"/>
            <a:ext cx="363170" cy="36317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rot="-9000757" flipH="1">
            <a:off x="3220953" y="1084808"/>
            <a:ext cx="2690226" cy="2690226"/>
          </a:xfrm>
          <a:prstGeom prst="blockArc">
            <a:avLst>
              <a:gd name="adj1" fmla="val 14316164"/>
              <a:gd name="adj2" fmla="val 21502663"/>
              <a:gd name="adj3" fmla="val 9415"/>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rot="-1027861">
            <a:off x="5485874" y="2849832"/>
            <a:ext cx="312672" cy="312672"/>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rot="6359841">
            <a:off x="3315801" y="2847762"/>
            <a:ext cx="363580" cy="36358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pic>
        <p:nvPicPr>
          <p:cNvPr id="867" name="Google Shape;867;p31" title="Chart"/>
          <p:cNvPicPr preferRelativeResize="0"/>
          <p:nvPr/>
        </p:nvPicPr>
        <p:blipFill>
          <a:blip r:embed="rId3">
            <a:alphaModFix/>
          </a:blip>
          <a:stretch>
            <a:fillRect/>
          </a:stretch>
        </p:blipFill>
        <p:spPr>
          <a:xfrm>
            <a:off x="2262071" y="845099"/>
            <a:ext cx="4619808" cy="4043201"/>
          </a:xfrm>
          <a:prstGeom prst="rect">
            <a:avLst/>
          </a:prstGeom>
          <a:noFill/>
          <a:ln>
            <a:noFill/>
          </a:ln>
        </p:spPr>
      </p:pic>
      <p:sp>
        <p:nvSpPr>
          <p:cNvPr id="869" name="Google Shape;869;p3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7" name="Google Shape;777;p24">
            <a:extLst>
              <a:ext uri="{FF2B5EF4-FFF2-40B4-BE49-F238E27FC236}">
                <a16:creationId xmlns:a16="http://schemas.microsoft.com/office/drawing/2014/main" id="{445E2A81-B5AE-464C-8B58-83C96A48DC5A}"/>
              </a:ext>
            </a:extLst>
          </p:cNvPr>
          <p:cNvSpPr txBox="1">
            <a:spLocks/>
          </p:cNvSpPr>
          <p:nvPr/>
        </p:nvSpPr>
        <p:spPr>
          <a:xfrm>
            <a:off x="1028375" y="77973"/>
            <a:ext cx="7087200" cy="550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dirty="0"/>
              <a:t>NEU Alumni Rating as per Company</a:t>
            </a:r>
          </a:p>
        </p:txBody>
      </p:sp>
      <p:sp>
        <p:nvSpPr>
          <p:cNvPr id="8" name="Google Shape;785;p24">
            <a:extLst>
              <a:ext uri="{FF2B5EF4-FFF2-40B4-BE49-F238E27FC236}">
                <a16:creationId xmlns:a16="http://schemas.microsoft.com/office/drawing/2014/main" id="{FC28474B-7720-4C0F-8DCB-21F4DFEE36CE}"/>
              </a:ext>
            </a:extLst>
          </p:cNvPr>
          <p:cNvSpPr txBox="1"/>
          <p:nvPr/>
        </p:nvSpPr>
        <p:spPr>
          <a:xfrm>
            <a:off x="5590650" y="1029375"/>
            <a:ext cx="2119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b="1" dirty="0">
                <a:solidFill>
                  <a:schemeClr val="tx1">
                    <a:lumMod val="50000"/>
                  </a:schemeClr>
                </a:solidFill>
                <a:latin typeface="Quicksand"/>
                <a:ea typeface="Quicksand"/>
                <a:cs typeface="Quicksand"/>
                <a:sym typeface="Quicksand"/>
              </a:rPr>
              <a:t>Alumni currently working Tier-2 Company</a:t>
            </a:r>
            <a:endParaRPr lang="en-US" sz="1200" dirty="0">
              <a:solidFill>
                <a:schemeClr val="tx1">
                  <a:lumMod val="50000"/>
                </a:schemeClr>
              </a:solidFill>
              <a:latin typeface="Quicksand"/>
              <a:ea typeface="Quicksand"/>
              <a:cs typeface="Quicksand"/>
              <a:sym typeface="Quicksand"/>
            </a:endParaRPr>
          </a:p>
        </p:txBody>
      </p:sp>
      <p:sp>
        <p:nvSpPr>
          <p:cNvPr id="9" name="Google Shape;785;p24">
            <a:extLst>
              <a:ext uri="{FF2B5EF4-FFF2-40B4-BE49-F238E27FC236}">
                <a16:creationId xmlns:a16="http://schemas.microsoft.com/office/drawing/2014/main" id="{8F2D87D1-9BDD-4BAA-8666-822510CD5B25}"/>
              </a:ext>
            </a:extLst>
          </p:cNvPr>
          <p:cNvSpPr txBox="1"/>
          <p:nvPr/>
        </p:nvSpPr>
        <p:spPr>
          <a:xfrm>
            <a:off x="1028375" y="1600875"/>
            <a:ext cx="2119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b="1" dirty="0">
                <a:solidFill>
                  <a:schemeClr val="tx1">
                    <a:lumMod val="50000"/>
                  </a:schemeClr>
                </a:solidFill>
                <a:latin typeface="Quicksand"/>
                <a:ea typeface="Quicksand"/>
                <a:cs typeface="Quicksand"/>
                <a:sym typeface="Quicksand"/>
              </a:rPr>
              <a:t>Alumni currently working Tier-3 Company</a:t>
            </a:r>
            <a:endParaRPr sz="1200" dirty="0">
              <a:solidFill>
                <a:schemeClr val="tx1">
                  <a:lumMod val="50000"/>
                </a:schemeClr>
              </a:solidFill>
              <a:latin typeface="Quicksand"/>
              <a:ea typeface="Quicksand"/>
              <a:cs typeface="Quicksand"/>
              <a:sym typeface="Quicksand"/>
            </a:endParaRPr>
          </a:p>
        </p:txBody>
      </p:sp>
      <p:sp>
        <p:nvSpPr>
          <p:cNvPr id="10" name="Google Shape;785;p24">
            <a:extLst>
              <a:ext uri="{FF2B5EF4-FFF2-40B4-BE49-F238E27FC236}">
                <a16:creationId xmlns:a16="http://schemas.microsoft.com/office/drawing/2014/main" id="{CA314737-832E-46F2-BCAE-FF7095F379E2}"/>
              </a:ext>
            </a:extLst>
          </p:cNvPr>
          <p:cNvSpPr txBox="1"/>
          <p:nvPr/>
        </p:nvSpPr>
        <p:spPr>
          <a:xfrm>
            <a:off x="5822279" y="4087308"/>
            <a:ext cx="21192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b="1" dirty="0">
                <a:solidFill>
                  <a:schemeClr val="tx1">
                    <a:lumMod val="50000"/>
                  </a:schemeClr>
                </a:solidFill>
                <a:latin typeface="Quicksand"/>
                <a:ea typeface="Quicksand"/>
                <a:cs typeface="Quicksand"/>
                <a:sym typeface="Quicksand"/>
              </a:rPr>
              <a:t>Alumni currently working Tier-1 Company</a:t>
            </a:r>
            <a:endParaRPr lang="en-US" sz="1200" dirty="0">
              <a:solidFill>
                <a:schemeClr val="tx1">
                  <a:lumMod val="50000"/>
                </a:schemeClr>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444</Words>
  <Application>Microsoft Office PowerPoint</Application>
  <PresentationFormat>On-screen Show (16:9)</PresentationFormat>
  <Paragraphs>54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Cavolini</vt:lpstr>
      <vt:lpstr>Short Stack</vt:lpstr>
      <vt:lpstr>Times New Roman</vt:lpstr>
      <vt:lpstr>Amatic SC</vt:lpstr>
      <vt:lpstr>Quicksand</vt:lpstr>
      <vt:lpstr>Comic Sans MS</vt:lpstr>
      <vt:lpstr>Knight template</vt:lpstr>
      <vt:lpstr>UNIVERSITY MODEL IMPLEMENTATION</vt:lpstr>
      <vt:lpstr>Greetings from:</vt:lpstr>
      <vt:lpstr>Education is the most powerful weapon which you can use to change the world</vt:lpstr>
      <vt:lpstr>PowerPoint Presentation</vt:lpstr>
      <vt:lpstr>Proposed Solution:</vt:lpstr>
      <vt:lpstr>Performance Measurement System</vt:lpstr>
      <vt:lpstr>UML CLASS DIAGRAM - The UML class diagram below shows the university model that we would be implementing to obtain the performance review within academic units as well as to determine the ranking.</vt:lpstr>
      <vt:lpstr>Course Rating as Per Students</vt:lpstr>
      <vt:lpstr>PowerPoint Presentation</vt:lpstr>
      <vt:lpstr>GUI REPRESENTATIONS</vt:lpstr>
      <vt:lpstr>GUI REPRESENTATIONS</vt:lpstr>
      <vt:lpstr>GUI REPRESENTATIONS</vt:lpstr>
      <vt:lpstr>GUI REPRESENTATIONS</vt:lpstr>
      <vt:lpstr>GUI REPRESENTATIONS</vt:lpstr>
      <vt:lpstr>GUI REPRESENTATIONS</vt:lpstr>
      <vt:lpstr>GUI REPRESENTATIONS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MODEL IMPLEMENTATION</dc:title>
  <cp:lastModifiedBy>Ajay Prasad</cp:lastModifiedBy>
  <cp:revision>20</cp:revision>
  <dcterms:modified xsi:type="dcterms:W3CDTF">2021-03-22T03:36:57Z</dcterms:modified>
</cp:coreProperties>
</file>