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9EF3-A034-4439-9C4F-1DA6D2FBF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310F-04F6-4F13-81F4-3BE0C446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6F2E-D1C9-4857-BB31-EE5482F8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E235-E225-4147-BA2C-39BE104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9150-B530-40CD-B3FC-58529AF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ADC6-06A6-4F00-86F0-4C4CE4D5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06C20-B476-4718-9D54-6E1FEF59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FAE8-7E02-46CF-AAB4-B26DBA20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E5B0-5AD5-48A9-9D0A-5DC4D3A2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FAF8-B20D-4149-8FB2-33282565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638A4-43D2-495C-B7EE-521AB14F0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D53F8-26D5-4A84-BFEB-80362D0E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F59F-99D9-4406-8084-4C239A6C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2388-24BD-439F-AFB6-04DFBB36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E605-BE12-45F3-BA6D-788BBD20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49A9-D8FE-491C-B214-5F1FB09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2481-E47E-45F9-9780-21C72C5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B642-C5E5-4A81-860B-A069FE47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4D2C-A3BD-4019-96F6-0BD64070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5E08-099A-4DC4-A19D-077CFE75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50DF-D681-4B3B-948B-19A94407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0672-DB6E-4F4D-950F-B2B21273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5FD4-C3D0-4092-B009-B4EAE73E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57C6-CB2F-4E88-98D9-A3C248D1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F896-47C5-44C1-B21E-F1D306A4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B20A-3DF9-4440-940C-FB460F4C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CC97-27AD-4011-A9F4-FA94D900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27092-0543-4697-A413-4F0EF841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CC84-4697-4C6C-A32E-63C169A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4E5-F2B3-491A-BDA1-79B2B933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D3CAD-A70D-467B-80AF-0816E754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0DD2-5E03-439F-91CF-A4156DFA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8A4E-F064-4C8E-9291-8F998BDB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04EE-9D52-47DA-B626-A2F6E7290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B027B-9FCB-4429-903D-CBE814CAE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1BCFF-99FB-45FC-9F0A-428A608A5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BB941-A7E6-4527-A315-FBF02F1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99EC4-698C-48D4-A437-150985BF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24246-6C51-455E-B30D-79926D7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A48-97A0-4619-A976-E46EDC96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1C366-F799-45FE-917A-0F585416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42E5D-FBBF-4F59-A282-1E53D12A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05A46-4818-4684-90F8-D800A322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08BC1-4FF1-4615-B033-7FD2AB6A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521C-8259-43AB-B345-58B4D1EC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42A1-96ED-4EAD-AEFD-492E7666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5C2C-A479-42E1-8F46-B9F35720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6ED1-5F20-479C-82BD-E9ADE033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D903-61F0-46F4-BB59-14A7E6A3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51BBD-6B1D-48B9-8E44-13661DD8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65B6-AA33-45A1-AF3E-E4474278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AC025-1DF3-4572-B897-0D5DCC57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532C-5CB2-4CEB-A87A-C1FAB4C0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F2FB-914B-4A41-8F97-D6CD04FC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5CF8-D6C4-47D0-B152-D5AECD15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9528-4284-4A72-8321-D76EA59B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EDAA-7658-40D8-81CA-088944E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AE411-F9EC-4989-8791-43D38632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F6E63-3904-4871-B88E-A1C18B81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BF2C-86EB-4091-BC55-6E687CAC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5282-5D86-4274-81AC-B3A3CAF55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E243-B5FA-4975-B991-8A73B5CBB9E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B8C2-3A7A-4485-BC3D-86D81021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7FC8-BB0C-4DC5-8A54-47F697CC8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929E-FCC1-4306-A867-573D179A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v1/" TargetMode="External"/><Relationship Id="rId2" Type="http://schemas.openxmlformats.org/officeDocument/2006/relationships/hyperlink" Target="http://localhost:8080/api/v1/produc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A666-C1F9-4D9F-AA0D-A0DE486B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with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363-E4F9-4D3F-9426-0D7A25AC2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C94-80B1-436C-8961-F92EE740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58"/>
          </a:xfrm>
        </p:spPr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MVC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BE78C-DD4C-4C3A-9E5D-057FBB768A8B}"/>
              </a:ext>
            </a:extLst>
          </p:cNvPr>
          <p:cNvSpPr/>
          <p:nvPr/>
        </p:nvSpPr>
        <p:spPr>
          <a:xfrm>
            <a:off x="318499" y="2825393"/>
            <a:ext cx="1571946" cy="60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 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D5AC8-0D38-46A3-B395-B6D27971181A}"/>
              </a:ext>
            </a:extLst>
          </p:cNvPr>
          <p:cNvSpPr/>
          <p:nvPr/>
        </p:nvSpPr>
        <p:spPr>
          <a:xfrm>
            <a:off x="4048018" y="2208944"/>
            <a:ext cx="1777429" cy="17055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396B1-0B23-4052-8B75-E02D7B92DF2C}"/>
              </a:ext>
            </a:extLst>
          </p:cNvPr>
          <p:cNvSpPr/>
          <p:nvPr/>
        </p:nvSpPr>
        <p:spPr>
          <a:xfrm>
            <a:off x="7325474" y="1592494"/>
            <a:ext cx="3102796" cy="298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42392-96D7-47D4-9121-B90D9D462C9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890445" y="3061699"/>
            <a:ext cx="2157573" cy="6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63202-8A30-4657-8DB7-055899D10854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5825447" y="3061699"/>
            <a:ext cx="1500027" cy="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B27A93-D46A-46DE-BD9D-F6D9BAD38004}"/>
              </a:ext>
            </a:extLst>
          </p:cNvPr>
          <p:cNvSpPr txBox="1"/>
          <p:nvPr/>
        </p:nvSpPr>
        <p:spPr>
          <a:xfrm>
            <a:off x="2547991" y="2825393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8FD2D-6870-4490-A66D-656697151110}"/>
              </a:ext>
            </a:extLst>
          </p:cNvPr>
          <p:cNvSpPr txBox="1"/>
          <p:nvPr/>
        </p:nvSpPr>
        <p:spPr>
          <a:xfrm>
            <a:off x="4427440" y="1828800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FrontController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8B15B-D7B3-41E2-B886-69756972F22C}"/>
              </a:ext>
            </a:extLst>
          </p:cNvPr>
          <p:cNvSpPr txBox="1"/>
          <p:nvPr/>
        </p:nvSpPr>
        <p:spPr>
          <a:xfrm>
            <a:off x="6029283" y="266983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AD312-519C-4924-AB06-5BFBD7ECB195}"/>
              </a:ext>
            </a:extLst>
          </p:cNvPr>
          <p:cNvSpPr txBox="1"/>
          <p:nvPr/>
        </p:nvSpPr>
        <p:spPr>
          <a:xfrm>
            <a:off x="8487176" y="407370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134CE4B-DFB8-4A64-895D-31D4B709F6B1}"/>
              </a:ext>
            </a:extLst>
          </p:cNvPr>
          <p:cNvSpPr/>
          <p:nvPr/>
        </p:nvSpPr>
        <p:spPr>
          <a:xfrm>
            <a:off x="9431676" y="2013466"/>
            <a:ext cx="842481" cy="811927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FC65AA0-32A2-4BB9-A159-4EC5DB8A5790}"/>
              </a:ext>
            </a:extLst>
          </p:cNvPr>
          <p:cNvSpPr/>
          <p:nvPr/>
        </p:nvSpPr>
        <p:spPr>
          <a:xfrm>
            <a:off x="9144722" y="2891906"/>
            <a:ext cx="842481" cy="81192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307CFB9-DBDF-4945-B243-FC43408BEC81}"/>
              </a:ext>
            </a:extLst>
          </p:cNvPr>
          <p:cNvSpPr/>
          <p:nvPr/>
        </p:nvSpPr>
        <p:spPr>
          <a:xfrm>
            <a:off x="7644695" y="3011636"/>
            <a:ext cx="842481" cy="81192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3DC5AF2-23F9-4362-8C47-E62A06CA28A1}"/>
              </a:ext>
            </a:extLst>
          </p:cNvPr>
          <p:cNvSpPr/>
          <p:nvPr/>
        </p:nvSpPr>
        <p:spPr>
          <a:xfrm>
            <a:off x="7536094" y="1792168"/>
            <a:ext cx="842481" cy="81192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2160A36-26C8-4C74-BC5B-B6D7EA05F381}"/>
              </a:ext>
            </a:extLst>
          </p:cNvPr>
          <p:cNvSpPr/>
          <p:nvPr/>
        </p:nvSpPr>
        <p:spPr>
          <a:xfrm>
            <a:off x="8440219" y="2166452"/>
            <a:ext cx="842481" cy="81192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A378F-AF54-42A5-88F9-B7095B1C8993}"/>
              </a:ext>
            </a:extLst>
          </p:cNvPr>
          <p:cNvSpPr/>
          <p:nvPr/>
        </p:nvSpPr>
        <p:spPr>
          <a:xfrm>
            <a:off x="7741938" y="365126"/>
            <a:ext cx="3004831" cy="75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10C70-52E0-48E5-B489-44753DC2D153}"/>
              </a:ext>
            </a:extLst>
          </p:cNvPr>
          <p:cNvCxnSpPr>
            <a:endCxn id="21" idx="2"/>
          </p:cNvCxnSpPr>
          <p:nvPr/>
        </p:nvCxnSpPr>
        <p:spPr>
          <a:xfrm flipV="1">
            <a:off x="7921375" y="1119884"/>
            <a:ext cx="1322979" cy="47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037390-2CF0-42B5-98C9-07D1F91CA777}"/>
              </a:ext>
            </a:extLst>
          </p:cNvPr>
          <p:cNvCxnSpPr>
            <a:stCxn id="21" idx="2"/>
          </p:cNvCxnSpPr>
          <p:nvPr/>
        </p:nvCxnSpPr>
        <p:spPr>
          <a:xfrm>
            <a:off x="9244354" y="1119884"/>
            <a:ext cx="595901" cy="9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FA1A10-7819-4C04-9C3C-AA1CBC7A3A37}"/>
              </a:ext>
            </a:extLst>
          </p:cNvPr>
          <p:cNvCxnSpPr/>
          <p:nvPr/>
        </p:nvCxnSpPr>
        <p:spPr>
          <a:xfrm flipH="1" flipV="1">
            <a:off x="5677389" y="3429000"/>
            <a:ext cx="1617260" cy="1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42E490-7BE9-4696-9DA7-69E56439487F}"/>
              </a:ext>
            </a:extLst>
          </p:cNvPr>
          <p:cNvSpPr txBox="1"/>
          <p:nvPr/>
        </p:nvSpPr>
        <p:spPr>
          <a:xfrm>
            <a:off x="5792636" y="3563419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845B3A-55DE-43E8-A191-E10DCB421A05}"/>
              </a:ext>
            </a:extLst>
          </p:cNvPr>
          <p:cNvSpPr/>
          <p:nvPr/>
        </p:nvSpPr>
        <p:spPr>
          <a:xfrm>
            <a:off x="3929078" y="5435029"/>
            <a:ext cx="2047982" cy="105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</a:t>
            </a:r>
            <a:r>
              <a:rPr lang="en-US" b="1" dirty="0" err="1"/>
              <a:t>Teamplate</a:t>
            </a:r>
            <a:endParaRPr lang="en-US" b="1" dirty="0"/>
          </a:p>
          <a:p>
            <a:pPr algn="ctr"/>
            <a:r>
              <a:rPr lang="en-US" dirty="0" err="1"/>
              <a:t>ViewResolver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CAF9A1-6FCF-46E9-9DD6-8EE0BE5379BF}"/>
              </a:ext>
            </a:extLst>
          </p:cNvPr>
          <p:cNvCxnSpPr>
            <a:stCxn id="5" idx="4"/>
            <a:endCxn id="29" idx="0"/>
          </p:cNvCxnSpPr>
          <p:nvPr/>
        </p:nvCxnSpPr>
        <p:spPr>
          <a:xfrm>
            <a:off x="4936733" y="3914454"/>
            <a:ext cx="16336" cy="152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65641B-5294-4DA0-BBE6-F74779397256}"/>
              </a:ext>
            </a:extLst>
          </p:cNvPr>
          <p:cNvSpPr txBox="1"/>
          <p:nvPr/>
        </p:nvSpPr>
        <p:spPr>
          <a:xfrm>
            <a:off x="4966056" y="4487775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ModelAndView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E86D95-B164-4718-B875-7313D77F621B}"/>
              </a:ext>
            </a:extLst>
          </p:cNvPr>
          <p:cNvCxnSpPr/>
          <p:nvPr/>
        </p:nvCxnSpPr>
        <p:spPr>
          <a:xfrm flipV="1">
            <a:off x="4510355" y="3823563"/>
            <a:ext cx="0" cy="16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3FC567-D51B-41EC-9944-C6705D362EE8}"/>
              </a:ext>
            </a:extLst>
          </p:cNvPr>
          <p:cNvSpPr txBox="1"/>
          <p:nvPr/>
        </p:nvSpPr>
        <p:spPr>
          <a:xfrm>
            <a:off x="3787846" y="462160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67155-0873-4F8F-8BD1-696072D21142}"/>
              </a:ext>
            </a:extLst>
          </p:cNvPr>
          <p:cNvSpPr txBox="1"/>
          <p:nvPr/>
        </p:nvSpPr>
        <p:spPr>
          <a:xfrm>
            <a:off x="2260349" y="340644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632FEB-32C5-4B3E-815D-9B57E0B6A2EB}"/>
              </a:ext>
            </a:extLst>
          </p:cNvPr>
          <p:cNvCxnSpPr/>
          <p:nvPr/>
        </p:nvCxnSpPr>
        <p:spPr>
          <a:xfrm flipH="1">
            <a:off x="1890445" y="3297869"/>
            <a:ext cx="215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C88E0A6-68B8-4793-A250-0EB5C48E4D11}"/>
              </a:ext>
            </a:extLst>
          </p:cNvPr>
          <p:cNvSpPr/>
          <p:nvPr/>
        </p:nvSpPr>
        <p:spPr>
          <a:xfrm>
            <a:off x="10746769" y="2572415"/>
            <a:ext cx="1325366" cy="75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720D6-E588-4F14-89CD-F6A6D8E50CAF}"/>
              </a:ext>
            </a:extLst>
          </p:cNvPr>
          <p:cNvSpPr/>
          <p:nvPr/>
        </p:nvSpPr>
        <p:spPr>
          <a:xfrm>
            <a:off x="10691117" y="4034770"/>
            <a:ext cx="1325366" cy="75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DAo</a:t>
            </a:r>
            <a:endParaRPr lang="en-US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D804A9B4-DA2E-4DB8-803F-B8125062D2FB}"/>
              </a:ext>
            </a:extLst>
          </p:cNvPr>
          <p:cNvSpPr/>
          <p:nvPr/>
        </p:nvSpPr>
        <p:spPr>
          <a:xfrm>
            <a:off x="10746769" y="5430428"/>
            <a:ext cx="980257" cy="1237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AF6590-DE37-4CBF-A746-E3481A22B790}"/>
              </a:ext>
            </a:extLst>
          </p:cNvPr>
          <p:cNvCxnSpPr/>
          <p:nvPr/>
        </p:nvCxnSpPr>
        <p:spPr>
          <a:xfrm>
            <a:off x="10428270" y="2166452"/>
            <a:ext cx="925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FE291-DBBA-4EE9-BAE2-B7BFC6383F1A}"/>
              </a:ext>
            </a:extLst>
          </p:cNvPr>
          <p:cNvCxnSpPr>
            <a:endCxn id="40" idx="0"/>
          </p:cNvCxnSpPr>
          <p:nvPr/>
        </p:nvCxnSpPr>
        <p:spPr>
          <a:xfrm>
            <a:off x="11353800" y="2198132"/>
            <a:ext cx="55652" cy="374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C3E6BE-6101-4278-9200-5DEF0734ACCB}"/>
              </a:ext>
            </a:extLst>
          </p:cNvPr>
          <p:cNvCxnSpPr/>
          <p:nvPr/>
        </p:nvCxnSpPr>
        <p:spPr>
          <a:xfrm>
            <a:off x="11304570" y="3406325"/>
            <a:ext cx="71919" cy="605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69106-BEDF-4870-9850-3C9A06A26CCA}"/>
              </a:ext>
            </a:extLst>
          </p:cNvPr>
          <p:cNvCxnSpPr>
            <a:stCxn id="41" idx="2"/>
          </p:cNvCxnSpPr>
          <p:nvPr/>
        </p:nvCxnSpPr>
        <p:spPr>
          <a:xfrm>
            <a:off x="11353800" y="4789528"/>
            <a:ext cx="0" cy="79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39891E-9FE8-4D67-94FC-0B79AD0EFDE4}"/>
              </a:ext>
            </a:extLst>
          </p:cNvPr>
          <p:cNvCxnSpPr/>
          <p:nvPr/>
        </p:nvCxnSpPr>
        <p:spPr>
          <a:xfrm>
            <a:off x="6572892" y="163330"/>
            <a:ext cx="23478" cy="66946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37717B-81E0-4764-A337-F48DB9113AF9}"/>
              </a:ext>
            </a:extLst>
          </p:cNvPr>
          <p:cNvSpPr txBox="1"/>
          <p:nvPr/>
        </p:nvSpPr>
        <p:spPr>
          <a:xfrm>
            <a:off x="2236624" y="604917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Properties/YAML</a:t>
            </a:r>
          </a:p>
        </p:txBody>
      </p:sp>
    </p:spTree>
    <p:extLst>
      <p:ext uri="{BB962C8B-B14F-4D97-AF65-F5344CB8AC3E}">
        <p14:creationId xmlns:p14="http://schemas.microsoft.com/office/powerpoint/2010/main" val="115664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F943-D232-4DB7-B3C6-7C50B9D2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1B9-C38A-4B12-BD7D-E2B9C992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JSP support – why?</a:t>
            </a:r>
          </a:p>
          <a:p>
            <a:pPr lvl="1"/>
            <a:r>
              <a:rPr lang="en-US" dirty="0"/>
              <a:t>Presentation should not carry business logic</a:t>
            </a:r>
          </a:p>
          <a:p>
            <a:pPr lvl="1"/>
            <a:r>
              <a:rPr lang="en-US" dirty="0" err="1"/>
              <a:t>Embbed</a:t>
            </a:r>
            <a:r>
              <a:rPr lang="en-US" dirty="0"/>
              <a:t> </a:t>
            </a:r>
            <a:r>
              <a:rPr lang="en-US" dirty="0" err="1"/>
              <a:t>TOMCat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servlet Container , does not have JSP container</a:t>
            </a:r>
            <a:endParaRPr lang="en-US" dirty="0"/>
          </a:p>
          <a:p>
            <a:pPr lvl="1"/>
            <a:r>
              <a:rPr lang="en-US" dirty="0"/>
              <a:t>Frontend </a:t>
            </a:r>
            <a:r>
              <a:rPr lang="en-US" dirty="0">
                <a:sym typeface="Wingdings" panose="05000000000000000000" pitchFamily="2" charset="2"/>
              </a:rPr>
              <a:t> Ember, angular, react….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Jasper jar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Freemaker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Thymeleafe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C11-64CC-4F15-B166-B62B59C2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6E64-CD0B-48F1-BD0E-24F2F3C1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7926" cy="4351338"/>
          </a:xfrm>
        </p:spPr>
        <p:txBody>
          <a:bodyPr/>
          <a:lstStyle/>
          <a:p>
            <a:r>
              <a:rPr lang="en-US" dirty="0"/>
              <a:t>SOAP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WSDL – XML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XML</a:t>
            </a:r>
          </a:p>
          <a:p>
            <a:pPr lvl="1"/>
            <a:r>
              <a:rPr lang="en-US" dirty="0"/>
              <a:t>Complex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FB7953-26C0-4820-9251-CC2AC9FB4D4B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379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</a:p>
          <a:p>
            <a:pPr lvl="1"/>
            <a:r>
              <a:rPr lang="en-US" dirty="0"/>
              <a:t>HTTP/HTTPS</a:t>
            </a:r>
          </a:p>
          <a:p>
            <a:pPr lvl="1"/>
            <a:r>
              <a:rPr lang="en-US" dirty="0"/>
              <a:t>No XML</a:t>
            </a:r>
          </a:p>
          <a:p>
            <a:pPr lvl="1"/>
            <a:r>
              <a:rPr lang="en-US" dirty="0"/>
              <a:t>URI 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JSON</a:t>
            </a:r>
          </a:p>
          <a:p>
            <a:pPr lvl="2"/>
            <a:r>
              <a:rPr lang="en-US" dirty="0"/>
              <a:t>XML</a:t>
            </a:r>
          </a:p>
          <a:p>
            <a:pPr lvl="2"/>
            <a:r>
              <a:rPr lang="en-US" dirty="0"/>
              <a:t>HTML</a:t>
            </a:r>
          </a:p>
          <a:p>
            <a:pPr lvl="2"/>
            <a:r>
              <a:rPr lang="en-US" dirty="0"/>
              <a:t>Text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HTTP protocol method</a:t>
            </a:r>
          </a:p>
          <a:p>
            <a:pPr lvl="1"/>
            <a:r>
              <a:rPr lang="en-US" dirty="0"/>
              <a:t>easy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827B-6405-40A3-9695-44E73386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REstApi</a:t>
            </a:r>
            <a:r>
              <a:rPr lang="en-US" dirty="0"/>
              <a:t>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BE58-A822-4899-B00B-761B4D32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REstApi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2"/>
            <a:r>
              <a:rPr lang="en-US" dirty="0"/>
              <a:t>@Controller + @</a:t>
            </a:r>
            <a:r>
              <a:rPr lang="en-US" dirty="0" err="1"/>
              <a:t>ResponseBody</a:t>
            </a:r>
            <a:endParaRPr lang="en-US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ResponseEntity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Response + </a:t>
            </a:r>
            <a:r>
              <a:rPr lang="en-US" dirty="0" err="1">
                <a:highlight>
                  <a:srgbClr val="FFFF00"/>
                </a:highlight>
              </a:rPr>
              <a:t>httpstatus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  <a:p>
            <a:pPr lvl="2"/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 – get the resource from server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PostMapping</a:t>
            </a:r>
            <a:r>
              <a:rPr lang="en-US" dirty="0">
                <a:highlight>
                  <a:srgbClr val="FFFF00"/>
                </a:highlight>
              </a:rPr>
              <a:t> – create resource into server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DeleteMapping</a:t>
            </a:r>
            <a:r>
              <a:rPr lang="en-US" dirty="0">
                <a:highlight>
                  <a:srgbClr val="FFFF00"/>
                </a:highlight>
              </a:rPr>
              <a:t> – delete resource from server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@</a:t>
            </a:r>
            <a:r>
              <a:rPr lang="en-US" dirty="0" err="1">
                <a:highlight>
                  <a:srgbClr val="00FF00"/>
                </a:highlight>
              </a:rPr>
              <a:t>PutMapping</a:t>
            </a:r>
            <a:r>
              <a:rPr lang="en-US" dirty="0">
                <a:highlight>
                  <a:srgbClr val="00FF00"/>
                </a:highlight>
              </a:rPr>
              <a:t> – update resource in server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@</a:t>
            </a:r>
            <a:r>
              <a:rPr lang="en-US" dirty="0" err="1">
                <a:highlight>
                  <a:srgbClr val="00FF00"/>
                </a:highlight>
              </a:rPr>
              <a:t>PatchMapping</a:t>
            </a:r>
            <a:r>
              <a:rPr lang="en-US" dirty="0">
                <a:highlight>
                  <a:srgbClr val="00FF00"/>
                </a:highlight>
              </a:rPr>
              <a:t> – partial update resource in server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Jackson-</a:t>
            </a:r>
            <a:r>
              <a:rPr lang="en-US" dirty="0" err="1"/>
              <a:t>DataBinding</a:t>
            </a:r>
            <a:endParaRPr lang="en-US" dirty="0"/>
          </a:p>
          <a:p>
            <a:pPr lvl="2"/>
            <a:r>
              <a:rPr lang="en-US" dirty="0"/>
              <a:t>Java –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dirty="0"/>
              <a:t>Json - Java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09B-707F-4D26-9894-C595D9FE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5EB0-0E84-47FC-8E9C-D9585C75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Tool</a:t>
            </a:r>
          </a:p>
          <a:p>
            <a:pPr lvl="1"/>
            <a:r>
              <a:rPr lang="en-US" dirty="0"/>
              <a:t>Live – Reload</a:t>
            </a:r>
          </a:p>
          <a:p>
            <a:pPr lvl="1"/>
            <a:r>
              <a:rPr lang="en-US" dirty="0"/>
              <a:t>Refresh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69E-9E97-45CD-B1E1-63DF08A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214D-404B-42D2-9206-CC56E719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http://localhost:8080/api/v1/products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get</a:t>
            </a:r>
            <a:endParaRPr lang="en-US" dirty="0"/>
          </a:p>
          <a:p>
            <a:r>
              <a:rPr lang="en-US" dirty="0">
                <a:hlinkClick r:id="rId2"/>
              </a:rPr>
              <a:t>http://localhost:8080/api/v1/products</a:t>
            </a:r>
            <a:r>
              <a:rPr lang="en-US" dirty="0"/>
              <a:t>/1001 </a:t>
            </a:r>
            <a:r>
              <a:rPr lang="en-US" dirty="0">
                <a:sym typeface="Wingdings" panose="05000000000000000000" pitchFamily="2" charset="2"/>
              </a:rPr>
              <a:t>get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http://localhost:8080/api/v1/products</a:t>
            </a:r>
            <a:r>
              <a:rPr lang="en-US" dirty="0"/>
              <a:t>/1001 </a:t>
            </a:r>
            <a:r>
              <a:rPr lang="en-US" dirty="0">
                <a:sym typeface="Wingdings" panose="05000000000000000000" pitchFamily="2" charset="2"/>
              </a:rPr>
              <a:t>delete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linkClick r:id="rId3"/>
              </a:rPr>
              <a:t>http://localhost:8080/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api/v1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deleteproduct/1001 </a:t>
            </a:r>
            <a:r>
              <a:rPr lang="en-US" dirty="0">
                <a:sym typeface="Wingdings" panose="05000000000000000000" pitchFamily="2" charset="2"/>
              </a:rPr>
              <a:t>get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94D-7D96-40BB-8521-6054640F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F19F-71D6-4395-B042-B61B7F6D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</a:t>
            </a:r>
            <a:r>
              <a:rPr lang="en-US" dirty="0">
                <a:sym typeface="Wingdings" panose="05000000000000000000" pitchFamily="2" charset="2"/>
              </a:rPr>
              <a:t> exclusion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Jetty</a:t>
            </a:r>
          </a:p>
          <a:p>
            <a:r>
              <a:rPr lang="en-US" dirty="0" err="1"/>
              <a:t>Udertow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B924-879B-4B28-A74F-FD22B52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9F0B-62F1-45F2-96EC-580C14AC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– Spring IOC and MVC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CBC6-EE18-4941-A629-F123AF1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15B4-12E4-40DC-BEEE-5CCBA952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1.8</a:t>
            </a:r>
          </a:p>
          <a:p>
            <a:r>
              <a:rPr lang="en-US" dirty="0"/>
              <a:t>Spring Tool Suite </a:t>
            </a:r>
            <a:r>
              <a:rPr lang="en-US" dirty="0">
                <a:sym typeface="Wingdings" panose="05000000000000000000" pitchFamily="2" charset="2"/>
              </a:rPr>
              <a:t> 4.x (3.9)</a:t>
            </a:r>
          </a:p>
          <a:p>
            <a:r>
              <a:rPr lang="en-US" dirty="0">
                <a:sym typeface="Wingdings" panose="05000000000000000000" pitchFamily="2" charset="2"/>
              </a:rPr>
              <a:t>MYSQL 5.5</a:t>
            </a:r>
          </a:p>
          <a:p>
            <a:r>
              <a:rPr lang="en-US" dirty="0">
                <a:sym typeface="Wingdings" panose="05000000000000000000" pitchFamily="2" charset="2"/>
              </a:rPr>
              <a:t>Postgres (optional)</a:t>
            </a:r>
          </a:p>
          <a:p>
            <a:r>
              <a:rPr lang="en-US" dirty="0" err="1">
                <a:sym typeface="Wingdings" panose="05000000000000000000" pitchFamily="2" charset="2"/>
              </a:rPr>
              <a:t>POSTman</a:t>
            </a:r>
            <a:r>
              <a:rPr lang="en-US" dirty="0">
                <a:sym typeface="Wingdings" panose="05000000000000000000" pitchFamily="2" charset="2"/>
              </a:rPr>
              <a:t>  / SOAP UI  latest</a:t>
            </a:r>
          </a:p>
          <a:p>
            <a:r>
              <a:rPr lang="en-US" dirty="0">
                <a:sym typeface="Wingdings" panose="05000000000000000000" pitchFamily="2" charset="2"/>
              </a:rPr>
              <a:t>XAMP server 5.4/5.9  apache server</a:t>
            </a:r>
          </a:p>
          <a:p>
            <a:r>
              <a:rPr lang="en-US" dirty="0">
                <a:sym typeface="Wingdings" panose="05000000000000000000" pitchFamily="2" charset="2"/>
              </a:rPr>
              <a:t>PDF  adobe reader</a:t>
            </a:r>
          </a:p>
          <a:p>
            <a:r>
              <a:rPr lang="en-US" dirty="0">
                <a:sym typeface="Wingdings" panose="05000000000000000000" pitchFamily="2" charset="2"/>
              </a:rPr>
              <a:t>Notepad++</a:t>
            </a:r>
          </a:p>
          <a:p>
            <a:r>
              <a:rPr lang="en-US" dirty="0" err="1">
                <a:sym typeface="Wingdings" panose="05000000000000000000" pitchFamily="2" charset="2"/>
              </a:rPr>
              <a:t>Webrowser</a:t>
            </a:r>
            <a:r>
              <a:rPr lang="en-US" dirty="0">
                <a:sym typeface="Wingdings" panose="05000000000000000000" pitchFamily="2" charset="2"/>
              </a:rPr>
              <a:t>  Chrome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3D7C-2617-456B-B58F-A7DDFA5A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SpringBoot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F40E-B5B7-48C1-88CF-34E15C9C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version of Spring</a:t>
            </a:r>
          </a:p>
          <a:p>
            <a:r>
              <a:rPr lang="en-US" dirty="0"/>
              <a:t>Minimal config</a:t>
            </a:r>
          </a:p>
          <a:p>
            <a:r>
              <a:rPr lang="en-US" dirty="0"/>
              <a:t>Layered Architecture</a:t>
            </a:r>
          </a:p>
          <a:p>
            <a:r>
              <a:rPr lang="en-US" dirty="0" err="1"/>
              <a:t>AutoConfiguration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Cloudier</a:t>
            </a:r>
          </a:p>
          <a:p>
            <a:r>
              <a:rPr lang="en-US" dirty="0">
                <a:highlight>
                  <a:srgbClr val="FFFF00"/>
                </a:highlight>
              </a:rPr>
              <a:t>Microservices</a:t>
            </a:r>
          </a:p>
          <a:p>
            <a:r>
              <a:rPr lang="en-US" dirty="0"/>
              <a:t>Spring CLI</a:t>
            </a:r>
          </a:p>
          <a:p>
            <a:r>
              <a:rPr lang="en-US" dirty="0"/>
              <a:t>Spring Starters </a:t>
            </a:r>
            <a:r>
              <a:rPr lang="en-US" dirty="0">
                <a:sym typeface="Wingdings" panose="05000000000000000000" pitchFamily="2" charset="2"/>
              </a:rPr>
              <a:t> Minimal dependencies</a:t>
            </a:r>
          </a:p>
          <a:p>
            <a:r>
              <a:rPr lang="en-US" dirty="0">
                <a:sym typeface="Wingdings" panose="05000000000000000000" pitchFamily="2" charset="2"/>
              </a:rPr>
              <a:t>Embedded Servers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tomcat</a:t>
            </a:r>
            <a:r>
              <a:rPr lang="en-US" dirty="0">
                <a:sym typeface="Wingdings" panose="05000000000000000000" pitchFamily="2" charset="2"/>
              </a:rPr>
              <a:t>, Jetty, undertow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1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0D9F-0D99-4B4E-AAA6-E0DDFA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contin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8086-0DD6-4211-BE86-E88DA320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vs Properties</a:t>
            </a:r>
          </a:p>
          <a:p>
            <a:r>
              <a:rPr lang="en-US" dirty="0"/>
              <a:t>Sub Projects</a:t>
            </a:r>
          </a:p>
          <a:p>
            <a:pPr lvl="1"/>
            <a:r>
              <a:rPr lang="en-US" dirty="0"/>
              <a:t>Data JPA</a:t>
            </a:r>
          </a:p>
          <a:p>
            <a:pPr lvl="1"/>
            <a:r>
              <a:rPr lang="en-US" dirty="0"/>
              <a:t>Actuators </a:t>
            </a:r>
            <a:r>
              <a:rPr lang="en-US" dirty="0">
                <a:sym typeface="Wingdings" panose="05000000000000000000" pitchFamily="2" charset="2"/>
              </a:rPr>
              <a:t> monitoring tool 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Cloud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Develop MS app</a:t>
            </a:r>
          </a:p>
          <a:p>
            <a:r>
              <a:rPr lang="en-US" dirty="0">
                <a:sym typeface="Wingdings" panose="05000000000000000000" pitchFamily="2" charset="2"/>
              </a:rPr>
              <a:t>Profiles 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615DC18-EE64-45E8-9B90-D9489B496B9E}"/>
              </a:ext>
            </a:extLst>
          </p:cNvPr>
          <p:cNvSpPr/>
          <p:nvPr/>
        </p:nvSpPr>
        <p:spPr>
          <a:xfrm>
            <a:off x="1422970" y="1571946"/>
            <a:ext cx="6904234" cy="4048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A93302-1733-4166-B784-05AE66142C47}"/>
              </a:ext>
            </a:extLst>
          </p:cNvPr>
          <p:cNvSpPr/>
          <p:nvPr/>
        </p:nvSpPr>
        <p:spPr>
          <a:xfrm>
            <a:off x="2589088" y="2116476"/>
            <a:ext cx="4633645" cy="27226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5E216-4A79-4844-B60A-09346ABCBBC2}"/>
              </a:ext>
            </a:extLst>
          </p:cNvPr>
          <p:cNvSpPr/>
          <p:nvPr/>
        </p:nvSpPr>
        <p:spPr>
          <a:xfrm>
            <a:off x="3482939" y="2948683"/>
            <a:ext cx="2784297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8 + J2EE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2535-CE3D-44FB-94D8-2BD0010E8B43}"/>
              </a:ext>
            </a:extLst>
          </p:cNvPr>
          <p:cNvSpPr txBox="1"/>
          <p:nvPr/>
        </p:nvSpPr>
        <p:spPr>
          <a:xfrm>
            <a:off x="4517822" y="234791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5.x, 4.x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C025D-116C-4F62-915B-F6BA561279DB}"/>
              </a:ext>
            </a:extLst>
          </p:cNvPr>
          <p:cNvSpPr txBox="1"/>
          <p:nvPr/>
        </p:nvSpPr>
        <p:spPr>
          <a:xfrm>
            <a:off x="3634443" y="167819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2.x, 1.9</a:t>
            </a:r>
          </a:p>
        </p:txBody>
      </p:sp>
    </p:spTree>
    <p:extLst>
      <p:ext uri="{BB962C8B-B14F-4D97-AF65-F5344CB8AC3E}">
        <p14:creationId xmlns:p14="http://schemas.microsoft.com/office/powerpoint/2010/main" val="41887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C12F-02B9-49FB-9181-E9187AC9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BB10-5157-4D27-86F7-BFC07631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Spring </a:t>
            </a:r>
            <a:r>
              <a:rPr lang="en-US" dirty="0" err="1">
                <a:highlight>
                  <a:srgbClr val="FFFF00"/>
                </a:highlight>
              </a:rPr>
              <a:t>io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web tool  Spring Initializers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CLI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IDE  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Maven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Gradle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Manual Build</a:t>
            </a:r>
            <a:endParaRPr lang="en-US" strike="sngStrik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6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07B-1335-43CD-BF81-FA5E6439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E450-F0E7-4C9F-85B8-758FD6A2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PATH</a:t>
            </a:r>
          </a:p>
          <a:p>
            <a:r>
              <a:rPr lang="en-US" dirty="0"/>
              <a:t>Maven Path</a:t>
            </a:r>
          </a:p>
          <a:p>
            <a:r>
              <a:rPr lang="en-US" dirty="0"/>
              <a:t>Install CLI</a:t>
            </a:r>
          </a:p>
          <a:p>
            <a:endParaRPr lang="en-US" dirty="0"/>
          </a:p>
          <a:p>
            <a:r>
              <a:rPr lang="en-US" dirty="0"/>
              <a:t>.java/.groovy</a:t>
            </a:r>
          </a:p>
          <a:p>
            <a:r>
              <a:rPr lang="en-US" dirty="0"/>
              <a:t>JVM</a:t>
            </a:r>
          </a:p>
          <a:p>
            <a:pPr lvl="1"/>
            <a:r>
              <a:rPr lang="en-US" dirty="0"/>
              <a:t>JS, groovy, </a:t>
            </a:r>
            <a:r>
              <a:rPr lang="en-US" dirty="0" err="1"/>
              <a:t>kotlin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Spring run HelloWorld.java</a:t>
            </a:r>
          </a:p>
          <a:p>
            <a:r>
              <a:rPr lang="en-US" b="1" dirty="0"/>
              <a:t>Spring run HelloWorld.java -- --</a:t>
            </a:r>
            <a:r>
              <a:rPr lang="en-US" b="1" dirty="0" err="1"/>
              <a:t>server.port</a:t>
            </a:r>
            <a:r>
              <a:rPr lang="en-US" b="1" dirty="0"/>
              <a:t>=8083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Inheritited</a:t>
            </a:r>
            <a:r>
              <a:rPr lang="en-US" dirty="0"/>
              <a:t> from Groovy</a:t>
            </a:r>
          </a:p>
        </p:txBody>
      </p:sp>
    </p:spTree>
    <p:extLst>
      <p:ext uri="{BB962C8B-B14F-4D97-AF65-F5344CB8AC3E}">
        <p14:creationId xmlns:p14="http://schemas.microsoft.com/office/powerpoint/2010/main" val="31319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E012-36A8-49B9-9129-32165357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Servlet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6BBD-201E-4CA0-A680-E3260BF0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endParaRPr lang="en-US" dirty="0"/>
          </a:p>
          <a:p>
            <a:pPr lvl="1"/>
            <a:r>
              <a:rPr lang="en-US" dirty="0"/>
              <a:t>Look at – </a:t>
            </a:r>
            <a:r>
              <a:rPr lang="en-US" dirty="0">
                <a:highlight>
                  <a:srgbClr val="FFFF00"/>
                </a:highlight>
              </a:rPr>
              <a:t>Maven Jars (</a:t>
            </a:r>
            <a:r>
              <a:rPr lang="en-US" dirty="0" err="1">
                <a:highlight>
                  <a:srgbClr val="FFFF00"/>
                </a:highlight>
              </a:rPr>
              <a:t>classpath</a:t>
            </a:r>
            <a:r>
              <a:rPr lang="en-US" dirty="0"/>
              <a:t>) – spring MVC – </a:t>
            </a:r>
            <a:r>
              <a:rPr lang="en-US" dirty="0" err="1"/>
              <a:t>DispatcherServlet</a:t>
            </a:r>
            <a:endParaRPr lang="en-US" dirty="0"/>
          </a:p>
          <a:p>
            <a:pPr lvl="1"/>
            <a:r>
              <a:rPr lang="en-US" dirty="0"/>
              <a:t>Properties/YAML </a:t>
            </a:r>
            <a:r>
              <a:rPr lang="en-US" dirty="0">
                <a:sym typeface="Wingdings" panose="05000000000000000000" pitchFamily="2" charset="2"/>
              </a:rPr>
              <a:t> config  beans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Dependencies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431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SpringBoot with Microservices</vt:lpstr>
      <vt:lpstr>Pre-Requisites</vt:lpstr>
      <vt:lpstr>Software</vt:lpstr>
      <vt:lpstr> SpringBoot </vt:lpstr>
      <vt:lpstr>Features contin….</vt:lpstr>
      <vt:lpstr>PowerPoint Presentation</vt:lpstr>
      <vt:lpstr>Spring Boot</vt:lpstr>
      <vt:lpstr>Spring CLI</vt:lpstr>
      <vt:lpstr>Dispatcher Servlet ?</vt:lpstr>
      <vt:lpstr>SpringBoot MVC Flow</vt:lpstr>
      <vt:lpstr>SpringBoot</vt:lpstr>
      <vt:lpstr>WebServices</vt:lpstr>
      <vt:lpstr>REstApi Implementations</vt:lpstr>
      <vt:lpstr>SpringBoot</vt:lpstr>
      <vt:lpstr>PowerPoint Presentation</vt:lpstr>
      <vt:lpstr>Embedded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96</cp:revision>
  <dcterms:created xsi:type="dcterms:W3CDTF">2020-07-06T04:03:41Z</dcterms:created>
  <dcterms:modified xsi:type="dcterms:W3CDTF">2020-07-06T07:55:43Z</dcterms:modified>
</cp:coreProperties>
</file>