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81" r:id="rId6"/>
    <p:sldId id="282" r:id="rId7"/>
    <p:sldId id="263" r:id="rId8"/>
    <p:sldId id="265" r:id="rId9"/>
    <p:sldId id="272" r:id="rId10"/>
    <p:sldId id="279" r:id="rId11"/>
    <p:sldId id="266" r:id="rId12"/>
    <p:sldId id="267" r:id="rId13"/>
    <p:sldId id="269" r:id="rId14"/>
    <p:sldId id="270" r:id="rId15"/>
    <p:sldId id="273" r:id="rId16"/>
    <p:sldId id="278" r:id="rId17"/>
    <p:sldId id="274" r:id="rId18"/>
    <p:sldId id="271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5A6"/>
    <a:srgbClr val="0244DA"/>
    <a:srgbClr val="FF6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5A22-E4AC-4B7A-9C1A-CC6311420E8B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D16D8-D4E3-4942-AEFC-39BC495B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704D-8651-4908-AF39-2D9F1E958454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CF3-9B94-44AF-8AE4-F68F95613396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73C9-61DE-4ACB-BAD1-3C831C27F386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E7B8-61F9-4FA7-B040-BE04BB56DF49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A5AF-9C32-4DE9-BDFA-88B1471380F8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E5DA-0F56-48E3-99D0-2FA0616C8A47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21ED-D282-4449-9AB7-1AAA816D1D3F}" type="datetime1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CE9B-89DC-4FA6-8B06-D712E0AC7935}" type="datetime1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A4C3-94FE-486D-88A7-716AF4FA8627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C3C7-32AB-4A58-AB1D-D6EE88D58CC5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8947-06CC-495A-B9B1-29CA1DFE120D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5006-F691-4275-B196-7843DA3F0C5B}" type="datetime1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HDFC-Capstone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todoinjava.com/spring-boot2/logging/spring-boot2-log4j2-properties/" TargetMode="External"/><Relationship Id="rId5" Type="http://schemas.openxmlformats.org/officeDocument/2006/relationships/hyperlink" Target="https://www.thomasvitale.com/https-spring-boot-ssl-certificate/" TargetMode="External"/><Relationship Id="rId4" Type="http://schemas.openxmlformats.org/officeDocument/2006/relationships/hyperlink" Target="https://sweetcode.io/how-to-deploy-an-application-to-kubernetes-cluster-using-jenkins-ci-cd-pipelin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HDFC-Capstone Project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3120" y="4111045"/>
            <a:ext cx="6197600" cy="2296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Submitted by: </a:t>
            </a:r>
            <a:r>
              <a:rPr lang="en-IN" sz="1800" dirty="0">
                <a:solidFill>
                  <a:srgbClr val="0244DA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Prasad B. Badwar</a:t>
            </a:r>
            <a:endParaRPr lang="en-IN" sz="1050" dirty="0">
              <a:solidFill>
                <a:srgbClr val="0244DA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Submission type : </a:t>
            </a:r>
            <a:r>
              <a:rPr lang="en-IN" dirty="0">
                <a:solidFill>
                  <a:srgbClr val="0244DA"/>
                </a:solidFill>
                <a:latin typeface="Times New Roman" panose="02020603050405020304" pitchFamily="18" charset="0"/>
              </a:rPr>
              <a:t>Individual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 </a:t>
            </a:r>
            <a:r>
              <a:rPr lang="en-IN" dirty="0">
                <a:solidFill>
                  <a:srgbClr val="0244DA"/>
                </a:solidFill>
                <a:latin typeface="Times New Roman" panose="02020603050405020304" pitchFamily="18" charset="0"/>
              </a:rPr>
              <a:t>Prasad Bhausaheb Badwar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 : </a:t>
            </a:r>
            <a:r>
              <a:rPr lang="en-IN" dirty="0">
                <a:solidFill>
                  <a:srgbClr val="0244DA"/>
                </a:solidFill>
                <a:latin typeface="Times New Roman" panose="02020603050405020304" pitchFamily="18" charset="0"/>
              </a:rPr>
              <a:t>I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LMS Id : 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Program : </a:t>
            </a:r>
            <a:r>
              <a:rPr lang="en-IN" dirty="0">
                <a:solidFill>
                  <a:srgbClr val="0244DA"/>
                </a:solidFill>
                <a:latin typeface="Times New Roman" panose="02020603050405020304" pitchFamily="18" charset="0"/>
              </a:rPr>
              <a:t>HDFC-API Developer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Date: </a:t>
            </a:r>
            <a:r>
              <a:rPr lang="en-IN" dirty="0">
                <a:solidFill>
                  <a:srgbClr val="0244DA"/>
                </a:solidFill>
                <a:latin typeface="Times New Roman" panose="02020603050405020304" pitchFamily="18" charset="0"/>
              </a:rPr>
              <a:t>27/04/2023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8A9E9-75C7-8DB1-446A-5DB71F44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0BDA-524E-4972-96CE-1CC6BF33AF11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96F5-9035-4E0B-0B66-F9A7244D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D005-531C-6991-12B1-637CA925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2806A-F2C4-6367-E702-51C6E7D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1C-323E-46F1-A68B-908182292682}" type="datetime1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60512-BFA9-814F-6704-CB3D5BF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59EED-E458-20A7-B7A3-57BF5FA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B108D-6B2E-1D45-4326-95C0EE58E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4"/>
          <a:stretch/>
        </p:blipFill>
        <p:spPr>
          <a:xfrm>
            <a:off x="1392679" y="282575"/>
            <a:ext cx="9316694" cy="5937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598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Deployment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0690F-4200-D603-9C4B-B94CFE7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r="14580"/>
          <a:stretch/>
        </p:blipFill>
        <p:spPr bwMode="auto">
          <a:xfrm>
            <a:off x="1117600" y="1427114"/>
            <a:ext cx="210920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92AD405-E4D1-B46B-B1CB-898C01CE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7" y="4687874"/>
            <a:ext cx="1947822" cy="17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58BEF68-D850-F522-AF30-41E6E880F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/>
          <a:stretch/>
        </p:blipFill>
        <p:spPr bwMode="auto">
          <a:xfrm>
            <a:off x="6296025" y="1241376"/>
            <a:ext cx="21717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A7BC395-9B89-9132-FE1B-CDA543A8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442" y="436635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8EE04B7-C3C0-7312-0918-413FDD88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237648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90D9C6-627F-9E04-EA45-CB91933339B8}"/>
              </a:ext>
            </a:extLst>
          </p:cNvPr>
          <p:cNvCxnSpPr>
            <a:stCxn id="2056" idx="0"/>
            <a:endCxn id="2054" idx="2"/>
          </p:cNvCxnSpPr>
          <p:nvPr/>
        </p:nvCxnSpPr>
        <p:spPr>
          <a:xfrm flipH="1" flipV="1">
            <a:off x="2172203" y="2979689"/>
            <a:ext cx="24095" cy="17081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A7F30-09DF-8BD0-5C82-232E56ABE826}"/>
              </a:ext>
            </a:extLst>
          </p:cNvPr>
          <p:cNvCxnSpPr>
            <a:stCxn id="2054" idx="3"/>
            <a:endCxn id="2060" idx="1"/>
          </p:cNvCxnSpPr>
          <p:nvPr/>
        </p:nvCxnSpPr>
        <p:spPr>
          <a:xfrm flipV="1">
            <a:off x="3226805" y="2203401"/>
            <a:ext cx="3069220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905868-F178-A549-0750-F3E9AC4C1DFB}"/>
              </a:ext>
            </a:extLst>
          </p:cNvPr>
          <p:cNvCxnSpPr>
            <a:cxnSpLocks/>
          </p:cNvCxnSpPr>
          <p:nvPr/>
        </p:nvCxnSpPr>
        <p:spPr>
          <a:xfrm>
            <a:off x="7473492" y="3345084"/>
            <a:ext cx="15328" cy="10212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3FC7266-D63A-505A-B370-F252531DF7F6}"/>
              </a:ext>
            </a:extLst>
          </p:cNvPr>
          <p:cNvCxnSpPr>
            <a:stCxn id="2062" idx="3"/>
            <a:endCxn id="2064" idx="2"/>
          </p:cNvCxnSpPr>
          <p:nvPr/>
        </p:nvCxnSpPr>
        <p:spPr>
          <a:xfrm flipV="1">
            <a:off x="8927942" y="4481512"/>
            <a:ext cx="1739476" cy="808763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5BC044-B35D-A87E-2609-2097D9458228}"/>
              </a:ext>
            </a:extLst>
          </p:cNvPr>
          <p:cNvSpPr txBox="1"/>
          <p:nvPr/>
        </p:nvSpPr>
        <p:spPr>
          <a:xfrm>
            <a:off x="2196298" y="3666667"/>
            <a:ext cx="252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Project to GitHub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FDE91-BD48-5DD3-7F38-436BA0E24FDD}"/>
              </a:ext>
            </a:extLst>
          </p:cNvPr>
          <p:cNvSpPr txBox="1"/>
          <p:nvPr/>
        </p:nvSpPr>
        <p:spPr>
          <a:xfrm>
            <a:off x="3457403" y="1609414"/>
            <a:ext cx="30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GitHub with Jenkin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3518B-0976-1B1E-880D-D2B7A78E2925}"/>
              </a:ext>
            </a:extLst>
          </p:cNvPr>
          <p:cNvSpPr txBox="1"/>
          <p:nvPr/>
        </p:nvSpPr>
        <p:spPr>
          <a:xfrm>
            <a:off x="7488820" y="3505387"/>
            <a:ext cx="252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image and</a:t>
            </a:r>
          </a:p>
          <a:p>
            <a:r>
              <a:rPr lang="en-US" dirty="0"/>
              <a:t> push to Docker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04288-0612-DF6C-9C16-5D51587D2A31}"/>
              </a:ext>
            </a:extLst>
          </p:cNvPr>
          <p:cNvSpPr txBox="1"/>
          <p:nvPr/>
        </p:nvSpPr>
        <p:spPr>
          <a:xfrm>
            <a:off x="8856822" y="5497770"/>
            <a:ext cx="313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image on Kubernetes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D77B2-C013-8ADD-ECDA-CC94BF8D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B78A-EDBF-446F-99FC-B4FDBBE54B64}" type="datetime1">
              <a:rPr lang="en-IN" smtClean="0"/>
              <a:t>27-04-2023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9E33-98A8-388A-B12D-586762E9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EC149-FA79-6156-F118-4FD4D25B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07FE1-E878-E386-9DF4-34E931415690}"/>
              </a:ext>
            </a:extLst>
          </p:cNvPr>
          <p:cNvSpPr txBox="1"/>
          <p:nvPr/>
        </p:nvSpPr>
        <p:spPr>
          <a:xfrm>
            <a:off x="1795571" y="1372881"/>
            <a:ext cx="9558229" cy="369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The software solution developed in this project has wide-ranging applications across industries, including human resources, finance, and operations. By leveraging the "employee </a:t>
            </a:r>
            <a:r>
              <a:rPr lang="en-US" dirty="0" err="1">
                <a:latin typeface="Times New Roman" panose="02020603050405020304" pitchFamily="18" charset="0"/>
              </a:rPr>
              <a:t>getmapping</a:t>
            </a:r>
            <a:r>
              <a:rPr lang="en-US" dirty="0">
                <a:latin typeface="Times New Roman" panose="02020603050405020304" pitchFamily="18" charset="0"/>
              </a:rPr>
              <a:t>" method, my software solution can provide users with actionable insights that can be used to optimize operations, improve employee performance, and inform decision-making processes.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Overall, this capstone project showcases my proficiency in Java Spring Boot programming, employee data processing, and demonstrates the potential of the "employee </a:t>
            </a:r>
            <a:r>
              <a:rPr lang="en-US" dirty="0" err="1">
                <a:latin typeface="Times New Roman" panose="02020603050405020304" pitchFamily="18" charset="0"/>
              </a:rPr>
              <a:t>getmapping</a:t>
            </a:r>
            <a:r>
              <a:rPr lang="en-US" dirty="0">
                <a:latin typeface="Times New Roman" panose="02020603050405020304" pitchFamily="18" charset="0"/>
              </a:rPr>
              <a:t>" method to generate valuable insights for various industries.</a:t>
            </a:r>
          </a:p>
          <a:p>
            <a:pPr algn="just">
              <a:lnSpc>
                <a:spcPct val="150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96D2A-129E-05AC-AE2A-E6F732C8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A394-2669-43B2-AF23-788A2EAC8B56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82BA0-0788-D9FF-2009-3A7AA111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B3493-6AB5-B83E-81C4-09545588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06C2F-BDF5-071B-EC7C-A93066E34658}"/>
              </a:ext>
            </a:extLst>
          </p:cNvPr>
          <p:cNvSpPr txBox="1"/>
          <p:nvPr/>
        </p:nvSpPr>
        <p:spPr>
          <a:xfrm>
            <a:off x="1448157" y="1644345"/>
            <a:ext cx="10743843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11Weeks of Training under Trainer </a:t>
            </a:r>
            <a:r>
              <a:rPr lang="en-IN" i="1" dirty="0">
                <a:latin typeface="Arial" panose="020B0604020202020204" pitchFamily="34" charset="0"/>
                <a:ea typeface="Arial" panose="020B0604020202020204" pitchFamily="34" charset="0"/>
              </a:rPr>
              <a:t>Mr. Javeed Sir 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- Manipal Global Academy</a:t>
            </a:r>
          </a:p>
          <a:p>
            <a:pPr algn="just"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Jenkin-Kubernetes Integration  </a:t>
            </a:r>
          </a:p>
          <a:p>
            <a:pPr algn="just">
              <a:lnSpc>
                <a:spcPct val="115000"/>
              </a:lnSpc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https://sweetcode.io/how-to-deploy-an-application-to-kubernetes-cluster-using-jenkins-ci-cd-pipeline/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SSL Certificate validation</a:t>
            </a: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https://www.thomasvitale.com/https-spring-boot-ssl-certificate/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Log File </a:t>
            </a: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https://howtodoinjava.com/spring-boot2/logging/spring-boot2-log4j2-properties/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B7FBE-3D14-7025-3C2C-DFDA0022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7B6-3860-47B2-93D7-E5F3D19E9B95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158A1-4666-70B0-9B33-A7D0B6F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B859-7DFC-A00B-BA7C-6FC399B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Appendices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CC8E2-12CA-C434-5284-DEEF6CA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271B-2B97-4353-A09B-42CF8F9F1BD1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96D60-631D-2A43-3E5D-8EEE2BC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03CB-3C30-5AE2-72CB-2D208B9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14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43E42-F62A-42C9-8F4E-24AE3932E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33" b="34963"/>
          <a:stretch/>
        </p:blipFill>
        <p:spPr>
          <a:xfrm>
            <a:off x="1280160" y="1502351"/>
            <a:ext cx="10383519" cy="44602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414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C7AA-333A-CADA-35EC-7959F83C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7A8-B0C7-4D27-8EC6-214BFF2C4BFC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DB7BA-B586-3113-9C3D-137E48D3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93D9-B7EF-8604-0A44-62F1E92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15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58445-13BF-B36C-82A7-C26E84FC7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5000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21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EF88E8-8A2D-617C-D7EB-F3C3FDBC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6524"/>
            <a:ext cx="12019280" cy="65849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C7AA-333A-CADA-35EC-7959F83C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A7A8-B0C7-4D27-8EC6-214BFF2C4BFC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DB7BA-B586-3113-9C3D-137E48D3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93D9-B7EF-8604-0A44-62F1E92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0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9ADD3-C42F-BB08-6F4A-74A7B9BC7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6524"/>
            <a:ext cx="12029440" cy="65849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6E1D-7F9D-FCC1-15F2-F841AD17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F8B1-ECBB-47C6-8AB1-87E29F85CD10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7DA6-70F3-174B-2A42-ABD96C98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F2404-53A8-91AD-D546-9F6F8203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3F0FDB-A746-1DC9-90FD-CA68EDB6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36524"/>
            <a:ext cx="11978640" cy="65849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D571B7B-4F62-5640-A4B3-509381DF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11B-29BC-4C04-95F8-2FD7BC3053C5}" type="datetime1">
              <a:rPr lang="en-IN" smtClean="0"/>
              <a:t>27-04-2023</a:t>
            </a:fld>
            <a:endParaRPr lang="en-I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B4C46F6-20D6-E68A-A688-B01F5382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67E6058-1263-2380-364F-DFE8228B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8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0CE79-982B-5300-B3F1-CDE0828F3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5778"/>
          <a:stretch/>
        </p:blipFill>
        <p:spPr>
          <a:xfrm>
            <a:off x="152400" y="711200"/>
            <a:ext cx="11887200" cy="604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DC08CF-483E-110E-BA95-9A2F002609AF}"/>
              </a:ext>
            </a:extLst>
          </p:cNvPr>
          <p:cNvSpPr/>
          <p:nvPr/>
        </p:nvSpPr>
        <p:spPr>
          <a:xfrm>
            <a:off x="3312160" y="101600"/>
            <a:ext cx="5567680" cy="508000"/>
          </a:xfrm>
          <a:prstGeom prst="roundRect">
            <a:avLst/>
          </a:prstGeom>
          <a:solidFill>
            <a:srgbClr val="FF6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</a:t>
            </a:r>
            <a:r>
              <a:rPr lang="en-US" dirty="0" err="1"/>
              <a:t>Github</a:t>
            </a:r>
            <a:r>
              <a:rPr lang="en-US" dirty="0"/>
              <a:t> with Jenkin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3355A1-B24B-6B57-A5A2-BE098A9D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57C8-53C0-45A6-A357-20D539DFE935}" type="datetime1">
              <a:rPr lang="en-IN" smtClean="0"/>
              <a:t>27-04-2023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E2BA7CD-3AA7-C33C-57F0-27D6051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2E4BB9-8FA8-D48D-CBB3-A58C8EFA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0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343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Table of contents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Testing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Deployment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References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Appendices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0FF36-0405-43CD-0FA5-4CDA8D36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254-ECC5-4917-A557-8CBBB4FCAC65}" type="datetime1">
              <a:rPr lang="en-IN" smtClean="0"/>
              <a:t>27-04-2023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6D1D84-D471-699C-4410-274249E9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4268D8-9B32-491C-4C55-605FC821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96338-8A9C-9CF7-C887-7FAF80FD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" b="5481"/>
          <a:stretch/>
        </p:blipFill>
        <p:spPr>
          <a:xfrm>
            <a:off x="91440" y="721360"/>
            <a:ext cx="11968480" cy="60001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4CFF7-8636-0B8F-F84F-DC669F9A58A7}"/>
              </a:ext>
            </a:extLst>
          </p:cNvPr>
          <p:cNvSpPr/>
          <p:nvPr/>
        </p:nvSpPr>
        <p:spPr>
          <a:xfrm>
            <a:off x="3312160" y="101600"/>
            <a:ext cx="5567680" cy="508000"/>
          </a:xfrm>
          <a:prstGeom prst="roundRect">
            <a:avLst/>
          </a:prstGeom>
          <a:solidFill>
            <a:srgbClr val="FF6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Pushed Image to Docker Hub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A7AEF5-30E5-0F72-E19B-F18E652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3089-3C5B-47B4-A84F-6CCF81355B04}" type="datetime1">
              <a:rPr lang="en-IN" smtClean="0"/>
              <a:t>27-04-2023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37E8926-A2AE-6290-24FB-43A6AB30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5C81D5-0CA0-A3CF-9650-89BF65AB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9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B47B69-2C59-90B6-16BF-890A6F59E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" b="5481"/>
          <a:stretch/>
        </p:blipFill>
        <p:spPr>
          <a:xfrm>
            <a:off x="182880" y="721360"/>
            <a:ext cx="11856720" cy="60001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1A9492-321C-B8C6-EA39-F97927B8C91F}"/>
              </a:ext>
            </a:extLst>
          </p:cNvPr>
          <p:cNvSpPr/>
          <p:nvPr/>
        </p:nvSpPr>
        <p:spPr>
          <a:xfrm>
            <a:off x="3312160" y="101600"/>
            <a:ext cx="5567680" cy="508000"/>
          </a:xfrm>
          <a:prstGeom prst="roundRect">
            <a:avLst/>
          </a:prstGeom>
          <a:solidFill>
            <a:srgbClr val="FF6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Docker Image on Kubernetes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2C60-0960-E621-F993-A507A317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4CB4-092C-470E-A840-9671ACBC2C8F}" type="datetime1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AD86A-236B-C805-E0A3-911A1B00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0DC4-0BD4-D1BC-DE5F-FB25278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6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4CC99-C738-6B37-90C0-D0AA358E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A4C3-94FE-486D-88A7-716AF4FA8627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54D6-AA0F-39F1-DCC3-0766DAD5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4D5B2-B259-1DAE-33C0-4604F52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05B99-711A-FB05-5DAB-3137532C37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7C4E-4F9F-F83E-C997-4D4610C92F8F}"/>
              </a:ext>
            </a:extLst>
          </p:cNvPr>
          <p:cNvSpPr txBox="1"/>
          <p:nvPr/>
        </p:nvSpPr>
        <p:spPr>
          <a:xfrm>
            <a:off x="1371600" y="2001520"/>
            <a:ext cx="9982200" cy="1569660"/>
          </a:xfrm>
          <a:prstGeom prst="rect">
            <a:avLst/>
          </a:prstGeom>
          <a:noFill/>
          <a:effectLst>
            <a:glow rad="127000">
              <a:srgbClr val="FF0000"/>
            </a:glow>
            <a:outerShdw blurRad="76200" dist="889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67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769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B21A5-4902-08F0-FA7E-2760C07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07A-0FBE-4844-A11E-B413615642EC}" type="datetime1">
              <a:rPr lang="en-IN" smtClean="0"/>
              <a:t>27-04-2023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21367-FFBE-9781-945E-2E675D7B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F5645-A88F-7E34-3E39-9D672B01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C1E63-7B78-65E7-CB80-FAE237895FB1}"/>
              </a:ext>
            </a:extLst>
          </p:cNvPr>
          <p:cNvSpPr txBox="1"/>
          <p:nvPr/>
        </p:nvSpPr>
        <p:spPr>
          <a:xfrm>
            <a:off x="1668780" y="1473606"/>
            <a:ext cx="10019638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A capstone project is a culmination of the knowledge and skills gained throughout an HDFC API Developer program to apply learning to a real-world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 this project, I have focused on developing a software solution that utilizes a single "</a:t>
            </a:r>
            <a:r>
              <a:rPr lang="en-US" dirty="0" err="1">
                <a:latin typeface="Times New Roman" panose="02020603050405020304" pitchFamily="18" charset="0"/>
              </a:rPr>
              <a:t>getmapping</a:t>
            </a:r>
            <a:r>
              <a:rPr lang="en-US" dirty="0">
                <a:latin typeface="Times New Roman" panose="02020603050405020304" pitchFamily="18" charset="0"/>
              </a:rPr>
              <a:t>" method to extract data from a database with some encryption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Throughout this project, I have utilized various Java Spring Boot libraries and frameworks, including Spring Data JPA, Lombok, Spring Validation, and PostgreSQL , to develop an efficient and user-friendly software solution. I have also implemented various data securing algorithms, like SSL validation,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AES algorithm to extract meaningful insights from employee data. Also integrate project with GitHub, Jenkin, Docker and Kubernetes.</a:t>
            </a:r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7513-7E0F-55F7-14C8-37DE8949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A0C-3519-4CBA-872E-57C5C806FD1E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1645D-8D0B-7AD3-AE54-CB46F02C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C1C-F703-6657-B04B-D3512149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4A5DE-D20B-0304-8B4F-C5CB5A8B2F6C}"/>
              </a:ext>
            </a:extLst>
          </p:cNvPr>
          <p:cNvSpPr txBox="1"/>
          <p:nvPr/>
        </p:nvSpPr>
        <p:spPr>
          <a:xfrm>
            <a:off x="1199237" y="1294971"/>
            <a:ext cx="7111643" cy="538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Features: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SSL Configured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Data Encryption and Decryption-AES256</a:t>
            </a:r>
            <a:r>
              <a:rPr lang="en-IN" b="1" dirty="0">
                <a:latin typeface="Times New Roman" panose="02020603050405020304" pitchFamily="18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CI/CD Pipeline</a:t>
            </a:r>
          </a:p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</a:pPr>
            <a:endParaRPr lang="en-IN" b="1" dirty="0">
              <a:latin typeface="Times New Roman" panose="02020603050405020304" pitchFamily="18" charset="0"/>
            </a:endParaRPr>
          </a:p>
          <a:p>
            <a:pPr algn="just" rtl="0">
              <a:spcBef>
                <a:spcPts val="1500"/>
              </a:spcBef>
              <a:spcAft>
                <a:spcPts val="1500"/>
              </a:spcAft>
            </a:pPr>
            <a:r>
              <a:rPr lang="en-IN" b="1" dirty="0">
                <a:latin typeface="Times New Roman" panose="02020603050405020304" pitchFamily="18" charset="0"/>
              </a:rPr>
              <a:t>Tools &amp; Technology:</a:t>
            </a:r>
          </a:p>
          <a:p>
            <a:pPr marL="285750" indent="-285750" algn="just" rtl="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Language</a:t>
            </a:r>
            <a:r>
              <a:rPr lang="en-US" b="1" dirty="0">
                <a:latin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</a:rPr>
              <a:t>Java</a:t>
            </a:r>
          </a:p>
          <a:p>
            <a:pPr marL="285750" indent="-285750" algn="just" rtl="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Framework</a:t>
            </a:r>
            <a:r>
              <a:rPr lang="en-US" dirty="0">
                <a:latin typeface="Times New Roman" panose="02020603050405020304" pitchFamily="18" charset="0"/>
              </a:rPr>
              <a:t>: Spring Boot Rest API, Spring Data JPA</a:t>
            </a:r>
          </a:p>
          <a:p>
            <a:pPr marL="285750" indent="-285750" algn="just" rtl="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</a:rPr>
              <a:t>: PostgreSQL 14.7 </a:t>
            </a:r>
          </a:p>
          <a:p>
            <a:pPr marL="285750" indent="-285750" algn="just" rtl="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</a:rPr>
              <a:t> : Eclipse, GitHub, Jenkin, Docker, </a:t>
            </a:r>
            <a:r>
              <a:rPr lang="en-US" dirty="0" err="1">
                <a:latin typeface="Times New Roman" panose="02020603050405020304" pitchFamily="18" charset="0"/>
              </a:rPr>
              <a:t>Minikube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br>
              <a:rPr lang="en-US" dirty="0"/>
            </a:br>
            <a:endParaRPr lang="en-IN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76DA1D-3C3F-CC31-14F3-21F774BB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20" y="2954370"/>
            <a:ext cx="1864424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2BEA222-5D3E-F9D6-6C4E-BD1DB7A3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85" y="3581400"/>
            <a:ext cx="1119572" cy="111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A475DC-A034-8A89-D065-2935E532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60" y="4370083"/>
            <a:ext cx="867242" cy="93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70CDCD4A-F94A-B4DB-D5F0-737D3E20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17" y="5190264"/>
            <a:ext cx="98583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ECD6B1A-EAA1-8076-D91E-B4FB03B86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6" t="27571" r="-1" b="26837"/>
          <a:stretch/>
        </p:blipFill>
        <p:spPr bwMode="auto">
          <a:xfrm>
            <a:off x="10364968" y="4451586"/>
            <a:ext cx="1031917" cy="2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6EF04-9447-053E-8B1A-F378666C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AE9-7DB8-4013-AE9F-48FA628F92F3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CFDF5-ABF7-4DD6-7E95-221EE7F6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DD4C-89D2-812D-96A7-D724AAE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9F852F-B628-7836-F244-2ED117A23D6C}"/>
              </a:ext>
            </a:extLst>
          </p:cNvPr>
          <p:cNvSpPr/>
          <p:nvPr/>
        </p:nvSpPr>
        <p:spPr>
          <a:xfrm>
            <a:off x="217505" y="2987040"/>
            <a:ext cx="1773855" cy="11379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Postman/</a:t>
            </a:r>
          </a:p>
          <a:p>
            <a:pPr algn="ctr"/>
            <a:r>
              <a:rPr lang="en-US" sz="2000" dirty="0"/>
              <a:t>Swagger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4B03-FC19-4304-16D4-48BC3D58C15B}"/>
              </a:ext>
            </a:extLst>
          </p:cNvPr>
          <p:cNvSpPr/>
          <p:nvPr/>
        </p:nvSpPr>
        <p:spPr>
          <a:xfrm>
            <a:off x="10805160" y="2885281"/>
            <a:ext cx="1097280" cy="1341438"/>
          </a:xfrm>
          <a:prstGeom prst="can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3DA775-AABB-AC93-E7F6-56B0D77781E0}"/>
              </a:ext>
            </a:extLst>
          </p:cNvPr>
          <p:cNvSpPr/>
          <p:nvPr/>
        </p:nvSpPr>
        <p:spPr>
          <a:xfrm>
            <a:off x="3062305" y="2987040"/>
            <a:ext cx="1773855" cy="11379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2D6263-8985-D9A9-F823-964DEF757470}"/>
              </a:ext>
            </a:extLst>
          </p:cNvPr>
          <p:cNvSpPr/>
          <p:nvPr/>
        </p:nvSpPr>
        <p:spPr>
          <a:xfrm>
            <a:off x="5907105" y="2987040"/>
            <a:ext cx="1773855" cy="11379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84C932-6BB7-C139-0A8C-FB5B665E9ED6}"/>
              </a:ext>
            </a:extLst>
          </p:cNvPr>
          <p:cNvSpPr/>
          <p:nvPr/>
        </p:nvSpPr>
        <p:spPr>
          <a:xfrm>
            <a:off x="8436945" y="2987040"/>
            <a:ext cx="1773855" cy="11379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15F8A2-8651-1657-2F5C-53A2D0B3EC70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991360" y="3556000"/>
            <a:ext cx="107094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285CD-1D8B-8EC3-5196-06489D3012E8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4836160" y="3556000"/>
            <a:ext cx="107094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2E5BF-F9A3-0406-2DF2-A12E08E4DCC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680960" y="3556000"/>
            <a:ext cx="75598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86C8E4-4E39-78C2-1916-BB413B9DD572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>
            <a:off x="10210800" y="3556000"/>
            <a:ext cx="59436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A0121FB-73BA-1CD5-AFE5-4B9D3A92DF5F}"/>
              </a:ext>
            </a:extLst>
          </p:cNvPr>
          <p:cNvSpPr/>
          <p:nvPr/>
        </p:nvSpPr>
        <p:spPr>
          <a:xfrm>
            <a:off x="3177074" y="1581326"/>
            <a:ext cx="1544318" cy="792478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DTO</a:t>
            </a:r>
            <a:r>
              <a:rPr lang="en-US" dirty="0"/>
              <a:t> Layer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63085F-D469-8CBC-32C0-907BE1868B31}"/>
              </a:ext>
            </a:extLst>
          </p:cNvPr>
          <p:cNvSpPr/>
          <p:nvPr/>
        </p:nvSpPr>
        <p:spPr>
          <a:xfrm>
            <a:off x="8551713" y="4994913"/>
            <a:ext cx="1544318" cy="792478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0CA63B-8820-8676-B9CB-A6E1D19437C1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3949233" y="2373804"/>
            <a:ext cx="0" cy="61323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73E973-D535-F0FC-0239-D52479627405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9323872" y="4124960"/>
            <a:ext cx="1" cy="86995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2943BC-83B0-6A1D-3B3A-760EE17B9137}"/>
              </a:ext>
            </a:extLst>
          </p:cNvPr>
          <p:cNvSpPr txBox="1"/>
          <p:nvPr/>
        </p:nvSpPr>
        <p:spPr>
          <a:xfrm>
            <a:off x="4500879" y="5895419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Architecture Design Diagram</a:t>
            </a:r>
          </a:p>
        </p:txBody>
      </p:sp>
    </p:spTree>
    <p:extLst>
      <p:ext uri="{BB962C8B-B14F-4D97-AF65-F5344CB8AC3E}">
        <p14:creationId xmlns:p14="http://schemas.microsoft.com/office/powerpoint/2010/main" val="89413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6EF04-9447-053E-8B1A-F378666C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AE9-7DB8-4013-AE9F-48FA628F92F3}" type="datetime1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CFDF5-ABF7-4DD6-7E95-221EE7F6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DD4C-89D2-812D-96A7-D724AAE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57A7F-C8A4-DECD-B1DC-C68182564B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44" b="69591" l="26759" r="74266">
                        <a14:foregroundMark x1="36713" y1="24034" x2="42045" y2="24177"/>
                        <a14:foregroundMark x1="42045" y1="24177" x2="48427" y2="23605"/>
                        <a14:foregroundMark x1="48427" y1="23605" x2="53846" y2="23605"/>
                        <a14:foregroundMark x1="53846" y1="23605" x2="58479" y2="23033"/>
                        <a14:foregroundMark x1="58479" y1="23033" x2="63374" y2="23319"/>
                        <a14:foregroundMark x1="63374" y1="23319" x2="63636" y2="31044"/>
                        <a14:foregroundMark x1="63636" y1="31044" x2="59266" y2="34907"/>
                        <a14:foregroundMark x1="59266" y1="34907" x2="38112" y2="34764"/>
                        <a14:foregroundMark x1="38112" y1="34764" x2="36713" y2="26180"/>
                        <a14:foregroundMark x1="36713" y1="26180" x2="41608" y2="23462"/>
                        <a14:foregroundMark x1="41608" y1="23462" x2="46329" y2="24464"/>
                        <a14:foregroundMark x1="50437" y1="35622" x2="50437" y2="47353"/>
                        <a14:foregroundMark x1="50087" y1="35479" x2="50175" y2="36052"/>
                        <a14:foregroundMark x1="50175" y1="37911" x2="50175" y2="47210"/>
                      </a14:backgroundRemoval>
                    </a14:imgEffect>
                  </a14:imgLayer>
                </a14:imgProps>
              </a:ext>
            </a:extLst>
          </a:blip>
          <a:srcRect l="20820" t="14526" r="19795" b="24291"/>
          <a:stretch/>
        </p:blipFill>
        <p:spPr>
          <a:xfrm>
            <a:off x="5290824" y="1594888"/>
            <a:ext cx="6471916" cy="4074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F69C7-EFCC-6DDF-94B1-2A9AAAFA2B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354" b="74356" l="26805" r="69529"/>
                    </a14:imgEffect>
                  </a14:imgLayer>
                </a14:imgProps>
              </a:ext>
            </a:extLst>
          </a:blip>
          <a:srcRect l="21464" t="18104" r="25131" b="19394"/>
          <a:stretch/>
        </p:blipFill>
        <p:spPr>
          <a:xfrm>
            <a:off x="548840" y="1594887"/>
            <a:ext cx="3901042" cy="40741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E67402-9BAF-CDAE-E4D2-9322F68E12EE}"/>
              </a:ext>
            </a:extLst>
          </p:cNvPr>
          <p:cNvSpPr txBox="1"/>
          <p:nvPr/>
        </p:nvSpPr>
        <p:spPr>
          <a:xfrm>
            <a:off x="1499673" y="5263113"/>
            <a:ext cx="31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Class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2121A-26BB-130E-AE79-81160BE61E1F}"/>
              </a:ext>
            </a:extLst>
          </p:cNvPr>
          <p:cNvSpPr txBox="1"/>
          <p:nvPr/>
        </p:nvSpPr>
        <p:spPr>
          <a:xfrm>
            <a:off x="7527488" y="5299714"/>
            <a:ext cx="31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327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547650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547650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142E5-941D-2597-103C-455CBF4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BC9-CC49-459D-8B19-0802FA0A248E}" type="datetime1">
              <a:rPr lang="en-IN" smtClean="0"/>
              <a:t>27-04-2023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8A1EB9-60D5-F1D4-1302-CD638A41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28770-2069-916D-A2E9-C10E9BF817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 b="19849"/>
          <a:stretch/>
        </p:blipFill>
        <p:spPr>
          <a:xfrm>
            <a:off x="1249680" y="1083470"/>
            <a:ext cx="10444480" cy="5496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776DB-A8A1-130B-DBBE-E8D7D666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2032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Integration and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20891-3FC0-E36B-C9F3-0384D7190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3"/>
          <a:stretch/>
        </p:blipFill>
        <p:spPr>
          <a:xfrm>
            <a:off x="1237262" y="1271033"/>
            <a:ext cx="9717476" cy="51297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12E5C76-C2D6-73D3-8E83-CE67CBC3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7AAF-762B-4226-9A8F-D03E41681CD6}" type="datetime1">
              <a:rPr lang="en-IN" smtClean="0"/>
              <a:t>27-04-2023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B6FC8F-BCD4-67C7-5CD5-02A065B0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41E955C-79B0-9E36-0539-F239062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03A830-4029-777F-3D27-F6478FA25A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2806A-F2C4-6367-E702-51C6E7D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61C-323E-46F1-A68B-908182292682}" type="datetime1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60512-BFA9-814F-6704-CB3D5BF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HDFC-Capstone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59EED-E458-20A7-B7A3-57BF5FA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58D7B-DBAD-0793-76B3-2BC8190B5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7315"/>
          <a:stretch/>
        </p:blipFill>
        <p:spPr>
          <a:xfrm>
            <a:off x="142240" y="345440"/>
            <a:ext cx="11897360" cy="60109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86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533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Script MT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Prasad Badwar</cp:lastModifiedBy>
  <cp:revision>12</cp:revision>
  <dcterms:created xsi:type="dcterms:W3CDTF">2023-04-15T11:22:40Z</dcterms:created>
  <dcterms:modified xsi:type="dcterms:W3CDTF">2023-04-27T11:48:05Z</dcterms:modified>
</cp:coreProperties>
</file>