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4"/>
  </p:notesMasterIdLst>
  <p:sldIdLst>
    <p:sldId id="300" r:id="rId2"/>
    <p:sldId id="288" r:id="rId3"/>
    <p:sldId id="290" r:id="rId4"/>
    <p:sldId id="291" r:id="rId5"/>
    <p:sldId id="292" r:id="rId6"/>
    <p:sldId id="285" r:id="rId7"/>
    <p:sldId id="311" r:id="rId8"/>
    <p:sldId id="295" r:id="rId9"/>
    <p:sldId id="286" r:id="rId10"/>
    <p:sldId id="308" r:id="rId11"/>
    <p:sldId id="312" r:id="rId12"/>
    <p:sldId id="301" r:id="rId13"/>
    <p:sldId id="305" r:id="rId14"/>
    <p:sldId id="306" r:id="rId15"/>
    <p:sldId id="307" r:id="rId16"/>
    <p:sldId id="296" r:id="rId17"/>
    <p:sldId id="309" r:id="rId18"/>
    <p:sldId id="310" r:id="rId19"/>
    <p:sldId id="297" r:id="rId20"/>
    <p:sldId id="298" r:id="rId21"/>
    <p:sldId id="299" r:id="rId22"/>
    <p:sldId id="31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2473" autoAdjust="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35A06-B107-433C-AF76-AB9713E72792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66E85-2F15-4A60-9AB7-7EBBF2ED0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66E85-2F15-4A60-9AB7-7EBBF2ED07A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66E85-2F15-4A60-9AB7-7EBBF2ED07A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66E85-2F15-4A60-9AB7-7EBBF2ED07A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66E85-2F15-4A60-9AB7-7EBBF2ED07A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66E85-2F15-4A60-9AB7-7EBBF2ED07A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66E85-2F15-4A60-9AB7-7EBBF2ED07A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66E85-2F15-4A60-9AB7-7EBBF2ED07A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66E85-2F15-4A60-9AB7-7EBBF2ED07A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66E85-2F15-4A60-9AB7-7EBBF2ED07A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7505-4190-4709-938D-770697D6AD01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640B-89D3-47C9-9551-52D2CE99BF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7505-4190-4709-938D-770697D6AD01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640B-89D3-47C9-9551-52D2CE99B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7505-4190-4709-938D-770697D6AD01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640B-89D3-47C9-9551-52D2CE99B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7505-4190-4709-938D-770697D6AD01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640B-89D3-47C9-9551-52D2CE99B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7505-4190-4709-938D-770697D6AD01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640B-89D3-47C9-9551-52D2CE99B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7505-4190-4709-938D-770697D6AD01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640B-89D3-47C9-9551-52D2CE99B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7505-4190-4709-938D-770697D6AD01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640B-89D3-47C9-9551-52D2CE99B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7505-4190-4709-938D-770697D6AD01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640B-89D3-47C9-9551-52D2CE99B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7505-4190-4709-938D-770697D6AD01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640B-89D3-47C9-9551-52D2CE99B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7505-4190-4709-938D-770697D6AD01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640B-89D3-47C9-9551-52D2CE99BF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7CD7505-4190-4709-938D-770697D6AD01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08E640B-89D3-47C9-9551-52D2CE99B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7CD7505-4190-4709-938D-770697D6AD01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08E640B-89D3-47C9-9551-52D2CE99B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609600"/>
            <a:ext cx="670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dirty="0" smtClean="0">
                <a:solidFill>
                  <a:srgbClr val="00B0F0"/>
                </a:solidFill>
                <a:latin typeface="Comic Sans MS" pitchFamily="66" charset="0"/>
                <a:ea typeface="Tahoma" pitchFamily="34" charset="0"/>
                <a:cs typeface="Tahoma" pitchFamily="34" charset="0"/>
              </a:rPr>
              <a:t>WALL BUILDING</a:t>
            </a:r>
          </a:p>
          <a:p>
            <a:pPr algn="ctr"/>
            <a:r>
              <a:rPr lang="en-US" sz="4000" b="1" i="1" u="sng" dirty="0" smtClean="0">
                <a:solidFill>
                  <a:srgbClr val="00B0F0"/>
                </a:solidFill>
                <a:latin typeface="Comic Sans MS" pitchFamily="66" charset="0"/>
                <a:ea typeface="Tahoma" pitchFamily="34" charset="0"/>
                <a:cs typeface="Tahoma" pitchFamily="34" charset="0"/>
              </a:rPr>
              <a:t>ROBOT</a:t>
            </a:r>
          </a:p>
          <a:p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1910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   Team Members:</a:t>
            </a:r>
          </a:p>
          <a:p>
            <a:pPr lvl="3"/>
            <a:endParaRPr lang="en-US" sz="2400" b="1" dirty="0" smtClean="0"/>
          </a:p>
          <a:p>
            <a:pPr lvl="3">
              <a:buFont typeface="Arial" pitchFamily="34" charset="0"/>
              <a:buChar char="•"/>
            </a:pPr>
            <a:r>
              <a:rPr lang="en-US" sz="2400" b="1" dirty="0" smtClean="0"/>
              <a:t>Prasad Borole (B.E. Computer Engineering)</a:t>
            </a:r>
          </a:p>
          <a:p>
            <a:pPr lvl="3">
              <a:buFont typeface="Arial" pitchFamily="34" charset="0"/>
              <a:buChar char="•"/>
            </a:pPr>
            <a:r>
              <a:rPr lang="en-US" sz="2400" b="1" dirty="0" smtClean="0"/>
              <a:t>Pallavi Jain  (B.E. Computer Engineering)</a:t>
            </a:r>
          </a:p>
          <a:p>
            <a:pPr lvl="3">
              <a:buFont typeface="Arial" pitchFamily="34" charset="0"/>
              <a:buChar char="•"/>
            </a:pPr>
            <a:r>
              <a:rPr lang="en-US" sz="2400" b="1" dirty="0" smtClean="0"/>
              <a:t>Mukeshkumar Choudhary (B.E. Computer Engineering)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514600"/>
            <a:ext cx="8458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  <a:cs typeface="Times New Roman" pitchFamily="18" charset="0"/>
              </a:rPr>
              <a:t>KOKAN GYANPETH COLLEGE OF ENGINEERING</a:t>
            </a:r>
          </a:p>
          <a:p>
            <a:pPr algn="ctr"/>
            <a:r>
              <a:rPr lang="en-US" sz="2800" dirty="0" smtClean="0">
                <a:latin typeface="+mj-lt"/>
                <a:cs typeface="Times New Roman" pitchFamily="18" charset="0"/>
              </a:rPr>
              <a:t>KARJAT</a:t>
            </a:r>
          </a:p>
          <a:p>
            <a:pPr algn="ctr"/>
            <a:endParaRPr lang="en-US" sz="2800" dirty="0" smtClean="0">
              <a:latin typeface="+mj-lt"/>
              <a:cs typeface="Times New Roman" pitchFamily="18" charset="0"/>
            </a:endParaRPr>
          </a:p>
          <a:p>
            <a:pPr algn="ctr"/>
            <a:endParaRPr lang="en-US" sz="2200" b="1" dirty="0">
              <a:solidFill>
                <a:srgbClr val="00B0F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4648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 smtClean="0">
                <a:solidFill>
                  <a:srgbClr val="00B0F0"/>
                </a:solidFill>
                <a:latin typeface="Comic Sans MS" pitchFamily="66" charset="0"/>
              </a:rPr>
              <a:t>Working</a:t>
            </a:r>
            <a:endParaRPr lang="en-US" sz="3800" b="1" u="sng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0574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project works as follows..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84015">
            <a:off x="762000" y="4876800"/>
            <a:ext cx="97047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1800000"/>
            </a:camera>
            <a:lightRig rig="threePt" dir="t"/>
          </a:scene3d>
        </p:spPr>
      </p:pic>
      <p:sp>
        <p:nvSpPr>
          <p:cNvPr id="11" name="Rectangle 10"/>
          <p:cNvSpPr/>
          <p:nvPr/>
        </p:nvSpPr>
        <p:spPr>
          <a:xfrm>
            <a:off x="3352800" y="5105400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" y="1676400"/>
            <a:ext cx="2667000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amer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8600"/>
            <a:ext cx="1302855" cy="990600"/>
          </a:xfrm>
          <a:prstGeom prst="rect">
            <a:avLst/>
          </a:prstGeom>
        </p:spPr>
      </p:pic>
      <p:sp>
        <p:nvSpPr>
          <p:cNvPr id="14" name="laptop"/>
          <p:cNvSpPr>
            <a:spLocks noEditPoints="1" noChangeArrowheads="1"/>
          </p:cNvSpPr>
          <p:nvPr/>
        </p:nvSpPr>
        <p:spPr bwMode="auto">
          <a:xfrm>
            <a:off x="6858000" y="2514600"/>
            <a:ext cx="1600200" cy="12192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492317">
            <a:off x="762000" y="4876800"/>
            <a:ext cx="97047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1800000"/>
            </a:camera>
            <a:lightRig rig="threePt" dir="t"/>
          </a:scene3d>
        </p:spPr>
      </p:pic>
      <p:sp>
        <p:nvSpPr>
          <p:cNvPr id="5" name="Rectangle 4"/>
          <p:cNvSpPr/>
          <p:nvPr/>
        </p:nvSpPr>
        <p:spPr>
          <a:xfrm>
            <a:off x="3352800" y="5105400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676400"/>
            <a:ext cx="2667000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amer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8600"/>
            <a:ext cx="1302855" cy="99060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1524000" y="914400"/>
            <a:ext cx="121920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62200" y="6858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Capturing Image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laptop"/>
          <p:cNvSpPr>
            <a:spLocks noEditPoints="1" noChangeArrowheads="1"/>
          </p:cNvSpPr>
          <p:nvPr/>
        </p:nvSpPr>
        <p:spPr bwMode="auto">
          <a:xfrm>
            <a:off x="6858000" y="2514600"/>
            <a:ext cx="1600200" cy="12192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93455" y="723900"/>
            <a:ext cx="4813613" cy="2195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38600" y="6858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Passing image for image processing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Curved Left Arrow 11"/>
          <p:cNvSpPr/>
          <p:nvPr/>
        </p:nvSpPr>
        <p:spPr>
          <a:xfrm>
            <a:off x="8229600" y="2819400"/>
            <a:ext cx="533400" cy="68580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9000" y="16764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Matlab</a:t>
            </a:r>
            <a:r>
              <a:rPr lang="en-US" sz="2000" b="1" dirty="0" smtClean="0"/>
              <a:t> Processing</a:t>
            </a:r>
            <a:endParaRPr lang="en-US" sz="20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611542" y="2919476"/>
            <a:ext cx="5495526" cy="2160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5000" y="365760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Passing Coordinates</a:t>
            </a:r>
            <a:endParaRPr lang="en-US" sz="2000" b="1" dirty="0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1" grpId="0"/>
      <p:bldP spid="12" grpId="0" animBg="1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84015">
            <a:off x="762000" y="4876800"/>
            <a:ext cx="97047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1800000"/>
            </a:camera>
            <a:lightRig rig="threePt" dir="t"/>
          </a:scene3d>
        </p:spPr>
      </p:pic>
      <p:sp>
        <p:nvSpPr>
          <p:cNvPr id="5" name="Rectangle 4"/>
          <p:cNvSpPr/>
          <p:nvPr/>
        </p:nvSpPr>
        <p:spPr>
          <a:xfrm>
            <a:off x="3352800" y="5105400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1676400"/>
            <a:ext cx="2667000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amer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8600"/>
            <a:ext cx="1302855" cy="990600"/>
          </a:xfrm>
          <a:prstGeom prst="rect">
            <a:avLst/>
          </a:prstGeom>
        </p:spPr>
      </p:pic>
      <p:sp>
        <p:nvSpPr>
          <p:cNvPr id="10" name="laptop"/>
          <p:cNvSpPr>
            <a:spLocks noEditPoints="1" noChangeArrowheads="1"/>
          </p:cNvSpPr>
          <p:nvPr/>
        </p:nvSpPr>
        <p:spPr bwMode="auto">
          <a:xfrm>
            <a:off x="6858000" y="2514600"/>
            <a:ext cx="1600200" cy="12192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53284E-6 L 0.16372 -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4755761">
            <a:off x="2083002" y="4912026"/>
            <a:ext cx="97047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1800000"/>
            </a:camera>
            <a:lightRig rig="threePt" dir="t"/>
          </a:scene3d>
        </p:spPr>
      </p:pic>
      <p:sp>
        <p:nvSpPr>
          <p:cNvPr id="10" name="Rectangle 9"/>
          <p:cNvSpPr/>
          <p:nvPr/>
        </p:nvSpPr>
        <p:spPr>
          <a:xfrm>
            <a:off x="3352800" y="5105400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332111">
            <a:off x="2820216" y="4829377"/>
            <a:ext cx="856309" cy="79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84015">
            <a:off x="2083002" y="4912025"/>
            <a:ext cx="97047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1800000"/>
            </a:camera>
            <a:lightRig rig="threePt" dir="t"/>
          </a:scene3d>
        </p:spPr>
      </p:pic>
      <p:sp>
        <p:nvSpPr>
          <p:cNvPr id="13" name="Rectangle 12"/>
          <p:cNvSpPr/>
          <p:nvPr/>
        </p:nvSpPr>
        <p:spPr>
          <a:xfrm>
            <a:off x="3505200" y="5105400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800" y="1676400"/>
            <a:ext cx="2667000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amer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28600"/>
            <a:ext cx="1302855" cy="990600"/>
          </a:xfrm>
          <a:prstGeom prst="rect">
            <a:avLst/>
          </a:prstGeom>
        </p:spPr>
      </p:pic>
      <p:sp>
        <p:nvSpPr>
          <p:cNvPr id="17" name="laptop"/>
          <p:cNvSpPr>
            <a:spLocks noEditPoints="1" noChangeArrowheads="1"/>
          </p:cNvSpPr>
          <p:nvPr/>
        </p:nvSpPr>
        <p:spPr bwMode="auto">
          <a:xfrm>
            <a:off x="6858000" y="2514600"/>
            <a:ext cx="1600200" cy="12192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8976380">
            <a:off x="1907031" y="4148735"/>
            <a:ext cx="856309" cy="79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369772">
            <a:off x="1948194" y="4638610"/>
            <a:ext cx="97047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1800000"/>
            </a:camera>
            <a:lightRig rig="threePt" dir="t"/>
          </a:scene3d>
        </p:spPr>
      </p:pic>
      <p:sp>
        <p:nvSpPr>
          <p:cNvPr id="8" name="Rectangle 7"/>
          <p:cNvSpPr/>
          <p:nvPr/>
        </p:nvSpPr>
        <p:spPr>
          <a:xfrm rot="15999645">
            <a:off x="2070457" y="3894689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1676400"/>
            <a:ext cx="2667000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amer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28600"/>
            <a:ext cx="1302855" cy="990600"/>
          </a:xfrm>
          <a:prstGeom prst="rect">
            <a:avLst/>
          </a:prstGeom>
        </p:spPr>
      </p:pic>
      <p:sp>
        <p:nvSpPr>
          <p:cNvPr id="13" name="laptop"/>
          <p:cNvSpPr>
            <a:spLocks noEditPoints="1" noChangeArrowheads="1"/>
          </p:cNvSpPr>
          <p:nvPr/>
        </p:nvSpPr>
        <p:spPr bwMode="auto">
          <a:xfrm>
            <a:off x="6858000" y="2514600"/>
            <a:ext cx="1600200" cy="12192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62535E-7 L 0.04861 -0.31198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-1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85846E-6 L 0.03629 -0.31776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-15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6346E-6 L 0.02552 -0.32748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381000"/>
            <a:ext cx="625363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800" b="1" u="sng" dirty="0" smtClean="0">
                <a:solidFill>
                  <a:srgbClr val="00B0F0"/>
                </a:solidFill>
                <a:latin typeface="Comic Sans MS" pitchFamily="66" charset="0"/>
              </a:rPr>
              <a:t>Innovation and Challenges</a:t>
            </a:r>
            <a:endParaRPr lang="en-US" sz="3800" b="1" u="sng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564243"/>
            <a:ext cx="85344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600" dirty="0" smtClean="0">
                <a:cs typeface="Times New Roman" pitchFamily="18" charset="0"/>
              </a:rPr>
              <a:t>The communication between the robot and the </a:t>
            </a:r>
            <a:r>
              <a:rPr lang="en-IN" sz="2600" dirty="0" err="1" smtClean="0">
                <a:cs typeface="Times New Roman" pitchFamily="18" charset="0"/>
              </a:rPr>
              <a:t>Matlab</a:t>
            </a:r>
            <a:r>
              <a:rPr lang="en-IN" sz="2600" dirty="0" smtClean="0">
                <a:cs typeface="Times New Roman" pitchFamily="18" charset="0"/>
              </a:rPr>
              <a:t> code using </a:t>
            </a:r>
            <a:r>
              <a:rPr lang="en-IN" sz="2600" dirty="0" err="1" smtClean="0">
                <a:cs typeface="Times New Roman" pitchFamily="18" charset="0"/>
              </a:rPr>
              <a:t>zigbee</a:t>
            </a:r>
            <a:r>
              <a:rPr lang="en-IN" sz="2600" dirty="0" smtClean="0"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IN" sz="2600" dirty="0" smtClean="0"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Feeding proper coordinates from the camera to the </a:t>
            </a:r>
          </a:p>
          <a:p>
            <a:r>
              <a:rPr lang="en-US" sz="2600" dirty="0" smtClean="0"/>
              <a:t>   robot</a:t>
            </a:r>
          </a:p>
          <a:p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Robot accurately keeping the bricks on the given coordinates </a:t>
            </a:r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Designing a robotic arm for proper pick and place mechanism.</a:t>
            </a:r>
          </a:p>
          <a:p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Maintaining robot efficiency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81000"/>
            <a:ext cx="4419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 smtClean="0">
                <a:solidFill>
                  <a:srgbClr val="00B0F0"/>
                </a:solidFill>
                <a:latin typeface="Comic Sans MS" pitchFamily="66" charset="0"/>
              </a:rPr>
              <a:t>Task Completed</a:t>
            </a:r>
            <a:endParaRPr lang="en-US" sz="3800" b="1" u="sng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752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600200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800" dirty="0" smtClean="0"/>
              <a:t> Co-ordinate detection done successfully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b="1" dirty="0" smtClean="0"/>
              <a:t>Problem Faced</a:t>
            </a:r>
            <a:r>
              <a:rPr lang="en-US" sz="2800" dirty="0" smtClean="0"/>
              <a:t>: </a:t>
            </a:r>
          </a:p>
          <a:p>
            <a:pPr algn="just"/>
            <a:r>
              <a:rPr lang="en-US" sz="2800" dirty="0" smtClean="0"/>
              <a:t>	Didn’t know how to calculate the co-ordinate of the strip with the help of </a:t>
            </a:r>
            <a:r>
              <a:rPr lang="en-US" sz="2800" dirty="0" err="1" smtClean="0"/>
              <a:t>centroid</a:t>
            </a:r>
            <a:r>
              <a:rPr lang="en-US" sz="2800" dirty="0" smtClean="0"/>
              <a:t>. Some methods resulted in calculation of many </a:t>
            </a:r>
            <a:r>
              <a:rPr lang="en-US" sz="2800" dirty="0" err="1" smtClean="0"/>
              <a:t>centroids</a:t>
            </a:r>
            <a:r>
              <a:rPr lang="en-US" sz="2800" dirty="0" smtClean="0"/>
              <a:t> due to non-uniformity in lighting effects and noise.</a:t>
            </a:r>
          </a:p>
          <a:p>
            <a:pPr algn="just"/>
            <a:endParaRPr lang="en-US" sz="2800" b="1" dirty="0" smtClean="0"/>
          </a:p>
          <a:p>
            <a:pPr algn="just"/>
            <a:r>
              <a:rPr lang="en-US" sz="2800" b="1" dirty="0" smtClean="0"/>
              <a:t>Solution</a:t>
            </a:r>
            <a:r>
              <a:rPr lang="en-US" sz="2800" dirty="0" smtClean="0"/>
              <a:t>:</a:t>
            </a:r>
          </a:p>
          <a:p>
            <a:pPr algn="just"/>
            <a:r>
              <a:rPr lang="en-US" sz="2800" dirty="0" smtClean="0"/>
              <a:t>	Generated a </a:t>
            </a:r>
            <a:r>
              <a:rPr lang="en-US" sz="2800" dirty="0" err="1" smtClean="0"/>
              <a:t>thresholding</a:t>
            </a:r>
            <a:r>
              <a:rPr lang="en-US" sz="2800" dirty="0" smtClean="0"/>
              <a:t> code in order to suppress noise and lighting effect so that </a:t>
            </a:r>
            <a:r>
              <a:rPr lang="en-US" sz="2800" dirty="0" err="1" smtClean="0"/>
              <a:t>centroid</a:t>
            </a:r>
            <a:r>
              <a:rPr lang="en-US" sz="2800" dirty="0" smtClean="0"/>
              <a:t> method could work good.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81000"/>
            <a:ext cx="8763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 smtClean="0">
                <a:solidFill>
                  <a:srgbClr val="00B0F0"/>
                </a:solidFill>
                <a:latin typeface="Comic Sans MS" pitchFamily="66" charset="0"/>
              </a:rPr>
              <a:t>Task Completed</a:t>
            </a:r>
            <a:r>
              <a:rPr lang="en-US" sz="3800" b="1" dirty="0" smtClean="0">
                <a:solidFill>
                  <a:srgbClr val="00B0F0"/>
                </a:solidFill>
                <a:latin typeface="Comic Sans MS" pitchFamily="66" charset="0"/>
              </a:rPr>
              <a:t>			</a:t>
            </a:r>
            <a:r>
              <a:rPr lang="en-US" sz="3800" dirty="0" smtClean="0">
                <a:solidFill>
                  <a:srgbClr val="00B0F0"/>
                </a:solidFill>
                <a:latin typeface="Comic Sans MS" pitchFamily="66" charset="0"/>
              </a:rPr>
              <a:t> (Contd..)</a:t>
            </a:r>
            <a:endParaRPr lang="en-US" sz="380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600200"/>
            <a:ext cx="8763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  Placing the brick correctly</a:t>
            </a:r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  <a:p>
            <a:r>
              <a:rPr lang="en-US" sz="2800" b="1" dirty="0" smtClean="0"/>
              <a:t>Problem Faced:</a:t>
            </a:r>
          </a:p>
          <a:p>
            <a:r>
              <a:rPr lang="en-US" sz="2800" b="1" dirty="0" smtClean="0"/>
              <a:t>	</a:t>
            </a:r>
            <a:r>
              <a:rPr lang="en-US" sz="2800" dirty="0" smtClean="0"/>
              <a:t>Maintaining steadiness of the gripper due to weight of servo motor.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Solution:</a:t>
            </a:r>
          </a:p>
          <a:p>
            <a:r>
              <a:rPr lang="en-US" sz="2800" b="1" dirty="0" smtClean="0"/>
              <a:t>	</a:t>
            </a:r>
            <a:r>
              <a:rPr lang="en-US" sz="2800" dirty="0" smtClean="0"/>
              <a:t>We placed a weight on the other side of the gripper that balanced the weight of the servo to keep the gripper steady.</a:t>
            </a:r>
            <a:endParaRPr lang="en-US" sz="2800" b="1" dirty="0" smtClean="0"/>
          </a:p>
          <a:p>
            <a:r>
              <a:rPr lang="en-US" sz="2800" b="1" dirty="0" smtClean="0"/>
              <a:t>	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04800"/>
            <a:ext cx="5791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 smtClean="0">
                <a:solidFill>
                  <a:srgbClr val="00B0F0"/>
                </a:solidFill>
                <a:latin typeface="Comic Sans MS" pitchFamily="66" charset="0"/>
              </a:rPr>
              <a:t>Reusability Features</a:t>
            </a:r>
            <a:endParaRPr lang="en-US" sz="3800" b="1" u="sng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905000"/>
            <a:ext cx="8686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smtClean="0">
                <a:cs typeface="Times New Roman" pitchFamily="18" charset="0"/>
              </a:rPr>
              <a:t>Every line of code is well commented.</a:t>
            </a:r>
          </a:p>
          <a:p>
            <a:endParaRPr lang="en-US" sz="2600" dirty="0" smtClean="0"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cs typeface="Times New Roman" pitchFamily="18" charset="0"/>
              </a:rPr>
              <a:t>Each complex function is well explained in the code.</a:t>
            </a:r>
          </a:p>
          <a:p>
            <a:endParaRPr lang="en-US" sz="2600" dirty="0" smtClean="0"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cs typeface="Times New Roman" pitchFamily="18" charset="0"/>
              </a:rPr>
              <a:t>Each action is implemented as function. So these functions can be reused.</a:t>
            </a:r>
          </a:p>
          <a:p>
            <a:endParaRPr lang="en-US" sz="2600" dirty="0" smtClean="0"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cs typeface="Times New Roman" pitchFamily="18" charset="0"/>
              </a:rPr>
              <a:t>Each and every problem encountered is well documented so that any one can extend the functionality.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228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2098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dirty="0" smtClean="0"/>
              <a:t> The project is to program the firebird as a prototypic model for building walls and other construction process in future.</a:t>
            </a:r>
          </a:p>
          <a:p>
            <a:pPr>
              <a:buFont typeface="Arial" pitchFamily="34" charset="0"/>
              <a:buChar char="•"/>
            </a:pPr>
            <a:endParaRPr lang="en-US" sz="3000" dirty="0" smtClean="0"/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 This involves detecting the position for wall building and ultimately building the wall. 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381000"/>
            <a:ext cx="5257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u="sng" dirty="0" smtClean="0">
                <a:solidFill>
                  <a:srgbClr val="00B0F0"/>
                </a:solidFill>
                <a:latin typeface="Comic Sans MS" pitchFamily="66" charset="0"/>
              </a:rPr>
              <a:t>Problem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5181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 smtClean="0">
                <a:solidFill>
                  <a:srgbClr val="00B0F0"/>
                </a:solidFill>
                <a:latin typeface="Comic Sans MS" pitchFamily="66" charset="0"/>
              </a:rPr>
              <a:t>Future Enhancement</a:t>
            </a:r>
            <a:endParaRPr lang="en-US" sz="3800" b="1" u="sng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057400"/>
            <a:ext cx="8686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In case if the wall happens to fall, the robot might pick up the bricks and start building again.</a:t>
            </a:r>
          </a:p>
          <a:p>
            <a:pPr lvl="0"/>
            <a:endParaRPr lang="en-US" sz="2800" dirty="0" smtClean="0"/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The height of the wall can be considerably high.</a:t>
            </a:r>
          </a:p>
          <a:p>
            <a:pPr lvl="0"/>
            <a:endParaRPr lang="en-US" sz="2800" dirty="0" smtClean="0"/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Instead of the ceiling camera, camera can be mounted on the robot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81000"/>
            <a:ext cx="4114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 smtClean="0">
                <a:solidFill>
                  <a:srgbClr val="00B0F0"/>
                </a:solidFill>
                <a:latin typeface="Comic Sans MS" pitchFamily="66" charset="0"/>
              </a:rPr>
              <a:t>Conclusion</a:t>
            </a:r>
            <a:endParaRPr lang="en-US" sz="3800" b="1" u="sng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564243"/>
            <a:ext cx="8686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/>
              <a:t>Project Conclusion: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Our system is efficient for building wall at the desired location without human interaction.</a:t>
            </a:r>
            <a:r>
              <a:rPr lang="en-US" sz="2200" b="1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Our system will provide an affordable and reliable option to users.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Can be used as a base for many other sophisticated  and commercialized projects.</a:t>
            </a:r>
          </a:p>
          <a:p>
            <a:r>
              <a:rPr lang="en-US" sz="2200" dirty="0" smtClean="0"/>
              <a:t> </a:t>
            </a:r>
          </a:p>
          <a:p>
            <a:r>
              <a:rPr lang="en-US" sz="2200" b="1" u="sng" dirty="0" smtClean="0"/>
              <a:t>On a personal level:</a:t>
            </a:r>
            <a:endParaRPr lang="en-US" sz="2200" dirty="0" smtClean="0"/>
          </a:p>
          <a:p>
            <a:r>
              <a:rPr lang="en-US" sz="2200" dirty="0" smtClean="0"/>
              <a:t>The journey through developing and implementing this project helped us in many ways: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200" dirty="0" smtClean="0"/>
              <a:t>Because of this project, we worked on embedded platform for the first time.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200" dirty="0" smtClean="0"/>
              <a:t>A new concept of wireless communication i.e. </a:t>
            </a:r>
            <a:r>
              <a:rPr lang="en-US" sz="2200" dirty="0" err="1" smtClean="0"/>
              <a:t>Zigbee</a:t>
            </a:r>
            <a:r>
              <a:rPr lang="en-US" sz="2200" dirty="0" smtClean="0"/>
              <a:t> was brought to light while implementing this project.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-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381000"/>
            <a:ext cx="7772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 smtClean="0">
                <a:solidFill>
                  <a:srgbClr val="00B0F0"/>
                </a:solidFill>
                <a:latin typeface="Comic Sans MS" pitchFamily="66" charset="0"/>
              </a:rPr>
              <a:t>Project Objective</a:t>
            </a:r>
          </a:p>
          <a:p>
            <a:endParaRPr lang="en-US" sz="3800" b="1" dirty="0" smtClean="0">
              <a:latin typeface="Comic Sans MS" pitchFamily="66" charset="0"/>
            </a:endParaRP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dirty="0" smtClean="0"/>
              <a:t> </a:t>
            </a:r>
            <a:r>
              <a:rPr lang="en-US" sz="2800" dirty="0" smtClean="0"/>
              <a:t>Automation of the wall building process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Reduction of human efforts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Time efficiency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Process accuracy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381000"/>
            <a:ext cx="86106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n-US" sz="3800" b="1" u="sng" dirty="0" smtClean="0">
                <a:solidFill>
                  <a:srgbClr val="00B0F0"/>
                </a:solidFill>
                <a:latin typeface="Comic Sans MS" pitchFamily="66" charset="0"/>
              </a:rPr>
              <a:t>Task Specification</a:t>
            </a:r>
          </a:p>
          <a:p>
            <a:endParaRPr lang="en-US" sz="3600" b="1" dirty="0" smtClean="0">
              <a:latin typeface="Comic Sans MS" pitchFamily="66" charset="0"/>
            </a:endParaRPr>
          </a:p>
          <a:p>
            <a:endParaRPr lang="en-US" sz="3600" b="1" dirty="0" smtClean="0">
              <a:latin typeface="Comic Sans MS" pitchFamily="66" charset="0"/>
            </a:endParaRPr>
          </a:p>
          <a:p>
            <a:pPr marL="1314450" lvl="2" indent="-400050">
              <a:buFont typeface="+mj-lt"/>
              <a:buAutoNum type="romanLcPeriod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Image Capturing</a:t>
            </a:r>
          </a:p>
          <a:p>
            <a:pPr marL="1314450" lvl="2" indent="-400050">
              <a:buFont typeface="+mj-lt"/>
              <a:buAutoNum type="romanLcPeriod"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1314450" lvl="2" indent="-400050">
              <a:buFont typeface="+mj-lt"/>
              <a:buAutoNum type="romanLcPeriod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White strip detection</a:t>
            </a:r>
          </a:p>
          <a:p>
            <a:pPr marL="1314450" lvl="2" indent="-400050">
              <a:buFont typeface="+mj-lt"/>
              <a:buAutoNum type="romanLcPeriod"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1314450" lvl="2" indent="-400050">
              <a:buFont typeface="+mj-lt"/>
              <a:buAutoNum type="romanLcPeriod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Co-ordinates processed and fed to the robot via ZigBee</a:t>
            </a:r>
          </a:p>
          <a:p>
            <a:pPr marL="1314450" lvl="2" indent="-400050">
              <a:buFont typeface="+mj-lt"/>
              <a:buAutoNum type="romanLcPeriod"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1314450" lvl="2" indent="-400050">
              <a:buFont typeface="+mj-lt"/>
              <a:buAutoNum type="romanLcPeriod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Pick and place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3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00B0F0"/>
                </a:solidFill>
                <a:latin typeface="Comic Sans MS" pitchFamily="66" charset="0"/>
              </a:rPr>
              <a:t>Working Model</a:t>
            </a:r>
            <a:endParaRPr lang="en-US" sz="3600" b="1" u="sng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8600" y="3429000"/>
            <a:ext cx="19050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Ceiling Camera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657600" y="3429000"/>
            <a:ext cx="19050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System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934200" y="3429000"/>
            <a:ext cx="18288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133600" y="3810000"/>
            <a:ext cx="1524000" cy="533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562600" y="3810000"/>
            <a:ext cx="1371600" cy="533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33600" y="2971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Processed co-ordinates fed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4000" y="2819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Co-ordinates communicated via ZigBee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1000" y="304800"/>
            <a:ext cx="3810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 smtClean="0">
                <a:solidFill>
                  <a:srgbClr val="00B0F0"/>
                </a:solidFill>
                <a:latin typeface="Comic Sans MS" pitchFamily="66" charset="0"/>
              </a:rPr>
              <a:t>Project Plan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524000"/>
            <a:ext cx="8686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plan used was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Implement the tasks in modules.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module then tested.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Integrated with the original code and tested.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Also two sub-teams worked upon the image processing part and robot movement in parallel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5029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 smtClean="0">
                <a:solidFill>
                  <a:srgbClr val="00B0F0"/>
                </a:solidFill>
                <a:latin typeface="Comic Sans MS" pitchFamily="66" charset="0"/>
              </a:rPr>
              <a:t>Work Division</a:t>
            </a:r>
            <a:endParaRPr lang="en-US" sz="3800" b="1" u="sng" dirty="0">
              <a:solidFill>
                <a:srgbClr val="00B0F0"/>
              </a:solidFill>
              <a:latin typeface="Comic Sans MS" pitchFamily="66" charset="0"/>
            </a:endParaRP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752600"/>
          <a:ext cx="8229600" cy="4754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14800"/>
                <a:gridCol w="4114800"/>
              </a:tblGrid>
              <a:tr h="627592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 MEMBER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WORK CONTRIBUTED</a:t>
                      </a:r>
                      <a:endParaRPr lang="en-US" dirty="0"/>
                    </a:p>
                  </a:txBody>
                  <a:tcPr/>
                </a:tc>
              </a:tr>
              <a:tr h="62759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PRASAD</a:t>
                      </a:r>
                      <a:r>
                        <a:rPr lang="en-US" baseline="0" dirty="0" smtClean="0"/>
                        <a:t> BOROLE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aseline="0" dirty="0" smtClean="0"/>
                        <a:t> MATLAB coding, </a:t>
                      </a:r>
                      <a:r>
                        <a:rPr lang="en-US" dirty="0" smtClean="0"/>
                        <a:t>Programming the FIREBIRD</a:t>
                      </a:r>
                      <a:r>
                        <a:rPr lang="en-US" baseline="0" dirty="0" smtClean="0"/>
                        <a:t> and assembling the robotic arm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2759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PALLAVI JAIN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MATLAB coding, </a:t>
                      </a:r>
                      <a:r>
                        <a:rPr lang="en-US" baseline="0" dirty="0" smtClean="0"/>
                        <a:t>assembling the robotic arm and documentation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2759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MUKESHKUMAR CHOUDHARY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Programming the FIREBIRD and</a:t>
                      </a:r>
                      <a:r>
                        <a:rPr lang="en-US" baseline="0" dirty="0" smtClean="0"/>
                        <a:t> assembling the robotic arm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04800"/>
            <a:ext cx="1981200" cy="7733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 descr="gant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28800"/>
            <a:ext cx="8382000" cy="472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9" name="Straight Connector 38"/>
          <p:cNvCxnSpPr/>
          <p:nvPr/>
        </p:nvCxnSpPr>
        <p:spPr>
          <a:xfrm rot="5400000">
            <a:off x="610394" y="4190206"/>
            <a:ext cx="4724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1372394" y="4190206"/>
            <a:ext cx="4724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2210594" y="4190206"/>
            <a:ext cx="4724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3048794" y="4190206"/>
            <a:ext cx="4724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3886994" y="4190206"/>
            <a:ext cx="4724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801394" y="4190206"/>
            <a:ext cx="4724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04800" y="4724400"/>
            <a:ext cx="8382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04800" y="4114800"/>
            <a:ext cx="838200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8600" y="381000"/>
            <a:ext cx="5791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 smtClean="0">
                <a:solidFill>
                  <a:srgbClr val="00B0F0"/>
                </a:solidFill>
                <a:latin typeface="Comic Sans MS" pitchFamily="66" charset="0"/>
              </a:rPr>
              <a:t>Gantt Chart</a:t>
            </a:r>
            <a:endParaRPr lang="en-US" sz="3800" b="1" u="sng" dirty="0">
              <a:solidFill>
                <a:srgbClr val="00B0F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441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00B0F0"/>
                </a:solidFill>
                <a:latin typeface="Comic Sans MS" pitchFamily="66" charset="0"/>
              </a:rPr>
              <a:t>Flow Diagram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62400" y="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496594" y="837406"/>
            <a:ext cx="304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76400" y="990600"/>
            <a:ext cx="601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 detects the white strip present on the arena</a:t>
            </a:r>
          </a:p>
          <a:p>
            <a:pPr algn="ctr"/>
            <a:r>
              <a:rPr lang="en-US" dirty="0" smtClean="0"/>
              <a:t>and passes  it to </a:t>
            </a:r>
            <a:r>
              <a:rPr lang="en-US" dirty="0" err="1" smtClean="0"/>
              <a:t>Matlab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382294" y="1637506"/>
            <a:ext cx="533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28800" y="1905000"/>
            <a:ext cx="594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Matlab</a:t>
            </a:r>
            <a:r>
              <a:rPr lang="en-US" dirty="0" smtClean="0"/>
              <a:t> processes the image and gives coordinates to the robot i.e.(x,y)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4496594" y="2513806"/>
            <a:ext cx="304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71600" y="2667000"/>
            <a:ext cx="670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Robot picks up the brick and places at the given coordinates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4420394" y="3352006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447800" y="3581400"/>
            <a:ext cx="662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 gives  next coordinates i.e.(x+1,y+1)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4458494" y="4228306"/>
            <a:ext cx="380206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382294" y="5218906"/>
            <a:ext cx="532606" cy="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3733800" y="5486400"/>
            <a:ext cx="1752600" cy="1066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of strip?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28600" y="35052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7400" y="5638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endCxn id="25" idx="2"/>
          </p:cNvCxnSpPr>
          <p:nvPr/>
        </p:nvCxnSpPr>
        <p:spPr>
          <a:xfrm>
            <a:off x="5105400" y="6019800"/>
            <a:ext cx="1143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48400" y="5638800"/>
            <a:ext cx="1752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62600" y="563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stCxn id="18" idx="1"/>
          </p:cNvCxnSpPr>
          <p:nvPr/>
        </p:nvCxnSpPr>
        <p:spPr>
          <a:xfrm rot="10800000">
            <a:off x="990600" y="6019800"/>
            <a:ext cx="27432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-381000" y="4648200"/>
            <a:ext cx="27432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90600" y="3276600"/>
            <a:ext cx="3657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066800" y="4419600"/>
            <a:ext cx="74676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cs typeface="Arial" pitchFamily="34" charset="0"/>
              </a:rPr>
              <a:t>Robot picks up the brick and goes to the co-ordinates provided to it, places the brick and comes back to its original position.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2204</TotalTime>
  <Words>539</Words>
  <Application>Microsoft Office PowerPoint</Application>
  <PresentationFormat>On-screen Show (4:3)</PresentationFormat>
  <Paragraphs>147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Module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abc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Prakhar</dc:creator>
  <cp:lastModifiedBy>o</cp:lastModifiedBy>
  <cp:revision>189</cp:revision>
  <dcterms:created xsi:type="dcterms:W3CDTF">2011-10-13T15:02:28Z</dcterms:created>
  <dcterms:modified xsi:type="dcterms:W3CDTF">2012-05-06T11:43:25Z</dcterms:modified>
</cp:coreProperties>
</file>