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8" r:id="rId3"/>
    <p:sldId id="259" r:id="rId4"/>
    <p:sldId id="260" r:id="rId5"/>
    <p:sldId id="264" r:id="rId6"/>
    <p:sldId id="271" r:id="rId7"/>
    <p:sldId id="262" r:id="rId8"/>
    <p:sldId id="267" r:id="rId9"/>
    <p:sldId id="270" r:id="rId10"/>
    <p:sldId id="269" r:id="rId11"/>
    <p:sldId id="274" r:id="rId12"/>
    <p:sldId id="275" r:id="rId13"/>
    <p:sldId id="276" r:id="rId14"/>
    <p:sldId id="278" r:id="rId15"/>
    <p:sldId id="285" r:id="rId16"/>
    <p:sldId id="277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01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6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6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3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0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6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217951" y="13650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52" y="588757"/>
            <a:ext cx="9601196" cy="7763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65087"/>
            <a:ext cx="9601196" cy="44126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3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2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6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778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1" y="191502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Monty_Python's_Flying_Circus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imple.wikipedia.org/wiki/C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Java_(programming_language)" TargetMode="External"/><Relationship Id="rId2" Type="http://schemas.openxmlformats.org/officeDocument/2006/relationships/hyperlink" Target="https://simple.wikipedia.org/wiki/C++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ple.wikipedia.org/wiki/LISP" TargetMode="External"/><Relationship Id="rId4" Type="http://schemas.openxmlformats.org/officeDocument/2006/relationships/hyperlink" Target="https://simple.wikipedia.org/wiki/Per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br>
              <a:rPr lang="en-US" dirty="0" smtClean="0"/>
            </a:br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3414" y="3868614"/>
            <a:ext cx="6815669" cy="504873"/>
          </a:xfrm>
        </p:spPr>
        <p:txBody>
          <a:bodyPr/>
          <a:lstStyle/>
          <a:p>
            <a:pPr algn="r"/>
            <a:r>
              <a:rPr lang="en-US" dirty="0" smtClean="0"/>
              <a:t>- Jagannath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23332" y="750626"/>
            <a:ext cx="10495128" cy="5268036"/>
          </a:xfrm>
        </p:spPr>
        <p:txBody>
          <a:bodyPr/>
          <a:lstStyle/>
          <a:p>
            <a:pPr algn="l"/>
            <a:r>
              <a:rPr lang="en-US" sz="2400" b="1" dirty="0" smtClean="0"/>
              <a:t>	Why </a:t>
            </a:r>
            <a:r>
              <a:rPr lang="en-US" sz="2400" b="1" dirty="0"/>
              <a:t>the </a:t>
            </a:r>
            <a:r>
              <a:rPr lang="en-US" sz="2400" b="1" dirty="0" smtClean="0"/>
              <a:t>name was Python?</a:t>
            </a:r>
          </a:p>
          <a:p>
            <a:pPr marL="800100" lvl="1" indent="-342900">
              <a:buSzPct val="90000"/>
              <a:buFont typeface="Courier New" panose="02070309020205020404" pitchFamily="49" charset="0"/>
              <a:buChar char="o"/>
            </a:pPr>
            <a:r>
              <a:rPr lang="en-US" sz="2400" dirty="0" smtClean="0"/>
              <a:t>No</a:t>
            </a:r>
            <a:r>
              <a:rPr lang="en-US" sz="2400" dirty="0"/>
              <a:t>. It wasn't named after a dangerous snake. Rossum was fan of a comedy </a:t>
            </a:r>
            <a:r>
              <a:rPr lang="en-US" sz="2400" dirty="0" smtClean="0"/>
              <a:t>series </a:t>
            </a:r>
            <a:r>
              <a:rPr lang="en-US" sz="2400" dirty="0">
                <a:hlinkClick r:id="rId2" tooltip="Monty Python's Flying Circus"/>
              </a:rPr>
              <a:t>Monty Python's Flying </a:t>
            </a:r>
            <a:r>
              <a:rPr lang="en-US" sz="2400" dirty="0" smtClean="0">
                <a:hlinkClick r:id="rId2" tooltip="Monty Python's Flying Circus"/>
              </a:rPr>
              <a:t>Circus</a:t>
            </a:r>
            <a:r>
              <a:rPr lang="en-US" sz="2400" dirty="0" smtClean="0"/>
              <a:t> in late </a:t>
            </a:r>
            <a:r>
              <a:rPr lang="en-US" sz="2400" dirty="0"/>
              <a:t>seventies. </a:t>
            </a:r>
            <a:endParaRPr lang="en-US" sz="2400" dirty="0" smtClean="0"/>
          </a:p>
          <a:p>
            <a:pPr marL="800100" lvl="1" indent="-342900">
              <a:buSzPct val="90000"/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name "Python" was adopted from the same series "Monty Python's Flying Circus</a:t>
            </a:r>
            <a:r>
              <a:rPr lang="en-US" sz="2400" dirty="0" smtClean="0"/>
              <a:t>".</a:t>
            </a:r>
          </a:p>
          <a:p>
            <a:pPr lvl="1"/>
            <a:r>
              <a:rPr lang="en-US" sz="2400" b="1" dirty="0"/>
              <a:t>Release Dates of Different </a:t>
            </a:r>
            <a:r>
              <a:rPr lang="en-US" sz="2400" b="1" dirty="0" smtClean="0"/>
              <a:t>Versions</a:t>
            </a:r>
          </a:p>
          <a:p>
            <a:pPr lvl="1"/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22709"/>
              </p:ext>
            </p:extLst>
          </p:nvPr>
        </p:nvGraphicFramePr>
        <p:xfrm>
          <a:off x="951930" y="3581171"/>
          <a:ext cx="9734267" cy="243749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6786351"/>
                <a:gridCol w="2947916"/>
              </a:tblGrid>
              <a:tr h="389999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Release Data</a:t>
                      </a:r>
                    </a:p>
                  </a:txBody>
                  <a:tcPr anchor="ctr"/>
                </a:tc>
              </a:tr>
              <a:tr h="682497">
                <a:tc>
                  <a:txBody>
                    <a:bodyPr/>
                    <a:lstStyle/>
                    <a:p>
                      <a:r>
                        <a:rPr lang="en-US" dirty="0"/>
                        <a:t>Python 1.0 (first standard release)</a:t>
                      </a:r>
                      <a:br>
                        <a:rPr lang="en-US" dirty="0"/>
                      </a:br>
                      <a:r>
                        <a:rPr lang="en-US" dirty="0"/>
                        <a:t>Python 1.6 (Last minor version)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January 1994</a:t>
                      </a:r>
                      <a:br>
                        <a:rPr lang="en-US"/>
                      </a:br>
                      <a:r>
                        <a:rPr lang="en-US"/>
                        <a:t>September 5, 2000</a:t>
                      </a:r>
                    </a:p>
                  </a:txBody>
                  <a:tcPr anchor="ctr"/>
                </a:tc>
              </a:tr>
              <a:tr h="682497">
                <a:tc>
                  <a:txBody>
                    <a:bodyPr/>
                    <a:lstStyle/>
                    <a:p>
                      <a:r>
                        <a:rPr lang="en-US"/>
                        <a:t>Python 2.0 (Introduced list comprehensions)</a:t>
                      </a:r>
                      <a:br>
                        <a:rPr lang="en-US"/>
                      </a:br>
                      <a:r>
                        <a:rPr lang="en-US"/>
                        <a:t>Python 2.7 (Last minor version)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October 16, 2000</a:t>
                      </a:r>
                      <a:br>
                        <a:rPr lang="en-US"/>
                      </a:br>
                      <a:r>
                        <a:rPr lang="en-US"/>
                        <a:t>July 3, 2010</a:t>
                      </a:r>
                    </a:p>
                  </a:txBody>
                  <a:tcPr anchor="ctr"/>
                </a:tc>
              </a:tr>
              <a:tr h="682497">
                <a:tc>
                  <a:txBody>
                    <a:bodyPr/>
                    <a:lstStyle/>
                    <a:p>
                      <a:r>
                        <a:rPr lang="en-US"/>
                        <a:t>Python 3.0 (Emphasis on removing duplicative constructs and module)</a:t>
                      </a:r>
                      <a:br>
                        <a:rPr lang="en-US"/>
                      </a:br>
                      <a:r>
                        <a:rPr lang="en-US"/>
                        <a:t>Python 3.5 (Last updated version)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December 3, 2008</a:t>
                      </a:r>
                      <a:br>
                        <a:rPr lang="da-DK" dirty="0"/>
                      </a:br>
                      <a:r>
                        <a:rPr lang="da-DK" dirty="0"/>
                        <a:t>September 13,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52" y="546554"/>
            <a:ext cx="9601196" cy="776330"/>
          </a:xfrm>
        </p:spPr>
        <p:txBody>
          <a:bodyPr>
            <a:normAutofit/>
          </a:bodyPr>
          <a:lstStyle/>
          <a:p>
            <a:r>
              <a:rPr lang="en-US" b="1" dirty="0"/>
              <a:t>Features of Python </a:t>
            </a:r>
            <a:r>
              <a:rPr lang="en-US" b="1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28" y="1513582"/>
            <a:ext cx="10399594" cy="4260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 simple language which is easier to </a:t>
            </a:r>
            <a:r>
              <a:rPr lang="en-US" b="1" dirty="0" smtClean="0"/>
              <a:t>learn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Python has a very simple and elegant (graceful) syntax. It's much easier to read and write Python programs compared to other languages like: C++, Java, C</a:t>
            </a:r>
            <a:r>
              <a:rPr lang="en-US" dirty="0" smtClean="0"/>
              <a:t>#.</a:t>
            </a:r>
          </a:p>
          <a:p>
            <a:pPr marL="0" indent="0">
              <a:buNone/>
            </a:pPr>
            <a:r>
              <a:rPr lang="en-US" b="1" dirty="0"/>
              <a:t>Free and </a:t>
            </a:r>
            <a:r>
              <a:rPr lang="en-US" b="1" dirty="0" smtClean="0"/>
              <a:t>open-source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even make changes to the Python's source </a:t>
            </a:r>
            <a:r>
              <a:rPr lang="en-US" dirty="0" smtClean="0"/>
              <a:t>code and update.</a:t>
            </a:r>
          </a:p>
          <a:p>
            <a:pPr marL="0" indent="0">
              <a:buNone/>
            </a:pPr>
            <a:r>
              <a:rPr lang="en-US" b="1" dirty="0" smtClean="0"/>
              <a:t>Portability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You can move Python programs from one platform to another, and run it without any changes. It runs smoothly on almost all platforms including Windows, Mac OS X and Linux.</a:t>
            </a:r>
          </a:p>
          <a:p>
            <a:pPr marL="0" indent="0">
              <a:buNone/>
            </a:pPr>
            <a:r>
              <a:rPr lang="en-US" b="1" dirty="0"/>
              <a:t>Extensible and </a:t>
            </a:r>
            <a:r>
              <a:rPr lang="en-US" b="1" dirty="0" smtClean="0"/>
              <a:t>Embeddable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Suppose an application requires high performance. You can easily combine pieces of C/C++ or other languages with Python </a:t>
            </a:r>
            <a:r>
              <a:rPr lang="en-US" dirty="0" smtClean="0"/>
              <a:t>code</a:t>
            </a:r>
            <a:r>
              <a:rPr lang="en-US" dirty="0"/>
              <a:t> and other languages may not provide out of the 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2514" y="791570"/>
            <a:ext cx="10645253" cy="526803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	A </a:t>
            </a:r>
            <a:r>
              <a:rPr lang="en-US" sz="2400" b="1" dirty="0"/>
              <a:t>high-level, interpreted </a:t>
            </a:r>
            <a:r>
              <a:rPr lang="en-US" sz="2400" b="1" dirty="0" smtClean="0"/>
              <a:t>language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Unlike C/C++, you don't have to worry about </a:t>
            </a:r>
            <a:r>
              <a:rPr lang="en-US" sz="1800" dirty="0"/>
              <a:t>daunting(Cause to lose courage) </a:t>
            </a:r>
            <a:r>
              <a:rPr lang="en-US" sz="1800" dirty="0"/>
              <a:t>tasks like memory management, garbage collection and so </a:t>
            </a:r>
            <a:r>
              <a:rPr lang="en-US" sz="1800" dirty="0" smtClean="0"/>
              <a:t>on, likewise</a:t>
            </a:r>
            <a:r>
              <a:rPr lang="en-US" sz="1800" dirty="0"/>
              <a:t>, when you run Python code, it automatically converts your code to the language your computer understands. You don't need to worry about any lower-level </a:t>
            </a:r>
            <a:r>
              <a:rPr lang="en-US" sz="1800" dirty="0" smtClean="0"/>
              <a:t>operations.</a:t>
            </a:r>
          </a:p>
          <a:p>
            <a:pPr lvl="1"/>
            <a:r>
              <a:rPr lang="en-US" sz="2400" b="1" dirty="0"/>
              <a:t>Large standard libraries to solve common tasks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Python </a:t>
            </a:r>
            <a:r>
              <a:rPr lang="en-US" sz="1800" dirty="0"/>
              <a:t>has a number of standard libraries which makes life of a programmer much easier since you don't have to write all the code </a:t>
            </a:r>
            <a:r>
              <a:rPr lang="en-US" sz="1800" dirty="0" smtClean="0"/>
              <a:t>yourself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800" b="1" dirty="0" smtClean="0"/>
              <a:t>For </a:t>
            </a:r>
            <a:r>
              <a:rPr lang="en-US" sz="1800" b="1" dirty="0"/>
              <a:t>example:</a:t>
            </a:r>
            <a:r>
              <a:rPr lang="en-US" sz="1800" dirty="0"/>
              <a:t> Need to connect MySQL database on a Web server? You can use </a:t>
            </a:r>
            <a:r>
              <a:rPr lang="en-US" sz="1800" dirty="0" err="1"/>
              <a:t>MySQLdb</a:t>
            </a:r>
            <a:r>
              <a:rPr lang="en-US" sz="1800" dirty="0"/>
              <a:t> library using </a:t>
            </a:r>
            <a:r>
              <a:rPr lang="en-US" sz="1800" b="1" i="1" dirty="0"/>
              <a:t>import </a:t>
            </a:r>
            <a:r>
              <a:rPr lang="en-US" sz="1800" b="1" i="1" dirty="0" err="1" smtClean="0"/>
              <a:t>MySQLdb</a:t>
            </a:r>
            <a:endParaRPr lang="en-US" sz="1800" b="1" i="1" dirty="0" smtClean="0"/>
          </a:p>
          <a:p>
            <a:pPr lvl="1"/>
            <a:r>
              <a:rPr lang="en-US" sz="2400" b="1" dirty="0" smtClean="0"/>
              <a:t>Object-oriented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800" dirty="0"/>
              <a:t>Everything in Python is an object. Object oriented programming (OOP) helps you solve a complex problem </a:t>
            </a:r>
            <a:r>
              <a:rPr lang="en-US" sz="1800" b="1" dirty="0" smtClean="0"/>
              <a:t>intuitively</a:t>
            </a:r>
            <a:r>
              <a:rPr lang="en-US" sz="1800" dirty="0" smtClean="0"/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With </a:t>
            </a:r>
            <a:r>
              <a:rPr lang="en-US" sz="1800" dirty="0"/>
              <a:t>OOP, you are able to divide these complex problems into smaller sets by creating objects.</a:t>
            </a:r>
            <a:endParaRPr lang="en-US" sz="1800" b="1" i="1" dirty="0" smtClean="0"/>
          </a:p>
          <a:p>
            <a:pPr lvl="1"/>
            <a:endParaRPr lang="en-US" sz="2400" b="1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Applications of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0656" y="1491596"/>
            <a:ext cx="10036788" cy="443090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Web </a:t>
            </a:r>
            <a:r>
              <a:rPr lang="en-US" b="1" dirty="0" smtClean="0"/>
              <a:t>Applications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You can create scalable Web Apps using frameworks and CMS (Content Management System) that are built on Python</a:t>
            </a:r>
            <a:r>
              <a:rPr lang="en-US" dirty="0" smtClean="0"/>
              <a:t>.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Some of the popular platforms for creating Web Apps are: Django, Flask, Pyramid, </a:t>
            </a:r>
            <a:r>
              <a:rPr lang="en-US" dirty="0" err="1"/>
              <a:t>Plone</a:t>
            </a:r>
            <a:r>
              <a:rPr lang="en-US" dirty="0"/>
              <a:t>, Django </a:t>
            </a:r>
            <a:r>
              <a:rPr lang="en-US" dirty="0" smtClean="0"/>
              <a:t>CMS.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 smtClean="0"/>
              <a:t>Sites </a:t>
            </a:r>
            <a:r>
              <a:rPr lang="en-US" dirty="0"/>
              <a:t>like Mozilla, Reddit, Instagram and PBS are written in Python.</a:t>
            </a:r>
          </a:p>
          <a:p>
            <a:r>
              <a:rPr lang="en-US" b="1" dirty="0"/>
              <a:t>Scientific and Numeric </a:t>
            </a:r>
            <a:r>
              <a:rPr lang="en-US" b="1" dirty="0" smtClean="0"/>
              <a:t>Computing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There are numerous libraries available in Python for scientific and numeric computing. There are libraries like: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 that are used in general purpose computing. And, there are specific libraries like: </a:t>
            </a:r>
            <a:r>
              <a:rPr lang="en-US" dirty="0" err="1"/>
              <a:t>EarthPy</a:t>
            </a:r>
            <a:r>
              <a:rPr lang="en-US" dirty="0"/>
              <a:t> for earth science, </a:t>
            </a:r>
            <a:r>
              <a:rPr lang="en-US" dirty="0" err="1"/>
              <a:t>AstroPy</a:t>
            </a:r>
            <a:r>
              <a:rPr lang="en-US" dirty="0"/>
              <a:t> for Astronomy and so on.</a:t>
            </a:r>
            <a:endParaRPr lang="en-US" sz="1600" dirty="0"/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Also, the language is heavily used in machine learning, data mining and deep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2514" y="791570"/>
            <a:ext cx="10645253" cy="526803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Creating </a:t>
            </a:r>
            <a:r>
              <a:rPr lang="en-US" sz="2400" b="1" dirty="0"/>
              <a:t>software </a:t>
            </a:r>
            <a:r>
              <a:rPr lang="en-US" sz="2400" b="1" dirty="0" smtClean="0"/>
              <a:t>Prototypes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000" dirty="0"/>
              <a:t>Python is slow compared to compiled languages like C++ and Java. It might not be a good choice if resources are limited and efficiency is a must.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000" dirty="0"/>
              <a:t>However, Python is a great language for creating prototypes. For example: You can use </a:t>
            </a:r>
            <a:r>
              <a:rPr lang="en-US" sz="2000" dirty="0" err="1"/>
              <a:t>Pygame</a:t>
            </a:r>
            <a:r>
              <a:rPr lang="en-US" sz="2000" dirty="0"/>
              <a:t> (library for creating games) to create your game's prototype first. If you like the prototype, you can use language like C++ to create the actual game</a:t>
            </a:r>
            <a:r>
              <a:rPr lang="en-US" dirty="0"/>
              <a:t>.</a:t>
            </a:r>
          </a:p>
          <a:p>
            <a:pPr algn="l"/>
            <a:r>
              <a:rPr lang="en-US" sz="2400" b="1" dirty="0"/>
              <a:t>Good Language to Teach Programming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Python </a:t>
            </a:r>
            <a:r>
              <a:rPr lang="en-US" sz="2000" dirty="0"/>
              <a:t>is used by many companies to teach programming to kids and newbies.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It is a good language with a lot of features and capabilities. Yet, it's one of the easiest language to learn because of its simple easy-to-use syntax</a:t>
            </a:r>
            <a:endParaRPr lang="en-US" sz="2000" b="1" dirty="0" smtClean="0"/>
          </a:p>
          <a:p>
            <a:pPr algn="l"/>
            <a:endParaRPr lang="en-US" sz="1800" b="1" i="1" dirty="0" smtClean="0"/>
          </a:p>
          <a:p>
            <a:pPr lvl="1"/>
            <a:endParaRPr lang="en-US" sz="2400" b="1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32" y="593968"/>
            <a:ext cx="10173265" cy="776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</a:t>
            </a:r>
            <a:r>
              <a:rPr lang="en-US" b="1" dirty="0"/>
              <a:t>Python </a:t>
            </a:r>
            <a:r>
              <a:rPr lang="en-US" b="1" dirty="0" smtClean="0"/>
              <a:t>is very </a:t>
            </a:r>
            <a:r>
              <a:rPr lang="en-US" b="1" dirty="0"/>
              <a:t>easy to </a:t>
            </a:r>
            <a:r>
              <a:rPr lang="en-US" b="1" dirty="0" smtClean="0"/>
              <a:t>read </a:t>
            </a:r>
            <a:r>
              <a:rPr lang="en-US" b="1" dirty="0" smtClean="0"/>
              <a:t>Language 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6" y="1549967"/>
            <a:ext cx="10685566" cy="3016156"/>
          </a:xfrm>
        </p:spPr>
        <p:txBody>
          <a:bodyPr>
            <a:normAutofit/>
          </a:bodyPr>
          <a:lstStyle/>
          <a:p>
            <a:r>
              <a:rPr lang="en-US" dirty="0"/>
              <a:t>One big change with Python is the use of whitespace to define code: spaces or tabs are used to organize code by the amount of spaces or tabs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means at the end of each line, a </a:t>
            </a:r>
            <a:r>
              <a:rPr lang="en-US" b="1" dirty="0"/>
              <a:t>semicolon</a:t>
            </a:r>
            <a:r>
              <a:rPr lang="en-US" dirty="0"/>
              <a:t> is not needed and curly braces ({}) are not used to group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Which </a:t>
            </a:r>
            <a:r>
              <a:rPr lang="en-US" dirty="0"/>
              <a:t>are both common in C. The combined effect makes Python a very easy to read language.</a:t>
            </a:r>
          </a:p>
        </p:txBody>
      </p:sp>
    </p:spTree>
    <p:extLst>
      <p:ext uri="{BB962C8B-B14F-4D97-AF65-F5344CB8AC3E}">
        <p14:creationId xmlns:p14="http://schemas.microsoft.com/office/powerpoint/2010/main" val="23010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249" y="608036"/>
            <a:ext cx="10544348" cy="77633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4 </a:t>
            </a:r>
            <a:r>
              <a:rPr lang="en-US" b="1" dirty="0" smtClean="0"/>
              <a:t>Reason to  Choose </a:t>
            </a:r>
            <a:r>
              <a:rPr lang="en-US" b="1" dirty="0"/>
              <a:t>Python as First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790" y="1505244"/>
            <a:ext cx="9944686" cy="4318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Simple </a:t>
            </a:r>
            <a:r>
              <a:rPr lang="en-US" b="1" dirty="0" smtClean="0"/>
              <a:t>Elegant (Graceful) Syntax</a:t>
            </a:r>
          </a:p>
          <a:p>
            <a:pPr lvl="1"/>
            <a:r>
              <a:rPr lang="en-US" dirty="0"/>
              <a:t>It's easier to understand and write Python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Why ?Syntax feels Naturals With Example Code</a:t>
            </a:r>
          </a:p>
          <a:p>
            <a:pPr marL="914400" lvl="2" indent="0">
              <a:buNone/>
            </a:pPr>
            <a:r>
              <a:rPr lang="en-US" dirty="0" smtClean="0"/>
              <a:t>A=12</a:t>
            </a:r>
          </a:p>
          <a:p>
            <a:pPr marL="914400" lvl="2" indent="0">
              <a:buNone/>
            </a:pPr>
            <a:r>
              <a:rPr lang="en-US" dirty="0" smtClean="0"/>
              <a:t>B=23</a:t>
            </a:r>
          </a:p>
          <a:p>
            <a:pPr marL="914400" lvl="2" indent="0">
              <a:buNone/>
            </a:pPr>
            <a:r>
              <a:rPr lang="en-US" dirty="0"/>
              <a:t>s</a:t>
            </a:r>
            <a:r>
              <a:rPr lang="en-US" dirty="0" smtClean="0"/>
              <a:t>um=A+B</a:t>
            </a:r>
          </a:p>
          <a:p>
            <a:pPr marL="914400" lvl="2" indent="0">
              <a:buNone/>
            </a:pPr>
            <a:r>
              <a:rPr lang="en-US" dirty="0" smtClean="0"/>
              <a:t>Print(sum)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if you have never programmed before, you can easily guess that this program adds two numbers and prints it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2515" y="791570"/>
            <a:ext cx="10590452" cy="52856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/>
              <a:t>Not </a:t>
            </a:r>
            <a:r>
              <a:rPr lang="en-US" sz="2400" b="1" dirty="0"/>
              <a:t>overly </a:t>
            </a:r>
            <a:r>
              <a:rPr lang="en-US" sz="2400" b="1" dirty="0" smtClean="0"/>
              <a:t>strict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don't need to define the type of a variable in Python. Also, it's not necessary to add semicolon at the end of the </a:t>
            </a:r>
            <a:r>
              <a:rPr lang="en-US" sz="2000" dirty="0" smtClean="0"/>
              <a:t>statement.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</a:t>
            </a:r>
            <a:r>
              <a:rPr lang="en-US" sz="2000" dirty="0"/>
              <a:t>enforces you to follow good practices (like proper indentation). These small things can make learning much easier for beginners.</a:t>
            </a:r>
            <a:endParaRPr lang="en-US" sz="2000" b="1" dirty="0"/>
          </a:p>
          <a:p>
            <a:pPr algn="l"/>
            <a:r>
              <a:rPr lang="en-US" sz="2400" b="1" dirty="0"/>
              <a:t>Expressiveness of the </a:t>
            </a:r>
            <a:r>
              <a:rPr lang="en-US" sz="2400" b="1" dirty="0" smtClean="0"/>
              <a:t>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allows you to write programs having greater functionality with </a:t>
            </a:r>
            <a:r>
              <a:rPr lang="en-US" sz="2000" dirty="0" smtClean="0"/>
              <a:t>fewer(less) </a:t>
            </a:r>
            <a:r>
              <a:rPr lang="en-US" sz="2000" dirty="0"/>
              <a:t>lines of code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we can build game</a:t>
            </a:r>
            <a:r>
              <a:rPr lang="en-US" sz="2000" b="1" dirty="0" smtClean="0"/>
              <a:t>(</a:t>
            </a:r>
            <a:r>
              <a:rPr lang="en-US" sz="2000" b="1" dirty="0"/>
              <a:t>Tic-tac-toe</a:t>
            </a:r>
            <a:r>
              <a:rPr lang="en-US" sz="2000" b="1" dirty="0" smtClean="0"/>
              <a:t>)</a:t>
            </a:r>
            <a:r>
              <a:rPr lang="en-US" sz="2000" dirty="0" smtClean="0"/>
              <a:t> with Graphical interface in less than 500 lines of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just an example. You will be amazed how much you can do with Python once you learn the basics</a:t>
            </a:r>
          </a:p>
          <a:p>
            <a:pPr algn="l"/>
            <a:r>
              <a:rPr lang="en-US" sz="2400" b="1" dirty="0"/>
              <a:t>Great Community and </a:t>
            </a:r>
            <a:r>
              <a:rPr lang="en-US" sz="2400" b="1" dirty="0" smtClean="0"/>
              <a:t>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</a:t>
            </a:r>
            <a:r>
              <a:rPr lang="en-US" sz="2000" dirty="0"/>
              <a:t>has a large supporting </a:t>
            </a:r>
            <a:r>
              <a:rPr lang="en-US" sz="2000" dirty="0" smtClean="0"/>
              <a:t>community.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numerous active forums online which can be handy if you are stuck</a:t>
            </a:r>
          </a:p>
          <a:p>
            <a:pPr lvl="1"/>
            <a:endParaRPr lang="en-US" sz="2400" b="1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74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Python on Your Operating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196" y="1491175"/>
            <a:ext cx="10607040" cy="4389119"/>
          </a:xfrm>
        </p:spPr>
        <p:txBody>
          <a:bodyPr/>
          <a:lstStyle/>
          <a:p>
            <a:r>
              <a:rPr lang="en-US" b="1" dirty="0"/>
              <a:t>Install and Run Python in Linux (Ubuntu</a:t>
            </a:r>
            <a:r>
              <a:rPr lang="en-US" b="1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the following dependencies</a:t>
            </a:r>
            <a:r>
              <a:rPr lang="en-US" dirty="0" smtClean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b="1" dirty="0"/>
              <a:t>build-essential</a:t>
            </a:r>
            <a:r>
              <a:rPr lang="en-US" dirty="0"/>
              <a:t> </a:t>
            </a:r>
            <a:r>
              <a:rPr lang="en-US" dirty="0" err="1" smtClean="0"/>
              <a:t>checkinstall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b="1" dirty="0"/>
              <a:t>libsqlite3-dev</a:t>
            </a:r>
            <a:endParaRPr lang="en-US" b="1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 </a:t>
            </a:r>
            <a:r>
              <a:rPr lang="en-US" b="1" dirty="0" smtClean="0"/>
              <a:t>libbz2-dev</a:t>
            </a:r>
          </a:p>
          <a:p>
            <a:pPr marL="914400" lvl="2" indent="0">
              <a:buNone/>
            </a:pPr>
            <a:r>
              <a:rPr lang="en-US" b="1" dirty="0" smtClean="0"/>
              <a:t>(libreadline-gplv2-dev</a:t>
            </a:r>
            <a:r>
              <a:rPr lang="en-US" dirty="0" smtClean="0"/>
              <a:t> </a:t>
            </a:r>
            <a:r>
              <a:rPr lang="en-US" dirty="0"/>
              <a:t>libncursesw5-dev </a:t>
            </a:r>
            <a:r>
              <a:rPr lang="en-US" b="1" dirty="0" err="1"/>
              <a:t>libssl</a:t>
            </a:r>
            <a:r>
              <a:rPr lang="en-US" b="1" dirty="0"/>
              <a:t>-dev</a:t>
            </a:r>
            <a:r>
              <a:rPr lang="en-US" dirty="0"/>
              <a:t> </a:t>
            </a:r>
            <a:r>
              <a:rPr lang="en-US" dirty="0" err="1" smtClean="0"/>
              <a:t>tk</a:t>
            </a:r>
            <a:r>
              <a:rPr lang="en-US" dirty="0" smtClean="0"/>
              <a:t>-dev </a:t>
            </a:r>
            <a:r>
              <a:rPr lang="en-US" b="1" dirty="0" err="1"/>
              <a:t>libgdbm</a:t>
            </a:r>
            <a:r>
              <a:rPr lang="en-US" b="1" dirty="0"/>
              <a:t>-dev</a:t>
            </a:r>
            <a:r>
              <a:rPr lang="en-US" dirty="0"/>
              <a:t> </a:t>
            </a:r>
            <a:r>
              <a:rPr lang="en-US" dirty="0" smtClean="0"/>
              <a:t>libc6-dev)</a:t>
            </a:r>
          </a:p>
          <a:p>
            <a:pPr marL="914400" lvl="2" indent="0">
              <a:buNone/>
            </a:pPr>
            <a:r>
              <a:rPr lang="en-US" dirty="0" smtClean="0"/>
              <a:t>Video Link : - https</a:t>
            </a:r>
            <a:r>
              <a:rPr lang="en-US" dirty="0"/>
              <a:t>://www.youtube.com/watch?v=sKiDjO_0dCQ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2" tooltip="Get Python for Linux"/>
              </a:rPr>
              <a:t>Download Python</a:t>
            </a:r>
            <a:r>
              <a:rPr lang="en-US" dirty="0"/>
              <a:t> page on the official site and click </a:t>
            </a:r>
            <a:r>
              <a:rPr lang="en-US" b="1" dirty="0"/>
              <a:t>Download Python </a:t>
            </a:r>
            <a:r>
              <a:rPr lang="en-US" b="1" dirty="0" smtClean="0"/>
              <a:t>3.4.3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terminal, go to the directory where the file is downloaded and run the command</a:t>
            </a:r>
            <a:r>
              <a:rPr lang="en-US" dirty="0" smtClean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$ tar -</a:t>
            </a:r>
            <a:r>
              <a:rPr lang="en-US" dirty="0" err="1"/>
              <a:t>xvf</a:t>
            </a:r>
            <a:r>
              <a:rPr lang="en-US" dirty="0"/>
              <a:t> Python-3.4.3.tgz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91838" y="689318"/>
            <a:ext cx="10590452" cy="5514536"/>
          </a:xfrm>
        </p:spPr>
        <p:txBody>
          <a:bodyPr>
            <a:normAutofit fontScale="92500" lnSpcReduction="20000"/>
          </a:bodyPr>
          <a:lstStyle/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This </a:t>
            </a:r>
            <a:r>
              <a:rPr lang="en-US" sz="2200" dirty="0"/>
              <a:t>will extract your zipped file. </a:t>
            </a:r>
            <a:r>
              <a:rPr lang="en-US" sz="2200" dirty="0" smtClean="0"/>
              <a:t>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Note</a:t>
            </a:r>
            <a:r>
              <a:rPr lang="en-US" sz="2200" dirty="0"/>
              <a:t>: The filename will be different if you've downloaded a different version. Use the appropriate </a:t>
            </a:r>
            <a:r>
              <a:rPr lang="en-US" sz="2200" dirty="0" smtClean="0"/>
              <a:t>filename</a:t>
            </a:r>
          </a:p>
          <a:p>
            <a:pPr marL="800100" lvl="1" indent="-342900">
              <a:buAutoNum type="arabicPeriod" startAt="4"/>
            </a:pPr>
            <a:r>
              <a:rPr lang="en-US" sz="2400" dirty="0" smtClean="0"/>
              <a:t>Go </a:t>
            </a:r>
            <a:r>
              <a:rPr lang="en-US" sz="2400" dirty="0"/>
              <a:t>to the extracted directory. </a:t>
            </a:r>
            <a:endParaRPr lang="en-US" sz="2400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$ cd </a:t>
            </a:r>
            <a:r>
              <a:rPr lang="en-US" sz="1600" dirty="0" smtClean="0"/>
              <a:t>Python-3.4.3</a:t>
            </a:r>
            <a:endParaRPr lang="en-US" sz="1600" dirty="0"/>
          </a:p>
          <a:p>
            <a:pPr marL="800100" lvl="1" indent="-342900">
              <a:buAutoNum type="arabicPeriod" startAt="4"/>
            </a:pPr>
            <a:r>
              <a:rPr lang="en-US" sz="2400" dirty="0"/>
              <a:t>Issue the following commands to compile Python source code on your Operating </a:t>
            </a:r>
            <a:r>
              <a:rPr lang="en-US" sz="2400" dirty="0" smtClean="0"/>
              <a:t>system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800" dirty="0" smtClean="0"/>
              <a:t>  $ </a:t>
            </a:r>
            <a:r>
              <a:rPr lang="en-US" sz="1800" dirty="0"/>
              <a:t>./configure</a:t>
            </a:r>
            <a:endParaRPr lang="en-US" sz="1100" dirty="0"/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800" dirty="0" smtClean="0"/>
              <a:t>  $ </a:t>
            </a:r>
            <a:r>
              <a:rPr lang="en-US" sz="1800" dirty="0"/>
              <a:t>make</a:t>
            </a:r>
            <a:endParaRPr lang="en-US" sz="1100" dirty="0"/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800" dirty="0" smtClean="0"/>
              <a:t>  $ </a:t>
            </a:r>
            <a:r>
              <a:rPr lang="en-US" sz="1800" dirty="0"/>
              <a:t>make </a:t>
            </a:r>
            <a:r>
              <a:rPr lang="en-US" sz="1800" dirty="0" smtClean="0"/>
              <a:t>install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6. </a:t>
            </a:r>
            <a:r>
              <a:rPr lang="en-US" sz="2400" dirty="0" smtClean="0"/>
              <a:t>Go to Terminal and type  the following to run sample ‘ hello world ‘ Program</a:t>
            </a:r>
          </a:p>
          <a:p>
            <a:pPr lvl="1"/>
            <a:r>
              <a:rPr lang="en-US" sz="2400" dirty="0" smtClean="0"/>
              <a:t>	</a:t>
            </a:r>
            <a:r>
              <a:rPr lang="en-US" sz="1900" dirty="0" err="1" smtClean="0"/>
              <a:t>ubuntu@Jagannath</a:t>
            </a:r>
            <a:r>
              <a:rPr lang="en-US" sz="1900" dirty="0" smtClean="0"/>
              <a:t>~$ python3.4.3</a:t>
            </a:r>
          </a:p>
          <a:p>
            <a:pPr lvl="1"/>
            <a:r>
              <a:rPr lang="en-US" sz="1900" dirty="0"/>
              <a:t>	</a:t>
            </a:r>
            <a:r>
              <a:rPr lang="en-US" sz="1900" dirty="0" smtClean="0"/>
              <a:t>&gt;&gt;&gt;print(‘</a:t>
            </a:r>
            <a:r>
              <a:rPr lang="en-US" sz="1900" dirty="0" err="1" smtClean="0"/>
              <a:t>Hellow</a:t>
            </a:r>
            <a:r>
              <a:rPr lang="en-US" sz="1900" dirty="0" smtClean="0"/>
              <a:t> World’)</a:t>
            </a:r>
          </a:p>
          <a:p>
            <a:pPr lvl="1"/>
            <a:r>
              <a:rPr lang="en-US" sz="1900" dirty="0"/>
              <a:t>	</a:t>
            </a:r>
            <a:r>
              <a:rPr lang="en-US" sz="1900" dirty="0" smtClean="0"/>
              <a:t>Hello World</a:t>
            </a:r>
          </a:p>
          <a:p>
            <a:pPr lvl="1"/>
            <a:r>
              <a:rPr lang="en-US" sz="1900" dirty="0" smtClean="0"/>
              <a:t>	&gt;&gt;&gt;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334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 and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b="1" dirty="0"/>
              <a:t>Algorithm</a:t>
            </a:r>
            <a:r>
              <a:rPr lang="en-US" dirty="0"/>
              <a:t> </a:t>
            </a:r>
            <a:r>
              <a:rPr lang="en-US" dirty="0" smtClean="0"/>
              <a:t>is a sequence </a:t>
            </a:r>
            <a:r>
              <a:rPr lang="en-US" dirty="0"/>
              <a:t>of activities to be processed for getting desired output from given </a:t>
            </a:r>
            <a:r>
              <a:rPr lang="en-US" dirty="0" smtClean="0"/>
              <a:t>input </a:t>
            </a: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smtClean="0"/>
              <a:t>A step by step </a:t>
            </a:r>
            <a:r>
              <a:rPr lang="en-US" dirty="0"/>
              <a:t>m</a:t>
            </a:r>
            <a:r>
              <a:rPr lang="en-US" dirty="0" smtClean="0"/>
              <a:t>ethod for solving a particular problem or doing a task</a:t>
            </a:r>
          </a:p>
          <a:p>
            <a:pPr>
              <a:buClr>
                <a:srgbClr val="C00000"/>
              </a:buClr>
            </a:pPr>
            <a:r>
              <a:rPr lang="en-US" b="1" dirty="0" smtClean="0"/>
              <a:t>Flowchart</a:t>
            </a:r>
            <a:r>
              <a:rPr lang="en-US" dirty="0" smtClean="0"/>
              <a:t> </a:t>
            </a:r>
            <a:r>
              <a:rPr lang="en-US" dirty="0"/>
              <a:t>is a type of diagram that represents an algorithm, workflow or process, showing the steps as boxes of various kinds, and their order by connecting them with </a:t>
            </a:r>
            <a:r>
              <a:rPr lang="en-US" dirty="0" smtClean="0"/>
              <a:t>arrows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We </a:t>
            </a:r>
            <a:r>
              <a:rPr lang="en-US" dirty="0"/>
              <a:t>can see a flow chart as a blueprint of a design you have made for solving a problem.</a:t>
            </a:r>
          </a:p>
        </p:txBody>
      </p:sp>
    </p:spTree>
    <p:extLst>
      <p:ext uri="{BB962C8B-B14F-4D97-AF65-F5344CB8AC3E}">
        <p14:creationId xmlns:p14="http://schemas.microsoft.com/office/powerpoint/2010/main" val="22235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91" y="776848"/>
            <a:ext cx="9601196" cy="4470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 and Run Python in Windows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86265" y="1448972"/>
            <a:ext cx="10761784" cy="47126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Go to Download </a:t>
            </a:r>
            <a:r>
              <a:rPr lang="en-US" sz="1800" dirty="0" smtClean="0"/>
              <a:t>Python</a:t>
            </a:r>
            <a:r>
              <a:rPr lang="en-US" sz="1800" dirty="0"/>
              <a:t> </a:t>
            </a:r>
            <a:r>
              <a:rPr lang="en-US" sz="1800" dirty="0" smtClean="0"/>
              <a:t>page </a:t>
            </a:r>
            <a:r>
              <a:rPr lang="en-US" sz="1800" dirty="0"/>
              <a:t>on the official site and click Download Python </a:t>
            </a:r>
            <a:r>
              <a:rPr lang="en-US" sz="1800" dirty="0" smtClean="0"/>
              <a:t>3.4.3</a:t>
            </a:r>
            <a:r>
              <a:rPr lang="en-US" sz="1800" dirty="0"/>
              <a:t> 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When </a:t>
            </a:r>
            <a:r>
              <a:rPr lang="en-US" sz="1800" dirty="0"/>
              <a:t>the download is completed, double-click the file and follow the instructions to install </a:t>
            </a:r>
            <a:r>
              <a:rPr lang="en-US" sz="1800" dirty="0" smtClean="0"/>
              <a:t>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When Python is installed, a program called IDLE is also installed along with it. It provides graphical user interface to work with </a:t>
            </a:r>
            <a:r>
              <a:rPr lang="en-US" sz="1800" dirty="0" smtClean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Open IDLE, copy the following code below and press </a:t>
            </a:r>
            <a:r>
              <a:rPr lang="en-US" sz="1800" dirty="0" smtClean="0"/>
              <a:t>enter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sz="1800" dirty="0" smtClean="0"/>
              <a:t> print</a:t>
            </a:r>
            <a:r>
              <a:rPr lang="en-US" sz="1800" dirty="0"/>
              <a:t>("Hello, World </a:t>
            </a:r>
            <a:r>
              <a:rPr lang="en-US" sz="1800" dirty="0" smtClean="0"/>
              <a:t>")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To create a file in IDLE, go </a:t>
            </a:r>
            <a:r>
              <a:rPr lang="en-US" sz="1800" b="1" dirty="0"/>
              <a:t>to File &gt; New Window</a:t>
            </a:r>
            <a:r>
              <a:rPr lang="en-US" sz="1800" dirty="0"/>
              <a:t> (Shortcut: </a:t>
            </a:r>
            <a:r>
              <a:rPr lang="en-US" sz="1800" b="1" dirty="0" err="1"/>
              <a:t>Ctrl+N</a:t>
            </a:r>
            <a:r>
              <a:rPr lang="en-US" sz="18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Python code (you can copy the code below for now) and save (Shortcut: </a:t>
            </a:r>
            <a:r>
              <a:rPr lang="en-US" sz="2000" b="1" dirty="0" err="1"/>
              <a:t>Ctrl+S</a:t>
            </a:r>
            <a:r>
              <a:rPr lang="en-US" sz="2000" dirty="0"/>
              <a:t>) with </a:t>
            </a:r>
            <a:r>
              <a:rPr lang="en-US" sz="2000" b="1" dirty="0"/>
              <a:t>.</a:t>
            </a:r>
            <a:r>
              <a:rPr lang="en-US" sz="2000" b="1" dirty="0" err="1"/>
              <a:t>py</a:t>
            </a:r>
            <a:r>
              <a:rPr lang="en-US" sz="2000" dirty="0"/>
              <a:t> file extension like: </a:t>
            </a:r>
            <a:r>
              <a:rPr lang="en-US" sz="2000" b="1" dirty="0"/>
              <a:t>hello.py</a:t>
            </a:r>
            <a:r>
              <a:rPr lang="en-US" sz="2000" dirty="0"/>
              <a:t> or </a:t>
            </a:r>
            <a:r>
              <a:rPr lang="en-US" sz="2000" b="1" dirty="0" smtClean="0"/>
              <a:t>your-first-program.py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 </a:t>
            </a:r>
            <a:r>
              <a:rPr lang="en-US" sz="1800" dirty="0"/>
              <a:t>print("Hello, World </a:t>
            </a:r>
            <a:r>
              <a:rPr lang="en-US" sz="1800" dirty="0" smtClean="0"/>
              <a:t>")</a:t>
            </a:r>
            <a:endParaRPr lang="en-US" sz="1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Run &gt; Run module (Shortcut: </a:t>
            </a:r>
            <a:r>
              <a:rPr lang="en-US" sz="2000" b="1" dirty="0"/>
              <a:t>F5</a:t>
            </a:r>
            <a:r>
              <a:rPr lang="en-US" sz="2000" dirty="0"/>
              <a:t>) and you can see the output. Congratulations, you've successfully run your first Python program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316" y="588757"/>
            <a:ext cx="9601196" cy="776330"/>
          </a:xfrm>
        </p:spPr>
        <p:txBody>
          <a:bodyPr/>
          <a:lstStyle/>
          <a:p>
            <a:r>
              <a:rPr lang="en-US" dirty="0" smtClean="0"/>
              <a:t>Type of Modes Python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986" y="1365087"/>
            <a:ext cx="10677379" cy="48814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various ways to start Python</a:t>
            </a:r>
          </a:p>
          <a:p>
            <a:r>
              <a:rPr lang="en-US" dirty="0" smtClean="0"/>
              <a:t>Immediate Mode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Typing python in the command line will invoke the interpreter in immediate mode. We can directly type in Python expressions and press enter to get the </a:t>
            </a:r>
            <a:r>
              <a:rPr lang="en-US" dirty="0" smtClean="0"/>
              <a:t>output </a:t>
            </a:r>
            <a:r>
              <a:rPr lang="en-US" b="1" dirty="0" smtClean="0"/>
              <a:t>(&gt;&gt;&gt;)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 smtClean="0"/>
              <a:t>Is the python prompt and it tells us interpreter is ready for input</a:t>
            </a:r>
          </a:p>
          <a:p>
            <a:r>
              <a:rPr lang="en-US" dirty="0" smtClean="0"/>
              <a:t>Script Mode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This mode is used to execute Python program written in a file. Such a file is called a script. Scripts can be saved to disk for future use. Python scripts have the extension .</a:t>
            </a:r>
            <a:r>
              <a:rPr lang="en-US" dirty="0" err="1"/>
              <a:t>py</a:t>
            </a:r>
            <a:r>
              <a:rPr lang="en-US" dirty="0"/>
              <a:t>, meaning that the filename ends with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dirty="0"/>
              <a:t>.</a:t>
            </a:r>
            <a:endParaRPr lang="en-US" sz="1600" dirty="0"/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For example: </a:t>
            </a:r>
            <a:r>
              <a:rPr lang="en-US" b="1" dirty="0"/>
              <a:t>helloWorld.py</a:t>
            </a:r>
            <a:endParaRPr lang="en-US" sz="1600" dirty="0"/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To execute this file in script mode we simply write python helloWorld.py at the command prompt</a:t>
            </a:r>
            <a:r>
              <a:rPr lang="en-US" sz="1200" dirty="0"/>
              <a:t>.</a:t>
            </a:r>
            <a:endParaRPr lang="en-US" dirty="0" smtClean="0"/>
          </a:p>
          <a:p>
            <a:r>
              <a:rPr lang="en-US" b="1" dirty="0"/>
              <a:t>Integrated Development Environment (IDE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We can use any text editing software to write a Python script file</a:t>
            </a:r>
            <a:r>
              <a:rPr lang="en-US" dirty="0" smtClean="0"/>
              <a:t>. Like Notepad, </a:t>
            </a:r>
            <a:r>
              <a:rPr lang="en-US" dirty="0" err="1" smtClean="0"/>
              <a:t>Editplus,sublime</a:t>
            </a:r>
            <a:r>
              <a:rPr lang="en-US" dirty="0" smtClean="0"/>
              <a:t>…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385" y="1630592"/>
            <a:ext cx="9601196" cy="4476466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 is also like an English,Telugu…etc.</a:t>
            </a:r>
          </a:p>
          <a:p>
            <a:r>
              <a:rPr lang="en-US" dirty="0" smtClean="0"/>
              <a:t>A </a:t>
            </a:r>
            <a:r>
              <a:rPr lang="en-US" dirty="0"/>
              <a:t>vocabulary and set of grammatical rules for instructing a computer to perform specific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language has a unique set of </a:t>
            </a:r>
            <a:r>
              <a:rPr lang="en-US" dirty="0" smtClean="0"/>
              <a:t>keywords and </a:t>
            </a:r>
            <a:r>
              <a:rPr lang="en-US" dirty="0"/>
              <a:t>a special syntax for organizing program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Programming languages are classified as:</a:t>
            </a:r>
          </a:p>
          <a:p>
            <a:pPr marL="457200" lvl="1" indent="0">
              <a:buNone/>
            </a:pPr>
            <a:r>
              <a:rPr lang="en-US" sz="1800" dirty="0" smtClean="0"/>
              <a:t>Machine language, Assembly language  and High level language </a:t>
            </a:r>
          </a:p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b="1" dirty="0"/>
              <a:t>programming language</a:t>
            </a:r>
            <a:r>
              <a:rPr lang="en-US" dirty="0"/>
              <a:t> usually refers to high-level </a:t>
            </a:r>
            <a:r>
              <a:rPr lang="en-US" b="1" dirty="0"/>
              <a:t>languages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such as BASIC, C, C++, COBOL, FORTRAN, Ada, and Pascal.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25" y="3242918"/>
            <a:ext cx="3516923" cy="17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2980" y="816218"/>
            <a:ext cx="10555580" cy="531729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MACHINE LANGUAGE :-</a:t>
            </a:r>
            <a:r>
              <a:rPr lang="en-US" dirty="0"/>
              <a:t>  the language of 0s and 1s is called as machine language. The machine language is system independent because there are different set of binary instruction for different types of computer </a:t>
            </a:r>
            <a:r>
              <a:rPr lang="en-US" dirty="0" smtClean="0"/>
              <a:t>systems</a:t>
            </a:r>
          </a:p>
          <a:p>
            <a:r>
              <a:rPr lang="en-US" dirty="0"/>
              <a:t> </a:t>
            </a:r>
            <a:r>
              <a:rPr lang="en-US" b="1" dirty="0"/>
              <a:t>ASSEMBLY LANGUAGES</a:t>
            </a:r>
            <a:r>
              <a:rPr lang="en-US" b="1" dirty="0" smtClean="0"/>
              <a:t>:-</a:t>
            </a:r>
            <a:r>
              <a:rPr lang="en-US" dirty="0" smtClean="0"/>
              <a:t>   </a:t>
            </a:r>
            <a:r>
              <a:rPr lang="en-US" dirty="0"/>
              <a:t>it is low level programming language in which the  sequence of 0s and 1s are replaced by mnemonic  (</a:t>
            </a:r>
            <a:r>
              <a:rPr lang="en-US" dirty="0" err="1"/>
              <a:t>ni</a:t>
            </a:r>
            <a:r>
              <a:rPr lang="en-US" dirty="0"/>
              <a:t>-monic) codes. Typical instruction for addition and subtraction .</a:t>
            </a:r>
          </a:p>
          <a:p>
            <a:r>
              <a:rPr lang="en-US" b="1" dirty="0"/>
              <a:t>Example :-</a:t>
            </a:r>
            <a:r>
              <a:rPr lang="en-US" dirty="0"/>
              <a:t> ADD for addition , SUB for subtraction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Since our system only understand the language of 0s and 1s . therefore a system program is known as assembler . Which is designed to translate an assembly language program into the machine language program</a:t>
            </a:r>
            <a:r>
              <a:rPr lang="en-US" dirty="0" smtClean="0"/>
              <a:t>.</a:t>
            </a:r>
          </a:p>
          <a:p>
            <a:r>
              <a:rPr lang="en-US" b="1" dirty="0"/>
              <a:t>HIGH LEVEL LANGUAGE :- </a:t>
            </a:r>
            <a:r>
              <a:rPr lang="en-US" dirty="0"/>
              <a:t> high level languages are English like statements and programs . Written in these languages are needed to be translated into machine language before to their execution using a system software compiler</a:t>
            </a:r>
          </a:p>
          <a:p>
            <a:r>
              <a:rPr lang="en-US" dirty="0"/>
              <a:t>Program written in high level languages are much easier to maintain and modified .</a:t>
            </a:r>
          </a:p>
          <a:p>
            <a:r>
              <a:rPr lang="en-US" dirty="0"/>
              <a:t>High level language program is also called source code.</a:t>
            </a:r>
          </a:p>
          <a:p>
            <a:r>
              <a:rPr lang="en-US" dirty="0"/>
              <a:t>Machine language program is also called object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Interpreter and </a:t>
            </a:r>
            <a:r>
              <a:rPr lang="en-US" dirty="0"/>
              <a:t>Compiler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9173" y="1477109"/>
            <a:ext cx="10339753" cy="41640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generally write a computer program using a high-level language. A high-level language is one which is understandable by us humans. It contains words and phrases from the English (or other) language.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 computer does not understand high-level language. It only understands program written in 0's and 1's in binary, called the machine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program written in high-level language is called a source code. We need to convert the source code into machine code and this is </a:t>
            </a:r>
            <a:r>
              <a:rPr lang="en-US" dirty="0" smtClean="0"/>
              <a:t>accomplished(actioned) </a:t>
            </a:r>
            <a:r>
              <a:rPr lang="en-US" dirty="0" smtClean="0"/>
              <a:t>by </a:t>
            </a:r>
            <a:r>
              <a:rPr lang="en-US" dirty="0"/>
              <a:t>compilers and interpreters.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a compiler or an interpreter is a program that converts program written in high-level language into machine code understood by the computer.</a:t>
            </a:r>
          </a:p>
        </p:txBody>
      </p:sp>
    </p:spTree>
    <p:extLst>
      <p:ext uri="{BB962C8B-B14F-4D97-AF65-F5344CB8AC3E}">
        <p14:creationId xmlns:p14="http://schemas.microsoft.com/office/powerpoint/2010/main" val="17178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8452" y="588757"/>
            <a:ext cx="5707316" cy="776330"/>
          </a:xfrm>
        </p:spPr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65086"/>
            <a:ext cx="5105399" cy="4817349"/>
          </a:xfrm>
        </p:spPr>
        <p:txBody>
          <a:bodyPr>
            <a:normAutofit/>
          </a:bodyPr>
          <a:lstStyle/>
          <a:p>
            <a:r>
              <a:rPr lang="en-US" dirty="0"/>
              <a:t>Interpreted languages do not need to be </a:t>
            </a:r>
            <a:r>
              <a:rPr lang="en-US" b="1" dirty="0" smtClean="0"/>
              <a:t>compiled </a:t>
            </a:r>
            <a:r>
              <a:rPr lang="en-US" dirty="0" smtClean="0"/>
              <a:t>to </a:t>
            </a:r>
            <a:r>
              <a:rPr lang="en-US" dirty="0"/>
              <a:t>run. A program called an </a:t>
            </a:r>
            <a:r>
              <a:rPr lang="en-US" b="1" dirty="0"/>
              <a:t>interpreter</a:t>
            </a:r>
            <a:r>
              <a:rPr lang="en-US" dirty="0"/>
              <a:t> will run python code on any kind of computer it can run on itself. 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if the programmer needs to change the code they can quickly see the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also means </a:t>
            </a:r>
            <a:r>
              <a:rPr lang="en-US" dirty="0" smtClean="0"/>
              <a:t>Python </a:t>
            </a:r>
            <a:r>
              <a:rPr lang="en-US" dirty="0"/>
              <a:t>is slower than a compiled language like </a:t>
            </a:r>
            <a:r>
              <a:rPr lang="en-US" dirty="0">
                <a:hlinkClick r:id="rId2" tooltip="C (programming language)"/>
              </a:rPr>
              <a:t>C</a:t>
            </a:r>
            <a:r>
              <a:rPr lang="en-US" dirty="0"/>
              <a:t>, because it is not running </a:t>
            </a:r>
            <a:r>
              <a:rPr lang="en-US" b="1" dirty="0"/>
              <a:t>machine code</a:t>
            </a:r>
            <a:r>
              <a:rPr lang="en-US" dirty="0"/>
              <a:t> directly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768" y="588757"/>
            <a:ext cx="4612944" cy="5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83430"/>
              </p:ext>
            </p:extLst>
          </p:nvPr>
        </p:nvGraphicFramePr>
        <p:xfrm>
          <a:off x="787370" y="887103"/>
          <a:ext cx="10649455" cy="509061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5367771"/>
                <a:gridCol w="5281684"/>
              </a:tblGrid>
              <a:tr h="539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Interpreter</a:t>
                      </a:r>
                      <a:endParaRPr lang="en-US" sz="24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Compiler</a:t>
                      </a:r>
                      <a:endParaRPr lang="en-US" sz="24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5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Translates program one statement at a time.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Scans the entire program and translates it as a whole into machine code.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5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 takes less amount of time to analyze the source code but the overall execution time is slower.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 takes large amount of time to analyze the source code but the overall execution time is comparatively faster.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5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intermediate object code is generated, hence are memory efficient.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Generates intermediate object code which further requires linking, hence requires more memory.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47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Continues translating the program until the first error is met, in which case it stops. Hence debugging is easy.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 generates the error message only after scanning the whole program. Hence debugging is comparatively hard.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25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Programming language like Python, Ruby use interpreters.</a:t>
                      </a:r>
                      <a:endParaRPr lang="en-US" sz="18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language like C, C++ use compilers.</a:t>
                      </a:r>
                      <a:endParaRPr lang="en-US" sz="18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07" y="1505244"/>
            <a:ext cx="10073184" cy="4636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an interpreted, object-oriented, high-level programming language with dynamic </a:t>
            </a:r>
            <a:r>
              <a:rPr lang="en-US" dirty="0" smtClean="0"/>
              <a:t>semantics(substance).</a:t>
            </a:r>
            <a:endParaRPr lang="en-US" dirty="0" smtClean="0"/>
          </a:p>
          <a:p>
            <a:r>
              <a:rPr lang="en-US" dirty="0" smtClean="0"/>
              <a:t>Python's </a:t>
            </a:r>
            <a:r>
              <a:rPr lang="en-US" dirty="0"/>
              <a:t>simple, easy to learn syntax emphasizes readability and therefore reduces the cost of program maintenance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</a:t>
            </a:r>
            <a:r>
              <a:rPr lang="en-US" dirty="0"/>
              <a:t>supports modules and packages, which encourages program modularity and code </a:t>
            </a:r>
            <a:r>
              <a:rPr lang="en-US" dirty="0" smtClean="0"/>
              <a:t>reuse</a:t>
            </a:r>
          </a:p>
          <a:p>
            <a:r>
              <a:rPr lang="en-US" dirty="0"/>
              <a:t>Its high-level built in data structures, combined with dynamic typing and dynamic binding, make it very attractive for Rapid Application Development, as well as for use as a scripting or glue language to connect existing components together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Python</a:t>
            </a:r>
            <a:r>
              <a:rPr lang="en-US" dirty="0"/>
              <a:t> is an </a:t>
            </a:r>
            <a:r>
              <a:rPr lang="en-US" b="1" dirty="0"/>
              <a:t>open source programming language</a:t>
            </a:r>
            <a:r>
              <a:rPr lang="en-US" dirty="0"/>
              <a:t> made to both look good and be easy to read.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27" y="608690"/>
            <a:ext cx="9601196" cy="775676"/>
          </a:xfrm>
        </p:spPr>
        <p:txBody>
          <a:bodyPr>
            <a:normAutofit/>
          </a:bodyPr>
          <a:lstStyle/>
          <a:p>
            <a:r>
              <a:rPr lang="en-US" b="1" dirty="0"/>
              <a:t>History of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23" y="1567246"/>
            <a:ext cx="10549720" cy="4189863"/>
          </a:xfrm>
        </p:spPr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 fairly old language created by Guido Van Rossum. The design began in the late 1980s and was first released in February </a:t>
            </a:r>
            <a:r>
              <a:rPr lang="en-US" dirty="0" smtClean="0"/>
              <a:t>1991.</a:t>
            </a:r>
          </a:p>
          <a:p>
            <a:r>
              <a:rPr lang="en-US" b="1" dirty="0"/>
              <a:t>Why Python was created?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late 1980s, Guido Van Rossum was working on the Amoeba distributed operating system group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He wanted to use an interpreted language like ABC (ABC has simple easy-to-understand syntax) that could access the Amoeba system calls.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</a:t>
            </a:r>
            <a:r>
              <a:rPr lang="en-US" dirty="0"/>
              <a:t>, he decided to create a language that was extensible. This led to a design of new language which was later named Python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Python drew inspiration from other programming languages like C, </a:t>
            </a:r>
            <a:r>
              <a:rPr lang="en-US" dirty="0">
                <a:hlinkClick r:id="rId2" tooltip="C++"/>
              </a:rPr>
              <a:t>C++</a:t>
            </a:r>
            <a:r>
              <a:rPr lang="en-US" dirty="0"/>
              <a:t>, </a:t>
            </a:r>
            <a:r>
              <a:rPr lang="en-US" dirty="0">
                <a:hlinkClick r:id="rId3" tooltip="Java (programming language)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4" tooltip="Perl"/>
              </a:rPr>
              <a:t>Perl</a:t>
            </a:r>
            <a:r>
              <a:rPr lang="en-US" dirty="0"/>
              <a:t>, and </a:t>
            </a:r>
            <a:r>
              <a:rPr lang="en-US" dirty="0">
                <a:hlinkClick r:id="rId5" tooltip="LISP"/>
              </a:rPr>
              <a:t>Lisp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1577</TotalTime>
  <Words>1886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 Light</vt:lpstr>
      <vt:lpstr>Courier New</vt:lpstr>
      <vt:lpstr>Garamond</vt:lpstr>
      <vt:lpstr>Times New Roman</vt:lpstr>
      <vt:lpstr>Organic</vt:lpstr>
      <vt:lpstr>Learn  Python Programming</vt:lpstr>
      <vt:lpstr>What is an Algorithm and Flow Chart</vt:lpstr>
      <vt:lpstr>What is Programming Language</vt:lpstr>
      <vt:lpstr>PowerPoint Presentation</vt:lpstr>
      <vt:lpstr>What is Interpreter and Compiler </vt:lpstr>
      <vt:lpstr>Note</vt:lpstr>
      <vt:lpstr>PowerPoint Presentation</vt:lpstr>
      <vt:lpstr>What is Python</vt:lpstr>
      <vt:lpstr>History of Python</vt:lpstr>
      <vt:lpstr>PowerPoint Presentation</vt:lpstr>
      <vt:lpstr>Features of Python Programming</vt:lpstr>
      <vt:lpstr>PowerPoint Presentation</vt:lpstr>
      <vt:lpstr>Applications of Python</vt:lpstr>
      <vt:lpstr>PowerPoint Presentation</vt:lpstr>
      <vt:lpstr>Why Python is very easy to read Language ? </vt:lpstr>
      <vt:lpstr>4 Reason to  Choose Python as First Language </vt:lpstr>
      <vt:lpstr>PowerPoint Presentation</vt:lpstr>
      <vt:lpstr>Run Python on Your Operating System</vt:lpstr>
      <vt:lpstr>PowerPoint Presentation</vt:lpstr>
      <vt:lpstr>Install and Run Python in Windows</vt:lpstr>
      <vt:lpstr>Type of Modes Python in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Jagannath Kumar Ch</dc:creator>
  <cp:lastModifiedBy>Jagannath Kumar Ch</cp:lastModifiedBy>
  <cp:revision>79</cp:revision>
  <dcterms:created xsi:type="dcterms:W3CDTF">2017-08-01T16:58:43Z</dcterms:created>
  <dcterms:modified xsi:type="dcterms:W3CDTF">2017-08-04T03:06:48Z</dcterms:modified>
</cp:coreProperties>
</file>