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8" r:id="rId1"/>
  </p:sldMasterIdLst>
  <p:notesMasterIdLst>
    <p:notesMasterId r:id="rId41"/>
  </p:notesMasterIdLst>
  <p:sldIdLst>
    <p:sldId id="256" r:id="rId2"/>
    <p:sldId id="258" r:id="rId3"/>
    <p:sldId id="259" r:id="rId4"/>
    <p:sldId id="264" r:id="rId5"/>
    <p:sldId id="271" r:id="rId6"/>
    <p:sldId id="267" r:id="rId7"/>
    <p:sldId id="270" r:id="rId8"/>
    <p:sldId id="269" r:id="rId9"/>
    <p:sldId id="274" r:id="rId10"/>
    <p:sldId id="275" r:id="rId11"/>
    <p:sldId id="278" r:id="rId12"/>
    <p:sldId id="276" r:id="rId13"/>
    <p:sldId id="286" r:id="rId14"/>
    <p:sldId id="285" r:id="rId15"/>
    <p:sldId id="277" r:id="rId16"/>
    <p:sldId id="281" r:id="rId17"/>
    <p:sldId id="283" r:id="rId18"/>
    <p:sldId id="284" r:id="rId19"/>
    <p:sldId id="287" r:id="rId20"/>
    <p:sldId id="288" r:id="rId21"/>
    <p:sldId id="289" r:id="rId22"/>
    <p:sldId id="290" r:id="rId23"/>
    <p:sldId id="308" r:id="rId24"/>
    <p:sldId id="291" r:id="rId25"/>
    <p:sldId id="309" r:id="rId26"/>
    <p:sldId id="292" r:id="rId27"/>
    <p:sldId id="294" r:id="rId28"/>
    <p:sldId id="295" r:id="rId29"/>
    <p:sldId id="296" r:id="rId30"/>
    <p:sldId id="297" r:id="rId31"/>
    <p:sldId id="298" r:id="rId32"/>
    <p:sldId id="301" r:id="rId33"/>
    <p:sldId id="300" r:id="rId34"/>
    <p:sldId id="303" r:id="rId35"/>
    <p:sldId id="304" r:id="rId36"/>
    <p:sldId id="305" r:id="rId37"/>
    <p:sldId id="306" r:id="rId38"/>
    <p:sldId id="307" r:id="rId39"/>
    <p:sldId id="302"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34" autoAdjust="0"/>
  </p:normalViewPr>
  <p:slideViewPr>
    <p:cSldViewPr snapToGrid="0">
      <p:cViewPr varScale="1">
        <p:scale>
          <a:sx n="70" d="100"/>
          <a:sy n="70" d="100"/>
        </p:scale>
        <p:origin x="738" y="72"/>
      </p:cViewPr>
      <p:guideLst/>
    </p:cSldViewPr>
  </p:slideViewPr>
  <p:outlineViewPr>
    <p:cViewPr>
      <p:scale>
        <a:sx n="33" d="100"/>
        <a:sy n="33" d="100"/>
      </p:scale>
      <p:origin x="0" y="-26482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F885DB-9513-4F57-BC1D-2A8BB6E47312}" type="datetimeFigureOut">
              <a:rPr lang="en-US" smtClean="0"/>
              <a:t>8/17/2017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CA7421-F6A9-4CBD-9840-2C47E27BD91E}" type="slidenum">
              <a:rPr lang="en-US" smtClean="0"/>
              <a:t>‹#›</a:t>
            </a:fld>
            <a:endParaRPr lang="en-US"/>
          </a:p>
        </p:txBody>
      </p:sp>
    </p:spTree>
    <p:extLst>
      <p:ext uri="{BB962C8B-B14F-4D97-AF65-F5344CB8AC3E}">
        <p14:creationId xmlns:p14="http://schemas.microsoft.com/office/powerpoint/2010/main" val="1970465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8/17/2017</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457078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10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4251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6401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0764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196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2031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219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43003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076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userDrawn="1"/>
        </p:nvCxnSpPr>
        <p:spPr>
          <a:xfrm>
            <a:off x="1217951" y="1365087"/>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00100" y="588757"/>
            <a:ext cx="10604500" cy="77633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00100" y="1365087"/>
            <a:ext cx="10604500" cy="44126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48384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82203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5423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1667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677856"/>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295401" y="191502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692528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Content Placeholder 2"/>
          <p:cNvSpPr>
            <a:spLocks noGrp="1"/>
          </p:cNvSpPr>
          <p:nvPr>
            <p:ph idx="1"/>
          </p:nvPr>
        </p:nvSpPr>
        <p:spPr>
          <a:xfrm>
            <a:off x="800100" y="698500"/>
            <a:ext cx="10604500" cy="52705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78033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8/17/2017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822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4258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0">
          <a:fgClr>
            <a:schemeClr val="accent6">
              <a:lumMod val="40000"/>
              <a:lumOff val="60000"/>
            </a:schemeClr>
          </a:fgClr>
          <a:bgClr>
            <a:schemeClr val="bg1"/>
          </a:bgClr>
        </a:pattFill>
        <a:effectLst/>
      </p:bgPr>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8/17/2017</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5379305"/>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96" r:id="rId8"/>
    <p:sldLayoutId id="2147483886" r:id="rId9"/>
    <p:sldLayoutId id="2147483887" r:id="rId10"/>
    <p:sldLayoutId id="2147483888" r:id="rId11"/>
    <p:sldLayoutId id="2147483889" r:id="rId12"/>
    <p:sldLayoutId id="2147483890" r:id="rId13"/>
    <p:sldLayoutId id="2147483891" r:id="rId14"/>
    <p:sldLayoutId id="2147483892" r:id="rId15"/>
    <p:sldLayoutId id="2147483893" r:id="rId16"/>
    <p:sldLayoutId id="2147483894" r:id="rId17"/>
    <p:sldLayoutId id="2147483895" r:id="rId18"/>
  </p:sldLayoutIdLst>
  <p:timing>
    <p:tnLst>
      <p:par>
        <p:cTn id="1" dur="indefinite" restart="never" nodeType="tmRoot"/>
      </p:par>
    </p:tnLst>
  </p:timing>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 Introduction</a:t>
            </a:r>
            <a:endParaRPr lang="en-US" dirty="0"/>
          </a:p>
        </p:txBody>
      </p:sp>
      <p:sp>
        <p:nvSpPr>
          <p:cNvPr id="3" name="Subtitle 2"/>
          <p:cNvSpPr>
            <a:spLocks noGrp="1"/>
          </p:cNvSpPr>
          <p:nvPr>
            <p:ph type="subTitle" idx="1"/>
          </p:nvPr>
        </p:nvSpPr>
        <p:spPr>
          <a:xfrm>
            <a:off x="2903414" y="3868614"/>
            <a:ext cx="6815669" cy="504873"/>
          </a:xfrm>
        </p:spPr>
        <p:txBody>
          <a:bodyPr/>
          <a:lstStyle/>
          <a:p>
            <a:pPr algn="r"/>
            <a:r>
              <a:rPr lang="en-US" dirty="0" smtClean="0"/>
              <a:t>- Jagannath Kumar Ch</a:t>
            </a:r>
            <a:endParaRPr lang="en-US" dirty="0"/>
          </a:p>
        </p:txBody>
      </p:sp>
    </p:spTree>
    <p:extLst>
      <p:ext uri="{BB962C8B-B14F-4D97-AF65-F5344CB8AC3E}">
        <p14:creationId xmlns:p14="http://schemas.microsoft.com/office/powerpoint/2010/main" val="3188414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assert</a:t>
            </a:r>
            <a:endParaRPr lang="en-US" dirty="0"/>
          </a:p>
        </p:txBody>
      </p:sp>
      <p:sp>
        <p:nvSpPr>
          <p:cNvPr id="8" name="Text Placeholder 7"/>
          <p:cNvSpPr>
            <a:spLocks noGrp="1"/>
          </p:cNvSpPr>
          <p:nvPr>
            <p:ph idx="1"/>
          </p:nvPr>
        </p:nvSpPr>
        <p:spPr>
          <a:xfrm>
            <a:off x="1295401" y="1365086"/>
            <a:ext cx="9601196" cy="4858293"/>
          </a:xfrm>
        </p:spPr>
        <p:txBody>
          <a:bodyPr>
            <a:normAutofit fontScale="40000" lnSpcReduction="20000"/>
          </a:bodyPr>
          <a:lstStyle/>
          <a:p>
            <a:r>
              <a:rPr lang="en-US" sz="6000" b="1" dirty="0" smtClean="0"/>
              <a:t>assert</a:t>
            </a:r>
            <a:r>
              <a:rPr lang="en-US" sz="6000" dirty="0" smtClean="0"/>
              <a:t> </a:t>
            </a:r>
            <a:r>
              <a:rPr lang="en-US" sz="6000" dirty="0"/>
              <a:t>is used for debugging purposes. While programming, sometimes we wish to know the internal state or check if our assumptions are true</a:t>
            </a:r>
            <a:r>
              <a:rPr lang="en-US" sz="6000" dirty="0" smtClean="0"/>
              <a:t>.</a:t>
            </a:r>
          </a:p>
          <a:p>
            <a:r>
              <a:rPr lang="en-US" sz="6000" b="1" dirty="0" smtClean="0"/>
              <a:t>assert</a:t>
            </a:r>
            <a:r>
              <a:rPr lang="en-US" sz="6000" dirty="0" smtClean="0"/>
              <a:t> </a:t>
            </a:r>
            <a:r>
              <a:rPr lang="en-US" sz="6000" dirty="0"/>
              <a:t>helps us do this and find bugs more conveniently. assert is followed by a condition. If the condition is true, nothing happens. But if the condition is false, </a:t>
            </a:r>
            <a:r>
              <a:rPr lang="en-US" sz="6000" dirty="0" err="1"/>
              <a:t>AssertionError</a:t>
            </a:r>
            <a:r>
              <a:rPr lang="en-US" sz="6000" dirty="0"/>
              <a:t> is raised. </a:t>
            </a:r>
            <a:endParaRPr lang="en-US" sz="6000" dirty="0" smtClean="0"/>
          </a:p>
          <a:p>
            <a:r>
              <a:rPr lang="en-US" sz="6000" dirty="0"/>
              <a:t>For example </a:t>
            </a:r>
          </a:p>
          <a:p>
            <a:pPr marL="457200" lvl="1" indent="0">
              <a:buNone/>
            </a:pPr>
            <a:r>
              <a:rPr lang="en-US" sz="4500" b="1" dirty="0" smtClean="0"/>
              <a:t>&gt;&gt;&gt; </a:t>
            </a:r>
            <a:r>
              <a:rPr lang="en-US" sz="4500" b="1" dirty="0"/>
              <a:t>a = </a:t>
            </a:r>
            <a:r>
              <a:rPr lang="en-US" sz="4500" b="1" dirty="0" smtClean="0"/>
              <a:t>4   	</a:t>
            </a:r>
          </a:p>
          <a:p>
            <a:pPr marL="457200" lvl="1" indent="0">
              <a:buNone/>
            </a:pPr>
            <a:r>
              <a:rPr lang="en-US" sz="4500" b="1" dirty="0" smtClean="0"/>
              <a:t>&gt;&gt;&gt; </a:t>
            </a:r>
            <a:r>
              <a:rPr lang="en-US" sz="4500" b="1" dirty="0"/>
              <a:t>assert a &lt; </a:t>
            </a:r>
            <a:r>
              <a:rPr lang="en-US" sz="4500" b="1" dirty="0" smtClean="0"/>
              <a:t>5 </a:t>
            </a:r>
          </a:p>
          <a:p>
            <a:pPr marL="0" indent="0">
              <a:buNone/>
            </a:pPr>
            <a:r>
              <a:rPr lang="en-US" sz="4500" b="1" dirty="0"/>
              <a:t>	</a:t>
            </a:r>
            <a:r>
              <a:rPr lang="en-US" sz="4500" b="1" dirty="0" smtClean="0"/>
              <a:t>&gt;&gt;&gt; </a:t>
            </a:r>
            <a:r>
              <a:rPr lang="en-US" sz="4500" b="1" dirty="0"/>
              <a:t>assert a &gt; 5</a:t>
            </a:r>
          </a:p>
          <a:p>
            <a:pPr marL="457200" lvl="1" indent="0">
              <a:buNone/>
            </a:pPr>
            <a:r>
              <a:rPr lang="en-US" sz="4500" dirty="0" err="1"/>
              <a:t>Traceback</a:t>
            </a:r>
            <a:r>
              <a:rPr lang="en-US" sz="4500" dirty="0"/>
              <a:t> (most recent call last):</a:t>
            </a:r>
          </a:p>
          <a:p>
            <a:pPr marL="457200" lvl="1" indent="0">
              <a:buNone/>
            </a:pPr>
            <a:r>
              <a:rPr lang="en-US" sz="4500" dirty="0"/>
              <a:t>  File "&lt;string&gt;", line 301, in </a:t>
            </a:r>
            <a:r>
              <a:rPr lang="en-US" sz="4500" dirty="0" err="1"/>
              <a:t>runcode</a:t>
            </a:r>
            <a:endParaRPr lang="en-US" sz="4500" dirty="0"/>
          </a:p>
          <a:p>
            <a:pPr marL="457200" lvl="1" indent="0">
              <a:buNone/>
            </a:pPr>
            <a:r>
              <a:rPr lang="en-US" sz="4500" dirty="0"/>
              <a:t>  File "&lt;interactive input&gt;", line 1, in &lt;module&gt;</a:t>
            </a:r>
          </a:p>
          <a:p>
            <a:pPr marL="457200" lvl="1" indent="0">
              <a:buNone/>
            </a:pPr>
            <a:r>
              <a:rPr lang="en-US" sz="4500" dirty="0" err="1" smtClean="0"/>
              <a:t>AssertionError</a:t>
            </a:r>
            <a:endParaRPr lang="en-US" sz="4500" dirty="0"/>
          </a:p>
          <a:p>
            <a:pPr marL="457200" lvl="1" indent="0">
              <a:buNone/>
            </a:pPr>
            <a:endParaRPr lang="en-US" sz="2400" dirty="0" smtClean="0"/>
          </a:p>
          <a:p>
            <a:endParaRPr lang="en-US" sz="2000" dirty="0"/>
          </a:p>
        </p:txBody>
      </p:sp>
    </p:spTree>
    <p:extLst>
      <p:ext uri="{BB962C8B-B14F-4D97-AF65-F5344CB8AC3E}">
        <p14:creationId xmlns:p14="http://schemas.microsoft.com/office/powerpoint/2010/main" val="1728295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half" idx="2"/>
          </p:nvPr>
        </p:nvSpPr>
        <p:spPr>
          <a:xfrm>
            <a:off x="832514" y="791569"/>
            <a:ext cx="10645253" cy="5445457"/>
          </a:xfrm>
        </p:spPr>
        <p:txBody>
          <a:bodyPr>
            <a:normAutofit/>
          </a:bodyPr>
          <a:lstStyle/>
          <a:p>
            <a:pPr marL="457200" indent="-457200" algn="l">
              <a:buFont typeface="Arial" panose="020B0604020202020204" pitchFamily="34" charset="0"/>
              <a:buChar char="•"/>
            </a:pPr>
            <a:r>
              <a:rPr lang="en-US" sz="2400" dirty="0"/>
              <a:t>For our better understanding, we can also provide a message to be printed with the </a:t>
            </a:r>
            <a:r>
              <a:rPr lang="en-US" sz="2400" dirty="0" err="1"/>
              <a:t>AssertionError</a:t>
            </a:r>
            <a:r>
              <a:rPr lang="en-US" sz="2400" dirty="0"/>
              <a:t>.</a:t>
            </a:r>
          </a:p>
          <a:p>
            <a:pPr lvl="2"/>
            <a:r>
              <a:rPr lang="en-US" sz="1600" dirty="0"/>
              <a:t>&gt;&gt;&gt; a = 4    </a:t>
            </a:r>
            <a:endParaRPr lang="en-US" sz="1600" dirty="0" smtClean="0"/>
          </a:p>
          <a:p>
            <a:pPr lvl="2"/>
            <a:r>
              <a:rPr lang="en-US" sz="1600" dirty="0" smtClean="0"/>
              <a:t>&gt;&gt;&gt; </a:t>
            </a:r>
            <a:r>
              <a:rPr lang="en-US" sz="1600" dirty="0"/>
              <a:t>assert a &gt; 5, "The value of a is too small"</a:t>
            </a:r>
          </a:p>
          <a:p>
            <a:pPr lvl="2"/>
            <a:r>
              <a:rPr lang="en-US" sz="1600" dirty="0" err="1"/>
              <a:t>Traceback</a:t>
            </a:r>
            <a:r>
              <a:rPr lang="en-US" sz="1600" dirty="0"/>
              <a:t> (most recent call last):</a:t>
            </a:r>
          </a:p>
          <a:p>
            <a:pPr lvl="2"/>
            <a:r>
              <a:rPr lang="en-US" sz="1600" dirty="0"/>
              <a:t>File "&lt;string&gt;", line 301, in </a:t>
            </a:r>
            <a:r>
              <a:rPr lang="en-US" sz="1600" dirty="0" err="1"/>
              <a:t>runcode</a:t>
            </a:r>
            <a:endParaRPr lang="en-US" sz="1600" dirty="0"/>
          </a:p>
          <a:p>
            <a:pPr lvl="2"/>
            <a:r>
              <a:rPr lang="en-US" sz="1600" dirty="0"/>
              <a:t>  File "&lt;interactive input&gt;", line 1, in &lt;module&gt;</a:t>
            </a:r>
          </a:p>
          <a:p>
            <a:pPr lvl="2"/>
            <a:r>
              <a:rPr lang="en-US" sz="1600" dirty="0" err="1"/>
              <a:t>AssertionError</a:t>
            </a:r>
            <a:r>
              <a:rPr lang="en-US" sz="1600" dirty="0"/>
              <a:t>: The value of a is too </a:t>
            </a:r>
            <a:r>
              <a:rPr lang="en-US" sz="1600" dirty="0" smtClean="0"/>
              <a:t>small</a:t>
            </a:r>
          </a:p>
          <a:p>
            <a:pPr marL="342900" indent="-342900" algn="l">
              <a:buFont typeface="Arial" panose="020B0604020202020204" pitchFamily="34" charset="0"/>
              <a:buChar char="•"/>
            </a:pPr>
            <a:r>
              <a:rPr lang="en-US" sz="2400" dirty="0"/>
              <a:t>At this point we can note that</a:t>
            </a:r>
            <a:r>
              <a:rPr lang="en-US" sz="2400" dirty="0" smtClean="0"/>
              <a:t>, </a:t>
            </a:r>
          </a:p>
          <a:p>
            <a:pPr lvl="1"/>
            <a:r>
              <a:rPr lang="en-US" dirty="0"/>
              <a:t>	</a:t>
            </a:r>
            <a:r>
              <a:rPr lang="en-US" sz="1800" dirty="0" smtClean="0"/>
              <a:t>assert condition, message</a:t>
            </a:r>
            <a:endParaRPr lang="en-US" sz="1800" dirty="0"/>
          </a:p>
          <a:p>
            <a:pPr marL="342900" indent="-342900" algn="l">
              <a:buFont typeface="Arial" panose="020B0604020202020204" pitchFamily="34" charset="0"/>
              <a:buChar char="•"/>
            </a:pPr>
            <a:r>
              <a:rPr lang="en-US" sz="2400" dirty="0" smtClean="0"/>
              <a:t>Is </a:t>
            </a:r>
            <a:r>
              <a:rPr lang="en-US" sz="2400" dirty="0"/>
              <a:t>equivalent to,</a:t>
            </a:r>
          </a:p>
          <a:p>
            <a:pPr lvl="1"/>
            <a:r>
              <a:rPr lang="en-US" dirty="0" smtClean="0"/>
              <a:t>	</a:t>
            </a:r>
            <a:r>
              <a:rPr lang="en-US" sz="1800" dirty="0" smtClean="0"/>
              <a:t>if </a:t>
            </a:r>
            <a:r>
              <a:rPr lang="en-US" sz="1800" dirty="0"/>
              <a:t>not condition:</a:t>
            </a:r>
          </a:p>
          <a:p>
            <a:pPr lvl="1"/>
            <a:r>
              <a:rPr lang="en-US" sz="1800" dirty="0" smtClean="0"/>
              <a:t>		raise </a:t>
            </a:r>
            <a:r>
              <a:rPr lang="en-US" sz="1800" dirty="0" err="1"/>
              <a:t>AssertionError</a:t>
            </a:r>
            <a:r>
              <a:rPr lang="en-US" sz="1800" dirty="0"/>
              <a:t>(message)</a:t>
            </a:r>
          </a:p>
          <a:p>
            <a:pPr marL="342900" indent="-342900" algn="l">
              <a:buFont typeface="Arial" panose="020B0604020202020204" pitchFamily="34" charset="0"/>
              <a:buChar char="•"/>
            </a:pPr>
            <a:endParaRPr lang="en-US" sz="2400" dirty="0" smtClean="0"/>
          </a:p>
          <a:p>
            <a:pPr lvl="1"/>
            <a:endParaRPr lang="en-US" sz="1800" dirty="0"/>
          </a:p>
          <a:p>
            <a:pPr algn="l"/>
            <a:endParaRPr lang="en-US" sz="1800" b="1" i="1" dirty="0" smtClean="0"/>
          </a:p>
          <a:p>
            <a:pPr lvl="1"/>
            <a:endParaRPr lang="en-US" sz="2400" b="1" dirty="0" smtClean="0"/>
          </a:p>
          <a:p>
            <a:pPr marL="800100" lvl="1" indent="-342900">
              <a:buFont typeface="Courier New" panose="02070309020205020404" pitchFamily="49" charset="0"/>
              <a:buChar char="o"/>
            </a:pPr>
            <a:endParaRPr lang="en-US" sz="2400" dirty="0" smtClean="0"/>
          </a:p>
          <a:p>
            <a:endParaRPr lang="en-US" sz="2000" dirty="0"/>
          </a:p>
        </p:txBody>
      </p:sp>
    </p:spTree>
    <p:extLst>
      <p:ext uri="{BB962C8B-B14F-4D97-AF65-F5344CB8AC3E}">
        <p14:creationId xmlns:p14="http://schemas.microsoft.com/office/powerpoint/2010/main" val="10386330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b="1" dirty="0"/>
              <a:t>break, </a:t>
            </a:r>
            <a:r>
              <a:rPr lang="en-US" b="1" dirty="0" smtClean="0"/>
              <a:t>continue</a:t>
            </a:r>
            <a:endParaRPr lang="en-US" dirty="0"/>
          </a:p>
        </p:txBody>
      </p:sp>
      <p:sp>
        <p:nvSpPr>
          <p:cNvPr id="6" name="Content Placeholder 5"/>
          <p:cNvSpPr>
            <a:spLocks noGrp="1"/>
          </p:cNvSpPr>
          <p:nvPr>
            <p:ph idx="1"/>
          </p:nvPr>
        </p:nvSpPr>
        <p:spPr>
          <a:xfrm>
            <a:off x="980656" y="1464301"/>
            <a:ext cx="10036788" cy="4704488"/>
          </a:xfrm>
        </p:spPr>
        <p:txBody>
          <a:bodyPr>
            <a:normAutofit fontScale="92500" lnSpcReduction="10000"/>
          </a:bodyPr>
          <a:lstStyle/>
          <a:p>
            <a:r>
              <a:rPr lang="en-US" b="1" dirty="0" smtClean="0"/>
              <a:t>break</a:t>
            </a:r>
            <a:r>
              <a:rPr lang="en-US" dirty="0" smtClean="0"/>
              <a:t> </a:t>
            </a:r>
            <a:r>
              <a:rPr lang="en-US" dirty="0"/>
              <a:t>and </a:t>
            </a:r>
            <a:r>
              <a:rPr lang="en-US" b="1" dirty="0"/>
              <a:t>continue</a:t>
            </a:r>
            <a:r>
              <a:rPr lang="en-US" dirty="0"/>
              <a:t> are used inside for and while loops to alter their normal behavior</a:t>
            </a:r>
            <a:r>
              <a:rPr lang="en-US" dirty="0" smtClean="0"/>
              <a:t>.</a:t>
            </a:r>
          </a:p>
          <a:p>
            <a:r>
              <a:rPr lang="en-US" b="1" dirty="0" smtClean="0"/>
              <a:t>break</a:t>
            </a:r>
            <a:r>
              <a:rPr lang="en-US" dirty="0" smtClean="0"/>
              <a:t> </a:t>
            </a:r>
            <a:r>
              <a:rPr lang="en-US" dirty="0"/>
              <a:t>will end the smallest loop it is in and control flows to the statement immediately below the loop. </a:t>
            </a:r>
            <a:endParaRPr lang="en-US" dirty="0" smtClean="0"/>
          </a:p>
          <a:p>
            <a:r>
              <a:rPr lang="en-US" b="1" dirty="0" smtClean="0"/>
              <a:t>continue</a:t>
            </a:r>
            <a:r>
              <a:rPr lang="en-US" dirty="0" smtClean="0"/>
              <a:t> </a:t>
            </a:r>
            <a:r>
              <a:rPr lang="en-US" dirty="0"/>
              <a:t>causes to end the current iteration of the loop, but not the whole loop. This can be illustrated with the following two examples:</a:t>
            </a:r>
          </a:p>
          <a:p>
            <a:pPr marL="457200" lvl="1" indent="0">
              <a:buNone/>
            </a:pPr>
            <a:r>
              <a:rPr lang="en-US" sz="2200" dirty="0" smtClean="0"/>
              <a:t>for </a:t>
            </a:r>
            <a:r>
              <a:rPr lang="en-US" sz="2200" dirty="0" err="1"/>
              <a:t>i</a:t>
            </a:r>
            <a:r>
              <a:rPr lang="en-US" sz="2200" dirty="0"/>
              <a:t> in range(1,11):</a:t>
            </a:r>
          </a:p>
          <a:p>
            <a:pPr marL="457200" lvl="1" indent="0">
              <a:buNone/>
            </a:pPr>
            <a:r>
              <a:rPr lang="en-US" sz="2200" dirty="0"/>
              <a:t>    if </a:t>
            </a:r>
            <a:r>
              <a:rPr lang="en-US" sz="2200" dirty="0" err="1"/>
              <a:t>i</a:t>
            </a:r>
            <a:r>
              <a:rPr lang="en-US" sz="2200" dirty="0"/>
              <a:t> == 5:</a:t>
            </a:r>
          </a:p>
          <a:p>
            <a:pPr marL="457200" lvl="1" indent="0">
              <a:buNone/>
            </a:pPr>
            <a:r>
              <a:rPr lang="en-US" sz="2200" dirty="0"/>
              <a:t>        break</a:t>
            </a:r>
          </a:p>
          <a:p>
            <a:pPr marL="457200" lvl="1" indent="0">
              <a:buNone/>
            </a:pPr>
            <a:r>
              <a:rPr lang="en-US" sz="2200" dirty="0"/>
              <a:t>    print(</a:t>
            </a:r>
            <a:r>
              <a:rPr lang="en-US" sz="2200" dirty="0" err="1"/>
              <a:t>i</a:t>
            </a:r>
            <a:r>
              <a:rPr lang="en-US" sz="2200" dirty="0"/>
              <a:t>)</a:t>
            </a:r>
          </a:p>
          <a:p>
            <a:pPr marL="457200" lvl="1" indent="0">
              <a:buNone/>
            </a:pPr>
            <a:r>
              <a:rPr lang="en-US" sz="2200" dirty="0" smtClean="0"/>
              <a:t>Output : -  1  2  3 4</a:t>
            </a:r>
          </a:p>
          <a:p>
            <a:r>
              <a:rPr lang="en-US" dirty="0"/>
              <a:t>Here, the for loop intends to print numbers from 1 to 10. But the if condition is met when </a:t>
            </a:r>
            <a:r>
              <a:rPr lang="en-US" dirty="0" err="1"/>
              <a:t>i</a:t>
            </a:r>
            <a:r>
              <a:rPr lang="en-US" dirty="0"/>
              <a:t> is equal to 5 and we break from the loop. Thus, only the range 1 to 4 is printed</a:t>
            </a:r>
            <a:r>
              <a:rPr lang="en-US" dirty="0" smtClean="0"/>
              <a:t>.</a:t>
            </a:r>
            <a:endParaRPr lang="en-US" dirty="0"/>
          </a:p>
        </p:txBody>
      </p:sp>
    </p:spTree>
    <p:extLst>
      <p:ext uri="{BB962C8B-B14F-4D97-AF65-F5344CB8AC3E}">
        <p14:creationId xmlns:p14="http://schemas.microsoft.com/office/powerpoint/2010/main" val="4021469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half" idx="2"/>
          </p:nvPr>
        </p:nvSpPr>
        <p:spPr>
          <a:xfrm>
            <a:off x="832514" y="791569"/>
            <a:ext cx="10645253" cy="5445457"/>
          </a:xfrm>
        </p:spPr>
        <p:txBody>
          <a:bodyPr>
            <a:normAutofit/>
          </a:bodyPr>
          <a:lstStyle/>
          <a:p>
            <a:pPr marL="342900" indent="-342900" algn="l">
              <a:buFont typeface="Arial" panose="020B0604020202020204" pitchFamily="34" charset="0"/>
              <a:buChar char="•"/>
            </a:pPr>
            <a:r>
              <a:rPr lang="en-US" sz="2400" b="1" dirty="0" smtClean="0"/>
              <a:t>Continue  </a:t>
            </a:r>
            <a:r>
              <a:rPr lang="en-US" sz="2400" b="1" dirty="0"/>
              <a:t>Example :</a:t>
            </a:r>
          </a:p>
          <a:p>
            <a:pPr lvl="1"/>
            <a:r>
              <a:rPr lang="en-US" sz="2000" dirty="0"/>
              <a:t>for </a:t>
            </a:r>
            <a:r>
              <a:rPr lang="en-US" sz="2000" dirty="0" err="1"/>
              <a:t>i</a:t>
            </a:r>
            <a:r>
              <a:rPr lang="en-US" sz="2000" dirty="0"/>
              <a:t> in range(1,11):</a:t>
            </a:r>
          </a:p>
          <a:p>
            <a:pPr lvl="1"/>
            <a:r>
              <a:rPr lang="en-US" sz="2000" dirty="0"/>
              <a:t>    if </a:t>
            </a:r>
            <a:r>
              <a:rPr lang="en-US" sz="2000" dirty="0" err="1"/>
              <a:t>i</a:t>
            </a:r>
            <a:r>
              <a:rPr lang="en-US" sz="2000" dirty="0"/>
              <a:t> == 5:</a:t>
            </a:r>
          </a:p>
          <a:p>
            <a:pPr lvl="1"/>
            <a:r>
              <a:rPr lang="en-US" sz="2000" dirty="0"/>
              <a:t>        continue</a:t>
            </a:r>
          </a:p>
          <a:p>
            <a:pPr lvl="1"/>
            <a:r>
              <a:rPr lang="en-US" sz="2000" dirty="0"/>
              <a:t>    print(</a:t>
            </a:r>
            <a:r>
              <a:rPr lang="en-US" sz="2000" dirty="0" err="1"/>
              <a:t>i</a:t>
            </a:r>
            <a:r>
              <a:rPr lang="en-US" sz="2000" dirty="0"/>
              <a:t>)</a:t>
            </a:r>
          </a:p>
          <a:p>
            <a:pPr lvl="1"/>
            <a:r>
              <a:rPr lang="en-US" sz="2000" dirty="0"/>
              <a:t>Output :- 1 2 3 4 6 7 8 9 10</a:t>
            </a:r>
          </a:p>
          <a:p>
            <a:pPr marL="342900" indent="-342900" algn="l">
              <a:buFont typeface="Arial" panose="020B0604020202020204" pitchFamily="34" charset="0"/>
              <a:buChar char="•"/>
            </a:pPr>
            <a:r>
              <a:rPr lang="en-US" sz="2400" dirty="0"/>
              <a:t>Here we use continue for the same program. So, when the condition is met, that iteration is skipped. But we do not exit the loop. </a:t>
            </a:r>
            <a:endParaRPr lang="en-US" sz="2400" dirty="0" smtClean="0"/>
          </a:p>
          <a:p>
            <a:pPr marL="342900" indent="-342900" algn="l">
              <a:buFont typeface="Arial" panose="020B0604020202020204" pitchFamily="34" charset="0"/>
              <a:buChar char="•"/>
            </a:pPr>
            <a:r>
              <a:rPr lang="en-US" sz="2400" dirty="0" smtClean="0"/>
              <a:t>Hence</a:t>
            </a:r>
            <a:r>
              <a:rPr lang="en-US" sz="2400" dirty="0"/>
              <a:t>, all the values except 5 is printed out</a:t>
            </a:r>
          </a:p>
          <a:p>
            <a:pPr marL="342900" indent="-342900" algn="l">
              <a:buFont typeface="Arial" panose="020B0604020202020204" pitchFamily="34" charset="0"/>
              <a:buChar char="•"/>
            </a:pPr>
            <a:endParaRPr lang="en-US" sz="2400" dirty="0" smtClean="0"/>
          </a:p>
          <a:p>
            <a:pPr lvl="1"/>
            <a:endParaRPr lang="en-US" sz="1800" dirty="0"/>
          </a:p>
          <a:p>
            <a:pPr algn="l"/>
            <a:endParaRPr lang="en-US" sz="1800" b="1" i="1" dirty="0" smtClean="0"/>
          </a:p>
          <a:p>
            <a:pPr lvl="1"/>
            <a:endParaRPr lang="en-US" sz="2400" b="1" dirty="0" smtClean="0"/>
          </a:p>
          <a:p>
            <a:pPr marL="800100" lvl="1" indent="-342900">
              <a:buFont typeface="Courier New" panose="02070309020205020404" pitchFamily="49" charset="0"/>
              <a:buChar char="o"/>
            </a:pPr>
            <a:endParaRPr lang="en-US" sz="2400" dirty="0" smtClean="0"/>
          </a:p>
          <a:p>
            <a:endParaRPr lang="en-US" sz="2000" dirty="0"/>
          </a:p>
        </p:txBody>
      </p:sp>
    </p:spTree>
    <p:extLst>
      <p:ext uri="{BB962C8B-B14F-4D97-AF65-F5344CB8AC3E}">
        <p14:creationId xmlns:p14="http://schemas.microsoft.com/office/powerpoint/2010/main" val="33994750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332" y="593968"/>
            <a:ext cx="10173265" cy="776330"/>
          </a:xfrm>
        </p:spPr>
        <p:txBody>
          <a:bodyPr>
            <a:normAutofit/>
          </a:bodyPr>
          <a:lstStyle/>
          <a:p>
            <a:r>
              <a:rPr lang="en-US" b="1" dirty="0"/>
              <a:t>class</a:t>
            </a:r>
          </a:p>
        </p:txBody>
      </p:sp>
      <p:sp>
        <p:nvSpPr>
          <p:cNvPr id="3" name="Content Placeholder 2"/>
          <p:cNvSpPr>
            <a:spLocks noGrp="1"/>
          </p:cNvSpPr>
          <p:nvPr>
            <p:ph idx="1"/>
          </p:nvPr>
        </p:nvSpPr>
        <p:spPr>
          <a:xfrm>
            <a:off x="903692" y="1509022"/>
            <a:ext cx="10685566" cy="4659765"/>
          </a:xfrm>
        </p:spPr>
        <p:txBody>
          <a:bodyPr>
            <a:normAutofit fontScale="92500" lnSpcReduction="10000"/>
          </a:bodyPr>
          <a:lstStyle/>
          <a:p>
            <a:r>
              <a:rPr lang="en-US" b="1" dirty="0"/>
              <a:t>class</a:t>
            </a:r>
            <a:r>
              <a:rPr lang="en-US" dirty="0"/>
              <a:t> is used to define a new user-defined class in Python</a:t>
            </a:r>
            <a:r>
              <a:rPr lang="en-US" dirty="0" smtClean="0"/>
              <a:t>.</a:t>
            </a:r>
          </a:p>
          <a:p>
            <a:r>
              <a:rPr lang="en-US" dirty="0" smtClean="0"/>
              <a:t>Class </a:t>
            </a:r>
            <a:r>
              <a:rPr lang="en-US" dirty="0"/>
              <a:t>is a collection of related attributes and methods that try to represent a real world situation</a:t>
            </a:r>
            <a:r>
              <a:rPr lang="en-US" dirty="0" smtClean="0"/>
              <a:t>.</a:t>
            </a:r>
          </a:p>
          <a:p>
            <a:r>
              <a:rPr lang="en-US" dirty="0" smtClean="0"/>
              <a:t>This </a:t>
            </a:r>
            <a:r>
              <a:rPr lang="en-US" dirty="0"/>
              <a:t>idea of putting data and functions together in a class is central to the concept of object-oriented programming (OOP</a:t>
            </a:r>
            <a:r>
              <a:rPr lang="en-US" dirty="0" smtClean="0"/>
              <a:t>).</a:t>
            </a:r>
          </a:p>
          <a:p>
            <a:r>
              <a:rPr lang="en-US" dirty="0" smtClean="0"/>
              <a:t>Classes </a:t>
            </a:r>
            <a:r>
              <a:rPr lang="en-US" dirty="0"/>
              <a:t>can be defined anywhere in a program. But it is a good practice to define a single class in a module. Following is a sample usage:</a:t>
            </a:r>
          </a:p>
          <a:p>
            <a:pPr marL="457200" lvl="1" indent="0">
              <a:buNone/>
            </a:pPr>
            <a:r>
              <a:rPr lang="en-US" dirty="0" smtClean="0"/>
              <a:t>class </a:t>
            </a:r>
            <a:r>
              <a:rPr lang="en-US" dirty="0" err="1"/>
              <a:t>ExampleClass</a:t>
            </a:r>
            <a:r>
              <a:rPr lang="en-US" dirty="0"/>
              <a:t>:</a:t>
            </a:r>
          </a:p>
          <a:p>
            <a:pPr marL="457200" lvl="1" indent="0">
              <a:buNone/>
            </a:pPr>
            <a:r>
              <a:rPr lang="en-US" dirty="0"/>
              <a:t>    def function1(parameters):</a:t>
            </a:r>
          </a:p>
          <a:p>
            <a:pPr marL="457200" lvl="1" indent="0">
              <a:buNone/>
            </a:pPr>
            <a:r>
              <a:rPr lang="en-US" dirty="0"/>
              <a:t>        …</a:t>
            </a:r>
          </a:p>
          <a:p>
            <a:pPr marL="457200" lvl="1" indent="0">
              <a:buNone/>
            </a:pPr>
            <a:r>
              <a:rPr lang="en-US" dirty="0"/>
              <a:t>    def function2(parameters):</a:t>
            </a:r>
          </a:p>
          <a:p>
            <a:pPr marL="457200" lvl="1" indent="0">
              <a:buNone/>
            </a:pPr>
            <a:r>
              <a:rPr lang="en-US" dirty="0" smtClean="0"/>
              <a:t>	      …</a:t>
            </a:r>
            <a:endParaRPr lang="en-US" dirty="0"/>
          </a:p>
        </p:txBody>
      </p:sp>
    </p:spTree>
    <p:extLst>
      <p:ext uri="{BB962C8B-B14F-4D97-AF65-F5344CB8AC3E}">
        <p14:creationId xmlns:p14="http://schemas.microsoft.com/office/powerpoint/2010/main" val="23010412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249" y="608036"/>
            <a:ext cx="10544348" cy="776330"/>
          </a:xfrm>
        </p:spPr>
        <p:txBody>
          <a:bodyPr>
            <a:normAutofit/>
          </a:bodyPr>
          <a:lstStyle/>
          <a:p>
            <a:r>
              <a:rPr lang="en-US" b="1" dirty="0" smtClean="0"/>
              <a:t>def</a:t>
            </a:r>
            <a:endParaRPr lang="en-US" dirty="0"/>
          </a:p>
        </p:txBody>
      </p:sp>
      <p:sp>
        <p:nvSpPr>
          <p:cNvPr id="3" name="Content Placeholder 2"/>
          <p:cNvSpPr>
            <a:spLocks noGrp="1"/>
          </p:cNvSpPr>
          <p:nvPr>
            <p:ph idx="1"/>
          </p:nvPr>
        </p:nvSpPr>
        <p:spPr>
          <a:xfrm>
            <a:off x="1056249" y="1384366"/>
            <a:ext cx="9944686" cy="4318782"/>
          </a:xfrm>
        </p:spPr>
        <p:txBody>
          <a:bodyPr>
            <a:normAutofit/>
          </a:bodyPr>
          <a:lstStyle/>
          <a:p>
            <a:pPr>
              <a:buFont typeface="Arial" panose="020B0604020202020204" pitchFamily="34" charset="0"/>
              <a:buChar char="•"/>
            </a:pPr>
            <a:r>
              <a:rPr lang="en-US" b="1" dirty="0" smtClean="0"/>
              <a:t>def</a:t>
            </a:r>
            <a:r>
              <a:rPr lang="en-US" dirty="0" smtClean="0"/>
              <a:t> </a:t>
            </a:r>
            <a:r>
              <a:rPr lang="en-US" dirty="0"/>
              <a:t>is used to define a user-defined function. Function is a block of related statements, which together does some specific task</a:t>
            </a:r>
            <a:r>
              <a:rPr lang="en-US" dirty="0" smtClean="0"/>
              <a:t>.</a:t>
            </a:r>
          </a:p>
          <a:p>
            <a:pPr>
              <a:buFont typeface="Arial" panose="020B0604020202020204" pitchFamily="34" charset="0"/>
              <a:buChar char="•"/>
            </a:pPr>
            <a:r>
              <a:rPr lang="en-US" dirty="0" smtClean="0"/>
              <a:t>It </a:t>
            </a:r>
            <a:r>
              <a:rPr lang="en-US" dirty="0"/>
              <a:t>helps us organize code into manageable </a:t>
            </a:r>
            <a:r>
              <a:rPr lang="en-US" dirty="0" smtClean="0"/>
              <a:t>chunks(put together) </a:t>
            </a:r>
            <a:r>
              <a:rPr lang="en-US" dirty="0"/>
              <a:t>and also to do some repetitive task</a:t>
            </a:r>
            <a:r>
              <a:rPr lang="en-US" dirty="0" smtClean="0"/>
              <a:t>.</a:t>
            </a:r>
          </a:p>
          <a:p>
            <a:pPr>
              <a:buFont typeface="Arial" panose="020B0604020202020204" pitchFamily="34" charset="0"/>
              <a:buChar char="•"/>
            </a:pPr>
            <a:r>
              <a:rPr lang="en-US" dirty="0" smtClean="0"/>
              <a:t> </a:t>
            </a:r>
            <a:r>
              <a:rPr lang="en-US" dirty="0"/>
              <a:t>The usage of def is shown below:</a:t>
            </a:r>
          </a:p>
          <a:p>
            <a:pPr marL="457200" lvl="1" indent="0">
              <a:buNone/>
            </a:pPr>
            <a:r>
              <a:rPr lang="en-US" dirty="0" smtClean="0"/>
              <a:t>def </a:t>
            </a:r>
            <a:r>
              <a:rPr lang="en-US" dirty="0" err="1"/>
              <a:t>function_name</a:t>
            </a:r>
            <a:r>
              <a:rPr lang="en-US" dirty="0"/>
              <a:t>(parameters):</a:t>
            </a:r>
          </a:p>
          <a:p>
            <a:pPr marL="457200" lvl="1" indent="0">
              <a:buNone/>
            </a:pPr>
            <a:r>
              <a:rPr lang="en-US" dirty="0"/>
              <a:t>  </a:t>
            </a:r>
            <a:r>
              <a:rPr lang="en-US" dirty="0" smtClean="0"/>
              <a:t>	body of the function</a:t>
            </a:r>
            <a:endParaRPr lang="en-US" dirty="0"/>
          </a:p>
        </p:txBody>
      </p:sp>
    </p:spTree>
    <p:extLst>
      <p:ext uri="{BB962C8B-B14F-4D97-AF65-F5344CB8AC3E}">
        <p14:creationId xmlns:p14="http://schemas.microsoft.com/office/powerpoint/2010/main" val="24189736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del</a:t>
            </a:r>
            <a:endParaRPr lang="en-US" dirty="0"/>
          </a:p>
        </p:txBody>
      </p:sp>
      <p:sp>
        <p:nvSpPr>
          <p:cNvPr id="6" name="Content Placeholder 5"/>
          <p:cNvSpPr>
            <a:spLocks noGrp="1"/>
          </p:cNvSpPr>
          <p:nvPr>
            <p:ph idx="1"/>
          </p:nvPr>
        </p:nvSpPr>
        <p:spPr>
          <a:xfrm>
            <a:off x="872196" y="1491175"/>
            <a:ext cx="10607040" cy="4636670"/>
          </a:xfrm>
        </p:spPr>
        <p:txBody>
          <a:bodyPr>
            <a:normAutofit fontScale="77500" lnSpcReduction="20000"/>
          </a:bodyPr>
          <a:lstStyle/>
          <a:p>
            <a:r>
              <a:rPr lang="en-US" b="1" dirty="0" smtClean="0"/>
              <a:t>del</a:t>
            </a:r>
            <a:r>
              <a:rPr lang="en-US" dirty="0" smtClean="0"/>
              <a:t> </a:t>
            </a:r>
            <a:r>
              <a:rPr lang="en-US" dirty="0"/>
              <a:t>is used to delete the reference to an object. Everything is object in Python. We can delete a variable reference using del</a:t>
            </a:r>
          </a:p>
          <a:p>
            <a:pPr marL="457200" lvl="1" indent="0">
              <a:buNone/>
            </a:pPr>
            <a:r>
              <a:rPr lang="en-US" dirty="0" smtClean="0"/>
              <a:t>&gt;&gt;&gt; </a:t>
            </a:r>
            <a:r>
              <a:rPr lang="en-US" dirty="0"/>
              <a:t>a = b = </a:t>
            </a:r>
            <a:r>
              <a:rPr lang="en-US" dirty="0" smtClean="0"/>
              <a:t>5   &gt;&gt;&gt; </a:t>
            </a:r>
            <a:r>
              <a:rPr lang="en-US" dirty="0"/>
              <a:t>del </a:t>
            </a:r>
            <a:r>
              <a:rPr lang="en-US" dirty="0" smtClean="0"/>
              <a:t>a  &gt;&gt;&gt; </a:t>
            </a:r>
            <a:r>
              <a:rPr lang="en-US" dirty="0"/>
              <a:t>a</a:t>
            </a:r>
          </a:p>
          <a:p>
            <a:pPr marL="457200" lvl="1" indent="0">
              <a:buNone/>
            </a:pPr>
            <a:r>
              <a:rPr lang="en-US" dirty="0" err="1"/>
              <a:t>Traceback</a:t>
            </a:r>
            <a:r>
              <a:rPr lang="en-US" dirty="0"/>
              <a:t> (most recent call last):</a:t>
            </a:r>
          </a:p>
          <a:p>
            <a:pPr marL="457200" lvl="1" indent="0">
              <a:buNone/>
            </a:pPr>
            <a:r>
              <a:rPr lang="en-US" dirty="0"/>
              <a:t>  File "&lt;string&gt;", line 301, in </a:t>
            </a:r>
            <a:r>
              <a:rPr lang="en-US" dirty="0" err="1"/>
              <a:t>runcode</a:t>
            </a:r>
            <a:endParaRPr lang="en-US" dirty="0"/>
          </a:p>
          <a:p>
            <a:pPr marL="457200" lvl="1" indent="0">
              <a:buNone/>
            </a:pPr>
            <a:r>
              <a:rPr lang="en-US" dirty="0"/>
              <a:t>  File "&lt;interactive input&gt;", line 1, in &lt;module&gt;</a:t>
            </a:r>
          </a:p>
          <a:p>
            <a:pPr marL="457200" lvl="1" indent="0">
              <a:buNone/>
            </a:pPr>
            <a:r>
              <a:rPr lang="en-US" dirty="0" err="1"/>
              <a:t>NameError</a:t>
            </a:r>
            <a:r>
              <a:rPr lang="en-US" dirty="0"/>
              <a:t>: name 'a' is not defined</a:t>
            </a:r>
          </a:p>
          <a:p>
            <a:pPr marL="457200" lvl="1" indent="0">
              <a:buNone/>
            </a:pPr>
            <a:r>
              <a:rPr lang="en-US" dirty="0"/>
              <a:t>&gt;&gt;&gt; </a:t>
            </a:r>
            <a:r>
              <a:rPr lang="en-US" dirty="0" smtClean="0"/>
              <a:t>b</a:t>
            </a:r>
          </a:p>
          <a:p>
            <a:pPr marL="457200" lvl="1" indent="0">
              <a:buNone/>
            </a:pPr>
            <a:r>
              <a:rPr lang="en-US" dirty="0" smtClean="0"/>
              <a:t>    5</a:t>
            </a:r>
            <a:endParaRPr lang="en-US" dirty="0"/>
          </a:p>
          <a:p>
            <a:r>
              <a:rPr lang="en-US" dirty="0"/>
              <a:t>Here we can see that the reference of the variable a was deleted. So, it is no longer defined. But b still exists.</a:t>
            </a:r>
          </a:p>
          <a:p>
            <a:r>
              <a:rPr lang="en-US" dirty="0"/>
              <a:t>del is also used to delete items from a list or a dictionary:</a:t>
            </a:r>
          </a:p>
          <a:p>
            <a:pPr marL="0" indent="0">
              <a:buNone/>
            </a:pPr>
            <a:r>
              <a:rPr lang="en-US" dirty="0" smtClean="0"/>
              <a:t>	&gt;&gt;&gt; </a:t>
            </a:r>
            <a:r>
              <a:rPr lang="en-US" dirty="0"/>
              <a:t>a = ['</a:t>
            </a:r>
            <a:r>
              <a:rPr lang="en-US" dirty="0" err="1"/>
              <a:t>x','y','z</a:t>
            </a:r>
            <a:r>
              <a:rPr lang="en-US" dirty="0" smtClean="0"/>
              <a:t>']  	&gt;&gt;&gt; </a:t>
            </a:r>
            <a:r>
              <a:rPr lang="en-US" dirty="0"/>
              <a:t>del a[1</a:t>
            </a:r>
            <a:r>
              <a:rPr lang="en-US" dirty="0" smtClean="0"/>
              <a:t>]      	&gt;&gt;&gt; a </a:t>
            </a:r>
          </a:p>
          <a:p>
            <a:pPr marL="0" indent="0">
              <a:buNone/>
            </a:pPr>
            <a:r>
              <a:rPr lang="en-US" dirty="0" smtClean="0"/>
              <a:t>	[</a:t>
            </a:r>
            <a:r>
              <a:rPr lang="en-US" dirty="0"/>
              <a:t>'x', 'z']</a:t>
            </a:r>
          </a:p>
        </p:txBody>
      </p:sp>
    </p:spTree>
    <p:extLst>
      <p:ext uri="{BB962C8B-B14F-4D97-AF65-F5344CB8AC3E}">
        <p14:creationId xmlns:p14="http://schemas.microsoft.com/office/powerpoint/2010/main" val="7569409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791" y="776848"/>
            <a:ext cx="9601196" cy="447041"/>
          </a:xfrm>
        </p:spPr>
        <p:txBody>
          <a:bodyPr>
            <a:normAutofit fontScale="90000"/>
          </a:bodyPr>
          <a:lstStyle/>
          <a:p>
            <a:r>
              <a:rPr lang="en-US" b="1" dirty="0"/>
              <a:t>if, else, </a:t>
            </a:r>
            <a:r>
              <a:rPr lang="en-US" b="1" dirty="0" err="1"/>
              <a:t>elif</a:t>
            </a:r>
            <a:endParaRPr lang="en-US" b="1" dirty="0"/>
          </a:p>
        </p:txBody>
      </p:sp>
      <p:sp>
        <p:nvSpPr>
          <p:cNvPr id="5" name="Content Placeholder 4"/>
          <p:cNvSpPr>
            <a:spLocks noGrp="1"/>
          </p:cNvSpPr>
          <p:nvPr>
            <p:ph idx="1"/>
          </p:nvPr>
        </p:nvSpPr>
        <p:spPr>
          <a:xfrm>
            <a:off x="886265" y="1448972"/>
            <a:ext cx="10761784" cy="4712677"/>
          </a:xfrm>
        </p:spPr>
        <p:txBody>
          <a:bodyPr>
            <a:normAutofit/>
          </a:bodyPr>
          <a:lstStyle/>
          <a:p>
            <a:pPr>
              <a:buFont typeface="Arial" panose="020B0604020202020204" pitchFamily="34" charset="0"/>
              <a:buChar char="•"/>
            </a:pPr>
            <a:r>
              <a:rPr lang="en-US" sz="2200" b="1" dirty="0"/>
              <a:t>if, else, </a:t>
            </a:r>
            <a:r>
              <a:rPr lang="en-US" sz="2200" b="1" dirty="0" err="1"/>
              <a:t>elif</a:t>
            </a:r>
            <a:r>
              <a:rPr lang="en-US" sz="2200" dirty="0"/>
              <a:t> are used for conditional branching or decision making. When we want to test some condition and execute a block only if the condition is true, then we use if and </a:t>
            </a:r>
            <a:r>
              <a:rPr lang="en-US" sz="2200" dirty="0" err="1"/>
              <a:t>elif</a:t>
            </a:r>
            <a:r>
              <a:rPr lang="en-US" sz="2200" dirty="0" smtClean="0"/>
              <a:t>.</a:t>
            </a:r>
          </a:p>
          <a:p>
            <a:pPr>
              <a:buFont typeface="Arial" panose="020B0604020202020204" pitchFamily="34" charset="0"/>
              <a:buChar char="•"/>
            </a:pPr>
            <a:r>
              <a:rPr lang="en-US" sz="2200" dirty="0" err="1" smtClean="0"/>
              <a:t>elif</a:t>
            </a:r>
            <a:r>
              <a:rPr lang="en-US" sz="2200" dirty="0" smtClean="0"/>
              <a:t> </a:t>
            </a:r>
            <a:r>
              <a:rPr lang="en-US" sz="2200" dirty="0"/>
              <a:t>is short for else if. else is the block which is executed if the condition is false. This will be clear with the following example</a:t>
            </a:r>
            <a:r>
              <a:rPr lang="en-US" sz="2200" dirty="0" smtClean="0"/>
              <a:t>:</a:t>
            </a:r>
          </a:p>
          <a:p>
            <a:pPr marL="914400" lvl="2" indent="0">
              <a:buNone/>
            </a:pPr>
            <a:r>
              <a:rPr lang="en-US" dirty="0"/>
              <a:t>def </a:t>
            </a:r>
            <a:r>
              <a:rPr lang="en-US" dirty="0" err="1"/>
              <a:t>if_example</a:t>
            </a:r>
            <a:r>
              <a:rPr lang="en-US" dirty="0"/>
              <a:t>(a):</a:t>
            </a:r>
          </a:p>
          <a:p>
            <a:pPr marL="914400" lvl="2" indent="0">
              <a:buNone/>
            </a:pPr>
            <a:r>
              <a:rPr lang="en-US" dirty="0"/>
              <a:t>    if a == 1:</a:t>
            </a:r>
          </a:p>
          <a:p>
            <a:pPr marL="914400" lvl="2" indent="0">
              <a:buNone/>
            </a:pPr>
            <a:r>
              <a:rPr lang="en-US" dirty="0"/>
              <a:t>        print('One')</a:t>
            </a:r>
          </a:p>
          <a:p>
            <a:pPr marL="914400" lvl="2" indent="0">
              <a:buNone/>
            </a:pPr>
            <a:r>
              <a:rPr lang="en-US" dirty="0"/>
              <a:t>    </a:t>
            </a:r>
            <a:r>
              <a:rPr lang="en-US" dirty="0" err="1"/>
              <a:t>elif</a:t>
            </a:r>
            <a:r>
              <a:rPr lang="en-US" dirty="0"/>
              <a:t> a == 2:</a:t>
            </a:r>
          </a:p>
          <a:p>
            <a:pPr marL="914400" lvl="2" indent="0">
              <a:buNone/>
            </a:pPr>
            <a:r>
              <a:rPr lang="en-US" dirty="0"/>
              <a:t>        print('Two')</a:t>
            </a:r>
          </a:p>
          <a:p>
            <a:pPr marL="914400" lvl="2" indent="0">
              <a:buNone/>
            </a:pPr>
            <a:r>
              <a:rPr lang="en-US" dirty="0"/>
              <a:t>    else:</a:t>
            </a:r>
          </a:p>
          <a:p>
            <a:pPr marL="914400" lvl="2" indent="0">
              <a:buNone/>
            </a:pPr>
            <a:r>
              <a:rPr lang="en-US" dirty="0"/>
              <a:t>        print('Something else</a:t>
            </a:r>
            <a:r>
              <a:rPr lang="en-US" dirty="0" smtClean="0"/>
              <a:t>')</a:t>
            </a:r>
            <a:endParaRPr lang="en-US" dirty="0"/>
          </a:p>
        </p:txBody>
      </p:sp>
    </p:spTree>
    <p:extLst>
      <p:ext uri="{BB962C8B-B14F-4D97-AF65-F5344CB8AC3E}">
        <p14:creationId xmlns:p14="http://schemas.microsoft.com/office/powerpoint/2010/main" val="21106128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846161" y="805218"/>
            <a:ext cx="10508776" cy="5268035"/>
          </a:xfrm>
        </p:spPr>
        <p:txBody>
          <a:bodyPr>
            <a:normAutofit/>
          </a:bodyPr>
          <a:lstStyle/>
          <a:p>
            <a:pPr marL="0" indent="0">
              <a:buNone/>
            </a:pPr>
            <a:r>
              <a:rPr lang="en-US" dirty="0" err="1"/>
              <a:t>if_example</a:t>
            </a:r>
            <a:r>
              <a:rPr lang="en-US" dirty="0"/>
              <a:t>(2)</a:t>
            </a:r>
          </a:p>
          <a:p>
            <a:pPr marL="0" indent="0">
              <a:buNone/>
            </a:pPr>
            <a:r>
              <a:rPr lang="en-US" dirty="0" err="1"/>
              <a:t>if_example</a:t>
            </a:r>
            <a:r>
              <a:rPr lang="en-US" dirty="0"/>
              <a:t>(4)</a:t>
            </a:r>
          </a:p>
          <a:p>
            <a:pPr marL="0" indent="0">
              <a:buNone/>
            </a:pPr>
            <a:r>
              <a:rPr lang="en-US" dirty="0" err="1"/>
              <a:t>if_example</a:t>
            </a:r>
            <a:r>
              <a:rPr lang="en-US" dirty="0"/>
              <a:t>(1)</a:t>
            </a:r>
          </a:p>
          <a:p>
            <a:pPr marL="0" indent="0">
              <a:buNone/>
            </a:pPr>
            <a:r>
              <a:rPr lang="en-US" b="1" dirty="0"/>
              <a:t>Output</a:t>
            </a:r>
          </a:p>
          <a:p>
            <a:pPr marL="457200" lvl="1" indent="0">
              <a:buNone/>
            </a:pPr>
            <a:r>
              <a:rPr lang="en-US" dirty="0" smtClean="0"/>
              <a:t>Two</a:t>
            </a:r>
            <a:endParaRPr lang="en-US" dirty="0"/>
          </a:p>
          <a:p>
            <a:pPr marL="457200" lvl="1" indent="0">
              <a:buNone/>
            </a:pPr>
            <a:r>
              <a:rPr lang="en-US" dirty="0"/>
              <a:t>Something else</a:t>
            </a:r>
          </a:p>
          <a:p>
            <a:pPr marL="457200" lvl="1" indent="0">
              <a:buNone/>
            </a:pPr>
            <a:r>
              <a:rPr lang="en-US" dirty="0"/>
              <a:t>One</a:t>
            </a:r>
          </a:p>
          <a:p>
            <a:r>
              <a:rPr lang="en-US" dirty="0"/>
              <a:t>Here, the function checks the input number and prints the result if it is 1 or 2. </a:t>
            </a:r>
            <a:endParaRPr lang="en-US" dirty="0" smtClean="0"/>
          </a:p>
          <a:p>
            <a:r>
              <a:rPr lang="en-US" dirty="0" smtClean="0"/>
              <a:t>Any </a:t>
            </a:r>
            <a:r>
              <a:rPr lang="en-US" dirty="0"/>
              <a:t>input other than this will cause the else part of the code to execute.</a:t>
            </a:r>
          </a:p>
        </p:txBody>
      </p:sp>
    </p:spTree>
    <p:extLst>
      <p:ext uri="{BB962C8B-B14F-4D97-AF65-F5344CB8AC3E}">
        <p14:creationId xmlns:p14="http://schemas.microsoft.com/office/powerpoint/2010/main" val="22877104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except, raise, try</a:t>
            </a:r>
          </a:p>
        </p:txBody>
      </p:sp>
      <p:sp>
        <p:nvSpPr>
          <p:cNvPr id="3" name="Content Placeholder 2"/>
          <p:cNvSpPr>
            <a:spLocks noGrp="1"/>
          </p:cNvSpPr>
          <p:nvPr>
            <p:ph idx="1"/>
          </p:nvPr>
        </p:nvSpPr>
        <p:spPr>
          <a:xfrm>
            <a:off x="1295401" y="1365086"/>
            <a:ext cx="10059536" cy="4790053"/>
          </a:xfrm>
        </p:spPr>
        <p:txBody>
          <a:bodyPr>
            <a:normAutofit fontScale="92500" lnSpcReduction="20000"/>
          </a:bodyPr>
          <a:lstStyle/>
          <a:p>
            <a:r>
              <a:rPr lang="en-US" b="1" dirty="0"/>
              <a:t>except, raise, try</a:t>
            </a:r>
            <a:r>
              <a:rPr lang="en-US" dirty="0"/>
              <a:t> are used with exceptions in Python. Exceptions are basically errors that suggests something went wrong while executing our program</a:t>
            </a:r>
            <a:r>
              <a:rPr lang="en-US" dirty="0" smtClean="0"/>
              <a:t>.</a:t>
            </a:r>
          </a:p>
          <a:p>
            <a:r>
              <a:rPr lang="en-US" dirty="0" err="1" smtClean="0"/>
              <a:t>IOError</a:t>
            </a:r>
            <a:r>
              <a:rPr lang="en-US" dirty="0"/>
              <a:t>, </a:t>
            </a:r>
            <a:r>
              <a:rPr lang="en-US" dirty="0" err="1"/>
              <a:t>ValueError</a:t>
            </a:r>
            <a:r>
              <a:rPr lang="en-US" dirty="0"/>
              <a:t>, </a:t>
            </a:r>
            <a:r>
              <a:rPr lang="en-US" dirty="0" err="1"/>
              <a:t>ZeroDivisionError</a:t>
            </a:r>
            <a:r>
              <a:rPr lang="en-US" dirty="0"/>
              <a:t>, </a:t>
            </a:r>
            <a:r>
              <a:rPr lang="en-US" dirty="0" err="1"/>
              <a:t>ImportError</a:t>
            </a:r>
            <a:r>
              <a:rPr lang="en-US" dirty="0"/>
              <a:t>, </a:t>
            </a:r>
            <a:r>
              <a:rPr lang="en-US" dirty="0" err="1"/>
              <a:t>NameError</a:t>
            </a:r>
            <a:r>
              <a:rPr lang="en-US" dirty="0"/>
              <a:t>, </a:t>
            </a:r>
            <a:r>
              <a:rPr lang="en-US" dirty="0" err="1"/>
              <a:t>TypeError</a:t>
            </a:r>
            <a:r>
              <a:rPr lang="en-US" dirty="0"/>
              <a:t> etc. are few examples of exception in Python</a:t>
            </a:r>
            <a:r>
              <a:rPr lang="en-US" dirty="0" smtClean="0"/>
              <a:t>.</a:t>
            </a:r>
          </a:p>
          <a:p>
            <a:r>
              <a:rPr lang="en-US" dirty="0" smtClean="0"/>
              <a:t>try</a:t>
            </a:r>
            <a:r>
              <a:rPr lang="en-US" dirty="0"/>
              <a:t>...except blocks are used to catch exceptions in Python. We can raise an exception explicitly with the raise keyword. Following is an example</a:t>
            </a:r>
            <a:r>
              <a:rPr lang="en-US" dirty="0" smtClean="0"/>
              <a:t>:</a:t>
            </a:r>
          </a:p>
          <a:p>
            <a:pPr marL="457200" lvl="1" indent="0">
              <a:buNone/>
            </a:pPr>
            <a:r>
              <a:rPr lang="en-US" dirty="0"/>
              <a:t>def reciprocal(</a:t>
            </a:r>
            <a:r>
              <a:rPr lang="en-US" dirty="0" err="1"/>
              <a:t>num</a:t>
            </a:r>
            <a:r>
              <a:rPr lang="en-US" dirty="0"/>
              <a:t>):</a:t>
            </a:r>
          </a:p>
          <a:p>
            <a:pPr marL="457200" lvl="1" indent="0">
              <a:buNone/>
            </a:pPr>
            <a:r>
              <a:rPr lang="en-US" dirty="0"/>
              <a:t>    	try:</a:t>
            </a:r>
          </a:p>
          <a:p>
            <a:pPr marL="457200" lvl="1" indent="0">
              <a:buNone/>
            </a:pPr>
            <a:r>
              <a:rPr lang="en-US" dirty="0"/>
              <a:t>       	 r = 1/</a:t>
            </a:r>
            <a:r>
              <a:rPr lang="en-US" dirty="0" err="1"/>
              <a:t>num</a:t>
            </a:r>
            <a:endParaRPr lang="en-US" dirty="0"/>
          </a:p>
          <a:p>
            <a:pPr marL="457200" lvl="1" indent="0">
              <a:buNone/>
            </a:pPr>
            <a:r>
              <a:rPr lang="en-US" dirty="0"/>
              <a:t>    	except:</a:t>
            </a:r>
          </a:p>
          <a:p>
            <a:pPr marL="457200" lvl="1" indent="0">
              <a:buNone/>
            </a:pPr>
            <a:r>
              <a:rPr lang="en-US" dirty="0"/>
              <a:t>       	 print('Exception caught')</a:t>
            </a:r>
          </a:p>
          <a:p>
            <a:pPr marL="457200" lvl="1" indent="0">
              <a:buNone/>
            </a:pPr>
            <a:r>
              <a:rPr lang="en-US" dirty="0"/>
              <a:t>       	 return</a:t>
            </a:r>
          </a:p>
          <a:p>
            <a:pPr marL="457200" lvl="1" indent="0">
              <a:buNone/>
            </a:pPr>
            <a:r>
              <a:rPr lang="en-US" dirty="0"/>
              <a:t>    	return r</a:t>
            </a:r>
          </a:p>
        </p:txBody>
      </p:sp>
    </p:spTree>
    <p:extLst>
      <p:ext uri="{BB962C8B-B14F-4D97-AF65-F5344CB8AC3E}">
        <p14:creationId xmlns:p14="http://schemas.microsoft.com/office/powerpoint/2010/main" val="2174604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Started With Python</a:t>
            </a:r>
            <a:endParaRPr lang="en-US" dirty="0"/>
          </a:p>
        </p:txBody>
      </p:sp>
      <p:sp>
        <p:nvSpPr>
          <p:cNvPr id="3" name="Content Placeholder 2"/>
          <p:cNvSpPr>
            <a:spLocks noGrp="1"/>
          </p:cNvSpPr>
          <p:nvPr>
            <p:ph idx="1"/>
          </p:nvPr>
        </p:nvSpPr>
        <p:spPr>
          <a:xfrm>
            <a:off x="1463443" y="1542508"/>
            <a:ext cx="9336205" cy="4517098"/>
          </a:xfrm>
        </p:spPr>
        <p:txBody>
          <a:bodyPr>
            <a:normAutofit fontScale="92500" lnSpcReduction="10000"/>
          </a:bodyPr>
          <a:lstStyle/>
          <a:p>
            <a:pPr>
              <a:buSzPct val="100000"/>
              <a:buFont typeface="Wingdings" panose="05000000000000000000" pitchFamily="2" charset="2"/>
              <a:buChar char="Ø"/>
            </a:pPr>
            <a:r>
              <a:rPr lang="en-US" sz="3600" dirty="0" smtClean="0"/>
              <a:t> Sample Program</a:t>
            </a:r>
          </a:p>
          <a:p>
            <a:pPr>
              <a:buSzPct val="100000"/>
              <a:buFont typeface="Wingdings" panose="05000000000000000000" pitchFamily="2" charset="2"/>
              <a:buChar char="Ø"/>
            </a:pPr>
            <a:r>
              <a:rPr lang="en-US" sz="3600" dirty="0" smtClean="0"/>
              <a:t> Keywords </a:t>
            </a:r>
          </a:p>
          <a:p>
            <a:pPr>
              <a:buSzPct val="100000"/>
              <a:buFont typeface="Wingdings" panose="05000000000000000000" pitchFamily="2" charset="2"/>
              <a:buChar char="Ø"/>
            </a:pPr>
            <a:r>
              <a:rPr lang="en-US" sz="3600" dirty="0" smtClean="0"/>
              <a:t> Identifier</a:t>
            </a:r>
          </a:p>
          <a:p>
            <a:pPr>
              <a:buSzPct val="100000"/>
              <a:buFont typeface="Wingdings" panose="05000000000000000000" pitchFamily="2" charset="2"/>
              <a:buChar char="Ø"/>
            </a:pPr>
            <a:r>
              <a:rPr lang="en-US" sz="3600" dirty="0" smtClean="0"/>
              <a:t> Statements &amp; Comments</a:t>
            </a:r>
          </a:p>
          <a:p>
            <a:pPr>
              <a:buSzPct val="100000"/>
              <a:buFont typeface="Wingdings" panose="05000000000000000000" pitchFamily="2" charset="2"/>
              <a:buChar char="Ø"/>
            </a:pPr>
            <a:r>
              <a:rPr lang="en-US" sz="3600" dirty="0" smtClean="0"/>
              <a:t> Datatypes</a:t>
            </a:r>
          </a:p>
          <a:p>
            <a:pPr>
              <a:buSzPct val="100000"/>
              <a:buFont typeface="Wingdings" panose="05000000000000000000" pitchFamily="2" charset="2"/>
              <a:buChar char="Ø"/>
            </a:pPr>
            <a:r>
              <a:rPr lang="en-US" sz="3600" dirty="0" smtClean="0"/>
              <a:t> I/O and Import</a:t>
            </a:r>
          </a:p>
          <a:p>
            <a:pPr>
              <a:buSzPct val="100000"/>
              <a:buFont typeface="Wingdings" panose="05000000000000000000" pitchFamily="2" charset="2"/>
              <a:buChar char="Ø"/>
            </a:pPr>
            <a:r>
              <a:rPr lang="en-US" sz="3600" dirty="0" smtClean="0"/>
              <a:t> Operators</a:t>
            </a:r>
            <a:endParaRPr lang="en-US" sz="3600" dirty="0"/>
          </a:p>
        </p:txBody>
      </p:sp>
    </p:spTree>
    <p:extLst>
      <p:ext uri="{BB962C8B-B14F-4D97-AF65-F5344CB8AC3E}">
        <p14:creationId xmlns:p14="http://schemas.microsoft.com/office/powerpoint/2010/main" val="22235070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846161" y="805218"/>
            <a:ext cx="10508776" cy="5268035"/>
          </a:xfrm>
        </p:spPr>
        <p:txBody>
          <a:bodyPr>
            <a:normAutofit/>
          </a:bodyPr>
          <a:lstStyle/>
          <a:p>
            <a:pPr marL="0" indent="0">
              <a:buNone/>
            </a:pPr>
            <a:r>
              <a:rPr lang="en-US" dirty="0"/>
              <a:t>print(reciprocal(10))</a:t>
            </a:r>
          </a:p>
          <a:p>
            <a:pPr marL="0" indent="0">
              <a:buNone/>
            </a:pPr>
            <a:r>
              <a:rPr lang="en-US" dirty="0"/>
              <a:t>print(reciprocal(0))</a:t>
            </a:r>
          </a:p>
          <a:p>
            <a:pPr marL="0" indent="0">
              <a:buNone/>
            </a:pPr>
            <a:r>
              <a:rPr lang="en-US" dirty="0"/>
              <a:t>Output	</a:t>
            </a:r>
            <a:r>
              <a:rPr lang="en-US" dirty="0" smtClean="0"/>
              <a:t>: - 	0.1 		 </a:t>
            </a:r>
            <a:r>
              <a:rPr lang="en-US" dirty="0"/>
              <a:t>Exception caught 	</a:t>
            </a:r>
            <a:r>
              <a:rPr lang="en-US" dirty="0" smtClean="0"/>
              <a:t>	</a:t>
            </a:r>
            <a:r>
              <a:rPr lang="en-US" dirty="0"/>
              <a:t>	None</a:t>
            </a:r>
          </a:p>
          <a:p>
            <a:pPr>
              <a:buFont typeface="Arial" panose="020B0604020202020204" pitchFamily="34" charset="0"/>
              <a:buChar char="•"/>
            </a:pPr>
            <a:r>
              <a:rPr lang="en-US" dirty="0"/>
              <a:t>Here, the function reciprocal() returns the reciprocal of the input number. When we enter 10, we get the normal output of 0.1. </a:t>
            </a:r>
            <a:endParaRPr lang="en-US" dirty="0" smtClean="0"/>
          </a:p>
          <a:p>
            <a:pPr>
              <a:buFont typeface="Arial" panose="020B0604020202020204" pitchFamily="34" charset="0"/>
              <a:buChar char="•"/>
            </a:pPr>
            <a:r>
              <a:rPr lang="en-US" dirty="0" smtClean="0"/>
              <a:t>But </a:t>
            </a:r>
            <a:r>
              <a:rPr lang="en-US" dirty="0"/>
              <a:t>when we input 0, a </a:t>
            </a:r>
            <a:r>
              <a:rPr lang="en-US" dirty="0" err="1"/>
              <a:t>ZeroDivisionError</a:t>
            </a:r>
            <a:r>
              <a:rPr lang="en-US" dirty="0"/>
              <a:t> is raised automatically. This is caught by our try…except block and we return None. </a:t>
            </a:r>
            <a:endParaRPr lang="en-US" dirty="0" smtClean="0"/>
          </a:p>
          <a:p>
            <a:pPr>
              <a:buFont typeface="Arial" panose="020B0604020202020204" pitchFamily="34" charset="0"/>
              <a:buChar char="•"/>
            </a:pPr>
            <a:r>
              <a:rPr lang="en-US" dirty="0" smtClean="0"/>
              <a:t>We </a:t>
            </a:r>
            <a:r>
              <a:rPr lang="en-US" dirty="0"/>
              <a:t>could have also raised the </a:t>
            </a:r>
            <a:r>
              <a:rPr lang="en-US" dirty="0" err="1"/>
              <a:t>ZeroDivisionError</a:t>
            </a:r>
            <a:r>
              <a:rPr lang="en-US" dirty="0"/>
              <a:t> explicitly by checking the input and handled it elsewhere as follows:</a:t>
            </a:r>
          </a:p>
          <a:p>
            <a:pPr marL="0" indent="0">
              <a:buNone/>
            </a:pPr>
            <a:r>
              <a:rPr lang="en-US" dirty="0" smtClean="0"/>
              <a:t>if </a:t>
            </a:r>
            <a:r>
              <a:rPr lang="en-US" dirty="0" err="1"/>
              <a:t>num</a:t>
            </a:r>
            <a:r>
              <a:rPr lang="en-US" dirty="0"/>
              <a:t> == 0:</a:t>
            </a:r>
          </a:p>
          <a:p>
            <a:pPr marL="0" indent="0">
              <a:buNone/>
            </a:pPr>
            <a:r>
              <a:rPr lang="en-US" dirty="0"/>
              <a:t>    raise </a:t>
            </a:r>
            <a:r>
              <a:rPr lang="en-US" dirty="0" err="1"/>
              <a:t>ZeroDivisionError</a:t>
            </a:r>
            <a:r>
              <a:rPr lang="en-US" dirty="0"/>
              <a:t>('cannot divide')</a:t>
            </a:r>
          </a:p>
        </p:txBody>
      </p:sp>
    </p:spTree>
    <p:extLst>
      <p:ext uri="{BB962C8B-B14F-4D97-AF65-F5344CB8AC3E}">
        <p14:creationId xmlns:p14="http://schemas.microsoft.com/office/powerpoint/2010/main" val="19957786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finally</a:t>
            </a:r>
          </a:p>
        </p:txBody>
      </p:sp>
      <p:sp>
        <p:nvSpPr>
          <p:cNvPr id="3" name="Content Placeholder 2"/>
          <p:cNvSpPr>
            <a:spLocks noGrp="1"/>
          </p:cNvSpPr>
          <p:nvPr>
            <p:ph idx="1"/>
          </p:nvPr>
        </p:nvSpPr>
        <p:spPr>
          <a:xfrm>
            <a:off x="723331" y="1365086"/>
            <a:ext cx="10849969" cy="4899235"/>
          </a:xfrm>
        </p:spPr>
        <p:txBody>
          <a:bodyPr>
            <a:normAutofit fontScale="85000" lnSpcReduction="20000"/>
          </a:bodyPr>
          <a:lstStyle/>
          <a:p>
            <a:r>
              <a:rPr lang="en-US" b="1" dirty="0"/>
              <a:t>finally</a:t>
            </a:r>
            <a:r>
              <a:rPr lang="en-US" dirty="0"/>
              <a:t> is used with try…except block to close up resources or file streams. Using finally ensures that the block of code inside it gets executed even if there is an unhandled exception. For example:</a:t>
            </a:r>
          </a:p>
          <a:p>
            <a:pPr marL="914400" lvl="2" indent="0">
              <a:buNone/>
            </a:pPr>
            <a:r>
              <a:rPr lang="en-US" dirty="0" smtClean="0"/>
              <a:t>try</a:t>
            </a:r>
            <a:r>
              <a:rPr lang="en-US" dirty="0"/>
              <a:t>:</a:t>
            </a:r>
          </a:p>
          <a:p>
            <a:pPr marL="914400" lvl="2" indent="0">
              <a:buNone/>
            </a:pPr>
            <a:r>
              <a:rPr lang="en-US" dirty="0"/>
              <a:t>    Try-block</a:t>
            </a:r>
          </a:p>
          <a:p>
            <a:pPr marL="914400" lvl="2" indent="0">
              <a:buNone/>
            </a:pPr>
            <a:r>
              <a:rPr lang="en-US" dirty="0"/>
              <a:t>except exception1:</a:t>
            </a:r>
          </a:p>
          <a:p>
            <a:pPr marL="914400" lvl="2" indent="0">
              <a:buNone/>
            </a:pPr>
            <a:r>
              <a:rPr lang="en-US" dirty="0"/>
              <a:t>    Exception1-block</a:t>
            </a:r>
          </a:p>
          <a:p>
            <a:pPr marL="914400" lvl="2" indent="0">
              <a:buNone/>
            </a:pPr>
            <a:r>
              <a:rPr lang="en-US" dirty="0"/>
              <a:t>except exception2:</a:t>
            </a:r>
          </a:p>
          <a:p>
            <a:pPr marL="914400" lvl="2" indent="0">
              <a:buNone/>
            </a:pPr>
            <a:r>
              <a:rPr lang="en-US" dirty="0"/>
              <a:t>    Exception2-block</a:t>
            </a:r>
          </a:p>
          <a:p>
            <a:pPr marL="914400" lvl="2" indent="0">
              <a:buNone/>
            </a:pPr>
            <a:r>
              <a:rPr lang="en-US" dirty="0"/>
              <a:t>else:</a:t>
            </a:r>
          </a:p>
          <a:p>
            <a:pPr marL="914400" lvl="2" indent="0">
              <a:buNone/>
            </a:pPr>
            <a:r>
              <a:rPr lang="en-US" dirty="0"/>
              <a:t>    Else-block</a:t>
            </a:r>
          </a:p>
          <a:p>
            <a:pPr marL="914400" lvl="2" indent="0">
              <a:buNone/>
            </a:pPr>
            <a:r>
              <a:rPr lang="en-US" dirty="0"/>
              <a:t>finally:</a:t>
            </a:r>
          </a:p>
          <a:p>
            <a:pPr marL="914400" lvl="2" indent="0">
              <a:buNone/>
            </a:pPr>
            <a:r>
              <a:rPr lang="en-US" dirty="0"/>
              <a:t>    Finally-block</a:t>
            </a:r>
          </a:p>
          <a:p>
            <a:r>
              <a:rPr lang="en-US" dirty="0"/>
              <a:t>Here if there is an exception in the Try-block, it is handled in the except or else block</a:t>
            </a:r>
            <a:r>
              <a:rPr lang="en-US" dirty="0" smtClean="0"/>
              <a:t>.</a:t>
            </a:r>
          </a:p>
          <a:p>
            <a:r>
              <a:rPr lang="en-US" dirty="0" smtClean="0"/>
              <a:t> </a:t>
            </a:r>
            <a:r>
              <a:rPr lang="en-US" dirty="0"/>
              <a:t>But no matter in what order the execution flows, we can rest assured that the Finally-block is executed even if there is an error. This is useful in cleaning up the resources.</a:t>
            </a:r>
          </a:p>
        </p:txBody>
      </p:sp>
    </p:spTree>
    <p:extLst>
      <p:ext uri="{BB962C8B-B14F-4D97-AF65-F5344CB8AC3E}">
        <p14:creationId xmlns:p14="http://schemas.microsoft.com/office/powerpoint/2010/main" val="40298041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a:t>
            </a:r>
            <a:endParaRPr lang="en-US" b="1" dirty="0"/>
          </a:p>
        </p:txBody>
      </p:sp>
      <p:sp>
        <p:nvSpPr>
          <p:cNvPr id="3" name="Content Placeholder 2"/>
          <p:cNvSpPr>
            <a:spLocks noGrp="1"/>
          </p:cNvSpPr>
          <p:nvPr>
            <p:ph idx="1"/>
          </p:nvPr>
        </p:nvSpPr>
        <p:spPr>
          <a:xfrm>
            <a:off x="1295401" y="1365087"/>
            <a:ext cx="9601196" cy="4762758"/>
          </a:xfrm>
        </p:spPr>
        <p:txBody>
          <a:bodyPr>
            <a:normAutofit lnSpcReduction="10000"/>
          </a:bodyPr>
          <a:lstStyle/>
          <a:p>
            <a:r>
              <a:rPr lang="en-US" b="1" dirty="0"/>
              <a:t>for</a:t>
            </a:r>
            <a:r>
              <a:rPr lang="en-US" dirty="0"/>
              <a:t> is used for looping. Generally we use for when we know the number of times we want to loop. </a:t>
            </a:r>
            <a:endParaRPr lang="en-US" dirty="0" smtClean="0"/>
          </a:p>
          <a:p>
            <a:r>
              <a:rPr lang="en-US" dirty="0" smtClean="0"/>
              <a:t>In </a:t>
            </a:r>
            <a:r>
              <a:rPr lang="en-US" dirty="0"/>
              <a:t>Python we can use it with any type of sequence like a list or a string</a:t>
            </a:r>
            <a:r>
              <a:rPr lang="en-US" dirty="0" smtClean="0"/>
              <a:t>.</a:t>
            </a:r>
          </a:p>
          <a:p>
            <a:r>
              <a:rPr lang="en-US" dirty="0" smtClean="0"/>
              <a:t> </a:t>
            </a:r>
            <a:r>
              <a:rPr lang="en-US" dirty="0"/>
              <a:t>Here is an example in which for is used to traverse through a list of names:</a:t>
            </a:r>
          </a:p>
          <a:p>
            <a:pPr marL="457200" lvl="1" indent="0">
              <a:buNone/>
            </a:pPr>
            <a:r>
              <a:rPr lang="en-US" dirty="0"/>
              <a:t>	names = ['</a:t>
            </a:r>
            <a:r>
              <a:rPr lang="en-US" dirty="0" err="1"/>
              <a:t>Apple','Mango','Banana</a:t>
            </a:r>
            <a:r>
              <a:rPr lang="en-US" dirty="0"/>
              <a:t>']</a:t>
            </a:r>
          </a:p>
          <a:p>
            <a:pPr marL="457200" lvl="1" indent="0">
              <a:buNone/>
            </a:pPr>
            <a:r>
              <a:rPr lang="en-US" dirty="0"/>
              <a:t>	for </a:t>
            </a:r>
            <a:r>
              <a:rPr lang="en-US" dirty="0" err="1"/>
              <a:t>i</a:t>
            </a:r>
            <a:r>
              <a:rPr lang="en-US" dirty="0"/>
              <a:t> in names:</a:t>
            </a:r>
          </a:p>
          <a:p>
            <a:pPr marL="457200" lvl="1" indent="0">
              <a:buNone/>
            </a:pPr>
            <a:r>
              <a:rPr lang="en-US" dirty="0"/>
              <a:t>	    print('Hello '+</a:t>
            </a:r>
            <a:r>
              <a:rPr lang="en-US" dirty="0" err="1"/>
              <a:t>i</a:t>
            </a:r>
            <a:r>
              <a:rPr lang="en-US" dirty="0"/>
              <a:t>)</a:t>
            </a:r>
          </a:p>
          <a:p>
            <a:pPr marL="457200" lvl="1" indent="0">
              <a:buNone/>
            </a:pPr>
            <a:r>
              <a:rPr lang="en-US" dirty="0"/>
              <a:t>	Output</a:t>
            </a:r>
          </a:p>
          <a:p>
            <a:pPr marL="457200" lvl="1" indent="0">
              <a:buNone/>
            </a:pPr>
            <a:r>
              <a:rPr lang="en-US" dirty="0"/>
              <a:t>	Hello </a:t>
            </a:r>
            <a:r>
              <a:rPr lang="en-US" dirty="0" smtClean="0"/>
              <a:t>Apple</a:t>
            </a:r>
            <a:endParaRPr lang="en-US" dirty="0"/>
          </a:p>
          <a:p>
            <a:pPr marL="457200" lvl="1" indent="0">
              <a:buNone/>
            </a:pPr>
            <a:r>
              <a:rPr lang="en-US" dirty="0"/>
              <a:t>	Hello Mango</a:t>
            </a:r>
          </a:p>
          <a:p>
            <a:pPr marL="457200" lvl="1" indent="0">
              <a:buNone/>
            </a:pPr>
            <a:r>
              <a:rPr lang="en-US" dirty="0"/>
              <a:t>	Hello Banana</a:t>
            </a:r>
          </a:p>
          <a:p>
            <a:endParaRPr lang="en-US" dirty="0"/>
          </a:p>
          <a:p>
            <a:endParaRPr lang="en-US" dirty="0"/>
          </a:p>
          <a:p>
            <a:endParaRPr lang="en-US" dirty="0"/>
          </a:p>
        </p:txBody>
      </p:sp>
    </p:spTree>
    <p:extLst>
      <p:ext uri="{BB962C8B-B14F-4D97-AF65-F5344CB8AC3E}">
        <p14:creationId xmlns:p14="http://schemas.microsoft.com/office/powerpoint/2010/main" val="39919614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How to use python modules (import)</a:t>
            </a:r>
            <a:endParaRPr lang="en-US" dirty="0"/>
          </a:p>
        </p:txBody>
      </p:sp>
      <p:sp>
        <p:nvSpPr>
          <p:cNvPr id="3" name="Content Placeholder 2"/>
          <p:cNvSpPr>
            <a:spLocks noGrp="1"/>
          </p:cNvSpPr>
          <p:nvPr>
            <p:ph idx="1"/>
          </p:nvPr>
        </p:nvSpPr>
        <p:spPr>
          <a:xfrm>
            <a:off x="800100" y="1365086"/>
            <a:ext cx="10604500" cy="4803701"/>
          </a:xfrm>
        </p:spPr>
        <p:txBody>
          <a:bodyPr>
            <a:normAutofit fontScale="85000" lnSpcReduction="20000"/>
          </a:bodyPr>
          <a:lstStyle/>
          <a:p>
            <a:r>
              <a:rPr lang="en-US" dirty="0"/>
              <a:t>When our program grows bigger, it is a good idea to break it into different modules.</a:t>
            </a:r>
          </a:p>
          <a:p>
            <a:r>
              <a:rPr lang="en-US" dirty="0"/>
              <a:t>A module is a file containing Python definitions and statements. Python </a:t>
            </a:r>
            <a:r>
              <a:rPr lang="en-US" dirty="0" smtClean="0"/>
              <a:t>modules</a:t>
            </a:r>
            <a:r>
              <a:rPr lang="en-US" dirty="0"/>
              <a:t> </a:t>
            </a:r>
            <a:r>
              <a:rPr lang="en-US" dirty="0" smtClean="0"/>
              <a:t>have </a:t>
            </a:r>
            <a:r>
              <a:rPr lang="en-US" dirty="0"/>
              <a:t>a filename and end with the extension .</a:t>
            </a:r>
            <a:r>
              <a:rPr lang="en-US" dirty="0" smtClean="0"/>
              <a:t>py</a:t>
            </a:r>
            <a:endParaRPr lang="en-US" dirty="0"/>
          </a:p>
          <a:p>
            <a:r>
              <a:rPr lang="en-US" dirty="0"/>
              <a:t>Definitions inside a module can be imported to another module or the interactive interpreter in Python. We use the </a:t>
            </a:r>
            <a:r>
              <a:rPr lang="en-US" b="1" dirty="0"/>
              <a:t>import</a:t>
            </a:r>
            <a:r>
              <a:rPr lang="en-US" dirty="0"/>
              <a:t> keyword to do this.</a:t>
            </a:r>
          </a:p>
          <a:p>
            <a:r>
              <a:rPr lang="en-US" dirty="0"/>
              <a:t>For example, we can import the math module by typing in </a:t>
            </a:r>
            <a:r>
              <a:rPr lang="en-US" b="1" dirty="0"/>
              <a:t>import </a:t>
            </a:r>
            <a:r>
              <a:rPr lang="en-US" b="1" dirty="0" smtClean="0"/>
              <a:t>math</a:t>
            </a:r>
          </a:p>
          <a:p>
            <a:pPr marL="457200" lvl="1" indent="0">
              <a:buNone/>
            </a:pPr>
            <a:r>
              <a:rPr lang="en-US" dirty="0" smtClean="0"/>
              <a:t>&gt;&gt; import </a:t>
            </a:r>
            <a:r>
              <a:rPr lang="en-US" dirty="0"/>
              <a:t>math</a:t>
            </a:r>
          </a:p>
          <a:p>
            <a:pPr marL="457200" lvl="1" indent="0">
              <a:buNone/>
            </a:pPr>
            <a:r>
              <a:rPr lang="en-US" dirty="0" smtClean="0"/>
              <a:t>&gt;&gt; print(</a:t>
            </a:r>
            <a:r>
              <a:rPr lang="en-US" dirty="0" err="1" smtClean="0"/>
              <a:t>math.pi</a:t>
            </a:r>
            <a:r>
              <a:rPr lang="en-US" dirty="0"/>
              <a:t>)</a:t>
            </a:r>
          </a:p>
          <a:p>
            <a:r>
              <a:rPr lang="en-US" dirty="0" smtClean="0"/>
              <a:t>Now </a:t>
            </a:r>
            <a:r>
              <a:rPr lang="en-US" dirty="0"/>
              <a:t>all the definitions inside math module are available in our scope. We can also import some specific attributes and functions only, using the </a:t>
            </a:r>
            <a:r>
              <a:rPr lang="en-US" b="1" dirty="0"/>
              <a:t>from</a:t>
            </a:r>
            <a:r>
              <a:rPr lang="en-US" dirty="0"/>
              <a:t> keyword</a:t>
            </a:r>
            <a:r>
              <a:rPr lang="en-US" dirty="0" smtClean="0"/>
              <a:t>.</a:t>
            </a:r>
          </a:p>
          <a:p>
            <a:r>
              <a:rPr lang="en-US" dirty="0" smtClean="0"/>
              <a:t> </a:t>
            </a:r>
            <a:r>
              <a:rPr lang="en-US" dirty="0"/>
              <a:t>For example:</a:t>
            </a:r>
          </a:p>
          <a:p>
            <a:pPr marL="457200" lvl="1" indent="0">
              <a:buNone/>
            </a:pPr>
            <a:r>
              <a:rPr lang="en-US" dirty="0"/>
              <a:t>&gt;&gt;&gt; from math import pi</a:t>
            </a:r>
          </a:p>
          <a:p>
            <a:pPr marL="457200" lvl="1" indent="0">
              <a:buNone/>
            </a:pPr>
            <a:r>
              <a:rPr lang="en-US" dirty="0"/>
              <a:t>&gt;&gt;&gt; </a:t>
            </a:r>
            <a:r>
              <a:rPr lang="en-US" dirty="0" smtClean="0"/>
              <a:t>pi 			</a:t>
            </a:r>
            <a:endParaRPr lang="en-US" dirty="0"/>
          </a:p>
          <a:p>
            <a:pPr marL="457200" lvl="1" indent="0">
              <a:buNone/>
            </a:pPr>
            <a:r>
              <a:rPr lang="en-US" dirty="0" smtClean="0"/>
              <a:t>&gt;&gt;&gt;3.141592653589793</a:t>
            </a:r>
            <a:endParaRPr lang="en-US" dirty="0"/>
          </a:p>
        </p:txBody>
      </p:sp>
    </p:spTree>
    <p:extLst>
      <p:ext uri="{BB962C8B-B14F-4D97-AF65-F5344CB8AC3E}">
        <p14:creationId xmlns:p14="http://schemas.microsoft.com/office/powerpoint/2010/main" val="1150707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9157" y="834978"/>
            <a:ext cx="10604500" cy="5270500"/>
          </a:xfrm>
        </p:spPr>
        <p:txBody>
          <a:bodyPr>
            <a:normAutofit/>
          </a:bodyPr>
          <a:lstStyle/>
          <a:p>
            <a:r>
              <a:rPr lang="en-US" dirty="0"/>
              <a:t>While importing a module, Python looks at several places defined in sys.path. It is a list of directory locations</a:t>
            </a:r>
            <a:r>
              <a:rPr lang="en-US" dirty="0" smtClean="0"/>
              <a:t>.</a:t>
            </a:r>
          </a:p>
          <a:p>
            <a:pPr marL="457200" lvl="1" indent="0">
              <a:buNone/>
            </a:pPr>
            <a:r>
              <a:rPr lang="en-US" b="1" dirty="0"/>
              <a:t>&gt;&gt;&gt; import sys</a:t>
            </a:r>
          </a:p>
          <a:p>
            <a:pPr marL="457200" lvl="1" indent="0">
              <a:buNone/>
            </a:pPr>
            <a:r>
              <a:rPr lang="en-US" b="1" dirty="0"/>
              <a:t>&gt;&gt;&gt; sys.path</a:t>
            </a:r>
          </a:p>
          <a:p>
            <a:pPr marL="457200" lvl="1" indent="0">
              <a:buNone/>
            </a:pPr>
            <a:r>
              <a:rPr lang="en-US" b="1" dirty="0"/>
              <a:t>['', </a:t>
            </a:r>
            <a:endParaRPr lang="en-US" b="1" dirty="0" smtClean="0"/>
          </a:p>
          <a:p>
            <a:pPr marL="457200" lvl="1" indent="0">
              <a:buNone/>
            </a:pPr>
            <a:r>
              <a:rPr lang="en-US" b="1" dirty="0" smtClean="0"/>
              <a:t> 'C:\\Python33\\Lib\\</a:t>
            </a:r>
            <a:r>
              <a:rPr lang="en-US" b="1" dirty="0" err="1" smtClean="0"/>
              <a:t>idlelib</a:t>
            </a:r>
            <a:r>
              <a:rPr lang="en-US" b="1" dirty="0" smtClean="0"/>
              <a:t>', </a:t>
            </a:r>
          </a:p>
          <a:p>
            <a:pPr marL="457200" lvl="1" indent="0">
              <a:buNone/>
            </a:pPr>
            <a:r>
              <a:rPr lang="en-US" b="1" dirty="0" smtClean="0"/>
              <a:t> 'C:\\Windows\\system32\\python33.zip', </a:t>
            </a:r>
          </a:p>
          <a:p>
            <a:pPr marL="457200" lvl="1" indent="0">
              <a:buNone/>
            </a:pPr>
            <a:r>
              <a:rPr lang="en-US" b="1" dirty="0" smtClean="0"/>
              <a:t> </a:t>
            </a:r>
            <a:r>
              <a:rPr lang="en-US" b="1" dirty="0"/>
              <a:t>'C:\\Python33\\DLLs', </a:t>
            </a:r>
          </a:p>
          <a:p>
            <a:pPr marL="457200" lvl="1" indent="0">
              <a:buNone/>
            </a:pPr>
            <a:r>
              <a:rPr lang="en-US" b="1" dirty="0"/>
              <a:t> 'C:\\Python33\\lib', </a:t>
            </a:r>
          </a:p>
          <a:p>
            <a:pPr marL="457200" lvl="1" indent="0">
              <a:buNone/>
            </a:pPr>
            <a:r>
              <a:rPr lang="en-US" b="1" dirty="0"/>
              <a:t> 'C:\\Python33', </a:t>
            </a:r>
          </a:p>
          <a:p>
            <a:pPr marL="457200" lvl="1" indent="0">
              <a:buNone/>
            </a:pPr>
            <a:r>
              <a:rPr lang="en-US" b="1" dirty="0"/>
              <a:t> 'C:\\Python33\\lib\\site-packages</a:t>
            </a:r>
            <a:r>
              <a:rPr lang="en-US" b="1" dirty="0" smtClean="0"/>
              <a:t>']</a:t>
            </a:r>
            <a:endParaRPr lang="en-US" b="1" dirty="0"/>
          </a:p>
        </p:txBody>
      </p:sp>
    </p:spTree>
    <p:extLst>
      <p:ext uri="{BB962C8B-B14F-4D97-AF65-F5344CB8AC3E}">
        <p14:creationId xmlns:p14="http://schemas.microsoft.com/office/powerpoint/2010/main" val="21487071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f</a:t>
            </a:r>
            <a:r>
              <a:rPr lang="en-US" b="1" dirty="0" smtClean="0"/>
              <a:t>rom…import</a:t>
            </a:r>
            <a:endParaRPr lang="en-US" b="1" dirty="0"/>
          </a:p>
        </p:txBody>
      </p:sp>
      <p:sp>
        <p:nvSpPr>
          <p:cNvPr id="5" name="Content Placeholder 4"/>
          <p:cNvSpPr>
            <a:spLocks noGrp="1"/>
          </p:cNvSpPr>
          <p:nvPr>
            <p:ph idx="1"/>
          </p:nvPr>
        </p:nvSpPr>
        <p:spPr>
          <a:xfrm>
            <a:off x="800100" y="1474268"/>
            <a:ext cx="10604500" cy="4708167"/>
          </a:xfrm>
        </p:spPr>
        <p:txBody>
          <a:bodyPr>
            <a:normAutofit/>
          </a:bodyPr>
          <a:lstStyle/>
          <a:p>
            <a:r>
              <a:rPr lang="en-US" b="1" dirty="0"/>
              <a:t>import</a:t>
            </a:r>
            <a:r>
              <a:rPr lang="en-US" dirty="0"/>
              <a:t> keyword is used to import modules into the current namespace. </a:t>
            </a:r>
            <a:r>
              <a:rPr lang="en-US" b="1" dirty="0"/>
              <a:t>from…import</a:t>
            </a:r>
            <a:r>
              <a:rPr lang="en-US" dirty="0"/>
              <a:t> is used to import specific attributes or functions into the current namespace</a:t>
            </a:r>
            <a:r>
              <a:rPr lang="en-US" dirty="0" smtClean="0"/>
              <a:t>.</a:t>
            </a:r>
          </a:p>
          <a:p>
            <a:r>
              <a:rPr lang="en-US" dirty="0" smtClean="0"/>
              <a:t> </a:t>
            </a:r>
            <a:r>
              <a:rPr lang="en-US" dirty="0"/>
              <a:t>For example:</a:t>
            </a:r>
          </a:p>
          <a:p>
            <a:pPr marL="0" indent="0">
              <a:buNone/>
            </a:pPr>
            <a:r>
              <a:rPr lang="en-US" dirty="0"/>
              <a:t>	</a:t>
            </a:r>
            <a:r>
              <a:rPr lang="en-US" dirty="0" smtClean="0"/>
              <a:t>&gt;&gt;&gt;</a:t>
            </a:r>
            <a:r>
              <a:rPr lang="en-US" dirty="0"/>
              <a:t>import math</a:t>
            </a:r>
          </a:p>
          <a:p>
            <a:r>
              <a:rPr lang="en-US" dirty="0"/>
              <a:t>will import the math module. Now we can use the cos() function inside it as 			&gt;&gt;&gt;</a:t>
            </a:r>
            <a:r>
              <a:rPr lang="en-US" dirty="0" err="1"/>
              <a:t>math.cos</a:t>
            </a:r>
            <a:r>
              <a:rPr lang="en-US" dirty="0"/>
              <a:t>(). </a:t>
            </a:r>
          </a:p>
          <a:p>
            <a:r>
              <a:rPr lang="en-US" dirty="0"/>
              <a:t>But if we wanted to import just the cos() function, this can done using from as</a:t>
            </a:r>
          </a:p>
          <a:p>
            <a:pPr marL="0" indent="0">
              <a:buNone/>
            </a:pPr>
            <a:r>
              <a:rPr lang="en-US" dirty="0"/>
              <a:t>		&gt;&gt;&gt;from math import cos</a:t>
            </a:r>
          </a:p>
          <a:p>
            <a:r>
              <a:rPr lang="en-US" dirty="0"/>
              <a:t>now we can use the function simply as cos(), no need to write </a:t>
            </a:r>
            <a:r>
              <a:rPr lang="en-US" dirty="0" err="1"/>
              <a:t>math.cos</a:t>
            </a:r>
            <a:r>
              <a:rPr lang="en-US" dirty="0" smtClean="0"/>
              <a:t>().</a:t>
            </a:r>
            <a:endParaRPr lang="en-US" dirty="0"/>
          </a:p>
        </p:txBody>
      </p:sp>
    </p:spTree>
    <p:extLst>
      <p:ext uri="{BB962C8B-B14F-4D97-AF65-F5344CB8AC3E}">
        <p14:creationId xmlns:p14="http://schemas.microsoft.com/office/powerpoint/2010/main" val="152957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global</a:t>
            </a:r>
            <a:endParaRPr lang="en-US" b="1" dirty="0"/>
          </a:p>
        </p:txBody>
      </p:sp>
      <p:sp>
        <p:nvSpPr>
          <p:cNvPr id="3" name="Content Placeholder 2"/>
          <p:cNvSpPr>
            <a:spLocks noGrp="1"/>
          </p:cNvSpPr>
          <p:nvPr>
            <p:ph idx="1"/>
          </p:nvPr>
        </p:nvSpPr>
        <p:spPr>
          <a:xfrm>
            <a:off x="914400" y="1365087"/>
            <a:ext cx="10385945" cy="4762758"/>
          </a:xfrm>
        </p:spPr>
        <p:txBody>
          <a:bodyPr>
            <a:normAutofit fontScale="85000" lnSpcReduction="10000"/>
          </a:bodyPr>
          <a:lstStyle/>
          <a:p>
            <a:r>
              <a:rPr lang="en-US" b="1" dirty="0"/>
              <a:t>global</a:t>
            </a:r>
            <a:r>
              <a:rPr lang="en-US" dirty="0"/>
              <a:t> is used to declare that a variable inside the function is </a:t>
            </a:r>
            <a:r>
              <a:rPr lang="en-US" dirty="0" smtClean="0"/>
              <a:t>global. </a:t>
            </a:r>
            <a:r>
              <a:rPr lang="en-US" dirty="0"/>
              <a:t>If we need to read the value of a global variable, it is not necessary to define it as </a:t>
            </a:r>
            <a:r>
              <a:rPr lang="en-US" dirty="0" smtClean="0"/>
              <a:t>global</a:t>
            </a:r>
            <a:r>
              <a:rPr lang="en-US" dirty="0" smtClean="0"/>
              <a:t> </a:t>
            </a:r>
            <a:r>
              <a:rPr lang="en-US" dirty="0" smtClean="0"/>
              <a:t>and this </a:t>
            </a:r>
            <a:r>
              <a:rPr lang="en-US" dirty="0"/>
              <a:t>is understood. </a:t>
            </a:r>
            <a:endParaRPr lang="en-US" dirty="0" smtClean="0"/>
          </a:p>
          <a:p>
            <a:r>
              <a:rPr lang="en-US" dirty="0" smtClean="0"/>
              <a:t>But </a:t>
            </a:r>
            <a:r>
              <a:rPr lang="en-US" dirty="0"/>
              <a:t>if we need to modify the value of a global variable inside a function, then we must declare it with global. </a:t>
            </a:r>
            <a:endParaRPr lang="en-US" dirty="0" smtClean="0"/>
          </a:p>
          <a:p>
            <a:r>
              <a:rPr lang="en-US" dirty="0" smtClean="0"/>
              <a:t>Otherwise </a:t>
            </a:r>
            <a:r>
              <a:rPr lang="en-US" dirty="0"/>
              <a:t>a local variable with that name is created. Following example will help us clarify this.</a:t>
            </a:r>
          </a:p>
          <a:p>
            <a:pPr marL="457200" lvl="1" indent="0">
              <a:buNone/>
            </a:pPr>
            <a:r>
              <a:rPr lang="en-US" dirty="0" err="1" smtClean="0"/>
              <a:t>globvar</a:t>
            </a:r>
            <a:r>
              <a:rPr lang="en-US" dirty="0" smtClean="0"/>
              <a:t> </a:t>
            </a:r>
            <a:r>
              <a:rPr lang="en-US" dirty="0"/>
              <a:t>= 10</a:t>
            </a:r>
          </a:p>
          <a:p>
            <a:pPr marL="457200" lvl="1" indent="0">
              <a:buNone/>
            </a:pPr>
            <a:r>
              <a:rPr lang="en-US" dirty="0"/>
              <a:t>def read1():</a:t>
            </a:r>
          </a:p>
          <a:p>
            <a:pPr marL="457200" lvl="1" indent="0">
              <a:buNone/>
            </a:pPr>
            <a:r>
              <a:rPr lang="en-US" dirty="0"/>
              <a:t>    print(</a:t>
            </a:r>
            <a:r>
              <a:rPr lang="en-US" dirty="0" err="1"/>
              <a:t>globvar</a:t>
            </a:r>
            <a:r>
              <a:rPr lang="en-US" dirty="0"/>
              <a:t>)</a:t>
            </a:r>
          </a:p>
          <a:p>
            <a:pPr marL="457200" lvl="1" indent="0">
              <a:buNone/>
            </a:pPr>
            <a:r>
              <a:rPr lang="en-US" dirty="0"/>
              <a:t>def write1():</a:t>
            </a:r>
          </a:p>
          <a:p>
            <a:pPr marL="457200" lvl="1" indent="0">
              <a:buNone/>
            </a:pPr>
            <a:r>
              <a:rPr lang="en-US" dirty="0"/>
              <a:t>    global </a:t>
            </a:r>
            <a:r>
              <a:rPr lang="en-US" dirty="0" err="1"/>
              <a:t>globvar</a:t>
            </a:r>
            <a:endParaRPr lang="en-US" dirty="0"/>
          </a:p>
          <a:p>
            <a:pPr marL="457200" lvl="1" indent="0">
              <a:buNone/>
            </a:pPr>
            <a:r>
              <a:rPr lang="en-US" dirty="0"/>
              <a:t>    </a:t>
            </a:r>
            <a:r>
              <a:rPr lang="en-US" dirty="0" err="1"/>
              <a:t>globvar</a:t>
            </a:r>
            <a:r>
              <a:rPr lang="en-US" dirty="0"/>
              <a:t> = 5</a:t>
            </a:r>
          </a:p>
          <a:p>
            <a:pPr marL="457200" lvl="1" indent="0">
              <a:buNone/>
            </a:pPr>
            <a:r>
              <a:rPr lang="en-US" dirty="0"/>
              <a:t>def write2():</a:t>
            </a:r>
          </a:p>
          <a:p>
            <a:pPr marL="457200" lvl="1" indent="0">
              <a:buNone/>
            </a:pPr>
            <a:r>
              <a:rPr lang="en-US" dirty="0"/>
              <a:t>    </a:t>
            </a:r>
            <a:r>
              <a:rPr lang="en-US" dirty="0" err="1"/>
              <a:t>globvar</a:t>
            </a:r>
            <a:r>
              <a:rPr lang="en-US" dirty="0"/>
              <a:t> = </a:t>
            </a:r>
            <a:r>
              <a:rPr lang="en-US" dirty="0" smtClean="0"/>
              <a:t>15</a:t>
            </a:r>
            <a:endParaRPr lang="en-US" dirty="0"/>
          </a:p>
        </p:txBody>
      </p:sp>
      <p:sp>
        <p:nvSpPr>
          <p:cNvPr id="5" name="TextBox 4"/>
          <p:cNvSpPr txBox="1"/>
          <p:nvPr/>
        </p:nvSpPr>
        <p:spPr>
          <a:xfrm>
            <a:off x="4026089" y="3509667"/>
            <a:ext cx="3766782" cy="3139321"/>
          </a:xfrm>
          <a:prstGeom prst="rect">
            <a:avLst/>
          </a:prstGeom>
          <a:noFill/>
        </p:spPr>
        <p:txBody>
          <a:bodyPr wrap="square" rtlCol="0">
            <a:spAutoFit/>
          </a:bodyPr>
          <a:lstStyle/>
          <a:p>
            <a:pPr lvl="1"/>
            <a:r>
              <a:rPr lang="en-US" dirty="0" smtClean="0"/>
              <a:t>Run the Functions</a:t>
            </a:r>
          </a:p>
          <a:p>
            <a:pPr lvl="2"/>
            <a:r>
              <a:rPr lang="en-US" dirty="0" smtClean="0"/>
              <a:t>read1</a:t>
            </a:r>
            <a:r>
              <a:rPr lang="en-US" dirty="0"/>
              <a:t>()</a:t>
            </a:r>
          </a:p>
          <a:p>
            <a:pPr lvl="2"/>
            <a:r>
              <a:rPr lang="en-US" dirty="0"/>
              <a:t>write1()</a:t>
            </a:r>
          </a:p>
          <a:p>
            <a:pPr lvl="2"/>
            <a:r>
              <a:rPr lang="en-US" dirty="0"/>
              <a:t>read1()</a:t>
            </a:r>
          </a:p>
          <a:p>
            <a:pPr lvl="2"/>
            <a:r>
              <a:rPr lang="en-US" dirty="0"/>
              <a:t>write2()</a:t>
            </a:r>
          </a:p>
          <a:p>
            <a:pPr lvl="2"/>
            <a:r>
              <a:rPr lang="en-US" dirty="0"/>
              <a:t>read1</a:t>
            </a:r>
            <a:r>
              <a:rPr lang="en-US" dirty="0" smtClean="0"/>
              <a:t>()</a:t>
            </a:r>
          </a:p>
          <a:p>
            <a:pPr lvl="2"/>
            <a:endParaRPr lang="en-US" dirty="0"/>
          </a:p>
          <a:p>
            <a:pPr lvl="2"/>
            <a:r>
              <a:rPr lang="en-US" dirty="0"/>
              <a:t>Output:- </a:t>
            </a:r>
            <a:r>
              <a:rPr lang="en-US" dirty="0" smtClean="0"/>
              <a:t>10</a:t>
            </a:r>
          </a:p>
          <a:p>
            <a:pPr lvl="2"/>
            <a:r>
              <a:rPr lang="en-US" dirty="0"/>
              <a:t>		5	</a:t>
            </a:r>
            <a:endParaRPr lang="en-US" dirty="0" smtClean="0"/>
          </a:p>
          <a:p>
            <a:pPr lvl="2"/>
            <a:r>
              <a:rPr lang="en-US" dirty="0"/>
              <a:t>	</a:t>
            </a:r>
            <a:r>
              <a:rPr lang="en-US" dirty="0" smtClean="0"/>
              <a:t>	5</a:t>
            </a:r>
            <a:endParaRPr lang="en-US" dirty="0"/>
          </a:p>
          <a:p>
            <a:endParaRPr lang="en-US" dirty="0"/>
          </a:p>
        </p:txBody>
      </p:sp>
    </p:spTree>
    <p:extLst>
      <p:ext uri="{BB962C8B-B14F-4D97-AF65-F5344CB8AC3E}">
        <p14:creationId xmlns:p14="http://schemas.microsoft.com/office/powerpoint/2010/main" val="26352577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846161" y="805218"/>
            <a:ext cx="10508776" cy="5268035"/>
          </a:xfrm>
        </p:spPr>
        <p:txBody>
          <a:bodyPr>
            <a:normAutofit/>
          </a:bodyPr>
          <a:lstStyle/>
          <a:p>
            <a:r>
              <a:rPr lang="en-US" dirty="0" smtClean="0"/>
              <a:t>Here</a:t>
            </a:r>
            <a:r>
              <a:rPr lang="en-US" dirty="0"/>
              <a:t>, the read1() function is just reading the value of </a:t>
            </a:r>
            <a:r>
              <a:rPr lang="en-US" dirty="0" err="1"/>
              <a:t>globvar</a:t>
            </a:r>
            <a:r>
              <a:rPr lang="en-US" dirty="0"/>
              <a:t>. So, we do not need to declare it as global. But the write1() function is modifying the value, so we need to declare the variable as global</a:t>
            </a:r>
            <a:r>
              <a:rPr lang="en-US" dirty="0" smtClean="0"/>
              <a:t>.</a:t>
            </a:r>
          </a:p>
          <a:p>
            <a:r>
              <a:rPr lang="en-US" dirty="0" smtClean="0"/>
              <a:t> </a:t>
            </a:r>
            <a:r>
              <a:rPr lang="en-US" dirty="0"/>
              <a:t>We can see in our output that the modification did take place (10 is changed to 5). The write2() also tries to modify this value. But we have not declared it as global</a:t>
            </a:r>
            <a:r>
              <a:rPr lang="en-US" dirty="0" smtClean="0"/>
              <a:t>.</a:t>
            </a:r>
          </a:p>
          <a:p>
            <a:r>
              <a:rPr lang="en-US" dirty="0" smtClean="0"/>
              <a:t> </a:t>
            </a:r>
            <a:r>
              <a:rPr lang="en-US" dirty="0"/>
              <a:t>Hence, a new local variable </a:t>
            </a:r>
            <a:r>
              <a:rPr lang="en-US" dirty="0" err="1"/>
              <a:t>globvar</a:t>
            </a:r>
            <a:r>
              <a:rPr lang="en-US" dirty="0"/>
              <a:t> is created which is not visible outside this function. Although we modify this local variable to 15, the global variable remains unchanged. This is clearly visible in our output.</a:t>
            </a:r>
          </a:p>
        </p:txBody>
      </p:sp>
    </p:spTree>
    <p:extLst>
      <p:ext uri="{BB962C8B-B14F-4D97-AF65-F5344CB8AC3E}">
        <p14:creationId xmlns:p14="http://schemas.microsoft.com/office/powerpoint/2010/main" val="3648916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a:t>
            </a:r>
            <a:endParaRPr lang="en-US" b="1" dirty="0"/>
          </a:p>
        </p:txBody>
      </p:sp>
      <p:sp>
        <p:nvSpPr>
          <p:cNvPr id="3" name="Content Placeholder 2"/>
          <p:cNvSpPr>
            <a:spLocks noGrp="1"/>
          </p:cNvSpPr>
          <p:nvPr>
            <p:ph idx="1"/>
          </p:nvPr>
        </p:nvSpPr>
        <p:spPr>
          <a:xfrm>
            <a:off x="873456" y="1460621"/>
            <a:ext cx="10536072" cy="4667224"/>
          </a:xfrm>
        </p:spPr>
        <p:txBody>
          <a:bodyPr>
            <a:normAutofit lnSpcReduction="10000"/>
          </a:bodyPr>
          <a:lstStyle/>
          <a:p>
            <a:r>
              <a:rPr lang="en-US" b="1" dirty="0" smtClean="0"/>
              <a:t>in</a:t>
            </a:r>
            <a:r>
              <a:rPr lang="en-US" dirty="0" smtClean="0"/>
              <a:t> </a:t>
            </a:r>
            <a:r>
              <a:rPr lang="en-US" dirty="0"/>
              <a:t>is used to test if a sequence (list, tuple, string etc.) contains a value. It returns True if the value is present, else it returns False. For example:</a:t>
            </a:r>
          </a:p>
          <a:p>
            <a:pPr marL="457200" lvl="1" indent="0">
              <a:buNone/>
            </a:pPr>
            <a:r>
              <a:rPr lang="en-US" dirty="0" smtClean="0"/>
              <a:t>&gt;&gt;&gt; </a:t>
            </a:r>
            <a:r>
              <a:rPr lang="en-US" dirty="0"/>
              <a:t>a = [1, 2, 3, 4, 5]</a:t>
            </a:r>
          </a:p>
          <a:p>
            <a:pPr marL="457200" lvl="1" indent="0">
              <a:buNone/>
            </a:pPr>
            <a:r>
              <a:rPr lang="en-US" dirty="0"/>
              <a:t>&gt;&gt;&gt; 5 in a</a:t>
            </a:r>
          </a:p>
          <a:p>
            <a:pPr marL="457200" lvl="1" indent="0">
              <a:buNone/>
            </a:pPr>
            <a:r>
              <a:rPr lang="en-US" dirty="0"/>
              <a:t>True</a:t>
            </a:r>
          </a:p>
          <a:p>
            <a:pPr marL="457200" lvl="1" indent="0">
              <a:buNone/>
            </a:pPr>
            <a:r>
              <a:rPr lang="en-US" dirty="0"/>
              <a:t>&gt;&gt;&gt; 10 in a</a:t>
            </a:r>
          </a:p>
          <a:p>
            <a:pPr marL="457200" lvl="1" indent="0">
              <a:buNone/>
            </a:pPr>
            <a:r>
              <a:rPr lang="en-US" dirty="0"/>
              <a:t>False</a:t>
            </a:r>
          </a:p>
          <a:p>
            <a:r>
              <a:rPr lang="en-US" dirty="0"/>
              <a:t>The secondary use of in is to traverse through a sequence in a for loop.</a:t>
            </a:r>
          </a:p>
          <a:p>
            <a:pPr marL="457200" lvl="1" indent="0">
              <a:buNone/>
            </a:pPr>
            <a:r>
              <a:rPr lang="en-US" dirty="0" smtClean="0"/>
              <a:t>for </a:t>
            </a:r>
            <a:r>
              <a:rPr lang="en-US" dirty="0" err="1"/>
              <a:t>i</a:t>
            </a:r>
            <a:r>
              <a:rPr lang="en-US" dirty="0"/>
              <a:t> in 'hello':</a:t>
            </a:r>
          </a:p>
          <a:p>
            <a:pPr marL="457200" lvl="1" indent="0">
              <a:buNone/>
            </a:pPr>
            <a:r>
              <a:rPr lang="en-US" dirty="0"/>
              <a:t>    </a:t>
            </a:r>
            <a:r>
              <a:rPr lang="en-US" dirty="0" smtClean="0"/>
              <a:t>print(</a:t>
            </a:r>
            <a:r>
              <a:rPr lang="en-US" dirty="0" err="1"/>
              <a:t>i</a:t>
            </a:r>
            <a:r>
              <a:rPr lang="en-US" dirty="0" err="1" smtClean="0"/>
              <a:t>,end</a:t>
            </a:r>
            <a:r>
              <a:rPr lang="en-US" dirty="0" smtClean="0"/>
              <a:t>=‘\t’)</a:t>
            </a:r>
            <a:endParaRPr lang="en-US" dirty="0"/>
          </a:p>
          <a:p>
            <a:pPr marL="457200" lvl="1" indent="0">
              <a:buNone/>
            </a:pPr>
            <a:r>
              <a:rPr lang="en-US" dirty="0" smtClean="0"/>
              <a:t>Output :-    h		e	l	l	o</a:t>
            </a:r>
            <a:endParaRPr lang="en-US" dirty="0"/>
          </a:p>
        </p:txBody>
      </p:sp>
    </p:spTree>
    <p:extLst>
      <p:ext uri="{BB962C8B-B14F-4D97-AF65-F5344CB8AC3E}">
        <p14:creationId xmlns:p14="http://schemas.microsoft.com/office/powerpoint/2010/main" val="26958597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is</a:t>
            </a:r>
            <a:endParaRPr lang="en-US" b="1" dirty="0"/>
          </a:p>
        </p:txBody>
      </p:sp>
      <p:sp>
        <p:nvSpPr>
          <p:cNvPr id="3" name="Content Placeholder 2"/>
          <p:cNvSpPr>
            <a:spLocks noGrp="1"/>
          </p:cNvSpPr>
          <p:nvPr>
            <p:ph idx="1"/>
          </p:nvPr>
        </p:nvSpPr>
        <p:spPr>
          <a:xfrm>
            <a:off x="889000" y="1377786"/>
            <a:ext cx="10388600" cy="4781713"/>
          </a:xfrm>
        </p:spPr>
        <p:txBody>
          <a:bodyPr>
            <a:normAutofit fontScale="92500" lnSpcReduction="20000"/>
          </a:bodyPr>
          <a:lstStyle/>
          <a:p>
            <a:r>
              <a:rPr lang="en-US" sz="2600" b="1" dirty="0"/>
              <a:t>is</a:t>
            </a:r>
            <a:r>
              <a:rPr lang="en-US" dirty="0"/>
              <a:t> </a:t>
            </a:r>
            <a:r>
              <a:rPr lang="en-US" dirty="0" err="1"/>
              <a:t>is</a:t>
            </a:r>
            <a:r>
              <a:rPr lang="en-US" dirty="0"/>
              <a:t> used in Python for testing object identity. While the == operator is used to test if two variables are equal or not, </a:t>
            </a:r>
            <a:endParaRPr lang="en-US" dirty="0" smtClean="0"/>
          </a:p>
          <a:p>
            <a:r>
              <a:rPr lang="en-US" sz="2600" b="1" dirty="0" smtClean="0"/>
              <a:t>is</a:t>
            </a:r>
            <a:r>
              <a:rPr lang="en-US" dirty="0" smtClean="0"/>
              <a:t> </a:t>
            </a:r>
            <a:r>
              <a:rPr lang="en-US" dirty="0" err="1"/>
              <a:t>is</a:t>
            </a:r>
            <a:r>
              <a:rPr lang="en-US" dirty="0"/>
              <a:t> used to test if the two variables refer to the same object. It returns True if the objects are identical and False if not.</a:t>
            </a:r>
          </a:p>
          <a:p>
            <a:pPr marL="457200" lvl="1" indent="0">
              <a:buNone/>
            </a:pPr>
            <a:r>
              <a:rPr lang="en-US" dirty="0" smtClean="0"/>
              <a:t>&gt;&gt;&gt; </a:t>
            </a:r>
            <a:r>
              <a:rPr lang="en-US" dirty="0"/>
              <a:t>True is </a:t>
            </a:r>
            <a:r>
              <a:rPr lang="en-US" dirty="0" smtClean="0"/>
              <a:t>True                  </a:t>
            </a:r>
            <a:r>
              <a:rPr lang="en-US" dirty="0" err="1" smtClean="0"/>
              <a:t>True</a:t>
            </a:r>
            <a:endParaRPr lang="en-US" dirty="0"/>
          </a:p>
          <a:p>
            <a:pPr marL="457200" lvl="1" indent="0">
              <a:buNone/>
            </a:pPr>
            <a:r>
              <a:rPr lang="en-US" dirty="0"/>
              <a:t>&gt;&gt;&gt; False is </a:t>
            </a:r>
            <a:r>
              <a:rPr lang="en-US" dirty="0" smtClean="0"/>
              <a:t>False                  True</a:t>
            </a:r>
            <a:endParaRPr lang="en-US" dirty="0"/>
          </a:p>
          <a:p>
            <a:pPr marL="457200" lvl="1" indent="0">
              <a:buNone/>
            </a:pPr>
            <a:r>
              <a:rPr lang="en-US" dirty="0"/>
              <a:t>&gt;&gt;&gt; None is </a:t>
            </a:r>
            <a:r>
              <a:rPr lang="en-US" dirty="0" smtClean="0"/>
              <a:t>None                True</a:t>
            </a:r>
          </a:p>
          <a:p>
            <a:pPr>
              <a:buFont typeface="Arial" panose="020B0604020202020204" pitchFamily="34" charset="0"/>
              <a:buChar char="•"/>
            </a:pPr>
            <a:r>
              <a:rPr lang="en-US" dirty="0"/>
              <a:t>We know that there is only one instance of True, False and None in Python, so they are identical.</a:t>
            </a:r>
          </a:p>
          <a:p>
            <a:pPr marL="0" indent="0">
              <a:buNone/>
            </a:pPr>
            <a:r>
              <a:rPr lang="en-US" dirty="0"/>
              <a:t>	</a:t>
            </a:r>
            <a:r>
              <a:rPr lang="en-US" sz="1900" dirty="0"/>
              <a:t>&gt;&gt;&gt; [] == []	</a:t>
            </a:r>
            <a:r>
              <a:rPr lang="en-US" sz="1900" dirty="0" smtClean="0"/>
              <a:t>	True</a:t>
            </a:r>
            <a:endParaRPr lang="en-US" sz="1900" dirty="0"/>
          </a:p>
          <a:p>
            <a:pPr marL="0" indent="0">
              <a:buNone/>
            </a:pPr>
            <a:r>
              <a:rPr lang="en-US" sz="1900" dirty="0"/>
              <a:t>	&gt;&gt;&gt; [] is []	</a:t>
            </a:r>
            <a:r>
              <a:rPr lang="en-US" sz="1900" dirty="0" smtClean="0"/>
              <a:t>	False</a:t>
            </a:r>
            <a:endParaRPr lang="en-US" sz="1900" dirty="0"/>
          </a:p>
          <a:p>
            <a:pPr marL="0" indent="0">
              <a:buNone/>
            </a:pPr>
            <a:r>
              <a:rPr lang="en-US" sz="1900" dirty="0"/>
              <a:t>	&gt;&gt;&gt; {} == {}	True</a:t>
            </a:r>
          </a:p>
          <a:p>
            <a:pPr marL="0" indent="0">
              <a:buNone/>
            </a:pPr>
            <a:r>
              <a:rPr lang="en-US" sz="1900" dirty="0"/>
              <a:t>	&gt;&gt;&gt; {} is {}	</a:t>
            </a:r>
            <a:r>
              <a:rPr lang="en-US" sz="1900" dirty="0" smtClean="0"/>
              <a:t>	False</a:t>
            </a:r>
            <a:endParaRPr lang="en-US" sz="1900" dirty="0"/>
          </a:p>
        </p:txBody>
      </p:sp>
    </p:spTree>
    <p:extLst>
      <p:ext uri="{BB962C8B-B14F-4D97-AF65-F5344CB8AC3E}">
        <p14:creationId xmlns:p14="http://schemas.microsoft.com/office/powerpoint/2010/main" val="1332985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Python Program to Print Hello world!</a:t>
            </a:r>
          </a:p>
        </p:txBody>
      </p:sp>
      <p:sp>
        <p:nvSpPr>
          <p:cNvPr id="3" name="Content Placeholder 2"/>
          <p:cNvSpPr>
            <a:spLocks noGrp="1"/>
          </p:cNvSpPr>
          <p:nvPr>
            <p:ph idx="1"/>
          </p:nvPr>
        </p:nvSpPr>
        <p:spPr>
          <a:xfrm>
            <a:off x="1084385" y="1630592"/>
            <a:ext cx="9601196" cy="4476466"/>
          </a:xfrm>
        </p:spPr>
        <p:txBody>
          <a:bodyPr>
            <a:normAutofit lnSpcReduction="10000"/>
          </a:bodyPr>
          <a:lstStyle/>
          <a:p>
            <a:r>
              <a:rPr lang="en-US" dirty="0" smtClean="0"/>
              <a:t>Type the following code in any text editor or an IDE and Save it as </a:t>
            </a:r>
            <a:r>
              <a:rPr lang="en-US" b="1" dirty="0" smtClean="0"/>
              <a:t>helloworld.py</a:t>
            </a:r>
          </a:p>
          <a:p>
            <a:pPr lvl="1">
              <a:buFont typeface="Courier New" panose="02070309020205020404" pitchFamily="49" charset="0"/>
              <a:buChar char="o"/>
            </a:pPr>
            <a:r>
              <a:rPr lang="en-US" b="1" dirty="0" smtClean="0"/>
              <a:t>Print(“Hello World”)</a:t>
            </a:r>
          </a:p>
          <a:p>
            <a:r>
              <a:rPr lang="en-US" dirty="0" smtClean="0"/>
              <a:t>Now at the command window, go to the location of this file, use </a:t>
            </a:r>
            <a:r>
              <a:rPr lang="en-US" b="1" dirty="0" smtClean="0"/>
              <a:t>cd </a:t>
            </a:r>
            <a:r>
              <a:rPr lang="en-US" dirty="0" smtClean="0"/>
              <a:t>command to </a:t>
            </a:r>
            <a:r>
              <a:rPr lang="en-US" b="1" dirty="0" smtClean="0"/>
              <a:t>change directory</a:t>
            </a:r>
          </a:p>
          <a:p>
            <a:r>
              <a:rPr lang="en-US" dirty="0" smtClean="0"/>
              <a:t>To run the script , type </a:t>
            </a:r>
            <a:r>
              <a:rPr lang="en-US" b="1" dirty="0" smtClean="0"/>
              <a:t>python helloworld.py </a:t>
            </a:r>
            <a:r>
              <a:rPr lang="en-US" dirty="0" smtClean="0"/>
              <a:t>in the command window then we get output like this : </a:t>
            </a:r>
            <a:r>
              <a:rPr lang="en-US" b="1" dirty="0" smtClean="0"/>
              <a:t>Hello World</a:t>
            </a:r>
            <a:endParaRPr lang="en-US" b="1" dirty="0"/>
          </a:p>
          <a:p>
            <a:r>
              <a:rPr lang="en-US" dirty="0" smtClean="0"/>
              <a:t>In this program we have used the built-in function </a:t>
            </a:r>
            <a:r>
              <a:rPr lang="en-US" b="1" dirty="0" smtClean="0"/>
              <a:t>print(),</a:t>
            </a:r>
            <a:r>
              <a:rPr lang="en-US" dirty="0" smtClean="0"/>
              <a:t>to print out a string to the screen</a:t>
            </a:r>
          </a:p>
          <a:p>
            <a:r>
              <a:rPr lang="en-US" dirty="0" smtClean="0"/>
              <a:t>String is the value inside the quotation marks </a:t>
            </a:r>
            <a:r>
              <a:rPr lang="en-US" b="1" dirty="0" smtClean="0"/>
              <a:t> i.e.  Hello World</a:t>
            </a:r>
            <a:endParaRPr lang="en-US" b="1" dirty="0"/>
          </a:p>
          <a:p>
            <a:pPr marL="0" indent="0">
              <a:buNone/>
            </a:pPr>
            <a:endParaRPr lang="en-US" dirty="0"/>
          </a:p>
        </p:txBody>
      </p:sp>
    </p:spTree>
    <p:extLst>
      <p:ext uri="{BB962C8B-B14F-4D97-AF65-F5344CB8AC3E}">
        <p14:creationId xmlns:p14="http://schemas.microsoft.com/office/powerpoint/2010/main" val="41616008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846161" y="805218"/>
            <a:ext cx="10508776" cy="5268035"/>
          </a:xfrm>
        </p:spPr>
        <p:txBody>
          <a:bodyPr>
            <a:normAutofit/>
          </a:bodyPr>
          <a:lstStyle/>
          <a:p>
            <a:pPr>
              <a:buFont typeface="Arial" panose="020B0604020202020204" pitchFamily="34" charset="0"/>
              <a:buChar char="•"/>
            </a:pPr>
            <a:r>
              <a:rPr lang="en-US" dirty="0" smtClean="0"/>
              <a:t>An </a:t>
            </a:r>
            <a:r>
              <a:rPr lang="en-US" dirty="0"/>
              <a:t>empty list or dictionary is equal to another empty one. But they are not identical objects as they are located separately in memory. </a:t>
            </a:r>
            <a:endParaRPr lang="en-US" dirty="0" smtClean="0"/>
          </a:p>
          <a:p>
            <a:pPr>
              <a:buFont typeface="Arial" panose="020B0604020202020204" pitchFamily="34" charset="0"/>
              <a:buChar char="•"/>
            </a:pPr>
            <a:r>
              <a:rPr lang="en-US" dirty="0" smtClean="0"/>
              <a:t>This </a:t>
            </a:r>
            <a:r>
              <a:rPr lang="en-US" dirty="0"/>
              <a:t>is because list and dictionary are mutable (value can be changed).</a:t>
            </a:r>
          </a:p>
          <a:p>
            <a:pPr marL="457200" lvl="1" indent="0">
              <a:buNone/>
            </a:pPr>
            <a:r>
              <a:rPr lang="en-US" dirty="0"/>
              <a:t>	&gt;&gt;&gt; '' == ''	</a:t>
            </a:r>
            <a:r>
              <a:rPr lang="en-US" dirty="0" smtClean="0"/>
              <a:t>	True</a:t>
            </a:r>
            <a:endParaRPr lang="en-US" dirty="0"/>
          </a:p>
          <a:p>
            <a:pPr marL="457200" lvl="1" indent="0">
              <a:buNone/>
            </a:pPr>
            <a:r>
              <a:rPr lang="en-US" dirty="0"/>
              <a:t>	&gt;&gt;&gt; '' is ''	</a:t>
            </a:r>
            <a:r>
              <a:rPr lang="en-US" dirty="0" smtClean="0"/>
              <a:t>	True</a:t>
            </a:r>
            <a:endParaRPr lang="en-US" dirty="0"/>
          </a:p>
          <a:p>
            <a:pPr marL="457200" lvl="1" indent="0">
              <a:buNone/>
            </a:pPr>
            <a:r>
              <a:rPr lang="en-US" dirty="0"/>
              <a:t>	&gt;&gt;&gt; () == ()	</a:t>
            </a:r>
            <a:r>
              <a:rPr lang="en-US" dirty="0" smtClean="0"/>
              <a:t>	True</a:t>
            </a:r>
            <a:endParaRPr lang="en-US" dirty="0"/>
          </a:p>
          <a:p>
            <a:pPr marL="457200" lvl="1" indent="0">
              <a:buNone/>
            </a:pPr>
            <a:r>
              <a:rPr lang="en-US" dirty="0"/>
              <a:t>	&gt;&gt;&gt; () is ()	</a:t>
            </a:r>
            <a:r>
              <a:rPr lang="en-US" dirty="0" smtClean="0"/>
              <a:t>	True</a:t>
            </a:r>
            <a:endParaRPr lang="en-US" dirty="0"/>
          </a:p>
          <a:p>
            <a:pPr>
              <a:buFont typeface="Arial" panose="020B0604020202020204" pitchFamily="34" charset="0"/>
              <a:buChar char="•"/>
            </a:pPr>
            <a:r>
              <a:rPr lang="en-US" dirty="0"/>
              <a:t>Unlike list and dictionary, string and tuple are immutable (value cannot be altered once defined). </a:t>
            </a:r>
            <a:endParaRPr lang="en-US" dirty="0" smtClean="0"/>
          </a:p>
          <a:p>
            <a:pPr>
              <a:buFont typeface="Arial" panose="020B0604020202020204" pitchFamily="34" charset="0"/>
              <a:buChar char="•"/>
            </a:pPr>
            <a:r>
              <a:rPr lang="en-US" dirty="0" smtClean="0"/>
              <a:t>Hence</a:t>
            </a:r>
            <a:r>
              <a:rPr lang="en-US" dirty="0"/>
              <a:t>, two equal string or tuple are identical as well. They refer to the same memory location.</a:t>
            </a:r>
          </a:p>
        </p:txBody>
      </p:sp>
    </p:spTree>
    <p:extLst>
      <p:ext uri="{BB962C8B-B14F-4D97-AF65-F5344CB8AC3E}">
        <p14:creationId xmlns:p14="http://schemas.microsoft.com/office/powerpoint/2010/main" val="30372287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lambda</a:t>
            </a:r>
            <a:endParaRPr lang="en-US" dirty="0"/>
          </a:p>
        </p:txBody>
      </p:sp>
      <p:sp>
        <p:nvSpPr>
          <p:cNvPr id="3" name="Content Placeholder 2"/>
          <p:cNvSpPr>
            <a:spLocks noGrp="1"/>
          </p:cNvSpPr>
          <p:nvPr>
            <p:ph idx="1"/>
          </p:nvPr>
        </p:nvSpPr>
        <p:spPr>
          <a:xfrm>
            <a:off x="952500" y="1365086"/>
            <a:ext cx="10198100" cy="4819813"/>
          </a:xfrm>
        </p:spPr>
        <p:txBody>
          <a:bodyPr>
            <a:normAutofit/>
          </a:bodyPr>
          <a:lstStyle/>
          <a:p>
            <a:r>
              <a:rPr lang="en-US" b="1" dirty="0"/>
              <a:t>lambda</a:t>
            </a:r>
            <a:r>
              <a:rPr lang="en-US" dirty="0"/>
              <a:t> is used to create an anonymous function (function with no name). </a:t>
            </a:r>
            <a:endParaRPr lang="en-US" dirty="0" smtClean="0"/>
          </a:p>
          <a:p>
            <a:r>
              <a:rPr lang="en-US" dirty="0" smtClean="0"/>
              <a:t>It </a:t>
            </a:r>
            <a:r>
              <a:rPr lang="en-US" dirty="0"/>
              <a:t>is an inline function that does not contain a return statement. It consists of an expression that is evaluated and returned. For example:</a:t>
            </a:r>
          </a:p>
          <a:p>
            <a:pPr marL="457200" lvl="1" indent="0">
              <a:buNone/>
            </a:pPr>
            <a:r>
              <a:rPr lang="en-US" dirty="0" smtClean="0"/>
              <a:t>a </a:t>
            </a:r>
            <a:r>
              <a:rPr lang="en-US" dirty="0"/>
              <a:t>= lambda x: </a:t>
            </a:r>
            <a:r>
              <a:rPr lang="en-US" dirty="0" smtClean="0"/>
              <a:t>x*2</a:t>
            </a:r>
          </a:p>
          <a:p>
            <a:pPr marL="457200" lvl="1" indent="0">
              <a:buNone/>
            </a:pPr>
            <a:r>
              <a:rPr lang="en-US" dirty="0"/>
              <a:t>	for </a:t>
            </a:r>
            <a:r>
              <a:rPr lang="en-US" dirty="0" err="1"/>
              <a:t>i</a:t>
            </a:r>
            <a:r>
              <a:rPr lang="en-US" dirty="0"/>
              <a:t> in range(1,6):</a:t>
            </a:r>
          </a:p>
          <a:p>
            <a:pPr marL="457200" lvl="1" indent="0">
              <a:buNone/>
            </a:pPr>
            <a:r>
              <a:rPr lang="en-US" dirty="0"/>
              <a:t>    print(a(</a:t>
            </a:r>
            <a:r>
              <a:rPr lang="en-US" dirty="0" err="1"/>
              <a:t>i</a:t>
            </a:r>
            <a:r>
              <a:rPr lang="en-US" dirty="0"/>
              <a:t>))</a:t>
            </a:r>
          </a:p>
          <a:p>
            <a:pPr marL="457200" lvl="1" indent="0">
              <a:buNone/>
            </a:pPr>
            <a:r>
              <a:rPr lang="en-US" dirty="0"/>
              <a:t>Output : - 2 4 6 8 10 </a:t>
            </a:r>
          </a:p>
          <a:p>
            <a:r>
              <a:rPr lang="en-US" dirty="0"/>
              <a:t>Here, we have created an inline function that doubles the value, using the lambda statement</a:t>
            </a:r>
            <a:r>
              <a:rPr lang="en-US" dirty="0" smtClean="0"/>
              <a:t>.</a:t>
            </a:r>
          </a:p>
          <a:p>
            <a:r>
              <a:rPr lang="en-US" dirty="0" smtClean="0"/>
              <a:t>We </a:t>
            </a:r>
            <a:r>
              <a:rPr lang="en-US" dirty="0"/>
              <a:t>used this to double the values in a list containing 1 to 5.</a:t>
            </a:r>
          </a:p>
        </p:txBody>
      </p:sp>
    </p:spTree>
    <p:extLst>
      <p:ext uri="{BB962C8B-B14F-4D97-AF65-F5344CB8AC3E}">
        <p14:creationId xmlns:p14="http://schemas.microsoft.com/office/powerpoint/2010/main" val="6235079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nonlocal</a:t>
            </a:r>
          </a:p>
        </p:txBody>
      </p:sp>
      <p:sp>
        <p:nvSpPr>
          <p:cNvPr id="3" name="Content Placeholder 2"/>
          <p:cNvSpPr>
            <a:spLocks noGrp="1"/>
          </p:cNvSpPr>
          <p:nvPr>
            <p:ph idx="1"/>
          </p:nvPr>
        </p:nvSpPr>
        <p:spPr>
          <a:xfrm>
            <a:off x="764275" y="1365086"/>
            <a:ext cx="10604310" cy="4899236"/>
          </a:xfrm>
        </p:spPr>
        <p:txBody>
          <a:bodyPr>
            <a:normAutofit fontScale="55000" lnSpcReduction="20000"/>
          </a:bodyPr>
          <a:lstStyle/>
          <a:p>
            <a:r>
              <a:rPr lang="en-US" sz="3600" dirty="0"/>
              <a:t>The use of </a:t>
            </a:r>
            <a:r>
              <a:rPr lang="en-US" sz="3600" b="1" dirty="0"/>
              <a:t>nonlocal</a:t>
            </a:r>
            <a:r>
              <a:rPr lang="en-US" sz="3600" dirty="0"/>
              <a:t> keyword is very much similar to the global keyword. nonlocal is used to declare that a variable inside a nested function (function inside a function) is not local to it, meaning it lies in the outer inclosing function</a:t>
            </a:r>
            <a:r>
              <a:rPr lang="en-US" sz="3600" dirty="0" smtClean="0"/>
              <a:t>.</a:t>
            </a:r>
          </a:p>
          <a:p>
            <a:r>
              <a:rPr lang="en-US" sz="3600" dirty="0" smtClean="0"/>
              <a:t> </a:t>
            </a:r>
            <a:r>
              <a:rPr lang="en-US" sz="3600" dirty="0"/>
              <a:t>If we need to modify the value of a non-local variable inside a nested function, then we must declare it with nonlocal</a:t>
            </a:r>
            <a:r>
              <a:rPr lang="en-US" sz="3600" dirty="0" smtClean="0"/>
              <a:t>.</a:t>
            </a:r>
          </a:p>
          <a:p>
            <a:r>
              <a:rPr lang="en-US" sz="3600" dirty="0" smtClean="0"/>
              <a:t> </a:t>
            </a:r>
            <a:r>
              <a:rPr lang="en-US" sz="3600" dirty="0"/>
              <a:t>Otherwise a local variable with that name is created inside the nested function. Following example will help us clarify this.</a:t>
            </a:r>
          </a:p>
          <a:p>
            <a:pPr marL="914400" lvl="2" indent="0">
              <a:buNone/>
            </a:pPr>
            <a:r>
              <a:rPr lang="en-US" sz="2000" dirty="0" smtClean="0"/>
              <a:t>def </a:t>
            </a:r>
            <a:r>
              <a:rPr lang="en-US" sz="2000" dirty="0" err="1"/>
              <a:t>outer_funciton</a:t>
            </a:r>
            <a:r>
              <a:rPr lang="en-US" sz="2000" dirty="0"/>
              <a:t>():</a:t>
            </a:r>
          </a:p>
          <a:p>
            <a:pPr marL="914400" lvl="2" indent="0">
              <a:buNone/>
            </a:pPr>
            <a:r>
              <a:rPr lang="en-US" sz="2000" dirty="0"/>
              <a:t>    a = 5</a:t>
            </a:r>
          </a:p>
          <a:p>
            <a:pPr marL="914400" lvl="2" indent="0">
              <a:buNone/>
            </a:pPr>
            <a:r>
              <a:rPr lang="en-US" sz="2000" dirty="0"/>
              <a:t>    def </a:t>
            </a:r>
            <a:r>
              <a:rPr lang="en-US" sz="2000" dirty="0" err="1"/>
              <a:t>inner_function</a:t>
            </a:r>
            <a:r>
              <a:rPr lang="en-US" sz="2000" dirty="0"/>
              <a:t>():</a:t>
            </a:r>
          </a:p>
          <a:p>
            <a:pPr marL="914400" lvl="2" indent="0">
              <a:buNone/>
            </a:pPr>
            <a:r>
              <a:rPr lang="en-US" sz="2000" dirty="0"/>
              <a:t>        nonlocal a</a:t>
            </a:r>
          </a:p>
          <a:p>
            <a:pPr marL="914400" lvl="2" indent="0">
              <a:buNone/>
            </a:pPr>
            <a:r>
              <a:rPr lang="en-US" sz="2000" dirty="0"/>
              <a:t>        a = 10</a:t>
            </a:r>
          </a:p>
          <a:p>
            <a:pPr marL="914400" lvl="2" indent="0">
              <a:buNone/>
            </a:pPr>
            <a:r>
              <a:rPr lang="en-US" sz="2000" dirty="0"/>
              <a:t>        print("Inner function: ",a)</a:t>
            </a:r>
          </a:p>
          <a:p>
            <a:pPr marL="914400" lvl="2" indent="0">
              <a:buNone/>
            </a:pPr>
            <a:r>
              <a:rPr lang="en-US" sz="2000" dirty="0"/>
              <a:t>    </a:t>
            </a:r>
            <a:r>
              <a:rPr lang="en-US" sz="2000" dirty="0" err="1"/>
              <a:t>inner_function</a:t>
            </a:r>
            <a:r>
              <a:rPr lang="en-US" sz="2000" dirty="0"/>
              <a:t>()</a:t>
            </a:r>
          </a:p>
          <a:p>
            <a:pPr marL="914400" lvl="2" indent="0">
              <a:buNone/>
            </a:pPr>
            <a:r>
              <a:rPr lang="en-US" sz="2000" dirty="0"/>
              <a:t>    print("Outer function: ",a</a:t>
            </a:r>
            <a:r>
              <a:rPr lang="en-US" sz="2000" dirty="0" smtClean="0"/>
              <a:t>)</a:t>
            </a:r>
          </a:p>
          <a:p>
            <a:pPr marL="0" indent="0">
              <a:buNone/>
            </a:pPr>
            <a:r>
              <a:rPr lang="en-US" sz="2500" dirty="0" smtClean="0"/>
              <a:t>	</a:t>
            </a:r>
            <a:r>
              <a:rPr lang="en-US" sz="2500" dirty="0" err="1" smtClean="0"/>
              <a:t>outer_funciton</a:t>
            </a:r>
            <a:r>
              <a:rPr lang="en-US" sz="2500" dirty="0"/>
              <a:t>()</a:t>
            </a:r>
          </a:p>
          <a:p>
            <a:pPr marL="0" indent="0">
              <a:buNone/>
            </a:pPr>
            <a:r>
              <a:rPr lang="en-US" dirty="0" smtClean="0"/>
              <a:t>	Output :-    Inner </a:t>
            </a:r>
            <a:r>
              <a:rPr lang="en-US" dirty="0"/>
              <a:t>function:  </a:t>
            </a:r>
            <a:r>
              <a:rPr lang="en-US" dirty="0" smtClean="0"/>
              <a:t>10  </a:t>
            </a:r>
          </a:p>
          <a:p>
            <a:pPr marL="0" indent="0">
              <a:buNone/>
            </a:pPr>
            <a:r>
              <a:rPr lang="en-US" dirty="0"/>
              <a:t>	</a:t>
            </a:r>
            <a:r>
              <a:rPr lang="en-US" dirty="0" smtClean="0"/>
              <a:t>	</a:t>
            </a:r>
            <a:r>
              <a:rPr lang="en-US" sz="2600" dirty="0" smtClean="0"/>
              <a:t>Oute</a:t>
            </a:r>
            <a:r>
              <a:rPr lang="en-US" dirty="0" smtClean="0"/>
              <a:t>r </a:t>
            </a:r>
            <a:r>
              <a:rPr lang="en-US" dirty="0"/>
              <a:t>function:  10</a:t>
            </a:r>
          </a:p>
        </p:txBody>
      </p:sp>
    </p:spTree>
    <p:extLst>
      <p:ext uri="{BB962C8B-B14F-4D97-AF65-F5344CB8AC3E}">
        <p14:creationId xmlns:p14="http://schemas.microsoft.com/office/powerpoint/2010/main" val="16822485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846161" y="805218"/>
            <a:ext cx="10508776" cy="5390866"/>
          </a:xfrm>
        </p:spPr>
        <p:txBody>
          <a:bodyPr>
            <a:normAutofit fontScale="85000" lnSpcReduction="20000"/>
          </a:bodyPr>
          <a:lstStyle/>
          <a:p>
            <a:pPr>
              <a:buFont typeface="Arial" panose="020B0604020202020204" pitchFamily="34" charset="0"/>
              <a:buChar char="•"/>
            </a:pPr>
            <a:r>
              <a:rPr lang="en-US" dirty="0"/>
              <a:t>Here, the </a:t>
            </a:r>
            <a:r>
              <a:rPr lang="en-US" dirty="0" err="1"/>
              <a:t>inner_function</a:t>
            </a:r>
            <a:r>
              <a:rPr lang="en-US" dirty="0"/>
              <a:t>() is nested within the </a:t>
            </a:r>
            <a:r>
              <a:rPr lang="en-US" dirty="0" err="1"/>
              <a:t>outer_function</a:t>
            </a:r>
            <a:r>
              <a:rPr lang="en-US" dirty="0"/>
              <a:t>. The variable a is in the </a:t>
            </a:r>
            <a:r>
              <a:rPr lang="en-US" dirty="0" err="1"/>
              <a:t>outer_function</a:t>
            </a:r>
            <a:r>
              <a:rPr lang="en-US" dirty="0"/>
              <a:t>(). So, if we want to modify it in the </a:t>
            </a:r>
            <a:r>
              <a:rPr lang="en-US" dirty="0" err="1"/>
              <a:t>inner_function</a:t>
            </a:r>
            <a:r>
              <a:rPr lang="en-US" dirty="0"/>
              <a:t>(), we must declare it as nonlocal. </a:t>
            </a:r>
            <a:endParaRPr lang="en-US" dirty="0" smtClean="0"/>
          </a:p>
          <a:p>
            <a:pPr>
              <a:buFont typeface="Arial" panose="020B0604020202020204" pitchFamily="34" charset="0"/>
              <a:buChar char="•"/>
            </a:pPr>
            <a:r>
              <a:rPr lang="en-US" dirty="0" smtClean="0"/>
              <a:t>Notice </a:t>
            </a:r>
            <a:r>
              <a:rPr lang="en-US" dirty="0"/>
              <a:t>that a is not a global variable. Hence, we see from the output that the variable was successfully modified inside the nested </a:t>
            </a:r>
            <a:r>
              <a:rPr lang="en-US" dirty="0" err="1"/>
              <a:t>inner_function</a:t>
            </a:r>
            <a:r>
              <a:rPr lang="en-US" dirty="0"/>
              <a:t>(). The result of not using the nonlocal keyword is as follows:</a:t>
            </a:r>
          </a:p>
          <a:p>
            <a:pPr marL="914400" lvl="2" indent="0">
              <a:buNone/>
            </a:pPr>
            <a:r>
              <a:rPr lang="en-US" dirty="0" smtClean="0"/>
              <a:t>def </a:t>
            </a:r>
            <a:r>
              <a:rPr lang="en-US" dirty="0" err="1"/>
              <a:t>outer_funciton</a:t>
            </a:r>
            <a:r>
              <a:rPr lang="en-US" dirty="0"/>
              <a:t>():</a:t>
            </a:r>
          </a:p>
          <a:p>
            <a:pPr marL="914400" lvl="2" indent="0">
              <a:buNone/>
            </a:pPr>
            <a:r>
              <a:rPr lang="en-US" dirty="0"/>
              <a:t>    a = 5</a:t>
            </a:r>
          </a:p>
          <a:p>
            <a:pPr marL="914400" lvl="2" indent="0">
              <a:buNone/>
            </a:pPr>
            <a:r>
              <a:rPr lang="en-US" dirty="0"/>
              <a:t>    def </a:t>
            </a:r>
            <a:r>
              <a:rPr lang="en-US" dirty="0" err="1"/>
              <a:t>inner_function</a:t>
            </a:r>
            <a:r>
              <a:rPr lang="en-US" dirty="0"/>
              <a:t>():</a:t>
            </a:r>
          </a:p>
          <a:p>
            <a:pPr marL="914400" lvl="2" indent="0">
              <a:buNone/>
            </a:pPr>
            <a:r>
              <a:rPr lang="en-US" dirty="0"/>
              <a:t>        a = 10</a:t>
            </a:r>
          </a:p>
          <a:p>
            <a:pPr marL="914400" lvl="2" indent="0">
              <a:buNone/>
            </a:pPr>
            <a:r>
              <a:rPr lang="en-US" dirty="0"/>
              <a:t>        print("Inner function: ",a)</a:t>
            </a:r>
          </a:p>
          <a:p>
            <a:pPr marL="914400" lvl="2" indent="0">
              <a:buNone/>
            </a:pPr>
            <a:r>
              <a:rPr lang="en-US" dirty="0"/>
              <a:t>    </a:t>
            </a:r>
            <a:r>
              <a:rPr lang="en-US" dirty="0" err="1"/>
              <a:t>inner_function</a:t>
            </a:r>
            <a:r>
              <a:rPr lang="en-US" dirty="0"/>
              <a:t>()</a:t>
            </a:r>
          </a:p>
          <a:p>
            <a:pPr marL="914400" lvl="2" indent="0">
              <a:buNone/>
            </a:pPr>
            <a:r>
              <a:rPr lang="en-US" dirty="0"/>
              <a:t>    print("Outer function: ",a)</a:t>
            </a:r>
          </a:p>
          <a:p>
            <a:pPr>
              <a:buFont typeface="Arial" panose="020B0604020202020204" pitchFamily="34" charset="0"/>
              <a:buChar char="•"/>
            </a:pPr>
            <a:r>
              <a:rPr lang="en-US" dirty="0" err="1" smtClean="0"/>
              <a:t>outer_funciton</a:t>
            </a:r>
            <a:r>
              <a:rPr lang="en-US" dirty="0"/>
              <a:t>()</a:t>
            </a:r>
          </a:p>
          <a:p>
            <a:pPr>
              <a:buFont typeface="Arial" panose="020B0604020202020204" pitchFamily="34" charset="0"/>
              <a:buChar char="•"/>
            </a:pPr>
            <a:r>
              <a:rPr lang="en-US" dirty="0" smtClean="0"/>
              <a:t>Output : -  Inner </a:t>
            </a:r>
            <a:r>
              <a:rPr lang="en-US" dirty="0"/>
              <a:t>function:  10</a:t>
            </a:r>
          </a:p>
          <a:p>
            <a:pPr marL="0" indent="0">
              <a:buNone/>
            </a:pPr>
            <a:r>
              <a:rPr lang="en-US" dirty="0" smtClean="0"/>
              <a:t>			Outer </a:t>
            </a:r>
            <a:r>
              <a:rPr lang="en-US" dirty="0"/>
              <a:t>function:  5</a:t>
            </a:r>
          </a:p>
          <a:p>
            <a:pPr>
              <a:buFont typeface="Arial" panose="020B0604020202020204" pitchFamily="34" charset="0"/>
              <a:buChar char="•"/>
            </a:pPr>
            <a:r>
              <a:rPr lang="en-US" dirty="0"/>
              <a:t>Here, we do not declare that the variable a inside the nested function is nonlocal. Hence, a new local variable with the same name is created, but the non-local a is </a:t>
            </a:r>
            <a:r>
              <a:rPr lang="en-US" dirty="0" smtClean="0"/>
              <a:t>not </a:t>
            </a:r>
            <a:r>
              <a:rPr lang="en-US" dirty="0"/>
              <a:t>modified as seen in our output.</a:t>
            </a:r>
          </a:p>
        </p:txBody>
      </p:sp>
    </p:spTree>
    <p:extLst>
      <p:ext uri="{BB962C8B-B14F-4D97-AF65-F5344CB8AC3E}">
        <p14:creationId xmlns:p14="http://schemas.microsoft.com/office/powerpoint/2010/main" val="7788505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pass</a:t>
            </a:r>
            <a:endParaRPr lang="en-US" b="1" dirty="0"/>
          </a:p>
        </p:txBody>
      </p:sp>
      <p:sp>
        <p:nvSpPr>
          <p:cNvPr id="4" name="Content Placeholder 3"/>
          <p:cNvSpPr>
            <a:spLocks noGrp="1"/>
          </p:cNvSpPr>
          <p:nvPr>
            <p:ph idx="1"/>
          </p:nvPr>
        </p:nvSpPr>
        <p:spPr>
          <a:xfrm>
            <a:off x="832512" y="1365086"/>
            <a:ext cx="10604311" cy="4803701"/>
          </a:xfrm>
        </p:spPr>
        <p:txBody>
          <a:bodyPr>
            <a:normAutofit lnSpcReduction="10000"/>
          </a:bodyPr>
          <a:lstStyle/>
          <a:p>
            <a:r>
              <a:rPr lang="en-US" b="1" dirty="0"/>
              <a:t>pass</a:t>
            </a:r>
            <a:r>
              <a:rPr lang="en-US" dirty="0"/>
              <a:t> is a null statement in Python. Nothing happens when it is executed</a:t>
            </a:r>
            <a:r>
              <a:rPr lang="en-US" dirty="0" smtClean="0"/>
              <a:t>.</a:t>
            </a:r>
          </a:p>
          <a:p>
            <a:r>
              <a:rPr lang="en-US" dirty="0" smtClean="0"/>
              <a:t>It </a:t>
            </a:r>
            <a:r>
              <a:rPr lang="en-US" dirty="0"/>
              <a:t>is used as a placeholder. Suppose we have a function that is not implemented yet, but we want to implement it in the future. Simply writing,</a:t>
            </a:r>
          </a:p>
          <a:p>
            <a:pPr marL="457200" lvl="1" indent="0">
              <a:buNone/>
            </a:pPr>
            <a:r>
              <a:rPr lang="en-US" dirty="0"/>
              <a:t>	</a:t>
            </a:r>
            <a:r>
              <a:rPr lang="en-US" dirty="0" smtClean="0"/>
              <a:t>def function(</a:t>
            </a:r>
            <a:r>
              <a:rPr lang="en-US" dirty="0" err="1" smtClean="0"/>
              <a:t>args</a:t>
            </a:r>
            <a:r>
              <a:rPr lang="en-US" dirty="0" smtClean="0"/>
              <a:t>):</a:t>
            </a:r>
            <a:endParaRPr lang="en-US" dirty="0"/>
          </a:p>
          <a:p>
            <a:r>
              <a:rPr lang="en-US" dirty="0"/>
              <a:t>in the middle of a program will give us </a:t>
            </a:r>
            <a:r>
              <a:rPr lang="en-US" dirty="0" err="1"/>
              <a:t>IndentationError</a:t>
            </a:r>
            <a:r>
              <a:rPr lang="en-US" dirty="0"/>
              <a:t>. Instead of this, we construct a blank body with the pass statement.</a:t>
            </a:r>
          </a:p>
          <a:p>
            <a:pPr marL="457200" lvl="1" indent="0">
              <a:buNone/>
            </a:pPr>
            <a:r>
              <a:rPr lang="en-US" dirty="0"/>
              <a:t> 	def function(</a:t>
            </a:r>
            <a:r>
              <a:rPr lang="en-US" dirty="0" err="1"/>
              <a:t>args</a:t>
            </a:r>
            <a:r>
              <a:rPr lang="en-US" dirty="0"/>
              <a:t>):</a:t>
            </a:r>
          </a:p>
          <a:p>
            <a:pPr marL="457200" lvl="1" indent="0">
              <a:buNone/>
            </a:pPr>
            <a:r>
              <a:rPr lang="en-US" dirty="0"/>
              <a:t>	    pass</a:t>
            </a:r>
          </a:p>
          <a:p>
            <a:r>
              <a:rPr lang="en-US" dirty="0"/>
              <a:t>We can do the same thing in an empty class as well.</a:t>
            </a:r>
          </a:p>
          <a:p>
            <a:pPr marL="457200" lvl="1" indent="0">
              <a:buNone/>
            </a:pPr>
            <a:r>
              <a:rPr lang="en-US" dirty="0"/>
              <a:t>	class example:</a:t>
            </a:r>
          </a:p>
          <a:p>
            <a:pPr marL="457200" lvl="1" indent="0">
              <a:buNone/>
            </a:pPr>
            <a:r>
              <a:rPr lang="en-US" dirty="0"/>
              <a:t>	    pass</a:t>
            </a:r>
          </a:p>
        </p:txBody>
      </p:sp>
    </p:spTree>
    <p:extLst>
      <p:ext uri="{BB962C8B-B14F-4D97-AF65-F5344CB8AC3E}">
        <p14:creationId xmlns:p14="http://schemas.microsoft.com/office/powerpoint/2010/main" val="32122780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return</a:t>
            </a:r>
            <a:endParaRPr lang="en-US" b="1" dirty="0"/>
          </a:p>
        </p:txBody>
      </p:sp>
      <p:sp>
        <p:nvSpPr>
          <p:cNvPr id="3" name="Content Placeholder 2"/>
          <p:cNvSpPr>
            <a:spLocks noGrp="1"/>
          </p:cNvSpPr>
          <p:nvPr>
            <p:ph idx="1"/>
          </p:nvPr>
        </p:nvSpPr>
        <p:spPr>
          <a:xfrm>
            <a:off x="928048" y="1365086"/>
            <a:ext cx="10372298" cy="4912883"/>
          </a:xfrm>
        </p:spPr>
        <p:txBody>
          <a:bodyPr>
            <a:normAutofit lnSpcReduction="10000"/>
          </a:bodyPr>
          <a:lstStyle/>
          <a:p>
            <a:r>
              <a:rPr lang="en-US" b="1" dirty="0"/>
              <a:t>return</a:t>
            </a:r>
            <a:r>
              <a:rPr lang="en-US" dirty="0"/>
              <a:t> statement is used inside a function to exit it and return a value. </a:t>
            </a:r>
            <a:endParaRPr lang="en-US" dirty="0" smtClean="0"/>
          </a:p>
          <a:p>
            <a:r>
              <a:rPr lang="en-US" dirty="0" smtClean="0"/>
              <a:t>If </a:t>
            </a:r>
            <a:r>
              <a:rPr lang="en-US" dirty="0"/>
              <a:t>we do not return a value explicitly, None is returned automatically. This is verified with the following example.</a:t>
            </a:r>
          </a:p>
          <a:p>
            <a:pPr marL="457200" lvl="1" indent="0">
              <a:buNone/>
            </a:pPr>
            <a:r>
              <a:rPr lang="en-US" dirty="0" smtClean="0"/>
              <a:t>def </a:t>
            </a:r>
            <a:r>
              <a:rPr lang="en-US" dirty="0" err="1"/>
              <a:t>func_return</a:t>
            </a:r>
            <a:r>
              <a:rPr lang="en-US" dirty="0"/>
              <a:t>():</a:t>
            </a:r>
          </a:p>
          <a:p>
            <a:pPr marL="457200" lvl="1" indent="0">
              <a:buNone/>
            </a:pPr>
            <a:r>
              <a:rPr lang="en-US" dirty="0"/>
              <a:t>    a = 10</a:t>
            </a:r>
          </a:p>
          <a:p>
            <a:pPr marL="457200" lvl="1" indent="0">
              <a:buNone/>
            </a:pPr>
            <a:r>
              <a:rPr lang="en-US" dirty="0"/>
              <a:t>    return a</a:t>
            </a:r>
          </a:p>
          <a:p>
            <a:pPr marL="457200" lvl="1" indent="0">
              <a:buNone/>
            </a:pPr>
            <a:r>
              <a:rPr lang="en-US" dirty="0" smtClean="0"/>
              <a:t>def </a:t>
            </a:r>
            <a:r>
              <a:rPr lang="en-US" dirty="0" err="1"/>
              <a:t>no_return</a:t>
            </a:r>
            <a:r>
              <a:rPr lang="en-US" dirty="0"/>
              <a:t>():</a:t>
            </a:r>
          </a:p>
          <a:p>
            <a:pPr marL="457200" lvl="1" indent="0">
              <a:buNone/>
            </a:pPr>
            <a:r>
              <a:rPr lang="en-US" dirty="0"/>
              <a:t>    a = </a:t>
            </a:r>
            <a:r>
              <a:rPr lang="en-US" dirty="0" smtClean="0"/>
              <a:t>10</a:t>
            </a:r>
          </a:p>
          <a:p>
            <a:pPr>
              <a:buFont typeface="Arial" panose="020B0604020202020204" pitchFamily="34" charset="0"/>
              <a:buChar char="•"/>
            </a:pPr>
            <a:r>
              <a:rPr lang="en-US" dirty="0" smtClean="0"/>
              <a:t>print(</a:t>
            </a:r>
            <a:r>
              <a:rPr lang="en-US" dirty="0" err="1" smtClean="0"/>
              <a:t>func_return</a:t>
            </a:r>
            <a:r>
              <a:rPr lang="en-US" dirty="0" smtClean="0"/>
              <a:t>())</a:t>
            </a:r>
          </a:p>
          <a:p>
            <a:pPr>
              <a:buFont typeface="Arial" panose="020B0604020202020204" pitchFamily="34" charset="0"/>
              <a:buChar char="•"/>
            </a:pPr>
            <a:r>
              <a:rPr lang="en-US" dirty="0" smtClean="0"/>
              <a:t>print(</a:t>
            </a:r>
            <a:r>
              <a:rPr lang="en-US" dirty="0" err="1" smtClean="0"/>
              <a:t>no_return</a:t>
            </a:r>
            <a:r>
              <a:rPr lang="en-US" dirty="0"/>
              <a:t>())</a:t>
            </a:r>
          </a:p>
          <a:p>
            <a:r>
              <a:rPr lang="en-US" dirty="0" smtClean="0"/>
              <a:t>Output :- 10		None</a:t>
            </a:r>
            <a:endParaRPr lang="en-US" dirty="0"/>
          </a:p>
        </p:txBody>
      </p:sp>
    </p:spTree>
    <p:extLst>
      <p:ext uri="{BB962C8B-B14F-4D97-AF65-F5344CB8AC3E}">
        <p14:creationId xmlns:p14="http://schemas.microsoft.com/office/powerpoint/2010/main" val="28002469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while</a:t>
            </a:r>
            <a:endParaRPr lang="en-US" dirty="0"/>
          </a:p>
        </p:txBody>
      </p:sp>
      <p:sp>
        <p:nvSpPr>
          <p:cNvPr id="3" name="Content Placeholder 2"/>
          <p:cNvSpPr>
            <a:spLocks noGrp="1"/>
          </p:cNvSpPr>
          <p:nvPr>
            <p:ph idx="1"/>
          </p:nvPr>
        </p:nvSpPr>
        <p:spPr>
          <a:xfrm>
            <a:off x="1295401" y="1365086"/>
            <a:ext cx="9601196" cy="4680871"/>
          </a:xfrm>
        </p:spPr>
        <p:txBody>
          <a:bodyPr>
            <a:normAutofit/>
          </a:bodyPr>
          <a:lstStyle/>
          <a:p>
            <a:r>
              <a:rPr lang="en-US" b="1" dirty="0"/>
              <a:t>while</a:t>
            </a:r>
            <a:r>
              <a:rPr lang="en-US" dirty="0"/>
              <a:t> is used for looping in Python. The statements inside a while loop continue to execute until the condition for the while loop evaluates to False or a break statement is encountered. </a:t>
            </a:r>
            <a:endParaRPr lang="en-US" dirty="0" smtClean="0"/>
          </a:p>
          <a:p>
            <a:r>
              <a:rPr lang="en-US" dirty="0" smtClean="0"/>
              <a:t>Following </a:t>
            </a:r>
            <a:r>
              <a:rPr lang="en-US" dirty="0"/>
              <a:t>program illustrates this.</a:t>
            </a:r>
          </a:p>
          <a:p>
            <a:pPr marL="457200" lvl="1" indent="0">
              <a:buNone/>
            </a:pPr>
            <a:r>
              <a:rPr lang="en-US" dirty="0" err="1" smtClean="0"/>
              <a:t>i</a:t>
            </a:r>
            <a:r>
              <a:rPr lang="en-US" dirty="0" smtClean="0"/>
              <a:t> </a:t>
            </a:r>
            <a:r>
              <a:rPr lang="en-US" dirty="0"/>
              <a:t>= 5</a:t>
            </a:r>
          </a:p>
          <a:p>
            <a:pPr marL="457200" lvl="1" indent="0">
              <a:buNone/>
            </a:pPr>
            <a:r>
              <a:rPr lang="en-US" dirty="0"/>
              <a:t>while(</a:t>
            </a:r>
            <a:r>
              <a:rPr lang="en-US" dirty="0" err="1"/>
              <a:t>i</a:t>
            </a:r>
            <a:r>
              <a:rPr lang="en-US" dirty="0"/>
              <a:t>):</a:t>
            </a:r>
          </a:p>
          <a:p>
            <a:pPr marL="457200" lvl="1" indent="0">
              <a:buNone/>
            </a:pPr>
            <a:r>
              <a:rPr lang="en-US" dirty="0"/>
              <a:t>    print(</a:t>
            </a:r>
            <a:r>
              <a:rPr lang="en-US" dirty="0" err="1"/>
              <a:t>i</a:t>
            </a:r>
            <a:r>
              <a:rPr lang="en-US" dirty="0"/>
              <a:t>)</a:t>
            </a:r>
          </a:p>
          <a:p>
            <a:pPr marL="457200" lvl="1" indent="0">
              <a:buNone/>
            </a:pPr>
            <a:r>
              <a:rPr lang="en-US" dirty="0"/>
              <a:t>    </a:t>
            </a:r>
            <a:r>
              <a:rPr lang="en-US" dirty="0" err="1"/>
              <a:t>i</a:t>
            </a:r>
            <a:r>
              <a:rPr lang="en-US" dirty="0"/>
              <a:t> = </a:t>
            </a:r>
            <a:r>
              <a:rPr lang="en-US" dirty="0" err="1"/>
              <a:t>i</a:t>
            </a:r>
            <a:r>
              <a:rPr lang="en-US" dirty="0"/>
              <a:t> – 1</a:t>
            </a:r>
          </a:p>
          <a:p>
            <a:r>
              <a:rPr lang="en-US" dirty="0"/>
              <a:t>Output  :- 5 4 3 2 1</a:t>
            </a:r>
          </a:p>
          <a:p>
            <a:r>
              <a:rPr lang="en-US" dirty="0"/>
              <a:t>Note that 0 is equal to False.</a:t>
            </a:r>
          </a:p>
          <a:p>
            <a:endParaRPr lang="en-US" dirty="0"/>
          </a:p>
        </p:txBody>
      </p:sp>
    </p:spTree>
    <p:extLst>
      <p:ext uri="{BB962C8B-B14F-4D97-AF65-F5344CB8AC3E}">
        <p14:creationId xmlns:p14="http://schemas.microsoft.com/office/powerpoint/2010/main" val="38067530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with</a:t>
            </a:r>
            <a:endParaRPr lang="en-US" dirty="0"/>
          </a:p>
        </p:txBody>
      </p:sp>
      <p:sp>
        <p:nvSpPr>
          <p:cNvPr id="3" name="Content Placeholder 2"/>
          <p:cNvSpPr>
            <a:spLocks noGrp="1"/>
          </p:cNvSpPr>
          <p:nvPr>
            <p:ph idx="1"/>
          </p:nvPr>
        </p:nvSpPr>
        <p:spPr>
          <a:xfrm>
            <a:off x="832513" y="1365086"/>
            <a:ext cx="10454186" cy="4817349"/>
          </a:xfrm>
        </p:spPr>
        <p:txBody>
          <a:bodyPr>
            <a:normAutofit fontScale="92500" lnSpcReduction="10000"/>
          </a:bodyPr>
          <a:lstStyle/>
          <a:p>
            <a:r>
              <a:rPr lang="en-US" b="1" dirty="0"/>
              <a:t>with</a:t>
            </a:r>
            <a:r>
              <a:rPr lang="en-US" dirty="0"/>
              <a:t> statement is used to wrap the execution of a block of code within methods defined by the context manager</a:t>
            </a:r>
            <a:r>
              <a:rPr lang="en-US" dirty="0" smtClean="0"/>
              <a:t>.</a:t>
            </a:r>
          </a:p>
          <a:p>
            <a:r>
              <a:rPr lang="en-US" dirty="0" smtClean="0"/>
              <a:t>Context </a:t>
            </a:r>
            <a:r>
              <a:rPr lang="en-US" dirty="0"/>
              <a:t>manager is a class that implements __enter__ and __exit__ methods. Use of with statement ensures that the __exit__ method is called at the end of the nested block</a:t>
            </a:r>
            <a:r>
              <a:rPr lang="en-US" dirty="0" smtClean="0"/>
              <a:t>.</a:t>
            </a:r>
          </a:p>
          <a:p>
            <a:r>
              <a:rPr lang="en-US" dirty="0" smtClean="0"/>
              <a:t>This </a:t>
            </a:r>
            <a:r>
              <a:rPr lang="en-US" dirty="0"/>
              <a:t>concept is similar to the use of try…finally block. Here, is an example. </a:t>
            </a:r>
          </a:p>
          <a:p>
            <a:pPr marL="457200" lvl="1" indent="0">
              <a:buNone/>
            </a:pPr>
            <a:r>
              <a:rPr lang="en-US" dirty="0"/>
              <a:t>with open('example.txt', 'w') as </a:t>
            </a:r>
            <a:r>
              <a:rPr lang="en-US" dirty="0" err="1"/>
              <a:t>my_file</a:t>
            </a:r>
            <a:r>
              <a:rPr lang="en-US" dirty="0"/>
              <a:t>:</a:t>
            </a:r>
          </a:p>
          <a:p>
            <a:pPr marL="457200" lvl="1" indent="0">
              <a:buNone/>
            </a:pPr>
            <a:r>
              <a:rPr lang="en-US" dirty="0"/>
              <a:t>    </a:t>
            </a:r>
            <a:r>
              <a:rPr lang="en-US" dirty="0" err="1"/>
              <a:t>my_file.write</a:t>
            </a:r>
            <a:r>
              <a:rPr lang="en-US" dirty="0"/>
              <a:t>('Hello world!')</a:t>
            </a:r>
          </a:p>
          <a:p>
            <a:r>
              <a:rPr lang="en-US" dirty="0"/>
              <a:t>This example writes the text Hello world! to the file example.txt. File objects have __enter__ and __exit__ method defined within them, so they act as their own context manager. </a:t>
            </a:r>
            <a:endParaRPr lang="en-US" dirty="0" smtClean="0"/>
          </a:p>
          <a:p>
            <a:r>
              <a:rPr lang="en-US" dirty="0" smtClean="0"/>
              <a:t>First </a:t>
            </a:r>
            <a:r>
              <a:rPr lang="en-US" dirty="0"/>
              <a:t>the __enter__ method is called, then the code within with statement is executed and finally the __exit__ method is called. __exit__ method is called even if there is an error. It basically closes the file </a:t>
            </a:r>
            <a:r>
              <a:rPr lang="en-US" dirty="0" smtClean="0"/>
              <a:t>stream</a:t>
            </a:r>
            <a:endParaRPr lang="en-US" dirty="0"/>
          </a:p>
        </p:txBody>
      </p:sp>
    </p:spTree>
    <p:extLst>
      <p:ext uri="{BB962C8B-B14F-4D97-AF65-F5344CB8AC3E}">
        <p14:creationId xmlns:p14="http://schemas.microsoft.com/office/powerpoint/2010/main" val="33822110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yield</a:t>
            </a:r>
            <a:endParaRPr lang="en-US" dirty="0"/>
          </a:p>
        </p:txBody>
      </p:sp>
      <p:sp>
        <p:nvSpPr>
          <p:cNvPr id="3" name="Content Placeholder 2"/>
          <p:cNvSpPr>
            <a:spLocks noGrp="1"/>
          </p:cNvSpPr>
          <p:nvPr>
            <p:ph idx="1"/>
          </p:nvPr>
        </p:nvSpPr>
        <p:spPr>
          <a:xfrm>
            <a:off x="846161" y="1365086"/>
            <a:ext cx="10522424" cy="4830997"/>
          </a:xfrm>
        </p:spPr>
        <p:txBody>
          <a:bodyPr>
            <a:normAutofit fontScale="92500" lnSpcReduction="20000"/>
          </a:bodyPr>
          <a:lstStyle/>
          <a:p>
            <a:r>
              <a:rPr lang="en-US" b="1" dirty="0"/>
              <a:t>yield</a:t>
            </a:r>
            <a:r>
              <a:rPr lang="en-US" dirty="0"/>
              <a:t> is used inside a function like a return statement. But yield returns a generator. Generator is an iterator that generates one item at a time</a:t>
            </a:r>
            <a:r>
              <a:rPr lang="en-US" dirty="0" smtClean="0"/>
              <a:t>.</a:t>
            </a:r>
          </a:p>
          <a:p>
            <a:r>
              <a:rPr lang="en-US" dirty="0" smtClean="0"/>
              <a:t>A </a:t>
            </a:r>
            <a:r>
              <a:rPr lang="en-US" dirty="0"/>
              <a:t>large list of value will take up a lot of memory. Generators are useful in this situation as it generates only one value at a time instead of storing all the values in memory. For example,</a:t>
            </a:r>
          </a:p>
          <a:p>
            <a:pPr marL="457200" lvl="1" indent="0">
              <a:buNone/>
            </a:pPr>
            <a:r>
              <a:rPr lang="en-US" dirty="0"/>
              <a:t>&gt;&gt;&gt; g = (2**x for x in range(100))</a:t>
            </a:r>
          </a:p>
          <a:p>
            <a:r>
              <a:rPr lang="en-US" dirty="0"/>
              <a:t>will create a generator g which generates powers of 2 up to the number two raised to the power 99. </a:t>
            </a:r>
            <a:endParaRPr lang="en-US" dirty="0" smtClean="0"/>
          </a:p>
          <a:p>
            <a:r>
              <a:rPr lang="en-US" dirty="0" smtClean="0"/>
              <a:t>We </a:t>
            </a:r>
            <a:r>
              <a:rPr lang="en-US" dirty="0"/>
              <a:t>can generate the numbers using the next() function as shown below.</a:t>
            </a:r>
          </a:p>
          <a:p>
            <a:pPr marL="457200" lvl="1" indent="0">
              <a:buNone/>
            </a:pPr>
            <a:r>
              <a:rPr lang="en-US" dirty="0"/>
              <a:t>	&gt;&gt;&gt; next(g)	1</a:t>
            </a:r>
          </a:p>
          <a:p>
            <a:pPr marL="457200" lvl="1" indent="0">
              <a:buNone/>
            </a:pPr>
            <a:r>
              <a:rPr lang="en-US" dirty="0"/>
              <a:t>	&gt;&gt;&gt; next(g)	2</a:t>
            </a:r>
          </a:p>
          <a:p>
            <a:pPr marL="457200" lvl="1" indent="0">
              <a:buNone/>
            </a:pPr>
            <a:r>
              <a:rPr lang="en-US" dirty="0"/>
              <a:t>	&gt;&gt;&gt; next(g)	4</a:t>
            </a:r>
          </a:p>
          <a:p>
            <a:pPr marL="457200" lvl="1" indent="0">
              <a:buNone/>
            </a:pPr>
            <a:r>
              <a:rPr lang="en-US" dirty="0"/>
              <a:t>	&gt;&gt;&gt; next(g)	8</a:t>
            </a:r>
          </a:p>
          <a:p>
            <a:pPr marL="457200" lvl="1" indent="0">
              <a:buNone/>
            </a:pPr>
            <a:r>
              <a:rPr lang="en-US" dirty="0"/>
              <a:t>	&gt;&gt;&gt; next(g)	16</a:t>
            </a:r>
          </a:p>
        </p:txBody>
      </p:sp>
    </p:spTree>
    <p:extLst>
      <p:ext uri="{BB962C8B-B14F-4D97-AF65-F5344CB8AC3E}">
        <p14:creationId xmlns:p14="http://schemas.microsoft.com/office/powerpoint/2010/main" val="23315018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846161" y="805218"/>
            <a:ext cx="10508776" cy="5363570"/>
          </a:xfrm>
        </p:spPr>
        <p:txBody>
          <a:bodyPr>
            <a:normAutofit/>
          </a:bodyPr>
          <a:lstStyle/>
          <a:p>
            <a:pPr>
              <a:buFont typeface="Arial" panose="020B0604020202020204" pitchFamily="34" charset="0"/>
              <a:buChar char="•"/>
            </a:pPr>
            <a:r>
              <a:rPr lang="en-US" dirty="0"/>
              <a:t>And so on… This type of generator is returned by the yield statement from a function. Here is an example.</a:t>
            </a:r>
          </a:p>
          <a:p>
            <a:pPr marL="457200" lvl="1" indent="0">
              <a:buNone/>
            </a:pPr>
            <a:r>
              <a:rPr lang="en-US" dirty="0" smtClean="0"/>
              <a:t>def </a:t>
            </a:r>
            <a:r>
              <a:rPr lang="en-US" dirty="0"/>
              <a:t>generator():</a:t>
            </a:r>
          </a:p>
          <a:p>
            <a:pPr marL="457200" lvl="1" indent="0">
              <a:buNone/>
            </a:pPr>
            <a:r>
              <a:rPr lang="en-US" dirty="0"/>
              <a:t>    for </a:t>
            </a:r>
            <a:r>
              <a:rPr lang="en-US" dirty="0" err="1"/>
              <a:t>i</a:t>
            </a:r>
            <a:r>
              <a:rPr lang="en-US" dirty="0"/>
              <a:t> in range(6):</a:t>
            </a:r>
          </a:p>
          <a:p>
            <a:pPr marL="457200" lvl="1" indent="0">
              <a:buNone/>
            </a:pPr>
            <a:r>
              <a:rPr lang="en-US" dirty="0"/>
              <a:t>        yield </a:t>
            </a:r>
            <a:r>
              <a:rPr lang="en-US" dirty="0" err="1"/>
              <a:t>i</a:t>
            </a:r>
            <a:r>
              <a:rPr lang="en-US" dirty="0"/>
              <a:t>*</a:t>
            </a:r>
            <a:r>
              <a:rPr lang="en-US" dirty="0" err="1"/>
              <a:t>i</a:t>
            </a:r>
            <a:endParaRPr lang="en-US" dirty="0"/>
          </a:p>
          <a:p>
            <a:pPr marL="457200" lvl="1" indent="0">
              <a:buNone/>
            </a:pPr>
            <a:r>
              <a:rPr lang="en-US" dirty="0" smtClean="0"/>
              <a:t>g </a:t>
            </a:r>
            <a:r>
              <a:rPr lang="en-US" dirty="0"/>
              <a:t>= generator()</a:t>
            </a:r>
          </a:p>
          <a:p>
            <a:pPr marL="457200" lvl="1" indent="0">
              <a:buNone/>
            </a:pPr>
            <a:r>
              <a:rPr lang="en-US" dirty="0"/>
              <a:t>for </a:t>
            </a:r>
            <a:r>
              <a:rPr lang="en-US" dirty="0" err="1"/>
              <a:t>i</a:t>
            </a:r>
            <a:r>
              <a:rPr lang="en-US" dirty="0"/>
              <a:t> in g:</a:t>
            </a:r>
          </a:p>
          <a:p>
            <a:pPr marL="457200" lvl="1" indent="0">
              <a:buNone/>
            </a:pPr>
            <a:r>
              <a:rPr lang="en-US" dirty="0"/>
              <a:t>    print(</a:t>
            </a:r>
            <a:r>
              <a:rPr lang="en-US" dirty="0" err="1"/>
              <a:t>i</a:t>
            </a:r>
            <a:r>
              <a:rPr lang="en-US" dirty="0"/>
              <a:t>)</a:t>
            </a:r>
          </a:p>
          <a:p>
            <a:pPr>
              <a:buFont typeface="Arial" panose="020B0604020202020204" pitchFamily="34" charset="0"/>
              <a:buChar char="•"/>
            </a:pPr>
            <a:r>
              <a:rPr lang="en-US" dirty="0"/>
              <a:t>Output :- 0	1	4	9	16	25</a:t>
            </a:r>
          </a:p>
          <a:p>
            <a:pPr>
              <a:buFont typeface="Arial" panose="020B0604020202020204" pitchFamily="34" charset="0"/>
              <a:buChar char="•"/>
            </a:pPr>
            <a:r>
              <a:rPr lang="en-US" dirty="0"/>
              <a:t>Here, the function generator() returns a generator that generates square of numbers from 0 to 5. This is printed in the for loop.</a:t>
            </a:r>
          </a:p>
        </p:txBody>
      </p:sp>
    </p:spTree>
    <p:extLst>
      <p:ext uri="{BB962C8B-B14F-4D97-AF65-F5344CB8AC3E}">
        <p14:creationId xmlns:p14="http://schemas.microsoft.com/office/powerpoint/2010/main" val="36837054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Keywords</a:t>
            </a:r>
            <a:endParaRPr lang="en-US" dirty="0"/>
          </a:p>
        </p:txBody>
      </p:sp>
      <p:sp>
        <p:nvSpPr>
          <p:cNvPr id="4" name="Content Placeholder 3"/>
          <p:cNvSpPr>
            <a:spLocks noGrp="1"/>
          </p:cNvSpPr>
          <p:nvPr>
            <p:ph idx="1"/>
          </p:nvPr>
        </p:nvSpPr>
        <p:spPr>
          <a:xfrm>
            <a:off x="829173" y="1477109"/>
            <a:ext cx="10339753" cy="4164036"/>
          </a:xfrm>
        </p:spPr>
        <p:txBody>
          <a:bodyPr>
            <a:normAutofit/>
          </a:bodyPr>
          <a:lstStyle/>
          <a:p>
            <a:r>
              <a:rPr lang="en-US" dirty="0" smtClean="0"/>
              <a:t>Keywords </a:t>
            </a:r>
            <a:r>
              <a:rPr lang="en-US" dirty="0"/>
              <a:t>are the reserved words in Python and we cannot use a keyword as variable name, function name or any other identifier. </a:t>
            </a:r>
            <a:endParaRPr lang="en-US" dirty="0" smtClean="0"/>
          </a:p>
          <a:p>
            <a:r>
              <a:rPr lang="en-US" dirty="0" smtClean="0"/>
              <a:t>They </a:t>
            </a:r>
            <a:r>
              <a:rPr lang="en-US" dirty="0"/>
              <a:t>are used to define the syntax and structure of the Python language.</a:t>
            </a:r>
          </a:p>
          <a:p>
            <a:r>
              <a:rPr lang="en-US" dirty="0"/>
              <a:t>In Python, keywords are case sensitive.</a:t>
            </a:r>
          </a:p>
          <a:p>
            <a:r>
              <a:rPr lang="en-US" dirty="0"/>
              <a:t>There are 33 keywords in Python 3.3. This number can vary slightly in course of time.</a:t>
            </a:r>
          </a:p>
          <a:p>
            <a:r>
              <a:rPr lang="en-US" dirty="0"/>
              <a:t>All the keywords accept True, False and None are in lowercase and they must be written as it is. The list of all the keywords are given below</a:t>
            </a:r>
          </a:p>
        </p:txBody>
      </p:sp>
    </p:spTree>
    <p:extLst>
      <p:ext uri="{BB962C8B-B14F-4D97-AF65-F5344CB8AC3E}">
        <p14:creationId xmlns:p14="http://schemas.microsoft.com/office/powerpoint/2010/main" val="17178988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Keywords</a:t>
            </a:r>
            <a:endParaRPr lang="en-US" dirty="0"/>
          </a:p>
        </p:txBody>
      </p:sp>
      <p:sp>
        <p:nvSpPr>
          <p:cNvPr id="7" name="Content Placeholder 6"/>
          <p:cNvSpPr>
            <a:spLocks noGrp="1"/>
          </p:cNvSpPr>
          <p:nvPr>
            <p:ph idx="1"/>
          </p:nvPr>
        </p:nvSpPr>
        <p:spPr>
          <a:xfrm>
            <a:off x="1295401" y="4402965"/>
            <a:ext cx="9601196" cy="1374817"/>
          </a:xfrm>
        </p:spPr>
        <p:txBody>
          <a:bodyPr>
            <a:normAutofit fontScale="85000" lnSpcReduction="10000"/>
          </a:bodyPr>
          <a:lstStyle/>
          <a:p>
            <a:r>
              <a:rPr lang="en-US" dirty="0"/>
              <a:t>G</a:t>
            </a:r>
            <a:r>
              <a:rPr lang="en-US" dirty="0" smtClean="0"/>
              <a:t>et </a:t>
            </a:r>
            <a:r>
              <a:rPr lang="en-US" dirty="0"/>
              <a:t>the list of keywords in your current version by typing the following in the prompt</a:t>
            </a:r>
            <a:r>
              <a:rPr lang="en-US" dirty="0" smtClean="0"/>
              <a:t>.</a:t>
            </a:r>
          </a:p>
          <a:p>
            <a:r>
              <a:rPr lang="en-US" b="1" dirty="0" smtClean="0"/>
              <a:t>&gt;&gt;&gt;import keyword</a:t>
            </a:r>
          </a:p>
          <a:p>
            <a:r>
              <a:rPr lang="en-US" b="1" dirty="0" smtClean="0"/>
              <a:t>&gt;&gt;&gt;print(</a:t>
            </a:r>
            <a:r>
              <a:rPr lang="en-US" b="1" dirty="0" err="1" smtClean="0"/>
              <a:t>keyword.kwlist</a:t>
            </a:r>
            <a:r>
              <a:rPr lang="en-US" b="1" dirty="0" smtClean="0"/>
              <a:t>)</a:t>
            </a:r>
            <a:endParaRPr lang="en-US" b="1" dirty="0"/>
          </a:p>
        </p:txBody>
      </p:sp>
      <p:graphicFrame>
        <p:nvGraphicFramePr>
          <p:cNvPr id="2" name="Table 1"/>
          <p:cNvGraphicFramePr>
            <a:graphicFrameLocks noGrp="1"/>
          </p:cNvGraphicFramePr>
          <p:nvPr>
            <p:extLst>
              <p:ext uri="{D42A27DB-BD31-4B8C-83A1-F6EECF244321}">
                <p14:modId xmlns:p14="http://schemas.microsoft.com/office/powerpoint/2010/main" val="960837138"/>
              </p:ext>
            </p:extLst>
          </p:nvPr>
        </p:nvGraphicFramePr>
        <p:xfrm>
          <a:off x="1198452" y="1498601"/>
          <a:ext cx="9393350" cy="2816352"/>
        </p:xfrm>
        <a:graphic>
          <a:graphicData uri="http://schemas.openxmlformats.org/drawingml/2006/table">
            <a:tbl>
              <a:tblPr firstRow="1" firstCol="1" bandRow="1">
                <a:tableStyleId>{BC89EF96-8CEA-46FF-86C4-4CE0E7609802}</a:tableStyleId>
              </a:tblPr>
              <a:tblGrid>
                <a:gridCol w="1878670"/>
                <a:gridCol w="1878670"/>
                <a:gridCol w="1878670"/>
                <a:gridCol w="1878670"/>
                <a:gridCol w="1878670"/>
              </a:tblGrid>
              <a:tr h="383894">
                <a:tc>
                  <a:txBody>
                    <a:bodyPr/>
                    <a:lstStyle/>
                    <a:p>
                      <a:pPr marL="0" marR="0" algn="ctr">
                        <a:lnSpc>
                          <a:spcPct val="110000"/>
                        </a:lnSpc>
                        <a:spcBef>
                          <a:spcPts val="0"/>
                        </a:spcBef>
                        <a:spcAft>
                          <a:spcPts val="0"/>
                        </a:spcAft>
                      </a:pPr>
                      <a:r>
                        <a:rPr lang="en-US" sz="2400" dirty="0">
                          <a:effectLst/>
                        </a:rPr>
                        <a:t>False</a:t>
                      </a:r>
                      <a:endParaRPr lang="en-US" sz="24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400" dirty="0">
                          <a:effectLst/>
                        </a:rPr>
                        <a:t>class</a:t>
                      </a:r>
                      <a:endParaRPr lang="en-US" sz="24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400">
                          <a:effectLst/>
                        </a:rPr>
                        <a:t>finally</a:t>
                      </a:r>
                      <a:endParaRPr lang="en-US" sz="24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400">
                          <a:effectLst/>
                        </a:rPr>
                        <a:t>is</a:t>
                      </a:r>
                      <a:endParaRPr lang="en-US" sz="24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400">
                          <a:effectLst/>
                        </a:rPr>
                        <a:t>return</a:t>
                      </a:r>
                      <a:endParaRPr lang="en-US" sz="24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r>
              <a:tr h="397451">
                <a:tc>
                  <a:txBody>
                    <a:bodyPr/>
                    <a:lstStyle/>
                    <a:p>
                      <a:pPr marL="0" marR="0" algn="ctr">
                        <a:lnSpc>
                          <a:spcPct val="110000"/>
                        </a:lnSpc>
                        <a:spcBef>
                          <a:spcPts val="0"/>
                        </a:spcBef>
                        <a:spcAft>
                          <a:spcPts val="0"/>
                        </a:spcAft>
                      </a:pPr>
                      <a:r>
                        <a:rPr lang="en-US" sz="2400" dirty="0">
                          <a:effectLst/>
                        </a:rPr>
                        <a:t>None</a:t>
                      </a:r>
                      <a:endParaRPr lang="en-US" sz="24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400" dirty="0">
                          <a:effectLst/>
                        </a:rPr>
                        <a:t>continue</a:t>
                      </a:r>
                      <a:endParaRPr lang="en-US" sz="24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400" dirty="0">
                          <a:effectLst/>
                        </a:rPr>
                        <a:t>for</a:t>
                      </a:r>
                      <a:endParaRPr lang="en-US" sz="24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400">
                          <a:effectLst/>
                        </a:rPr>
                        <a:t>lambda</a:t>
                      </a:r>
                      <a:endParaRPr lang="en-US" sz="24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400">
                          <a:effectLst/>
                        </a:rPr>
                        <a:t>try</a:t>
                      </a:r>
                      <a:endParaRPr lang="en-US" sz="24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r>
              <a:tr h="397451">
                <a:tc>
                  <a:txBody>
                    <a:bodyPr/>
                    <a:lstStyle/>
                    <a:p>
                      <a:pPr marL="0" marR="0" algn="ctr">
                        <a:lnSpc>
                          <a:spcPct val="110000"/>
                        </a:lnSpc>
                        <a:spcBef>
                          <a:spcPts val="0"/>
                        </a:spcBef>
                        <a:spcAft>
                          <a:spcPts val="0"/>
                        </a:spcAft>
                      </a:pPr>
                      <a:r>
                        <a:rPr lang="en-US" sz="2400">
                          <a:effectLst/>
                        </a:rPr>
                        <a:t>True</a:t>
                      </a:r>
                      <a:endParaRPr lang="en-US" sz="24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400" dirty="0">
                          <a:effectLst/>
                        </a:rPr>
                        <a:t>def</a:t>
                      </a:r>
                      <a:endParaRPr lang="en-US" sz="24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400" dirty="0">
                          <a:effectLst/>
                        </a:rPr>
                        <a:t>from</a:t>
                      </a:r>
                      <a:endParaRPr lang="en-US" sz="24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400" dirty="0">
                          <a:effectLst/>
                        </a:rPr>
                        <a:t>nonlocal</a:t>
                      </a:r>
                      <a:endParaRPr lang="en-US" sz="24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400" dirty="0">
                          <a:effectLst/>
                        </a:rPr>
                        <a:t>while</a:t>
                      </a:r>
                      <a:endParaRPr lang="en-US" sz="24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r>
              <a:tr h="397451">
                <a:tc>
                  <a:txBody>
                    <a:bodyPr/>
                    <a:lstStyle/>
                    <a:p>
                      <a:pPr marL="0" marR="0" algn="ctr">
                        <a:lnSpc>
                          <a:spcPct val="110000"/>
                        </a:lnSpc>
                        <a:spcBef>
                          <a:spcPts val="0"/>
                        </a:spcBef>
                        <a:spcAft>
                          <a:spcPts val="0"/>
                        </a:spcAft>
                      </a:pPr>
                      <a:r>
                        <a:rPr lang="en-US" sz="2400">
                          <a:effectLst/>
                        </a:rPr>
                        <a:t>and</a:t>
                      </a:r>
                      <a:endParaRPr lang="en-US" sz="24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400">
                          <a:effectLst/>
                        </a:rPr>
                        <a:t>del</a:t>
                      </a:r>
                      <a:endParaRPr lang="en-US" sz="24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400">
                          <a:effectLst/>
                        </a:rPr>
                        <a:t>global</a:t>
                      </a:r>
                      <a:endParaRPr lang="en-US" sz="24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400">
                          <a:effectLst/>
                        </a:rPr>
                        <a:t>not</a:t>
                      </a:r>
                      <a:endParaRPr lang="en-US" sz="24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400" dirty="0">
                          <a:effectLst/>
                        </a:rPr>
                        <a:t>with</a:t>
                      </a:r>
                      <a:endParaRPr lang="en-US" sz="24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r>
              <a:tr h="397451">
                <a:tc>
                  <a:txBody>
                    <a:bodyPr/>
                    <a:lstStyle/>
                    <a:p>
                      <a:pPr marL="0" marR="0" algn="ctr">
                        <a:lnSpc>
                          <a:spcPct val="110000"/>
                        </a:lnSpc>
                        <a:spcBef>
                          <a:spcPts val="0"/>
                        </a:spcBef>
                        <a:spcAft>
                          <a:spcPts val="0"/>
                        </a:spcAft>
                      </a:pPr>
                      <a:r>
                        <a:rPr lang="en-US" sz="2400">
                          <a:effectLst/>
                        </a:rPr>
                        <a:t>as</a:t>
                      </a:r>
                      <a:endParaRPr lang="en-US" sz="24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400">
                          <a:effectLst/>
                        </a:rPr>
                        <a:t>elif</a:t>
                      </a:r>
                      <a:endParaRPr lang="en-US" sz="24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400">
                          <a:effectLst/>
                        </a:rPr>
                        <a:t>if</a:t>
                      </a:r>
                      <a:endParaRPr lang="en-US" sz="24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400">
                          <a:effectLst/>
                        </a:rPr>
                        <a:t>or</a:t>
                      </a:r>
                      <a:endParaRPr lang="en-US" sz="24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400" dirty="0">
                          <a:effectLst/>
                        </a:rPr>
                        <a:t>yield</a:t>
                      </a:r>
                      <a:endParaRPr lang="en-US" sz="24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r>
              <a:tr h="397451">
                <a:tc>
                  <a:txBody>
                    <a:bodyPr/>
                    <a:lstStyle/>
                    <a:p>
                      <a:pPr marL="0" marR="0" algn="ctr">
                        <a:lnSpc>
                          <a:spcPct val="110000"/>
                        </a:lnSpc>
                        <a:spcBef>
                          <a:spcPts val="0"/>
                        </a:spcBef>
                        <a:spcAft>
                          <a:spcPts val="0"/>
                        </a:spcAft>
                      </a:pPr>
                      <a:r>
                        <a:rPr lang="en-US" sz="2400">
                          <a:effectLst/>
                        </a:rPr>
                        <a:t>assert</a:t>
                      </a:r>
                      <a:endParaRPr lang="en-US" sz="24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400">
                          <a:effectLst/>
                        </a:rPr>
                        <a:t>else</a:t>
                      </a:r>
                      <a:endParaRPr lang="en-US" sz="24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400">
                          <a:effectLst/>
                        </a:rPr>
                        <a:t>import</a:t>
                      </a:r>
                      <a:endParaRPr lang="en-US" sz="24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400">
                          <a:effectLst/>
                        </a:rPr>
                        <a:t>pass</a:t>
                      </a:r>
                      <a:endParaRPr lang="en-US" sz="24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400" dirty="0">
                          <a:effectLst/>
                        </a:rPr>
                        <a:t> </a:t>
                      </a:r>
                      <a:endParaRPr lang="en-US" sz="24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r>
              <a:tr h="397451">
                <a:tc>
                  <a:txBody>
                    <a:bodyPr/>
                    <a:lstStyle/>
                    <a:p>
                      <a:pPr marL="0" marR="0" algn="ctr">
                        <a:lnSpc>
                          <a:spcPct val="110000"/>
                        </a:lnSpc>
                        <a:spcBef>
                          <a:spcPts val="0"/>
                        </a:spcBef>
                        <a:spcAft>
                          <a:spcPts val="0"/>
                        </a:spcAft>
                      </a:pPr>
                      <a:r>
                        <a:rPr lang="en-US" sz="2400">
                          <a:effectLst/>
                        </a:rPr>
                        <a:t>break</a:t>
                      </a:r>
                      <a:endParaRPr lang="en-US" sz="24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400">
                          <a:effectLst/>
                        </a:rPr>
                        <a:t>except</a:t>
                      </a:r>
                      <a:endParaRPr lang="en-US" sz="24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400">
                          <a:effectLst/>
                        </a:rPr>
                        <a:t>in</a:t>
                      </a:r>
                      <a:endParaRPr lang="en-US" sz="24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400" dirty="0">
                          <a:effectLst/>
                        </a:rPr>
                        <a:t>raise</a:t>
                      </a:r>
                      <a:endParaRPr lang="en-US" sz="24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400" dirty="0">
                          <a:effectLst/>
                        </a:rPr>
                        <a:t> </a:t>
                      </a:r>
                      <a:endParaRPr lang="en-US" sz="24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6852853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True, False</a:t>
            </a:r>
            <a:endParaRPr lang="en-US" dirty="0"/>
          </a:p>
        </p:txBody>
      </p:sp>
      <p:sp>
        <p:nvSpPr>
          <p:cNvPr id="3" name="Content Placeholder 2"/>
          <p:cNvSpPr>
            <a:spLocks noGrp="1"/>
          </p:cNvSpPr>
          <p:nvPr>
            <p:ph idx="1"/>
          </p:nvPr>
        </p:nvSpPr>
        <p:spPr>
          <a:xfrm>
            <a:off x="762000" y="1797344"/>
            <a:ext cx="10756900" cy="4636250"/>
          </a:xfrm>
        </p:spPr>
        <p:txBody>
          <a:bodyPr>
            <a:normAutofit/>
          </a:bodyPr>
          <a:lstStyle/>
          <a:p>
            <a:r>
              <a:rPr lang="en-US" dirty="0" smtClean="0"/>
              <a:t>True and False are the truth values in Python. They are the results of comparison Operations or Logical(Boolean) Operations in Python</a:t>
            </a:r>
          </a:p>
          <a:p>
            <a:r>
              <a:rPr lang="en-US" dirty="0" smtClean="0"/>
              <a:t>Example: </a:t>
            </a:r>
          </a:p>
          <a:p>
            <a:pPr marL="457200" lvl="1" indent="0">
              <a:buNone/>
            </a:pPr>
            <a:r>
              <a:rPr lang="en-US" b="1" dirty="0" smtClean="0"/>
              <a:t>&gt;&gt;&gt;1==1  </a:t>
            </a:r>
            <a:r>
              <a:rPr lang="en-US" dirty="0" smtClean="0"/>
              <a:t>True  </a:t>
            </a:r>
            <a:r>
              <a:rPr lang="en-US" b="1" dirty="0" smtClean="0"/>
              <a:t>&gt;&gt;&gt;5&gt;3   </a:t>
            </a:r>
            <a:r>
              <a:rPr lang="en-US" dirty="0" smtClean="0"/>
              <a:t>True   </a:t>
            </a:r>
            <a:r>
              <a:rPr lang="en-US" b="1" dirty="0" smtClean="0"/>
              <a:t>&gt;&gt;&gt; True or False  </a:t>
            </a:r>
            <a:r>
              <a:rPr lang="en-US" dirty="0" smtClean="0"/>
              <a:t>True  </a:t>
            </a:r>
            <a:r>
              <a:rPr lang="en-US" b="1" dirty="0" smtClean="0"/>
              <a:t>&gt;&gt;&gt;10&lt;=1</a:t>
            </a:r>
            <a:r>
              <a:rPr lang="en-US" dirty="0" smtClean="0"/>
              <a:t> False  </a:t>
            </a:r>
            <a:r>
              <a:rPr lang="en-US" b="1" dirty="0" smtClean="0"/>
              <a:t>&gt;&gt;&gt;3&gt;7</a:t>
            </a:r>
            <a:r>
              <a:rPr lang="en-US" dirty="0" smtClean="0"/>
              <a:t> False</a:t>
            </a:r>
          </a:p>
          <a:p>
            <a:pPr marL="457200" lvl="1" indent="0">
              <a:buNone/>
            </a:pPr>
            <a:r>
              <a:rPr lang="en-US" b="1" dirty="0" smtClean="0"/>
              <a:t>&gt;&gt;&gt;True and False   </a:t>
            </a:r>
            <a:r>
              <a:rPr lang="en-US" dirty="0" err="1" smtClean="0"/>
              <a:t>False</a:t>
            </a:r>
            <a:endParaRPr lang="en-US" dirty="0"/>
          </a:p>
          <a:p>
            <a:pPr lvl="1">
              <a:buFont typeface="Courier New" panose="02070309020205020404" pitchFamily="49" charset="0"/>
              <a:buChar char="o"/>
            </a:pPr>
            <a:r>
              <a:rPr lang="en-US" dirty="0" smtClean="0"/>
              <a:t>Here we can see that the first three statements are true so the interpreter returns True and returns False for the remaining three statements .</a:t>
            </a:r>
          </a:p>
          <a:p>
            <a:pPr lvl="1">
              <a:buFont typeface="Courier New" panose="02070309020205020404" pitchFamily="49" charset="0"/>
              <a:buChar char="o"/>
            </a:pPr>
            <a:r>
              <a:rPr lang="en-US" dirty="0" smtClean="0"/>
              <a:t>True and False in Python is same as 1 and 0 .This can be justified with the following example.</a:t>
            </a:r>
          </a:p>
          <a:p>
            <a:pPr marL="457200" lvl="1" indent="0">
              <a:buNone/>
            </a:pPr>
            <a:r>
              <a:rPr lang="en-US" b="1" dirty="0" smtClean="0"/>
              <a:t>&gt;&gt;&gt;True==1 </a:t>
            </a:r>
            <a:r>
              <a:rPr lang="en-US" dirty="0" smtClean="0"/>
              <a:t>True   </a:t>
            </a:r>
            <a:r>
              <a:rPr lang="en-US" b="1" dirty="0" smtClean="0"/>
              <a:t>&gt;&gt;&gt;&gt; False==0 </a:t>
            </a:r>
            <a:r>
              <a:rPr lang="en-US" dirty="0" smtClean="0"/>
              <a:t>False  </a:t>
            </a:r>
            <a:r>
              <a:rPr lang="en-US" b="1" dirty="0" smtClean="0"/>
              <a:t>&gt;&gt;&gt;True +True</a:t>
            </a:r>
            <a:r>
              <a:rPr lang="en-US" dirty="0" smtClean="0"/>
              <a:t>  2</a:t>
            </a:r>
          </a:p>
        </p:txBody>
      </p:sp>
    </p:spTree>
    <p:extLst>
      <p:ext uri="{BB962C8B-B14F-4D97-AF65-F5344CB8AC3E}">
        <p14:creationId xmlns:p14="http://schemas.microsoft.com/office/powerpoint/2010/main" val="5454434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6927" y="608690"/>
            <a:ext cx="9601196" cy="775676"/>
          </a:xfrm>
        </p:spPr>
        <p:txBody>
          <a:bodyPr>
            <a:normAutofit/>
          </a:bodyPr>
          <a:lstStyle/>
          <a:p>
            <a:r>
              <a:rPr lang="en-US" b="1" dirty="0" smtClean="0"/>
              <a:t>None</a:t>
            </a:r>
            <a:endParaRPr lang="en-US" dirty="0"/>
          </a:p>
        </p:txBody>
      </p:sp>
      <p:sp>
        <p:nvSpPr>
          <p:cNvPr id="3" name="Content Placeholder 2"/>
          <p:cNvSpPr>
            <a:spLocks noGrp="1"/>
          </p:cNvSpPr>
          <p:nvPr>
            <p:ph idx="1"/>
          </p:nvPr>
        </p:nvSpPr>
        <p:spPr>
          <a:xfrm>
            <a:off x="957023" y="1567246"/>
            <a:ext cx="10549720" cy="4608086"/>
          </a:xfrm>
        </p:spPr>
        <p:txBody>
          <a:bodyPr>
            <a:normAutofit fontScale="92500" lnSpcReduction="20000"/>
          </a:bodyPr>
          <a:lstStyle/>
          <a:p>
            <a:r>
              <a:rPr lang="en-US" dirty="0" smtClean="0"/>
              <a:t>None is a special constant in Python that represents the absence of a value or null value. It is an object of its own datatype, the None type .</a:t>
            </a:r>
          </a:p>
          <a:p>
            <a:r>
              <a:rPr lang="en-US" dirty="0" smtClean="0"/>
              <a:t>We cannot create multiple None objects but can assign it to variables . The variables will be equal to one another.</a:t>
            </a:r>
          </a:p>
          <a:p>
            <a:r>
              <a:rPr lang="en-US" altLang="en-US" dirty="0">
                <a:solidFill>
                  <a:schemeClr val="tx1"/>
                </a:solidFill>
                <a:ea typeface="Calibri" panose="020F0502020204030204" pitchFamily="34" charset="0"/>
                <a:cs typeface="Times New Roman" panose="02020603050405020304" pitchFamily="18" charset="0"/>
              </a:rPr>
              <a:t>We must take special care that </a:t>
            </a:r>
            <a:r>
              <a:rPr lang="en-US" altLang="en-US" sz="1800" dirty="0">
                <a:solidFill>
                  <a:schemeClr val="tx1"/>
                </a:solidFill>
                <a:latin typeface="Arial Unicode MS" panose="020B0604020202020204" pitchFamily="34" charset="-128"/>
                <a:ea typeface="Times New Roman" panose="02020603050405020304" pitchFamily="18" charset="0"/>
                <a:cs typeface="Courier New" panose="02070309020205020404" pitchFamily="49" charset="0"/>
              </a:rPr>
              <a:t>None</a:t>
            </a:r>
            <a:r>
              <a:rPr lang="en-US" altLang="en-US" dirty="0">
                <a:solidFill>
                  <a:schemeClr val="tx1"/>
                </a:solidFill>
                <a:ea typeface="Calibri" panose="020F0502020204030204" pitchFamily="34" charset="0"/>
                <a:cs typeface="Times New Roman" panose="02020603050405020304" pitchFamily="18" charset="0"/>
              </a:rPr>
              <a:t> does not imply </a:t>
            </a:r>
            <a:r>
              <a:rPr lang="en-US" altLang="en-US" sz="1800" dirty="0">
                <a:solidFill>
                  <a:schemeClr val="tx1"/>
                </a:solidFill>
                <a:latin typeface="Arial Unicode MS" panose="020B0604020202020204" pitchFamily="34" charset="-128"/>
                <a:ea typeface="Times New Roman" panose="02020603050405020304" pitchFamily="18" charset="0"/>
                <a:cs typeface="Courier New" panose="02070309020205020404" pitchFamily="49" charset="0"/>
              </a:rPr>
              <a:t>False</a:t>
            </a:r>
            <a:r>
              <a:rPr lang="en-US" altLang="en-US" dirty="0">
                <a:solidFill>
                  <a:schemeClr val="tx1"/>
                </a:solidFill>
                <a:ea typeface="Calibri" panose="020F0502020204030204" pitchFamily="34" charset="0"/>
                <a:cs typeface="Times New Roman" panose="02020603050405020304" pitchFamily="18" charset="0"/>
              </a:rPr>
              <a:t>, </a:t>
            </a:r>
            <a:r>
              <a:rPr lang="en-US" altLang="en-US" sz="1800" dirty="0">
                <a:solidFill>
                  <a:schemeClr val="tx1"/>
                </a:solidFill>
                <a:latin typeface="Arial Unicode MS" panose="020B0604020202020204" pitchFamily="34" charset="-128"/>
                <a:ea typeface="Times New Roman" panose="02020603050405020304" pitchFamily="18" charset="0"/>
                <a:cs typeface="Courier New" panose="02070309020205020404" pitchFamily="49" charset="0"/>
              </a:rPr>
              <a:t>0</a:t>
            </a:r>
            <a:r>
              <a:rPr lang="en-US" altLang="en-US" dirty="0">
                <a:solidFill>
                  <a:schemeClr val="tx1"/>
                </a:solidFill>
                <a:ea typeface="Calibri" panose="020F0502020204030204" pitchFamily="34" charset="0"/>
                <a:cs typeface="Times New Roman" panose="02020603050405020304" pitchFamily="18" charset="0"/>
              </a:rPr>
              <a:t> or any empty list, dictionary, string etc. For example</a:t>
            </a:r>
            <a:r>
              <a:rPr lang="en-US" altLang="en-US" dirty="0">
                <a:solidFill>
                  <a:schemeClr val="tx1"/>
                </a:solidFill>
                <a:latin typeface="Arial" panose="020B0604020202020204" pitchFamily="34" charset="0"/>
              </a:rPr>
              <a:t> </a:t>
            </a:r>
            <a:endParaRPr lang="en-US" altLang="en-US" sz="4000" dirty="0">
              <a:solidFill>
                <a:schemeClr val="tx1"/>
              </a:solidFill>
              <a:latin typeface="Arial" panose="020B0604020202020204" pitchFamily="34" charset="0"/>
            </a:endParaRPr>
          </a:p>
          <a:p>
            <a:pPr marL="457200" lvl="1" indent="0">
              <a:buNone/>
            </a:pPr>
            <a:r>
              <a:rPr lang="en-US" b="1" dirty="0" smtClean="0"/>
              <a:t>&gt;&gt;None==0</a:t>
            </a:r>
            <a:r>
              <a:rPr lang="en-US" dirty="0" smtClean="0"/>
              <a:t> False                   </a:t>
            </a:r>
            <a:r>
              <a:rPr lang="en-US" b="1" dirty="0"/>
              <a:t>&gt;&gt;None</a:t>
            </a:r>
            <a:r>
              <a:rPr lang="en-US" b="1" dirty="0" smtClean="0"/>
              <a:t>==[] </a:t>
            </a:r>
            <a:r>
              <a:rPr lang="en-US" dirty="0" smtClean="0"/>
              <a:t>False</a:t>
            </a:r>
            <a:r>
              <a:rPr lang="en-US" b="1" dirty="0" smtClean="0"/>
              <a:t>                  &gt;&gt;</a:t>
            </a:r>
            <a:r>
              <a:rPr lang="en-US" b="1" dirty="0"/>
              <a:t>None</a:t>
            </a:r>
            <a:r>
              <a:rPr lang="en-US" b="1" dirty="0" smtClean="0"/>
              <a:t>==False  </a:t>
            </a:r>
            <a:r>
              <a:rPr lang="en-US" dirty="0" err="1" smtClean="0"/>
              <a:t>False</a:t>
            </a:r>
            <a:endParaRPr lang="en-US" dirty="0" smtClean="0"/>
          </a:p>
          <a:p>
            <a:pPr marL="457200" lvl="1" indent="0">
              <a:buNone/>
            </a:pPr>
            <a:r>
              <a:rPr lang="en-US" b="1" dirty="0" smtClean="0"/>
              <a:t>&gt;&gt;x=None         &gt;&gt;&gt;y=None</a:t>
            </a:r>
          </a:p>
          <a:p>
            <a:pPr marL="457200" lvl="1" indent="0">
              <a:buNone/>
            </a:pPr>
            <a:r>
              <a:rPr lang="en-US" b="1" dirty="0" smtClean="0"/>
              <a:t>&gt;&gt;&gt;x==y          &gt;&gt;&gt;True</a:t>
            </a:r>
          </a:p>
          <a:p>
            <a:pPr>
              <a:buFont typeface="Arial" panose="020B0604020202020204" pitchFamily="34" charset="0"/>
              <a:buChar char="•"/>
            </a:pPr>
            <a:r>
              <a:rPr lang="en-US" dirty="0" smtClean="0"/>
              <a:t>Void Functions that do not returns anything will returns None Objects automatically.</a:t>
            </a:r>
          </a:p>
          <a:p>
            <a:pPr>
              <a:buFont typeface="Arial" panose="020B0604020202020204" pitchFamily="34" charset="0"/>
              <a:buChar char="•"/>
            </a:pPr>
            <a:r>
              <a:rPr lang="en-US" dirty="0" smtClean="0"/>
              <a:t> </a:t>
            </a:r>
            <a:r>
              <a:rPr lang="en-US" altLang="en-US" sz="1800" dirty="0">
                <a:solidFill>
                  <a:schemeClr val="tx1"/>
                </a:solidFill>
                <a:latin typeface="Arial Unicode MS" panose="020B0604020202020204" pitchFamily="34" charset="-128"/>
                <a:ea typeface="Times New Roman" panose="02020603050405020304" pitchFamily="18" charset="0"/>
                <a:cs typeface="Courier New" panose="02070309020205020404" pitchFamily="49" charset="0"/>
              </a:rPr>
              <a:t>None</a:t>
            </a:r>
            <a:r>
              <a:rPr lang="en-US" altLang="en-US" dirty="0">
                <a:solidFill>
                  <a:schemeClr val="tx1"/>
                </a:solidFill>
                <a:ea typeface="Calibri" panose="020F0502020204030204" pitchFamily="34" charset="0"/>
                <a:cs typeface="Times New Roman" panose="02020603050405020304" pitchFamily="18" charset="0"/>
              </a:rPr>
              <a:t> is also returned by functions in which the program flow does not encounter a return statement</a:t>
            </a:r>
            <a:r>
              <a:rPr lang="en-US" altLang="en-US" dirty="0">
                <a:solidFill>
                  <a:schemeClr val="tx1"/>
                </a:solidFill>
                <a:latin typeface="Arial" panose="020B0604020202020204" pitchFamily="34" charset="0"/>
              </a:rPr>
              <a:t> </a:t>
            </a:r>
            <a:endParaRPr lang="en-US" altLang="en-US" sz="4000" dirty="0">
              <a:solidFill>
                <a:schemeClr val="tx1"/>
              </a:solidFill>
              <a:latin typeface="Arial" panose="020B0604020202020204" pitchFamily="34" charset="0"/>
            </a:endParaRPr>
          </a:p>
          <a:p>
            <a:pPr>
              <a:buFont typeface="Arial" panose="020B0604020202020204" pitchFamily="34" charset="0"/>
              <a:buChar char="•"/>
            </a:pPr>
            <a:endParaRPr lang="en-US" dirty="0"/>
          </a:p>
          <a:p>
            <a:pPr lvl="1">
              <a:buFont typeface="Courier New" panose="02070309020205020404" pitchFamily="49" charset="0"/>
              <a:buChar char="o"/>
            </a:pPr>
            <a:endParaRPr lang="en-US" dirty="0" smtClean="0"/>
          </a:p>
          <a:p>
            <a:endParaRPr lang="en-US" dirty="0"/>
          </a:p>
        </p:txBody>
      </p:sp>
    </p:spTree>
    <p:extLst>
      <p:ext uri="{BB962C8B-B14F-4D97-AF65-F5344CB8AC3E}">
        <p14:creationId xmlns:p14="http://schemas.microsoft.com/office/powerpoint/2010/main" val="19840114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4881" y="586636"/>
            <a:ext cx="9601196" cy="776330"/>
          </a:xfrm>
        </p:spPr>
        <p:txBody>
          <a:bodyPr>
            <a:normAutofit/>
          </a:bodyPr>
          <a:lstStyle/>
          <a:p>
            <a:r>
              <a:rPr lang="en-US" b="1" dirty="0"/>
              <a:t>and, or , </a:t>
            </a:r>
            <a:r>
              <a:rPr lang="en-US" b="1" dirty="0" smtClean="0"/>
              <a:t>not</a:t>
            </a:r>
            <a:endParaRPr lang="en-US" dirty="0"/>
          </a:p>
        </p:txBody>
      </p:sp>
      <p:sp>
        <p:nvSpPr>
          <p:cNvPr id="8" name="Text Placeholder 7"/>
          <p:cNvSpPr>
            <a:spLocks noGrp="1"/>
          </p:cNvSpPr>
          <p:nvPr>
            <p:ph idx="1"/>
          </p:nvPr>
        </p:nvSpPr>
        <p:spPr>
          <a:xfrm>
            <a:off x="864296" y="1490347"/>
            <a:ext cx="10421655" cy="2242409"/>
          </a:xfrm>
        </p:spPr>
        <p:txBody>
          <a:bodyPr>
            <a:normAutofit fontScale="92500" lnSpcReduction="20000"/>
          </a:bodyPr>
          <a:lstStyle/>
          <a:p>
            <a:r>
              <a:rPr lang="en-US" altLang="en-US" dirty="0">
                <a:solidFill>
                  <a:schemeClr val="tx1"/>
                </a:solidFill>
                <a:latin typeface="Arial Unicode MS" panose="020B0604020202020204" pitchFamily="34" charset="-128"/>
                <a:ea typeface="Times New Roman" panose="02020603050405020304" pitchFamily="18" charset="0"/>
                <a:cs typeface="Courier New" panose="02070309020205020404" pitchFamily="49" charset="0"/>
              </a:rPr>
              <a:t>and</a:t>
            </a:r>
            <a:r>
              <a:rPr lang="en-US" altLang="en-US" dirty="0">
                <a:solidFill>
                  <a:schemeClr val="tx1"/>
                </a:solidFill>
                <a:ea typeface="Calibri" panose="020F0502020204030204" pitchFamily="34" charset="0"/>
                <a:cs typeface="Times New Roman" panose="02020603050405020304" pitchFamily="18" charset="0"/>
              </a:rPr>
              <a:t>, </a:t>
            </a:r>
            <a:r>
              <a:rPr lang="en-US" altLang="en-US" dirty="0">
                <a:solidFill>
                  <a:schemeClr val="tx1"/>
                </a:solidFill>
                <a:latin typeface="Arial Unicode MS" panose="020B0604020202020204" pitchFamily="34" charset="-128"/>
                <a:ea typeface="Times New Roman" panose="02020603050405020304" pitchFamily="18" charset="0"/>
                <a:cs typeface="Courier New" panose="02070309020205020404" pitchFamily="49" charset="0"/>
              </a:rPr>
              <a:t>or</a:t>
            </a:r>
            <a:r>
              <a:rPr lang="en-US" altLang="en-US" dirty="0">
                <a:solidFill>
                  <a:schemeClr val="tx1"/>
                </a:solidFill>
                <a:ea typeface="Calibri" panose="020F0502020204030204" pitchFamily="34" charset="0"/>
                <a:cs typeface="Times New Roman" panose="02020603050405020304" pitchFamily="18" charset="0"/>
              </a:rPr>
              <a:t>, </a:t>
            </a:r>
            <a:r>
              <a:rPr lang="en-US" altLang="en-US" dirty="0">
                <a:solidFill>
                  <a:schemeClr val="tx1"/>
                </a:solidFill>
                <a:latin typeface="Arial Unicode MS" panose="020B0604020202020204" pitchFamily="34" charset="-128"/>
                <a:ea typeface="Times New Roman" panose="02020603050405020304" pitchFamily="18" charset="0"/>
                <a:cs typeface="Courier New" panose="02070309020205020404" pitchFamily="49" charset="0"/>
              </a:rPr>
              <a:t>not</a:t>
            </a:r>
            <a:r>
              <a:rPr lang="en-US" altLang="en-US" dirty="0">
                <a:solidFill>
                  <a:schemeClr val="tx1"/>
                </a:solidFill>
                <a:ea typeface="Calibri" panose="020F0502020204030204" pitchFamily="34" charset="0"/>
                <a:cs typeface="Times New Roman" panose="02020603050405020304" pitchFamily="18" charset="0"/>
              </a:rPr>
              <a:t> are the logical operators in Python. </a:t>
            </a:r>
            <a:r>
              <a:rPr lang="en-US" altLang="en-US" dirty="0">
                <a:solidFill>
                  <a:schemeClr val="tx1"/>
                </a:solidFill>
                <a:latin typeface="Arial Unicode MS" panose="020B0604020202020204" pitchFamily="34" charset="-128"/>
                <a:ea typeface="Times New Roman" panose="02020603050405020304" pitchFamily="18" charset="0"/>
                <a:cs typeface="Courier New" panose="02070309020205020404" pitchFamily="49" charset="0"/>
              </a:rPr>
              <a:t>and</a:t>
            </a:r>
            <a:r>
              <a:rPr lang="en-US" altLang="en-US" dirty="0">
                <a:solidFill>
                  <a:schemeClr val="tx1"/>
                </a:solidFill>
                <a:ea typeface="Calibri" panose="020F0502020204030204" pitchFamily="34" charset="0"/>
                <a:cs typeface="Times New Roman" panose="02020603050405020304" pitchFamily="18" charset="0"/>
              </a:rPr>
              <a:t> will result into </a:t>
            </a:r>
            <a:r>
              <a:rPr lang="en-US" altLang="en-US" dirty="0">
                <a:solidFill>
                  <a:schemeClr val="tx1"/>
                </a:solidFill>
                <a:latin typeface="Arial Unicode MS" panose="020B0604020202020204" pitchFamily="34" charset="-128"/>
                <a:ea typeface="Times New Roman" panose="02020603050405020304" pitchFamily="18" charset="0"/>
                <a:cs typeface="Courier New" panose="02070309020205020404" pitchFamily="49" charset="0"/>
              </a:rPr>
              <a:t>True</a:t>
            </a:r>
            <a:r>
              <a:rPr lang="en-US" altLang="en-US" dirty="0">
                <a:solidFill>
                  <a:schemeClr val="tx1"/>
                </a:solidFill>
                <a:ea typeface="Calibri" panose="020F0502020204030204" pitchFamily="34" charset="0"/>
                <a:cs typeface="Times New Roman" panose="02020603050405020304" pitchFamily="18" charset="0"/>
              </a:rPr>
              <a:t> only if both the operands are </a:t>
            </a:r>
            <a:r>
              <a:rPr lang="en-US" altLang="en-US" dirty="0">
                <a:solidFill>
                  <a:schemeClr val="tx1"/>
                </a:solidFill>
                <a:latin typeface="Arial Unicode MS" panose="020B0604020202020204" pitchFamily="34" charset="-128"/>
                <a:ea typeface="Times New Roman" panose="02020603050405020304" pitchFamily="18" charset="0"/>
                <a:cs typeface="Courier New" panose="02070309020205020404" pitchFamily="49" charset="0"/>
              </a:rPr>
              <a:t>True</a:t>
            </a:r>
            <a:r>
              <a:rPr lang="en-US" altLang="en-US" dirty="0" smtClean="0">
                <a:solidFill>
                  <a:schemeClr val="tx1"/>
                </a:solidFill>
                <a:ea typeface="Calibri" panose="020F0502020204030204" pitchFamily="34" charset="0"/>
                <a:cs typeface="Times New Roman" panose="02020603050405020304" pitchFamily="18" charset="0"/>
              </a:rPr>
              <a:t>.</a:t>
            </a:r>
          </a:p>
          <a:p>
            <a:r>
              <a:rPr lang="en-US" altLang="en-US" sz="2000" dirty="0" smtClean="0">
                <a:solidFill>
                  <a:schemeClr val="tx1"/>
                </a:solidFill>
                <a:latin typeface="Arial" panose="020B0604020202020204" pitchFamily="34" charset="0"/>
              </a:rPr>
              <a:t> </a:t>
            </a:r>
            <a:r>
              <a:rPr lang="en-US" altLang="en-US" dirty="0">
                <a:solidFill>
                  <a:schemeClr val="tx1"/>
                </a:solidFill>
                <a:latin typeface="Arial Unicode MS" panose="020B0604020202020204" pitchFamily="34" charset="-128"/>
                <a:ea typeface="Times New Roman" panose="02020603050405020304" pitchFamily="18" charset="0"/>
                <a:cs typeface="Courier New" panose="02070309020205020404" pitchFamily="49" charset="0"/>
              </a:rPr>
              <a:t>or</a:t>
            </a:r>
            <a:r>
              <a:rPr lang="en-US" altLang="en-US" dirty="0">
                <a:solidFill>
                  <a:schemeClr val="tx1"/>
                </a:solidFill>
                <a:ea typeface="Calibri" panose="020F0502020204030204" pitchFamily="34" charset="0"/>
                <a:cs typeface="Times New Roman" panose="02020603050405020304" pitchFamily="18" charset="0"/>
              </a:rPr>
              <a:t> will result into </a:t>
            </a:r>
            <a:r>
              <a:rPr lang="en-US" altLang="en-US" dirty="0">
                <a:solidFill>
                  <a:schemeClr val="tx1"/>
                </a:solidFill>
                <a:latin typeface="Arial Unicode MS" panose="020B0604020202020204" pitchFamily="34" charset="-128"/>
                <a:ea typeface="Times New Roman" panose="02020603050405020304" pitchFamily="18" charset="0"/>
                <a:cs typeface="Courier New" panose="02070309020205020404" pitchFamily="49" charset="0"/>
              </a:rPr>
              <a:t>True</a:t>
            </a:r>
            <a:r>
              <a:rPr lang="en-US" altLang="en-US" dirty="0">
                <a:solidFill>
                  <a:schemeClr val="tx1"/>
                </a:solidFill>
                <a:ea typeface="Calibri" panose="020F0502020204030204" pitchFamily="34" charset="0"/>
                <a:cs typeface="Times New Roman" panose="02020603050405020304" pitchFamily="18" charset="0"/>
              </a:rPr>
              <a:t> if any of the operands is </a:t>
            </a:r>
            <a:r>
              <a:rPr lang="en-US" altLang="en-US" dirty="0">
                <a:solidFill>
                  <a:schemeClr val="tx1"/>
                </a:solidFill>
                <a:latin typeface="Arial Unicode MS" panose="020B0604020202020204" pitchFamily="34" charset="-128"/>
                <a:ea typeface="Times New Roman" panose="02020603050405020304" pitchFamily="18" charset="0"/>
                <a:cs typeface="Courier New" panose="02070309020205020404" pitchFamily="49" charset="0"/>
              </a:rPr>
              <a:t>True</a:t>
            </a:r>
            <a:r>
              <a:rPr lang="en-US" altLang="en-US" dirty="0">
                <a:solidFill>
                  <a:schemeClr val="tx1"/>
                </a:solidFill>
                <a:ea typeface="Calibri" panose="020F0502020204030204" pitchFamily="34" charset="0"/>
                <a:cs typeface="Times New Roman" panose="02020603050405020304" pitchFamily="18" charset="0"/>
              </a:rPr>
              <a:t>. The truth table for </a:t>
            </a:r>
            <a:r>
              <a:rPr lang="en-US" altLang="en-US" dirty="0">
                <a:solidFill>
                  <a:schemeClr val="tx1"/>
                </a:solidFill>
                <a:latin typeface="Arial Unicode MS" panose="020B0604020202020204" pitchFamily="34" charset="-128"/>
                <a:ea typeface="Times New Roman" panose="02020603050405020304" pitchFamily="18" charset="0"/>
                <a:cs typeface="Courier New" panose="02070309020205020404" pitchFamily="49" charset="0"/>
              </a:rPr>
              <a:t>or</a:t>
            </a:r>
            <a:r>
              <a:rPr lang="en-US" altLang="en-US" dirty="0">
                <a:solidFill>
                  <a:schemeClr val="tx1"/>
                </a:solidFill>
                <a:ea typeface="Calibri" panose="020F0502020204030204" pitchFamily="34" charset="0"/>
                <a:cs typeface="Times New Roman" panose="02020603050405020304" pitchFamily="18" charset="0"/>
              </a:rPr>
              <a:t> is given below</a:t>
            </a:r>
            <a:r>
              <a:rPr lang="en-US" altLang="en-US" dirty="0">
                <a:solidFill>
                  <a:schemeClr val="tx1"/>
                </a:solidFill>
                <a:latin typeface="Arial" panose="020B0604020202020204" pitchFamily="34" charset="0"/>
              </a:rPr>
              <a:t> </a:t>
            </a:r>
          </a:p>
          <a:p>
            <a:r>
              <a:rPr lang="en-US" altLang="en-US" dirty="0">
                <a:solidFill>
                  <a:schemeClr val="tx1"/>
                </a:solidFill>
                <a:latin typeface="Arial Unicode MS" panose="020B0604020202020204" pitchFamily="34" charset="-128"/>
                <a:ea typeface="Times New Roman" panose="02020603050405020304" pitchFamily="18" charset="0"/>
                <a:cs typeface="Courier New" panose="02070309020205020404" pitchFamily="49" charset="0"/>
              </a:rPr>
              <a:t>not</a:t>
            </a:r>
            <a:r>
              <a:rPr lang="en-US" altLang="en-US" dirty="0">
                <a:solidFill>
                  <a:schemeClr val="tx1"/>
                </a:solidFill>
                <a:ea typeface="Calibri" panose="020F0502020204030204" pitchFamily="34" charset="0"/>
                <a:cs typeface="Times New Roman" panose="02020603050405020304" pitchFamily="18" charset="0"/>
              </a:rPr>
              <a:t> operator is used to invert the truth value. The truth table for </a:t>
            </a:r>
            <a:r>
              <a:rPr lang="en-US" altLang="en-US" dirty="0">
                <a:solidFill>
                  <a:schemeClr val="tx1"/>
                </a:solidFill>
                <a:latin typeface="Arial Unicode MS" panose="020B0604020202020204" pitchFamily="34" charset="-128"/>
                <a:ea typeface="Times New Roman" panose="02020603050405020304" pitchFamily="18" charset="0"/>
                <a:cs typeface="Courier New" panose="02070309020205020404" pitchFamily="49" charset="0"/>
              </a:rPr>
              <a:t>not</a:t>
            </a:r>
            <a:r>
              <a:rPr lang="en-US" altLang="en-US" dirty="0">
                <a:solidFill>
                  <a:schemeClr val="tx1"/>
                </a:solidFill>
                <a:ea typeface="Calibri" panose="020F0502020204030204" pitchFamily="34" charset="0"/>
                <a:cs typeface="Times New Roman" panose="02020603050405020304" pitchFamily="18" charset="0"/>
              </a:rPr>
              <a:t> is given </a:t>
            </a:r>
            <a:r>
              <a:rPr lang="en-US" altLang="en-US" dirty="0" smtClean="0">
                <a:solidFill>
                  <a:schemeClr val="tx1"/>
                </a:solidFill>
                <a:ea typeface="Calibri" panose="020F0502020204030204" pitchFamily="34" charset="0"/>
                <a:cs typeface="Times New Roman" panose="02020603050405020304" pitchFamily="18" charset="0"/>
              </a:rPr>
              <a:t>below</a:t>
            </a:r>
          </a:p>
          <a:p>
            <a:pPr marL="0" indent="0">
              <a:buNone/>
            </a:pPr>
            <a:r>
              <a:rPr lang="en-US" altLang="en-US" sz="1900" dirty="0" smtClean="0">
                <a:solidFill>
                  <a:schemeClr val="tx1"/>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sz="1900" b="1" dirty="0" smtClean="0">
                <a:solidFill>
                  <a:schemeClr val="tx1"/>
                </a:solidFill>
                <a:latin typeface="Arial Unicode MS" panose="020B0604020202020204" pitchFamily="34" charset="-128"/>
                <a:ea typeface="Times New Roman" panose="02020603050405020304" pitchFamily="18" charset="0"/>
                <a:cs typeface="Courier New" panose="02070309020205020404" pitchFamily="49" charset="0"/>
              </a:rPr>
              <a:t>&gt;&gt;&gt; </a:t>
            </a:r>
            <a:r>
              <a:rPr lang="en-US" altLang="en-US" sz="1900" b="1" dirty="0">
                <a:solidFill>
                  <a:schemeClr val="tx1"/>
                </a:solidFill>
                <a:latin typeface="Arial Unicode MS" panose="020B0604020202020204" pitchFamily="34" charset="-128"/>
                <a:ea typeface="Times New Roman" panose="02020603050405020304" pitchFamily="18" charset="0"/>
                <a:cs typeface="Courier New" panose="02070309020205020404" pitchFamily="49" charset="0"/>
              </a:rPr>
              <a:t>True and </a:t>
            </a:r>
            <a:r>
              <a:rPr lang="en-US" altLang="en-US" sz="1900" b="1" dirty="0" smtClean="0">
                <a:solidFill>
                  <a:schemeClr val="tx1"/>
                </a:solidFill>
                <a:latin typeface="Arial Unicode MS" panose="020B0604020202020204" pitchFamily="34" charset="-128"/>
                <a:ea typeface="Times New Roman" panose="02020603050405020304" pitchFamily="18" charset="0"/>
                <a:cs typeface="Courier New" panose="02070309020205020404" pitchFamily="49" charset="0"/>
              </a:rPr>
              <a:t>False </a:t>
            </a:r>
            <a:r>
              <a:rPr lang="en-US" altLang="en-US" sz="1900" dirty="0" smtClean="0">
                <a:solidFill>
                  <a:schemeClr val="tx1"/>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sz="1900" dirty="0" smtClean="0">
                <a:solidFill>
                  <a:schemeClr val="tx1"/>
                </a:solidFill>
                <a:ea typeface="Times New Roman" panose="02020603050405020304" pitchFamily="18" charset="0"/>
                <a:cs typeface="Courier New" panose="02070309020205020404" pitchFamily="49" charset="0"/>
              </a:rPr>
              <a:t>False</a:t>
            </a:r>
            <a:r>
              <a:rPr lang="en-US" altLang="en-US" sz="1900" dirty="0" smtClean="0">
                <a:solidFill>
                  <a:schemeClr val="tx1"/>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sz="1900" b="1" dirty="0" smtClean="0">
                <a:solidFill>
                  <a:schemeClr val="tx1"/>
                </a:solidFill>
                <a:latin typeface="Arial Unicode MS" panose="020B0604020202020204" pitchFamily="34" charset="-128"/>
                <a:ea typeface="Times New Roman" panose="02020603050405020304" pitchFamily="18" charset="0"/>
                <a:cs typeface="Courier New" panose="02070309020205020404" pitchFamily="49" charset="0"/>
              </a:rPr>
              <a:t>&gt;&gt;&gt; </a:t>
            </a:r>
            <a:r>
              <a:rPr lang="en-US" altLang="en-US" sz="1900" b="1" dirty="0">
                <a:solidFill>
                  <a:schemeClr val="tx1"/>
                </a:solidFill>
                <a:latin typeface="Arial Unicode MS" panose="020B0604020202020204" pitchFamily="34" charset="-128"/>
                <a:ea typeface="Times New Roman" panose="02020603050405020304" pitchFamily="18" charset="0"/>
                <a:cs typeface="Courier New" panose="02070309020205020404" pitchFamily="49" charset="0"/>
              </a:rPr>
              <a:t>True or </a:t>
            </a:r>
            <a:r>
              <a:rPr lang="en-US" altLang="en-US" sz="1900" b="1" dirty="0" smtClean="0">
                <a:solidFill>
                  <a:schemeClr val="tx1"/>
                </a:solidFill>
                <a:latin typeface="Arial Unicode MS" panose="020B0604020202020204" pitchFamily="34" charset="-128"/>
                <a:ea typeface="Times New Roman" panose="02020603050405020304" pitchFamily="18" charset="0"/>
                <a:cs typeface="Courier New" panose="02070309020205020404" pitchFamily="49" charset="0"/>
              </a:rPr>
              <a:t>False</a:t>
            </a:r>
            <a:r>
              <a:rPr lang="en-US" altLang="en-US" sz="1900" dirty="0" smtClean="0">
                <a:solidFill>
                  <a:schemeClr val="tx1"/>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sz="1900" dirty="0" smtClean="0">
                <a:solidFill>
                  <a:schemeClr val="tx1"/>
                </a:solidFill>
                <a:ea typeface="Times New Roman" panose="02020603050405020304" pitchFamily="18" charset="0"/>
                <a:cs typeface="Courier New" panose="02070309020205020404" pitchFamily="49" charset="0"/>
              </a:rPr>
              <a:t>True </a:t>
            </a:r>
            <a:r>
              <a:rPr lang="en-US" altLang="en-US" sz="1900" dirty="0" smtClean="0">
                <a:solidFill>
                  <a:schemeClr val="tx1"/>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sz="1900" b="1" dirty="0" smtClean="0">
                <a:solidFill>
                  <a:schemeClr val="tx1"/>
                </a:solidFill>
                <a:latin typeface="Arial Unicode MS" panose="020B0604020202020204" pitchFamily="34" charset="-128"/>
                <a:ea typeface="Times New Roman" panose="02020603050405020304" pitchFamily="18" charset="0"/>
                <a:cs typeface="Courier New" panose="02070309020205020404" pitchFamily="49" charset="0"/>
              </a:rPr>
              <a:t> &gt;&gt;&gt; </a:t>
            </a:r>
            <a:r>
              <a:rPr lang="en-US" altLang="en-US" sz="1900" b="1" dirty="0">
                <a:solidFill>
                  <a:schemeClr val="tx1"/>
                </a:solidFill>
                <a:latin typeface="Arial Unicode MS" panose="020B0604020202020204" pitchFamily="34" charset="-128"/>
                <a:ea typeface="Times New Roman" panose="02020603050405020304" pitchFamily="18" charset="0"/>
                <a:cs typeface="Courier New" panose="02070309020205020404" pitchFamily="49" charset="0"/>
              </a:rPr>
              <a:t>not </a:t>
            </a:r>
            <a:r>
              <a:rPr lang="en-US" altLang="en-US" sz="1900" b="1" dirty="0" smtClean="0">
                <a:solidFill>
                  <a:schemeClr val="tx1"/>
                </a:solidFill>
                <a:latin typeface="Arial Unicode MS" panose="020B0604020202020204" pitchFamily="34" charset="-128"/>
                <a:ea typeface="Times New Roman" panose="02020603050405020304" pitchFamily="18" charset="0"/>
                <a:cs typeface="Courier New" panose="02070309020205020404" pitchFamily="49" charset="0"/>
              </a:rPr>
              <a:t>False </a:t>
            </a:r>
            <a:r>
              <a:rPr lang="en-US" altLang="en-US" sz="2600" dirty="0" smtClean="0">
                <a:solidFill>
                  <a:schemeClr val="tx1"/>
                </a:solidFill>
                <a:ea typeface="Calibri" panose="020F0502020204030204" pitchFamily="34" charset="0"/>
                <a:cs typeface="Times New Roman" panose="02020603050405020304" pitchFamily="18" charset="0"/>
              </a:rPr>
              <a:t>True</a:t>
            </a:r>
            <a:r>
              <a:rPr lang="en-US" altLang="en-US" sz="2600" dirty="0" smtClean="0">
                <a:solidFill>
                  <a:schemeClr val="tx1"/>
                </a:solidFill>
                <a:latin typeface="Arial" panose="020B0604020202020204" pitchFamily="34" charset="0"/>
              </a:rPr>
              <a:t> </a:t>
            </a:r>
            <a:endParaRPr lang="en-US" altLang="en-US" sz="3900" dirty="0">
              <a:solidFill>
                <a:schemeClr val="tx1"/>
              </a:solidFill>
              <a:latin typeface="Arial" panose="020B0604020202020204" pitchFamily="34" charset="0"/>
            </a:endParaRPr>
          </a:p>
          <a:p>
            <a:endParaRPr lang="en-US" altLang="en-US" dirty="0">
              <a:solidFill>
                <a:schemeClr val="tx1"/>
              </a:solidFill>
              <a:latin typeface="Arial" panose="020B0604020202020204" pitchFamily="34" charset="0"/>
            </a:endParaRPr>
          </a:p>
          <a:p>
            <a:endParaRPr lang="en-US" altLang="en-US" sz="3600" dirty="0">
              <a:solidFill>
                <a:schemeClr val="tx1"/>
              </a:solidFill>
              <a:latin typeface="Arial" panose="020B0604020202020204" pitchFamily="34" charset="0"/>
            </a:endParaRPr>
          </a:p>
          <a:p>
            <a:pPr marL="0" indent="0" algn="l">
              <a:buNone/>
            </a:pPr>
            <a:endParaRPr lang="en-US" sz="2000" b="1" dirty="0" smtClean="0"/>
          </a:p>
        </p:txBody>
      </p:sp>
      <p:graphicFrame>
        <p:nvGraphicFramePr>
          <p:cNvPr id="6" name="Table 5"/>
          <p:cNvGraphicFramePr>
            <a:graphicFrameLocks noGrp="1"/>
          </p:cNvGraphicFramePr>
          <p:nvPr>
            <p:extLst>
              <p:ext uri="{D42A27DB-BD31-4B8C-83A1-F6EECF244321}">
                <p14:modId xmlns:p14="http://schemas.microsoft.com/office/powerpoint/2010/main" val="2218720549"/>
              </p:ext>
            </p:extLst>
          </p:nvPr>
        </p:nvGraphicFramePr>
        <p:xfrm>
          <a:off x="1044881" y="3870541"/>
          <a:ext cx="2825660" cy="2129425"/>
        </p:xfrm>
        <a:graphic>
          <a:graphicData uri="http://schemas.openxmlformats.org/drawingml/2006/table">
            <a:tbl>
              <a:tblPr firstRow="1" firstCol="1" bandRow="1">
                <a:tableStyleId>{ED083AE6-46FA-4A59-8FB0-9F97EB10719F}</a:tableStyleId>
              </a:tblPr>
              <a:tblGrid>
                <a:gridCol w="863961"/>
                <a:gridCol w="823303"/>
                <a:gridCol w="1138396"/>
              </a:tblGrid>
              <a:tr h="355740">
                <a:tc gridSpan="3">
                  <a:txBody>
                    <a:bodyPr/>
                    <a:lstStyle/>
                    <a:p>
                      <a:pPr marL="0" marR="0" algn="ctr">
                        <a:lnSpc>
                          <a:spcPct val="115000"/>
                        </a:lnSpc>
                        <a:spcBef>
                          <a:spcPts val="0"/>
                        </a:spcBef>
                        <a:spcAft>
                          <a:spcPts val="1000"/>
                        </a:spcAft>
                      </a:pPr>
                      <a:r>
                        <a:rPr lang="en-US" sz="1100" dirty="0">
                          <a:effectLst/>
                        </a:rPr>
                        <a:t>Truth table for </a:t>
                      </a:r>
                      <a:r>
                        <a:rPr lang="en-US" sz="1000" dirty="0">
                          <a:effectLst/>
                        </a:rPr>
                        <a:t>and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hMerge="1">
                  <a:txBody>
                    <a:bodyPr/>
                    <a:lstStyle/>
                    <a:p>
                      <a:endParaRPr lang="en-US"/>
                    </a:p>
                  </a:txBody>
                  <a:tcPr/>
                </a:tc>
                <a:tc hMerge="1">
                  <a:txBody>
                    <a:bodyPr/>
                    <a:lstStyle/>
                    <a:p>
                      <a:endParaRPr lang="en-US"/>
                    </a:p>
                  </a:txBody>
                  <a:tcPr/>
                </a:tc>
              </a:tr>
              <a:tr h="354737">
                <a:tc>
                  <a:txBody>
                    <a:bodyPr/>
                    <a:lstStyle/>
                    <a:p>
                      <a:pPr marL="0" marR="0" algn="ctr">
                        <a:lnSpc>
                          <a:spcPct val="115000"/>
                        </a:lnSpc>
                        <a:spcBef>
                          <a:spcPts val="0"/>
                        </a:spcBef>
                        <a:spcAft>
                          <a:spcPts val="1000"/>
                        </a:spcAft>
                      </a:pPr>
                      <a:r>
                        <a:rPr lang="en-US" sz="1100">
                          <a:effectLst/>
                        </a:rPr>
                        <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1000"/>
                        </a:spcAft>
                      </a:pPr>
                      <a:r>
                        <a:rPr lang="en-US" sz="1100" dirty="0">
                          <a:effectLst/>
                        </a:rPr>
                        <a:t>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1000"/>
                        </a:spcAft>
                      </a:pPr>
                      <a:r>
                        <a:rPr lang="en-US" sz="1100">
                          <a:effectLst/>
                        </a:rPr>
                        <a:t>A and 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354737">
                <a:tc>
                  <a:txBody>
                    <a:bodyPr/>
                    <a:lstStyle/>
                    <a:p>
                      <a:pPr marL="0" marR="0" algn="ctr">
                        <a:lnSpc>
                          <a:spcPct val="115000"/>
                        </a:lnSpc>
                        <a:spcBef>
                          <a:spcPts val="0"/>
                        </a:spcBef>
                        <a:spcAft>
                          <a:spcPts val="1000"/>
                        </a:spcAft>
                      </a:pPr>
                      <a:r>
                        <a:rPr lang="en-US" sz="1100">
                          <a:effectLst/>
                        </a:rPr>
                        <a:t>True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1000"/>
                        </a:spcAft>
                      </a:pPr>
                      <a:r>
                        <a:rPr lang="en-US" sz="1100">
                          <a:effectLst/>
                        </a:rPr>
                        <a:t>True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1000"/>
                        </a:spcAft>
                      </a:pPr>
                      <a:r>
                        <a:rPr lang="en-US" sz="1100" dirty="0">
                          <a:effectLst/>
                        </a:rPr>
                        <a:t>True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354737">
                <a:tc>
                  <a:txBody>
                    <a:bodyPr/>
                    <a:lstStyle/>
                    <a:p>
                      <a:pPr marL="0" marR="0" algn="ctr">
                        <a:lnSpc>
                          <a:spcPct val="115000"/>
                        </a:lnSpc>
                        <a:spcBef>
                          <a:spcPts val="0"/>
                        </a:spcBef>
                        <a:spcAft>
                          <a:spcPts val="1000"/>
                        </a:spcAft>
                      </a:pPr>
                      <a:r>
                        <a:rPr lang="en-US" sz="1100">
                          <a:effectLst/>
                        </a:rPr>
                        <a:t>True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1000"/>
                        </a:spcAft>
                      </a:pPr>
                      <a:r>
                        <a:rPr lang="en-US" sz="1100">
                          <a:effectLst/>
                        </a:rPr>
                        <a:t>False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1000"/>
                        </a:spcAft>
                      </a:pPr>
                      <a:r>
                        <a:rPr lang="en-US" sz="1100" dirty="0">
                          <a:effectLst/>
                        </a:rPr>
                        <a:t>False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354737">
                <a:tc>
                  <a:txBody>
                    <a:bodyPr/>
                    <a:lstStyle/>
                    <a:p>
                      <a:pPr marL="0" marR="0" algn="ctr">
                        <a:lnSpc>
                          <a:spcPct val="115000"/>
                        </a:lnSpc>
                        <a:spcBef>
                          <a:spcPts val="0"/>
                        </a:spcBef>
                        <a:spcAft>
                          <a:spcPts val="1000"/>
                        </a:spcAft>
                      </a:pPr>
                      <a:r>
                        <a:rPr lang="en-US" sz="1100">
                          <a:effectLst/>
                        </a:rPr>
                        <a:t>False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1000"/>
                        </a:spcAft>
                      </a:pPr>
                      <a:r>
                        <a:rPr lang="en-US" sz="1100">
                          <a:effectLst/>
                        </a:rPr>
                        <a:t>True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1000"/>
                        </a:spcAft>
                      </a:pPr>
                      <a:r>
                        <a:rPr lang="en-US" sz="1100" dirty="0">
                          <a:effectLst/>
                        </a:rPr>
                        <a:t>False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354737">
                <a:tc>
                  <a:txBody>
                    <a:bodyPr/>
                    <a:lstStyle/>
                    <a:p>
                      <a:pPr marL="0" marR="0" algn="ctr">
                        <a:lnSpc>
                          <a:spcPct val="115000"/>
                        </a:lnSpc>
                        <a:spcBef>
                          <a:spcPts val="0"/>
                        </a:spcBef>
                        <a:spcAft>
                          <a:spcPts val="1000"/>
                        </a:spcAft>
                      </a:pPr>
                      <a:r>
                        <a:rPr lang="en-US" sz="1100">
                          <a:effectLst/>
                        </a:rPr>
                        <a:t>False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1000"/>
                        </a:spcAft>
                      </a:pPr>
                      <a:r>
                        <a:rPr lang="en-US" sz="1100">
                          <a:effectLst/>
                        </a:rPr>
                        <a:t>False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1000"/>
                        </a:spcAft>
                      </a:pPr>
                      <a:r>
                        <a:rPr lang="en-US" sz="1100" dirty="0">
                          <a:effectLst/>
                        </a:rPr>
                        <a:t>False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870497956"/>
              </p:ext>
            </p:extLst>
          </p:nvPr>
        </p:nvGraphicFramePr>
        <p:xfrm>
          <a:off x="4191260" y="3870538"/>
          <a:ext cx="3311829" cy="2129425"/>
        </p:xfrm>
        <a:graphic>
          <a:graphicData uri="http://schemas.openxmlformats.org/drawingml/2006/table">
            <a:tbl>
              <a:tblPr firstRow="1" firstCol="1" bandRow="1">
                <a:tableStyleId>{C4B1156A-380E-4F78-BDF5-A606A8083BF9}</a:tableStyleId>
              </a:tblPr>
              <a:tblGrid>
                <a:gridCol w="1103943"/>
                <a:gridCol w="1103943"/>
                <a:gridCol w="1103943"/>
              </a:tblGrid>
              <a:tr h="355740">
                <a:tc gridSpan="3">
                  <a:txBody>
                    <a:bodyPr/>
                    <a:lstStyle/>
                    <a:p>
                      <a:pPr marL="0" marR="0" algn="ctr">
                        <a:lnSpc>
                          <a:spcPct val="115000"/>
                        </a:lnSpc>
                        <a:spcBef>
                          <a:spcPts val="0"/>
                        </a:spcBef>
                        <a:spcAft>
                          <a:spcPts val="1000"/>
                        </a:spcAft>
                      </a:pPr>
                      <a:r>
                        <a:rPr lang="en-US" sz="1100" dirty="0">
                          <a:effectLst/>
                        </a:rPr>
                        <a:t>Truth table for </a:t>
                      </a:r>
                      <a:r>
                        <a:rPr lang="en-US" sz="1000" dirty="0">
                          <a:effectLst/>
                        </a:rPr>
                        <a:t>or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hMerge="1">
                  <a:txBody>
                    <a:bodyPr/>
                    <a:lstStyle/>
                    <a:p>
                      <a:endParaRPr lang="en-US"/>
                    </a:p>
                  </a:txBody>
                  <a:tcPr/>
                </a:tc>
                <a:tc hMerge="1">
                  <a:txBody>
                    <a:bodyPr/>
                    <a:lstStyle/>
                    <a:p>
                      <a:endParaRPr lang="en-US"/>
                    </a:p>
                  </a:txBody>
                  <a:tcPr/>
                </a:tc>
              </a:tr>
              <a:tr h="354737">
                <a:tc>
                  <a:txBody>
                    <a:bodyPr/>
                    <a:lstStyle/>
                    <a:p>
                      <a:pPr marL="0" marR="0" algn="ctr">
                        <a:lnSpc>
                          <a:spcPct val="115000"/>
                        </a:lnSpc>
                        <a:spcBef>
                          <a:spcPts val="0"/>
                        </a:spcBef>
                        <a:spcAft>
                          <a:spcPts val="1000"/>
                        </a:spcAft>
                      </a:pPr>
                      <a:r>
                        <a:rPr lang="en-US" sz="1100">
                          <a:effectLst/>
                        </a:rPr>
                        <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1000"/>
                        </a:spcAft>
                      </a:pPr>
                      <a:r>
                        <a:rPr lang="en-US" sz="1100">
                          <a:effectLst/>
                        </a:rPr>
                        <a:t>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1000"/>
                        </a:spcAft>
                      </a:pPr>
                      <a:r>
                        <a:rPr lang="en-US" sz="1100">
                          <a:effectLst/>
                        </a:rPr>
                        <a:t>A or 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354737">
                <a:tc>
                  <a:txBody>
                    <a:bodyPr/>
                    <a:lstStyle/>
                    <a:p>
                      <a:pPr marL="0" marR="0" algn="ctr">
                        <a:lnSpc>
                          <a:spcPct val="115000"/>
                        </a:lnSpc>
                        <a:spcBef>
                          <a:spcPts val="0"/>
                        </a:spcBef>
                        <a:spcAft>
                          <a:spcPts val="1000"/>
                        </a:spcAft>
                      </a:pPr>
                      <a:r>
                        <a:rPr lang="en-US" sz="1100">
                          <a:effectLst/>
                        </a:rPr>
                        <a:t>True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1000"/>
                        </a:spcAft>
                      </a:pPr>
                      <a:r>
                        <a:rPr lang="en-US" sz="1100">
                          <a:effectLst/>
                        </a:rPr>
                        <a:t>True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1000"/>
                        </a:spcAft>
                      </a:pPr>
                      <a:r>
                        <a:rPr lang="en-US" sz="1100">
                          <a:effectLst/>
                        </a:rPr>
                        <a:t>True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354737">
                <a:tc>
                  <a:txBody>
                    <a:bodyPr/>
                    <a:lstStyle/>
                    <a:p>
                      <a:pPr marL="0" marR="0" algn="ctr">
                        <a:lnSpc>
                          <a:spcPct val="115000"/>
                        </a:lnSpc>
                        <a:spcBef>
                          <a:spcPts val="0"/>
                        </a:spcBef>
                        <a:spcAft>
                          <a:spcPts val="1000"/>
                        </a:spcAft>
                      </a:pPr>
                      <a:r>
                        <a:rPr lang="en-US" sz="1100">
                          <a:effectLst/>
                        </a:rPr>
                        <a:t>True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1000"/>
                        </a:spcAft>
                      </a:pPr>
                      <a:r>
                        <a:rPr lang="en-US" sz="1100" dirty="0">
                          <a:effectLst/>
                        </a:rPr>
                        <a:t>False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1000"/>
                        </a:spcAft>
                      </a:pPr>
                      <a:r>
                        <a:rPr lang="en-US" sz="1100">
                          <a:effectLst/>
                        </a:rPr>
                        <a:t>True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354737">
                <a:tc>
                  <a:txBody>
                    <a:bodyPr/>
                    <a:lstStyle/>
                    <a:p>
                      <a:pPr marL="0" marR="0" algn="ctr">
                        <a:lnSpc>
                          <a:spcPct val="115000"/>
                        </a:lnSpc>
                        <a:spcBef>
                          <a:spcPts val="0"/>
                        </a:spcBef>
                        <a:spcAft>
                          <a:spcPts val="1000"/>
                        </a:spcAft>
                      </a:pPr>
                      <a:r>
                        <a:rPr lang="en-US" sz="1100">
                          <a:effectLst/>
                        </a:rPr>
                        <a:t>False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1000"/>
                        </a:spcAft>
                      </a:pPr>
                      <a:r>
                        <a:rPr lang="en-US" sz="1100">
                          <a:effectLst/>
                        </a:rPr>
                        <a:t>True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1000"/>
                        </a:spcAft>
                      </a:pPr>
                      <a:r>
                        <a:rPr lang="en-US" sz="1100">
                          <a:effectLst/>
                        </a:rPr>
                        <a:t>True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354737">
                <a:tc>
                  <a:txBody>
                    <a:bodyPr/>
                    <a:lstStyle/>
                    <a:p>
                      <a:pPr marL="0" marR="0" algn="ctr">
                        <a:lnSpc>
                          <a:spcPct val="115000"/>
                        </a:lnSpc>
                        <a:spcBef>
                          <a:spcPts val="0"/>
                        </a:spcBef>
                        <a:spcAft>
                          <a:spcPts val="1000"/>
                        </a:spcAft>
                      </a:pPr>
                      <a:r>
                        <a:rPr lang="en-US" sz="1100">
                          <a:effectLst/>
                        </a:rPr>
                        <a:t>False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1000"/>
                        </a:spcAft>
                      </a:pPr>
                      <a:r>
                        <a:rPr lang="en-US" sz="1100">
                          <a:effectLst/>
                        </a:rPr>
                        <a:t>False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1000"/>
                        </a:spcAft>
                      </a:pPr>
                      <a:r>
                        <a:rPr lang="en-US" sz="1100" dirty="0">
                          <a:effectLst/>
                        </a:rPr>
                        <a:t>False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043155583"/>
              </p:ext>
            </p:extLst>
          </p:nvPr>
        </p:nvGraphicFramePr>
        <p:xfrm>
          <a:off x="7711336" y="3870538"/>
          <a:ext cx="2459798" cy="1778700"/>
        </p:xfrm>
        <a:graphic>
          <a:graphicData uri="http://schemas.openxmlformats.org/drawingml/2006/table">
            <a:tbl>
              <a:tblPr firstRow="1" firstCol="1" bandRow="1">
                <a:tableStyleId>{ED083AE6-46FA-4A59-8FB0-9F97EB10719F}</a:tableStyleId>
              </a:tblPr>
              <a:tblGrid>
                <a:gridCol w="1229899"/>
                <a:gridCol w="1229899"/>
              </a:tblGrid>
              <a:tr h="445617">
                <a:tc gridSpan="2">
                  <a:txBody>
                    <a:bodyPr/>
                    <a:lstStyle/>
                    <a:p>
                      <a:pPr marL="0" marR="0" algn="ctr">
                        <a:lnSpc>
                          <a:spcPct val="115000"/>
                        </a:lnSpc>
                        <a:spcBef>
                          <a:spcPts val="0"/>
                        </a:spcBef>
                        <a:spcAft>
                          <a:spcPts val="1000"/>
                        </a:spcAft>
                      </a:pPr>
                      <a:r>
                        <a:rPr lang="en-US" sz="1100" dirty="0">
                          <a:effectLst/>
                        </a:rPr>
                        <a:t>Truth </a:t>
                      </a:r>
                      <a:r>
                        <a:rPr lang="en-US" sz="1100" dirty="0" smtClean="0">
                          <a:effectLst/>
                        </a:rPr>
                        <a:t>table </a:t>
                      </a:r>
                      <a:r>
                        <a:rPr lang="en-US" sz="1100" dirty="0">
                          <a:effectLst/>
                        </a:rPr>
                        <a:t>for </a:t>
                      </a:r>
                      <a:r>
                        <a:rPr lang="en-US" sz="1000" dirty="0">
                          <a:effectLst/>
                        </a:rPr>
                        <a:t>not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hMerge="1">
                  <a:txBody>
                    <a:bodyPr/>
                    <a:lstStyle/>
                    <a:p>
                      <a:endParaRPr lang="en-US"/>
                    </a:p>
                  </a:txBody>
                  <a:tcPr/>
                </a:tc>
              </a:tr>
              <a:tr h="444361">
                <a:tc>
                  <a:txBody>
                    <a:bodyPr/>
                    <a:lstStyle/>
                    <a:p>
                      <a:pPr marL="0" marR="0" algn="ctr">
                        <a:lnSpc>
                          <a:spcPct val="115000"/>
                        </a:lnSpc>
                        <a:spcBef>
                          <a:spcPts val="0"/>
                        </a:spcBef>
                        <a:spcAft>
                          <a:spcPts val="1000"/>
                        </a:spcAft>
                      </a:pPr>
                      <a:r>
                        <a:rPr lang="en-US" sz="1100" dirty="0">
                          <a:effectLst/>
                        </a:rPr>
                        <a:t>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1000"/>
                        </a:spcAft>
                      </a:pPr>
                      <a:r>
                        <a:rPr lang="en-US" sz="1100">
                          <a:effectLst/>
                        </a:rPr>
                        <a:t>not 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444361">
                <a:tc>
                  <a:txBody>
                    <a:bodyPr/>
                    <a:lstStyle/>
                    <a:p>
                      <a:pPr marL="0" marR="0" algn="ctr">
                        <a:lnSpc>
                          <a:spcPct val="115000"/>
                        </a:lnSpc>
                        <a:spcBef>
                          <a:spcPts val="0"/>
                        </a:spcBef>
                        <a:spcAft>
                          <a:spcPts val="1000"/>
                        </a:spcAft>
                      </a:pPr>
                      <a:r>
                        <a:rPr lang="en-US" sz="1100" dirty="0">
                          <a:effectLst/>
                        </a:rPr>
                        <a:t>True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1000"/>
                        </a:spcAft>
                      </a:pPr>
                      <a:r>
                        <a:rPr lang="en-US" sz="1100">
                          <a:effectLst/>
                        </a:rPr>
                        <a:t>False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444361">
                <a:tc>
                  <a:txBody>
                    <a:bodyPr/>
                    <a:lstStyle/>
                    <a:p>
                      <a:pPr marL="0" marR="0" algn="ctr">
                        <a:lnSpc>
                          <a:spcPct val="115000"/>
                        </a:lnSpc>
                        <a:spcBef>
                          <a:spcPts val="0"/>
                        </a:spcBef>
                        <a:spcAft>
                          <a:spcPts val="1000"/>
                        </a:spcAft>
                      </a:pPr>
                      <a:r>
                        <a:rPr lang="en-US" sz="1100" dirty="0">
                          <a:effectLst/>
                        </a:rPr>
                        <a:t>False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1000"/>
                        </a:spcAft>
                      </a:pPr>
                      <a:r>
                        <a:rPr lang="en-US" sz="1100" dirty="0">
                          <a:effectLst/>
                        </a:rPr>
                        <a:t>True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bl>
          </a:graphicData>
        </a:graphic>
      </p:graphicFrame>
    </p:spTree>
    <p:extLst>
      <p:ext uri="{BB962C8B-B14F-4D97-AF65-F5344CB8AC3E}">
        <p14:creationId xmlns:p14="http://schemas.microsoft.com/office/powerpoint/2010/main" val="26083705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8452" y="546554"/>
            <a:ext cx="9601196" cy="776330"/>
          </a:xfrm>
        </p:spPr>
        <p:txBody>
          <a:bodyPr>
            <a:normAutofit/>
          </a:bodyPr>
          <a:lstStyle/>
          <a:p>
            <a:r>
              <a:rPr lang="en-US" b="1" dirty="0"/>
              <a:t>as</a:t>
            </a:r>
          </a:p>
        </p:txBody>
      </p:sp>
      <p:sp>
        <p:nvSpPr>
          <p:cNvPr id="3" name="Content Placeholder 2"/>
          <p:cNvSpPr>
            <a:spLocks noGrp="1"/>
          </p:cNvSpPr>
          <p:nvPr>
            <p:ph idx="1"/>
          </p:nvPr>
        </p:nvSpPr>
        <p:spPr>
          <a:xfrm>
            <a:off x="1000066" y="1457310"/>
            <a:ext cx="10399594" cy="4591797"/>
          </a:xfrm>
        </p:spPr>
        <p:txBody>
          <a:bodyPr>
            <a:normAutofit/>
          </a:bodyPr>
          <a:lstStyle/>
          <a:p>
            <a:pPr lvl="0" defTabSz="914400" eaLnBrk="0" fontAlgn="base" hangingPunct="0">
              <a:spcBef>
                <a:spcPct val="0"/>
              </a:spcBef>
              <a:spcAft>
                <a:spcPct val="0"/>
              </a:spcAft>
              <a:buClr>
                <a:schemeClr val="accent1">
                  <a:lumMod val="75000"/>
                </a:schemeClr>
              </a:buClr>
              <a:buFont typeface="Arial" panose="020B0604020202020204" pitchFamily="34" charset="0"/>
              <a:buChar char="•"/>
            </a:pPr>
            <a:r>
              <a:rPr lang="en-US" altLang="en-US" b="1" dirty="0">
                <a:solidFill>
                  <a:schemeClr val="tx1"/>
                </a:solidFill>
                <a:ea typeface="Times New Roman" panose="02020603050405020304" pitchFamily="18" charset="0"/>
                <a:cs typeface="Courier New" panose="02070309020205020404" pitchFamily="49" charset="0"/>
              </a:rPr>
              <a:t>as</a:t>
            </a:r>
            <a:r>
              <a:rPr lang="en-US" altLang="en-US" dirty="0">
                <a:solidFill>
                  <a:schemeClr val="tx1"/>
                </a:solidFill>
                <a:ea typeface="Calibri" panose="020F0502020204030204" pitchFamily="34" charset="0"/>
                <a:cs typeface="Times New Roman" panose="02020603050405020304" pitchFamily="18" charset="0"/>
              </a:rPr>
              <a:t> is used to create an alias while importing a module. It means giving a different name (user-defined) to a module while importing it. </a:t>
            </a:r>
            <a:endParaRPr lang="en-US" altLang="en-US" dirty="0" smtClean="0">
              <a:solidFill>
                <a:schemeClr val="tx1"/>
              </a:solidFill>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
                <a:schemeClr val="accent1">
                  <a:lumMod val="75000"/>
                </a:schemeClr>
              </a:buClr>
              <a:buSzTx/>
              <a:buFont typeface="Arial" panose="020B0604020202020204" pitchFamily="34" charset="0"/>
              <a:buChar char="•"/>
            </a:pPr>
            <a:r>
              <a:rPr lang="en-US" altLang="en-US" dirty="0" smtClean="0">
                <a:solidFill>
                  <a:schemeClr val="tx1"/>
                </a:solidFill>
                <a:ea typeface="Calibri" panose="020F0502020204030204" pitchFamily="34" charset="0"/>
                <a:cs typeface="Times New Roman" panose="02020603050405020304" pitchFamily="18" charset="0"/>
              </a:rPr>
              <a:t>As </a:t>
            </a:r>
            <a:r>
              <a:rPr lang="en-US" altLang="en-US" dirty="0">
                <a:solidFill>
                  <a:schemeClr val="tx1"/>
                </a:solidFill>
                <a:ea typeface="Calibri" panose="020F0502020204030204" pitchFamily="34" charset="0"/>
                <a:cs typeface="Times New Roman" panose="02020603050405020304" pitchFamily="18" charset="0"/>
              </a:rPr>
              <a:t>for example, Python has a standard module called </a:t>
            </a:r>
            <a:r>
              <a:rPr lang="en-US" altLang="en-US" dirty="0">
                <a:solidFill>
                  <a:schemeClr val="tx1"/>
                </a:solidFill>
                <a:ea typeface="Times New Roman" panose="02020603050405020304" pitchFamily="18" charset="0"/>
                <a:cs typeface="Courier New" panose="02070309020205020404" pitchFamily="49" charset="0"/>
              </a:rPr>
              <a:t>math</a:t>
            </a:r>
            <a:r>
              <a:rPr lang="en-US" altLang="en-US" dirty="0">
                <a:solidFill>
                  <a:schemeClr val="tx1"/>
                </a:solidFill>
                <a:ea typeface="Calibri" panose="020F0502020204030204" pitchFamily="34" charset="0"/>
                <a:cs typeface="Times New Roman" panose="02020603050405020304" pitchFamily="18" charset="0"/>
              </a:rPr>
              <a:t>. Suppose we want to </a:t>
            </a:r>
            <a:r>
              <a:rPr lang="en-US" altLang="en-US" dirty="0" smtClean="0">
                <a:solidFill>
                  <a:schemeClr val="tx1"/>
                </a:solidFill>
                <a:ea typeface="Calibri" panose="020F0502020204030204" pitchFamily="34" charset="0"/>
                <a:cs typeface="Times New Roman" panose="02020603050405020304" pitchFamily="18" charset="0"/>
              </a:rPr>
              <a:t>calculate </a:t>
            </a:r>
            <a:r>
              <a:rPr lang="en-US" altLang="en-US" dirty="0">
                <a:solidFill>
                  <a:schemeClr val="tx1"/>
                </a:solidFill>
                <a:ea typeface="Calibri" panose="020F0502020204030204" pitchFamily="34" charset="0"/>
                <a:cs typeface="Times New Roman" panose="02020603050405020304" pitchFamily="18" charset="0"/>
              </a:rPr>
              <a:t>what cosine pi is using an alias. We can do it as follows using </a:t>
            </a:r>
            <a:r>
              <a:rPr lang="en-US" altLang="en-US" dirty="0">
                <a:solidFill>
                  <a:schemeClr val="tx1"/>
                </a:solidFill>
                <a:ea typeface="Times New Roman" panose="02020603050405020304" pitchFamily="18" charset="0"/>
                <a:cs typeface="Courier New" panose="02070309020205020404" pitchFamily="49" charset="0"/>
              </a:rPr>
              <a:t>as</a:t>
            </a:r>
            <a:r>
              <a:rPr lang="en-US" altLang="en-US" dirty="0">
                <a:solidFill>
                  <a:schemeClr val="tx1"/>
                </a:solidFill>
              </a:rPr>
              <a:t> </a:t>
            </a:r>
            <a:endParaRPr lang="en-US" altLang="en-US" dirty="0" smtClean="0">
              <a:solidFill>
                <a:schemeClr val="tx1"/>
              </a:solidFill>
            </a:endParaRPr>
          </a:p>
          <a:p>
            <a:pPr marL="457200" lvl="1" indent="0" defTabSz="914400" eaLnBrk="0" fontAlgn="base" hangingPunct="0">
              <a:spcBef>
                <a:spcPct val="0"/>
              </a:spcBef>
              <a:spcAft>
                <a:spcPct val="0"/>
              </a:spcAft>
              <a:buClr>
                <a:schemeClr val="accent1">
                  <a:lumMod val="75000"/>
                </a:schemeClr>
              </a:buClr>
              <a:buSzTx/>
              <a:buNone/>
            </a:pPr>
            <a:r>
              <a:rPr lang="en-US" altLang="en-US" sz="1800" dirty="0">
                <a:solidFill>
                  <a:schemeClr val="tx1"/>
                </a:solidFill>
                <a:ea typeface="Times New Roman" panose="02020603050405020304" pitchFamily="18" charset="0"/>
                <a:cs typeface="Courier New" panose="02070309020205020404" pitchFamily="49" charset="0"/>
              </a:rPr>
              <a:t>&gt;&gt;&gt; import math as </a:t>
            </a:r>
            <a:r>
              <a:rPr lang="en-US" altLang="en-US" sz="1800" dirty="0" err="1" smtClean="0">
                <a:solidFill>
                  <a:schemeClr val="tx1"/>
                </a:solidFill>
                <a:ea typeface="Times New Roman" panose="02020603050405020304" pitchFamily="18" charset="0"/>
                <a:cs typeface="Courier New" panose="02070309020205020404" pitchFamily="49" charset="0"/>
              </a:rPr>
              <a:t>myAlias</a:t>
            </a:r>
            <a:endParaRPr lang="en-US" altLang="en-US" sz="1800" dirty="0" smtClean="0">
              <a:solidFill>
                <a:schemeClr val="tx1"/>
              </a:solidFill>
              <a:ea typeface="Times New Roman" panose="02020603050405020304" pitchFamily="18" charset="0"/>
              <a:cs typeface="Courier New" panose="02070309020205020404" pitchFamily="49" charset="0"/>
            </a:endParaRPr>
          </a:p>
          <a:p>
            <a:pPr marL="457200" lvl="1" indent="0" defTabSz="914400" eaLnBrk="0" fontAlgn="base" hangingPunct="0">
              <a:spcBef>
                <a:spcPct val="0"/>
              </a:spcBef>
              <a:spcAft>
                <a:spcPct val="0"/>
              </a:spcAft>
              <a:buClr>
                <a:schemeClr val="accent1">
                  <a:lumMod val="75000"/>
                </a:schemeClr>
              </a:buClr>
              <a:buSzTx/>
              <a:buNone/>
            </a:pPr>
            <a:r>
              <a:rPr lang="en-US" altLang="en-US" sz="1800" dirty="0" smtClean="0">
                <a:solidFill>
                  <a:schemeClr val="tx1"/>
                </a:solidFill>
                <a:ea typeface="Times New Roman" panose="02020603050405020304" pitchFamily="18" charset="0"/>
                <a:cs typeface="Courier New" panose="02070309020205020404" pitchFamily="49" charset="0"/>
              </a:rPr>
              <a:t>&gt;&gt;&gt;</a:t>
            </a:r>
            <a:r>
              <a:rPr lang="en-US" altLang="en-US" sz="1800" dirty="0" err="1">
                <a:solidFill>
                  <a:schemeClr val="tx1"/>
                </a:solidFill>
                <a:ea typeface="Times New Roman" panose="02020603050405020304" pitchFamily="18" charset="0"/>
                <a:cs typeface="Courier New" panose="02070309020205020404" pitchFamily="49" charset="0"/>
              </a:rPr>
              <a:t>myAlias.cos</a:t>
            </a:r>
            <a:r>
              <a:rPr lang="en-US" altLang="en-US" sz="1800" dirty="0">
                <a:solidFill>
                  <a:schemeClr val="tx1"/>
                </a:solidFill>
                <a:ea typeface="Times New Roman" panose="02020603050405020304" pitchFamily="18" charset="0"/>
                <a:cs typeface="Courier New" panose="02070309020205020404" pitchFamily="49" charset="0"/>
              </a:rPr>
              <a:t>(</a:t>
            </a:r>
            <a:r>
              <a:rPr lang="en-US" altLang="en-US" sz="1800" dirty="0" err="1">
                <a:solidFill>
                  <a:schemeClr val="tx1"/>
                </a:solidFill>
                <a:ea typeface="Times New Roman" panose="02020603050405020304" pitchFamily="18" charset="0"/>
                <a:cs typeface="Courier New" panose="02070309020205020404" pitchFamily="49" charset="0"/>
              </a:rPr>
              <a:t>myAlias.pi</a:t>
            </a:r>
            <a:r>
              <a:rPr lang="en-US" altLang="en-US" sz="1800" dirty="0" smtClean="0">
                <a:solidFill>
                  <a:schemeClr val="tx1"/>
                </a:solidFill>
                <a:ea typeface="Times New Roman" panose="02020603050405020304" pitchFamily="18" charset="0"/>
                <a:cs typeface="Courier New" panose="02070309020205020404" pitchFamily="49" charset="0"/>
              </a:rPr>
              <a:t>)</a:t>
            </a:r>
          </a:p>
          <a:p>
            <a:pPr marL="457200" lvl="1" indent="0" defTabSz="914400" eaLnBrk="0" fontAlgn="base" hangingPunct="0">
              <a:spcBef>
                <a:spcPct val="0"/>
              </a:spcBef>
              <a:spcAft>
                <a:spcPct val="0"/>
              </a:spcAft>
              <a:buClr>
                <a:schemeClr val="accent1">
                  <a:lumMod val="75000"/>
                </a:schemeClr>
              </a:buClr>
              <a:buSzTx/>
              <a:buNone/>
            </a:pPr>
            <a:r>
              <a:rPr lang="en-US" altLang="en-US" sz="1800" dirty="0" smtClean="0">
                <a:solidFill>
                  <a:schemeClr val="tx1"/>
                </a:solidFill>
                <a:ea typeface="Times New Roman" panose="02020603050405020304" pitchFamily="18" charset="0"/>
                <a:cs typeface="Courier New" panose="02070309020205020404" pitchFamily="49" charset="0"/>
              </a:rPr>
              <a:t>-</a:t>
            </a:r>
            <a:r>
              <a:rPr lang="en-US" altLang="en-US" sz="1800" dirty="0">
                <a:solidFill>
                  <a:schemeClr val="tx1"/>
                </a:solidFill>
                <a:ea typeface="Times New Roman" panose="02020603050405020304" pitchFamily="18" charset="0"/>
                <a:cs typeface="Courier New" panose="02070309020205020404" pitchFamily="49" charset="0"/>
              </a:rPr>
              <a:t>1.0</a:t>
            </a:r>
            <a:r>
              <a:rPr lang="en-US" altLang="en-US" sz="2400" dirty="0">
                <a:solidFill>
                  <a:schemeClr val="tx1"/>
                </a:solidFill>
              </a:rPr>
              <a:t> </a:t>
            </a:r>
            <a:endParaRPr lang="en-US" altLang="en-US" sz="4400" dirty="0">
              <a:solidFill>
                <a:schemeClr val="tx1"/>
              </a:solidFill>
            </a:endParaRPr>
          </a:p>
          <a:p>
            <a:pPr defTabSz="914400" eaLnBrk="0" fontAlgn="base" hangingPunct="0">
              <a:spcBef>
                <a:spcPct val="0"/>
              </a:spcBef>
              <a:spcAft>
                <a:spcPct val="0"/>
              </a:spcAft>
              <a:buClr>
                <a:schemeClr val="accent1">
                  <a:lumMod val="75000"/>
                </a:schemeClr>
              </a:buClr>
              <a:buSzTx/>
              <a:buFont typeface="Arial" panose="020B0604020202020204" pitchFamily="34" charset="0"/>
              <a:buChar char="•"/>
            </a:pPr>
            <a:r>
              <a:rPr lang="en-US" altLang="en-US" dirty="0">
                <a:solidFill>
                  <a:schemeClr val="tx1"/>
                </a:solidFill>
                <a:ea typeface="Calibri" panose="020F0502020204030204" pitchFamily="34" charset="0"/>
                <a:cs typeface="Times New Roman" panose="02020603050405020304" pitchFamily="18" charset="0"/>
              </a:rPr>
              <a:t>Here we imported the </a:t>
            </a:r>
            <a:r>
              <a:rPr lang="en-US" altLang="en-US" dirty="0">
                <a:solidFill>
                  <a:schemeClr val="tx1"/>
                </a:solidFill>
                <a:ea typeface="Times New Roman" panose="02020603050405020304" pitchFamily="18" charset="0"/>
                <a:cs typeface="Courier New" panose="02070309020205020404" pitchFamily="49" charset="0"/>
              </a:rPr>
              <a:t>math</a:t>
            </a:r>
            <a:r>
              <a:rPr lang="en-US" altLang="en-US" dirty="0">
                <a:solidFill>
                  <a:schemeClr val="tx1"/>
                </a:solidFill>
                <a:ea typeface="Calibri" panose="020F0502020204030204" pitchFamily="34" charset="0"/>
                <a:cs typeface="Times New Roman" panose="02020603050405020304" pitchFamily="18" charset="0"/>
              </a:rPr>
              <a:t> module by giving it the name </a:t>
            </a:r>
            <a:r>
              <a:rPr lang="en-US" altLang="en-US" dirty="0" err="1">
                <a:solidFill>
                  <a:schemeClr val="tx1"/>
                </a:solidFill>
                <a:ea typeface="Times New Roman" panose="02020603050405020304" pitchFamily="18" charset="0"/>
                <a:cs typeface="Courier New" panose="02070309020205020404" pitchFamily="49" charset="0"/>
              </a:rPr>
              <a:t>myAlias</a:t>
            </a:r>
            <a:r>
              <a:rPr lang="en-US" altLang="en-US" dirty="0" smtClean="0">
                <a:solidFill>
                  <a:schemeClr val="tx1"/>
                </a:solidFill>
                <a:ea typeface="Calibri" panose="020F0502020204030204" pitchFamily="34" charset="0"/>
                <a:cs typeface="Times New Roman" panose="02020603050405020304" pitchFamily="18" charset="0"/>
              </a:rPr>
              <a:t>.</a:t>
            </a:r>
          </a:p>
          <a:p>
            <a:pPr defTabSz="914400" eaLnBrk="0" fontAlgn="base" hangingPunct="0">
              <a:spcBef>
                <a:spcPct val="0"/>
              </a:spcBef>
              <a:spcAft>
                <a:spcPct val="0"/>
              </a:spcAft>
              <a:buClr>
                <a:schemeClr val="accent1">
                  <a:lumMod val="75000"/>
                </a:schemeClr>
              </a:buClr>
              <a:buSzTx/>
              <a:buFont typeface="Arial" panose="020B0604020202020204" pitchFamily="34" charset="0"/>
              <a:buChar char="•"/>
            </a:pPr>
            <a:r>
              <a:rPr lang="en-US" altLang="en-US" dirty="0" smtClean="0">
                <a:solidFill>
                  <a:schemeClr val="tx1"/>
                </a:solidFill>
                <a:ea typeface="Calibri" panose="020F0502020204030204" pitchFamily="34" charset="0"/>
                <a:cs typeface="Times New Roman" panose="02020603050405020304" pitchFamily="18" charset="0"/>
              </a:rPr>
              <a:t>Now </a:t>
            </a:r>
            <a:r>
              <a:rPr lang="en-US" altLang="en-US" dirty="0">
                <a:solidFill>
                  <a:schemeClr val="tx1"/>
                </a:solidFill>
                <a:ea typeface="Calibri" panose="020F0502020204030204" pitchFamily="34" charset="0"/>
                <a:cs typeface="Times New Roman" panose="02020603050405020304" pitchFamily="18" charset="0"/>
              </a:rPr>
              <a:t>we can refer to the </a:t>
            </a:r>
            <a:r>
              <a:rPr lang="en-US" altLang="en-US" dirty="0">
                <a:solidFill>
                  <a:schemeClr val="tx1"/>
                </a:solidFill>
                <a:ea typeface="Times New Roman" panose="02020603050405020304" pitchFamily="18" charset="0"/>
                <a:cs typeface="Courier New" panose="02070309020205020404" pitchFamily="49" charset="0"/>
              </a:rPr>
              <a:t>math</a:t>
            </a:r>
            <a:r>
              <a:rPr lang="en-US" altLang="en-US" dirty="0">
                <a:solidFill>
                  <a:schemeClr val="tx1"/>
                </a:solidFill>
                <a:ea typeface="Calibri" panose="020F0502020204030204" pitchFamily="34" charset="0"/>
                <a:cs typeface="Times New Roman" panose="02020603050405020304" pitchFamily="18" charset="0"/>
              </a:rPr>
              <a:t> module with this name</a:t>
            </a:r>
            <a:r>
              <a:rPr lang="en-US" altLang="en-US" dirty="0" smtClean="0">
                <a:solidFill>
                  <a:schemeClr val="tx1"/>
                </a:solidFill>
                <a:ea typeface="Calibri" panose="020F0502020204030204" pitchFamily="34" charset="0"/>
                <a:cs typeface="Times New Roman" panose="02020603050405020304" pitchFamily="18" charset="0"/>
              </a:rPr>
              <a:t>.</a:t>
            </a:r>
          </a:p>
          <a:p>
            <a:pPr defTabSz="914400" eaLnBrk="0" fontAlgn="base" hangingPunct="0">
              <a:spcBef>
                <a:spcPct val="0"/>
              </a:spcBef>
              <a:spcAft>
                <a:spcPct val="0"/>
              </a:spcAft>
              <a:buClr>
                <a:schemeClr val="accent1">
                  <a:lumMod val="75000"/>
                </a:schemeClr>
              </a:buClr>
              <a:buSzTx/>
              <a:buFont typeface="Arial" panose="020B0604020202020204" pitchFamily="34" charset="0"/>
              <a:buChar char="•"/>
            </a:pPr>
            <a:r>
              <a:rPr lang="en-US" altLang="en-US" dirty="0" smtClean="0">
                <a:solidFill>
                  <a:schemeClr val="tx1"/>
                </a:solidFill>
                <a:ea typeface="Calibri" panose="020F0502020204030204" pitchFamily="34" charset="0"/>
                <a:cs typeface="Times New Roman" panose="02020603050405020304" pitchFamily="18" charset="0"/>
              </a:rPr>
              <a:t> </a:t>
            </a:r>
            <a:r>
              <a:rPr lang="en-US" altLang="en-US" dirty="0">
                <a:solidFill>
                  <a:schemeClr val="tx1"/>
                </a:solidFill>
                <a:ea typeface="Calibri" panose="020F0502020204030204" pitchFamily="34" charset="0"/>
                <a:cs typeface="Times New Roman" panose="02020603050405020304" pitchFamily="18" charset="0"/>
              </a:rPr>
              <a:t>Using this name we calculated cos(pi) and got </a:t>
            </a:r>
            <a:r>
              <a:rPr lang="en-US" altLang="en-US" dirty="0">
                <a:solidFill>
                  <a:schemeClr val="tx1"/>
                </a:solidFill>
                <a:ea typeface="Times New Roman" panose="02020603050405020304" pitchFamily="18" charset="0"/>
                <a:cs typeface="Courier New" panose="02070309020205020404" pitchFamily="49" charset="0"/>
              </a:rPr>
              <a:t>-1.0</a:t>
            </a:r>
            <a:r>
              <a:rPr lang="en-US" altLang="en-US" dirty="0">
                <a:solidFill>
                  <a:schemeClr val="tx1"/>
                </a:solidFill>
                <a:ea typeface="Calibri" panose="020F0502020204030204" pitchFamily="34" charset="0"/>
                <a:cs typeface="Times New Roman" panose="02020603050405020304" pitchFamily="18" charset="0"/>
              </a:rPr>
              <a:t> as the answer.</a:t>
            </a:r>
            <a:r>
              <a:rPr lang="en-US" altLang="en-US" dirty="0">
                <a:solidFill>
                  <a:schemeClr val="tx1"/>
                </a:solidFill>
              </a:rPr>
              <a:t> </a:t>
            </a:r>
          </a:p>
        </p:txBody>
      </p:sp>
    </p:spTree>
    <p:extLst>
      <p:ext uri="{BB962C8B-B14F-4D97-AF65-F5344CB8AC3E}">
        <p14:creationId xmlns:p14="http://schemas.microsoft.com/office/powerpoint/2010/main" val="14823654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2418</TotalTime>
  <Words>3351</Words>
  <Application>Microsoft Office PowerPoint</Application>
  <PresentationFormat>Widescreen</PresentationFormat>
  <Paragraphs>456</Paragraphs>
  <Slides>39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 Unicode MS</vt:lpstr>
      <vt:lpstr>Arial</vt:lpstr>
      <vt:lpstr>Calibri</vt:lpstr>
      <vt:lpstr>Calibri Light</vt:lpstr>
      <vt:lpstr>Courier New</vt:lpstr>
      <vt:lpstr>Garamond</vt:lpstr>
      <vt:lpstr>Times New Roman</vt:lpstr>
      <vt:lpstr>Wingdings</vt:lpstr>
      <vt:lpstr>Organic</vt:lpstr>
      <vt:lpstr>Python Introduction</vt:lpstr>
      <vt:lpstr>Get Started With Python</vt:lpstr>
      <vt:lpstr>Python Program to Print Hello world!</vt:lpstr>
      <vt:lpstr>Keywords</vt:lpstr>
      <vt:lpstr>Keywords</vt:lpstr>
      <vt:lpstr>True, False</vt:lpstr>
      <vt:lpstr>None</vt:lpstr>
      <vt:lpstr>and, or , not</vt:lpstr>
      <vt:lpstr>as</vt:lpstr>
      <vt:lpstr>assert</vt:lpstr>
      <vt:lpstr>PowerPoint Presentation</vt:lpstr>
      <vt:lpstr>break, continue</vt:lpstr>
      <vt:lpstr>PowerPoint Presentation</vt:lpstr>
      <vt:lpstr>class</vt:lpstr>
      <vt:lpstr>def</vt:lpstr>
      <vt:lpstr>del</vt:lpstr>
      <vt:lpstr>if, else, elif</vt:lpstr>
      <vt:lpstr>PowerPoint Presentation</vt:lpstr>
      <vt:lpstr>except, raise, try</vt:lpstr>
      <vt:lpstr>PowerPoint Presentation</vt:lpstr>
      <vt:lpstr>finally</vt:lpstr>
      <vt:lpstr>for</vt:lpstr>
      <vt:lpstr>How to use python modules (import)</vt:lpstr>
      <vt:lpstr>PowerPoint Presentation</vt:lpstr>
      <vt:lpstr>from…import</vt:lpstr>
      <vt:lpstr>global</vt:lpstr>
      <vt:lpstr>PowerPoint Presentation</vt:lpstr>
      <vt:lpstr>in</vt:lpstr>
      <vt:lpstr>is</vt:lpstr>
      <vt:lpstr>PowerPoint Presentation</vt:lpstr>
      <vt:lpstr>lambda</vt:lpstr>
      <vt:lpstr>nonlocal</vt:lpstr>
      <vt:lpstr>PowerPoint Presentation</vt:lpstr>
      <vt:lpstr>pass</vt:lpstr>
      <vt:lpstr>return</vt:lpstr>
      <vt:lpstr>while</vt:lpstr>
      <vt:lpstr>with</vt:lpstr>
      <vt:lpstr>yield</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Jagannath Kumar Ch</dc:creator>
  <cp:lastModifiedBy>Jagannath Kumar Ch</cp:lastModifiedBy>
  <cp:revision>233</cp:revision>
  <dcterms:created xsi:type="dcterms:W3CDTF">2017-08-01T16:58:43Z</dcterms:created>
  <dcterms:modified xsi:type="dcterms:W3CDTF">2017-08-17T02:39:34Z</dcterms:modified>
</cp:coreProperties>
</file>