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8" r:id="rId1"/>
  </p:sldMasterIdLst>
  <p:notesMasterIdLst>
    <p:notesMasterId r:id="rId36"/>
  </p:notesMasterIdLst>
  <p:sldIdLst>
    <p:sldId id="256" r:id="rId2"/>
    <p:sldId id="258" r:id="rId3"/>
    <p:sldId id="309" r:id="rId4"/>
    <p:sldId id="308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3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outlineViewPr>
    <p:cViewPr>
      <p:scale>
        <a:sx n="33" d="100"/>
        <a:sy n="33" d="100"/>
      </p:scale>
      <p:origin x="0" y="-26482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885DB-9513-4F57-BC1D-2A8BB6E47312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A7421-F6A9-4CBD-9840-2C47E27BD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65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article, you will learn about Python statements, why indentation is important and use of comments in programming.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# This is comment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a = “This is Statement “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if (True):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print(“Identification is most important in Python”)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A7421-F6A9-4CBD-9840-2C47E27BD9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30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tutorial, you will learn about variables, rules for naming a variable and different types of variable you can create in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A7421-F6A9-4CBD-9840-2C47E27BD9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68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570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0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251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401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764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96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031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190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3003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76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1217951" y="1365087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588757"/>
            <a:ext cx="10604500" cy="7763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365087"/>
            <a:ext cx="10604500" cy="441269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838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220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23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667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6778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95401" y="191502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925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00100" y="698500"/>
            <a:ext cx="10604500" cy="52705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03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22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258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6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379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96" r:id="rId8"/>
    <p:sldLayoutId id="2147483886" r:id="rId9"/>
    <p:sldLayoutId id="2147483887" r:id="rId10"/>
    <p:sldLayoutId id="2147483888" r:id="rId11"/>
    <p:sldLayoutId id="2147483889" r:id="rId12"/>
    <p:sldLayoutId id="2147483890" r:id="rId13"/>
    <p:sldLayoutId id="2147483891" r:id="rId14"/>
    <p:sldLayoutId id="2147483892" r:id="rId15"/>
    <p:sldLayoutId id="2147483893" r:id="rId16"/>
    <p:sldLayoutId id="2147483894" r:id="rId17"/>
    <p:sldLayoutId id="2147483895" r:id="rId18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3414" y="3868614"/>
            <a:ext cx="6815669" cy="504873"/>
          </a:xfrm>
        </p:spPr>
        <p:txBody>
          <a:bodyPr/>
          <a:lstStyle/>
          <a:p>
            <a:pPr algn="r"/>
            <a:r>
              <a:rPr lang="en-US" dirty="0" smtClean="0"/>
              <a:t>- Jagannath Kumar 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41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979" y="1365087"/>
            <a:ext cx="10658902" cy="484464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Comments are very important while writing a program. It describes what's going on inside a program so that a person looking at the source code does not have a hard time figuring it out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You might forget the key details of the program you just wrote in a month's time. So taking time to explain these concepts in form of comments is always fruitful.</a:t>
            </a:r>
          </a:p>
          <a:p>
            <a:r>
              <a:rPr lang="en-US" dirty="0"/>
              <a:t>In Python, we use the hash (#) symbol to start writing a comment. It extends up to the newline character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Comments </a:t>
            </a:r>
            <a:r>
              <a:rPr lang="en-US" dirty="0"/>
              <a:t>are for programmers for better understanding of a program. Python Interpreter ignores comment. </a:t>
            </a:r>
          </a:p>
          <a:p>
            <a:pPr marL="457200" lvl="1" indent="0">
              <a:buNone/>
            </a:pPr>
            <a:r>
              <a:rPr lang="en-US" dirty="0"/>
              <a:t>#This is a comment</a:t>
            </a:r>
          </a:p>
          <a:p>
            <a:pPr marL="457200" lvl="1" indent="0">
              <a:buNone/>
            </a:pPr>
            <a:r>
              <a:rPr lang="en-US" dirty="0"/>
              <a:t>#print out Hello</a:t>
            </a:r>
          </a:p>
          <a:p>
            <a:pPr marL="457200" lvl="1" indent="0">
              <a:buNone/>
            </a:pPr>
            <a:r>
              <a:rPr lang="en-US" dirty="0"/>
              <a:t>print('Hello')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610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57" y="588757"/>
            <a:ext cx="10508775" cy="776330"/>
          </a:xfrm>
        </p:spPr>
        <p:txBody>
          <a:bodyPr>
            <a:normAutofit/>
          </a:bodyPr>
          <a:lstStyle/>
          <a:p>
            <a:r>
              <a:rPr lang="en-US" b="1" dirty="0"/>
              <a:t>Multi-line </a:t>
            </a:r>
            <a:r>
              <a:rPr lang="en-US" b="1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922" y="1365086"/>
            <a:ext cx="10604311" cy="4790053"/>
          </a:xfrm>
        </p:spPr>
        <p:txBody>
          <a:bodyPr>
            <a:normAutofit fontScale="92500"/>
          </a:bodyPr>
          <a:lstStyle/>
          <a:p>
            <a:r>
              <a:rPr lang="en-US" dirty="0"/>
              <a:t>If we have comments that extend multiple lines, one way of doing it is to use hash (#) in the beginning of each line. For example:</a:t>
            </a:r>
          </a:p>
          <a:p>
            <a:pPr marL="457200" lvl="1" indent="0">
              <a:buNone/>
            </a:pPr>
            <a:r>
              <a:rPr lang="en-US" dirty="0"/>
              <a:t>#This is a long comment</a:t>
            </a:r>
          </a:p>
          <a:p>
            <a:pPr marL="457200" lvl="1" indent="0">
              <a:buNone/>
            </a:pPr>
            <a:r>
              <a:rPr lang="en-US" dirty="0"/>
              <a:t>#and it extends</a:t>
            </a:r>
          </a:p>
          <a:p>
            <a:pPr marL="457200" lvl="1" indent="0">
              <a:buNone/>
            </a:pPr>
            <a:r>
              <a:rPr lang="en-US" dirty="0"/>
              <a:t>#to multiple lines</a:t>
            </a:r>
          </a:p>
          <a:p>
            <a:r>
              <a:rPr lang="en-US" dirty="0"/>
              <a:t>Another way of doing this is to use triple quotes, either ''' or """.</a:t>
            </a:r>
          </a:p>
          <a:p>
            <a:r>
              <a:rPr lang="en-US" dirty="0" smtClean="0"/>
              <a:t>These </a:t>
            </a:r>
            <a:r>
              <a:rPr lang="en-US" dirty="0"/>
              <a:t>triple quotes are generally used for multi-line strings. But they can be used as multi-line comment as well. Unless they are not </a:t>
            </a:r>
            <a:r>
              <a:rPr lang="en-US" dirty="0" err="1"/>
              <a:t>docstrings</a:t>
            </a:r>
            <a:r>
              <a:rPr lang="en-US" dirty="0"/>
              <a:t>, they do not generate any extra code.</a:t>
            </a:r>
          </a:p>
          <a:p>
            <a:pPr marL="457200" lvl="1" indent="0">
              <a:buNone/>
            </a:pPr>
            <a:r>
              <a:rPr lang="en-US" dirty="0"/>
              <a:t>"""This is also a</a:t>
            </a:r>
          </a:p>
          <a:p>
            <a:pPr marL="457200" lvl="1" indent="0">
              <a:buNone/>
            </a:pPr>
            <a:r>
              <a:rPr lang="en-US" dirty="0"/>
              <a:t>perfect example of</a:t>
            </a:r>
          </a:p>
          <a:p>
            <a:pPr marL="457200" lvl="1" indent="0">
              <a:buNone/>
            </a:pPr>
            <a:r>
              <a:rPr lang="en-US" dirty="0"/>
              <a:t>multi-line comments"""</a:t>
            </a:r>
          </a:p>
        </p:txBody>
      </p:sp>
    </p:spTree>
    <p:extLst>
      <p:ext uri="{BB962C8B-B14F-4D97-AF65-F5344CB8AC3E}">
        <p14:creationId xmlns:p14="http://schemas.microsoft.com/office/powerpoint/2010/main" val="2799599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Docstring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365087"/>
            <a:ext cx="10604500" cy="477640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Docstring is short for documentation string.</a:t>
            </a:r>
          </a:p>
          <a:p>
            <a:r>
              <a:rPr lang="en-US" dirty="0"/>
              <a:t>	It is a string that occurs as the first statement in a module, function, class, or method definition. We must write what a function/class does in the </a:t>
            </a:r>
            <a:r>
              <a:rPr lang="en-US" dirty="0" err="1"/>
              <a:t>docstring</a:t>
            </a:r>
            <a:r>
              <a:rPr lang="en-US" dirty="0"/>
              <a:t>.</a:t>
            </a:r>
          </a:p>
          <a:p>
            <a:r>
              <a:rPr lang="en-US" dirty="0"/>
              <a:t>Triple quotes are used while writing </a:t>
            </a:r>
            <a:r>
              <a:rPr lang="en-US" dirty="0" err="1"/>
              <a:t>docstrings</a:t>
            </a:r>
            <a:r>
              <a:rPr lang="en-US" dirty="0"/>
              <a:t>. For example:</a:t>
            </a:r>
          </a:p>
          <a:p>
            <a:pPr marL="457200" lvl="1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double(</a:t>
            </a:r>
            <a:r>
              <a:rPr lang="en-US" dirty="0" err="1"/>
              <a:t>num</a:t>
            </a:r>
            <a:r>
              <a:rPr lang="en-US" dirty="0"/>
              <a:t>):</a:t>
            </a:r>
          </a:p>
          <a:p>
            <a:pPr marL="457200" lvl="1" indent="0">
              <a:buNone/>
            </a:pPr>
            <a:r>
              <a:rPr lang="en-US" dirty="0"/>
              <a:t>    """Function to double the value"""</a:t>
            </a:r>
          </a:p>
          <a:p>
            <a:pPr marL="457200" lvl="1" indent="0">
              <a:buNone/>
            </a:pPr>
            <a:r>
              <a:rPr lang="en-US" dirty="0"/>
              <a:t>    return 2*</a:t>
            </a:r>
            <a:r>
              <a:rPr lang="en-US" dirty="0" err="1"/>
              <a:t>num</a:t>
            </a:r>
            <a:endParaRPr lang="en-US" dirty="0"/>
          </a:p>
          <a:p>
            <a:r>
              <a:rPr lang="en-US" dirty="0"/>
              <a:t>Docstring is available to us as the attribute __doc__ of the function. Issue the following code in shell once you run the above program.</a:t>
            </a:r>
          </a:p>
          <a:p>
            <a:pPr marL="457200" lvl="1" indent="0">
              <a:buNone/>
            </a:pPr>
            <a:r>
              <a:rPr lang="en-US" dirty="0"/>
              <a:t>&gt;&gt;&gt; print(</a:t>
            </a:r>
            <a:r>
              <a:rPr lang="en-US" dirty="0" err="1"/>
              <a:t>double.__doc</a:t>
            </a:r>
            <a:r>
              <a:rPr lang="en-US" dirty="0"/>
              <a:t>__)</a:t>
            </a:r>
          </a:p>
          <a:p>
            <a:pPr marL="457200" lvl="1" indent="0">
              <a:buNone/>
            </a:pPr>
            <a:r>
              <a:rPr lang="en-US" dirty="0"/>
              <a:t>Function to double the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682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Variables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is a location in memory used to store some data (value).</a:t>
            </a:r>
          </a:p>
          <a:p>
            <a:r>
              <a:rPr lang="en-US" dirty="0"/>
              <a:t>They are given unique names to differentiate between different memory </a:t>
            </a:r>
            <a:r>
              <a:rPr lang="en-US" dirty="0" smtClean="0"/>
              <a:t>locations.</a:t>
            </a:r>
          </a:p>
          <a:p>
            <a:r>
              <a:rPr lang="en-US" dirty="0" smtClean="0"/>
              <a:t>The </a:t>
            </a:r>
            <a:r>
              <a:rPr lang="en-US" dirty="0"/>
              <a:t>rules for writing a variable name is same as the </a:t>
            </a:r>
            <a:r>
              <a:rPr lang="en-US" u="sng" dirty="0"/>
              <a:t>rules for writing identifiers in </a:t>
            </a:r>
            <a:r>
              <a:rPr lang="en-US" dirty="0" smtClean="0"/>
              <a:t>Python.</a:t>
            </a:r>
            <a:endParaRPr lang="en-US" dirty="0"/>
          </a:p>
          <a:p>
            <a:r>
              <a:rPr lang="en-US" dirty="0"/>
              <a:t>We don't need to declare a variable before using 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</a:t>
            </a:r>
            <a:r>
              <a:rPr lang="en-US" dirty="0"/>
              <a:t>Python, we simply assign a value to a variable and it will exist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</a:t>
            </a:r>
            <a:r>
              <a:rPr lang="en-US" dirty="0"/>
              <a:t>don't even have to declare the type of the variable. This is handled internally according to the type of value we assign to the variable</a:t>
            </a:r>
          </a:p>
        </p:txBody>
      </p:sp>
    </p:spTree>
    <p:extLst>
      <p:ext uri="{BB962C8B-B14F-4D97-AF65-F5344CB8AC3E}">
        <p14:creationId xmlns:p14="http://schemas.microsoft.com/office/powerpoint/2010/main" val="110093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00100" y="698499"/>
            <a:ext cx="10604500" cy="5511232"/>
          </a:xfrm>
        </p:spPr>
        <p:txBody>
          <a:bodyPr>
            <a:no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sz="2000" b="1" dirty="0"/>
              <a:t>Variable assignment</a:t>
            </a:r>
            <a:endParaRPr lang="en-US" sz="2000" dirty="0"/>
          </a:p>
          <a:p>
            <a:pPr>
              <a:spcAft>
                <a:spcPts val="0"/>
              </a:spcAft>
            </a:pPr>
            <a:r>
              <a:rPr lang="en-US" sz="2000" dirty="0" smtClean="0"/>
              <a:t>We </a:t>
            </a:r>
            <a:r>
              <a:rPr lang="en-US" sz="2000" dirty="0"/>
              <a:t>use the assignment operator (=) to assign values to a variable. Any type of value can be assigned to any valid variable.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dirty="0"/>
              <a:t>a = 5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dirty="0"/>
              <a:t>b = 3.2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dirty="0"/>
              <a:t>c = "Hello"</a:t>
            </a:r>
          </a:p>
          <a:p>
            <a:pPr>
              <a:spcAft>
                <a:spcPts val="0"/>
              </a:spcAft>
            </a:pPr>
            <a:r>
              <a:rPr lang="en-US" sz="2000" dirty="0"/>
              <a:t>Here, we have three assignment statements. 5 is an integer assigned to the variable a.</a:t>
            </a:r>
          </a:p>
          <a:p>
            <a:pPr>
              <a:spcAft>
                <a:spcPts val="0"/>
              </a:spcAft>
            </a:pPr>
            <a:r>
              <a:rPr lang="en-US" sz="2000" dirty="0"/>
              <a:t>Similarly, 3.2 is a floating point number and "Hello" is a string (sequence of characters) assigned to the variables b and c </a:t>
            </a:r>
            <a:r>
              <a:rPr lang="en-US" sz="2000" dirty="0" smtClean="0"/>
              <a:t>respectively.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000" b="1" dirty="0"/>
              <a:t>Multiple assignments</a:t>
            </a:r>
          </a:p>
          <a:p>
            <a:pPr>
              <a:spcAft>
                <a:spcPts val="0"/>
              </a:spcAft>
            </a:pPr>
            <a:r>
              <a:rPr lang="en-US" sz="2000" dirty="0"/>
              <a:t>In Python, multiple assignments can be made in a single statement as follows: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dirty="0" smtClean="0"/>
              <a:t>a</a:t>
            </a:r>
            <a:r>
              <a:rPr lang="en-US" dirty="0"/>
              <a:t>, b, c = 5, 3.2, "Hello"</a:t>
            </a:r>
          </a:p>
          <a:p>
            <a:pPr>
              <a:spcAft>
                <a:spcPts val="0"/>
              </a:spcAft>
            </a:pPr>
            <a:r>
              <a:rPr lang="en-US" sz="2000" dirty="0"/>
              <a:t>If we want to assign the same value to multiple variables at once, we can do this </a:t>
            </a:r>
            <a:r>
              <a:rPr lang="en-US" sz="2000" dirty="0" smtClean="0"/>
              <a:t>as</a:t>
            </a:r>
            <a:endParaRPr lang="en-US" sz="2000" dirty="0"/>
          </a:p>
          <a:p>
            <a:pPr lvl="1">
              <a:spcAft>
                <a:spcPts val="0"/>
              </a:spcAft>
            </a:pPr>
            <a:r>
              <a:rPr lang="en-US" dirty="0"/>
              <a:t>x = y = z = "same"</a:t>
            </a:r>
          </a:p>
          <a:p>
            <a:pPr>
              <a:spcAft>
                <a:spcPts val="0"/>
              </a:spcAft>
            </a:pPr>
            <a:r>
              <a:rPr lang="en-US" sz="2000" dirty="0"/>
              <a:t>This assigns the "same" string to all the three variables</a:t>
            </a: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7051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 types in </a:t>
            </a:r>
            <a:r>
              <a:rPr lang="en-US" b="1" dirty="0" smtClean="0"/>
              <a:t>Python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00100" y="1365086"/>
            <a:ext cx="10604500" cy="4830998"/>
          </a:xfrm>
        </p:spPr>
        <p:txBody>
          <a:bodyPr>
            <a:normAutofit/>
          </a:bodyPr>
          <a:lstStyle/>
          <a:p>
            <a:r>
              <a:rPr lang="en-US" dirty="0"/>
              <a:t>Every value in Python has a datatype. Since everything is an object in Python </a:t>
            </a:r>
            <a:r>
              <a:rPr lang="en-US" dirty="0" smtClean="0"/>
              <a:t>programming.</a:t>
            </a:r>
          </a:p>
          <a:p>
            <a:r>
              <a:rPr lang="en-US" dirty="0" smtClean="0"/>
              <a:t>Datatypes </a:t>
            </a:r>
            <a:r>
              <a:rPr lang="en-US" dirty="0"/>
              <a:t>are actually classes and variables are instance (object) of these classes.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are various datatypes in Python. Some of the important types are listed below</a:t>
            </a:r>
            <a:r>
              <a:rPr lang="en-US" dirty="0" smtClean="0"/>
              <a:t>.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Numbers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List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Tuple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Strings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Set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Dictionary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015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Numbers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365087"/>
            <a:ext cx="10604500" cy="4257791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US" dirty="0"/>
              <a:t>Integers, floating point numbers and complex numbers falls under Python numbers category. They are defined as int, float and complex class in Python</a:t>
            </a:r>
            <a:r>
              <a:rPr lang="en-US" dirty="0" smtClean="0"/>
              <a:t>.</a:t>
            </a:r>
          </a:p>
          <a:p>
            <a:pPr>
              <a:spcAft>
                <a:spcPts val="0"/>
              </a:spcAft>
            </a:pPr>
            <a:r>
              <a:rPr lang="en-US" dirty="0" smtClean="0"/>
              <a:t> </a:t>
            </a:r>
            <a:r>
              <a:rPr lang="en-US" dirty="0"/>
              <a:t>We can use the type() function to know which class a variable or a value belongs to and the </a:t>
            </a:r>
            <a:r>
              <a:rPr lang="en-US" dirty="0" err="1"/>
              <a:t>isinstance</a:t>
            </a:r>
            <a:r>
              <a:rPr lang="en-US" dirty="0"/>
              <a:t>() function to check if an object belongs to a particular class</a:t>
            </a:r>
            <a:r>
              <a:rPr lang="en-US" dirty="0" smtClean="0"/>
              <a:t>.</a:t>
            </a:r>
            <a:endParaRPr lang="en-US" dirty="0"/>
          </a:p>
          <a:p>
            <a:pPr marL="457200" lvl="1" indent="0">
              <a:spcAft>
                <a:spcPts val="0"/>
              </a:spcAft>
              <a:buNone/>
            </a:pPr>
            <a:r>
              <a:rPr lang="en-US" dirty="0"/>
              <a:t>&gt;&gt;&gt; a = 5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dirty="0"/>
              <a:t>&gt;&gt;&gt; type(a)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dirty="0"/>
              <a:t>&lt;class '</a:t>
            </a:r>
            <a:r>
              <a:rPr lang="en-US" dirty="0" err="1"/>
              <a:t>int</a:t>
            </a:r>
            <a:r>
              <a:rPr lang="en-US" dirty="0"/>
              <a:t>'&gt;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dirty="0"/>
              <a:t>&gt;&gt;&gt; type(2.0)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dirty="0"/>
              <a:t>&lt;class 'float'&gt;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dirty="0"/>
              <a:t>&gt;&gt;&gt; </a:t>
            </a:r>
            <a:r>
              <a:rPr lang="en-US" dirty="0" err="1"/>
              <a:t>isinstance</a:t>
            </a:r>
            <a:r>
              <a:rPr lang="en-US" dirty="0"/>
              <a:t>(1+2j,complex)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dirty="0" smtClean="0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099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00100" y="698499"/>
            <a:ext cx="10604500" cy="5442993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0"/>
              </a:spcAft>
            </a:pPr>
            <a:r>
              <a:rPr lang="en-US" dirty="0"/>
              <a:t>Integers can be of any length, it is only limited by the memory available</a:t>
            </a:r>
            <a:r>
              <a:rPr lang="en-US" dirty="0" smtClean="0"/>
              <a:t>.</a:t>
            </a:r>
          </a:p>
          <a:p>
            <a:pPr>
              <a:spcAft>
                <a:spcPts val="0"/>
              </a:spcAft>
            </a:pPr>
            <a:r>
              <a:rPr lang="en-US" dirty="0" smtClean="0"/>
              <a:t>A </a:t>
            </a:r>
            <a:r>
              <a:rPr lang="en-US" dirty="0"/>
              <a:t>floating point number is accurate up to 15 decimal places. Integer and floating points are separated by decimal points</a:t>
            </a:r>
            <a:r>
              <a:rPr lang="en-US" dirty="0" smtClean="0"/>
              <a:t>.</a:t>
            </a:r>
          </a:p>
          <a:p>
            <a:pPr>
              <a:spcAft>
                <a:spcPts val="0"/>
              </a:spcAft>
            </a:pPr>
            <a:r>
              <a:rPr lang="en-US" dirty="0" smtClean="0"/>
              <a:t>1 </a:t>
            </a:r>
            <a:r>
              <a:rPr lang="en-US" dirty="0"/>
              <a:t>is integer, 1.0 is floating point number. Complex numbers are written in the form, x + </a:t>
            </a:r>
            <a:r>
              <a:rPr lang="en-US" dirty="0" err="1"/>
              <a:t>yj</a:t>
            </a:r>
            <a:r>
              <a:rPr lang="en-US" dirty="0"/>
              <a:t>, where x is the real part and y is the imaginary part. </a:t>
            </a:r>
            <a:endParaRPr lang="en-US" dirty="0" smtClean="0"/>
          </a:p>
          <a:p>
            <a:pPr>
              <a:spcAft>
                <a:spcPts val="0"/>
              </a:spcAft>
            </a:pPr>
            <a:r>
              <a:rPr lang="en-US" dirty="0" smtClean="0"/>
              <a:t>Here </a:t>
            </a:r>
            <a:r>
              <a:rPr lang="en-US" dirty="0"/>
              <a:t>are some examples.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dirty="0"/>
              <a:t>&gt;&gt;&gt; a = 1234567890123456789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dirty="0"/>
              <a:t>&gt;&gt;&gt; a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dirty="0"/>
              <a:t>1234567890123456789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dirty="0"/>
              <a:t>&gt;&gt;&gt; b = 0.1234567890123456789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dirty="0"/>
              <a:t>&gt;&gt;&gt; b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dirty="0"/>
              <a:t>0.12345678901234568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dirty="0"/>
              <a:t>&gt;&gt;&gt; c = 1+2j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dirty="0"/>
              <a:t>&gt;&gt;&gt; c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dirty="0"/>
              <a:t>(1+2j)</a:t>
            </a:r>
          </a:p>
          <a:p>
            <a:pPr>
              <a:spcAft>
                <a:spcPts val="0"/>
              </a:spcAft>
            </a:pPr>
            <a:r>
              <a:rPr lang="en-US" dirty="0"/>
              <a:t>Notice that the float variable b got truncated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545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00100" y="1365086"/>
            <a:ext cx="10604500" cy="4394269"/>
          </a:xfrm>
        </p:spPr>
        <p:txBody>
          <a:bodyPr>
            <a:normAutofit/>
          </a:bodyPr>
          <a:lstStyle/>
          <a:p>
            <a:r>
              <a:rPr lang="en-US" b="1" dirty="0"/>
              <a:t>List</a:t>
            </a:r>
            <a:r>
              <a:rPr lang="en-US" dirty="0"/>
              <a:t> is an ordered sequence of items. It is one of the most used datatype in Python and is very flexible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All </a:t>
            </a:r>
            <a:r>
              <a:rPr lang="en-US" dirty="0"/>
              <a:t>the items in a list do not need to be of the same type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Declaring </a:t>
            </a:r>
            <a:r>
              <a:rPr lang="en-US" dirty="0"/>
              <a:t>a list is pretty straight forward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Items </a:t>
            </a:r>
            <a:r>
              <a:rPr lang="en-US" dirty="0"/>
              <a:t>separated by commas are enclosed within brackets [ ].</a:t>
            </a:r>
            <a:endParaRPr lang="en-US" sz="2900" dirty="0"/>
          </a:p>
          <a:p>
            <a:pPr marL="457200" lvl="1" indent="0">
              <a:buNone/>
            </a:pPr>
            <a:r>
              <a:rPr lang="en-US" sz="2400" dirty="0" smtClean="0"/>
              <a:t>&gt;&gt;&gt; </a:t>
            </a:r>
            <a:r>
              <a:rPr lang="en-US" sz="2400" dirty="0"/>
              <a:t>a = [1, 2.2, 'python']</a:t>
            </a:r>
          </a:p>
          <a:p>
            <a:pPr marL="457200" lvl="1" indent="0">
              <a:buNone/>
            </a:pPr>
            <a:r>
              <a:rPr lang="en-US" sz="2400" dirty="0"/>
              <a:t>&gt;&gt;&gt; type(a)</a:t>
            </a:r>
          </a:p>
          <a:p>
            <a:pPr marL="457200" lvl="1" indent="0">
              <a:buNone/>
            </a:pPr>
            <a:r>
              <a:rPr lang="en-US" sz="2400" dirty="0"/>
              <a:t>&lt;class 'list</a:t>
            </a:r>
            <a:r>
              <a:rPr lang="en-US" sz="2400" dirty="0" smtClean="0"/>
              <a:t>'&gt;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2330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00100" y="698499"/>
            <a:ext cx="10604500" cy="5415697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/>
              <a:t>We can use the slicing operator [ ] to extract an item or a range of items from a list. Index starts </a:t>
            </a:r>
            <a:r>
              <a:rPr lang="en-US" sz="2800" dirty="0" smtClean="0"/>
              <a:t>from </a:t>
            </a:r>
            <a:r>
              <a:rPr lang="en-US" sz="2800" dirty="0"/>
              <a:t>0 in Python.</a:t>
            </a:r>
            <a:endParaRPr lang="en-US" sz="3300" dirty="0"/>
          </a:p>
          <a:p>
            <a:pPr marL="457200" lvl="1" indent="0">
              <a:buNone/>
            </a:pPr>
            <a:r>
              <a:rPr lang="en-US" dirty="0"/>
              <a:t>&gt;&gt;&gt; a = [5,10,15,20,25,30,35,40]</a:t>
            </a:r>
          </a:p>
          <a:p>
            <a:pPr marL="457200" lvl="1" indent="0">
              <a:buNone/>
            </a:pPr>
            <a:r>
              <a:rPr lang="en-US" dirty="0"/>
              <a:t>&gt;&gt;&gt; a[2]</a:t>
            </a:r>
          </a:p>
          <a:p>
            <a:pPr marL="457200" lvl="1" indent="0">
              <a:buNone/>
            </a:pPr>
            <a:r>
              <a:rPr lang="en-US" dirty="0"/>
              <a:t>15</a:t>
            </a:r>
          </a:p>
          <a:p>
            <a:pPr marL="457200" lvl="1" indent="0">
              <a:buNone/>
            </a:pPr>
            <a:r>
              <a:rPr lang="en-US" dirty="0"/>
              <a:t>&gt;&gt;&gt; a[0:3]</a:t>
            </a:r>
          </a:p>
          <a:p>
            <a:pPr marL="457200" lvl="1" indent="0">
              <a:buNone/>
            </a:pPr>
            <a:r>
              <a:rPr lang="en-US" dirty="0"/>
              <a:t>[5, 10, 15]</a:t>
            </a:r>
          </a:p>
          <a:p>
            <a:pPr marL="457200" lvl="1" indent="0">
              <a:buNone/>
            </a:pPr>
            <a:r>
              <a:rPr lang="en-US" dirty="0"/>
              <a:t>&gt;&gt;&gt; a[5:]</a:t>
            </a:r>
          </a:p>
          <a:p>
            <a:pPr marL="457200" lvl="1" indent="0">
              <a:buNone/>
            </a:pPr>
            <a:r>
              <a:rPr lang="en-US" dirty="0"/>
              <a:t>[30, 35, 40]</a:t>
            </a:r>
          </a:p>
          <a:p>
            <a:r>
              <a:rPr lang="en-US" sz="3300" dirty="0"/>
              <a:t>Lists are mutable, meaning, value of elements of a list can be altered.</a:t>
            </a:r>
            <a:endParaRPr lang="en-US" sz="3600" dirty="0"/>
          </a:p>
          <a:p>
            <a:pPr marL="457200" lvl="1" indent="0">
              <a:buNone/>
            </a:pPr>
            <a:r>
              <a:rPr lang="en-US" dirty="0"/>
              <a:t>&gt;&gt;&gt; a = [1,2,3]</a:t>
            </a:r>
          </a:p>
          <a:p>
            <a:pPr marL="457200" lvl="1" indent="0">
              <a:buNone/>
            </a:pPr>
            <a:r>
              <a:rPr lang="en-US" dirty="0"/>
              <a:t>&gt;&gt;&gt; a[2]=4</a:t>
            </a:r>
          </a:p>
          <a:p>
            <a:pPr marL="457200" lvl="1" indent="0">
              <a:buNone/>
            </a:pPr>
            <a:r>
              <a:rPr lang="en-US" dirty="0"/>
              <a:t>&gt;&gt;&gt; a</a:t>
            </a:r>
          </a:p>
          <a:p>
            <a:pPr marL="457200" lvl="1" indent="0">
              <a:buNone/>
            </a:pPr>
            <a:r>
              <a:rPr lang="en-US" dirty="0"/>
              <a:t>[1, 2, 4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07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Started With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4519" y="1542508"/>
            <a:ext cx="5227093" cy="4189552"/>
          </a:xfrm>
        </p:spPr>
        <p:txBody>
          <a:bodyPr>
            <a:normAutofit/>
          </a:bodyPr>
          <a:lstStyle/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sz="3600" dirty="0" smtClean="0"/>
              <a:t>Identifier</a:t>
            </a: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sz="3600" dirty="0" smtClean="0"/>
              <a:t> Statements &amp; Comments</a:t>
            </a: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sz="3600" dirty="0" smtClean="0"/>
              <a:t> Datatypes</a:t>
            </a: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sz="3600" dirty="0" smtClean="0"/>
              <a:t> I/O and Import</a:t>
            </a:r>
          </a:p>
        </p:txBody>
      </p:sp>
    </p:spTree>
    <p:extLst>
      <p:ext uri="{BB962C8B-B14F-4D97-AF65-F5344CB8AC3E}">
        <p14:creationId xmlns:p14="http://schemas.microsoft.com/office/powerpoint/2010/main" val="222350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00100" y="1365086"/>
            <a:ext cx="10604500" cy="4830998"/>
          </a:xfrm>
        </p:spPr>
        <p:txBody>
          <a:bodyPr>
            <a:normAutofit fontScale="55000" lnSpcReduction="20000"/>
          </a:bodyPr>
          <a:lstStyle/>
          <a:p>
            <a:r>
              <a:rPr lang="en-US" sz="3600" b="1" dirty="0"/>
              <a:t>Tuple</a:t>
            </a:r>
            <a:r>
              <a:rPr lang="en-US" sz="3600" dirty="0"/>
              <a:t> is an ordered sequence of items same as list. The only difference is that tuples are immutable</a:t>
            </a:r>
            <a:r>
              <a:rPr lang="en-US" sz="3600" dirty="0" smtClean="0"/>
              <a:t>.</a:t>
            </a:r>
          </a:p>
          <a:p>
            <a:r>
              <a:rPr lang="en-US" sz="3600" dirty="0" smtClean="0"/>
              <a:t> </a:t>
            </a:r>
            <a:r>
              <a:rPr lang="en-US" sz="3600" dirty="0"/>
              <a:t>Tuples once created cannot be modified. They are used to write-protect data and are usually faster than list as it cannot change dynamically. </a:t>
            </a:r>
            <a:endParaRPr lang="en-US" sz="3600" dirty="0" smtClean="0"/>
          </a:p>
          <a:p>
            <a:r>
              <a:rPr lang="en-US" sz="3600" dirty="0" smtClean="0"/>
              <a:t>Tuple </a:t>
            </a:r>
            <a:r>
              <a:rPr lang="en-US" sz="3600" dirty="0"/>
              <a:t>is defined within parentheses () where items are separated by commas.</a:t>
            </a:r>
          </a:p>
          <a:p>
            <a:pPr marL="457200" lvl="1" indent="0">
              <a:buNone/>
            </a:pPr>
            <a:r>
              <a:rPr lang="en-US" dirty="0" smtClean="0"/>
              <a:t>&gt;&gt;&gt; </a:t>
            </a:r>
            <a:r>
              <a:rPr lang="en-US" dirty="0"/>
              <a:t>t = (5,'program', 1+3j)</a:t>
            </a:r>
          </a:p>
          <a:p>
            <a:pPr marL="457200" lvl="1" indent="0">
              <a:buNone/>
            </a:pPr>
            <a:r>
              <a:rPr lang="en-US" dirty="0"/>
              <a:t>&gt;&gt;&gt; type(t)</a:t>
            </a:r>
          </a:p>
          <a:p>
            <a:pPr marL="457200" lvl="1" indent="0">
              <a:buNone/>
            </a:pPr>
            <a:r>
              <a:rPr lang="en-US" dirty="0"/>
              <a:t>&lt;class 'tuple'&gt;</a:t>
            </a:r>
          </a:p>
          <a:p>
            <a:r>
              <a:rPr lang="en-US" sz="3600" dirty="0"/>
              <a:t>We can use the slicing operator [] to extract items but we cannot change its value.</a:t>
            </a:r>
          </a:p>
          <a:p>
            <a:pPr marL="457200" lvl="1" indent="0">
              <a:buNone/>
            </a:pPr>
            <a:r>
              <a:rPr lang="en-US" dirty="0" smtClean="0"/>
              <a:t>&gt;&gt;&gt; </a:t>
            </a:r>
            <a:r>
              <a:rPr lang="en-US" dirty="0"/>
              <a:t>t[1]</a:t>
            </a:r>
          </a:p>
          <a:p>
            <a:pPr marL="457200" lvl="1" indent="0">
              <a:buNone/>
            </a:pPr>
            <a:r>
              <a:rPr lang="en-US" dirty="0"/>
              <a:t>'program'</a:t>
            </a:r>
          </a:p>
          <a:p>
            <a:pPr marL="457200" lvl="1" indent="0">
              <a:buNone/>
            </a:pPr>
            <a:r>
              <a:rPr lang="en-US" dirty="0"/>
              <a:t>&gt;&gt;&gt; t[0:3]</a:t>
            </a:r>
          </a:p>
          <a:p>
            <a:pPr marL="457200" lvl="1" indent="0">
              <a:buNone/>
            </a:pPr>
            <a:r>
              <a:rPr lang="en-US" dirty="0"/>
              <a:t>(5, 'program', (1+3j))</a:t>
            </a:r>
          </a:p>
          <a:p>
            <a:pPr marL="457200" lvl="1" indent="0">
              <a:buNone/>
            </a:pPr>
            <a:r>
              <a:rPr lang="en-US" dirty="0"/>
              <a:t>&gt;&gt;&gt; t[0] = 10</a:t>
            </a:r>
          </a:p>
          <a:p>
            <a:pPr marL="457200" lvl="1" indent="0">
              <a:buNone/>
            </a:pPr>
            <a:r>
              <a:rPr lang="en-US" dirty="0" err="1"/>
              <a:t>Traceback</a:t>
            </a:r>
            <a:r>
              <a:rPr lang="en-US" dirty="0"/>
              <a:t> (most recent call last):</a:t>
            </a:r>
          </a:p>
          <a:p>
            <a:pPr marL="457200" lvl="1" indent="0">
              <a:buNone/>
            </a:pPr>
            <a:r>
              <a:rPr lang="en-US" dirty="0"/>
              <a:t>  File "&lt;string&gt;", line 301, in </a:t>
            </a:r>
            <a:r>
              <a:rPr lang="en-US" dirty="0" err="1"/>
              <a:t>runcode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File "&lt;interactive input&gt;", line 1, in &lt;module&gt;</a:t>
            </a:r>
          </a:p>
          <a:p>
            <a:pPr marL="457200" lvl="1" indent="0">
              <a:buNone/>
            </a:pPr>
            <a:r>
              <a:rPr lang="en-US" dirty="0" err="1"/>
              <a:t>TypeError</a:t>
            </a:r>
            <a:r>
              <a:rPr lang="en-US" dirty="0"/>
              <a:t>: 'tuple' object does not support item </a:t>
            </a:r>
            <a:r>
              <a:rPr lang="en-US" dirty="0" smtClean="0"/>
              <a:t>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1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Strings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365086"/>
            <a:ext cx="10604500" cy="4817349"/>
          </a:xfrm>
        </p:spPr>
        <p:txBody>
          <a:bodyPr>
            <a:normAutofit fontScale="70000" lnSpcReduction="20000"/>
          </a:bodyPr>
          <a:lstStyle/>
          <a:p>
            <a:pPr>
              <a:spcAft>
                <a:spcPts val="0"/>
              </a:spcAft>
            </a:pPr>
            <a:r>
              <a:rPr lang="en-US" sz="3200" b="1" dirty="0"/>
              <a:t>String</a:t>
            </a:r>
            <a:r>
              <a:rPr lang="en-US" sz="3200" dirty="0"/>
              <a:t> is sequence of Unicode characters</a:t>
            </a:r>
            <a:r>
              <a:rPr lang="en-US" sz="3200" dirty="0" smtClean="0"/>
              <a:t>.</a:t>
            </a:r>
          </a:p>
          <a:p>
            <a:pPr>
              <a:spcAft>
                <a:spcPts val="0"/>
              </a:spcAft>
            </a:pPr>
            <a:r>
              <a:rPr lang="en-US" sz="3200" dirty="0" smtClean="0"/>
              <a:t>We </a:t>
            </a:r>
            <a:r>
              <a:rPr lang="en-US" sz="3200" dirty="0"/>
              <a:t>can use single quotes or double quotes to represent strings</a:t>
            </a:r>
            <a:r>
              <a:rPr lang="en-US" sz="3200" dirty="0" smtClean="0"/>
              <a:t>.</a:t>
            </a:r>
          </a:p>
          <a:p>
            <a:pPr>
              <a:spcAft>
                <a:spcPts val="0"/>
              </a:spcAft>
            </a:pPr>
            <a:r>
              <a:rPr lang="en-US" sz="3200" dirty="0" smtClean="0"/>
              <a:t>Multi-line </a:t>
            </a:r>
            <a:r>
              <a:rPr lang="en-US" sz="3200" dirty="0"/>
              <a:t>strings can be denoted using triple quotes, ''' or """.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sz="2600" dirty="0" smtClean="0"/>
              <a:t>&gt;&gt;&gt; </a:t>
            </a:r>
            <a:r>
              <a:rPr lang="en-US" sz="2600" dirty="0"/>
              <a:t>s = "This is a string"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sz="2600" dirty="0"/>
              <a:t>&gt;&gt;&gt; type(s</a:t>
            </a:r>
            <a:r>
              <a:rPr lang="en-US" sz="2600" dirty="0" smtClean="0"/>
              <a:t>)                     &lt;</a:t>
            </a:r>
            <a:r>
              <a:rPr lang="en-US" sz="2600" dirty="0"/>
              <a:t>class '</a:t>
            </a:r>
            <a:r>
              <a:rPr lang="en-US" sz="2600" dirty="0" err="1"/>
              <a:t>str</a:t>
            </a:r>
            <a:r>
              <a:rPr lang="en-US" sz="2600" dirty="0"/>
              <a:t>'&gt;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sz="2600" dirty="0"/>
              <a:t>&gt;&gt;&gt; s = '''a multiline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sz="2600" dirty="0" smtClean="0"/>
              <a:t>		... </a:t>
            </a:r>
            <a:r>
              <a:rPr lang="en-US" sz="2600" dirty="0"/>
              <a:t>string'''</a:t>
            </a:r>
          </a:p>
          <a:p>
            <a:pPr>
              <a:spcAft>
                <a:spcPts val="0"/>
              </a:spcAft>
            </a:pPr>
            <a:r>
              <a:rPr lang="en-US" sz="3200" dirty="0"/>
              <a:t>Like list and tuple, slicing operator [ ] can be used with string. Strings are immutable.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sz="2600" dirty="0" smtClean="0"/>
              <a:t>&gt;&gt;&gt; </a:t>
            </a:r>
            <a:r>
              <a:rPr lang="en-US" sz="2600" dirty="0"/>
              <a:t>s = 'Hello world!'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sz="2600" dirty="0"/>
              <a:t>&gt;&gt;&gt; s[4</a:t>
            </a:r>
            <a:r>
              <a:rPr lang="en-US" sz="2600" dirty="0" smtClean="0"/>
              <a:t>]            'o</a:t>
            </a:r>
            <a:r>
              <a:rPr lang="en-US" sz="2600" dirty="0"/>
              <a:t>'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sz="2600" dirty="0"/>
              <a:t>&gt;&gt;&gt; s[6:11</a:t>
            </a:r>
            <a:r>
              <a:rPr lang="en-US" sz="2600" dirty="0" smtClean="0"/>
              <a:t>]        'world'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sz="2600" dirty="0" smtClean="0"/>
              <a:t>&gt;&gt;&gt; </a:t>
            </a:r>
            <a:r>
              <a:rPr lang="en-US" sz="2600" dirty="0"/>
              <a:t>s[5] ='d'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sz="2600" dirty="0" err="1"/>
              <a:t>Traceback</a:t>
            </a:r>
            <a:r>
              <a:rPr lang="en-US" sz="2600" dirty="0"/>
              <a:t> (most recent call last):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sz="2600" dirty="0"/>
              <a:t>  File "&lt;string&gt;", line 301, in </a:t>
            </a:r>
            <a:r>
              <a:rPr lang="en-US" sz="2600" dirty="0" err="1"/>
              <a:t>runcode</a:t>
            </a:r>
            <a:endParaRPr lang="en-US" sz="2600" dirty="0"/>
          </a:p>
          <a:p>
            <a:pPr marL="457200" lvl="1" indent="0">
              <a:spcAft>
                <a:spcPts val="0"/>
              </a:spcAft>
              <a:buNone/>
            </a:pPr>
            <a:r>
              <a:rPr lang="en-US" sz="2600" dirty="0"/>
              <a:t>  File "&lt;interactive input&gt;", line 1, in &lt;module&gt;</a:t>
            </a:r>
            <a:endParaRPr lang="en-US" dirty="0"/>
          </a:p>
          <a:p>
            <a:pPr>
              <a:spcAft>
                <a:spcPts val="0"/>
              </a:spcAft>
            </a:pPr>
            <a:r>
              <a:rPr lang="en-US" sz="3200" dirty="0" err="1"/>
              <a:t>TypeError</a:t>
            </a:r>
            <a:r>
              <a:rPr lang="en-US" sz="3200" dirty="0"/>
              <a:t>: '</a:t>
            </a:r>
            <a:r>
              <a:rPr lang="en-US" sz="3200" dirty="0" err="1"/>
              <a:t>str</a:t>
            </a:r>
            <a:r>
              <a:rPr lang="en-US" sz="3200" dirty="0"/>
              <a:t>' object does not support item </a:t>
            </a:r>
            <a:r>
              <a:rPr lang="en-US" sz="3200" dirty="0" smtClean="0"/>
              <a:t>assignment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79507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365087"/>
            <a:ext cx="10604500" cy="4776406"/>
          </a:xfrm>
        </p:spPr>
        <p:txBody>
          <a:bodyPr>
            <a:normAutofit/>
          </a:bodyPr>
          <a:lstStyle/>
          <a:p>
            <a:r>
              <a:rPr lang="en-US" dirty="0"/>
              <a:t>Set is an unordered collection of unique items. </a:t>
            </a:r>
            <a:endParaRPr lang="en-US" dirty="0" smtClean="0"/>
          </a:p>
          <a:p>
            <a:r>
              <a:rPr lang="en-US" dirty="0" smtClean="0"/>
              <a:t>Set </a:t>
            </a:r>
            <a:r>
              <a:rPr lang="en-US" dirty="0"/>
              <a:t>is defined by values separated by comma inside braces { </a:t>
            </a:r>
            <a:r>
              <a:rPr lang="en-US" dirty="0" smtClean="0"/>
              <a:t>}.</a:t>
            </a:r>
          </a:p>
          <a:p>
            <a:r>
              <a:rPr lang="en-US" dirty="0" smtClean="0"/>
              <a:t> </a:t>
            </a:r>
            <a:r>
              <a:rPr lang="en-US" dirty="0"/>
              <a:t>Items in a set are not ordered.</a:t>
            </a:r>
          </a:p>
          <a:p>
            <a:pPr marL="457200" lvl="1" indent="0">
              <a:buNone/>
            </a:pPr>
            <a:r>
              <a:rPr lang="en-US" dirty="0" smtClean="0"/>
              <a:t>&gt;&gt;&gt; </a:t>
            </a:r>
            <a:r>
              <a:rPr lang="en-US" dirty="0"/>
              <a:t>a = {5,2,3,1,4}</a:t>
            </a:r>
          </a:p>
          <a:p>
            <a:pPr marL="457200" lvl="1" indent="0">
              <a:buNone/>
            </a:pPr>
            <a:r>
              <a:rPr lang="en-US" dirty="0"/>
              <a:t>&gt;&gt;&gt; a</a:t>
            </a:r>
          </a:p>
          <a:p>
            <a:pPr marL="457200" lvl="1" indent="0">
              <a:buNone/>
            </a:pPr>
            <a:r>
              <a:rPr lang="en-US" dirty="0"/>
              <a:t>{1, 2, 3, 4, 5}</a:t>
            </a:r>
          </a:p>
          <a:p>
            <a:pPr marL="457200" lvl="1" indent="0">
              <a:buNone/>
            </a:pPr>
            <a:r>
              <a:rPr lang="en-US" dirty="0"/>
              <a:t>&gt;&gt;&gt; type(a)</a:t>
            </a:r>
          </a:p>
          <a:p>
            <a:pPr marL="457200" lvl="1" indent="0">
              <a:buNone/>
            </a:pPr>
            <a:r>
              <a:rPr lang="en-US" dirty="0"/>
              <a:t>&lt;class 'set'&gt;</a:t>
            </a:r>
          </a:p>
          <a:p>
            <a:r>
              <a:rPr lang="en-US" dirty="0"/>
              <a:t>We can perform set operations like union, intersection on two sets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526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00100" y="698500"/>
            <a:ext cx="10604500" cy="547028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Set have unique values. They eliminate duplicates.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&gt;&gt;&gt; </a:t>
            </a:r>
            <a:r>
              <a:rPr lang="en-US" dirty="0"/>
              <a:t>a = {1,2,2,3,3,3}</a:t>
            </a:r>
          </a:p>
          <a:p>
            <a:pPr marL="457200" lvl="1" indent="0">
              <a:buNone/>
            </a:pPr>
            <a:r>
              <a:rPr lang="en-US" dirty="0"/>
              <a:t>&gt;&gt;&gt; a</a:t>
            </a:r>
          </a:p>
          <a:p>
            <a:pPr marL="457200" lvl="1" indent="0">
              <a:buNone/>
            </a:pPr>
            <a:r>
              <a:rPr lang="en-US" dirty="0"/>
              <a:t>{1, 2, 3}</a:t>
            </a:r>
          </a:p>
          <a:p>
            <a:r>
              <a:rPr lang="en-US" dirty="0"/>
              <a:t>Since, set are unordered collection, indexing has no meaning. Hence the slicing operator [] does not work.</a:t>
            </a:r>
          </a:p>
          <a:p>
            <a:pPr marL="457200" lvl="1" indent="0">
              <a:buNone/>
            </a:pPr>
            <a:r>
              <a:rPr lang="en-US" dirty="0" smtClean="0"/>
              <a:t>&gt;&gt;&gt; </a:t>
            </a:r>
            <a:r>
              <a:rPr lang="en-US" dirty="0"/>
              <a:t>a = {1,2,3}</a:t>
            </a:r>
          </a:p>
          <a:p>
            <a:pPr marL="457200" lvl="1" indent="0">
              <a:buNone/>
            </a:pPr>
            <a:r>
              <a:rPr lang="en-US" dirty="0"/>
              <a:t>&gt;&gt;&gt; a[1]</a:t>
            </a:r>
          </a:p>
          <a:p>
            <a:pPr marL="457200" lvl="1" indent="0">
              <a:buNone/>
            </a:pPr>
            <a:r>
              <a:rPr lang="en-US" dirty="0" err="1"/>
              <a:t>Traceback</a:t>
            </a:r>
            <a:r>
              <a:rPr lang="en-US" dirty="0"/>
              <a:t> (most recent call last):</a:t>
            </a:r>
          </a:p>
          <a:p>
            <a:pPr marL="457200" lvl="1" indent="0">
              <a:buNone/>
            </a:pPr>
            <a:r>
              <a:rPr lang="en-US" dirty="0"/>
              <a:t>  File "&lt;string&gt;", line 301, in </a:t>
            </a:r>
            <a:r>
              <a:rPr lang="en-US" dirty="0" err="1"/>
              <a:t>runcode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File "&lt;interactive input&gt;", line 1, in &lt;module&gt;</a:t>
            </a:r>
          </a:p>
          <a:p>
            <a:r>
              <a:rPr lang="en-US" dirty="0" err="1"/>
              <a:t>TypeError</a:t>
            </a:r>
            <a:r>
              <a:rPr lang="en-US" dirty="0"/>
              <a:t>: 'set' object does not support indexing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906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Dictionary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00100" y="1365086"/>
            <a:ext cx="10604500" cy="4830997"/>
          </a:xfrm>
        </p:spPr>
        <p:txBody>
          <a:bodyPr>
            <a:normAutofit/>
          </a:bodyPr>
          <a:lstStyle/>
          <a:p>
            <a:r>
              <a:rPr lang="en-US" b="1" dirty="0"/>
              <a:t>Dictionary</a:t>
            </a:r>
            <a:r>
              <a:rPr lang="en-US" dirty="0"/>
              <a:t> is an unordered collection of key-value pairs.</a:t>
            </a:r>
          </a:p>
          <a:p>
            <a:r>
              <a:rPr lang="en-US" dirty="0"/>
              <a:t>It is generally used when we have a huge amount of data. </a:t>
            </a:r>
            <a:endParaRPr lang="en-US" dirty="0" smtClean="0"/>
          </a:p>
          <a:p>
            <a:r>
              <a:rPr lang="en-US" dirty="0" smtClean="0"/>
              <a:t>Dictionaries </a:t>
            </a:r>
            <a:r>
              <a:rPr lang="en-US" dirty="0"/>
              <a:t>are optimized for retrieving data. We must know the key to retrieve the value.</a:t>
            </a:r>
          </a:p>
          <a:p>
            <a:r>
              <a:rPr lang="en-US" dirty="0"/>
              <a:t>In Python, dictionaries are defined within braces {} with each item being a pair in the form </a:t>
            </a:r>
            <a:r>
              <a:rPr lang="en-US" dirty="0" err="1"/>
              <a:t>key:value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Key </a:t>
            </a:r>
            <a:r>
              <a:rPr lang="en-US" dirty="0"/>
              <a:t>and value can be of any type.</a:t>
            </a:r>
          </a:p>
          <a:p>
            <a:pPr lvl="1"/>
            <a:r>
              <a:rPr lang="en-US" dirty="0"/>
              <a:t>&gt;&gt;&gt; d = {1:'value','key':2}</a:t>
            </a:r>
          </a:p>
          <a:p>
            <a:pPr lvl="1"/>
            <a:r>
              <a:rPr lang="en-US" dirty="0"/>
              <a:t>&gt;&gt;&gt; type(d)</a:t>
            </a:r>
          </a:p>
          <a:p>
            <a:pPr lvl="1"/>
            <a:r>
              <a:rPr lang="en-US" dirty="0"/>
              <a:t>&lt;class '</a:t>
            </a:r>
            <a:r>
              <a:rPr lang="en-US" dirty="0" err="1"/>
              <a:t>dict</a:t>
            </a:r>
            <a:r>
              <a:rPr lang="en-US" dirty="0" smtClean="0"/>
              <a:t>'&gt;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3012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00100" y="698500"/>
            <a:ext cx="10604500" cy="545664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use key to retrieve the respective value. But not the other way around.</a:t>
            </a:r>
          </a:p>
          <a:p>
            <a:pPr marL="457200" lvl="1" indent="0">
              <a:buNone/>
            </a:pPr>
            <a:r>
              <a:rPr lang="en-US" dirty="0"/>
              <a:t>d = {1:'value','key':2}</a:t>
            </a:r>
          </a:p>
          <a:p>
            <a:pPr marL="457200" lvl="1" indent="0">
              <a:buNone/>
            </a:pPr>
            <a:r>
              <a:rPr lang="en-US" dirty="0"/>
              <a:t>print(type(d</a:t>
            </a:r>
            <a:r>
              <a:rPr lang="en-US" dirty="0" smtClean="0"/>
              <a:t>))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&lt;class '</a:t>
            </a:r>
            <a:r>
              <a:rPr lang="en-US" dirty="0" err="1">
                <a:solidFill>
                  <a:srgbClr val="FF0000"/>
                </a:solidFill>
              </a:rPr>
              <a:t>dict</a:t>
            </a:r>
            <a:r>
              <a:rPr lang="en-US" dirty="0">
                <a:solidFill>
                  <a:srgbClr val="FF0000"/>
                </a:solidFill>
              </a:rPr>
              <a:t>'&gt;</a:t>
            </a:r>
          </a:p>
          <a:p>
            <a:pPr marL="457200" lvl="1" indent="0">
              <a:buNone/>
            </a:pPr>
            <a:r>
              <a:rPr lang="en-US" dirty="0" smtClean="0"/>
              <a:t>print</a:t>
            </a:r>
            <a:r>
              <a:rPr lang="en-US" dirty="0"/>
              <a:t>("d[1] = ", d[1</a:t>
            </a:r>
            <a:r>
              <a:rPr lang="en-US" dirty="0" smtClean="0"/>
              <a:t>]);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d[1] =  value</a:t>
            </a:r>
          </a:p>
          <a:p>
            <a:pPr marL="457200" lvl="1" indent="0">
              <a:buNone/>
            </a:pPr>
            <a:r>
              <a:rPr lang="en-US" dirty="0" smtClean="0"/>
              <a:t>print</a:t>
            </a:r>
            <a:r>
              <a:rPr lang="en-US" dirty="0"/>
              <a:t>("d['key'] = ", d['key</a:t>
            </a:r>
            <a:r>
              <a:rPr lang="en-US" dirty="0" smtClean="0"/>
              <a:t>']);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d['key'] =  2</a:t>
            </a:r>
          </a:p>
          <a:p>
            <a:pPr marL="457200" lvl="1" indent="0">
              <a:buNone/>
            </a:pPr>
            <a:r>
              <a:rPr lang="en-US" dirty="0" smtClean="0"/>
              <a:t># </a:t>
            </a:r>
            <a:r>
              <a:rPr lang="en-US" dirty="0"/>
              <a:t>Generates error</a:t>
            </a:r>
          </a:p>
          <a:p>
            <a:pPr marL="457200" lvl="1" indent="0">
              <a:buNone/>
            </a:pPr>
            <a:r>
              <a:rPr lang="en-US" dirty="0"/>
              <a:t>print("d[2] = ", d[2</a:t>
            </a:r>
            <a:r>
              <a:rPr lang="en-US" dirty="0" smtClean="0"/>
              <a:t>]);</a:t>
            </a:r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Traceback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(most recent call last):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  File "&lt;</a:t>
            </a:r>
            <a:r>
              <a:rPr lang="en-US" dirty="0" err="1">
                <a:solidFill>
                  <a:srgbClr val="FF0000"/>
                </a:solidFill>
              </a:rPr>
              <a:t>stdin</a:t>
            </a:r>
            <a:r>
              <a:rPr lang="en-US" dirty="0">
                <a:solidFill>
                  <a:srgbClr val="FF0000"/>
                </a:solidFill>
              </a:rPr>
              <a:t>&gt;", line 9, in &lt;module&gt;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    print("d[2] = ", d[2]);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F0000"/>
                </a:solidFill>
              </a:rPr>
              <a:t>KeyError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617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Conversion between datatypes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00100" y="1365087"/>
            <a:ext cx="10604500" cy="484464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 can convert between different data types by using different type conversion functions like int(), float(), </a:t>
            </a:r>
            <a:r>
              <a:rPr lang="en-US" dirty="0" err="1"/>
              <a:t>str</a:t>
            </a:r>
            <a:r>
              <a:rPr lang="en-US" dirty="0"/>
              <a:t>() etc.</a:t>
            </a:r>
          </a:p>
          <a:p>
            <a:pPr marL="457200" lvl="1" indent="0">
              <a:buNone/>
            </a:pPr>
            <a:r>
              <a:rPr lang="en-US" dirty="0"/>
              <a:t>&gt;&gt;&gt; </a:t>
            </a:r>
            <a:r>
              <a:rPr lang="en-US" dirty="0" smtClean="0"/>
              <a:t>float(5)		5.0</a:t>
            </a:r>
            <a:endParaRPr lang="en-US" dirty="0"/>
          </a:p>
          <a:p>
            <a:r>
              <a:rPr lang="en-US" dirty="0"/>
              <a:t>Conversion from float to int will truncate the value (make it closer to zero).</a:t>
            </a:r>
          </a:p>
          <a:p>
            <a:pPr marL="457200" lvl="1" indent="0">
              <a:buNone/>
            </a:pPr>
            <a:r>
              <a:rPr lang="en-US" dirty="0"/>
              <a:t>&gt;&gt;&gt; </a:t>
            </a:r>
            <a:r>
              <a:rPr lang="en-US" dirty="0" err="1"/>
              <a:t>int</a:t>
            </a:r>
            <a:r>
              <a:rPr lang="en-US" dirty="0"/>
              <a:t>(10.6</a:t>
            </a:r>
            <a:r>
              <a:rPr lang="en-US" dirty="0" smtClean="0"/>
              <a:t>)		10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&gt;&gt;&gt; int(-10.6</a:t>
            </a:r>
            <a:r>
              <a:rPr lang="en-US" dirty="0" smtClean="0"/>
              <a:t>)		-10</a:t>
            </a:r>
          </a:p>
          <a:p>
            <a:r>
              <a:rPr lang="en-US" dirty="0"/>
              <a:t>Conversion to and from string must contain compatible values.</a:t>
            </a:r>
          </a:p>
          <a:p>
            <a:pPr marL="457200" lvl="1" indent="0">
              <a:buNone/>
            </a:pPr>
            <a:r>
              <a:rPr lang="en-US" dirty="0"/>
              <a:t>&gt;&gt;&gt; float('2.5</a:t>
            </a:r>
            <a:r>
              <a:rPr lang="en-US" dirty="0" smtClean="0"/>
              <a:t>') 		2.5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&gt;&gt;&gt; </a:t>
            </a:r>
            <a:r>
              <a:rPr lang="en-US" dirty="0" err="1"/>
              <a:t>str</a:t>
            </a:r>
            <a:r>
              <a:rPr lang="en-US" dirty="0"/>
              <a:t>(25</a:t>
            </a:r>
            <a:r>
              <a:rPr lang="en-US" dirty="0" smtClean="0"/>
              <a:t>)		'25</a:t>
            </a:r>
            <a:r>
              <a:rPr lang="en-US" dirty="0"/>
              <a:t>'</a:t>
            </a:r>
          </a:p>
          <a:p>
            <a:pPr marL="457200" lvl="1" indent="0">
              <a:buNone/>
            </a:pPr>
            <a:r>
              <a:rPr lang="en-US" dirty="0"/>
              <a:t>&gt;&gt;&gt; int('1p')</a:t>
            </a:r>
          </a:p>
          <a:p>
            <a:pPr marL="457200" lvl="1" indent="0">
              <a:buNone/>
            </a:pPr>
            <a:r>
              <a:rPr lang="en-US" dirty="0" err="1"/>
              <a:t>Traceback</a:t>
            </a:r>
            <a:r>
              <a:rPr lang="en-US" dirty="0"/>
              <a:t> (most recent call last):</a:t>
            </a:r>
          </a:p>
          <a:p>
            <a:pPr marL="457200" lvl="1" indent="0">
              <a:buNone/>
            </a:pPr>
            <a:r>
              <a:rPr lang="en-US" dirty="0"/>
              <a:t>  File "&lt;string&gt;", line 301, in </a:t>
            </a:r>
            <a:r>
              <a:rPr lang="en-US" dirty="0" err="1"/>
              <a:t>runcode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File "&lt;interactive input&gt;", line 1, in &lt;module&gt;</a:t>
            </a:r>
          </a:p>
          <a:p>
            <a:pPr marL="457200" lvl="1" indent="0">
              <a:buNone/>
            </a:pPr>
            <a:r>
              <a:rPr lang="en-US" dirty="0" err="1"/>
              <a:t>ValueError</a:t>
            </a:r>
            <a:r>
              <a:rPr lang="en-US" dirty="0"/>
              <a:t>: invalid literal for int() with base 10: </a:t>
            </a:r>
            <a:r>
              <a:rPr lang="en-US" dirty="0" smtClean="0"/>
              <a:t>'1p'</a:t>
            </a:r>
          </a:p>
        </p:txBody>
      </p:sp>
    </p:spTree>
    <p:extLst>
      <p:ext uri="{BB962C8B-B14F-4D97-AF65-F5344CB8AC3E}">
        <p14:creationId xmlns:p14="http://schemas.microsoft.com/office/powerpoint/2010/main" val="6454090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00100" y="698500"/>
            <a:ext cx="10604500" cy="3573249"/>
          </a:xfrm>
        </p:spPr>
        <p:txBody>
          <a:bodyPr>
            <a:normAutofit/>
          </a:bodyPr>
          <a:lstStyle/>
          <a:p>
            <a:r>
              <a:rPr lang="en-US" dirty="0"/>
              <a:t>We can even convert one sequence to another.</a:t>
            </a:r>
          </a:p>
          <a:p>
            <a:pPr marL="457200" lvl="1" indent="0">
              <a:buNone/>
            </a:pPr>
            <a:r>
              <a:rPr lang="en-US" dirty="0"/>
              <a:t>&gt;&gt;&gt; set([1,2,3</a:t>
            </a:r>
            <a:r>
              <a:rPr lang="en-US" dirty="0" smtClean="0"/>
              <a:t>])			{</a:t>
            </a:r>
            <a:r>
              <a:rPr lang="en-US" dirty="0"/>
              <a:t>1, 2, 3}</a:t>
            </a:r>
          </a:p>
          <a:p>
            <a:pPr marL="457200" lvl="1" indent="0">
              <a:buNone/>
            </a:pPr>
            <a:r>
              <a:rPr lang="en-US" dirty="0"/>
              <a:t>&gt;&gt;&gt; tuple({5,6,7</a:t>
            </a:r>
            <a:r>
              <a:rPr lang="en-US" dirty="0" smtClean="0"/>
              <a:t>})		(</a:t>
            </a:r>
            <a:r>
              <a:rPr lang="en-US" dirty="0"/>
              <a:t>5, 6, 7)</a:t>
            </a:r>
          </a:p>
          <a:p>
            <a:pPr marL="457200" lvl="1" indent="0">
              <a:buNone/>
            </a:pPr>
            <a:r>
              <a:rPr lang="en-US" dirty="0"/>
              <a:t>&gt;&gt;&gt; list('hello</a:t>
            </a:r>
            <a:r>
              <a:rPr lang="en-US" dirty="0" smtClean="0"/>
              <a:t>')			[</a:t>
            </a:r>
            <a:r>
              <a:rPr lang="en-US" dirty="0"/>
              <a:t>'h', 'e', 'l', 'l', 'o']</a:t>
            </a:r>
          </a:p>
          <a:p>
            <a:r>
              <a:rPr lang="en-US" dirty="0"/>
              <a:t>To convert to dictionary, each element must be a pair</a:t>
            </a:r>
          </a:p>
          <a:p>
            <a:pPr marL="457200" lvl="1" indent="0">
              <a:buNone/>
            </a:pPr>
            <a:r>
              <a:rPr lang="en-US" dirty="0"/>
              <a:t>&gt;&gt;&gt; </a:t>
            </a:r>
            <a:r>
              <a:rPr lang="en-US" dirty="0" err="1"/>
              <a:t>dict</a:t>
            </a:r>
            <a:r>
              <a:rPr lang="en-US" dirty="0"/>
              <a:t>([[1,2],[3,4</a:t>
            </a:r>
            <a:r>
              <a:rPr lang="en-US" dirty="0" smtClean="0"/>
              <a:t>]])			{</a:t>
            </a:r>
            <a:r>
              <a:rPr lang="en-US" dirty="0"/>
              <a:t>1: 2, 3: 4}</a:t>
            </a:r>
          </a:p>
          <a:p>
            <a:pPr marL="457200" lvl="1" indent="0">
              <a:buNone/>
            </a:pPr>
            <a:r>
              <a:rPr lang="en-US" dirty="0"/>
              <a:t>&gt;&gt;&gt; </a:t>
            </a:r>
            <a:r>
              <a:rPr lang="en-US" dirty="0" err="1"/>
              <a:t>dict</a:t>
            </a:r>
            <a:r>
              <a:rPr lang="en-US" dirty="0"/>
              <a:t>([(3,26),(4,44</a:t>
            </a:r>
            <a:r>
              <a:rPr lang="en-US" dirty="0" smtClean="0"/>
              <a:t>)])		{</a:t>
            </a:r>
            <a:r>
              <a:rPr lang="en-US" dirty="0"/>
              <a:t>3: 26, 4: 44}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4880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and Import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language provides numerous built-in functions that are </a:t>
            </a:r>
            <a:r>
              <a:rPr lang="en-US" dirty="0" smtClean="0"/>
              <a:t>promptly (readily)available </a:t>
            </a:r>
            <a:r>
              <a:rPr lang="en-US" dirty="0"/>
              <a:t>to us at the Python </a:t>
            </a:r>
            <a:r>
              <a:rPr lang="en-US" dirty="0" smtClean="0"/>
              <a:t>prompt.</a:t>
            </a:r>
          </a:p>
          <a:p>
            <a:r>
              <a:rPr lang="en-US" dirty="0" smtClean="0"/>
              <a:t>Some </a:t>
            </a:r>
            <a:r>
              <a:rPr lang="en-US" dirty="0"/>
              <a:t>of the functions like input() and print() are widely used for standard input and output operations </a:t>
            </a:r>
            <a:r>
              <a:rPr lang="en-US" dirty="0" smtClean="0"/>
              <a:t>respectively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Input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Output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Import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8368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Output Using print() F</a:t>
            </a:r>
            <a:r>
              <a:rPr lang="en-US" b="1" dirty="0" smtClean="0"/>
              <a:t>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365086"/>
            <a:ext cx="10604500" cy="4912883"/>
          </a:xfrm>
        </p:spPr>
        <p:txBody>
          <a:bodyPr/>
          <a:lstStyle/>
          <a:p>
            <a:r>
              <a:rPr lang="en-US" dirty="0"/>
              <a:t>We use the print() function to output data to the standard output device (screen</a:t>
            </a:r>
            <a:r>
              <a:rPr lang="en-US" dirty="0" smtClean="0"/>
              <a:t>).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Print(“Hello RGUKT </a:t>
            </a:r>
            <a:r>
              <a:rPr lang="en-US" dirty="0" err="1" smtClean="0"/>
              <a:t>Nuzvid</a:t>
            </a:r>
            <a:r>
              <a:rPr lang="en-US" dirty="0" smtClean="0"/>
              <a:t>”)                                        Hello RGUKT </a:t>
            </a:r>
            <a:r>
              <a:rPr lang="en-US" dirty="0" err="1" smtClean="0"/>
              <a:t>Nuzvid</a:t>
            </a: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&gt;&gt;&gt; a=5 		&gt;&gt;&gt;print(“The Value of a is “,a)		The value of a is 5</a:t>
            </a:r>
          </a:p>
          <a:p>
            <a:r>
              <a:rPr lang="en-US" dirty="0"/>
              <a:t>we can notice that a space was added between the string and the value of variable </a:t>
            </a:r>
            <a:r>
              <a:rPr lang="en-US" i="1" dirty="0"/>
              <a:t>a</a:t>
            </a:r>
            <a:r>
              <a:rPr lang="en-US" dirty="0"/>
              <a:t>. This is by default, but we can change it.</a:t>
            </a:r>
            <a:endParaRPr lang="en-US" dirty="0" smtClean="0"/>
          </a:p>
          <a:p>
            <a:r>
              <a:rPr lang="en-US" dirty="0"/>
              <a:t> The actual syntax of the print() function </a:t>
            </a:r>
            <a:r>
              <a:rPr lang="en-US" dirty="0" smtClean="0"/>
              <a:t>is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print(*objects, </a:t>
            </a:r>
            <a:r>
              <a:rPr lang="en-US" dirty="0" err="1"/>
              <a:t>sep</a:t>
            </a:r>
            <a:r>
              <a:rPr lang="en-US" dirty="0"/>
              <a:t>=' ', end='\n', file=</a:t>
            </a:r>
            <a:r>
              <a:rPr lang="en-US" dirty="0" err="1"/>
              <a:t>sys.stdout</a:t>
            </a:r>
            <a:r>
              <a:rPr lang="en-US" dirty="0"/>
              <a:t>, flush=False</a:t>
            </a:r>
            <a:r>
              <a:rPr lang="en-US" dirty="0" smtClean="0"/>
              <a:t>)</a:t>
            </a:r>
          </a:p>
          <a:p>
            <a:r>
              <a:rPr lang="en-US" dirty="0"/>
              <a:t>Here, objects is the value(s) to be printed.</a:t>
            </a:r>
            <a:endParaRPr lang="en-US" sz="2000" dirty="0"/>
          </a:p>
          <a:p>
            <a:r>
              <a:rPr lang="en-US" dirty="0"/>
              <a:t>The </a:t>
            </a:r>
            <a:r>
              <a:rPr lang="en-US" dirty="0" err="1"/>
              <a:t>sep</a:t>
            </a:r>
            <a:r>
              <a:rPr lang="en-US" dirty="0"/>
              <a:t> separator is used between the values. It defaults into a space character.</a:t>
            </a:r>
            <a:endParaRPr lang="en-US" sz="2000" dirty="0"/>
          </a:p>
          <a:p>
            <a:r>
              <a:rPr lang="en-US" dirty="0"/>
              <a:t>After all values are printed, end is printed. It defaults into a new line</a:t>
            </a:r>
            <a:r>
              <a:rPr lang="en-US" dirty="0" smtClean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067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Identifiers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048" y="1365087"/>
            <a:ext cx="10426889" cy="4721814"/>
          </a:xfrm>
        </p:spPr>
        <p:txBody>
          <a:bodyPr>
            <a:normAutofit/>
          </a:bodyPr>
          <a:lstStyle/>
          <a:p>
            <a:r>
              <a:rPr lang="en-US" dirty="0"/>
              <a:t>Identifier is the name given to entities like class, functions, variables etc. in Python. It helps differentiating one entity from another.</a:t>
            </a:r>
          </a:p>
          <a:p>
            <a:r>
              <a:rPr lang="en-US" b="1" dirty="0"/>
              <a:t>Rules for writing identifiers</a:t>
            </a:r>
            <a:endParaRPr lang="en-US" dirty="0"/>
          </a:p>
          <a:p>
            <a:pPr lvl="1"/>
            <a:r>
              <a:rPr lang="en-US" dirty="0"/>
              <a:t>Identifiers can be a combination of letters in lowercase (a to z) or uppercase (A to Z) or digits (0 to 9) or an underscore (_). Names like </a:t>
            </a:r>
            <a:r>
              <a:rPr lang="en-US" dirty="0" err="1"/>
              <a:t>myClass</a:t>
            </a:r>
            <a:r>
              <a:rPr lang="en-US" dirty="0"/>
              <a:t>, var_1 and </a:t>
            </a:r>
            <a:r>
              <a:rPr lang="en-US" dirty="0" err="1"/>
              <a:t>print_this_to_screen</a:t>
            </a:r>
            <a:r>
              <a:rPr lang="en-US" dirty="0"/>
              <a:t>, all are valid example.</a:t>
            </a:r>
          </a:p>
          <a:p>
            <a:pPr lvl="1"/>
            <a:r>
              <a:rPr lang="en-US" dirty="0"/>
              <a:t>An identifier cannot start with a digit. 1variable is invalid, but variable1 is perfectly fine.</a:t>
            </a:r>
          </a:p>
          <a:p>
            <a:pPr lvl="1"/>
            <a:r>
              <a:rPr lang="en-US" dirty="0" smtClean="0"/>
              <a:t>Keywords cannot be used as identifiers. </a:t>
            </a:r>
          </a:p>
          <a:p>
            <a:pPr marL="914400" lvl="2" indent="0">
              <a:buNone/>
            </a:pPr>
            <a:r>
              <a:rPr lang="en-US" altLang="en-US" dirty="0">
                <a:solidFill>
                  <a:schemeClr val="tx1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&gt;&gt;&gt; global = 1  File "&lt;interactive input&gt;", line 1 </a:t>
            </a:r>
            <a:endParaRPr lang="en-US" altLang="en-US" dirty="0" smtClean="0">
              <a:solidFill>
                <a:schemeClr val="tx1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Calibri Light" panose="020F0302020204030204" pitchFamily="34" charset="0"/>
            </a:endParaRPr>
          </a:p>
          <a:p>
            <a:pPr marL="914400" lvl="2" indent="0">
              <a:buNone/>
            </a:pPr>
            <a:r>
              <a:rPr lang="en-US" altLang="en-US" dirty="0" smtClean="0">
                <a:solidFill>
                  <a:schemeClr val="tx1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global </a:t>
            </a:r>
            <a:r>
              <a:rPr lang="en-US" altLang="en-US" dirty="0">
                <a:solidFill>
                  <a:schemeClr val="tx1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= </a:t>
            </a:r>
            <a:r>
              <a:rPr lang="en-US" altLang="en-US" dirty="0" smtClean="0">
                <a:solidFill>
                  <a:schemeClr val="tx1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1</a:t>
            </a:r>
          </a:p>
          <a:p>
            <a:pPr marL="914400" lvl="2" indent="0">
              <a:buNone/>
            </a:pPr>
            <a:r>
              <a:rPr lang="en-US" altLang="en-US" dirty="0" smtClean="0">
                <a:solidFill>
                  <a:schemeClr val="tx1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^</a:t>
            </a:r>
            <a:r>
              <a:rPr lang="en-US" altLang="en-US" dirty="0" err="1">
                <a:solidFill>
                  <a:schemeClr val="tx1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SyntaxError</a:t>
            </a:r>
            <a:r>
              <a:rPr lang="en-US" altLang="en-US" dirty="0">
                <a:solidFill>
                  <a:schemeClr val="tx1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: invalid syntax</a:t>
            </a:r>
            <a:r>
              <a:rPr lang="en-US" altLang="en-US" sz="1400" dirty="0">
                <a:solidFill>
                  <a:schemeClr val="tx1"/>
                </a:solidFill>
              </a:rPr>
              <a:t> </a:t>
            </a: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59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 </a:t>
            </a:r>
            <a:r>
              <a:rPr lang="en-US" dirty="0"/>
              <a:t>is the object where the values are printed and its default value is sys.stdout (screen). Here are an example to illustrate this.</a:t>
            </a:r>
          </a:p>
          <a:p>
            <a:pPr marL="457200" lvl="1" indent="0">
              <a:buNone/>
            </a:pPr>
            <a:r>
              <a:rPr lang="en-US" dirty="0" smtClean="0"/>
              <a:t>print(1,2,3,4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print(1,2,3,4,sep='*')</a:t>
            </a:r>
          </a:p>
          <a:p>
            <a:pPr marL="457200" lvl="1" indent="0">
              <a:buNone/>
            </a:pPr>
            <a:r>
              <a:rPr lang="en-US" dirty="0"/>
              <a:t>print(1,2,3,4,sep='#',end='&amp;')</a:t>
            </a:r>
          </a:p>
          <a:p>
            <a:r>
              <a:rPr lang="en-US" dirty="0" smtClean="0"/>
              <a:t>Output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1 2 3 4</a:t>
            </a:r>
          </a:p>
          <a:p>
            <a:pPr marL="457200" lvl="1" indent="0">
              <a:buNone/>
            </a:pPr>
            <a:r>
              <a:rPr lang="en-US" dirty="0"/>
              <a:t>1*2*3*4</a:t>
            </a:r>
          </a:p>
          <a:p>
            <a:pPr marL="457200" lvl="1" indent="0">
              <a:buNone/>
            </a:pPr>
            <a:r>
              <a:rPr lang="en-US" dirty="0"/>
              <a:t>1#2#3#4&amp;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747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formatting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09948" y="1468118"/>
            <a:ext cx="10694652" cy="480389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We </a:t>
            </a:r>
            <a:r>
              <a:rPr lang="en-US" dirty="0"/>
              <a:t>would like to format our output to make it look attractive. This can be done by using the </a:t>
            </a:r>
            <a:r>
              <a:rPr lang="en-US" b="1" dirty="0" err="1"/>
              <a:t>str.format</a:t>
            </a:r>
            <a:r>
              <a:rPr lang="en-US" b="1" dirty="0"/>
              <a:t>() </a:t>
            </a:r>
            <a:r>
              <a:rPr lang="en-US" dirty="0"/>
              <a:t>method. This method is visible to any string object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/>
              <a:t>&gt;&gt;&gt; x = 5; y = </a:t>
            </a:r>
            <a:r>
              <a:rPr lang="en-US" dirty="0" smtClean="0"/>
              <a:t>10 		&gt;&gt;&gt; </a:t>
            </a:r>
            <a:r>
              <a:rPr lang="en-US" dirty="0"/>
              <a:t>print('The value of x is {} and y is {}'.format(</a:t>
            </a:r>
            <a:r>
              <a:rPr lang="en-US" dirty="0" err="1"/>
              <a:t>x,y</a:t>
            </a:r>
            <a:r>
              <a:rPr lang="en-US" dirty="0"/>
              <a:t>))</a:t>
            </a:r>
          </a:p>
          <a:p>
            <a:pPr marL="457200" lvl="1" indent="0">
              <a:buNone/>
            </a:pPr>
            <a:r>
              <a:rPr lang="en-US" dirty="0"/>
              <a:t>The value of x is 5 and y is 10</a:t>
            </a:r>
          </a:p>
          <a:p>
            <a:r>
              <a:rPr lang="en-US" dirty="0"/>
              <a:t>Here the curly braces {} are used as placeholders. We can specify the order in which it is printed by using numbers (tuple index</a:t>
            </a:r>
            <a:r>
              <a:rPr lang="en-US" dirty="0" smtClean="0"/>
              <a:t>).</a:t>
            </a:r>
          </a:p>
          <a:p>
            <a:pPr marL="457200" lvl="1" indent="0">
              <a:buNone/>
            </a:pPr>
            <a:r>
              <a:rPr lang="en-US" dirty="0"/>
              <a:t>&gt;&gt;&gt; print('I love My {0} and {1}'.format</a:t>
            </a:r>
            <a:r>
              <a:rPr lang="en-US" dirty="0" smtClean="0"/>
              <a:t>(‘Mother', 'Father'))		I </a:t>
            </a:r>
            <a:r>
              <a:rPr lang="en-US" dirty="0"/>
              <a:t>love </a:t>
            </a:r>
            <a:r>
              <a:rPr lang="en-US" dirty="0" smtClean="0"/>
              <a:t>My Mother </a:t>
            </a:r>
            <a:r>
              <a:rPr lang="en-US" dirty="0"/>
              <a:t>and butter</a:t>
            </a:r>
          </a:p>
          <a:p>
            <a:pPr marL="457200" lvl="1" indent="0">
              <a:buNone/>
            </a:pPr>
            <a:r>
              <a:rPr lang="en-US" dirty="0"/>
              <a:t>&gt;&gt;&gt; print('I love My {1} and {0}'.format</a:t>
            </a:r>
            <a:r>
              <a:rPr lang="en-US" dirty="0" smtClean="0"/>
              <a:t>(‘Father',' Mother'))		I </a:t>
            </a:r>
            <a:r>
              <a:rPr lang="en-US" dirty="0"/>
              <a:t>love </a:t>
            </a:r>
            <a:r>
              <a:rPr lang="en-US" dirty="0" smtClean="0"/>
              <a:t>My Father </a:t>
            </a:r>
            <a:r>
              <a:rPr lang="en-US" dirty="0"/>
              <a:t>and Mother</a:t>
            </a:r>
            <a:endParaRPr lang="en-US" dirty="0" smtClean="0"/>
          </a:p>
          <a:p>
            <a:r>
              <a:rPr lang="en-US" dirty="0"/>
              <a:t>We can even use keyword arguments to format the string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/>
              <a:t>&gt;&gt;&gt; print('Hello {name}, {greeting}'.format(greeting='</a:t>
            </a:r>
            <a:r>
              <a:rPr lang="en-US" dirty="0" err="1"/>
              <a:t>Goodmorning</a:t>
            </a:r>
            <a:r>
              <a:rPr lang="en-US" dirty="0"/>
              <a:t>',name='John</a:t>
            </a:r>
            <a:r>
              <a:rPr lang="en-US" dirty="0" smtClean="0"/>
              <a:t>'))		Hello </a:t>
            </a:r>
            <a:r>
              <a:rPr lang="en-US" dirty="0"/>
              <a:t>John, </a:t>
            </a:r>
            <a:r>
              <a:rPr lang="en-US" dirty="0" err="1"/>
              <a:t>Goodmorning</a:t>
            </a:r>
            <a:endParaRPr lang="en-US" dirty="0"/>
          </a:p>
          <a:p>
            <a:r>
              <a:rPr lang="en-US" dirty="0"/>
              <a:t>We can even format strings like the old </a:t>
            </a:r>
            <a:r>
              <a:rPr lang="en-US" dirty="0" err="1"/>
              <a:t>sprintf</a:t>
            </a:r>
            <a:r>
              <a:rPr lang="en-US" dirty="0"/>
              <a:t>() style used in C programming language. We use the % operator to accomplish this</a:t>
            </a:r>
            <a:r>
              <a:rPr lang="en-US" dirty="0" smtClean="0"/>
              <a:t>.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&gt;&gt;&gt; x = </a:t>
            </a:r>
            <a:r>
              <a:rPr lang="en-US" dirty="0" smtClean="0"/>
              <a:t>12.3456789	 	&gt;&gt;&gt; </a:t>
            </a:r>
            <a:r>
              <a:rPr lang="en-US" dirty="0"/>
              <a:t>print('The value of x is %3.2f' %x</a:t>
            </a:r>
            <a:r>
              <a:rPr lang="en-US" dirty="0" smtClean="0"/>
              <a:t>)		The </a:t>
            </a:r>
            <a:r>
              <a:rPr lang="en-US" dirty="0"/>
              <a:t>value of x is 12.35</a:t>
            </a:r>
          </a:p>
          <a:p>
            <a:pPr marL="457200" lvl="1" indent="0">
              <a:buNone/>
            </a:pPr>
            <a:r>
              <a:rPr lang="en-US" dirty="0"/>
              <a:t>&gt;&gt;&gt; print('The value of x is %3.4f' %x</a:t>
            </a:r>
            <a:r>
              <a:rPr lang="en-US" dirty="0" smtClean="0"/>
              <a:t>)							The </a:t>
            </a:r>
            <a:r>
              <a:rPr lang="en-US" dirty="0"/>
              <a:t>value of x is </a:t>
            </a:r>
            <a:r>
              <a:rPr lang="en-US" dirty="0" smtClean="0"/>
              <a:t>12.3457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5301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Input Using input() Function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365086"/>
            <a:ext cx="10604500" cy="4803893"/>
          </a:xfrm>
        </p:spPr>
        <p:txBody>
          <a:bodyPr>
            <a:normAutofit/>
          </a:bodyPr>
          <a:lstStyle/>
          <a:p>
            <a:r>
              <a:rPr lang="en-US" dirty="0" smtClean="0"/>
              <a:t>As of now we wrote all programs in static method.</a:t>
            </a:r>
          </a:p>
          <a:p>
            <a:r>
              <a:rPr lang="en-US" dirty="0" smtClean="0"/>
              <a:t>The values of variables were fixed or defined into source code. This can only execute single output  all the times.</a:t>
            </a:r>
          </a:p>
          <a:p>
            <a:r>
              <a:rPr lang="en-US" dirty="0" smtClean="0"/>
              <a:t>To overcome the single output execution , we need to allow flexible(dynamic) input values from the end-user(Keyboard).</a:t>
            </a:r>
          </a:p>
          <a:p>
            <a:r>
              <a:rPr lang="en-US" dirty="0"/>
              <a:t>In Python, we have the input() function to allow this.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syntax for input() </a:t>
            </a:r>
            <a:r>
              <a:rPr lang="en-US" dirty="0" smtClean="0"/>
              <a:t>is 		</a:t>
            </a:r>
            <a:r>
              <a:rPr lang="en-US" b="1" dirty="0" smtClean="0"/>
              <a:t>input([prompt])</a:t>
            </a:r>
          </a:p>
          <a:p>
            <a:pPr lvl="1"/>
            <a:r>
              <a:rPr lang="en-US" b="1" dirty="0" smtClean="0"/>
              <a:t>Note:- </a:t>
            </a:r>
            <a:r>
              <a:rPr lang="en-US" dirty="0" smtClean="0"/>
              <a:t>Here prompt will access String values from end-user </a:t>
            </a:r>
          </a:p>
          <a:p>
            <a:pPr marL="457200" lvl="1" indent="0">
              <a:buNone/>
            </a:pPr>
            <a:r>
              <a:rPr lang="pt-BR" dirty="0"/>
              <a:t>&gt;&gt;&gt; num = input('Enter a number: </a:t>
            </a:r>
            <a:r>
              <a:rPr lang="pt-BR" dirty="0" smtClean="0"/>
              <a:t>')			Enter </a:t>
            </a:r>
            <a:r>
              <a:rPr lang="pt-BR" dirty="0"/>
              <a:t>a number: 10</a:t>
            </a:r>
          </a:p>
          <a:p>
            <a:pPr marL="457200" lvl="1" indent="0">
              <a:buNone/>
            </a:pPr>
            <a:r>
              <a:rPr lang="pt-BR" dirty="0"/>
              <a:t>&gt;&gt;&gt; </a:t>
            </a:r>
            <a:r>
              <a:rPr lang="pt-BR" dirty="0" smtClean="0"/>
              <a:t>num						'10</a:t>
            </a:r>
            <a:r>
              <a:rPr lang="pt-BR" dirty="0"/>
              <a:t>'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1404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to Convert String to int or float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365087"/>
            <a:ext cx="10604500" cy="473949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Where prompt is the string and it is display on screen .It is optional</a:t>
            </a:r>
          </a:p>
          <a:p>
            <a:r>
              <a:rPr lang="en-US" dirty="0" smtClean="0"/>
              <a:t>Here</a:t>
            </a:r>
            <a:r>
              <a:rPr lang="en-US" dirty="0"/>
              <a:t>, we can see that the entered value 10 is a string, not a number. To convert this into a number we can use int() or float() functions</a:t>
            </a:r>
          </a:p>
          <a:p>
            <a:pPr marL="0" indent="0">
              <a:buNone/>
            </a:pPr>
            <a:r>
              <a:rPr lang="en-US" dirty="0" smtClean="0"/>
              <a:t>	&gt;&gt;&gt; </a:t>
            </a:r>
            <a:r>
              <a:rPr lang="en-US" dirty="0"/>
              <a:t>int('10</a:t>
            </a:r>
            <a:r>
              <a:rPr lang="en-US" dirty="0" smtClean="0"/>
              <a:t>')			10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&gt;&gt;&gt; </a:t>
            </a:r>
            <a:r>
              <a:rPr lang="en-US" dirty="0"/>
              <a:t>float('10</a:t>
            </a:r>
            <a:r>
              <a:rPr lang="en-US" dirty="0" smtClean="0"/>
              <a:t>')		10.0</a:t>
            </a:r>
            <a:endParaRPr lang="en-US" dirty="0"/>
          </a:p>
          <a:p>
            <a:r>
              <a:rPr lang="en-US" dirty="0"/>
              <a:t>This same operation can be performed using the </a:t>
            </a:r>
            <a:r>
              <a:rPr lang="en-US" dirty="0" err="1"/>
              <a:t>eval</a:t>
            </a:r>
            <a:r>
              <a:rPr lang="en-US" dirty="0"/>
              <a:t>() function. But it takes it further. It can evaluate even expressions, provided the input is a string</a:t>
            </a:r>
          </a:p>
          <a:p>
            <a:pPr marL="0" indent="0">
              <a:buNone/>
            </a:pPr>
            <a:r>
              <a:rPr lang="en-US" dirty="0" smtClean="0"/>
              <a:t>	&gt;&gt;&gt; </a:t>
            </a:r>
            <a:r>
              <a:rPr lang="en-US" dirty="0"/>
              <a:t>int('2+3')</a:t>
            </a:r>
          </a:p>
          <a:p>
            <a:pPr marL="457200" lvl="1" indent="0">
              <a:buNone/>
            </a:pPr>
            <a:r>
              <a:rPr lang="en-US" dirty="0" err="1"/>
              <a:t>Traceback</a:t>
            </a:r>
            <a:r>
              <a:rPr lang="en-US" dirty="0"/>
              <a:t> (most recent call last):</a:t>
            </a:r>
          </a:p>
          <a:p>
            <a:pPr marL="457200" lvl="1" indent="0">
              <a:buNone/>
            </a:pPr>
            <a:r>
              <a:rPr lang="en-US" dirty="0"/>
              <a:t>  File "&lt;string&gt;", line 301, in </a:t>
            </a:r>
            <a:r>
              <a:rPr lang="en-US" dirty="0" err="1"/>
              <a:t>runcode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File "&lt;interactive input&gt;", line 1, in &lt;module&gt;</a:t>
            </a:r>
          </a:p>
          <a:p>
            <a:pPr marL="457200" lvl="1" indent="0">
              <a:buNone/>
            </a:pPr>
            <a:r>
              <a:rPr lang="en-US" dirty="0" err="1"/>
              <a:t>ValueError</a:t>
            </a:r>
            <a:r>
              <a:rPr lang="en-US" dirty="0"/>
              <a:t>: invalid literal for int() with base 10: '2+3'</a:t>
            </a:r>
          </a:p>
          <a:p>
            <a:pPr marL="457200" lvl="1" indent="0">
              <a:buNone/>
            </a:pPr>
            <a:r>
              <a:rPr lang="en-US" dirty="0"/>
              <a:t>&gt;&gt;&gt; </a:t>
            </a:r>
            <a:r>
              <a:rPr lang="en-US" dirty="0" err="1"/>
              <a:t>eval</a:t>
            </a:r>
            <a:r>
              <a:rPr lang="en-US" dirty="0"/>
              <a:t>('2+3</a:t>
            </a:r>
            <a:r>
              <a:rPr lang="en-US" dirty="0" smtClean="0"/>
              <a:t>')		5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9538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Python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538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846161" y="805218"/>
            <a:ext cx="10508776" cy="526803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We </a:t>
            </a:r>
            <a:r>
              <a:rPr lang="en-US" dirty="0"/>
              <a:t>cannot use special symbols like !, @, #, $, % etc. in our identifier. </a:t>
            </a:r>
          </a:p>
          <a:p>
            <a:pPr marL="457200" lvl="1" indent="0">
              <a:buNone/>
            </a:pPr>
            <a:r>
              <a:rPr lang="en-US" dirty="0"/>
              <a:t>&gt;&gt;&gt; a@ = 0</a:t>
            </a:r>
          </a:p>
          <a:p>
            <a:pPr marL="457200" lvl="1" indent="0">
              <a:buNone/>
            </a:pPr>
            <a:r>
              <a:rPr lang="en-US" dirty="0"/>
              <a:t> File "&lt;interactive input&gt;", line 1</a:t>
            </a:r>
          </a:p>
          <a:p>
            <a:pPr marL="457200" lvl="1" indent="0">
              <a:buNone/>
            </a:pPr>
            <a:r>
              <a:rPr lang="en-US" dirty="0"/>
              <a:t>    a@ = 0</a:t>
            </a:r>
          </a:p>
          <a:p>
            <a:pPr marL="457200" lvl="1" indent="0">
              <a:buNone/>
            </a:pPr>
            <a:r>
              <a:rPr lang="en-US" dirty="0"/>
              <a:t>     ^</a:t>
            </a:r>
          </a:p>
          <a:p>
            <a:pPr marL="457200" lvl="1" indent="0">
              <a:buNone/>
            </a:pPr>
            <a:r>
              <a:rPr lang="en-US" dirty="0" err="1"/>
              <a:t>SyntaxError</a:t>
            </a:r>
            <a:r>
              <a:rPr lang="en-US" dirty="0"/>
              <a:t>: invalid syntax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Identifier </a:t>
            </a:r>
            <a:r>
              <a:rPr lang="en-US" dirty="0"/>
              <a:t>can be of any length.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6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Things to care </a:t>
            </a:r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161" y="1365086"/>
            <a:ext cx="10536072" cy="4694519"/>
          </a:xfrm>
        </p:spPr>
        <p:txBody>
          <a:bodyPr>
            <a:normAutofit/>
          </a:bodyPr>
          <a:lstStyle/>
          <a:p>
            <a:r>
              <a:rPr lang="en-US" dirty="0" smtClean="0"/>
              <a:t>Python </a:t>
            </a:r>
            <a:r>
              <a:rPr lang="en-US" dirty="0"/>
              <a:t>is a case-sensitive language. This means, Variable and variable are not the same. Always name identifiers that make sense.</a:t>
            </a:r>
          </a:p>
          <a:p>
            <a:r>
              <a:rPr lang="en-US" dirty="0"/>
              <a:t>While, c = 10 is valid. Writing count = 10 would make more sense and it would be easier to figure out what it does even when you look at your code after a long gap.</a:t>
            </a:r>
          </a:p>
          <a:p>
            <a:r>
              <a:rPr lang="en-US" dirty="0"/>
              <a:t>Multiple words can be separated using an underscore, this_is_a_long_variable.</a:t>
            </a:r>
          </a:p>
          <a:p>
            <a:r>
              <a:rPr lang="en-US" dirty="0"/>
              <a:t>We can also use camel-case style of writing</a:t>
            </a:r>
            <a:r>
              <a:rPr lang="en-US" dirty="0" smtClean="0"/>
              <a:t>,</a:t>
            </a:r>
          </a:p>
          <a:p>
            <a:r>
              <a:rPr lang="en-US" dirty="0" smtClean="0"/>
              <a:t> </a:t>
            </a:r>
            <a:r>
              <a:rPr lang="en-US" dirty="0"/>
              <a:t>i.e., capitalize every first letter of the word except the initial word without any spaces. </a:t>
            </a:r>
          </a:p>
          <a:p>
            <a:r>
              <a:rPr lang="en-US" dirty="0"/>
              <a:t>	For example: </a:t>
            </a:r>
            <a:r>
              <a:rPr lang="en-US" dirty="0" smtClean="0"/>
              <a:t>camelCaseExample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349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Statements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651" y="1365086"/>
            <a:ext cx="10357658" cy="4786331"/>
          </a:xfrm>
        </p:spPr>
        <p:txBody>
          <a:bodyPr>
            <a:normAutofit/>
          </a:bodyPr>
          <a:lstStyle/>
          <a:p>
            <a:r>
              <a:rPr lang="en-US" dirty="0"/>
              <a:t>Instructions that a Python interpreter can execute are called statements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</a:t>
            </a:r>
            <a:r>
              <a:rPr lang="en-US" dirty="0"/>
              <a:t>example, a = 1 is an assignment statement. if statement, for statement, while statement etc</a:t>
            </a:r>
            <a:r>
              <a:rPr lang="en-US" dirty="0" smtClean="0"/>
              <a:t>.</a:t>
            </a:r>
          </a:p>
          <a:p>
            <a:r>
              <a:rPr lang="en-US" b="1" dirty="0"/>
              <a:t>Multi-line </a:t>
            </a:r>
            <a:r>
              <a:rPr lang="en-US" b="1" dirty="0" smtClean="0"/>
              <a:t>statement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In Python, end of a statement is marked by a newline character. But we can make a statement extend over multiple lines with the line continuation character (\). </a:t>
            </a: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For </a:t>
            </a:r>
            <a:r>
              <a:rPr lang="en-US" dirty="0"/>
              <a:t>example</a:t>
            </a:r>
            <a:r>
              <a:rPr lang="en-US" dirty="0" smtClean="0"/>
              <a:t>:</a:t>
            </a:r>
          </a:p>
          <a:p>
            <a:pPr marL="914400" lvl="2" indent="0">
              <a:buNone/>
            </a:pPr>
            <a:r>
              <a:rPr lang="en-US" altLang="en-US" dirty="0">
                <a:solidFill>
                  <a:schemeClr val="tx1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 = 1 + 2 + 3 + </a:t>
            </a:r>
            <a:r>
              <a:rPr lang="en-US" altLang="en-US" dirty="0" smtClean="0">
                <a:solidFill>
                  <a:schemeClr val="tx1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\</a:t>
            </a:r>
          </a:p>
          <a:p>
            <a:pPr marL="914400" lvl="2" indent="0">
              <a:buNone/>
            </a:pPr>
            <a:r>
              <a:rPr lang="en-US" altLang="en-US" dirty="0" smtClean="0">
                <a:solidFill>
                  <a:schemeClr val="tx1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	4 </a:t>
            </a:r>
            <a:r>
              <a:rPr lang="en-US" altLang="en-US" dirty="0">
                <a:solidFill>
                  <a:schemeClr val="tx1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+ 5 + 6 + </a:t>
            </a:r>
            <a:r>
              <a:rPr lang="en-US" altLang="en-US" dirty="0" smtClean="0">
                <a:solidFill>
                  <a:schemeClr val="tx1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\</a:t>
            </a:r>
            <a:endParaRPr lang="en-US" altLang="en-US" dirty="0" smtClean="0">
              <a:solidFill>
                <a:schemeClr val="tx1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Calibri Light" panose="020F0302020204030204" pitchFamily="34" charset="0"/>
            </a:endParaRPr>
          </a:p>
          <a:p>
            <a:pPr marL="914400" lvl="2" indent="0">
              <a:buNone/>
            </a:pPr>
            <a:r>
              <a:rPr lang="en-US" altLang="en-US" dirty="0">
                <a:solidFill>
                  <a:schemeClr val="tx1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	</a:t>
            </a:r>
            <a:r>
              <a:rPr lang="en-US" altLang="en-US" dirty="0" smtClean="0">
                <a:solidFill>
                  <a:schemeClr val="tx1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7 </a:t>
            </a:r>
            <a:r>
              <a:rPr lang="en-US" altLang="en-US" dirty="0">
                <a:solidFill>
                  <a:schemeClr val="tx1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+ 8 + </a:t>
            </a:r>
            <a:r>
              <a:rPr lang="en-US" altLang="en-US" dirty="0" smtClean="0">
                <a:solidFill>
                  <a:schemeClr val="tx1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9</a:t>
            </a:r>
          </a:p>
          <a:p>
            <a:pPr lvl="1">
              <a:buSzPct val="90000"/>
              <a:buFont typeface="Courier New" panose="02070309020205020404" pitchFamily="49" charset="0"/>
              <a:buChar char="o"/>
            </a:pPr>
            <a:r>
              <a:rPr lang="en-US" dirty="0"/>
              <a:t>This is explicit line </a:t>
            </a:r>
            <a:r>
              <a:rPr lang="en-US" dirty="0" smtClean="0"/>
              <a:t>continuation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896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717176" y="805218"/>
            <a:ext cx="10703859" cy="5398358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is explicit line continuation. In Python, line continuation is implied inside parentheses ( ), brackets [ ] and braces { }.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For </a:t>
            </a:r>
            <a:r>
              <a:rPr lang="en-US" dirty="0"/>
              <a:t>instance, we can implement the above multi-line statement as</a:t>
            </a:r>
          </a:p>
          <a:p>
            <a:pPr marL="457200" lvl="1" indent="0">
              <a:buNone/>
            </a:pPr>
            <a:r>
              <a:rPr lang="en-US" dirty="0" smtClean="0"/>
              <a:t>a </a:t>
            </a:r>
            <a:r>
              <a:rPr lang="en-US" dirty="0"/>
              <a:t>= (1 + 2 + 3 +</a:t>
            </a:r>
          </a:p>
          <a:p>
            <a:pPr marL="457200" lvl="1" indent="0">
              <a:buNone/>
            </a:pPr>
            <a:r>
              <a:rPr lang="en-US" dirty="0"/>
              <a:t>    4 + 5 + 6 +</a:t>
            </a:r>
          </a:p>
          <a:p>
            <a:pPr marL="457200" lvl="1" indent="0">
              <a:buNone/>
            </a:pPr>
            <a:r>
              <a:rPr lang="en-US" dirty="0"/>
              <a:t>    7 + 8 + 9</a:t>
            </a:r>
            <a:r>
              <a:rPr lang="en-US" dirty="0" smtClean="0"/>
              <a:t>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Here, the surrounding parentheses ( ) do the line continuation implicitly. Same is the case with [ ] and { }. For example:</a:t>
            </a:r>
          </a:p>
          <a:p>
            <a:pPr marL="457200" lvl="1" indent="0">
              <a:buNone/>
            </a:pPr>
            <a:r>
              <a:rPr lang="en-US" dirty="0" smtClean="0"/>
              <a:t>colors </a:t>
            </a:r>
            <a:r>
              <a:rPr lang="en-US" dirty="0"/>
              <a:t>= ['red',</a:t>
            </a:r>
          </a:p>
          <a:p>
            <a:pPr marL="457200" lvl="1" indent="0">
              <a:buNone/>
            </a:pPr>
            <a:r>
              <a:rPr lang="en-US" dirty="0"/>
              <a:t>          'blue',</a:t>
            </a:r>
          </a:p>
          <a:p>
            <a:pPr marL="457200" lvl="1" indent="0">
              <a:buNone/>
            </a:pPr>
            <a:r>
              <a:rPr lang="en-US" dirty="0"/>
              <a:t>          'green']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could also put multiple statements in a single line using semicolons, as follows</a:t>
            </a:r>
          </a:p>
          <a:p>
            <a:pPr marL="0" indent="0">
              <a:buNone/>
            </a:pPr>
            <a:r>
              <a:rPr lang="en-US" dirty="0" smtClean="0"/>
              <a:t>	a </a:t>
            </a:r>
            <a:r>
              <a:rPr lang="en-US" dirty="0"/>
              <a:t>= 1; b = 2; c = </a:t>
            </a:r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96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Indentation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965" y="1365087"/>
            <a:ext cx="10757647" cy="4820560"/>
          </a:xfrm>
        </p:spPr>
        <p:txBody>
          <a:bodyPr>
            <a:normAutofit/>
          </a:bodyPr>
          <a:lstStyle/>
          <a:p>
            <a:r>
              <a:rPr lang="en-US" dirty="0"/>
              <a:t>Most of the programming languages like C, C++, Java use braces { } to define a block of code. Python uses indentation.</a:t>
            </a:r>
          </a:p>
          <a:p>
            <a:r>
              <a:rPr lang="en-US" dirty="0" smtClean="0"/>
              <a:t>A </a:t>
            </a:r>
            <a:r>
              <a:rPr lang="en-US" dirty="0"/>
              <a:t>code block (body of a function, loop etc.) starts with indentation and ends with the first unindented line. The amount of indentation is up to you, but it must be consistent throughout that block.</a:t>
            </a:r>
          </a:p>
          <a:p>
            <a:r>
              <a:rPr lang="en-US" dirty="0" smtClean="0"/>
              <a:t>Generally </a:t>
            </a:r>
            <a:r>
              <a:rPr lang="en-US" dirty="0"/>
              <a:t>four whitespaces are used for indentation and is preferred over tabs. Here is an example.</a:t>
            </a:r>
          </a:p>
          <a:p>
            <a:pPr marL="457200" lvl="1" indent="0">
              <a:buNone/>
            </a:pPr>
            <a:r>
              <a:rPr lang="en-US" dirty="0" smtClean="0"/>
              <a:t>	for </a:t>
            </a:r>
            <a:r>
              <a:rPr lang="en-US" dirty="0" err="1"/>
              <a:t>i</a:t>
            </a:r>
            <a:r>
              <a:rPr lang="en-US" dirty="0"/>
              <a:t> in range(1,11</a:t>
            </a:r>
            <a:r>
              <a:rPr lang="en-US" dirty="0" smtClean="0"/>
              <a:t>):</a:t>
            </a:r>
          </a:p>
          <a:p>
            <a:pPr marL="457200" lvl="1" indent="0">
              <a:buNone/>
            </a:pPr>
            <a:r>
              <a:rPr lang="en-US" dirty="0"/>
              <a:t>	    print(</a:t>
            </a:r>
            <a:r>
              <a:rPr lang="en-US" dirty="0" err="1"/>
              <a:t>i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/>
              <a:t>	    if </a:t>
            </a:r>
            <a:r>
              <a:rPr lang="en-US" dirty="0" err="1"/>
              <a:t>i</a:t>
            </a:r>
            <a:r>
              <a:rPr lang="en-US" dirty="0"/>
              <a:t> == 5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/>
              <a:t>	        </a:t>
            </a:r>
            <a:r>
              <a:rPr lang="en-US" dirty="0" smtClean="0"/>
              <a:t>break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382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717176" y="805218"/>
            <a:ext cx="10703859" cy="480668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Indentation </a:t>
            </a:r>
            <a:r>
              <a:rPr lang="en-US" dirty="0"/>
              <a:t>can be ignored in line continuation. But it's a good idea to always indent. It makes the code more readable. For example:</a:t>
            </a:r>
          </a:p>
          <a:p>
            <a:pPr marL="457200" lvl="1" indent="0">
              <a:buNone/>
            </a:pPr>
            <a:r>
              <a:rPr lang="en-US" dirty="0"/>
              <a:t>if True:</a:t>
            </a:r>
          </a:p>
          <a:p>
            <a:pPr marL="457200" lvl="1" indent="0">
              <a:buNone/>
            </a:pPr>
            <a:r>
              <a:rPr lang="en-US" dirty="0"/>
              <a:t>    print('Hello')</a:t>
            </a:r>
          </a:p>
          <a:p>
            <a:pPr marL="457200" lvl="1" indent="0">
              <a:buNone/>
            </a:pPr>
            <a:r>
              <a:rPr lang="en-US" dirty="0"/>
              <a:t>    a = 5</a:t>
            </a:r>
          </a:p>
          <a:p>
            <a:pPr marL="0" indent="0">
              <a:buNone/>
            </a:pPr>
            <a:r>
              <a:rPr lang="en-US" dirty="0" smtClean="0"/>
              <a:t>	and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</a:t>
            </a:r>
            <a:r>
              <a:rPr lang="en-US" dirty="0"/>
              <a:t>True: print('Hello'); a = 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both are valid and do the same thing. But the former style is clearer.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Incorrect indentation will result into </a:t>
            </a:r>
            <a:r>
              <a:rPr lang="en-US" dirty="0" err="1"/>
              <a:t>IndentationError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11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3294</TotalTime>
  <Words>2433</Words>
  <Application>Microsoft Office PowerPoint</Application>
  <PresentationFormat>Widescreen</PresentationFormat>
  <Paragraphs>335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 Unicode MS</vt:lpstr>
      <vt:lpstr>Arial</vt:lpstr>
      <vt:lpstr>Calibri</vt:lpstr>
      <vt:lpstr>Calibri Light</vt:lpstr>
      <vt:lpstr>Courier New</vt:lpstr>
      <vt:lpstr>Garamond</vt:lpstr>
      <vt:lpstr>Times New Roman</vt:lpstr>
      <vt:lpstr>Wingdings</vt:lpstr>
      <vt:lpstr>Organic</vt:lpstr>
      <vt:lpstr>Python Introduction</vt:lpstr>
      <vt:lpstr>Get Started With Python</vt:lpstr>
      <vt:lpstr>Identifiers</vt:lpstr>
      <vt:lpstr>PowerPoint Presentation</vt:lpstr>
      <vt:lpstr>Things to care about</vt:lpstr>
      <vt:lpstr>Statements</vt:lpstr>
      <vt:lpstr>PowerPoint Presentation</vt:lpstr>
      <vt:lpstr>Indentation</vt:lpstr>
      <vt:lpstr>PowerPoint Presentation</vt:lpstr>
      <vt:lpstr>Comments</vt:lpstr>
      <vt:lpstr>Multi-line comments</vt:lpstr>
      <vt:lpstr>Docstring</vt:lpstr>
      <vt:lpstr>Variables</vt:lpstr>
      <vt:lpstr>PowerPoint Presentation</vt:lpstr>
      <vt:lpstr>Data types in Python</vt:lpstr>
      <vt:lpstr>Numbers</vt:lpstr>
      <vt:lpstr>PowerPoint Presentation</vt:lpstr>
      <vt:lpstr>List</vt:lpstr>
      <vt:lpstr>PowerPoint Presentation</vt:lpstr>
      <vt:lpstr>Tuple</vt:lpstr>
      <vt:lpstr>Strings</vt:lpstr>
      <vt:lpstr>Set</vt:lpstr>
      <vt:lpstr>PowerPoint Presentation</vt:lpstr>
      <vt:lpstr>Dictionary</vt:lpstr>
      <vt:lpstr>PowerPoint Presentation</vt:lpstr>
      <vt:lpstr>Conversion between datatypes</vt:lpstr>
      <vt:lpstr>PowerPoint Presentation</vt:lpstr>
      <vt:lpstr>I/O and Import</vt:lpstr>
      <vt:lpstr>Output Using print() Function</vt:lpstr>
      <vt:lpstr>PowerPoint Presentation</vt:lpstr>
      <vt:lpstr>Output formatting</vt:lpstr>
      <vt:lpstr>Input Using input() Function</vt:lpstr>
      <vt:lpstr>How to Convert String to int or float</vt:lpstr>
      <vt:lpstr>Next Python Operators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Jagannath Kumar Ch</dc:creator>
  <cp:lastModifiedBy>Jagannath Kumar Ch</cp:lastModifiedBy>
  <cp:revision>283</cp:revision>
  <dcterms:created xsi:type="dcterms:W3CDTF">2017-08-01T16:58:43Z</dcterms:created>
  <dcterms:modified xsi:type="dcterms:W3CDTF">2017-10-09T12:06:11Z</dcterms:modified>
</cp:coreProperties>
</file>