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78" r:id="rId1"/>
  </p:sldMasterIdLst>
  <p:notesMasterIdLst>
    <p:notesMasterId r:id="rId13"/>
  </p:notesMasterIdLst>
  <p:sldIdLst>
    <p:sldId id="256" r:id="rId2"/>
    <p:sldId id="258" r:id="rId3"/>
    <p:sldId id="259" r:id="rId4"/>
    <p:sldId id="265" r:id="rId5"/>
    <p:sldId id="260" r:id="rId6"/>
    <p:sldId id="261" r:id="rId7"/>
    <p:sldId id="262" r:id="rId8"/>
    <p:sldId id="263" r:id="rId9"/>
    <p:sldId id="264" r:id="rId10"/>
    <p:sldId id="267"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434" autoAdjust="0"/>
  </p:normalViewPr>
  <p:slideViewPr>
    <p:cSldViewPr snapToGrid="0">
      <p:cViewPr varScale="1">
        <p:scale>
          <a:sx n="74" d="100"/>
          <a:sy n="74" d="100"/>
        </p:scale>
        <p:origin x="576" y="72"/>
      </p:cViewPr>
      <p:guideLst/>
    </p:cSldViewPr>
  </p:slideViewPr>
  <p:outlineViewPr>
    <p:cViewPr>
      <p:scale>
        <a:sx n="33" d="100"/>
        <a:sy n="33" d="100"/>
      </p:scale>
      <p:origin x="0" y="-264822"/>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F885DB-9513-4F57-BC1D-2A8BB6E47312}" type="datetimeFigureOut">
              <a:rPr lang="en-US" smtClean="0"/>
              <a:t>8/19/2017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CA7421-F6A9-4CBD-9840-2C47E27BD91E}" type="slidenum">
              <a:rPr lang="en-US" smtClean="0"/>
              <a:t>‹#›</a:t>
            </a:fld>
            <a:endParaRPr lang="en-US"/>
          </a:p>
        </p:txBody>
      </p:sp>
    </p:spTree>
    <p:extLst>
      <p:ext uri="{BB962C8B-B14F-4D97-AF65-F5344CB8AC3E}">
        <p14:creationId xmlns:p14="http://schemas.microsoft.com/office/powerpoint/2010/main" val="19704658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smtClean="0"/>
              <a:pPr/>
              <a:t>8/19/2017</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smtClean="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6457078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8/19/2017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11029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8/19/2017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942519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264014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507644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11961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720317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42190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3430036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9076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userDrawn="1"/>
        </p:nvCxnSpPr>
        <p:spPr>
          <a:xfrm>
            <a:off x="1217951" y="1365087"/>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800100" y="588757"/>
            <a:ext cx="10604500" cy="77633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800100" y="1365087"/>
            <a:ext cx="10604500" cy="4412696"/>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0483840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4822038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8/19/2017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254235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8/19/2017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016672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3"/>
            <a:ext cx="9601196" cy="677856"/>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8/19/2017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4" name="Straight Connector 13"/>
          <p:cNvCxnSpPr/>
          <p:nvPr/>
        </p:nvCxnSpPr>
        <p:spPr>
          <a:xfrm>
            <a:off x="1295401" y="191502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0692528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8/19/2017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Content Placeholder 2"/>
          <p:cNvSpPr>
            <a:spLocks noGrp="1"/>
          </p:cNvSpPr>
          <p:nvPr>
            <p:ph idx="1"/>
          </p:nvPr>
        </p:nvSpPr>
        <p:spPr>
          <a:xfrm>
            <a:off x="800100" y="698500"/>
            <a:ext cx="10604500" cy="52705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8780333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8/19/2017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98222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8/19/2017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442583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20">
          <a:fgClr>
            <a:schemeClr val="accent6">
              <a:lumMod val="40000"/>
              <a:lumOff val="60000"/>
            </a:schemeClr>
          </a:fgClr>
          <a:bgClr>
            <a:schemeClr val="bg1"/>
          </a:bgClr>
        </a:pattFill>
        <a:effectLst/>
      </p:bgPr>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1">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1">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smtClean="0"/>
              <a:pPr/>
              <a:t>8/19/2017</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55379305"/>
      </p:ext>
    </p:extLst>
  </p:cSld>
  <p:clrMap bg1="lt1" tx1="dk1" bg2="lt2" tx2="dk2" accent1="accent1" accent2="accent2" accent3="accent3" accent4="accent4" accent5="accent5" accent6="accent6" hlink="hlink" folHlink="folHlink"/>
  <p:sldLayoutIdLst>
    <p:sldLayoutId id="2147483879" r:id="rId1"/>
    <p:sldLayoutId id="2147483880" r:id="rId2"/>
    <p:sldLayoutId id="2147483881" r:id="rId3"/>
    <p:sldLayoutId id="2147483882" r:id="rId4"/>
    <p:sldLayoutId id="2147483883" r:id="rId5"/>
    <p:sldLayoutId id="2147483884" r:id="rId6"/>
    <p:sldLayoutId id="2147483885" r:id="rId7"/>
    <p:sldLayoutId id="2147483896" r:id="rId8"/>
    <p:sldLayoutId id="2147483886" r:id="rId9"/>
    <p:sldLayoutId id="2147483887" r:id="rId10"/>
    <p:sldLayoutId id="2147483888" r:id="rId11"/>
    <p:sldLayoutId id="2147483889" r:id="rId12"/>
    <p:sldLayoutId id="2147483890" r:id="rId13"/>
    <p:sldLayoutId id="2147483891" r:id="rId14"/>
    <p:sldLayoutId id="2147483892" r:id="rId15"/>
    <p:sldLayoutId id="2147483893" r:id="rId16"/>
    <p:sldLayoutId id="2147483894" r:id="rId17"/>
    <p:sldLayoutId id="2147483895" r:id="rId18"/>
  </p:sldLayoutIdLst>
  <p:timing>
    <p:tnLst>
      <p:par>
        <p:cTn id="1" dur="indefinite" restart="never" nodeType="tmRoot"/>
      </p:par>
    </p:tnLst>
  </p:timing>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hyperlink" Target="https://www.programiz.com/python-programming/list" TargetMode="External"/><Relationship Id="rId2" Type="http://schemas.openxmlformats.org/officeDocument/2006/relationships/hyperlink" Target="https://www.programiz.com/python-programming/string" TargetMode="External"/><Relationship Id="rId1" Type="http://schemas.openxmlformats.org/officeDocument/2006/relationships/slideLayout" Target="../slideLayouts/slideLayout2.xml"/><Relationship Id="rId6" Type="http://schemas.openxmlformats.org/officeDocument/2006/relationships/hyperlink" Target="https://www.programiz.com/python-programming/dictionary" TargetMode="External"/><Relationship Id="rId5" Type="http://schemas.openxmlformats.org/officeDocument/2006/relationships/hyperlink" Target="https://www.programiz.com/python-programming/set" TargetMode="External"/><Relationship Id="rId4" Type="http://schemas.openxmlformats.org/officeDocument/2006/relationships/hyperlink" Target="https://www.programiz.com/python-programming/tupl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Python Operators</a:t>
            </a:r>
          </a:p>
        </p:txBody>
      </p:sp>
      <p:sp>
        <p:nvSpPr>
          <p:cNvPr id="3" name="Subtitle 2"/>
          <p:cNvSpPr>
            <a:spLocks noGrp="1"/>
          </p:cNvSpPr>
          <p:nvPr>
            <p:ph type="subTitle" idx="1"/>
          </p:nvPr>
        </p:nvSpPr>
        <p:spPr>
          <a:xfrm>
            <a:off x="2903414" y="3868614"/>
            <a:ext cx="6815669" cy="504873"/>
          </a:xfrm>
        </p:spPr>
        <p:txBody>
          <a:bodyPr/>
          <a:lstStyle/>
          <a:p>
            <a:pPr algn="r"/>
            <a:r>
              <a:rPr lang="en-US" dirty="0" smtClean="0"/>
              <a:t>- Jagannath Kumar Ch</a:t>
            </a:r>
            <a:endParaRPr lang="en-US" dirty="0"/>
          </a:p>
        </p:txBody>
      </p:sp>
    </p:spTree>
    <p:extLst>
      <p:ext uri="{BB962C8B-B14F-4D97-AF65-F5344CB8AC3E}">
        <p14:creationId xmlns:p14="http://schemas.microsoft.com/office/powerpoint/2010/main" val="31884148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800100" y="698500"/>
            <a:ext cx="10604500" cy="5521996"/>
          </a:xfrm>
        </p:spPr>
        <p:txBody>
          <a:bodyPr/>
          <a:lstStyle/>
          <a:p>
            <a:pPr lvl="1">
              <a:buSzPct val="70000"/>
              <a:buFont typeface="Courier New" panose="02070309020205020404" pitchFamily="49" charset="0"/>
              <a:buChar char="o"/>
            </a:pPr>
            <a:r>
              <a:rPr lang="en-US" dirty="0" smtClean="0"/>
              <a:t>x1 </a:t>
            </a:r>
            <a:r>
              <a:rPr lang="en-US" dirty="0"/>
              <a:t>= </a:t>
            </a:r>
            <a:r>
              <a:rPr lang="en-US" dirty="0" smtClean="0"/>
              <a:t>5;	y1 </a:t>
            </a:r>
            <a:r>
              <a:rPr lang="en-US" dirty="0"/>
              <a:t>= </a:t>
            </a:r>
            <a:r>
              <a:rPr lang="en-US" dirty="0" smtClean="0"/>
              <a:t>5</a:t>
            </a:r>
          </a:p>
          <a:p>
            <a:pPr lvl="1">
              <a:buSzPct val="70000"/>
              <a:buFont typeface="Courier New" panose="02070309020205020404" pitchFamily="49" charset="0"/>
              <a:buChar char="o"/>
            </a:pPr>
            <a:r>
              <a:rPr lang="en-US" dirty="0" smtClean="0"/>
              <a:t>x2 </a:t>
            </a:r>
            <a:r>
              <a:rPr lang="en-US" dirty="0"/>
              <a:t>= 'Hello</a:t>
            </a:r>
            <a:r>
              <a:rPr lang="en-US" dirty="0" smtClean="0"/>
              <a:t>‘;	y2 </a:t>
            </a:r>
            <a:r>
              <a:rPr lang="en-US" dirty="0"/>
              <a:t>= 'Hello</a:t>
            </a:r>
            <a:r>
              <a:rPr lang="en-US" dirty="0" smtClean="0"/>
              <a:t>‘</a:t>
            </a:r>
          </a:p>
          <a:p>
            <a:pPr lvl="1">
              <a:buSzPct val="70000"/>
              <a:buFont typeface="Courier New" panose="02070309020205020404" pitchFamily="49" charset="0"/>
              <a:buChar char="o"/>
            </a:pPr>
            <a:r>
              <a:rPr lang="en-US" dirty="0" smtClean="0"/>
              <a:t>x3 </a:t>
            </a:r>
            <a:r>
              <a:rPr lang="en-US" dirty="0"/>
              <a:t>= [1,2,3</a:t>
            </a:r>
            <a:r>
              <a:rPr lang="en-US" dirty="0" smtClean="0"/>
              <a:t>];	y3 </a:t>
            </a:r>
            <a:r>
              <a:rPr lang="en-US" dirty="0"/>
              <a:t>= [1,2,3]</a:t>
            </a:r>
          </a:p>
          <a:p>
            <a:pPr lvl="1">
              <a:buSzPct val="70000"/>
              <a:buFont typeface="Courier New" panose="02070309020205020404" pitchFamily="49" charset="0"/>
              <a:buChar char="o"/>
            </a:pPr>
            <a:r>
              <a:rPr lang="en-US" dirty="0"/>
              <a:t>print(x1 is not y1</a:t>
            </a:r>
            <a:r>
              <a:rPr lang="en-US" dirty="0" smtClean="0"/>
              <a:t>)  	// </a:t>
            </a:r>
            <a:r>
              <a:rPr lang="en-US" dirty="0"/>
              <a:t>O</a:t>
            </a:r>
            <a:r>
              <a:rPr lang="en-US" dirty="0" smtClean="0"/>
              <a:t>utput : -  False</a:t>
            </a:r>
            <a:endParaRPr lang="en-US" dirty="0"/>
          </a:p>
          <a:p>
            <a:pPr lvl="1">
              <a:buSzPct val="70000"/>
              <a:buFont typeface="Courier New" panose="02070309020205020404" pitchFamily="49" charset="0"/>
              <a:buChar char="o"/>
            </a:pPr>
            <a:r>
              <a:rPr lang="en-US" dirty="0"/>
              <a:t>print(x2 is y2</a:t>
            </a:r>
            <a:r>
              <a:rPr lang="en-US" dirty="0" smtClean="0"/>
              <a:t>)		</a:t>
            </a:r>
            <a:r>
              <a:rPr lang="en-US" dirty="0"/>
              <a:t>// Output : -  </a:t>
            </a:r>
            <a:r>
              <a:rPr lang="en-US" dirty="0" smtClean="0"/>
              <a:t>True</a:t>
            </a:r>
            <a:endParaRPr lang="en-US" dirty="0"/>
          </a:p>
          <a:p>
            <a:pPr lvl="1">
              <a:buSzPct val="70000"/>
              <a:buFont typeface="Courier New" panose="02070309020205020404" pitchFamily="49" charset="0"/>
              <a:buChar char="o"/>
            </a:pPr>
            <a:r>
              <a:rPr lang="en-US" dirty="0"/>
              <a:t>print(x3 is y3</a:t>
            </a:r>
            <a:r>
              <a:rPr lang="en-US" dirty="0" smtClean="0"/>
              <a:t>)		</a:t>
            </a:r>
            <a:r>
              <a:rPr lang="en-US" dirty="0"/>
              <a:t>// Output : -  </a:t>
            </a:r>
            <a:r>
              <a:rPr lang="en-US" dirty="0" smtClean="0"/>
              <a:t>False</a:t>
            </a:r>
          </a:p>
          <a:p>
            <a:pPr>
              <a:buSzPct val="90000"/>
              <a:buFont typeface="Wingdings" panose="05000000000000000000" pitchFamily="2" charset="2"/>
              <a:buChar char="Ø"/>
            </a:pPr>
            <a:r>
              <a:rPr lang="en-US" dirty="0"/>
              <a:t>Here, we see that </a:t>
            </a:r>
            <a:r>
              <a:rPr lang="en-US" i="1" dirty="0"/>
              <a:t>x1</a:t>
            </a:r>
            <a:r>
              <a:rPr lang="en-US" dirty="0"/>
              <a:t> and </a:t>
            </a:r>
            <a:r>
              <a:rPr lang="en-US" i="1" dirty="0"/>
              <a:t>y1</a:t>
            </a:r>
            <a:r>
              <a:rPr lang="en-US" dirty="0"/>
              <a:t> are integers of same values, so they are equal as well as identical. Same is the case with </a:t>
            </a:r>
            <a:r>
              <a:rPr lang="en-US" i="1" dirty="0"/>
              <a:t>x2</a:t>
            </a:r>
            <a:r>
              <a:rPr lang="en-US" dirty="0"/>
              <a:t> and </a:t>
            </a:r>
            <a:r>
              <a:rPr lang="en-US" i="1" dirty="0"/>
              <a:t>y2</a:t>
            </a:r>
            <a:r>
              <a:rPr lang="en-US" dirty="0"/>
              <a:t> (strings).</a:t>
            </a:r>
          </a:p>
          <a:p>
            <a:pPr>
              <a:buSzPct val="90000"/>
              <a:buFont typeface="Wingdings" panose="05000000000000000000" pitchFamily="2" charset="2"/>
              <a:buChar char="Ø"/>
            </a:pPr>
            <a:r>
              <a:rPr lang="en-US" dirty="0"/>
              <a:t>But </a:t>
            </a:r>
            <a:r>
              <a:rPr lang="en-US" i="1" dirty="0"/>
              <a:t>x3</a:t>
            </a:r>
            <a:r>
              <a:rPr lang="en-US" dirty="0"/>
              <a:t> and </a:t>
            </a:r>
            <a:r>
              <a:rPr lang="en-US" i="1" dirty="0"/>
              <a:t>y3</a:t>
            </a:r>
            <a:r>
              <a:rPr lang="en-US" dirty="0"/>
              <a:t> are list. They are equal but not identical. Since list are mutable (can be changed), interpreter locates them separately in memory although they are equal</a:t>
            </a:r>
            <a:r>
              <a:rPr lang="en-US" dirty="0" smtClean="0"/>
              <a:t>.</a:t>
            </a:r>
          </a:p>
        </p:txBody>
      </p:sp>
    </p:spTree>
    <p:extLst>
      <p:ext uri="{BB962C8B-B14F-4D97-AF65-F5344CB8AC3E}">
        <p14:creationId xmlns:p14="http://schemas.microsoft.com/office/powerpoint/2010/main" val="40575089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Membership operators</a:t>
            </a:r>
            <a:endParaRPr lang="en-US" dirty="0"/>
          </a:p>
        </p:txBody>
      </p:sp>
      <p:sp>
        <p:nvSpPr>
          <p:cNvPr id="3" name="Content Placeholder 2"/>
          <p:cNvSpPr>
            <a:spLocks noGrp="1"/>
          </p:cNvSpPr>
          <p:nvPr>
            <p:ph idx="1"/>
          </p:nvPr>
        </p:nvSpPr>
        <p:spPr>
          <a:xfrm>
            <a:off x="800100" y="1365087"/>
            <a:ext cx="10604500" cy="4778136"/>
          </a:xfrm>
        </p:spPr>
        <p:txBody>
          <a:bodyPr>
            <a:normAutofit lnSpcReduction="10000"/>
          </a:bodyPr>
          <a:lstStyle/>
          <a:p>
            <a:pPr>
              <a:buSzPct val="90000"/>
              <a:buFont typeface="Wingdings" panose="05000000000000000000" pitchFamily="2" charset="2"/>
              <a:buChar char="Ø"/>
            </a:pPr>
            <a:r>
              <a:rPr lang="en-US" b="1" dirty="0"/>
              <a:t>in</a:t>
            </a:r>
            <a:r>
              <a:rPr lang="en-US" dirty="0"/>
              <a:t> and </a:t>
            </a:r>
            <a:r>
              <a:rPr lang="en-US" b="1" dirty="0"/>
              <a:t>not</a:t>
            </a:r>
            <a:r>
              <a:rPr lang="en-US" dirty="0"/>
              <a:t> </a:t>
            </a:r>
            <a:r>
              <a:rPr lang="en-US" b="1" dirty="0"/>
              <a:t>in</a:t>
            </a:r>
            <a:r>
              <a:rPr lang="en-US" dirty="0"/>
              <a:t> are the membership operators in Python. They are used to test whether a value or variable is found in a sequence (</a:t>
            </a:r>
            <a:r>
              <a:rPr lang="en-US" dirty="0">
                <a:hlinkClick r:id="rId2" tooltip="Python strings"/>
              </a:rPr>
              <a:t>string</a:t>
            </a:r>
            <a:r>
              <a:rPr lang="en-US" dirty="0"/>
              <a:t>, </a:t>
            </a:r>
            <a:r>
              <a:rPr lang="en-US" dirty="0">
                <a:hlinkClick r:id="rId3" tooltip="Python list"/>
              </a:rPr>
              <a:t>list</a:t>
            </a:r>
            <a:r>
              <a:rPr lang="en-US" dirty="0"/>
              <a:t>, </a:t>
            </a:r>
            <a:r>
              <a:rPr lang="en-US" dirty="0">
                <a:hlinkClick r:id="rId4" tooltip="Python tuple"/>
              </a:rPr>
              <a:t>tuple</a:t>
            </a:r>
            <a:r>
              <a:rPr lang="en-US" dirty="0"/>
              <a:t>, </a:t>
            </a:r>
            <a:r>
              <a:rPr lang="en-US" dirty="0">
                <a:hlinkClick r:id="rId5" tooltip="Python set"/>
              </a:rPr>
              <a:t>set</a:t>
            </a:r>
            <a:r>
              <a:rPr lang="en-US" dirty="0"/>
              <a:t> and </a:t>
            </a:r>
            <a:r>
              <a:rPr lang="en-US" dirty="0">
                <a:hlinkClick r:id="rId6" tooltip="Python dictionary"/>
              </a:rPr>
              <a:t>dictionary</a:t>
            </a:r>
            <a:r>
              <a:rPr lang="en-US" dirty="0"/>
              <a:t>).</a:t>
            </a:r>
          </a:p>
          <a:p>
            <a:pPr>
              <a:buSzPct val="90000"/>
              <a:buFont typeface="Wingdings" panose="05000000000000000000" pitchFamily="2" charset="2"/>
              <a:buChar char="Ø"/>
            </a:pPr>
            <a:r>
              <a:rPr lang="en-US" dirty="0"/>
              <a:t>In a dictionary we can only test for presence of key, not the value.</a:t>
            </a:r>
          </a:p>
          <a:p>
            <a:pPr>
              <a:buSzPct val="90000"/>
              <a:buFont typeface="Wingdings" panose="05000000000000000000" pitchFamily="2" charset="2"/>
              <a:buChar char="Ø"/>
            </a:pPr>
            <a:r>
              <a:rPr lang="en-US" dirty="0" smtClean="0"/>
              <a:t>Here </a:t>
            </a:r>
            <a:r>
              <a:rPr lang="en-US" dirty="0"/>
              <a:t>is an example</a:t>
            </a:r>
            <a:r>
              <a:rPr lang="en-US" dirty="0" smtClean="0"/>
              <a:t>.</a:t>
            </a:r>
            <a:endParaRPr lang="en-US" dirty="0"/>
          </a:p>
          <a:p>
            <a:pPr marL="914400" lvl="2" indent="0">
              <a:buNone/>
            </a:pPr>
            <a:r>
              <a:rPr lang="en-US" dirty="0"/>
              <a:t>x = 'Hello world'</a:t>
            </a:r>
          </a:p>
          <a:p>
            <a:pPr marL="914400" lvl="2" indent="0">
              <a:buNone/>
            </a:pPr>
            <a:r>
              <a:rPr lang="en-US" dirty="0"/>
              <a:t>y = {1:'a',2:'b'}</a:t>
            </a:r>
          </a:p>
          <a:p>
            <a:pPr marL="914400" lvl="2" indent="0">
              <a:buNone/>
            </a:pPr>
            <a:r>
              <a:rPr lang="en-US" dirty="0"/>
              <a:t>print('H' in x)</a:t>
            </a:r>
          </a:p>
          <a:p>
            <a:pPr marL="914400" lvl="2" indent="0">
              <a:buNone/>
            </a:pPr>
            <a:r>
              <a:rPr lang="en-US" dirty="0"/>
              <a:t>print('hello' not in x)</a:t>
            </a:r>
          </a:p>
          <a:p>
            <a:pPr marL="914400" lvl="2" indent="0">
              <a:buNone/>
            </a:pPr>
            <a:r>
              <a:rPr lang="en-US" dirty="0"/>
              <a:t>print(1 in y)</a:t>
            </a:r>
          </a:p>
          <a:p>
            <a:pPr marL="914400" lvl="2" indent="0">
              <a:buNone/>
            </a:pPr>
            <a:r>
              <a:rPr lang="en-US" dirty="0"/>
              <a:t>print('a' in y)</a:t>
            </a:r>
          </a:p>
          <a:p>
            <a:pPr lvl="1">
              <a:buSzPct val="90000"/>
              <a:buFont typeface="Courier New" panose="02070309020205020404" pitchFamily="49" charset="0"/>
              <a:buChar char="o"/>
            </a:pPr>
            <a:r>
              <a:rPr lang="en-US" dirty="0"/>
              <a:t>Here, 'H' is in x but 'hello' is not present in x (remember, Python is case sensitive). </a:t>
            </a:r>
            <a:r>
              <a:rPr lang="en-US" dirty="0" smtClean="0"/>
              <a:t>Similarly, </a:t>
            </a:r>
            <a:r>
              <a:rPr lang="en-US" dirty="0"/>
              <a:t>1 is key and 'a' is the value in dictionary y. </a:t>
            </a:r>
            <a:r>
              <a:rPr lang="en-US" dirty="0"/>
              <a:t>Hence, 'a' in y returns False.</a:t>
            </a:r>
          </a:p>
        </p:txBody>
      </p:sp>
      <p:graphicFrame>
        <p:nvGraphicFramePr>
          <p:cNvPr id="4" name="Table 3"/>
          <p:cNvGraphicFramePr>
            <a:graphicFrameLocks noGrp="1"/>
          </p:cNvGraphicFramePr>
          <p:nvPr>
            <p:extLst>
              <p:ext uri="{D42A27DB-BD31-4B8C-83A1-F6EECF244321}">
                <p14:modId xmlns:p14="http://schemas.microsoft.com/office/powerpoint/2010/main" val="3880513868"/>
              </p:ext>
            </p:extLst>
          </p:nvPr>
        </p:nvGraphicFramePr>
        <p:xfrm>
          <a:off x="3503055" y="2820402"/>
          <a:ext cx="7811393" cy="1313644"/>
        </p:xfrm>
        <a:graphic>
          <a:graphicData uri="http://schemas.openxmlformats.org/drawingml/2006/table">
            <a:tbl>
              <a:tblPr firstRow="1" firstCol="1" bandRow="1">
                <a:tableStyleId>{C083E6E3-FA7D-4D7B-A595-EF9225AFEA82}</a:tableStyleId>
              </a:tblPr>
              <a:tblGrid>
                <a:gridCol w="1146935"/>
                <a:gridCol w="5266743"/>
                <a:gridCol w="1397715"/>
              </a:tblGrid>
              <a:tr h="449990">
                <a:tc>
                  <a:txBody>
                    <a:bodyPr/>
                    <a:lstStyle/>
                    <a:p>
                      <a:pPr marL="0" marR="0" algn="ctr">
                        <a:lnSpc>
                          <a:spcPct val="110000"/>
                        </a:lnSpc>
                        <a:spcBef>
                          <a:spcPts val="0"/>
                        </a:spcBef>
                        <a:spcAft>
                          <a:spcPts val="0"/>
                        </a:spcAft>
                      </a:pPr>
                      <a:r>
                        <a:rPr lang="en-US" sz="2000" dirty="0">
                          <a:effectLst/>
                        </a:rPr>
                        <a:t>Operator</a:t>
                      </a:r>
                      <a:endParaRPr lang="en-US" sz="2000" dirty="0">
                        <a:effectLst/>
                        <a:latin typeface="Calibri Light" panose="020F03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0000"/>
                        </a:lnSpc>
                        <a:spcBef>
                          <a:spcPts val="0"/>
                        </a:spcBef>
                        <a:spcAft>
                          <a:spcPts val="0"/>
                        </a:spcAft>
                      </a:pPr>
                      <a:r>
                        <a:rPr lang="en-US" sz="2000" dirty="0">
                          <a:effectLst/>
                        </a:rPr>
                        <a:t>Meaning</a:t>
                      </a:r>
                      <a:endParaRPr lang="en-US" sz="2000" dirty="0">
                        <a:effectLst/>
                        <a:latin typeface="Calibri Light" panose="020F03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0000"/>
                        </a:lnSpc>
                        <a:spcBef>
                          <a:spcPts val="0"/>
                        </a:spcBef>
                        <a:spcAft>
                          <a:spcPts val="0"/>
                        </a:spcAft>
                      </a:pPr>
                      <a:r>
                        <a:rPr lang="en-US" sz="2000">
                          <a:effectLst/>
                        </a:rPr>
                        <a:t>Example</a:t>
                      </a:r>
                      <a:endParaRPr lang="en-US" sz="2000">
                        <a:effectLst/>
                        <a:latin typeface="Calibri Light" panose="020F0302020204030204" pitchFamily="34" charset="0"/>
                        <a:ea typeface="Times New Roman" panose="02020603050405020304" pitchFamily="18" charset="0"/>
                        <a:cs typeface="Times New Roman" panose="02020603050405020304" pitchFamily="18" charset="0"/>
                      </a:endParaRPr>
                    </a:p>
                  </a:txBody>
                  <a:tcPr marL="68580" marR="68580" marT="0" marB="0"/>
                </a:tc>
              </a:tr>
              <a:tr h="412894">
                <a:tc>
                  <a:txBody>
                    <a:bodyPr/>
                    <a:lstStyle/>
                    <a:p>
                      <a:pPr marL="0" marR="0" algn="ctr">
                        <a:lnSpc>
                          <a:spcPct val="110000"/>
                        </a:lnSpc>
                        <a:spcBef>
                          <a:spcPts val="0"/>
                        </a:spcBef>
                        <a:spcAft>
                          <a:spcPts val="0"/>
                        </a:spcAft>
                      </a:pPr>
                      <a:r>
                        <a:rPr lang="en-US" sz="2000" dirty="0">
                          <a:effectLst/>
                        </a:rPr>
                        <a:t>in</a:t>
                      </a:r>
                      <a:endParaRPr lang="en-US" sz="2000" dirty="0">
                        <a:effectLst/>
                        <a:latin typeface="Calibri Light" panose="020F03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0000"/>
                        </a:lnSpc>
                        <a:spcBef>
                          <a:spcPts val="0"/>
                        </a:spcBef>
                        <a:spcAft>
                          <a:spcPts val="0"/>
                        </a:spcAft>
                      </a:pPr>
                      <a:r>
                        <a:rPr lang="en-US" sz="2000" dirty="0">
                          <a:effectLst/>
                        </a:rPr>
                        <a:t>True if value/variable is found in the sequence</a:t>
                      </a:r>
                      <a:endParaRPr lang="en-US" sz="2000" dirty="0">
                        <a:effectLst/>
                        <a:latin typeface="Calibri Light" panose="020F03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0000"/>
                        </a:lnSpc>
                        <a:spcBef>
                          <a:spcPts val="0"/>
                        </a:spcBef>
                        <a:spcAft>
                          <a:spcPts val="0"/>
                        </a:spcAft>
                      </a:pPr>
                      <a:r>
                        <a:rPr lang="en-US" sz="2000" dirty="0">
                          <a:effectLst/>
                        </a:rPr>
                        <a:t>5 in x</a:t>
                      </a:r>
                      <a:endParaRPr lang="en-US" sz="2000" dirty="0">
                        <a:effectLst/>
                        <a:latin typeface="Calibri Light" panose="020F0302020204030204" pitchFamily="34" charset="0"/>
                        <a:ea typeface="Times New Roman" panose="02020603050405020304" pitchFamily="18" charset="0"/>
                        <a:cs typeface="Times New Roman" panose="02020603050405020304" pitchFamily="18" charset="0"/>
                      </a:endParaRPr>
                    </a:p>
                  </a:txBody>
                  <a:tcPr marL="68580" marR="68580" marT="0" marB="0"/>
                </a:tc>
              </a:tr>
              <a:tr h="450760">
                <a:tc>
                  <a:txBody>
                    <a:bodyPr/>
                    <a:lstStyle/>
                    <a:p>
                      <a:pPr marL="0" marR="0" algn="ctr">
                        <a:lnSpc>
                          <a:spcPct val="110000"/>
                        </a:lnSpc>
                        <a:spcBef>
                          <a:spcPts val="0"/>
                        </a:spcBef>
                        <a:spcAft>
                          <a:spcPts val="0"/>
                        </a:spcAft>
                      </a:pPr>
                      <a:r>
                        <a:rPr lang="en-US" sz="2000" dirty="0">
                          <a:effectLst/>
                        </a:rPr>
                        <a:t>not in</a:t>
                      </a:r>
                      <a:endParaRPr lang="en-US" sz="2000" dirty="0">
                        <a:effectLst/>
                        <a:latin typeface="Calibri Light" panose="020F03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0000"/>
                        </a:lnSpc>
                        <a:spcBef>
                          <a:spcPts val="0"/>
                        </a:spcBef>
                        <a:spcAft>
                          <a:spcPts val="0"/>
                        </a:spcAft>
                      </a:pPr>
                      <a:r>
                        <a:rPr lang="en-US" sz="2000" dirty="0">
                          <a:effectLst/>
                        </a:rPr>
                        <a:t>True if value/variable is not found in the sequence</a:t>
                      </a:r>
                      <a:endParaRPr lang="en-US" sz="2000" dirty="0">
                        <a:effectLst/>
                        <a:latin typeface="Calibri Light" panose="020F03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0000"/>
                        </a:lnSpc>
                        <a:spcBef>
                          <a:spcPts val="0"/>
                        </a:spcBef>
                        <a:spcAft>
                          <a:spcPts val="0"/>
                        </a:spcAft>
                      </a:pPr>
                      <a:r>
                        <a:rPr lang="en-US" sz="2000" dirty="0">
                          <a:effectLst/>
                        </a:rPr>
                        <a:t>5 not in x</a:t>
                      </a:r>
                      <a:endParaRPr lang="en-US" sz="2000" dirty="0">
                        <a:effectLst/>
                        <a:latin typeface="Calibri Light" panose="020F0302020204030204" pitchFamily="34" charset="0"/>
                        <a:ea typeface="Times New Roman" panose="02020603050405020304" pitchFamily="18" charset="0"/>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38564047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Python Operators</a:t>
            </a:r>
          </a:p>
        </p:txBody>
      </p:sp>
      <p:sp>
        <p:nvSpPr>
          <p:cNvPr id="3" name="Content Placeholder 2"/>
          <p:cNvSpPr>
            <a:spLocks noGrp="1"/>
          </p:cNvSpPr>
          <p:nvPr>
            <p:ph idx="1"/>
          </p:nvPr>
        </p:nvSpPr>
        <p:spPr>
          <a:xfrm>
            <a:off x="800100" y="1365087"/>
            <a:ext cx="10604500" cy="4791014"/>
          </a:xfrm>
        </p:spPr>
        <p:txBody>
          <a:bodyPr>
            <a:normAutofit fontScale="92500" lnSpcReduction="10000"/>
          </a:bodyPr>
          <a:lstStyle/>
          <a:p>
            <a:pPr>
              <a:buSzPct val="70000"/>
              <a:buFont typeface="Wingdings" panose="05000000000000000000" pitchFamily="2" charset="2"/>
              <a:buChar char="Ø"/>
            </a:pPr>
            <a:r>
              <a:rPr lang="en-US" dirty="0" smtClean="0"/>
              <a:t>Operators </a:t>
            </a:r>
            <a:r>
              <a:rPr lang="en-US" dirty="0"/>
              <a:t>are special symbols in Python that carry out arithmetic or logical computation. The value that the operator operates on is called the operand.</a:t>
            </a:r>
          </a:p>
          <a:p>
            <a:pPr marL="457200" lvl="1" indent="0">
              <a:buSzPct val="70000"/>
              <a:buNone/>
            </a:pPr>
            <a:r>
              <a:rPr lang="en-US" sz="2400" dirty="0"/>
              <a:t>For example</a:t>
            </a:r>
            <a:r>
              <a:rPr lang="en-US" sz="2400" dirty="0" smtClean="0"/>
              <a:t>: 		&gt;&gt;&gt; 2+3			5</a:t>
            </a:r>
            <a:endParaRPr lang="en-US" sz="2400" dirty="0"/>
          </a:p>
          <a:p>
            <a:pPr>
              <a:buSzPct val="70000"/>
              <a:buFont typeface="Wingdings" panose="05000000000000000000" pitchFamily="2" charset="2"/>
              <a:buChar char="Ø"/>
            </a:pPr>
            <a:r>
              <a:rPr lang="en-US" dirty="0" smtClean="0"/>
              <a:t>Here</a:t>
            </a:r>
            <a:r>
              <a:rPr lang="en-US" dirty="0"/>
              <a:t>, + is the operator that performs addition. 2 and 3 are the operands and 5 is the output of the operation.</a:t>
            </a:r>
          </a:p>
          <a:p>
            <a:pPr>
              <a:buSzPct val="70000"/>
              <a:buFont typeface="Wingdings" panose="05000000000000000000" pitchFamily="2" charset="2"/>
              <a:buChar char="Ø"/>
            </a:pPr>
            <a:r>
              <a:rPr lang="en-US" dirty="0"/>
              <a:t>Python has a number of operators which are </a:t>
            </a:r>
            <a:r>
              <a:rPr lang="en-US" dirty="0" smtClean="0"/>
              <a:t>classified </a:t>
            </a:r>
            <a:r>
              <a:rPr lang="en-US" dirty="0"/>
              <a:t>below</a:t>
            </a:r>
            <a:r>
              <a:rPr lang="en-US" dirty="0" smtClean="0"/>
              <a:t>.</a:t>
            </a:r>
          </a:p>
          <a:p>
            <a:pPr lvl="1">
              <a:buSzPct val="70000"/>
              <a:buFont typeface="Wingdings" panose="05000000000000000000" pitchFamily="2" charset="2"/>
              <a:buChar char="ü"/>
            </a:pPr>
            <a:r>
              <a:rPr lang="en-US" dirty="0"/>
              <a:t>Arithmetic </a:t>
            </a:r>
            <a:r>
              <a:rPr lang="en-US" dirty="0" smtClean="0"/>
              <a:t>operators</a:t>
            </a:r>
            <a:endParaRPr lang="en-US" dirty="0"/>
          </a:p>
          <a:p>
            <a:pPr lvl="1">
              <a:buSzPct val="70000"/>
              <a:buFont typeface="Wingdings" panose="05000000000000000000" pitchFamily="2" charset="2"/>
              <a:buChar char="ü"/>
            </a:pPr>
            <a:r>
              <a:rPr lang="en-US" dirty="0"/>
              <a:t>Comparison (Relational) </a:t>
            </a:r>
            <a:r>
              <a:rPr lang="en-US" dirty="0" smtClean="0"/>
              <a:t>operators</a:t>
            </a:r>
            <a:endParaRPr lang="en-US" dirty="0"/>
          </a:p>
          <a:p>
            <a:pPr lvl="1">
              <a:buSzPct val="70000"/>
              <a:buFont typeface="Wingdings" panose="05000000000000000000" pitchFamily="2" charset="2"/>
              <a:buChar char="ü"/>
            </a:pPr>
            <a:r>
              <a:rPr lang="en-US" dirty="0"/>
              <a:t>Logical (Boolean) </a:t>
            </a:r>
            <a:r>
              <a:rPr lang="en-US" dirty="0" smtClean="0"/>
              <a:t>operators</a:t>
            </a:r>
            <a:endParaRPr lang="en-US" dirty="0"/>
          </a:p>
          <a:p>
            <a:pPr lvl="1">
              <a:buSzPct val="70000"/>
              <a:buFont typeface="Wingdings" panose="05000000000000000000" pitchFamily="2" charset="2"/>
              <a:buChar char="ü"/>
            </a:pPr>
            <a:r>
              <a:rPr lang="en-US" dirty="0"/>
              <a:t>Bitwise </a:t>
            </a:r>
            <a:r>
              <a:rPr lang="en-US" dirty="0" smtClean="0"/>
              <a:t>operators</a:t>
            </a:r>
            <a:endParaRPr lang="en-US" dirty="0"/>
          </a:p>
          <a:p>
            <a:pPr lvl="1">
              <a:buSzPct val="70000"/>
              <a:buFont typeface="Wingdings" panose="05000000000000000000" pitchFamily="2" charset="2"/>
              <a:buChar char="ü"/>
            </a:pPr>
            <a:r>
              <a:rPr lang="en-US" dirty="0"/>
              <a:t>Assignment </a:t>
            </a:r>
            <a:r>
              <a:rPr lang="en-US" dirty="0" smtClean="0"/>
              <a:t>operators</a:t>
            </a:r>
            <a:endParaRPr lang="en-US" dirty="0"/>
          </a:p>
          <a:p>
            <a:pPr lvl="1">
              <a:buSzPct val="70000"/>
              <a:buFont typeface="Wingdings" panose="05000000000000000000" pitchFamily="2" charset="2"/>
              <a:buChar char="ü"/>
            </a:pPr>
            <a:r>
              <a:rPr lang="en-US" dirty="0"/>
              <a:t>Special operators</a:t>
            </a:r>
          </a:p>
        </p:txBody>
      </p:sp>
    </p:spTree>
    <p:extLst>
      <p:ext uri="{BB962C8B-B14F-4D97-AF65-F5344CB8AC3E}">
        <p14:creationId xmlns:p14="http://schemas.microsoft.com/office/powerpoint/2010/main" val="22235070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Arithmetic operators</a:t>
            </a:r>
          </a:p>
        </p:txBody>
      </p:sp>
      <p:sp>
        <p:nvSpPr>
          <p:cNvPr id="3" name="Content Placeholder 2"/>
          <p:cNvSpPr>
            <a:spLocks noGrp="1"/>
          </p:cNvSpPr>
          <p:nvPr>
            <p:ph idx="1"/>
          </p:nvPr>
        </p:nvSpPr>
        <p:spPr>
          <a:xfrm>
            <a:off x="800100" y="1365087"/>
            <a:ext cx="10604500" cy="4791014"/>
          </a:xfrm>
        </p:spPr>
        <p:txBody>
          <a:bodyPr>
            <a:normAutofit/>
          </a:bodyPr>
          <a:lstStyle/>
          <a:p>
            <a:pPr>
              <a:buSzPct val="70000"/>
              <a:buFont typeface="Wingdings" panose="05000000000000000000" pitchFamily="2" charset="2"/>
              <a:buChar char="Ø"/>
            </a:pPr>
            <a:r>
              <a:rPr lang="en-US" dirty="0"/>
              <a:t>Arithmetic operators are used to perform mathematical operations like addition, subtraction, multiplication </a:t>
            </a:r>
            <a:r>
              <a:rPr lang="en-US" dirty="0" smtClean="0"/>
              <a:t>etc.</a:t>
            </a:r>
          </a:p>
          <a:p>
            <a:pPr>
              <a:buSzPct val="70000"/>
              <a:buFont typeface="Wingdings" panose="05000000000000000000" pitchFamily="2" charset="2"/>
              <a:buChar char="Ø"/>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26964938"/>
              </p:ext>
            </p:extLst>
          </p:nvPr>
        </p:nvGraphicFramePr>
        <p:xfrm>
          <a:off x="978794" y="2141415"/>
          <a:ext cx="10084158" cy="4014685"/>
        </p:xfrm>
        <a:graphic>
          <a:graphicData uri="http://schemas.openxmlformats.org/drawingml/2006/table">
            <a:tbl>
              <a:tblPr firstRow="1" firstCol="1" bandRow="1">
                <a:tableStyleId>{C083E6E3-FA7D-4D7B-A595-EF9225AFEA82}</a:tableStyleId>
              </a:tblPr>
              <a:tblGrid>
                <a:gridCol w="1108523"/>
                <a:gridCol w="6606829"/>
                <a:gridCol w="2368806"/>
              </a:tblGrid>
              <a:tr h="298486">
                <a:tc gridSpan="3">
                  <a:txBody>
                    <a:bodyPr/>
                    <a:lstStyle/>
                    <a:p>
                      <a:pPr marL="0" marR="0" algn="ctr">
                        <a:lnSpc>
                          <a:spcPct val="110000"/>
                        </a:lnSpc>
                        <a:spcBef>
                          <a:spcPts val="0"/>
                        </a:spcBef>
                        <a:spcAft>
                          <a:spcPts val="0"/>
                        </a:spcAft>
                      </a:pPr>
                      <a:r>
                        <a:rPr lang="en-US" sz="1800" dirty="0">
                          <a:effectLst/>
                        </a:rPr>
                        <a:t>Arithmetic operators in Python</a:t>
                      </a:r>
                      <a:endParaRPr lang="en-US" sz="1800" dirty="0">
                        <a:effectLst/>
                        <a:latin typeface="Calibri Light" panose="020F0302020204030204" pitchFamily="34"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tr>
              <a:tr h="298486">
                <a:tc>
                  <a:txBody>
                    <a:bodyPr/>
                    <a:lstStyle/>
                    <a:p>
                      <a:pPr marL="0" marR="0" algn="ctr">
                        <a:lnSpc>
                          <a:spcPct val="110000"/>
                        </a:lnSpc>
                        <a:spcBef>
                          <a:spcPts val="0"/>
                        </a:spcBef>
                        <a:spcAft>
                          <a:spcPts val="0"/>
                        </a:spcAft>
                      </a:pPr>
                      <a:r>
                        <a:rPr lang="en-US" sz="1800">
                          <a:effectLst/>
                        </a:rPr>
                        <a:t>Operator</a:t>
                      </a:r>
                      <a:endParaRPr lang="en-US" sz="1800">
                        <a:effectLst/>
                        <a:latin typeface="Calibri Light" panose="020F03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0000"/>
                        </a:lnSpc>
                        <a:spcBef>
                          <a:spcPts val="0"/>
                        </a:spcBef>
                        <a:spcAft>
                          <a:spcPts val="0"/>
                        </a:spcAft>
                      </a:pPr>
                      <a:r>
                        <a:rPr lang="en-US" sz="1800" dirty="0">
                          <a:effectLst/>
                        </a:rPr>
                        <a:t>Meaning</a:t>
                      </a:r>
                      <a:endParaRPr lang="en-US" sz="1800" dirty="0">
                        <a:effectLst/>
                        <a:latin typeface="Calibri Light" panose="020F03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0000"/>
                        </a:lnSpc>
                        <a:spcBef>
                          <a:spcPts val="0"/>
                        </a:spcBef>
                        <a:spcAft>
                          <a:spcPts val="0"/>
                        </a:spcAft>
                      </a:pPr>
                      <a:r>
                        <a:rPr lang="en-US" sz="1800">
                          <a:effectLst/>
                        </a:rPr>
                        <a:t>Example</a:t>
                      </a:r>
                      <a:endParaRPr lang="en-US" sz="1800">
                        <a:effectLst/>
                        <a:latin typeface="Calibri Light" panose="020F0302020204030204" pitchFamily="34" charset="0"/>
                        <a:ea typeface="Times New Roman" panose="02020603050405020304" pitchFamily="18" charset="0"/>
                        <a:cs typeface="Times New Roman" panose="02020603050405020304" pitchFamily="18" charset="0"/>
                      </a:endParaRPr>
                    </a:p>
                  </a:txBody>
                  <a:tcPr marL="68580" marR="68580" marT="0" marB="0"/>
                </a:tc>
              </a:tr>
              <a:tr h="543771">
                <a:tc>
                  <a:txBody>
                    <a:bodyPr/>
                    <a:lstStyle/>
                    <a:p>
                      <a:pPr marL="0" marR="0" algn="ctr">
                        <a:lnSpc>
                          <a:spcPct val="110000"/>
                        </a:lnSpc>
                        <a:spcBef>
                          <a:spcPts val="0"/>
                        </a:spcBef>
                        <a:spcAft>
                          <a:spcPts val="0"/>
                        </a:spcAft>
                      </a:pPr>
                      <a:r>
                        <a:rPr lang="en-US" sz="1800">
                          <a:effectLst/>
                        </a:rPr>
                        <a:t>+</a:t>
                      </a:r>
                      <a:endParaRPr lang="en-US" sz="1800">
                        <a:effectLst/>
                        <a:latin typeface="Calibri Light" panose="020F03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10000"/>
                        </a:lnSpc>
                        <a:spcBef>
                          <a:spcPts val="0"/>
                        </a:spcBef>
                        <a:spcAft>
                          <a:spcPts val="0"/>
                        </a:spcAft>
                      </a:pPr>
                      <a:r>
                        <a:rPr lang="en-US" sz="1800" dirty="0">
                          <a:effectLst/>
                        </a:rPr>
                        <a:t>Add two operands or unary plus</a:t>
                      </a:r>
                      <a:endParaRPr lang="en-US" sz="1800" dirty="0">
                        <a:effectLst/>
                        <a:latin typeface="Calibri Light" panose="020F03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10000"/>
                        </a:lnSpc>
                        <a:spcBef>
                          <a:spcPts val="0"/>
                        </a:spcBef>
                        <a:spcAft>
                          <a:spcPts val="0"/>
                        </a:spcAft>
                      </a:pPr>
                      <a:r>
                        <a:rPr lang="en-US" sz="1800">
                          <a:effectLst/>
                        </a:rPr>
                        <a:t>x + y +2</a:t>
                      </a:r>
                      <a:endParaRPr lang="en-US" sz="1800">
                        <a:effectLst/>
                        <a:latin typeface="Calibri Light" panose="020F0302020204030204" pitchFamily="34" charset="0"/>
                        <a:ea typeface="Times New Roman" panose="02020603050405020304" pitchFamily="18" charset="0"/>
                        <a:cs typeface="Times New Roman" panose="02020603050405020304" pitchFamily="18" charset="0"/>
                      </a:endParaRPr>
                    </a:p>
                  </a:txBody>
                  <a:tcPr marL="68580" marR="68580" marT="0" marB="0" anchor="ctr"/>
                </a:tc>
              </a:tr>
              <a:tr h="529049">
                <a:tc>
                  <a:txBody>
                    <a:bodyPr/>
                    <a:lstStyle/>
                    <a:p>
                      <a:pPr marL="0" marR="0" algn="ctr">
                        <a:lnSpc>
                          <a:spcPct val="110000"/>
                        </a:lnSpc>
                        <a:spcBef>
                          <a:spcPts val="0"/>
                        </a:spcBef>
                        <a:spcAft>
                          <a:spcPts val="0"/>
                        </a:spcAft>
                      </a:pPr>
                      <a:r>
                        <a:rPr lang="en-US" sz="1800">
                          <a:effectLst/>
                        </a:rPr>
                        <a:t>-</a:t>
                      </a:r>
                      <a:endParaRPr lang="en-US" sz="1800">
                        <a:effectLst/>
                        <a:latin typeface="Calibri Light" panose="020F03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10000"/>
                        </a:lnSpc>
                        <a:spcBef>
                          <a:spcPts val="0"/>
                        </a:spcBef>
                        <a:spcAft>
                          <a:spcPts val="0"/>
                        </a:spcAft>
                      </a:pPr>
                      <a:r>
                        <a:rPr lang="en-US" sz="1800" dirty="0">
                          <a:effectLst/>
                        </a:rPr>
                        <a:t>Subtract right operand from the left or unary minus</a:t>
                      </a:r>
                      <a:endParaRPr lang="en-US" sz="1800" dirty="0">
                        <a:effectLst/>
                        <a:latin typeface="Calibri Light" panose="020F03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10000"/>
                        </a:lnSpc>
                        <a:spcBef>
                          <a:spcPts val="0"/>
                        </a:spcBef>
                        <a:spcAft>
                          <a:spcPts val="0"/>
                        </a:spcAft>
                      </a:pPr>
                      <a:r>
                        <a:rPr lang="en-US" sz="1800">
                          <a:effectLst/>
                        </a:rPr>
                        <a:t>x – y -2</a:t>
                      </a:r>
                      <a:endParaRPr lang="en-US" sz="1800">
                        <a:effectLst/>
                        <a:latin typeface="Calibri Light" panose="020F0302020204030204" pitchFamily="34" charset="0"/>
                        <a:ea typeface="Times New Roman" panose="02020603050405020304" pitchFamily="18" charset="0"/>
                        <a:cs typeface="Times New Roman" panose="02020603050405020304" pitchFamily="18" charset="0"/>
                      </a:endParaRPr>
                    </a:p>
                  </a:txBody>
                  <a:tcPr marL="68580" marR="68580" marT="0" marB="0" anchor="ctr"/>
                </a:tc>
              </a:tr>
              <a:tr h="298486">
                <a:tc>
                  <a:txBody>
                    <a:bodyPr/>
                    <a:lstStyle/>
                    <a:p>
                      <a:pPr marL="0" marR="0" algn="ctr">
                        <a:lnSpc>
                          <a:spcPct val="110000"/>
                        </a:lnSpc>
                        <a:spcBef>
                          <a:spcPts val="0"/>
                        </a:spcBef>
                        <a:spcAft>
                          <a:spcPts val="0"/>
                        </a:spcAft>
                      </a:pPr>
                      <a:r>
                        <a:rPr lang="en-US" sz="1800">
                          <a:effectLst/>
                        </a:rPr>
                        <a:t>*</a:t>
                      </a:r>
                      <a:endParaRPr lang="en-US" sz="1800">
                        <a:effectLst/>
                        <a:latin typeface="Calibri Light" panose="020F03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10000"/>
                        </a:lnSpc>
                        <a:spcBef>
                          <a:spcPts val="0"/>
                        </a:spcBef>
                        <a:spcAft>
                          <a:spcPts val="0"/>
                        </a:spcAft>
                      </a:pPr>
                      <a:r>
                        <a:rPr lang="en-US" sz="1800">
                          <a:effectLst/>
                        </a:rPr>
                        <a:t>Multiply two operands</a:t>
                      </a:r>
                      <a:endParaRPr lang="en-US" sz="1800">
                        <a:effectLst/>
                        <a:latin typeface="Calibri Light" panose="020F03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10000"/>
                        </a:lnSpc>
                        <a:spcBef>
                          <a:spcPts val="0"/>
                        </a:spcBef>
                        <a:spcAft>
                          <a:spcPts val="0"/>
                        </a:spcAft>
                      </a:pPr>
                      <a:r>
                        <a:rPr lang="en-US" sz="1800" dirty="0">
                          <a:effectLst/>
                        </a:rPr>
                        <a:t>x * y</a:t>
                      </a:r>
                      <a:endParaRPr lang="en-US" sz="1800" dirty="0">
                        <a:effectLst/>
                        <a:latin typeface="Calibri Light" panose="020F0302020204030204" pitchFamily="34" charset="0"/>
                        <a:ea typeface="Times New Roman" panose="02020603050405020304" pitchFamily="18" charset="0"/>
                        <a:cs typeface="Times New Roman" panose="02020603050405020304" pitchFamily="18" charset="0"/>
                      </a:endParaRPr>
                    </a:p>
                  </a:txBody>
                  <a:tcPr marL="68580" marR="68580" marT="0" marB="0" anchor="ctr"/>
                </a:tc>
              </a:tr>
              <a:tr h="298486">
                <a:tc>
                  <a:txBody>
                    <a:bodyPr/>
                    <a:lstStyle/>
                    <a:p>
                      <a:pPr marL="0" marR="0" algn="ctr">
                        <a:lnSpc>
                          <a:spcPct val="110000"/>
                        </a:lnSpc>
                        <a:spcBef>
                          <a:spcPts val="0"/>
                        </a:spcBef>
                        <a:spcAft>
                          <a:spcPts val="0"/>
                        </a:spcAft>
                      </a:pPr>
                      <a:r>
                        <a:rPr lang="en-US" sz="1800">
                          <a:effectLst/>
                        </a:rPr>
                        <a:t>/</a:t>
                      </a:r>
                      <a:endParaRPr lang="en-US" sz="1800">
                        <a:effectLst/>
                        <a:latin typeface="Calibri Light" panose="020F03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10000"/>
                        </a:lnSpc>
                        <a:spcBef>
                          <a:spcPts val="0"/>
                        </a:spcBef>
                        <a:spcAft>
                          <a:spcPts val="0"/>
                        </a:spcAft>
                      </a:pPr>
                      <a:r>
                        <a:rPr lang="en-US" sz="1800">
                          <a:effectLst/>
                        </a:rPr>
                        <a:t>Divide left operand by the right one (always results into float)</a:t>
                      </a:r>
                      <a:endParaRPr lang="en-US" sz="1800">
                        <a:effectLst/>
                        <a:latin typeface="Calibri Light" panose="020F03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10000"/>
                        </a:lnSpc>
                        <a:spcBef>
                          <a:spcPts val="0"/>
                        </a:spcBef>
                        <a:spcAft>
                          <a:spcPts val="0"/>
                        </a:spcAft>
                      </a:pPr>
                      <a:r>
                        <a:rPr lang="en-US" sz="1800" dirty="0">
                          <a:effectLst/>
                        </a:rPr>
                        <a:t>x / y</a:t>
                      </a:r>
                      <a:endParaRPr lang="en-US" sz="1800" dirty="0">
                        <a:effectLst/>
                        <a:latin typeface="Calibri Light" panose="020F0302020204030204" pitchFamily="34" charset="0"/>
                        <a:ea typeface="Times New Roman" panose="02020603050405020304" pitchFamily="18" charset="0"/>
                        <a:cs typeface="Times New Roman" panose="02020603050405020304" pitchFamily="18" charset="0"/>
                      </a:endParaRPr>
                    </a:p>
                  </a:txBody>
                  <a:tcPr marL="68580" marR="68580" marT="0" marB="0" anchor="ctr"/>
                </a:tc>
              </a:tr>
              <a:tr h="609436">
                <a:tc>
                  <a:txBody>
                    <a:bodyPr/>
                    <a:lstStyle/>
                    <a:p>
                      <a:pPr marL="0" marR="0" algn="ctr">
                        <a:lnSpc>
                          <a:spcPct val="110000"/>
                        </a:lnSpc>
                        <a:spcBef>
                          <a:spcPts val="0"/>
                        </a:spcBef>
                        <a:spcAft>
                          <a:spcPts val="0"/>
                        </a:spcAft>
                      </a:pPr>
                      <a:r>
                        <a:rPr lang="en-US" sz="1800">
                          <a:effectLst/>
                        </a:rPr>
                        <a:t>%</a:t>
                      </a:r>
                      <a:endParaRPr lang="en-US" sz="1800">
                        <a:effectLst/>
                        <a:latin typeface="Calibri Light" panose="020F03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10000"/>
                        </a:lnSpc>
                        <a:spcBef>
                          <a:spcPts val="0"/>
                        </a:spcBef>
                        <a:spcAft>
                          <a:spcPts val="0"/>
                        </a:spcAft>
                      </a:pPr>
                      <a:r>
                        <a:rPr lang="en-US" sz="1800">
                          <a:effectLst/>
                        </a:rPr>
                        <a:t>Modulus - remainder of the division of left operand by the right</a:t>
                      </a:r>
                      <a:endParaRPr lang="en-US" sz="1800">
                        <a:effectLst/>
                        <a:latin typeface="Calibri Light" panose="020F03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10000"/>
                        </a:lnSpc>
                        <a:spcBef>
                          <a:spcPts val="0"/>
                        </a:spcBef>
                        <a:spcAft>
                          <a:spcPts val="0"/>
                        </a:spcAft>
                      </a:pPr>
                      <a:r>
                        <a:rPr lang="en-US" sz="1800" dirty="0">
                          <a:effectLst/>
                        </a:rPr>
                        <a:t>x % y (remainder of x/y)</a:t>
                      </a:r>
                      <a:endParaRPr lang="en-US" sz="1800" dirty="0">
                        <a:effectLst/>
                        <a:latin typeface="Calibri Light" panose="020F0302020204030204" pitchFamily="34" charset="0"/>
                        <a:ea typeface="Times New Roman" panose="02020603050405020304" pitchFamily="18" charset="0"/>
                        <a:cs typeface="Times New Roman" panose="02020603050405020304" pitchFamily="18" charset="0"/>
                      </a:endParaRPr>
                    </a:p>
                  </a:txBody>
                  <a:tcPr marL="68580" marR="68580" marT="0" marB="0" anchor="ctr"/>
                </a:tc>
              </a:tr>
              <a:tr h="609436">
                <a:tc>
                  <a:txBody>
                    <a:bodyPr/>
                    <a:lstStyle/>
                    <a:p>
                      <a:pPr marL="0" marR="0" algn="ctr">
                        <a:lnSpc>
                          <a:spcPct val="110000"/>
                        </a:lnSpc>
                        <a:spcBef>
                          <a:spcPts val="0"/>
                        </a:spcBef>
                        <a:spcAft>
                          <a:spcPts val="0"/>
                        </a:spcAft>
                      </a:pPr>
                      <a:r>
                        <a:rPr lang="en-US" sz="1800">
                          <a:effectLst/>
                        </a:rPr>
                        <a:t>//</a:t>
                      </a:r>
                      <a:endParaRPr lang="en-US" sz="1800">
                        <a:effectLst/>
                        <a:latin typeface="Calibri Light" panose="020F03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10000"/>
                        </a:lnSpc>
                        <a:spcBef>
                          <a:spcPts val="0"/>
                        </a:spcBef>
                        <a:spcAft>
                          <a:spcPts val="0"/>
                        </a:spcAft>
                      </a:pPr>
                      <a:r>
                        <a:rPr lang="en-US" sz="1800">
                          <a:effectLst/>
                        </a:rPr>
                        <a:t>Floor division - division that results into whole number adjusted to the left in the number line</a:t>
                      </a:r>
                      <a:endParaRPr lang="en-US" sz="1800">
                        <a:effectLst/>
                        <a:latin typeface="Calibri Light" panose="020F03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10000"/>
                        </a:lnSpc>
                        <a:spcBef>
                          <a:spcPts val="0"/>
                        </a:spcBef>
                        <a:spcAft>
                          <a:spcPts val="0"/>
                        </a:spcAft>
                      </a:pPr>
                      <a:r>
                        <a:rPr lang="en-US" sz="1800" dirty="0">
                          <a:effectLst/>
                        </a:rPr>
                        <a:t>x // y</a:t>
                      </a:r>
                      <a:endParaRPr lang="en-US" sz="1800" dirty="0">
                        <a:effectLst/>
                        <a:latin typeface="Calibri Light" panose="020F0302020204030204" pitchFamily="34" charset="0"/>
                        <a:ea typeface="Times New Roman" panose="02020603050405020304" pitchFamily="18" charset="0"/>
                        <a:cs typeface="Times New Roman" panose="02020603050405020304" pitchFamily="18" charset="0"/>
                      </a:endParaRPr>
                    </a:p>
                  </a:txBody>
                  <a:tcPr marL="68580" marR="68580" marT="0" marB="0" anchor="ctr"/>
                </a:tc>
              </a:tr>
              <a:tr h="529049">
                <a:tc>
                  <a:txBody>
                    <a:bodyPr/>
                    <a:lstStyle/>
                    <a:p>
                      <a:pPr marL="0" marR="0" algn="ctr">
                        <a:lnSpc>
                          <a:spcPct val="110000"/>
                        </a:lnSpc>
                        <a:spcBef>
                          <a:spcPts val="0"/>
                        </a:spcBef>
                        <a:spcAft>
                          <a:spcPts val="0"/>
                        </a:spcAft>
                      </a:pPr>
                      <a:r>
                        <a:rPr lang="en-US" sz="1800">
                          <a:effectLst/>
                        </a:rPr>
                        <a:t>**</a:t>
                      </a:r>
                      <a:endParaRPr lang="en-US" sz="1800">
                        <a:effectLst/>
                        <a:latin typeface="Calibri Light" panose="020F03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10000"/>
                        </a:lnSpc>
                        <a:spcBef>
                          <a:spcPts val="0"/>
                        </a:spcBef>
                        <a:spcAft>
                          <a:spcPts val="0"/>
                        </a:spcAft>
                      </a:pPr>
                      <a:r>
                        <a:rPr lang="en-US" sz="1800">
                          <a:effectLst/>
                        </a:rPr>
                        <a:t>Exponent - left operand raised to the power of right</a:t>
                      </a:r>
                      <a:endParaRPr lang="en-US" sz="1800">
                        <a:effectLst/>
                        <a:latin typeface="Calibri Light" panose="020F03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10000"/>
                        </a:lnSpc>
                        <a:spcBef>
                          <a:spcPts val="0"/>
                        </a:spcBef>
                        <a:spcAft>
                          <a:spcPts val="0"/>
                        </a:spcAft>
                      </a:pPr>
                      <a:r>
                        <a:rPr lang="en-US" sz="1800" dirty="0">
                          <a:effectLst/>
                        </a:rPr>
                        <a:t>x**y (x to the power y)</a:t>
                      </a:r>
                      <a:endParaRPr lang="en-US" sz="1800" dirty="0">
                        <a:effectLst/>
                        <a:latin typeface="Calibri Light" panose="020F0302020204030204" pitchFamily="34" charset="0"/>
                        <a:ea typeface="Times New Roman" panose="02020603050405020304" pitchFamily="18" charset="0"/>
                        <a:cs typeface="Times New Roman" panose="02020603050405020304" pitchFamily="18" charset="0"/>
                      </a:endParaRPr>
                    </a:p>
                  </a:txBody>
                  <a:tcPr marL="68580" marR="68580" marT="0" marB="0" anchor="ctr"/>
                </a:tc>
              </a:tr>
            </a:tbl>
          </a:graphicData>
        </a:graphic>
      </p:graphicFrame>
    </p:spTree>
    <p:extLst>
      <p:ext uri="{BB962C8B-B14F-4D97-AF65-F5344CB8AC3E}">
        <p14:creationId xmlns:p14="http://schemas.microsoft.com/office/powerpoint/2010/main" val="29244293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800100" y="698500"/>
            <a:ext cx="10604500" cy="5212903"/>
          </a:xfrm>
        </p:spPr>
        <p:txBody>
          <a:bodyPr/>
          <a:lstStyle/>
          <a:p>
            <a:r>
              <a:rPr lang="en-US" dirty="0"/>
              <a:t>Example Program for Arithmetic </a:t>
            </a:r>
            <a:r>
              <a:rPr lang="en-US" dirty="0" smtClean="0"/>
              <a:t>operators</a:t>
            </a:r>
          </a:p>
          <a:p>
            <a:pPr marL="457200" lvl="1" indent="0">
              <a:buNone/>
            </a:pPr>
            <a:r>
              <a:rPr lang="es-ES" sz="2400" dirty="0" smtClean="0"/>
              <a:t>x </a:t>
            </a:r>
            <a:r>
              <a:rPr lang="es-ES" sz="2400" dirty="0"/>
              <a:t>= </a:t>
            </a:r>
            <a:r>
              <a:rPr lang="es-ES" sz="2400" dirty="0" smtClean="0"/>
              <a:t>25</a:t>
            </a:r>
            <a:endParaRPr lang="es-ES" sz="2400" dirty="0"/>
          </a:p>
          <a:p>
            <a:pPr marL="457200" lvl="1" indent="0">
              <a:buNone/>
            </a:pPr>
            <a:r>
              <a:rPr lang="es-ES" sz="2400" dirty="0"/>
              <a:t>y = </a:t>
            </a:r>
            <a:r>
              <a:rPr lang="es-ES" sz="2400" dirty="0" smtClean="0"/>
              <a:t>15</a:t>
            </a:r>
            <a:endParaRPr lang="es-ES" sz="2400" dirty="0"/>
          </a:p>
          <a:p>
            <a:pPr marL="457200" lvl="1" indent="0">
              <a:buNone/>
            </a:pPr>
            <a:r>
              <a:rPr lang="es-ES" sz="2400" dirty="0" err="1"/>
              <a:t>print</a:t>
            </a:r>
            <a:r>
              <a:rPr lang="es-ES" sz="2400" dirty="0"/>
              <a:t>('x + y = ',</a:t>
            </a:r>
            <a:r>
              <a:rPr lang="es-ES" sz="2400" dirty="0" err="1"/>
              <a:t>x+y</a:t>
            </a:r>
            <a:r>
              <a:rPr lang="es-ES" sz="2400" dirty="0"/>
              <a:t>)</a:t>
            </a:r>
          </a:p>
          <a:p>
            <a:pPr marL="457200" lvl="1" indent="0">
              <a:buNone/>
            </a:pPr>
            <a:r>
              <a:rPr lang="es-ES" sz="2400" dirty="0" err="1"/>
              <a:t>print</a:t>
            </a:r>
            <a:r>
              <a:rPr lang="es-ES" sz="2400" dirty="0"/>
              <a:t>('x - y = ',x-y)</a:t>
            </a:r>
          </a:p>
          <a:p>
            <a:pPr marL="457200" lvl="1" indent="0">
              <a:buNone/>
            </a:pPr>
            <a:r>
              <a:rPr lang="es-ES" sz="2400" dirty="0" err="1"/>
              <a:t>print</a:t>
            </a:r>
            <a:r>
              <a:rPr lang="es-ES" sz="2400" dirty="0"/>
              <a:t>('x * y = ',x*y)</a:t>
            </a:r>
          </a:p>
          <a:p>
            <a:pPr marL="457200" lvl="1" indent="0">
              <a:buNone/>
            </a:pPr>
            <a:r>
              <a:rPr lang="es-ES" sz="2400" dirty="0" err="1"/>
              <a:t>print</a:t>
            </a:r>
            <a:r>
              <a:rPr lang="es-ES" sz="2400" dirty="0"/>
              <a:t>('x / y = ',x/y)</a:t>
            </a:r>
          </a:p>
          <a:p>
            <a:pPr marL="457200" lvl="1" indent="0">
              <a:buNone/>
            </a:pPr>
            <a:r>
              <a:rPr lang="es-ES" sz="2400" dirty="0" err="1"/>
              <a:t>print</a:t>
            </a:r>
            <a:r>
              <a:rPr lang="es-ES" sz="2400" dirty="0"/>
              <a:t>('x // y = ',x//y)</a:t>
            </a:r>
          </a:p>
          <a:p>
            <a:pPr marL="457200" lvl="1" indent="0">
              <a:buNone/>
            </a:pPr>
            <a:r>
              <a:rPr lang="es-ES" sz="2400" dirty="0" err="1"/>
              <a:t>print</a:t>
            </a:r>
            <a:r>
              <a:rPr lang="es-ES" sz="2400" dirty="0"/>
              <a:t>('x ** y = ',x**y)</a:t>
            </a:r>
          </a:p>
          <a:p>
            <a:pPr lvl="1"/>
            <a:endParaRPr lang="en-US" dirty="0"/>
          </a:p>
        </p:txBody>
      </p:sp>
    </p:spTree>
    <p:extLst>
      <p:ext uri="{BB962C8B-B14F-4D97-AF65-F5344CB8AC3E}">
        <p14:creationId xmlns:p14="http://schemas.microsoft.com/office/powerpoint/2010/main" val="3412175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Comparison (Relational) </a:t>
            </a:r>
            <a:r>
              <a:rPr lang="en-US" dirty="0" smtClean="0"/>
              <a:t>operators</a:t>
            </a:r>
            <a:endParaRPr lang="en-US" dirty="0"/>
          </a:p>
        </p:txBody>
      </p:sp>
      <p:sp>
        <p:nvSpPr>
          <p:cNvPr id="3" name="Content Placeholder 2"/>
          <p:cNvSpPr>
            <a:spLocks noGrp="1"/>
          </p:cNvSpPr>
          <p:nvPr>
            <p:ph idx="1"/>
          </p:nvPr>
        </p:nvSpPr>
        <p:spPr>
          <a:xfrm>
            <a:off x="800100" y="1365087"/>
            <a:ext cx="10604500" cy="4700862"/>
          </a:xfrm>
        </p:spPr>
        <p:txBody>
          <a:bodyPr>
            <a:normAutofit lnSpcReduction="10000"/>
          </a:bodyPr>
          <a:lstStyle/>
          <a:p>
            <a:pPr>
              <a:buSzPct val="70000"/>
              <a:buFont typeface="Wingdings" panose="05000000000000000000" pitchFamily="2" charset="2"/>
              <a:buChar char="Ø"/>
            </a:pPr>
            <a:r>
              <a:rPr lang="en-US" dirty="0"/>
              <a:t>Comparison operators are used to compare values. It either returns True or False according to the </a:t>
            </a:r>
            <a:r>
              <a:rPr lang="en-US" dirty="0" smtClean="0"/>
              <a:t>condition</a:t>
            </a:r>
          </a:p>
          <a:p>
            <a:pPr>
              <a:buSzPct val="70000"/>
              <a:buFont typeface="Wingdings" panose="05000000000000000000" pitchFamily="2" charset="2"/>
              <a:buChar char="Ø"/>
            </a:pPr>
            <a:endParaRPr lang="en-US" dirty="0" smtClean="0"/>
          </a:p>
          <a:p>
            <a:pPr>
              <a:buSzPct val="70000"/>
              <a:buFont typeface="Wingdings" panose="05000000000000000000" pitchFamily="2" charset="2"/>
              <a:buChar char="Ø"/>
            </a:pPr>
            <a:endParaRPr lang="en-US" dirty="0"/>
          </a:p>
          <a:p>
            <a:pPr>
              <a:buSzPct val="70000"/>
              <a:buFont typeface="Wingdings" panose="05000000000000000000" pitchFamily="2" charset="2"/>
              <a:buChar char="Ø"/>
            </a:pPr>
            <a:endParaRPr lang="en-US" dirty="0" smtClean="0"/>
          </a:p>
          <a:p>
            <a:pPr>
              <a:buSzPct val="70000"/>
              <a:buFont typeface="Wingdings" panose="05000000000000000000" pitchFamily="2" charset="2"/>
              <a:buChar char="Ø"/>
            </a:pPr>
            <a:endParaRPr lang="en-US" dirty="0"/>
          </a:p>
          <a:p>
            <a:pPr>
              <a:buSzPct val="70000"/>
              <a:buFont typeface="Wingdings" panose="05000000000000000000" pitchFamily="2" charset="2"/>
              <a:buChar char="Ø"/>
            </a:pPr>
            <a:endParaRPr lang="en-US" dirty="0" smtClean="0"/>
          </a:p>
          <a:p>
            <a:pPr>
              <a:buSzPct val="70000"/>
              <a:buFont typeface="Wingdings" panose="05000000000000000000" pitchFamily="2" charset="2"/>
              <a:buChar char="Ø"/>
            </a:pPr>
            <a:endParaRPr lang="en-US" dirty="0" smtClean="0"/>
          </a:p>
          <a:p>
            <a:pPr>
              <a:buSzPct val="70000"/>
              <a:buFont typeface="Wingdings" panose="05000000000000000000" pitchFamily="2" charset="2"/>
              <a:buChar char="Ø"/>
            </a:pPr>
            <a:r>
              <a:rPr lang="en-US" dirty="0" smtClean="0"/>
              <a:t>Example</a:t>
            </a:r>
            <a:r>
              <a:rPr lang="en-US" dirty="0" smtClean="0"/>
              <a:t>:-  	</a:t>
            </a:r>
            <a:r>
              <a:rPr lang="es-ES" dirty="0" smtClean="0"/>
              <a:t>x </a:t>
            </a:r>
            <a:r>
              <a:rPr lang="es-ES" dirty="0"/>
              <a:t>= </a:t>
            </a:r>
            <a:r>
              <a:rPr lang="es-ES" dirty="0" smtClean="0"/>
              <a:t>10;y </a:t>
            </a:r>
            <a:r>
              <a:rPr lang="es-ES" dirty="0"/>
              <a:t>= 12</a:t>
            </a:r>
          </a:p>
          <a:p>
            <a:pPr marL="457200" lvl="1" indent="0">
              <a:buSzPct val="70000"/>
              <a:buNone/>
            </a:pPr>
            <a:r>
              <a:rPr lang="es-ES" dirty="0" smtClean="0"/>
              <a:t>			</a:t>
            </a:r>
            <a:r>
              <a:rPr lang="es-ES" dirty="0" err="1" smtClean="0"/>
              <a:t>print</a:t>
            </a:r>
            <a:r>
              <a:rPr lang="es-ES" dirty="0"/>
              <a:t>('x &gt; y  </a:t>
            </a:r>
            <a:r>
              <a:rPr lang="es-ES" dirty="0" err="1"/>
              <a:t>is</a:t>
            </a:r>
            <a:r>
              <a:rPr lang="es-ES" dirty="0"/>
              <a:t>',x&gt;y</a:t>
            </a:r>
            <a:r>
              <a:rPr lang="es-ES" dirty="0" smtClean="0"/>
              <a:t>)</a:t>
            </a:r>
            <a:endParaRPr lang="en-US" dirty="0" smtClean="0"/>
          </a:p>
          <a:p>
            <a:pPr>
              <a:buSzPct val="70000"/>
              <a:buFont typeface="Wingdings" panose="05000000000000000000" pitchFamily="2" charset="2"/>
              <a:buChar char="Ø"/>
            </a:pPr>
            <a:endParaRPr lang="en-US" dirty="0" smtClean="0"/>
          </a:p>
        </p:txBody>
      </p:sp>
      <p:graphicFrame>
        <p:nvGraphicFramePr>
          <p:cNvPr id="4" name="Table 3"/>
          <p:cNvGraphicFramePr>
            <a:graphicFrameLocks noGrp="1"/>
          </p:cNvGraphicFramePr>
          <p:nvPr>
            <p:extLst>
              <p:ext uri="{D42A27DB-BD31-4B8C-83A1-F6EECF244321}">
                <p14:modId xmlns:p14="http://schemas.microsoft.com/office/powerpoint/2010/main" val="3910189746"/>
              </p:ext>
            </p:extLst>
          </p:nvPr>
        </p:nvGraphicFramePr>
        <p:xfrm>
          <a:off x="1008756" y="2141417"/>
          <a:ext cx="10187187" cy="2714126"/>
        </p:xfrm>
        <a:graphic>
          <a:graphicData uri="http://schemas.openxmlformats.org/drawingml/2006/table">
            <a:tbl>
              <a:tblPr firstRow="1" firstCol="1" bandRow="1">
                <a:tableStyleId>{C083E6E3-FA7D-4D7B-A595-EF9225AFEA82}</a:tableStyleId>
              </a:tblPr>
              <a:tblGrid>
                <a:gridCol w="1068947"/>
                <a:gridCol w="7817475"/>
                <a:gridCol w="1300765"/>
              </a:tblGrid>
              <a:tr h="290016">
                <a:tc>
                  <a:txBody>
                    <a:bodyPr/>
                    <a:lstStyle/>
                    <a:p>
                      <a:pPr marL="0" marR="0" algn="ctr">
                        <a:lnSpc>
                          <a:spcPct val="110000"/>
                        </a:lnSpc>
                        <a:spcBef>
                          <a:spcPts val="0"/>
                        </a:spcBef>
                        <a:spcAft>
                          <a:spcPts val="0"/>
                        </a:spcAft>
                      </a:pPr>
                      <a:r>
                        <a:rPr lang="en-US" sz="1800" dirty="0">
                          <a:effectLst/>
                        </a:rPr>
                        <a:t>Operator</a:t>
                      </a:r>
                      <a:endParaRPr lang="en-US" sz="1800" dirty="0">
                        <a:solidFill>
                          <a:srgbClr val="5B6345"/>
                        </a:solidFill>
                        <a:effectLst/>
                        <a:latin typeface="Calibri Light" panose="020F03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0000"/>
                        </a:lnSpc>
                        <a:spcBef>
                          <a:spcPts val="0"/>
                        </a:spcBef>
                        <a:spcAft>
                          <a:spcPts val="0"/>
                        </a:spcAft>
                      </a:pPr>
                      <a:r>
                        <a:rPr lang="en-US" sz="1800" dirty="0">
                          <a:effectLst/>
                        </a:rPr>
                        <a:t>Meaning</a:t>
                      </a:r>
                      <a:endParaRPr lang="en-US" sz="1800" dirty="0">
                        <a:solidFill>
                          <a:srgbClr val="5B6345"/>
                        </a:solidFill>
                        <a:effectLst/>
                        <a:latin typeface="Calibri Light" panose="020F03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0000"/>
                        </a:lnSpc>
                        <a:spcBef>
                          <a:spcPts val="0"/>
                        </a:spcBef>
                        <a:spcAft>
                          <a:spcPts val="0"/>
                        </a:spcAft>
                      </a:pPr>
                      <a:r>
                        <a:rPr lang="en-US" sz="1800">
                          <a:effectLst/>
                        </a:rPr>
                        <a:t>Example</a:t>
                      </a:r>
                      <a:endParaRPr lang="en-US" sz="1800">
                        <a:solidFill>
                          <a:srgbClr val="5B6345"/>
                        </a:solidFill>
                        <a:effectLst/>
                        <a:latin typeface="Calibri Light" panose="020F0302020204030204" pitchFamily="34" charset="0"/>
                        <a:ea typeface="Times New Roman" panose="02020603050405020304" pitchFamily="18" charset="0"/>
                        <a:cs typeface="Times New Roman" panose="02020603050405020304" pitchFamily="18" charset="0"/>
                      </a:endParaRPr>
                    </a:p>
                  </a:txBody>
                  <a:tcPr marL="68580" marR="68580" marT="0" marB="0"/>
                </a:tc>
              </a:tr>
              <a:tr h="369304">
                <a:tc>
                  <a:txBody>
                    <a:bodyPr/>
                    <a:lstStyle/>
                    <a:p>
                      <a:pPr marL="0" marR="0" algn="ctr">
                        <a:lnSpc>
                          <a:spcPct val="110000"/>
                        </a:lnSpc>
                        <a:spcBef>
                          <a:spcPts val="0"/>
                        </a:spcBef>
                        <a:spcAft>
                          <a:spcPts val="0"/>
                        </a:spcAft>
                      </a:pPr>
                      <a:r>
                        <a:rPr lang="en-US" sz="1800" dirty="0">
                          <a:effectLst/>
                        </a:rPr>
                        <a:t>&gt; </a:t>
                      </a:r>
                      <a:endParaRPr lang="en-US" sz="1800" dirty="0">
                        <a:solidFill>
                          <a:srgbClr val="5B6345"/>
                        </a:solidFill>
                        <a:effectLst/>
                        <a:latin typeface="Calibri Light" panose="020F03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0000"/>
                        </a:lnSpc>
                        <a:spcBef>
                          <a:spcPts val="0"/>
                        </a:spcBef>
                        <a:spcAft>
                          <a:spcPts val="0"/>
                        </a:spcAft>
                      </a:pPr>
                      <a:r>
                        <a:rPr lang="en-US" sz="1800" dirty="0">
                          <a:effectLst/>
                        </a:rPr>
                        <a:t>Greater </a:t>
                      </a:r>
                      <a:r>
                        <a:rPr lang="en-US" sz="1800" dirty="0" smtClean="0">
                          <a:effectLst/>
                        </a:rPr>
                        <a:t>than </a:t>
                      </a:r>
                      <a:r>
                        <a:rPr lang="en-US" sz="1800" dirty="0">
                          <a:effectLst/>
                        </a:rPr>
                        <a:t>- True if left operand is greater than the right</a:t>
                      </a:r>
                      <a:endParaRPr lang="en-US" sz="1800" dirty="0">
                        <a:solidFill>
                          <a:srgbClr val="5B6345"/>
                        </a:solidFill>
                        <a:effectLst/>
                        <a:latin typeface="Calibri Light" panose="020F03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0000"/>
                        </a:lnSpc>
                        <a:spcBef>
                          <a:spcPts val="0"/>
                        </a:spcBef>
                        <a:spcAft>
                          <a:spcPts val="0"/>
                        </a:spcAft>
                      </a:pPr>
                      <a:r>
                        <a:rPr lang="en-US" sz="1800">
                          <a:effectLst/>
                        </a:rPr>
                        <a:t>x &gt; y</a:t>
                      </a:r>
                      <a:endParaRPr lang="en-US" sz="1800">
                        <a:solidFill>
                          <a:srgbClr val="5B6345"/>
                        </a:solidFill>
                        <a:effectLst/>
                        <a:latin typeface="Calibri Light" panose="020F0302020204030204" pitchFamily="34" charset="0"/>
                        <a:ea typeface="Times New Roman" panose="02020603050405020304" pitchFamily="18" charset="0"/>
                        <a:cs typeface="Times New Roman" panose="02020603050405020304" pitchFamily="18" charset="0"/>
                      </a:endParaRPr>
                    </a:p>
                  </a:txBody>
                  <a:tcPr marL="68580" marR="68580" marT="0" marB="0"/>
                </a:tc>
              </a:tr>
              <a:tr h="426344">
                <a:tc>
                  <a:txBody>
                    <a:bodyPr/>
                    <a:lstStyle/>
                    <a:p>
                      <a:pPr marL="0" marR="0" algn="ctr">
                        <a:lnSpc>
                          <a:spcPct val="110000"/>
                        </a:lnSpc>
                        <a:spcBef>
                          <a:spcPts val="0"/>
                        </a:spcBef>
                        <a:spcAft>
                          <a:spcPts val="0"/>
                        </a:spcAft>
                      </a:pPr>
                      <a:r>
                        <a:rPr lang="en-US" sz="1800">
                          <a:effectLst/>
                        </a:rPr>
                        <a:t>&lt; </a:t>
                      </a:r>
                      <a:endParaRPr lang="en-US" sz="1800">
                        <a:solidFill>
                          <a:srgbClr val="5B6345"/>
                        </a:solidFill>
                        <a:effectLst/>
                        <a:latin typeface="Calibri Light" panose="020F03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0000"/>
                        </a:lnSpc>
                        <a:spcBef>
                          <a:spcPts val="0"/>
                        </a:spcBef>
                        <a:spcAft>
                          <a:spcPts val="0"/>
                        </a:spcAft>
                      </a:pPr>
                      <a:r>
                        <a:rPr lang="en-US" sz="1800" dirty="0">
                          <a:effectLst/>
                        </a:rPr>
                        <a:t>Less </a:t>
                      </a:r>
                      <a:r>
                        <a:rPr lang="en-US" sz="1800" dirty="0" smtClean="0">
                          <a:effectLst/>
                        </a:rPr>
                        <a:t>than </a:t>
                      </a:r>
                      <a:r>
                        <a:rPr lang="en-US" sz="1800" dirty="0">
                          <a:effectLst/>
                        </a:rPr>
                        <a:t>- True if left operand is less than the right</a:t>
                      </a:r>
                      <a:endParaRPr lang="en-US" sz="1800" dirty="0">
                        <a:solidFill>
                          <a:srgbClr val="5B6345"/>
                        </a:solidFill>
                        <a:effectLst/>
                        <a:latin typeface="Calibri Light" panose="020F03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0000"/>
                        </a:lnSpc>
                        <a:spcBef>
                          <a:spcPts val="0"/>
                        </a:spcBef>
                        <a:spcAft>
                          <a:spcPts val="0"/>
                        </a:spcAft>
                      </a:pPr>
                      <a:r>
                        <a:rPr lang="en-US" sz="1800" dirty="0">
                          <a:effectLst/>
                        </a:rPr>
                        <a:t>x &lt; y</a:t>
                      </a:r>
                      <a:endParaRPr lang="en-US" sz="1800" dirty="0">
                        <a:solidFill>
                          <a:srgbClr val="5B6345"/>
                        </a:solidFill>
                        <a:effectLst/>
                        <a:latin typeface="Calibri Light" panose="020F0302020204030204" pitchFamily="34" charset="0"/>
                        <a:ea typeface="Times New Roman" panose="02020603050405020304" pitchFamily="18" charset="0"/>
                        <a:cs typeface="Times New Roman" panose="02020603050405020304" pitchFamily="18" charset="0"/>
                      </a:endParaRPr>
                    </a:p>
                  </a:txBody>
                  <a:tcPr marL="68580" marR="68580" marT="0" marB="0"/>
                </a:tc>
              </a:tr>
              <a:tr h="414203">
                <a:tc>
                  <a:txBody>
                    <a:bodyPr/>
                    <a:lstStyle/>
                    <a:p>
                      <a:pPr marL="0" marR="0" algn="ctr">
                        <a:lnSpc>
                          <a:spcPct val="110000"/>
                        </a:lnSpc>
                        <a:spcBef>
                          <a:spcPts val="0"/>
                        </a:spcBef>
                        <a:spcAft>
                          <a:spcPts val="0"/>
                        </a:spcAft>
                      </a:pPr>
                      <a:r>
                        <a:rPr lang="en-US" sz="1800">
                          <a:effectLst/>
                        </a:rPr>
                        <a:t>==</a:t>
                      </a:r>
                      <a:endParaRPr lang="en-US" sz="1800">
                        <a:solidFill>
                          <a:srgbClr val="5B6345"/>
                        </a:solidFill>
                        <a:effectLst/>
                        <a:latin typeface="Calibri Light" panose="020F03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0000"/>
                        </a:lnSpc>
                        <a:spcBef>
                          <a:spcPts val="0"/>
                        </a:spcBef>
                        <a:spcAft>
                          <a:spcPts val="0"/>
                        </a:spcAft>
                      </a:pPr>
                      <a:r>
                        <a:rPr lang="en-US" sz="1800">
                          <a:effectLst/>
                        </a:rPr>
                        <a:t>Equal to - True if both operands are equal</a:t>
                      </a:r>
                      <a:endParaRPr lang="en-US" sz="1800">
                        <a:solidFill>
                          <a:srgbClr val="5B6345"/>
                        </a:solidFill>
                        <a:effectLst/>
                        <a:latin typeface="Calibri Light" panose="020F03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0000"/>
                        </a:lnSpc>
                        <a:spcBef>
                          <a:spcPts val="0"/>
                        </a:spcBef>
                        <a:spcAft>
                          <a:spcPts val="0"/>
                        </a:spcAft>
                      </a:pPr>
                      <a:r>
                        <a:rPr lang="en-US" sz="1800" dirty="0">
                          <a:effectLst/>
                        </a:rPr>
                        <a:t>x == y</a:t>
                      </a:r>
                      <a:endParaRPr lang="en-US" sz="1800" dirty="0">
                        <a:solidFill>
                          <a:srgbClr val="5B6345"/>
                        </a:solidFill>
                        <a:effectLst/>
                        <a:latin typeface="Calibri Light" panose="020F0302020204030204" pitchFamily="34" charset="0"/>
                        <a:ea typeface="Times New Roman" panose="02020603050405020304" pitchFamily="18" charset="0"/>
                        <a:cs typeface="Times New Roman" panose="02020603050405020304" pitchFamily="18" charset="0"/>
                      </a:endParaRPr>
                    </a:p>
                  </a:txBody>
                  <a:tcPr marL="68580" marR="68580" marT="0" marB="0"/>
                </a:tc>
              </a:tr>
              <a:tr h="414203">
                <a:tc>
                  <a:txBody>
                    <a:bodyPr/>
                    <a:lstStyle/>
                    <a:p>
                      <a:pPr marL="0" marR="0" algn="ctr">
                        <a:lnSpc>
                          <a:spcPct val="110000"/>
                        </a:lnSpc>
                        <a:spcBef>
                          <a:spcPts val="0"/>
                        </a:spcBef>
                        <a:spcAft>
                          <a:spcPts val="0"/>
                        </a:spcAft>
                      </a:pPr>
                      <a:r>
                        <a:rPr lang="en-US" sz="1800">
                          <a:effectLst/>
                        </a:rPr>
                        <a:t>!=</a:t>
                      </a:r>
                      <a:endParaRPr lang="en-US" sz="1800">
                        <a:solidFill>
                          <a:srgbClr val="5B6345"/>
                        </a:solidFill>
                        <a:effectLst/>
                        <a:latin typeface="Calibri Light" panose="020F03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0000"/>
                        </a:lnSpc>
                        <a:spcBef>
                          <a:spcPts val="0"/>
                        </a:spcBef>
                        <a:spcAft>
                          <a:spcPts val="0"/>
                        </a:spcAft>
                      </a:pPr>
                      <a:r>
                        <a:rPr lang="en-US" sz="1800" dirty="0">
                          <a:effectLst/>
                        </a:rPr>
                        <a:t>Not equal to - True if operands are not equal</a:t>
                      </a:r>
                      <a:endParaRPr lang="en-US" sz="1800" dirty="0">
                        <a:solidFill>
                          <a:srgbClr val="5B6345"/>
                        </a:solidFill>
                        <a:effectLst/>
                        <a:latin typeface="Calibri Light" panose="020F03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0000"/>
                        </a:lnSpc>
                        <a:spcBef>
                          <a:spcPts val="0"/>
                        </a:spcBef>
                        <a:spcAft>
                          <a:spcPts val="0"/>
                        </a:spcAft>
                      </a:pPr>
                      <a:r>
                        <a:rPr lang="en-US" sz="1800" dirty="0">
                          <a:effectLst/>
                        </a:rPr>
                        <a:t>x != y</a:t>
                      </a:r>
                      <a:endParaRPr lang="en-US" sz="1800" dirty="0">
                        <a:solidFill>
                          <a:srgbClr val="5B6345"/>
                        </a:solidFill>
                        <a:effectLst/>
                        <a:latin typeface="Calibri Light" panose="020F0302020204030204" pitchFamily="34" charset="0"/>
                        <a:ea typeface="Times New Roman" panose="02020603050405020304" pitchFamily="18" charset="0"/>
                        <a:cs typeface="Times New Roman" panose="02020603050405020304" pitchFamily="18" charset="0"/>
                      </a:endParaRPr>
                    </a:p>
                  </a:txBody>
                  <a:tcPr marL="68580" marR="68580" marT="0" marB="0"/>
                </a:tc>
              </a:tr>
              <a:tr h="376196">
                <a:tc>
                  <a:txBody>
                    <a:bodyPr/>
                    <a:lstStyle/>
                    <a:p>
                      <a:pPr marL="0" marR="0" algn="ctr">
                        <a:lnSpc>
                          <a:spcPct val="110000"/>
                        </a:lnSpc>
                        <a:spcBef>
                          <a:spcPts val="0"/>
                        </a:spcBef>
                        <a:spcAft>
                          <a:spcPts val="0"/>
                        </a:spcAft>
                      </a:pPr>
                      <a:r>
                        <a:rPr lang="en-US" sz="1800" dirty="0">
                          <a:effectLst/>
                        </a:rPr>
                        <a:t>&gt;=</a:t>
                      </a:r>
                      <a:endParaRPr lang="en-US" sz="1800" dirty="0">
                        <a:solidFill>
                          <a:srgbClr val="5B6345"/>
                        </a:solidFill>
                        <a:effectLst/>
                        <a:latin typeface="Calibri Light" panose="020F03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0000"/>
                        </a:lnSpc>
                        <a:spcBef>
                          <a:spcPts val="0"/>
                        </a:spcBef>
                        <a:spcAft>
                          <a:spcPts val="0"/>
                        </a:spcAft>
                      </a:pPr>
                      <a:r>
                        <a:rPr lang="en-US" sz="1800" dirty="0">
                          <a:effectLst/>
                        </a:rPr>
                        <a:t>Greater than or equal to - True if left operand is greater than or equal to the right</a:t>
                      </a:r>
                      <a:endParaRPr lang="en-US" sz="1800" dirty="0">
                        <a:solidFill>
                          <a:srgbClr val="5B6345"/>
                        </a:solidFill>
                        <a:effectLst/>
                        <a:latin typeface="Calibri Light" panose="020F03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0000"/>
                        </a:lnSpc>
                        <a:spcBef>
                          <a:spcPts val="0"/>
                        </a:spcBef>
                        <a:spcAft>
                          <a:spcPts val="0"/>
                        </a:spcAft>
                      </a:pPr>
                      <a:r>
                        <a:rPr lang="en-US" sz="1800" dirty="0">
                          <a:effectLst/>
                        </a:rPr>
                        <a:t>x &gt;= y</a:t>
                      </a:r>
                      <a:endParaRPr lang="en-US" sz="1800" dirty="0">
                        <a:solidFill>
                          <a:srgbClr val="5B6345"/>
                        </a:solidFill>
                        <a:effectLst/>
                        <a:latin typeface="Calibri Light" panose="020F0302020204030204" pitchFamily="34" charset="0"/>
                        <a:ea typeface="Times New Roman" panose="02020603050405020304" pitchFamily="18" charset="0"/>
                        <a:cs typeface="Times New Roman" panose="02020603050405020304" pitchFamily="18" charset="0"/>
                      </a:endParaRPr>
                    </a:p>
                  </a:txBody>
                  <a:tcPr marL="68580" marR="68580" marT="0" marB="0"/>
                </a:tc>
              </a:tr>
              <a:tr h="412124">
                <a:tc>
                  <a:txBody>
                    <a:bodyPr/>
                    <a:lstStyle/>
                    <a:p>
                      <a:pPr marL="0" marR="0" algn="ctr">
                        <a:lnSpc>
                          <a:spcPct val="110000"/>
                        </a:lnSpc>
                        <a:spcBef>
                          <a:spcPts val="0"/>
                        </a:spcBef>
                        <a:spcAft>
                          <a:spcPts val="0"/>
                        </a:spcAft>
                      </a:pPr>
                      <a:r>
                        <a:rPr lang="en-US" sz="1800">
                          <a:effectLst/>
                        </a:rPr>
                        <a:t>&lt;=</a:t>
                      </a:r>
                      <a:endParaRPr lang="en-US" sz="1800">
                        <a:solidFill>
                          <a:srgbClr val="5B6345"/>
                        </a:solidFill>
                        <a:effectLst/>
                        <a:latin typeface="Calibri Light" panose="020F03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0000"/>
                        </a:lnSpc>
                        <a:spcBef>
                          <a:spcPts val="0"/>
                        </a:spcBef>
                        <a:spcAft>
                          <a:spcPts val="0"/>
                        </a:spcAft>
                      </a:pPr>
                      <a:r>
                        <a:rPr lang="en-US" sz="1800" dirty="0">
                          <a:effectLst/>
                        </a:rPr>
                        <a:t>Less than or equal to - True if left operand is less than or equal to the right</a:t>
                      </a:r>
                      <a:endParaRPr lang="en-US" sz="1800" dirty="0">
                        <a:solidFill>
                          <a:srgbClr val="5B6345"/>
                        </a:solidFill>
                        <a:effectLst/>
                        <a:latin typeface="Calibri Light" panose="020F03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0000"/>
                        </a:lnSpc>
                        <a:spcBef>
                          <a:spcPts val="0"/>
                        </a:spcBef>
                        <a:spcAft>
                          <a:spcPts val="0"/>
                        </a:spcAft>
                      </a:pPr>
                      <a:r>
                        <a:rPr lang="en-US" sz="1800" dirty="0">
                          <a:effectLst/>
                        </a:rPr>
                        <a:t>x &lt;= y</a:t>
                      </a:r>
                      <a:endParaRPr lang="en-US" sz="1800" dirty="0">
                        <a:solidFill>
                          <a:srgbClr val="5B6345"/>
                        </a:solidFill>
                        <a:effectLst/>
                        <a:latin typeface="Calibri Light" panose="020F0302020204030204" pitchFamily="34" charset="0"/>
                        <a:ea typeface="Times New Roman" panose="02020603050405020304" pitchFamily="18" charset="0"/>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42288743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(Boolean) operators</a:t>
            </a:r>
          </a:p>
        </p:txBody>
      </p:sp>
      <p:sp>
        <p:nvSpPr>
          <p:cNvPr id="3" name="Content Placeholder 2"/>
          <p:cNvSpPr>
            <a:spLocks noGrp="1"/>
          </p:cNvSpPr>
          <p:nvPr>
            <p:ph idx="1"/>
          </p:nvPr>
        </p:nvSpPr>
        <p:spPr>
          <a:xfrm>
            <a:off x="800100" y="1365086"/>
            <a:ext cx="10604500" cy="4713741"/>
          </a:xfrm>
        </p:spPr>
        <p:txBody>
          <a:bodyPr>
            <a:normAutofit fontScale="92500" lnSpcReduction="10000"/>
          </a:bodyPr>
          <a:lstStyle/>
          <a:p>
            <a:pPr>
              <a:buSzPct val="70000"/>
              <a:buFont typeface="Wingdings" panose="05000000000000000000" pitchFamily="2" charset="2"/>
              <a:buChar char="Ø"/>
            </a:pPr>
            <a:r>
              <a:rPr lang="en-US" dirty="0"/>
              <a:t>Logical operators are the and, or, not </a:t>
            </a:r>
            <a:r>
              <a:rPr lang="en-US" dirty="0" smtClean="0"/>
              <a:t>operators</a:t>
            </a:r>
          </a:p>
          <a:p>
            <a:pPr>
              <a:buSzPct val="70000"/>
              <a:buFont typeface="Wingdings" panose="05000000000000000000" pitchFamily="2" charset="2"/>
              <a:buChar char="Ø"/>
            </a:pPr>
            <a:endParaRPr lang="en-US" dirty="0"/>
          </a:p>
          <a:p>
            <a:pPr>
              <a:buSzPct val="70000"/>
              <a:buFont typeface="Wingdings" panose="05000000000000000000" pitchFamily="2" charset="2"/>
              <a:buChar char="Ø"/>
            </a:pPr>
            <a:endParaRPr lang="en-US" dirty="0" smtClean="0"/>
          </a:p>
          <a:p>
            <a:pPr>
              <a:buSzPct val="70000"/>
              <a:buFont typeface="Wingdings" panose="05000000000000000000" pitchFamily="2" charset="2"/>
              <a:buChar char="Ø"/>
            </a:pPr>
            <a:endParaRPr lang="en-US" dirty="0"/>
          </a:p>
          <a:p>
            <a:pPr>
              <a:buSzPct val="70000"/>
              <a:buFont typeface="Wingdings" panose="05000000000000000000" pitchFamily="2" charset="2"/>
              <a:buChar char="Ø"/>
            </a:pPr>
            <a:endParaRPr lang="en-US" dirty="0" smtClean="0"/>
          </a:p>
          <a:p>
            <a:pPr>
              <a:buSzPct val="70000"/>
              <a:buFont typeface="Wingdings" panose="05000000000000000000" pitchFamily="2" charset="2"/>
              <a:buChar char="Ø"/>
            </a:pPr>
            <a:r>
              <a:rPr lang="en-US" dirty="0"/>
              <a:t>Here is an example.</a:t>
            </a:r>
          </a:p>
          <a:p>
            <a:pPr marL="457200" lvl="1" indent="0">
              <a:buSzPct val="70000"/>
              <a:buNone/>
            </a:pPr>
            <a:r>
              <a:rPr lang="en-US" dirty="0" smtClean="0"/>
              <a:t>x </a:t>
            </a:r>
            <a:r>
              <a:rPr lang="en-US" dirty="0"/>
              <a:t>= True</a:t>
            </a:r>
          </a:p>
          <a:p>
            <a:pPr marL="457200" lvl="1" indent="0">
              <a:buSzPct val="70000"/>
              <a:buNone/>
            </a:pPr>
            <a:r>
              <a:rPr lang="en-US" dirty="0"/>
              <a:t>y = False</a:t>
            </a:r>
          </a:p>
          <a:p>
            <a:pPr marL="457200" lvl="1" indent="0">
              <a:buSzPct val="70000"/>
              <a:buNone/>
            </a:pPr>
            <a:r>
              <a:rPr lang="en-US" dirty="0"/>
              <a:t>print('x and y </a:t>
            </a:r>
            <a:r>
              <a:rPr lang="en-US" dirty="0" err="1"/>
              <a:t>is',x</a:t>
            </a:r>
            <a:r>
              <a:rPr lang="en-US" dirty="0"/>
              <a:t> and y)</a:t>
            </a:r>
          </a:p>
          <a:p>
            <a:pPr marL="457200" lvl="1" indent="0">
              <a:buSzPct val="70000"/>
              <a:buNone/>
            </a:pPr>
            <a:r>
              <a:rPr lang="en-US" dirty="0"/>
              <a:t>print('x or y </a:t>
            </a:r>
            <a:r>
              <a:rPr lang="en-US" dirty="0" err="1"/>
              <a:t>is',x</a:t>
            </a:r>
            <a:r>
              <a:rPr lang="en-US" dirty="0"/>
              <a:t> or y)</a:t>
            </a:r>
          </a:p>
          <a:p>
            <a:pPr marL="457200" lvl="1" indent="0">
              <a:buSzPct val="70000"/>
              <a:buNone/>
            </a:pPr>
            <a:r>
              <a:rPr lang="en-US" dirty="0"/>
              <a:t>print('not x </a:t>
            </a:r>
            <a:r>
              <a:rPr lang="en-US" dirty="0" err="1"/>
              <a:t>is',not</a:t>
            </a:r>
            <a:r>
              <a:rPr lang="en-US" dirty="0"/>
              <a:t> x)</a:t>
            </a:r>
          </a:p>
          <a:p>
            <a:pPr>
              <a:buSzPct val="70000"/>
              <a:buFont typeface="Wingdings" panose="05000000000000000000" pitchFamily="2" charset="2"/>
              <a:buChar char="Ø"/>
            </a:pPr>
            <a:endParaRPr lang="en-US" dirty="0" smtClean="0"/>
          </a:p>
          <a:p>
            <a:pPr>
              <a:buSzPct val="70000"/>
              <a:buFont typeface="Wingdings" panose="05000000000000000000" pitchFamily="2" charset="2"/>
              <a:buChar char="Ø"/>
            </a:pPr>
            <a:endParaRPr lang="en-US" dirty="0" smtClean="0"/>
          </a:p>
          <a:p>
            <a:pPr>
              <a:buSzPct val="70000"/>
              <a:buFont typeface="Wingdings" panose="05000000000000000000" pitchFamily="2" charset="2"/>
              <a:buChar char="Ø"/>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029512654"/>
              </p:ext>
            </p:extLst>
          </p:nvPr>
        </p:nvGraphicFramePr>
        <p:xfrm>
          <a:off x="1707540" y="1861432"/>
          <a:ext cx="7436459" cy="1693136"/>
        </p:xfrm>
        <a:graphic>
          <a:graphicData uri="http://schemas.openxmlformats.org/drawingml/2006/table">
            <a:tbl>
              <a:tblPr firstRow="1" firstCol="1" bandRow="1">
                <a:tableStyleId>{C083E6E3-FA7D-4D7B-A595-EF9225AFEA82}</a:tableStyleId>
              </a:tblPr>
              <a:tblGrid>
                <a:gridCol w="1125812"/>
                <a:gridCol w="4842456"/>
                <a:gridCol w="1468191"/>
              </a:tblGrid>
              <a:tr h="338627">
                <a:tc>
                  <a:txBody>
                    <a:bodyPr/>
                    <a:lstStyle/>
                    <a:p>
                      <a:pPr marL="0" marR="0" algn="ctr">
                        <a:lnSpc>
                          <a:spcPct val="110000"/>
                        </a:lnSpc>
                        <a:spcBef>
                          <a:spcPts val="0"/>
                        </a:spcBef>
                        <a:spcAft>
                          <a:spcPts val="0"/>
                        </a:spcAft>
                      </a:pPr>
                      <a:r>
                        <a:rPr lang="en-US" sz="1800" dirty="0">
                          <a:effectLst/>
                        </a:rPr>
                        <a:t>Operator</a:t>
                      </a:r>
                      <a:endParaRPr lang="en-US" sz="1800" dirty="0">
                        <a:effectLst/>
                        <a:latin typeface="Calibri Light" panose="020F03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10000"/>
                        </a:lnSpc>
                        <a:spcBef>
                          <a:spcPts val="0"/>
                        </a:spcBef>
                        <a:spcAft>
                          <a:spcPts val="0"/>
                        </a:spcAft>
                      </a:pPr>
                      <a:r>
                        <a:rPr lang="en-US" sz="1800">
                          <a:effectLst/>
                        </a:rPr>
                        <a:t>Meaning</a:t>
                      </a:r>
                      <a:endParaRPr lang="en-US" sz="1800">
                        <a:effectLst/>
                        <a:latin typeface="Calibri Light" panose="020F03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10000"/>
                        </a:lnSpc>
                        <a:spcBef>
                          <a:spcPts val="0"/>
                        </a:spcBef>
                        <a:spcAft>
                          <a:spcPts val="0"/>
                        </a:spcAft>
                      </a:pPr>
                      <a:r>
                        <a:rPr lang="en-US" sz="1800">
                          <a:effectLst/>
                        </a:rPr>
                        <a:t>Example</a:t>
                      </a:r>
                      <a:endParaRPr lang="en-US" sz="1800">
                        <a:effectLst/>
                        <a:latin typeface="Calibri Light" panose="020F0302020204030204" pitchFamily="34" charset="0"/>
                        <a:ea typeface="Times New Roman" panose="02020603050405020304" pitchFamily="18" charset="0"/>
                        <a:cs typeface="Times New Roman" panose="02020603050405020304" pitchFamily="18" charset="0"/>
                      </a:endParaRPr>
                    </a:p>
                  </a:txBody>
                  <a:tcPr marL="68580" marR="68580" marT="0" marB="0" anchor="ctr"/>
                </a:tc>
              </a:tr>
              <a:tr h="338627">
                <a:tc>
                  <a:txBody>
                    <a:bodyPr/>
                    <a:lstStyle/>
                    <a:p>
                      <a:pPr marL="0" marR="0" algn="ctr">
                        <a:lnSpc>
                          <a:spcPct val="110000"/>
                        </a:lnSpc>
                        <a:spcBef>
                          <a:spcPts val="0"/>
                        </a:spcBef>
                        <a:spcAft>
                          <a:spcPts val="0"/>
                        </a:spcAft>
                      </a:pPr>
                      <a:r>
                        <a:rPr lang="en-US" sz="1800">
                          <a:effectLst/>
                        </a:rPr>
                        <a:t>and</a:t>
                      </a:r>
                      <a:endParaRPr lang="en-US" sz="1800">
                        <a:effectLst/>
                        <a:latin typeface="Calibri Light" panose="020F03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10000"/>
                        </a:lnSpc>
                        <a:spcBef>
                          <a:spcPts val="0"/>
                        </a:spcBef>
                        <a:spcAft>
                          <a:spcPts val="0"/>
                        </a:spcAft>
                      </a:pPr>
                      <a:r>
                        <a:rPr lang="en-US" sz="1800">
                          <a:effectLst/>
                        </a:rPr>
                        <a:t>True if both the operands are true</a:t>
                      </a:r>
                      <a:endParaRPr lang="en-US" sz="1800">
                        <a:effectLst/>
                        <a:latin typeface="Calibri Light" panose="020F03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10000"/>
                        </a:lnSpc>
                        <a:spcBef>
                          <a:spcPts val="0"/>
                        </a:spcBef>
                        <a:spcAft>
                          <a:spcPts val="0"/>
                        </a:spcAft>
                      </a:pPr>
                      <a:r>
                        <a:rPr lang="en-US" sz="1800">
                          <a:effectLst/>
                        </a:rPr>
                        <a:t>x and y</a:t>
                      </a:r>
                      <a:endParaRPr lang="en-US" sz="1800">
                        <a:effectLst/>
                        <a:latin typeface="Calibri Light" panose="020F0302020204030204" pitchFamily="34" charset="0"/>
                        <a:ea typeface="Times New Roman" panose="02020603050405020304" pitchFamily="18" charset="0"/>
                        <a:cs typeface="Times New Roman" panose="02020603050405020304" pitchFamily="18" charset="0"/>
                      </a:endParaRPr>
                    </a:p>
                  </a:txBody>
                  <a:tcPr marL="68580" marR="68580" marT="0" marB="0" anchor="ctr"/>
                </a:tc>
              </a:tr>
              <a:tr h="338627">
                <a:tc>
                  <a:txBody>
                    <a:bodyPr/>
                    <a:lstStyle/>
                    <a:p>
                      <a:pPr marL="0" marR="0" algn="ctr">
                        <a:lnSpc>
                          <a:spcPct val="110000"/>
                        </a:lnSpc>
                        <a:spcBef>
                          <a:spcPts val="0"/>
                        </a:spcBef>
                        <a:spcAft>
                          <a:spcPts val="0"/>
                        </a:spcAft>
                      </a:pPr>
                      <a:r>
                        <a:rPr lang="en-US" sz="1800" dirty="0">
                          <a:effectLst/>
                        </a:rPr>
                        <a:t>or</a:t>
                      </a:r>
                      <a:endParaRPr lang="en-US" sz="1800" dirty="0">
                        <a:effectLst/>
                        <a:latin typeface="Calibri Light" panose="020F03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10000"/>
                        </a:lnSpc>
                        <a:spcBef>
                          <a:spcPts val="0"/>
                        </a:spcBef>
                        <a:spcAft>
                          <a:spcPts val="0"/>
                        </a:spcAft>
                      </a:pPr>
                      <a:r>
                        <a:rPr lang="en-US" sz="1800">
                          <a:effectLst/>
                        </a:rPr>
                        <a:t>True if either of the operands is true</a:t>
                      </a:r>
                      <a:endParaRPr lang="en-US" sz="1800">
                        <a:effectLst/>
                        <a:latin typeface="Calibri Light" panose="020F03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10000"/>
                        </a:lnSpc>
                        <a:spcBef>
                          <a:spcPts val="0"/>
                        </a:spcBef>
                        <a:spcAft>
                          <a:spcPts val="0"/>
                        </a:spcAft>
                      </a:pPr>
                      <a:r>
                        <a:rPr lang="en-US" sz="1800">
                          <a:effectLst/>
                        </a:rPr>
                        <a:t>x or y</a:t>
                      </a:r>
                      <a:endParaRPr lang="en-US" sz="1800">
                        <a:effectLst/>
                        <a:latin typeface="Calibri Light" panose="020F0302020204030204" pitchFamily="34" charset="0"/>
                        <a:ea typeface="Times New Roman" panose="02020603050405020304" pitchFamily="18" charset="0"/>
                        <a:cs typeface="Times New Roman" panose="02020603050405020304" pitchFamily="18" charset="0"/>
                      </a:endParaRPr>
                    </a:p>
                  </a:txBody>
                  <a:tcPr marL="68580" marR="68580" marT="0" marB="0" anchor="ctr"/>
                </a:tc>
              </a:tr>
              <a:tr h="677255">
                <a:tc>
                  <a:txBody>
                    <a:bodyPr/>
                    <a:lstStyle/>
                    <a:p>
                      <a:pPr marL="0" marR="0" algn="ctr">
                        <a:lnSpc>
                          <a:spcPct val="110000"/>
                        </a:lnSpc>
                        <a:spcBef>
                          <a:spcPts val="0"/>
                        </a:spcBef>
                        <a:spcAft>
                          <a:spcPts val="0"/>
                        </a:spcAft>
                      </a:pPr>
                      <a:r>
                        <a:rPr lang="en-US" sz="1800">
                          <a:effectLst/>
                        </a:rPr>
                        <a:t>not</a:t>
                      </a:r>
                      <a:endParaRPr lang="en-US" sz="1800">
                        <a:effectLst/>
                        <a:latin typeface="Calibri Light" panose="020F03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10000"/>
                        </a:lnSpc>
                        <a:spcBef>
                          <a:spcPts val="0"/>
                        </a:spcBef>
                        <a:spcAft>
                          <a:spcPts val="0"/>
                        </a:spcAft>
                      </a:pPr>
                      <a:r>
                        <a:rPr lang="en-US" sz="1800">
                          <a:effectLst/>
                        </a:rPr>
                        <a:t>True if operand is false (complements the operand)</a:t>
                      </a:r>
                      <a:endParaRPr lang="en-US" sz="1800">
                        <a:effectLst/>
                        <a:latin typeface="Calibri Light" panose="020F03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10000"/>
                        </a:lnSpc>
                        <a:spcBef>
                          <a:spcPts val="0"/>
                        </a:spcBef>
                        <a:spcAft>
                          <a:spcPts val="0"/>
                        </a:spcAft>
                      </a:pPr>
                      <a:r>
                        <a:rPr lang="en-US" sz="1800" dirty="0">
                          <a:effectLst/>
                        </a:rPr>
                        <a:t>not x</a:t>
                      </a:r>
                      <a:endParaRPr lang="en-US" sz="1800" dirty="0">
                        <a:effectLst/>
                        <a:latin typeface="Calibri Light" panose="020F0302020204030204" pitchFamily="34" charset="0"/>
                        <a:ea typeface="Times New Roman" panose="02020603050405020304" pitchFamily="18" charset="0"/>
                        <a:cs typeface="Times New Roman" panose="02020603050405020304" pitchFamily="18" charset="0"/>
                      </a:endParaRPr>
                    </a:p>
                  </a:txBody>
                  <a:tcPr marL="68580" marR="68580" marT="0" marB="0" anchor="ctr"/>
                </a:tc>
              </a:tr>
            </a:tbl>
          </a:graphicData>
        </a:graphic>
      </p:graphicFrame>
    </p:spTree>
    <p:extLst>
      <p:ext uri="{BB962C8B-B14F-4D97-AF65-F5344CB8AC3E}">
        <p14:creationId xmlns:p14="http://schemas.microsoft.com/office/powerpoint/2010/main" val="41330422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Bitwise operators</a:t>
            </a:r>
          </a:p>
        </p:txBody>
      </p:sp>
      <p:sp>
        <p:nvSpPr>
          <p:cNvPr id="3" name="Content Placeholder 2"/>
          <p:cNvSpPr>
            <a:spLocks noGrp="1"/>
          </p:cNvSpPr>
          <p:nvPr>
            <p:ph idx="1"/>
          </p:nvPr>
        </p:nvSpPr>
        <p:spPr>
          <a:xfrm>
            <a:off x="800100" y="1365087"/>
            <a:ext cx="10604500" cy="4791014"/>
          </a:xfrm>
        </p:spPr>
        <p:txBody>
          <a:bodyPr/>
          <a:lstStyle/>
          <a:p>
            <a:pPr>
              <a:buSzPct val="70000"/>
              <a:buFont typeface="Wingdings" panose="05000000000000000000" pitchFamily="2" charset="2"/>
              <a:buChar char="Ø"/>
            </a:pPr>
            <a:r>
              <a:rPr lang="en-US" dirty="0"/>
              <a:t>Bitwise operators act on operands as if they were string of binary digits. It operates bit by bit, hence the name.</a:t>
            </a:r>
          </a:p>
          <a:p>
            <a:pPr>
              <a:buSzPct val="70000"/>
              <a:buFont typeface="Wingdings" panose="05000000000000000000" pitchFamily="2" charset="2"/>
              <a:buChar char="Ø"/>
            </a:pPr>
            <a:r>
              <a:rPr lang="en-US" dirty="0" smtClean="0"/>
              <a:t>For </a:t>
            </a:r>
            <a:r>
              <a:rPr lang="en-US" dirty="0"/>
              <a:t>example, 2 is 10 in binary and 7 is 111.</a:t>
            </a:r>
          </a:p>
          <a:p>
            <a:pPr>
              <a:buSzPct val="70000"/>
              <a:buFont typeface="Wingdings" panose="05000000000000000000" pitchFamily="2" charset="2"/>
              <a:buChar char="Ø"/>
            </a:pPr>
            <a:r>
              <a:rPr lang="en-US" dirty="0" smtClean="0"/>
              <a:t>In </a:t>
            </a:r>
            <a:r>
              <a:rPr lang="en-US" dirty="0"/>
              <a:t>the table below: Let x = 10 (0000 1010 in binary) and y = 4 (0000 0100 in binary)</a:t>
            </a:r>
          </a:p>
          <a:p>
            <a:pPr>
              <a:buSzPct val="70000"/>
              <a:buFont typeface="Wingdings" panose="05000000000000000000" pitchFamily="2" charset="2"/>
              <a:buChar char="Ø"/>
            </a:pP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49095745"/>
              </p:ext>
            </p:extLst>
          </p:nvPr>
        </p:nvGraphicFramePr>
        <p:xfrm>
          <a:off x="1402222" y="3214366"/>
          <a:ext cx="8166780" cy="2671279"/>
        </p:xfrm>
        <a:graphic>
          <a:graphicData uri="http://schemas.openxmlformats.org/drawingml/2006/table">
            <a:tbl>
              <a:tblPr firstRow="1" firstCol="1" bandRow="1">
                <a:tableStyleId>{C083E6E3-FA7D-4D7B-A595-EF9225AFEA82}</a:tableStyleId>
              </a:tblPr>
              <a:tblGrid>
                <a:gridCol w="1791738"/>
                <a:gridCol w="3652782"/>
                <a:gridCol w="2722260"/>
              </a:tblGrid>
              <a:tr h="366107">
                <a:tc>
                  <a:txBody>
                    <a:bodyPr/>
                    <a:lstStyle/>
                    <a:p>
                      <a:pPr marL="0" marR="0" algn="ctr">
                        <a:lnSpc>
                          <a:spcPct val="110000"/>
                        </a:lnSpc>
                        <a:spcBef>
                          <a:spcPts val="0"/>
                        </a:spcBef>
                        <a:spcAft>
                          <a:spcPts val="0"/>
                        </a:spcAft>
                      </a:pPr>
                      <a:r>
                        <a:rPr lang="en-US" sz="1800" dirty="0">
                          <a:effectLst/>
                        </a:rPr>
                        <a:t>Operator</a:t>
                      </a:r>
                      <a:endParaRPr lang="en-US" sz="1800" dirty="0">
                        <a:effectLst/>
                        <a:latin typeface="Calibri Light" panose="020F03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10000"/>
                        </a:lnSpc>
                        <a:spcBef>
                          <a:spcPts val="0"/>
                        </a:spcBef>
                        <a:spcAft>
                          <a:spcPts val="0"/>
                        </a:spcAft>
                      </a:pPr>
                      <a:r>
                        <a:rPr lang="en-US" sz="1800" dirty="0">
                          <a:effectLst/>
                        </a:rPr>
                        <a:t>Meaning</a:t>
                      </a:r>
                      <a:endParaRPr lang="en-US" sz="1800" dirty="0">
                        <a:effectLst/>
                        <a:latin typeface="Calibri Light" panose="020F03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10000"/>
                        </a:lnSpc>
                        <a:spcBef>
                          <a:spcPts val="0"/>
                        </a:spcBef>
                        <a:spcAft>
                          <a:spcPts val="0"/>
                        </a:spcAft>
                      </a:pPr>
                      <a:r>
                        <a:rPr lang="en-US" sz="1800">
                          <a:effectLst/>
                        </a:rPr>
                        <a:t>Example</a:t>
                      </a:r>
                      <a:endParaRPr lang="en-US" sz="1800">
                        <a:effectLst/>
                        <a:latin typeface="Calibri Light" panose="020F0302020204030204" pitchFamily="34" charset="0"/>
                        <a:ea typeface="Times New Roman" panose="02020603050405020304" pitchFamily="18" charset="0"/>
                        <a:cs typeface="Times New Roman" panose="02020603050405020304" pitchFamily="18" charset="0"/>
                      </a:endParaRPr>
                    </a:p>
                  </a:txBody>
                  <a:tcPr marL="68580" marR="68580" marT="0" marB="0" anchor="ctr"/>
                </a:tc>
              </a:tr>
              <a:tr h="366107">
                <a:tc>
                  <a:txBody>
                    <a:bodyPr/>
                    <a:lstStyle/>
                    <a:p>
                      <a:pPr marL="0" marR="0" algn="ctr">
                        <a:lnSpc>
                          <a:spcPct val="110000"/>
                        </a:lnSpc>
                        <a:spcBef>
                          <a:spcPts val="0"/>
                        </a:spcBef>
                        <a:spcAft>
                          <a:spcPts val="0"/>
                        </a:spcAft>
                      </a:pPr>
                      <a:r>
                        <a:rPr lang="en-US" sz="1800">
                          <a:effectLst/>
                        </a:rPr>
                        <a:t>&amp;</a:t>
                      </a:r>
                      <a:endParaRPr lang="en-US" sz="1800">
                        <a:effectLst/>
                        <a:latin typeface="Calibri Light" panose="020F03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10000"/>
                        </a:lnSpc>
                        <a:spcBef>
                          <a:spcPts val="0"/>
                        </a:spcBef>
                        <a:spcAft>
                          <a:spcPts val="0"/>
                        </a:spcAft>
                      </a:pPr>
                      <a:r>
                        <a:rPr lang="en-US" sz="1800">
                          <a:effectLst/>
                        </a:rPr>
                        <a:t>Bitwise AND</a:t>
                      </a:r>
                      <a:endParaRPr lang="en-US" sz="1800">
                        <a:effectLst/>
                        <a:latin typeface="Calibri Light" panose="020F03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10000"/>
                        </a:lnSpc>
                        <a:spcBef>
                          <a:spcPts val="0"/>
                        </a:spcBef>
                        <a:spcAft>
                          <a:spcPts val="0"/>
                        </a:spcAft>
                      </a:pPr>
                      <a:r>
                        <a:rPr lang="en-US" sz="1800">
                          <a:effectLst/>
                        </a:rPr>
                        <a:t>x&amp; y = 0 (0000 0000)</a:t>
                      </a:r>
                      <a:endParaRPr lang="en-US" sz="1800">
                        <a:effectLst/>
                        <a:latin typeface="Calibri Light" panose="020F0302020204030204" pitchFamily="34" charset="0"/>
                        <a:ea typeface="Times New Roman" panose="02020603050405020304" pitchFamily="18" charset="0"/>
                        <a:cs typeface="Times New Roman" panose="02020603050405020304" pitchFamily="18" charset="0"/>
                      </a:endParaRPr>
                    </a:p>
                  </a:txBody>
                  <a:tcPr marL="68580" marR="68580" marT="0" marB="0" anchor="ctr"/>
                </a:tc>
              </a:tr>
              <a:tr h="366107">
                <a:tc>
                  <a:txBody>
                    <a:bodyPr/>
                    <a:lstStyle/>
                    <a:p>
                      <a:pPr marL="0" marR="0" algn="ctr">
                        <a:lnSpc>
                          <a:spcPct val="110000"/>
                        </a:lnSpc>
                        <a:spcBef>
                          <a:spcPts val="0"/>
                        </a:spcBef>
                        <a:spcAft>
                          <a:spcPts val="0"/>
                        </a:spcAft>
                      </a:pPr>
                      <a:r>
                        <a:rPr lang="en-US" sz="1800">
                          <a:effectLst/>
                        </a:rPr>
                        <a:t>|</a:t>
                      </a:r>
                      <a:endParaRPr lang="en-US" sz="1800">
                        <a:effectLst/>
                        <a:latin typeface="Calibri Light" panose="020F03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10000"/>
                        </a:lnSpc>
                        <a:spcBef>
                          <a:spcPts val="0"/>
                        </a:spcBef>
                        <a:spcAft>
                          <a:spcPts val="0"/>
                        </a:spcAft>
                      </a:pPr>
                      <a:r>
                        <a:rPr lang="en-US" sz="1800" dirty="0">
                          <a:effectLst/>
                        </a:rPr>
                        <a:t>Bitwise OR</a:t>
                      </a:r>
                      <a:endParaRPr lang="en-US" sz="1800" dirty="0">
                        <a:effectLst/>
                        <a:latin typeface="Calibri Light" panose="020F03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10000"/>
                        </a:lnSpc>
                        <a:spcBef>
                          <a:spcPts val="0"/>
                        </a:spcBef>
                        <a:spcAft>
                          <a:spcPts val="0"/>
                        </a:spcAft>
                      </a:pPr>
                      <a:r>
                        <a:rPr lang="en-US" sz="1800">
                          <a:effectLst/>
                        </a:rPr>
                        <a:t>x | y = 14 (0000 1110)</a:t>
                      </a:r>
                      <a:endParaRPr lang="en-US" sz="1800">
                        <a:effectLst/>
                        <a:latin typeface="Calibri Light" panose="020F0302020204030204" pitchFamily="34" charset="0"/>
                        <a:ea typeface="Times New Roman" panose="02020603050405020304" pitchFamily="18" charset="0"/>
                        <a:cs typeface="Times New Roman" panose="02020603050405020304" pitchFamily="18" charset="0"/>
                      </a:endParaRPr>
                    </a:p>
                  </a:txBody>
                  <a:tcPr marL="68580" marR="68580" marT="0" marB="0" anchor="ctr"/>
                </a:tc>
              </a:tr>
              <a:tr h="366107">
                <a:tc>
                  <a:txBody>
                    <a:bodyPr/>
                    <a:lstStyle/>
                    <a:p>
                      <a:pPr marL="0" marR="0" algn="ctr">
                        <a:lnSpc>
                          <a:spcPct val="110000"/>
                        </a:lnSpc>
                        <a:spcBef>
                          <a:spcPts val="0"/>
                        </a:spcBef>
                        <a:spcAft>
                          <a:spcPts val="0"/>
                        </a:spcAft>
                      </a:pPr>
                      <a:r>
                        <a:rPr lang="en-US" sz="1800">
                          <a:effectLst/>
                        </a:rPr>
                        <a:t>~</a:t>
                      </a:r>
                      <a:endParaRPr lang="en-US" sz="1800">
                        <a:effectLst/>
                        <a:latin typeface="Calibri Light" panose="020F03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10000"/>
                        </a:lnSpc>
                        <a:spcBef>
                          <a:spcPts val="0"/>
                        </a:spcBef>
                        <a:spcAft>
                          <a:spcPts val="0"/>
                        </a:spcAft>
                      </a:pPr>
                      <a:r>
                        <a:rPr lang="en-US" sz="1800">
                          <a:effectLst/>
                        </a:rPr>
                        <a:t>Bitwise NOT</a:t>
                      </a:r>
                      <a:endParaRPr lang="en-US" sz="1800">
                        <a:effectLst/>
                        <a:latin typeface="Calibri Light" panose="020F03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10000"/>
                        </a:lnSpc>
                        <a:spcBef>
                          <a:spcPts val="0"/>
                        </a:spcBef>
                        <a:spcAft>
                          <a:spcPts val="0"/>
                        </a:spcAft>
                      </a:pPr>
                      <a:r>
                        <a:rPr lang="en-US" sz="1800">
                          <a:effectLst/>
                        </a:rPr>
                        <a:t>~x = -11 (1111 0101)</a:t>
                      </a:r>
                      <a:endParaRPr lang="en-US" sz="1800">
                        <a:effectLst/>
                        <a:latin typeface="Calibri Light" panose="020F0302020204030204" pitchFamily="34" charset="0"/>
                        <a:ea typeface="Times New Roman" panose="02020603050405020304" pitchFamily="18" charset="0"/>
                        <a:cs typeface="Times New Roman" panose="02020603050405020304" pitchFamily="18" charset="0"/>
                      </a:endParaRPr>
                    </a:p>
                  </a:txBody>
                  <a:tcPr marL="68580" marR="68580" marT="0" marB="0" anchor="ctr"/>
                </a:tc>
              </a:tr>
              <a:tr h="366107">
                <a:tc>
                  <a:txBody>
                    <a:bodyPr/>
                    <a:lstStyle/>
                    <a:p>
                      <a:pPr marL="0" marR="0" algn="ctr">
                        <a:lnSpc>
                          <a:spcPct val="110000"/>
                        </a:lnSpc>
                        <a:spcBef>
                          <a:spcPts val="0"/>
                        </a:spcBef>
                        <a:spcAft>
                          <a:spcPts val="0"/>
                        </a:spcAft>
                      </a:pPr>
                      <a:r>
                        <a:rPr lang="en-US" sz="1800">
                          <a:effectLst/>
                        </a:rPr>
                        <a:t>^</a:t>
                      </a:r>
                      <a:endParaRPr lang="en-US" sz="1800">
                        <a:effectLst/>
                        <a:latin typeface="Calibri Light" panose="020F03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10000"/>
                        </a:lnSpc>
                        <a:spcBef>
                          <a:spcPts val="0"/>
                        </a:spcBef>
                        <a:spcAft>
                          <a:spcPts val="0"/>
                        </a:spcAft>
                      </a:pPr>
                      <a:r>
                        <a:rPr lang="en-US" sz="1800">
                          <a:effectLst/>
                        </a:rPr>
                        <a:t>Bitwise XOR</a:t>
                      </a:r>
                      <a:endParaRPr lang="en-US" sz="1800">
                        <a:effectLst/>
                        <a:latin typeface="Calibri Light" panose="020F03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10000"/>
                        </a:lnSpc>
                        <a:spcBef>
                          <a:spcPts val="0"/>
                        </a:spcBef>
                        <a:spcAft>
                          <a:spcPts val="0"/>
                        </a:spcAft>
                      </a:pPr>
                      <a:r>
                        <a:rPr lang="en-US" sz="1800">
                          <a:effectLst/>
                        </a:rPr>
                        <a:t>x ^ y = 14 (0000 1110)</a:t>
                      </a:r>
                      <a:endParaRPr lang="en-US" sz="1800">
                        <a:effectLst/>
                        <a:latin typeface="Calibri Light" panose="020F0302020204030204" pitchFamily="34" charset="0"/>
                        <a:ea typeface="Times New Roman" panose="02020603050405020304" pitchFamily="18" charset="0"/>
                        <a:cs typeface="Times New Roman" panose="02020603050405020304" pitchFamily="18" charset="0"/>
                      </a:endParaRPr>
                    </a:p>
                  </a:txBody>
                  <a:tcPr marL="68580" marR="68580" marT="0" marB="0" anchor="ctr"/>
                </a:tc>
              </a:tr>
              <a:tr h="366107">
                <a:tc>
                  <a:txBody>
                    <a:bodyPr/>
                    <a:lstStyle/>
                    <a:p>
                      <a:pPr marL="0" marR="0" algn="ctr">
                        <a:lnSpc>
                          <a:spcPct val="110000"/>
                        </a:lnSpc>
                        <a:spcBef>
                          <a:spcPts val="0"/>
                        </a:spcBef>
                        <a:spcAft>
                          <a:spcPts val="0"/>
                        </a:spcAft>
                      </a:pPr>
                      <a:r>
                        <a:rPr lang="en-US" sz="1800">
                          <a:effectLst/>
                        </a:rPr>
                        <a:t>&gt;&gt; </a:t>
                      </a:r>
                      <a:endParaRPr lang="en-US" sz="1800">
                        <a:effectLst/>
                        <a:latin typeface="Calibri Light" panose="020F03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10000"/>
                        </a:lnSpc>
                        <a:spcBef>
                          <a:spcPts val="0"/>
                        </a:spcBef>
                        <a:spcAft>
                          <a:spcPts val="0"/>
                        </a:spcAft>
                      </a:pPr>
                      <a:r>
                        <a:rPr lang="en-US" sz="1800">
                          <a:effectLst/>
                        </a:rPr>
                        <a:t>Bitwise right shift</a:t>
                      </a:r>
                      <a:endParaRPr lang="en-US" sz="1800">
                        <a:effectLst/>
                        <a:latin typeface="Calibri Light" panose="020F03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10000"/>
                        </a:lnSpc>
                        <a:spcBef>
                          <a:spcPts val="0"/>
                        </a:spcBef>
                        <a:spcAft>
                          <a:spcPts val="0"/>
                        </a:spcAft>
                      </a:pPr>
                      <a:r>
                        <a:rPr lang="en-US" sz="1800">
                          <a:effectLst/>
                        </a:rPr>
                        <a:t>x&gt;&gt; 2 = 2 (0000 0010)</a:t>
                      </a:r>
                      <a:endParaRPr lang="en-US" sz="1800">
                        <a:effectLst/>
                        <a:latin typeface="Calibri Light" panose="020F0302020204030204" pitchFamily="34" charset="0"/>
                        <a:ea typeface="Times New Roman" panose="02020603050405020304" pitchFamily="18" charset="0"/>
                        <a:cs typeface="Times New Roman" panose="02020603050405020304" pitchFamily="18" charset="0"/>
                      </a:endParaRPr>
                    </a:p>
                  </a:txBody>
                  <a:tcPr marL="68580" marR="68580" marT="0" marB="0" anchor="ctr"/>
                </a:tc>
              </a:tr>
              <a:tr h="474637">
                <a:tc>
                  <a:txBody>
                    <a:bodyPr/>
                    <a:lstStyle/>
                    <a:p>
                      <a:pPr marL="0" marR="0" algn="ctr">
                        <a:lnSpc>
                          <a:spcPct val="110000"/>
                        </a:lnSpc>
                        <a:spcBef>
                          <a:spcPts val="0"/>
                        </a:spcBef>
                        <a:spcAft>
                          <a:spcPts val="0"/>
                        </a:spcAft>
                      </a:pPr>
                      <a:r>
                        <a:rPr lang="en-US" sz="1800" dirty="0">
                          <a:effectLst/>
                        </a:rPr>
                        <a:t>&lt;&lt; </a:t>
                      </a:r>
                      <a:endParaRPr lang="en-US" sz="1800" dirty="0">
                        <a:effectLst/>
                        <a:latin typeface="Calibri Light" panose="020F03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10000"/>
                        </a:lnSpc>
                        <a:spcBef>
                          <a:spcPts val="0"/>
                        </a:spcBef>
                        <a:spcAft>
                          <a:spcPts val="0"/>
                        </a:spcAft>
                      </a:pPr>
                      <a:r>
                        <a:rPr lang="en-US" sz="1800">
                          <a:effectLst/>
                        </a:rPr>
                        <a:t>Bitwise left shift</a:t>
                      </a:r>
                      <a:endParaRPr lang="en-US" sz="1800">
                        <a:effectLst/>
                        <a:latin typeface="Calibri Light" panose="020F03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lnSpc>
                          <a:spcPct val="110000"/>
                        </a:lnSpc>
                        <a:spcBef>
                          <a:spcPts val="0"/>
                        </a:spcBef>
                        <a:spcAft>
                          <a:spcPts val="0"/>
                        </a:spcAft>
                      </a:pPr>
                      <a:r>
                        <a:rPr lang="en-US" sz="1800" dirty="0">
                          <a:effectLst/>
                        </a:rPr>
                        <a:t>x&lt;&lt; 2 = 40 (0010 1000)</a:t>
                      </a:r>
                      <a:endParaRPr lang="en-US" sz="1800" dirty="0">
                        <a:effectLst/>
                        <a:latin typeface="Calibri Light" panose="020F0302020204030204" pitchFamily="34" charset="0"/>
                        <a:ea typeface="Times New Roman" panose="02020603050405020304" pitchFamily="18" charset="0"/>
                        <a:cs typeface="Times New Roman" panose="02020603050405020304" pitchFamily="18" charset="0"/>
                      </a:endParaRPr>
                    </a:p>
                  </a:txBody>
                  <a:tcPr marL="68580" marR="68580" marT="0" marB="0" anchor="ctr"/>
                </a:tc>
              </a:tr>
            </a:tbl>
          </a:graphicData>
        </a:graphic>
      </p:graphicFrame>
    </p:spTree>
    <p:extLst>
      <p:ext uri="{BB962C8B-B14F-4D97-AF65-F5344CB8AC3E}">
        <p14:creationId xmlns:p14="http://schemas.microsoft.com/office/powerpoint/2010/main" val="32225522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Assignment operators</a:t>
            </a:r>
          </a:p>
        </p:txBody>
      </p:sp>
      <p:sp>
        <p:nvSpPr>
          <p:cNvPr id="3" name="Content Placeholder 2"/>
          <p:cNvSpPr>
            <a:spLocks noGrp="1"/>
          </p:cNvSpPr>
          <p:nvPr>
            <p:ph idx="1"/>
          </p:nvPr>
        </p:nvSpPr>
        <p:spPr>
          <a:xfrm>
            <a:off x="800100" y="1365087"/>
            <a:ext cx="4750694" cy="4816772"/>
          </a:xfrm>
        </p:spPr>
        <p:txBody>
          <a:bodyPr>
            <a:normAutofit/>
          </a:bodyPr>
          <a:lstStyle/>
          <a:p>
            <a:r>
              <a:rPr lang="en-US" dirty="0"/>
              <a:t>Assignment operators are used in Python to assign values to variables.</a:t>
            </a:r>
          </a:p>
          <a:p>
            <a:pPr lvl="1">
              <a:buFont typeface="Courier New" panose="02070309020205020404" pitchFamily="49" charset="0"/>
              <a:buChar char="o"/>
            </a:pPr>
            <a:r>
              <a:rPr lang="en-US" dirty="0"/>
              <a:t>a = 5 is a simple assignment operator that assigns the value 5 on the right to the variable </a:t>
            </a:r>
            <a:r>
              <a:rPr lang="en-US" i="1" dirty="0"/>
              <a:t>a</a:t>
            </a:r>
            <a:r>
              <a:rPr lang="en-US" dirty="0"/>
              <a:t> on the left.</a:t>
            </a:r>
          </a:p>
          <a:p>
            <a:r>
              <a:rPr lang="en-US" dirty="0"/>
              <a:t>There are various compound operators in Python </a:t>
            </a:r>
            <a:endParaRPr lang="en-US" dirty="0" smtClean="0"/>
          </a:p>
          <a:p>
            <a:pPr marL="457200" lvl="1" indent="0">
              <a:buNone/>
            </a:pPr>
            <a:r>
              <a:rPr lang="en-US" dirty="0" smtClean="0"/>
              <a:t>Example :-</a:t>
            </a:r>
          </a:p>
          <a:p>
            <a:pPr marL="457200" lvl="1" indent="0">
              <a:buNone/>
            </a:pPr>
            <a:r>
              <a:rPr lang="en-US" dirty="0" smtClean="0"/>
              <a:t>a </a:t>
            </a:r>
            <a:r>
              <a:rPr lang="en-US" dirty="0"/>
              <a:t>+= </a:t>
            </a:r>
            <a:r>
              <a:rPr lang="en-US" dirty="0" smtClean="0"/>
              <a:t>5 that </a:t>
            </a:r>
            <a:r>
              <a:rPr lang="en-US" dirty="0"/>
              <a:t>adds to the variable and later assigns the </a:t>
            </a:r>
            <a:r>
              <a:rPr lang="en-US" dirty="0" smtClean="0"/>
              <a:t>same</a:t>
            </a:r>
          </a:p>
          <a:p>
            <a:pPr marL="457200" lvl="1" indent="0">
              <a:buNone/>
            </a:pPr>
            <a:r>
              <a:rPr lang="en-US" dirty="0" smtClean="0"/>
              <a:t> </a:t>
            </a:r>
            <a:r>
              <a:rPr lang="en-US" dirty="0"/>
              <a:t>It is </a:t>
            </a:r>
            <a:r>
              <a:rPr lang="en-US" dirty="0" smtClean="0"/>
              <a:t>equivalent to  </a:t>
            </a:r>
            <a:r>
              <a:rPr lang="en-US" dirty="0"/>
              <a:t>a = a + 5.</a:t>
            </a:r>
          </a:p>
        </p:txBody>
      </p:sp>
      <p:graphicFrame>
        <p:nvGraphicFramePr>
          <p:cNvPr id="4" name="Content Placeholder 4"/>
          <p:cNvGraphicFramePr>
            <a:graphicFrameLocks/>
          </p:cNvGraphicFramePr>
          <p:nvPr>
            <p:extLst>
              <p:ext uri="{D42A27DB-BD31-4B8C-83A1-F6EECF244321}">
                <p14:modId xmlns:p14="http://schemas.microsoft.com/office/powerpoint/2010/main" val="344853835"/>
              </p:ext>
            </p:extLst>
          </p:nvPr>
        </p:nvGraphicFramePr>
        <p:xfrm>
          <a:off x="5727971" y="1393504"/>
          <a:ext cx="5100207" cy="4613349"/>
        </p:xfrm>
        <a:graphic>
          <a:graphicData uri="http://schemas.openxmlformats.org/drawingml/2006/table">
            <a:tbl>
              <a:tblPr firstRow="1" firstCol="1" bandRow="1">
                <a:tableStyleId>{C083E6E3-FA7D-4D7B-A595-EF9225AFEA82}</a:tableStyleId>
              </a:tblPr>
              <a:tblGrid>
                <a:gridCol w="1700069"/>
                <a:gridCol w="1700069"/>
                <a:gridCol w="1700069"/>
              </a:tblGrid>
              <a:tr h="429715">
                <a:tc>
                  <a:txBody>
                    <a:bodyPr/>
                    <a:lstStyle/>
                    <a:p>
                      <a:pPr marL="0" marR="0" algn="ctr">
                        <a:lnSpc>
                          <a:spcPct val="110000"/>
                        </a:lnSpc>
                        <a:spcBef>
                          <a:spcPts val="0"/>
                        </a:spcBef>
                        <a:spcAft>
                          <a:spcPts val="0"/>
                        </a:spcAft>
                      </a:pPr>
                      <a:r>
                        <a:rPr lang="en-US" sz="2000" dirty="0">
                          <a:effectLst/>
                        </a:rPr>
                        <a:t>Operator</a:t>
                      </a:r>
                      <a:endParaRPr lang="en-US" sz="2000" dirty="0">
                        <a:effectLst/>
                        <a:latin typeface="Calibri Light" panose="020F03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0000"/>
                        </a:lnSpc>
                        <a:spcBef>
                          <a:spcPts val="0"/>
                        </a:spcBef>
                        <a:spcAft>
                          <a:spcPts val="0"/>
                        </a:spcAft>
                      </a:pPr>
                      <a:r>
                        <a:rPr lang="en-US" sz="2000" dirty="0">
                          <a:effectLst/>
                        </a:rPr>
                        <a:t>Example</a:t>
                      </a:r>
                      <a:endParaRPr lang="en-US" sz="2000" dirty="0">
                        <a:effectLst/>
                        <a:latin typeface="Calibri Light" panose="020F03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0000"/>
                        </a:lnSpc>
                        <a:spcBef>
                          <a:spcPts val="0"/>
                        </a:spcBef>
                        <a:spcAft>
                          <a:spcPts val="0"/>
                        </a:spcAft>
                      </a:pPr>
                      <a:r>
                        <a:rPr lang="en-US" sz="2000">
                          <a:effectLst/>
                        </a:rPr>
                        <a:t>Equivatent to</a:t>
                      </a:r>
                      <a:endParaRPr lang="en-US" sz="2000">
                        <a:effectLst/>
                        <a:latin typeface="Calibri Light" panose="020F0302020204030204" pitchFamily="34" charset="0"/>
                        <a:ea typeface="Times New Roman" panose="02020603050405020304" pitchFamily="18" charset="0"/>
                        <a:cs typeface="Times New Roman" panose="02020603050405020304" pitchFamily="18" charset="0"/>
                      </a:endParaRPr>
                    </a:p>
                  </a:txBody>
                  <a:tcPr marL="68580" marR="68580" marT="0" marB="0"/>
                </a:tc>
              </a:tr>
              <a:tr h="313684">
                <a:tc>
                  <a:txBody>
                    <a:bodyPr/>
                    <a:lstStyle/>
                    <a:p>
                      <a:pPr marL="0" marR="0" algn="ctr">
                        <a:lnSpc>
                          <a:spcPct val="110000"/>
                        </a:lnSpc>
                        <a:spcBef>
                          <a:spcPts val="0"/>
                        </a:spcBef>
                        <a:spcAft>
                          <a:spcPts val="0"/>
                        </a:spcAft>
                      </a:pPr>
                      <a:r>
                        <a:rPr lang="en-US" sz="2000">
                          <a:effectLst/>
                        </a:rPr>
                        <a:t>=</a:t>
                      </a:r>
                      <a:endParaRPr lang="en-US" sz="2000">
                        <a:effectLst/>
                        <a:latin typeface="Calibri Light" panose="020F03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0000"/>
                        </a:lnSpc>
                        <a:spcBef>
                          <a:spcPts val="0"/>
                        </a:spcBef>
                        <a:spcAft>
                          <a:spcPts val="0"/>
                        </a:spcAft>
                      </a:pPr>
                      <a:r>
                        <a:rPr lang="en-US" sz="2000">
                          <a:effectLst/>
                        </a:rPr>
                        <a:t>x = 5</a:t>
                      </a:r>
                      <a:endParaRPr lang="en-US" sz="2000">
                        <a:effectLst/>
                        <a:latin typeface="Calibri Light" panose="020F03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0000"/>
                        </a:lnSpc>
                        <a:spcBef>
                          <a:spcPts val="0"/>
                        </a:spcBef>
                        <a:spcAft>
                          <a:spcPts val="0"/>
                        </a:spcAft>
                      </a:pPr>
                      <a:r>
                        <a:rPr lang="en-US" sz="2000">
                          <a:effectLst/>
                        </a:rPr>
                        <a:t>x = 5</a:t>
                      </a:r>
                      <a:endParaRPr lang="en-US" sz="2000">
                        <a:effectLst/>
                        <a:latin typeface="Calibri Light" panose="020F0302020204030204" pitchFamily="34" charset="0"/>
                        <a:ea typeface="Times New Roman" panose="02020603050405020304" pitchFamily="18" charset="0"/>
                        <a:cs typeface="Times New Roman" panose="02020603050405020304" pitchFamily="18" charset="0"/>
                      </a:endParaRPr>
                    </a:p>
                  </a:txBody>
                  <a:tcPr marL="68580" marR="68580" marT="0" marB="0"/>
                </a:tc>
              </a:tr>
              <a:tr h="313684">
                <a:tc>
                  <a:txBody>
                    <a:bodyPr/>
                    <a:lstStyle/>
                    <a:p>
                      <a:pPr marL="0" marR="0" algn="ctr">
                        <a:lnSpc>
                          <a:spcPct val="110000"/>
                        </a:lnSpc>
                        <a:spcBef>
                          <a:spcPts val="0"/>
                        </a:spcBef>
                        <a:spcAft>
                          <a:spcPts val="0"/>
                        </a:spcAft>
                      </a:pPr>
                      <a:r>
                        <a:rPr lang="en-US" sz="2000">
                          <a:effectLst/>
                        </a:rPr>
                        <a:t>+=</a:t>
                      </a:r>
                      <a:endParaRPr lang="en-US" sz="2000">
                        <a:effectLst/>
                        <a:latin typeface="Calibri Light" panose="020F03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0000"/>
                        </a:lnSpc>
                        <a:spcBef>
                          <a:spcPts val="0"/>
                        </a:spcBef>
                        <a:spcAft>
                          <a:spcPts val="0"/>
                        </a:spcAft>
                      </a:pPr>
                      <a:r>
                        <a:rPr lang="en-US" sz="2000">
                          <a:effectLst/>
                        </a:rPr>
                        <a:t>x += 5</a:t>
                      </a:r>
                      <a:endParaRPr lang="en-US" sz="2000">
                        <a:effectLst/>
                        <a:latin typeface="Calibri Light" panose="020F03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0000"/>
                        </a:lnSpc>
                        <a:spcBef>
                          <a:spcPts val="0"/>
                        </a:spcBef>
                        <a:spcAft>
                          <a:spcPts val="0"/>
                        </a:spcAft>
                      </a:pPr>
                      <a:r>
                        <a:rPr lang="en-US" sz="2000">
                          <a:effectLst/>
                        </a:rPr>
                        <a:t>x = x + 5</a:t>
                      </a:r>
                      <a:endParaRPr lang="en-US" sz="2000">
                        <a:effectLst/>
                        <a:latin typeface="Calibri Light" panose="020F0302020204030204" pitchFamily="34" charset="0"/>
                        <a:ea typeface="Times New Roman" panose="02020603050405020304" pitchFamily="18" charset="0"/>
                        <a:cs typeface="Times New Roman" panose="02020603050405020304" pitchFamily="18" charset="0"/>
                      </a:endParaRPr>
                    </a:p>
                  </a:txBody>
                  <a:tcPr marL="68580" marR="68580" marT="0" marB="0"/>
                </a:tc>
              </a:tr>
              <a:tr h="313684">
                <a:tc>
                  <a:txBody>
                    <a:bodyPr/>
                    <a:lstStyle/>
                    <a:p>
                      <a:pPr marL="0" marR="0" algn="ctr">
                        <a:lnSpc>
                          <a:spcPct val="110000"/>
                        </a:lnSpc>
                        <a:spcBef>
                          <a:spcPts val="0"/>
                        </a:spcBef>
                        <a:spcAft>
                          <a:spcPts val="0"/>
                        </a:spcAft>
                      </a:pPr>
                      <a:r>
                        <a:rPr lang="en-US" sz="2000">
                          <a:effectLst/>
                        </a:rPr>
                        <a:t>-=</a:t>
                      </a:r>
                      <a:endParaRPr lang="en-US" sz="2000">
                        <a:effectLst/>
                        <a:latin typeface="Calibri Light" panose="020F03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0000"/>
                        </a:lnSpc>
                        <a:spcBef>
                          <a:spcPts val="0"/>
                        </a:spcBef>
                        <a:spcAft>
                          <a:spcPts val="0"/>
                        </a:spcAft>
                      </a:pPr>
                      <a:r>
                        <a:rPr lang="en-US" sz="2000" dirty="0">
                          <a:effectLst/>
                        </a:rPr>
                        <a:t>x -= 5</a:t>
                      </a:r>
                      <a:endParaRPr lang="en-US" sz="2000" dirty="0">
                        <a:effectLst/>
                        <a:latin typeface="Calibri Light" panose="020F03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0000"/>
                        </a:lnSpc>
                        <a:spcBef>
                          <a:spcPts val="0"/>
                        </a:spcBef>
                        <a:spcAft>
                          <a:spcPts val="0"/>
                        </a:spcAft>
                      </a:pPr>
                      <a:r>
                        <a:rPr lang="en-US" sz="2000">
                          <a:effectLst/>
                        </a:rPr>
                        <a:t>x = x - 5</a:t>
                      </a:r>
                      <a:endParaRPr lang="en-US" sz="2000">
                        <a:effectLst/>
                        <a:latin typeface="Calibri Light" panose="020F0302020204030204" pitchFamily="34" charset="0"/>
                        <a:ea typeface="Times New Roman" panose="02020603050405020304" pitchFamily="18" charset="0"/>
                        <a:cs typeface="Times New Roman" panose="02020603050405020304" pitchFamily="18" charset="0"/>
                      </a:endParaRPr>
                    </a:p>
                  </a:txBody>
                  <a:tcPr marL="68580" marR="68580" marT="0" marB="0"/>
                </a:tc>
              </a:tr>
              <a:tr h="313684">
                <a:tc>
                  <a:txBody>
                    <a:bodyPr/>
                    <a:lstStyle/>
                    <a:p>
                      <a:pPr marL="0" marR="0" algn="ctr">
                        <a:lnSpc>
                          <a:spcPct val="110000"/>
                        </a:lnSpc>
                        <a:spcBef>
                          <a:spcPts val="0"/>
                        </a:spcBef>
                        <a:spcAft>
                          <a:spcPts val="0"/>
                        </a:spcAft>
                      </a:pPr>
                      <a:r>
                        <a:rPr lang="en-US" sz="2000" dirty="0">
                          <a:effectLst/>
                        </a:rPr>
                        <a:t>*=</a:t>
                      </a:r>
                      <a:endParaRPr lang="en-US" sz="2000" dirty="0">
                        <a:effectLst/>
                        <a:latin typeface="Calibri Light" panose="020F03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0000"/>
                        </a:lnSpc>
                        <a:spcBef>
                          <a:spcPts val="0"/>
                        </a:spcBef>
                        <a:spcAft>
                          <a:spcPts val="0"/>
                        </a:spcAft>
                      </a:pPr>
                      <a:r>
                        <a:rPr lang="en-US" sz="2000">
                          <a:effectLst/>
                        </a:rPr>
                        <a:t>x *= 5</a:t>
                      </a:r>
                      <a:endParaRPr lang="en-US" sz="2000">
                        <a:effectLst/>
                        <a:latin typeface="Calibri Light" panose="020F03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0000"/>
                        </a:lnSpc>
                        <a:spcBef>
                          <a:spcPts val="0"/>
                        </a:spcBef>
                        <a:spcAft>
                          <a:spcPts val="0"/>
                        </a:spcAft>
                      </a:pPr>
                      <a:r>
                        <a:rPr lang="en-US" sz="2000">
                          <a:effectLst/>
                        </a:rPr>
                        <a:t>x = x * 5</a:t>
                      </a:r>
                      <a:endParaRPr lang="en-US" sz="2000">
                        <a:effectLst/>
                        <a:latin typeface="Calibri Light" panose="020F0302020204030204" pitchFamily="34" charset="0"/>
                        <a:ea typeface="Times New Roman" panose="02020603050405020304" pitchFamily="18" charset="0"/>
                        <a:cs typeface="Times New Roman" panose="02020603050405020304" pitchFamily="18" charset="0"/>
                      </a:endParaRPr>
                    </a:p>
                  </a:txBody>
                  <a:tcPr marL="68580" marR="68580" marT="0" marB="0"/>
                </a:tc>
              </a:tr>
              <a:tr h="313684">
                <a:tc>
                  <a:txBody>
                    <a:bodyPr/>
                    <a:lstStyle/>
                    <a:p>
                      <a:pPr marL="0" marR="0" algn="ctr">
                        <a:lnSpc>
                          <a:spcPct val="110000"/>
                        </a:lnSpc>
                        <a:spcBef>
                          <a:spcPts val="0"/>
                        </a:spcBef>
                        <a:spcAft>
                          <a:spcPts val="0"/>
                        </a:spcAft>
                      </a:pPr>
                      <a:r>
                        <a:rPr lang="en-US" sz="2000">
                          <a:effectLst/>
                        </a:rPr>
                        <a:t>/=</a:t>
                      </a:r>
                      <a:endParaRPr lang="en-US" sz="2000">
                        <a:effectLst/>
                        <a:latin typeface="Calibri Light" panose="020F03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0000"/>
                        </a:lnSpc>
                        <a:spcBef>
                          <a:spcPts val="0"/>
                        </a:spcBef>
                        <a:spcAft>
                          <a:spcPts val="0"/>
                        </a:spcAft>
                      </a:pPr>
                      <a:r>
                        <a:rPr lang="en-US" sz="2000">
                          <a:effectLst/>
                        </a:rPr>
                        <a:t>x /= 5</a:t>
                      </a:r>
                      <a:endParaRPr lang="en-US" sz="2000">
                        <a:effectLst/>
                        <a:latin typeface="Calibri Light" panose="020F03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0000"/>
                        </a:lnSpc>
                        <a:spcBef>
                          <a:spcPts val="0"/>
                        </a:spcBef>
                        <a:spcAft>
                          <a:spcPts val="0"/>
                        </a:spcAft>
                      </a:pPr>
                      <a:r>
                        <a:rPr lang="en-US" sz="2000">
                          <a:effectLst/>
                        </a:rPr>
                        <a:t>x = x / 5</a:t>
                      </a:r>
                      <a:endParaRPr lang="en-US" sz="2000">
                        <a:effectLst/>
                        <a:latin typeface="Calibri Light" panose="020F0302020204030204" pitchFamily="34" charset="0"/>
                        <a:ea typeface="Times New Roman" panose="02020603050405020304" pitchFamily="18" charset="0"/>
                        <a:cs typeface="Times New Roman" panose="02020603050405020304" pitchFamily="18" charset="0"/>
                      </a:endParaRPr>
                    </a:p>
                  </a:txBody>
                  <a:tcPr marL="68580" marR="68580" marT="0" marB="0"/>
                </a:tc>
              </a:tr>
              <a:tr h="313684">
                <a:tc>
                  <a:txBody>
                    <a:bodyPr/>
                    <a:lstStyle/>
                    <a:p>
                      <a:pPr marL="0" marR="0" algn="ctr">
                        <a:lnSpc>
                          <a:spcPct val="110000"/>
                        </a:lnSpc>
                        <a:spcBef>
                          <a:spcPts val="0"/>
                        </a:spcBef>
                        <a:spcAft>
                          <a:spcPts val="0"/>
                        </a:spcAft>
                      </a:pPr>
                      <a:r>
                        <a:rPr lang="en-US" sz="2000">
                          <a:effectLst/>
                        </a:rPr>
                        <a:t>%=</a:t>
                      </a:r>
                      <a:endParaRPr lang="en-US" sz="2000">
                        <a:effectLst/>
                        <a:latin typeface="Calibri Light" panose="020F03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0000"/>
                        </a:lnSpc>
                        <a:spcBef>
                          <a:spcPts val="0"/>
                        </a:spcBef>
                        <a:spcAft>
                          <a:spcPts val="0"/>
                        </a:spcAft>
                      </a:pPr>
                      <a:r>
                        <a:rPr lang="en-US" sz="2000">
                          <a:effectLst/>
                        </a:rPr>
                        <a:t>x %= 5</a:t>
                      </a:r>
                      <a:endParaRPr lang="en-US" sz="2000">
                        <a:effectLst/>
                        <a:latin typeface="Calibri Light" panose="020F03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0000"/>
                        </a:lnSpc>
                        <a:spcBef>
                          <a:spcPts val="0"/>
                        </a:spcBef>
                        <a:spcAft>
                          <a:spcPts val="0"/>
                        </a:spcAft>
                      </a:pPr>
                      <a:r>
                        <a:rPr lang="en-US" sz="2000">
                          <a:effectLst/>
                        </a:rPr>
                        <a:t>x = x % 5</a:t>
                      </a:r>
                      <a:endParaRPr lang="en-US" sz="2000">
                        <a:effectLst/>
                        <a:latin typeface="Calibri Light" panose="020F0302020204030204" pitchFamily="34" charset="0"/>
                        <a:ea typeface="Times New Roman" panose="02020603050405020304" pitchFamily="18" charset="0"/>
                        <a:cs typeface="Times New Roman" panose="02020603050405020304" pitchFamily="18" charset="0"/>
                      </a:endParaRPr>
                    </a:p>
                  </a:txBody>
                  <a:tcPr marL="68580" marR="68580" marT="0" marB="0"/>
                </a:tc>
              </a:tr>
              <a:tr h="313684">
                <a:tc>
                  <a:txBody>
                    <a:bodyPr/>
                    <a:lstStyle/>
                    <a:p>
                      <a:pPr marL="0" marR="0" algn="ctr">
                        <a:lnSpc>
                          <a:spcPct val="110000"/>
                        </a:lnSpc>
                        <a:spcBef>
                          <a:spcPts val="0"/>
                        </a:spcBef>
                        <a:spcAft>
                          <a:spcPts val="0"/>
                        </a:spcAft>
                      </a:pPr>
                      <a:r>
                        <a:rPr lang="en-US" sz="2000">
                          <a:effectLst/>
                        </a:rPr>
                        <a:t>//=</a:t>
                      </a:r>
                      <a:endParaRPr lang="en-US" sz="2000">
                        <a:effectLst/>
                        <a:latin typeface="Calibri Light" panose="020F03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0000"/>
                        </a:lnSpc>
                        <a:spcBef>
                          <a:spcPts val="0"/>
                        </a:spcBef>
                        <a:spcAft>
                          <a:spcPts val="0"/>
                        </a:spcAft>
                      </a:pPr>
                      <a:r>
                        <a:rPr lang="en-US" sz="2000">
                          <a:effectLst/>
                        </a:rPr>
                        <a:t>x //= 5</a:t>
                      </a:r>
                      <a:endParaRPr lang="en-US" sz="2000">
                        <a:effectLst/>
                        <a:latin typeface="Calibri Light" panose="020F03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0000"/>
                        </a:lnSpc>
                        <a:spcBef>
                          <a:spcPts val="0"/>
                        </a:spcBef>
                        <a:spcAft>
                          <a:spcPts val="0"/>
                        </a:spcAft>
                      </a:pPr>
                      <a:r>
                        <a:rPr lang="en-US" sz="2000">
                          <a:effectLst/>
                        </a:rPr>
                        <a:t>x = x // 5</a:t>
                      </a:r>
                      <a:endParaRPr lang="en-US" sz="2000">
                        <a:effectLst/>
                        <a:latin typeface="Calibri Light" panose="020F0302020204030204" pitchFamily="34" charset="0"/>
                        <a:ea typeface="Times New Roman" panose="02020603050405020304" pitchFamily="18" charset="0"/>
                        <a:cs typeface="Times New Roman" panose="02020603050405020304" pitchFamily="18" charset="0"/>
                      </a:endParaRPr>
                    </a:p>
                  </a:txBody>
                  <a:tcPr marL="68580" marR="68580" marT="0" marB="0"/>
                </a:tc>
              </a:tr>
              <a:tr h="313684">
                <a:tc>
                  <a:txBody>
                    <a:bodyPr/>
                    <a:lstStyle/>
                    <a:p>
                      <a:pPr marL="0" marR="0" algn="ctr">
                        <a:lnSpc>
                          <a:spcPct val="110000"/>
                        </a:lnSpc>
                        <a:spcBef>
                          <a:spcPts val="0"/>
                        </a:spcBef>
                        <a:spcAft>
                          <a:spcPts val="0"/>
                        </a:spcAft>
                      </a:pPr>
                      <a:r>
                        <a:rPr lang="en-US" sz="2000">
                          <a:effectLst/>
                        </a:rPr>
                        <a:t>**=</a:t>
                      </a:r>
                      <a:endParaRPr lang="en-US" sz="2000">
                        <a:effectLst/>
                        <a:latin typeface="Calibri Light" panose="020F03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0000"/>
                        </a:lnSpc>
                        <a:spcBef>
                          <a:spcPts val="0"/>
                        </a:spcBef>
                        <a:spcAft>
                          <a:spcPts val="0"/>
                        </a:spcAft>
                      </a:pPr>
                      <a:r>
                        <a:rPr lang="en-US" sz="2000">
                          <a:effectLst/>
                        </a:rPr>
                        <a:t>x **= 5</a:t>
                      </a:r>
                      <a:endParaRPr lang="en-US" sz="2000">
                        <a:effectLst/>
                        <a:latin typeface="Calibri Light" panose="020F03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0000"/>
                        </a:lnSpc>
                        <a:spcBef>
                          <a:spcPts val="0"/>
                        </a:spcBef>
                        <a:spcAft>
                          <a:spcPts val="0"/>
                        </a:spcAft>
                      </a:pPr>
                      <a:r>
                        <a:rPr lang="en-US" sz="2000">
                          <a:effectLst/>
                        </a:rPr>
                        <a:t>x = x ** 5</a:t>
                      </a:r>
                      <a:endParaRPr lang="en-US" sz="2000">
                        <a:effectLst/>
                        <a:latin typeface="Calibri Light" panose="020F0302020204030204" pitchFamily="34" charset="0"/>
                        <a:ea typeface="Times New Roman" panose="02020603050405020304" pitchFamily="18" charset="0"/>
                        <a:cs typeface="Times New Roman" panose="02020603050405020304" pitchFamily="18" charset="0"/>
                      </a:endParaRPr>
                    </a:p>
                  </a:txBody>
                  <a:tcPr marL="68580" marR="68580" marT="0" marB="0"/>
                </a:tc>
              </a:tr>
              <a:tr h="313684">
                <a:tc>
                  <a:txBody>
                    <a:bodyPr/>
                    <a:lstStyle/>
                    <a:p>
                      <a:pPr marL="0" marR="0" algn="ctr">
                        <a:lnSpc>
                          <a:spcPct val="110000"/>
                        </a:lnSpc>
                        <a:spcBef>
                          <a:spcPts val="0"/>
                        </a:spcBef>
                        <a:spcAft>
                          <a:spcPts val="0"/>
                        </a:spcAft>
                      </a:pPr>
                      <a:r>
                        <a:rPr lang="en-US" sz="2000">
                          <a:effectLst/>
                        </a:rPr>
                        <a:t>&amp;=</a:t>
                      </a:r>
                      <a:endParaRPr lang="en-US" sz="2000">
                        <a:effectLst/>
                        <a:latin typeface="Calibri Light" panose="020F03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0000"/>
                        </a:lnSpc>
                        <a:spcBef>
                          <a:spcPts val="0"/>
                        </a:spcBef>
                        <a:spcAft>
                          <a:spcPts val="0"/>
                        </a:spcAft>
                      </a:pPr>
                      <a:r>
                        <a:rPr lang="en-US" sz="2000">
                          <a:effectLst/>
                        </a:rPr>
                        <a:t>x &amp;= 5</a:t>
                      </a:r>
                      <a:endParaRPr lang="en-US" sz="2000">
                        <a:effectLst/>
                        <a:latin typeface="Calibri Light" panose="020F03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0000"/>
                        </a:lnSpc>
                        <a:spcBef>
                          <a:spcPts val="0"/>
                        </a:spcBef>
                        <a:spcAft>
                          <a:spcPts val="0"/>
                        </a:spcAft>
                      </a:pPr>
                      <a:r>
                        <a:rPr lang="en-US" sz="2000">
                          <a:effectLst/>
                        </a:rPr>
                        <a:t>x = x &amp; 5</a:t>
                      </a:r>
                      <a:endParaRPr lang="en-US" sz="2000">
                        <a:effectLst/>
                        <a:latin typeface="Calibri Light" panose="020F0302020204030204" pitchFamily="34" charset="0"/>
                        <a:ea typeface="Times New Roman" panose="02020603050405020304" pitchFamily="18" charset="0"/>
                        <a:cs typeface="Times New Roman" panose="02020603050405020304" pitchFamily="18" charset="0"/>
                      </a:endParaRPr>
                    </a:p>
                  </a:txBody>
                  <a:tcPr marL="68580" marR="68580" marT="0" marB="0"/>
                </a:tc>
              </a:tr>
              <a:tr h="313684">
                <a:tc>
                  <a:txBody>
                    <a:bodyPr/>
                    <a:lstStyle/>
                    <a:p>
                      <a:pPr marL="0" marR="0" algn="ctr">
                        <a:lnSpc>
                          <a:spcPct val="110000"/>
                        </a:lnSpc>
                        <a:spcBef>
                          <a:spcPts val="0"/>
                        </a:spcBef>
                        <a:spcAft>
                          <a:spcPts val="0"/>
                        </a:spcAft>
                      </a:pPr>
                      <a:r>
                        <a:rPr lang="en-US" sz="2000">
                          <a:effectLst/>
                        </a:rPr>
                        <a:t>|=</a:t>
                      </a:r>
                      <a:endParaRPr lang="en-US" sz="2000">
                        <a:effectLst/>
                        <a:latin typeface="Calibri Light" panose="020F03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0000"/>
                        </a:lnSpc>
                        <a:spcBef>
                          <a:spcPts val="0"/>
                        </a:spcBef>
                        <a:spcAft>
                          <a:spcPts val="0"/>
                        </a:spcAft>
                      </a:pPr>
                      <a:r>
                        <a:rPr lang="en-US" sz="2000">
                          <a:effectLst/>
                        </a:rPr>
                        <a:t>x |= 5</a:t>
                      </a:r>
                      <a:endParaRPr lang="en-US" sz="2000">
                        <a:effectLst/>
                        <a:latin typeface="Calibri Light" panose="020F03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0000"/>
                        </a:lnSpc>
                        <a:spcBef>
                          <a:spcPts val="0"/>
                        </a:spcBef>
                        <a:spcAft>
                          <a:spcPts val="0"/>
                        </a:spcAft>
                      </a:pPr>
                      <a:r>
                        <a:rPr lang="en-US" sz="2000">
                          <a:effectLst/>
                        </a:rPr>
                        <a:t>x = x | 5</a:t>
                      </a:r>
                      <a:endParaRPr lang="en-US" sz="2000">
                        <a:effectLst/>
                        <a:latin typeface="Calibri Light" panose="020F0302020204030204" pitchFamily="34" charset="0"/>
                        <a:ea typeface="Times New Roman" panose="02020603050405020304" pitchFamily="18" charset="0"/>
                        <a:cs typeface="Times New Roman" panose="02020603050405020304" pitchFamily="18" charset="0"/>
                      </a:endParaRPr>
                    </a:p>
                  </a:txBody>
                  <a:tcPr marL="68580" marR="68580" marT="0" marB="0"/>
                </a:tc>
              </a:tr>
              <a:tr h="313684">
                <a:tc>
                  <a:txBody>
                    <a:bodyPr/>
                    <a:lstStyle/>
                    <a:p>
                      <a:pPr marL="0" marR="0" algn="ctr">
                        <a:lnSpc>
                          <a:spcPct val="110000"/>
                        </a:lnSpc>
                        <a:spcBef>
                          <a:spcPts val="0"/>
                        </a:spcBef>
                        <a:spcAft>
                          <a:spcPts val="0"/>
                        </a:spcAft>
                      </a:pPr>
                      <a:r>
                        <a:rPr lang="en-US" sz="2000">
                          <a:effectLst/>
                        </a:rPr>
                        <a:t>^=</a:t>
                      </a:r>
                      <a:endParaRPr lang="en-US" sz="2000">
                        <a:effectLst/>
                        <a:latin typeface="Calibri Light" panose="020F03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0000"/>
                        </a:lnSpc>
                        <a:spcBef>
                          <a:spcPts val="0"/>
                        </a:spcBef>
                        <a:spcAft>
                          <a:spcPts val="0"/>
                        </a:spcAft>
                      </a:pPr>
                      <a:r>
                        <a:rPr lang="en-US" sz="2000">
                          <a:effectLst/>
                        </a:rPr>
                        <a:t>x ^= 5</a:t>
                      </a:r>
                      <a:endParaRPr lang="en-US" sz="2000">
                        <a:effectLst/>
                        <a:latin typeface="Calibri Light" panose="020F03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0000"/>
                        </a:lnSpc>
                        <a:spcBef>
                          <a:spcPts val="0"/>
                        </a:spcBef>
                        <a:spcAft>
                          <a:spcPts val="0"/>
                        </a:spcAft>
                      </a:pPr>
                      <a:r>
                        <a:rPr lang="en-US" sz="2000">
                          <a:effectLst/>
                        </a:rPr>
                        <a:t>x = x ^ 5</a:t>
                      </a:r>
                      <a:endParaRPr lang="en-US" sz="2000">
                        <a:effectLst/>
                        <a:latin typeface="Calibri Light" panose="020F0302020204030204" pitchFamily="34" charset="0"/>
                        <a:ea typeface="Times New Roman" panose="02020603050405020304" pitchFamily="18" charset="0"/>
                        <a:cs typeface="Times New Roman" panose="02020603050405020304" pitchFamily="18" charset="0"/>
                      </a:endParaRPr>
                    </a:p>
                  </a:txBody>
                  <a:tcPr marL="68580" marR="68580" marT="0" marB="0"/>
                </a:tc>
              </a:tr>
              <a:tr h="313684">
                <a:tc>
                  <a:txBody>
                    <a:bodyPr/>
                    <a:lstStyle/>
                    <a:p>
                      <a:pPr marL="0" marR="0" algn="ctr">
                        <a:lnSpc>
                          <a:spcPct val="110000"/>
                        </a:lnSpc>
                        <a:spcBef>
                          <a:spcPts val="0"/>
                        </a:spcBef>
                        <a:spcAft>
                          <a:spcPts val="0"/>
                        </a:spcAft>
                      </a:pPr>
                      <a:r>
                        <a:rPr lang="en-US" sz="2000">
                          <a:effectLst/>
                        </a:rPr>
                        <a:t>&gt;&gt;=</a:t>
                      </a:r>
                      <a:endParaRPr lang="en-US" sz="2000">
                        <a:effectLst/>
                        <a:latin typeface="Calibri Light" panose="020F03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0000"/>
                        </a:lnSpc>
                        <a:spcBef>
                          <a:spcPts val="0"/>
                        </a:spcBef>
                        <a:spcAft>
                          <a:spcPts val="0"/>
                        </a:spcAft>
                      </a:pPr>
                      <a:r>
                        <a:rPr lang="en-US" sz="2000">
                          <a:effectLst/>
                        </a:rPr>
                        <a:t>x &gt;&gt;= 5</a:t>
                      </a:r>
                      <a:endParaRPr lang="en-US" sz="2000">
                        <a:effectLst/>
                        <a:latin typeface="Calibri Light" panose="020F03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0000"/>
                        </a:lnSpc>
                        <a:spcBef>
                          <a:spcPts val="0"/>
                        </a:spcBef>
                        <a:spcAft>
                          <a:spcPts val="0"/>
                        </a:spcAft>
                      </a:pPr>
                      <a:r>
                        <a:rPr lang="en-US" sz="2000">
                          <a:effectLst/>
                        </a:rPr>
                        <a:t>x = x &gt;&gt; 5</a:t>
                      </a:r>
                      <a:endParaRPr lang="en-US" sz="2000">
                        <a:effectLst/>
                        <a:latin typeface="Calibri Light" panose="020F0302020204030204" pitchFamily="34" charset="0"/>
                        <a:ea typeface="Times New Roman" panose="02020603050405020304" pitchFamily="18" charset="0"/>
                        <a:cs typeface="Times New Roman" panose="02020603050405020304" pitchFamily="18" charset="0"/>
                      </a:endParaRPr>
                    </a:p>
                  </a:txBody>
                  <a:tcPr marL="68580" marR="68580" marT="0" marB="0"/>
                </a:tc>
              </a:tr>
              <a:tr h="313684">
                <a:tc>
                  <a:txBody>
                    <a:bodyPr/>
                    <a:lstStyle/>
                    <a:p>
                      <a:pPr marL="0" marR="0" algn="ctr">
                        <a:lnSpc>
                          <a:spcPct val="110000"/>
                        </a:lnSpc>
                        <a:spcBef>
                          <a:spcPts val="0"/>
                        </a:spcBef>
                        <a:spcAft>
                          <a:spcPts val="0"/>
                        </a:spcAft>
                      </a:pPr>
                      <a:r>
                        <a:rPr lang="en-US" sz="2000">
                          <a:effectLst/>
                        </a:rPr>
                        <a:t>&lt;&lt;=</a:t>
                      </a:r>
                      <a:endParaRPr lang="en-US" sz="2000">
                        <a:effectLst/>
                        <a:latin typeface="Calibri Light" panose="020F03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0000"/>
                        </a:lnSpc>
                        <a:spcBef>
                          <a:spcPts val="0"/>
                        </a:spcBef>
                        <a:spcAft>
                          <a:spcPts val="0"/>
                        </a:spcAft>
                      </a:pPr>
                      <a:r>
                        <a:rPr lang="en-US" sz="2000">
                          <a:effectLst/>
                        </a:rPr>
                        <a:t>x &lt;&lt;= 5</a:t>
                      </a:r>
                      <a:endParaRPr lang="en-US" sz="2000">
                        <a:effectLst/>
                        <a:latin typeface="Calibri Light" panose="020F03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0000"/>
                        </a:lnSpc>
                        <a:spcBef>
                          <a:spcPts val="0"/>
                        </a:spcBef>
                        <a:spcAft>
                          <a:spcPts val="0"/>
                        </a:spcAft>
                      </a:pPr>
                      <a:r>
                        <a:rPr lang="en-US" sz="2000" dirty="0">
                          <a:effectLst/>
                        </a:rPr>
                        <a:t>x = x &lt;&lt; 5</a:t>
                      </a:r>
                      <a:endParaRPr lang="en-US" sz="2000" dirty="0">
                        <a:effectLst/>
                        <a:latin typeface="Calibri Light" panose="020F0302020204030204" pitchFamily="34" charset="0"/>
                        <a:ea typeface="Times New Roman" panose="02020603050405020304" pitchFamily="18" charset="0"/>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787367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Special operators</a:t>
            </a:r>
          </a:p>
        </p:txBody>
      </p:sp>
      <p:sp>
        <p:nvSpPr>
          <p:cNvPr id="3" name="Content Placeholder 2"/>
          <p:cNvSpPr>
            <a:spLocks noGrp="1"/>
          </p:cNvSpPr>
          <p:nvPr>
            <p:ph idx="1"/>
          </p:nvPr>
        </p:nvSpPr>
        <p:spPr>
          <a:xfrm>
            <a:off x="800100" y="1365086"/>
            <a:ext cx="10604500" cy="4803893"/>
          </a:xfrm>
        </p:spPr>
        <p:txBody>
          <a:bodyPr>
            <a:normAutofit/>
          </a:bodyPr>
          <a:lstStyle/>
          <a:p>
            <a:pPr>
              <a:buSzPct val="70000"/>
              <a:buFont typeface="Wingdings" panose="05000000000000000000" pitchFamily="2" charset="2"/>
              <a:buChar char="Ø"/>
            </a:pPr>
            <a:r>
              <a:rPr lang="en-US" dirty="0"/>
              <a:t>Python language offers some special type of operators like the identity operator or the membership operator</a:t>
            </a:r>
            <a:r>
              <a:rPr lang="en-US" dirty="0" smtClean="0"/>
              <a:t>.</a:t>
            </a:r>
          </a:p>
          <a:p>
            <a:pPr marL="0" indent="0">
              <a:buSzPct val="70000"/>
              <a:buNone/>
            </a:pPr>
            <a:r>
              <a:rPr lang="en-US" b="1" dirty="0"/>
              <a:t>Identity operators</a:t>
            </a:r>
          </a:p>
          <a:p>
            <a:pPr lvl="1">
              <a:buSzPct val="70000"/>
              <a:buFont typeface="Courier New" panose="02070309020205020404" pitchFamily="49" charset="0"/>
              <a:buChar char="o"/>
            </a:pPr>
            <a:r>
              <a:rPr lang="en-US" b="1" dirty="0" smtClean="0"/>
              <a:t>is</a:t>
            </a:r>
            <a:r>
              <a:rPr lang="en-US" dirty="0" smtClean="0"/>
              <a:t> </a:t>
            </a:r>
            <a:r>
              <a:rPr lang="en-US" dirty="0"/>
              <a:t>and </a:t>
            </a:r>
            <a:r>
              <a:rPr lang="en-US" b="1" dirty="0"/>
              <a:t>is not</a:t>
            </a:r>
            <a:r>
              <a:rPr lang="en-US" dirty="0"/>
              <a:t> are the identity operators in Python. They are used to check if two values (or variables) are located on the same part of the memory. Two variables that are equal does not imply that they are identical</a:t>
            </a:r>
            <a:r>
              <a:rPr lang="en-US" dirty="0" smtClean="0"/>
              <a:t>.</a:t>
            </a:r>
            <a:endParaRPr lang="en-US" dirty="0" smtClean="0"/>
          </a:p>
        </p:txBody>
      </p:sp>
      <p:graphicFrame>
        <p:nvGraphicFramePr>
          <p:cNvPr id="6" name="Table 5"/>
          <p:cNvGraphicFramePr>
            <a:graphicFrameLocks noGrp="1"/>
          </p:cNvGraphicFramePr>
          <p:nvPr>
            <p:extLst>
              <p:ext uri="{D42A27DB-BD31-4B8C-83A1-F6EECF244321}">
                <p14:modId xmlns:p14="http://schemas.microsoft.com/office/powerpoint/2010/main" val="2124036200"/>
              </p:ext>
            </p:extLst>
          </p:nvPr>
        </p:nvGraphicFramePr>
        <p:xfrm>
          <a:off x="1050112" y="3844335"/>
          <a:ext cx="10104475" cy="1804487"/>
        </p:xfrm>
        <a:graphic>
          <a:graphicData uri="http://schemas.openxmlformats.org/drawingml/2006/table">
            <a:tbl>
              <a:tblPr firstRow="1" firstCol="1" bandRow="1">
                <a:tableStyleId>{C083E6E3-FA7D-4D7B-A595-EF9225AFEA82}</a:tableStyleId>
              </a:tblPr>
              <a:tblGrid>
                <a:gridCol w="1306722"/>
                <a:gridCol w="7199290"/>
                <a:gridCol w="1598463"/>
              </a:tblGrid>
              <a:tr h="582636">
                <a:tc>
                  <a:txBody>
                    <a:bodyPr/>
                    <a:lstStyle/>
                    <a:p>
                      <a:pPr marL="0" marR="0" algn="ctr">
                        <a:lnSpc>
                          <a:spcPct val="110000"/>
                        </a:lnSpc>
                        <a:spcBef>
                          <a:spcPts val="0"/>
                        </a:spcBef>
                        <a:spcAft>
                          <a:spcPts val="0"/>
                        </a:spcAft>
                      </a:pPr>
                      <a:r>
                        <a:rPr lang="en-US" sz="2000" dirty="0">
                          <a:effectLst/>
                        </a:rPr>
                        <a:t>Operator</a:t>
                      </a:r>
                      <a:endParaRPr lang="en-US" sz="2000" dirty="0">
                        <a:effectLst/>
                        <a:latin typeface="Calibri Light" panose="020F03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0000"/>
                        </a:lnSpc>
                        <a:spcBef>
                          <a:spcPts val="0"/>
                        </a:spcBef>
                        <a:spcAft>
                          <a:spcPts val="0"/>
                        </a:spcAft>
                      </a:pPr>
                      <a:r>
                        <a:rPr lang="en-US" sz="2000" dirty="0">
                          <a:effectLst/>
                        </a:rPr>
                        <a:t>Meaning</a:t>
                      </a:r>
                      <a:endParaRPr lang="en-US" sz="2000" dirty="0">
                        <a:effectLst/>
                        <a:latin typeface="Calibri Light" panose="020F03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0000"/>
                        </a:lnSpc>
                        <a:spcBef>
                          <a:spcPts val="0"/>
                        </a:spcBef>
                        <a:spcAft>
                          <a:spcPts val="0"/>
                        </a:spcAft>
                      </a:pPr>
                      <a:r>
                        <a:rPr lang="en-US" sz="2000" dirty="0">
                          <a:effectLst/>
                        </a:rPr>
                        <a:t>Example</a:t>
                      </a:r>
                      <a:endParaRPr lang="en-US" sz="2000" dirty="0">
                        <a:effectLst/>
                        <a:latin typeface="Calibri Light" panose="020F0302020204030204" pitchFamily="34" charset="0"/>
                        <a:ea typeface="Times New Roman" panose="02020603050405020304" pitchFamily="18" charset="0"/>
                        <a:cs typeface="Times New Roman" panose="02020603050405020304" pitchFamily="18" charset="0"/>
                      </a:endParaRPr>
                    </a:p>
                  </a:txBody>
                  <a:tcPr marL="68580" marR="68580" marT="0" marB="0"/>
                </a:tc>
              </a:tr>
              <a:tr h="582636">
                <a:tc>
                  <a:txBody>
                    <a:bodyPr/>
                    <a:lstStyle/>
                    <a:p>
                      <a:pPr marL="0" marR="0" algn="ctr">
                        <a:lnSpc>
                          <a:spcPct val="110000"/>
                        </a:lnSpc>
                        <a:spcBef>
                          <a:spcPts val="0"/>
                        </a:spcBef>
                        <a:spcAft>
                          <a:spcPts val="0"/>
                        </a:spcAft>
                      </a:pPr>
                      <a:r>
                        <a:rPr lang="en-US" sz="2000" dirty="0">
                          <a:effectLst/>
                        </a:rPr>
                        <a:t>is</a:t>
                      </a:r>
                      <a:endParaRPr lang="en-US" sz="2000" dirty="0">
                        <a:effectLst/>
                        <a:latin typeface="Calibri Light" panose="020F03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0000"/>
                        </a:lnSpc>
                        <a:spcBef>
                          <a:spcPts val="0"/>
                        </a:spcBef>
                        <a:spcAft>
                          <a:spcPts val="0"/>
                        </a:spcAft>
                      </a:pPr>
                      <a:r>
                        <a:rPr lang="en-US" sz="2000" dirty="0">
                          <a:effectLst/>
                        </a:rPr>
                        <a:t>True if the operands are identical (refer to the same object)</a:t>
                      </a:r>
                      <a:endParaRPr lang="en-US" sz="2000" dirty="0">
                        <a:effectLst/>
                        <a:latin typeface="Calibri Light" panose="020F03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0000"/>
                        </a:lnSpc>
                        <a:spcBef>
                          <a:spcPts val="0"/>
                        </a:spcBef>
                        <a:spcAft>
                          <a:spcPts val="0"/>
                        </a:spcAft>
                      </a:pPr>
                      <a:r>
                        <a:rPr lang="en-US" sz="2000" dirty="0">
                          <a:effectLst/>
                        </a:rPr>
                        <a:t>x is True</a:t>
                      </a:r>
                      <a:endParaRPr lang="en-US" sz="2000" dirty="0">
                        <a:effectLst/>
                        <a:latin typeface="Calibri Light" panose="020F0302020204030204" pitchFamily="34" charset="0"/>
                        <a:ea typeface="Times New Roman" panose="02020603050405020304" pitchFamily="18" charset="0"/>
                        <a:cs typeface="Times New Roman" panose="02020603050405020304" pitchFamily="18" charset="0"/>
                      </a:endParaRPr>
                    </a:p>
                  </a:txBody>
                  <a:tcPr marL="68580" marR="68580" marT="0" marB="0"/>
                </a:tc>
              </a:tr>
              <a:tr h="639215">
                <a:tc>
                  <a:txBody>
                    <a:bodyPr/>
                    <a:lstStyle/>
                    <a:p>
                      <a:pPr marL="0" marR="0" algn="ctr">
                        <a:lnSpc>
                          <a:spcPct val="110000"/>
                        </a:lnSpc>
                        <a:spcBef>
                          <a:spcPts val="0"/>
                        </a:spcBef>
                        <a:spcAft>
                          <a:spcPts val="0"/>
                        </a:spcAft>
                      </a:pPr>
                      <a:r>
                        <a:rPr lang="en-US" sz="2000" dirty="0">
                          <a:effectLst/>
                        </a:rPr>
                        <a:t>is not</a:t>
                      </a:r>
                      <a:endParaRPr lang="en-US" sz="2000" dirty="0">
                        <a:effectLst/>
                        <a:latin typeface="Calibri Light" panose="020F03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0000"/>
                        </a:lnSpc>
                        <a:spcBef>
                          <a:spcPts val="0"/>
                        </a:spcBef>
                        <a:spcAft>
                          <a:spcPts val="0"/>
                        </a:spcAft>
                      </a:pPr>
                      <a:r>
                        <a:rPr lang="en-US" sz="2000" dirty="0">
                          <a:effectLst/>
                        </a:rPr>
                        <a:t>True if the operands are not identical (do not refer to the same object)</a:t>
                      </a:r>
                      <a:endParaRPr lang="en-US" sz="2000" dirty="0">
                        <a:effectLst/>
                        <a:latin typeface="Calibri Light" panose="020F03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0000"/>
                        </a:lnSpc>
                        <a:spcBef>
                          <a:spcPts val="0"/>
                        </a:spcBef>
                        <a:spcAft>
                          <a:spcPts val="0"/>
                        </a:spcAft>
                      </a:pPr>
                      <a:r>
                        <a:rPr lang="en-US" sz="2000" dirty="0">
                          <a:effectLst/>
                        </a:rPr>
                        <a:t>x is not True</a:t>
                      </a:r>
                      <a:endParaRPr lang="en-US" sz="2000" dirty="0">
                        <a:effectLst/>
                        <a:latin typeface="Calibri Light" panose="020F0302020204030204" pitchFamily="34" charset="0"/>
                        <a:ea typeface="Times New Roman" panose="02020603050405020304" pitchFamily="18" charset="0"/>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112127194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3847</TotalTime>
  <Words>1095</Words>
  <Application>Microsoft Office PowerPoint</Application>
  <PresentationFormat>Widescreen</PresentationFormat>
  <Paragraphs>220</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Calibri Light</vt:lpstr>
      <vt:lpstr>Courier New</vt:lpstr>
      <vt:lpstr>Garamond</vt:lpstr>
      <vt:lpstr>Times New Roman</vt:lpstr>
      <vt:lpstr>Wingdings</vt:lpstr>
      <vt:lpstr>Organic</vt:lpstr>
      <vt:lpstr>Python Operators</vt:lpstr>
      <vt:lpstr>Python Operators</vt:lpstr>
      <vt:lpstr>Arithmetic operators</vt:lpstr>
      <vt:lpstr>PowerPoint Presentation</vt:lpstr>
      <vt:lpstr>Comparison (Relational) operators</vt:lpstr>
      <vt:lpstr>Logical (Boolean) operators</vt:lpstr>
      <vt:lpstr>Bitwise operators</vt:lpstr>
      <vt:lpstr>Assignment operators</vt:lpstr>
      <vt:lpstr>Special operators</vt:lpstr>
      <vt:lpstr>PowerPoint Presentation</vt:lpstr>
      <vt:lpstr>Membership operators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Python</dc:title>
  <dc:creator>Jagannath Kumar Ch</dc:creator>
  <cp:lastModifiedBy>Jagannath Kumar Ch</cp:lastModifiedBy>
  <cp:revision>305</cp:revision>
  <dcterms:created xsi:type="dcterms:W3CDTF">2017-08-01T16:58:43Z</dcterms:created>
  <dcterms:modified xsi:type="dcterms:W3CDTF">2017-08-19T04:30:24Z</dcterms:modified>
</cp:coreProperties>
</file>